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450" r:id="rId3"/>
    <p:sldId id="465" r:id="rId4"/>
    <p:sldId id="466" r:id="rId5"/>
    <p:sldId id="467" r:id="rId6"/>
    <p:sldId id="257" r:id="rId7"/>
    <p:sldId id="386" r:id="rId8"/>
    <p:sldId id="453" r:id="rId9"/>
    <p:sldId id="452" r:id="rId10"/>
    <p:sldId id="360" r:id="rId11"/>
    <p:sldId id="266" r:id="rId12"/>
    <p:sldId id="444" r:id="rId13"/>
    <p:sldId id="259" r:id="rId14"/>
    <p:sldId id="532" r:id="rId15"/>
    <p:sldId id="535" r:id="rId16"/>
    <p:sldId id="261" r:id="rId17"/>
    <p:sldId id="459" r:id="rId18"/>
    <p:sldId id="258" r:id="rId19"/>
    <p:sldId id="263" r:id="rId20"/>
    <p:sldId id="264" r:id="rId21"/>
    <p:sldId id="345" r:id="rId22"/>
    <p:sldId id="346" r:id="rId23"/>
    <p:sldId id="347" r:id="rId24"/>
    <p:sldId id="262" r:id="rId25"/>
    <p:sldId id="359" r:id="rId26"/>
    <p:sldId id="376" r:id="rId27"/>
    <p:sldId id="389" r:id="rId28"/>
    <p:sldId id="390" r:id="rId29"/>
    <p:sldId id="265" r:id="rId30"/>
    <p:sldId id="505" r:id="rId31"/>
    <p:sldId id="271" r:id="rId32"/>
    <p:sldId id="272" r:id="rId33"/>
    <p:sldId id="273" r:id="rId34"/>
    <p:sldId id="385" r:id="rId35"/>
    <p:sldId id="275" r:id="rId36"/>
    <p:sldId id="361" r:id="rId37"/>
    <p:sldId id="274" r:id="rId38"/>
    <p:sldId id="276" r:id="rId39"/>
    <p:sldId id="277" r:id="rId40"/>
    <p:sldId id="279" r:id="rId41"/>
    <p:sldId id="285" r:id="rId42"/>
    <p:sldId id="283" r:id="rId43"/>
    <p:sldId id="284" r:id="rId44"/>
    <p:sldId id="286" r:id="rId45"/>
    <p:sldId id="289" r:id="rId46"/>
    <p:sldId id="288" r:id="rId47"/>
    <p:sldId id="416" r:id="rId48"/>
    <p:sldId id="520" r:id="rId49"/>
    <p:sldId id="521" r:id="rId50"/>
    <p:sldId id="522" r:id="rId51"/>
    <p:sldId id="523" r:id="rId52"/>
    <p:sldId id="524" r:id="rId53"/>
    <p:sldId id="525" r:id="rId54"/>
    <p:sldId id="526" r:id="rId55"/>
    <p:sldId id="527" r:id="rId56"/>
    <p:sldId id="528" r:id="rId57"/>
    <p:sldId id="529" r:id="rId58"/>
    <p:sldId id="530" r:id="rId59"/>
    <p:sldId id="282" r:id="rId60"/>
    <p:sldId id="290" r:id="rId61"/>
    <p:sldId id="292" r:id="rId62"/>
    <p:sldId id="295" r:id="rId63"/>
    <p:sldId id="519" r:id="rId64"/>
    <p:sldId id="298" r:id="rId65"/>
    <p:sldId id="415" r:id="rId66"/>
    <p:sldId id="417" r:id="rId67"/>
    <p:sldId id="531" r:id="rId68"/>
    <p:sldId id="314" r:id="rId69"/>
    <p:sldId id="341" r:id="rId70"/>
    <p:sldId id="312" r:id="rId71"/>
    <p:sldId id="313" r:id="rId72"/>
    <p:sldId id="430" r:id="rId73"/>
    <p:sldId id="445" r:id="rId74"/>
    <p:sldId id="406" r:id="rId75"/>
    <p:sldId id="448" r:id="rId76"/>
    <p:sldId id="432" r:id="rId77"/>
    <p:sldId id="344" r:id="rId78"/>
    <p:sldId id="517" r:id="rId79"/>
    <p:sldId id="349" r:id="rId80"/>
    <p:sldId id="350" r:id="rId81"/>
    <p:sldId id="362" r:id="rId82"/>
    <p:sldId id="348" r:id="rId83"/>
    <p:sldId id="365" r:id="rId84"/>
    <p:sldId id="364" r:id="rId85"/>
    <p:sldId id="370" r:id="rId86"/>
    <p:sldId id="367" r:id="rId87"/>
    <p:sldId id="371" r:id="rId88"/>
    <p:sldId id="368" r:id="rId89"/>
    <p:sldId id="369" r:id="rId90"/>
    <p:sldId id="474" r:id="rId91"/>
    <p:sldId id="353" r:id="rId92"/>
    <p:sldId id="366" r:id="rId93"/>
    <p:sldId id="373" r:id="rId94"/>
    <p:sldId id="372" r:id="rId95"/>
    <p:sldId id="428" r:id="rId96"/>
    <p:sldId id="464" r:id="rId97"/>
    <p:sldId id="463" r:id="rId98"/>
    <p:sldId id="468" r:id="rId99"/>
    <p:sldId id="470" r:id="rId100"/>
    <p:sldId id="469" r:id="rId101"/>
    <p:sldId id="471" r:id="rId102"/>
    <p:sldId id="507" r:id="rId103"/>
    <p:sldId id="479" r:id="rId104"/>
    <p:sldId id="475" r:id="rId105"/>
    <p:sldId id="483" r:id="rId106"/>
    <p:sldId id="482" r:id="rId107"/>
    <p:sldId id="477" r:id="rId108"/>
    <p:sldId id="478" r:id="rId109"/>
    <p:sldId id="480" r:id="rId110"/>
    <p:sldId id="476" r:id="rId111"/>
    <p:sldId id="481" r:id="rId112"/>
    <p:sldId id="486" r:id="rId113"/>
    <p:sldId id="485" r:id="rId114"/>
    <p:sldId id="484" r:id="rId115"/>
    <p:sldId id="490" r:id="rId116"/>
    <p:sldId id="488" r:id="rId117"/>
    <p:sldId id="487" r:id="rId118"/>
    <p:sldId id="489" r:id="rId119"/>
    <p:sldId id="491" r:id="rId120"/>
    <p:sldId id="492" r:id="rId121"/>
    <p:sldId id="494" r:id="rId122"/>
    <p:sldId id="493" r:id="rId123"/>
    <p:sldId id="536" r:id="rId124"/>
    <p:sldId id="518" r:id="rId125"/>
    <p:sldId id="412" r:id="rId126"/>
    <p:sldId id="434" r:id="rId127"/>
    <p:sldId id="335" r:id="rId128"/>
    <p:sldId id="438" r:id="rId129"/>
    <p:sldId id="495" r:id="rId130"/>
    <p:sldId id="537" r:id="rId131"/>
    <p:sldId id="538" r:id="rId132"/>
    <p:sldId id="539" r:id="rId133"/>
    <p:sldId id="540" r:id="rId134"/>
    <p:sldId id="511" r:id="rId135"/>
    <p:sldId id="512" r:id="rId136"/>
    <p:sldId id="513" r:id="rId137"/>
    <p:sldId id="514" r:id="rId138"/>
    <p:sldId id="515" r:id="rId139"/>
    <p:sldId id="496" r:id="rId140"/>
    <p:sldId id="497" r:id="rId141"/>
    <p:sldId id="498" r:id="rId142"/>
    <p:sldId id="499" r:id="rId143"/>
    <p:sldId id="500" r:id="rId144"/>
    <p:sldId id="501" r:id="rId145"/>
    <p:sldId id="502" r:id="rId146"/>
    <p:sldId id="503" r:id="rId147"/>
    <p:sldId id="504" r:id="rId1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4F315"/>
    <a:srgbClr val="58D613"/>
    <a:srgbClr val="BFFFF3"/>
    <a:srgbClr val="FFEB14"/>
    <a:srgbClr val="23FFE1"/>
    <a:srgbClr val="FFE505"/>
    <a:srgbClr val="CDE815"/>
    <a:srgbClr val="BC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35" autoAdjust="0"/>
    <p:restoredTop sz="88034" autoAdjust="0"/>
  </p:normalViewPr>
  <p:slideViewPr>
    <p:cSldViewPr snapToGrid="0" snapToObjects="1">
      <p:cViewPr>
        <p:scale>
          <a:sx n="100" d="100"/>
          <a:sy n="100" d="100"/>
        </p:scale>
        <p:origin x="-42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7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150" Type="http://schemas.openxmlformats.org/officeDocument/2006/relationships/presProps" Target="presProps.xml"/><Relationship Id="rId151" Type="http://schemas.openxmlformats.org/officeDocument/2006/relationships/viewProps" Target="viewProps.xml"/><Relationship Id="rId152" Type="http://schemas.openxmlformats.org/officeDocument/2006/relationships/theme" Target="theme/theme1.xml"/><Relationship Id="rId153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134" Type="http://schemas.openxmlformats.org/officeDocument/2006/relationships/slide" Target="slides/slide133.xml"/><Relationship Id="rId135" Type="http://schemas.openxmlformats.org/officeDocument/2006/relationships/slide" Target="slides/slide134.xml"/><Relationship Id="rId136" Type="http://schemas.openxmlformats.org/officeDocument/2006/relationships/slide" Target="slides/slide135.xml"/><Relationship Id="rId137" Type="http://schemas.openxmlformats.org/officeDocument/2006/relationships/slide" Target="slides/slide136.xml"/><Relationship Id="rId138" Type="http://schemas.openxmlformats.org/officeDocument/2006/relationships/slide" Target="slides/slide137.xml"/><Relationship Id="rId139" Type="http://schemas.openxmlformats.org/officeDocument/2006/relationships/slide" Target="slides/slide13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Relationship Id="rId140" Type="http://schemas.openxmlformats.org/officeDocument/2006/relationships/slide" Target="slides/slide139.xml"/><Relationship Id="rId141" Type="http://schemas.openxmlformats.org/officeDocument/2006/relationships/slide" Target="slides/slide140.xml"/><Relationship Id="rId142" Type="http://schemas.openxmlformats.org/officeDocument/2006/relationships/slide" Target="slides/slide141.xml"/><Relationship Id="rId143" Type="http://schemas.openxmlformats.org/officeDocument/2006/relationships/slide" Target="slides/slide142.xml"/><Relationship Id="rId144" Type="http://schemas.openxmlformats.org/officeDocument/2006/relationships/slide" Target="slides/slide143.xml"/><Relationship Id="rId145" Type="http://schemas.openxmlformats.org/officeDocument/2006/relationships/slide" Target="slides/slide144.xml"/><Relationship Id="rId146" Type="http://schemas.openxmlformats.org/officeDocument/2006/relationships/slide" Target="slides/slide145.xml"/><Relationship Id="rId147" Type="http://schemas.openxmlformats.org/officeDocument/2006/relationships/slide" Target="slides/slide146.xml"/><Relationship Id="rId148" Type="http://schemas.openxmlformats.org/officeDocument/2006/relationships/slide" Target="slides/slide147.xml"/><Relationship Id="rId149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038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99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420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 userDrawn="1"/>
        </p:nvSpPr>
        <p:spPr bwMode="auto">
          <a:xfrm>
            <a:off x="738188" y="388938"/>
            <a:ext cx="7921625" cy="592137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  <a:alpha val="99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US" sz="2400"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14400" y="23622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91100" y="23622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899592" y="404665"/>
            <a:ext cx="7560840" cy="504056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mbria" pitchFamily="18" charset="0"/>
              </a:defRPr>
            </a:lvl1pPr>
          </a:lstStyle>
          <a:p>
            <a:r>
              <a:rPr lang="de-DE" dirty="0" smtClean="0"/>
              <a:t>Titelmasterformat durch Klicken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6084888" y="-26988"/>
            <a:ext cx="3563937" cy="24606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>
              <a:lnSpc>
                <a:spcPct val="100000"/>
              </a:lnSpc>
              <a:defRPr sz="1000" b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/>
              <a:t>V. A. Mitsou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793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54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144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02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22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04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7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4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737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F13A3-8411-F64E-B450-915D3BDBAACA}" type="datetimeFigureOut">
              <a:rPr lang="en-US" smtClean="0"/>
              <a:t>22/08/2015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F9FBF-3E3E-0A4E-8483-F09EA06BD0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29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4" Type="http://schemas.openxmlformats.org/officeDocument/2006/relationships/image" Target="../media/image215.png"/><Relationship Id="rId5" Type="http://schemas.openxmlformats.org/officeDocument/2006/relationships/image" Target="../media/image216.png"/><Relationship Id="rId6" Type="http://schemas.openxmlformats.org/officeDocument/2006/relationships/image" Target="../media/image217.png"/><Relationship Id="rId7" Type="http://schemas.openxmlformats.org/officeDocument/2006/relationships/image" Target="../media/image218.png"/><Relationship Id="rId8" Type="http://schemas.openxmlformats.org/officeDocument/2006/relationships/image" Target="../media/image219.png"/><Relationship Id="rId9" Type="http://schemas.openxmlformats.org/officeDocument/2006/relationships/image" Target="../media/image220.png"/><Relationship Id="rId10" Type="http://schemas.openxmlformats.org/officeDocument/2006/relationships/image" Target="../media/image2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3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4" Type="http://schemas.openxmlformats.org/officeDocument/2006/relationships/image" Target="../media/image220.png"/><Relationship Id="rId5" Type="http://schemas.openxmlformats.org/officeDocument/2006/relationships/image" Target="../media/image2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2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4" Type="http://schemas.openxmlformats.org/officeDocument/2006/relationships/image" Target="../media/image220.png"/><Relationship Id="rId5" Type="http://schemas.openxmlformats.org/officeDocument/2006/relationships/image" Target="../media/image221.png"/><Relationship Id="rId6" Type="http://schemas.openxmlformats.org/officeDocument/2006/relationships/image" Target="../media/image223.png"/><Relationship Id="rId7" Type="http://schemas.openxmlformats.org/officeDocument/2006/relationships/image" Target="../media/image20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2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4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4.png"/><Relationship Id="rId3" Type="http://schemas.openxmlformats.org/officeDocument/2006/relationships/image" Target="../media/image225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png"/><Relationship Id="rId4" Type="http://schemas.openxmlformats.org/officeDocument/2006/relationships/image" Target="../media/image227.png"/><Relationship Id="rId5" Type="http://schemas.openxmlformats.org/officeDocument/2006/relationships/image" Target="../media/image2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4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8.png"/><Relationship Id="rId3" Type="http://schemas.openxmlformats.org/officeDocument/2006/relationships/image" Target="../media/image224.pn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8.png"/><Relationship Id="rId3" Type="http://schemas.openxmlformats.org/officeDocument/2006/relationships/image" Target="../media/image224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4" Type="http://schemas.openxmlformats.org/officeDocument/2006/relationships/image" Target="../media/image229.png"/><Relationship Id="rId5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8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png"/><Relationship Id="rId12" Type="http://schemas.openxmlformats.org/officeDocument/2006/relationships/image" Target="../media/image33.png"/><Relationship Id="rId13" Type="http://schemas.openxmlformats.org/officeDocument/2006/relationships/image" Target="../media/image34.png"/><Relationship Id="rId14" Type="http://schemas.openxmlformats.org/officeDocument/2006/relationships/image" Target="../media/image35.emf"/><Relationship Id="rId15" Type="http://schemas.openxmlformats.org/officeDocument/2006/relationships/image" Target="../media/image3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31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png"/><Relationship Id="rId4" Type="http://schemas.openxmlformats.org/officeDocument/2006/relationships/image" Target="../media/image224.png"/><Relationship Id="rId5" Type="http://schemas.openxmlformats.org/officeDocument/2006/relationships/image" Target="../media/image229.png"/><Relationship Id="rId6" Type="http://schemas.openxmlformats.org/officeDocument/2006/relationships/image" Target="../media/image230.png"/><Relationship Id="rId7" Type="http://schemas.openxmlformats.org/officeDocument/2006/relationships/image" Target="../media/image232.png"/><Relationship Id="rId8" Type="http://schemas.openxmlformats.org/officeDocument/2006/relationships/image" Target="../media/image212.png"/><Relationship Id="rId9" Type="http://schemas.openxmlformats.org/officeDocument/2006/relationships/image" Target="../media/image23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1.png"/></Relationships>
</file>

<file path=ppt/slides/_rels/slide1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5.emf"/><Relationship Id="rId12" Type="http://schemas.openxmlformats.org/officeDocument/2006/relationships/image" Target="../media/image2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1.png"/><Relationship Id="rId3" Type="http://schemas.openxmlformats.org/officeDocument/2006/relationships/image" Target="../media/image228.png"/><Relationship Id="rId4" Type="http://schemas.openxmlformats.org/officeDocument/2006/relationships/image" Target="../media/image224.png"/><Relationship Id="rId5" Type="http://schemas.openxmlformats.org/officeDocument/2006/relationships/image" Target="../media/image229.png"/><Relationship Id="rId6" Type="http://schemas.openxmlformats.org/officeDocument/2006/relationships/image" Target="../media/image230.png"/><Relationship Id="rId7" Type="http://schemas.openxmlformats.org/officeDocument/2006/relationships/image" Target="../media/image232.png"/><Relationship Id="rId8" Type="http://schemas.openxmlformats.org/officeDocument/2006/relationships/image" Target="../media/image212.png"/><Relationship Id="rId9" Type="http://schemas.openxmlformats.org/officeDocument/2006/relationships/image" Target="../media/image233.png"/><Relationship Id="rId10" Type="http://schemas.openxmlformats.org/officeDocument/2006/relationships/image" Target="../media/image234.pn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4" Type="http://schemas.openxmlformats.org/officeDocument/2006/relationships/image" Target="../media/image189.png"/><Relationship Id="rId5" Type="http://schemas.openxmlformats.org/officeDocument/2006/relationships/image" Target="../media/image192.png"/><Relationship Id="rId6" Type="http://schemas.openxmlformats.org/officeDocument/2006/relationships/image" Target="../media/image18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Relationship Id="rId3" Type="http://schemas.openxmlformats.org/officeDocument/2006/relationships/image" Target="../media/image237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png"/><Relationship Id="rId4" Type="http://schemas.openxmlformats.org/officeDocument/2006/relationships/image" Target="../media/image2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4" Type="http://schemas.openxmlformats.org/officeDocument/2006/relationships/image" Target="../media/image2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png"/><Relationship Id="rId12" Type="http://schemas.openxmlformats.org/officeDocument/2006/relationships/image" Target="../media/image33.png"/><Relationship Id="rId13" Type="http://schemas.openxmlformats.org/officeDocument/2006/relationships/image" Target="../media/image34.png"/><Relationship Id="rId14" Type="http://schemas.openxmlformats.org/officeDocument/2006/relationships/image" Target="../media/image35.emf"/><Relationship Id="rId15" Type="http://schemas.openxmlformats.org/officeDocument/2006/relationships/image" Target="../media/image3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0" Type="http://schemas.openxmlformats.org/officeDocument/2006/relationships/image" Target="../media/image31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4" Type="http://schemas.openxmlformats.org/officeDocument/2006/relationships/image" Target="../media/image239.png"/><Relationship Id="rId5" Type="http://schemas.openxmlformats.org/officeDocument/2006/relationships/image" Target="../media/image240.png"/><Relationship Id="rId6" Type="http://schemas.openxmlformats.org/officeDocument/2006/relationships/image" Target="../media/image241.png"/><Relationship Id="rId7" Type="http://schemas.openxmlformats.org/officeDocument/2006/relationships/image" Target="../media/image2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4" Type="http://schemas.openxmlformats.org/officeDocument/2006/relationships/image" Target="../media/image239.png"/><Relationship Id="rId5" Type="http://schemas.openxmlformats.org/officeDocument/2006/relationships/image" Target="../media/image240.png"/><Relationship Id="rId6" Type="http://schemas.openxmlformats.org/officeDocument/2006/relationships/image" Target="../media/image2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4" Type="http://schemas.openxmlformats.org/officeDocument/2006/relationships/image" Target="../media/image239.png"/><Relationship Id="rId5" Type="http://schemas.openxmlformats.org/officeDocument/2006/relationships/image" Target="../media/image240.png"/><Relationship Id="rId6" Type="http://schemas.openxmlformats.org/officeDocument/2006/relationships/image" Target="../media/image244.png"/><Relationship Id="rId7" Type="http://schemas.openxmlformats.org/officeDocument/2006/relationships/image" Target="../media/image24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4" Type="http://schemas.openxmlformats.org/officeDocument/2006/relationships/image" Target="../media/image239.png"/><Relationship Id="rId5" Type="http://schemas.openxmlformats.org/officeDocument/2006/relationships/image" Target="../media/image240.png"/><Relationship Id="rId6" Type="http://schemas.openxmlformats.org/officeDocument/2006/relationships/image" Target="../media/image24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4" Type="http://schemas.openxmlformats.org/officeDocument/2006/relationships/image" Target="../media/image239.png"/><Relationship Id="rId5" Type="http://schemas.openxmlformats.org/officeDocument/2006/relationships/image" Target="../media/image24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3.png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8.png"/><Relationship Id="rId3" Type="http://schemas.openxmlformats.org/officeDocument/2006/relationships/image" Target="../media/image249.png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70.png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wmf"/><Relationship Id="rId4" Type="http://schemas.openxmlformats.org/officeDocument/2006/relationships/image" Target="../media/image252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0.png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3.png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3.png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4.wmf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6.emf"/><Relationship Id="rId4" Type="http://schemas.openxmlformats.org/officeDocument/2006/relationships/image" Target="../media/image257.png"/><Relationship Id="rId5" Type="http://schemas.openxmlformats.org/officeDocument/2006/relationships/image" Target="../media/image258.png"/><Relationship Id="rId6" Type="http://schemas.openxmlformats.org/officeDocument/2006/relationships/image" Target="../media/image259.png"/><Relationship Id="rId7" Type="http://schemas.openxmlformats.org/officeDocument/2006/relationships/image" Target="../media/image260.png"/><Relationship Id="rId8" Type="http://schemas.openxmlformats.org/officeDocument/2006/relationships/image" Target="../media/image261.png"/><Relationship Id="rId9" Type="http://schemas.openxmlformats.org/officeDocument/2006/relationships/image" Target="../media/image26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5.pn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4.png"/><Relationship Id="rId4" Type="http://schemas.openxmlformats.org/officeDocument/2006/relationships/image" Target="../media/image255.png"/><Relationship Id="rId5" Type="http://schemas.openxmlformats.org/officeDocument/2006/relationships/image" Target="../media/image256.emf"/><Relationship Id="rId6" Type="http://schemas.openxmlformats.org/officeDocument/2006/relationships/image" Target="../media/image26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3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4.png"/><Relationship Id="rId4" Type="http://schemas.openxmlformats.org/officeDocument/2006/relationships/image" Target="../media/image266.png"/><Relationship Id="rId5" Type="http://schemas.openxmlformats.org/officeDocument/2006/relationships/image" Target="../media/image179.png"/><Relationship Id="rId6" Type="http://schemas.openxmlformats.org/officeDocument/2006/relationships/image" Target="../media/image267.png"/><Relationship Id="rId7" Type="http://schemas.openxmlformats.org/officeDocument/2006/relationships/image" Target="../media/image268.png"/><Relationship Id="rId8" Type="http://schemas.openxmlformats.org/officeDocument/2006/relationships/image" Target="../media/image26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3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4.png"/><Relationship Id="rId4" Type="http://schemas.openxmlformats.org/officeDocument/2006/relationships/image" Target="../media/image266.png"/><Relationship Id="rId5" Type="http://schemas.openxmlformats.org/officeDocument/2006/relationships/image" Target="../media/image179.png"/><Relationship Id="rId6" Type="http://schemas.openxmlformats.org/officeDocument/2006/relationships/image" Target="../media/image267.png"/><Relationship Id="rId7" Type="http://schemas.openxmlformats.org/officeDocument/2006/relationships/image" Target="../media/image268.png"/><Relationship Id="rId8" Type="http://schemas.openxmlformats.org/officeDocument/2006/relationships/image" Target="../media/image26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3.png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9.png"/><Relationship Id="rId3" Type="http://schemas.openxmlformats.org/officeDocument/2006/relationships/image" Target="../media/image27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1.png"/><Relationship Id="rId3" Type="http://schemas.openxmlformats.org/officeDocument/2006/relationships/image" Target="../media/image272.png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4.png"/><Relationship Id="rId4" Type="http://schemas.openxmlformats.org/officeDocument/2006/relationships/image" Target="../media/image275.png"/><Relationship Id="rId5" Type="http://schemas.openxmlformats.org/officeDocument/2006/relationships/image" Target="../media/image27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3.png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4.png"/><Relationship Id="rId4" Type="http://schemas.openxmlformats.org/officeDocument/2006/relationships/image" Target="../media/image275.png"/><Relationship Id="rId5" Type="http://schemas.openxmlformats.org/officeDocument/2006/relationships/image" Target="../media/image27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3.png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1.png"/><Relationship Id="rId3" Type="http://schemas.openxmlformats.org/officeDocument/2006/relationships/image" Target="../media/image272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image" Target="../media/image276.png"/><Relationship Id="rId8" Type="http://schemas.openxmlformats.org/officeDocument/2006/relationships/image" Target="../media/image27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png"/><Relationship Id="rId3" Type="http://schemas.openxmlformats.org/officeDocument/2006/relationships/image" Target="../media/image278.png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8.png"/><Relationship Id="rId4" Type="http://schemas.openxmlformats.org/officeDocument/2006/relationships/image" Target="../media/image27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png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10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emf"/><Relationship Id="rId5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46.emf"/><Relationship Id="rId13" Type="http://schemas.openxmlformats.org/officeDocument/2006/relationships/image" Target="../media/image5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Relationship Id="rId9" Type="http://schemas.openxmlformats.org/officeDocument/2006/relationships/image" Target="../media/image43.png"/><Relationship Id="rId10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0" Type="http://schemas.openxmlformats.org/officeDocument/2006/relationships/image" Target="../media/image63.png"/><Relationship Id="rId11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23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8" Type="http://schemas.openxmlformats.org/officeDocument/2006/relationships/image" Target="../media/image69.pn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image" Target="../media/image75.png"/><Relationship Id="rId8" Type="http://schemas.openxmlformats.org/officeDocument/2006/relationships/image" Target="../media/image76.emf"/><Relationship Id="rId9" Type="http://schemas.openxmlformats.org/officeDocument/2006/relationships/image" Target="../media/image77.emf"/><Relationship Id="rId10" Type="http://schemas.openxmlformats.org/officeDocument/2006/relationships/image" Target="../media/image78.emf"/><Relationship Id="rId11" Type="http://schemas.openxmlformats.org/officeDocument/2006/relationships/image" Target="../media/image7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8.png"/><Relationship Id="rId1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png"/><Relationship Id="rId3" Type="http://schemas.openxmlformats.org/officeDocument/2006/relationships/image" Target="../media/image1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7" Type="http://schemas.openxmlformats.org/officeDocument/2006/relationships/image" Target="../media/image84.png"/><Relationship Id="rId8" Type="http://schemas.openxmlformats.org/officeDocument/2006/relationships/image" Target="../media/image85.emf"/><Relationship Id="rId9" Type="http://schemas.openxmlformats.org/officeDocument/2006/relationships/image" Target="../media/image86.png"/><Relationship Id="rId10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10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5" Type="http://schemas.openxmlformats.org/officeDocument/2006/relationships/image" Target="../media/image94.png"/><Relationship Id="rId6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2.png"/><Relationship Id="rId6" Type="http://schemas.openxmlformats.org/officeDocument/2006/relationships/image" Target="../media/image95.png"/><Relationship Id="rId7" Type="http://schemas.microsoft.com/office/2007/relationships/hdphoto" Target="../media/hdphoto1.wdp"/><Relationship Id="rId8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5.png"/><Relationship Id="rId5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5.png"/><Relationship Id="rId5" Type="http://schemas.microsoft.com/office/2007/relationships/hdphoto" Target="../media/hdphoto1.wdp"/><Relationship Id="rId6" Type="http://schemas.openxmlformats.org/officeDocument/2006/relationships/image" Target="../media/image98.png"/><Relationship Id="rId7" Type="http://schemas.openxmlformats.org/officeDocument/2006/relationships/image" Target="../media/image99.png"/><Relationship Id="rId8" Type="http://schemas.openxmlformats.org/officeDocument/2006/relationships/image" Target="../media/image100.png"/><Relationship Id="rId9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5.png"/><Relationship Id="rId5" Type="http://schemas.microsoft.com/office/2007/relationships/hdphoto" Target="../media/hdphoto1.wdp"/><Relationship Id="rId6" Type="http://schemas.openxmlformats.org/officeDocument/2006/relationships/image" Target="../media/image98.png"/><Relationship Id="rId7" Type="http://schemas.openxmlformats.org/officeDocument/2006/relationships/image" Target="../media/image99.png"/><Relationship Id="rId8" Type="http://schemas.openxmlformats.org/officeDocument/2006/relationships/image" Target="../media/image100.png"/><Relationship Id="rId9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6" Type="http://schemas.openxmlformats.org/officeDocument/2006/relationships/image" Target="../media/image10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6" Type="http://schemas.openxmlformats.org/officeDocument/2006/relationships/image" Target="../media/image107.png"/><Relationship Id="rId7" Type="http://schemas.openxmlformats.org/officeDocument/2006/relationships/image" Target="../media/image10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5" Type="http://schemas.openxmlformats.org/officeDocument/2006/relationships/image" Target="../media/image105.png"/><Relationship Id="rId6" Type="http://schemas.openxmlformats.org/officeDocument/2006/relationships/image" Target="../media/image107.png"/><Relationship Id="rId7" Type="http://schemas.openxmlformats.org/officeDocument/2006/relationships/image" Target="../media/image10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5.png"/><Relationship Id="rId5" Type="http://schemas.openxmlformats.org/officeDocument/2006/relationships/image" Target="../media/image108.png"/><Relationship Id="rId6" Type="http://schemas.openxmlformats.org/officeDocument/2006/relationships/image" Target="../media/image10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5" Type="http://schemas.openxmlformats.org/officeDocument/2006/relationships/image" Target="../media/image105.png"/><Relationship Id="rId6" Type="http://schemas.openxmlformats.org/officeDocument/2006/relationships/image" Target="../media/image109.png"/><Relationship Id="rId7" Type="http://schemas.openxmlformats.org/officeDocument/2006/relationships/image" Target="../media/image110.png"/><Relationship Id="rId8" Type="http://schemas.openxmlformats.org/officeDocument/2006/relationships/image" Target="../media/image111.png"/><Relationship Id="rId9" Type="http://schemas.openxmlformats.org/officeDocument/2006/relationships/image" Target="../media/image112.png"/><Relationship Id="rId10" Type="http://schemas.openxmlformats.org/officeDocument/2006/relationships/image" Target="../media/image10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5" Type="http://schemas.openxmlformats.org/officeDocument/2006/relationships/image" Target="../media/image105.png"/><Relationship Id="rId6" Type="http://schemas.openxmlformats.org/officeDocument/2006/relationships/image" Target="../media/image109.png"/><Relationship Id="rId7" Type="http://schemas.openxmlformats.org/officeDocument/2006/relationships/image" Target="../media/image110.png"/><Relationship Id="rId8" Type="http://schemas.openxmlformats.org/officeDocument/2006/relationships/image" Target="../media/image111.png"/><Relationship Id="rId9" Type="http://schemas.openxmlformats.org/officeDocument/2006/relationships/image" Target="../media/image112.png"/><Relationship Id="rId10" Type="http://schemas.openxmlformats.org/officeDocument/2006/relationships/image" Target="../media/image10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15.emf"/><Relationship Id="rId5" Type="http://schemas.openxmlformats.org/officeDocument/2006/relationships/image" Target="../media/image116.png"/><Relationship Id="rId6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png"/><Relationship Id="rId3" Type="http://schemas.openxmlformats.org/officeDocument/2006/relationships/image" Target="../media/image11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1.png"/><Relationship Id="rId5" Type="http://schemas.openxmlformats.org/officeDocument/2006/relationships/image" Target="../media/image1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png"/><Relationship Id="rId3" Type="http://schemas.openxmlformats.org/officeDocument/2006/relationships/image" Target="../media/image11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3.png"/><Relationship Id="rId5" Type="http://schemas.openxmlformats.org/officeDocument/2006/relationships/image" Target="../media/image1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6.png"/></Relationships>
</file>

<file path=ppt/slides/_rels/slide5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5.emf"/><Relationship Id="rId12" Type="http://schemas.openxmlformats.org/officeDocument/2006/relationships/image" Target="../media/image13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3.png"/><Relationship Id="rId3" Type="http://schemas.openxmlformats.org/officeDocument/2006/relationships/image" Target="../media/image131.png"/><Relationship Id="rId4" Type="http://schemas.openxmlformats.org/officeDocument/2006/relationships/image" Target="../media/image132.emf"/><Relationship Id="rId5" Type="http://schemas.openxmlformats.org/officeDocument/2006/relationships/image" Target="../media/image133.emf"/><Relationship Id="rId6" Type="http://schemas.openxmlformats.org/officeDocument/2006/relationships/image" Target="../media/image134.png"/><Relationship Id="rId7" Type="http://schemas.openxmlformats.org/officeDocument/2006/relationships/image" Target="../media/image135.png"/><Relationship Id="rId8" Type="http://schemas.openxmlformats.org/officeDocument/2006/relationships/image" Target="../media/image136.png"/><Relationship Id="rId9" Type="http://schemas.openxmlformats.org/officeDocument/2006/relationships/image" Target="../media/image114.png"/><Relationship Id="rId10" Type="http://schemas.openxmlformats.org/officeDocument/2006/relationships/image" Target="../media/image13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png"/><Relationship Id="rId3" Type="http://schemas.microsoft.com/office/2007/relationships/hdphoto" Target="../media/hdphoto1.wdp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9.emf"/><Relationship Id="rId3" Type="http://schemas.openxmlformats.org/officeDocument/2006/relationships/image" Target="../media/image14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6" Type="http://schemas.openxmlformats.org/officeDocument/2006/relationships/image" Target="../media/image145.png"/><Relationship Id="rId7" Type="http://schemas.openxmlformats.org/officeDocument/2006/relationships/image" Target="../media/image146.png"/><Relationship Id="rId8" Type="http://schemas.openxmlformats.org/officeDocument/2006/relationships/image" Target="../media/image14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4" Type="http://schemas.openxmlformats.org/officeDocument/2006/relationships/image" Target="../media/image142.png"/><Relationship Id="rId5" Type="http://schemas.openxmlformats.org/officeDocument/2006/relationships/image" Target="../media/image143.png"/><Relationship Id="rId6" Type="http://schemas.openxmlformats.org/officeDocument/2006/relationships/image" Target="../media/image148.png"/><Relationship Id="rId7" Type="http://schemas.openxmlformats.org/officeDocument/2006/relationships/image" Target="../media/image42.png"/><Relationship Id="rId8" Type="http://schemas.openxmlformats.org/officeDocument/2006/relationships/image" Target="../media/image147.png"/><Relationship Id="rId9" Type="http://schemas.openxmlformats.org/officeDocument/2006/relationships/image" Target="../media/image145.png"/><Relationship Id="rId10" Type="http://schemas.openxmlformats.org/officeDocument/2006/relationships/image" Target="../media/image14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1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9.png"/><Relationship Id="rId3" Type="http://schemas.openxmlformats.org/officeDocument/2006/relationships/image" Target="../media/image150.emf"/></Relationships>
</file>

<file path=ppt/slides/_rels/slide6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6.png"/><Relationship Id="rId12" Type="http://schemas.openxmlformats.org/officeDocument/2006/relationships/image" Target="../media/image15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1.png"/><Relationship Id="rId3" Type="http://schemas.openxmlformats.org/officeDocument/2006/relationships/image" Target="../media/image152.png"/><Relationship Id="rId4" Type="http://schemas.openxmlformats.org/officeDocument/2006/relationships/image" Target="../media/image42.png"/><Relationship Id="rId5" Type="http://schemas.openxmlformats.org/officeDocument/2006/relationships/image" Target="../media/image95.png"/><Relationship Id="rId6" Type="http://schemas.microsoft.com/office/2007/relationships/hdphoto" Target="../media/hdphoto1.wdp"/><Relationship Id="rId7" Type="http://schemas.openxmlformats.org/officeDocument/2006/relationships/image" Target="../media/image153.png"/><Relationship Id="rId8" Type="http://schemas.openxmlformats.org/officeDocument/2006/relationships/image" Target="../media/image154.png"/><Relationship Id="rId9" Type="http://schemas.openxmlformats.org/officeDocument/2006/relationships/image" Target="../media/image114.png"/><Relationship Id="rId10" Type="http://schemas.openxmlformats.org/officeDocument/2006/relationships/image" Target="../media/image15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4" Type="http://schemas.openxmlformats.org/officeDocument/2006/relationships/image" Target="../media/image156.png"/><Relationship Id="rId5" Type="http://schemas.openxmlformats.org/officeDocument/2006/relationships/image" Target="../media/image15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8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0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emf"/><Relationship Id="rId4" Type="http://schemas.openxmlformats.org/officeDocument/2006/relationships/image" Target="../media/image163.emf"/><Relationship Id="rId5" Type="http://schemas.openxmlformats.org/officeDocument/2006/relationships/image" Target="../media/image16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emf"/><Relationship Id="rId4" Type="http://schemas.openxmlformats.org/officeDocument/2006/relationships/image" Target="../media/image164.emf"/><Relationship Id="rId5" Type="http://schemas.openxmlformats.org/officeDocument/2006/relationships/image" Target="../media/image95.png"/><Relationship Id="rId6" Type="http://schemas.microsoft.com/office/2007/relationships/hdphoto" Target="../media/hdphoto1.wdp"/><Relationship Id="rId7" Type="http://schemas.openxmlformats.org/officeDocument/2006/relationships/image" Target="../media/image163.emf"/><Relationship Id="rId8" Type="http://schemas.openxmlformats.org/officeDocument/2006/relationships/image" Target="../media/image16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emf"/><Relationship Id="rId4" Type="http://schemas.openxmlformats.org/officeDocument/2006/relationships/image" Target="../media/image164.emf"/><Relationship Id="rId5" Type="http://schemas.openxmlformats.org/officeDocument/2006/relationships/image" Target="../media/image95.png"/><Relationship Id="rId6" Type="http://schemas.microsoft.com/office/2007/relationships/hdphoto" Target="../media/hdphoto1.wdp"/><Relationship Id="rId7" Type="http://schemas.openxmlformats.org/officeDocument/2006/relationships/image" Target="../media/image163.emf"/><Relationship Id="rId8" Type="http://schemas.openxmlformats.org/officeDocument/2006/relationships/image" Target="../media/image165.emf"/><Relationship Id="rId9" Type="http://schemas.openxmlformats.org/officeDocument/2006/relationships/image" Target="../media/image16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4" Type="http://schemas.openxmlformats.org/officeDocument/2006/relationships/image" Target="../media/image168.png"/><Relationship Id="rId5" Type="http://schemas.openxmlformats.org/officeDocument/2006/relationships/image" Target="../media/image169.png"/><Relationship Id="rId6" Type="http://schemas.openxmlformats.org/officeDocument/2006/relationships/image" Target="../media/image170.png"/><Relationship Id="rId7" Type="http://schemas.openxmlformats.org/officeDocument/2006/relationships/image" Target="../media/image17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6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4" Type="http://schemas.openxmlformats.org/officeDocument/2006/relationships/image" Target="../media/image168.png"/><Relationship Id="rId5" Type="http://schemas.openxmlformats.org/officeDocument/2006/relationships/image" Target="../media/image173.emf"/><Relationship Id="rId6" Type="http://schemas.openxmlformats.org/officeDocument/2006/relationships/image" Target="../media/image17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2.emf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4" Type="http://schemas.openxmlformats.org/officeDocument/2006/relationships/image" Target="../media/image168.png"/><Relationship Id="rId5" Type="http://schemas.openxmlformats.org/officeDocument/2006/relationships/image" Target="../media/image173.emf"/><Relationship Id="rId6" Type="http://schemas.openxmlformats.org/officeDocument/2006/relationships/image" Target="../media/image17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2.em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5.png"/><Relationship Id="rId3" Type="http://schemas.openxmlformats.org/officeDocument/2006/relationships/image" Target="../media/image176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4" Type="http://schemas.openxmlformats.org/officeDocument/2006/relationships/image" Target="../media/image168.png"/><Relationship Id="rId5" Type="http://schemas.openxmlformats.org/officeDocument/2006/relationships/image" Target="../media/image173.emf"/><Relationship Id="rId6" Type="http://schemas.openxmlformats.org/officeDocument/2006/relationships/image" Target="../media/image174.png"/><Relationship Id="rId7" Type="http://schemas.openxmlformats.org/officeDocument/2006/relationships/image" Target="../media/image177.pn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2.emf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1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4" Type="http://schemas.openxmlformats.org/officeDocument/2006/relationships/image" Target="../media/image169.png"/><Relationship Id="rId5" Type="http://schemas.openxmlformats.org/officeDocument/2006/relationships/image" Target="../media/image17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gif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4" Type="http://schemas.openxmlformats.org/officeDocument/2006/relationships/image" Target="../media/image168.png"/><Relationship Id="rId5" Type="http://schemas.openxmlformats.org/officeDocument/2006/relationships/image" Target="../media/image169.png"/><Relationship Id="rId6" Type="http://schemas.openxmlformats.org/officeDocument/2006/relationships/image" Target="../media/image17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8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0.png"/><Relationship Id="rId3" Type="http://schemas.openxmlformats.org/officeDocument/2006/relationships/image" Target="../media/image181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4" Type="http://schemas.openxmlformats.org/officeDocument/2006/relationships/image" Target="../media/image18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0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4" Type="http://schemas.openxmlformats.org/officeDocument/2006/relationships/image" Target="../media/image182.png"/><Relationship Id="rId5" Type="http://schemas.openxmlformats.org/officeDocument/2006/relationships/image" Target="../media/image18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0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4" Type="http://schemas.openxmlformats.org/officeDocument/2006/relationships/image" Target="../media/image184.emf"/><Relationship Id="rId5" Type="http://schemas.openxmlformats.org/officeDocument/2006/relationships/image" Target="../media/image18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0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4" Type="http://schemas.openxmlformats.org/officeDocument/2006/relationships/image" Target="../media/image188.png"/><Relationship Id="rId5" Type="http://schemas.openxmlformats.org/officeDocument/2006/relationships/image" Target="../media/image189.png"/><Relationship Id="rId6" Type="http://schemas.openxmlformats.org/officeDocument/2006/relationships/image" Target="../media/image190.png"/><Relationship Id="rId7" Type="http://schemas.openxmlformats.org/officeDocument/2006/relationships/image" Target="../media/image191.png"/><Relationship Id="rId8" Type="http://schemas.openxmlformats.org/officeDocument/2006/relationships/image" Target="../media/image19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6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4" Type="http://schemas.openxmlformats.org/officeDocument/2006/relationships/image" Target="../media/image183.png"/><Relationship Id="rId5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0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4" Type="http://schemas.openxmlformats.org/officeDocument/2006/relationships/image" Target="../media/image183.png"/><Relationship Id="rId5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0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4" Type="http://schemas.openxmlformats.org/officeDocument/2006/relationships/image" Target="../media/image183.png"/><Relationship Id="rId5" Type="http://schemas.openxmlformats.org/officeDocument/2006/relationships/image" Target="../media/image22.png"/><Relationship Id="rId6" Type="http://schemas.openxmlformats.org/officeDocument/2006/relationships/image" Target="../media/image194.png"/><Relationship Id="rId7" Type="http://schemas.openxmlformats.org/officeDocument/2006/relationships/image" Target="../media/image19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0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4" Type="http://schemas.openxmlformats.org/officeDocument/2006/relationships/image" Target="../media/image183.png"/><Relationship Id="rId5" Type="http://schemas.openxmlformats.org/officeDocument/2006/relationships/image" Target="../media/image195.emf"/><Relationship Id="rId6" Type="http://schemas.openxmlformats.org/officeDocument/2006/relationships/image" Target="../media/image196.png"/><Relationship Id="rId7" Type="http://schemas.openxmlformats.org/officeDocument/2006/relationships/image" Target="../media/image19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4" Type="http://schemas.openxmlformats.org/officeDocument/2006/relationships/image" Target="../media/image188.png"/><Relationship Id="rId5" Type="http://schemas.openxmlformats.org/officeDocument/2006/relationships/image" Target="../media/image189.png"/><Relationship Id="rId6" Type="http://schemas.openxmlformats.org/officeDocument/2006/relationships/image" Target="../media/image190.png"/><Relationship Id="rId7" Type="http://schemas.openxmlformats.org/officeDocument/2006/relationships/image" Target="../media/image191.png"/><Relationship Id="rId8" Type="http://schemas.openxmlformats.org/officeDocument/2006/relationships/image" Target="../media/image19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6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4" Type="http://schemas.openxmlformats.org/officeDocument/2006/relationships/image" Target="../media/image188.png"/><Relationship Id="rId5" Type="http://schemas.openxmlformats.org/officeDocument/2006/relationships/image" Target="../media/image189.png"/><Relationship Id="rId6" Type="http://schemas.openxmlformats.org/officeDocument/2006/relationships/image" Target="../media/image190.png"/><Relationship Id="rId7" Type="http://schemas.openxmlformats.org/officeDocument/2006/relationships/image" Target="../media/image191.png"/><Relationship Id="rId8" Type="http://schemas.openxmlformats.org/officeDocument/2006/relationships/image" Target="../media/image19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6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emf"/><Relationship Id="rId4" Type="http://schemas.openxmlformats.org/officeDocument/2006/relationships/image" Target="../media/image180.png"/><Relationship Id="rId5" Type="http://schemas.openxmlformats.org/officeDocument/2006/relationships/image" Target="../media/image200.emf"/><Relationship Id="rId6" Type="http://schemas.openxmlformats.org/officeDocument/2006/relationships/image" Target="../media/image201.emf"/><Relationship Id="rId7" Type="http://schemas.openxmlformats.org/officeDocument/2006/relationships/image" Target="../media/image196.png"/><Relationship Id="rId8" Type="http://schemas.openxmlformats.org/officeDocument/2006/relationships/image" Target="../media/image20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8.e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4.png"/><Relationship Id="rId4" Type="http://schemas.openxmlformats.org/officeDocument/2006/relationships/image" Target="../media/image205.png"/><Relationship Id="rId5" Type="http://schemas.openxmlformats.org/officeDocument/2006/relationships/image" Target="../media/image206.png"/><Relationship Id="rId6" Type="http://schemas.openxmlformats.org/officeDocument/2006/relationships/image" Target="../media/image20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3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8.emf"/><Relationship Id="rId4" Type="http://schemas.openxmlformats.org/officeDocument/2006/relationships/image" Target="../media/image199.emf"/><Relationship Id="rId5" Type="http://schemas.openxmlformats.org/officeDocument/2006/relationships/image" Target="../media/image180.png"/><Relationship Id="rId6" Type="http://schemas.openxmlformats.org/officeDocument/2006/relationships/image" Target="../media/image200.emf"/><Relationship Id="rId7" Type="http://schemas.openxmlformats.org/officeDocument/2006/relationships/image" Target="../media/image201.emf"/><Relationship Id="rId8" Type="http://schemas.openxmlformats.org/officeDocument/2006/relationships/image" Target="../media/image196.png"/><Relationship Id="rId9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2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image" Target="../media/image118.pn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8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4" Type="http://schemas.openxmlformats.org/officeDocument/2006/relationships/image" Target="../media/image211.png"/><Relationship Id="rId5" Type="http://schemas.openxmlformats.org/officeDocument/2006/relationships/image" Target="../media/image2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9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4" Type="http://schemas.openxmlformats.org/officeDocument/2006/relationships/image" Target="../media/image2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57" y="17396"/>
            <a:ext cx="6450196" cy="2496678"/>
          </a:xfrm>
          <a:solidFill>
            <a:srgbClr val="0000FF"/>
          </a:solidFill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</a:rPr>
              <a:t>Supersymmetry</a:t>
            </a:r>
            <a:r>
              <a:rPr lang="en-US" sz="3200" b="1" dirty="0">
                <a:solidFill>
                  <a:schemeClr val="bg1"/>
                </a:solidFill>
              </a:rPr>
              <a:t>, </a:t>
            </a:r>
            <a:r>
              <a:rPr lang="en-US" sz="3200" b="1" dirty="0" smtClean="0">
                <a:solidFill>
                  <a:schemeClr val="bg1"/>
                </a:solidFill>
              </a:rPr>
              <a:t>Cosmological Constant &amp;  Inflation:</a:t>
            </a:r>
            <a:br>
              <a:rPr lang="en-US" sz="3200" b="1" dirty="0" smtClean="0">
                <a:solidFill>
                  <a:schemeClr val="bg1"/>
                </a:solidFill>
              </a:rPr>
            </a:br>
            <a:r>
              <a:rPr lang="en-US" sz="3200" b="1" dirty="0" smtClean="0">
                <a:solidFill>
                  <a:srgbClr val="FFFF00"/>
                </a:solidFill>
              </a:rPr>
              <a:t>Towards a </a:t>
            </a:r>
            <a:r>
              <a:rPr lang="en-US" sz="3200" b="1" dirty="0">
                <a:solidFill>
                  <a:srgbClr val="FFFF00"/>
                </a:solidFill>
              </a:rPr>
              <a:t>fundamental cosmic picture </a:t>
            </a:r>
            <a:r>
              <a:rPr lang="en-US" sz="3200" b="1" dirty="0" smtClean="0">
                <a:solidFill>
                  <a:srgbClr val="FFFF00"/>
                </a:solidFill>
              </a:rPr>
              <a:t>via ``</a:t>
            </a:r>
            <a:r>
              <a:rPr lang="en-US" sz="3200" b="1" smtClean="0">
                <a:solidFill>
                  <a:srgbClr val="FFFF00"/>
                </a:solidFill>
              </a:rPr>
              <a:t>running vacuum’’</a:t>
            </a:r>
            <a:endParaRPr lang="en-US" sz="3200" b="1" spc="150" dirty="0" smtClean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757" y="116632"/>
            <a:ext cx="1721618" cy="1178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665" y="1442585"/>
            <a:ext cx="12128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521465"/>
            <a:ext cx="9779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6612665" y="2888903"/>
            <a:ext cx="1941557" cy="150810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63500" dist="38099" dir="2700000" algn="ctr" rotWithShape="0">
              <a:schemeClr val="tx1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2000" b="1" dirty="0">
                <a:solidFill>
                  <a:schemeClr val="tx1"/>
                </a:solidFill>
                <a:cs typeface="Arial" charset="0"/>
              </a:rPr>
              <a:t>London Centre</a:t>
            </a:r>
          </a:p>
          <a:p>
            <a:pPr algn="ctr">
              <a:defRPr/>
            </a:pPr>
            <a:r>
              <a:rPr lang="en-GB" sz="2000" b="1" dirty="0">
                <a:solidFill>
                  <a:schemeClr val="tx1"/>
                </a:solidFill>
                <a:cs typeface="Arial" charset="0"/>
              </a:rPr>
              <a:t>for </a:t>
            </a:r>
            <a:r>
              <a:rPr lang="en-GB" sz="2000" b="1" dirty="0" err="1">
                <a:solidFill>
                  <a:schemeClr val="tx1"/>
                </a:solidFill>
                <a:cs typeface="Arial" charset="0"/>
              </a:rPr>
              <a:t>Terauniverse</a:t>
            </a:r>
            <a:endParaRPr lang="en-GB" sz="2000" b="1" dirty="0">
              <a:solidFill>
                <a:schemeClr val="tx1"/>
              </a:solidFill>
              <a:cs typeface="Arial" charset="0"/>
            </a:endParaRPr>
          </a:p>
          <a:p>
            <a:pPr algn="ctr">
              <a:defRPr/>
            </a:pPr>
            <a:r>
              <a:rPr lang="en-GB" sz="2000" b="1" dirty="0">
                <a:solidFill>
                  <a:schemeClr val="tx1"/>
                </a:solidFill>
                <a:cs typeface="Arial" charset="0"/>
              </a:rPr>
              <a:t>Studies (LCTS)</a:t>
            </a:r>
          </a:p>
          <a:p>
            <a:pPr algn="ctr">
              <a:defRPr/>
            </a:pPr>
            <a:r>
              <a:rPr lang="en-GB" sz="2000" b="1" dirty="0" err="1">
                <a:solidFill>
                  <a:schemeClr val="tx1"/>
                </a:solidFill>
                <a:cs typeface="Arial" charset="0"/>
              </a:rPr>
              <a:t>AdV</a:t>
            </a:r>
            <a:r>
              <a:rPr lang="en-GB" sz="2000" b="1" dirty="0">
                <a:solidFill>
                  <a:schemeClr val="tx1"/>
                </a:solidFill>
                <a:cs typeface="Arial" charset="0"/>
              </a:rPr>
              <a:t> 267352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8465" y="2501784"/>
            <a:ext cx="6435592" cy="2056931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Nick E. Mavromatos</a:t>
            </a:r>
          </a:p>
          <a:p>
            <a:pPr>
              <a:defRPr/>
            </a:pPr>
            <a:r>
              <a:rPr lang="en-GB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King</a:t>
            </a:r>
            <a:r>
              <a:rPr lang="ja-JP" altLang="en-GB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’</a:t>
            </a:r>
            <a:r>
              <a:rPr lang="en-GB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 College London &amp; </a:t>
            </a:r>
          </a:p>
          <a:p>
            <a:pPr>
              <a:defRPr/>
            </a:pPr>
            <a:r>
              <a:rPr lang="en-GB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CERN/PH-TH</a:t>
            </a:r>
            <a:endParaRPr lang="en-GB" sz="3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t="58339"/>
          <a:stretch/>
        </p:blipFill>
        <p:spPr>
          <a:xfrm>
            <a:off x="27322" y="4580799"/>
            <a:ext cx="3809658" cy="22424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1" r="-2812" b="73874"/>
          <a:stretch/>
        </p:blipFill>
        <p:spPr>
          <a:xfrm>
            <a:off x="3836979" y="4574900"/>
            <a:ext cx="5467809" cy="196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228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3311" y="279312"/>
            <a:ext cx="7853432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SCALAR-FIELD INFLATION PHENOMENOLOGY 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1064" y="1224994"/>
            <a:ext cx="7648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EINSTEIN’S EQS in the presence of a scalar field</a:t>
            </a:r>
          </a:p>
          <a:p>
            <a:r>
              <a:rPr lang="en-US" sz="2000" b="1" dirty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</a:rPr>
              <a:t>   whose potential terms dominate kinetic ones </a:t>
            </a:r>
            <a:endParaRPr lang="en-US" sz="20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333" y="2509350"/>
            <a:ext cx="6261100" cy="9652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370" y="4314549"/>
            <a:ext cx="2171700" cy="520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7750" y="4470529"/>
            <a:ext cx="2056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Chalkduster"/>
                <a:cs typeface="Chalkduster"/>
              </a:rPr>
              <a:t>Slow roll </a:t>
            </a:r>
            <a:endParaRPr lang="en-US" sz="2800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4723" y="5949108"/>
            <a:ext cx="4180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</a:rPr>
              <a:t>Classical General Relativity </a:t>
            </a:r>
            <a:endParaRPr lang="en-US" sz="2800" b="1" dirty="0">
              <a:solidFill>
                <a:srgbClr val="00009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4949" y="5188638"/>
            <a:ext cx="1590074" cy="152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51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147" y="2370478"/>
            <a:ext cx="2625044" cy="6562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98772" y="105762"/>
            <a:ext cx="394707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Basilakos</a:t>
            </a:r>
            <a:r>
              <a:rPr lang="en-US" b="1" dirty="0" smtClean="0"/>
              <a:t>, NEM, Sola, arXiv:1505.04434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7514" y="1008913"/>
            <a:ext cx="147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Regular"/>
                <a:cs typeface="Chalkboard SE Regular"/>
              </a:rPr>
              <a:t>Current era:</a:t>
            </a:r>
            <a:endParaRPr lang="en-US" dirty="0">
              <a:latin typeface="Chalkboard SE Regular"/>
              <a:cs typeface="Chalkboard SE Regula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874" y="1008912"/>
            <a:ext cx="4911546" cy="869753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5514669" y="1878665"/>
            <a:ext cx="347929" cy="53924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473" y="2970858"/>
            <a:ext cx="2362391" cy="4944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514" y="3858296"/>
            <a:ext cx="1960360" cy="3297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2733" y="3868718"/>
            <a:ext cx="2478828" cy="3394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4669" y="3868718"/>
            <a:ext cx="1157020" cy="3648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8048" y="4305625"/>
            <a:ext cx="5255039" cy="43276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138" y="4933912"/>
            <a:ext cx="3922986" cy="1813854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11644" y="5558664"/>
            <a:ext cx="3631094" cy="453887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7236910" y="3757332"/>
            <a:ext cx="1559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p</a:t>
            </a:r>
            <a:r>
              <a:rPr lang="en-US" sz="2400" i="1" baseline="-25000" dirty="0" smtClean="0"/>
              <a:t>m </a:t>
            </a:r>
            <a:r>
              <a:rPr lang="en-US" sz="2400" i="1" dirty="0" smtClean="0"/>
              <a:t>= </a:t>
            </a:r>
            <a:r>
              <a:rPr lang="el-GR" sz="2400" i="1" dirty="0" smtClean="0"/>
              <a:t>ω</a:t>
            </a:r>
            <a:r>
              <a:rPr lang="en-GB" sz="2400" i="1" baseline="-25000" dirty="0" smtClean="0"/>
              <a:t>m</a:t>
            </a:r>
            <a:r>
              <a:rPr lang="en-GB" sz="2400" i="1" dirty="0" smtClean="0"/>
              <a:t> </a:t>
            </a:r>
            <a:r>
              <a:rPr lang="el-GR" sz="2400" i="1" dirty="0" smtClean="0"/>
              <a:t>ρ</a:t>
            </a:r>
            <a:r>
              <a:rPr lang="el-GR" sz="2400" i="1" baseline="-25000" dirty="0" smtClean="0"/>
              <a:t>Λ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346840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855" y="4265947"/>
            <a:ext cx="7231163" cy="1004031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4994393" y="3496406"/>
            <a:ext cx="585694" cy="32807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098772" y="105762"/>
            <a:ext cx="394707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Basilakos</a:t>
            </a:r>
            <a:r>
              <a:rPr lang="en-US" b="1" dirty="0" smtClean="0"/>
              <a:t>, NEM, Sola, arXiv:1505.04434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7514" y="1008913"/>
            <a:ext cx="147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Regular"/>
                <a:cs typeface="Chalkboard SE Regular"/>
              </a:rPr>
              <a:t>Current era:</a:t>
            </a:r>
            <a:endParaRPr lang="en-US" dirty="0">
              <a:latin typeface="Chalkboard SE Regular"/>
              <a:cs typeface="Chalkboard SE Regula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874" y="1008912"/>
            <a:ext cx="4911546" cy="869753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5514669" y="1878665"/>
            <a:ext cx="347929" cy="53924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5786" y="2470097"/>
            <a:ext cx="3922986" cy="1813854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2567" y="2470097"/>
            <a:ext cx="3631094" cy="453887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16" name="Down Arrow 15"/>
          <p:cNvSpPr/>
          <p:nvPr/>
        </p:nvSpPr>
        <p:spPr>
          <a:xfrm>
            <a:off x="5336537" y="2923985"/>
            <a:ext cx="404285" cy="165091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817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855" y="4265947"/>
            <a:ext cx="7231163" cy="1004031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4994393" y="3496406"/>
            <a:ext cx="585694" cy="32807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098772" y="105762"/>
            <a:ext cx="394707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Basilakos</a:t>
            </a:r>
            <a:r>
              <a:rPr lang="en-US" b="1" dirty="0" smtClean="0"/>
              <a:t>, NEM, Sola, arXiv:1505.04434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7514" y="1008913"/>
            <a:ext cx="147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Regular"/>
                <a:cs typeface="Chalkboard SE Regular"/>
              </a:rPr>
              <a:t>Current era:</a:t>
            </a:r>
            <a:endParaRPr lang="en-US" dirty="0">
              <a:latin typeface="Chalkboard SE Regular"/>
              <a:cs typeface="Chalkboard SE Regula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874" y="1008912"/>
            <a:ext cx="4911546" cy="869753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5514669" y="1878665"/>
            <a:ext cx="347929" cy="53924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5786" y="2470097"/>
            <a:ext cx="3922986" cy="1813854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2567" y="2470097"/>
            <a:ext cx="3631094" cy="453887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16" name="Down Arrow 15"/>
          <p:cNvSpPr/>
          <p:nvPr/>
        </p:nvSpPr>
        <p:spPr>
          <a:xfrm>
            <a:off x="5336537" y="2923985"/>
            <a:ext cx="404285" cy="165091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4811442" y="5147552"/>
            <a:ext cx="347929" cy="53924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421658" y="5296453"/>
            <a:ext cx="7048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RVM</a:t>
            </a:r>
            <a:endParaRPr lang="el-GR" sz="2000" b="1" dirty="0" smtClean="0">
              <a:solidFill>
                <a:srgbClr val="FF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94903" y="5823187"/>
            <a:ext cx="5629105" cy="856803"/>
          </a:xfrm>
          <a:prstGeom prst="rect">
            <a:avLst/>
          </a:prstGeom>
          <a:ln w="44450">
            <a:solidFill>
              <a:srgbClr val="00009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776205" y="5949108"/>
            <a:ext cx="10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Evolution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Equation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5177" y="5150202"/>
            <a:ext cx="3354935" cy="58739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4923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1649" y="145840"/>
            <a:ext cx="688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SOLUTIONS CORRESPONDING TO VARIOUS UNIVERSE ERAS </a:t>
            </a:r>
            <a:endParaRPr lang="en-US" b="1" dirty="0">
              <a:solidFill>
                <a:srgbClr val="FF0000"/>
              </a:solidFill>
              <a:latin typeface="Chalkboard SE Regular"/>
              <a:cs typeface="Chalkboard S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768752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1649" y="145840"/>
            <a:ext cx="688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SOLUTIONS CORRESPONDING TO VARIOUS UNIVERSE ERAS </a:t>
            </a:r>
            <a:endParaRPr lang="en-US" b="1" dirty="0">
              <a:solidFill>
                <a:srgbClr val="FF0000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2307" y="608832"/>
            <a:ext cx="507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0000FF"/>
                </a:solidFill>
              </a:rPr>
              <a:t>De Sitter (Inflation)</a:t>
            </a:r>
            <a:r>
              <a:rPr lang="en-US" dirty="0" smtClean="0">
                <a:latin typeface="Chalkboard SE Bold"/>
                <a:cs typeface="Chalkboard SE Bold"/>
              </a:rPr>
              <a:t>: Constant H with c</a:t>
            </a:r>
            <a:r>
              <a:rPr lang="en-US" baseline="-25000" dirty="0" smtClean="0">
                <a:latin typeface="Chalkboard SE Bold"/>
                <a:cs typeface="Chalkboard SE Bold"/>
              </a:rPr>
              <a:t>0</a:t>
            </a:r>
            <a:r>
              <a:rPr lang="en-US" dirty="0" smtClean="0">
                <a:latin typeface="Chalkboard SE Bold"/>
                <a:cs typeface="Chalkboard SE Bold"/>
              </a:rPr>
              <a:t> </a:t>
            </a:r>
            <a:r>
              <a:rPr lang="en-US" dirty="0">
                <a:latin typeface="Chalkboard SE Bold"/>
                <a:cs typeface="Chalkboard SE Bold"/>
              </a:rPr>
              <a:t>&lt;&lt; H</a:t>
            </a:r>
            <a:r>
              <a:rPr lang="en-US" baseline="30000" dirty="0">
                <a:latin typeface="Chalkboard SE Bold"/>
                <a:cs typeface="Chalkboard SE Bold"/>
              </a:rPr>
              <a:t>2</a:t>
            </a:r>
            <a:r>
              <a:rPr lang="en-US" dirty="0">
                <a:latin typeface="Chalkboard SE Bold"/>
                <a:cs typeface="Chalkboard SE Bold"/>
              </a:rPr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584" y="569034"/>
            <a:ext cx="2860289" cy="46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38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1649" y="145840"/>
            <a:ext cx="688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SOLUTIONS CORRESPONDING TO VARIOUS UNIVERSE ERAS </a:t>
            </a:r>
            <a:endParaRPr lang="en-US" b="1" dirty="0">
              <a:solidFill>
                <a:srgbClr val="FF0000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2307" y="608832"/>
            <a:ext cx="507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0000FF"/>
                </a:solidFill>
              </a:rPr>
              <a:t>De Sitter (Inflation)</a:t>
            </a:r>
            <a:r>
              <a:rPr lang="en-US" dirty="0" smtClean="0">
                <a:latin typeface="Chalkboard SE Bold"/>
                <a:cs typeface="Chalkboard SE Bold"/>
              </a:rPr>
              <a:t>: Constant H with c</a:t>
            </a:r>
            <a:r>
              <a:rPr lang="en-US" baseline="-25000" dirty="0" smtClean="0">
                <a:latin typeface="Chalkboard SE Bold"/>
                <a:cs typeface="Chalkboard SE Bold"/>
              </a:rPr>
              <a:t>0</a:t>
            </a:r>
            <a:r>
              <a:rPr lang="en-US" dirty="0" smtClean="0">
                <a:latin typeface="Chalkboard SE Bold"/>
                <a:cs typeface="Chalkboard SE Bold"/>
              </a:rPr>
              <a:t> </a:t>
            </a:r>
            <a:r>
              <a:rPr lang="en-US" dirty="0">
                <a:latin typeface="Chalkboard SE Bold"/>
                <a:cs typeface="Chalkboard SE Bold"/>
              </a:rPr>
              <a:t>&lt;&lt; H</a:t>
            </a:r>
            <a:r>
              <a:rPr lang="en-US" baseline="30000" dirty="0">
                <a:latin typeface="Chalkboard SE Bold"/>
                <a:cs typeface="Chalkboard SE Bold"/>
              </a:rPr>
              <a:t>2</a:t>
            </a:r>
            <a:r>
              <a:rPr lang="en-US" dirty="0">
                <a:latin typeface="Chalkboard SE Bold"/>
                <a:cs typeface="Chalkboard SE Bold"/>
              </a:rPr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584" y="569034"/>
            <a:ext cx="2860289" cy="4626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6322" y="1391604"/>
            <a:ext cx="6032500" cy="838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6156" y="1170628"/>
            <a:ext cx="24801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neglecting matter</a:t>
            </a:r>
          </a:p>
          <a:p>
            <a:r>
              <a:rPr lang="en-US" dirty="0" smtClean="0"/>
              <a:t>&amp; cosmological constant</a:t>
            </a:r>
          </a:p>
          <a:p>
            <a:r>
              <a:rPr lang="en-US" dirty="0" smtClean="0"/>
              <a:t>components in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get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133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1649" y="145840"/>
            <a:ext cx="688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SOLUTIONS CORRESPONDING TO VARIOUS UNIVERSE ERAS </a:t>
            </a:r>
            <a:endParaRPr lang="en-US" b="1" dirty="0">
              <a:solidFill>
                <a:srgbClr val="FF0000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2307" y="608832"/>
            <a:ext cx="507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0000FF"/>
                </a:solidFill>
              </a:rPr>
              <a:t>De Sitter (Inflation)</a:t>
            </a:r>
            <a:r>
              <a:rPr lang="en-US" dirty="0" smtClean="0">
                <a:latin typeface="Chalkboard SE Bold"/>
                <a:cs typeface="Chalkboard SE Bold"/>
              </a:rPr>
              <a:t>: Constant H with c</a:t>
            </a:r>
            <a:r>
              <a:rPr lang="en-US" baseline="-25000" dirty="0" smtClean="0">
                <a:latin typeface="Chalkboard SE Bold"/>
                <a:cs typeface="Chalkboard SE Bold"/>
              </a:rPr>
              <a:t>0</a:t>
            </a:r>
            <a:r>
              <a:rPr lang="en-US" dirty="0" smtClean="0">
                <a:latin typeface="Chalkboard SE Bold"/>
                <a:cs typeface="Chalkboard SE Bold"/>
              </a:rPr>
              <a:t> </a:t>
            </a:r>
            <a:r>
              <a:rPr lang="en-US" dirty="0">
                <a:latin typeface="Chalkboard SE Bold"/>
                <a:cs typeface="Chalkboard SE Bold"/>
              </a:rPr>
              <a:t>&lt;&lt; H</a:t>
            </a:r>
            <a:r>
              <a:rPr lang="en-US" baseline="30000" dirty="0">
                <a:latin typeface="Chalkboard SE Bold"/>
                <a:cs typeface="Chalkboard SE Bold"/>
              </a:rPr>
              <a:t>2</a:t>
            </a:r>
            <a:r>
              <a:rPr lang="en-US" dirty="0">
                <a:latin typeface="Chalkboard SE Bold"/>
                <a:cs typeface="Chalkboard SE Bold"/>
              </a:rPr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584" y="569034"/>
            <a:ext cx="2860289" cy="46269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067" y="2730500"/>
            <a:ext cx="5359400" cy="177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6156" y="1170628"/>
            <a:ext cx="24801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neglecting matter</a:t>
            </a:r>
          </a:p>
          <a:p>
            <a:r>
              <a:rPr lang="en-US" dirty="0" smtClean="0"/>
              <a:t>&amp; cosmological constant</a:t>
            </a:r>
          </a:p>
          <a:p>
            <a:r>
              <a:rPr lang="en-US" dirty="0" smtClean="0"/>
              <a:t>components in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 get 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667" y="4860935"/>
            <a:ext cx="1574800" cy="3937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6322" y="1391604"/>
            <a:ext cx="6032500" cy="838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39795" y="1033512"/>
            <a:ext cx="7132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0000"/>
                </a:solidFill>
                <a:latin typeface="Arial Black"/>
                <a:cs typeface="Arial Black"/>
              </a:rPr>
              <a:t>X</a:t>
            </a:r>
            <a:endParaRPr lang="en-US" sz="88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67272" y="1524572"/>
            <a:ext cx="713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rial Black"/>
                <a:cs typeface="Arial Black"/>
              </a:rPr>
              <a:t>X</a:t>
            </a:r>
            <a:endParaRPr lang="en-US" sz="28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365252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530" y="1492299"/>
            <a:ext cx="4870608" cy="8956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1649" y="145840"/>
            <a:ext cx="688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SOLUTIONS CORRESPONDING TO VARIOUS UNIVERSE ERAS </a:t>
            </a:r>
            <a:endParaRPr lang="en-US" b="1" dirty="0">
              <a:solidFill>
                <a:srgbClr val="FF0000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515" y="1739511"/>
            <a:ext cx="384807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Bold"/>
                <a:cs typeface="Chalkboard SE Bold"/>
              </a:rPr>
              <a:t>(ii) 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Early Universe radiation era,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   still with c</a:t>
            </a:r>
            <a:r>
              <a:rPr lang="en-US" b="1" baseline="-25000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0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&lt;&lt; H</a:t>
            </a:r>
            <a:r>
              <a:rPr lang="en-US" b="1" baseline="30000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2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with </a:t>
            </a:r>
            <a:r>
              <a:rPr lang="el-GR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ω=1/3</a:t>
            </a:r>
          </a:p>
          <a:p>
            <a:endParaRPr lang="el-GR" dirty="0">
              <a:latin typeface="Chalkboard SE Bold"/>
              <a:cs typeface="Chalkboard SE Bold"/>
            </a:endParaRPr>
          </a:p>
          <a:p>
            <a:r>
              <a:rPr lang="el-GR" dirty="0" smtClean="0">
                <a:latin typeface="Chalkboard SE Bold"/>
                <a:cs typeface="Chalkboard SE Bold"/>
              </a:rPr>
              <a:t>    </a:t>
            </a:r>
            <a:r>
              <a:rPr lang="en-GB" dirty="0" smtClean="0">
                <a:latin typeface="Chalkboard SE Bold"/>
                <a:cs typeface="Chalkboard SE Bold"/>
              </a:rPr>
              <a:t>         </a:t>
            </a:r>
          </a:p>
          <a:p>
            <a:endParaRPr lang="en-GB" dirty="0">
              <a:latin typeface="Chalkboard SE Bold"/>
              <a:cs typeface="Chalkboard SE Bold"/>
            </a:endParaRPr>
          </a:p>
          <a:p>
            <a:endParaRPr lang="en-GB" dirty="0" smtClean="0">
              <a:latin typeface="Chalkboard SE Bold"/>
              <a:cs typeface="Chalkboard SE Bold"/>
            </a:endParaRPr>
          </a:p>
          <a:p>
            <a:r>
              <a:rPr lang="en-GB" dirty="0">
                <a:latin typeface="Chalkboard SE Bold"/>
                <a:cs typeface="Chalkboard SE Bold"/>
              </a:rPr>
              <a:t> </a:t>
            </a:r>
            <a:r>
              <a:rPr lang="en-GB" dirty="0" smtClean="0">
                <a:latin typeface="Chalkboard SE Bold"/>
                <a:cs typeface="Chalkboard SE Bold"/>
              </a:rPr>
              <a:t>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2307" y="608832"/>
            <a:ext cx="507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0000FF"/>
                </a:solidFill>
              </a:rPr>
              <a:t>De Sitter (Inflation)</a:t>
            </a:r>
            <a:r>
              <a:rPr lang="en-US" dirty="0" smtClean="0">
                <a:latin typeface="Chalkboard SE Bold"/>
                <a:cs typeface="Chalkboard SE Bold"/>
              </a:rPr>
              <a:t>: Constant H with c</a:t>
            </a:r>
            <a:r>
              <a:rPr lang="en-US" baseline="-25000" dirty="0" smtClean="0">
                <a:latin typeface="Chalkboard SE Bold"/>
                <a:cs typeface="Chalkboard SE Bold"/>
              </a:rPr>
              <a:t>0</a:t>
            </a:r>
            <a:r>
              <a:rPr lang="en-US" dirty="0" smtClean="0">
                <a:latin typeface="Chalkboard SE Bold"/>
                <a:cs typeface="Chalkboard SE Bold"/>
              </a:rPr>
              <a:t> </a:t>
            </a:r>
            <a:r>
              <a:rPr lang="en-US" dirty="0">
                <a:latin typeface="Chalkboard SE Bold"/>
                <a:cs typeface="Chalkboard SE Bold"/>
              </a:rPr>
              <a:t>&lt;&lt; H</a:t>
            </a:r>
            <a:r>
              <a:rPr lang="en-US" baseline="30000" dirty="0">
                <a:latin typeface="Chalkboard SE Bold"/>
                <a:cs typeface="Chalkboard SE Bold"/>
              </a:rPr>
              <a:t>2</a:t>
            </a:r>
            <a:r>
              <a:rPr lang="en-US" dirty="0">
                <a:latin typeface="Chalkboard SE Bold"/>
                <a:cs typeface="Chalkboard SE Bold"/>
              </a:rPr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584" y="569034"/>
            <a:ext cx="2860289" cy="46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326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530" y="1492299"/>
            <a:ext cx="4870608" cy="8956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1649" y="145840"/>
            <a:ext cx="688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SOLUTIONS CORRESPONDING TO VARIOUS UNIVERSE ERAS </a:t>
            </a:r>
            <a:endParaRPr lang="en-US" b="1" dirty="0">
              <a:solidFill>
                <a:srgbClr val="FF0000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515" y="1739511"/>
            <a:ext cx="384807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Bold"/>
                <a:cs typeface="Chalkboard SE Bold"/>
              </a:rPr>
              <a:t>(ii) 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Early Universe radiation era,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   still with c</a:t>
            </a:r>
            <a:r>
              <a:rPr lang="en-US" b="1" baseline="-25000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0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&lt;&lt; H</a:t>
            </a:r>
            <a:r>
              <a:rPr lang="en-US" b="1" baseline="30000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2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with </a:t>
            </a:r>
            <a:r>
              <a:rPr lang="el-GR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ω=1/3</a:t>
            </a:r>
          </a:p>
          <a:p>
            <a:endParaRPr lang="el-GR" dirty="0">
              <a:latin typeface="Chalkboard SE Bold"/>
              <a:cs typeface="Chalkboard SE Bold"/>
            </a:endParaRPr>
          </a:p>
          <a:p>
            <a:r>
              <a:rPr lang="el-GR" dirty="0" smtClean="0">
                <a:latin typeface="Chalkboard SE Bold"/>
                <a:cs typeface="Chalkboard SE Bold"/>
              </a:rPr>
              <a:t>    </a:t>
            </a:r>
            <a:r>
              <a:rPr lang="en-GB" dirty="0" smtClean="0">
                <a:latin typeface="Chalkboard SE Bold"/>
                <a:cs typeface="Chalkboard SE Bold"/>
              </a:rPr>
              <a:t>         </a:t>
            </a:r>
          </a:p>
          <a:p>
            <a:endParaRPr lang="en-GB" dirty="0">
              <a:latin typeface="Chalkboard SE Bold"/>
              <a:cs typeface="Chalkboard SE Bold"/>
            </a:endParaRPr>
          </a:p>
          <a:p>
            <a:endParaRPr lang="en-GB" dirty="0" smtClean="0">
              <a:latin typeface="Chalkboard SE Bold"/>
              <a:cs typeface="Chalkboard SE Bold"/>
            </a:endParaRPr>
          </a:p>
          <a:p>
            <a:r>
              <a:rPr lang="en-GB" dirty="0">
                <a:latin typeface="Chalkboard SE Bold"/>
                <a:cs typeface="Chalkboard SE Bold"/>
              </a:rPr>
              <a:t> </a:t>
            </a:r>
            <a:r>
              <a:rPr lang="en-GB" dirty="0" smtClean="0">
                <a:latin typeface="Chalkboard SE Bold"/>
                <a:cs typeface="Chalkboard SE Bold"/>
              </a:rPr>
              <a:t>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2307" y="608832"/>
            <a:ext cx="507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0000FF"/>
                </a:solidFill>
              </a:rPr>
              <a:t>De Sitter (Inflation)</a:t>
            </a:r>
            <a:r>
              <a:rPr lang="en-US" dirty="0" smtClean="0">
                <a:latin typeface="Chalkboard SE Bold"/>
                <a:cs typeface="Chalkboard SE Bold"/>
              </a:rPr>
              <a:t>: Constant H with c</a:t>
            </a:r>
            <a:r>
              <a:rPr lang="en-US" baseline="-25000" dirty="0" smtClean="0">
                <a:latin typeface="Chalkboard SE Bold"/>
                <a:cs typeface="Chalkboard SE Bold"/>
              </a:rPr>
              <a:t>0</a:t>
            </a:r>
            <a:r>
              <a:rPr lang="en-US" dirty="0" smtClean="0">
                <a:latin typeface="Chalkboard SE Bold"/>
                <a:cs typeface="Chalkboard SE Bold"/>
              </a:rPr>
              <a:t> </a:t>
            </a:r>
            <a:r>
              <a:rPr lang="en-US" dirty="0">
                <a:latin typeface="Chalkboard SE Bold"/>
                <a:cs typeface="Chalkboard SE Bold"/>
              </a:rPr>
              <a:t>&lt;&lt; H</a:t>
            </a:r>
            <a:r>
              <a:rPr lang="en-US" baseline="30000" dirty="0">
                <a:latin typeface="Chalkboard SE Bold"/>
                <a:cs typeface="Chalkboard SE Bold"/>
              </a:rPr>
              <a:t>2</a:t>
            </a:r>
            <a:r>
              <a:rPr lang="en-US" dirty="0">
                <a:latin typeface="Chalkboard SE Bold"/>
                <a:cs typeface="Chalkboard SE Bold"/>
              </a:rPr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584" y="569034"/>
            <a:ext cx="2860289" cy="462694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V="1">
            <a:off x="4702582" y="2161811"/>
            <a:ext cx="529" cy="4522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96913" y="2653686"/>
            <a:ext cx="742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scale</a:t>
            </a:r>
          </a:p>
          <a:p>
            <a:r>
              <a:rPr lang="en-US" dirty="0" smtClean="0"/>
              <a:t>factor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988976" y="2293209"/>
            <a:ext cx="461058" cy="3604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87945" y="2645557"/>
            <a:ext cx="1222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integration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constant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615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530" y="1492299"/>
            <a:ext cx="4870608" cy="8956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1649" y="145840"/>
            <a:ext cx="688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SOLUTIONS CORRESPONDING TO VARIOUS UNIVERSE ERAS </a:t>
            </a:r>
            <a:endParaRPr lang="en-US" b="1" dirty="0">
              <a:solidFill>
                <a:srgbClr val="FF0000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515" y="1739511"/>
            <a:ext cx="400622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Bold"/>
                <a:cs typeface="Chalkboard SE Bold"/>
              </a:rPr>
              <a:t>(ii) 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Early Universe radiation era,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   still with c</a:t>
            </a:r>
            <a:r>
              <a:rPr lang="en-US" b="1" baseline="-25000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0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&lt;&lt; H</a:t>
            </a:r>
            <a:r>
              <a:rPr lang="en-US" b="1" baseline="30000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2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with </a:t>
            </a:r>
            <a:r>
              <a:rPr lang="el-GR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ω=1/3</a:t>
            </a:r>
          </a:p>
          <a:p>
            <a:endParaRPr lang="el-GR" dirty="0">
              <a:latin typeface="Chalkboard SE Bold"/>
              <a:cs typeface="Chalkboard SE Bold"/>
            </a:endParaRPr>
          </a:p>
          <a:p>
            <a:r>
              <a:rPr lang="el-GR" dirty="0" smtClean="0">
                <a:latin typeface="Chalkboard SE Bold"/>
                <a:cs typeface="Chalkboard SE Bold"/>
              </a:rPr>
              <a:t>    </a:t>
            </a:r>
            <a:r>
              <a:rPr lang="en-GB" b="1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NB</a:t>
            </a:r>
            <a:r>
              <a:rPr lang="en-GB" dirty="0" smtClean="0">
                <a:latin typeface="Chalkboard SE Bold"/>
                <a:cs typeface="Chalkboard SE Bold"/>
              </a:rPr>
              <a:t>: exit from inflation</a:t>
            </a:r>
          </a:p>
          <a:p>
            <a:r>
              <a:rPr lang="en-GB" dirty="0">
                <a:latin typeface="Chalkboard SE Bold"/>
                <a:cs typeface="Chalkboard SE Bold"/>
              </a:rPr>
              <a:t> </a:t>
            </a:r>
            <a:r>
              <a:rPr lang="en-GB" dirty="0" smtClean="0">
                <a:latin typeface="Chalkboard SE Bold"/>
                <a:cs typeface="Chalkboard SE Bold"/>
              </a:rPr>
              <a:t>        </a:t>
            </a:r>
          </a:p>
          <a:p>
            <a:endParaRPr lang="en-GB" dirty="0">
              <a:latin typeface="Chalkboard SE Bold"/>
              <a:cs typeface="Chalkboard SE Bold"/>
            </a:endParaRPr>
          </a:p>
          <a:p>
            <a:endParaRPr lang="en-GB" dirty="0" smtClean="0">
              <a:latin typeface="Chalkboard SE Bold"/>
              <a:cs typeface="Chalkboard SE Bold"/>
            </a:endParaRPr>
          </a:p>
          <a:p>
            <a:r>
              <a:rPr lang="en-GB" dirty="0">
                <a:latin typeface="Chalkboard SE Bold"/>
                <a:cs typeface="Chalkboard SE Bold"/>
              </a:rPr>
              <a:t> </a:t>
            </a:r>
            <a:r>
              <a:rPr lang="en-GB" dirty="0" smtClean="0">
                <a:latin typeface="Chalkboard SE Bold"/>
                <a:cs typeface="Chalkboard SE Bold"/>
              </a:rPr>
              <a:t>        standard radiation dominance</a:t>
            </a:r>
          </a:p>
          <a:p>
            <a:endParaRPr lang="en-GB" dirty="0" smtClean="0">
              <a:latin typeface="Chalkboard SE Bold"/>
              <a:cs typeface="Chalkboard SE Bo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2307" y="608832"/>
            <a:ext cx="507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0000FF"/>
                </a:solidFill>
              </a:rPr>
              <a:t>De Sitter (Inflation)</a:t>
            </a:r>
            <a:r>
              <a:rPr lang="en-US" dirty="0" smtClean="0">
                <a:latin typeface="Chalkboard SE Bold"/>
                <a:cs typeface="Chalkboard SE Bold"/>
              </a:rPr>
              <a:t>: Constant H with c</a:t>
            </a:r>
            <a:r>
              <a:rPr lang="en-US" baseline="-25000" dirty="0" smtClean="0">
                <a:latin typeface="Chalkboard SE Bold"/>
                <a:cs typeface="Chalkboard SE Bold"/>
              </a:rPr>
              <a:t>0</a:t>
            </a:r>
            <a:r>
              <a:rPr lang="en-US" dirty="0" smtClean="0">
                <a:latin typeface="Chalkboard SE Bold"/>
                <a:cs typeface="Chalkboard SE Bold"/>
              </a:rPr>
              <a:t> </a:t>
            </a:r>
            <a:r>
              <a:rPr lang="en-US" dirty="0">
                <a:latin typeface="Chalkboard SE Bold"/>
                <a:cs typeface="Chalkboard SE Bold"/>
              </a:rPr>
              <a:t>&lt;&lt; H</a:t>
            </a:r>
            <a:r>
              <a:rPr lang="en-US" baseline="30000" dirty="0">
                <a:latin typeface="Chalkboard SE Bold"/>
                <a:cs typeface="Chalkboard SE Bold"/>
              </a:rPr>
              <a:t>2</a:t>
            </a:r>
            <a:r>
              <a:rPr lang="en-US" dirty="0">
                <a:latin typeface="Chalkboard SE Bold"/>
                <a:cs typeface="Chalkboard SE Bold"/>
              </a:rPr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584" y="569034"/>
            <a:ext cx="2860289" cy="46269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218" y="2952624"/>
            <a:ext cx="1619177" cy="39145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6030" y="4081303"/>
            <a:ext cx="1932405" cy="412649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 flipV="1">
            <a:off x="4702582" y="2161811"/>
            <a:ext cx="529" cy="4522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96913" y="2653686"/>
            <a:ext cx="742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scale</a:t>
            </a:r>
          </a:p>
          <a:p>
            <a:r>
              <a:rPr lang="en-US" dirty="0" smtClean="0"/>
              <a:t>factor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988976" y="2293209"/>
            <a:ext cx="461058" cy="3604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87945" y="2645557"/>
            <a:ext cx="1222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integration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constant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3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268" y="3496855"/>
            <a:ext cx="1208991" cy="7939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3311" y="279312"/>
            <a:ext cx="7853432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SCALAR-FIELD INFLATION PHENOMENOLOGY 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92030" y="2369763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Scalar spectral index 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4842" y="4514642"/>
            <a:ext cx="219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Running scalar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spectral index 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743" y="5871131"/>
            <a:ext cx="2667000" cy="914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403" y="1116853"/>
            <a:ext cx="2235200" cy="800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2364" y="1116853"/>
            <a:ext cx="2120900" cy="927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403" y="1953505"/>
            <a:ext cx="2374900" cy="9017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3691" y="2026558"/>
            <a:ext cx="2571473" cy="721817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66098" y="2855205"/>
            <a:ext cx="1268238" cy="63411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7839" y="2947302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</a:rPr>
              <a:t>Tensor-to-scalar ratio</a:t>
            </a:r>
            <a:endParaRPr lang="en-US" b="1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5561" y="3456153"/>
            <a:ext cx="2908300" cy="889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083718" y="980803"/>
            <a:ext cx="165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V’ = </a:t>
            </a:r>
            <a:r>
              <a:rPr lang="en-US" i="1" dirty="0" err="1" smtClean="0"/>
              <a:t>dV</a:t>
            </a:r>
            <a:r>
              <a:rPr lang="en-US" i="1" dirty="0" smtClean="0"/>
              <a:t>(</a:t>
            </a:r>
            <a:r>
              <a:rPr lang="el-GR" i="1" dirty="0" smtClean="0"/>
              <a:t>φ</a:t>
            </a:r>
            <a:r>
              <a:rPr lang="en-GB" i="1" dirty="0" smtClean="0"/>
              <a:t>) / d</a:t>
            </a:r>
            <a:r>
              <a:rPr lang="el-GR" i="1" dirty="0" smtClean="0"/>
              <a:t>φ</a:t>
            </a:r>
            <a:endParaRPr lang="en-US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57839" y="3677036"/>
            <a:ext cx="3060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halkduster"/>
                <a:cs typeface="Chalkduster"/>
              </a:rPr>
              <a:t>number of e-</a:t>
            </a:r>
            <a:r>
              <a:rPr lang="en-GB" dirty="0" err="1" smtClean="0">
                <a:latin typeface="Chalkduster"/>
                <a:cs typeface="Chalkduster"/>
              </a:rPr>
              <a:t>foldings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05560" y="3670358"/>
            <a:ext cx="278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34756" y="4652231"/>
            <a:ext cx="1808223" cy="50898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57839" y="5231640"/>
            <a:ext cx="175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Power spectrum </a:t>
            </a:r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03836" y="5125954"/>
            <a:ext cx="5461000" cy="6985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03836" y="5716458"/>
            <a:ext cx="3149600" cy="330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455977" y="5716153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0</a:t>
            </a:r>
            <a:endParaRPr lang="en-US" baseline="-250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34336" y="4576876"/>
            <a:ext cx="2963644" cy="60980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47666" y="6147134"/>
            <a:ext cx="5737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WMAP </a:t>
            </a:r>
            <a:r>
              <a:rPr lang="en-US" b="1" dirty="0" smtClean="0">
                <a:solidFill>
                  <a:srgbClr val="0000FF"/>
                </a:solidFill>
              </a:rPr>
              <a:t>constraint</a:t>
            </a:r>
            <a:r>
              <a:rPr lang="en-US" b="1" dirty="0" smtClean="0">
                <a:solidFill>
                  <a:srgbClr val="FF0000"/>
                </a:solidFill>
              </a:rPr>
              <a:t> from measured primordial density </a:t>
            </a:r>
            <a:r>
              <a:rPr lang="en-US" b="1" dirty="0" err="1" smtClean="0">
                <a:solidFill>
                  <a:srgbClr val="FF0000"/>
                </a:solidFill>
              </a:rPr>
              <a:t>flcts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2" name="Picture 31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070" y="1454505"/>
            <a:ext cx="1709932" cy="281713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57" y="3183670"/>
            <a:ext cx="1113684" cy="36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54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168" y="3290383"/>
            <a:ext cx="2947971" cy="7909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530" y="1492299"/>
            <a:ext cx="4870608" cy="8956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1649" y="145840"/>
            <a:ext cx="688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SOLUTIONS CORRESPONDING TO VARIOUS UNIVERSE ERAS </a:t>
            </a:r>
            <a:endParaRPr lang="en-US" b="1" dirty="0">
              <a:solidFill>
                <a:srgbClr val="FF0000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515" y="1739511"/>
            <a:ext cx="400622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Bold"/>
                <a:cs typeface="Chalkboard SE Bold"/>
              </a:rPr>
              <a:t>(ii) 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Early Universe radiation era,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   still with c</a:t>
            </a:r>
            <a:r>
              <a:rPr lang="en-US" b="1" baseline="-25000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0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&lt;&lt; H</a:t>
            </a:r>
            <a:r>
              <a:rPr lang="en-US" b="1" baseline="30000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2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with </a:t>
            </a:r>
            <a:r>
              <a:rPr lang="el-GR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ω=1/3</a:t>
            </a:r>
          </a:p>
          <a:p>
            <a:endParaRPr lang="el-GR" dirty="0">
              <a:latin typeface="Chalkboard SE Bold"/>
              <a:cs typeface="Chalkboard SE Bold"/>
            </a:endParaRPr>
          </a:p>
          <a:p>
            <a:r>
              <a:rPr lang="el-GR" dirty="0" smtClean="0">
                <a:latin typeface="Chalkboard SE Bold"/>
                <a:cs typeface="Chalkboard SE Bold"/>
              </a:rPr>
              <a:t>    </a:t>
            </a:r>
            <a:r>
              <a:rPr lang="en-GB" b="1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NB</a:t>
            </a:r>
            <a:r>
              <a:rPr lang="en-GB" dirty="0" smtClean="0">
                <a:latin typeface="Chalkboard SE Bold"/>
                <a:cs typeface="Chalkboard SE Bold"/>
              </a:rPr>
              <a:t>: exit from inflation</a:t>
            </a:r>
          </a:p>
          <a:p>
            <a:r>
              <a:rPr lang="en-GB" dirty="0">
                <a:latin typeface="Chalkboard SE Bold"/>
                <a:cs typeface="Chalkboard SE Bold"/>
              </a:rPr>
              <a:t> </a:t>
            </a:r>
            <a:r>
              <a:rPr lang="en-GB" dirty="0" smtClean="0">
                <a:latin typeface="Chalkboard SE Bold"/>
                <a:cs typeface="Chalkboard SE Bold"/>
              </a:rPr>
              <a:t>        </a:t>
            </a:r>
          </a:p>
          <a:p>
            <a:endParaRPr lang="en-GB" dirty="0">
              <a:latin typeface="Chalkboard SE Bold"/>
              <a:cs typeface="Chalkboard SE Bold"/>
            </a:endParaRPr>
          </a:p>
          <a:p>
            <a:endParaRPr lang="en-GB" dirty="0" smtClean="0">
              <a:latin typeface="Chalkboard SE Bold"/>
              <a:cs typeface="Chalkboard SE Bold"/>
            </a:endParaRPr>
          </a:p>
          <a:p>
            <a:r>
              <a:rPr lang="en-GB" dirty="0">
                <a:latin typeface="Chalkboard SE Bold"/>
                <a:cs typeface="Chalkboard SE Bold"/>
              </a:rPr>
              <a:t> </a:t>
            </a:r>
            <a:r>
              <a:rPr lang="en-GB" dirty="0" smtClean="0">
                <a:latin typeface="Chalkboard SE Bold"/>
                <a:cs typeface="Chalkboard SE Bold"/>
              </a:rPr>
              <a:t>        standard radiation dominance</a:t>
            </a:r>
          </a:p>
          <a:p>
            <a:endParaRPr lang="en-GB" dirty="0" smtClean="0">
              <a:latin typeface="Chalkboard SE Bold"/>
              <a:cs typeface="Chalkboard SE Bo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2307" y="608832"/>
            <a:ext cx="507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0000FF"/>
                </a:solidFill>
              </a:rPr>
              <a:t>De Sitter (Inflation)</a:t>
            </a:r>
            <a:r>
              <a:rPr lang="en-US" dirty="0" smtClean="0">
                <a:latin typeface="Chalkboard SE Bold"/>
                <a:cs typeface="Chalkboard SE Bold"/>
              </a:rPr>
              <a:t>: Constant H with c</a:t>
            </a:r>
            <a:r>
              <a:rPr lang="en-US" baseline="-25000" dirty="0" smtClean="0">
                <a:latin typeface="Chalkboard SE Bold"/>
                <a:cs typeface="Chalkboard SE Bold"/>
              </a:rPr>
              <a:t>0</a:t>
            </a:r>
            <a:r>
              <a:rPr lang="en-US" dirty="0" smtClean="0">
                <a:latin typeface="Chalkboard SE Bold"/>
                <a:cs typeface="Chalkboard SE Bold"/>
              </a:rPr>
              <a:t> </a:t>
            </a:r>
            <a:r>
              <a:rPr lang="en-US" dirty="0">
                <a:latin typeface="Chalkboard SE Bold"/>
                <a:cs typeface="Chalkboard SE Bold"/>
              </a:rPr>
              <a:t>&lt;&lt; H</a:t>
            </a:r>
            <a:r>
              <a:rPr lang="en-US" baseline="30000" dirty="0">
                <a:latin typeface="Chalkboard SE Bold"/>
                <a:cs typeface="Chalkboard SE Bold"/>
              </a:rPr>
              <a:t>2</a:t>
            </a:r>
            <a:r>
              <a:rPr lang="en-US" dirty="0">
                <a:latin typeface="Chalkboard SE Bold"/>
                <a:cs typeface="Chalkboard SE Bold"/>
              </a:rPr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9584" y="569034"/>
            <a:ext cx="2860289" cy="46269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8218" y="2952624"/>
            <a:ext cx="1619177" cy="39145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6030" y="4081303"/>
            <a:ext cx="1932405" cy="41264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5923433" y="2982630"/>
            <a:ext cx="461058" cy="3604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3752" y="4078239"/>
            <a:ext cx="2687668" cy="8063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112139" y="3461621"/>
            <a:ext cx="11163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halkboard SE Bold"/>
                <a:cs typeface="Chalkboard SE Bold"/>
              </a:rPr>
              <a:t>Finite </a:t>
            </a:r>
          </a:p>
          <a:p>
            <a:r>
              <a:rPr lang="en-US" dirty="0" smtClean="0">
                <a:latin typeface="Chalkboard SE Bold"/>
                <a:cs typeface="Chalkboard SE Bold"/>
              </a:rPr>
              <a:t>as </a:t>
            </a:r>
            <a:r>
              <a:rPr lang="en-US" i="1" dirty="0" smtClean="0">
                <a:latin typeface="+mj-lt"/>
                <a:cs typeface="Chalkboard SE Bold"/>
              </a:rPr>
              <a:t>a </a:t>
            </a:r>
            <a:r>
              <a:rPr lang="en-US" i="1" dirty="0" smtClean="0">
                <a:latin typeface="+mj-lt"/>
                <a:cs typeface="Chalkboard SE Bold"/>
                <a:sym typeface="Wingdings"/>
              </a:rPr>
              <a:t> 0 </a:t>
            </a:r>
            <a:endParaRPr lang="en-US" i="1" dirty="0">
              <a:latin typeface="+mj-lt"/>
              <a:cs typeface="Chalkboard SE Bold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8992" y="4324834"/>
            <a:ext cx="787146" cy="69544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2279" y="2612140"/>
            <a:ext cx="1672212" cy="387885"/>
          </a:xfrm>
          <a:prstGeom prst="rect">
            <a:avLst/>
          </a:prstGeom>
        </p:spPr>
      </p:pic>
      <p:sp>
        <p:nvSpPr>
          <p:cNvPr id="29" name="Rounded Rectangle 28"/>
          <p:cNvSpPr/>
          <p:nvPr/>
        </p:nvSpPr>
        <p:spPr>
          <a:xfrm>
            <a:off x="5164168" y="3290383"/>
            <a:ext cx="2947971" cy="1754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404305" y="2638764"/>
            <a:ext cx="1626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critical density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during Inflation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81248" y="4588824"/>
            <a:ext cx="1032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radiation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59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168" y="3290383"/>
            <a:ext cx="2947971" cy="7909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530" y="1492299"/>
            <a:ext cx="4870608" cy="8956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1649" y="145840"/>
            <a:ext cx="688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SOLUTIONS CORRESPONDING TO VARIOUS UNIVERSE ERAS </a:t>
            </a:r>
            <a:endParaRPr lang="en-US" b="1" dirty="0">
              <a:solidFill>
                <a:srgbClr val="FF0000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515" y="1739511"/>
            <a:ext cx="400622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Bold"/>
                <a:cs typeface="Chalkboard SE Bold"/>
              </a:rPr>
              <a:t>(ii) 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Early Universe radiation era,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   still with c</a:t>
            </a:r>
            <a:r>
              <a:rPr lang="en-US" b="1" baseline="-25000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0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&lt;&lt; H</a:t>
            </a:r>
            <a:r>
              <a:rPr lang="en-US" b="1" baseline="30000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2</a:t>
            </a:r>
            <a:r>
              <a:rPr lang="en-US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with </a:t>
            </a:r>
            <a:r>
              <a:rPr lang="el-GR" b="1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ω=1/3</a:t>
            </a:r>
          </a:p>
          <a:p>
            <a:endParaRPr lang="el-GR" dirty="0">
              <a:latin typeface="Chalkboard SE Bold"/>
              <a:cs typeface="Chalkboard SE Bold"/>
            </a:endParaRPr>
          </a:p>
          <a:p>
            <a:r>
              <a:rPr lang="el-GR" dirty="0" smtClean="0">
                <a:latin typeface="Chalkboard SE Bold"/>
                <a:cs typeface="Chalkboard SE Bold"/>
              </a:rPr>
              <a:t>    </a:t>
            </a:r>
            <a:r>
              <a:rPr lang="en-GB" b="1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NB</a:t>
            </a:r>
            <a:r>
              <a:rPr lang="en-GB" dirty="0" smtClean="0">
                <a:latin typeface="Chalkboard SE Bold"/>
                <a:cs typeface="Chalkboard SE Bold"/>
              </a:rPr>
              <a:t>: exit from inflation</a:t>
            </a:r>
          </a:p>
          <a:p>
            <a:r>
              <a:rPr lang="en-GB" dirty="0">
                <a:latin typeface="Chalkboard SE Bold"/>
                <a:cs typeface="Chalkboard SE Bold"/>
              </a:rPr>
              <a:t> </a:t>
            </a:r>
            <a:r>
              <a:rPr lang="en-GB" dirty="0" smtClean="0">
                <a:latin typeface="Chalkboard SE Bold"/>
                <a:cs typeface="Chalkboard SE Bold"/>
              </a:rPr>
              <a:t>        </a:t>
            </a:r>
          </a:p>
          <a:p>
            <a:endParaRPr lang="en-GB" dirty="0">
              <a:latin typeface="Chalkboard SE Bold"/>
              <a:cs typeface="Chalkboard SE Bold"/>
            </a:endParaRPr>
          </a:p>
          <a:p>
            <a:endParaRPr lang="en-GB" dirty="0" smtClean="0">
              <a:latin typeface="Chalkboard SE Bold"/>
              <a:cs typeface="Chalkboard SE Bold"/>
            </a:endParaRPr>
          </a:p>
          <a:p>
            <a:r>
              <a:rPr lang="en-GB" dirty="0">
                <a:latin typeface="Chalkboard SE Bold"/>
                <a:cs typeface="Chalkboard SE Bold"/>
              </a:rPr>
              <a:t> </a:t>
            </a:r>
            <a:r>
              <a:rPr lang="en-GB" dirty="0" smtClean="0">
                <a:latin typeface="Chalkboard SE Bold"/>
                <a:cs typeface="Chalkboard SE Bold"/>
              </a:rPr>
              <a:t>        standard radiation dominance</a:t>
            </a:r>
          </a:p>
          <a:p>
            <a:endParaRPr lang="en-GB" dirty="0" smtClean="0">
              <a:latin typeface="Chalkboard SE Bold"/>
              <a:cs typeface="Chalkboard SE Bo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2307" y="608832"/>
            <a:ext cx="5072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rgbClr val="0000FF"/>
                </a:solidFill>
              </a:rPr>
              <a:t>De Sitter (Inflation)</a:t>
            </a:r>
            <a:r>
              <a:rPr lang="en-US" dirty="0" smtClean="0">
                <a:latin typeface="Chalkboard SE Bold"/>
                <a:cs typeface="Chalkboard SE Bold"/>
              </a:rPr>
              <a:t>: Constant H with c</a:t>
            </a:r>
            <a:r>
              <a:rPr lang="en-US" baseline="-25000" dirty="0" smtClean="0">
                <a:latin typeface="Chalkboard SE Bold"/>
                <a:cs typeface="Chalkboard SE Bold"/>
              </a:rPr>
              <a:t>0</a:t>
            </a:r>
            <a:r>
              <a:rPr lang="en-US" dirty="0" smtClean="0">
                <a:latin typeface="Chalkboard SE Bold"/>
                <a:cs typeface="Chalkboard SE Bold"/>
              </a:rPr>
              <a:t> </a:t>
            </a:r>
            <a:r>
              <a:rPr lang="en-US" dirty="0">
                <a:latin typeface="Chalkboard SE Bold"/>
                <a:cs typeface="Chalkboard SE Bold"/>
              </a:rPr>
              <a:t>&lt;&lt; H</a:t>
            </a:r>
            <a:r>
              <a:rPr lang="en-US" baseline="30000" dirty="0">
                <a:latin typeface="Chalkboard SE Bold"/>
                <a:cs typeface="Chalkboard SE Bold"/>
              </a:rPr>
              <a:t>2</a:t>
            </a:r>
            <a:r>
              <a:rPr lang="en-US" dirty="0">
                <a:latin typeface="Chalkboard SE Bold"/>
                <a:cs typeface="Chalkboard SE Bold"/>
              </a:rPr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9584" y="569034"/>
            <a:ext cx="2860289" cy="46269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8218" y="2952624"/>
            <a:ext cx="1619177" cy="39145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6030" y="4081303"/>
            <a:ext cx="1932405" cy="41264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5923433" y="2982630"/>
            <a:ext cx="461058" cy="3604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3752" y="4078239"/>
            <a:ext cx="2687668" cy="8063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112139" y="3461621"/>
            <a:ext cx="11163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halkboard SE Bold"/>
                <a:cs typeface="Chalkboard SE Bold"/>
              </a:rPr>
              <a:t>Finite </a:t>
            </a:r>
          </a:p>
          <a:p>
            <a:r>
              <a:rPr lang="en-US" dirty="0" smtClean="0">
                <a:latin typeface="Chalkboard SE Bold"/>
                <a:cs typeface="Chalkboard SE Bold"/>
              </a:rPr>
              <a:t>as </a:t>
            </a:r>
            <a:r>
              <a:rPr lang="en-US" i="1" dirty="0" smtClean="0">
                <a:latin typeface="+mj-lt"/>
                <a:cs typeface="Chalkboard SE Bold"/>
              </a:rPr>
              <a:t>a </a:t>
            </a:r>
            <a:r>
              <a:rPr lang="en-US" i="1" dirty="0" smtClean="0">
                <a:latin typeface="+mj-lt"/>
                <a:cs typeface="Chalkboard SE Bold"/>
                <a:sym typeface="Wingdings"/>
              </a:rPr>
              <a:t> 0 </a:t>
            </a:r>
            <a:endParaRPr lang="en-US" i="1" dirty="0">
              <a:latin typeface="+mj-lt"/>
              <a:cs typeface="Chalkboard SE Bold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8992" y="4324834"/>
            <a:ext cx="787146" cy="69544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2279" y="2612140"/>
            <a:ext cx="1672212" cy="387885"/>
          </a:xfrm>
          <a:prstGeom prst="rect">
            <a:avLst/>
          </a:prstGeom>
        </p:spPr>
      </p:pic>
      <p:sp>
        <p:nvSpPr>
          <p:cNvPr id="29" name="Rounded Rectangle 28"/>
          <p:cNvSpPr/>
          <p:nvPr/>
        </p:nvSpPr>
        <p:spPr>
          <a:xfrm>
            <a:off x="5164168" y="3290383"/>
            <a:ext cx="2947971" cy="17541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404305" y="2638764"/>
            <a:ext cx="1626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critical density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during Inflation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81248" y="4588824"/>
            <a:ext cx="1032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radiation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2307" y="5275323"/>
            <a:ext cx="707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halkboard SE Regular"/>
                <a:cs typeface="Chalkboard SE Regular"/>
              </a:rPr>
              <a:t>(iii)  Current era (small Vacuum energy (</a:t>
            </a:r>
            <a:r>
              <a:rPr lang="el-GR" dirty="0" smtClean="0">
                <a:solidFill>
                  <a:srgbClr val="008000"/>
                </a:solidFill>
                <a:latin typeface="Chalkboard SE Regular"/>
                <a:cs typeface="Chalkboard SE Regular"/>
              </a:rPr>
              <a:t>Λ</a:t>
            </a:r>
            <a:r>
              <a:rPr lang="en-GB" dirty="0" smtClean="0">
                <a:solidFill>
                  <a:srgbClr val="008000"/>
                </a:solidFill>
                <a:latin typeface="Chalkboard SE Regular"/>
                <a:cs typeface="Chalkboard SE Regular"/>
              </a:rPr>
              <a:t>CDM): </a:t>
            </a:r>
            <a:r>
              <a:rPr lang="en-GB" dirty="0" smtClean="0">
                <a:latin typeface="Chalkboard SE Bold"/>
                <a:cs typeface="Chalkboard SE Bold"/>
              </a:rPr>
              <a:t>c</a:t>
            </a:r>
            <a:r>
              <a:rPr lang="en-GB" baseline="-25000" dirty="0" smtClean="0">
                <a:latin typeface="Chalkboard SE Bold"/>
                <a:cs typeface="Chalkboard SE Bold"/>
              </a:rPr>
              <a:t>0 </a:t>
            </a:r>
            <a:r>
              <a:rPr lang="en-GB" dirty="0" smtClean="0">
                <a:latin typeface="Chalkboard SE Bold"/>
                <a:cs typeface="Chalkboard SE Bold"/>
              </a:rPr>
              <a:t>/H</a:t>
            </a:r>
            <a:r>
              <a:rPr lang="en-GB" baseline="30000" dirty="0" smtClean="0">
                <a:latin typeface="Chalkboard SE Bold"/>
                <a:cs typeface="Chalkboard SE Bold"/>
              </a:rPr>
              <a:t>2 </a:t>
            </a:r>
            <a:r>
              <a:rPr lang="en-GB" dirty="0" smtClean="0">
                <a:latin typeface="Chalkboard SE Bold"/>
                <a:cs typeface="Chalkboard SE Bold"/>
              </a:rPr>
              <a:t> &gt; </a:t>
            </a:r>
            <a:r>
              <a:rPr lang="el-GR" dirty="0" smtClean="0">
                <a:latin typeface="+mj-lt"/>
                <a:cs typeface="Chalkboard SE Bold"/>
              </a:rPr>
              <a:t>α (</a:t>
            </a:r>
            <a:r>
              <a:rPr lang="el-GR" dirty="0" smtClean="0">
                <a:latin typeface="Chalkboard SE Bold"/>
                <a:cs typeface="Chalkboard SE Bold"/>
              </a:rPr>
              <a:t>Η</a:t>
            </a:r>
            <a:r>
              <a:rPr lang="el-GR" dirty="0" smtClean="0">
                <a:latin typeface="Chalkboard SE Regular"/>
                <a:cs typeface="Chalkboard SE Regular"/>
              </a:rPr>
              <a:t>/Η</a:t>
            </a:r>
            <a:r>
              <a:rPr lang="el-GR" baseline="-25000" dirty="0" smtClean="0">
                <a:latin typeface="Chalkboard SE Regular"/>
                <a:cs typeface="Chalkboard SE Regular"/>
              </a:rPr>
              <a:t>Ι</a:t>
            </a:r>
            <a:r>
              <a:rPr lang="el-GR" dirty="0" smtClean="0">
                <a:latin typeface="Chalkboard SE Regular"/>
                <a:cs typeface="Chalkboard SE Regular"/>
              </a:rPr>
              <a:t>)</a:t>
            </a:r>
            <a:r>
              <a:rPr lang="el-GR" baseline="30000" dirty="0" smtClean="0">
                <a:latin typeface="Chalkboard SE Regular"/>
                <a:cs typeface="Chalkboard SE Regular"/>
              </a:rPr>
              <a:t>2</a:t>
            </a:r>
            <a:endParaRPr lang="en-US" dirty="0">
              <a:latin typeface="Chalkboard SE Regular"/>
              <a:cs typeface="Chalkboard SE Regular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2303" y="5863956"/>
            <a:ext cx="2540000" cy="6223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46456" y="6260121"/>
            <a:ext cx="3059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vacuum cosmological constant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can be assumed small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807" y="5660760"/>
            <a:ext cx="2174077" cy="3961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97008" y="6139125"/>
            <a:ext cx="3758015" cy="46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13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595" y="1867951"/>
            <a:ext cx="8660285" cy="2862322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>
                <a:solidFill>
                  <a:srgbClr val="0000FF"/>
                </a:solidFill>
                <a:latin typeface="Chalkboard SE Bold"/>
                <a:cs typeface="Chalkboard SE Bold"/>
              </a:rPr>
              <a:t>RUNNING VACUUM:</a:t>
            </a:r>
            <a:r>
              <a:rPr lang="en-GB" sz="36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 </a:t>
            </a:r>
          </a:p>
          <a:p>
            <a:pPr algn="ctr"/>
            <a:r>
              <a:rPr lang="en-GB" sz="3600" dirty="0" smtClean="0">
                <a:latin typeface="Chalkboard SE Bold"/>
                <a:cs typeface="Chalkboard SE Bold"/>
              </a:rPr>
              <a:t>From</a:t>
            </a:r>
          </a:p>
          <a:p>
            <a:pPr algn="ctr"/>
            <a:r>
              <a:rPr lang="en-GB" sz="36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STAROBINSKY - BROKEN SUGRA PHASE</a:t>
            </a:r>
          </a:p>
          <a:p>
            <a:pPr algn="ctr"/>
            <a:r>
              <a:rPr lang="en-GB" sz="3600" dirty="0" smtClean="0">
                <a:latin typeface="Chalkboard SE Bold"/>
                <a:cs typeface="Chalkboard SE Bold"/>
              </a:rPr>
              <a:t>to</a:t>
            </a:r>
          </a:p>
          <a:p>
            <a:pPr algn="ctr"/>
            <a:r>
              <a:rPr lang="el-GR" sz="3600" dirty="0" smtClean="0">
                <a:latin typeface="Chalkboard SE Bold"/>
                <a:cs typeface="Chalkboard SE Bold"/>
              </a:rPr>
              <a:t>Λ</a:t>
            </a:r>
            <a:r>
              <a:rPr lang="en-GB" sz="3600" dirty="0" smtClean="0">
                <a:latin typeface="Chalkboard SE Bold"/>
                <a:cs typeface="Chalkboard SE Bold"/>
              </a:rPr>
              <a:t>CDM Model today </a:t>
            </a:r>
            <a:endParaRPr lang="en-US" sz="3600" dirty="0">
              <a:latin typeface="Chalkboard SE Bold"/>
              <a:cs typeface="Chalkboard SE Bold"/>
            </a:endParaRPr>
          </a:p>
        </p:txBody>
      </p:sp>
    </p:spTree>
    <p:extLst>
      <p:ext uri="{BB962C8B-B14F-4D97-AF65-F5344CB8AC3E}">
        <p14:creationId xmlns:p14="http://schemas.microsoft.com/office/powerpoint/2010/main" val="1857226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6313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665" y="4922797"/>
            <a:ext cx="4318832" cy="18772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716" y="4922797"/>
            <a:ext cx="3982439" cy="18772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0479" y="2797915"/>
            <a:ext cx="4186017" cy="18465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371" y="2922370"/>
            <a:ext cx="4417572" cy="163513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052003" y="2731023"/>
            <a:ext cx="1036172" cy="9144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292091" y="2731023"/>
            <a:ext cx="1036172" cy="9144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601065" y="4779484"/>
            <a:ext cx="1125431" cy="9144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196081" y="5523316"/>
            <a:ext cx="1036172" cy="9144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387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584623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0351" y="2870183"/>
            <a:ext cx="27751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PREVIOUSLY </a:t>
            </a:r>
          </a:p>
          <a:p>
            <a:r>
              <a:rPr lang="en-US" dirty="0" smtClean="0"/>
              <a:t>CANCELLATION WAS </a:t>
            </a:r>
          </a:p>
          <a:p>
            <a:r>
              <a:rPr lang="en-US" dirty="0" smtClean="0"/>
              <a:t>IMPOSED IN INFLATIONARY </a:t>
            </a:r>
          </a:p>
          <a:p>
            <a:r>
              <a:rPr lang="en-US" dirty="0" smtClean="0"/>
              <a:t>PHASE </a:t>
            </a:r>
            <a:r>
              <a:rPr lang="en-US" dirty="0" smtClean="0">
                <a:sym typeface="Wingdings"/>
              </a:rPr>
              <a:t> STAROBINSKY</a:t>
            </a:r>
          </a:p>
          <a:p>
            <a:endParaRPr lang="en-US" dirty="0">
              <a:sym typeface="Wingding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592658" y="2487493"/>
            <a:ext cx="226154" cy="382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410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0351" y="2870183"/>
            <a:ext cx="403161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PREVIOUSLY </a:t>
            </a:r>
          </a:p>
          <a:p>
            <a:r>
              <a:rPr lang="en-US" dirty="0" smtClean="0"/>
              <a:t>CANCELLATION WAS </a:t>
            </a:r>
          </a:p>
          <a:p>
            <a:r>
              <a:rPr lang="en-US" dirty="0" smtClean="0"/>
              <a:t>IMPOSED IN INFLATIONARY </a:t>
            </a:r>
          </a:p>
          <a:p>
            <a:r>
              <a:rPr lang="en-US" dirty="0" smtClean="0"/>
              <a:t>PHASE </a:t>
            </a:r>
            <a:r>
              <a:rPr lang="en-US" dirty="0" smtClean="0">
                <a:sym typeface="Wingdings"/>
              </a:rPr>
              <a:t> STAROBINSKY</a:t>
            </a:r>
          </a:p>
          <a:p>
            <a:endParaRPr lang="en-US" dirty="0">
              <a:sym typeface="Wingdings"/>
            </a:endParaRPr>
          </a:p>
          <a:p>
            <a:r>
              <a:rPr lang="en-US" b="1" dirty="0" smtClean="0">
                <a:solidFill>
                  <a:srgbClr val="FF0000"/>
                </a:solidFill>
                <a:sym typeface="Wingdings"/>
              </a:rPr>
              <a:t>CANCELLATION </a:t>
            </a:r>
            <a:r>
              <a:rPr lang="en-US" b="1" dirty="0" smtClean="0">
                <a:solidFill>
                  <a:srgbClr val="0000FF"/>
                </a:solidFill>
                <a:sym typeface="Wingdings"/>
              </a:rPr>
              <a:t>MAY NOT BE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COMPLETE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/>
              </a:rPr>
              <a:t>BUT LEAVE BEHIND A SMALL CONSTANT</a:t>
            </a:r>
          </a:p>
          <a:p>
            <a:endParaRPr lang="en-US" dirty="0" smtClean="0">
              <a:sym typeface="Wingding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811" y="4508339"/>
            <a:ext cx="1016000" cy="3683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4592658" y="2487493"/>
            <a:ext cx="226154" cy="382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125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40351" y="2870183"/>
            <a:ext cx="403161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PREVIOUSLY </a:t>
            </a:r>
          </a:p>
          <a:p>
            <a:r>
              <a:rPr lang="en-US" dirty="0" smtClean="0"/>
              <a:t>CANCELLATION WAS </a:t>
            </a:r>
          </a:p>
          <a:p>
            <a:r>
              <a:rPr lang="en-US" dirty="0" smtClean="0"/>
              <a:t>IMPOSED IN INFLATIONARY </a:t>
            </a:r>
          </a:p>
          <a:p>
            <a:r>
              <a:rPr lang="en-US" dirty="0" smtClean="0"/>
              <a:t>PHASE </a:t>
            </a:r>
            <a:r>
              <a:rPr lang="en-US" dirty="0" smtClean="0">
                <a:sym typeface="Wingdings"/>
              </a:rPr>
              <a:t> STAROBINSKY</a:t>
            </a:r>
          </a:p>
          <a:p>
            <a:endParaRPr lang="en-US" dirty="0">
              <a:sym typeface="Wingdings"/>
            </a:endParaRPr>
          </a:p>
          <a:p>
            <a:r>
              <a:rPr lang="en-US" b="1" dirty="0" smtClean="0">
                <a:solidFill>
                  <a:srgbClr val="FF0000"/>
                </a:solidFill>
                <a:sym typeface="Wingdings"/>
              </a:rPr>
              <a:t>CANCELLATION </a:t>
            </a:r>
            <a:r>
              <a:rPr lang="en-US" b="1" dirty="0" smtClean="0">
                <a:solidFill>
                  <a:srgbClr val="0000FF"/>
                </a:solidFill>
                <a:sym typeface="Wingdings"/>
              </a:rPr>
              <a:t>MAY NOT BE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COMPLETE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/>
              </a:rPr>
              <a:t>BUT LEAVE BEHIND A SMALL CONSTANT</a:t>
            </a:r>
          </a:p>
          <a:p>
            <a:endParaRPr lang="en-US" dirty="0" smtClean="0">
              <a:sym typeface="Wingding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8811" y="4508339"/>
            <a:ext cx="1016000" cy="3683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4592658" y="2487493"/>
            <a:ext cx="226154" cy="382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40351" y="5178507"/>
            <a:ext cx="50360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THIS IS AN </a:t>
            </a:r>
            <a:r>
              <a:rPr lang="en-US" b="1" dirty="0" smtClean="0">
                <a:solidFill>
                  <a:srgbClr val="FF0000"/>
                </a:solidFill>
              </a:rPr>
              <a:t>ASSUMPTION</a:t>
            </a:r>
            <a:r>
              <a:rPr lang="en-US" b="1" dirty="0" smtClean="0"/>
              <a:t>, HENCE ALTHOUGH </a:t>
            </a:r>
          </a:p>
          <a:p>
            <a:r>
              <a:rPr lang="en-US" b="1" dirty="0" smtClean="0"/>
              <a:t>A SMALL COSMOLOGICAL CONSTANT  IN CURRENT</a:t>
            </a:r>
          </a:p>
          <a:p>
            <a:r>
              <a:rPr lang="en-US" b="1" dirty="0" smtClean="0"/>
              <a:t>ERA CAN BE ACOMMODATED THE </a:t>
            </a:r>
            <a:r>
              <a:rPr lang="en-US" b="1" dirty="0" smtClean="0">
                <a:solidFill>
                  <a:srgbClr val="FF0000"/>
                </a:solidFill>
              </a:rPr>
              <a:t>SMALL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VACUUM ENERGY TODAY</a:t>
            </a:r>
            <a:r>
              <a:rPr lang="en-US" b="1" dirty="0" smtClean="0"/>
              <a:t> ISSUE IS </a:t>
            </a:r>
            <a:r>
              <a:rPr lang="en-US" b="1" dirty="0" smtClean="0">
                <a:solidFill>
                  <a:srgbClr val="FF0000"/>
                </a:solidFill>
              </a:rPr>
              <a:t>NOT SOLVED</a:t>
            </a:r>
          </a:p>
          <a:p>
            <a:endParaRPr lang="en-US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1423" y="5368538"/>
            <a:ext cx="787146" cy="69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85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800" y="3727794"/>
            <a:ext cx="6489700" cy="850900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sp>
        <p:nvSpPr>
          <p:cNvPr id="5" name="Down Arrow 4"/>
          <p:cNvSpPr/>
          <p:nvPr/>
        </p:nvSpPr>
        <p:spPr>
          <a:xfrm>
            <a:off x="4331713" y="2539678"/>
            <a:ext cx="574082" cy="10610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592" y="2860270"/>
            <a:ext cx="16002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8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268" y="3496855"/>
            <a:ext cx="1208991" cy="7939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3311" y="279312"/>
            <a:ext cx="7853432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SCALAR-FIELD INFLATION PHENOMENOLOGY 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92030" y="2369763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Scalar spectral index 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4842" y="4514642"/>
            <a:ext cx="219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Running scalar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spectral index 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743" y="5871131"/>
            <a:ext cx="2667000" cy="9144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403" y="1116853"/>
            <a:ext cx="2235200" cy="800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2364" y="1116853"/>
            <a:ext cx="2120900" cy="9271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403" y="1953505"/>
            <a:ext cx="2374900" cy="9017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3691" y="2026558"/>
            <a:ext cx="2571473" cy="721817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66098" y="2855205"/>
            <a:ext cx="1268238" cy="63411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7839" y="2947302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</a:rPr>
              <a:t>Tensor-to-scalar ratio</a:t>
            </a:r>
            <a:endParaRPr lang="en-US" b="1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5561" y="3456153"/>
            <a:ext cx="2908300" cy="889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083718" y="980803"/>
            <a:ext cx="165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V’ = </a:t>
            </a:r>
            <a:r>
              <a:rPr lang="en-US" i="1" dirty="0" err="1" smtClean="0"/>
              <a:t>dV</a:t>
            </a:r>
            <a:r>
              <a:rPr lang="en-US" i="1" dirty="0" smtClean="0"/>
              <a:t>(</a:t>
            </a:r>
            <a:r>
              <a:rPr lang="el-GR" i="1" dirty="0" smtClean="0"/>
              <a:t>φ</a:t>
            </a:r>
            <a:r>
              <a:rPr lang="en-GB" i="1" dirty="0" smtClean="0"/>
              <a:t>) / d</a:t>
            </a:r>
            <a:r>
              <a:rPr lang="el-GR" i="1" dirty="0" smtClean="0"/>
              <a:t>φ</a:t>
            </a:r>
            <a:endParaRPr lang="en-US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57839" y="3677036"/>
            <a:ext cx="3060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halkduster"/>
                <a:cs typeface="Chalkduster"/>
              </a:rPr>
              <a:t>number of e-</a:t>
            </a:r>
            <a:r>
              <a:rPr lang="en-GB" dirty="0" err="1" smtClean="0">
                <a:latin typeface="Chalkduster"/>
                <a:cs typeface="Chalkduster"/>
              </a:rPr>
              <a:t>foldings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05560" y="3670358"/>
            <a:ext cx="278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34756" y="4652231"/>
            <a:ext cx="1808223" cy="50898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57839" y="5231640"/>
            <a:ext cx="175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Power spectrum </a:t>
            </a:r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03836" y="5125954"/>
            <a:ext cx="5461000" cy="6985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03836" y="5716458"/>
            <a:ext cx="3149600" cy="3302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455977" y="5716153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/>
              <a:t>0</a:t>
            </a:r>
            <a:endParaRPr lang="en-US" baseline="-250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34336" y="4576876"/>
            <a:ext cx="2963644" cy="60980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47666" y="6147134"/>
            <a:ext cx="5737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WMAP </a:t>
            </a:r>
            <a:r>
              <a:rPr lang="en-US" b="1" dirty="0" smtClean="0">
                <a:solidFill>
                  <a:srgbClr val="0000FF"/>
                </a:solidFill>
              </a:rPr>
              <a:t>constraint</a:t>
            </a:r>
            <a:r>
              <a:rPr lang="en-US" b="1" dirty="0" smtClean="0">
                <a:solidFill>
                  <a:srgbClr val="FF0000"/>
                </a:solidFill>
              </a:rPr>
              <a:t> from measured primordial density </a:t>
            </a:r>
            <a:r>
              <a:rPr lang="en-US" b="1" dirty="0" err="1" smtClean="0">
                <a:solidFill>
                  <a:srgbClr val="FF0000"/>
                </a:solidFill>
              </a:rPr>
              <a:t>flcts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2" name="Picture 31" descr="latex-image-1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070" y="1454505"/>
            <a:ext cx="1709932" cy="281713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57" y="3183670"/>
            <a:ext cx="1113684" cy="36791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597415" y="2715879"/>
            <a:ext cx="1899858" cy="9144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064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800" y="3727794"/>
            <a:ext cx="6489700" cy="850900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sp>
        <p:nvSpPr>
          <p:cNvPr id="5" name="Down Arrow 4"/>
          <p:cNvSpPr/>
          <p:nvPr/>
        </p:nvSpPr>
        <p:spPr>
          <a:xfrm>
            <a:off x="4331713" y="2539678"/>
            <a:ext cx="574082" cy="10610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592" y="2860270"/>
            <a:ext cx="1600200" cy="44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4144" y="4743937"/>
            <a:ext cx="5981700" cy="101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9234" y="5079356"/>
            <a:ext cx="167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From RV Model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44" y="5759936"/>
            <a:ext cx="2759051" cy="9160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8444" y="5596528"/>
            <a:ext cx="2958428" cy="116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05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800" y="3727794"/>
            <a:ext cx="6489700" cy="850900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sp>
        <p:nvSpPr>
          <p:cNvPr id="5" name="Down Arrow 4"/>
          <p:cNvSpPr/>
          <p:nvPr/>
        </p:nvSpPr>
        <p:spPr>
          <a:xfrm>
            <a:off x="4331713" y="2539678"/>
            <a:ext cx="574082" cy="10610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592" y="2860270"/>
            <a:ext cx="1600200" cy="44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4144" y="4743937"/>
            <a:ext cx="5981700" cy="101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9234" y="5079356"/>
            <a:ext cx="167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From RV Model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9234" y="5759937"/>
            <a:ext cx="8150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and the broken SUGRA   phase generic values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363" y="6092867"/>
            <a:ext cx="73787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4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800" y="3727794"/>
            <a:ext cx="6489700" cy="850900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sp>
        <p:nvSpPr>
          <p:cNvPr id="5" name="Down Arrow 4"/>
          <p:cNvSpPr/>
          <p:nvPr/>
        </p:nvSpPr>
        <p:spPr>
          <a:xfrm>
            <a:off x="4331713" y="2539678"/>
            <a:ext cx="574082" cy="10610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592" y="2860270"/>
            <a:ext cx="1600200" cy="444500"/>
          </a:xfrm>
          <a:prstGeom prst="rect">
            <a:avLst/>
          </a:prstGeom>
        </p:spPr>
      </p:pic>
      <p:sp>
        <p:nvSpPr>
          <p:cNvPr id="7" name="Curved Left Arrow 6"/>
          <p:cNvSpPr/>
          <p:nvPr/>
        </p:nvSpPr>
        <p:spPr>
          <a:xfrm>
            <a:off x="8068237" y="4047966"/>
            <a:ext cx="970087" cy="2225065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4144" y="4743937"/>
            <a:ext cx="5981700" cy="101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9234" y="5079356"/>
            <a:ext cx="167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From RV Model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234" y="5759937"/>
            <a:ext cx="3637762" cy="898483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91878" y="5847974"/>
            <a:ext cx="3358502" cy="787662"/>
          </a:xfrm>
          <a:prstGeom prst="rect">
            <a:avLst/>
          </a:prstGeom>
          <a:ln w="25400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2570984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800" y="3727794"/>
            <a:ext cx="6489700" cy="850900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sp>
        <p:nvSpPr>
          <p:cNvPr id="5" name="Down Arrow 4"/>
          <p:cNvSpPr/>
          <p:nvPr/>
        </p:nvSpPr>
        <p:spPr>
          <a:xfrm>
            <a:off x="4331713" y="2539678"/>
            <a:ext cx="574082" cy="10610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592" y="2860270"/>
            <a:ext cx="1600200" cy="444500"/>
          </a:xfrm>
          <a:prstGeom prst="rect">
            <a:avLst/>
          </a:prstGeom>
        </p:spPr>
      </p:pic>
      <p:sp>
        <p:nvSpPr>
          <p:cNvPr id="7" name="Curved Left Arrow 6"/>
          <p:cNvSpPr/>
          <p:nvPr/>
        </p:nvSpPr>
        <p:spPr>
          <a:xfrm>
            <a:off x="8068237" y="4047966"/>
            <a:ext cx="970087" cy="2225065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4144" y="4743937"/>
            <a:ext cx="5981700" cy="101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9234" y="5079356"/>
            <a:ext cx="167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From RV Model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135" y="5893432"/>
            <a:ext cx="3851320" cy="764988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2810933" y="5825700"/>
            <a:ext cx="4233334" cy="914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956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1625079"/>
            <a:ext cx="7832106" cy="12451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371" y="109639"/>
            <a:ext cx="876393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Starting Point</a:t>
            </a:r>
            <a:r>
              <a:rPr lang="en-US" dirty="0" smtClean="0">
                <a:latin typeface="Chalkduster"/>
                <a:cs typeface="Chalkduster"/>
              </a:rPr>
              <a:t>: One-loop SUGRA effective action contains terms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         logarithmic in </a:t>
            </a:r>
            <a:r>
              <a:rPr lang="el-GR" sz="2000" b="1" dirty="0" smtClean="0">
                <a:latin typeface="Chalkduster"/>
                <a:cs typeface="Chalkduster"/>
              </a:rPr>
              <a:t>Λ</a:t>
            </a:r>
            <a:r>
              <a:rPr lang="en-US" sz="2800" b="1" dirty="0" smtClean="0">
                <a:latin typeface="Chalkduster"/>
                <a:cs typeface="Chalkduster"/>
              </a:rPr>
              <a:t> </a:t>
            </a:r>
            <a:r>
              <a:rPr lang="en-US" sz="2000" b="1" dirty="0" smtClean="0">
                <a:latin typeface="Chalkduster"/>
                <a:cs typeface="Chalkduster"/>
              </a:rPr>
              <a:t>– for covariance reasons </a:t>
            </a:r>
          </a:p>
          <a:p>
            <a:r>
              <a:rPr lang="en-US" sz="2000" b="1" dirty="0" smtClean="0">
                <a:latin typeface="Chalkduster"/>
                <a:cs typeface="Chalkduster"/>
              </a:rPr>
              <a:t>             </a:t>
            </a:r>
            <a:r>
              <a:rPr lang="en-US" b="1" dirty="0" smtClean="0">
                <a:latin typeface="Chalkduster"/>
                <a:cs typeface="Chalkduster"/>
              </a:rPr>
              <a:t>assume such terms provide the (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fixed at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Λ≈ 3 </a:t>
            </a:r>
            <a:r>
              <a:rPr lang="el-GR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Η</a:t>
            </a:r>
            <a:r>
              <a:rPr lang="el-GR" baseline="-25000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Ι</a:t>
            </a:r>
            <a:r>
              <a:rPr lang="el-GR" b="1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2</a:t>
            </a:r>
            <a:r>
              <a:rPr lang="en-US" b="1" dirty="0" smtClean="0">
                <a:latin typeface="Chalkduster"/>
                <a:cs typeface="Chalkduster"/>
              </a:rPr>
              <a:t>) </a:t>
            </a:r>
          </a:p>
          <a:p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        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``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Renormalization-Group scale</a:t>
            </a:r>
            <a:r>
              <a:rPr lang="en-US" b="1" dirty="0" smtClean="0">
                <a:latin typeface="Chalkduster"/>
                <a:cs typeface="Chalkduster"/>
              </a:rPr>
              <a:t>’’  dependence,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not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              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to be </a:t>
            </a:r>
            <a:r>
              <a:rPr lang="en-US" b="1" dirty="0" err="1" smtClean="0">
                <a:latin typeface="Chalkduster"/>
                <a:cs typeface="Chalkduster"/>
              </a:rPr>
              <a:t>ideotified</a:t>
            </a:r>
            <a:r>
              <a:rPr lang="en-US" b="1" dirty="0" smtClean="0">
                <a:latin typeface="Chalkduster"/>
                <a:cs typeface="Chalkduster"/>
              </a:rPr>
              <a:t> with curvature </a:t>
            </a:r>
            <a:r>
              <a:rPr lang="en-US" b="1" dirty="0" err="1" smtClean="0">
                <a:latin typeface="Chalkduster"/>
                <a:cs typeface="Chalkduster"/>
              </a:rPr>
              <a:t>ln</a:t>
            </a:r>
            <a:r>
              <a:rPr lang="en-US" b="1" dirty="0" smtClean="0">
                <a:latin typeface="Chalkduster"/>
                <a:cs typeface="Chalkduster"/>
              </a:rPr>
              <a:t>(R) terms </a:t>
            </a:r>
          </a:p>
          <a:p>
            <a:r>
              <a:rPr lang="en-US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800" y="3727794"/>
            <a:ext cx="6489700" cy="850900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sp>
        <p:nvSpPr>
          <p:cNvPr id="5" name="Down Arrow 4"/>
          <p:cNvSpPr/>
          <p:nvPr/>
        </p:nvSpPr>
        <p:spPr>
          <a:xfrm>
            <a:off x="4331713" y="2539678"/>
            <a:ext cx="574082" cy="10610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592" y="2860270"/>
            <a:ext cx="1600200" cy="444500"/>
          </a:xfrm>
          <a:prstGeom prst="rect">
            <a:avLst/>
          </a:prstGeom>
        </p:spPr>
      </p:pic>
      <p:sp>
        <p:nvSpPr>
          <p:cNvPr id="7" name="Curved Left Arrow 6"/>
          <p:cNvSpPr/>
          <p:nvPr/>
        </p:nvSpPr>
        <p:spPr>
          <a:xfrm>
            <a:off x="7932773" y="3861703"/>
            <a:ext cx="970087" cy="2225065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4363" y="5477168"/>
            <a:ext cx="5854700" cy="1219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4525" y="5029201"/>
            <a:ext cx="7096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Correspondence with </a:t>
            </a:r>
            <a:r>
              <a:rPr lang="en-US" b="1" dirty="0" err="1" smtClean="0">
                <a:solidFill>
                  <a:srgbClr val="FF0000"/>
                </a:solidFill>
              </a:rPr>
              <a:t>Starobinsky</a:t>
            </a:r>
            <a:r>
              <a:rPr lang="en-US" b="1" dirty="0" smtClean="0">
                <a:solidFill>
                  <a:srgbClr val="FF0000"/>
                </a:solidFill>
              </a:rPr>
              <a:t>-like inflationary broken-SUGRA phase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2182" y="3706164"/>
            <a:ext cx="1843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5400" dirty="0" smtClean="0">
                <a:solidFill>
                  <a:srgbClr val="FF0000"/>
                </a:solidFill>
                <a:latin typeface="Arial Black"/>
                <a:cs typeface="Arial Black"/>
              </a:rPr>
              <a:t>×   ×</a:t>
            </a:r>
            <a:endParaRPr lang="en-US" sz="5400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2537" y="4148671"/>
            <a:ext cx="96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Inflation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082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556" y="992452"/>
            <a:ext cx="2641600" cy="3086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556" y="4540107"/>
            <a:ext cx="1846561" cy="204595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57881" y="695802"/>
            <a:ext cx="4580175" cy="4832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 Black"/>
                <a:cs typeface="Arial Black"/>
              </a:rPr>
              <a:t>Open Issues:</a:t>
            </a:r>
            <a:r>
              <a:rPr lang="en-US" dirty="0" smtClean="0"/>
              <a:t>  incorporate </a:t>
            </a:r>
          </a:p>
          <a:p>
            <a:r>
              <a:rPr lang="en-US" dirty="0" smtClean="0"/>
              <a:t>appropriately matter sector</a:t>
            </a:r>
          </a:p>
          <a:p>
            <a:r>
              <a:rPr lang="en-US" dirty="0" smtClean="0"/>
              <a:t>in </a:t>
            </a:r>
            <a:r>
              <a:rPr lang="en-US" b="1" dirty="0" err="1" smtClean="0">
                <a:solidFill>
                  <a:srgbClr val="008000"/>
                </a:solidFill>
              </a:rPr>
              <a:t>phenomenologically</a:t>
            </a:r>
            <a:r>
              <a:rPr lang="en-US" b="1" dirty="0" smtClean="0">
                <a:solidFill>
                  <a:srgbClr val="008000"/>
                </a:solidFill>
              </a:rPr>
              <a:t> realistic models</a:t>
            </a:r>
          </a:p>
          <a:p>
            <a:endParaRPr lang="en-US" dirty="0"/>
          </a:p>
          <a:p>
            <a:r>
              <a:rPr lang="en-US" dirty="0" smtClean="0"/>
              <a:t>Study coupling of </a:t>
            </a:r>
            <a:r>
              <a:rPr lang="en-US" dirty="0" err="1" smtClean="0"/>
              <a:t>gravitino</a:t>
            </a:r>
            <a:r>
              <a:rPr lang="en-US" dirty="0" smtClean="0"/>
              <a:t> to </a:t>
            </a:r>
          </a:p>
          <a:p>
            <a:r>
              <a:rPr lang="en-US" dirty="0" smtClean="0"/>
              <a:t>matter/radiation and hence study </a:t>
            </a:r>
          </a:p>
          <a:p>
            <a:r>
              <a:rPr lang="en-US" b="1" dirty="0" smtClean="0">
                <a:solidFill>
                  <a:srgbClr val="BC1010"/>
                </a:solidFill>
              </a:rPr>
              <a:t>exit from Inflation/reheating </a:t>
            </a:r>
            <a:r>
              <a:rPr lang="en-US" dirty="0" smtClean="0"/>
              <a:t>by </a:t>
            </a:r>
          </a:p>
          <a:p>
            <a:r>
              <a:rPr lang="en-US" dirty="0" smtClean="0"/>
              <a:t>coherent oscillations of </a:t>
            </a:r>
            <a:r>
              <a:rPr lang="en-US" dirty="0" err="1" smtClean="0"/>
              <a:t>gravitino</a:t>
            </a:r>
            <a:r>
              <a:rPr lang="en-US" dirty="0" smtClean="0"/>
              <a:t> condensate</a:t>
            </a:r>
          </a:p>
          <a:p>
            <a:r>
              <a:rPr lang="en-US" dirty="0" smtClean="0"/>
              <a:t>&amp; decay into radiation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Dark matter (DM)</a:t>
            </a:r>
            <a:r>
              <a:rPr lang="en-US" dirty="0" smtClean="0"/>
              <a:t>: several candidates , </a:t>
            </a:r>
          </a:p>
          <a:p>
            <a:r>
              <a:rPr lang="en-US" dirty="0" smtClean="0"/>
              <a:t>from SUSY matter partners and/or </a:t>
            </a:r>
            <a:r>
              <a:rPr lang="en-US" dirty="0" err="1" smtClean="0"/>
              <a:t>axion</a:t>
            </a:r>
            <a:endParaRPr lang="en-US" dirty="0" smtClean="0"/>
          </a:p>
          <a:p>
            <a:r>
              <a:rPr lang="en-US" dirty="0" smtClean="0"/>
              <a:t>fields....Nothing </a:t>
            </a:r>
          </a:p>
          <a:p>
            <a:r>
              <a:rPr lang="en-US" dirty="0" smtClean="0"/>
              <a:t>new to be added except that in </a:t>
            </a:r>
          </a:p>
          <a:p>
            <a:r>
              <a:rPr lang="en-US" dirty="0" smtClean="0"/>
              <a:t>the simplest case of a very </a:t>
            </a:r>
            <a:r>
              <a:rPr lang="en-US" b="1" dirty="0" smtClean="0">
                <a:solidFill>
                  <a:srgbClr val="660066"/>
                </a:solidFill>
              </a:rPr>
              <a:t>massive (GUT scale)</a:t>
            </a:r>
          </a:p>
          <a:p>
            <a:r>
              <a:rPr lang="en-US" b="1" dirty="0" err="1" smtClean="0">
                <a:solidFill>
                  <a:srgbClr val="660066"/>
                </a:solidFill>
              </a:rPr>
              <a:t>gravitino</a:t>
            </a:r>
            <a:r>
              <a:rPr lang="en-US" b="1" dirty="0" smtClean="0">
                <a:solidFill>
                  <a:srgbClr val="660066"/>
                </a:solidFill>
              </a:rPr>
              <a:t>, </a:t>
            </a:r>
            <a:r>
              <a:rPr lang="en-US" dirty="0" smtClean="0"/>
              <a:t>studied here,  this is </a:t>
            </a:r>
            <a:r>
              <a:rPr lang="en-US" b="1" dirty="0" smtClean="0">
                <a:solidFill>
                  <a:srgbClr val="FF0000"/>
                </a:solidFill>
              </a:rPr>
              <a:t>not the DM </a:t>
            </a:r>
          </a:p>
          <a:p>
            <a:r>
              <a:rPr lang="en-US" dirty="0" smtClean="0"/>
              <a:t>as it will quickly decay away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494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7218" y="86974"/>
            <a:ext cx="7625618" cy="721837"/>
          </a:xfr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CONCLUSIONS – OUTLOOK 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6676" y="895786"/>
            <a:ext cx="8884676" cy="5888285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DISCUSSED MODELS OF INFLATION FITTING PLANCK DATA AFTER BICEP2/KECK/Planck 2015 analysis</a:t>
            </a:r>
          </a:p>
          <a:p>
            <a:r>
              <a:rPr lang="en-US" dirty="0" smtClean="0"/>
              <a:t>SUGRA MODELS provide natural explanation of low scale of inflation fitting the data (in the sense of </a:t>
            </a:r>
            <a:r>
              <a:rPr lang="en-US" dirty="0" err="1" smtClean="0"/>
              <a:t>Starobinsky</a:t>
            </a:r>
            <a:r>
              <a:rPr lang="en-US" dirty="0" smtClean="0"/>
              <a:t> inflation)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PROPOSED A TRULY MINIMAL MODEL FOR INFLATION where </a:t>
            </a:r>
            <a:r>
              <a:rPr lang="en-US" dirty="0" err="1" smtClean="0"/>
              <a:t>Starobinsky</a:t>
            </a:r>
            <a:r>
              <a:rPr lang="en-US" dirty="0" smtClean="0"/>
              <a:t> inflation occurs in condensed </a:t>
            </a:r>
            <a:r>
              <a:rPr lang="en-US" dirty="0" err="1" smtClean="0"/>
              <a:t>gravitino</a:t>
            </a:r>
            <a:r>
              <a:rPr lang="en-US" dirty="0" smtClean="0"/>
              <a:t> phase- REALISTIC SUSY PHENOMENOLOGY only for conformal SUGRA models with GUT SCALE MASSIVE </a:t>
            </a:r>
            <a:r>
              <a:rPr lang="en-US" dirty="0" err="1" smtClean="0"/>
              <a:t>gravitinos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Link of INFLATION SCALE TO global scale of SUSY BREAKING via SUPER-HIGGS effect</a:t>
            </a:r>
          </a:p>
          <a:p>
            <a:r>
              <a:rPr lang="en-US" dirty="0" smtClean="0"/>
              <a:t>Model fits excellently PLANCK DATA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Running vacuum concept</a:t>
            </a:r>
            <a:r>
              <a:rPr lang="en-US" b="1" dirty="0" smtClean="0">
                <a:solidFill>
                  <a:srgbClr val="FF0000"/>
                </a:solidFill>
              </a:rPr>
              <a:t>: smooth connection of </a:t>
            </a:r>
            <a:r>
              <a:rPr lang="en-GB" b="1" dirty="0" smtClean="0">
                <a:solidFill>
                  <a:srgbClr val="FF0000"/>
                </a:solidFill>
              </a:rPr>
              <a:t>broken SUGRA phase to </a:t>
            </a:r>
            <a:r>
              <a:rPr lang="el-GR" b="1" dirty="0" smtClean="0">
                <a:solidFill>
                  <a:srgbClr val="FF0000"/>
                </a:solidFill>
              </a:rPr>
              <a:t>Λ</a:t>
            </a:r>
            <a:r>
              <a:rPr lang="en-GB" b="1" dirty="0" smtClean="0">
                <a:solidFill>
                  <a:srgbClr val="FF0000"/>
                </a:solidFill>
              </a:rPr>
              <a:t>CDM model today </a:t>
            </a:r>
          </a:p>
          <a:p>
            <a:r>
              <a:rPr lang="en-US" dirty="0" smtClean="0"/>
              <a:t>More realistic phenomenology needed including NMSSM matter that is embedded in conformal SUGRA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154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4"/>
          <p:cNvSpPr>
            <a:spLocks noGrp="1"/>
          </p:cNvSpPr>
          <p:nvPr>
            <p:ph idx="1"/>
          </p:nvPr>
        </p:nvSpPr>
        <p:spPr>
          <a:xfrm>
            <a:off x="126676" y="895786"/>
            <a:ext cx="8884676" cy="5888285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DISCUSSED MODELS OF INFLATION FITTING PLANCK DATA AFTER BICEP2/KECK/Planck 2015 analysis</a:t>
            </a:r>
          </a:p>
          <a:p>
            <a:r>
              <a:rPr lang="en-US" dirty="0" smtClean="0"/>
              <a:t>SUGRA MODELS provide natural explanation of low scale of inflation fitting the data (in the sense of </a:t>
            </a:r>
            <a:r>
              <a:rPr lang="en-US" dirty="0" err="1" smtClean="0"/>
              <a:t>Starobinsky</a:t>
            </a:r>
            <a:r>
              <a:rPr lang="en-US" dirty="0" smtClean="0"/>
              <a:t> inflation)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PROPOSED A TRULY MINIMAL MODEL FOR INFLATION where </a:t>
            </a:r>
            <a:r>
              <a:rPr lang="en-US" dirty="0" err="1" smtClean="0"/>
              <a:t>Starobinsky</a:t>
            </a:r>
            <a:r>
              <a:rPr lang="en-US" dirty="0" smtClean="0"/>
              <a:t> inflation occurs in condensed </a:t>
            </a:r>
            <a:r>
              <a:rPr lang="en-US" dirty="0" err="1" smtClean="0"/>
              <a:t>gravitino</a:t>
            </a:r>
            <a:r>
              <a:rPr lang="en-US" dirty="0" smtClean="0"/>
              <a:t> phase- REALISTIC SUSY PHENOMENOLOGY only for conformal SUGRA models with GUT SCALE MASSIVE </a:t>
            </a:r>
            <a:r>
              <a:rPr lang="en-US" dirty="0" err="1" smtClean="0"/>
              <a:t>gravitinos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Link of INFLATION SCALE TO global scale of SUSY BREAKING via SUPER-HIGGS effect</a:t>
            </a:r>
          </a:p>
          <a:p>
            <a:r>
              <a:rPr lang="en-US" dirty="0" smtClean="0"/>
              <a:t>Model fits excellently PLANCK DATA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Running vacuum concept</a:t>
            </a:r>
            <a:r>
              <a:rPr lang="en-US" b="1" dirty="0" smtClean="0">
                <a:solidFill>
                  <a:srgbClr val="FF0000"/>
                </a:solidFill>
              </a:rPr>
              <a:t>: smooth connection of </a:t>
            </a:r>
            <a:r>
              <a:rPr lang="en-GB" b="1" dirty="0" smtClean="0">
                <a:solidFill>
                  <a:srgbClr val="FF0000"/>
                </a:solidFill>
              </a:rPr>
              <a:t>broken SUGRA phase to </a:t>
            </a:r>
            <a:r>
              <a:rPr lang="el-GR" b="1" dirty="0" smtClean="0">
                <a:solidFill>
                  <a:srgbClr val="FF0000"/>
                </a:solidFill>
              </a:rPr>
              <a:t>Λ</a:t>
            </a:r>
            <a:r>
              <a:rPr lang="en-GB" b="1" dirty="0" smtClean="0">
                <a:solidFill>
                  <a:srgbClr val="FF0000"/>
                </a:solidFill>
              </a:rPr>
              <a:t>CDM model today </a:t>
            </a:r>
          </a:p>
          <a:p>
            <a:r>
              <a:rPr lang="en-US" dirty="0" smtClean="0"/>
              <a:t>More realistic phenomenology needed including NMSSM matter that is embedded in conformal SUGRA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6" name="Groupe 19"/>
          <p:cNvGrpSpPr/>
          <p:nvPr/>
        </p:nvGrpSpPr>
        <p:grpSpPr>
          <a:xfrm>
            <a:off x="844988" y="1235049"/>
            <a:ext cx="7958489" cy="4095747"/>
            <a:chOff x="718272" y="2262448"/>
            <a:chExt cx="3309064" cy="2876166"/>
          </a:xfrm>
        </p:grpSpPr>
        <p:sp>
          <p:nvSpPr>
            <p:cNvPr id="7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21"/>
            <p:cNvGrpSpPr/>
            <p:nvPr/>
          </p:nvGrpSpPr>
          <p:grpSpPr>
            <a:xfrm>
              <a:off x="718272" y="2262448"/>
              <a:ext cx="3309064" cy="2876166"/>
              <a:chOff x="718272" y="2262448"/>
              <a:chExt cx="3309064" cy="2876166"/>
            </a:xfrm>
          </p:grpSpPr>
          <p:sp>
            <p:nvSpPr>
              <p:cNvPr id="9" name="Rectangle 5"/>
              <p:cNvSpPr/>
              <p:nvPr/>
            </p:nvSpPr>
            <p:spPr>
              <a:xfrm rot="21074577">
                <a:off x="911151" y="2262448"/>
                <a:ext cx="3116185" cy="2876166"/>
              </a:xfrm>
              <a:custGeom>
                <a:avLst/>
                <a:gdLst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0 w 2958182"/>
                  <a:gd name="connsiteY3" fmla="*/ 2855644 h 2855644"/>
                  <a:gd name="connsiteX4" fmla="*/ 0 w 2958182"/>
                  <a:gd name="connsiteY4" fmla="*/ 0 h 2855644"/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99227 w 2958182"/>
                  <a:gd name="connsiteY3" fmla="*/ 2774555 h 2855644"/>
                  <a:gd name="connsiteX4" fmla="*/ 0 w 2958182"/>
                  <a:gd name="connsiteY4" fmla="*/ 0 h 2855644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802085"/>
                  <a:gd name="connsiteX1" fmla="*/ 3007415 w 3007415"/>
                  <a:gd name="connsiteY1" fmla="*/ 55771 h 2802085"/>
                  <a:gd name="connsiteX2" fmla="*/ 2795981 w 3007415"/>
                  <a:gd name="connsiteY2" fmla="*/ 2782473 h 2802085"/>
                  <a:gd name="connsiteX3" fmla="*/ 152810 w 3007415"/>
                  <a:gd name="connsiteY3" fmla="*/ 2802085 h 2802085"/>
                  <a:gd name="connsiteX4" fmla="*/ 0 w 3007415"/>
                  <a:gd name="connsiteY4" fmla="*/ 0 h 2802085"/>
                  <a:gd name="connsiteX0" fmla="*/ 0 w 3007415"/>
                  <a:gd name="connsiteY0" fmla="*/ 0 h 2910528"/>
                  <a:gd name="connsiteX1" fmla="*/ 3007415 w 3007415"/>
                  <a:gd name="connsiteY1" fmla="*/ 55771 h 2910528"/>
                  <a:gd name="connsiteX2" fmla="*/ 2795981 w 3007415"/>
                  <a:gd name="connsiteY2" fmla="*/ 2782473 h 2910528"/>
                  <a:gd name="connsiteX3" fmla="*/ 152810 w 3007415"/>
                  <a:gd name="connsiteY3" fmla="*/ 2802085 h 2910528"/>
                  <a:gd name="connsiteX4" fmla="*/ 0 w 3007415"/>
                  <a:gd name="connsiteY4" fmla="*/ 0 h 2910528"/>
                  <a:gd name="connsiteX0" fmla="*/ 0 w 3016462"/>
                  <a:gd name="connsiteY0" fmla="*/ 0 h 2910528"/>
                  <a:gd name="connsiteX1" fmla="*/ 3007415 w 3016462"/>
                  <a:gd name="connsiteY1" fmla="*/ 55771 h 2910528"/>
                  <a:gd name="connsiteX2" fmla="*/ 2795981 w 3016462"/>
                  <a:gd name="connsiteY2" fmla="*/ 2782473 h 2910528"/>
                  <a:gd name="connsiteX3" fmla="*/ 152810 w 3016462"/>
                  <a:gd name="connsiteY3" fmla="*/ 2802085 h 2910528"/>
                  <a:gd name="connsiteX4" fmla="*/ 0 w 3016462"/>
                  <a:gd name="connsiteY4" fmla="*/ 0 h 2910528"/>
                  <a:gd name="connsiteX0" fmla="*/ 0 w 3064249"/>
                  <a:gd name="connsiteY0" fmla="*/ 0 h 2898641"/>
                  <a:gd name="connsiteX1" fmla="*/ 3007415 w 3064249"/>
                  <a:gd name="connsiteY1" fmla="*/ 55771 h 2898641"/>
                  <a:gd name="connsiteX2" fmla="*/ 2875643 w 3064249"/>
                  <a:gd name="connsiteY2" fmla="*/ 2765832 h 2898641"/>
                  <a:gd name="connsiteX3" fmla="*/ 152810 w 3064249"/>
                  <a:gd name="connsiteY3" fmla="*/ 2802085 h 2898641"/>
                  <a:gd name="connsiteX4" fmla="*/ 0 w 3064249"/>
                  <a:gd name="connsiteY4" fmla="*/ 0 h 2898641"/>
                  <a:gd name="connsiteX0" fmla="*/ 0 w 3070540"/>
                  <a:gd name="connsiteY0" fmla="*/ 0 h 2898641"/>
                  <a:gd name="connsiteX1" fmla="*/ 3007415 w 3070540"/>
                  <a:gd name="connsiteY1" fmla="*/ 55771 h 2898641"/>
                  <a:gd name="connsiteX2" fmla="*/ 2875643 w 3070540"/>
                  <a:gd name="connsiteY2" fmla="*/ 2765832 h 2898641"/>
                  <a:gd name="connsiteX3" fmla="*/ 152810 w 3070540"/>
                  <a:gd name="connsiteY3" fmla="*/ 2802085 h 2898641"/>
                  <a:gd name="connsiteX4" fmla="*/ 0 w 3070540"/>
                  <a:gd name="connsiteY4" fmla="*/ 0 h 2898641"/>
                  <a:gd name="connsiteX0" fmla="*/ 0 w 3050496"/>
                  <a:gd name="connsiteY0" fmla="*/ 0 h 2831008"/>
                  <a:gd name="connsiteX1" fmla="*/ 3007415 w 3050496"/>
                  <a:gd name="connsiteY1" fmla="*/ 55771 h 2831008"/>
                  <a:gd name="connsiteX2" fmla="*/ 2844527 w 3050496"/>
                  <a:gd name="connsiteY2" fmla="*/ 2655027 h 2831008"/>
                  <a:gd name="connsiteX3" fmla="*/ 152810 w 3050496"/>
                  <a:gd name="connsiteY3" fmla="*/ 2802085 h 2831008"/>
                  <a:gd name="connsiteX4" fmla="*/ 0 w 3050496"/>
                  <a:gd name="connsiteY4" fmla="*/ 0 h 2831008"/>
                  <a:gd name="connsiteX0" fmla="*/ 0 w 3083026"/>
                  <a:gd name="connsiteY0" fmla="*/ 0 h 2802085"/>
                  <a:gd name="connsiteX1" fmla="*/ 3007415 w 3083026"/>
                  <a:gd name="connsiteY1" fmla="*/ 55771 h 2802085"/>
                  <a:gd name="connsiteX2" fmla="*/ 2894153 w 3083026"/>
                  <a:gd name="connsiteY2" fmla="*/ 2551842 h 2802085"/>
                  <a:gd name="connsiteX3" fmla="*/ 152810 w 3083026"/>
                  <a:gd name="connsiteY3" fmla="*/ 2802085 h 2802085"/>
                  <a:gd name="connsiteX4" fmla="*/ 0 w 3083026"/>
                  <a:gd name="connsiteY4" fmla="*/ 0 h 2802085"/>
                  <a:gd name="connsiteX0" fmla="*/ 0 w 3077100"/>
                  <a:gd name="connsiteY0" fmla="*/ 0 h 2839147"/>
                  <a:gd name="connsiteX1" fmla="*/ 3007415 w 3077100"/>
                  <a:gd name="connsiteY1" fmla="*/ 55771 h 2839147"/>
                  <a:gd name="connsiteX2" fmla="*/ 2885440 w 3077100"/>
                  <a:gd name="connsiteY2" fmla="*/ 2670966 h 2839147"/>
                  <a:gd name="connsiteX3" fmla="*/ 152810 w 3077100"/>
                  <a:gd name="connsiteY3" fmla="*/ 2802085 h 2839147"/>
                  <a:gd name="connsiteX4" fmla="*/ 0 w 3077100"/>
                  <a:gd name="connsiteY4" fmla="*/ 0 h 2839147"/>
                  <a:gd name="connsiteX0" fmla="*/ 0 w 3084012"/>
                  <a:gd name="connsiteY0" fmla="*/ 0 h 2810619"/>
                  <a:gd name="connsiteX1" fmla="*/ 3007415 w 3084012"/>
                  <a:gd name="connsiteY1" fmla="*/ 55771 h 2810619"/>
                  <a:gd name="connsiteX2" fmla="*/ 2895591 w 3084012"/>
                  <a:gd name="connsiteY2" fmla="*/ 2605068 h 2810619"/>
                  <a:gd name="connsiteX3" fmla="*/ 152810 w 3084012"/>
                  <a:gd name="connsiteY3" fmla="*/ 2802085 h 2810619"/>
                  <a:gd name="connsiteX4" fmla="*/ 0 w 3084012"/>
                  <a:gd name="connsiteY4" fmla="*/ 0 h 2810619"/>
                  <a:gd name="connsiteX0" fmla="*/ 0 w 3108841"/>
                  <a:gd name="connsiteY0" fmla="*/ 0 h 2802085"/>
                  <a:gd name="connsiteX1" fmla="*/ 3007415 w 3108841"/>
                  <a:gd name="connsiteY1" fmla="*/ 55771 h 2802085"/>
                  <a:gd name="connsiteX2" fmla="*/ 2930854 w 3108841"/>
                  <a:gd name="connsiteY2" fmla="*/ 2501276 h 2802085"/>
                  <a:gd name="connsiteX3" fmla="*/ 152810 w 3108841"/>
                  <a:gd name="connsiteY3" fmla="*/ 2802085 h 2802085"/>
                  <a:gd name="connsiteX4" fmla="*/ 0 w 3108841"/>
                  <a:gd name="connsiteY4" fmla="*/ 0 h 2802085"/>
                  <a:gd name="connsiteX0" fmla="*/ 0 w 3073089"/>
                  <a:gd name="connsiteY0" fmla="*/ 0 h 2802085"/>
                  <a:gd name="connsiteX1" fmla="*/ 3007415 w 3073089"/>
                  <a:gd name="connsiteY1" fmla="*/ 55771 h 2802085"/>
                  <a:gd name="connsiteX2" fmla="*/ 2879470 w 3073089"/>
                  <a:gd name="connsiteY2" fmla="*/ 2334344 h 2802085"/>
                  <a:gd name="connsiteX3" fmla="*/ 152810 w 3073089"/>
                  <a:gd name="connsiteY3" fmla="*/ 2802085 h 2802085"/>
                  <a:gd name="connsiteX4" fmla="*/ 0 w 3073089"/>
                  <a:gd name="connsiteY4" fmla="*/ 0 h 2802085"/>
                  <a:gd name="connsiteX0" fmla="*/ 0 w 3142862"/>
                  <a:gd name="connsiteY0" fmla="*/ 0 h 2802085"/>
                  <a:gd name="connsiteX1" fmla="*/ 3007415 w 3142862"/>
                  <a:gd name="connsiteY1" fmla="*/ 55771 h 2802085"/>
                  <a:gd name="connsiteX2" fmla="*/ 2879470 w 3142862"/>
                  <a:gd name="connsiteY2" fmla="*/ 2334344 h 2802085"/>
                  <a:gd name="connsiteX3" fmla="*/ 152810 w 3142862"/>
                  <a:gd name="connsiteY3" fmla="*/ 2802085 h 2802085"/>
                  <a:gd name="connsiteX4" fmla="*/ 0 w 3142862"/>
                  <a:gd name="connsiteY4" fmla="*/ 0 h 2802085"/>
                  <a:gd name="connsiteX0" fmla="*/ 0 w 3142862"/>
                  <a:gd name="connsiteY0" fmla="*/ 0 h 2860388"/>
                  <a:gd name="connsiteX1" fmla="*/ 3007415 w 3142862"/>
                  <a:gd name="connsiteY1" fmla="*/ 55771 h 2860388"/>
                  <a:gd name="connsiteX2" fmla="*/ 2879470 w 3142862"/>
                  <a:gd name="connsiteY2" fmla="*/ 2334344 h 2860388"/>
                  <a:gd name="connsiteX3" fmla="*/ 187196 w 3142862"/>
                  <a:gd name="connsiteY3" fmla="*/ 2860388 h 2860388"/>
                  <a:gd name="connsiteX4" fmla="*/ 0 w 3142862"/>
                  <a:gd name="connsiteY4" fmla="*/ 0 h 2860388"/>
                  <a:gd name="connsiteX0" fmla="*/ 0 w 3142862"/>
                  <a:gd name="connsiteY0" fmla="*/ 0 h 2876373"/>
                  <a:gd name="connsiteX1" fmla="*/ 3007415 w 3142862"/>
                  <a:gd name="connsiteY1" fmla="*/ 55771 h 2876373"/>
                  <a:gd name="connsiteX2" fmla="*/ 2879470 w 3142862"/>
                  <a:gd name="connsiteY2" fmla="*/ 2334344 h 2876373"/>
                  <a:gd name="connsiteX3" fmla="*/ 187196 w 3142862"/>
                  <a:gd name="connsiteY3" fmla="*/ 2860388 h 2876373"/>
                  <a:gd name="connsiteX4" fmla="*/ 0 w 3142862"/>
                  <a:gd name="connsiteY4" fmla="*/ 0 h 2876373"/>
                  <a:gd name="connsiteX0" fmla="*/ 0 w 3142862"/>
                  <a:gd name="connsiteY0" fmla="*/ 0 h 2869960"/>
                  <a:gd name="connsiteX1" fmla="*/ 3007415 w 3142862"/>
                  <a:gd name="connsiteY1" fmla="*/ 55771 h 2869960"/>
                  <a:gd name="connsiteX2" fmla="*/ 2879470 w 3142862"/>
                  <a:gd name="connsiteY2" fmla="*/ 2334344 h 2869960"/>
                  <a:gd name="connsiteX3" fmla="*/ 187196 w 3142862"/>
                  <a:gd name="connsiteY3" fmla="*/ 2860388 h 2869960"/>
                  <a:gd name="connsiteX4" fmla="*/ 0 w 3142862"/>
                  <a:gd name="connsiteY4" fmla="*/ 0 h 2869960"/>
                  <a:gd name="connsiteX0" fmla="*/ 0 w 3142862"/>
                  <a:gd name="connsiteY0" fmla="*/ 0 h 2875403"/>
                  <a:gd name="connsiteX1" fmla="*/ 3007415 w 3142862"/>
                  <a:gd name="connsiteY1" fmla="*/ 55771 h 2875403"/>
                  <a:gd name="connsiteX2" fmla="*/ 2879470 w 3142862"/>
                  <a:gd name="connsiteY2" fmla="*/ 2334344 h 2875403"/>
                  <a:gd name="connsiteX3" fmla="*/ 187196 w 3142862"/>
                  <a:gd name="connsiteY3" fmla="*/ 2860388 h 2875403"/>
                  <a:gd name="connsiteX4" fmla="*/ 0 w 3142862"/>
                  <a:gd name="connsiteY4" fmla="*/ 0 h 2875403"/>
                  <a:gd name="connsiteX0" fmla="*/ 0 w 3155056"/>
                  <a:gd name="connsiteY0" fmla="*/ 0 h 2875403"/>
                  <a:gd name="connsiteX1" fmla="*/ 3007415 w 3155056"/>
                  <a:gd name="connsiteY1" fmla="*/ 55771 h 2875403"/>
                  <a:gd name="connsiteX2" fmla="*/ 2879470 w 3155056"/>
                  <a:gd name="connsiteY2" fmla="*/ 2334344 h 2875403"/>
                  <a:gd name="connsiteX3" fmla="*/ 187196 w 3155056"/>
                  <a:gd name="connsiteY3" fmla="*/ 2860388 h 2875403"/>
                  <a:gd name="connsiteX4" fmla="*/ 0 w 3155056"/>
                  <a:gd name="connsiteY4" fmla="*/ 0 h 2875403"/>
                  <a:gd name="connsiteX0" fmla="*/ 0 w 3111070"/>
                  <a:gd name="connsiteY0" fmla="*/ 0 h 2875403"/>
                  <a:gd name="connsiteX1" fmla="*/ 3007415 w 3111070"/>
                  <a:gd name="connsiteY1" fmla="*/ 55771 h 2875403"/>
                  <a:gd name="connsiteX2" fmla="*/ 2879470 w 3111070"/>
                  <a:gd name="connsiteY2" fmla="*/ 2334344 h 2875403"/>
                  <a:gd name="connsiteX3" fmla="*/ 187196 w 3111070"/>
                  <a:gd name="connsiteY3" fmla="*/ 2860388 h 2875403"/>
                  <a:gd name="connsiteX4" fmla="*/ 0 w 3111070"/>
                  <a:gd name="connsiteY4" fmla="*/ 0 h 2875403"/>
                  <a:gd name="connsiteX0" fmla="*/ 0 w 3116300"/>
                  <a:gd name="connsiteY0" fmla="*/ 0 h 2875403"/>
                  <a:gd name="connsiteX1" fmla="*/ 3007415 w 3116300"/>
                  <a:gd name="connsiteY1" fmla="*/ 55771 h 2875403"/>
                  <a:gd name="connsiteX2" fmla="*/ 2879470 w 3116300"/>
                  <a:gd name="connsiteY2" fmla="*/ 2334344 h 2875403"/>
                  <a:gd name="connsiteX3" fmla="*/ 187196 w 3116300"/>
                  <a:gd name="connsiteY3" fmla="*/ 2860388 h 2875403"/>
                  <a:gd name="connsiteX4" fmla="*/ 0 w 3116300"/>
                  <a:gd name="connsiteY4" fmla="*/ 0 h 287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6300" h="2875403">
                    <a:moveTo>
                      <a:pt x="0" y="0"/>
                    </a:moveTo>
                    <a:cubicBezTo>
                      <a:pt x="1127017" y="85961"/>
                      <a:pt x="2004943" y="37181"/>
                      <a:pt x="3007415" y="55771"/>
                    </a:cubicBezTo>
                    <a:cubicBezTo>
                      <a:pt x="2936937" y="964672"/>
                      <a:pt x="3368549" y="2290401"/>
                      <a:pt x="2879470" y="2334344"/>
                    </a:cubicBezTo>
                    <a:cubicBezTo>
                      <a:pt x="2708049" y="2614029"/>
                      <a:pt x="1197859" y="2950916"/>
                      <a:pt x="187196" y="2860388"/>
                    </a:cubicBezTo>
                    <a:cubicBezTo>
                      <a:pt x="13901" y="1782226"/>
                      <a:pt x="148001" y="804419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57000">
                    <a:schemeClr val="accent5">
                      <a:lumMod val="60000"/>
                      <a:lumOff val="40000"/>
                    </a:schemeClr>
                  </a:gs>
                  <a:gs pos="0">
                    <a:srgbClr val="00B0F0"/>
                  </a:gs>
                  <a:gs pos="73000">
                    <a:schemeClr val="accent5">
                      <a:lumMod val="60000"/>
                      <a:lumOff val="40000"/>
                    </a:schemeClr>
                  </a:gs>
                  <a:gs pos="100000">
                    <a:srgbClr val="00B0F0"/>
                  </a:gs>
                </a:gsLst>
                <a:lin ang="51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0" name="Rectangle 1"/>
              <p:cNvSpPr/>
              <p:nvPr/>
            </p:nvSpPr>
            <p:spPr>
              <a:xfrm rot="21081215">
                <a:off x="718272" y="2301870"/>
                <a:ext cx="3004844" cy="453127"/>
              </a:xfrm>
              <a:custGeom>
                <a:avLst/>
                <a:gdLst>
                  <a:gd name="connsiteX0" fmla="*/ 0 w 2972903"/>
                  <a:gd name="connsiteY0" fmla="*/ 0 h 432048"/>
                  <a:gd name="connsiteX1" fmla="*/ 2972903 w 2972903"/>
                  <a:gd name="connsiteY1" fmla="*/ 0 h 432048"/>
                  <a:gd name="connsiteX2" fmla="*/ 2972903 w 2972903"/>
                  <a:gd name="connsiteY2" fmla="*/ 432048 h 432048"/>
                  <a:gd name="connsiteX3" fmla="*/ 0 w 2972903"/>
                  <a:gd name="connsiteY3" fmla="*/ 432048 h 432048"/>
                  <a:gd name="connsiteX4" fmla="*/ 0 w 2972903"/>
                  <a:gd name="connsiteY4" fmla="*/ 0 h 432048"/>
                  <a:gd name="connsiteX0" fmla="*/ 0 w 2995014"/>
                  <a:gd name="connsiteY0" fmla="*/ 0 h 445045"/>
                  <a:gd name="connsiteX1" fmla="*/ 2995014 w 2995014"/>
                  <a:gd name="connsiteY1" fmla="*/ 12997 h 445045"/>
                  <a:gd name="connsiteX2" fmla="*/ 2995014 w 2995014"/>
                  <a:gd name="connsiteY2" fmla="*/ 445045 h 445045"/>
                  <a:gd name="connsiteX3" fmla="*/ 22111 w 2995014"/>
                  <a:gd name="connsiteY3" fmla="*/ 445045 h 445045"/>
                  <a:gd name="connsiteX4" fmla="*/ 0 w 2995014"/>
                  <a:gd name="connsiteY4" fmla="*/ 0 h 445045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4844"/>
                  <a:gd name="connsiteY0" fmla="*/ 0 h 453127"/>
                  <a:gd name="connsiteX1" fmla="*/ 3004844 w 3004844"/>
                  <a:gd name="connsiteY1" fmla="*/ 43396 h 453127"/>
                  <a:gd name="connsiteX2" fmla="*/ 2999723 w 3004844"/>
                  <a:gd name="connsiteY2" fmla="*/ 445761 h 453127"/>
                  <a:gd name="connsiteX3" fmla="*/ 59420 w 3004844"/>
                  <a:gd name="connsiteY3" fmla="*/ 453127 h 453127"/>
                  <a:gd name="connsiteX4" fmla="*/ 0 w 3004844"/>
                  <a:gd name="connsiteY4" fmla="*/ 0 h 45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4844" h="453127">
                    <a:moveTo>
                      <a:pt x="0" y="0"/>
                    </a:moveTo>
                    <a:cubicBezTo>
                      <a:pt x="1010590" y="39916"/>
                      <a:pt x="1225988" y="50439"/>
                      <a:pt x="3004844" y="43396"/>
                    </a:cubicBezTo>
                    <a:lnTo>
                      <a:pt x="2999723" y="445761"/>
                    </a:lnTo>
                    <a:lnTo>
                      <a:pt x="59420" y="453127"/>
                    </a:lnTo>
                    <a:cubicBezTo>
                      <a:pt x="41183" y="302323"/>
                      <a:pt x="64021" y="451618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 rot="21016276">
            <a:off x="1808445" y="2192749"/>
            <a:ext cx="676419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halkduster"/>
                <a:cs typeface="Chalkduster"/>
              </a:rPr>
              <a:t>R</a:t>
            </a:r>
            <a:r>
              <a:rPr lang="en-US" sz="2400" dirty="0" smtClean="0">
                <a:latin typeface="Chalkduster"/>
                <a:cs typeface="Chalkduster"/>
              </a:rPr>
              <a:t>eheating by coherent oscillations of </a:t>
            </a:r>
          </a:p>
          <a:p>
            <a:r>
              <a:rPr lang="en-US" sz="2400" dirty="0" smtClean="0">
                <a:latin typeface="Chalkduster"/>
                <a:cs typeface="Chalkduster"/>
              </a:rPr>
              <a:t>massive </a:t>
            </a:r>
            <a:r>
              <a:rPr lang="en-US" sz="2400" dirty="0" err="1" smtClean="0">
                <a:latin typeface="Chalkduster"/>
                <a:cs typeface="Chalkduster"/>
              </a:rPr>
              <a:t>gravitino</a:t>
            </a:r>
            <a:r>
              <a:rPr lang="en-US" sz="2400" dirty="0" smtClean="0">
                <a:latin typeface="Chalkduster"/>
                <a:cs typeface="Chalkduster"/>
              </a:rPr>
              <a:t> condensate </a:t>
            </a:r>
          </a:p>
          <a:p>
            <a:r>
              <a:rPr lang="en-US" sz="2400" dirty="0" smtClean="0">
                <a:latin typeface="Chalkduster"/>
                <a:cs typeface="Chalkduster"/>
              </a:rPr>
              <a:t>around its non-trivial</a:t>
            </a:r>
          </a:p>
          <a:p>
            <a:r>
              <a:rPr lang="en-US" sz="2400" dirty="0" smtClean="0">
                <a:latin typeface="Chalkduster"/>
                <a:cs typeface="Chalkduster"/>
              </a:rPr>
              <a:t>minimum &amp; mechanism </a:t>
            </a:r>
          </a:p>
          <a:p>
            <a:r>
              <a:rPr lang="en-US" sz="2400" dirty="0" smtClean="0">
                <a:latin typeface="Chalkduster"/>
                <a:cs typeface="Chalkduster"/>
              </a:rPr>
              <a:t>for exit from inflationary phase</a:t>
            </a:r>
          </a:p>
          <a:p>
            <a:r>
              <a:rPr lang="en-US" sz="2400" dirty="0" smtClean="0">
                <a:latin typeface="Chalkduster"/>
                <a:cs typeface="Chalkduster"/>
              </a:rPr>
              <a:t>need to be studied in detail….</a:t>
            </a:r>
            <a:endParaRPr lang="en-US" sz="2400" dirty="0">
              <a:latin typeface="Chalkduster"/>
              <a:cs typeface="Chalkduster"/>
            </a:endParaRPr>
          </a:p>
        </p:txBody>
      </p:sp>
      <p:sp>
        <p:nvSpPr>
          <p:cNvPr id="12" name="Rectangle 11"/>
          <p:cNvSpPr/>
          <p:nvPr/>
        </p:nvSpPr>
        <p:spPr>
          <a:xfrm rot="20982658">
            <a:off x="2121382" y="5093172"/>
            <a:ext cx="23992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© Copyright </a:t>
            </a:r>
            <a:r>
              <a:rPr lang="en-US" sz="1600" dirty="0" err="1">
                <a:solidFill>
                  <a:schemeClr val="bg1"/>
                </a:solidFill>
              </a:rPr>
              <a:t>Showeet.com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3" name="Rectangle 21"/>
          <p:cNvSpPr/>
          <p:nvPr/>
        </p:nvSpPr>
        <p:spPr>
          <a:xfrm rot="18900000">
            <a:off x="187353" y="1543410"/>
            <a:ext cx="2505584" cy="744844"/>
          </a:xfrm>
          <a:custGeom>
            <a:avLst/>
            <a:gdLst>
              <a:gd name="connsiteX0" fmla="*/ 0 w 1152128"/>
              <a:gd name="connsiteY0" fmla="*/ 0 h 242604"/>
              <a:gd name="connsiteX1" fmla="*/ 1152128 w 1152128"/>
              <a:gd name="connsiteY1" fmla="*/ 0 h 242604"/>
              <a:gd name="connsiteX2" fmla="*/ 1152128 w 1152128"/>
              <a:gd name="connsiteY2" fmla="*/ 242604 h 242604"/>
              <a:gd name="connsiteX3" fmla="*/ 0 w 1152128"/>
              <a:gd name="connsiteY3" fmla="*/ 242604 h 242604"/>
              <a:gd name="connsiteX4" fmla="*/ 0 w 1152128"/>
              <a:gd name="connsiteY4" fmla="*/ 0 h 242604"/>
              <a:gd name="connsiteX0" fmla="*/ 1637 w 1153765"/>
              <a:gd name="connsiteY0" fmla="*/ 0 h 242604"/>
              <a:gd name="connsiteX1" fmla="*/ 1153765 w 1153765"/>
              <a:gd name="connsiteY1" fmla="*/ 0 h 242604"/>
              <a:gd name="connsiteX2" fmla="*/ 1153765 w 1153765"/>
              <a:gd name="connsiteY2" fmla="*/ 242604 h 242604"/>
              <a:gd name="connsiteX3" fmla="*/ 1637 w 1153765"/>
              <a:gd name="connsiteY3" fmla="*/ 242604 h 242604"/>
              <a:gd name="connsiteX4" fmla="*/ 0 w 1153765"/>
              <a:gd name="connsiteY4" fmla="*/ 57657 h 242604"/>
              <a:gd name="connsiteX5" fmla="*/ 1637 w 1153765"/>
              <a:gd name="connsiteY5" fmla="*/ 0 h 242604"/>
              <a:gd name="connsiteX0" fmla="*/ 85266 w 1237394"/>
              <a:gd name="connsiteY0" fmla="*/ 0 h 242604"/>
              <a:gd name="connsiteX1" fmla="*/ 1237394 w 1237394"/>
              <a:gd name="connsiteY1" fmla="*/ 0 h 242604"/>
              <a:gd name="connsiteX2" fmla="*/ 1237394 w 1237394"/>
              <a:gd name="connsiteY2" fmla="*/ 242604 h 242604"/>
              <a:gd name="connsiteX3" fmla="*/ 85266 w 1237394"/>
              <a:gd name="connsiteY3" fmla="*/ 242604 h 242604"/>
              <a:gd name="connsiteX4" fmla="*/ 85314 w 1237394"/>
              <a:gd name="connsiteY4" fmla="*/ 96385 h 242604"/>
              <a:gd name="connsiteX5" fmla="*/ 83629 w 1237394"/>
              <a:gd name="connsiteY5" fmla="*/ 57657 h 242604"/>
              <a:gd name="connsiteX6" fmla="*/ 85266 w 1237394"/>
              <a:gd name="connsiteY6" fmla="*/ 0 h 242604"/>
              <a:gd name="connsiteX0" fmla="*/ 105071 w 1257199"/>
              <a:gd name="connsiteY0" fmla="*/ 0 h 242604"/>
              <a:gd name="connsiteX1" fmla="*/ 1257199 w 1257199"/>
              <a:gd name="connsiteY1" fmla="*/ 0 h 242604"/>
              <a:gd name="connsiteX2" fmla="*/ 1257199 w 1257199"/>
              <a:gd name="connsiteY2" fmla="*/ 242604 h 242604"/>
              <a:gd name="connsiteX3" fmla="*/ 105071 w 1257199"/>
              <a:gd name="connsiteY3" fmla="*/ 242604 h 242604"/>
              <a:gd name="connsiteX4" fmla="*/ 52921 w 1257199"/>
              <a:gd name="connsiteY4" fmla="*/ 155317 h 242604"/>
              <a:gd name="connsiteX5" fmla="*/ 105119 w 1257199"/>
              <a:gd name="connsiteY5" fmla="*/ 96385 h 242604"/>
              <a:gd name="connsiteX6" fmla="*/ 103434 w 1257199"/>
              <a:gd name="connsiteY6" fmla="*/ 57657 h 242604"/>
              <a:gd name="connsiteX7" fmla="*/ 105071 w 1257199"/>
              <a:gd name="connsiteY7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22233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90242 w 1275998"/>
              <a:gd name="connsiteY5" fmla="*/ 150265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5998 w 1277318"/>
              <a:gd name="connsiteY3" fmla="*/ 242604 h 242604"/>
              <a:gd name="connsiteX4" fmla="*/ 123870 w 1277318"/>
              <a:gd name="connsiteY4" fmla="*/ 242604 h 242604"/>
              <a:gd name="connsiteX5" fmla="*/ 26256 w 1277318"/>
              <a:gd name="connsiteY5" fmla="*/ 197412 h 242604"/>
              <a:gd name="connsiteX6" fmla="*/ 90242 w 1277318"/>
              <a:gd name="connsiteY6" fmla="*/ 150265 h 242604"/>
              <a:gd name="connsiteX7" fmla="*/ 123918 w 1277318"/>
              <a:gd name="connsiteY7" fmla="*/ 96385 h 242604"/>
              <a:gd name="connsiteX8" fmla="*/ 199688 w 1277318"/>
              <a:gd name="connsiteY8" fmla="*/ 57657 h 242604"/>
              <a:gd name="connsiteX9" fmla="*/ 123870 w 1277318"/>
              <a:gd name="connsiteY9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8 w 1277318"/>
              <a:gd name="connsiteY3" fmla="*/ 175523 h 242604"/>
              <a:gd name="connsiteX4" fmla="*/ 1275998 w 1277318"/>
              <a:gd name="connsiteY4" fmla="*/ 242604 h 242604"/>
              <a:gd name="connsiteX5" fmla="*/ 123870 w 1277318"/>
              <a:gd name="connsiteY5" fmla="*/ 242604 h 242604"/>
              <a:gd name="connsiteX6" fmla="*/ 26256 w 1277318"/>
              <a:gd name="connsiteY6" fmla="*/ 197412 h 242604"/>
              <a:gd name="connsiteX7" fmla="*/ 90242 w 1277318"/>
              <a:gd name="connsiteY7" fmla="*/ 150265 h 242604"/>
              <a:gd name="connsiteX8" fmla="*/ 123918 w 1277318"/>
              <a:gd name="connsiteY8" fmla="*/ 96385 h 242604"/>
              <a:gd name="connsiteX9" fmla="*/ 199688 w 1277318"/>
              <a:gd name="connsiteY9" fmla="*/ 57657 h 242604"/>
              <a:gd name="connsiteX10" fmla="*/ 123870 w 1277318"/>
              <a:gd name="connsiteY10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48694 w 1277318"/>
              <a:gd name="connsiteY2" fmla="*/ 42503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95839"/>
              <a:gd name="connsiteY0" fmla="*/ 0 h 242604"/>
              <a:gd name="connsiteX1" fmla="*/ 1275998 w 1295839"/>
              <a:gd name="connsiteY1" fmla="*/ 0 h 242604"/>
              <a:gd name="connsiteX2" fmla="*/ 1248694 w 1295839"/>
              <a:gd name="connsiteY2" fmla="*/ 42503 h 242604"/>
              <a:gd name="connsiteX3" fmla="*/ 1295839 w 1295839"/>
              <a:gd name="connsiteY3" fmla="*/ 89650 h 242604"/>
              <a:gd name="connsiteX4" fmla="*/ 1277318 w 1295839"/>
              <a:gd name="connsiteY4" fmla="*/ 175523 h 242604"/>
              <a:gd name="connsiteX5" fmla="*/ 1275998 w 1295839"/>
              <a:gd name="connsiteY5" fmla="*/ 242604 h 242604"/>
              <a:gd name="connsiteX6" fmla="*/ 123870 w 1295839"/>
              <a:gd name="connsiteY6" fmla="*/ 242604 h 242604"/>
              <a:gd name="connsiteX7" fmla="*/ 26256 w 1295839"/>
              <a:gd name="connsiteY7" fmla="*/ 197412 h 242604"/>
              <a:gd name="connsiteX8" fmla="*/ 90242 w 1295839"/>
              <a:gd name="connsiteY8" fmla="*/ 150265 h 242604"/>
              <a:gd name="connsiteX9" fmla="*/ 123918 w 1295839"/>
              <a:gd name="connsiteY9" fmla="*/ 96385 h 242604"/>
              <a:gd name="connsiteX10" fmla="*/ 199688 w 1295839"/>
              <a:gd name="connsiteY10" fmla="*/ 57657 h 242604"/>
              <a:gd name="connsiteX11" fmla="*/ 123870 w 1295839"/>
              <a:gd name="connsiteY11" fmla="*/ 0 h 242604"/>
              <a:gd name="connsiteX0" fmla="*/ 123870 w 1296242"/>
              <a:gd name="connsiteY0" fmla="*/ 0 h 242604"/>
              <a:gd name="connsiteX1" fmla="*/ 1275998 w 1296242"/>
              <a:gd name="connsiteY1" fmla="*/ 0 h 242604"/>
              <a:gd name="connsiteX2" fmla="*/ 1248694 w 1296242"/>
              <a:gd name="connsiteY2" fmla="*/ 42503 h 242604"/>
              <a:gd name="connsiteX3" fmla="*/ 1295839 w 1296242"/>
              <a:gd name="connsiteY3" fmla="*/ 89650 h 242604"/>
              <a:gd name="connsiteX4" fmla="*/ 1243642 w 1296242"/>
              <a:gd name="connsiteY4" fmla="*/ 141847 h 242604"/>
              <a:gd name="connsiteX5" fmla="*/ 1277318 w 1296242"/>
              <a:gd name="connsiteY5" fmla="*/ 175523 h 242604"/>
              <a:gd name="connsiteX6" fmla="*/ 1275998 w 1296242"/>
              <a:gd name="connsiteY6" fmla="*/ 242604 h 242604"/>
              <a:gd name="connsiteX7" fmla="*/ 123870 w 1296242"/>
              <a:gd name="connsiteY7" fmla="*/ 242604 h 242604"/>
              <a:gd name="connsiteX8" fmla="*/ 26256 w 1296242"/>
              <a:gd name="connsiteY8" fmla="*/ 197412 h 242604"/>
              <a:gd name="connsiteX9" fmla="*/ 90242 w 1296242"/>
              <a:gd name="connsiteY9" fmla="*/ 150265 h 242604"/>
              <a:gd name="connsiteX10" fmla="*/ 123918 w 1296242"/>
              <a:gd name="connsiteY10" fmla="*/ 96385 h 242604"/>
              <a:gd name="connsiteX11" fmla="*/ 199688 w 1296242"/>
              <a:gd name="connsiteY11" fmla="*/ 57657 h 242604"/>
              <a:gd name="connsiteX12" fmla="*/ 123870 w 1296242"/>
              <a:gd name="connsiteY12" fmla="*/ 0 h 242604"/>
              <a:gd name="connsiteX0" fmla="*/ 123870 w 1307634"/>
              <a:gd name="connsiteY0" fmla="*/ 0 h 242604"/>
              <a:gd name="connsiteX1" fmla="*/ 1275998 w 1307634"/>
              <a:gd name="connsiteY1" fmla="*/ 0 h 242604"/>
              <a:gd name="connsiteX2" fmla="*/ 1248694 w 1307634"/>
              <a:gd name="connsiteY2" fmla="*/ 42503 h 242604"/>
              <a:gd name="connsiteX3" fmla="*/ 1295839 w 1307634"/>
              <a:gd name="connsiteY3" fmla="*/ 89650 h 242604"/>
              <a:gd name="connsiteX4" fmla="*/ 1243642 w 1307634"/>
              <a:gd name="connsiteY4" fmla="*/ 141847 h 242604"/>
              <a:gd name="connsiteX5" fmla="*/ 1277318 w 1307634"/>
              <a:gd name="connsiteY5" fmla="*/ 175523 h 242604"/>
              <a:gd name="connsiteX6" fmla="*/ 1307627 w 1307634"/>
              <a:gd name="connsiteY6" fmla="*/ 229404 h 242604"/>
              <a:gd name="connsiteX7" fmla="*/ 1275998 w 1307634"/>
              <a:gd name="connsiteY7" fmla="*/ 242604 h 242604"/>
              <a:gd name="connsiteX8" fmla="*/ 123870 w 1307634"/>
              <a:gd name="connsiteY8" fmla="*/ 242604 h 242604"/>
              <a:gd name="connsiteX9" fmla="*/ 26256 w 1307634"/>
              <a:gd name="connsiteY9" fmla="*/ 197412 h 242604"/>
              <a:gd name="connsiteX10" fmla="*/ 90242 w 1307634"/>
              <a:gd name="connsiteY10" fmla="*/ 150265 h 242604"/>
              <a:gd name="connsiteX11" fmla="*/ 123918 w 1307634"/>
              <a:gd name="connsiteY11" fmla="*/ 96385 h 242604"/>
              <a:gd name="connsiteX12" fmla="*/ 199688 w 1307634"/>
              <a:gd name="connsiteY12" fmla="*/ 57657 h 242604"/>
              <a:gd name="connsiteX13" fmla="*/ 123870 w 1307634"/>
              <a:gd name="connsiteY13" fmla="*/ 0 h 24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7634" h="242604">
                <a:moveTo>
                  <a:pt x="123870" y="0"/>
                </a:moveTo>
                <a:lnTo>
                  <a:pt x="1275998" y="0"/>
                </a:lnTo>
                <a:lnTo>
                  <a:pt x="1248694" y="42503"/>
                </a:lnTo>
                <a:cubicBezTo>
                  <a:pt x="1248694" y="59341"/>
                  <a:pt x="1295839" y="72812"/>
                  <a:pt x="1295839" y="89650"/>
                </a:cubicBezTo>
                <a:cubicBezTo>
                  <a:pt x="1301451" y="109856"/>
                  <a:pt x="1246729" y="127535"/>
                  <a:pt x="1243642" y="141847"/>
                </a:cubicBezTo>
                <a:cubicBezTo>
                  <a:pt x="1240555" y="156159"/>
                  <a:pt x="1271986" y="168507"/>
                  <a:pt x="1277318" y="175523"/>
                </a:cubicBezTo>
                <a:cubicBezTo>
                  <a:pt x="1276757" y="178329"/>
                  <a:pt x="1308188" y="226598"/>
                  <a:pt x="1307627" y="229404"/>
                </a:cubicBezTo>
                <a:lnTo>
                  <a:pt x="1275998" y="242604"/>
                </a:lnTo>
                <a:lnTo>
                  <a:pt x="123870" y="242604"/>
                </a:lnTo>
                <a:cubicBezTo>
                  <a:pt x="-84420" y="235072"/>
                  <a:pt x="34948" y="211960"/>
                  <a:pt x="26256" y="197412"/>
                </a:cubicBezTo>
                <a:cubicBezTo>
                  <a:pt x="17564" y="182864"/>
                  <a:pt x="73965" y="167103"/>
                  <a:pt x="90242" y="150265"/>
                </a:cubicBezTo>
                <a:cubicBezTo>
                  <a:pt x="106519" y="133427"/>
                  <a:pt x="115499" y="112662"/>
                  <a:pt x="123918" y="96385"/>
                </a:cubicBezTo>
                <a:cubicBezTo>
                  <a:pt x="132337" y="80108"/>
                  <a:pt x="199696" y="73721"/>
                  <a:pt x="199688" y="57657"/>
                </a:cubicBezTo>
                <a:cubicBezTo>
                  <a:pt x="200234" y="38438"/>
                  <a:pt x="123324" y="19219"/>
                  <a:pt x="123870" y="0"/>
                </a:cubicBezTo>
                <a:close/>
              </a:path>
            </a:pathLst>
          </a:cu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21"/>
          <p:cNvSpPr/>
          <p:nvPr/>
        </p:nvSpPr>
        <p:spPr>
          <a:xfrm rot="2651600">
            <a:off x="6317048" y="990473"/>
            <a:ext cx="2505584" cy="744844"/>
          </a:xfrm>
          <a:custGeom>
            <a:avLst/>
            <a:gdLst>
              <a:gd name="connsiteX0" fmla="*/ 0 w 1152128"/>
              <a:gd name="connsiteY0" fmla="*/ 0 h 242604"/>
              <a:gd name="connsiteX1" fmla="*/ 1152128 w 1152128"/>
              <a:gd name="connsiteY1" fmla="*/ 0 h 242604"/>
              <a:gd name="connsiteX2" fmla="*/ 1152128 w 1152128"/>
              <a:gd name="connsiteY2" fmla="*/ 242604 h 242604"/>
              <a:gd name="connsiteX3" fmla="*/ 0 w 1152128"/>
              <a:gd name="connsiteY3" fmla="*/ 242604 h 242604"/>
              <a:gd name="connsiteX4" fmla="*/ 0 w 1152128"/>
              <a:gd name="connsiteY4" fmla="*/ 0 h 242604"/>
              <a:gd name="connsiteX0" fmla="*/ 1637 w 1153765"/>
              <a:gd name="connsiteY0" fmla="*/ 0 h 242604"/>
              <a:gd name="connsiteX1" fmla="*/ 1153765 w 1153765"/>
              <a:gd name="connsiteY1" fmla="*/ 0 h 242604"/>
              <a:gd name="connsiteX2" fmla="*/ 1153765 w 1153765"/>
              <a:gd name="connsiteY2" fmla="*/ 242604 h 242604"/>
              <a:gd name="connsiteX3" fmla="*/ 1637 w 1153765"/>
              <a:gd name="connsiteY3" fmla="*/ 242604 h 242604"/>
              <a:gd name="connsiteX4" fmla="*/ 0 w 1153765"/>
              <a:gd name="connsiteY4" fmla="*/ 57657 h 242604"/>
              <a:gd name="connsiteX5" fmla="*/ 1637 w 1153765"/>
              <a:gd name="connsiteY5" fmla="*/ 0 h 242604"/>
              <a:gd name="connsiteX0" fmla="*/ 85266 w 1237394"/>
              <a:gd name="connsiteY0" fmla="*/ 0 h 242604"/>
              <a:gd name="connsiteX1" fmla="*/ 1237394 w 1237394"/>
              <a:gd name="connsiteY1" fmla="*/ 0 h 242604"/>
              <a:gd name="connsiteX2" fmla="*/ 1237394 w 1237394"/>
              <a:gd name="connsiteY2" fmla="*/ 242604 h 242604"/>
              <a:gd name="connsiteX3" fmla="*/ 85266 w 1237394"/>
              <a:gd name="connsiteY3" fmla="*/ 242604 h 242604"/>
              <a:gd name="connsiteX4" fmla="*/ 85314 w 1237394"/>
              <a:gd name="connsiteY4" fmla="*/ 96385 h 242604"/>
              <a:gd name="connsiteX5" fmla="*/ 83629 w 1237394"/>
              <a:gd name="connsiteY5" fmla="*/ 57657 h 242604"/>
              <a:gd name="connsiteX6" fmla="*/ 85266 w 1237394"/>
              <a:gd name="connsiteY6" fmla="*/ 0 h 242604"/>
              <a:gd name="connsiteX0" fmla="*/ 105071 w 1257199"/>
              <a:gd name="connsiteY0" fmla="*/ 0 h 242604"/>
              <a:gd name="connsiteX1" fmla="*/ 1257199 w 1257199"/>
              <a:gd name="connsiteY1" fmla="*/ 0 h 242604"/>
              <a:gd name="connsiteX2" fmla="*/ 1257199 w 1257199"/>
              <a:gd name="connsiteY2" fmla="*/ 242604 h 242604"/>
              <a:gd name="connsiteX3" fmla="*/ 105071 w 1257199"/>
              <a:gd name="connsiteY3" fmla="*/ 242604 h 242604"/>
              <a:gd name="connsiteX4" fmla="*/ 52921 w 1257199"/>
              <a:gd name="connsiteY4" fmla="*/ 155317 h 242604"/>
              <a:gd name="connsiteX5" fmla="*/ 105119 w 1257199"/>
              <a:gd name="connsiteY5" fmla="*/ 96385 h 242604"/>
              <a:gd name="connsiteX6" fmla="*/ 103434 w 1257199"/>
              <a:gd name="connsiteY6" fmla="*/ 57657 h 242604"/>
              <a:gd name="connsiteX7" fmla="*/ 105071 w 1257199"/>
              <a:gd name="connsiteY7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22233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90242 w 1275998"/>
              <a:gd name="connsiteY5" fmla="*/ 150265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5998 w 1277318"/>
              <a:gd name="connsiteY3" fmla="*/ 242604 h 242604"/>
              <a:gd name="connsiteX4" fmla="*/ 123870 w 1277318"/>
              <a:gd name="connsiteY4" fmla="*/ 242604 h 242604"/>
              <a:gd name="connsiteX5" fmla="*/ 26256 w 1277318"/>
              <a:gd name="connsiteY5" fmla="*/ 197412 h 242604"/>
              <a:gd name="connsiteX6" fmla="*/ 90242 w 1277318"/>
              <a:gd name="connsiteY6" fmla="*/ 150265 h 242604"/>
              <a:gd name="connsiteX7" fmla="*/ 123918 w 1277318"/>
              <a:gd name="connsiteY7" fmla="*/ 96385 h 242604"/>
              <a:gd name="connsiteX8" fmla="*/ 199688 w 1277318"/>
              <a:gd name="connsiteY8" fmla="*/ 57657 h 242604"/>
              <a:gd name="connsiteX9" fmla="*/ 123870 w 1277318"/>
              <a:gd name="connsiteY9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8 w 1277318"/>
              <a:gd name="connsiteY3" fmla="*/ 175523 h 242604"/>
              <a:gd name="connsiteX4" fmla="*/ 1275998 w 1277318"/>
              <a:gd name="connsiteY4" fmla="*/ 242604 h 242604"/>
              <a:gd name="connsiteX5" fmla="*/ 123870 w 1277318"/>
              <a:gd name="connsiteY5" fmla="*/ 242604 h 242604"/>
              <a:gd name="connsiteX6" fmla="*/ 26256 w 1277318"/>
              <a:gd name="connsiteY6" fmla="*/ 197412 h 242604"/>
              <a:gd name="connsiteX7" fmla="*/ 90242 w 1277318"/>
              <a:gd name="connsiteY7" fmla="*/ 150265 h 242604"/>
              <a:gd name="connsiteX8" fmla="*/ 123918 w 1277318"/>
              <a:gd name="connsiteY8" fmla="*/ 96385 h 242604"/>
              <a:gd name="connsiteX9" fmla="*/ 199688 w 1277318"/>
              <a:gd name="connsiteY9" fmla="*/ 57657 h 242604"/>
              <a:gd name="connsiteX10" fmla="*/ 123870 w 1277318"/>
              <a:gd name="connsiteY10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48694 w 1277318"/>
              <a:gd name="connsiteY2" fmla="*/ 42503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95839"/>
              <a:gd name="connsiteY0" fmla="*/ 0 h 242604"/>
              <a:gd name="connsiteX1" fmla="*/ 1275998 w 1295839"/>
              <a:gd name="connsiteY1" fmla="*/ 0 h 242604"/>
              <a:gd name="connsiteX2" fmla="*/ 1248694 w 1295839"/>
              <a:gd name="connsiteY2" fmla="*/ 42503 h 242604"/>
              <a:gd name="connsiteX3" fmla="*/ 1295839 w 1295839"/>
              <a:gd name="connsiteY3" fmla="*/ 89650 h 242604"/>
              <a:gd name="connsiteX4" fmla="*/ 1277318 w 1295839"/>
              <a:gd name="connsiteY4" fmla="*/ 175523 h 242604"/>
              <a:gd name="connsiteX5" fmla="*/ 1275998 w 1295839"/>
              <a:gd name="connsiteY5" fmla="*/ 242604 h 242604"/>
              <a:gd name="connsiteX6" fmla="*/ 123870 w 1295839"/>
              <a:gd name="connsiteY6" fmla="*/ 242604 h 242604"/>
              <a:gd name="connsiteX7" fmla="*/ 26256 w 1295839"/>
              <a:gd name="connsiteY7" fmla="*/ 197412 h 242604"/>
              <a:gd name="connsiteX8" fmla="*/ 90242 w 1295839"/>
              <a:gd name="connsiteY8" fmla="*/ 150265 h 242604"/>
              <a:gd name="connsiteX9" fmla="*/ 123918 w 1295839"/>
              <a:gd name="connsiteY9" fmla="*/ 96385 h 242604"/>
              <a:gd name="connsiteX10" fmla="*/ 199688 w 1295839"/>
              <a:gd name="connsiteY10" fmla="*/ 57657 h 242604"/>
              <a:gd name="connsiteX11" fmla="*/ 123870 w 1295839"/>
              <a:gd name="connsiteY11" fmla="*/ 0 h 242604"/>
              <a:gd name="connsiteX0" fmla="*/ 123870 w 1296242"/>
              <a:gd name="connsiteY0" fmla="*/ 0 h 242604"/>
              <a:gd name="connsiteX1" fmla="*/ 1275998 w 1296242"/>
              <a:gd name="connsiteY1" fmla="*/ 0 h 242604"/>
              <a:gd name="connsiteX2" fmla="*/ 1248694 w 1296242"/>
              <a:gd name="connsiteY2" fmla="*/ 42503 h 242604"/>
              <a:gd name="connsiteX3" fmla="*/ 1295839 w 1296242"/>
              <a:gd name="connsiteY3" fmla="*/ 89650 h 242604"/>
              <a:gd name="connsiteX4" fmla="*/ 1243642 w 1296242"/>
              <a:gd name="connsiteY4" fmla="*/ 141847 h 242604"/>
              <a:gd name="connsiteX5" fmla="*/ 1277318 w 1296242"/>
              <a:gd name="connsiteY5" fmla="*/ 175523 h 242604"/>
              <a:gd name="connsiteX6" fmla="*/ 1275998 w 1296242"/>
              <a:gd name="connsiteY6" fmla="*/ 242604 h 242604"/>
              <a:gd name="connsiteX7" fmla="*/ 123870 w 1296242"/>
              <a:gd name="connsiteY7" fmla="*/ 242604 h 242604"/>
              <a:gd name="connsiteX8" fmla="*/ 26256 w 1296242"/>
              <a:gd name="connsiteY8" fmla="*/ 197412 h 242604"/>
              <a:gd name="connsiteX9" fmla="*/ 90242 w 1296242"/>
              <a:gd name="connsiteY9" fmla="*/ 150265 h 242604"/>
              <a:gd name="connsiteX10" fmla="*/ 123918 w 1296242"/>
              <a:gd name="connsiteY10" fmla="*/ 96385 h 242604"/>
              <a:gd name="connsiteX11" fmla="*/ 199688 w 1296242"/>
              <a:gd name="connsiteY11" fmla="*/ 57657 h 242604"/>
              <a:gd name="connsiteX12" fmla="*/ 123870 w 1296242"/>
              <a:gd name="connsiteY12" fmla="*/ 0 h 242604"/>
              <a:gd name="connsiteX0" fmla="*/ 123870 w 1307634"/>
              <a:gd name="connsiteY0" fmla="*/ 0 h 242604"/>
              <a:gd name="connsiteX1" fmla="*/ 1275998 w 1307634"/>
              <a:gd name="connsiteY1" fmla="*/ 0 h 242604"/>
              <a:gd name="connsiteX2" fmla="*/ 1248694 w 1307634"/>
              <a:gd name="connsiteY2" fmla="*/ 42503 h 242604"/>
              <a:gd name="connsiteX3" fmla="*/ 1295839 w 1307634"/>
              <a:gd name="connsiteY3" fmla="*/ 89650 h 242604"/>
              <a:gd name="connsiteX4" fmla="*/ 1243642 w 1307634"/>
              <a:gd name="connsiteY4" fmla="*/ 141847 h 242604"/>
              <a:gd name="connsiteX5" fmla="*/ 1277318 w 1307634"/>
              <a:gd name="connsiteY5" fmla="*/ 175523 h 242604"/>
              <a:gd name="connsiteX6" fmla="*/ 1307627 w 1307634"/>
              <a:gd name="connsiteY6" fmla="*/ 229404 h 242604"/>
              <a:gd name="connsiteX7" fmla="*/ 1275998 w 1307634"/>
              <a:gd name="connsiteY7" fmla="*/ 242604 h 242604"/>
              <a:gd name="connsiteX8" fmla="*/ 123870 w 1307634"/>
              <a:gd name="connsiteY8" fmla="*/ 242604 h 242604"/>
              <a:gd name="connsiteX9" fmla="*/ 26256 w 1307634"/>
              <a:gd name="connsiteY9" fmla="*/ 197412 h 242604"/>
              <a:gd name="connsiteX10" fmla="*/ 90242 w 1307634"/>
              <a:gd name="connsiteY10" fmla="*/ 150265 h 242604"/>
              <a:gd name="connsiteX11" fmla="*/ 123918 w 1307634"/>
              <a:gd name="connsiteY11" fmla="*/ 96385 h 242604"/>
              <a:gd name="connsiteX12" fmla="*/ 199688 w 1307634"/>
              <a:gd name="connsiteY12" fmla="*/ 57657 h 242604"/>
              <a:gd name="connsiteX13" fmla="*/ 123870 w 1307634"/>
              <a:gd name="connsiteY13" fmla="*/ 0 h 24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7634" h="242604">
                <a:moveTo>
                  <a:pt x="123870" y="0"/>
                </a:moveTo>
                <a:lnTo>
                  <a:pt x="1275998" y="0"/>
                </a:lnTo>
                <a:lnTo>
                  <a:pt x="1248694" y="42503"/>
                </a:lnTo>
                <a:cubicBezTo>
                  <a:pt x="1248694" y="59341"/>
                  <a:pt x="1295839" y="72812"/>
                  <a:pt x="1295839" y="89650"/>
                </a:cubicBezTo>
                <a:cubicBezTo>
                  <a:pt x="1301451" y="109856"/>
                  <a:pt x="1246729" y="127535"/>
                  <a:pt x="1243642" y="141847"/>
                </a:cubicBezTo>
                <a:cubicBezTo>
                  <a:pt x="1240555" y="156159"/>
                  <a:pt x="1271986" y="168507"/>
                  <a:pt x="1277318" y="175523"/>
                </a:cubicBezTo>
                <a:cubicBezTo>
                  <a:pt x="1276757" y="178329"/>
                  <a:pt x="1308188" y="226598"/>
                  <a:pt x="1307627" y="229404"/>
                </a:cubicBezTo>
                <a:lnTo>
                  <a:pt x="1275998" y="242604"/>
                </a:lnTo>
                <a:lnTo>
                  <a:pt x="123870" y="242604"/>
                </a:lnTo>
                <a:cubicBezTo>
                  <a:pt x="-84420" y="235072"/>
                  <a:pt x="34948" y="211960"/>
                  <a:pt x="26256" y="197412"/>
                </a:cubicBezTo>
                <a:cubicBezTo>
                  <a:pt x="17564" y="182864"/>
                  <a:pt x="73965" y="167103"/>
                  <a:pt x="90242" y="150265"/>
                </a:cubicBezTo>
                <a:cubicBezTo>
                  <a:pt x="106519" y="133427"/>
                  <a:pt x="115499" y="112662"/>
                  <a:pt x="123918" y="96385"/>
                </a:cubicBezTo>
                <a:cubicBezTo>
                  <a:pt x="132337" y="80108"/>
                  <a:pt x="199696" y="73721"/>
                  <a:pt x="199688" y="57657"/>
                </a:cubicBezTo>
                <a:cubicBezTo>
                  <a:pt x="200234" y="38438"/>
                  <a:pt x="123324" y="19219"/>
                  <a:pt x="123870" y="0"/>
                </a:cubicBezTo>
                <a:close/>
              </a:path>
            </a:pathLst>
          </a:cu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887218" y="86974"/>
            <a:ext cx="7625618" cy="721837"/>
          </a:xfr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CONCLUSIONS – OUTLOOK 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7828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4"/>
          <p:cNvSpPr>
            <a:spLocks noGrp="1"/>
          </p:cNvSpPr>
          <p:nvPr>
            <p:ph idx="1"/>
          </p:nvPr>
        </p:nvSpPr>
        <p:spPr>
          <a:xfrm>
            <a:off x="126676" y="895786"/>
            <a:ext cx="8884676" cy="5888285"/>
          </a:xfr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DISCUSSED MODELS OF INFLATION FITTING PLANCK DATA AFTER BICEP2/KECK/Planck 2015 analysis</a:t>
            </a:r>
          </a:p>
          <a:p>
            <a:r>
              <a:rPr lang="en-US" dirty="0" smtClean="0"/>
              <a:t>SUGRA MODELS provide natural explanation of low scale of inflation fitting the data (in the sense of </a:t>
            </a:r>
            <a:r>
              <a:rPr lang="en-US" dirty="0" err="1" smtClean="0"/>
              <a:t>Starobinsky</a:t>
            </a:r>
            <a:r>
              <a:rPr lang="en-US" dirty="0" smtClean="0"/>
              <a:t> inflation)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PROPOSED A TRULY MINIMAL MODEL FOR INFLATION where </a:t>
            </a:r>
            <a:r>
              <a:rPr lang="en-US" dirty="0" err="1" smtClean="0"/>
              <a:t>Starobinsky</a:t>
            </a:r>
            <a:r>
              <a:rPr lang="en-US" dirty="0" smtClean="0"/>
              <a:t> inflation occurs in condensed </a:t>
            </a:r>
            <a:r>
              <a:rPr lang="en-US" dirty="0" err="1" smtClean="0"/>
              <a:t>gravitino</a:t>
            </a:r>
            <a:r>
              <a:rPr lang="en-US" dirty="0" smtClean="0"/>
              <a:t> phase- REALISTIC SUSY PHENOMENOLOGY only for conformal SUGRA models with GUT SCALE MASSIVE </a:t>
            </a:r>
            <a:r>
              <a:rPr lang="en-US" dirty="0" err="1" smtClean="0"/>
              <a:t>gravitinos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Link of INFLATION SCALE TO global scale of SUSY BREAKING via SUPER-HIGGS effect</a:t>
            </a:r>
          </a:p>
          <a:p>
            <a:r>
              <a:rPr lang="en-US" dirty="0" smtClean="0"/>
              <a:t>Model fits excellently PLANCK DATA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Running vacuum concept</a:t>
            </a:r>
            <a:r>
              <a:rPr lang="en-US" b="1" dirty="0" smtClean="0">
                <a:solidFill>
                  <a:srgbClr val="FF0000"/>
                </a:solidFill>
              </a:rPr>
              <a:t>: smooth connection of </a:t>
            </a:r>
            <a:r>
              <a:rPr lang="en-GB" b="1" dirty="0" smtClean="0">
                <a:solidFill>
                  <a:srgbClr val="FF0000"/>
                </a:solidFill>
              </a:rPr>
              <a:t>broken SUGRA phase to </a:t>
            </a:r>
            <a:r>
              <a:rPr lang="el-GR" b="1" dirty="0" smtClean="0">
                <a:solidFill>
                  <a:srgbClr val="FF0000"/>
                </a:solidFill>
              </a:rPr>
              <a:t>Λ</a:t>
            </a:r>
            <a:r>
              <a:rPr lang="en-GB" b="1" dirty="0" smtClean="0">
                <a:solidFill>
                  <a:srgbClr val="FF0000"/>
                </a:solidFill>
              </a:rPr>
              <a:t>CDM model today </a:t>
            </a:r>
          </a:p>
          <a:p>
            <a:r>
              <a:rPr lang="en-US" dirty="0" smtClean="0"/>
              <a:t>More realistic phenomenology needed including NMSSM matter that is embedded in conformal SUGRA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6" name="Groupe 19"/>
          <p:cNvGrpSpPr/>
          <p:nvPr/>
        </p:nvGrpSpPr>
        <p:grpSpPr>
          <a:xfrm>
            <a:off x="844988" y="1235049"/>
            <a:ext cx="7958489" cy="4095747"/>
            <a:chOff x="718272" y="2262448"/>
            <a:chExt cx="3309064" cy="2876166"/>
          </a:xfrm>
        </p:grpSpPr>
        <p:sp>
          <p:nvSpPr>
            <p:cNvPr id="7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21"/>
            <p:cNvGrpSpPr/>
            <p:nvPr/>
          </p:nvGrpSpPr>
          <p:grpSpPr>
            <a:xfrm>
              <a:off x="718272" y="2262448"/>
              <a:ext cx="3309064" cy="2876166"/>
              <a:chOff x="718272" y="2262448"/>
              <a:chExt cx="3309064" cy="2876166"/>
            </a:xfrm>
          </p:grpSpPr>
          <p:sp>
            <p:nvSpPr>
              <p:cNvPr id="9" name="Rectangle 5"/>
              <p:cNvSpPr/>
              <p:nvPr/>
            </p:nvSpPr>
            <p:spPr>
              <a:xfrm rot="21074577">
                <a:off x="911151" y="2262448"/>
                <a:ext cx="3116185" cy="2876166"/>
              </a:xfrm>
              <a:custGeom>
                <a:avLst/>
                <a:gdLst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0 w 2958182"/>
                  <a:gd name="connsiteY3" fmla="*/ 2855644 h 2855644"/>
                  <a:gd name="connsiteX4" fmla="*/ 0 w 2958182"/>
                  <a:gd name="connsiteY4" fmla="*/ 0 h 2855644"/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99227 w 2958182"/>
                  <a:gd name="connsiteY3" fmla="*/ 2774555 h 2855644"/>
                  <a:gd name="connsiteX4" fmla="*/ 0 w 2958182"/>
                  <a:gd name="connsiteY4" fmla="*/ 0 h 2855644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802085"/>
                  <a:gd name="connsiteX1" fmla="*/ 3007415 w 3007415"/>
                  <a:gd name="connsiteY1" fmla="*/ 55771 h 2802085"/>
                  <a:gd name="connsiteX2" fmla="*/ 2795981 w 3007415"/>
                  <a:gd name="connsiteY2" fmla="*/ 2782473 h 2802085"/>
                  <a:gd name="connsiteX3" fmla="*/ 152810 w 3007415"/>
                  <a:gd name="connsiteY3" fmla="*/ 2802085 h 2802085"/>
                  <a:gd name="connsiteX4" fmla="*/ 0 w 3007415"/>
                  <a:gd name="connsiteY4" fmla="*/ 0 h 2802085"/>
                  <a:gd name="connsiteX0" fmla="*/ 0 w 3007415"/>
                  <a:gd name="connsiteY0" fmla="*/ 0 h 2910528"/>
                  <a:gd name="connsiteX1" fmla="*/ 3007415 w 3007415"/>
                  <a:gd name="connsiteY1" fmla="*/ 55771 h 2910528"/>
                  <a:gd name="connsiteX2" fmla="*/ 2795981 w 3007415"/>
                  <a:gd name="connsiteY2" fmla="*/ 2782473 h 2910528"/>
                  <a:gd name="connsiteX3" fmla="*/ 152810 w 3007415"/>
                  <a:gd name="connsiteY3" fmla="*/ 2802085 h 2910528"/>
                  <a:gd name="connsiteX4" fmla="*/ 0 w 3007415"/>
                  <a:gd name="connsiteY4" fmla="*/ 0 h 2910528"/>
                  <a:gd name="connsiteX0" fmla="*/ 0 w 3016462"/>
                  <a:gd name="connsiteY0" fmla="*/ 0 h 2910528"/>
                  <a:gd name="connsiteX1" fmla="*/ 3007415 w 3016462"/>
                  <a:gd name="connsiteY1" fmla="*/ 55771 h 2910528"/>
                  <a:gd name="connsiteX2" fmla="*/ 2795981 w 3016462"/>
                  <a:gd name="connsiteY2" fmla="*/ 2782473 h 2910528"/>
                  <a:gd name="connsiteX3" fmla="*/ 152810 w 3016462"/>
                  <a:gd name="connsiteY3" fmla="*/ 2802085 h 2910528"/>
                  <a:gd name="connsiteX4" fmla="*/ 0 w 3016462"/>
                  <a:gd name="connsiteY4" fmla="*/ 0 h 2910528"/>
                  <a:gd name="connsiteX0" fmla="*/ 0 w 3064249"/>
                  <a:gd name="connsiteY0" fmla="*/ 0 h 2898641"/>
                  <a:gd name="connsiteX1" fmla="*/ 3007415 w 3064249"/>
                  <a:gd name="connsiteY1" fmla="*/ 55771 h 2898641"/>
                  <a:gd name="connsiteX2" fmla="*/ 2875643 w 3064249"/>
                  <a:gd name="connsiteY2" fmla="*/ 2765832 h 2898641"/>
                  <a:gd name="connsiteX3" fmla="*/ 152810 w 3064249"/>
                  <a:gd name="connsiteY3" fmla="*/ 2802085 h 2898641"/>
                  <a:gd name="connsiteX4" fmla="*/ 0 w 3064249"/>
                  <a:gd name="connsiteY4" fmla="*/ 0 h 2898641"/>
                  <a:gd name="connsiteX0" fmla="*/ 0 w 3070540"/>
                  <a:gd name="connsiteY0" fmla="*/ 0 h 2898641"/>
                  <a:gd name="connsiteX1" fmla="*/ 3007415 w 3070540"/>
                  <a:gd name="connsiteY1" fmla="*/ 55771 h 2898641"/>
                  <a:gd name="connsiteX2" fmla="*/ 2875643 w 3070540"/>
                  <a:gd name="connsiteY2" fmla="*/ 2765832 h 2898641"/>
                  <a:gd name="connsiteX3" fmla="*/ 152810 w 3070540"/>
                  <a:gd name="connsiteY3" fmla="*/ 2802085 h 2898641"/>
                  <a:gd name="connsiteX4" fmla="*/ 0 w 3070540"/>
                  <a:gd name="connsiteY4" fmla="*/ 0 h 2898641"/>
                  <a:gd name="connsiteX0" fmla="*/ 0 w 3050496"/>
                  <a:gd name="connsiteY0" fmla="*/ 0 h 2831008"/>
                  <a:gd name="connsiteX1" fmla="*/ 3007415 w 3050496"/>
                  <a:gd name="connsiteY1" fmla="*/ 55771 h 2831008"/>
                  <a:gd name="connsiteX2" fmla="*/ 2844527 w 3050496"/>
                  <a:gd name="connsiteY2" fmla="*/ 2655027 h 2831008"/>
                  <a:gd name="connsiteX3" fmla="*/ 152810 w 3050496"/>
                  <a:gd name="connsiteY3" fmla="*/ 2802085 h 2831008"/>
                  <a:gd name="connsiteX4" fmla="*/ 0 w 3050496"/>
                  <a:gd name="connsiteY4" fmla="*/ 0 h 2831008"/>
                  <a:gd name="connsiteX0" fmla="*/ 0 w 3083026"/>
                  <a:gd name="connsiteY0" fmla="*/ 0 h 2802085"/>
                  <a:gd name="connsiteX1" fmla="*/ 3007415 w 3083026"/>
                  <a:gd name="connsiteY1" fmla="*/ 55771 h 2802085"/>
                  <a:gd name="connsiteX2" fmla="*/ 2894153 w 3083026"/>
                  <a:gd name="connsiteY2" fmla="*/ 2551842 h 2802085"/>
                  <a:gd name="connsiteX3" fmla="*/ 152810 w 3083026"/>
                  <a:gd name="connsiteY3" fmla="*/ 2802085 h 2802085"/>
                  <a:gd name="connsiteX4" fmla="*/ 0 w 3083026"/>
                  <a:gd name="connsiteY4" fmla="*/ 0 h 2802085"/>
                  <a:gd name="connsiteX0" fmla="*/ 0 w 3077100"/>
                  <a:gd name="connsiteY0" fmla="*/ 0 h 2839147"/>
                  <a:gd name="connsiteX1" fmla="*/ 3007415 w 3077100"/>
                  <a:gd name="connsiteY1" fmla="*/ 55771 h 2839147"/>
                  <a:gd name="connsiteX2" fmla="*/ 2885440 w 3077100"/>
                  <a:gd name="connsiteY2" fmla="*/ 2670966 h 2839147"/>
                  <a:gd name="connsiteX3" fmla="*/ 152810 w 3077100"/>
                  <a:gd name="connsiteY3" fmla="*/ 2802085 h 2839147"/>
                  <a:gd name="connsiteX4" fmla="*/ 0 w 3077100"/>
                  <a:gd name="connsiteY4" fmla="*/ 0 h 2839147"/>
                  <a:gd name="connsiteX0" fmla="*/ 0 w 3084012"/>
                  <a:gd name="connsiteY0" fmla="*/ 0 h 2810619"/>
                  <a:gd name="connsiteX1" fmla="*/ 3007415 w 3084012"/>
                  <a:gd name="connsiteY1" fmla="*/ 55771 h 2810619"/>
                  <a:gd name="connsiteX2" fmla="*/ 2895591 w 3084012"/>
                  <a:gd name="connsiteY2" fmla="*/ 2605068 h 2810619"/>
                  <a:gd name="connsiteX3" fmla="*/ 152810 w 3084012"/>
                  <a:gd name="connsiteY3" fmla="*/ 2802085 h 2810619"/>
                  <a:gd name="connsiteX4" fmla="*/ 0 w 3084012"/>
                  <a:gd name="connsiteY4" fmla="*/ 0 h 2810619"/>
                  <a:gd name="connsiteX0" fmla="*/ 0 w 3108841"/>
                  <a:gd name="connsiteY0" fmla="*/ 0 h 2802085"/>
                  <a:gd name="connsiteX1" fmla="*/ 3007415 w 3108841"/>
                  <a:gd name="connsiteY1" fmla="*/ 55771 h 2802085"/>
                  <a:gd name="connsiteX2" fmla="*/ 2930854 w 3108841"/>
                  <a:gd name="connsiteY2" fmla="*/ 2501276 h 2802085"/>
                  <a:gd name="connsiteX3" fmla="*/ 152810 w 3108841"/>
                  <a:gd name="connsiteY3" fmla="*/ 2802085 h 2802085"/>
                  <a:gd name="connsiteX4" fmla="*/ 0 w 3108841"/>
                  <a:gd name="connsiteY4" fmla="*/ 0 h 2802085"/>
                  <a:gd name="connsiteX0" fmla="*/ 0 w 3073089"/>
                  <a:gd name="connsiteY0" fmla="*/ 0 h 2802085"/>
                  <a:gd name="connsiteX1" fmla="*/ 3007415 w 3073089"/>
                  <a:gd name="connsiteY1" fmla="*/ 55771 h 2802085"/>
                  <a:gd name="connsiteX2" fmla="*/ 2879470 w 3073089"/>
                  <a:gd name="connsiteY2" fmla="*/ 2334344 h 2802085"/>
                  <a:gd name="connsiteX3" fmla="*/ 152810 w 3073089"/>
                  <a:gd name="connsiteY3" fmla="*/ 2802085 h 2802085"/>
                  <a:gd name="connsiteX4" fmla="*/ 0 w 3073089"/>
                  <a:gd name="connsiteY4" fmla="*/ 0 h 2802085"/>
                  <a:gd name="connsiteX0" fmla="*/ 0 w 3142862"/>
                  <a:gd name="connsiteY0" fmla="*/ 0 h 2802085"/>
                  <a:gd name="connsiteX1" fmla="*/ 3007415 w 3142862"/>
                  <a:gd name="connsiteY1" fmla="*/ 55771 h 2802085"/>
                  <a:gd name="connsiteX2" fmla="*/ 2879470 w 3142862"/>
                  <a:gd name="connsiteY2" fmla="*/ 2334344 h 2802085"/>
                  <a:gd name="connsiteX3" fmla="*/ 152810 w 3142862"/>
                  <a:gd name="connsiteY3" fmla="*/ 2802085 h 2802085"/>
                  <a:gd name="connsiteX4" fmla="*/ 0 w 3142862"/>
                  <a:gd name="connsiteY4" fmla="*/ 0 h 2802085"/>
                  <a:gd name="connsiteX0" fmla="*/ 0 w 3142862"/>
                  <a:gd name="connsiteY0" fmla="*/ 0 h 2860388"/>
                  <a:gd name="connsiteX1" fmla="*/ 3007415 w 3142862"/>
                  <a:gd name="connsiteY1" fmla="*/ 55771 h 2860388"/>
                  <a:gd name="connsiteX2" fmla="*/ 2879470 w 3142862"/>
                  <a:gd name="connsiteY2" fmla="*/ 2334344 h 2860388"/>
                  <a:gd name="connsiteX3" fmla="*/ 187196 w 3142862"/>
                  <a:gd name="connsiteY3" fmla="*/ 2860388 h 2860388"/>
                  <a:gd name="connsiteX4" fmla="*/ 0 w 3142862"/>
                  <a:gd name="connsiteY4" fmla="*/ 0 h 2860388"/>
                  <a:gd name="connsiteX0" fmla="*/ 0 w 3142862"/>
                  <a:gd name="connsiteY0" fmla="*/ 0 h 2876373"/>
                  <a:gd name="connsiteX1" fmla="*/ 3007415 w 3142862"/>
                  <a:gd name="connsiteY1" fmla="*/ 55771 h 2876373"/>
                  <a:gd name="connsiteX2" fmla="*/ 2879470 w 3142862"/>
                  <a:gd name="connsiteY2" fmla="*/ 2334344 h 2876373"/>
                  <a:gd name="connsiteX3" fmla="*/ 187196 w 3142862"/>
                  <a:gd name="connsiteY3" fmla="*/ 2860388 h 2876373"/>
                  <a:gd name="connsiteX4" fmla="*/ 0 w 3142862"/>
                  <a:gd name="connsiteY4" fmla="*/ 0 h 2876373"/>
                  <a:gd name="connsiteX0" fmla="*/ 0 w 3142862"/>
                  <a:gd name="connsiteY0" fmla="*/ 0 h 2869960"/>
                  <a:gd name="connsiteX1" fmla="*/ 3007415 w 3142862"/>
                  <a:gd name="connsiteY1" fmla="*/ 55771 h 2869960"/>
                  <a:gd name="connsiteX2" fmla="*/ 2879470 w 3142862"/>
                  <a:gd name="connsiteY2" fmla="*/ 2334344 h 2869960"/>
                  <a:gd name="connsiteX3" fmla="*/ 187196 w 3142862"/>
                  <a:gd name="connsiteY3" fmla="*/ 2860388 h 2869960"/>
                  <a:gd name="connsiteX4" fmla="*/ 0 w 3142862"/>
                  <a:gd name="connsiteY4" fmla="*/ 0 h 2869960"/>
                  <a:gd name="connsiteX0" fmla="*/ 0 w 3142862"/>
                  <a:gd name="connsiteY0" fmla="*/ 0 h 2875403"/>
                  <a:gd name="connsiteX1" fmla="*/ 3007415 w 3142862"/>
                  <a:gd name="connsiteY1" fmla="*/ 55771 h 2875403"/>
                  <a:gd name="connsiteX2" fmla="*/ 2879470 w 3142862"/>
                  <a:gd name="connsiteY2" fmla="*/ 2334344 h 2875403"/>
                  <a:gd name="connsiteX3" fmla="*/ 187196 w 3142862"/>
                  <a:gd name="connsiteY3" fmla="*/ 2860388 h 2875403"/>
                  <a:gd name="connsiteX4" fmla="*/ 0 w 3142862"/>
                  <a:gd name="connsiteY4" fmla="*/ 0 h 2875403"/>
                  <a:gd name="connsiteX0" fmla="*/ 0 w 3155056"/>
                  <a:gd name="connsiteY0" fmla="*/ 0 h 2875403"/>
                  <a:gd name="connsiteX1" fmla="*/ 3007415 w 3155056"/>
                  <a:gd name="connsiteY1" fmla="*/ 55771 h 2875403"/>
                  <a:gd name="connsiteX2" fmla="*/ 2879470 w 3155056"/>
                  <a:gd name="connsiteY2" fmla="*/ 2334344 h 2875403"/>
                  <a:gd name="connsiteX3" fmla="*/ 187196 w 3155056"/>
                  <a:gd name="connsiteY3" fmla="*/ 2860388 h 2875403"/>
                  <a:gd name="connsiteX4" fmla="*/ 0 w 3155056"/>
                  <a:gd name="connsiteY4" fmla="*/ 0 h 2875403"/>
                  <a:gd name="connsiteX0" fmla="*/ 0 w 3111070"/>
                  <a:gd name="connsiteY0" fmla="*/ 0 h 2875403"/>
                  <a:gd name="connsiteX1" fmla="*/ 3007415 w 3111070"/>
                  <a:gd name="connsiteY1" fmla="*/ 55771 h 2875403"/>
                  <a:gd name="connsiteX2" fmla="*/ 2879470 w 3111070"/>
                  <a:gd name="connsiteY2" fmla="*/ 2334344 h 2875403"/>
                  <a:gd name="connsiteX3" fmla="*/ 187196 w 3111070"/>
                  <a:gd name="connsiteY3" fmla="*/ 2860388 h 2875403"/>
                  <a:gd name="connsiteX4" fmla="*/ 0 w 3111070"/>
                  <a:gd name="connsiteY4" fmla="*/ 0 h 2875403"/>
                  <a:gd name="connsiteX0" fmla="*/ 0 w 3116300"/>
                  <a:gd name="connsiteY0" fmla="*/ 0 h 2875403"/>
                  <a:gd name="connsiteX1" fmla="*/ 3007415 w 3116300"/>
                  <a:gd name="connsiteY1" fmla="*/ 55771 h 2875403"/>
                  <a:gd name="connsiteX2" fmla="*/ 2879470 w 3116300"/>
                  <a:gd name="connsiteY2" fmla="*/ 2334344 h 2875403"/>
                  <a:gd name="connsiteX3" fmla="*/ 187196 w 3116300"/>
                  <a:gd name="connsiteY3" fmla="*/ 2860388 h 2875403"/>
                  <a:gd name="connsiteX4" fmla="*/ 0 w 3116300"/>
                  <a:gd name="connsiteY4" fmla="*/ 0 h 287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6300" h="2875403">
                    <a:moveTo>
                      <a:pt x="0" y="0"/>
                    </a:moveTo>
                    <a:cubicBezTo>
                      <a:pt x="1127017" y="85961"/>
                      <a:pt x="2004943" y="37181"/>
                      <a:pt x="3007415" y="55771"/>
                    </a:cubicBezTo>
                    <a:cubicBezTo>
                      <a:pt x="2936937" y="964672"/>
                      <a:pt x="3368549" y="2290401"/>
                      <a:pt x="2879470" y="2334344"/>
                    </a:cubicBezTo>
                    <a:cubicBezTo>
                      <a:pt x="2708049" y="2614029"/>
                      <a:pt x="1197859" y="2950916"/>
                      <a:pt x="187196" y="2860388"/>
                    </a:cubicBezTo>
                    <a:cubicBezTo>
                      <a:pt x="13901" y="1782226"/>
                      <a:pt x="148001" y="804419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57000">
                    <a:schemeClr val="accent5">
                      <a:lumMod val="60000"/>
                      <a:lumOff val="40000"/>
                    </a:schemeClr>
                  </a:gs>
                  <a:gs pos="0">
                    <a:srgbClr val="00B0F0"/>
                  </a:gs>
                  <a:gs pos="73000">
                    <a:schemeClr val="accent5">
                      <a:lumMod val="60000"/>
                      <a:lumOff val="40000"/>
                    </a:schemeClr>
                  </a:gs>
                  <a:gs pos="100000">
                    <a:srgbClr val="00B0F0"/>
                  </a:gs>
                </a:gsLst>
                <a:lin ang="51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0" name="Rectangle 1"/>
              <p:cNvSpPr/>
              <p:nvPr/>
            </p:nvSpPr>
            <p:spPr>
              <a:xfrm rot="21081215">
                <a:off x="718272" y="2301870"/>
                <a:ext cx="3004844" cy="453127"/>
              </a:xfrm>
              <a:custGeom>
                <a:avLst/>
                <a:gdLst>
                  <a:gd name="connsiteX0" fmla="*/ 0 w 2972903"/>
                  <a:gd name="connsiteY0" fmla="*/ 0 h 432048"/>
                  <a:gd name="connsiteX1" fmla="*/ 2972903 w 2972903"/>
                  <a:gd name="connsiteY1" fmla="*/ 0 h 432048"/>
                  <a:gd name="connsiteX2" fmla="*/ 2972903 w 2972903"/>
                  <a:gd name="connsiteY2" fmla="*/ 432048 h 432048"/>
                  <a:gd name="connsiteX3" fmla="*/ 0 w 2972903"/>
                  <a:gd name="connsiteY3" fmla="*/ 432048 h 432048"/>
                  <a:gd name="connsiteX4" fmla="*/ 0 w 2972903"/>
                  <a:gd name="connsiteY4" fmla="*/ 0 h 432048"/>
                  <a:gd name="connsiteX0" fmla="*/ 0 w 2995014"/>
                  <a:gd name="connsiteY0" fmla="*/ 0 h 445045"/>
                  <a:gd name="connsiteX1" fmla="*/ 2995014 w 2995014"/>
                  <a:gd name="connsiteY1" fmla="*/ 12997 h 445045"/>
                  <a:gd name="connsiteX2" fmla="*/ 2995014 w 2995014"/>
                  <a:gd name="connsiteY2" fmla="*/ 445045 h 445045"/>
                  <a:gd name="connsiteX3" fmla="*/ 22111 w 2995014"/>
                  <a:gd name="connsiteY3" fmla="*/ 445045 h 445045"/>
                  <a:gd name="connsiteX4" fmla="*/ 0 w 2995014"/>
                  <a:gd name="connsiteY4" fmla="*/ 0 h 445045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4844"/>
                  <a:gd name="connsiteY0" fmla="*/ 0 h 453127"/>
                  <a:gd name="connsiteX1" fmla="*/ 3004844 w 3004844"/>
                  <a:gd name="connsiteY1" fmla="*/ 43396 h 453127"/>
                  <a:gd name="connsiteX2" fmla="*/ 2999723 w 3004844"/>
                  <a:gd name="connsiteY2" fmla="*/ 445761 h 453127"/>
                  <a:gd name="connsiteX3" fmla="*/ 59420 w 3004844"/>
                  <a:gd name="connsiteY3" fmla="*/ 453127 h 453127"/>
                  <a:gd name="connsiteX4" fmla="*/ 0 w 3004844"/>
                  <a:gd name="connsiteY4" fmla="*/ 0 h 45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4844" h="453127">
                    <a:moveTo>
                      <a:pt x="0" y="0"/>
                    </a:moveTo>
                    <a:cubicBezTo>
                      <a:pt x="1010590" y="39916"/>
                      <a:pt x="1225988" y="50439"/>
                      <a:pt x="3004844" y="43396"/>
                    </a:cubicBezTo>
                    <a:lnTo>
                      <a:pt x="2999723" y="445761"/>
                    </a:lnTo>
                    <a:lnTo>
                      <a:pt x="59420" y="453127"/>
                    </a:lnTo>
                    <a:cubicBezTo>
                      <a:pt x="41183" y="302323"/>
                      <a:pt x="64021" y="451618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 rot="21016276">
            <a:off x="1808445" y="2192749"/>
            <a:ext cx="676419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halkduster"/>
                <a:cs typeface="Chalkduster"/>
              </a:rPr>
              <a:t>R</a:t>
            </a:r>
            <a:r>
              <a:rPr lang="en-US" sz="2400" dirty="0" smtClean="0">
                <a:latin typeface="Chalkduster"/>
                <a:cs typeface="Chalkduster"/>
              </a:rPr>
              <a:t>eheating by coherent oscillations of </a:t>
            </a:r>
          </a:p>
          <a:p>
            <a:r>
              <a:rPr lang="en-US" sz="2400" dirty="0" smtClean="0">
                <a:latin typeface="Chalkduster"/>
                <a:cs typeface="Chalkduster"/>
              </a:rPr>
              <a:t>massive </a:t>
            </a:r>
            <a:r>
              <a:rPr lang="en-US" sz="2400" dirty="0" err="1" smtClean="0">
                <a:latin typeface="Chalkduster"/>
                <a:cs typeface="Chalkduster"/>
              </a:rPr>
              <a:t>gravitino</a:t>
            </a:r>
            <a:r>
              <a:rPr lang="en-US" sz="2400" dirty="0" smtClean="0">
                <a:latin typeface="Chalkduster"/>
                <a:cs typeface="Chalkduster"/>
              </a:rPr>
              <a:t> condensate </a:t>
            </a:r>
          </a:p>
          <a:p>
            <a:r>
              <a:rPr lang="en-US" sz="2400" dirty="0" smtClean="0">
                <a:latin typeface="Chalkduster"/>
                <a:cs typeface="Chalkduster"/>
              </a:rPr>
              <a:t>around its non-trivial</a:t>
            </a:r>
          </a:p>
          <a:p>
            <a:r>
              <a:rPr lang="en-US" sz="2400" dirty="0" smtClean="0">
                <a:latin typeface="Chalkduster"/>
                <a:cs typeface="Chalkduster"/>
              </a:rPr>
              <a:t>minimum &amp; mechanism </a:t>
            </a:r>
          </a:p>
          <a:p>
            <a:r>
              <a:rPr lang="en-US" sz="2400" dirty="0" smtClean="0">
                <a:latin typeface="Chalkduster"/>
                <a:cs typeface="Chalkduster"/>
              </a:rPr>
              <a:t>for exit from inflationary phase</a:t>
            </a:r>
          </a:p>
          <a:p>
            <a:r>
              <a:rPr lang="en-US" sz="2400" dirty="0" smtClean="0">
                <a:latin typeface="Chalkduster"/>
                <a:cs typeface="Chalkduster"/>
              </a:rPr>
              <a:t>need to be studied in detail….</a:t>
            </a:r>
            <a:endParaRPr lang="en-US" sz="2400" dirty="0">
              <a:latin typeface="Chalkduster"/>
              <a:cs typeface="Chalkduster"/>
            </a:endParaRPr>
          </a:p>
        </p:txBody>
      </p:sp>
      <p:sp>
        <p:nvSpPr>
          <p:cNvPr id="12" name="Rectangle 11"/>
          <p:cNvSpPr/>
          <p:nvPr/>
        </p:nvSpPr>
        <p:spPr>
          <a:xfrm rot="20982658">
            <a:off x="2121382" y="5093172"/>
            <a:ext cx="23992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© Copyright </a:t>
            </a:r>
            <a:r>
              <a:rPr lang="en-US" sz="1600" dirty="0" err="1">
                <a:solidFill>
                  <a:schemeClr val="bg1"/>
                </a:solidFill>
              </a:rPr>
              <a:t>Showeet.com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3" name="Rectangle 21"/>
          <p:cNvSpPr/>
          <p:nvPr/>
        </p:nvSpPr>
        <p:spPr>
          <a:xfrm rot="18900000">
            <a:off x="187353" y="1543410"/>
            <a:ext cx="2505584" cy="744844"/>
          </a:xfrm>
          <a:custGeom>
            <a:avLst/>
            <a:gdLst>
              <a:gd name="connsiteX0" fmla="*/ 0 w 1152128"/>
              <a:gd name="connsiteY0" fmla="*/ 0 h 242604"/>
              <a:gd name="connsiteX1" fmla="*/ 1152128 w 1152128"/>
              <a:gd name="connsiteY1" fmla="*/ 0 h 242604"/>
              <a:gd name="connsiteX2" fmla="*/ 1152128 w 1152128"/>
              <a:gd name="connsiteY2" fmla="*/ 242604 h 242604"/>
              <a:gd name="connsiteX3" fmla="*/ 0 w 1152128"/>
              <a:gd name="connsiteY3" fmla="*/ 242604 h 242604"/>
              <a:gd name="connsiteX4" fmla="*/ 0 w 1152128"/>
              <a:gd name="connsiteY4" fmla="*/ 0 h 242604"/>
              <a:gd name="connsiteX0" fmla="*/ 1637 w 1153765"/>
              <a:gd name="connsiteY0" fmla="*/ 0 h 242604"/>
              <a:gd name="connsiteX1" fmla="*/ 1153765 w 1153765"/>
              <a:gd name="connsiteY1" fmla="*/ 0 h 242604"/>
              <a:gd name="connsiteX2" fmla="*/ 1153765 w 1153765"/>
              <a:gd name="connsiteY2" fmla="*/ 242604 h 242604"/>
              <a:gd name="connsiteX3" fmla="*/ 1637 w 1153765"/>
              <a:gd name="connsiteY3" fmla="*/ 242604 h 242604"/>
              <a:gd name="connsiteX4" fmla="*/ 0 w 1153765"/>
              <a:gd name="connsiteY4" fmla="*/ 57657 h 242604"/>
              <a:gd name="connsiteX5" fmla="*/ 1637 w 1153765"/>
              <a:gd name="connsiteY5" fmla="*/ 0 h 242604"/>
              <a:gd name="connsiteX0" fmla="*/ 85266 w 1237394"/>
              <a:gd name="connsiteY0" fmla="*/ 0 h 242604"/>
              <a:gd name="connsiteX1" fmla="*/ 1237394 w 1237394"/>
              <a:gd name="connsiteY1" fmla="*/ 0 h 242604"/>
              <a:gd name="connsiteX2" fmla="*/ 1237394 w 1237394"/>
              <a:gd name="connsiteY2" fmla="*/ 242604 h 242604"/>
              <a:gd name="connsiteX3" fmla="*/ 85266 w 1237394"/>
              <a:gd name="connsiteY3" fmla="*/ 242604 h 242604"/>
              <a:gd name="connsiteX4" fmla="*/ 85314 w 1237394"/>
              <a:gd name="connsiteY4" fmla="*/ 96385 h 242604"/>
              <a:gd name="connsiteX5" fmla="*/ 83629 w 1237394"/>
              <a:gd name="connsiteY5" fmla="*/ 57657 h 242604"/>
              <a:gd name="connsiteX6" fmla="*/ 85266 w 1237394"/>
              <a:gd name="connsiteY6" fmla="*/ 0 h 242604"/>
              <a:gd name="connsiteX0" fmla="*/ 105071 w 1257199"/>
              <a:gd name="connsiteY0" fmla="*/ 0 h 242604"/>
              <a:gd name="connsiteX1" fmla="*/ 1257199 w 1257199"/>
              <a:gd name="connsiteY1" fmla="*/ 0 h 242604"/>
              <a:gd name="connsiteX2" fmla="*/ 1257199 w 1257199"/>
              <a:gd name="connsiteY2" fmla="*/ 242604 h 242604"/>
              <a:gd name="connsiteX3" fmla="*/ 105071 w 1257199"/>
              <a:gd name="connsiteY3" fmla="*/ 242604 h 242604"/>
              <a:gd name="connsiteX4" fmla="*/ 52921 w 1257199"/>
              <a:gd name="connsiteY4" fmla="*/ 155317 h 242604"/>
              <a:gd name="connsiteX5" fmla="*/ 105119 w 1257199"/>
              <a:gd name="connsiteY5" fmla="*/ 96385 h 242604"/>
              <a:gd name="connsiteX6" fmla="*/ 103434 w 1257199"/>
              <a:gd name="connsiteY6" fmla="*/ 57657 h 242604"/>
              <a:gd name="connsiteX7" fmla="*/ 105071 w 1257199"/>
              <a:gd name="connsiteY7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22233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90242 w 1275998"/>
              <a:gd name="connsiteY5" fmla="*/ 150265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5998 w 1277318"/>
              <a:gd name="connsiteY3" fmla="*/ 242604 h 242604"/>
              <a:gd name="connsiteX4" fmla="*/ 123870 w 1277318"/>
              <a:gd name="connsiteY4" fmla="*/ 242604 h 242604"/>
              <a:gd name="connsiteX5" fmla="*/ 26256 w 1277318"/>
              <a:gd name="connsiteY5" fmla="*/ 197412 h 242604"/>
              <a:gd name="connsiteX6" fmla="*/ 90242 w 1277318"/>
              <a:gd name="connsiteY6" fmla="*/ 150265 h 242604"/>
              <a:gd name="connsiteX7" fmla="*/ 123918 w 1277318"/>
              <a:gd name="connsiteY7" fmla="*/ 96385 h 242604"/>
              <a:gd name="connsiteX8" fmla="*/ 199688 w 1277318"/>
              <a:gd name="connsiteY8" fmla="*/ 57657 h 242604"/>
              <a:gd name="connsiteX9" fmla="*/ 123870 w 1277318"/>
              <a:gd name="connsiteY9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8 w 1277318"/>
              <a:gd name="connsiteY3" fmla="*/ 175523 h 242604"/>
              <a:gd name="connsiteX4" fmla="*/ 1275998 w 1277318"/>
              <a:gd name="connsiteY4" fmla="*/ 242604 h 242604"/>
              <a:gd name="connsiteX5" fmla="*/ 123870 w 1277318"/>
              <a:gd name="connsiteY5" fmla="*/ 242604 h 242604"/>
              <a:gd name="connsiteX6" fmla="*/ 26256 w 1277318"/>
              <a:gd name="connsiteY6" fmla="*/ 197412 h 242604"/>
              <a:gd name="connsiteX7" fmla="*/ 90242 w 1277318"/>
              <a:gd name="connsiteY7" fmla="*/ 150265 h 242604"/>
              <a:gd name="connsiteX8" fmla="*/ 123918 w 1277318"/>
              <a:gd name="connsiteY8" fmla="*/ 96385 h 242604"/>
              <a:gd name="connsiteX9" fmla="*/ 199688 w 1277318"/>
              <a:gd name="connsiteY9" fmla="*/ 57657 h 242604"/>
              <a:gd name="connsiteX10" fmla="*/ 123870 w 1277318"/>
              <a:gd name="connsiteY10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48694 w 1277318"/>
              <a:gd name="connsiteY2" fmla="*/ 42503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95839"/>
              <a:gd name="connsiteY0" fmla="*/ 0 h 242604"/>
              <a:gd name="connsiteX1" fmla="*/ 1275998 w 1295839"/>
              <a:gd name="connsiteY1" fmla="*/ 0 h 242604"/>
              <a:gd name="connsiteX2" fmla="*/ 1248694 w 1295839"/>
              <a:gd name="connsiteY2" fmla="*/ 42503 h 242604"/>
              <a:gd name="connsiteX3" fmla="*/ 1295839 w 1295839"/>
              <a:gd name="connsiteY3" fmla="*/ 89650 h 242604"/>
              <a:gd name="connsiteX4" fmla="*/ 1277318 w 1295839"/>
              <a:gd name="connsiteY4" fmla="*/ 175523 h 242604"/>
              <a:gd name="connsiteX5" fmla="*/ 1275998 w 1295839"/>
              <a:gd name="connsiteY5" fmla="*/ 242604 h 242604"/>
              <a:gd name="connsiteX6" fmla="*/ 123870 w 1295839"/>
              <a:gd name="connsiteY6" fmla="*/ 242604 h 242604"/>
              <a:gd name="connsiteX7" fmla="*/ 26256 w 1295839"/>
              <a:gd name="connsiteY7" fmla="*/ 197412 h 242604"/>
              <a:gd name="connsiteX8" fmla="*/ 90242 w 1295839"/>
              <a:gd name="connsiteY8" fmla="*/ 150265 h 242604"/>
              <a:gd name="connsiteX9" fmla="*/ 123918 w 1295839"/>
              <a:gd name="connsiteY9" fmla="*/ 96385 h 242604"/>
              <a:gd name="connsiteX10" fmla="*/ 199688 w 1295839"/>
              <a:gd name="connsiteY10" fmla="*/ 57657 h 242604"/>
              <a:gd name="connsiteX11" fmla="*/ 123870 w 1295839"/>
              <a:gd name="connsiteY11" fmla="*/ 0 h 242604"/>
              <a:gd name="connsiteX0" fmla="*/ 123870 w 1296242"/>
              <a:gd name="connsiteY0" fmla="*/ 0 h 242604"/>
              <a:gd name="connsiteX1" fmla="*/ 1275998 w 1296242"/>
              <a:gd name="connsiteY1" fmla="*/ 0 h 242604"/>
              <a:gd name="connsiteX2" fmla="*/ 1248694 w 1296242"/>
              <a:gd name="connsiteY2" fmla="*/ 42503 h 242604"/>
              <a:gd name="connsiteX3" fmla="*/ 1295839 w 1296242"/>
              <a:gd name="connsiteY3" fmla="*/ 89650 h 242604"/>
              <a:gd name="connsiteX4" fmla="*/ 1243642 w 1296242"/>
              <a:gd name="connsiteY4" fmla="*/ 141847 h 242604"/>
              <a:gd name="connsiteX5" fmla="*/ 1277318 w 1296242"/>
              <a:gd name="connsiteY5" fmla="*/ 175523 h 242604"/>
              <a:gd name="connsiteX6" fmla="*/ 1275998 w 1296242"/>
              <a:gd name="connsiteY6" fmla="*/ 242604 h 242604"/>
              <a:gd name="connsiteX7" fmla="*/ 123870 w 1296242"/>
              <a:gd name="connsiteY7" fmla="*/ 242604 h 242604"/>
              <a:gd name="connsiteX8" fmla="*/ 26256 w 1296242"/>
              <a:gd name="connsiteY8" fmla="*/ 197412 h 242604"/>
              <a:gd name="connsiteX9" fmla="*/ 90242 w 1296242"/>
              <a:gd name="connsiteY9" fmla="*/ 150265 h 242604"/>
              <a:gd name="connsiteX10" fmla="*/ 123918 w 1296242"/>
              <a:gd name="connsiteY10" fmla="*/ 96385 h 242604"/>
              <a:gd name="connsiteX11" fmla="*/ 199688 w 1296242"/>
              <a:gd name="connsiteY11" fmla="*/ 57657 h 242604"/>
              <a:gd name="connsiteX12" fmla="*/ 123870 w 1296242"/>
              <a:gd name="connsiteY12" fmla="*/ 0 h 242604"/>
              <a:gd name="connsiteX0" fmla="*/ 123870 w 1307634"/>
              <a:gd name="connsiteY0" fmla="*/ 0 h 242604"/>
              <a:gd name="connsiteX1" fmla="*/ 1275998 w 1307634"/>
              <a:gd name="connsiteY1" fmla="*/ 0 h 242604"/>
              <a:gd name="connsiteX2" fmla="*/ 1248694 w 1307634"/>
              <a:gd name="connsiteY2" fmla="*/ 42503 h 242604"/>
              <a:gd name="connsiteX3" fmla="*/ 1295839 w 1307634"/>
              <a:gd name="connsiteY3" fmla="*/ 89650 h 242604"/>
              <a:gd name="connsiteX4" fmla="*/ 1243642 w 1307634"/>
              <a:gd name="connsiteY4" fmla="*/ 141847 h 242604"/>
              <a:gd name="connsiteX5" fmla="*/ 1277318 w 1307634"/>
              <a:gd name="connsiteY5" fmla="*/ 175523 h 242604"/>
              <a:gd name="connsiteX6" fmla="*/ 1307627 w 1307634"/>
              <a:gd name="connsiteY6" fmla="*/ 229404 h 242604"/>
              <a:gd name="connsiteX7" fmla="*/ 1275998 w 1307634"/>
              <a:gd name="connsiteY7" fmla="*/ 242604 h 242604"/>
              <a:gd name="connsiteX8" fmla="*/ 123870 w 1307634"/>
              <a:gd name="connsiteY8" fmla="*/ 242604 h 242604"/>
              <a:gd name="connsiteX9" fmla="*/ 26256 w 1307634"/>
              <a:gd name="connsiteY9" fmla="*/ 197412 h 242604"/>
              <a:gd name="connsiteX10" fmla="*/ 90242 w 1307634"/>
              <a:gd name="connsiteY10" fmla="*/ 150265 h 242604"/>
              <a:gd name="connsiteX11" fmla="*/ 123918 w 1307634"/>
              <a:gd name="connsiteY11" fmla="*/ 96385 h 242604"/>
              <a:gd name="connsiteX12" fmla="*/ 199688 w 1307634"/>
              <a:gd name="connsiteY12" fmla="*/ 57657 h 242604"/>
              <a:gd name="connsiteX13" fmla="*/ 123870 w 1307634"/>
              <a:gd name="connsiteY13" fmla="*/ 0 h 24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7634" h="242604">
                <a:moveTo>
                  <a:pt x="123870" y="0"/>
                </a:moveTo>
                <a:lnTo>
                  <a:pt x="1275998" y="0"/>
                </a:lnTo>
                <a:lnTo>
                  <a:pt x="1248694" y="42503"/>
                </a:lnTo>
                <a:cubicBezTo>
                  <a:pt x="1248694" y="59341"/>
                  <a:pt x="1295839" y="72812"/>
                  <a:pt x="1295839" y="89650"/>
                </a:cubicBezTo>
                <a:cubicBezTo>
                  <a:pt x="1301451" y="109856"/>
                  <a:pt x="1246729" y="127535"/>
                  <a:pt x="1243642" y="141847"/>
                </a:cubicBezTo>
                <a:cubicBezTo>
                  <a:pt x="1240555" y="156159"/>
                  <a:pt x="1271986" y="168507"/>
                  <a:pt x="1277318" y="175523"/>
                </a:cubicBezTo>
                <a:cubicBezTo>
                  <a:pt x="1276757" y="178329"/>
                  <a:pt x="1308188" y="226598"/>
                  <a:pt x="1307627" y="229404"/>
                </a:cubicBezTo>
                <a:lnTo>
                  <a:pt x="1275998" y="242604"/>
                </a:lnTo>
                <a:lnTo>
                  <a:pt x="123870" y="242604"/>
                </a:lnTo>
                <a:cubicBezTo>
                  <a:pt x="-84420" y="235072"/>
                  <a:pt x="34948" y="211960"/>
                  <a:pt x="26256" y="197412"/>
                </a:cubicBezTo>
                <a:cubicBezTo>
                  <a:pt x="17564" y="182864"/>
                  <a:pt x="73965" y="167103"/>
                  <a:pt x="90242" y="150265"/>
                </a:cubicBezTo>
                <a:cubicBezTo>
                  <a:pt x="106519" y="133427"/>
                  <a:pt x="115499" y="112662"/>
                  <a:pt x="123918" y="96385"/>
                </a:cubicBezTo>
                <a:cubicBezTo>
                  <a:pt x="132337" y="80108"/>
                  <a:pt x="199696" y="73721"/>
                  <a:pt x="199688" y="57657"/>
                </a:cubicBezTo>
                <a:cubicBezTo>
                  <a:pt x="200234" y="38438"/>
                  <a:pt x="123324" y="19219"/>
                  <a:pt x="123870" y="0"/>
                </a:cubicBezTo>
                <a:close/>
              </a:path>
            </a:pathLst>
          </a:cu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21"/>
          <p:cNvSpPr/>
          <p:nvPr/>
        </p:nvSpPr>
        <p:spPr>
          <a:xfrm rot="2651600">
            <a:off x="6317048" y="990473"/>
            <a:ext cx="2505584" cy="744844"/>
          </a:xfrm>
          <a:custGeom>
            <a:avLst/>
            <a:gdLst>
              <a:gd name="connsiteX0" fmla="*/ 0 w 1152128"/>
              <a:gd name="connsiteY0" fmla="*/ 0 h 242604"/>
              <a:gd name="connsiteX1" fmla="*/ 1152128 w 1152128"/>
              <a:gd name="connsiteY1" fmla="*/ 0 h 242604"/>
              <a:gd name="connsiteX2" fmla="*/ 1152128 w 1152128"/>
              <a:gd name="connsiteY2" fmla="*/ 242604 h 242604"/>
              <a:gd name="connsiteX3" fmla="*/ 0 w 1152128"/>
              <a:gd name="connsiteY3" fmla="*/ 242604 h 242604"/>
              <a:gd name="connsiteX4" fmla="*/ 0 w 1152128"/>
              <a:gd name="connsiteY4" fmla="*/ 0 h 242604"/>
              <a:gd name="connsiteX0" fmla="*/ 1637 w 1153765"/>
              <a:gd name="connsiteY0" fmla="*/ 0 h 242604"/>
              <a:gd name="connsiteX1" fmla="*/ 1153765 w 1153765"/>
              <a:gd name="connsiteY1" fmla="*/ 0 h 242604"/>
              <a:gd name="connsiteX2" fmla="*/ 1153765 w 1153765"/>
              <a:gd name="connsiteY2" fmla="*/ 242604 h 242604"/>
              <a:gd name="connsiteX3" fmla="*/ 1637 w 1153765"/>
              <a:gd name="connsiteY3" fmla="*/ 242604 h 242604"/>
              <a:gd name="connsiteX4" fmla="*/ 0 w 1153765"/>
              <a:gd name="connsiteY4" fmla="*/ 57657 h 242604"/>
              <a:gd name="connsiteX5" fmla="*/ 1637 w 1153765"/>
              <a:gd name="connsiteY5" fmla="*/ 0 h 242604"/>
              <a:gd name="connsiteX0" fmla="*/ 85266 w 1237394"/>
              <a:gd name="connsiteY0" fmla="*/ 0 h 242604"/>
              <a:gd name="connsiteX1" fmla="*/ 1237394 w 1237394"/>
              <a:gd name="connsiteY1" fmla="*/ 0 h 242604"/>
              <a:gd name="connsiteX2" fmla="*/ 1237394 w 1237394"/>
              <a:gd name="connsiteY2" fmla="*/ 242604 h 242604"/>
              <a:gd name="connsiteX3" fmla="*/ 85266 w 1237394"/>
              <a:gd name="connsiteY3" fmla="*/ 242604 h 242604"/>
              <a:gd name="connsiteX4" fmla="*/ 85314 w 1237394"/>
              <a:gd name="connsiteY4" fmla="*/ 96385 h 242604"/>
              <a:gd name="connsiteX5" fmla="*/ 83629 w 1237394"/>
              <a:gd name="connsiteY5" fmla="*/ 57657 h 242604"/>
              <a:gd name="connsiteX6" fmla="*/ 85266 w 1237394"/>
              <a:gd name="connsiteY6" fmla="*/ 0 h 242604"/>
              <a:gd name="connsiteX0" fmla="*/ 105071 w 1257199"/>
              <a:gd name="connsiteY0" fmla="*/ 0 h 242604"/>
              <a:gd name="connsiteX1" fmla="*/ 1257199 w 1257199"/>
              <a:gd name="connsiteY1" fmla="*/ 0 h 242604"/>
              <a:gd name="connsiteX2" fmla="*/ 1257199 w 1257199"/>
              <a:gd name="connsiteY2" fmla="*/ 242604 h 242604"/>
              <a:gd name="connsiteX3" fmla="*/ 105071 w 1257199"/>
              <a:gd name="connsiteY3" fmla="*/ 242604 h 242604"/>
              <a:gd name="connsiteX4" fmla="*/ 52921 w 1257199"/>
              <a:gd name="connsiteY4" fmla="*/ 155317 h 242604"/>
              <a:gd name="connsiteX5" fmla="*/ 105119 w 1257199"/>
              <a:gd name="connsiteY5" fmla="*/ 96385 h 242604"/>
              <a:gd name="connsiteX6" fmla="*/ 103434 w 1257199"/>
              <a:gd name="connsiteY6" fmla="*/ 57657 h 242604"/>
              <a:gd name="connsiteX7" fmla="*/ 105071 w 1257199"/>
              <a:gd name="connsiteY7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22233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90242 w 1275998"/>
              <a:gd name="connsiteY5" fmla="*/ 150265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5998 w 1277318"/>
              <a:gd name="connsiteY3" fmla="*/ 242604 h 242604"/>
              <a:gd name="connsiteX4" fmla="*/ 123870 w 1277318"/>
              <a:gd name="connsiteY4" fmla="*/ 242604 h 242604"/>
              <a:gd name="connsiteX5" fmla="*/ 26256 w 1277318"/>
              <a:gd name="connsiteY5" fmla="*/ 197412 h 242604"/>
              <a:gd name="connsiteX6" fmla="*/ 90242 w 1277318"/>
              <a:gd name="connsiteY6" fmla="*/ 150265 h 242604"/>
              <a:gd name="connsiteX7" fmla="*/ 123918 w 1277318"/>
              <a:gd name="connsiteY7" fmla="*/ 96385 h 242604"/>
              <a:gd name="connsiteX8" fmla="*/ 199688 w 1277318"/>
              <a:gd name="connsiteY8" fmla="*/ 57657 h 242604"/>
              <a:gd name="connsiteX9" fmla="*/ 123870 w 1277318"/>
              <a:gd name="connsiteY9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8 w 1277318"/>
              <a:gd name="connsiteY3" fmla="*/ 175523 h 242604"/>
              <a:gd name="connsiteX4" fmla="*/ 1275998 w 1277318"/>
              <a:gd name="connsiteY4" fmla="*/ 242604 h 242604"/>
              <a:gd name="connsiteX5" fmla="*/ 123870 w 1277318"/>
              <a:gd name="connsiteY5" fmla="*/ 242604 h 242604"/>
              <a:gd name="connsiteX6" fmla="*/ 26256 w 1277318"/>
              <a:gd name="connsiteY6" fmla="*/ 197412 h 242604"/>
              <a:gd name="connsiteX7" fmla="*/ 90242 w 1277318"/>
              <a:gd name="connsiteY7" fmla="*/ 150265 h 242604"/>
              <a:gd name="connsiteX8" fmla="*/ 123918 w 1277318"/>
              <a:gd name="connsiteY8" fmla="*/ 96385 h 242604"/>
              <a:gd name="connsiteX9" fmla="*/ 199688 w 1277318"/>
              <a:gd name="connsiteY9" fmla="*/ 57657 h 242604"/>
              <a:gd name="connsiteX10" fmla="*/ 123870 w 1277318"/>
              <a:gd name="connsiteY10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48694 w 1277318"/>
              <a:gd name="connsiteY2" fmla="*/ 42503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95839"/>
              <a:gd name="connsiteY0" fmla="*/ 0 h 242604"/>
              <a:gd name="connsiteX1" fmla="*/ 1275998 w 1295839"/>
              <a:gd name="connsiteY1" fmla="*/ 0 h 242604"/>
              <a:gd name="connsiteX2" fmla="*/ 1248694 w 1295839"/>
              <a:gd name="connsiteY2" fmla="*/ 42503 h 242604"/>
              <a:gd name="connsiteX3" fmla="*/ 1295839 w 1295839"/>
              <a:gd name="connsiteY3" fmla="*/ 89650 h 242604"/>
              <a:gd name="connsiteX4" fmla="*/ 1277318 w 1295839"/>
              <a:gd name="connsiteY4" fmla="*/ 175523 h 242604"/>
              <a:gd name="connsiteX5" fmla="*/ 1275998 w 1295839"/>
              <a:gd name="connsiteY5" fmla="*/ 242604 h 242604"/>
              <a:gd name="connsiteX6" fmla="*/ 123870 w 1295839"/>
              <a:gd name="connsiteY6" fmla="*/ 242604 h 242604"/>
              <a:gd name="connsiteX7" fmla="*/ 26256 w 1295839"/>
              <a:gd name="connsiteY7" fmla="*/ 197412 h 242604"/>
              <a:gd name="connsiteX8" fmla="*/ 90242 w 1295839"/>
              <a:gd name="connsiteY8" fmla="*/ 150265 h 242604"/>
              <a:gd name="connsiteX9" fmla="*/ 123918 w 1295839"/>
              <a:gd name="connsiteY9" fmla="*/ 96385 h 242604"/>
              <a:gd name="connsiteX10" fmla="*/ 199688 w 1295839"/>
              <a:gd name="connsiteY10" fmla="*/ 57657 h 242604"/>
              <a:gd name="connsiteX11" fmla="*/ 123870 w 1295839"/>
              <a:gd name="connsiteY11" fmla="*/ 0 h 242604"/>
              <a:gd name="connsiteX0" fmla="*/ 123870 w 1296242"/>
              <a:gd name="connsiteY0" fmla="*/ 0 h 242604"/>
              <a:gd name="connsiteX1" fmla="*/ 1275998 w 1296242"/>
              <a:gd name="connsiteY1" fmla="*/ 0 h 242604"/>
              <a:gd name="connsiteX2" fmla="*/ 1248694 w 1296242"/>
              <a:gd name="connsiteY2" fmla="*/ 42503 h 242604"/>
              <a:gd name="connsiteX3" fmla="*/ 1295839 w 1296242"/>
              <a:gd name="connsiteY3" fmla="*/ 89650 h 242604"/>
              <a:gd name="connsiteX4" fmla="*/ 1243642 w 1296242"/>
              <a:gd name="connsiteY4" fmla="*/ 141847 h 242604"/>
              <a:gd name="connsiteX5" fmla="*/ 1277318 w 1296242"/>
              <a:gd name="connsiteY5" fmla="*/ 175523 h 242604"/>
              <a:gd name="connsiteX6" fmla="*/ 1275998 w 1296242"/>
              <a:gd name="connsiteY6" fmla="*/ 242604 h 242604"/>
              <a:gd name="connsiteX7" fmla="*/ 123870 w 1296242"/>
              <a:gd name="connsiteY7" fmla="*/ 242604 h 242604"/>
              <a:gd name="connsiteX8" fmla="*/ 26256 w 1296242"/>
              <a:gd name="connsiteY8" fmla="*/ 197412 h 242604"/>
              <a:gd name="connsiteX9" fmla="*/ 90242 w 1296242"/>
              <a:gd name="connsiteY9" fmla="*/ 150265 h 242604"/>
              <a:gd name="connsiteX10" fmla="*/ 123918 w 1296242"/>
              <a:gd name="connsiteY10" fmla="*/ 96385 h 242604"/>
              <a:gd name="connsiteX11" fmla="*/ 199688 w 1296242"/>
              <a:gd name="connsiteY11" fmla="*/ 57657 h 242604"/>
              <a:gd name="connsiteX12" fmla="*/ 123870 w 1296242"/>
              <a:gd name="connsiteY12" fmla="*/ 0 h 242604"/>
              <a:gd name="connsiteX0" fmla="*/ 123870 w 1307634"/>
              <a:gd name="connsiteY0" fmla="*/ 0 h 242604"/>
              <a:gd name="connsiteX1" fmla="*/ 1275998 w 1307634"/>
              <a:gd name="connsiteY1" fmla="*/ 0 h 242604"/>
              <a:gd name="connsiteX2" fmla="*/ 1248694 w 1307634"/>
              <a:gd name="connsiteY2" fmla="*/ 42503 h 242604"/>
              <a:gd name="connsiteX3" fmla="*/ 1295839 w 1307634"/>
              <a:gd name="connsiteY3" fmla="*/ 89650 h 242604"/>
              <a:gd name="connsiteX4" fmla="*/ 1243642 w 1307634"/>
              <a:gd name="connsiteY4" fmla="*/ 141847 h 242604"/>
              <a:gd name="connsiteX5" fmla="*/ 1277318 w 1307634"/>
              <a:gd name="connsiteY5" fmla="*/ 175523 h 242604"/>
              <a:gd name="connsiteX6" fmla="*/ 1307627 w 1307634"/>
              <a:gd name="connsiteY6" fmla="*/ 229404 h 242604"/>
              <a:gd name="connsiteX7" fmla="*/ 1275998 w 1307634"/>
              <a:gd name="connsiteY7" fmla="*/ 242604 h 242604"/>
              <a:gd name="connsiteX8" fmla="*/ 123870 w 1307634"/>
              <a:gd name="connsiteY8" fmla="*/ 242604 h 242604"/>
              <a:gd name="connsiteX9" fmla="*/ 26256 w 1307634"/>
              <a:gd name="connsiteY9" fmla="*/ 197412 h 242604"/>
              <a:gd name="connsiteX10" fmla="*/ 90242 w 1307634"/>
              <a:gd name="connsiteY10" fmla="*/ 150265 h 242604"/>
              <a:gd name="connsiteX11" fmla="*/ 123918 w 1307634"/>
              <a:gd name="connsiteY11" fmla="*/ 96385 h 242604"/>
              <a:gd name="connsiteX12" fmla="*/ 199688 w 1307634"/>
              <a:gd name="connsiteY12" fmla="*/ 57657 h 242604"/>
              <a:gd name="connsiteX13" fmla="*/ 123870 w 1307634"/>
              <a:gd name="connsiteY13" fmla="*/ 0 h 24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7634" h="242604">
                <a:moveTo>
                  <a:pt x="123870" y="0"/>
                </a:moveTo>
                <a:lnTo>
                  <a:pt x="1275998" y="0"/>
                </a:lnTo>
                <a:lnTo>
                  <a:pt x="1248694" y="42503"/>
                </a:lnTo>
                <a:cubicBezTo>
                  <a:pt x="1248694" y="59341"/>
                  <a:pt x="1295839" y="72812"/>
                  <a:pt x="1295839" y="89650"/>
                </a:cubicBezTo>
                <a:cubicBezTo>
                  <a:pt x="1301451" y="109856"/>
                  <a:pt x="1246729" y="127535"/>
                  <a:pt x="1243642" y="141847"/>
                </a:cubicBezTo>
                <a:cubicBezTo>
                  <a:pt x="1240555" y="156159"/>
                  <a:pt x="1271986" y="168507"/>
                  <a:pt x="1277318" y="175523"/>
                </a:cubicBezTo>
                <a:cubicBezTo>
                  <a:pt x="1276757" y="178329"/>
                  <a:pt x="1308188" y="226598"/>
                  <a:pt x="1307627" y="229404"/>
                </a:cubicBezTo>
                <a:lnTo>
                  <a:pt x="1275998" y="242604"/>
                </a:lnTo>
                <a:lnTo>
                  <a:pt x="123870" y="242604"/>
                </a:lnTo>
                <a:cubicBezTo>
                  <a:pt x="-84420" y="235072"/>
                  <a:pt x="34948" y="211960"/>
                  <a:pt x="26256" y="197412"/>
                </a:cubicBezTo>
                <a:cubicBezTo>
                  <a:pt x="17564" y="182864"/>
                  <a:pt x="73965" y="167103"/>
                  <a:pt x="90242" y="150265"/>
                </a:cubicBezTo>
                <a:cubicBezTo>
                  <a:pt x="106519" y="133427"/>
                  <a:pt x="115499" y="112662"/>
                  <a:pt x="123918" y="96385"/>
                </a:cubicBezTo>
                <a:cubicBezTo>
                  <a:pt x="132337" y="80108"/>
                  <a:pt x="199696" y="73721"/>
                  <a:pt x="199688" y="57657"/>
                </a:cubicBezTo>
                <a:cubicBezTo>
                  <a:pt x="200234" y="38438"/>
                  <a:pt x="123324" y="19219"/>
                  <a:pt x="123870" y="0"/>
                </a:cubicBezTo>
                <a:close/>
              </a:path>
            </a:pathLst>
          </a:cu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887218" y="86974"/>
            <a:ext cx="7625618" cy="721837"/>
          </a:xfr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CONCLUSIONS – OUTLOOK 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91642">
            <a:off x="2127404" y="1493260"/>
            <a:ext cx="4739944" cy="364753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20928914">
            <a:off x="2519761" y="4905406"/>
            <a:ext cx="1727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THANK YOU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363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6211" y="2296147"/>
            <a:ext cx="5551520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Arial Black"/>
                <a:cs typeface="Arial Black"/>
              </a:rPr>
              <a:t>SPARES</a:t>
            </a:r>
            <a:endParaRPr lang="en-US" sz="96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517614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789" y="-33800"/>
            <a:ext cx="1925211" cy="13046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2905" y="401077"/>
            <a:ext cx="6602488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PLANCK 2015 RESULTS ON INFLATION 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67290" y="2155557"/>
            <a:ext cx="391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9294" y="1626130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Scalar spectral index </a:t>
            </a:r>
            <a:r>
              <a:rPr lang="el-GR" dirty="0" smtClean="0">
                <a:solidFill>
                  <a:srgbClr val="FF0000"/>
                </a:solidFill>
                <a:latin typeface="Chalkduster"/>
                <a:cs typeface="Chalkduster"/>
              </a:rPr>
              <a:t>η</a:t>
            </a:r>
            <a:r>
              <a:rPr lang="en-US" baseline="-25000" dirty="0" smtClean="0">
                <a:solidFill>
                  <a:srgbClr val="FF0000"/>
                </a:solidFill>
                <a:latin typeface="Chalkduster"/>
                <a:cs typeface="Chalkduster"/>
              </a:rPr>
              <a:t>s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  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9294" y="2134622"/>
            <a:ext cx="46217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halkduster"/>
                <a:cs typeface="Chalkduster"/>
              </a:rPr>
              <a:t>Running scalar spectral index</a:t>
            </a:r>
          </a:p>
          <a:p>
            <a:endParaRPr lang="en-US" sz="2000" b="1" dirty="0" smtClean="0">
              <a:solidFill>
                <a:srgbClr val="BC1010"/>
              </a:solidFill>
              <a:latin typeface="Chalkduster"/>
              <a:cs typeface="Chalkduster"/>
            </a:endParaRPr>
          </a:p>
          <a:p>
            <a:r>
              <a:rPr lang="en-US" sz="2000" b="1" dirty="0" smtClean="0">
                <a:solidFill>
                  <a:srgbClr val="BC1010"/>
                </a:solidFill>
                <a:latin typeface="Chalkduster"/>
                <a:cs typeface="Chalkduster"/>
              </a:rPr>
              <a:t>Tensor to scalar ratio  </a:t>
            </a:r>
            <a:endParaRPr lang="en-US" sz="2000" b="1" dirty="0">
              <a:solidFill>
                <a:srgbClr val="BC1010"/>
              </a:solidFill>
              <a:latin typeface="Chalkduster"/>
              <a:cs typeface="Chalkduster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2303"/>
            <a:ext cx="9144000" cy="27756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774" y="2205291"/>
            <a:ext cx="3226537" cy="3260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02368" y="1244041"/>
            <a:ext cx="64841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500" dirty="0" smtClean="0"/>
              <a:t>}</a:t>
            </a:r>
            <a:endParaRPr lang="en-US" sz="11500" dirty="0"/>
          </a:p>
        </p:txBody>
      </p:sp>
      <p:sp>
        <p:nvSpPr>
          <p:cNvPr id="15" name="Rectangle 14"/>
          <p:cNvSpPr/>
          <p:nvPr/>
        </p:nvSpPr>
        <p:spPr>
          <a:xfrm>
            <a:off x="5161365" y="1146679"/>
            <a:ext cx="3986738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i="1" dirty="0" smtClean="0"/>
              <a:t>Planck </a:t>
            </a:r>
            <a:r>
              <a:rPr lang="en-US" b="1" i="1" dirty="0" err="1" smtClean="0"/>
              <a:t>Coll</a:t>
            </a:r>
            <a:r>
              <a:rPr lang="en-US" b="1" dirty="0" smtClean="0"/>
              <a:t>: Ade </a:t>
            </a:r>
            <a:r>
              <a:rPr lang="en-US" b="1" i="1" dirty="0" smtClean="0"/>
              <a:t>et al. </a:t>
            </a:r>
            <a:r>
              <a:rPr lang="en-US" b="1" dirty="0" smtClean="0"/>
              <a:t>arXiv:1</a:t>
            </a:r>
            <a:r>
              <a:rPr lang="el-GR" b="1" dirty="0" smtClean="0"/>
              <a:t>5</a:t>
            </a:r>
            <a:r>
              <a:rPr lang="en-US" b="1" dirty="0" smtClean="0"/>
              <a:t>0</a:t>
            </a:r>
            <a:r>
              <a:rPr lang="el-GR" b="1" dirty="0" smtClean="0"/>
              <a:t>2</a:t>
            </a:r>
            <a:r>
              <a:rPr lang="en-US" b="1" dirty="0" smtClean="0"/>
              <a:t>.0</a:t>
            </a:r>
            <a:r>
              <a:rPr lang="el-GR" b="1" dirty="0" smtClean="0"/>
              <a:t>2114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5920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3"/>
          <p:cNvSpPr>
            <a:spLocks noGrp="1"/>
          </p:cNvSpPr>
          <p:nvPr>
            <p:ph type="title"/>
          </p:nvPr>
        </p:nvSpPr>
        <p:spPr>
          <a:xfrm>
            <a:off x="900113" y="404813"/>
            <a:ext cx="7559675" cy="5032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normAutofit fontScale="90000"/>
          </a:bodyPr>
          <a:lstStyle/>
          <a:p>
            <a:pPr>
              <a:defRPr/>
            </a:pPr>
            <a:r>
              <a:rPr lang="en-US" b="1" dirty="0" smtClean="0">
                <a:latin typeface="Cambria" charset="0"/>
              </a:rPr>
              <a:t>Note on Dark Matter</a:t>
            </a:r>
            <a:endParaRPr lang="en-US" b="1" dirty="0">
              <a:latin typeface="Cambria" charset="0"/>
            </a:endParaRPr>
          </a:p>
        </p:txBody>
      </p:sp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3635375" y="1628775"/>
            <a:ext cx="2430463" cy="147796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Rotational Curves of </a:t>
            </a:r>
          </a:p>
          <a:p>
            <a:pPr eaLnBrk="1" hangingPunct="1"/>
            <a:r>
              <a:rPr lang="en-US" sz="1800"/>
              <a:t>galaxies, </a:t>
            </a:r>
          </a:p>
          <a:p>
            <a:pPr eaLnBrk="1" hangingPunct="1"/>
            <a:r>
              <a:rPr lang="en-US" sz="1800" b="1">
                <a:solidFill>
                  <a:srgbClr val="0000FF"/>
                </a:solidFill>
              </a:rPr>
              <a:t>gravitational lensing</a:t>
            </a:r>
          </a:p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growth of structure</a:t>
            </a:r>
          </a:p>
          <a:p>
            <a:pPr eaLnBrk="1" hangingPunct="1"/>
            <a:endParaRPr lang="en-US" sz="1800" b="1">
              <a:solidFill>
                <a:srgbClr val="0000FF"/>
              </a:solidFill>
            </a:endParaRPr>
          </a:p>
        </p:txBody>
      </p:sp>
      <p:pic>
        <p:nvPicPr>
          <p:cNvPr id="23556" name="Picture 7" descr="GalactiRotatio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908050"/>
            <a:ext cx="2232025" cy="1581150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  <a:miter lim="800000"/>
            <a:headEnd/>
            <a:tailEnd/>
          </a:ln>
        </p:spPr>
      </p:pic>
      <p:grpSp>
        <p:nvGrpSpPr>
          <p:cNvPr id="23557" name="Group 6"/>
          <p:cNvGrpSpPr>
            <a:grpSpLocks/>
          </p:cNvGrpSpPr>
          <p:nvPr/>
        </p:nvGrpSpPr>
        <p:grpSpPr bwMode="auto">
          <a:xfrm>
            <a:off x="4356100" y="3141663"/>
            <a:ext cx="4722813" cy="2216150"/>
            <a:chOff x="468313" y="1700213"/>
            <a:chExt cx="9184632" cy="4017962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1700213"/>
              <a:ext cx="5760848" cy="4017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5364725" y="3861737"/>
              <a:ext cx="1512763" cy="483537"/>
            </a:xfrm>
            <a:prstGeom prst="leftArrow">
              <a:avLst>
                <a:gd name="adj1" fmla="val 50000"/>
                <a:gd name="adj2" fmla="val 77859"/>
              </a:avLst>
            </a:prstGeom>
            <a:gradFill rotWithShape="1">
              <a:gsLst>
                <a:gs pos="0">
                  <a:srgbClr val="99CCFF">
                    <a:gamma/>
                    <a:shade val="46275"/>
                    <a:invGamma/>
                  </a:srgbClr>
                </a:gs>
                <a:gs pos="5000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6574935" y="3737976"/>
              <a:ext cx="3078010" cy="1516809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defRPr/>
              </a:pP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Baryon-only</a:t>
              </a:r>
            </a:p>
            <a:p>
              <a:pPr>
                <a:defRPr/>
              </a:pP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Models, without</a:t>
              </a:r>
            </a:p>
            <a:p>
              <a:pPr>
                <a:defRPr/>
              </a:pP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Dark Matter</a:t>
              </a:r>
              <a:r>
                <a:rPr lang="en-GB" sz="1600" dirty="0">
                  <a:solidFill>
                    <a:schemeClr val="bg1"/>
                  </a:solidFill>
                </a:rPr>
                <a:t> </a:t>
              </a:r>
            </a:p>
          </p:txBody>
        </p:sp>
      </p:grpSp>
      <p:pic>
        <p:nvPicPr>
          <p:cNvPr id="23558" name="Picture 6" descr="bulletdarkmat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363" y="2636838"/>
            <a:ext cx="1644650" cy="116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4"/>
          <p:cNvSpPr>
            <a:spLocks noGrp="1"/>
          </p:cNvSpPr>
          <p:nvPr>
            <p:ph sz="half" idx="1"/>
          </p:nvPr>
        </p:nvSpPr>
        <p:spPr>
          <a:xfrm>
            <a:off x="179388" y="1484313"/>
            <a:ext cx="4608512" cy="5040312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/>
              <a:t>DARK MATTER  (DM):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CURRENT EVIDENCE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Arguments in </a:t>
            </a:r>
            <a:r>
              <a:rPr lang="en-US" sz="2400" b="1" dirty="0" err="1" smtClean="0">
                <a:solidFill>
                  <a:srgbClr val="FF0000"/>
                </a:solidFill>
              </a:rPr>
              <a:t>Favour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TYPES OF DM: </a:t>
            </a:r>
            <a:r>
              <a:rPr lang="en-US" sz="2000" b="1" dirty="0" smtClean="0">
                <a:solidFill>
                  <a:srgbClr val="FF0000"/>
                </a:solidFill>
              </a:rPr>
              <a:t>hot, warm, cold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ASTROPHYSICAL CONSTRAINTS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(MODEL INDEPENDENT) 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INDIRECT SEARCHES: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008000"/>
                </a:solidFill>
              </a:rPr>
              <a:t>collider (LHC &amp; beyond) searches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photons,  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</a:rPr>
              <a:t>neutrinos</a:t>
            </a:r>
            <a:r>
              <a:rPr lang="en-US" sz="2000" b="1" dirty="0" smtClean="0">
                <a:solidFill>
                  <a:srgbClr val="FF0000"/>
                </a:solidFill>
              </a:rPr>
              <a:t>,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80231A"/>
                </a:solidFill>
              </a:rPr>
              <a:t>matter-antimatter asymmetries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1800" b="1" dirty="0" smtClean="0">
                <a:solidFill>
                  <a:srgbClr val="FF0000"/>
                </a:solidFill>
              </a:rPr>
              <a:t>(electron-positron, proton-antiproton)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970321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27538" y="1484313"/>
            <a:ext cx="4716462" cy="4681537"/>
          </a:xfrm>
          <a:ln w="57150">
            <a:solidFill>
              <a:schemeClr val="accent5">
                <a:lumMod val="50000"/>
              </a:schemeClr>
            </a:solidFill>
          </a:ln>
        </p:spPr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lang="en-US" sz="2400" b="1" i="1" dirty="0" smtClean="0"/>
              <a:t>THEORETICAL SCENARIOS</a:t>
            </a:r>
          </a:p>
          <a:p>
            <a:pPr marL="0" indent="0">
              <a:buFont typeface="Wingdings" charset="0"/>
              <a:buNone/>
              <a:defRPr/>
            </a:pPr>
            <a:endParaRPr lang="en-US" sz="2400" dirty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SUPERSYMMETRY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neutralino</a:t>
            </a:r>
            <a:endParaRPr lang="en-US" sz="2000" b="1" i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1600" dirty="0" smtClean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SUPERGRAVITY </a:t>
            </a:r>
            <a:r>
              <a:rPr lang="en-US" sz="2000" b="1" i="1" dirty="0" err="1" smtClean="0">
                <a:solidFill>
                  <a:srgbClr val="0000FF"/>
                </a:solidFill>
              </a:rPr>
              <a:t>gravitino</a:t>
            </a:r>
            <a:r>
              <a:rPr lang="en-US" sz="2000" b="1" i="1" dirty="0" smtClean="0">
                <a:solidFill>
                  <a:srgbClr val="0000FF"/>
                </a:solidFill>
              </a:rPr>
              <a:t> (</a:t>
            </a:r>
            <a:r>
              <a:rPr lang="en-US" sz="1400" b="1" i="1" dirty="0" smtClean="0">
                <a:solidFill>
                  <a:srgbClr val="0000FF"/>
                </a:solidFill>
              </a:rPr>
              <a:t>if sufficiently light</a:t>
            </a:r>
            <a:r>
              <a:rPr lang="en-US" sz="2000" b="1" i="1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buFont typeface="Wingdings" charset="0"/>
              <a:buNone/>
              <a:defRPr/>
            </a:pPr>
            <a:endParaRPr lang="en-US" sz="1400" dirty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AXIONS </a:t>
            </a:r>
            <a:r>
              <a:rPr lang="en-US" sz="1800" b="1" i="1" dirty="0" smtClean="0">
                <a:solidFill>
                  <a:srgbClr val="DC4048"/>
                </a:solidFill>
              </a:rPr>
              <a:t>(standard QCD or  stringy)</a:t>
            </a:r>
            <a:endParaRPr lang="en-US" sz="2400" b="1" i="1" dirty="0" smtClean="0">
              <a:solidFill>
                <a:srgbClr val="DC4048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1600" dirty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STERILE NEUTRINOS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dirty="0"/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 marL="0" indent="0">
              <a:buFont typeface="Wingdings" charset="0"/>
              <a:buNone/>
              <a:defRPr/>
            </a:pPr>
            <a:endParaRPr lang="en-US" dirty="0" smtClean="0"/>
          </a:p>
        </p:txBody>
      </p:sp>
      <p:sp>
        <p:nvSpPr>
          <p:cNvPr id="13315" name="Title 3"/>
          <p:cNvSpPr>
            <a:spLocks noGrp="1"/>
          </p:cNvSpPr>
          <p:nvPr>
            <p:ph type="title"/>
          </p:nvPr>
        </p:nvSpPr>
        <p:spPr>
          <a:xfrm>
            <a:off x="900113" y="404813"/>
            <a:ext cx="7559675" cy="5032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normAutofit fontScale="90000"/>
          </a:bodyPr>
          <a:lstStyle/>
          <a:p>
            <a:pPr>
              <a:defRPr/>
            </a:pPr>
            <a:r>
              <a:rPr lang="en-US" b="1" dirty="0" smtClean="0">
                <a:latin typeface="Cambria" charset="0"/>
              </a:rPr>
              <a:t>Note on Dark Matter</a:t>
            </a:r>
            <a:endParaRPr lang="en-US" b="1" dirty="0">
              <a:latin typeface="Cambria" charset="0"/>
            </a:endParaRPr>
          </a:p>
        </p:txBody>
      </p:sp>
      <p:sp>
        <p:nvSpPr>
          <p:cNvPr id="7" name="Content Placeholder 4"/>
          <p:cNvSpPr>
            <a:spLocks noGrp="1"/>
          </p:cNvSpPr>
          <p:nvPr>
            <p:ph sz="half" idx="1"/>
          </p:nvPr>
        </p:nvSpPr>
        <p:spPr>
          <a:xfrm>
            <a:off x="179388" y="1484313"/>
            <a:ext cx="4608512" cy="5040312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/>
              <a:t>DARK MATTER  (DM):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CURRENT EVIDENCE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Arguments in </a:t>
            </a:r>
            <a:r>
              <a:rPr lang="en-US" sz="2400" b="1" dirty="0" err="1" smtClean="0">
                <a:solidFill>
                  <a:srgbClr val="FF0000"/>
                </a:solidFill>
              </a:rPr>
              <a:t>Favour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TYPES OF DM: </a:t>
            </a:r>
            <a:r>
              <a:rPr lang="en-US" sz="2000" b="1" dirty="0" smtClean="0">
                <a:solidFill>
                  <a:srgbClr val="FF0000"/>
                </a:solidFill>
              </a:rPr>
              <a:t>hot, warm, cold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ASTROPHYSICAL CONSTRAINTS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(MODEL INDEPENDENT) 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INDIRECT SEARCHES: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008000"/>
                </a:solidFill>
              </a:rPr>
              <a:t>collider (LHC &amp; beyond) searches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photons,  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</a:rPr>
              <a:t>neutrinos</a:t>
            </a:r>
            <a:r>
              <a:rPr lang="en-US" sz="2000" b="1" dirty="0" smtClean="0">
                <a:solidFill>
                  <a:srgbClr val="FF0000"/>
                </a:solidFill>
              </a:rPr>
              <a:t>,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80231A"/>
                </a:solidFill>
              </a:rPr>
              <a:t>matter-antimatter asymmetries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1800" b="1" dirty="0" smtClean="0">
                <a:solidFill>
                  <a:srgbClr val="FF0000"/>
                </a:solidFill>
              </a:rPr>
              <a:t>(electron-positron, proton-antiproton)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452924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4"/>
          <p:cNvSpPr>
            <a:spLocks noGrp="1"/>
          </p:cNvSpPr>
          <p:nvPr>
            <p:ph sz="half" idx="1"/>
          </p:nvPr>
        </p:nvSpPr>
        <p:spPr>
          <a:xfrm>
            <a:off x="179388" y="1484313"/>
            <a:ext cx="4608512" cy="5040312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/>
              <a:t>DARK MATTER  (DM):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CURRENT EVIDENCE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Arguments in </a:t>
            </a:r>
            <a:r>
              <a:rPr lang="en-US" sz="2400" b="1" dirty="0" err="1" smtClean="0">
                <a:solidFill>
                  <a:srgbClr val="FF0000"/>
                </a:solidFill>
              </a:rPr>
              <a:t>Favour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TYPES OF DM: </a:t>
            </a:r>
            <a:r>
              <a:rPr lang="en-US" sz="2000" b="1" dirty="0" smtClean="0">
                <a:solidFill>
                  <a:srgbClr val="FF0000"/>
                </a:solidFill>
              </a:rPr>
              <a:t>hot, warm, cold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ASTROPHYSICAL CONSTRAINTS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(MODEL INDEPENDENT) 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INDIRECT SEARCHES: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008000"/>
                </a:solidFill>
              </a:rPr>
              <a:t>collider (LHC &amp; beyond) searches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photons,  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</a:rPr>
              <a:t>neutrinos</a:t>
            </a:r>
            <a:r>
              <a:rPr lang="en-US" sz="2000" b="1" dirty="0" smtClean="0">
                <a:solidFill>
                  <a:srgbClr val="FF0000"/>
                </a:solidFill>
              </a:rPr>
              <a:t>,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80231A"/>
                </a:solidFill>
              </a:rPr>
              <a:t>matter-antimatter asymmetries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1800" b="1" dirty="0" smtClean="0">
                <a:solidFill>
                  <a:srgbClr val="FF0000"/>
                </a:solidFill>
              </a:rPr>
              <a:t>(electron-positron, proton-antiproton)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27538" y="1484313"/>
            <a:ext cx="4716462" cy="4681537"/>
          </a:xfrm>
          <a:ln w="57150">
            <a:solidFill>
              <a:schemeClr val="accent5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Font typeface="Wingdings" charset="0"/>
              <a:buNone/>
              <a:defRPr/>
            </a:pPr>
            <a:r>
              <a:rPr lang="en-US" sz="2400" b="1" i="1" dirty="0" smtClean="0"/>
              <a:t>THEORETICAL SCENARIOS</a:t>
            </a:r>
          </a:p>
          <a:p>
            <a:pPr marL="0" indent="0">
              <a:buFont typeface="Wingdings" charset="0"/>
              <a:buNone/>
              <a:defRPr/>
            </a:pPr>
            <a:endParaRPr lang="en-US" sz="2400" dirty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SUPERSYMMETRY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neutralino</a:t>
            </a:r>
            <a:endParaRPr lang="en-US" sz="2000" b="1" i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1600" dirty="0" smtClean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SUPERGRAVITY </a:t>
            </a:r>
            <a:r>
              <a:rPr lang="en-US" sz="2000" b="1" i="1" dirty="0" err="1" smtClean="0">
                <a:solidFill>
                  <a:srgbClr val="0000FF"/>
                </a:solidFill>
              </a:rPr>
              <a:t>gravitino</a:t>
            </a:r>
            <a:r>
              <a:rPr lang="en-US" sz="2000" b="1" i="1" dirty="0" smtClean="0">
                <a:solidFill>
                  <a:srgbClr val="0000FF"/>
                </a:solidFill>
              </a:rPr>
              <a:t> (</a:t>
            </a:r>
            <a:r>
              <a:rPr lang="en-US" sz="1400" b="1" i="1" dirty="0" smtClean="0">
                <a:solidFill>
                  <a:srgbClr val="0000FF"/>
                </a:solidFill>
              </a:rPr>
              <a:t>if sufficiently light</a:t>
            </a:r>
            <a:r>
              <a:rPr lang="en-US" sz="2000" b="1" i="1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buFont typeface="Wingdings" charset="0"/>
              <a:buNone/>
              <a:defRPr/>
            </a:pPr>
            <a:endParaRPr lang="en-US" sz="1400" dirty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AXIONS </a:t>
            </a:r>
            <a:r>
              <a:rPr lang="en-US" sz="1800" b="1" i="1" dirty="0" smtClean="0">
                <a:solidFill>
                  <a:srgbClr val="DC4048"/>
                </a:solidFill>
              </a:rPr>
              <a:t>(standard QCD or  stringy)</a:t>
            </a:r>
            <a:endParaRPr lang="en-US" sz="2400" b="1" i="1" dirty="0" smtClean="0">
              <a:solidFill>
                <a:srgbClr val="DC4048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1600" dirty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STERILE NEUTRINOS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dirty="0"/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 marL="0" indent="0">
              <a:buFont typeface="Wingdings" charset="0"/>
              <a:buNone/>
              <a:defRPr/>
            </a:pPr>
            <a:endParaRPr lang="en-US" dirty="0" smtClean="0"/>
          </a:p>
        </p:txBody>
      </p:sp>
      <p:sp>
        <p:nvSpPr>
          <p:cNvPr id="13315" name="Title 3"/>
          <p:cNvSpPr>
            <a:spLocks noGrp="1"/>
          </p:cNvSpPr>
          <p:nvPr>
            <p:ph type="title"/>
          </p:nvPr>
        </p:nvSpPr>
        <p:spPr>
          <a:xfrm>
            <a:off x="900113" y="404813"/>
            <a:ext cx="7559675" cy="5032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normAutofit fontScale="90000"/>
          </a:bodyPr>
          <a:lstStyle/>
          <a:p>
            <a:pPr>
              <a:defRPr/>
            </a:pPr>
            <a:r>
              <a:rPr lang="en-US" b="1" dirty="0" smtClean="0">
                <a:latin typeface="Cambria" charset="0"/>
              </a:rPr>
              <a:t>Note on Dark Matter</a:t>
            </a:r>
            <a:endParaRPr lang="en-US" b="1" dirty="0">
              <a:latin typeface="Cambria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82388" y="1403071"/>
            <a:ext cx="2842282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Most difficult to </a:t>
            </a:r>
          </a:p>
          <a:p>
            <a:r>
              <a:rPr lang="en-US" dirty="0" smtClean="0"/>
              <a:t>Detect /constrain</a:t>
            </a:r>
          </a:p>
          <a:p>
            <a:r>
              <a:rPr lang="en-US" dirty="0" err="1" smtClean="0"/>
              <a:t>Astrophysically</a:t>
            </a:r>
            <a:r>
              <a:rPr lang="en-US" dirty="0" smtClean="0"/>
              <a:t> or otherwise</a:t>
            </a:r>
          </a:p>
        </p:txBody>
      </p:sp>
      <p:pic>
        <p:nvPicPr>
          <p:cNvPr id="31748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54" y="1461183"/>
            <a:ext cx="520007" cy="520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166592" y="2767611"/>
            <a:ext cx="4841942" cy="115252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triped Right Arrow 2"/>
          <p:cNvSpPr/>
          <p:nvPr/>
        </p:nvSpPr>
        <p:spPr>
          <a:xfrm rot="2734881">
            <a:off x="3468318" y="2525295"/>
            <a:ext cx="978408" cy="48463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63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27538" y="1484313"/>
            <a:ext cx="4716462" cy="4681537"/>
          </a:xfrm>
          <a:ln w="57150">
            <a:solidFill>
              <a:schemeClr val="accent5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Font typeface="Wingdings" charset="0"/>
              <a:buNone/>
              <a:defRPr/>
            </a:pPr>
            <a:r>
              <a:rPr lang="en-US" sz="2400" b="1" i="1" dirty="0" smtClean="0"/>
              <a:t>THEORETICAL SCENARIOS</a:t>
            </a:r>
          </a:p>
          <a:p>
            <a:pPr marL="0" indent="0">
              <a:buFont typeface="Wingdings" charset="0"/>
              <a:buNone/>
              <a:defRPr/>
            </a:pPr>
            <a:endParaRPr lang="en-US" sz="2400" dirty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SUPERSYMMETRY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neutralino</a:t>
            </a:r>
            <a:endParaRPr lang="en-US" sz="2000" b="1" i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1600" dirty="0" smtClean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SUPERGRAVITY </a:t>
            </a:r>
            <a:r>
              <a:rPr lang="en-US" sz="2000" b="1" i="1" dirty="0" err="1" smtClean="0">
                <a:solidFill>
                  <a:srgbClr val="0000FF"/>
                </a:solidFill>
              </a:rPr>
              <a:t>gravitino</a:t>
            </a:r>
            <a:r>
              <a:rPr lang="en-US" sz="2000" b="1" i="1" dirty="0" smtClean="0">
                <a:solidFill>
                  <a:srgbClr val="0000FF"/>
                </a:solidFill>
              </a:rPr>
              <a:t> (</a:t>
            </a:r>
            <a:r>
              <a:rPr lang="en-US" sz="1400" b="1" i="1" dirty="0" smtClean="0">
                <a:solidFill>
                  <a:srgbClr val="0000FF"/>
                </a:solidFill>
              </a:rPr>
              <a:t>if sufficiently light</a:t>
            </a:r>
            <a:r>
              <a:rPr lang="en-US" sz="2000" b="1" i="1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buFont typeface="Wingdings" charset="0"/>
              <a:buNone/>
              <a:defRPr/>
            </a:pPr>
            <a:endParaRPr lang="en-US" sz="1400" dirty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AXIONS </a:t>
            </a:r>
            <a:r>
              <a:rPr lang="en-US" sz="1800" b="1" i="1" dirty="0" smtClean="0">
                <a:solidFill>
                  <a:srgbClr val="DC4048"/>
                </a:solidFill>
              </a:rPr>
              <a:t>(standard QCD or  stringy)</a:t>
            </a:r>
            <a:endParaRPr lang="en-US" sz="2400" b="1" i="1" dirty="0" smtClean="0">
              <a:solidFill>
                <a:srgbClr val="DC4048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1600" dirty="0"/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/>
              <a:t>STERILE NEUTRINOS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dirty="0"/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Theoretical Model dependence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</a:rPr>
              <a:t>in deriving bounds in experimental searches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 marL="0" indent="0">
              <a:buFont typeface="Wingdings" charset="0"/>
              <a:buNone/>
              <a:defRPr/>
            </a:pPr>
            <a:endParaRPr lang="en-US" dirty="0" smtClean="0"/>
          </a:p>
        </p:txBody>
      </p:sp>
      <p:sp>
        <p:nvSpPr>
          <p:cNvPr id="13315" name="Title 3"/>
          <p:cNvSpPr>
            <a:spLocks noGrp="1"/>
          </p:cNvSpPr>
          <p:nvPr>
            <p:ph type="title"/>
          </p:nvPr>
        </p:nvSpPr>
        <p:spPr>
          <a:xfrm>
            <a:off x="900113" y="404813"/>
            <a:ext cx="7559675" cy="5032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>
            <a:normAutofit fontScale="90000"/>
          </a:bodyPr>
          <a:lstStyle/>
          <a:p>
            <a:pPr>
              <a:defRPr/>
            </a:pPr>
            <a:r>
              <a:rPr lang="en-US" b="1" dirty="0" smtClean="0">
                <a:latin typeface="Cambria" charset="0"/>
              </a:rPr>
              <a:t>Note on Dark Matter</a:t>
            </a:r>
            <a:endParaRPr lang="en-US" b="1" dirty="0">
              <a:latin typeface="Cambria" charset="0"/>
            </a:endParaRPr>
          </a:p>
        </p:txBody>
      </p:sp>
      <p:pic>
        <p:nvPicPr>
          <p:cNvPr id="31748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6094413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199467" y="5063758"/>
            <a:ext cx="4909607" cy="1320109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tent Placeholder 4"/>
          <p:cNvSpPr>
            <a:spLocks noGrp="1"/>
          </p:cNvSpPr>
          <p:nvPr>
            <p:ph sz="half" idx="1"/>
          </p:nvPr>
        </p:nvSpPr>
        <p:spPr>
          <a:xfrm>
            <a:off x="179388" y="1484313"/>
            <a:ext cx="4608512" cy="5040312"/>
          </a:xfrm>
        </p:spPr>
        <p:txBody>
          <a:bodyPr>
            <a:normAutofit lnSpcReduction="10000"/>
          </a:bodyPr>
          <a:lstStyle/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/>
              <a:t>DARK MATTER  (DM):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CURRENT EVIDENCE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Arguments in </a:t>
            </a:r>
            <a:r>
              <a:rPr lang="en-US" sz="2400" b="1" dirty="0" err="1" smtClean="0">
                <a:solidFill>
                  <a:srgbClr val="FF0000"/>
                </a:solidFill>
              </a:rPr>
              <a:t>Favour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TYPES OF DM: </a:t>
            </a:r>
            <a:r>
              <a:rPr lang="en-US" sz="2000" b="1" dirty="0" smtClean="0">
                <a:solidFill>
                  <a:srgbClr val="FF0000"/>
                </a:solidFill>
              </a:rPr>
              <a:t>hot, warm, cold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ASTROPHYSICAL CONSTRAINTS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(MODEL INDEPENDENT)  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INDIRECT SEARCHES: 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008000"/>
                </a:solidFill>
              </a:rPr>
              <a:t>collider (LHC &amp; beyond) searches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photons,  </a:t>
            </a:r>
            <a:r>
              <a:rPr lang="en-US" sz="2000" b="1" dirty="0" smtClean="0">
                <a:solidFill>
                  <a:schemeClr val="tx1">
                    <a:lumMod val="75000"/>
                  </a:schemeClr>
                </a:solidFill>
              </a:rPr>
              <a:t>neutrinos</a:t>
            </a:r>
            <a:r>
              <a:rPr lang="en-US" sz="2000" b="1" dirty="0" smtClean="0">
                <a:solidFill>
                  <a:srgbClr val="FF0000"/>
                </a:solidFill>
              </a:rPr>
              <a:t>,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80231A"/>
                </a:solidFill>
              </a:rPr>
              <a:t>matter-antimatter asymmetries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1800" b="1" dirty="0" smtClean="0">
                <a:solidFill>
                  <a:srgbClr val="FF0000"/>
                </a:solidFill>
              </a:rPr>
              <a:t>(electron-positron, proton-antiproton)</a:t>
            </a: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0"/>
              <a:buNone/>
              <a:defRPr/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68201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Valencia Doctorate Course 2010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N. MAVROMATOS 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FACBB-AA53-AB4F-9460-A5B6F81FD050}" type="slidenum">
              <a:rPr lang="en-GB"/>
              <a:pPr/>
              <a:t>134</a:t>
            </a:fld>
            <a:endParaRPr lang="en-GB"/>
          </a:p>
        </p:txBody>
      </p:sp>
      <p:pic>
        <p:nvPicPr>
          <p:cNvPr id="7270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9144000" cy="626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16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3471" y="105362"/>
            <a:ext cx="9147471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B-modes correlations in the sky: difficult to measure</a:t>
            </a:r>
            <a:endParaRPr lang="en-US" sz="3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60" y="974124"/>
            <a:ext cx="3297430" cy="1058931"/>
          </a:xfrm>
          <a:prstGeom prst="rect">
            <a:avLst/>
          </a:prstGeom>
        </p:spPr>
      </p:pic>
      <p:pic>
        <p:nvPicPr>
          <p:cNvPr id="10" name="Picture 9" descr="latexit-drag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452" y="974124"/>
            <a:ext cx="3881720" cy="9942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/>
          <p:cNvSpPr txBox="1"/>
          <p:nvPr/>
        </p:nvSpPr>
        <p:spPr>
          <a:xfrm>
            <a:off x="222660" y="2388680"/>
            <a:ext cx="2980303" cy="1200329"/>
          </a:xfrm>
          <a:prstGeom prst="rect">
            <a:avLst/>
          </a:prstGeom>
          <a:pattFill prst="pct20">
            <a:fgClr>
              <a:schemeClr val="accent6"/>
            </a:fgClr>
            <a:bgClr>
              <a:prstClr val="white"/>
            </a:bgClr>
          </a:patt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halkduster"/>
                <a:cs typeface="Chalkduster"/>
              </a:rPr>
              <a:t>If measured may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be signal of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primordial tensor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density perturbations </a:t>
            </a:r>
            <a:endParaRPr lang="en-US" b="1" dirty="0">
              <a:latin typeface="Chalkduster"/>
              <a:cs typeface="Chalkduster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660" y="3943702"/>
            <a:ext cx="5118100" cy="774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8236" y="2038613"/>
            <a:ext cx="3035300" cy="762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20090" y="2869915"/>
            <a:ext cx="5501927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gravitational wave (traceless, transverse) perturbations</a:t>
            </a:r>
          </a:p>
          <a:p>
            <a:r>
              <a:rPr lang="en-US" b="1" dirty="0" smtClean="0">
                <a:solidFill>
                  <a:srgbClr val="BC1010"/>
                </a:solidFill>
              </a:rPr>
              <a:t>2 polarizations: X, </a:t>
            </a:r>
            <a:r>
              <a:rPr lang="en-US" sz="2400" b="1" dirty="0" smtClean="0">
                <a:solidFill>
                  <a:srgbClr val="BC1010"/>
                </a:solidFill>
              </a:rPr>
              <a:t>+, </a:t>
            </a:r>
            <a:r>
              <a:rPr lang="en-US" sz="2400" b="1" i="1" dirty="0" smtClean="0">
                <a:solidFill>
                  <a:srgbClr val="BC1010"/>
                </a:solidFill>
              </a:rPr>
              <a:t>h</a:t>
            </a:r>
            <a:r>
              <a:rPr lang="en-US" sz="2400" b="1" i="1" baseline="-25000" dirty="0" smtClean="0">
                <a:solidFill>
                  <a:srgbClr val="BC1010"/>
                </a:solidFill>
              </a:rPr>
              <a:t>00</a:t>
            </a:r>
            <a:r>
              <a:rPr lang="en-US" sz="2400" b="1" i="1" dirty="0" smtClean="0">
                <a:solidFill>
                  <a:srgbClr val="BC1010"/>
                </a:solidFill>
              </a:rPr>
              <a:t> = h</a:t>
            </a:r>
            <a:r>
              <a:rPr lang="en-US" sz="2400" b="1" i="1" baseline="-25000" dirty="0" smtClean="0">
                <a:solidFill>
                  <a:srgbClr val="BC1010"/>
                </a:solidFill>
              </a:rPr>
              <a:t>0i </a:t>
            </a:r>
            <a:r>
              <a:rPr lang="en-US" sz="2400" b="1" i="1" dirty="0" smtClean="0">
                <a:solidFill>
                  <a:srgbClr val="BC1010"/>
                </a:solidFill>
              </a:rPr>
              <a:t>=0</a:t>
            </a:r>
            <a:endParaRPr lang="en-US" b="1" dirty="0">
              <a:solidFill>
                <a:srgbClr val="BC101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060" y="4663562"/>
            <a:ext cx="4419600" cy="7239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91716" y="5234901"/>
            <a:ext cx="1087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tensor</a:t>
            </a:r>
          </a:p>
          <a:p>
            <a:r>
              <a:rPr lang="en-US" b="1" dirty="0" smtClean="0">
                <a:solidFill>
                  <a:srgbClr val="BC1010"/>
                </a:solidFill>
              </a:rPr>
              <a:t>spectrum</a:t>
            </a:r>
            <a:endParaRPr lang="en-US" b="1" dirty="0">
              <a:solidFill>
                <a:srgbClr val="BC101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0972" y="4489286"/>
            <a:ext cx="2997200" cy="762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37460" y="5907672"/>
            <a:ext cx="3251200" cy="889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22660" y="6072577"/>
            <a:ext cx="1087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scalar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spectrum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22562" y="4928120"/>
            <a:ext cx="1271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in standard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Cosmology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61136" y="5659826"/>
            <a:ext cx="1824878" cy="1059081"/>
          </a:xfrm>
          <a:prstGeom prst="rect">
            <a:avLst/>
          </a:prstGeom>
          <a:ln w="47625">
            <a:solidFill>
              <a:schemeClr val="accent2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1228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177" y="2110013"/>
            <a:ext cx="2333823" cy="15530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6329" y="192337"/>
            <a:ext cx="7335261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BICEP2 2014 Data on tensor perturbations </a:t>
            </a:r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89" y="904543"/>
            <a:ext cx="4982269" cy="2845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32095" y="1304629"/>
            <a:ext cx="2386891" cy="1200328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Detection of </a:t>
            </a:r>
          </a:p>
          <a:p>
            <a:r>
              <a:rPr lang="en-US" sz="2400" b="1" dirty="0" smtClean="0"/>
              <a:t>B-modes in </a:t>
            </a:r>
          </a:p>
          <a:p>
            <a:r>
              <a:rPr lang="en-US" sz="2400" b="1" dirty="0" smtClean="0"/>
              <a:t>CMB polarization</a:t>
            </a:r>
            <a:endParaRPr lang="en-US" sz="24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814" y="4140024"/>
            <a:ext cx="3297430" cy="1058931"/>
          </a:xfrm>
          <a:prstGeom prst="rect">
            <a:avLst/>
          </a:prstGeom>
        </p:spPr>
      </p:pic>
      <p:pic>
        <p:nvPicPr>
          <p:cNvPr id="11" name="Picture 10" descr="latexit-drag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606" y="4140024"/>
            <a:ext cx="3881720" cy="9942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347" y="3690495"/>
            <a:ext cx="1676400" cy="381000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31788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177" y="2110013"/>
            <a:ext cx="2333823" cy="15530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6329" y="192337"/>
            <a:ext cx="7335261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BICEP2 2014 Data on tensor perturbations </a:t>
            </a:r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89" y="904543"/>
            <a:ext cx="4982269" cy="2845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32095" y="1304629"/>
            <a:ext cx="2386891" cy="1200328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Detection of </a:t>
            </a:r>
          </a:p>
          <a:p>
            <a:r>
              <a:rPr lang="en-US" sz="2400" b="1" dirty="0" smtClean="0"/>
              <a:t>B-modes in </a:t>
            </a:r>
          </a:p>
          <a:p>
            <a:r>
              <a:rPr lang="en-US" sz="2400" b="1" dirty="0" smtClean="0"/>
              <a:t>CMB polarization</a:t>
            </a:r>
            <a:endParaRPr lang="en-US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3087" y="3610810"/>
            <a:ext cx="4230913" cy="32266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8347" y="4087838"/>
            <a:ext cx="4666412" cy="1200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If true would imply a much larger  </a:t>
            </a:r>
          </a:p>
          <a:p>
            <a:r>
              <a:rPr lang="en-US" sz="2400" b="1" dirty="0" smtClean="0"/>
              <a:t>value for tensor-to-scalar ratio r</a:t>
            </a:r>
          </a:p>
          <a:p>
            <a:r>
              <a:rPr lang="en-US" sz="2400" b="1" dirty="0" smtClean="0"/>
              <a:t> than anticipated by PLANCK 2013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390" y="5427257"/>
            <a:ext cx="1053102" cy="12637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6522" y="5760243"/>
            <a:ext cx="2938206" cy="930736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2470293" y="5427257"/>
            <a:ext cx="956804" cy="62588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7097" y="5366543"/>
            <a:ext cx="1473200" cy="393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8347" y="3690495"/>
            <a:ext cx="1676400" cy="381000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87493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177" y="2110013"/>
            <a:ext cx="2333823" cy="15530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89" y="904543"/>
            <a:ext cx="4982269" cy="2845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32095" y="1304629"/>
            <a:ext cx="2386891" cy="1200328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Detection of </a:t>
            </a:r>
          </a:p>
          <a:p>
            <a:r>
              <a:rPr lang="en-US" sz="2400" b="1" dirty="0" smtClean="0"/>
              <a:t>B-modes in </a:t>
            </a:r>
          </a:p>
          <a:p>
            <a:r>
              <a:rPr lang="en-US" sz="2400" b="1" dirty="0" smtClean="0"/>
              <a:t>CMB polarization</a:t>
            </a:r>
            <a:endParaRPr lang="en-US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3087" y="3610810"/>
            <a:ext cx="4230913" cy="32266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8347" y="4087838"/>
            <a:ext cx="4666412" cy="1200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If true would Implies a much larger  </a:t>
            </a:r>
          </a:p>
          <a:p>
            <a:r>
              <a:rPr lang="en-US" sz="2400" b="1" dirty="0" smtClean="0"/>
              <a:t>value for tensor-to-scalar ratio r</a:t>
            </a:r>
          </a:p>
          <a:p>
            <a:r>
              <a:rPr lang="en-US" sz="2400" b="1" dirty="0" smtClean="0"/>
              <a:t> than anticipated by PLANCK 2013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390" y="5427257"/>
            <a:ext cx="1053102" cy="126372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6522" y="5760243"/>
            <a:ext cx="2938206" cy="930736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2470293" y="5427257"/>
            <a:ext cx="956804" cy="62588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7097" y="5366543"/>
            <a:ext cx="1473200" cy="3937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8347" y="3690495"/>
            <a:ext cx="1676400" cy="381000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 rot="20065872">
            <a:off x="1063121" y="2268210"/>
            <a:ext cx="7151718" cy="2062103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But proved </a:t>
            </a:r>
            <a:r>
              <a:rPr lang="en-US" sz="3200" b="1" dirty="0" smtClean="0">
                <a:solidFill>
                  <a:srgbClr val="FF0000"/>
                </a:solidFill>
              </a:rPr>
              <a:t>incorrect</a:t>
            </a:r>
            <a:r>
              <a:rPr lang="en-US" sz="3200" b="1" dirty="0" smtClean="0"/>
              <a:t> </a:t>
            </a:r>
          </a:p>
          <a:p>
            <a:pPr algn="ctr"/>
            <a:r>
              <a:rPr lang="en-US" sz="3200" b="1" dirty="0" smtClean="0"/>
              <a:t>(as being </a:t>
            </a:r>
            <a:r>
              <a:rPr lang="en-US" sz="3200" b="1" dirty="0" smtClean="0">
                <a:solidFill>
                  <a:srgbClr val="FF0000"/>
                </a:solidFill>
              </a:rPr>
              <a:t>primordial gravitational waves</a:t>
            </a:r>
            <a:r>
              <a:rPr lang="en-US" sz="3200" b="1" dirty="0" smtClean="0"/>
              <a:t>) </a:t>
            </a:r>
          </a:p>
          <a:p>
            <a:pPr algn="ctr"/>
            <a:r>
              <a:rPr lang="en-US" sz="3200" b="1" dirty="0" smtClean="0"/>
              <a:t>due to Joint BICEP2/KECK Array &amp; Planck </a:t>
            </a:r>
          </a:p>
          <a:p>
            <a:pPr algn="ctr"/>
            <a:r>
              <a:rPr lang="en-US" sz="3200" b="1" dirty="0" smtClean="0"/>
              <a:t>2015 Analysis  </a:t>
            </a:r>
            <a:r>
              <a:rPr lang="en-US" sz="3200" b="1" dirty="0" smtClean="0">
                <a:solidFill>
                  <a:srgbClr val="FF0000"/>
                </a:solidFill>
              </a:rPr>
              <a:t>arXiv</a:t>
            </a:r>
            <a:r>
              <a:rPr lang="en-US" sz="3200" b="1" dirty="0">
                <a:solidFill>
                  <a:srgbClr val="FF0000"/>
                </a:solidFill>
              </a:rPr>
              <a:t>:</a:t>
            </a:r>
            <a:r>
              <a:rPr lang="en-US" sz="3200" b="1" dirty="0" smtClean="0">
                <a:solidFill>
                  <a:srgbClr val="FF0000"/>
                </a:solidFill>
              </a:rPr>
              <a:t>1502.00612 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808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16" y="348028"/>
            <a:ext cx="8541646" cy="62190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0650" y="468321"/>
            <a:ext cx="4921239" cy="461665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WZ INFLATION &amp; PLANCK DATA 2013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14431" y="416136"/>
            <a:ext cx="2165017" cy="9848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/>
              <a:t>Croon, Ellis, NEM </a:t>
            </a:r>
          </a:p>
          <a:p>
            <a:r>
              <a:rPr lang="en-US" b="1" dirty="0" smtClean="0"/>
              <a:t>PLB 724, 165 (2013)</a:t>
            </a:r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1303.6253.</a:t>
            </a:r>
            <a:endParaRPr lang="en-US" b="1" dirty="0"/>
          </a:p>
          <a:p>
            <a:endParaRPr lang="en-US" sz="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960" y="6162614"/>
            <a:ext cx="4032997" cy="60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672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789" y="-33800"/>
            <a:ext cx="1925211" cy="13046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2905" y="401077"/>
            <a:ext cx="6602488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PLANCK 2015 RESULTS ON INFLATION 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67290" y="2155557"/>
            <a:ext cx="391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9294" y="1626130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Scalar spectral index </a:t>
            </a:r>
            <a:r>
              <a:rPr lang="el-GR" dirty="0" smtClean="0">
                <a:solidFill>
                  <a:srgbClr val="FF0000"/>
                </a:solidFill>
                <a:latin typeface="Chalkduster"/>
                <a:cs typeface="Chalkduster"/>
              </a:rPr>
              <a:t>η</a:t>
            </a:r>
            <a:r>
              <a:rPr lang="en-US" baseline="-25000" dirty="0" smtClean="0">
                <a:solidFill>
                  <a:srgbClr val="FF0000"/>
                </a:solidFill>
                <a:latin typeface="Chalkduster"/>
                <a:cs typeface="Chalkduster"/>
              </a:rPr>
              <a:t>s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  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9294" y="2134622"/>
            <a:ext cx="46217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halkduster"/>
                <a:cs typeface="Chalkduster"/>
              </a:rPr>
              <a:t>Running scalar spectral index</a:t>
            </a:r>
          </a:p>
          <a:p>
            <a:endParaRPr lang="en-US" sz="2000" b="1" dirty="0" smtClean="0">
              <a:solidFill>
                <a:srgbClr val="BC1010"/>
              </a:solidFill>
              <a:latin typeface="Chalkduster"/>
              <a:cs typeface="Chalkduster"/>
            </a:endParaRPr>
          </a:p>
          <a:p>
            <a:r>
              <a:rPr lang="en-US" sz="2000" b="1" dirty="0" smtClean="0">
                <a:solidFill>
                  <a:srgbClr val="BC1010"/>
                </a:solidFill>
                <a:latin typeface="Chalkduster"/>
                <a:cs typeface="Chalkduster"/>
              </a:rPr>
              <a:t>Tensor to scalar ratio  </a:t>
            </a:r>
            <a:endParaRPr lang="en-US" sz="2000" b="1" dirty="0">
              <a:solidFill>
                <a:srgbClr val="BC1010"/>
              </a:solidFill>
              <a:latin typeface="Chalkduster"/>
              <a:cs typeface="Chalkduster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2303"/>
            <a:ext cx="9144000" cy="27756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774" y="2205291"/>
            <a:ext cx="3226537" cy="3260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02368" y="1244041"/>
            <a:ext cx="64841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500" dirty="0" smtClean="0"/>
              <a:t>}</a:t>
            </a:r>
            <a:endParaRPr lang="en-US" sz="11500" dirty="0"/>
          </a:p>
        </p:txBody>
      </p:sp>
      <p:sp>
        <p:nvSpPr>
          <p:cNvPr id="15" name="Rectangle 14"/>
          <p:cNvSpPr/>
          <p:nvPr/>
        </p:nvSpPr>
        <p:spPr>
          <a:xfrm>
            <a:off x="5161365" y="1146679"/>
            <a:ext cx="3986738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i="1" dirty="0" smtClean="0"/>
              <a:t>Planck </a:t>
            </a:r>
            <a:r>
              <a:rPr lang="en-US" b="1" i="1" dirty="0" err="1" smtClean="0"/>
              <a:t>Coll</a:t>
            </a:r>
            <a:r>
              <a:rPr lang="en-US" b="1" dirty="0" smtClean="0"/>
              <a:t>: Ade </a:t>
            </a:r>
            <a:r>
              <a:rPr lang="en-US" b="1" i="1" dirty="0" smtClean="0"/>
              <a:t>et al. </a:t>
            </a:r>
            <a:r>
              <a:rPr lang="en-US" b="1" dirty="0" smtClean="0"/>
              <a:t>arXiv:1</a:t>
            </a:r>
            <a:r>
              <a:rPr lang="el-GR" b="1" dirty="0" smtClean="0"/>
              <a:t>5</a:t>
            </a:r>
            <a:r>
              <a:rPr lang="en-US" b="1" dirty="0" smtClean="0"/>
              <a:t>0</a:t>
            </a:r>
            <a:r>
              <a:rPr lang="el-GR" b="1" dirty="0" smtClean="0"/>
              <a:t>2</a:t>
            </a:r>
            <a:r>
              <a:rPr lang="en-US" b="1" dirty="0" smtClean="0"/>
              <a:t>.0</a:t>
            </a:r>
            <a:r>
              <a:rPr lang="el-GR" b="1" dirty="0" smtClean="0"/>
              <a:t>2114</a:t>
            </a:r>
            <a:endParaRPr lang="en-US" b="1" dirty="0"/>
          </a:p>
        </p:txBody>
      </p:sp>
      <p:sp>
        <p:nvSpPr>
          <p:cNvPr id="3" name="Rounded Rectangle 2"/>
          <p:cNvSpPr/>
          <p:nvPr/>
        </p:nvSpPr>
        <p:spPr>
          <a:xfrm>
            <a:off x="107498" y="5334003"/>
            <a:ext cx="8814017" cy="52493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141367" y="4504270"/>
            <a:ext cx="8814017" cy="3556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48495" y="2599109"/>
            <a:ext cx="3516232" cy="78755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590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0650" y="468321"/>
            <a:ext cx="4921239" cy="461665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WZ INFLATION &amp; PLANCK DATA 2013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14431" y="416136"/>
            <a:ext cx="2165017" cy="9848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/>
              <a:t>Croon, Ellis, NEM </a:t>
            </a:r>
          </a:p>
          <a:p>
            <a:r>
              <a:rPr lang="en-US" b="1" dirty="0" smtClean="0"/>
              <a:t>PLB 724, 165 (2013)</a:t>
            </a:r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1303.6253.</a:t>
            </a:r>
            <a:endParaRPr lang="en-US" b="1" dirty="0"/>
          </a:p>
          <a:p>
            <a:endParaRPr lang="en-US" sz="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49" y="1425590"/>
            <a:ext cx="1542689" cy="9575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0650" y="1487192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examined limit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76444"/>
            <a:ext cx="88773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0115" y="2139592"/>
            <a:ext cx="1121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 = 50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9836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39" y="1157930"/>
            <a:ext cx="6819900" cy="502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0650" y="468321"/>
            <a:ext cx="4921239" cy="461665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WZ INFLATION &amp; PLANCK DATA 2013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14431" y="416136"/>
            <a:ext cx="2165017" cy="9848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/>
              <a:t>Croon, Ellis, NEM </a:t>
            </a:r>
          </a:p>
          <a:p>
            <a:r>
              <a:rPr lang="en-US" b="1" dirty="0" smtClean="0"/>
              <a:t>PLB 724, 165 (2013)</a:t>
            </a:r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1303.6253.</a:t>
            </a:r>
            <a:endParaRPr lang="en-US" b="1" dirty="0"/>
          </a:p>
          <a:p>
            <a:endParaRPr lang="en-US" sz="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9078" y="6187130"/>
            <a:ext cx="5740400" cy="342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5886" y="2386143"/>
            <a:ext cx="1625600" cy="3683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9478" y="1907377"/>
            <a:ext cx="1542689" cy="95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988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39" y="1157930"/>
            <a:ext cx="6819900" cy="5029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0650" y="468321"/>
            <a:ext cx="4921239" cy="461665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WZ INFLATION &amp; PLANCK DATA 2013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14431" y="416136"/>
            <a:ext cx="2165017" cy="9848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/>
              <a:t>Croon, Ellis, NEM </a:t>
            </a:r>
          </a:p>
          <a:p>
            <a:r>
              <a:rPr lang="en-US" b="1" dirty="0" smtClean="0"/>
              <a:t>PLB 724, 165 (2013)</a:t>
            </a:r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1303.6253.</a:t>
            </a:r>
            <a:endParaRPr lang="en-US" b="1" dirty="0"/>
          </a:p>
          <a:p>
            <a:endParaRPr lang="en-US" sz="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9078" y="6187130"/>
            <a:ext cx="5740400" cy="342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5886" y="2386143"/>
            <a:ext cx="1625600" cy="3683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Oval 6"/>
          <p:cNvSpPr/>
          <p:nvPr/>
        </p:nvSpPr>
        <p:spPr>
          <a:xfrm>
            <a:off x="5941485" y="5909390"/>
            <a:ext cx="1355653" cy="914400"/>
          </a:xfrm>
          <a:prstGeom prst="ellipse">
            <a:avLst/>
          </a:prstGeom>
          <a:noFill/>
          <a:ln w="349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779570" y="4583210"/>
            <a:ext cx="2204213" cy="914400"/>
          </a:xfrm>
          <a:prstGeom prst="ellipse">
            <a:avLst/>
          </a:prstGeom>
          <a:noFill/>
          <a:ln w="412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97138" y="2904974"/>
            <a:ext cx="1641007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Minimal WZ </a:t>
            </a:r>
          </a:p>
          <a:p>
            <a:r>
              <a:rPr lang="en-US" dirty="0" smtClean="0"/>
              <a:t>model can be </a:t>
            </a:r>
          </a:p>
          <a:p>
            <a:r>
              <a:rPr lang="en-US" dirty="0" smtClean="0"/>
              <a:t>combined  with</a:t>
            </a:r>
          </a:p>
          <a:p>
            <a:r>
              <a:rPr lang="en-US" dirty="0" smtClean="0"/>
              <a:t>minimal SUSY</a:t>
            </a:r>
          </a:p>
          <a:p>
            <a:r>
              <a:rPr lang="en-US" dirty="0" smtClean="0"/>
              <a:t>seesaw model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9478" y="1907377"/>
            <a:ext cx="1542689" cy="95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24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0650" y="468321"/>
            <a:ext cx="4921239" cy="461665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WZ INFLATION &amp; PLANCK DATA 2013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614431" y="416136"/>
            <a:ext cx="2165017" cy="9848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/>
              <a:t>Croon, Ellis, NEM </a:t>
            </a:r>
          </a:p>
          <a:p>
            <a:r>
              <a:rPr lang="en-US" b="1" dirty="0" smtClean="0"/>
              <a:t>PLB 724, 165 (2013)</a:t>
            </a:r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1303.6253.</a:t>
            </a:r>
            <a:endParaRPr lang="en-US" b="1" dirty="0"/>
          </a:p>
          <a:p>
            <a:endParaRPr lang="en-US" sz="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49" y="1425590"/>
            <a:ext cx="1542689" cy="9575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0650" y="1487192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examined limit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76444"/>
            <a:ext cx="88773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0115" y="2139592"/>
            <a:ext cx="1121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 = 50 </a:t>
            </a:r>
            <a:endParaRPr lang="en-US" sz="2800" dirty="0"/>
          </a:p>
        </p:txBody>
      </p:sp>
      <p:sp>
        <p:nvSpPr>
          <p:cNvPr id="8" name="Oval 7"/>
          <p:cNvSpPr/>
          <p:nvPr/>
        </p:nvSpPr>
        <p:spPr>
          <a:xfrm>
            <a:off x="2726347" y="5027171"/>
            <a:ext cx="914400" cy="914400"/>
          </a:xfrm>
          <a:prstGeom prst="ellipse">
            <a:avLst/>
          </a:prstGeom>
          <a:noFill/>
          <a:ln w="47625">
            <a:solidFill>
              <a:srgbClr val="FF0000">
                <a:alpha val="94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53723" y="2000431"/>
            <a:ext cx="2916183" cy="92333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halkduster"/>
                <a:cs typeface="Chalkduster"/>
              </a:rPr>
              <a:t>Smaller field values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also compatible with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BICEP2 Data </a:t>
            </a:r>
            <a:endParaRPr lang="en-US" b="1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441247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7865" y="313112"/>
            <a:ext cx="6635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EXPLORING TWO-FIELD INFLATION IN WZ MODELS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36446" y="887148"/>
            <a:ext cx="3366927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J.ELLIS, NEM, D. MULRYNE 1401.6078 </a:t>
            </a:r>
            <a:endParaRPr lang="en-US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15" y="1225702"/>
            <a:ext cx="1790700" cy="571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515" y="2030236"/>
            <a:ext cx="3187700" cy="419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8354" y="1327302"/>
            <a:ext cx="1397000" cy="469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588" y="2586994"/>
            <a:ext cx="6441268" cy="8557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069" y="3428128"/>
            <a:ext cx="4443085" cy="31266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5066" y="3428128"/>
            <a:ext cx="2908300" cy="1193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97254" y="4710206"/>
            <a:ext cx="12446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970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20" y="154020"/>
            <a:ext cx="6033699" cy="50637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36446" y="191348"/>
            <a:ext cx="3366927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J.ELLIS, NEM, D. MULRYNE 1401.6078 </a:t>
            </a:r>
            <a:endParaRPr lang="en-US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4" y="5079812"/>
            <a:ext cx="9144000" cy="1708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01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20" y="154020"/>
            <a:ext cx="6033699" cy="50637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36446" y="191348"/>
            <a:ext cx="3366927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J.ELLIS, NEM, D. MULRYNE 1401.6078 </a:t>
            </a:r>
            <a:endParaRPr lang="en-US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4" y="5079812"/>
            <a:ext cx="9144000" cy="170860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565679" y="2400518"/>
            <a:ext cx="2452898" cy="9144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192540" y="2644048"/>
            <a:ext cx="1219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BICEP2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19402" y="2122197"/>
            <a:ext cx="2096710" cy="646331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NB: </a:t>
            </a:r>
            <a:r>
              <a:rPr lang="en-US" b="1" i="1" dirty="0" err="1" smtClean="0">
                <a:solidFill>
                  <a:srgbClr val="0000FF"/>
                </a:solidFill>
              </a:rPr>
              <a:t>Transplanckian</a:t>
            </a:r>
            <a:endParaRPr lang="en-US" b="1" i="1" dirty="0" smtClean="0">
              <a:solidFill>
                <a:srgbClr val="0000FF"/>
              </a:solidFill>
            </a:endParaRPr>
          </a:p>
          <a:p>
            <a:r>
              <a:rPr lang="en-US" b="1" i="1" dirty="0">
                <a:solidFill>
                  <a:srgbClr val="0000FF"/>
                </a:solidFill>
              </a:rPr>
              <a:t> </a:t>
            </a:r>
            <a:r>
              <a:rPr lang="en-US" b="1" i="1" dirty="0" smtClean="0">
                <a:solidFill>
                  <a:srgbClr val="0000FF"/>
                </a:solidFill>
              </a:rPr>
              <a:t>       </a:t>
            </a:r>
            <a:r>
              <a:rPr lang="en-US" b="1" i="1" dirty="0" err="1" smtClean="0">
                <a:solidFill>
                  <a:srgbClr val="0000FF"/>
                </a:solidFill>
              </a:rPr>
              <a:t>inflaton</a:t>
            </a:r>
            <a:r>
              <a:rPr lang="en-US" b="1" i="1" dirty="0" smtClean="0">
                <a:solidFill>
                  <a:srgbClr val="0000FF"/>
                </a:solidFill>
              </a:rPr>
              <a:t> </a:t>
            </a:r>
            <a:r>
              <a:rPr lang="en-US" b="1" i="1" dirty="0" err="1" smtClean="0">
                <a:solidFill>
                  <a:srgbClr val="0000FF"/>
                </a:solidFill>
              </a:rPr>
              <a:t>v.e.v</a:t>
            </a:r>
            <a:r>
              <a:rPr lang="en-US" b="1" i="1" dirty="0" err="1">
                <a:solidFill>
                  <a:srgbClr val="0000FF"/>
                </a:solidFill>
              </a:rPr>
              <a:t>.</a:t>
            </a:r>
            <a:r>
              <a:rPr lang="en-US" b="1" i="1" dirty="0" err="1" smtClean="0">
                <a:solidFill>
                  <a:srgbClr val="0000FF"/>
                </a:solidFill>
              </a:rPr>
              <a:t>s</a:t>
            </a:r>
            <a:endParaRPr lang="en-US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072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740" y="34793"/>
            <a:ext cx="6311202" cy="66666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894" y="173952"/>
            <a:ext cx="3968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PREDICTIONS FOR NON-GAUSSIANITIES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36446" y="191348"/>
            <a:ext cx="3366927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J.ELLIS, NEM, D. MULRYNE 1401.6078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08550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789" y="-33800"/>
            <a:ext cx="1925211" cy="13046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2905" y="401077"/>
            <a:ext cx="6602488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PLANCK 2015 RESULTS ON INFLATION 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67290" y="2155557"/>
            <a:ext cx="391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@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9294" y="1626130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Scalar spectral index </a:t>
            </a:r>
            <a:r>
              <a:rPr lang="el-GR" dirty="0" smtClean="0">
                <a:solidFill>
                  <a:srgbClr val="FF0000"/>
                </a:solidFill>
                <a:latin typeface="Chalkduster"/>
                <a:cs typeface="Chalkduster"/>
              </a:rPr>
              <a:t>η</a:t>
            </a:r>
            <a:r>
              <a:rPr lang="en-US" baseline="-25000" dirty="0" smtClean="0">
                <a:solidFill>
                  <a:srgbClr val="FF0000"/>
                </a:solidFill>
                <a:latin typeface="Chalkduster"/>
                <a:cs typeface="Chalkduster"/>
              </a:rPr>
              <a:t>s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  </a:t>
            </a:r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9294" y="2134622"/>
            <a:ext cx="46217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Chalkduster"/>
                <a:cs typeface="Chalkduster"/>
              </a:rPr>
              <a:t>Running scalar spectral index</a:t>
            </a:r>
          </a:p>
          <a:p>
            <a:endParaRPr lang="en-US" sz="2000" b="1" dirty="0" smtClean="0">
              <a:solidFill>
                <a:srgbClr val="BC1010"/>
              </a:solidFill>
              <a:latin typeface="Chalkduster"/>
              <a:cs typeface="Chalkduster"/>
            </a:endParaRPr>
          </a:p>
          <a:p>
            <a:r>
              <a:rPr lang="en-US" sz="2000" b="1" dirty="0" smtClean="0">
                <a:solidFill>
                  <a:srgbClr val="BC1010"/>
                </a:solidFill>
                <a:latin typeface="Chalkduster"/>
                <a:cs typeface="Chalkduster"/>
              </a:rPr>
              <a:t>Tensor to scalar ratio  </a:t>
            </a:r>
            <a:endParaRPr lang="en-US" sz="2000" b="1" dirty="0">
              <a:solidFill>
                <a:srgbClr val="BC1010"/>
              </a:solidFill>
              <a:latin typeface="Chalkduster"/>
              <a:cs typeface="Chalkduster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2303"/>
            <a:ext cx="9144000" cy="27756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774" y="2205291"/>
            <a:ext cx="3226537" cy="3260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02368" y="1244041"/>
            <a:ext cx="64841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500" dirty="0" smtClean="0"/>
              <a:t>}</a:t>
            </a:r>
            <a:endParaRPr lang="en-US" sz="11500" dirty="0"/>
          </a:p>
        </p:txBody>
      </p:sp>
      <p:sp>
        <p:nvSpPr>
          <p:cNvPr id="15" name="Rectangle 14"/>
          <p:cNvSpPr/>
          <p:nvPr/>
        </p:nvSpPr>
        <p:spPr>
          <a:xfrm>
            <a:off x="5161365" y="1146679"/>
            <a:ext cx="3986738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i="1" dirty="0" smtClean="0"/>
              <a:t>Planck </a:t>
            </a:r>
            <a:r>
              <a:rPr lang="en-US" b="1" i="1" dirty="0" err="1" smtClean="0"/>
              <a:t>Coll</a:t>
            </a:r>
            <a:r>
              <a:rPr lang="en-US" b="1" dirty="0" smtClean="0"/>
              <a:t>: Ade </a:t>
            </a:r>
            <a:r>
              <a:rPr lang="en-US" b="1" i="1" dirty="0" smtClean="0"/>
              <a:t>et al. </a:t>
            </a:r>
            <a:r>
              <a:rPr lang="en-US" b="1" dirty="0" smtClean="0"/>
              <a:t>arXiv:1</a:t>
            </a:r>
            <a:r>
              <a:rPr lang="el-GR" b="1" dirty="0" smtClean="0"/>
              <a:t>5</a:t>
            </a:r>
            <a:r>
              <a:rPr lang="en-US" b="1" dirty="0" smtClean="0"/>
              <a:t>0</a:t>
            </a:r>
            <a:r>
              <a:rPr lang="el-GR" b="1" dirty="0" smtClean="0"/>
              <a:t>2</a:t>
            </a:r>
            <a:r>
              <a:rPr lang="en-US" b="1" dirty="0" smtClean="0"/>
              <a:t>.0</a:t>
            </a:r>
            <a:r>
              <a:rPr lang="el-GR" b="1" dirty="0" smtClean="0"/>
              <a:t>2114</a:t>
            </a:r>
            <a:endParaRPr lang="en-US" b="1" dirty="0"/>
          </a:p>
        </p:txBody>
      </p:sp>
      <p:sp>
        <p:nvSpPr>
          <p:cNvPr id="3" name="Rounded Rectangle 2"/>
          <p:cNvSpPr/>
          <p:nvPr/>
        </p:nvSpPr>
        <p:spPr>
          <a:xfrm>
            <a:off x="107498" y="5334003"/>
            <a:ext cx="8814017" cy="52493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141367" y="4504270"/>
            <a:ext cx="8814017" cy="3556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48495" y="2599109"/>
            <a:ext cx="3516232" cy="787556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 rot="20065872">
            <a:off x="541849" y="2268210"/>
            <a:ext cx="8194270" cy="2062103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No evidence for </a:t>
            </a:r>
            <a:r>
              <a:rPr lang="en-US" sz="3200" b="1" dirty="0" smtClean="0">
                <a:solidFill>
                  <a:srgbClr val="FF0000"/>
                </a:solidFill>
              </a:rPr>
              <a:t>primordial gravitational waves</a:t>
            </a:r>
            <a:r>
              <a:rPr lang="en-US" sz="3200" b="1" dirty="0" smtClean="0"/>
              <a:t> </a:t>
            </a:r>
          </a:p>
          <a:p>
            <a:pPr algn="ctr"/>
            <a:r>
              <a:rPr lang="en-US" sz="3200" b="1" dirty="0" smtClean="0"/>
              <a:t>due to Joint BICEP2/KECK Array &amp; Planck </a:t>
            </a:r>
          </a:p>
          <a:p>
            <a:pPr algn="ctr"/>
            <a:r>
              <a:rPr lang="en-US" sz="3200" b="1" dirty="0" smtClean="0"/>
              <a:t>2015 Analysis  </a:t>
            </a:r>
            <a:r>
              <a:rPr lang="en-US" sz="3200" b="1" dirty="0" smtClean="0">
                <a:solidFill>
                  <a:srgbClr val="FF0000"/>
                </a:solidFill>
              </a:rPr>
              <a:t>arXiv</a:t>
            </a:r>
            <a:r>
              <a:rPr lang="en-US" sz="3200" b="1" dirty="0">
                <a:solidFill>
                  <a:srgbClr val="FF0000"/>
                </a:solidFill>
              </a:rPr>
              <a:t>:</a:t>
            </a:r>
            <a:r>
              <a:rPr lang="en-US" sz="3200" b="1" dirty="0" smtClean="0">
                <a:solidFill>
                  <a:srgbClr val="FF0000"/>
                </a:solidFill>
              </a:rPr>
              <a:t>1502.00612 </a:t>
            </a:r>
            <a:endParaRPr lang="en-US" sz="3200" b="1" dirty="0">
              <a:solidFill>
                <a:srgbClr val="FF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0000FF"/>
                </a:solidFill>
              </a:rPr>
              <a:t>previous claims of BICEP2 attributed to dust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241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3429" y="401077"/>
            <a:ext cx="6602488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PLANCK 201</a:t>
            </a:r>
            <a:r>
              <a:rPr lang="el-GR" sz="3200" b="1" dirty="0" smtClean="0"/>
              <a:t>5</a:t>
            </a:r>
            <a:r>
              <a:rPr lang="en-US" sz="3200" b="1" dirty="0" smtClean="0"/>
              <a:t> RESULTS ON INFLATION </a:t>
            </a:r>
            <a:endParaRPr lang="en-US" sz="3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67" y="1146679"/>
            <a:ext cx="7376946" cy="56963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61365" y="1146679"/>
            <a:ext cx="3986738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i="1" dirty="0" smtClean="0"/>
              <a:t>Planck </a:t>
            </a:r>
            <a:r>
              <a:rPr lang="en-US" b="1" i="1" dirty="0" err="1" smtClean="0"/>
              <a:t>Coll</a:t>
            </a:r>
            <a:r>
              <a:rPr lang="en-US" b="1" dirty="0" smtClean="0"/>
              <a:t>: Ade </a:t>
            </a:r>
            <a:r>
              <a:rPr lang="en-US" b="1" i="1" dirty="0" smtClean="0"/>
              <a:t>et al. </a:t>
            </a:r>
            <a:r>
              <a:rPr lang="en-US" b="1" dirty="0" smtClean="0"/>
              <a:t>arXiv:1</a:t>
            </a:r>
            <a:r>
              <a:rPr lang="el-GR" b="1" dirty="0" smtClean="0"/>
              <a:t>5</a:t>
            </a:r>
            <a:r>
              <a:rPr lang="en-US" b="1" dirty="0" smtClean="0"/>
              <a:t>0</a:t>
            </a:r>
            <a:r>
              <a:rPr lang="el-GR" b="1" dirty="0" smtClean="0"/>
              <a:t>2</a:t>
            </a:r>
            <a:r>
              <a:rPr lang="en-US" b="1" dirty="0" smtClean="0"/>
              <a:t>.0</a:t>
            </a:r>
            <a:r>
              <a:rPr lang="el-GR" b="1" dirty="0" smtClean="0"/>
              <a:t>2114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5537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3429" y="401077"/>
            <a:ext cx="6602488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PLANCK 201</a:t>
            </a:r>
            <a:r>
              <a:rPr lang="el-GR" sz="3200" b="1" dirty="0" smtClean="0"/>
              <a:t>5</a:t>
            </a:r>
            <a:r>
              <a:rPr lang="en-US" sz="3200" b="1" dirty="0" smtClean="0"/>
              <a:t> RESULTS ON INFLATION 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0775" y="1533406"/>
            <a:ext cx="1625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halkduster"/>
                <a:cs typeface="Chalkduster"/>
              </a:rPr>
              <a:t>Models </a:t>
            </a:r>
            <a:endParaRPr lang="en-US" sz="28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70" y="2100514"/>
            <a:ext cx="9004829" cy="46807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61365" y="1146679"/>
            <a:ext cx="3986738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i="1" dirty="0" smtClean="0"/>
              <a:t>Planck </a:t>
            </a:r>
            <a:r>
              <a:rPr lang="en-US" b="1" i="1" dirty="0" err="1" smtClean="0"/>
              <a:t>Coll</a:t>
            </a:r>
            <a:r>
              <a:rPr lang="en-US" b="1" dirty="0" smtClean="0"/>
              <a:t>: Ade </a:t>
            </a:r>
            <a:r>
              <a:rPr lang="en-US" b="1" i="1" dirty="0" smtClean="0"/>
              <a:t>et al. </a:t>
            </a:r>
            <a:r>
              <a:rPr lang="en-US" b="1" dirty="0" smtClean="0"/>
              <a:t>arXiv:1</a:t>
            </a:r>
            <a:r>
              <a:rPr lang="el-GR" b="1" dirty="0" smtClean="0"/>
              <a:t>5</a:t>
            </a:r>
            <a:r>
              <a:rPr lang="en-US" b="1" dirty="0" smtClean="0"/>
              <a:t>0</a:t>
            </a:r>
            <a:r>
              <a:rPr lang="el-GR" b="1" dirty="0" smtClean="0"/>
              <a:t>2</a:t>
            </a:r>
            <a:r>
              <a:rPr lang="en-US" b="1" dirty="0" smtClean="0"/>
              <a:t>.0</a:t>
            </a:r>
            <a:r>
              <a:rPr lang="el-GR" b="1" dirty="0" smtClean="0"/>
              <a:t>2114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8630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70" y="2100514"/>
            <a:ext cx="9004829" cy="46807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3429" y="401077"/>
            <a:ext cx="6602488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PLANCK 201</a:t>
            </a:r>
            <a:r>
              <a:rPr lang="el-GR" sz="3200" b="1" dirty="0" smtClean="0"/>
              <a:t>5</a:t>
            </a:r>
            <a:r>
              <a:rPr lang="en-US" sz="3200" b="1" dirty="0" smtClean="0"/>
              <a:t> RESULTS ON INFLATION 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0775" y="1533406"/>
            <a:ext cx="1625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halkduster"/>
                <a:cs typeface="Chalkduster"/>
              </a:rPr>
              <a:t>Models </a:t>
            </a:r>
            <a:endParaRPr lang="en-US" sz="28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6549" y="1749721"/>
            <a:ext cx="5637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Most monomial single field inflation potentials  excluded 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3390" y="1054500"/>
            <a:ext cx="826841" cy="695221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6436667" y="4453133"/>
            <a:ext cx="1687454" cy="1843876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61365" y="1146679"/>
            <a:ext cx="3986738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i="1" dirty="0" smtClean="0"/>
              <a:t>Planck </a:t>
            </a:r>
            <a:r>
              <a:rPr lang="en-US" b="1" i="1" dirty="0" err="1" smtClean="0"/>
              <a:t>Coll</a:t>
            </a:r>
            <a:r>
              <a:rPr lang="en-US" b="1" dirty="0" smtClean="0"/>
              <a:t>: Ade </a:t>
            </a:r>
            <a:r>
              <a:rPr lang="en-US" b="1" i="1" dirty="0" smtClean="0"/>
              <a:t>et al. </a:t>
            </a:r>
            <a:r>
              <a:rPr lang="en-US" b="1" dirty="0" smtClean="0"/>
              <a:t>arXiv:1</a:t>
            </a:r>
            <a:r>
              <a:rPr lang="el-GR" b="1" dirty="0" smtClean="0"/>
              <a:t>5</a:t>
            </a:r>
            <a:r>
              <a:rPr lang="en-US" b="1" dirty="0" smtClean="0"/>
              <a:t>0</a:t>
            </a:r>
            <a:r>
              <a:rPr lang="el-GR" b="1" dirty="0" smtClean="0"/>
              <a:t>2</a:t>
            </a:r>
            <a:r>
              <a:rPr lang="en-US" b="1" dirty="0" smtClean="0"/>
              <a:t>.0</a:t>
            </a:r>
            <a:r>
              <a:rPr lang="el-GR" b="1" dirty="0" smtClean="0"/>
              <a:t>2114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16400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70" y="2100514"/>
            <a:ext cx="9004829" cy="46807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3429" y="401077"/>
            <a:ext cx="6602488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PLANCK 201</a:t>
            </a:r>
            <a:r>
              <a:rPr lang="el-GR" sz="3200" b="1" dirty="0" smtClean="0"/>
              <a:t>5</a:t>
            </a:r>
            <a:r>
              <a:rPr lang="en-US" sz="3200" b="1" dirty="0" smtClean="0"/>
              <a:t> RESULTS ON INFLATION 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0775" y="1533406"/>
            <a:ext cx="1625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halkduster"/>
                <a:cs typeface="Chalkduster"/>
              </a:rPr>
              <a:t>Models </a:t>
            </a:r>
            <a:endParaRPr lang="en-US" sz="28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6549" y="1749721"/>
            <a:ext cx="5637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Most monomial single field inflation potentials  excluded 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3390" y="1054500"/>
            <a:ext cx="826841" cy="6952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43403" y="3877682"/>
            <a:ext cx="149811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00" b="1" dirty="0" smtClean="0">
                <a:solidFill>
                  <a:srgbClr val="FF0000"/>
                </a:solidFill>
                <a:latin typeface="+mj-lt"/>
                <a:cs typeface="Arial Black"/>
              </a:rPr>
              <a:t>X</a:t>
            </a:r>
            <a:endParaRPr lang="en-US" sz="16600" b="1" dirty="0">
              <a:solidFill>
                <a:srgbClr val="FF0000"/>
              </a:solidFill>
              <a:latin typeface="+mj-lt"/>
              <a:cs typeface="Arial Black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61365" y="1146679"/>
            <a:ext cx="3986738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i="1" dirty="0" smtClean="0"/>
              <a:t>Planck </a:t>
            </a:r>
            <a:r>
              <a:rPr lang="en-US" b="1" i="1" dirty="0" err="1" smtClean="0"/>
              <a:t>Coll</a:t>
            </a:r>
            <a:r>
              <a:rPr lang="en-US" b="1" dirty="0" smtClean="0"/>
              <a:t>: Ade </a:t>
            </a:r>
            <a:r>
              <a:rPr lang="en-US" b="1" i="1" dirty="0" smtClean="0"/>
              <a:t>et al. </a:t>
            </a:r>
            <a:r>
              <a:rPr lang="en-US" b="1" dirty="0" smtClean="0"/>
              <a:t>arXiv:1</a:t>
            </a:r>
            <a:r>
              <a:rPr lang="el-GR" b="1" dirty="0" smtClean="0"/>
              <a:t>5</a:t>
            </a:r>
            <a:r>
              <a:rPr lang="en-US" b="1" dirty="0" smtClean="0"/>
              <a:t>0</a:t>
            </a:r>
            <a:r>
              <a:rPr lang="el-GR" b="1" dirty="0" smtClean="0"/>
              <a:t>2</a:t>
            </a:r>
            <a:r>
              <a:rPr lang="en-US" b="1" dirty="0" smtClean="0"/>
              <a:t>.0</a:t>
            </a:r>
            <a:r>
              <a:rPr lang="el-GR" b="1" dirty="0" smtClean="0"/>
              <a:t>2114</a:t>
            </a:r>
            <a:endParaRPr lang="en-US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6436667" y="4453133"/>
            <a:ext cx="1687454" cy="1843876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38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5926" b="26336"/>
          <a:stretch/>
        </p:blipFill>
        <p:spPr>
          <a:xfrm>
            <a:off x="320921" y="118531"/>
            <a:ext cx="4765177" cy="22747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2260" y="2485373"/>
            <a:ext cx="8674482" cy="4247317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rial Black"/>
                <a:cs typeface="Arial Black"/>
              </a:rPr>
              <a:t>2015:  </a:t>
            </a:r>
          </a:p>
          <a:p>
            <a:endParaRPr lang="en-US" sz="3200" b="1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endParaRPr lang="en-US" sz="3200" b="1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endParaRPr lang="en-US" dirty="0">
              <a:solidFill>
                <a:srgbClr val="FF0000"/>
              </a:solidFill>
              <a:latin typeface="Arial Black"/>
              <a:cs typeface="Arial Black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Arial Black"/>
                <a:cs typeface="Arial Black"/>
              </a:rPr>
              <a:t>100 anniversary of the (</a:t>
            </a:r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classical</a:t>
            </a:r>
            <a:r>
              <a:rPr lang="en-US" dirty="0" smtClean="0">
                <a:solidFill>
                  <a:srgbClr val="0000FF"/>
                </a:solidFill>
                <a:latin typeface="Arial Black"/>
                <a:cs typeface="Arial Black"/>
              </a:rPr>
              <a:t>)  theory of General relativity   </a:t>
            </a:r>
          </a:p>
          <a:p>
            <a:r>
              <a:rPr lang="en-US" dirty="0">
                <a:solidFill>
                  <a:srgbClr val="0000FF"/>
                </a:solidFill>
                <a:latin typeface="Arial Black"/>
                <a:cs typeface="Arial Black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rial Black"/>
                <a:cs typeface="Arial Black"/>
              </a:rPr>
              <a:t>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n-US" b="1" dirty="0" smtClean="0">
                <a:solidFill>
                  <a:srgbClr val="660066"/>
                </a:solidFill>
                <a:latin typeface="Arial Black"/>
                <a:cs typeface="Arial Black"/>
              </a:rPr>
              <a:t>Year of Light  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8000"/>
                </a:solidFill>
                <a:latin typeface="Arial Black"/>
                <a:cs typeface="Arial Black"/>
              </a:rPr>
              <a:t>        Use </a:t>
            </a:r>
            <a:r>
              <a:rPr lang="en-US" sz="2400" b="1" dirty="0" smtClean="0">
                <a:solidFill>
                  <a:srgbClr val="FF0000"/>
                </a:solidFill>
                <a:latin typeface="Arial Black"/>
                <a:cs typeface="Arial Black"/>
              </a:rPr>
              <a:t>Cosmic  light </a:t>
            </a:r>
            <a:r>
              <a:rPr lang="en-US" b="1" dirty="0" smtClean="0">
                <a:solidFill>
                  <a:srgbClr val="008000"/>
                </a:solidFill>
                <a:latin typeface="Arial Black"/>
                <a:cs typeface="Arial Black"/>
              </a:rPr>
              <a:t>to probe / falsify:       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Arial Black"/>
                <a:cs typeface="Arial Black"/>
              </a:rPr>
              <a:t>      Cosmology</a:t>
            </a:r>
            <a:r>
              <a:rPr lang="en-US" b="1" dirty="0" smtClean="0">
                <a:solidFill>
                  <a:srgbClr val="008000"/>
                </a:solidFill>
                <a:latin typeface="Arial Black"/>
                <a:cs typeface="Arial Black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 Black"/>
                <a:cs typeface="Arial Black"/>
              </a:rPr>
              <a:t>models : </a:t>
            </a:r>
            <a:r>
              <a:rPr lang="en-US" b="1" dirty="0" smtClean="0">
                <a:solidFill>
                  <a:srgbClr val="008000"/>
                </a:solidFill>
                <a:latin typeface="Arial Black"/>
                <a:cs typeface="Arial Black"/>
              </a:rPr>
              <a:t>(current)</a:t>
            </a:r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Arial Black"/>
                <a:cs typeface="Arial Black"/>
              </a:rPr>
              <a:t>energy budget of Cosmos</a:t>
            </a:r>
          </a:p>
          <a:p>
            <a:r>
              <a:rPr lang="en-US" b="1" dirty="0">
                <a:solidFill>
                  <a:srgbClr val="008000"/>
                </a:solidFill>
                <a:latin typeface="Arial Black"/>
                <a:cs typeface="Arial Black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Arial Black"/>
                <a:cs typeface="Arial Black"/>
              </a:rPr>
              <a:t>                                                    </a:t>
            </a:r>
            <a:r>
              <a:rPr lang="en-US" b="1" dirty="0" smtClean="0">
                <a:solidFill>
                  <a:srgbClr val="000090"/>
                </a:solidFill>
                <a:latin typeface="Arial Black"/>
                <a:cs typeface="Arial Black"/>
              </a:rPr>
              <a:t>Inflation</a:t>
            </a:r>
            <a:r>
              <a:rPr lang="en-US" b="1" dirty="0" smtClean="0">
                <a:solidFill>
                  <a:srgbClr val="008000"/>
                </a:solidFill>
                <a:latin typeface="Arial Black"/>
                <a:cs typeface="Arial Black"/>
              </a:rPr>
              <a:t> </a:t>
            </a:r>
          </a:p>
          <a:p>
            <a:r>
              <a:rPr lang="en-US" b="1" dirty="0">
                <a:solidFill>
                  <a:srgbClr val="008000"/>
                </a:solidFill>
                <a:latin typeface="Arial Black"/>
                <a:cs typeface="Arial Black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Arial Black"/>
                <a:cs typeface="Arial Black"/>
              </a:rPr>
              <a:t>                                                    </a:t>
            </a:r>
            <a:r>
              <a:rPr lang="en-US" b="1" dirty="0" smtClean="0">
                <a:solidFill>
                  <a:srgbClr val="BC1010"/>
                </a:solidFill>
                <a:latin typeface="Arial Black"/>
                <a:cs typeface="Arial Black"/>
              </a:rPr>
              <a:t>Evolution of Universe</a:t>
            </a:r>
            <a:endParaRPr lang="en-US" sz="1400" b="1" dirty="0" smtClean="0">
              <a:solidFill>
                <a:srgbClr val="BC1010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701" y="41644"/>
            <a:ext cx="4209383" cy="23677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8535" y="2104716"/>
            <a:ext cx="4258143" cy="1908484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771" y="3468898"/>
            <a:ext cx="2743200" cy="3995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7626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70" y="2100514"/>
            <a:ext cx="9004829" cy="46807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3429" y="401077"/>
            <a:ext cx="6602488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PLANCK 201</a:t>
            </a:r>
            <a:r>
              <a:rPr lang="el-GR" sz="3200" b="1" dirty="0" smtClean="0"/>
              <a:t>5</a:t>
            </a:r>
            <a:r>
              <a:rPr lang="en-US" sz="3200" b="1" dirty="0" smtClean="0"/>
              <a:t> RESULTS ON INFLATION 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0775" y="1533406"/>
            <a:ext cx="1625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halkduster"/>
                <a:cs typeface="Chalkduster"/>
              </a:rPr>
              <a:t>Models </a:t>
            </a:r>
            <a:endParaRPr lang="en-US" sz="28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2" name="Oval 1"/>
          <p:cNvSpPr/>
          <p:nvPr/>
        </p:nvSpPr>
        <p:spPr>
          <a:xfrm>
            <a:off x="6314896" y="4122627"/>
            <a:ext cx="2365914" cy="52185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00792" y="6014532"/>
            <a:ext cx="2365914" cy="52185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083994" y="1801906"/>
            <a:ext cx="332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Starobinsky</a:t>
            </a:r>
            <a:r>
              <a:rPr lang="en-US" b="1" dirty="0" smtClean="0">
                <a:solidFill>
                  <a:srgbClr val="0000FF"/>
                </a:solidFill>
              </a:rPr>
              <a:t> Model Excellent Fit !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61365" y="1146679"/>
            <a:ext cx="3986738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i="1" dirty="0" smtClean="0"/>
              <a:t>Planck </a:t>
            </a:r>
            <a:r>
              <a:rPr lang="en-US" b="1" i="1" dirty="0" err="1" smtClean="0"/>
              <a:t>Coll</a:t>
            </a:r>
            <a:r>
              <a:rPr lang="en-US" b="1" dirty="0" smtClean="0"/>
              <a:t>: Ade </a:t>
            </a:r>
            <a:r>
              <a:rPr lang="en-US" b="1" i="1" dirty="0" smtClean="0"/>
              <a:t>et al. </a:t>
            </a:r>
            <a:r>
              <a:rPr lang="en-US" b="1" dirty="0" smtClean="0"/>
              <a:t>arXiv:1</a:t>
            </a:r>
            <a:r>
              <a:rPr lang="el-GR" b="1" dirty="0" smtClean="0"/>
              <a:t>5</a:t>
            </a:r>
            <a:r>
              <a:rPr lang="en-US" b="1" dirty="0" smtClean="0"/>
              <a:t>0</a:t>
            </a:r>
            <a:r>
              <a:rPr lang="el-GR" b="1" dirty="0" smtClean="0"/>
              <a:t>2</a:t>
            </a:r>
            <a:r>
              <a:rPr lang="en-US" b="1" dirty="0" smtClean="0"/>
              <a:t>.0</a:t>
            </a:r>
            <a:r>
              <a:rPr lang="el-GR" b="1" dirty="0" smtClean="0"/>
              <a:t>2114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298098" y="3499049"/>
            <a:ext cx="8235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6600" b="1" dirty="0">
              <a:solidFill>
                <a:srgbClr val="008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3996" y="1111888"/>
            <a:ext cx="1494685" cy="112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27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059" y="295032"/>
            <a:ext cx="6405169" cy="646331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STAROBINSKY’s MODEL </a:t>
            </a:r>
            <a:r>
              <a:rPr lang="en-US" sz="3600" b="1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≅ R</a:t>
            </a:r>
            <a:r>
              <a:rPr lang="en-US" sz="3600" b="1" baseline="30000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2 </a:t>
            </a:r>
            <a:r>
              <a:rPr lang="en-US" sz="2800" b="1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INFLATION</a:t>
            </a:r>
            <a:r>
              <a:rPr lang="en-US" sz="3600" b="1" baseline="30000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	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85" y="1304833"/>
            <a:ext cx="4053833" cy="90444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313792" y="2052719"/>
            <a:ext cx="95909" cy="73049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13973" y="2939765"/>
            <a:ext cx="4739517" cy="1477328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Induced  by quantum fluctuations</a:t>
            </a:r>
          </a:p>
          <a:p>
            <a:r>
              <a:rPr lang="en-US" dirty="0" smtClean="0">
                <a:latin typeface="Chalkduster"/>
                <a:cs typeface="Chalkduster"/>
              </a:rPr>
              <a:t>of conformal (massless) matter </a:t>
            </a:r>
          </a:p>
          <a:p>
            <a:r>
              <a:rPr lang="en-US" dirty="0" smtClean="0">
                <a:latin typeface="Chalkduster"/>
                <a:cs typeface="Chalkduster"/>
              </a:rPr>
              <a:t>(e.g. high energy matter) in early </a:t>
            </a:r>
          </a:p>
          <a:p>
            <a:r>
              <a:rPr lang="en-US" dirty="0" smtClean="0">
                <a:latin typeface="Chalkduster"/>
                <a:cs typeface="Chalkduster"/>
              </a:rPr>
              <a:t>Universe, after integrating it out</a:t>
            </a:r>
          </a:p>
          <a:p>
            <a:r>
              <a:rPr lang="en-US" dirty="0" smtClean="0">
                <a:latin typeface="Chalkduster"/>
                <a:cs typeface="Chalkduster"/>
              </a:rPr>
              <a:t>in a path integral … 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49687" y="1235050"/>
            <a:ext cx="2429759" cy="369332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A.A. </a:t>
            </a:r>
            <a:r>
              <a:rPr lang="en-US" b="1" dirty="0" err="1" smtClean="0"/>
              <a:t>Starobinsky</a:t>
            </a:r>
            <a:r>
              <a:rPr lang="en-US" b="1" dirty="0" smtClean="0"/>
              <a:t> (1980)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6576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059" y="295032"/>
            <a:ext cx="6405169" cy="646331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STAROBINSKY’s MODEL </a:t>
            </a:r>
            <a:r>
              <a:rPr lang="en-US" sz="3600" b="1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≅ R</a:t>
            </a:r>
            <a:r>
              <a:rPr lang="en-US" sz="3600" b="1" baseline="30000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2 </a:t>
            </a:r>
            <a:r>
              <a:rPr lang="en-US" sz="2800" b="1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INFLATION</a:t>
            </a:r>
            <a:r>
              <a:rPr lang="en-US" sz="3600" b="1" baseline="30000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	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85" y="1304833"/>
            <a:ext cx="4053833" cy="90444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313792" y="2052719"/>
            <a:ext cx="95909" cy="73049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13973" y="2939765"/>
            <a:ext cx="4739517" cy="1477328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Induced  by quantum fluctuations</a:t>
            </a:r>
          </a:p>
          <a:p>
            <a:r>
              <a:rPr lang="en-US" dirty="0" smtClean="0">
                <a:latin typeface="Chalkduster"/>
                <a:cs typeface="Chalkduster"/>
              </a:rPr>
              <a:t>of conformal (massless) matter </a:t>
            </a:r>
          </a:p>
          <a:p>
            <a:r>
              <a:rPr lang="en-US" dirty="0" smtClean="0">
                <a:latin typeface="Chalkduster"/>
                <a:cs typeface="Chalkduster"/>
              </a:rPr>
              <a:t>(e.g. high energy matter) in early </a:t>
            </a:r>
          </a:p>
          <a:p>
            <a:r>
              <a:rPr lang="en-US" dirty="0" smtClean="0">
                <a:latin typeface="Chalkduster"/>
                <a:cs typeface="Chalkduster"/>
              </a:rPr>
              <a:t>Universe, after integrating it out</a:t>
            </a:r>
          </a:p>
          <a:p>
            <a:r>
              <a:rPr lang="en-US" dirty="0" smtClean="0">
                <a:latin typeface="Chalkduster"/>
                <a:cs typeface="Chalkduster"/>
              </a:rPr>
              <a:t>in a path integral … 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500" y="4871866"/>
            <a:ext cx="69241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Conditions for inflation and study of tensor-to-scalar metric fluctuations </a:t>
            </a:r>
          </a:p>
          <a:p>
            <a:r>
              <a:rPr lang="en-US" dirty="0" smtClean="0"/>
              <a:t>in this scenario have been computed  by </a:t>
            </a:r>
            <a:r>
              <a:rPr lang="en-US" b="1" dirty="0" err="1" smtClean="0">
                <a:solidFill>
                  <a:srgbClr val="FF0000"/>
                </a:solidFill>
              </a:rPr>
              <a:t>Mukhanov</a:t>
            </a:r>
            <a:r>
              <a:rPr lang="en-US" b="1" dirty="0" smtClean="0">
                <a:solidFill>
                  <a:srgbClr val="FF0000"/>
                </a:solidFill>
              </a:rPr>
              <a:t> and </a:t>
            </a:r>
            <a:r>
              <a:rPr lang="en-US" b="1" dirty="0" err="1" smtClean="0">
                <a:solidFill>
                  <a:srgbClr val="FF0000"/>
                </a:solidFill>
              </a:rPr>
              <a:t>Starobinsky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49687" y="1235050"/>
            <a:ext cx="2429759" cy="369332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A.A. </a:t>
            </a:r>
            <a:r>
              <a:rPr lang="en-US" b="1" dirty="0" err="1" smtClean="0"/>
              <a:t>Starobinsky</a:t>
            </a:r>
            <a:r>
              <a:rPr lang="en-US" b="1" dirty="0" smtClean="0"/>
              <a:t> (1980)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578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059" y="295032"/>
            <a:ext cx="6405169" cy="646331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STAROBINSKY’s MODEL </a:t>
            </a:r>
            <a:r>
              <a:rPr lang="en-US" sz="3600" b="1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≅ R</a:t>
            </a:r>
            <a:r>
              <a:rPr lang="en-US" sz="3600" b="1" baseline="30000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2 </a:t>
            </a:r>
            <a:r>
              <a:rPr lang="en-US" sz="2800" b="1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INFLATION</a:t>
            </a:r>
            <a:r>
              <a:rPr lang="en-US" sz="3600" b="1" baseline="30000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	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85" y="1304833"/>
            <a:ext cx="4053833" cy="90444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313792" y="2052719"/>
            <a:ext cx="95909" cy="73049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113973" y="2939765"/>
            <a:ext cx="4739517" cy="1477328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Induced  by quantum fluctuations</a:t>
            </a:r>
          </a:p>
          <a:p>
            <a:r>
              <a:rPr lang="en-US" dirty="0" smtClean="0">
                <a:latin typeface="Chalkduster"/>
                <a:cs typeface="Chalkduster"/>
              </a:rPr>
              <a:t>of conformal (massless) matter </a:t>
            </a:r>
          </a:p>
          <a:p>
            <a:r>
              <a:rPr lang="en-US" dirty="0" smtClean="0">
                <a:latin typeface="Chalkduster"/>
                <a:cs typeface="Chalkduster"/>
              </a:rPr>
              <a:t>(e.g. high energy matter) in early </a:t>
            </a:r>
          </a:p>
          <a:p>
            <a:r>
              <a:rPr lang="en-US" dirty="0" smtClean="0">
                <a:latin typeface="Chalkduster"/>
                <a:cs typeface="Chalkduster"/>
              </a:rPr>
              <a:t>Universe, after integrating it out</a:t>
            </a:r>
          </a:p>
          <a:p>
            <a:r>
              <a:rPr lang="en-US" dirty="0" smtClean="0">
                <a:latin typeface="Chalkduster"/>
                <a:cs typeface="Chalkduster"/>
              </a:rPr>
              <a:t>in a path integral … 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500" y="4871866"/>
            <a:ext cx="69241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Conditions for inflation and study of tensor-to-scalar metric fluctuations </a:t>
            </a:r>
          </a:p>
          <a:p>
            <a:r>
              <a:rPr lang="en-US" dirty="0" smtClean="0"/>
              <a:t>in this scenario have been computed  by </a:t>
            </a:r>
            <a:r>
              <a:rPr lang="en-US" b="1" dirty="0" err="1" smtClean="0">
                <a:solidFill>
                  <a:srgbClr val="FF0000"/>
                </a:solidFill>
              </a:rPr>
              <a:t>Mukhanov</a:t>
            </a:r>
            <a:r>
              <a:rPr lang="en-US" b="1" dirty="0" smtClean="0">
                <a:solidFill>
                  <a:srgbClr val="FF0000"/>
                </a:solidFill>
              </a:rPr>
              <a:t> and </a:t>
            </a:r>
            <a:r>
              <a:rPr lang="en-US" b="1" dirty="0" err="1" smtClean="0">
                <a:solidFill>
                  <a:srgbClr val="FF0000"/>
                </a:solidFill>
              </a:rPr>
              <a:t>Starobinsky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168" y="5775159"/>
            <a:ext cx="89105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err="1" smtClean="0"/>
              <a:t>Phenomenologically</a:t>
            </a:r>
            <a:r>
              <a:rPr lang="en-US" dirty="0" smtClean="0"/>
              <a:t> acceptable inflation for scale  </a:t>
            </a:r>
            <a:r>
              <a:rPr lang="en-US" b="1" i="1" dirty="0" smtClean="0"/>
              <a:t>M ≈ 2.5 x 10</a:t>
            </a:r>
            <a:r>
              <a:rPr lang="en-US" b="1" i="1" baseline="30000" dirty="0" smtClean="0"/>
              <a:t>-5</a:t>
            </a:r>
            <a:r>
              <a:rPr lang="en-US" b="1" i="1" dirty="0" smtClean="0"/>
              <a:t> </a:t>
            </a:r>
            <a:r>
              <a:rPr lang="en-US" b="1" i="1" dirty="0" err="1" smtClean="0"/>
              <a:t>M</a:t>
            </a:r>
            <a:r>
              <a:rPr lang="en-US" b="1" i="1" baseline="-25000" dirty="0" err="1" smtClean="0"/>
              <a:t>Pl</a:t>
            </a:r>
            <a:r>
              <a:rPr lang="en-US" b="1" i="1" baseline="-25000" dirty="0" smtClean="0"/>
              <a:t>  </a:t>
            </a:r>
            <a:r>
              <a:rPr lang="en-US" dirty="0" smtClean="0"/>
              <a:t>&amp; </a:t>
            </a:r>
            <a:r>
              <a:rPr lang="en-US" b="1" dirty="0" smtClean="0">
                <a:solidFill>
                  <a:srgbClr val="FF0000"/>
                </a:solidFill>
              </a:rPr>
              <a:t>N ≈ 55 e-</a:t>
            </a:r>
            <a:r>
              <a:rPr lang="en-US" b="1" dirty="0" err="1" smtClean="0">
                <a:solidFill>
                  <a:srgbClr val="FF0000"/>
                </a:solidFill>
              </a:rPr>
              <a:t>foldings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                                                                                                                                 </a:t>
            </a:r>
            <a:r>
              <a:rPr lang="en-US" b="1" dirty="0" smtClean="0">
                <a:solidFill>
                  <a:srgbClr val="FF0000"/>
                </a:solidFill>
              </a:rPr>
              <a:t>n</a:t>
            </a:r>
            <a:r>
              <a:rPr lang="en-US" b="1" baseline="-25000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 = 0.965, r = 0.0035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4908" y="4096836"/>
            <a:ext cx="2667000" cy="914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349687" y="1235050"/>
            <a:ext cx="2429759" cy="369332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A.A. </a:t>
            </a:r>
            <a:r>
              <a:rPr lang="en-US" b="1" dirty="0" err="1" smtClean="0"/>
              <a:t>Starobinsky</a:t>
            </a:r>
            <a:r>
              <a:rPr lang="en-US" b="1" dirty="0" smtClean="0"/>
              <a:t> (1980)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578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299" y="295032"/>
            <a:ext cx="8984501" cy="646331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STAROBINSKY’s MODEL </a:t>
            </a:r>
            <a:r>
              <a:rPr lang="en-US" sz="3600" b="1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2800" b="1" dirty="0" smtClean="0">
                <a:solidFill>
                  <a:srgbClr val="FF0000"/>
                </a:solidFill>
              </a:rPr>
              <a:t> SINGLE SCALAR FIELD INFLATION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85" y="1304833"/>
            <a:ext cx="4053833" cy="904441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 flipH="1">
            <a:off x="2992186" y="1986719"/>
            <a:ext cx="452308" cy="3506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43785" y="2306742"/>
            <a:ext cx="2519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BC1010"/>
                </a:solidFill>
              </a:rPr>
              <a:t>Linearise</a:t>
            </a:r>
            <a:r>
              <a:rPr lang="en-US" b="1" dirty="0" smtClean="0">
                <a:solidFill>
                  <a:srgbClr val="BC1010"/>
                </a:solidFill>
              </a:rPr>
              <a:t> by means of</a:t>
            </a:r>
          </a:p>
          <a:p>
            <a:r>
              <a:rPr lang="en-US" b="1" dirty="0" smtClean="0">
                <a:solidFill>
                  <a:srgbClr val="BC1010"/>
                </a:solidFill>
              </a:rPr>
              <a:t>Lagrange multiplier field </a:t>
            </a:r>
            <a:endParaRPr lang="en-US" b="1" dirty="0">
              <a:solidFill>
                <a:srgbClr val="BC1010"/>
              </a:solidFill>
            </a:endParaRPr>
          </a:p>
        </p:txBody>
      </p:sp>
      <p:pic>
        <p:nvPicPr>
          <p:cNvPr id="32" name="Picture 3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300" y="2624458"/>
            <a:ext cx="266700" cy="3175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295" y="2209274"/>
            <a:ext cx="3822700" cy="93980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endCxn id="5" idx="1"/>
          </p:cNvCxnSpPr>
          <p:nvPr/>
        </p:nvCxnSpPr>
        <p:spPr>
          <a:xfrm flipV="1">
            <a:off x="3948990" y="2679174"/>
            <a:ext cx="750305" cy="692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97155" y="4087838"/>
            <a:ext cx="2828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non-canonically </a:t>
            </a:r>
            <a:r>
              <a:rPr lang="en-US" b="1" dirty="0" err="1" smtClean="0">
                <a:solidFill>
                  <a:srgbClr val="FF0000"/>
                </a:solidFill>
              </a:rPr>
              <a:t>normalised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Einstein term 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5914787" y="3305060"/>
            <a:ext cx="365325" cy="7827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106137" y="4803749"/>
            <a:ext cx="260947" cy="867038"/>
          </a:xfrm>
          <a:prstGeom prst="straightConnector1">
            <a:avLst/>
          </a:prstGeom>
          <a:ln w="79375">
            <a:solidFill>
              <a:srgbClr val="BC101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699295" y="5740368"/>
            <a:ext cx="3640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0000FF"/>
                </a:solidFill>
              </a:rPr>
              <a:t>Make it canonical by a </a:t>
            </a:r>
          </a:p>
          <a:p>
            <a:pPr algn="ctr"/>
            <a:r>
              <a:rPr lang="en-US" b="1" i="1" dirty="0" smtClean="0">
                <a:solidFill>
                  <a:srgbClr val="0000FF"/>
                </a:solidFill>
              </a:rPr>
              <a:t>conformal transformation of metric</a:t>
            </a:r>
            <a:endParaRPr lang="en-US" b="1" i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54288" y="1113284"/>
            <a:ext cx="169262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B. Whitt (1984),</a:t>
            </a:r>
          </a:p>
          <a:p>
            <a:r>
              <a:rPr lang="en-US" b="1" dirty="0" smtClean="0"/>
              <a:t>K. </a:t>
            </a:r>
            <a:r>
              <a:rPr lang="en-US" b="1" dirty="0" err="1" smtClean="0"/>
              <a:t>Stelle</a:t>
            </a:r>
            <a:r>
              <a:rPr lang="en-US" b="1" dirty="0" smtClean="0"/>
              <a:t> (1978)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1946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299" y="295032"/>
            <a:ext cx="8984501" cy="646331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STAROBINSKY’s MODEL </a:t>
            </a:r>
            <a:r>
              <a:rPr lang="en-US" sz="3600" b="1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2800" b="1" dirty="0" smtClean="0">
                <a:solidFill>
                  <a:srgbClr val="FF0000"/>
                </a:solidFill>
              </a:rPr>
              <a:t> SINGLE SCALAR FIELD INFLATION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85" y="1304833"/>
            <a:ext cx="4053833" cy="9044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40587" y="1231013"/>
            <a:ext cx="2734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Conformal Transformation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0587" y="1617387"/>
            <a:ext cx="2734868" cy="4220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36090" y="1617387"/>
            <a:ext cx="41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88744" y="2017929"/>
            <a:ext cx="36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0560" y="2578606"/>
            <a:ext cx="2309905" cy="4479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8535624">
            <a:off x="4149650" y="2475904"/>
            <a:ext cx="8854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sym typeface="Wingdings"/>
              </a:rPr>
              <a:t></a:t>
            </a:r>
            <a:endParaRPr lang="en-US" sz="6600" b="1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011" y="3311387"/>
            <a:ext cx="6424128" cy="822045"/>
          </a:xfrm>
          <a:prstGeom prst="rect">
            <a:avLst/>
          </a:prstGeom>
          <a:ln w="47625">
            <a:solidFill>
              <a:schemeClr val="accent5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1691" y="4284862"/>
            <a:ext cx="3785127" cy="9020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87956" y="4302256"/>
            <a:ext cx="3586215" cy="233789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27670" y="4180491"/>
            <a:ext cx="31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0011" y="5462047"/>
            <a:ext cx="4793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Single-field inflation consistent with Planck data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1691" y="5831379"/>
            <a:ext cx="1102273" cy="83311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21009411">
            <a:off x="6400057" y="4665075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</a:rPr>
              <a:t>slow roll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</a:rPr>
              <a:t>phase</a:t>
            </a:r>
            <a:endParaRPr lang="en-US" b="1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6211" y="6001294"/>
            <a:ext cx="2267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last e-</a:t>
            </a:r>
            <a:r>
              <a:rPr lang="en-US" dirty="0" err="1" smtClean="0"/>
              <a:t>foldings</a:t>
            </a:r>
            <a:r>
              <a:rPr lang="en-US" dirty="0" smtClean="0"/>
              <a:t>: N = 55,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108095" y="5990195"/>
            <a:ext cx="76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5.35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99958" y="6430880"/>
            <a:ext cx="3346896" cy="35319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 rot="5400000">
            <a:off x="6719493" y="5680843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 - - - - - - 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7546476" y="4584613"/>
            <a:ext cx="1139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large field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values</a:t>
            </a:r>
            <a:r>
              <a:rPr lang="en-US" dirty="0" smtClean="0"/>
              <a:t>  </a:t>
            </a:r>
            <a:r>
              <a:rPr lang="en-US" dirty="0" smtClean="0">
                <a:sym typeface="Wingdings"/>
              </a:rPr>
              <a:t> 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68524" y="3427457"/>
            <a:ext cx="1720555" cy="58990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675455" y="3026588"/>
            <a:ext cx="809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Planck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992186" y="1986719"/>
            <a:ext cx="452308" cy="3506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43785" y="2306742"/>
            <a:ext cx="2519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BC1010"/>
                </a:solidFill>
              </a:rPr>
              <a:t>Linearise</a:t>
            </a:r>
            <a:r>
              <a:rPr lang="en-US" b="1" dirty="0" smtClean="0">
                <a:solidFill>
                  <a:srgbClr val="BC1010"/>
                </a:solidFill>
              </a:rPr>
              <a:t> by means of</a:t>
            </a:r>
          </a:p>
          <a:p>
            <a:r>
              <a:rPr lang="en-US" b="1" dirty="0" smtClean="0">
                <a:solidFill>
                  <a:srgbClr val="BC1010"/>
                </a:solidFill>
              </a:rPr>
              <a:t>Lagrange multiplier field </a:t>
            </a:r>
            <a:endParaRPr lang="en-US" b="1" dirty="0">
              <a:solidFill>
                <a:srgbClr val="BC1010"/>
              </a:solidFill>
            </a:endParaRPr>
          </a:p>
        </p:txBody>
      </p:sp>
      <p:pic>
        <p:nvPicPr>
          <p:cNvPr id="32" name="Picture 31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300" y="2624458"/>
            <a:ext cx="266700" cy="317500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 flipV="1">
            <a:off x="4125491" y="2039435"/>
            <a:ext cx="501960" cy="5017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00" y="6001294"/>
            <a:ext cx="299458" cy="369332"/>
          </a:xfrm>
          <a:prstGeom prst="rect">
            <a:avLst/>
          </a:prstGeom>
        </p:spPr>
      </p:pic>
      <p:pic>
        <p:nvPicPr>
          <p:cNvPr id="33" name="Picture 32" descr="latex-image-1.pd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443" y="6525222"/>
            <a:ext cx="227443" cy="28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880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5176" y="295717"/>
            <a:ext cx="6702463" cy="369332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SLOW-ROLL PARAMETERS IN STAROBINSKY MODELS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71" y="1295795"/>
            <a:ext cx="6083102" cy="11569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5691" y="887150"/>
            <a:ext cx="784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DURING SLOW-ROLL PHASE, POTENTIAL APPROXIMATED BY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6289" y="1620760"/>
            <a:ext cx="1282700" cy="368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691" y="2799182"/>
            <a:ext cx="3553674" cy="6619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2381" y="2576110"/>
            <a:ext cx="2612617" cy="7294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4569" y="3305062"/>
            <a:ext cx="1928489" cy="762426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5897380" y="4122629"/>
            <a:ext cx="382722" cy="50445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7362" y="4699146"/>
            <a:ext cx="3763786" cy="7802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315" y="4853220"/>
            <a:ext cx="3234111" cy="3925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2671" y="5419557"/>
            <a:ext cx="3105866" cy="5469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38108" y="4059980"/>
            <a:ext cx="1815134" cy="51153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5691" y="3618172"/>
            <a:ext cx="144441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Requiring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52897" y="6210035"/>
            <a:ext cx="4768088" cy="369332"/>
          </a:xfrm>
          <a:prstGeom prst="rect">
            <a:avLst/>
          </a:prstGeom>
          <a:solidFill>
            <a:srgbClr val="23FFE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Highly consistent with Planck Data </a:t>
            </a: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17" name="Curved Left Arrow 16"/>
          <p:cNvSpPr/>
          <p:nvPr/>
        </p:nvSpPr>
        <p:spPr>
          <a:xfrm>
            <a:off x="3863633" y="4279186"/>
            <a:ext cx="731520" cy="1216152"/>
          </a:xfrm>
          <a:prstGeom prst="curvedLeftArrow">
            <a:avLst/>
          </a:prstGeom>
          <a:gradFill flip="none" rotWithShape="1">
            <a:gsLst>
              <a:gs pos="75000">
                <a:schemeClr val="accent3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05589" y="5819870"/>
            <a:ext cx="1102273" cy="83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96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2199" y="1722109"/>
            <a:ext cx="4056481" cy="3170098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PART II </a:t>
            </a:r>
          </a:p>
          <a:p>
            <a:pPr algn="ctr"/>
            <a:endParaRPr lang="en-US" sz="28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algn="ctr"/>
            <a:r>
              <a:rPr lang="en-US" sz="3600" dirty="0" smtClean="0">
                <a:latin typeface="Chalkduster"/>
                <a:cs typeface="Chalkduster"/>
              </a:rPr>
              <a:t>Inflation </a:t>
            </a:r>
          </a:p>
          <a:p>
            <a:pPr algn="ctr"/>
            <a:r>
              <a:rPr lang="en-US" sz="3600" dirty="0" smtClean="0">
                <a:latin typeface="Chalkduster"/>
                <a:cs typeface="Chalkduster"/>
              </a:rPr>
              <a:t>&amp; </a:t>
            </a:r>
          </a:p>
          <a:p>
            <a:pPr algn="ctr"/>
            <a:r>
              <a:rPr lang="en-US" sz="3600" dirty="0" err="1" smtClean="0">
                <a:latin typeface="Chalkduster"/>
                <a:cs typeface="Chalkduster"/>
              </a:rPr>
              <a:t>Supersymmetry</a:t>
            </a:r>
            <a:endParaRPr lang="en-US" sz="3600" dirty="0" smtClean="0">
              <a:latin typeface="Chalkduster"/>
              <a:cs typeface="Chalkduster"/>
            </a:endParaRPr>
          </a:p>
          <a:p>
            <a:pPr algn="ctr"/>
            <a:endParaRPr lang="en-US" sz="36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701285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9269" y="330506"/>
            <a:ext cx="7456689" cy="584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 Black"/>
              </a:rPr>
              <a:t>INFLATION &amp; SUPERSYMMETRY </a:t>
            </a: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 Blac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6157" y="1217654"/>
            <a:ext cx="6750566" cy="646331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Small scale of inflation H</a:t>
            </a:r>
            <a:r>
              <a:rPr lang="en-US" baseline="-25000" dirty="0" smtClean="0">
                <a:latin typeface="Chalkduster"/>
                <a:cs typeface="Chalkduster"/>
              </a:rPr>
              <a:t>I </a:t>
            </a:r>
            <a:r>
              <a:rPr lang="en-US" dirty="0" smtClean="0">
                <a:latin typeface="Chalkduster"/>
                <a:cs typeface="Chalkduster"/>
              </a:rPr>
              <a:t>= 10</a:t>
            </a:r>
            <a:r>
              <a:rPr lang="en-US" baseline="30000" dirty="0" smtClean="0">
                <a:latin typeface="Chalkduster"/>
                <a:cs typeface="Chalkduster"/>
              </a:rPr>
              <a:t>-5 </a:t>
            </a:r>
            <a:r>
              <a:rPr lang="en-US" dirty="0" err="1" smtClean="0">
                <a:latin typeface="Chalkduster"/>
                <a:cs typeface="Chalkduster"/>
              </a:rPr>
              <a:t>M</a:t>
            </a:r>
            <a:r>
              <a:rPr lang="en-US" baseline="-25000" dirty="0" err="1" smtClean="0">
                <a:latin typeface="Chalkduster"/>
                <a:cs typeface="Chalkduster"/>
              </a:rPr>
              <a:t>Pl</a:t>
            </a:r>
            <a:r>
              <a:rPr lang="en-US" dirty="0" smtClean="0">
                <a:latin typeface="Chalkduster"/>
                <a:cs typeface="Chalkduster"/>
              </a:rPr>
              <a:t> compared to </a:t>
            </a:r>
          </a:p>
          <a:p>
            <a:r>
              <a:rPr lang="en-US" dirty="0" smtClean="0">
                <a:latin typeface="Chalkduster"/>
                <a:cs typeface="Chalkduster"/>
              </a:rPr>
              <a:t>Planck mass may be explained by SUSY 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53295" y="1216108"/>
            <a:ext cx="1887919" cy="584776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Ellis, </a:t>
            </a:r>
            <a:r>
              <a:rPr lang="en-US" sz="1400" b="1" dirty="0" err="1" smtClean="0"/>
              <a:t>Nanopoulos</a:t>
            </a:r>
            <a:r>
              <a:rPr lang="en-US" sz="1400" b="1" dirty="0" smtClean="0"/>
              <a:t>,</a:t>
            </a:r>
          </a:p>
          <a:p>
            <a:r>
              <a:rPr lang="en-US" sz="1400" b="1" dirty="0" smtClean="0"/>
              <a:t>Olive, </a:t>
            </a:r>
            <a:r>
              <a:rPr lang="en-US" sz="1400" b="1" dirty="0" err="1" smtClean="0"/>
              <a:t>Tamvakis</a:t>
            </a:r>
            <a:r>
              <a:rPr lang="en-US" sz="1400" b="1" dirty="0" smtClean="0"/>
              <a:t> (1982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47641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9269" y="330506"/>
            <a:ext cx="7456689" cy="584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 Black"/>
              </a:rPr>
              <a:t>INFLATION &amp; SUPERSYMMETRY </a:t>
            </a:r>
            <a:endParaRPr lang="en-US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 Blac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325" y="2241110"/>
            <a:ext cx="38901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Link SUSY breaking with Inflation: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SIMPLEST WESS-ZUMINO </a:t>
            </a:r>
            <a:r>
              <a:rPr lang="en-US" b="1" dirty="0" smtClean="0">
                <a:solidFill>
                  <a:srgbClr val="0000FF"/>
                </a:solidFill>
              </a:rPr>
              <a:t>(WZ) MODEL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THAT ALSO FITS  THE PLANCK DATA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0170" y="2003145"/>
            <a:ext cx="2165017" cy="9848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/>
              <a:t>Croon, Ellis, NEM </a:t>
            </a:r>
          </a:p>
          <a:p>
            <a:r>
              <a:rPr lang="en-US" b="1" dirty="0" smtClean="0"/>
              <a:t>PLB 724, 165 (2013)</a:t>
            </a:r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1303.6253.</a:t>
            </a:r>
            <a:endParaRPr lang="en-US" b="1" dirty="0"/>
          </a:p>
          <a:p>
            <a:endParaRPr lang="en-US" sz="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284" y="3428999"/>
            <a:ext cx="2751015" cy="9371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325" y="3244333"/>
            <a:ext cx="161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Superpotential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325" y="4189431"/>
            <a:ext cx="172948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complex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chiral </a:t>
            </a:r>
            <a:r>
              <a:rPr lang="en-US" b="1" dirty="0" err="1" smtClean="0">
                <a:solidFill>
                  <a:srgbClr val="0000FF"/>
                </a:solidFill>
              </a:rPr>
              <a:t>superfield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94810" y="4461755"/>
            <a:ext cx="17205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 smtClean="0"/>
              <a:t>Φ =φ  </a:t>
            </a:r>
            <a:r>
              <a:rPr lang="en-GB" sz="3200" dirty="0" err="1" smtClean="0"/>
              <a:t>e</a:t>
            </a:r>
            <a:r>
              <a:rPr lang="en-GB" sz="3200" baseline="30000" dirty="0" err="1" smtClean="0"/>
              <a:t>i</a:t>
            </a:r>
            <a:r>
              <a:rPr lang="en-GB" sz="3200" baseline="30000" dirty="0" smtClean="0"/>
              <a:t> </a:t>
            </a:r>
            <a:r>
              <a:rPr lang="el-GR" sz="3200" baseline="30000" dirty="0" smtClean="0"/>
              <a:t>θ</a:t>
            </a:r>
            <a:endParaRPr lang="en-US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887" y="5707148"/>
            <a:ext cx="4711700" cy="812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7669" y="5600739"/>
            <a:ext cx="1208991" cy="7939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0170" y="5846075"/>
            <a:ext cx="901700" cy="469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8736" y="5858775"/>
            <a:ext cx="1028700" cy="457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4930" y="3429000"/>
            <a:ext cx="5172344" cy="241707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5082" y="3354914"/>
            <a:ext cx="698500" cy="4953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910170" y="4807435"/>
            <a:ext cx="1261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</a:rPr>
              <a:t>slow roll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</a:rPr>
              <a:t>phase</a:t>
            </a:r>
            <a:endParaRPr lang="en-US" b="1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20" name="TextBox 19"/>
          <p:cNvSpPr txBox="1"/>
          <p:nvPr/>
        </p:nvSpPr>
        <p:spPr>
          <a:xfrm rot="1356225">
            <a:off x="7688006" y="5183721"/>
            <a:ext cx="489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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65325" y="5332001"/>
            <a:ext cx="1683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calar potential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6157" y="1217654"/>
            <a:ext cx="6750566" cy="646331"/>
          </a:xfrm>
          <a:prstGeom prst="rect">
            <a:avLst/>
          </a:prstGeom>
          <a:blipFill rotWithShape="1">
            <a:blip r:embed="rId9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Small scale of inflation H</a:t>
            </a:r>
            <a:r>
              <a:rPr lang="en-US" baseline="-25000" dirty="0" smtClean="0">
                <a:latin typeface="Chalkduster"/>
                <a:cs typeface="Chalkduster"/>
              </a:rPr>
              <a:t>I </a:t>
            </a:r>
            <a:r>
              <a:rPr lang="en-US" dirty="0" smtClean="0">
                <a:latin typeface="Chalkduster"/>
                <a:cs typeface="Chalkduster"/>
              </a:rPr>
              <a:t>= 10</a:t>
            </a:r>
            <a:r>
              <a:rPr lang="en-US" baseline="30000" dirty="0" smtClean="0">
                <a:latin typeface="Chalkduster"/>
                <a:cs typeface="Chalkduster"/>
              </a:rPr>
              <a:t>-5 </a:t>
            </a:r>
            <a:r>
              <a:rPr lang="en-US" dirty="0" err="1" smtClean="0">
                <a:latin typeface="Chalkduster"/>
                <a:cs typeface="Chalkduster"/>
              </a:rPr>
              <a:t>M</a:t>
            </a:r>
            <a:r>
              <a:rPr lang="en-US" baseline="-25000" dirty="0" err="1" smtClean="0">
                <a:latin typeface="Chalkduster"/>
                <a:cs typeface="Chalkduster"/>
              </a:rPr>
              <a:t>Pl</a:t>
            </a:r>
            <a:r>
              <a:rPr lang="en-US" dirty="0" smtClean="0">
                <a:latin typeface="Chalkduster"/>
                <a:cs typeface="Chalkduster"/>
              </a:rPr>
              <a:t> compared to </a:t>
            </a:r>
          </a:p>
          <a:p>
            <a:r>
              <a:rPr lang="en-US" dirty="0" smtClean="0">
                <a:latin typeface="Chalkduster"/>
                <a:cs typeface="Chalkduster"/>
              </a:rPr>
              <a:t>Planck mass may be explained by SUSY 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695313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523" y="313110"/>
            <a:ext cx="8614968" cy="6247865"/>
          </a:xfrm>
          <a:prstGeom prst="rect">
            <a:avLst/>
          </a:prstGeom>
          <a:pattFill prst="plaid">
            <a:fgClr>
              <a:schemeClr val="bg2">
                <a:lumMod val="90000"/>
              </a:schemeClr>
            </a:fgClr>
            <a:bgClr>
              <a:prstClr val="white"/>
            </a:bgClr>
          </a:patt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Fundamental Questions (still unanswered) in Cosmology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100 years after Einstein</a:t>
            </a:r>
          </a:p>
          <a:p>
            <a:endParaRPr lang="en-US" dirty="0">
              <a:solidFill>
                <a:srgbClr val="0000FF"/>
              </a:solidFill>
              <a:latin typeface="Arial Black"/>
              <a:cs typeface="Arial Black"/>
            </a:endParaRP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halkboard SE Bold"/>
                <a:cs typeface="Chalkboard SE Bold"/>
              </a:rPr>
              <a:t>How did the Universe begin? is there something before Big Bang?</a:t>
            </a:r>
          </a:p>
          <a:p>
            <a:endParaRPr lang="en-US" dirty="0" smtClean="0"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halkboard SE Bold"/>
                <a:cs typeface="Chalkboard SE Bold"/>
              </a:rPr>
              <a:t>Is there inflation (as it seems) and if yes what is its microscopic mechanism?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FF"/>
              </a:solidFill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halkboard SE Bold"/>
                <a:cs typeface="Chalkboard SE Bold"/>
              </a:rPr>
              <a:t>Exit from Inflation into Radiation phase , reheating of the Universe? 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FF"/>
              </a:solidFill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Why is </a:t>
            </a:r>
            <a:r>
              <a:rPr lang="en-US" dirty="0">
                <a:solidFill>
                  <a:srgbClr val="BC1010"/>
                </a:solidFill>
                <a:latin typeface="Chalkboard SE Bold"/>
                <a:cs typeface="Chalkboard SE Bold"/>
              </a:rPr>
              <a:t> </a:t>
            </a:r>
            <a:r>
              <a:rPr lang="en-US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the cosmological constant so small today, despite the fact </a:t>
            </a:r>
          </a:p>
          <a:p>
            <a:r>
              <a:rPr lang="en-US" dirty="0">
                <a:solidFill>
                  <a:srgbClr val="BC1010"/>
                </a:solidFill>
                <a:latin typeface="Chalkboard SE Bold"/>
                <a:cs typeface="Chalkboard SE Bold"/>
              </a:rPr>
              <a:t> </a:t>
            </a:r>
            <a:r>
              <a:rPr lang="en-US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    that there is &gt; 70% dark energy ?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  <a:latin typeface="Chalkboard SE Bold"/>
                <a:cs typeface="Chalkboard SE Bold"/>
              </a:rPr>
              <a:t>Why Dark Matter? what is it, if there? 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8000"/>
              </a:solidFill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ARE EINSTEIN EQUATIONS CORRECT WHEN WE DEAL </a:t>
            </a:r>
          </a:p>
          <a:p>
            <a:r>
              <a:rPr lang="en-US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     WITH LARGE COSMOLOGICAL (GLOBAL) SCALES ?</a:t>
            </a:r>
            <a:endParaRPr lang="en-US" dirty="0">
              <a:solidFill>
                <a:srgbClr val="FF0000"/>
              </a:solidFill>
              <a:latin typeface="Arial Black"/>
              <a:cs typeface="Arial Black"/>
            </a:endParaRPr>
          </a:p>
          <a:p>
            <a:endParaRPr lang="en-US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halkboard SE Bold"/>
                <a:cs typeface="Chalkboard SE Bold"/>
              </a:rPr>
              <a:t>How we connect inflation to current small cosmological constant ``vacuum’’?</a:t>
            </a:r>
            <a:endParaRPr lang="en-US" dirty="0">
              <a:solidFill>
                <a:srgbClr val="000090"/>
              </a:solidFill>
              <a:latin typeface="Chalkboard SE Bold"/>
              <a:cs typeface="Chalkboard SE Bold"/>
            </a:endParaRPr>
          </a:p>
        </p:txBody>
      </p:sp>
    </p:spTree>
    <p:extLst>
      <p:ext uri="{BB962C8B-B14F-4D97-AF65-F5344CB8AC3E}">
        <p14:creationId xmlns:p14="http://schemas.microsoft.com/office/powerpoint/2010/main" val="2597266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589" y="469667"/>
            <a:ext cx="6635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EXPLORING TWO-FIELD INFLATION IN WZ MODELS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06030" y="52188"/>
            <a:ext cx="3366927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J.ELLIS, NEM, D. MULRYNE 1401.6078 </a:t>
            </a:r>
            <a:endParaRPr lang="en-US" sz="1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15" y="1225702"/>
            <a:ext cx="1790700" cy="571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004" y="1255507"/>
            <a:ext cx="3187700" cy="419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8354" y="1327302"/>
            <a:ext cx="1397000" cy="469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35" y="1674607"/>
            <a:ext cx="6441268" cy="8557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156" y="3347895"/>
            <a:ext cx="3889676" cy="27371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59832" y="2400540"/>
            <a:ext cx="5119504" cy="429655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7135" y="6388803"/>
            <a:ext cx="5244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PREDICTIONS FOR </a:t>
            </a:r>
            <a:r>
              <a:rPr lang="en-US" b="1" dirty="0" smtClean="0">
                <a:solidFill>
                  <a:srgbClr val="FF0000"/>
                </a:solidFill>
              </a:rPr>
              <a:t>SUPPRESSED NON</a:t>
            </a:r>
            <a:r>
              <a:rPr lang="en-US" b="1" dirty="0">
                <a:solidFill>
                  <a:srgbClr val="FF0000"/>
                </a:solidFill>
              </a:rPr>
              <a:t>-GAUSSIANITIES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76978" y="3517900"/>
            <a:ext cx="44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8000"/>
                </a:solidFill>
                <a:latin typeface="Arial Black"/>
                <a:cs typeface="Arial Black"/>
              </a:rPr>
              <a:t>*</a:t>
            </a:r>
            <a:endParaRPr lang="en-US" sz="3600" b="1" dirty="0">
              <a:solidFill>
                <a:srgbClr val="008000"/>
              </a:solidFill>
              <a:latin typeface="Arial Black"/>
              <a:cs typeface="Arial Black"/>
            </a:endParaRP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397" y="3670300"/>
            <a:ext cx="907026" cy="1714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130231" y="3808631"/>
            <a:ext cx="3896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  <a:latin typeface="Arial Black"/>
                <a:cs typeface="Arial Black"/>
              </a:rPr>
              <a:t>.</a:t>
            </a:r>
            <a:endParaRPr lang="en-US" sz="4800" dirty="0">
              <a:solidFill>
                <a:srgbClr val="0000FF"/>
              </a:solidFill>
              <a:latin typeface="Arial Black"/>
              <a:cs typeface="Arial Black"/>
            </a:endParaRP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700" y="4299743"/>
            <a:ext cx="952474" cy="18004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155631" y="4570631"/>
            <a:ext cx="329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⏏</a:t>
            </a:r>
            <a:endParaRPr lang="en-US" dirty="0"/>
          </a:p>
        </p:txBody>
      </p:sp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390" y="4648782"/>
            <a:ext cx="933450" cy="199565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7215425" y="3995271"/>
            <a:ext cx="218306" cy="168959"/>
          </a:xfrm>
          <a:prstGeom prst="ellipse">
            <a:avLst/>
          </a:prstGeom>
          <a:solidFill>
            <a:srgbClr val="64F31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400" y="3995272"/>
            <a:ext cx="927440" cy="17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11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714" y="3881243"/>
            <a:ext cx="4415695" cy="28202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1772" y="311081"/>
            <a:ext cx="6245319" cy="1200328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EMBED WZ MODEL in </a:t>
            </a:r>
            <a:r>
              <a:rPr lang="en-US" sz="2400" b="1" dirty="0" smtClean="0">
                <a:solidFill>
                  <a:srgbClr val="FF0000"/>
                </a:solidFill>
              </a:rPr>
              <a:t>NO-SCALE SUGRA (NSWZ)  </a:t>
            </a:r>
          </a:p>
          <a:p>
            <a:endParaRPr lang="en-US" sz="2400" b="1" dirty="0">
              <a:solidFill>
                <a:srgbClr val="FF0000"/>
              </a:solidFill>
              <a:sym typeface="Wingdings"/>
            </a:endParaRPr>
          </a:p>
          <a:p>
            <a:r>
              <a:rPr lang="en-US" sz="2400" b="1" dirty="0" smtClean="0">
                <a:sym typeface="Wingdings"/>
              </a:rPr>
              <a:t> SUSY EXTENSION OF STAROBINSKY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502467" y="377285"/>
            <a:ext cx="2508884" cy="92333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/>
              <a:t>Ellis, </a:t>
            </a:r>
            <a:r>
              <a:rPr lang="en-US" b="1" dirty="0" err="1"/>
              <a:t>N</a:t>
            </a:r>
            <a:r>
              <a:rPr lang="en-US" b="1" dirty="0" err="1" smtClean="0"/>
              <a:t>anopoulos</a:t>
            </a:r>
            <a:r>
              <a:rPr lang="en-US" b="1" dirty="0" smtClean="0"/>
              <a:t>, Olive</a:t>
            </a:r>
          </a:p>
          <a:p>
            <a:r>
              <a:rPr lang="en-US" b="1" dirty="0" err="1" smtClean="0"/>
              <a:t>arXiv</a:t>
            </a:r>
            <a:r>
              <a:rPr lang="en-US" b="1" dirty="0" smtClean="0"/>
              <a:t>~: 1305.1247 (PRL) </a:t>
            </a:r>
          </a:p>
          <a:p>
            <a:r>
              <a:rPr lang="en-US" b="1" dirty="0" smtClean="0"/>
              <a:t>&amp; 1307.3537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400" y="1905000"/>
            <a:ext cx="3647914" cy="12970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6955" y="2280662"/>
            <a:ext cx="3204741" cy="4633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06383" y="2743998"/>
            <a:ext cx="156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holomorphic 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superpotential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7786" y="1809569"/>
            <a:ext cx="1656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Kahler</a:t>
            </a:r>
            <a:r>
              <a:rPr lang="en-US" b="1" dirty="0" smtClean="0">
                <a:solidFill>
                  <a:srgbClr val="0000FF"/>
                </a:solidFill>
              </a:rPr>
              <a:t> function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9400" y="1792174"/>
            <a:ext cx="1683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S</a:t>
            </a:r>
            <a:r>
              <a:rPr lang="en-US" b="1" dirty="0" smtClean="0">
                <a:solidFill>
                  <a:srgbClr val="008000"/>
                </a:solidFill>
              </a:rPr>
              <a:t>calar potential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8040" y="3603489"/>
            <a:ext cx="3291104" cy="3620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400" y="3965510"/>
            <a:ext cx="2095500" cy="78740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310" y="4053734"/>
            <a:ext cx="1734313" cy="5827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1022" y="4636519"/>
            <a:ext cx="979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Fix </a:t>
            </a:r>
            <a:r>
              <a:rPr lang="en-GB" sz="2000" b="1" dirty="0" smtClean="0">
                <a:solidFill>
                  <a:srgbClr val="FF0000"/>
                </a:solidFill>
              </a:rPr>
              <a:t>y </a:t>
            </a:r>
            <a:r>
              <a:rPr lang="en-US" sz="2000" b="1" dirty="0" smtClean="0">
                <a:solidFill>
                  <a:srgbClr val="FF0000"/>
                </a:solidFill>
              </a:rPr>
              <a:t>=0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0770" y="5069554"/>
            <a:ext cx="3513022" cy="6387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52778" y="2861303"/>
            <a:ext cx="1930400" cy="5969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40777" y="4676021"/>
            <a:ext cx="3490968" cy="44756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00770" y="5860380"/>
            <a:ext cx="143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Starobinsky</a:t>
            </a:r>
            <a:r>
              <a:rPr lang="en-US" b="1" dirty="0" smtClean="0">
                <a:solidFill>
                  <a:srgbClr val="FF0000"/>
                </a:solidFill>
              </a:rPr>
              <a:t> !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91856" y="5708285"/>
            <a:ext cx="966088" cy="73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541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1968" y="230379"/>
            <a:ext cx="5032032" cy="32138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3964" y="230379"/>
            <a:ext cx="4070345" cy="830997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PLANCK DATA COMPATIBILITY </a:t>
            </a:r>
          </a:p>
          <a:p>
            <a:r>
              <a:rPr lang="en-US" sz="2400" b="1" dirty="0" smtClean="0"/>
              <a:t>OF NSWZ MODEL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71935" y="5474036"/>
            <a:ext cx="2508884" cy="92333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/>
              <a:t>Ellis, </a:t>
            </a:r>
            <a:r>
              <a:rPr lang="en-US" b="1" dirty="0" err="1"/>
              <a:t>N</a:t>
            </a:r>
            <a:r>
              <a:rPr lang="en-US" b="1" dirty="0" err="1" smtClean="0"/>
              <a:t>anopoulos</a:t>
            </a:r>
            <a:r>
              <a:rPr lang="en-US" b="1" dirty="0" smtClean="0"/>
              <a:t>, Olive</a:t>
            </a:r>
          </a:p>
          <a:p>
            <a:r>
              <a:rPr lang="en-US" b="1" dirty="0" err="1" smtClean="0"/>
              <a:t>arXiv</a:t>
            </a:r>
            <a:r>
              <a:rPr lang="en-US" b="1" dirty="0" smtClean="0"/>
              <a:t>~: 1305.1247 (PRL) </a:t>
            </a:r>
          </a:p>
          <a:p>
            <a:r>
              <a:rPr lang="en-US" b="1" dirty="0" smtClean="0"/>
              <a:t>&amp; 1307.3537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2377551"/>
            <a:ext cx="4905794" cy="386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56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1968" y="230379"/>
            <a:ext cx="5032032" cy="321384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377551"/>
            <a:ext cx="4905794" cy="38695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3964" y="230379"/>
            <a:ext cx="4070345" cy="830997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PLANCK DATA COMPATIBILITY </a:t>
            </a:r>
          </a:p>
          <a:p>
            <a:r>
              <a:rPr lang="en-US" sz="2400" b="1" dirty="0" smtClean="0"/>
              <a:t>OF NSWZ MODEL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13535" y="5071376"/>
            <a:ext cx="3443485" cy="120032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Yanagida</a:t>
            </a:r>
            <a:r>
              <a:rPr lang="en-US" b="1" dirty="0" smtClean="0"/>
              <a:t>, Nakayama, Takahashi, </a:t>
            </a:r>
            <a:r>
              <a:rPr lang="en-US" b="1" dirty="0" err="1" smtClean="0"/>
              <a:t>Buchmueller</a:t>
            </a:r>
            <a:r>
              <a:rPr lang="en-US" b="1" dirty="0" smtClean="0"/>
              <a:t> </a:t>
            </a:r>
            <a:r>
              <a:rPr lang="en-US" b="1" i="1" dirty="0" smtClean="0"/>
              <a:t>et al</a:t>
            </a:r>
            <a:r>
              <a:rPr lang="en-US" b="1" dirty="0" smtClean="0"/>
              <a:t>.,</a:t>
            </a:r>
            <a:r>
              <a:rPr lang="en-US" b="1" dirty="0"/>
              <a:t> </a:t>
            </a:r>
            <a:r>
              <a:rPr lang="en-US" b="1" dirty="0" err="1" smtClean="0"/>
              <a:t>Linde</a:t>
            </a:r>
            <a:r>
              <a:rPr lang="en-US" b="1" dirty="0" smtClean="0"/>
              <a:t>, </a:t>
            </a:r>
            <a:r>
              <a:rPr lang="en-US" b="1" dirty="0" err="1" smtClean="0"/>
              <a:t>Kallosh</a:t>
            </a:r>
            <a:r>
              <a:rPr lang="en-US" b="1" dirty="0" smtClean="0"/>
              <a:t>, </a:t>
            </a:r>
            <a:r>
              <a:rPr lang="en-US" b="1" dirty="0" err="1" smtClean="0"/>
              <a:t>Kiritsis</a:t>
            </a:r>
            <a:r>
              <a:rPr lang="en-US" b="1" dirty="0" smtClean="0"/>
              <a:t>, Ferrara, F. </a:t>
            </a:r>
            <a:r>
              <a:rPr lang="en-US" b="1" dirty="0" err="1" smtClean="0"/>
              <a:t>Farakos</a:t>
            </a:r>
            <a:r>
              <a:rPr lang="en-US" b="1" dirty="0" smtClean="0"/>
              <a:t>, </a:t>
            </a:r>
            <a:r>
              <a:rPr lang="en-US" b="1" dirty="0" err="1" smtClean="0"/>
              <a:t>Kehagias</a:t>
            </a:r>
            <a:r>
              <a:rPr lang="en-US" b="1" dirty="0" smtClean="0"/>
              <a:t>, </a:t>
            </a:r>
            <a:r>
              <a:rPr lang="en-US" b="1" dirty="0" err="1" smtClean="0"/>
              <a:t>Riotto</a:t>
            </a:r>
            <a:r>
              <a:rPr lang="en-US" b="1" dirty="0" smtClean="0"/>
              <a:t>, …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00516" y="3235480"/>
            <a:ext cx="304031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SEVERAL OTHER MODELS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(CONFORMAL) FOUND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COMPATIBLE WITH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PLANCK DATA &amp; EQUIVALENT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(MORE OR LESS) TO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STAROBINSKY’s MODEL 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1084" y="6175245"/>
            <a:ext cx="460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660066"/>
                </a:solidFill>
                <a:latin typeface="Chalkduster"/>
                <a:cs typeface="Chalkduster"/>
              </a:rPr>
              <a:t>Generalisations</a:t>
            </a:r>
            <a:r>
              <a:rPr lang="en-US" b="1" dirty="0" smtClean="0">
                <a:solidFill>
                  <a:srgbClr val="660066"/>
                </a:solidFill>
                <a:latin typeface="Chalkduster"/>
                <a:cs typeface="Chalkduster"/>
              </a:rPr>
              <a:t> to </a:t>
            </a:r>
            <a:r>
              <a:rPr lang="en-US" b="1" dirty="0" err="1" smtClean="0">
                <a:solidFill>
                  <a:srgbClr val="660066"/>
                </a:solidFill>
                <a:latin typeface="Chalkduster"/>
                <a:cs typeface="Chalkduster"/>
              </a:rPr>
              <a:t>dilaton</a:t>
            </a:r>
            <a:r>
              <a:rPr lang="en-US" b="1" dirty="0" smtClean="0">
                <a:solidFill>
                  <a:srgbClr val="660066"/>
                </a:solidFill>
                <a:latin typeface="Chalkduster"/>
                <a:cs typeface="Chalkduster"/>
              </a:rPr>
              <a:t> </a:t>
            </a:r>
          </a:p>
          <a:p>
            <a:r>
              <a:rPr lang="en-US" b="1" dirty="0" smtClean="0">
                <a:solidFill>
                  <a:srgbClr val="660066"/>
                </a:solidFill>
                <a:latin typeface="Chalkduster"/>
                <a:cs typeface="Chalkduster"/>
              </a:rPr>
              <a:t>dynamics in string-</a:t>
            </a:r>
            <a:r>
              <a:rPr lang="en-US" b="1" dirty="0" err="1" smtClean="0">
                <a:solidFill>
                  <a:srgbClr val="660066"/>
                </a:solidFill>
                <a:latin typeface="Chalkduster"/>
                <a:cs typeface="Chalkduster"/>
              </a:rPr>
              <a:t>brane</a:t>
            </a:r>
            <a:r>
              <a:rPr lang="en-US" b="1" dirty="0" smtClean="0">
                <a:solidFill>
                  <a:srgbClr val="660066"/>
                </a:solidFill>
                <a:latin typeface="Chalkduster"/>
                <a:cs typeface="Chalkduster"/>
              </a:rPr>
              <a:t>  theory</a:t>
            </a:r>
            <a:endParaRPr lang="en-US" b="1" dirty="0">
              <a:solidFill>
                <a:srgbClr val="660066"/>
              </a:solidFill>
              <a:latin typeface="Chalkduster"/>
              <a:cs typeface="Chalkdus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30931" y="6401380"/>
            <a:ext cx="2795845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J Ellis, NEM, D. </a:t>
            </a:r>
            <a:r>
              <a:rPr lang="en-US" b="1" dirty="0" err="1" smtClean="0"/>
              <a:t>Nanopoulos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138" y="1456267"/>
            <a:ext cx="4170891" cy="793237"/>
          </a:xfrm>
          <a:prstGeom prst="rect">
            <a:avLst/>
          </a:prstGeom>
          <a:ln w="25400">
            <a:solidFill>
              <a:srgbClr val="660066"/>
            </a:solidFill>
          </a:ln>
        </p:spPr>
      </p:pic>
    </p:spTree>
    <p:extLst>
      <p:ext uri="{BB962C8B-B14F-4D97-AF65-F5344CB8AC3E}">
        <p14:creationId xmlns:p14="http://schemas.microsoft.com/office/powerpoint/2010/main" val="2091678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418" y="1791691"/>
            <a:ext cx="8457521" cy="2677656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PART III</a:t>
            </a:r>
          </a:p>
          <a:p>
            <a:pPr algn="ctr"/>
            <a:endParaRPr lang="en-US" sz="28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algn="ctr"/>
            <a:r>
              <a:rPr lang="en-US" sz="2800" dirty="0" smtClean="0">
                <a:latin typeface="Chalkduster"/>
                <a:cs typeface="Chalkduster"/>
              </a:rPr>
              <a:t>DYNAMICALLY BROKEN</a:t>
            </a:r>
          </a:p>
          <a:p>
            <a:pPr algn="ctr"/>
            <a:r>
              <a:rPr lang="en-US" sz="2800" dirty="0" smtClean="0">
                <a:latin typeface="Chalkduster"/>
                <a:cs typeface="Chalkduster"/>
              </a:rPr>
              <a:t>LOCAL SUPERSYMMETRY/SUPERGRAVITY</a:t>
            </a:r>
          </a:p>
          <a:p>
            <a:pPr algn="ctr"/>
            <a:r>
              <a:rPr lang="en-US" sz="2800" dirty="0" smtClean="0">
                <a:latin typeface="Chalkduster"/>
                <a:cs typeface="Chalkduster"/>
              </a:rPr>
              <a:t>&amp;</a:t>
            </a:r>
          </a:p>
          <a:p>
            <a:pPr algn="ctr"/>
            <a:r>
              <a:rPr lang="en-US" sz="2800" dirty="0" smtClean="0">
                <a:latin typeface="Chalkduster"/>
                <a:cs typeface="Chalkduster"/>
              </a:rPr>
              <a:t>INFLATION </a:t>
            </a:r>
            <a:endParaRPr lang="en-US" sz="28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250240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38" y="2557073"/>
            <a:ext cx="2270160" cy="26521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5738" y="267582"/>
            <a:ext cx="8392041" cy="5847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halkduster"/>
                <a:cs typeface="Chalkduster"/>
              </a:rPr>
              <a:t>TRULY MINIMAL SUGRA INFLATION</a:t>
            </a:r>
            <a:endParaRPr lang="en-US" sz="3200" dirty="0">
              <a:latin typeface="Chalkduster"/>
              <a:cs typeface="Chalkdust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9712" y="1032988"/>
            <a:ext cx="3393890" cy="369332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Ellis, NEM, arXiv:1308.1906 (PRD)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78928" y="1706051"/>
            <a:ext cx="6509114" cy="1569660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/>
              <a:t>VIEW INFLATON NOT AS FUNDAMENTAL FIELD</a:t>
            </a:r>
          </a:p>
          <a:p>
            <a:r>
              <a:rPr lang="en-US" sz="2400" dirty="0" smtClean="0"/>
              <a:t>BUT </a:t>
            </a:r>
            <a:r>
              <a:rPr lang="en-US" sz="2400" b="1" dirty="0" smtClean="0">
                <a:solidFill>
                  <a:srgbClr val="FF0000"/>
                </a:solidFill>
              </a:rPr>
              <a:t>COMPOSITE 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 e.g.  associate it </a:t>
            </a:r>
          </a:p>
          <a:p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with GRAVITINO CONDENSATES (to be explained) </a:t>
            </a:r>
          </a:p>
          <a:p>
            <a:r>
              <a:rPr lang="en-US" sz="2400" dirty="0" smtClean="0">
                <a:sym typeface="Wingdings"/>
              </a:rPr>
              <a:t>IN 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DYNAMICALLY BROKEN SUGRA </a:t>
            </a:r>
            <a:r>
              <a:rPr lang="en-US" sz="2400" dirty="0" smtClean="0">
                <a:sym typeface="Wingdings"/>
              </a:rPr>
              <a:t>MODELS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7091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38" y="2557073"/>
            <a:ext cx="2270160" cy="26521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9" y="4433396"/>
            <a:ext cx="1862218" cy="23979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5738" y="267582"/>
            <a:ext cx="8392041" cy="5847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halkduster"/>
                <a:cs typeface="Chalkduster"/>
              </a:rPr>
              <a:t>TRULY MINIMAL SUGRA INFLATION</a:t>
            </a:r>
            <a:endParaRPr lang="en-US" sz="3200" dirty="0">
              <a:latin typeface="Chalkduster"/>
              <a:cs typeface="Chalkdust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9712" y="1032988"/>
            <a:ext cx="3393890" cy="369332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Ellis, NEM, arXiv:1308.1906 (PRD)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65898" y="3564042"/>
            <a:ext cx="6263253" cy="1569660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halkduster"/>
                <a:cs typeface="Chalkduster"/>
              </a:rPr>
              <a:t>Super-</a:t>
            </a:r>
            <a:r>
              <a:rPr lang="en-US" sz="2400" b="1" dirty="0">
                <a:latin typeface="Chalkduster"/>
                <a:cs typeface="Chalkduster"/>
              </a:rPr>
              <a:t>H</a:t>
            </a:r>
            <a:r>
              <a:rPr lang="en-US" sz="2400" b="1" dirty="0" smtClean="0">
                <a:latin typeface="Chalkduster"/>
                <a:cs typeface="Chalkduster"/>
              </a:rPr>
              <a:t>iggs </a:t>
            </a:r>
            <a:r>
              <a:rPr lang="en-US" sz="2400" b="1" dirty="0" smtClean="0">
                <a:solidFill>
                  <a:srgbClr val="FF0000"/>
                </a:solidFill>
                <a:latin typeface="Chalkduster"/>
                <a:cs typeface="Chalkduster"/>
              </a:rPr>
              <a:t>effect associated with 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Chalkduster"/>
                <a:cs typeface="Chalkduster"/>
              </a:rPr>
              <a:t>global SUSY breaking </a:t>
            </a:r>
            <a:r>
              <a:rPr lang="en-US" sz="2400" b="1" dirty="0" smtClean="0">
                <a:latin typeface="Chalkduster"/>
                <a:cs typeface="Chalkduster"/>
              </a:rPr>
              <a:t>essential</a:t>
            </a:r>
            <a:r>
              <a:rPr lang="en-US" sz="2400" b="1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</a:p>
          <a:p>
            <a:r>
              <a:rPr lang="en-US" sz="2400" b="1" dirty="0" smtClean="0">
                <a:solidFill>
                  <a:srgbClr val="0000FF"/>
                </a:solidFill>
                <a:latin typeface="Chalkduster"/>
                <a:cs typeface="Chalkduster"/>
              </a:rPr>
              <a:t>Inflation linked to </a:t>
            </a:r>
          </a:p>
          <a:p>
            <a:r>
              <a:rPr lang="en-US" sz="2400" b="1" dirty="0" smtClean="0">
                <a:solidFill>
                  <a:srgbClr val="0000FF"/>
                </a:solidFill>
                <a:latin typeface="Chalkduster"/>
                <a:cs typeface="Chalkduster"/>
              </a:rPr>
              <a:t>scale of SUSY breaking</a:t>
            </a:r>
            <a:endParaRPr lang="en-US" sz="2400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0251" y="4416000"/>
            <a:ext cx="1691442" cy="21941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78928" y="1706051"/>
            <a:ext cx="6509114" cy="1569660"/>
          </a:xfrm>
          <a:prstGeom prst="rect">
            <a:avLst/>
          </a:prstGeom>
          <a:blipFill rotWithShape="1">
            <a:blip r:embed="rId6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/>
              <a:t>VIEW INFLATON NOT AS FUNDAMENTAL FIELD</a:t>
            </a:r>
          </a:p>
          <a:p>
            <a:r>
              <a:rPr lang="en-US" sz="2400" dirty="0" smtClean="0"/>
              <a:t>BUT </a:t>
            </a:r>
            <a:r>
              <a:rPr lang="en-US" sz="2400" b="1" dirty="0" smtClean="0">
                <a:solidFill>
                  <a:srgbClr val="FF0000"/>
                </a:solidFill>
              </a:rPr>
              <a:t>COMPOSITE 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 e.g.  associate it </a:t>
            </a:r>
          </a:p>
          <a:p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with GRAVITINO CONDENSATES (to be explained) </a:t>
            </a:r>
          </a:p>
          <a:p>
            <a:r>
              <a:rPr lang="en-US" sz="2400" dirty="0" smtClean="0">
                <a:sym typeface="Wingdings"/>
              </a:rPr>
              <a:t>IN 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DYNAMICALLY BROKEN SUGRA </a:t>
            </a:r>
            <a:r>
              <a:rPr lang="en-US" sz="2400" dirty="0" smtClean="0">
                <a:sym typeface="Wingdings"/>
              </a:rPr>
              <a:t>MODELS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49566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38" y="2557073"/>
            <a:ext cx="2270160" cy="26521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5738" y="267582"/>
            <a:ext cx="8392041" cy="5847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halkduster"/>
                <a:cs typeface="Chalkduster"/>
              </a:rPr>
              <a:t>TRULY MINIMAL SUGRA INFLATION</a:t>
            </a:r>
            <a:endParaRPr lang="en-US" sz="3200" dirty="0">
              <a:latin typeface="Chalkduster"/>
              <a:cs typeface="Chalkdust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9712" y="1032988"/>
            <a:ext cx="3393890" cy="369332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Ellis, NEM, arXiv:1308.1906 (PRD)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65898" y="3564042"/>
            <a:ext cx="6263253" cy="1569660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halkduster"/>
                <a:cs typeface="Chalkduster"/>
              </a:rPr>
              <a:t>Super-</a:t>
            </a:r>
            <a:r>
              <a:rPr lang="en-US" sz="2400" b="1" dirty="0">
                <a:latin typeface="Chalkduster"/>
                <a:cs typeface="Chalkduster"/>
              </a:rPr>
              <a:t>H</a:t>
            </a:r>
            <a:r>
              <a:rPr lang="en-US" sz="2400" b="1" dirty="0" smtClean="0">
                <a:latin typeface="Chalkduster"/>
                <a:cs typeface="Chalkduster"/>
              </a:rPr>
              <a:t>iggs </a:t>
            </a:r>
            <a:r>
              <a:rPr lang="en-US" sz="2400" b="1" dirty="0" smtClean="0">
                <a:solidFill>
                  <a:srgbClr val="FF0000"/>
                </a:solidFill>
                <a:latin typeface="Chalkduster"/>
                <a:cs typeface="Chalkduster"/>
              </a:rPr>
              <a:t>effect associated with 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Chalkduster"/>
                <a:cs typeface="Chalkduster"/>
              </a:rPr>
              <a:t>global SUSY breaking </a:t>
            </a:r>
            <a:r>
              <a:rPr lang="en-US" sz="2400" b="1" dirty="0" smtClean="0">
                <a:latin typeface="Chalkduster"/>
                <a:cs typeface="Chalkduster"/>
              </a:rPr>
              <a:t>essential</a:t>
            </a:r>
            <a:r>
              <a:rPr lang="en-US" sz="2400" b="1" dirty="0" smtClean="0">
                <a:solidFill>
                  <a:srgbClr val="FF0000"/>
                </a:solidFill>
                <a:latin typeface="Chalkduster"/>
                <a:cs typeface="Chalkduster"/>
              </a:rPr>
              <a:t> </a:t>
            </a:r>
          </a:p>
          <a:p>
            <a:r>
              <a:rPr lang="en-US" sz="2400" b="1" dirty="0" smtClean="0">
                <a:solidFill>
                  <a:srgbClr val="0000FF"/>
                </a:solidFill>
                <a:latin typeface="Chalkduster"/>
                <a:cs typeface="Chalkduster"/>
              </a:rPr>
              <a:t>Inflation linked to </a:t>
            </a:r>
          </a:p>
          <a:p>
            <a:r>
              <a:rPr lang="en-US" sz="2400" b="1" dirty="0" smtClean="0">
                <a:solidFill>
                  <a:srgbClr val="0000FF"/>
                </a:solidFill>
                <a:latin typeface="Chalkduster"/>
                <a:cs typeface="Chalkduster"/>
              </a:rPr>
              <a:t>scale of SUSY breaking</a:t>
            </a:r>
            <a:endParaRPr lang="en-US" sz="2400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24" name="Rectangle 23"/>
          <p:cNvSpPr/>
          <p:nvPr/>
        </p:nvSpPr>
        <p:spPr>
          <a:xfrm rot="20921738">
            <a:off x="5401917" y="5755008"/>
            <a:ext cx="1845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© Copyright </a:t>
            </a:r>
            <a:r>
              <a:rPr lang="en-US" sz="1200" dirty="0" err="1">
                <a:solidFill>
                  <a:srgbClr val="C00000"/>
                </a:solidFill>
              </a:rPr>
              <a:t>Showeet.com</a:t>
            </a:r>
            <a:endParaRPr lang="en-GB" sz="1200" b="1" dirty="0">
              <a:solidFill>
                <a:srgbClr val="C0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0251" y="4416000"/>
            <a:ext cx="1691442" cy="219412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92782" y="6050106"/>
            <a:ext cx="266690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Alexandre</a:t>
            </a:r>
            <a:r>
              <a:rPr lang="en-US" b="1" dirty="0" smtClean="0">
                <a:solidFill>
                  <a:srgbClr val="0000FF"/>
                </a:solidFill>
              </a:rPr>
              <a:t>, Houston, NEM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arXiv</a:t>
            </a:r>
            <a:r>
              <a:rPr lang="en-US" b="1" dirty="0" smtClean="0">
                <a:solidFill>
                  <a:srgbClr val="0000FF"/>
                </a:solidFill>
              </a:rPr>
              <a:t>: 1310.4122 (PRD)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99" y="4433396"/>
            <a:ext cx="1862218" cy="2397924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 rot="20921738">
            <a:off x="5495166" y="5757169"/>
            <a:ext cx="1845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© Copyright </a:t>
            </a:r>
            <a:r>
              <a:rPr lang="en-US" sz="1200" dirty="0" err="1">
                <a:solidFill>
                  <a:srgbClr val="C00000"/>
                </a:solidFill>
              </a:rPr>
              <a:t>Showeet.com</a:t>
            </a:r>
            <a:endParaRPr lang="en-GB" sz="1200" b="1" dirty="0">
              <a:solidFill>
                <a:srgbClr val="C00000"/>
              </a:solidFill>
            </a:endParaRPr>
          </a:p>
        </p:txBody>
      </p:sp>
      <p:grpSp>
        <p:nvGrpSpPr>
          <p:cNvPr id="16" name="Groupe 25"/>
          <p:cNvGrpSpPr/>
          <p:nvPr/>
        </p:nvGrpSpPr>
        <p:grpSpPr>
          <a:xfrm rot="682902">
            <a:off x="7369071" y="2715109"/>
            <a:ext cx="324337" cy="752049"/>
            <a:chOff x="6324195" y="2380134"/>
            <a:chExt cx="816091" cy="1892292"/>
          </a:xfrm>
        </p:grpSpPr>
        <p:sp>
          <p:nvSpPr>
            <p:cNvPr id="17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0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278928" y="1706051"/>
            <a:ext cx="6509114" cy="1569660"/>
          </a:xfrm>
          <a:prstGeom prst="rect">
            <a:avLst/>
          </a:prstGeom>
          <a:blipFill rotWithShape="1">
            <a:blip r:embed="rId8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/>
              <a:t>VIEW INFLATON NOT AS FUNDAMENTAL FIELD</a:t>
            </a:r>
          </a:p>
          <a:p>
            <a:r>
              <a:rPr lang="en-US" sz="2400" dirty="0" smtClean="0"/>
              <a:t>BUT </a:t>
            </a:r>
            <a:r>
              <a:rPr lang="en-US" sz="2400" b="1" dirty="0" smtClean="0">
                <a:solidFill>
                  <a:srgbClr val="FF0000"/>
                </a:solidFill>
              </a:rPr>
              <a:t>COMPOSITE </a:t>
            </a:r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 e.g.  associate it </a:t>
            </a:r>
          </a:p>
          <a:p>
            <a:r>
              <a:rPr lang="en-US" sz="2400" b="1" dirty="0" smtClean="0">
                <a:solidFill>
                  <a:srgbClr val="FF0000"/>
                </a:solidFill>
                <a:sym typeface="Wingdings"/>
              </a:rPr>
              <a:t>with GRAVITINO CONDENSATES (to be explained) </a:t>
            </a:r>
          </a:p>
          <a:p>
            <a:r>
              <a:rPr lang="en-US" sz="2400" dirty="0" smtClean="0">
                <a:sym typeface="Wingdings"/>
              </a:rPr>
              <a:t>IN 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DYNAMICALLY BROKEN SUGRA </a:t>
            </a:r>
            <a:r>
              <a:rPr lang="en-US" sz="2400" dirty="0" smtClean="0">
                <a:sym typeface="Wingdings"/>
              </a:rPr>
              <a:t>MODELS</a:t>
            </a:r>
            <a:endParaRPr lang="en-US" sz="2400" dirty="0"/>
          </a:p>
        </p:txBody>
      </p:sp>
      <p:grpSp>
        <p:nvGrpSpPr>
          <p:cNvPr id="9" name="Groupe 23"/>
          <p:cNvGrpSpPr/>
          <p:nvPr/>
        </p:nvGrpSpPr>
        <p:grpSpPr>
          <a:xfrm>
            <a:off x="4988169" y="3210440"/>
            <a:ext cx="3261912" cy="2876166"/>
            <a:chOff x="911151" y="2262448"/>
            <a:chExt cx="3261912" cy="2876166"/>
          </a:xfrm>
        </p:grpSpPr>
        <p:sp>
          <p:nvSpPr>
            <p:cNvPr id="10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" name="Groupe 26"/>
            <p:cNvGrpSpPr/>
            <p:nvPr/>
          </p:nvGrpSpPr>
          <p:grpSpPr>
            <a:xfrm>
              <a:off x="911151" y="2262448"/>
              <a:ext cx="3261912" cy="2876166"/>
              <a:chOff x="3851532" y="1530934"/>
              <a:chExt cx="3261912" cy="2876166"/>
            </a:xfrm>
          </p:grpSpPr>
          <p:sp>
            <p:nvSpPr>
              <p:cNvPr id="12" name="Rectangle 5"/>
              <p:cNvSpPr/>
              <p:nvPr/>
            </p:nvSpPr>
            <p:spPr>
              <a:xfrm rot="21074577">
                <a:off x="3851532" y="1530934"/>
                <a:ext cx="3116185" cy="2876166"/>
              </a:xfrm>
              <a:custGeom>
                <a:avLst/>
                <a:gdLst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0 w 2958182"/>
                  <a:gd name="connsiteY3" fmla="*/ 2855644 h 2855644"/>
                  <a:gd name="connsiteX4" fmla="*/ 0 w 2958182"/>
                  <a:gd name="connsiteY4" fmla="*/ 0 h 2855644"/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99227 w 2958182"/>
                  <a:gd name="connsiteY3" fmla="*/ 2774555 h 2855644"/>
                  <a:gd name="connsiteX4" fmla="*/ 0 w 2958182"/>
                  <a:gd name="connsiteY4" fmla="*/ 0 h 2855644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802085"/>
                  <a:gd name="connsiteX1" fmla="*/ 3007415 w 3007415"/>
                  <a:gd name="connsiteY1" fmla="*/ 55771 h 2802085"/>
                  <a:gd name="connsiteX2" fmla="*/ 2795981 w 3007415"/>
                  <a:gd name="connsiteY2" fmla="*/ 2782473 h 2802085"/>
                  <a:gd name="connsiteX3" fmla="*/ 152810 w 3007415"/>
                  <a:gd name="connsiteY3" fmla="*/ 2802085 h 2802085"/>
                  <a:gd name="connsiteX4" fmla="*/ 0 w 3007415"/>
                  <a:gd name="connsiteY4" fmla="*/ 0 h 2802085"/>
                  <a:gd name="connsiteX0" fmla="*/ 0 w 3007415"/>
                  <a:gd name="connsiteY0" fmla="*/ 0 h 2910528"/>
                  <a:gd name="connsiteX1" fmla="*/ 3007415 w 3007415"/>
                  <a:gd name="connsiteY1" fmla="*/ 55771 h 2910528"/>
                  <a:gd name="connsiteX2" fmla="*/ 2795981 w 3007415"/>
                  <a:gd name="connsiteY2" fmla="*/ 2782473 h 2910528"/>
                  <a:gd name="connsiteX3" fmla="*/ 152810 w 3007415"/>
                  <a:gd name="connsiteY3" fmla="*/ 2802085 h 2910528"/>
                  <a:gd name="connsiteX4" fmla="*/ 0 w 3007415"/>
                  <a:gd name="connsiteY4" fmla="*/ 0 h 2910528"/>
                  <a:gd name="connsiteX0" fmla="*/ 0 w 3016462"/>
                  <a:gd name="connsiteY0" fmla="*/ 0 h 2910528"/>
                  <a:gd name="connsiteX1" fmla="*/ 3007415 w 3016462"/>
                  <a:gd name="connsiteY1" fmla="*/ 55771 h 2910528"/>
                  <a:gd name="connsiteX2" fmla="*/ 2795981 w 3016462"/>
                  <a:gd name="connsiteY2" fmla="*/ 2782473 h 2910528"/>
                  <a:gd name="connsiteX3" fmla="*/ 152810 w 3016462"/>
                  <a:gd name="connsiteY3" fmla="*/ 2802085 h 2910528"/>
                  <a:gd name="connsiteX4" fmla="*/ 0 w 3016462"/>
                  <a:gd name="connsiteY4" fmla="*/ 0 h 2910528"/>
                  <a:gd name="connsiteX0" fmla="*/ 0 w 3064249"/>
                  <a:gd name="connsiteY0" fmla="*/ 0 h 2898641"/>
                  <a:gd name="connsiteX1" fmla="*/ 3007415 w 3064249"/>
                  <a:gd name="connsiteY1" fmla="*/ 55771 h 2898641"/>
                  <a:gd name="connsiteX2" fmla="*/ 2875643 w 3064249"/>
                  <a:gd name="connsiteY2" fmla="*/ 2765832 h 2898641"/>
                  <a:gd name="connsiteX3" fmla="*/ 152810 w 3064249"/>
                  <a:gd name="connsiteY3" fmla="*/ 2802085 h 2898641"/>
                  <a:gd name="connsiteX4" fmla="*/ 0 w 3064249"/>
                  <a:gd name="connsiteY4" fmla="*/ 0 h 2898641"/>
                  <a:gd name="connsiteX0" fmla="*/ 0 w 3070540"/>
                  <a:gd name="connsiteY0" fmla="*/ 0 h 2898641"/>
                  <a:gd name="connsiteX1" fmla="*/ 3007415 w 3070540"/>
                  <a:gd name="connsiteY1" fmla="*/ 55771 h 2898641"/>
                  <a:gd name="connsiteX2" fmla="*/ 2875643 w 3070540"/>
                  <a:gd name="connsiteY2" fmla="*/ 2765832 h 2898641"/>
                  <a:gd name="connsiteX3" fmla="*/ 152810 w 3070540"/>
                  <a:gd name="connsiteY3" fmla="*/ 2802085 h 2898641"/>
                  <a:gd name="connsiteX4" fmla="*/ 0 w 3070540"/>
                  <a:gd name="connsiteY4" fmla="*/ 0 h 2898641"/>
                  <a:gd name="connsiteX0" fmla="*/ 0 w 3050496"/>
                  <a:gd name="connsiteY0" fmla="*/ 0 h 2831008"/>
                  <a:gd name="connsiteX1" fmla="*/ 3007415 w 3050496"/>
                  <a:gd name="connsiteY1" fmla="*/ 55771 h 2831008"/>
                  <a:gd name="connsiteX2" fmla="*/ 2844527 w 3050496"/>
                  <a:gd name="connsiteY2" fmla="*/ 2655027 h 2831008"/>
                  <a:gd name="connsiteX3" fmla="*/ 152810 w 3050496"/>
                  <a:gd name="connsiteY3" fmla="*/ 2802085 h 2831008"/>
                  <a:gd name="connsiteX4" fmla="*/ 0 w 3050496"/>
                  <a:gd name="connsiteY4" fmla="*/ 0 h 2831008"/>
                  <a:gd name="connsiteX0" fmla="*/ 0 w 3083026"/>
                  <a:gd name="connsiteY0" fmla="*/ 0 h 2802085"/>
                  <a:gd name="connsiteX1" fmla="*/ 3007415 w 3083026"/>
                  <a:gd name="connsiteY1" fmla="*/ 55771 h 2802085"/>
                  <a:gd name="connsiteX2" fmla="*/ 2894153 w 3083026"/>
                  <a:gd name="connsiteY2" fmla="*/ 2551842 h 2802085"/>
                  <a:gd name="connsiteX3" fmla="*/ 152810 w 3083026"/>
                  <a:gd name="connsiteY3" fmla="*/ 2802085 h 2802085"/>
                  <a:gd name="connsiteX4" fmla="*/ 0 w 3083026"/>
                  <a:gd name="connsiteY4" fmla="*/ 0 h 2802085"/>
                  <a:gd name="connsiteX0" fmla="*/ 0 w 3077100"/>
                  <a:gd name="connsiteY0" fmla="*/ 0 h 2839147"/>
                  <a:gd name="connsiteX1" fmla="*/ 3007415 w 3077100"/>
                  <a:gd name="connsiteY1" fmla="*/ 55771 h 2839147"/>
                  <a:gd name="connsiteX2" fmla="*/ 2885440 w 3077100"/>
                  <a:gd name="connsiteY2" fmla="*/ 2670966 h 2839147"/>
                  <a:gd name="connsiteX3" fmla="*/ 152810 w 3077100"/>
                  <a:gd name="connsiteY3" fmla="*/ 2802085 h 2839147"/>
                  <a:gd name="connsiteX4" fmla="*/ 0 w 3077100"/>
                  <a:gd name="connsiteY4" fmla="*/ 0 h 2839147"/>
                  <a:gd name="connsiteX0" fmla="*/ 0 w 3084012"/>
                  <a:gd name="connsiteY0" fmla="*/ 0 h 2810619"/>
                  <a:gd name="connsiteX1" fmla="*/ 3007415 w 3084012"/>
                  <a:gd name="connsiteY1" fmla="*/ 55771 h 2810619"/>
                  <a:gd name="connsiteX2" fmla="*/ 2895591 w 3084012"/>
                  <a:gd name="connsiteY2" fmla="*/ 2605068 h 2810619"/>
                  <a:gd name="connsiteX3" fmla="*/ 152810 w 3084012"/>
                  <a:gd name="connsiteY3" fmla="*/ 2802085 h 2810619"/>
                  <a:gd name="connsiteX4" fmla="*/ 0 w 3084012"/>
                  <a:gd name="connsiteY4" fmla="*/ 0 h 2810619"/>
                  <a:gd name="connsiteX0" fmla="*/ 0 w 3108841"/>
                  <a:gd name="connsiteY0" fmla="*/ 0 h 2802085"/>
                  <a:gd name="connsiteX1" fmla="*/ 3007415 w 3108841"/>
                  <a:gd name="connsiteY1" fmla="*/ 55771 h 2802085"/>
                  <a:gd name="connsiteX2" fmla="*/ 2930854 w 3108841"/>
                  <a:gd name="connsiteY2" fmla="*/ 2501276 h 2802085"/>
                  <a:gd name="connsiteX3" fmla="*/ 152810 w 3108841"/>
                  <a:gd name="connsiteY3" fmla="*/ 2802085 h 2802085"/>
                  <a:gd name="connsiteX4" fmla="*/ 0 w 3108841"/>
                  <a:gd name="connsiteY4" fmla="*/ 0 h 2802085"/>
                  <a:gd name="connsiteX0" fmla="*/ 0 w 3073089"/>
                  <a:gd name="connsiteY0" fmla="*/ 0 h 2802085"/>
                  <a:gd name="connsiteX1" fmla="*/ 3007415 w 3073089"/>
                  <a:gd name="connsiteY1" fmla="*/ 55771 h 2802085"/>
                  <a:gd name="connsiteX2" fmla="*/ 2879470 w 3073089"/>
                  <a:gd name="connsiteY2" fmla="*/ 2334344 h 2802085"/>
                  <a:gd name="connsiteX3" fmla="*/ 152810 w 3073089"/>
                  <a:gd name="connsiteY3" fmla="*/ 2802085 h 2802085"/>
                  <a:gd name="connsiteX4" fmla="*/ 0 w 3073089"/>
                  <a:gd name="connsiteY4" fmla="*/ 0 h 2802085"/>
                  <a:gd name="connsiteX0" fmla="*/ 0 w 3142862"/>
                  <a:gd name="connsiteY0" fmla="*/ 0 h 2802085"/>
                  <a:gd name="connsiteX1" fmla="*/ 3007415 w 3142862"/>
                  <a:gd name="connsiteY1" fmla="*/ 55771 h 2802085"/>
                  <a:gd name="connsiteX2" fmla="*/ 2879470 w 3142862"/>
                  <a:gd name="connsiteY2" fmla="*/ 2334344 h 2802085"/>
                  <a:gd name="connsiteX3" fmla="*/ 152810 w 3142862"/>
                  <a:gd name="connsiteY3" fmla="*/ 2802085 h 2802085"/>
                  <a:gd name="connsiteX4" fmla="*/ 0 w 3142862"/>
                  <a:gd name="connsiteY4" fmla="*/ 0 h 2802085"/>
                  <a:gd name="connsiteX0" fmla="*/ 0 w 3142862"/>
                  <a:gd name="connsiteY0" fmla="*/ 0 h 2860388"/>
                  <a:gd name="connsiteX1" fmla="*/ 3007415 w 3142862"/>
                  <a:gd name="connsiteY1" fmla="*/ 55771 h 2860388"/>
                  <a:gd name="connsiteX2" fmla="*/ 2879470 w 3142862"/>
                  <a:gd name="connsiteY2" fmla="*/ 2334344 h 2860388"/>
                  <a:gd name="connsiteX3" fmla="*/ 187196 w 3142862"/>
                  <a:gd name="connsiteY3" fmla="*/ 2860388 h 2860388"/>
                  <a:gd name="connsiteX4" fmla="*/ 0 w 3142862"/>
                  <a:gd name="connsiteY4" fmla="*/ 0 h 2860388"/>
                  <a:gd name="connsiteX0" fmla="*/ 0 w 3142862"/>
                  <a:gd name="connsiteY0" fmla="*/ 0 h 2876373"/>
                  <a:gd name="connsiteX1" fmla="*/ 3007415 w 3142862"/>
                  <a:gd name="connsiteY1" fmla="*/ 55771 h 2876373"/>
                  <a:gd name="connsiteX2" fmla="*/ 2879470 w 3142862"/>
                  <a:gd name="connsiteY2" fmla="*/ 2334344 h 2876373"/>
                  <a:gd name="connsiteX3" fmla="*/ 187196 w 3142862"/>
                  <a:gd name="connsiteY3" fmla="*/ 2860388 h 2876373"/>
                  <a:gd name="connsiteX4" fmla="*/ 0 w 3142862"/>
                  <a:gd name="connsiteY4" fmla="*/ 0 h 2876373"/>
                  <a:gd name="connsiteX0" fmla="*/ 0 w 3142862"/>
                  <a:gd name="connsiteY0" fmla="*/ 0 h 2869960"/>
                  <a:gd name="connsiteX1" fmla="*/ 3007415 w 3142862"/>
                  <a:gd name="connsiteY1" fmla="*/ 55771 h 2869960"/>
                  <a:gd name="connsiteX2" fmla="*/ 2879470 w 3142862"/>
                  <a:gd name="connsiteY2" fmla="*/ 2334344 h 2869960"/>
                  <a:gd name="connsiteX3" fmla="*/ 187196 w 3142862"/>
                  <a:gd name="connsiteY3" fmla="*/ 2860388 h 2869960"/>
                  <a:gd name="connsiteX4" fmla="*/ 0 w 3142862"/>
                  <a:gd name="connsiteY4" fmla="*/ 0 h 2869960"/>
                  <a:gd name="connsiteX0" fmla="*/ 0 w 3142862"/>
                  <a:gd name="connsiteY0" fmla="*/ 0 h 2875403"/>
                  <a:gd name="connsiteX1" fmla="*/ 3007415 w 3142862"/>
                  <a:gd name="connsiteY1" fmla="*/ 55771 h 2875403"/>
                  <a:gd name="connsiteX2" fmla="*/ 2879470 w 3142862"/>
                  <a:gd name="connsiteY2" fmla="*/ 2334344 h 2875403"/>
                  <a:gd name="connsiteX3" fmla="*/ 187196 w 3142862"/>
                  <a:gd name="connsiteY3" fmla="*/ 2860388 h 2875403"/>
                  <a:gd name="connsiteX4" fmla="*/ 0 w 3142862"/>
                  <a:gd name="connsiteY4" fmla="*/ 0 h 2875403"/>
                  <a:gd name="connsiteX0" fmla="*/ 0 w 3155056"/>
                  <a:gd name="connsiteY0" fmla="*/ 0 h 2875403"/>
                  <a:gd name="connsiteX1" fmla="*/ 3007415 w 3155056"/>
                  <a:gd name="connsiteY1" fmla="*/ 55771 h 2875403"/>
                  <a:gd name="connsiteX2" fmla="*/ 2879470 w 3155056"/>
                  <a:gd name="connsiteY2" fmla="*/ 2334344 h 2875403"/>
                  <a:gd name="connsiteX3" fmla="*/ 187196 w 3155056"/>
                  <a:gd name="connsiteY3" fmla="*/ 2860388 h 2875403"/>
                  <a:gd name="connsiteX4" fmla="*/ 0 w 3155056"/>
                  <a:gd name="connsiteY4" fmla="*/ 0 h 2875403"/>
                  <a:gd name="connsiteX0" fmla="*/ 0 w 3111070"/>
                  <a:gd name="connsiteY0" fmla="*/ 0 h 2875403"/>
                  <a:gd name="connsiteX1" fmla="*/ 3007415 w 3111070"/>
                  <a:gd name="connsiteY1" fmla="*/ 55771 h 2875403"/>
                  <a:gd name="connsiteX2" fmla="*/ 2879470 w 3111070"/>
                  <a:gd name="connsiteY2" fmla="*/ 2334344 h 2875403"/>
                  <a:gd name="connsiteX3" fmla="*/ 187196 w 3111070"/>
                  <a:gd name="connsiteY3" fmla="*/ 2860388 h 2875403"/>
                  <a:gd name="connsiteX4" fmla="*/ 0 w 3111070"/>
                  <a:gd name="connsiteY4" fmla="*/ 0 h 2875403"/>
                  <a:gd name="connsiteX0" fmla="*/ 0 w 3116300"/>
                  <a:gd name="connsiteY0" fmla="*/ 0 h 2875403"/>
                  <a:gd name="connsiteX1" fmla="*/ 3007415 w 3116300"/>
                  <a:gd name="connsiteY1" fmla="*/ 55771 h 2875403"/>
                  <a:gd name="connsiteX2" fmla="*/ 2879470 w 3116300"/>
                  <a:gd name="connsiteY2" fmla="*/ 2334344 h 2875403"/>
                  <a:gd name="connsiteX3" fmla="*/ 187196 w 3116300"/>
                  <a:gd name="connsiteY3" fmla="*/ 2860388 h 2875403"/>
                  <a:gd name="connsiteX4" fmla="*/ 0 w 3116300"/>
                  <a:gd name="connsiteY4" fmla="*/ 0 h 287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6300" h="2875403">
                    <a:moveTo>
                      <a:pt x="0" y="0"/>
                    </a:moveTo>
                    <a:cubicBezTo>
                      <a:pt x="1127017" y="85961"/>
                      <a:pt x="2004943" y="37181"/>
                      <a:pt x="3007415" y="55771"/>
                    </a:cubicBezTo>
                    <a:cubicBezTo>
                      <a:pt x="2936937" y="964672"/>
                      <a:pt x="3368549" y="2290401"/>
                      <a:pt x="2879470" y="2334344"/>
                    </a:cubicBezTo>
                    <a:cubicBezTo>
                      <a:pt x="2708049" y="2614029"/>
                      <a:pt x="1197859" y="2950916"/>
                      <a:pt x="187196" y="2860388"/>
                    </a:cubicBezTo>
                    <a:cubicBezTo>
                      <a:pt x="13901" y="1782226"/>
                      <a:pt x="148001" y="804419"/>
                      <a:pt x="0" y="0"/>
                    </a:cubicBezTo>
                    <a:close/>
                  </a:path>
                </a:pathLst>
              </a:custGeom>
              <a:solidFill>
                <a:srgbClr val="ABFF2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000" b="1" dirty="0" smtClean="0">
                    <a:solidFill>
                      <a:schemeClr val="tx1"/>
                    </a:solidFill>
                    <a:latin typeface="Chalkduster"/>
                    <a:cs typeface="Chalkduster"/>
                  </a:rPr>
                  <a:t>Examine first: </a:t>
                </a:r>
                <a:r>
                  <a:rPr lang="fr-FR" sz="2000" b="1" dirty="0" err="1" smtClean="0">
                    <a:solidFill>
                      <a:srgbClr val="0000FF"/>
                    </a:solidFill>
                    <a:latin typeface="Chalkduster"/>
                    <a:cs typeface="Chalkduster"/>
                  </a:rPr>
                  <a:t>Condensate</a:t>
                </a:r>
                <a:r>
                  <a:rPr lang="fr-FR" sz="2000" b="1" dirty="0" smtClean="0">
                    <a:solidFill>
                      <a:srgbClr val="0000FF"/>
                    </a:solidFill>
                    <a:latin typeface="Chalkduster"/>
                    <a:cs typeface="Chalkduster"/>
                  </a:rPr>
                  <a:t> </a:t>
                </a:r>
              </a:p>
              <a:p>
                <a:pPr algn="ctr"/>
                <a:r>
                  <a:rPr lang="fr-FR" sz="2000" b="1" dirty="0" smtClean="0">
                    <a:solidFill>
                      <a:srgbClr val="0000FF"/>
                    </a:solidFill>
                    <a:latin typeface="Chalkduster"/>
                    <a:cs typeface="Chalkduster"/>
                  </a:rPr>
                  <a:t>Formation </a:t>
                </a:r>
                <a:r>
                  <a:rPr lang="fr-FR" sz="2000" b="1" dirty="0" smtClean="0">
                    <a:solidFill>
                      <a:srgbClr val="FF0000"/>
                    </a:solidFill>
                    <a:latin typeface="Chalkduster"/>
                    <a:cs typeface="Chalkduster"/>
                    <a:sym typeface="Wingdings"/>
                  </a:rPr>
                  <a:t> </a:t>
                </a:r>
              </a:p>
              <a:p>
                <a:pPr algn="ctr"/>
                <a:r>
                  <a:rPr lang="fr-FR" sz="2000" b="1" dirty="0" err="1" smtClean="0">
                    <a:solidFill>
                      <a:srgbClr val="000090"/>
                    </a:solidFill>
                    <a:latin typeface="Chalkduster"/>
                    <a:cs typeface="Chalkduster"/>
                    <a:sym typeface="Wingdings"/>
                  </a:rPr>
                  <a:t>dynamical</a:t>
                </a:r>
                <a:r>
                  <a:rPr lang="fr-FR" sz="2000" b="1" dirty="0" smtClean="0">
                    <a:solidFill>
                      <a:srgbClr val="000090"/>
                    </a:solidFill>
                    <a:latin typeface="Chalkduster"/>
                    <a:cs typeface="Chalkduster"/>
                    <a:sym typeface="Wingdings"/>
                  </a:rPr>
                  <a:t> </a:t>
                </a:r>
                <a:r>
                  <a:rPr lang="fr-FR" sz="2000" b="1" dirty="0" err="1" smtClean="0">
                    <a:solidFill>
                      <a:srgbClr val="000090"/>
                    </a:solidFill>
                    <a:latin typeface="Chalkduster"/>
                    <a:cs typeface="Chalkduster"/>
                    <a:sym typeface="Wingdings"/>
                  </a:rPr>
                  <a:t>generation</a:t>
                </a:r>
                <a:r>
                  <a:rPr lang="fr-FR" sz="2000" b="1" dirty="0" smtClean="0">
                    <a:solidFill>
                      <a:srgbClr val="000090"/>
                    </a:solidFill>
                    <a:sym typeface="Wingdings"/>
                  </a:rPr>
                  <a:t> </a:t>
                </a:r>
                <a:r>
                  <a:rPr lang="fr-FR" sz="2000" b="1" dirty="0" smtClean="0">
                    <a:solidFill>
                      <a:schemeClr val="tx1"/>
                    </a:solidFill>
                    <a:latin typeface="Chalkduster"/>
                    <a:cs typeface="Chalkduster"/>
                    <a:sym typeface="Wingdings"/>
                  </a:rPr>
                  <a:t>of </a:t>
                </a:r>
              </a:p>
              <a:p>
                <a:pPr algn="ctr"/>
                <a:r>
                  <a:rPr lang="fr-FR" sz="2000" b="1" dirty="0" smtClean="0">
                    <a:solidFill>
                      <a:schemeClr val="tx1"/>
                    </a:solidFill>
                    <a:latin typeface="Chalkduster"/>
                    <a:cs typeface="Chalkduster"/>
                    <a:sym typeface="Wingdings"/>
                  </a:rPr>
                  <a:t>gravitino mass </a:t>
                </a:r>
                <a:endParaRPr lang="fr-FR" sz="2000" b="1" dirty="0">
                  <a:solidFill>
                    <a:schemeClr val="tx1"/>
                  </a:solidFill>
                  <a:latin typeface="Chalkduster"/>
                  <a:cs typeface="Chalkduster"/>
                </a:endParaRPr>
              </a:p>
            </p:txBody>
          </p:sp>
          <p:sp>
            <p:nvSpPr>
              <p:cNvPr id="13" name="Triangle rectangle 7"/>
              <p:cNvSpPr/>
              <p:nvPr/>
            </p:nvSpPr>
            <p:spPr>
              <a:xfrm rot="14260875">
                <a:off x="6185180" y="3089786"/>
                <a:ext cx="337253" cy="1519274"/>
              </a:xfrm>
              <a:custGeom>
                <a:avLst/>
                <a:gdLst>
                  <a:gd name="connsiteX0" fmla="*/ 0 w 360040"/>
                  <a:gd name="connsiteY0" fmla="*/ 1205112 h 1205112"/>
                  <a:gd name="connsiteX1" fmla="*/ 0 w 360040"/>
                  <a:gd name="connsiteY1" fmla="*/ 0 h 1205112"/>
                  <a:gd name="connsiteX2" fmla="*/ 360040 w 360040"/>
                  <a:gd name="connsiteY2" fmla="*/ 1205112 h 1205112"/>
                  <a:gd name="connsiteX3" fmla="*/ 0 w 360040"/>
                  <a:gd name="connsiteY3" fmla="*/ 1205112 h 1205112"/>
                  <a:gd name="connsiteX0" fmla="*/ 0 w 284031"/>
                  <a:gd name="connsiteY0" fmla="*/ 1205112 h 1205112"/>
                  <a:gd name="connsiteX1" fmla="*/ 0 w 284031"/>
                  <a:gd name="connsiteY1" fmla="*/ 0 h 1205112"/>
                  <a:gd name="connsiteX2" fmla="*/ 284031 w 284031"/>
                  <a:gd name="connsiteY2" fmla="*/ 826409 h 1205112"/>
                  <a:gd name="connsiteX3" fmla="*/ 0 w 284031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126017 w 501304"/>
                  <a:gd name="connsiteY0" fmla="*/ 1227782 h 1227782"/>
                  <a:gd name="connsiteX1" fmla="*/ 134724 w 501304"/>
                  <a:gd name="connsiteY1" fmla="*/ 0 h 1227782"/>
                  <a:gd name="connsiteX2" fmla="*/ 501304 w 501304"/>
                  <a:gd name="connsiteY2" fmla="*/ 963165 h 1227782"/>
                  <a:gd name="connsiteX3" fmla="*/ 126017 w 501304"/>
                  <a:gd name="connsiteY3" fmla="*/ 1227782 h 1227782"/>
                  <a:gd name="connsiteX0" fmla="*/ 129311 w 504598"/>
                  <a:gd name="connsiteY0" fmla="*/ 1227782 h 1227782"/>
                  <a:gd name="connsiteX1" fmla="*/ 138018 w 504598"/>
                  <a:gd name="connsiteY1" fmla="*/ 0 h 1227782"/>
                  <a:gd name="connsiteX2" fmla="*/ 504598 w 504598"/>
                  <a:gd name="connsiteY2" fmla="*/ 963165 h 1227782"/>
                  <a:gd name="connsiteX3" fmla="*/ 129311 w 504598"/>
                  <a:gd name="connsiteY3" fmla="*/ 1227782 h 1227782"/>
                  <a:gd name="connsiteX0" fmla="*/ 122131 w 497418"/>
                  <a:gd name="connsiteY0" fmla="*/ 1406841 h 1406841"/>
                  <a:gd name="connsiteX1" fmla="*/ 159583 w 497418"/>
                  <a:gd name="connsiteY1" fmla="*/ 0 h 1406841"/>
                  <a:gd name="connsiteX2" fmla="*/ 497418 w 497418"/>
                  <a:gd name="connsiteY2" fmla="*/ 1142224 h 1406841"/>
                  <a:gd name="connsiteX3" fmla="*/ 122131 w 497418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403203"/>
                  <a:gd name="connsiteY0" fmla="*/ 1406841 h 1406841"/>
                  <a:gd name="connsiteX1" fmla="*/ 171965 w 403203"/>
                  <a:gd name="connsiteY1" fmla="*/ 0 h 1406841"/>
                  <a:gd name="connsiteX2" fmla="*/ 403203 w 403203"/>
                  <a:gd name="connsiteY2" fmla="*/ 1117809 h 1406841"/>
                  <a:gd name="connsiteX3" fmla="*/ 134513 w 403203"/>
                  <a:gd name="connsiteY3" fmla="*/ 1406841 h 1406841"/>
                  <a:gd name="connsiteX0" fmla="*/ 134513 w 412457"/>
                  <a:gd name="connsiteY0" fmla="*/ 1406841 h 1406841"/>
                  <a:gd name="connsiteX1" fmla="*/ 171965 w 412457"/>
                  <a:gd name="connsiteY1" fmla="*/ 0 h 1406841"/>
                  <a:gd name="connsiteX2" fmla="*/ 412456 w 412457"/>
                  <a:gd name="connsiteY2" fmla="*/ 1149013 h 1406841"/>
                  <a:gd name="connsiteX3" fmla="*/ 134513 w 412457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40084 w 398701"/>
                  <a:gd name="connsiteY0" fmla="*/ 1442880 h 1442880"/>
                  <a:gd name="connsiteX1" fmla="*/ 158210 w 398701"/>
                  <a:gd name="connsiteY1" fmla="*/ 0 h 1442880"/>
                  <a:gd name="connsiteX2" fmla="*/ 398701 w 398701"/>
                  <a:gd name="connsiteY2" fmla="*/ 1149013 h 1442880"/>
                  <a:gd name="connsiteX3" fmla="*/ 140084 w 39870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2071" h="1442880">
                    <a:moveTo>
                      <a:pt x="163454" y="1442880"/>
                    </a:moveTo>
                    <a:cubicBezTo>
                      <a:pt x="-176501" y="1226284"/>
                      <a:pt x="107547" y="307905"/>
                      <a:pt x="181580" y="0"/>
                    </a:cubicBezTo>
                    <a:cubicBezTo>
                      <a:pt x="115191" y="556789"/>
                      <a:pt x="137346" y="827855"/>
                      <a:pt x="422071" y="1149013"/>
                    </a:cubicBezTo>
                    <a:cubicBezTo>
                      <a:pt x="129579" y="963158"/>
                      <a:pt x="66208" y="1301405"/>
                      <a:pt x="163454" y="14428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BFF2B">
                      <a:shade val="30000"/>
                      <a:satMod val="115000"/>
                    </a:srgbClr>
                  </a:gs>
                  <a:gs pos="50000">
                    <a:srgbClr val="ABFF2B">
                      <a:shade val="67500"/>
                      <a:satMod val="115000"/>
                    </a:srgbClr>
                  </a:gs>
                  <a:gs pos="100000">
                    <a:srgbClr val="ABFF2B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9" name="Groupe 25"/>
          <p:cNvGrpSpPr/>
          <p:nvPr/>
        </p:nvGrpSpPr>
        <p:grpSpPr>
          <a:xfrm rot="682902">
            <a:off x="6263799" y="2826196"/>
            <a:ext cx="324337" cy="752049"/>
            <a:chOff x="6324195" y="2380134"/>
            <a:chExt cx="816091" cy="1892292"/>
          </a:xfrm>
        </p:grpSpPr>
        <p:sp>
          <p:nvSpPr>
            <p:cNvPr id="30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3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7" name="Rectangle 36"/>
          <p:cNvSpPr/>
          <p:nvPr/>
        </p:nvSpPr>
        <p:spPr>
          <a:xfrm rot="20921738">
            <a:off x="5431278" y="5771048"/>
            <a:ext cx="1845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© Copyright </a:t>
            </a:r>
            <a:r>
              <a:rPr lang="en-US" sz="1200" dirty="0" err="1">
                <a:solidFill>
                  <a:srgbClr val="C00000"/>
                </a:solidFill>
              </a:rPr>
              <a:t>Showeet.com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906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17"/>
          <p:cNvGrpSpPr/>
          <p:nvPr/>
        </p:nvGrpSpPr>
        <p:grpSpPr>
          <a:xfrm>
            <a:off x="808814" y="2781290"/>
            <a:ext cx="3261912" cy="2876166"/>
            <a:chOff x="911151" y="2262448"/>
            <a:chExt cx="3261912" cy="2876166"/>
          </a:xfrm>
        </p:grpSpPr>
        <p:sp>
          <p:nvSpPr>
            <p:cNvPr id="8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e 14"/>
            <p:cNvGrpSpPr/>
            <p:nvPr/>
          </p:nvGrpSpPr>
          <p:grpSpPr>
            <a:xfrm>
              <a:off x="911151" y="2262448"/>
              <a:ext cx="3261912" cy="2876166"/>
              <a:chOff x="3851532" y="1530934"/>
              <a:chExt cx="3261912" cy="2876166"/>
            </a:xfrm>
          </p:grpSpPr>
          <p:sp>
            <p:nvSpPr>
              <p:cNvPr id="10" name="Rectangle 5"/>
              <p:cNvSpPr/>
              <p:nvPr/>
            </p:nvSpPr>
            <p:spPr>
              <a:xfrm rot="21074577">
                <a:off x="3851532" y="1530934"/>
                <a:ext cx="3116185" cy="2876166"/>
              </a:xfrm>
              <a:custGeom>
                <a:avLst/>
                <a:gdLst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0 w 2958182"/>
                  <a:gd name="connsiteY3" fmla="*/ 2855644 h 2855644"/>
                  <a:gd name="connsiteX4" fmla="*/ 0 w 2958182"/>
                  <a:gd name="connsiteY4" fmla="*/ 0 h 2855644"/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99227 w 2958182"/>
                  <a:gd name="connsiteY3" fmla="*/ 2774555 h 2855644"/>
                  <a:gd name="connsiteX4" fmla="*/ 0 w 2958182"/>
                  <a:gd name="connsiteY4" fmla="*/ 0 h 2855644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802085"/>
                  <a:gd name="connsiteX1" fmla="*/ 3007415 w 3007415"/>
                  <a:gd name="connsiteY1" fmla="*/ 55771 h 2802085"/>
                  <a:gd name="connsiteX2" fmla="*/ 2795981 w 3007415"/>
                  <a:gd name="connsiteY2" fmla="*/ 2782473 h 2802085"/>
                  <a:gd name="connsiteX3" fmla="*/ 152810 w 3007415"/>
                  <a:gd name="connsiteY3" fmla="*/ 2802085 h 2802085"/>
                  <a:gd name="connsiteX4" fmla="*/ 0 w 3007415"/>
                  <a:gd name="connsiteY4" fmla="*/ 0 h 2802085"/>
                  <a:gd name="connsiteX0" fmla="*/ 0 w 3007415"/>
                  <a:gd name="connsiteY0" fmla="*/ 0 h 2910528"/>
                  <a:gd name="connsiteX1" fmla="*/ 3007415 w 3007415"/>
                  <a:gd name="connsiteY1" fmla="*/ 55771 h 2910528"/>
                  <a:gd name="connsiteX2" fmla="*/ 2795981 w 3007415"/>
                  <a:gd name="connsiteY2" fmla="*/ 2782473 h 2910528"/>
                  <a:gd name="connsiteX3" fmla="*/ 152810 w 3007415"/>
                  <a:gd name="connsiteY3" fmla="*/ 2802085 h 2910528"/>
                  <a:gd name="connsiteX4" fmla="*/ 0 w 3007415"/>
                  <a:gd name="connsiteY4" fmla="*/ 0 h 2910528"/>
                  <a:gd name="connsiteX0" fmla="*/ 0 w 3016462"/>
                  <a:gd name="connsiteY0" fmla="*/ 0 h 2910528"/>
                  <a:gd name="connsiteX1" fmla="*/ 3007415 w 3016462"/>
                  <a:gd name="connsiteY1" fmla="*/ 55771 h 2910528"/>
                  <a:gd name="connsiteX2" fmla="*/ 2795981 w 3016462"/>
                  <a:gd name="connsiteY2" fmla="*/ 2782473 h 2910528"/>
                  <a:gd name="connsiteX3" fmla="*/ 152810 w 3016462"/>
                  <a:gd name="connsiteY3" fmla="*/ 2802085 h 2910528"/>
                  <a:gd name="connsiteX4" fmla="*/ 0 w 3016462"/>
                  <a:gd name="connsiteY4" fmla="*/ 0 h 2910528"/>
                  <a:gd name="connsiteX0" fmla="*/ 0 w 3064249"/>
                  <a:gd name="connsiteY0" fmla="*/ 0 h 2898641"/>
                  <a:gd name="connsiteX1" fmla="*/ 3007415 w 3064249"/>
                  <a:gd name="connsiteY1" fmla="*/ 55771 h 2898641"/>
                  <a:gd name="connsiteX2" fmla="*/ 2875643 w 3064249"/>
                  <a:gd name="connsiteY2" fmla="*/ 2765832 h 2898641"/>
                  <a:gd name="connsiteX3" fmla="*/ 152810 w 3064249"/>
                  <a:gd name="connsiteY3" fmla="*/ 2802085 h 2898641"/>
                  <a:gd name="connsiteX4" fmla="*/ 0 w 3064249"/>
                  <a:gd name="connsiteY4" fmla="*/ 0 h 2898641"/>
                  <a:gd name="connsiteX0" fmla="*/ 0 w 3070540"/>
                  <a:gd name="connsiteY0" fmla="*/ 0 h 2898641"/>
                  <a:gd name="connsiteX1" fmla="*/ 3007415 w 3070540"/>
                  <a:gd name="connsiteY1" fmla="*/ 55771 h 2898641"/>
                  <a:gd name="connsiteX2" fmla="*/ 2875643 w 3070540"/>
                  <a:gd name="connsiteY2" fmla="*/ 2765832 h 2898641"/>
                  <a:gd name="connsiteX3" fmla="*/ 152810 w 3070540"/>
                  <a:gd name="connsiteY3" fmla="*/ 2802085 h 2898641"/>
                  <a:gd name="connsiteX4" fmla="*/ 0 w 3070540"/>
                  <a:gd name="connsiteY4" fmla="*/ 0 h 2898641"/>
                  <a:gd name="connsiteX0" fmla="*/ 0 w 3050496"/>
                  <a:gd name="connsiteY0" fmla="*/ 0 h 2831008"/>
                  <a:gd name="connsiteX1" fmla="*/ 3007415 w 3050496"/>
                  <a:gd name="connsiteY1" fmla="*/ 55771 h 2831008"/>
                  <a:gd name="connsiteX2" fmla="*/ 2844527 w 3050496"/>
                  <a:gd name="connsiteY2" fmla="*/ 2655027 h 2831008"/>
                  <a:gd name="connsiteX3" fmla="*/ 152810 w 3050496"/>
                  <a:gd name="connsiteY3" fmla="*/ 2802085 h 2831008"/>
                  <a:gd name="connsiteX4" fmla="*/ 0 w 3050496"/>
                  <a:gd name="connsiteY4" fmla="*/ 0 h 2831008"/>
                  <a:gd name="connsiteX0" fmla="*/ 0 w 3083026"/>
                  <a:gd name="connsiteY0" fmla="*/ 0 h 2802085"/>
                  <a:gd name="connsiteX1" fmla="*/ 3007415 w 3083026"/>
                  <a:gd name="connsiteY1" fmla="*/ 55771 h 2802085"/>
                  <a:gd name="connsiteX2" fmla="*/ 2894153 w 3083026"/>
                  <a:gd name="connsiteY2" fmla="*/ 2551842 h 2802085"/>
                  <a:gd name="connsiteX3" fmla="*/ 152810 w 3083026"/>
                  <a:gd name="connsiteY3" fmla="*/ 2802085 h 2802085"/>
                  <a:gd name="connsiteX4" fmla="*/ 0 w 3083026"/>
                  <a:gd name="connsiteY4" fmla="*/ 0 h 2802085"/>
                  <a:gd name="connsiteX0" fmla="*/ 0 w 3077100"/>
                  <a:gd name="connsiteY0" fmla="*/ 0 h 2839147"/>
                  <a:gd name="connsiteX1" fmla="*/ 3007415 w 3077100"/>
                  <a:gd name="connsiteY1" fmla="*/ 55771 h 2839147"/>
                  <a:gd name="connsiteX2" fmla="*/ 2885440 w 3077100"/>
                  <a:gd name="connsiteY2" fmla="*/ 2670966 h 2839147"/>
                  <a:gd name="connsiteX3" fmla="*/ 152810 w 3077100"/>
                  <a:gd name="connsiteY3" fmla="*/ 2802085 h 2839147"/>
                  <a:gd name="connsiteX4" fmla="*/ 0 w 3077100"/>
                  <a:gd name="connsiteY4" fmla="*/ 0 h 2839147"/>
                  <a:gd name="connsiteX0" fmla="*/ 0 w 3084012"/>
                  <a:gd name="connsiteY0" fmla="*/ 0 h 2810619"/>
                  <a:gd name="connsiteX1" fmla="*/ 3007415 w 3084012"/>
                  <a:gd name="connsiteY1" fmla="*/ 55771 h 2810619"/>
                  <a:gd name="connsiteX2" fmla="*/ 2895591 w 3084012"/>
                  <a:gd name="connsiteY2" fmla="*/ 2605068 h 2810619"/>
                  <a:gd name="connsiteX3" fmla="*/ 152810 w 3084012"/>
                  <a:gd name="connsiteY3" fmla="*/ 2802085 h 2810619"/>
                  <a:gd name="connsiteX4" fmla="*/ 0 w 3084012"/>
                  <a:gd name="connsiteY4" fmla="*/ 0 h 2810619"/>
                  <a:gd name="connsiteX0" fmla="*/ 0 w 3108841"/>
                  <a:gd name="connsiteY0" fmla="*/ 0 h 2802085"/>
                  <a:gd name="connsiteX1" fmla="*/ 3007415 w 3108841"/>
                  <a:gd name="connsiteY1" fmla="*/ 55771 h 2802085"/>
                  <a:gd name="connsiteX2" fmla="*/ 2930854 w 3108841"/>
                  <a:gd name="connsiteY2" fmla="*/ 2501276 h 2802085"/>
                  <a:gd name="connsiteX3" fmla="*/ 152810 w 3108841"/>
                  <a:gd name="connsiteY3" fmla="*/ 2802085 h 2802085"/>
                  <a:gd name="connsiteX4" fmla="*/ 0 w 3108841"/>
                  <a:gd name="connsiteY4" fmla="*/ 0 h 2802085"/>
                  <a:gd name="connsiteX0" fmla="*/ 0 w 3073089"/>
                  <a:gd name="connsiteY0" fmla="*/ 0 h 2802085"/>
                  <a:gd name="connsiteX1" fmla="*/ 3007415 w 3073089"/>
                  <a:gd name="connsiteY1" fmla="*/ 55771 h 2802085"/>
                  <a:gd name="connsiteX2" fmla="*/ 2879470 w 3073089"/>
                  <a:gd name="connsiteY2" fmla="*/ 2334344 h 2802085"/>
                  <a:gd name="connsiteX3" fmla="*/ 152810 w 3073089"/>
                  <a:gd name="connsiteY3" fmla="*/ 2802085 h 2802085"/>
                  <a:gd name="connsiteX4" fmla="*/ 0 w 3073089"/>
                  <a:gd name="connsiteY4" fmla="*/ 0 h 2802085"/>
                  <a:gd name="connsiteX0" fmla="*/ 0 w 3142862"/>
                  <a:gd name="connsiteY0" fmla="*/ 0 h 2802085"/>
                  <a:gd name="connsiteX1" fmla="*/ 3007415 w 3142862"/>
                  <a:gd name="connsiteY1" fmla="*/ 55771 h 2802085"/>
                  <a:gd name="connsiteX2" fmla="*/ 2879470 w 3142862"/>
                  <a:gd name="connsiteY2" fmla="*/ 2334344 h 2802085"/>
                  <a:gd name="connsiteX3" fmla="*/ 152810 w 3142862"/>
                  <a:gd name="connsiteY3" fmla="*/ 2802085 h 2802085"/>
                  <a:gd name="connsiteX4" fmla="*/ 0 w 3142862"/>
                  <a:gd name="connsiteY4" fmla="*/ 0 h 2802085"/>
                  <a:gd name="connsiteX0" fmla="*/ 0 w 3142862"/>
                  <a:gd name="connsiteY0" fmla="*/ 0 h 2860388"/>
                  <a:gd name="connsiteX1" fmla="*/ 3007415 w 3142862"/>
                  <a:gd name="connsiteY1" fmla="*/ 55771 h 2860388"/>
                  <a:gd name="connsiteX2" fmla="*/ 2879470 w 3142862"/>
                  <a:gd name="connsiteY2" fmla="*/ 2334344 h 2860388"/>
                  <a:gd name="connsiteX3" fmla="*/ 187196 w 3142862"/>
                  <a:gd name="connsiteY3" fmla="*/ 2860388 h 2860388"/>
                  <a:gd name="connsiteX4" fmla="*/ 0 w 3142862"/>
                  <a:gd name="connsiteY4" fmla="*/ 0 h 2860388"/>
                  <a:gd name="connsiteX0" fmla="*/ 0 w 3142862"/>
                  <a:gd name="connsiteY0" fmla="*/ 0 h 2876373"/>
                  <a:gd name="connsiteX1" fmla="*/ 3007415 w 3142862"/>
                  <a:gd name="connsiteY1" fmla="*/ 55771 h 2876373"/>
                  <a:gd name="connsiteX2" fmla="*/ 2879470 w 3142862"/>
                  <a:gd name="connsiteY2" fmla="*/ 2334344 h 2876373"/>
                  <a:gd name="connsiteX3" fmla="*/ 187196 w 3142862"/>
                  <a:gd name="connsiteY3" fmla="*/ 2860388 h 2876373"/>
                  <a:gd name="connsiteX4" fmla="*/ 0 w 3142862"/>
                  <a:gd name="connsiteY4" fmla="*/ 0 h 2876373"/>
                  <a:gd name="connsiteX0" fmla="*/ 0 w 3142862"/>
                  <a:gd name="connsiteY0" fmla="*/ 0 h 2869960"/>
                  <a:gd name="connsiteX1" fmla="*/ 3007415 w 3142862"/>
                  <a:gd name="connsiteY1" fmla="*/ 55771 h 2869960"/>
                  <a:gd name="connsiteX2" fmla="*/ 2879470 w 3142862"/>
                  <a:gd name="connsiteY2" fmla="*/ 2334344 h 2869960"/>
                  <a:gd name="connsiteX3" fmla="*/ 187196 w 3142862"/>
                  <a:gd name="connsiteY3" fmla="*/ 2860388 h 2869960"/>
                  <a:gd name="connsiteX4" fmla="*/ 0 w 3142862"/>
                  <a:gd name="connsiteY4" fmla="*/ 0 h 2869960"/>
                  <a:gd name="connsiteX0" fmla="*/ 0 w 3142862"/>
                  <a:gd name="connsiteY0" fmla="*/ 0 h 2875403"/>
                  <a:gd name="connsiteX1" fmla="*/ 3007415 w 3142862"/>
                  <a:gd name="connsiteY1" fmla="*/ 55771 h 2875403"/>
                  <a:gd name="connsiteX2" fmla="*/ 2879470 w 3142862"/>
                  <a:gd name="connsiteY2" fmla="*/ 2334344 h 2875403"/>
                  <a:gd name="connsiteX3" fmla="*/ 187196 w 3142862"/>
                  <a:gd name="connsiteY3" fmla="*/ 2860388 h 2875403"/>
                  <a:gd name="connsiteX4" fmla="*/ 0 w 3142862"/>
                  <a:gd name="connsiteY4" fmla="*/ 0 h 2875403"/>
                  <a:gd name="connsiteX0" fmla="*/ 0 w 3155056"/>
                  <a:gd name="connsiteY0" fmla="*/ 0 h 2875403"/>
                  <a:gd name="connsiteX1" fmla="*/ 3007415 w 3155056"/>
                  <a:gd name="connsiteY1" fmla="*/ 55771 h 2875403"/>
                  <a:gd name="connsiteX2" fmla="*/ 2879470 w 3155056"/>
                  <a:gd name="connsiteY2" fmla="*/ 2334344 h 2875403"/>
                  <a:gd name="connsiteX3" fmla="*/ 187196 w 3155056"/>
                  <a:gd name="connsiteY3" fmla="*/ 2860388 h 2875403"/>
                  <a:gd name="connsiteX4" fmla="*/ 0 w 3155056"/>
                  <a:gd name="connsiteY4" fmla="*/ 0 h 2875403"/>
                  <a:gd name="connsiteX0" fmla="*/ 0 w 3111070"/>
                  <a:gd name="connsiteY0" fmla="*/ 0 h 2875403"/>
                  <a:gd name="connsiteX1" fmla="*/ 3007415 w 3111070"/>
                  <a:gd name="connsiteY1" fmla="*/ 55771 h 2875403"/>
                  <a:gd name="connsiteX2" fmla="*/ 2879470 w 3111070"/>
                  <a:gd name="connsiteY2" fmla="*/ 2334344 h 2875403"/>
                  <a:gd name="connsiteX3" fmla="*/ 187196 w 3111070"/>
                  <a:gd name="connsiteY3" fmla="*/ 2860388 h 2875403"/>
                  <a:gd name="connsiteX4" fmla="*/ 0 w 3111070"/>
                  <a:gd name="connsiteY4" fmla="*/ 0 h 2875403"/>
                  <a:gd name="connsiteX0" fmla="*/ 0 w 3116300"/>
                  <a:gd name="connsiteY0" fmla="*/ 0 h 2875403"/>
                  <a:gd name="connsiteX1" fmla="*/ 3007415 w 3116300"/>
                  <a:gd name="connsiteY1" fmla="*/ 55771 h 2875403"/>
                  <a:gd name="connsiteX2" fmla="*/ 2879470 w 3116300"/>
                  <a:gd name="connsiteY2" fmla="*/ 2334344 h 2875403"/>
                  <a:gd name="connsiteX3" fmla="*/ 187196 w 3116300"/>
                  <a:gd name="connsiteY3" fmla="*/ 2860388 h 2875403"/>
                  <a:gd name="connsiteX4" fmla="*/ 0 w 3116300"/>
                  <a:gd name="connsiteY4" fmla="*/ 0 h 287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6300" h="2875403">
                    <a:moveTo>
                      <a:pt x="0" y="0"/>
                    </a:moveTo>
                    <a:cubicBezTo>
                      <a:pt x="1127017" y="85961"/>
                      <a:pt x="2004943" y="37181"/>
                      <a:pt x="3007415" y="55771"/>
                    </a:cubicBezTo>
                    <a:cubicBezTo>
                      <a:pt x="2936937" y="964672"/>
                      <a:pt x="3368549" y="2290401"/>
                      <a:pt x="2879470" y="2334344"/>
                    </a:cubicBezTo>
                    <a:cubicBezTo>
                      <a:pt x="2708049" y="2614029"/>
                      <a:pt x="1197859" y="2950916"/>
                      <a:pt x="187196" y="2860388"/>
                    </a:cubicBezTo>
                    <a:cubicBezTo>
                      <a:pt x="13901" y="1782226"/>
                      <a:pt x="148001" y="804419"/>
                      <a:pt x="0" y="0"/>
                    </a:cubicBezTo>
                    <a:close/>
                  </a:path>
                </a:pathLst>
              </a:custGeom>
              <a:solidFill>
                <a:srgbClr val="ABFF2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Triangle rectangle 7"/>
              <p:cNvSpPr/>
              <p:nvPr/>
            </p:nvSpPr>
            <p:spPr>
              <a:xfrm rot="14260875">
                <a:off x="6185180" y="3089786"/>
                <a:ext cx="337253" cy="1519274"/>
              </a:xfrm>
              <a:custGeom>
                <a:avLst/>
                <a:gdLst>
                  <a:gd name="connsiteX0" fmla="*/ 0 w 360040"/>
                  <a:gd name="connsiteY0" fmla="*/ 1205112 h 1205112"/>
                  <a:gd name="connsiteX1" fmla="*/ 0 w 360040"/>
                  <a:gd name="connsiteY1" fmla="*/ 0 h 1205112"/>
                  <a:gd name="connsiteX2" fmla="*/ 360040 w 360040"/>
                  <a:gd name="connsiteY2" fmla="*/ 1205112 h 1205112"/>
                  <a:gd name="connsiteX3" fmla="*/ 0 w 360040"/>
                  <a:gd name="connsiteY3" fmla="*/ 1205112 h 1205112"/>
                  <a:gd name="connsiteX0" fmla="*/ 0 w 284031"/>
                  <a:gd name="connsiteY0" fmla="*/ 1205112 h 1205112"/>
                  <a:gd name="connsiteX1" fmla="*/ 0 w 284031"/>
                  <a:gd name="connsiteY1" fmla="*/ 0 h 1205112"/>
                  <a:gd name="connsiteX2" fmla="*/ 284031 w 284031"/>
                  <a:gd name="connsiteY2" fmla="*/ 826409 h 1205112"/>
                  <a:gd name="connsiteX3" fmla="*/ 0 w 284031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126017 w 501304"/>
                  <a:gd name="connsiteY0" fmla="*/ 1227782 h 1227782"/>
                  <a:gd name="connsiteX1" fmla="*/ 134724 w 501304"/>
                  <a:gd name="connsiteY1" fmla="*/ 0 h 1227782"/>
                  <a:gd name="connsiteX2" fmla="*/ 501304 w 501304"/>
                  <a:gd name="connsiteY2" fmla="*/ 963165 h 1227782"/>
                  <a:gd name="connsiteX3" fmla="*/ 126017 w 501304"/>
                  <a:gd name="connsiteY3" fmla="*/ 1227782 h 1227782"/>
                  <a:gd name="connsiteX0" fmla="*/ 129311 w 504598"/>
                  <a:gd name="connsiteY0" fmla="*/ 1227782 h 1227782"/>
                  <a:gd name="connsiteX1" fmla="*/ 138018 w 504598"/>
                  <a:gd name="connsiteY1" fmla="*/ 0 h 1227782"/>
                  <a:gd name="connsiteX2" fmla="*/ 504598 w 504598"/>
                  <a:gd name="connsiteY2" fmla="*/ 963165 h 1227782"/>
                  <a:gd name="connsiteX3" fmla="*/ 129311 w 504598"/>
                  <a:gd name="connsiteY3" fmla="*/ 1227782 h 1227782"/>
                  <a:gd name="connsiteX0" fmla="*/ 122131 w 497418"/>
                  <a:gd name="connsiteY0" fmla="*/ 1406841 h 1406841"/>
                  <a:gd name="connsiteX1" fmla="*/ 159583 w 497418"/>
                  <a:gd name="connsiteY1" fmla="*/ 0 h 1406841"/>
                  <a:gd name="connsiteX2" fmla="*/ 497418 w 497418"/>
                  <a:gd name="connsiteY2" fmla="*/ 1142224 h 1406841"/>
                  <a:gd name="connsiteX3" fmla="*/ 122131 w 497418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403203"/>
                  <a:gd name="connsiteY0" fmla="*/ 1406841 h 1406841"/>
                  <a:gd name="connsiteX1" fmla="*/ 171965 w 403203"/>
                  <a:gd name="connsiteY1" fmla="*/ 0 h 1406841"/>
                  <a:gd name="connsiteX2" fmla="*/ 403203 w 403203"/>
                  <a:gd name="connsiteY2" fmla="*/ 1117809 h 1406841"/>
                  <a:gd name="connsiteX3" fmla="*/ 134513 w 403203"/>
                  <a:gd name="connsiteY3" fmla="*/ 1406841 h 1406841"/>
                  <a:gd name="connsiteX0" fmla="*/ 134513 w 412457"/>
                  <a:gd name="connsiteY0" fmla="*/ 1406841 h 1406841"/>
                  <a:gd name="connsiteX1" fmla="*/ 171965 w 412457"/>
                  <a:gd name="connsiteY1" fmla="*/ 0 h 1406841"/>
                  <a:gd name="connsiteX2" fmla="*/ 412456 w 412457"/>
                  <a:gd name="connsiteY2" fmla="*/ 1149013 h 1406841"/>
                  <a:gd name="connsiteX3" fmla="*/ 134513 w 412457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40084 w 398701"/>
                  <a:gd name="connsiteY0" fmla="*/ 1442880 h 1442880"/>
                  <a:gd name="connsiteX1" fmla="*/ 158210 w 398701"/>
                  <a:gd name="connsiteY1" fmla="*/ 0 h 1442880"/>
                  <a:gd name="connsiteX2" fmla="*/ 398701 w 398701"/>
                  <a:gd name="connsiteY2" fmla="*/ 1149013 h 1442880"/>
                  <a:gd name="connsiteX3" fmla="*/ 140084 w 39870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2071" h="1442880">
                    <a:moveTo>
                      <a:pt x="163454" y="1442880"/>
                    </a:moveTo>
                    <a:cubicBezTo>
                      <a:pt x="-176501" y="1226284"/>
                      <a:pt x="107547" y="307905"/>
                      <a:pt x="181580" y="0"/>
                    </a:cubicBezTo>
                    <a:cubicBezTo>
                      <a:pt x="115191" y="556789"/>
                      <a:pt x="137346" y="827855"/>
                      <a:pt x="422071" y="1149013"/>
                    </a:cubicBezTo>
                    <a:cubicBezTo>
                      <a:pt x="129579" y="963158"/>
                      <a:pt x="66208" y="1301405"/>
                      <a:pt x="163454" y="14428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BFF2B">
                      <a:shade val="30000"/>
                      <a:satMod val="115000"/>
                    </a:srgbClr>
                  </a:gs>
                  <a:gs pos="50000">
                    <a:srgbClr val="ABFF2B">
                      <a:shade val="67500"/>
                      <a:satMod val="115000"/>
                    </a:srgbClr>
                  </a:gs>
                  <a:gs pos="100000">
                    <a:srgbClr val="ABFF2B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39171" y="360599"/>
            <a:ext cx="8853706" cy="461665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SUPER-HIGGS EFFECT &amp; DYNAMICAL BREAKING OF N=1, D=4 SUGRA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06074" y="911222"/>
            <a:ext cx="2886803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Deser-Zumino</a:t>
            </a:r>
            <a:r>
              <a:rPr lang="en-US" b="1" dirty="0" smtClean="0"/>
              <a:t> PRL 38 (1977) 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4911" y="1617716"/>
            <a:ext cx="4499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Global SUSY (F-term)  breaking at a scale</a:t>
            </a:r>
            <a:r>
              <a:rPr lang="en-US" b="1" dirty="0" smtClean="0"/>
              <a:t> 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312" y="1513346"/>
            <a:ext cx="889000" cy="58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939851">
            <a:off x="1023545" y="2815243"/>
            <a:ext cx="272382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Generator of </a:t>
            </a:r>
          </a:p>
          <a:p>
            <a:r>
              <a:rPr lang="en-US" dirty="0" smtClean="0">
                <a:latin typeface="Chalkduster"/>
                <a:cs typeface="Chalkduster"/>
              </a:rPr>
              <a:t>SUSY </a:t>
            </a:r>
            <a:r>
              <a:rPr lang="en-US" dirty="0">
                <a:latin typeface="Chalkduster"/>
                <a:cs typeface="Chalkduster"/>
              </a:rPr>
              <a:t>i</a:t>
            </a:r>
            <a:r>
              <a:rPr lang="en-US" dirty="0" smtClean="0">
                <a:latin typeface="Chalkduster"/>
                <a:cs typeface="Chalkduster"/>
              </a:rPr>
              <a:t>s </a:t>
            </a:r>
            <a:r>
              <a:rPr lang="en-US" dirty="0" err="1" smtClean="0">
                <a:latin typeface="Chalkduster"/>
                <a:cs typeface="Chalkduster"/>
              </a:rPr>
              <a:t>fermionic</a:t>
            </a:r>
            <a:r>
              <a:rPr lang="en-US" dirty="0" smtClean="0">
                <a:latin typeface="Chalkduster"/>
                <a:cs typeface="Chalkduster"/>
              </a:rPr>
              <a:t> </a:t>
            </a:r>
          </a:p>
          <a:p>
            <a:r>
              <a:rPr lang="en-US" dirty="0" smtClean="0">
                <a:latin typeface="Chalkduster"/>
                <a:cs typeface="Chalkduster"/>
              </a:rPr>
              <a:t>field </a:t>
            </a:r>
            <a:r>
              <a:rPr lang="en-US" dirty="0" smtClean="0">
                <a:latin typeface="Chalkduster"/>
                <a:cs typeface="Chalkduster"/>
                <a:sym typeface="Wingdings"/>
              </a:rPr>
              <a:t>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Goldstone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particle = fermion 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GOLDSTINO =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  </a:t>
            </a:r>
            <a:r>
              <a:rPr lang="en-US" b="1" dirty="0" err="1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Majorana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spin </a:t>
            </a:r>
            <a:r>
              <a:rPr lang="en-US" sz="2800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½</a:t>
            </a:r>
            <a:endParaRPr lang="en-US" b="1" dirty="0" smtClean="0">
              <a:solidFill>
                <a:srgbClr val="FF0000"/>
              </a:solidFill>
              <a:latin typeface="Chalkduster"/>
              <a:cs typeface="Chalkduster"/>
              <a:sym typeface="Wingdings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  fermion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grpSp>
        <p:nvGrpSpPr>
          <p:cNvPr id="12" name="Groupe 25"/>
          <p:cNvGrpSpPr/>
          <p:nvPr/>
        </p:nvGrpSpPr>
        <p:grpSpPr>
          <a:xfrm rot="682902">
            <a:off x="3094979" y="2348807"/>
            <a:ext cx="324337" cy="752049"/>
            <a:chOff x="6324195" y="2380134"/>
            <a:chExt cx="816091" cy="1892292"/>
          </a:xfrm>
        </p:grpSpPr>
        <p:sp>
          <p:nvSpPr>
            <p:cNvPr id="13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" name="Rectangle 19"/>
          <p:cNvSpPr/>
          <p:nvPr/>
        </p:nvSpPr>
        <p:spPr>
          <a:xfrm rot="20921738">
            <a:off x="1232201" y="5291996"/>
            <a:ext cx="1845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© Copyright </a:t>
            </a:r>
            <a:r>
              <a:rPr lang="en-US" sz="1200" dirty="0" err="1">
                <a:solidFill>
                  <a:srgbClr val="C00000"/>
                </a:solidFill>
              </a:rPr>
              <a:t>Showeet.com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091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17"/>
          <p:cNvGrpSpPr/>
          <p:nvPr/>
        </p:nvGrpSpPr>
        <p:grpSpPr>
          <a:xfrm>
            <a:off x="808814" y="2781290"/>
            <a:ext cx="3261912" cy="2876166"/>
            <a:chOff x="911151" y="2262448"/>
            <a:chExt cx="3261912" cy="2876166"/>
          </a:xfrm>
        </p:grpSpPr>
        <p:sp>
          <p:nvSpPr>
            <p:cNvPr id="8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e 14"/>
            <p:cNvGrpSpPr/>
            <p:nvPr/>
          </p:nvGrpSpPr>
          <p:grpSpPr>
            <a:xfrm>
              <a:off x="911151" y="2262448"/>
              <a:ext cx="3261912" cy="2876166"/>
              <a:chOff x="3851532" y="1530934"/>
              <a:chExt cx="3261912" cy="2876166"/>
            </a:xfrm>
          </p:grpSpPr>
          <p:sp>
            <p:nvSpPr>
              <p:cNvPr id="10" name="Rectangle 5"/>
              <p:cNvSpPr/>
              <p:nvPr/>
            </p:nvSpPr>
            <p:spPr>
              <a:xfrm rot="21074577">
                <a:off x="3851532" y="1530934"/>
                <a:ext cx="3116185" cy="2876166"/>
              </a:xfrm>
              <a:custGeom>
                <a:avLst/>
                <a:gdLst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0 w 2958182"/>
                  <a:gd name="connsiteY3" fmla="*/ 2855644 h 2855644"/>
                  <a:gd name="connsiteX4" fmla="*/ 0 w 2958182"/>
                  <a:gd name="connsiteY4" fmla="*/ 0 h 2855644"/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99227 w 2958182"/>
                  <a:gd name="connsiteY3" fmla="*/ 2774555 h 2855644"/>
                  <a:gd name="connsiteX4" fmla="*/ 0 w 2958182"/>
                  <a:gd name="connsiteY4" fmla="*/ 0 h 2855644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802085"/>
                  <a:gd name="connsiteX1" fmla="*/ 3007415 w 3007415"/>
                  <a:gd name="connsiteY1" fmla="*/ 55771 h 2802085"/>
                  <a:gd name="connsiteX2" fmla="*/ 2795981 w 3007415"/>
                  <a:gd name="connsiteY2" fmla="*/ 2782473 h 2802085"/>
                  <a:gd name="connsiteX3" fmla="*/ 152810 w 3007415"/>
                  <a:gd name="connsiteY3" fmla="*/ 2802085 h 2802085"/>
                  <a:gd name="connsiteX4" fmla="*/ 0 w 3007415"/>
                  <a:gd name="connsiteY4" fmla="*/ 0 h 2802085"/>
                  <a:gd name="connsiteX0" fmla="*/ 0 w 3007415"/>
                  <a:gd name="connsiteY0" fmla="*/ 0 h 2910528"/>
                  <a:gd name="connsiteX1" fmla="*/ 3007415 w 3007415"/>
                  <a:gd name="connsiteY1" fmla="*/ 55771 h 2910528"/>
                  <a:gd name="connsiteX2" fmla="*/ 2795981 w 3007415"/>
                  <a:gd name="connsiteY2" fmla="*/ 2782473 h 2910528"/>
                  <a:gd name="connsiteX3" fmla="*/ 152810 w 3007415"/>
                  <a:gd name="connsiteY3" fmla="*/ 2802085 h 2910528"/>
                  <a:gd name="connsiteX4" fmla="*/ 0 w 3007415"/>
                  <a:gd name="connsiteY4" fmla="*/ 0 h 2910528"/>
                  <a:gd name="connsiteX0" fmla="*/ 0 w 3016462"/>
                  <a:gd name="connsiteY0" fmla="*/ 0 h 2910528"/>
                  <a:gd name="connsiteX1" fmla="*/ 3007415 w 3016462"/>
                  <a:gd name="connsiteY1" fmla="*/ 55771 h 2910528"/>
                  <a:gd name="connsiteX2" fmla="*/ 2795981 w 3016462"/>
                  <a:gd name="connsiteY2" fmla="*/ 2782473 h 2910528"/>
                  <a:gd name="connsiteX3" fmla="*/ 152810 w 3016462"/>
                  <a:gd name="connsiteY3" fmla="*/ 2802085 h 2910528"/>
                  <a:gd name="connsiteX4" fmla="*/ 0 w 3016462"/>
                  <a:gd name="connsiteY4" fmla="*/ 0 h 2910528"/>
                  <a:gd name="connsiteX0" fmla="*/ 0 w 3064249"/>
                  <a:gd name="connsiteY0" fmla="*/ 0 h 2898641"/>
                  <a:gd name="connsiteX1" fmla="*/ 3007415 w 3064249"/>
                  <a:gd name="connsiteY1" fmla="*/ 55771 h 2898641"/>
                  <a:gd name="connsiteX2" fmla="*/ 2875643 w 3064249"/>
                  <a:gd name="connsiteY2" fmla="*/ 2765832 h 2898641"/>
                  <a:gd name="connsiteX3" fmla="*/ 152810 w 3064249"/>
                  <a:gd name="connsiteY3" fmla="*/ 2802085 h 2898641"/>
                  <a:gd name="connsiteX4" fmla="*/ 0 w 3064249"/>
                  <a:gd name="connsiteY4" fmla="*/ 0 h 2898641"/>
                  <a:gd name="connsiteX0" fmla="*/ 0 w 3070540"/>
                  <a:gd name="connsiteY0" fmla="*/ 0 h 2898641"/>
                  <a:gd name="connsiteX1" fmla="*/ 3007415 w 3070540"/>
                  <a:gd name="connsiteY1" fmla="*/ 55771 h 2898641"/>
                  <a:gd name="connsiteX2" fmla="*/ 2875643 w 3070540"/>
                  <a:gd name="connsiteY2" fmla="*/ 2765832 h 2898641"/>
                  <a:gd name="connsiteX3" fmla="*/ 152810 w 3070540"/>
                  <a:gd name="connsiteY3" fmla="*/ 2802085 h 2898641"/>
                  <a:gd name="connsiteX4" fmla="*/ 0 w 3070540"/>
                  <a:gd name="connsiteY4" fmla="*/ 0 h 2898641"/>
                  <a:gd name="connsiteX0" fmla="*/ 0 w 3050496"/>
                  <a:gd name="connsiteY0" fmla="*/ 0 h 2831008"/>
                  <a:gd name="connsiteX1" fmla="*/ 3007415 w 3050496"/>
                  <a:gd name="connsiteY1" fmla="*/ 55771 h 2831008"/>
                  <a:gd name="connsiteX2" fmla="*/ 2844527 w 3050496"/>
                  <a:gd name="connsiteY2" fmla="*/ 2655027 h 2831008"/>
                  <a:gd name="connsiteX3" fmla="*/ 152810 w 3050496"/>
                  <a:gd name="connsiteY3" fmla="*/ 2802085 h 2831008"/>
                  <a:gd name="connsiteX4" fmla="*/ 0 w 3050496"/>
                  <a:gd name="connsiteY4" fmla="*/ 0 h 2831008"/>
                  <a:gd name="connsiteX0" fmla="*/ 0 w 3083026"/>
                  <a:gd name="connsiteY0" fmla="*/ 0 h 2802085"/>
                  <a:gd name="connsiteX1" fmla="*/ 3007415 w 3083026"/>
                  <a:gd name="connsiteY1" fmla="*/ 55771 h 2802085"/>
                  <a:gd name="connsiteX2" fmla="*/ 2894153 w 3083026"/>
                  <a:gd name="connsiteY2" fmla="*/ 2551842 h 2802085"/>
                  <a:gd name="connsiteX3" fmla="*/ 152810 w 3083026"/>
                  <a:gd name="connsiteY3" fmla="*/ 2802085 h 2802085"/>
                  <a:gd name="connsiteX4" fmla="*/ 0 w 3083026"/>
                  <a:gd name="connsiteY4" fmla="*/ 0 h 2802085"/>
                  <a:gd name="connsiteX0" fmla="*/ 0 w 3077100"/>
                  <a:gd name="connsiteY0" fmla="*/ 0 h 2839147"/>
                  <a:gd name="connsiteX1" fmla="*/ 3007415 w 3077100"/>
                  <a:gd name="connsiteY1" fmla="*/ 55771 h 2839147"/>
                  <a:gd name="connsiteX2" fmla="*/ 2885440 w 3077100"/>
                  <a:gd name="connsiteY2" fmla="*/ 2670966 h 2839147"/>
                  <a:gd name="connsiteX3" fmla="*/ 152810 w 3077100"/>
                  <a:gd name="connsiteY3" fmla="*/ 2802085 h 2839147"/>
                  <a:gd name="connsiteX4" fmla="*/ 0 w 3077100"/>
                  <a:gd name="connsiteY4" fmla="*/ 0 h 2839147"/>
                  <a:gd name="connsiteX0" fmla="*/ 0 w 3084012"/>
                  <a:gd name="connsiteY0" fmla="*/ 0 h 2810619"/>
                  <a:gd name="connsiteX1" fmla="*/ 3007415 w 3084012"/>
                  <a:gd name="connsiteY1" fmla="*/ 55771 h 2810619"/>
                  <a:gd name="connsiteX2" fmla="*/ 2895591 w 3084012"/>
                  <a:gd name="connsiteY2" fmla="*/ 2605068 h 2810619"/>
                  <a:gd name="connsiteX3" fmla="*/ 152810 w 3084012"/>
                  <a:gd name="connsiteY3" fmla="*/ 2802085 h 2810619"/>
                  <a:gd name="connsiteX4" fmla="*/ 0 w 3084012"/>
                  <a:gd name="connsiteY4" fmla="*/ 0 h 2810619"/>
                  <a:gd name="connsiteX0" fmla="*/ 0 w 3108841"/>
                  <a:gd name="connsiteY0" fmla="*/ 0 h 2802085"/>
                  <a:gd name="connsiteX1" fmla="*/ 3007415 w 3108841"/>
                  <a:gd name="connsiteY1" fmla="*/ 55771 h 2802085"/>
                  <a:gd name="connsiteX2" fmla="*/ 2930854 w 3108841"/>
                  <a:gd name="connsiteY2" fmla="*/ 2501276 h 2802085"/>
                  <a:gd name="connsiteX3" fmla="*/ 152810 w 3108841"/>
                  <a:gd name="connsiteY3" fmla="*/ 2802085 h 2802085"/>
                  <a:gd name="connsiteX4" fmla="*/ 0 w 3108841"/>
                  <a:gd name="connsiteY4" fmla="*/ 0 h 2802085"/>
                  <a:gd name="connsiteX0" fmla="*/ 0 w 3073089"/>
                  <a:gd name="connsiteY0" fmla="*/ 0 h 2802085"/>
                  <a:gd name="connsiteX1" fmla="*/ 3007415 w 3073089"/>
                  <a:gd name="connsiteY1" fmla="*/ 55771 h 2802085"/>
                  <a:gd name="connsiteX2" fmla="*/ 2879470 w 3073089"/>
                  <a:gd name="connsiteY2" fmla="*/ 2334344 h 2802085"/>
                  <a:gd name="connsiteX3" fmla="*/ 152810 w 3073089"/>
                  <a:gd name="connsiteY3" fmla="*/ 2802085 h 2802085"/>
                  <a:gd name="connsiteX4" fmla="*/ 0 w 3073089"/>
                  <a:gd name="connsiteY4" fmla="*/ 0 h 2802085"/>
                  <a:gd name="connsiteX0" fmla="*/ 0 w 3142862"/>
                  <a:gd name="connsiteY0" fmla="*/ 0 h 2802085"/>
                  <a:gd name="connsiteX1" fmla="*/ 3007415 w 3142862"/>
                  <a:gd name="connsiteY1" fmla="*/ 55771 h 2802085"/>
                  <a:gd name="connsiteX2" fmla="*/ 2879470 w 3142862"/>
                  <a:gd name="connsiteY2" fmla="*/ 2334344 h 2802085"/>
                  <a:gd name="connsiteX3" fmla="*/ 152810 w 3142862"/>
                  <a:gd name="connsiteY3" fmla="*/ 2802085 h 2802085"/>
                  <a:gd name="connsiteX4" fmla="*/ 0 w 3142862"/>
                  <a:gd name="connsiteY4" fmla="*/ 0 h 2802085"/>
                  <a:gd name="connsiteX0" fmla="*/ 0 w 3142862"/>
                  <a:gd name="connsiteY0" fmla="*/ 0 h 2860388"/>
                  <a:gd name="connsiteX1" fmla="*/ 3007415 w 3142862"/>
                  <a:gd name="connsiteY1" fmla="*/ 55771 h 2860388"/>
                  <a:gd name="connsiteX2" fmla="*/ 2879470 w 3142862"/>
                  <a:gd name="connsiteY2" fmla="*/ 2334344 h 2860388"/>
                  <a:gd name="connsiteX3" fmla="*/ 187196 w 3142862"/>
                  <a:gd name="connsiteY3" fmla="*/ 2860388 h 2860388"/>
                  <a:gd name="connsiteX4" fmla="*/ 0 w 3142862"/>
                  <a:gd name="connsiteY4" fmla="*/ 0 h 2860388"/>
                  <a:gd name="connsiteX0" fmla="*/ 0 w 3142862"/>
                  <a:gd name="connsiteY0" fmla="*/ 0 h 2876373"/>
                  <a:gd name="connsiteX1" fmla="*/ 3007415 w 3142862"/>
                  <a:gd name="connsiteY1" fmla="*/ 55771 h 2876373"/>
                  <a:gd name="connsiteX2" fmla="*/ 2879470 w 3142862"/>
                  <a:gd name="connsiteY2" fmla="*/ 2334344 h 2876373"/>
                  <a:gd name="connsiteX3" fmla="*/ 187196 w 3142862"/>
                  <a:gd name="connsiteY3" fmla="*/ 2860388 h 2876373"/>
                  <a:gd name="connsiteX4" fmla="*/ 0 w 3142862"/>
                  <a:gd name="connsiteY4" fmla="*/ 0 h 2876373"/>
                  <a:gd name="connsiteX0" fmla="*/ 0 w 3142862"/>
                  <a:gd name="connsiteY0" fmla="*/ 0 h 2869960"/>
                  <a:gd name="connsiteX1" fmla="*/ 3007415 w 3142862"/>
                  <a:gd name="connsiteY1" fmla="*/ 55771 h 2869960"/>
                  <a:gd name="connsiteX2" fmla="*/ 2879470 w 3142862"/>
                  <a:gd name="connsiteY2" fmla="*/ 2334344 h 2869960"/>
                  <a:gd name="connsiteX3" fmla="*/ 187196 w 3142862"/>
                  <a:gd name="connsiteY3" fmla="*/ 2860388 h 2869960"/>
                  <a:gd name="connsiteX4" fmla="*/ 0 w 3142862"/>
                  <a:gd name="connsiteY4" fmla="*/ 0 h 2869960"/>
                  <a:gd name="connsiteX0" fmla="*/ 0 w 3142862"/>
                  <a:gd name="connsiteY0" fmla="*/ 0 h 2875403"/>
                  <a:gd name="connsiteX1" fmla="*/ 3007415 w 3142862"/>
                  <a:gd name="connsiteY1" fmla="*/ 55771 h 2875403"/>
                  <a:gd name="connsiteX2" fmla="*/ 2879470 w 3142862"/>
                  <a:gd name="connsiteY2" fmla="*/ 2334344 h 2875403"/>
                  <a:gd name="connsiteX3" fmla="*/ 187196 w 3142862"/>
                  <a:gd name="connsiteY3" fmla="*/ 2860388 h 2875403"/>
                  <a:gd name="connsiteX4" fmla="*/ 0 w 3142862"/>
                  <a:gd name="connsiteY4" fmla="*/ 0 h 2875403"/>
                  <a:gd name="connsiteX0" fmla="*/ 0 w 3155056"/>
                  <a:gd name="connsiteY0" fmla="*/ 0 h 2875403"/>
                  <a:gd name="connsiteX1" fmla="*/ 3007415 w 3155056"/>
                  <a:gd name="connsiteY1" fmla="*/ 55771 h 2875403"/>
                  <a:gd name="connsiteX2" fmla="*/ 2879470 w 3155056"/>
                  <a:gd name="connsiteY2" fmla="*/ 2334344 h 2875403"/>
                  <a:gd name="connsiteX3" fmla="*/ 187196 w 3155056"/>
                  <a:gd name="connsiteY3" fmla="*/ 2860388 h 2875403"/>
                  <a:gd name="connsiteX4" fmla="*/ 0 w 3155056"/>
                  <a:gd name="connsiteY4" fmla="*/ 0 h 2875403"/>
                  <a:gd name="connsiteX0" fmla="*/ 0 w 3111070"/>
                  <a:gd name="connsiteY0" fmla="*/ 0 h 2875403"/>
                  <a:gd name="connsiteX1" fmla="*/ 3007415 w 3111070"/>
                  <a:gd name="connsiteY1" fmla="*/ 55771 h 2875403"/>
                  <a:gd name="connsiteX2" fmla="*/ 2879470 w 3111070"/>
                  <a:gd name="connsiteY2" fmla="*/ 2334344 h 2875403"/>
                  <a:gd name="connsiteX3" fmla="*/ 187196 w 3111070"/>
                  <a:gd name="connsiteY3" fmla="*/ 2860388 h 2875403"/>
                  <a:gd name="connsiteX4" fmla="*/ 0 w 3111070"/>
                  <a:gd name="connsiteY4" fmla="*/ 0 h 2875403"/>
                  <a:gd name="connsiteX0" fmla="*/ 0 w 3116300"/>
                  <a:gd name="connsiteY0" fmla="*/ 0 h 2875403"/>
                  <a:gd name="connsiteX1" fmla="*/ 3007415 w 3116300"/>
                  <a:gd name="connsiteY1" fmla="*/ 55771 h 2875403"/>
                  <a:gd name="connsiteX2" fmla="*/ 2879470 w 3116300"/>
                  <a:gd name="connsiteY2" fmla="*/ 2334344 h 2875403"/>
                  <a:gd name="connsiteX3" fmla="*/ 187196 w 3116300"/>
                  <a:gd name="connsiteY3" fmla="*/ 2860388 h 2875403"/>
                  <a:gd name="connsiteX4" fmla="*/ 0 w 3116300"/>
                  <a:gd name="connsiteY4" fmla="*/ 0 h 287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6300" h="2875403">
                    <a:moveTo>
                      <a:pt x="0" y="0"/>
                    </a:moveTo>
                    <a:cubicBezTo>
                      <a:pt x="1127017" y="85961"/>
                      <a:pt x="2004943" y="37181"/>
                      <a:pt x="3007415" y="55771"/>
                    </a:cubicBezTo>
                    <a:cubicBezTo>
                      <a:pt x="2936937" y="964672"/>
                      <a:pt x="3368549" y="2290401"/>
                      <a:pt x="2879470" y="2334344"/>
                    </a:cubicBezTo>
                    <a:cubicBezTo>
                      <a:pt x="2708049" y="2614029"/>
                      <a:pt x="1197859" y="2950916"/>
                      <a:pt x="187196" y="2860388"/>
                    </a:cubicBezTo>
                    <a:cubicBezTo>
                      <a:pt x="13901" y="1782226"/>
                      <a:pt x="148001" y="804419"/>
                      <a:pt x="0" y="0"/>
                    </a:cubicBezTo>
                    <a:close/>
                  </a:path>
                </a:pathLst>
              </a:custGeom>
              <a:solidFill>
                <a:srgbClr val="ABFF2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Triangle rectangle 7"/>
              <p:cNvSpPr/>
              <p:nvPr/>
            </p:nvSpPr>
            <p:spPr>
              <a:xfrm rot="14260875">
                <a:off x="6185180" y="3089786"/>
                <a:ext cx="337253" cy="1519274"/>
              </a:xfrm>
              <a:custGeom>
                <a:avLst/>
                <a:gdLst>
                  <a:gd name="connsiteX0" fmla="*/ 0 w 360040"/>
                  <a:gd name="connsiteY0" fmla="*/ 1205112 h 1205112"/>
                  <a:gd name="connsiteX1" fmla="*/ 0 w 360040"/>
                  <a:gd name="connsiteY1" fmla="*/ 0 h 1205112"/>
                  <a:gd name="connsiteX2" fmla="*/ 360040 w 360040"/>
                  <a:gd name="connsiteY2" fmla="*/ 1205112 h 1205112"/>
                  <a:gd name="connsiteX3" fmla="*/ 0 w 360040"/>
                  <a:gd name="connsiteY3" fmla="*/ 1205112 h 1205112"/>
                  <a:gd name="connsiteX0" fmla="*/ 0 w 284031"/>
                  <a:gd name="connsiteY0" fmla="*/ 1205112 h 1205112"/>
                  <a:gd name="connsiteX1" fmla="*/ 0 w 284031"/>
                  <a:gd name="connsiteY1" fmla="*/ 0 h 1205112"/>
                  <a:gd name="connsiteX2" fmla="*/ 284031 w 284031"/>
                  <a:gd name="connsiteY2" fmla="*/ 826409 h 1205112"/>
                  <a:gd name="connsiteX3" fmla="*/ 0 w 284031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126017 w 501304"/>
                  <a:gd name="connsiteY0" fmla="*/ 1227782 h 1227782"/>
                  <a:gd name="connsiteX1" fmla="*/ 134724 w 501304"/>
                  <a:gd name="connsiteY1" fmla="*/ 0 h 1227782"/>
                  <a:gd name="connsiteX2" fmla="*/ 501304 w 501304"/>
                  <a:gd name="connsiteY2" fmla="*/ 963165 h 1227782"/>
                  <a:gd name="connsiteX3" fmla="*/ 126017 w 501304"/>
                  <a:gd name="connsiteY3" fmla="*/ 1227782 h 1227782"/>
                  <a:gd name="connsiteX0" fmla="*/ 129311 w 504598"/>
                  <a:gd name="connsiteY0" fmla="*/ 1227782 h 1227782"/>
                  <a:gd name="connsiteX1" fmla="*/ 138018 w 504598"/>
                  <a:gd name="connsiteY1" fmla="*/ 0 h 1227782"/>
                  <a:gd name="connsiteX2" fmla="*/ 504598 w 504598"/>
                  <a:gd name="connsiteY2" fmla="*/ 963165 h 1227782"/>
                  <a:gd name="connsiteX3" fmla="*/ 129311 w 504598"/>
                  <a:gd name="connsiteY3" fmla="*/ 1227782 h 1227782"/>
                  <a:gd name="connsiteX0" fmla="*/ 122131 w 497418"/>
                  <a:gd name="connsiteY0" fmla="*/ 1406841 h 1406841"/>
                  <a:gd name="connsiteX1" fmla="*/ 159583 w 497418"/>
                  <a:gd name="connsiteY1" fmla="*/ 0 h 1406841"/>
                  <a:gd name="connsiteX2" fmla="*/ 497418 w 497418"/>
                  <a:gd name="connsiteY2" fmla="*/ 1142224 h 1406841"/>
                  <a:gd name="connsiteX3" fmla="*/ 122131 w 497418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403203"/>
                  <a:gd name="connsiteY0" fmla="*/ 1406841 h 1406841"/>
                  <a:gd name="connsiteX1" fmla="*/ 171965 w 403203"/>
                  <a:gd name="connsiteY1" fmla="*/ 0 h 1406841"/>
                  <a:gd name="connsiteX2" fmla="*/ 403203 w 403203"/>
                  <a:gd name="connsiteY2" fmla="*/ 1117809 h 1406841"/>
                  <a:gd name="connsiteX3" fmla="*/ 134513 w 403203"/>
                  <a:gd name="connsiteY3" fmla="*/ 1406841 h 1406841"/>
                  <a:gd name="connsiteX0" fmla="*/ 134513 w 412457"/>
                  <a:gd name="connsiteY0" fmla="*/ 1406841 h 1406841"/>
                  <a:gd name="connsiteX1" fmla="*/ 171965 w 412457"/>
                  <a:gd name="connsiteY1" fmla="*/ 0 h 1406841"/>
                  <a:gd name="connsiteX2" fmla="*/ 412456 w 412457"/>
                  <a:gd name="connsiteY2" fmla="*/ 1149013 h 1406841"/>
                  <a:gd name="connsiteX3" fmla="*/ 134513 w 412457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40084 w 398701"/>
                  <a:gd name="connsiteY0" fmla="*/ 1442880 h 1442880"/>
                  <a:gd name="connsiteX1" fmla="*/ 158210 w 398701"/>
                  <a:gd name="connsiteY1" fmla="*/ 0 h 1442880"/>
                  <a:gd name="connsiteX2" fmla="*/ 398701 w 398701"/>
                  <a:gd name="connsiteY2" fmla="*/ 1149013 h 1442880"/>
                  <a:gd name="connsiteX3" fmla="*/ 140084 w 39870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2071" h="1442880">
                    <a:moveTo>
                      <a:pt x="163454" y="1442880"/>
                    </a:moveTo>
                    <a:cubicBezTo>
                      <a:pt x="-176501" y="1226284"/>
                      <a:pt x="107547" y="307905"/>
                      <a:pt x="181580" y="0"/>
                    </a:cubicBezTo>
                    <a:cubicBezTo>
                      <a:pt x="115191" y="556789"/>
                      <a:pt x="137346" y="827855"/>
                      <a:pt x="422071" y="1149013"/>
                    </a:cubicBezTo>
                    <a:cubicBezTo>
                      <a:pt x="129579" y="963158"/>
                      <a:pt x="66208" y="1301405"/>
                      <a:pt x="163454" y="14428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BFF2B">
                      <a:shade val="30000"/>
                      <a:satMod val="115000"/>
                    </a:srgbClr>
                  </a:gs>
                  <a:gs pos="50000">
                    <a:srgbClr val="ABFF2B">
                      <a:shade val="67500"/>
                      <a:satMod val="115000"/>
                    </a:srgbClr>
                  </a:gs>
                  <a:gs pos="100000">
                    <a:srgbClr val="ABFF2B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39171" y="360599"/>
            <a:ext cx="8853706" cy="461665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SUPER-HIGGS EFFECT &amp; DYNAMICAL BREAKING OF N=1, D=4 SUGRA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06074" y="911222"/>
            <a:ext cx="2886803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Deser-Zumino</a:t>
            </a:r>
            <a:r>
              <a:rPr lang="en-US" b="1" dirty="0" smtClean="0"/>
              <a:t> PRL 38 (1977) 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4911" y="1617716"/>
            <a:ext cx="4499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Global SUSY (F-term)  breaking at a scale</a:t>
            </a:r>
            <a:r>
              <a:rPr lang="en-US" b="1" dirty="0" smtClean="0"/>
              <a:t> 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312" y="1513346"/>
            <a:ext cx="889000" cy="58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939851">
            <a:off x="1023545" y="2815243"/>
            <a:ext cx="272382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Generator of </a:t>
            </a:r>
          </a:p>
          <a:p>
            <a:r>
              <a:rPr lang="en-US" dirty="0" smtClean="0">
                <a:latin typeface="Chalkduster"/>
                <a:cs typeface="Chalkduster"/>
              </a:rPr>
              <a:t>SUSY </a:t>
            </a:r>
            <a:r>
              <a:rPr lang="en-US" dirty="0">
                <a:latin typeface="Chalkduster"/>
                <a:cs typeface="Chalkduster"/>
              </a:rPr>
              <a:t>i</a:t>
            </a:r>
            <a:r>
              <a:rPr lang="en-US" dirty="0" smtClean="0">
                <a:latin typeface="Chalkduster"/>
                <a:cs typeface="Chalkduster"/>
              </a:rPr>
              <a:t>s </a:t>
            </a:r>
            <a:r>
              <a:rPr lang="en-US" dirty="0" err="1" smtClean="0">
                <a:latin typeface="Chalkduster"/>
                <a:cs typeface="Chalkduster"/>
              </a:rPr>
              <a:t>fermionic</a:t>
            </a:r>
            <a:r>
              <a:rPr lang="en-US" dirty="0" smtClean="0">
                <a:latin typeface="Chalkduster"/>
                <a:cs typeface="Chalkduster"/>
              </a:rPr>
              <a:t> </a:t>
            </a:r>
          </a:p>
          <a:p>
            <a:r>
              <a:rPr lang="en-US" dirty="0" smtClean="0">
                <a:latin typeface="Chalkduster"/>
                <a:cs typeface="Chalkduster"/>
              </a:rPr>
              <a:t>field </a:t>
            </a:r>
            <a:r>
              <a:rPr lang="en-US" dirty="0" smtClean="0">
                <a:latin typeface="Chalkduster"/>
                <a:cs typeface="Chalkduster"/>
                <a:sym typeface="Wingdings"/>
              </a:rPr>
              <a:t>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Goldstone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particle = fermion 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GOLDSTINO =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  </a:t>
            </a:r>
            <a:r>
              <a:rPr lang="en-US" b="1" dirty="0" err="1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Majorana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spin </a:t>
            </a:r>
            <a:r>
              <a:rPr lang="en-US" sz="2800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½</a:t>
            </a:r>
            <a:endParaRPr lang="en-US" b="1" dirty="0" smtClean="0">
              <a:solidFill>
                <a:srgbClr val="FF0000"/>
              </a:solidFill>
              <a:latin typeface="Chalkduster"/>
              <a:cs typeface="Chalkduster"/>
              <a:sym typeface="Wingdings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  fermion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grpSp>
        <p:nvGrpSpPr>
          <p:cNvPr id="12" name="Groupe 25"/>
          <p:cNvGrpSpPr/>
          <p:nvPr/>
        </p:nvGrpSpPr>
        <p:grpSpPr>
          <a:xfrm rot="682902">
            <a:off x="3094979" y="2348807"/>
            <a:ext cx="324337" cy="752049"/>
            <a:chOff x="6324195" y="2380134"/>
            <a:chExt cx="816091" cy="1892292"/>
          </a:xfrm>
        </p:grpSpPr>
        <p:sp>
          <p:nvSpPr>
            <p:cNvPr id="13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1337" y="3328998"/>
            <a:ext cx="4671540" cy="31813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7692" y="4583669"/>
            <a:ext cx="2939903" cy="65662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7144" y="4461562"/>
            <a:ext cx="619943" cy="75144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81581" y="3684681"/>
            <a:ext cx="2991774" cy="86647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532655" y="383359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SUSY </a:t>
            </a:r>
            <a:r>
              <a:rPr lang="en-US" b="1" dirty="0" err="1" smtClean="0">
                <a:solidFill>
                  <a:srgbClr val="FF0000"/>
                </a:solidFill>
              </a:rPr>
              <a:t>trnsf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30861" y="2523453"/>
            <a:ext cx="5198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Chalkduster"/>
                <a:cs typeface="Chalkduster"/>
              </a:rPr>
              <a:t>Volkov-Akulov</a:t>
            </a:r>
            <a:r>
              <a:rPr lang="en-US" sz="2000" b="1" dirty="0" smtClean="0">
                <a:latin typeface="Chalkduster"/>
                <a:cs typeface="Chalkduster"/>
              </a:rPr>
              <a:t> (V-A)  </a:t>
            </a:r>
            <a:r>
              <a:rPr lang="en-US" sz="2000" b="1" dirty="0" err="1" smtClean="0">
                <a:latin typeface="Chalkduster"/>
                <a:cs typeface="Chalkduster"/>
              </a:rPr>
              <a:t>Lagrangian</a:t>
            </a:r>
            <a:endParaRPr lang="en-US" sz="2000" b="1" dirty="0">
              <a:latin typeface="Chalkduster"/>
              <a:cs typeface="Chalkduster"/>
            </a:endParaRPr>
          </a:p>
        </p:txBody>
      </p:sp>
      <p:sp>
        <p:nvSpPr>
          <p:cNvPr id="28" name="Rectangle 27"/>
          <p:cNvSpPr/>
          <p:nvPr/>
        </p:nvSpPr>
        <p:spPr>
          <a:xfrm rot="20921738">
            <a:off x="1232201" y="5291996"/>
            <a:ext cx="1845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© Copyright </a:t>
            </a:r>
            <a:r>
              <a:rPr lang="en-US" sz="1200" dirty="0" err="1">
                <a:solidFill>
                  <a:srgbClr val="C00000"/>
                </a:solidFill>
              </a:rPr>
              <a:t>Showeet.com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273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523" y="313110"/>
            <a:ext cx="8614968" cy="6247865"/>
          </a:xfrm>
          <a:prstGeom prst="rect">
            <a:avLst/>
          </a:prstGeom>
          <a:pattFill prst="plaid">
            <a:fgClr>
              <a:schemeClr val="bg2">
                <a:lumMod val="90000"/>
              </a:schemeClr>
            </a:fgClr>
            <a:bgClr>
              <a:prstClr val="white"/>
            </a:bgClr>
          </a:patt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Fundamental Questions (still unanswered) in Cosmology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100 years after Einstein</a:t>
            </a:r>
          </a:p>
          <a:p>
            <a:endParaRPr lang="en-US" dirty="0">
              <a:solidFill>
                <a:srgbClr val="0000FF"/>
              </a:solidFill>
              <a:latin typeface="Arial Black"/>
              <a:cs typeface="Arial Black"/>
            </a:endParaRP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halkboard SE Bold"/>
                <a:cs typeface="Chalkboard SE Bold"/>
              </a:rPr>
              <a:t>How did the Universe begin? is there something before Big Bang?</a:t>
            </a:r>
          </a:p>
          <a:p>
            <a:endParaRPr lang="en-US" dirty="0" smtClean="0"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halkboard SE Bold"/>
                <a:cs typeface="Chalkboard SE Bold"/>
              </a:rPr>
              <a:t>Is there inflation (as it seems) and if yes what is its microscopic mechanism?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FF"/>
              </a:solidFill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halkboard SE Bold"/>
                <a:cs typeface="Chalkboard SE Bold"/>
              </a:rPr>
              <a:t>Exit from Inflation into Radiation phase , reheating of the Universe? 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FF"/>
              </a:solidFill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Why is </a:t>
            </a:r>
            <a:r>
              <a:rPr lang="en-US" dirty="0">
                <a:solidFill>
                  <a:srgbClr val="BC1010"/>
                </a:solidFill>
                <a:latin typeface="Chalkboard SE Bold"/>
                <a:cs typeface="Chalkboard SE Bold"/>
              </a:rPr>
              <a:t> </a:t>
            </a:r>
            <a:r>
              <a:rPr lang="en-US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the cosmological constant so small today, despite the fact </a:t>
            </a:r>
          </a:p>
          <a:p>
            <a:r>
              <a:rPr lang="en-US" dirty="0">
                <a:solidFill>
                  <a:srgbClr val="BC1010"/>
                </a:solidFill>
                <a:latin typeface="Chalkboard SE Bold"/>
                <a:cs typeface="Chalkboard SE Bold"/>
              </a:rPr>
              <a:t> </a:t>
            </a:r>
            <a:r>
              <a:rPr lang="en-US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    that there is &gt; 70% dark energy ?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  <a:latin typeface="Chalkboard SE Bold"/>
                <a:cs typeface="Chalkboard SE Bold"/>
              </a:rPr>
              <a:t>Why Dark Matter? what is it, if there? 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8000"/>
              </a:solidFill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ARE EINSTEIN EQUATIONS CORRECT WHEN WE DEAL </a:t>
            </a:r>
          </a:p>
          <a:p>
            <a:r>
              <a:rPr lang="en-US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     WITH LARGE COSMOLOGICAL (GLOBAL) SCALES ?</a:t>
            </a:r>
            <a:endParaRPr lang="en-US" dirty="0">
              <a:solidFill>
                <a:srgbClr val="FF0000"/>
              </a:solidFill>
              <a:latin typeface="Arial Black"/>
              <a:cs typeface="Arial Black"/>
            </a:endParaRPr>
          </a:p>
          <a:p>
            <a:endParaRPr lang="en-US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halkboard SE Bold"/>
                <a:cs typeface="Chalkboard SE Bold"/>
              </a:rPr>
              <a:t>How we connect inflation to current small cosmological constant ``vacuum’’?</a:t>
            </a:r>
            <a:endParaRPr lang="en-US" dirty="0">
              <a:solidFill>
                <a:srgbClr val="000090"/>
              </a:solidFill>
              <a:latin typeface="Chalkboard SE Bold"/>
              <a:cs typeface="Chalkboard SE Bold"/>
            </a:endParaRPr>
          </a:p>
        </p:txBody>
      </p:sp>
      <p:sp>
        <p:nvSpPr>
          <p:cNvPr id="3" name="Oval 2"/>
          <p:cNvSpPr/>
          <p:nvPr/>
        </p:nvSpPr>
        <p:spPr>
          <a:xfrm>
            <a:off x="521894" y="2017827"/>
            <a:ext cx="8535125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75275" y="5865173"/>
            <a:ext cx="8535125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93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17"/>
          <p:cNvGrpSpPr/>
          <p:nvPr/>
        </p:nvGrpSpPr>
        <p:grpSpPr>
          <a:xfrm>
            <a:off x="808814" y="2781290"/>
            <a:ext cx="3261912" cy="2876166"/>
            <a:chOff x="911151" y="2262448"/>
            <a:chExt cx="3261912" cy="2876166"/>
          </a:xfrm>
        </p:grpSpPr>
        <p:sp>
          <p:nvSpPr>
            <p:cNvPr id="8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e 14"/>
            <p:cNvGrpSpPr/>
            <p:nvPr/>
          </p:nvGrpSpPr>
          <p:grpSpPr>
            <a:xfrm>
              <a:off x="911151" y="2262448"/>
              <a:ext cx="3261912" cy="2876166"/>
              <a:chOff x="3851532" y="1530934"/>
              <a:chExt cx="3261912" cy="2876166"/>
            </a:xfrm>
          </p:grpSpPr>
          <p:sp>
            <p:nvSpPr>
              <p:cNvPr id="10" name="Rectangle 5"/>
              <p:cNvSpPr/>
              <p:nvPr/>
            </p:nvSpPr>
            <p:spPr>
              <a:xfrm rot="21074577">
                <a:off x="3851532" y="1530934"/>
                <a:ext cx="3116185" cy="2876166"/>
              </a:xfrm>
              <a:custGeom>
                <a:avLst/>
                <a:gdLst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0 w 2958182"/>
                  <a:gd name="connsiteY3" fmla="*/ 2855644 h 2855644"/>
                  <a:gd name="connsiteX4" fmla="*/ 0 w 2958182"/>
                  <a:gd name="connsiteY4" fmla="*/ 0 h 2855644"/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99227 w 2958182"/>
                  <a:gd name="connsiteY3" fmla="*/ 2774555 h 2855644"/>
                  <a:gd name="connsiteX4" fmla="*/ 0 w 2958182"/>
                  <a:gd name="connsiteY4" fmla="*/ 0 h 2855644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802085"/>
                  <a:gd name="connsiteX1" fmla="*/ 3007415 w 3007415"/>
                  <a:gd name="connsiteY1" fmla="*/ 55771 h 2802085"/>
                  <a:gd name="connsiteX2" fmla="*/ 2795981 w 3007415"/>
                  <a:gd name="connsiteY2" fmla="*/ 2782473 h 2802085"/>
                  <a:gd name="connsiteX3" fmla="*/ 152810 w 3007415"/>
                  <a:gd name="connsiteY3" fmla="*/ 2802085 h 2802085"/>
                  <a:gd name="connsiteX4" fmla="*/ 0 w 3007415"/>
                  <a:gd name="connsiteY4" fmla="*/ 0 h 2802085"/>
                  <a:gd name="connsiteX0" fmla="*/ 0 w 3007415"/>
                  <a:gd name="connsiteY0" fmla="*/ 0 h 2910528"/>
                  <a:gd name="connsiteX1" fmla="*/ 3007415 w 3007415"/>
                  <a:gd name="connsiteY1" fmla="*/ 55771 h 2910528"/>
                  <a:gd name="connsiteX2" fmla="*/ 2795981 w 3007415"/>
                  <a:gd name="connsiteY2" fmla="*/ 2782473 h 2910528"/>
                  <a:gd name="connsiteX3" fmla="*/ 152810 w 3007415"/>
                  <a:gd name="connsiteY3" fmla="*/ 2802085 h 2910528"/>
                  <a:gd name="connsiteX4" fmla="*/ 0 w 3007415"/>
                  <a:gd name="connsiteY4" fmla="*/ 0 h 2910528"/>
                  <a:gd name="connsiteX0" fmla="*/ 0 w 3016462"/>
                  <a:gd name="connsiteY0" fmla="*/ 0 h 2910528"/>
                  <a:gd name="connsiteX1" fmla="*/ 3007415 w 3016462"/>
                  <a:gd name="connsiteY1" fmla="*/ 55771 h 2910528"/>
                  <a:gd name="connsiteX2" fmla="*/ 2795981 w 3016462"/>
                  <a:gd name="connsiteY2" fmla="*/ 2782473 h 2910528"/>
                  <a:gd name="connsiteX3" fmla="*/ 152810 w 3016462"/>
                  <a:gd name="connsiteY3" fmla="*/ 2802085 h 2910528"/>
                  <a:gd name="connsiteX4" fmla="*/ 0 w 3016462"/>
                  <a:gd name="connsiteY4" fmla="*/ 0 h 2910528"/>
                  <a:gd name="connsiteX0" fmla="*/ 0 w 3064249"/>
                  <a:gd name="connsiteY0" fmla="*/ 0 h 2898641"/>
                  <a:gd name="connsiteX1" fmla="*/ 3007415 w 3064249"/>
                  <a:gd name="connsiteY1" fmla="*/ 55771 h 2898641"/>
                  <a:gd name="connsiteX2" fmla="*/ 2875643 w 3064249"/>
                  <a:gd name="connsiteY2" fmla="*/ 2765832 h 2898641"/>
                  <a:gd name="connsiteX3" fmla="*/ 152810 w 3064249"/>
                  <a:gd name="connsiteY3" fmla="*/ 2802085 h 2898641"/>
                  <a:gd name="connsiteX4" fmla="*/ 0 w 3064249"/>
                  <a:gd name="connsiteY4" fmla="*/ 0 h 2898641"/>
                  <a:gd name="connsiteX0" fmla="*/ 0 w 3070540"/>
                  <a:gd name="connsiteY0" fmla="*/ 0 h 2898641"/>
                  <a:gd name="connsiteX1" fmla="*/ 3007415 w 3070540"/>
                  <a:gd name="connsiteY1" fmla="*/ 55771 h 2898641"/>
                  <a:gd name="connsiteX2" fmla="*/ 2875643 w 3070540"/>
                  <a:gd name="connsiteY2" fmla="*/ 2765832 h 2898641"/>
                  <a:gd name="connsiteX3" fmla="*/ 152810 w 3070540"/>
                  <a:gd name="connsiteY3" fmla="*/ 2802085 h 2898641"/>
                  <a:gd name="connsiteX4" fmla="*/ 0 w 3070540"/>
                  <a:gd name="connsiteY4" fmla="*/ 0 h 2898641"/>
                  <a:gd name="connsiteX0" fmla="*/ 0 w 3050496"/>
                  <a:gd name="connsiteY0" fmla="*/ 0 h 2831008"/>
                  <a:gd name="connsiteX1" fmla="*/ 3007415 w 3050496"/>
                  <a:gd name="connsiteY1" fmla="*/ 55771 h 2831008"/>
                  <a:gd name="connsiteX2" fmla="*/ 2844527 w 3050496"/>
                  <a:gd name="connsiteY2" fmla="*/ 2655027 h 2831008"/>
                  <a:gd name="connsiteX3" fmla="*/ 152810 w 3050496"/>
                  <a:gd name="connsiteY3" fmla="*/ 2802085 h 2831008"/>
                  <a:gd name="connsiteX4" fmla="*/ 0 w 3050496"/>
                  <a:gd name="connsiteY4" fmla="*/ 0 h 2831008"/>
                  <a:gd name="connsiteX0" fmla="*/ 0 w 3083026"/>
                  <a:gd name="connsiteY0" fmla="*/ 0 h 2802085"/>
                  <a:gd name="connsiteX1" fmla="*/ 3007415 w 3083026"/>
                  <a:gd name="connsiteY1" fmla="*/ 55771 h 2802085"/>
                  <a:gd name="connsiteX2" fmla="*/ 2894153 w 3083026"/>
                  <a:gd name="connsiteY2" fmla="*/ 2551842 h 2802085"/>
                  <a:gd name="connsiteX3" fmla="*/ 152810 w 3083026"/>
                  <a:gd name="connsiteY3" fmla="*/ 2802085 h 2802085"/>
                  <a:gd name="connsiteX4" fmla="*/ 0 w 3083026"/>
                  <a:gd name="connsiteY4" fmla="*/ 0 h 2802085"/>
                  <a:gd name="connsiteX0" fmla="*/ 0 w 3077100"/>
                  <a:gd name="connsiteY0" fmla="*/ 0 h 2839147"/>
                  <a:gd name="connsiteX1" fmla="*/ 3007415 w 3077100"/>
                  <a:gd name="connsiteY1" fmla="*/ 55771 h 2839147"/>
                  <a:gd name="connsiteX2" fmla="*/ 2885440 w 3077100"/>
                  <a:gd name="connsiteY2" fmla="*/ 2670966 h 2839147"/>
                  <a:gd name="connsiteX3" fmla="*/ 152810 w 3077100"/>
                  <a:gd name="connsiteY3" fmla="*/ 2802085 h 2839147"/>
                  <a:gd name="connsiteX4" fmla="*/ 0 w 3077100"/>
                  <a:gd name="connsiteY4" fmla="*/ 0 h 2839147"/>
                  <a:gd name="connsiteX0" fmla="*/ 0 w 3084012"/>
                  <a:gd name="connsiteY0" fmla="*/ 0 h 2810619"/>
                  <a:gd name="connsiteX1" fmla="*/ 3007415 w 3084012"/>
                  <a:gd name="connsiteY1" fmla="*/ 55771 h 2810619"/>
                  <a:gd name="connsiteX2" fmla="*/ 2895591 w 3084012"/>
                  <a:gd name="connsiteY2" fmla="*/ 2605068 h 2810619"/>
                  <a:gd name="connsiteX3" fmla="*/ 152810 w 3084012"/>
                  <a:gd name="connsiteY3" fmla="*/ 2802085 h 2810619"/>
                  <a:gd name="connsiteX4" fmla="*/ 0 w 3084012"/>
                  <a:gd name="connsiteY4" fmla="*/ 0 h 2810619"/>
                  <a:gd name="connsiteX0" fmla="*/ 0 w 3108841"/>
                  <a:gd name="connsiteY0" fmla="*/ 0 h 2802085"/>
                  <a:gd name="connsiteX1" fmla="*/ 3007415 w 3108841"/>
                  <a:gd name="connsiteY1" fmla="*/ 55771 h 2802085"/>
                  <a:gd name="connsiteX2" fmla="*/ 2930854 w 3108841"/>
                  <a:gd name="connsiteY2" fmla="*/ 2501276 h 2802085"/>
                  <a:gd name="connsiteX3" fmla="*/ 152810 w 3108841"/>
                  <a:gd name="connsiteY3" fmla="*/ 2802085 h 2802085"/>
                  <a:gd name="connsiteX4" fmla="*/ 0 w 3108841"/>
                  <a:gd name="connsiteY4" fmla="*/ 0 h 2802085"/>
                  <a:gd name="connsiteX0" fmla="*/ 0 w 3073089"/>
                  <a:gd name="connsiteY0" fmla="*/ 0 h 2802085"/>
                  <a:gd name="connsiteX1" fmla="*/ 3007415 w 3073089"/>
                  <a:gd name="connsiteY1" fmla="*/ 55771 h 2802085"/>
                  <a:gd name="connsiteX2" fmla="*/ 2879470 w 3073089"/>
                  <a:gd name="connsiteY2" fmla="*/ 2334344 h 2802085"/>
                  <a:gd name="connsiteX3" fmla="*/ 152810 w 3073089"/>
                  <a:gd name="connsiteY3" fmla="*/ 2802085 h 2802085"/>
                  <a:gd name="connsiteX4" fmla="*/ 0 w 3073089"/>
                  <a:gd name="connsiteY4" fmla="*/ 0 h 2802085"/>
                  <a:gd name="connsiteX0" fmla="*/ 0 w 3142862"/>
                  <a:gd name="connsiteY0" fmla="*/ 0 h 2802085"/>
                  <a:gd name="connsiteX1" fmla="*/ 3007415 w 3142862"/>
                  <a:gd name="connsiteY1" fmla="*/ 55771 h 2802085"/>
                  <a:gd name="connsiteX2" fmla="*/ 2879470 w 3142862"/>
                  <a:gd name="connsiteY2" fmla="*/ 2334344 h 2802085"/>
                  <a:gd name="connsiteX3" fmla="*/ 152810 w 3142862"/>
                  <a:gd name="connsiteY3" fmla="*/ 2802085 h 2802085"/>
                  <a:gd name="connsiteX4" fmla="*/ 0 w 3142862"/>
                  <a:gd name="connsiteY4" fmla="*/ 0 h 2802085"/>
                  <a:gd name="connsiteX0" fmla="*/ 0 w 3142862"/>
                  <a:gd name="connsiteY0" fmla="*/ 0 h 2860388"/>
                  <a:gd name="connsiteX1" fmla="*/ 3007415 w 3142862"/>
                  <a:gd name="connsiteY1" fmla="*/ 55771 h 2860388"/>
                  <a:gd name="connsiteX2" fmla="*/ 2879470 w 3142862"/>
                  <a:gd name="connsiteY2" fmla="*/ 2334344 h 2860388"/>
                  <a:gd name="connsiteX3" fmla="*/ 187196 w 3142862"/>
                  <a:gd name="connsiteY3" fmla="*/ 2860388 h 2860388"/>
                  <a:gd name="connsiteX4" fmla="*/ 0 w 3142862"/>
                  <a:gd name="connsiteY4" fmla="*/ 0 h 2860388"/>
                  <a:gd name="connsiteX0" fmla="*/ 0 w 3142862"/>
                  <a:gd name="connsiteY0" fmla="*/ 0 h 2876373"/>
                  <a:gd name="connsiteX1" fmla="*/ 3007415 w 3142862"/>
                  <a:gd name="connsiteY1" fmla="*/ 55771 h 2876373"/>
                  <a:gd name="connsiteX2" fmla="*/ 2879470 w 3142862"/>
                  <a:gd name="connsiteY2" fmla="*/ 2334344 h 2876373"/>
                  <a:gd name="connsiteX3" fmla="*/ 187196 w 3142862"/>
                  <a:gd name="connsiteY3" fmla="*/ 2860388 h 2876373"/>
                  <a:gd name="connsiteX4" fmla="*/ 0 w 3142862"/>
                  <a:gd name="connsiteY4" fmla="*/ 0 h 2876373"/>
                  <a:gd name="connsiteX0" fmla="*/ 0 w 3142862"/>
                  <a:gd name="connsiteY0" fmla="*/ 0 h 2869960"/>
                  <a:gd name="connsiteX1" fmla="*/ 3007415 w 3142862"/>
                  <a:gd name="connsiteY1" fmla="*/ 55771 h 2869960"/>
                  <a:gd name="connsiteX2" fmla="*/ 2879470 w 3142862"/>
                  <a:gd name="connsiteY2" fmla="*/ 2334344 h 2869960"/>
                  <a:gd name="connsiteX3" fmla="*/ 187196 w 3142862"/>
                  <a:gd name="connsiteY3" fmla="*/ 2860388 h 2869960"/>
                  <a:gd name="connsiteX4" fmla="*/ 0 w 3142862"/>
                  <a:gd name="connsiteY4" fmla="*/ 0 h 2869960"/>
                  <a:gd name="connsiteX0" fmla="*/ 0 w 3142862"/>
                  <a:gd name="connsiteY0" fmla="*/ 0 h 2875403"/>
                  <a:gd name="connsiteX1" fmla="*/ 3007415 w 3142862"/>
                  <a:gd name="connsiteY1" fmla="*/ 55771 h 2875403"/>
                  <a:gd name="connsiteX2" fmla="*/ 2879470 w 3142862"/>
                  <a:gd name="connsiteY2" fmla="*/ 2334344 h 2875403"/>
                  <a:gd name="connsiteX3" fmla="*/ 187196 w 3142862"/>
                  <a:gd name="connsiteY3" fmla="*/ 2860388 h 2875403"/>
                  <a:gd name="connsiteX4" fmla="*/ 0 w 3142862"/>
                  <a:gd name="connsiteY4" fmla="*/ 0 h 2875403"/>
                  <a:gd name="connsiteX0" fmla="*/ 0 w 3155056"/>
                  <a:gd name="connsiteY0" fmla="*/ 0 h 2875403"/>
                  <a:gd name="connsiteX1" fmla="*/ 3007415 w 3155056"/>
                  <a:gd name="connsiteY1" fmla="*/ 55771 h 2875403"/>
                  <a:gd name="connsiteX2" fmla="*/ 2879470 w 3155056"/>
                  <a:gd name="connsiteY2" fmla="*/ 2334344 h 2875403"/>
                  <a:gd name="connsiteX3" fmla="*/ 187196 w 3155056"/>
                  <a:gd name="connsiteY3" fmla="*/ 2860388 h 2875403"/>
                  <a:gd name="connsiteX4" fmla="*/ 0 w 3155056"/>
                  <a:gd name="connsiteY4" fmla="*/ 0 h 2875403"/>
                  <a:gd name="connsiteX0" fmla="*/ 0 w 3111070"/>
                  <a:gd name="connsiteY0" fmla="*/ 0 h 2875403"/>
                  <a:gd name="connsiteX1" fmla="*/ 3007415 w 3111070"/>
                  <a:gd name="connsiteY1" fmla="*/ 55771 h 2875403"/>
                  <a:gd name="connsiteX2" fmla="*/ 2879470 w 3111070"/>
                  <a:gd name="connsiteY2" fmla="*/ 2334344 h 2875403"/>
                  <a:gd name="connsiteX3" fmla="*/ 187196 w 3111070"/>
                  <a:gd name="connsiteY3" fmla="*/ 2860388 h 2875403"/>
                  <a:gd name="connsiteX4" fmla="*/ 0 w 3111070"/>
                  <a:gd name="connsiteY4" fmla="*/ 0 h 2875403"/>
                  <a:gd name="connsiteX0" fmla="*/ 0 w 3116300"/>
                  <a:gd name="connsiteY0" fmla="*/ 0 h 2875403"/>
                  <a:gd name="connsiteX1" fmla="*/ 3007415 w 3116300"/>
                  <a:gd name="connsiteY1" fmla="*/ 55771 h 2875403"/>
                  <a:gd name="connsiteX2" fmla="*/ 2879470 w 3116300"/>
                  <a:gd name="connsiteY2" fmla="*/ 2334344 h 2875403"/>
                  <a:gd name="connsiteX3" fmla="*/ 187196 w 3116300"/>
                  <a:gd name="connsiteY3" fmla="*/ 2860388 h 2875403"/>
                  <a:gd name="connsiteX4" fmla="*/ 0 w 3116300"/>
                  <a:gd name="connsiteY4" fmla="*/ 0 h 287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6300" h="2875403">
                    <a:moveTo>
                      <a:pt x="0" y="0"/>
                    </a:moveTo>
                    <a:cubicBezTo>
                      <a:pt x="1127017" y="85961"/>
                      <a:pt x="2004943" y="37181"/>
                      <a:pt x="3007415" y="55771"/>
                    </a:cubicBezTo>
                    <a:cubicBezTo>
                      <a:pt x="2936937" y="964672"/>
                      <a:pt x="3368549" y="2290401"/>
                      <a:pt x="2879470" y="2334344"/>
                    </a:cubicBezTo>
                    <a:cubicBezTo>
                      <a:pt x="2708049" y="2614029"/>
                      <a:pt x="1197859" y="2950916"/>
                      <a:pt x="187196" y="2860388"/>
                    </a:cubicBezTo>
                    <a:cubicBezTo>
                      <a:pt x="13901" y="1782226"/>
                      <a:pt x="148001" y="804419"/>
                      <a:pt x="0" y="0"/>
                    </a:cubicBezTo>
                    <a:close/>
                  </a:path>
                </a:pathLst>
              </a:custGeom>
              <a:solidFill>
                <a:srgbClr val="ABFF2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Triangle rectangle 7"/>
              <p:cNvSpPr/>
              <p:nvPr/>
            </p:nvSpPr>
            <p:spPr>
              <a:xfrm rot="14260875">
                <a:off x="6185180" y="3089786"/>
                <a:ext cx="337253" cy="1519274"/>
              </a:xfrm>
              <a:custGeom>
                <a:avLst/>
                <a:gdLst>
                  <a:gd name="connsiteX0" fmla="*/ 0 w 360040"/>
                  <a:gd name="connsiteY0" fmla="*/ 1205112 h 1205112"/>
                  <a:gd name="connsiteX1" fmla="*/ 0 w 360040"/>
                  <a:gd name="connsiteY1" fmla="*/ 0 h 1205112"/>
                  <a:gd name="connsiteX2" fmla="*/ 360040 w 360040"/>
                  <a:gd name="connsiteY2" fmla="*/ 1205112 h 1205112"/>
                  <a:gd name="connsiteX3" fmla="*/ 0 w 360040"/>
                  <a:gd name="connsiteY3" fmla="*/ 1205112 h 1205112"/>
                  <a:gd name="connsiteX0" fmla="*/ 0 w 284031"/>
                  <a:gd name="connsiteY0" fmla="*/ 1205112 h 1205112"/>
                  <a:gd name="connsiteX1" fmla="*/ 0 w 284031"/>
                  <a:gd name="connsiteY1" fmla="*/ 0 h 1205112"/>
                  <a:gd name="connsiteX2" fmla="*/ 284031 w 284031"/>
                  <a:gd name="connsiteY2" fmla="*/ 826409 h 1205112"/>
                  <a:gd name="connsiteX3" fmla="*/ 0 w 284031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126017 w 501304"/>
                  <a:gd name="connsiteY0" fmla="*/ 1227782 h 1227782"/>
                  <a:gd name="connsiteX1" fmla="*/ 134724 w 501304"/>
                  <a:gd name="connsiteY1" fmla="*/ 0 h 1227782"/>
                  <a:gd name="connsiteX2" fmla="*/ 501304 w 501304"/>
                  <a:gd name="connsiteY2" fmla="*/ 963165 h 1227782"/>
                  <a:gd name="connsiteX3" fmla="*/ 126017 w 501304"/>
                  <a:gd name="connsiteY3" fmla="*/ 1227782 h 1227782"/>
                  <a:gd name="connsiteX0" fmla="*/ 129311 w 504598"/>
                  <a:gd name="connsiteY0" fmla="*/ 1227782 h 1227782"/>
                  <a:gd name="connsiteX1" fmla="*/ 138018 w 504598"/>
                  <a:gd name="connsiteY1" fmla="*/ 0 h 1227782"/>
                  <a:gd name="connsiteX2" fmla="*/ 504598 w 504598"/>
                  <a:gd name="connsiteY2" fmla="*/ 963165 h 1227782"/>
                  <a:gd name="connsiteX3" fmla="*/ 129311 w 504598"/>
                  <a:gd name="connsiteY3" fmla="*/ 1227782 h 1227782"/>
                  <a:gd name="connsiteX0" fmla="*/ 122131 w 497418"/>
                  <a:gd name="connsiteY0" fmla="*/ 1406841 h 1406841"/>
                  <a:gd name="connsiteX1" fmla="*/ 159583 w 497418"/>
                  <a:gd name="connsiteY1" fmla="*/ 0 h 1406841"/>
                  <a:gd name="connsiteX2" fmla="*/ 497418 w 497418"/>
                  <a:gd name="connsiteY2" fmla="*/ 1142224 h 1406841"/>
                  <a:gd name="connsiteX3" fmla="*/ 122131 w 497418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403203"/>
                  <a:gd name="connsiteY0" fmla="*/ 1406841 h 1406841"/>
                  <a:gd name="connsiteX1" fmla="*/ 171965 w 403203"/>
                  <a:gd name="connsiteY1" fmla="*/ 0 h 1406841"/>
                  <a:gd name="connsiteX2" fmla="*/ 403203 w 403203"/>
                  <a:gd name="connsiteY2" fmla="*/ 1117809 h 1406841"/>
                  <a:gd name="connsiteX3" fmla="*/ 134513 w 403203"/>
                  <a:gd name="connsiteY3" fmla="*/ 1406841 h 1406841"/>
                  <a:gd name="connsiteX0" fmla="*/ 134513 w 412457"/>
                  <a:gd name="connsiteY0" fmla="*/ 1406841 h 1406841"/>
                  <a:gd name="connsiteX1" fmla="*/ 171965 w 412457"/>
                  <a:gd name="connsiteY1" fmla="*/ 0 h 1406841"/>
                  <a:gd name="connsiteX2" fmla="*/ 412456 w 412457"/>
                  <a:gd name="connsiteY2" fmla="*/ 1149013 h 1406841"/>
                  <a:gd name="connsiteX3" fmla="*/ 134513 w 412457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40084 w 398701"/>
                  <a:gd name="connsiteY0" fmla="*/ 1442880 h 1442880"/>
                  <a:gd name="connsiteX1" fmla="*/ 158210 w 398701"/>
                  <a:gd name="connsiteY1" fmla="*/ 0 h 1442880"/>
                  <a:gd name="connsiteX2" fmla="*/ 398701 w 398701"/>
                  <a:gd name="connsiteY2" fmla="*/ 1149013 h 1442880"/>
                  <a:gd name="connsiteX3" fmla="*/ 140084 w 39870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2071" h="1442880">
                    <a:moveTo>
                      <a:pt x="163454" y="1442880"/>
                    </a:moveTo>
                    <a:cubicBezTo>
                      <a:pt x="-176501" y="1226284"/>
                      <a:pt x="107547" y="307905"/>
                      <a:pt x="181580" y="0"/>
                    </a:cubicBezTo>
                    <a:cubicBezTo>
                      <a:pt x="115191" y="556789"/>
                      <a:pt x="137346" y="827855"/>
                      <a:pt x="422071" y="1149013"/>
                    </a:cubicBezTo>
                    <a:cubicBezTo>
                      <a:pt x="129579" y="963158"/>
                      <a:pt x="66208" y="1301405"/>
                      <a:pt x="163454" y="14428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BFF2B">
                      <a:shade val="30000"/>
                      <a:satMod val="115000"/>
                    </a:srgbClr>
                  </a:gs>
                  <a:gs pos="50000">
                    <a:srgbClr val="ABFF2B">
                      <a:shade val="67500"/>
                      <a:satMod val="115000"/>
                    </a:srgbClr>
                  </a:gs>
                  <a:gs pos="100000">
                    <a:srgbClr val="ABFF2B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39171" y="360599"/>
            <a:ext cx="8853706" cy="461665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SUPER-HIGGS EFFECT &amp; DYNAMICAL BREAKING OF N=1, D=4 SUGRA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06074" y="911222"/>
            <a:ext cx="2886803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Deser-Zumino</a:t>
            </a:r>
            <a:r>
              <a:rPr lang="en-US" b="1" dirty="0" smtClean="0"/>
              <a:t> PRL 38 (1977) 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4911" y="1617716"/>
            <a:ext cx="4499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Global SUSY (F-term)  breaking at a scale</a:t>
            </a:r>
            <a:r>
              <a:rPr lang="en-US" b="1" dirty="0" smtClean="0"/>
              <a:t> 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312" y="1513346"/>
            <a:ext cx="889000" cy="58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939851">
            <a:off x="1023545" y="2815243"/>
            <a:ext cx="272382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Generator of </a:t>
            </a:r>
          </a:p>
          <a:p>
            <a:r>
              <a:rPr lang="en-US" dirty="0" smtClean="0">
                <a:latin typeface="Chalkduster"/>
                <a:cs typeface="Chalkduster"/>
              </a:rPr>
              <a:t>SUSY </a:t>
            </a:r>
            <a:r>
              <a:rPr lang="en-US" dirty="0">
                <a:latin typeface="Chalkduster"/>
                <a:cs typeface="Chalkduster"/>
              </a:rPr>
              <a:t>i</a:t>
            </a:r>
            <a:r>
              <a:rPr lang="en-US" dirty="0" smtClean="0">
                <a:latin typeface="Chalkduster"/>
                <a:cs typeface="Chalkduster"/>
              </a:rPr>
              <a:t>s </a:t>
            </a:r>
            <a:r>
              <a:rPr lang="en-US" dirty="0" err="1" smtClean="0">
                <a:latin typeface="Chalkduster"/>
                <a:cs typeface="Chalkduster"/>
              </a:rPr>
              <a:t>fermionic</a:t>
            </a:r>
            <a:r>
              <a:rPr lang="en-US" dirty="0" smtClean="0">
                <a:latin typeface="Chalkduster"/>
                <a:cs typeface="Chalkduster"/>
              </a:rPr>
              <a:t> </a:t>
            </a:r>
          </a:p>
          <a:p>
            <a:r>
              <a:rPr lang="en-US" dirty="0" smtClean="0">
                <a:latin typeface="Chalkduster"/>
                <a:cs typeface="Chalkduster"/>
              </a:rPr>
              <a:t>field </a:t>
            </a:r>
            <a:r>
              <a:rPr lang="en-US" dirty="0" smtClean="0">
                <a:latin typeface="Chalkduster"/>
                <a:cs typeface="Chalkduster"/>
                <a:sym typeface="Wingdings"/>
              </a:rPr>
              <a:t>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Goldstone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particle = fermion 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GOLDSTINO =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  </a:t>
            </a:r>
            <a:r>
              <a:rPr lang="en-US" b="1" dirty="0" err="1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Majorana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spin </a:t>
            </a:r>
            <a:r>
              <a:rPr lang="en-US" sz="2800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½</a:t>
            </a:r>
            <a:endParaRPr lang="en-US" b="1" dirty="0" smtClean="0">
              <a:solidFill>
                <a:srgbClr val="FF0000"/>
              </a:solidFill>
              <a:latin typeface="Chalkduster"/>
              <a:cs typeface="Chalkduster"/>
              <a:sym typeface="Wingdings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  fermion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grpSp>
        <p:nvGrpSpPr>
          <p:cNvPr id="12" name="Groupe 25"/>
          <p:cNvGrpSpPr/>
          <p:nvPr/>
        </p:nvGrpSpPr>
        <p:grpSpPr>
          <a:xfrm rot="682902">
            <a:off x="3094979" y="2348807"/>
            <a:ext cx="324337" cy="752049"/>
            <a:chOff x="6324195" y="2380134"/>
            <a:chExt cx="816091" cy="1892292"/>
          </a:xfrm>
        </p:grpSpPr>
        <p:sp>
          <p:nvSpPr>
            <p:cNvPr id="13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930861" y="2523453"/>
            <a:ext cx="51988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Chalkduster"/>
                <a:cs typeface="Chalkduster"/>
              </a:rPr>
              <a:t>Volkov-Akulov</a:t>
            </a:r>
            <a:r>
              <a:rPr lang="en-US" sz="2000" b="1" dirty="0" smtClean="0">
                <a:latin typeface="Chalkduster"/>
                <a:cs typeface="Chalkduster"/>
              </a:rPr>
              <a:t> (V-A)  </a:t>
            </a:r>
            <a:r>
              <a:rPr lang="en-US" sz="2000" b="1" dirty="0" err="1" smtClean="0">
                <a:latin typeface="Chalkduster"/>
                <a:cs typeface="Chalkduster"/>
              </a:rPr>
              <a:t>Lagrangian</a:t>
            </a:r>
            <a:endParaRPr lang="en-US" sz="2000" b="1" dirty="0">
              <a:latin typeface="Chalkduster"/>
              <a:cs typeface="Chalkduster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1337" y="3328998"/>
            <a:ext cx="4671540" cy="31813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7692" y="4583669"/>
            <a:ext cx="2939903" cy="65662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7144" y="4461562"/>
            <a:ext cx="619943" cy="75144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81581" y="3684681"/>
            <a:ext cx="2991774" cy="86647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532655" y="383359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SUSY </a:t>
            </a:r>
            <a:r>
              <a:rPr lang="en-US" b="1" dirty="0" err="1" smtClean="0">
                <a:solidFill>
                  <a:srgbClr val="FF0000"/>
                </a:solidFill>
              </a:rPr>
              <a:t>trnsf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66212" y="5325241"/>
            <a:ext cx="2299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negative cosmological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constant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5835916" y="4431799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20921738">
            <a:off x="1232201" y="5291996"/>
            <a:ext cx="1845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© Copyright </a:t>
            </a:r>
            <a:r>
              <a:rPr lang="en-US" sz="1200" dirty="0" err="1">
                <a:solidFill>
                  <a:srgbClr val="C00000"/>
                </a:solidFill>
              </a:rPr>
              <a:t>Showeet.com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90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0354" y="390692"/>
            <a:ext cx="6519734" cy="461665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COUPLING V-A LAGRANGIAN TO N=1, D=4 SUGRA 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29" y="1034310"/>
            <a:ext cx="3635871" cy="14009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1064" y="1034310"/>
            <a:ext cx="3514942" cy="923330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Particle content :</a:t>
            </a:r>
            <a:r>
              <a:rPr lang="en-US" dirty="0" smtClean="0"/>
              <a:t> spin-2 graviton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spin-3/2 </a:t>
            </a:r>
            <a:r>
              <a:rPr lang="en-US" dirty="0" err="1" smtClean="0"/>
              <a:t>gravitino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10365" y="1051705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SUSY</a:t>
            </a:r>
          </a:p>
          <a:p>
            <a:r>
              <a:rPr lang="en-US" dirty="0" err="1" smtClean="0"/>
              <a:t>trnsf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93" y="2800349"/>
            <a:ext cx="4650165" cy="8315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90651" y="292904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2921" y="2765560"/>
            <a:ext cx="789380" cy="727061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052471"/>
            <a:ext cx="1244600" cy="32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0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e 12"/>
          <p:cNvGrpSpPr/>
          <p:nvPr/>
        </p:nvGrpSpPr>
        <p:grpSpPr>
          <a:xfrm>
            <a:off x="5870630" y="3861048"/>
            <a:ext cx="2450061" cy="2160323"/>
            <a:chOff x="911151" y="2262448"/>
            <a:chExt cx="3261912" cy="2876166"/>
          </a:xfrm>
        </p:grpSpPr>
        <p:sp>
          <p:nvSpPr>
            <p:cNvPr id="30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1" name="Groupe 15"/>
            <p:cNvGrpSpPr/>
            <p:nvPr/>
          </p:nvGrpSpPr>
          <p:grpSpPr>
            <a:xfrm>
              <a:off x="911151" y="2262448"/>
              <a:ext cx="3261912" cy="2876166"/>
              <a:chOff x="3851532" y="1530934"/>
              <a:chExt cx="3261912" cy="2876166"/>
            </a:xfrm>
          </p:grpSpPr>
          <p:sp>
            <p:nvSpPr>
              <p:cNvPr id="32" name="Rectangle 5"/>
              <p:cNvSpPr/>
              <p:nvPr/>
            </p:nvSpPr>
            <p:spPr>
              <a:xfrm rot="21074577">
                <a:off x="3851532" y="1530934"/>
                <a:ext cx="3116185" cy="2876166"/>
              </a:xfrm>
              <a:custGeom>
                <a:avLst/>
                <a:gdLst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0 w 2958182"/>
                  <a:gd name="connsiteY3" fmla="*/ 2855644 h 2855644"/>
                  <a:gd name="connsiteX4" fmla="*/ 0 w 2958182"/>
                  <a:gd name="connsiteY4" fmla="*/ 0 h 2855644"/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99227 w 2958182"/>
                  <a:gd name="connsiteY3" fmla="*/ 2774555 h 2855644"/>
                  <a:gd name="connsiteX4" fmla="*/ 0 w 2958182"/>
                  <a:gd name="connsiteY4" fmla="*/ 0 h 2855644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802085"/>
                  <a:gd name="connsiteX1" fmla="*/ 3007415 w 3007415"/>
                  <a:gd name="connsiteY1" fmla="*/ 55771 h 2802085"/>
                  <a:gd name="connsiteX2" fmla="*/ 2795981 w 3007415"/>
                  <a:gd name="connsiteY2" fmla="*/ 2782473 h 2802085"/>
                  <a:gd name="connsiteX3" fmla="*/ 152810 w 3007415"/>
                  <a:gd name="connsiteY3" fmla="*/ 2802085 h 2802085"/>
                  <a:gd name="connsiteX4" fmla="*/ 0 w 3007415"/>
                  <a:gd name="connsiteY4" fmla="*/ 0 h 2802085"/>
                  <a:gd name="connsiteX0" fmla="*/ 0 w 3007415"/>
                  <a:gd name="connsiteY0" fmla="*/ 0 h 2910528"/>
                  <a:gd name="connsiteX1" fmla="*/ 3007415 w 3007415"/>
                  <a:gd name="connsiteY1" fmla="*/ 55771 h 2910528"/>
                  <a:gd name="connsiteX2" fmla="*/ 2795981 w 3007415"/>
                  <a:gd name="connsiteY2" fmla="*/ 2782473 h 2910528"/>
                  <a:gd name="connsiteX3" fmla="*/ 152810 w 3007415"/>
                  <a:gd name="connsiteY3" fmla="*/ 2802085 h 2910528"/>
                  <a:gd name="connsiteX4" fmla="*/ 0 w 3007415"/>
                  <a:gd name="connsiteY4" fmla="*/ 0 h 2910528"/>
                  <a:gd name="connsiteX0" fmla="*/ 0 w 3016462"/>
                  <a:gd name="connsiteY0" fmla="*/ 0 h 2910528"/>
                  <a:gd name="connsiteX1" fmla="*/ 3007415 w 3016462"/>
                  <a:gd name="connsiteY1" fmla="*/ 55771 h 2910528"/>
                  <a:gd name="connsiteX2" fmla="*/ 2795981 w 3016462"/>
                  <a:gd name="connsiteY2" fmla="*/ 2782473 h 2910528"/>
                  <a:gd name="connsiteX3" fmla="*/ 152810 w 3016462"/>
                  <a:gd name="connsiteY3" fmla="*/ 2802085 h 2910528"/>
                  <a:gd name="connsiteX4" fmla="*/ 0 w 3016462"/>
                  <a:gd name="connsiteY4" fmla="*/ 0 h 2910528"/>
                  <a:gd name="connsiteX0" fmla="*/ 0 w 3064249"/>
                  <a:gd name="connsiteY0" fmla="*/ 0 h 2898641"/>
                  <a:gd name="connsiteX1" fmla="*/ 3007415 w 3064249"/>
                  <a:gd name="connsiteY1" fmla="*/ 55771 h 2898641"/>
                  <a:gd name="connsiteX2" fmla="*/ 2875643 w 3064249"/>
                  <a:gd name="connsiteY2" fmla="*/ 2765832 h 2898641"/>
                  <a:gd name="connsiteX3" fmla="*/ 152810 w 3064249"/>
                  <a:gd name="connsiteY3" fmla="*/ 2802085 h 2898641"/>
                  <a:gd name="connsiteX4" fmla="*/ 0 w 3064249"/>
                  <a:gd name="connsiteY4" fmla="*/ 0 h 2898641"/>
                  <a:gd name="connsiteX0" fmla="*/ 0 w 3070540"/>
                  <a:gd name="connsiteY0" fmla="*/ 0 h 2898641"/>
                  <a:gd name="connsiteX1" fmla="*/ 3007415 w 3070540"/>
                  <a:gd name="connsiteY1" fmla="*/ 55771 h 2898641"/>
                  <a:gd name="connsiteX2" fmla="*/ 2875643 w 3070540"/>
                  <a:gd name="connsiteY2" fmla="*/ 2765832 h 2898641"/>
                  <a:gd name="connsiteX3" fmla="*/ 152810 w 3070540"/>
                  <a:gd name="connsiteY3" fmla="*/ 2802085 h 2898641"/>
                  <a:gd name="connsiteX4" fmla="*/ 0 w 3070540"/>
                  <a:gd name="connsiteY4" fmla="*/ 0 h 2898641"/>
                  <a:gd name="connsiteX0" fmla="*/ 0 w 3050496"/>
                  <a:gd name="connsiteY0" fmla="*/ 0 h 2831008"/>
                  <a:gd name="connsiteX1" fmla="*/ 3007415 w 3050496"/>
                  <a:gd name="connsiteY1" fmla="*/ 55771 h 2831008"/>
                  <a:gd name="connsiteX2" fmla="*/ 2844527 w 3050496"/>
                  <a:gd name="connsiteY2" fmla="*/ 2655027 h 2831008"/>
                  <a:gd name="connsiteX3" fmla="*/ 152810 w 3050496"/>
                  <a:gd name="connsiteY3" fmla="*/ 2802085 h 2831008"/>
                  <a:gd name="connsiteX4" fmla="*/ 0 w 3050496"/>
                  <a:gd name="connsiteY4" fmla="*/ 0 h 2831008"/>
                  <a:gd name="connsiteX0" fmla="*/ 0 w 3083026"/>
                  <a:gd name="connsiteY0" fmla="*/ 0 h 2802085"/>
                  <a:gd name="connsiteX1" fmla="*/ 3007415 w 3083026"/>
                  <a:gd name="connsiteY1" fmla="*/ 55771 h 2802085"/>
                  <a:gd name="connsiteX2" fmla="*/ 2894153 w 3083026"/>
                  <a:gd name="connsiteY2" fmla="*/ 2551842 h 2802085"/>
                  <a:gd name="connsiteX3" fmla="*/ 152810 w 3083026"/>
                  <a:gd name="connsiteY3" fmla="*/ 2802085 h 2802085"/>
                  <a:gd name="connsiteX4" fmla="*/ 0 w 3083026"/>
                  <a:gd name="connsiteY4" fmla="*/ 0 h 2802085"/>
                  <a:gd name="connsiteX0" fmla="*/ 0 w 3077100"/>
                  <a:gd name="connsiteY0" fmla="*/ 0 h 2839147"/>
                  <a:gd name="connsiteX1" fmla="*/ 3007415 w 3077100"/>
                  <a:gd name="connsiteY1" fmla="*/ 55771 h 2839147"/>
                  <a:gd name="connsiteX2" fmla="*/ 2885440 w 3077100"/>
                  <a:gd name="connsiteY2" fmla="*/ 2670966 h 2839147"/>
                  <a:gd name="connsiteX3" fmla="*/ 152810 w 3077100"/>
                  <a:gd name="connsiteY3" fmla="*/ 2802085 h 2839147"/>
                  <a:gd name="connsiteX4" fmla="*/ 0 w 3077100"/>
                  <a:gd name="connsiteY4" fmla="*/ 0 h 2839147"/>
                  <a:gd name="connsiteX0" fmla="*/ 0 w 3084012"/>
                  <a:gd name="connsiteY0" fmla="*/ 0 h 2810619"/>
                  <a:gd name="connsiteX1" fmla="*/ 3007415 w 3084012"/>
                  <a:gd name="connsiteY1" fmla="*/ 55771 h 2810619"/>
                  <a:gd name="connsiteX2" fmla="*/ 2895591 w 3084012"/>
                  <a:gd name="connsiteY2" fmla="*/ 2605068 h 2810619"/>
                  <a:gd name="connsiteX3" fmla="*/ 152810 w 3084012"/>
                  <a:gd name="connsiteY3" fmla="*/ 2802085 h 2810619"/>
                  <a:gd name="connsiteX4" fmla="*/ 0 w 3084012"/>
                  <a:gd name="connsiteY4" fmla="*/ 0 h 2810619"/>
                  <a:gd name="connsiteX0" fmla="*/ 0 w 3108841"/>
                  <a:gd name="connsiteY0" fmla="*/ 0 h 2802085"/>
                  <a:gd name="connsiteX1" fmla="*/ 3007415 w 3108841"/>
                  <a:gd name="connsiteY1" fmla="*/ 55771 h 2802085"/>
                  <a:gd name="connsiteX2" fmla="*/ 2930854 w 3108841"/>
                  <a:gd name="connsiteY2" fmla="*/ 2501276 h 2802085"/>
                  <a:gd name="connsiteX3" fmla="*/ 152810 w 3108841"/>
                  <a:gd name="connsiteY3" fmla="*/ 2802085 h 2802085"/>
                  <a:gd name="connsiteX4" fmla="*/ 0 w 3108841"/>
                  <a:gd name="connsiteY4" fmla="*/ 0 h 2802085"/>
                  <a:gd name="connsiteX0" fmla="*/ 0 w 3073089"/>
                  <a:gd name="connsiteY0" fmla="*/ 0 h 2802085"/>
                  <a:gd name="connsiteX1" fmla="*/ 3007415 w 3073089"/>
                  <a:gd name="connsiteY1" fmla="*/ 55771 h 2802085"/>
                  <a:gd name="connsiteX2" fmla="*/ 2879470 w 3073089"/>
                  <a:gd name="connsiteY2" fmla="*/ 2334344 h 2802085"/>
                  <a:gd name="connsiteX3" fmla="*/ 152810 w 3073089"/>
                  <a:gd name="connsiteY3" fmla="*/ 2802085 h 2802085"/>
                  <a:gd name="connsiteX4" fmla="*/ 0 w 3073089"/>
                  <a:gd name="connsiteY4" fmla="*/ 0 h 2802085"/>
                  <a:gd name="connsiteX0" fmla="*/ 0 w 3142862"/>
                  <a:gd name="connsiteY0" fmla="*/ 0 h 2802085"/>
                  <a:gd name="connsiteX1" fmla="*/ 3007415 w 3142862"/>
                  <a:gd name="connsiteY1" fmla="*/ 55771 h 2802085"/>
                  <a:gd name="connsiteX2" fmla="*/ 2879470 w 3142862"/>
                  <a:gd name="connsiteY2" fmla="*/ 2334344 h 2802085"/>
                  <a:gd name="connsiteX3" fmla="*/ 152810 w 3142862"/>
                  <a:gd name="connsiteY3" fmla="*/ 2802085 h 2802085"/>
                  <a:gd name="connsiteX4" fmla="*/ 0 w 3142862"/>
                  <a:gd name="connsiteY4" fmla="*/ 0 h 2802085"/>
                  <a:gd name="connsiteX0" fmla="*/ 0 w 3142862"/>
                  <a:gd name="connsiteY0" fmla="*/ 0 h 2860388"/>
                  <a:gd name="connsiteX1" fmla="*/ 3007415 w 3142862"/>
                  <a:gd name="connsiteY1" fmla="*/ 55771 h 2860388"/>
                  <a:gd name="connsiteX2" fmla="*/ 2879470 w 3142862"/>
                  <a:gd name="connsiteY2" fmla="*/ 2334344 h 2860388"/>
                  <a:gd name="connsiteX3" fmla="*/ 187196 w 3142862"/>
                  <a:gd name="connsiteY3" fmla="*/ 2860388 h 2860388"/>
                  <a:gd name="connsiteX4" fmla="*/ 0 w 3142862"/>
                  <a:gd name="connsiteY4" fmla="*/ 0 h 2860388"/>
                  <a:gd name="connsiteX0" fmla="*/ 0 w 3142862"/>
                  <a:gd name="connsiteY0" fmla="*/ 0 h 2876373"/>
                  <a:gd name="connsiteX1" fmla="*/ 3007415 w 3142862"/>
                  <a:gd name="connsiteY1" fmla="*/ 55771 h 2876373"/>
                  <a:gd name="connsiteX2" fmla="*/ 2879470 w 3142862"/>
                  <a:gd name="connsiteY2" fmla="*/ 2334344 h 2876373"/>
                  <a:gd name="connsiteX3" fmla="*/ 187196 w 3142862"/>
                  <a:gd name="connsiteY3" fmla="*/ 2860388 h 2876373"/>
                  <a:gd name="connsiteX4" fmla="*/ 0 w 3142862"/>
                  <a:gd name="connsiteY4" fmla="*/ 0 h 2876373"/>
                  <a:gd name="connsiteX0" fmla="*/ 0 w 3142862"/>
                  <a:gd name="connsiteY0" fmla="*/ 0 h 2869960"/>
                  <a:gd name="connsiteX1" fmla="*/ 3007415 w 3142862"/>
                  <a:gd name="connsiteY1" fmla="*/ 55771 h 2869960"/>
                  <a:gd name="connsiteX2" fmla="*/ 2879470 w 3142862"/>
                  <a:gd name="connsiteY2" fmla="*/ 2334344 h 2869960"/>
                  <a:gd name="connsiteX3" fmla="*/ 187196 w 3142862"/>
                  <a:gd name="connsiteY3" fmla="*/ 2860388 h 2869960"/>
                  <a:gd name="connsiteX4" fmla="*/ 0 w 3142862"/>
                  <a:gd name="connsiteY4" fmla="*/ 0 h 2869960"/>
                  <a:gd name="connsiteX0" fmla="*/ 0 w 3142862"/>
                  <a:gd name="connsiteY0" fmla="*/ 0 h 2875403"/>
                  <a:gd name="connsiteX1" fmla="*/ 3007415 w 3142862"/>
                  <a:gd name="connsiteY1" fmla="*/ 55771 h 2875403"/>
                  <a:gd name="connsiteX2" fmla="*/ 2879470 w 3142862"/>
                  <a:gd name="connsiteY2" fmla="*/ 2334344 h 2875403"/>
                  <a:gd name="connsiteX3" fmla="*/ 187196 w 3142862"/>
                  <a:gd name="connsiteY3" fmla="*/ 2860388 h 2875403"/>
                  <a:gd name="connsiteX4" fmla="*/ 0 w 3142862"/>
                  <a:gd name="connsiteY4" fmla="*/ 0 h 2875403"/>
                  <a:gd name="connsiteX0" fmla="*/ 0 w 3155056"/>
                  <a:gd name="connsiteY0" fmla="*/ 0 h 2875403"/>
                  <a:gd name="connsiteX1" fmla="*/ 3007415 w 3155056"/>
                  <a:gd name="connsiteY1" fmla="*/ 55771 h 2875403"/>
                  <a:gd name="connsiteX2" fmla="*/ 2879470 w 3155056"/>
                  <a:gd name="connsiteY2" fmla="*/ 2334344 h 2875403"/>
                  <a:gd name="connsiteX3" fmla="*/ 187196 w 3155056"/>
                  <a:gd name="connsiteY3" fmla="*/ 2860388 h 2875403"/>
                  <a:gd name="connsiteX4" fmla="*/ 0 w 3155056"/>
                  <a:gd name="connsiteY4" fmla="*/ 0 h 2875403"/>
                  <a:gd name="connsiteX0" fmla="*/ 0 w 3111070"/>
                  <a:gd name="connsiteY0" fmla="*/ 0 h 2875403"/>
                  <a:gd name="connsiteX1" fmla="*/ 3007415 w 3111070"/>
                  <a:gd name="connsiteY1" fmla="*/ 55771 h 2875403"/>
                  <a:gd name="connsiteX2" fmla="*/ 2879470 w 3111070"/>
                  <a:gd name="connsiteY2" fmla="*/ 2334344 h 2875403"/>
                  <a:gd name="connsiteX3" fmla="*/ 187196 w 3111070"/>
                  <a:gd name="connsiteY3" fmla="*/ 2860388 h 2875403"/>
                  <a:gd name="connsiteX4" fmla="*/ 0 w 3111070"/>
                  <a:gd name="connsiteY4" fmla="*/ 0 h 2875403"/>
                  <a:gd name="connsiteX0" fmla="*/ 0 w 3116300"/>
                  <a:gd name="connsiteY0" fmla="*/ 0 h 2875403"/>
                  <a:gd name="connsiteX1" fmla="*/ 3007415 w 3116300"/>
                  <a:gd name="connsiteY1" fmla="*/ 55771 h 2875403"/>
                  <a:gd name="connsiteX2" fmla="*/ 2879470 w 3116300"/>
                  <a:gd name="connsiteY2" fmla="*/ 2334344 h 2875403"/>
                  <a:gd name="connsiteX3" fmla="*/ 187196 w 3116300"/>
                  <a:gd name="connsiteY3" fmla="*/ 2860388 h 2875403"/>
                  <a:gd name="connsiteX4" fmla="*/ 0 w 3116300"/>
                  <a:gd name="connsiteY4" fmla="*/ 0 h 287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6300" h="2875403">
                    <a:moveTo>
                      <a:pt x="0" y="0"/>
                    </a:moveTo>
                    <a:cubicBezTo>
                      <a:pt x="1127017" y="85961"/>
                      <a:pt x="2004943" y="37181"/>
                      <a:pt x="3007415" y="55771"/>
                    </a:cubicBezTo>
                    <a:cubicBezTo>
                      <a:pt x="2936937" y="964672"/>
                      <a:pt x="3368549" y="2290401"/>
                      <a:pt x="2879470" y="2334344"/>
                    </a:cubicBezTo>
                    <a:cubicBezTo>
                      <a:pt x="2708049" y="2614029"/>
                      <a:pt x="1197859" y="2950916"/>
                      <a:pt x="187196" y="2860388"/>
                    </a:cubicBezTo>
                    <a:cubicBezTo>
                      <a:pt x="13901" y="1782226"/>
                      <a:pt x="148001" y="804419"/>
                      <a:pt x="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3" name="Triangle rectangle 7"/>
              <p:cNvSpPr/>
              <p:nvPr/>
            </p:nvSpPr>
            <p:spPr>
              <a:xfrm rot="14260875">
                <a:off x="6185180" y="3089786"/>
                <a:ext cx="337253" cy="1519274"/>
              </a:xfrm>
              <a:custGeom>
                <a:avLst/>
                <a:gdLst>
                  <a:gd name="connsiteX0" fmla="*/ 0 w 360040"/>
                  <a:gd name="connsiteY0" fmla="*/ 1205112 h 1205112"/>
                  <a:gd name="connsiteX1" fmla="*/ 0 w 360040"/>
                  <a:gd name="connsiteY1" fmla="*/ 0 h 1205112"/>
                  <a:gd name="connsiteX2" fmla="*/ 360040 w 360040"/>
                  <a:gd name="connsiteY2" fmla="*/ 1205112 h 1205112"/>
                  <a:gd name="connsiteX3" fmla="*/ 0 w 360040"/>
                  <a:gd name="connsiteY3" fmla="*/ 1205112 h 1205112"/>
                  <a:gd name="connsiteX0" fmla="*/ 0 w 284031"/>
                  <a:gd name="connsiteY0" fmla="*/ 1205112 h 1205112"/>
                  <a:gd name="connsiteX1" fmla="*/ 0 w 284031"/>
                  <a:gd name="connsiteY1" fmla="*/ 0 h 1205112"/>
                  <a:gd name="connsiteX2" fmla="*/ 284031 w 284031"/>
                  <a:gd name="connsiteY2" fmla="*/ 826409 h 1205112"/>
                  <a:gd name="connsiteX3" fmla="*/ 0 w 284031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126017 w 501304"/>
                  <a:gd name="connsiteY0" fmla="*/ 1227782 h 1227782"/>
                  <a:gd name="connsiteX1" fmla="*/ 134724 w 501304"/>
                  <a:gd name="connsiteY1" fmla="*/ 0 h 1227782"/>
                  <a:gd name="connsiteX2" fmla="*/ 501304 w 501304"/>
                  <a:gd name="connsiteY2" fmla="*/ 963165 h 1227782"/>
                  <a:gd name="connsiteX3" fmla="*/ 126017 w 501304"/>
                  <a:gd name="connsiteY3" fmla="*/ 1227782 h 1227782"/>
                  <a:gd name="connsiteX0" fmla="*/ 129311 w 504598"/>
                  <a:gd name="connsiteY0" fmla="*/ 1227782 h 1227782"/>
                  <a:gd name="connsiteX1" fmla="*/ 138018 w 504598"/>
                  <a:gd name="connsiteY1" fmla="*/ 0 h 1227782"/>
                  <a:gd name="connsiteX2" fmla="*/ 504598 w 504598"/>
                  <a:gd name="connsiteY2" fmla="*/ 963165 h 1227782"/>
                  <a:gd name="connsiteX3" fmla="*/ 129311 w 504598"/>
                  <a:gd name="connsiteY3" fmla="*/ 1227782 h 1227782"/>
                  <a:gd name="connsiteX0" fmla="*/ 122131 w 497418"/>
                  <a:gd name="connsiteY0" fmla="*/ 1406841 h 1406841"/>
                  <a:gd name="connsiteX1" fmla="*/ 159583 w 497418"/>
                  <a:gd name="connsiteY1" fmla="*/ 0 h 1406841"/>
                  <a:gd name="connsiteX2" fmla="*/ 497418 w 497418"/>
                  <a:gd name="connsiteY2" fmla="*/ 1142224 h 1406841"/>
                  <a:gd name="connsiteX3" fmla="*/ 122131 w 497418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403203"/>
                  <a:gd name="connsiteY0" fmla="*/ 1406841 h 1406841"/>
                  <a:gd name="connsiteX1" fmla="*/ 171965 w 403203"/>
                  <a:gd name="connsiteY1" fmla="*/ 0 h 1406841"/>
                  <a:gd name="connsiteX2" fmla="*/ 403203 w 403203"/>
                  <a:gd name="connsiteY2" fmla="*/ 1117809 h 1406841"/>
                  <a:gd name="connsiteX3" fmla="*/ 134513 w 403203"/>
                  <a:gd name="connsiteY3" fmla="*/ 1406841 h 1406841"/>
                  <a:gd name="connsiteX0" fmla="*/ 134513 w 412457"/>
                  <a:gd name="connsiteY0" fmla="*/ 1406841 h 1406841"/>
                  <a:gd name="connsiteX1" fmla="*/ 171965 w 412457"/>
                  <a:gd name="connsiteY1" fmla="*/ 0 h 1406841"/>
                  <a:gd name="connsiteX2" fmla="*/ 412456 w 412457"/>
                  <a:gd name="connsiteY2" fmla="*/ 1149013 h 1406841"/>
                  <a:gd name="connsiteX3" fmla="*/ 134513 w 412457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40084 w 398701"/>
                  <a:gd name="connsiteY0" fmla="*/ 1442880 h 1442880"/>
                  <a:gd name="connsiteX1" fmla="*/ 158210 w 398701"/>
                  <a:gd name="connsiteY1" fmla="*/ 0 h 1442880"/>
                  <a:gd name="connsiteX2" fmla="*/ 398701 w 398701"/>
                  <a:gd name="connsiteY2" fmla="*/ 1149013 h 1442880"/>
                  <a:gd name="connsiteX3" fmla="*/ 140084 w 39870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2071" h="1442880">
                    <a:moveTo>
                      <a:pt x="163454" y="1442880"/>
                    </a:moveTo>
                    <a:cubicBezTo>
                      <a:pt x="-176501" y="1226284"/>
                      <a:pt x="107547" y="307905"/>
                      <a:pt x="181580" y="0"/>
                    </a:cubicBezTo>
                    <a:cubicBezTo>
                      <a:pt x="115191" y="556789"/>
                      <a:pt x="137346" y="827855"/>
                      <a:pt x="422071" y="1149013"/>
                    </a:cubicBezTo>
                    <a:cubicBezTo>
                      <a:pt x="129579" y="963158"/>
                      <a:pt x="66208" y="1301405"/>
                      <a:pt x="163454" y="14428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200354" y="390692"/>
            <a:ext cx="6519734" cy="461665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COUPLING V-A LAGRANGIAN TO N=1, D=4 SUGRA 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29" y="1034310"/>
            <a:ext cx="3635871" cy="14009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1064" y="1034310"/>
            <a:ext cx="3514942" cy="923330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Particle content :</a:t>
            </a:r>
            <a:r>
              <a:rPr lang="en-US" dirty="0" smtClean="0"/>
              <a:t> spin-2 graviton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spin-3/2 </a:t>
            </a:r>
            <a:r>
              <a:rPr lang="en-US" dirty="0" err="1" smtClean="0"/>
              <a:t>gravitino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10365" y="1051705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SUSY</a:t>
            </a:r>
          </a:p>
          <a:p>
            <a:r>
              <a:rPr lang="en-US" dirty="0" err="1" smtClean="0"/>
              <a:t>trnsf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93" y="2800349"/>
            <a:ext cx="4650165" cy="8315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90651" y="292904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2921" y="2765560"/>
            <a:ext cx="789380" cy="727061"/>
          </a:xfrm>
          <a:prstGeom prst="rect">
            <a:avLst/>
          </a:prstGeom>
        </p:spPr>
      </p:pic>
      <p:grpSp>
        <p:nvGrpSpPr>
          <p:cNvPr id="18" name="Groupe 39"/>
          <p:cNvGrpSpPr/>
          <p:nvPr/>
        </p:nvGrpSpPr>
        <p:grpSpPr>
          <a:xfrm>
            <a:off x="521893" y="3947369"/>
            <a:ext cx="2363185" cy="2387008"/>
            <a:chOff x="502144" y="4009086"/>
            <a:chExt cx="2363185" cy="2387008"/>
          </a:xfrm>
          <a:solidFill>
            <a:srgbClr val="FF00FF"/>
          </a:solidFill>
        </p:grpSpPr>
        <p:sp>
          <p:nvSpPr>
            <p:cNvPr id="19" name="Rectangle 3"/>
            <p:cNvSpPr/>
            <p:nvPr/>
          </p:nvSpPr>
          <p:spPr>
            <a:xfrm>
              <a:off x="525538" y="4168008"/>
              <a:ext cx="2234044" cy="2173783"/>
            </a:xfrm>
            <a:custGeom>
              <a:avLst/>
              <a:gdLst>
                <a:gd name="connsiteX0" fmla="*/ 0 w 2798440"/>
                <a:gd name="connsiteY0" fmla="*/ 0 h 2808312"/>
                <a:gd name="connsiteX1" fmla="*/ 2798440 w 2798440"/>
                <a:gd name="connsiteY1" fmla="*/ 0 h 2808312"/>
                <a:gd name="connsiteX2" fmla="*/ 2798440 w 2798440"/>
                <a:gd name="connsiteY2" fmla="*/ 2808312 h 2808312"/>
                <a:gd name="connsiteX3" fmla="*/ 0 w 2798440"/>
                <a:gd name="connsiteY3" fmla="*/ 2808312 h 2808312"/>
                <a:gd name="connsiteX4" fmla="*/ 0 w 2798440"/>
                <a:gd name="connsiteY4" fmla="*/ 0 h 2808312"/>
                <a:gd name="connsiteX0" fmla="*/ 0 w 2900040"/>
                <a:gd name="connsiteY0" fmla="*/ 0 h 2808312"/>
                <a:gd name="connsiteX1" fmla="*/ 2900040 w 2900040"/>
                <a:gd name="connsiteY1" fmla="*/ 76200 h 2808312"/>
                <a:gd name="connsiteX2" fmla="*/ 2798440 w 2900040"/>
                <a:gd name="connsiteY2" fmla="*/ 2808312 h 2808312"/>
                <a:gd name="connsiteX3" fmla="*/ 0 w 2900040"/>
                <a:gd name="connsiteY3" fmla="*/ 2808312 h 2808312"/>
                <a:gd name="connsiteX4" fmla="*/ 0 w 2900040"/>
                <a:gd name="connsiteY4" fmla="*/ 0 h 2808312"/>
                <a:gd name="connsiteX0" fmla="*/ 171450 w 2900040"/>
                <a:gd name="connsiteY0" fmla="*/ 0 h 2827362"/>
                <a:gd name="connsiteX1" fmla="*/ 2900040 w 2900040"/>
                <a:gd name="connsiteY1" fmla="*/ 95250 h 2827362"/>
                <a:gd name="connsiteX2" fmla="*/ 2798440 w 2900040"/>
                <a:gd name="connsiteY2" fmla="*/ 2827362 h 2827362"/>
                <a:gd name="connsiteX3" fmla="*/ 0 w 2900040"/>
                <a:gd name="connsiteY3" fmla="*/ 2827362 h 2827362"/>
                <a:gd name="connsiteX4" fmla="*/ 171450 w 2900040"/>
                <a:gd name="connsiteY4" fmla="*/ 0 h 2827362"/>
                <a:gd name="connsiteX0" fmla="*/ 0 w 2728590"/>
                <a:gd name="connsiteY0" fmla="*/ 0 h 2827362"/>
                <a:gd name="connsiteX1" fmla="*/ 2728590 w 2728590"/>
                <a:gd name="connsiteY1" fmla="*/ 95250 h 2827362"/>
                <a:gd name="connsiteX2" fmla="*/ 2626990 w 2728590"/>
                <a:gd name="connsiteY2" fmla="*/ 2827362 h 2827362"/>
                <a:gd name="connsiteX3" fmla="*/ 0 w 2728590"/>
                <a:gd name="connsiteY3" fmla="*/ 2586062 h 2827362"/>
                <a:gd name="connsiteX4" fmla="*/ 0 w 2728590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175198 w 2776580"/>
                <a:gd name="connsiteY0" fmla="*/ 0 h 2827362"/>
                <a:gd name="connsiteX1" fmla="*/ 2776580 w 2776580"/>
                <a:gd name="connsiteY1" fmla="*/ 95250 h 2827362"/>
                <a:gd name="connsiteX2" fmla="*/ 2674980 w 2776580"/>
                <a:gd name="connsiteY2" fmla="*/ 2827362 h 2827362"/>
                <a:gd name="connsiteX3" fmla="*/ 47990 w 2776580"/>
                <a:gd name="connsiteY3" fmla="*/ 2586062 h 2827362"/>
                <a:gd name="connsiteX4" fmla="*/ 175198 w 2776580"/>
                <a:gd name="connsiteY4" fmla="*/ 0 h 2827362"/>
                <a:gd name="connsiteX0" fmla="*/ 175198 w 2776580"/>
                <a:gd name="connsiteY0" fmla="*/ 0 h 2782269"/>
                <a:gd name="connsiteX1" fmla="*/ 2776580 w 2776580"/>
                <a:gd name="connsiteY1" fmla="*/ 95250 h 2782269"/>
                <a:gd name="connsiteX2" fmla="*/ 2690881 w 2776580"/>
                <a:gd name="connsiteY2" fmla="*/ 2771708 h 2782269"/>
                <a:gd name="connsiteX3" fmla="*/ 47990 w 2776580"/>
                <a:gd name="connsiteY3" fmla="*/ 2586062 h 2782269"/>
                <a:gd name="connsiteX4" fmla="*/ 175198 w 2776580"/>
                <a:gd name="connsiteY4" fmla="*/ 0 h 2782269"/>
                <a:gd name="connsiteX0" fmla="*/ 175198 w 2776580"/>
                <a:gd name="connsiteY0" fmla="*/ 0 h 2773467"/>
                <a:gd name="connsiteX1" fmla="*/ 2776580 w 2776580"/>
                <a:gd name="connsiteY1" fmla="*/ 95250 h 2773467"/>
                <a:gd name="connsiteX2" fmla="*/ 2762436 w 2776580"/>
                <a:gd name="connsiteY2" fmla="*/ 2755807 h 2773467"/>
                <a:gd name="connsiteX3" fmla="*/ 47990 w 2776580"/>
                <a:gd name="connsiteY3" fmla="*/ 2586062 h 2773467"/>
                <a:gd name="connsiteX4" fmla="*/ 175198 w 2776580"/>
                <a:gd name="connsiteY4" fmla="*/ 0 h 2773467"/>
                <a:gd name="connsiteX0" fmla="*/ 175198 w 2794791"/>
                <a:gd name="connsiteY0" fmla="*/ 0 h 2777766"/>
                <a:gd name="connsiteX1" fmla="*/ 2776580 w 2794791"/>
                <a:gd name="connsiteY1" fmla="*/ 95250 h 2777766"/>
                <a:gd name="connsiteX2" fmla="*/ 2794238 w 2794791"/>
                <a:gd name="connsiteY2" fmla="*/ 2763757 h 2777766"/>
                <a:gd name="connsiteX3" fmla="*/ 47990 w 2794791"/>
                <a:gd name="connsiteY3" fmla="*/ 2586062 h 2777766"/>
                <a:gd name="connsiteX4" fmla="*/ 175198 w 2794791"/>
                <a:gd name="connsiteY4" fmla="*/ 0 h 2777766"/>
                <a:gd name="connsiteX0" fmla="*/ 175198 w 2834230"/>
                <a:gd name="connsiteY0" fmla="*/ 0 h 2777766"/>
                <a:gd name="connsiteX1" fmla="*/ 2776580 w 2834230"/>
                <a:gd name="connsiteY1" fmla="*/ 95250 h 2777766"/>
                <a:gd name="connsiteX2" fmla="*/ 2833991 w 2834230"/>
                <a:gd name="connsiteY2" fmla="*/ 2763757 h 2777766"/>
                <a:gd name="connsiteX3" fmla="*/ 47990 w 2834230"/>
                <a:gd name="connsiteY3" fmla="*/ 2586062 h 2777766"/>
                <a:gd name="connsiteX4" fmla="*/ 175198 w 2834230"/>
                <a:gd name="connsiteY4" fmla="*/ 0 h 2777766"/>
                <a:gd name="connsiteX0" fmla="*/ 175198 w 2881835"/>
                <a:gd name="connsiteY0" fmla="*/ 0 h 2782269"/>
                <a:gd name="connsiteX1" fmla="*/ 2776580 w 2881835"/>
                <a:gd name="connsiteY1" fmla="*/ 95250 h 2782269"/>
                <a:gd name="connsiteX2" fmla="*/ 2881694 w 2881835"/>
                <a:gd name="connsiteY2" fmla="*/ 2771707 h 2782269"/>
                <a:gd name="connsiteX3" fmla="*/ 47990 w 2881835"/>
                <a:gd name="connsiteY3" fmla="*/ 2586062 h 2782269"/>
                <a:gd name="connsiteX4" fmla="*/ 175198 w 2881835"/>
                <a:gd name="connsiteY4" fmla="*/ 0 h 2782269"/>
                <a:gd name="connsiteX0" fmla="*/ 175198 w 2858020"/>
                <a:gd name="connsiteY0" fmla="*/ 0 h 2769357"/>
                <a:gd name="connsiteX1" fmla="*/ 2776580 w 2858020"/>
                <a:gd name="connsiteY1" fmla="*/ 95250 h 2769357"/>
                <a:gd name="connsiteX2" fmla="*/ 2857843 w 2858020"/>
                <a:gd name="connsiteY2" fmla="*/ 2747855 h 2769357"/>
                <a:gd name="connsiteX3" fmla="*/ 47990 w 2858020"/>
                <a:gd name="connsiteY3" fmla="*/ 2586062 h 2769357"/>
                <a:gd name="connsiteX4" fmla="*/ 175198 w 2858020"/>
                <a:gd name="connsiteY4" fmla="*/ 0 h 2769357"/>
                <a:gd name="connsiteX0" fmla="*/ 215022 w 2853154"/>
                <a:gd name="connsiteY0" fmla="*/ 0 h 2769357"/>
                <a:gd name="connsiteX1" fmla="*/ 2771714 w 2853154"/>
                <a:gd name="connsiteY1" fmla="*/ 95250 h 2769357"/>
                <a:gd name="connsiteX2" fmla="*/ 2852977 w 2853154"/>
                <a:gd name="connsiteY2" fmla="*/ 2747855 h 2769357"/>
                <a:gd name="connsiteX3" fmla="*/ 43124 w 2853154"/>
                <a:gd name="connsiteY3" fmla="*/ 2586062 h 2769357"/>
                <a:gd name="connsiteX4" fmla="*/ 215022 w 2853154"/>
                <a:gd name="connsiteY4" fmla="*/ 0 h 2769357"/>
                <a:gd name="connsiteX0" fmla="*/ 210546 w 2853644"/>
                <a:gd name="connsiteY0" fmla="*/ 0 h 2810809"/>
                <a:gd name="connsiteX1" fmla="*/ 2772204 w 2853644"/>
                <a:gd name="connsiteY1" fmla="*/ 136702 h 2810809"/>
                <a:gd name="connsiteX2" fmla="*/ 2853467 w 2853644"/>
                <a:gd name="connsiteY2" fmla="*/ 2789307 h 2810809"/>
                <a:gd name="connsiteX3" fmla="*/ 43614 w 2853644"/>
                <a:gd name="connsiteY3" fmla="*/ 2627514 h 2810809"/>
                <a:gd name="connsiteX4" fmla="*/ 210546 w 2853644"/>
                <a:gd name="connsiteY4" fmla="*/ 0 h 2810809"/>
                <a:gd name="connsiteX0" fmla="*/ 186033 w 2829131"/>
                <a:gd name="connsiteY0" fmla="*/ 0 h 2801315"/>
                <a:gd name="connsiteX1" fmla="*/ 2747691 w 2829131"/>
                <a:gd name="connsiteY1" fmla="*/ 136702 h 2801315"/>
                <a:gd name="connsiteX2" fmla="*/ 2828954 w 2829131"/>
                <a:gd name="connsiteY2" fmla="*/ 2789307 h 2801315"/>
                <a:gd name="connsiteX3" fmla="*/ 46548 w 2829131"/>
                <a:gd name="connsiteY3" fmla="*/ 2607057 h 2801315"/>
                <a:gd name="connsiteX4" fmla="*/ 186033 w 2829131"/>
                <a:gd name="connsiteY4" fmla="*/ 0 h 280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9131" h="2801315">
                  <a:moveTo>
                    <a:pt x="186033" y="0"/>
                  </a:moveTo>
                  <a:lnTo>
                    <a:pt x="2747691" y="136702"/>
                  </a:lnTo>
                  <a:cubicBezTo>
                    <a:pt x="2742976" y="1023554"/>
                    <a:pt x="2833669" y="1902455"/>
                    <a:pt x="2828954" y="2789307"/>
                  </a:cubicBezTo>
                  <a:cubicBezTo>
                    <a:pt x="1927891" y="2766024"/>
                    <a:pt x="1233361" y="2903390"/>
                    <a:pt x="46548" y="2607057"/>
                  </a:cubicBezTo>
                  <a:cubicBezTo>
                    <a:pt x="-112202" y="1776786"/>
                    <a:pt x="186033" y="862021"/>
                    <a:pt x="18603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39700" dist="139700" dir="8100000" algn="tr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3"/>
            <p:cNvSpPr/>
            <p:nvPr/>
          </p:nvSpPr>
          <p:spPr>
            <a:xfrm>
              <a:off x="502144" y="4009086"/>
              <a:ext cx="2363185" cy="2387008"/>
            </a:xfrm>
            <a:custGeom>
              <a:avLst/>
              <a:gdLst>
                <a:gd name="connsiteX0" fmla="*/ 0 w 2798440"/>
                <a:gd name="connsiteY0" fmla="*/ 0 h 2808312"/>
                <a:gd name="connsiteX1" fmla="*/ 2798440 w 2798440"/>
                <a:gd name="connsiteY1" fmla="*/ 0 h 2808312"/>
                <a:gd name="connsiteX2" fmla="*/ 2798440 w 2798440"/>
                <a:gd name="connsiteY2" fmla="*/ 2808312 h 2808312"/>
                <a:gd name="connsiteX3" fmla="*/ 0 w 2798440"/>
                <a:gd name="connsiteY3" fmla="*/ 2808312 h 2808312"/>
                <a:gd name="connsiteX4" fmla="*/ 0 w 2798440"/>
                <a:gd name="connsiteY4" fmla="*/ 0 h 2808312"/>
                <a:gd name="connsiteX0" fmla="*/ 0 w 2900040"/>
                <a:gd name="connsiteY0" fmla="*/ 0 h 2808312"/>
                <a:gd name="connsiteX1" fmla="*/ 2900040 w 2900040"/>
                <a:gd name="connsiteY1" fmla="*/ 76200 h 2808312"/>
                <a:gd name="connsiteX2" fmla="*/ 2798440 w 2900040"/>
                <a:gd name="connsiteY2" fmla="*/ 2808312 h 2808312"/>
                <a:gd name="connsiteX3" fmla="*/ 0 w 2900040"/>
                <a:gd name="connsiteY3" fmla="*/ 2808312 h 2808312"/>
                <a:gd name="connsiteX4" fmla="*/ 0 w 2900040"/>
                <a:gd name="connsiteY4" fmla="*/ 0 h 2808312"/>
                <a:gd name="connsiteX0" fmla="*/ 171450 w 2900040"/>
                <a:gd name="connsiteY0" fmla="*/ 0 h 2827362"/>
                <a:gd name="connsiteX1" fmla="*/ 2900040 w 2900040"/>
                <a:gd name="connsiteY1" fmla="*/ 95250 h 2827362"/>
                <a:gd name="connsiteX2" fmla="*/ 2798440 w 2900040"/>
                <a:gd name="connsiteY2" fmla="*/ 2827362 h 2827362"/>
                <a:gd name="connsiteX3" fmla="*/ 0 w 2900040"/>
                <a:gd name="connsiteY3" fmla="*/ 2827362 h 2827362"/>
                <a:gd name="connsiteX4" fmla="*/ 171450 w 2900040"/>
                <a:gd name="connsiteY4" fmla="*/ 0 h 2827362"/>
                <a:gd name="connsiteX0" fmla="*/ 0 w 2728590"/>
                <a:gd name="connsiteY0" fmla="*/ 0 h 2827362"/>
                <a:gd name="connsiteX1" fmla="*/ 2728590 w 2728590"/>
                <a:gd name="connsiteY1" fmla="*/ 95250 h 2827362"/>
                <a:gd name="connsiteX2" fmla="*/ 2626990 w 2728590"/>
                <a:gd name="connsiteY2" fmla="*/ 2827362 h 2827362"/>
                <a:gd name="connsiteX3" fmla="*/ 0 w 2728590"/>
                <a:gd name="connsiteY3" fmla="*/ 2586062 h 2827362"/>
                <a:gd name="connsiteX4" fmla="*/ 0 w 2728590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145" h="2827362">
                  <a:moveTo>
                    <a:pt x="70555" y="0"/>
                  </a:moveTo>
                  <a:lnTo>
                    <a:pt x="2799145" y="95250"/>
                  </a:lnTo>
                  <a:lnTo>
                    <a:pt x="2697545" y="2827362"/>
                  </a:lnTo>
                  <a:cubicBezTo>
                    <a:pt x="1796482" y="2804079"/>
                    <a:pt x="1257368" y="2882395"/>
                    <a:pt x="70555" y="2586062"/>
                  </a:cubicBezTo>
                  <a:cubicBezTo>
                    <a:pt x="-88195" y="1755791"/>
                    <a:pt x="70555" y="862021"/>
                    <a:pt x="70555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GOLDSTINO CAN BE GAUGED AWAY &amp; CAN BE ABSORBED IN </a:t>
              </a:r>
            </a:p>
            <a:p>
              <a:pPr algn="ctr"/>
              <a:r>
                <a:rPr lang="fr-F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A REDEFINITION OF </a:t>
              </a:r>
            </a:p>
            <a:p>
              <a:pPr algn="ctr"/>
              <a:r>
                <a:rPr lang="fr-F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GRAVITINO (``EATEN ‘’</a:t>
              </a:r>
              <a:r>
                <a:rPr lang="fr-F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r>
                <a:rPr lang="fr-F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SO THAT GRAVITINO BECOMES MASSIVE’’)</a:t>
              </a:r>
            </a:p>
          </p:txBody>
        </p:sp>
      </p:grpSp>
      <p:sp>
        <p:nvSpPr>
          <p:cNvPr id="21" name="Rectangle 21"/>
          <p:cNvSpPr/>
          <p:nvPr/>
        </p:nvSpPr>
        <p:spPr>
          <a:xfrm>
            <a:off x="1071101" y="3861048"/>
            <a:ext cx="1585647" cy="351285"/>
          </a:xfrm>
          <a:custGeom>
            <a:avLst/>
            <a:gdLst>
              <a:gd name="connsiteX0" fmla="*/ 0 w 1152128"/>
              <a:gd name="connsiteY0" fmla="*/ 0 h 242604"/>
              <a:gd name="connsiteX1" fmla="*/ 1152128 w 1152128"/>
              <a:gd name="connsiteY1" fmla="*/ 0 h 242604"/>
              <a:gd name="connsiteX2" fmla="*/ 1152128 w 1152128"/>
              <a:gd name="connsiteY2" fmla="*/ 242604 h 242604"/>
              <a:gd name="connsiteX3" fmla="*/ 0 w 1152128"/>
              <a:gd name="connsiteY3" fmla="*/ 242604 h 242604"/>
              <a:gd name="connsiteX4" fmla="*/ 0 w 1152128"/>
              <a:gd name="connsiteY4" fmla="*/ 0 h 242604"/>
              <a:gd name="connsiteX0" fmla="*/ 1637 w 1153765"/>
              <a:gd name="connsiteY0" fmla="*/ 0 h 242604"/>
              <a:gd name="connsiteX1" fmla="*/ 1153765 w 1153765"/>
              <a:gd name="connsiteY1" fmla="*/ 0 h 242604"/>
              <a:gd name="connsiteX2" fmla="*/ 1153765 w 1153765"/>
              <a:gd name="connsiteY2" fmla="*/ 242604 h 242604"/>
              <a:gd name="connsiteX3" fmla="*/ 1637 w 1153765"/>
              <a:gd name="connsiteY3" fmla="*/ 242604 h 242604"/>
              <a:gd name="connsiteX4" fmla="*/ 0 w 1153765"/>
              <a:gd name="connsiteY4" fmla="*/ 57657 h 242604"/>
              <a:gd name="connsiteX5" fmla="*/ 1637 w 1153765"/>
              <a:gd name="connsiteY5" fmla="*/ 0 h 242604"/>
              <a:gd name="connsiteX0" fmla="*/ 85266 w 1237394"/>
              <a:gd name="connsiteY0" fmla="*/ 0 h 242604"/>
              <a:gd name="connsiteX1" fmla="*/ 1237394 w 1237394"/>
              <a:gd name="connsiteY1" fmla="*/ 0 h 242604"/>
              <a:gd name="connsiteX2" fmla="*/ 1237394 w 1237394"/>
              <a:gd name="connsiteY2" fmla="*/ 242604 h 242604"/>
              <a:gd name="connsiteX3" fmla="*/ 85266 w 1237394"/>
              <a:gd name="connsiteY3" fmla="*/ 242604 h 242604"/>
              <a:gd name="connsiteX4" fmla="*/ 85314 w 1237394"/>
              <a:gd name="connsiteY4" fmla="*/ 96385 h 242604"/>
              <a:gd name="connsiteX5" fmla="*/ 83629 w 1237394"/>
              <a:gd name="connsiteY5" fmla="*/ 57657 h 242604"/>
              <a:gd name="connsiteX6" fmla="*/ 85266 w 1237394"/>
              <a:gd name="connsiteY6" fmla="*/ 0 h 242604"/>
              <a:gd name="connsiteX0" fmla="*/ 105071 w 1257199"/>
              <a:gd name="connsiteY0" fmla="*/ 0 h 242604"/>
              <a:gd name="connsiteX1" fmla="*/ 1257199 w 1257199"/>
              <a:gd name="connsiteY1" fmla="*/ 0 h 242604"/>
              <a:gd name="connsiteX2" fmla="*/ 1257199 w 1257199"/>
              <a:gd name="connsiteY2" fmla="*/ 242604 h 242604"/>
              <a:gd name="connsiteX3" fmla="*/ 105071 w 1257199"/>
              <a:gd name="connsiteY3" fmla="*/ 242604 h 242604"/>
              <a:gd name="connsiteX4" fmla="*/ 52921 w 1257199"/>
              <a:gd name="connsiteY4" fmla="*/ 155317 h 242604"/>
              <a:gd name="connsiteX5" fmla="*/ 105119 w 1257199"/>
              <a:gd name="connsiteY5" fmla="*/ 96385 h 242604"/>
              <a:gd name="connsiteX6" fmla="*/ 103434 w 1257199"/>
              <a:gd name="connsiteY6" fmla="*/ 57657 h 242604"/>
              <a:gd name="connsiteX7" fmla="*/ 105071 w 1257199"/>
              <a:gd name="connsiteY7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22233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90242 w 1275998"/>
              <a:gd name="connsiteY5" fmla="*/ 150265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5998 w 1277318"/>
              <a:gd name="connsiteY3" fmla="*/ 242604 h 242604"/>
              <a:gd name="connsiteX4" fmla="*/ 123870 w 1277318"/>
              <a:gd name="connsiteY4" fmla="*/ 242604 h 242604"/>
              <a:gd name="connsiteX5" fmla="*/ 26256 w 1277318"/>
              <a:gd name="connsiteY5" fmla="*/ 197412 h 242604"/>
              <a:gd name="connsiteX6" fmla="*/ 90242 w 1277318"/>
              <a:gd name="connsiteY6" fmla="*/ 150265 h 242604"/>
              <a:gd name="connsiteX7" fmla="*/ 123918 w 1277318"/>
              <a:gd name="connsiteY7" fmla="*/ 96385 h 242604"/>
              <a:gd name="connsiteX8" fmla="*/ 199688 w 1277318"/>
              <a:gd name="connsiteY8" fmla="*/ 57657 h 242604"/>
              <a:gd name="connsiteX9" fmla="*/ 123870 w 1277318"/>
              <a:gd name="connsiteY9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8 w 1277318"/>
              <a:gd name="connsiteY3" fmla="*/ 175523 h 242604"/>
              <a:gd name="connsiteX4" fmla="*/ 1275998 w 1277318"/>
              <a:gd name="connsiteY4" fmla="*/ 242604 h 242604"/>
              <a:gd name="connsiteX5" fmla="*/ 123870 w 1277318"/>
              <a:gd name="connsiteY5" fmla="*/ 242604 h 242604"/>
              <a:gd name="connsiteX6" fmla="*/ 26256 w 1277318"/>
              <a:gd name="connsiteY6" fmla="*/ 197412 h 242604"/>
              <a:gd name="connsiteX7" fmla="*/ 90242 w 1277318"/>
              <a:gd name="connsiteY7" fmla="*/ 150265 h 242604"/>
              <a:gd name="connsiteX8" fmla="*/ 123918 w 1277318"/>
              <a:gd name="connsiteY8" fmla="*/ 96385 h 242604"/>
              <a:gd name="connsiteX9" fmla="*/ 199688 w 1277318"/>
              <a:gd name="connsiteY9" fmla="*/ 57657 h 242604"/>
              <a:gd name="connsiteX10" fmla="*/ 123870 w 1277318"/>
              <a:gd name="connsiteY10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48694 w 1277318"/>
              <a:gd name="connsiteY2" fmla="*/ 42503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95839"/>
              <a:gd name="connsiteY0" fmla="*/ 0 h 242604"/>
              <a:gd name="connsiteX1" fmla="*/ 1275998 w 1295839"/>
              <a:gd name="connsiteY1" fmla="*/ 0 h 242604"/>
              <a:gd name="connsiteX2" fmla="*/ 1248694 w 1295839"/>
              <a:gd name="connsiteY2" fmla="*/ 42503 h 242604"/>
              <a:gd name="connsiteX3" fmla="*/ 1295839 w 1295839"/>
              <a:gd name="connsiteY3" fmla="*/ 89650 h 242604"/>
              <a:gd name="connsiteX4" fmla="*/ 1277318 w 1295839"/>
              <a:gd name="connsiteY4" fmla="*/ 175523 h 242604"/>
              <a:gd name="connsiteX5" fmla="*/ 1275998 w 1295839"/>
              <a:gd name="connsiteY5" fmla="*/ 242604 h 242604"/>
              <a:gd name="connsiteX6" fmla="*/ 123870 w 1295839"/>
              <a:gd name="connsiteY6" fmla="*/ 242604 h 242604"/>
              <a:gd name="connsiteX7" fmla="*/ 26256 w 1295839"/>
              <a:gd name="connsiteY7" fmla="*/ 197412 h 242604"/>
              <a:gd name="connsiteX8" fmla="*/ 90242 w 1295839"/>
              <a:gd name="connsiteY8" fmla="*/ 150265 h 242604"/>
              <a:gd name="connsiteX9" fmla="*/ 123918 w 1295839"/>
              <a:gd name="connsiteY9" fmla="*/ 96385 h 242604"/>
              <a:gd name="connsiteX10" fmla="*/ 199688 w 1295839"/>
              <a:gd name="connsiteY10" fmla="*/ 57657 h 242604"/>
              <a:gd name="connsiteX11" fmla="*/ 123870 w 1295839"/>
              <a:gd name="connsiteY11" fmla="*/ 0 h 242604"/>
              <a:gd name="connsiteX0" fmla="*/ 123870 w 1296242"/>
              <a:gd name="connsiteY0" fmla="*/ 0 h 242604"/>
              <a:gd name="connsiteX1" fmla="*/ 1275998 w 1296242"/>
              <a:gd name="connsiteY1" fmla="*/ 0 h 242604"/>
              <a:gd name="connsiteX2" fmla="*/ 1248694 w 1296242"/>
              <a:gd name="connsiteY2" fmla="*/ 42503 h 242604"/>
              <a:gd name="connsiteX3" fmla="*/ 1295839 w 1296242"/>
              <a:gd name="connsiteY3" fmla="*/ 89650 h 242604"/>
              <a:gd name="connsiteX4" fmla="*/ 1243642 w 1296242"/>
              <a:gd name="connsiteY4" fmla="*/ 141847 h 242604"/>
              <a:gd name="connsiteX5" fmla="*/ 1277318 w 1296242"/>
              <a:gd name="connsiteY5" fmla="*/ 175523 h 242604"/>
              <a:gd name="connsiteX6" fmla="*/ 1275998 w 1296242"/>
              <a:gd name="connsiteY6" fmla="*/ 242604 h 242604"/>
              <a:gd name="connsiteX7" fmla="*/ 123870 w 1296242"/>
              <a:gd name="connsiteY7" fmla="*/ 242604 h 242604"/>
              <a:gd name="connsiteX8" fmla="*/ 26256 w 1296242"/>
              <a:gd name="connsiteY8" fmla="*/ 197412 h 242604"/>
              <a:gd name="connsiteX9" fmla="*/ 90242 w 1296242"/>
              <a:gd name="connsiteY9" fmla="*/ 150265 h 242604"/>
              <a:gd name="connsiteX10" fmla="*/ 123918 w 1296242"/>
              <a:gd name="connsiteY10" fmla="*/ 96385 h 242604"/>
              <a:gd name="connsiteX11" fmla="*/ 199688 w 1296242"/>
              <a:gd name="connsiteY11" fmla="*/ 57657 h 242604"/>
              <a:gd name="connsiteX12" fmla="*/ 123870 w 1296242"/>
              <a:gd name="connsiteY12" fmla="*/ 0 h 242604"/>
              <a:gd name="connsiteX0" fmla="*/ 123870 w 1307634"/>
              <a:gd name="connsiteY0" fmla="*/ 0 h 242604"/>
              <a:gd name="connsiteX1" fmla="*/ 1275998 w 1307634"/>
              <a:gd name="connsiteY1" fmla="*/ 0 h 242604"/>
              <a:gd name="connsiteX2" fmla="*/ 1248694 w 1307634"/>
              <a:gd name="connsiteY2" fmla="*/ 42503 h 242604"/>
              <a:gd name="connsiteX3" fmla="*/ 1295839 w 1307634"/>
              <a:gd name="connsiteY3" fmla="*/ 89650 h 242604"/>
              <a:gd name="connsiteX4" fmla="*/ 1243642 w 1307634"/>
              <a:gd name="connsiteY4" fmla="*/ 141847 h 242604"/>
              <a:gd name="connsiteX5" fmla="*/ 1277318 w 1307634"/>
              <a:gd name="connsiteY5" fmla="*/ 175523 h 242604"/>
              <a:gd name="connsiteX6" fmla="*/ 1307627 w 1307634"/>
              <a:gd name="connsiteY6" fmla="*/ 229404 h 242604"/>
              <a:gd name="connsiteX7" fmla="*/ 1275998 w 1307634"/>
              <a:gd name="connsiteY7" fmla="*/ 242604 h 242604"/>
              <a:gd name="connsiteX8" fmla="*/ 123870 w 1307634"/>
              <a:gd name="connsiteY8" fmla="*/ 242604 h 242604"/>
              <a:gd name="connsiteX9" fmla="*/ 26256 w 1307634"/>
              <a:gd name="connsiteY9" fmla="*/ 197412 h 242604"/>
              <a:gd name="connsiteX10" fmla="*/ 90242 w 1307634"/>
              <a:gd name="connsiteY10" fmla="*/ 150265 h 242604"/>
              <a:gd name="connsiteX11" fmla="*/ 123918 w 1307634"/>
              <a:gd name="connsiteY11" fmla="*/ 96385 h 242604"/>
              <a:gd name="connsiteX12" fmla="*/ 199688 w 1307634"/>
              <a:gd name="connsiteY12" fmla="*/ 57657 h 242604"/>
              <a:gd name="connsiteX13" fmla="*/ 123870 w 1307634"/>
              <a:gd name="connsiteY13" fmla="*/ 0 h 24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7634" h="242604">
                <a:moveTo>
                  <a:pt x="123870" y="0"/>
                </a:moveTo>
                <a:lnTo>
                  <a:pt x="1275998" y="0"/>
                </a:lnTo>
                <a:lnTo>
                  <a:pt x="1248694" y="42503"/>
                </a:lnTo>
                <a:cubicBezTo>
                  <a:pt x="1248694" y="59341"/>
                  <a:pt x="1295839" y="72812"/>
                  <a:pt x="1295839" y="89650"/>
                </a:cubicBezTo>
                <a:cubicBezTo>
                  <a:pt x="1301451" y="109856"/>
                  <a:pt x="1246729" y="127535"/>
                  <a:pt x="1243642" y="141847"/>
                </a:cubicBezTo>
                <a:cubicBezTo>
                  <a:pt x="1240555" y="156159"/>
                  <a:pt x="1271986" y="168507"/>
                  <a:pt x="1277318" y="175523"/>
                </a:cubicBezTo>
                <a:cubicBezTo>
                  <a:pt x="1276757" y="178329"/>
                  <a:pt x="1308188" y="226598"/>
                  <a:pt x="1307627" y="229404"/>
                </a:cubicBezTo>
                <a:lnTo>
                  <a:pt x="1275998" y="242604"/>
                </a:lnTo>
                <a:lnTo>
                  <a:pt x="123870" y="242604"/>
                </a:lnTo>
                <a:cubicBezTo>
                  <a:pt x="-84420" y="235072"/>
                  <a:pt x="34948" y="211960"/>
                  <a:pt x="26256" y="197412"/>
                </a:cubicBezTo>
                <a:cubicBezTo>
                  <a:pt x="17564" y="182864"/>
                  <a:pt x="73965" y="167103"/>
                  <a:pt x="90242" y="150265"/>
                </a:cubicBezTo>
                <a:cubicBezTo>
                  <a:pt x="106519" y="133427"/>
                  <a:pt x="115499" y="112662"/>
                  <a:pt x="123918" y="96385"/>
                </a:cubicBezTo>
                <a:cubicBezTo>
                  <a:pt x="132337" y="80108"/>
                  <a:pt x="199696" y="73721"/>
                  <a:pt x="199688" y="57657"/>
                </a:cubicBezTo>
                <a:cubicBezTo>
                  <a:pt x="200234" y="38438"/>
                  <a:pt x="123324" y="19219"/>
                  <a:pt x="123870" y="0"/>
                </a:cubicBezTo>
                <a:close/>
              </a:path>
            </a:pathLst>
          </a:cu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09812">
            <a:off x="6475105" y="4810983"/>
            <a:ext cx="1348783" cy="708111"/>
          </a:xfrm>
          <a:prstGeom prst="rect">
            <a:avLst/>
          </a:prstGeom>
        </p:spPr>
      </p:pic>
      <p:sp>
        <p:nvSpPr>
          <p:cNvPr id="27" name="Rectangle 21"/>
          <p:cNvSpPr/>
          <p:nvPr/>
        </p:nvSpPr>
        <p:spPr>
          <a:xfrm rot="18900000">
            <a:off x="5546395" y="4091031"/>
            <a:ext cx="1307634" cy="242604"/>
          </a:xfrm>
          <a:custGeom>
            <a:avLst/>
            <a:gdLst>
              <a:gd name="connsiteX0" fmla="*/ 0 w 1152128"/>
              <a:gd name="connsiteY0" fmla="*/ 0 h 242604"/>
              <a:gd name="connsiteX1" fmla="*/ 1152128 w 1152128"/>
              <a:gd name="connsiteY1" fmla="*/ 0 h 242604"/>
              <a:gd name="connsiteX2" fmla="*/ 1152128 w 1152128"/>
              <a:gd name="connsiteY2" fmla="*/ 242604 h 242604"/>
              <a:gd name="connsiteX3" fmla="*/ 0 w 1152128"/>
              <a:gd name="connsiteY3" fmla="*/ 242604 h 242604"/>
              <a:gd name="connsiteX4" fmla="*/ 0 w 1152128"/>
              <a:gd name="connsiteY4" fmla="*/ 0 h 242604"/>
              <a:gd name="connsiteX0" fmla="*/ 1637 w 1153765"/>
              <a:gd name="connsiteY0" fmla="*/ 0 h 242604"/>
              <a:gd name="connsiteX1" fmla="*/ 1153765 w 1153765"/>
              <a:gd name="connsiteY1" fmla="*/ 0 h 242604"/>
              <a:gd name="connsiteX2" fmla="*/ 1153765 w 1153765"/>
              <a:gd name="connsiteY2" fmla="*/ 242604 h 242604"/>
              <a:gd name="connsiteX3" fmla="*/ 1637 w 1153765"/>
              <a:gd name="connsiteY3" fmla="*/ 242604 h 242604"/>
              <a:gd name="connsiteX4" fmla="*/ 0 w 1153765"/>
              <a:gd name="connsiteY4" fmla="*/ 57657 h 242604"/>
              <a:gd name="connsiteX5" fmla="*/ 1637 w 1153765"/>
              <a:gd name="connsiteY5" fmla="*/ 0 h 242604"/>
              <a:gd name="connsiteX0" fmla="*/ 85266 w 1237394"/>
              <a:gd name="connsiteY0" fmla="*/ 0 h 242604"/>
              <a:gd name="connsiteX1" fmla="*/ 1237394 w 1237394"/>
              <a:gd name="connsiteY1" fmla="*/ 0 h 242604"/>
              <a:gd name="connsiteX2" fmla="*/ 1237394 w 1237394"/>
              <a:gd name="connsiteY2" fmla="*/ 242604 h 242604"/>
              <a:gd name="connsiteX3" fmla="*/ 85266 w 1237394"/>
              <a:gd name="connsiteY3" fmla="*/ 242604 h 242604"/>
              <a:gd name="connsiteX4" fmla="*/ 85314 w 1237394"/>
              <a:gd name="connsiteY4" fmla="*/ 96385 h 242604"/>
              <a:gd name="connsiteX5" fmla="*/ 83629 w 1237394"/>
              <a:gd name="connsiteY5" fmla="*/ 57657 h 242604"/>
              <a:gd name="connsiteX6" fmla="*/ 85266 w 1237394"/>
              <a:gd name="connsiteY6" fmla="*/ 0 h 242604"/>
              <a:gd name="connsiteX0" fmla="*/ 105071 w 1257199"/>
              <a:gd name="connsiteY0" fmla="*/ 0 h 242604"/>
              <a:gd name="connsiteX1" fmla="*/ 1257199 w 1257199"/>
              <a:gd name="connsiteY1" fmla="*/ 0 h 242604"/>
              <a:gd name="connsiteX2" fmla="*/ 1257199 w 1257199"/>
              <a:gd name="connsiteY2" fmla="*/ 242604 h 242604"/>
              <a:gd name="connsiteX3" fmla="*/ 105071 w 1257199"/>
              <a:gd name="connsiteY3" fmla="*/ 242604 h 242604"/>
              <a:gd name="connsiteX4" fmla="*/ 52921 w 1257199"/>
              <a:gd name="connsiteY4" fmla="*/ 155317 h 242604"/>
              <a:gd name="connsiteX5" fmla="*/ 105119 w 1257199"/>
              <a:gd name="connsiteY5" fmla="*/ 96385 h 242604"/>
              <a:gd name="connsiteX6" fmla="*/ 103434 w 1257199"/>
              <a:gd name="connsiteY6" fmla="*/ 57657 h 242604"/>
              <a:gd name="connsiteX7" fmla="*/ 105071 w 1257199"/>
              <a:gd name="connsiteY7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22233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90242 w 1275998"/>
              <a:gd name="connsiteY5" fmla="*/ 150265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5998 w 1277318"/>
              <a:gd name="connsiteY3" fmla="*/ 242604 h 242604"/>
              <a:gd name="connsiteX4" fmla="*/ 123870 w 1277318"/>
              <a:gd name="connsiteY4" fmla="*/ 242604 h 242604"/>
              <a:gd name="connsiteX5" fmla="*/ 26256 w 1277318"/>
              <a:gd name="connsiteY5" fmla="*/ 197412 h 242604"/>
              <a:gd name="connsiteX6" fmla="*/ 90242 w 1277318"/>
              <a:gd name="connsiteY6" fmla="*/ 150265 h 242604"/>
              <a:gd name="connsiteX7" fmla="*/ 123918 w 1277318"/>
              <a:gd name="connsiteY7" fmla="*/ 96385 h 242604"/>
              <a:gd name="connsiteX8" fmla="*/ 199688 w 1277318"/>
              <a:gd name="connsiteY8" fmla="*/ 57657 h 242604"/>
              <a:gd name="connsiteX9" fmla="*/ 123870 w 1277318"/>
              <a:gd name="connsiteY9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8 w 1277318"/>
              <a:gd name="connsiteY3" fmla="*/ 175523 h 242604"/>
              <a:gd name="connsiteX4" fmla="*/ 1275998 w 1277318"/>
              <a:gd name="connsiteY4" fmla="*/ 242604 h 242604"/>
              <a:gd name="connsiteX5" fmla="*/ 123870 w 1277318"/>
              <a:gd name="connsiteY5" fmla="*/ 242604 h 242604"/>
              <a:gd name="connsiteX6" fmla="*/ 26256 w 1277318"/>
              <a:gd name="connsiteY6" fmla="*/ 197412 h 242604"/>
              <a:gd name="connsiteX7" fmla="*/ 90242 w 1277318"/>
              <a:gd name="connsiteY7" fmla="*/ 150265 h 242604"/>
              <a:gd name="connsiteX8" fmla="*/ 123918 w 1277318"/>
              <a:gd name="connsiteY8" fmla="*/ 96385 h 242604"/>
              <a:gd name="connsiteX9" fmla="*/ 199688 w 1277318"/>
              <a:gd name="connsiteY9" fmla="*/ 57657 h 242604"/>
              <a:gd name="connsiteX10" fmla="*/ 123870 w 1277318"/>
              <a:gd name="connsiteY10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48694 w 1277318"/>
              <a:gd name="connsiteY2" fmla="*/ 42503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95839"/>
              <a:gd name="connsiteY0" fmla="*/ 0 h 242604"/>
              <a:gd name="connsiteX1" fmla="*/ 1275998 w 1295839"/>
              <a:gd name="connsiteY1" fmla="*/ 0 h 242604"/>
              <a:gd name="connsiteX2" fmla="*/ 1248694 w 1295839"/>
              <a:gd name="connsiteY2" fmla="*/ 42503 h 242604"/>
              <a:gd name="connsiteX3" fmla="*/ 1295839 w 1295839"/>
              <a:gd name="connsiteY3" fmla="*/ 89650 h 242604"/>
              <a:gd name="connsiteX4" fmla="*/ 1277318 w 1295839"/>
              <a:gd name="connsiteY4" fmla="*/ 175523 h 242604"/>
              <a:gd name="connsiteX5" fmla="*/ 1275998 w 1295839"/>
              <a:gd name="connsiteY5" fmla="*/ 242604 h 242604"/>
              <a:gd name="connsiteX6" fmla="*/ 123870 w 1295839"/>
              <a:gd name="connsiteY6" fmla="*/ 242604 h 242604"/>
              <a:gd name="connsiteX7" fmla="*/ 26256 w 1295839"/>
              <a:gd name="connsiteY7" fmla="*/ 197412 h 242604"/>
              <a:gd name="connsiteX8" fmla="*/ 90242 w 1295839"/>
              <a:gd name="connsiteY8" fmla="*/ 150265 h 242604"/>
              <a:gd name="connsiteX9" fmla="*/ 123918 w 1295839"/>
              <a:gd name="connsiteY9" fmla="*/ 96385 h 242604"/>
              <a:gd name="connsiteX10" fmla="*/ 199688 w 1295839"/>
              <a:gd name="connsiteY10" fmla="*/ 57657 h 242604"/>
              <a:gd name="connsiteX11" fmla="*/ 123870 w 1295839"/>
              <a:gd name="connsiteY11" fmla="*/ 0 h 242604"/>
              <a:gd name="connsiteX0" fmla="*/ 123870 w 1296242"/>
              <a:gd name="connsiteY0" fmla="*/ 0 h 242604"/>
              <a:gd name="connsiteX1" fmla="*/ 1275998 w 1296242"/>
              <a:gd name="connsiteY1" fmla="*/ 0 h 242604"/>
              <a:gd name="connsiteX2" fmla="*/ 1248694 w 1296242"/>
              <a:gd name="connsiteY2" fmla="*/ 42503 h 242604"/>
              <a:gd name="connsiteX3" fmla="*/ 1295839 w 1296242"/>
              <a:gd name="connsiteY3" fmla="*/ 89650 h 242604"/>
              <a:gd name="connsiteX4" fmla="*/ 1243642 w 1296242"/>
              <a:gd name="connsiteY4" fmla="*/ 141847 h 242604"/>
              <a:gd name="connsiteX5" fmla="*/ 1277318 w 1296242"/>
              <a:gd name="connsiteY5" fmla="*/ 175523 h 242604"/>
              <a:gd name="connsiteX6" fmla="*/ 1275998 w 1296242"/>
              <a:gd name="connsiteY6" fmla="*/ 242604 h 242604"/>
              <a:gd name="connsiteX7" fmla="*/ 123870 w 1296242"/>
              <a:gd name="connsiteY7" fmla="*/ 242604 h 242604"/>
              <a:gd name="connsiteX8" fmla="*/ 26256 w 1296242"/>
              <a:gd name="connsiteY8" fmla="*/ 197412 h 242604"/>
              <a:gd name="connsiteX9" fmla="*/ 90242 w 1296242"/>
              <a:gd name="connsiteY9" fmla="*/ 150265 h 242604"/>
              <a:gd name="connsiteX10" fmla="*/ 123918 w 1296242"/>
              <a:gd name="connsiteY10" fmla="*/ 96385 h 242604"/>
              <a:gd name="connsiteX11" fmla="*/ 199688 w 1296242"/>
              <a:gd name="connsiteY11" fmla="*/ 57657 h 242604"/>
              <a:gd name="connsiteX12" fmla="*/ 123870 w 1296242"/>
              <a:gd name="connsiteY12" fmla="*/ 0 h 242604"/>
              <a:gd name="connsiteX0" fmla="*/ 123870 w 1307634"/>
              <a:gd name="connsiteY0" fmla="*/ 0 h 242604"/>
              <a:gd name="connsiteX1" fmla="*/ 1275998 w 1307634"/>
              <a:gd name="connsiteY1" fmla="*/ 0 h 242604"/>
              <a:gd name="connsiteX2" fmla="*/ 1248694 w 1307634"/>
              <a:gd name="connsiteY2" fmla="*/ 42503 h 242604"/>
              <a:gd name="connsiteX3" fmla="*/ 1295839 w 1307634"/>
              <a:gd name="connsiteY3" fmla="*/ 89650 h 242604"/>
              <a:gd name="connsiteX4" fmla="*/ 1243642 w 1307634"/>
              <a:gd name="connsiteY4" fmla="*/ 141847 h 242604"/>
              <a:gd name="connsiteX5" fmla="*/ 1277318 w 1307634"/>
              <a:gd name="connsiteY5" fmla="*/ 175523 h 242604"/>
              <a:gd name="connsiteX6" fmla="*/ 1307627 w 1307634"/>
              <a:gd name="connsiteY6" fmla="*/ 229404 h 242604"/>
              <a:gd name="connsiteX7" fmla="*/ 1275998 w 1307634"/>
              <a:gd name="connsiteY7" fmla="*/ 242604 h 242604"/>
              <a:gd name="connsiteX8" fmla="*/ 123870 w 1307634"/>
              <a:gd name="connsiteY8" fmla="*/ 242604 h 242604"/>
              <a:gd name="connsiteX9" fmla="*/ 26256 w 1307634"/>
              <a:gd name="connsiteY9" fmla="*/ 197412 h 242604"/>
              <a:gd name="connsiteX10" fmla="*/ 90242 w 1307634"/>
              <a:gd name="connsiteY10" fmla="*/ 150265 h 242604"/>
              <a:gd name="connsiteX11" fmla="*/ 123918 w 1307634"/>
              <a:gd name="connsiteY11" fmla="*/ 96385 h 242604"/>
              <a:gd name="connsiteX12" fmla="*/ 199688 w 1307634"/>
              <a:gd name="connsiteY12" fmla="*/ 57657 h 242604"/>
              <a:gd name="connsiteX13" fmla="*/ 123870 w 1307634"/>
              <a:gd name="connsiteY13" fmla="*/ 0 h 24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7634" h="242604">
                <a:moveTo>
                  <a:pt x="123870" y="0"/>
                </a:moveTo>
                <a:lnTo>
                  <a:pt x="1275998" y="0"/>
                </a:lnTo>
                <a:lnTo>
                  <a:pt x="1248694" y="42503"/>
                </a:lnTo>
                <a:cubicBezTo>
                  <a:pt x="1248694" y="59341"/>
                  <a:pt x="1295839" y="72812"/>
                  <a:pt x="1295839" y="89650"/>
                </a:cubicBezTo>
                <a:cubicBezTo>
                  <a:pt x="1301451" y="109856"/>
                  <a:pt x="1246729" y="127535"/>
                  <a:pt x="1243642" y="141847"/>
                </a:cubicBezTo>
                <a:cubicBezTo>
                  <a:pt x="1240555" y="156159"/>
                  <a:pt x="1271986" y="168507"/>
                  <a:pt x="1277318" y="175523"/>
                </a:cubicBezTo>
                <a:cubicBezTo>
                  <a:pt x="1276757" y="178329"/>
                  <a:pt x="1308188" y="226598"/>
                  <a:pt x="1307627" y="229404"/>
                </a:cubicBezTo>
                <a:lnTo>
                  <a:pt x="1275998" y="242604"/>
                </a:lnTo>
                <a:lnTo>
                  <a:pt x="123870" y="242604"/>
                </a:lnTo>
                <a:cubicBezTo>
                  <a:pt x="-84420" y="235072"/>
                  <a:pt x="34948" y="211960"/>
                  <a:pt x="26256" y="197412"/>
                </a:cubicBezTo>
                <a:cubicBezTo>
                  <a:pt x="17564" y="182864"/>
                  <a:pt x="73965" y="167103"/>
                  <a:pt x="90242" y="150265"/>
                </a:cubicBezTo>
                <a:cubicBezTo>
                  <a:pt x="106519" y="133427"/>
                  <a:pt x="115499" y="112662"/>
                  <a:pt x="123918" y="96385"/>
                </a:cubicBezTo>
                <a:cubicBezTo>
                  <a:pt x="132337" y="80108"/>
                  <a:pt x="199696" y="73721"/>
                  <a:pt x="199688" y="57657"/>
                </a:cubicBezTo>
                <a:cubicBezTo>
                  <a:pt x="200234" y="38438"/>
                  <a:pt x="123324" y="19219"/>
                  <a:pt x="123870" y="0"/>
                </a:cubicBezTo>
                <a:close/>
              </a:path>
            </a:pathLst>
          </a:custGeom>
          <a:solidFill>
            <a:srgbClr val="00B0F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2"/>
          <p:cNvSpPr/>
          <p:nvPr/>
        </p:nvSpPr>
        <p:spPr>
          <a:xfrm rot="2149474">
            <a:off x="7092003" y="3862989"/>
            <a:ext cx="1358377" cy="242604"/>
          </a:xfrm>
          <a:custGeom>
            <a:avLst/>
            <a:gdLst>
              <a:gd name="connsiteX0" fmla="*/ 0 w 1152128"/>
              <a:gd name="connsiteY0" fmla="*/ 0 h 242604"/>
              <a:gd name="connsiteX1" fmla="*/ 1152128 w 1152128"/>
              <a:gd name="connsiteY1" fmla="*/ 0 h 242604"/>
              <a:gd name="connsiteX2" fmla="*/ 1152128 w 1152128"/>
              <a:gd name="connsiteY2" fmla="*/ 242604 h 242604"/>
              <a:gd name="connsiteX3" fmla="*/ 0 w 1152128"/>
              <a:gd name="connsiteY3" fmla="*/ 242604 h 242604"/>
              <a:gd name="connsiteX4" fmla="*/ 0 w 1152128"/>
              <a:gd name="connsiteY4" fmla="*/ 0 h 242604"/>
              <a:gd name="connsiteX0" fmla="*/ 220 w 1152348"/>
              <a:gd name="connsiteY0" fmla="*/ 0 h 242604"/>
              <a:gd name="connsiteX1" fmla="*/ 1152348 w 1152348"/>
              <a:gd name="connsiteY1" fmla="*/ 0 h 242604"/>
              <a:gd name="connsiteX2" fmla="*/ 1152348 w 1152348"/>
              <a:gd name="connsiteY2" fmla="*/ 242604 h 242604"/>
              <a:gd name="connsiteX3" fmla="*/ 220 w 1152348"/>
              <a:gd name="connsiteY3" fmla="*/ 242604 h 242604"/>
              <a:gd name="connsiteX4" fmla="*/ 0 w 1152348"/>
              <a:gd name="connsiteY4" fmla="*/ 216390 h 242604"/>
              <a:gd name="connsiteX5" fmla="*/ 220 w 1152348"/>
              <a:gd name="connsiteY5" fmla="*/ 0 h 242604"/>
              <a:gd name="connsiteX0" fmla="*/ 85407 w 1237535"/>
              <a:gd name="connsiteY0" fmla="*/ 0 h 242604"/>
              <a:gd name="connsiteX1" fmla="*/ 1237535 w 1237535"/>
              <a:gd name="connsiteY1" fmla="*/ 0 h 242604"/>
              <a:gd name="connsiteX2" fmla="*/ 1237535 w 1237535"/>
              <a:gd name="connsiteY2" fmla="*/ 242604 h 242604"/>
              <a:gd name="connsiteX3" fmla="*/ 85407 w 1237535"/>
              <a:gd name="connsiteY3" fmla="*/ 242604 h 242604"/>
              <a:gd name="connsiteX4" fmla="*/ 85187 w 1237535"/>
              <a:gd name="connsiteY4" fmla="*/ 216390 h 242604"/>
              <a:gd name="connsiteX5" fmla="*/ 85187 w 1237535"/>
              <a:gd name="connsiteY5" fmla="*/ 105258 h 242604"/>
              <a:gd name="connsiteX6" fmla="*/ 85407 w 1237535"/>
              <a:gd name="connsiteY6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06409 w 1258757"/>
              <a:gd name="connsiteY5" fmla="*/ 105258 h 242604"/>
              <a:gd name="connsiteX6" fmla="*/ 50844 w 1258757"/>
              <a:gd name="connsiteY6" fmla="*/ 56429 h 242604"/>
              <a:gd name="connsiteX7" fmla="*/ 106629 w 1258757"/>
              <a:gd name="connsiteY7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56923 w 1258757"/>
              <a:gd name="connsiteY5" fmla="*/ 105259 h 242604"/>
              <a:gd name="connsiteX6" fmla="*/ 50844 w 1258757"/>
              <a:gd name="connsiteY6" fmla="*/ 56429 h 242604"/>
              <a:gd name="connsiteX7" fmla="*/ 106629 w 1258757"/>
              <a:gd name="connsiteY7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24931 w 1258757"/>
              <a:gd name="connsiteY5" fmla="*/ 177662 h 242604"/>
              <a:gd name="connsiteX6" fmla="*/ 156923 w 1258757"/>
              <a:gd name="connsiteY6" fmla="*/ 105259 h 242604"/>
              <a:gd name="connsiteX7" fmla="*/ 50844 w 1258757"/>
              <a:gd name="connsiteY7" fmla="*/ 56429 h 242604"/>
              <a:gd name="connsiteX8" fmla="*/ 106629 w 1258757"/>
              <a:gd name="connsiteY8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24931 w 1258757"/>
              <a:gd name="connsiteY5" fmla="*/ 177662 h 242604"/>
              <a:gd name="connsiteX6" fmla="*/ 156923 w 1258757"/>
              <a:gd name="connsiteY6" fmla="*/ 105259 h 242604"/>
              <a:gd name="connsiteX7" fmla="*/ 106409 w 1258757"/>
              <a:gd name="connsiteY7" fmla="*/ 81686 h 242604"/>
              <a:gd name="connsiteX8" fmla="*/ 50844 w 1258757"/>
              <a:gd name="connsiteY8" fmla="*/ 56429 h 242604"/>
              <a:gd name="connsiteX9" fmla="*/ 106629 w 1258757"/>
              <a:gd name="connsiteY9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24931 w 1258757"/>
              <a:gd name="connsiteY5" fmla="*/ 177662 h 242604"/>
              <a:gd name="connsiteX6" fmla="*/ 156923 w 1258757"/>
              <a:gd name="connsiteY6" fmla="*/ 105259 h 242604"/>
              <a:gd name="connsiteX7" fmla="*/ 97990 w 1258757"/>
              <a:gd name="connsiteY7" fmla="*/ 90105 h 242604"/>
              <a:gd name="connsiteX8" fmla="*/ 50844 w 1258757"/>
              <a:gd name="connsiteY8" fmla="*/ 56429 h 242604"/>
              <a:gd name="connsiteX9" fmla="*/ 106629 w 1258757"/>
              <a:gd name="connsiteY9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24931 w 1258757"/>
              <a:gd name="connsiteY5" fmla="*/ 177662 h 242604"/>
              <a:gd name="connsiteX6" fmla="*/ 128299 w 1258757"/>
              <a:gd name="connsiteY6" fmla="*/ 117046 h 242604"/>
              <a:gd name="connsiteX7" fmla="*/ 97990 w 1258757"/>
              <a:gd name="connsiteY7" fmla="*/ 90105 h 242604"/>
              <a:gd name="connsiteX8" fmla="*/ 50844 w 1258757"/>
              <a:gd name="connsiteY8" fmla="*/ 56429 h 242604"/>
              <a:gd name="connsiteX9" fmla="*/ 106629 w 1258757"/>
              <a:gd name="connsiteY9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82180 w 1258757"/>
              <a:gd name="connsiteY5" fmla="*/ 167559 h 242604"/>
              <a:gd name="connsiteX6" fmla="*/ 128299 w 1258757"/>
              <a:gd name="connsiteY6" fmla="*/ 117046 h 242604"/>
              <a:gd name="connsiteX7" fmla="*/ 97990 w 1258757"/>
              <a:gd name="connsiteY7" fmla="*/ 90105 h 242604"/>
              <a:gd name="connsiteX8" fmla="*/ 50844 w 1258757"/>
              <a:gd name="connsiteY8" fmla="*/ 56429 h 242604"/>
              <a:gd name="connsiteX9" fmla="*/ 106629 w 1258757"/>
              <a:gd name="connsiteY9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6443 w 1258757"/>
              <a:gd name="connsiteY2" fmla="*/ 42958 h 242604"/>
              <a:gd name="connsiteX3" fmla="*/ 1258757 w 1258757"/>
              <a:gd name="connsiteY3" fmla="*/ 242604 h 242604"/>
              <a:gd name="connsiteX4" fmla="*/ 106629 w 1258757"/>
              <a:gd name="connsiteY4" fmla="*/ 242604 h 242604"/>
              <a:gd name="connsiteX5" fmla="*/ 106409 w 1258757"/>
              <a:gd name="connsiteY5" fmla="*/ 216390 h 242604"/>
              <a:gd name="connsiteX6" fmla="*/ 182180 w 1258757"/>
              <a:gd name="connsiteY6" fmla="*/ 167559 h 242604"/>
              <a:gd name="connsiteX7" fmla="*/ 128299 w 1258757"/>
              <a:gd name="connsiteY7" fmla="*/ 117046 h 242604"/>
              <a:gd name="connsiteX8" fmla="*/ 97990 w 1258757"/>
              <a:gd name="connsiteY8" fmla="*/ 90105 h 242604"/>
              <a:gd name="connsiteX9" fmla="*/ 50844 w 1258757"/>
              <a:gd name="connsiteY9" fmla="*/ 56429 h 242604"/>
              <a:gd name="connsiteX10" fmla="*/ 106629 w 1258757"/>
              <a:gd name="connsiteY10" fmla="*/ 0 h 242604"/>
              <a:gd name="connsiteX0" fmla="*/ 106629 w 1343417"/>
              <a:gd name="connsiteY0" fmla="*/ 0 h 242604"/>
              <a:gd name="connsiteX1" fmla="*/ 1258757 w 1343417"/>
              <a:gd name="connsiteY1" fmla="*/ 0 h 242604"/>
              <a:gd name="connsiteX2" fmla="*/ 1256443 w 1343417"/>
              <a:gd name="connsiteY2" fmla="*/ 42958 h 242604"/>
              <a:gd name="connsiteX3" fmla="*/ 1256443 w 1343417"/>
              <a:gd name="connsiteY3" fmla="*/ 86737 h 242604"/>
              <a:gd name="connsiteX4" fmla="*/ 1258757 w 1343417"/>
              <a:gd name="connsiteY4" fmla="*/ 242604 h 242604"/>
              <a:gd name="connsiteX5" fmla="*/ 106629 w 1343417"/>
              <a:gd name="connsiteY5" fmla="*/ 242604 h 242604"/>
              <a:gd name="connsiteX6" fmla="*/ 106409 w 1343417"/>
              <a:gd name="connsiteY6" fmla="*/ 216390 h 242604"/>
              <a:gd name="connsiteX7" fmla="*/ 182180 w 1343417"/>
              <a:gd name="connsiteY7" fmla="*/ 167559 h 242604"/>
              <a:gd name="connsiteX8" fmla="*/ 128299 w 1343417"/>
              <a:gd name="connsiteY8" fmla="*/ 117046 h 242604"/>
              <a:gd name="connsiteX9" fmla="*/ 97990 w 1343417"/>
              <a:gd name="connsiteY9" fmla="*/ 90105 h 242604"/>
              <a:gd name="connsiteX10" fmla="*/ 50844 w 1343417"/>
              <a:gd name="connsiteY10" fmla="*/ 56429 h 242604"/>
              <a:gd name="connsiteX11" fmla="*/ 106629 w 1343417"/>
              <a:gd name="connsiteY11" fmla="*/ 0 h 242604"/>
              <a:gd name="connsiteX0" fmla="*/ 106629 w 1354171"/>
              <a:gd name="connsiteY0" fmla="*/ 0 h 242604"/>
              <a:gd name="connsiteX1" fmla="*/ 1258757 w 1354171"/>
              <a:gd name="connsiteY1" fmla="*/ 0 h 242604"/>
              <a:gd name="connsiteX2" fmla="*/ 1256443 w 1354171"/>
              <a:gd name="connsiteY2" fmla="*/ 42958 h 242604"/>
              <a:gd name="connsiteX3" fmla="*/ 1256443 w 1354171"/>
              <a:gd name="connsiteY3" fmla="*/ 86737 h 242604"/>
              <a:gd name="connsiteX4" fmla="*/ 1286751 w 1354171"/>
              <a:gd name="connsiteY4" fmla="*/ 123780 h 242604"/>
              <a:gd name="connsiteX5" fmla="*/ 1258757 w 1354171"/>
              <a:gd name="connsiteY5" fmla="*/ 242604 h 242604"/>
              <a:gd name="connsiteX6" fmla="*/ 106629 w 1354171"/>
              <a:gd name="connsiteY6" fmla="*/ 242604 h 242604"/>
              <a:gd name="connsiteX7" fmla="*/ 106409 w 1354171"/>
              <a:gd name="connsiteY7" fmla="*/ 216390 h 242604"/>
              <a:gd name="connsiteX8" fmla="*/ 182180 w 1354171"/>
              <a:gd name="connsiteY8" fmla="*/ 167559 h 242604"/>
              <a:gd name="connsiteX9" fmla="*/ 128299 w 1354171"/>
              <a:gd name="connsiteY9" fmla="*/ 117046 h 242604"/>
              <a:gd name="connsiteX10" fmla="*/ 97990 w 1354171"/>
              <a:gd name="connsiteY10" fmla="*/ 90105 h 242604"/>
              <a:gd name="connsiteX11" fmla="*/ 50844 w 1354171"/>
              <a:gd name="connsiteY11" fmla="*/ 56429 h 242604"/>
              <a:gd name="connsiteX12" fmla="*/ 106629 w 1354171"/>
              <a:gd name="connsiteY12" fmla="*/ 0 h 242604"/>
              <a:gd name="connsiteX0" fmla="*/ 106629 w 1370394"/>
              <a:gd name="connsiteY0" fmla="*/ 0 h 242604"/>
              <a:gd name="connsiteX1" fmla="*/ 1258757 w 1370394"/>
              <a:gd name="connsiteY1" fmla="*/ 0 h 242604"/>
              <a:gd name="connsiteX2" fmla="*/ 1256443 w 1370394"/>
              <a:gd name="connsiteY2" fmla="*/ 42958 h 242604"/>
              <a:gd name="connsiteX3" fmla="*/ 1256443 w 1370394"/>
              <a:gd name="connsiteY3" fmla="*/ 86737 h 242604"/>
              <a:gd name="connsiteX4" fmla="*/ 1286751 w 1370394"/>
              <a:gd name="connsiteY4" fmla="*/ 123780 h 242604"/>
              <a:gd name="connsiteX5" fmla="*/ 1328847 w 1370394"/>
              <a:gd name="connsiteY5" fmla="*/ 169243 h 242604"/>
              <a:gd name="connsiteX6" fmla="*/ 1258757 w 1370394"/>
              <a:gd name="connsiteY6" fmla="*/ 242604 h 242604"/>
              <a:gd name="connsiteX7" fmla="*/ 106629 w 1370394"/>
              <a:gd name="connsiteY7" fmla="*/ 242604 h 242604"/>
              <a:gd name="connsiteX8" fmla="*/ 106409 w 1370394"/>
              <a:gd name="connsiteY8" fmla="*/ 216390 h 242604"/>
              <a:gd name="connsiteX9" fmla="*/ 182180 w 1370394"/>
              <a:gd name="connsiteY9" fmla="*/ 167559 h 242604"/>
              <a:gd name="connsiteX10" fmla="*/ 128299 w 1370394"/>
              <a:gd name="connsiteY10" fmla="*/ 117046 h 242604"/>
              <a:gd name="connsiteX11" fmla="*/ 97990 w 1370394"/>
              <a:gd name="connsiteY11" fmla="*/ 90105 h 242604"/>
              <a:gd name="connsiteX12" fmla="*/ 50844 w 1370394"/>
              <a:gd name="connsiteY12" fmla="*/ 56429 h 242604"/>
              <a:gd name="connsiteX13" fmla="*/ 106629 w 1370394"/>
              <a:gd name="connsiteY13" fmla="*/ 0 h 242604"/>
              <a:gd name="connsiteX0" fmla="*/ 106629 w 1375326"/>
              <a:gd name="connsiteY0" fmla="*/ 0 h 242894"/>
              <a:gd name="connsiteX1" fmla="*/ 1258757 w 1375326"/>
              <a:gd name="connsiteY1" fmla="*/ 0 h 242894"/>
              <a:gd name="connsiteX2" fmla="*/ 1256443 w 1375326"/>
              <a:gd name="connsiteY2" fmla="*/ 42958 h 242894"/>
              <a:gd name="connsiteX3" fmla="*/ 1256443 w 1375326"/>
              <a:gd name="connsiteY3" fmla="*/ 86737 h 242894"/>
              <a:gd name="connsiteX4" fmla="*/ 1286751 w 1375326"/>
              <a:gd name="connsiteY4" fmla="*/ 123780 h 242894"/>
              <a:gd name="connsiteX5" fmla="*/ 1328847 w 1375326"/>
              <a:gd name="connsiteY5" fmla="*/ 169243 h 242894"/>
              <a:gd name="connsiteX6" fmla="*/ 1344000 w 1375326"/>
              <a:gd name="connsiteY6" fmla="*/ 234911 h 242894"/>
              <a:gd name="connsiteX7" fmla="*/ 1258757 w 1375326"/>
              <a:gd name="connsiteY7" fmla="*/ 242604 h 242894"/>
              <a:gd name="connsiteX8" fmla="*/ 106629 w 1375326"/>
              <a:gd name="connsiteY8" fmla="*/ 242604 h 242894"/>
              <a:gd name="connsiteX9" fmla="*/ 106409 w 1375326"/>
              <a:gd name="connsiteY9" fmla="*/ 216390 h 242894"/>
              <a:gd name="connsiteX10" fmla="*/ 182180 w 1375326"/>
              <a:gd name="connsiteY10" fmla="*/ 167559 h 242894"/>
              <a:gd name="connsiteX11" fmla="*/ 128299 w 1375326"/>
              <a:gd name="connsiteY11" fmla="*/ 117046 h 242894"/>
              <a:gd name="connsiteX12" fmla="*/ 97990 w 1375326"/>
              <a:gd name="connsiteY12" fmla="*/ 90105 h 242894"/>
              <a:gd name="connsiteX13" fmla="*/ 50844 w 1375326"/>
              <a:gd name="connsiteY13" fmla="*/ 56429 h 242894"/>
              <a:gd name="connsiteX14" fmla="*/ 106629 w 1375326"/>
              <a:gd name="connsiteY14" fmla="*/ 0 h 242894"/>
              <a:gd name="connsiteX0" fmla="*/ 106629 w 1358377"/>
              <a:gd name="connsiteY0" fmla="*/ 0 h 242604"/>
              <a:gd name="connsiteX1" fmla="*/ 1258757 w 1358377"/>
              <a:gd name="connsiteY1" fmla="*/ 0 h 242604"/>
              <a:gd name="connsiteX2" fmla="*/ 1256443 w 1358377"/>
              <a:gd name="connsiteY2" fmla="*/ 42958 h 242604"/>
              <a:gd name="connsiteX3" fmla="*/ 1256443 w 1358377"/>
              <a:gd name="connsiteY3" fmla="*/ 86737 h 242604"/>
              <a:gd name="connsiteX4" fmla="*/ 1286751 w 1358377"/>
              <a:gd name="connsiteY4" fmla="*/ 123780 h 242604"/>
              <a:gd name="connsiteX5" fmla="*/ 1328847 w 1358377"/>
              <a:gd name="connsiteY5" fmla="*/ 169243 h 242604"/>
              <a:gd name="connsiteX6" fmla="*/ 1296853 w 1358377"/>
              <a:gd name="connsiteY6" fmla="*/ 211337 h 242604"/>
              <a:gd name="connsiteX7" fmla="*/ 1258757 w 1358377"/>
              <a:gd name="connsiteY7" fmla="*/ 242604 h 242604"/>
              <a:gd name="connsiteX8" fmla="*/ 106629 w 1358377"/>
              <a:gd name="connsiteY8" fmla="*/ 242604 h 242604"/>
              <a:gd name="connsiteX9" fmla="*/ 106409 w 1358377"/>
              <a:gd name="connsiteY9" fmla="*/ 216390 h 242604"/>
              <a:gd name="connsiteX10" fmla="*/ 182180 w 1358377"/>
              <a:gd name="connsiteY10" fmla="*/ 167559 h 242604"/>
              <a:gd name="connsiteX11" fmla="*/ 128299 w 1358377"/>
              <a:gd name="connsiteY11" fmla="*/ 117046 h 242604"/>
              <a:gd name="connsiteX12" fmla="*/ 97990 w 1358377"/>
              <a:gd name="connsiteY12" fmla="*/ 90105 h 242604"/>
              <a:gd name="connsiteX13" fmla="*/ 50844 w 1358377"/>
              <a:gd name="connsiteY13" fmla="*/ 56429 h 242604"/>
              <a:gd name="connsiteX14" fmla="*/ 106629 w 1358377"/>
              <a:gd name="connsiteY14" fmla="*/ 0 h 242604"/>
              <a:gd name="connsiteX0" fmla="*/ 106629 w 1358377"/>
              <a:gd name="connsiteY0" fmla="*/ 0 h 242604"/>
              <a:gd name="connsiteX1" fmla="*/ 1258757 w 1358377"/>
              <a:gd name="connsiteY1" fmla="*/ 0 h 242604"/>
              <a:gd name="connsiteX2" fmla="*/ 1256443 w 1358377"/>
              <a:gd name="connsiteY2" fmla="*/ 42958 h 242604"/>
              <a:gd name="connsiteX3" fmla="*/ 1256443 w 1358377"/>
              <a:gd name="connsiteY3" fmla="*/ 86737 h 242604"/>
              <a:gd name="connsiteX4" fmla="*/ 1258126 w 1358377"/>
              <a:gd name="connsiteY4" fmla="*/ 118728 h 242604"/>
              <a:gd name="connsiteX5" fmla="*/ 1328847 w 1358377"/>
              <a:gd name="connsiteY5" fmla="*/ 169243 h 242604"/>
              <a:gd name="connsiteX6" fmla="*/ 1296853 w 1358377"/>
              <a:gd name="connsiteY6" fmla="*/ 211337 h 242604"/>
              <a:gd name="connsiteX7" fmla="*/ 1258757 w 1358377"/>
              <a:gd name="connsiteY7" fmla="*/ 242604 h 242604"/>
              <a:gd name="connsiteX8" fmla="*/ 106629 w 1358377"/>
              <a:gd name="connsiteY8" fmla="*/ 242604 h 242604"/>
              <a:gd name="connsiteX9" fmla="*/ 106409 w 1358377"/>
              <a:gd name="connsiteY9" fmla="*/ 216390 h 242604"/>
              <a:gd name="connsiteX10" fmla="*/ 182180 w 1358377"/>
              <a:gd name="connsiteY10" fmla="*/ 167559 h 242604"/>
              <a:gd name="connsiteX11" fmla="*/ 128299 w 1358377"/>
              <a:gd name="connsiteY11" fmla="*/ 117046 h 242604"/>
              <a:gd name="connsiteX12" fmla="*/ 97990 w 1358377"/>
              <a:gd name="connsiteY12" fmla="*/ 90105 h 242604"/>
              <a:gd name="connsiteX13" fmla="*/ 50844 w 1358377"/>
              <a:gd name="connsiteY13" fmla="*/ 56429 h 242604"/>
              <a:gd name="connsiteX14" fmla="*/ 106629 w 1358377"/>
              <a:gd name="connsiteY14" fmla="*/ 0 h 242604"/>
              <a:gd name="connsiteX0" fmla="*/ 106629 w 1358377"/>
              <a:gd name="connsiteY0" fmla="*/ 0 h 242604"/>
              <a:gd name="connsiteX1" fmla="*/ 1258757 w 1358377"/>
              <a:gd name="connsiteY1" fmla="*/ 0 h 242604"/>
              <a:gd name="connsiteX2" fmla="*/ 1290119 w 1358377"/>
              <a:gd name="connsiteY2" fmla="*/ 39590 h 242604"/>
              <a:gd name="connsiteX3" fmla="*/ 1256443 w 1358377"/>
              <a:gd name="connsiteY3" fmla="*/ 86737 h 242604"/>
              <a:gd name="connsiteX4" fmla="*/ 1258126 w 1358377"/>
              <a:gd name="connsiteY4" fmla="*/ 118728 h 242604"/>
              <a:gd name="connsiteX5" fmla="*/ 1328847 w 1358377"/>
              <a:gd name="connsiteY5" fmla="*/ 169243 h 242604"/>
              <a:gd name="connsiteX6" fmla="*/ 1296853 w 1358377"/>
              <a:gd name="connsiteY6" fmla="*/ 211337 h 242604"/>
              <a:gd name="connsiteX7" fmla="*/ 1258757 w 1358377"/>
              <a:gd name="connsiteY7" fmla="*/ 242604 h 242604"/>
              <a:gd name="connsiteX8" fmla="*/ 106629 w 1358377"/>
              <a:gd name="connsiteY8" fmla="*/ 242604 h 242604"/>
              <a:gd name="connsiteX9" fmla="*/ 106409 w 1358377"/>
              <a:gd name="connsiteY9" fmla="*/ 216390 h 242604"/>
              <a:gd name="connsiteX10" fmla="*/ 182180 w 1358377"/>
              <a:gd name="connsiteY10" fmla="*/ 167559 h 242604"/>
              <a:gd name="connsiteX11" fmla="*/ 128299 w 1358377"/>
              <a:gd name="connsiteY11" fmla="*/ 117046 h 242604"/>
              <a:gd name="connsiteX12" fmla="*/ 97990 w 1358377"/>
              <a:gd name="connsiteY12" fmla="*/ 90105 h 242604"/>
              <a:gd name="connsiteX13" fmla="*/ 50844 w 1358377"/>
              <a:gd name="connsiteY13" fmla="*/ 56429 h 242604"/>
              <a:gd name="connsiteX14" fmla="*/ 106629 w 1358377"/>
              <a:gd name="connsiteY14" fmla="*/ 0 h 24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58377" h="242604">
                <a:moveTo>
                  <a:pt x="106629" y="0"/>
                </a:moveTo>
                <a:lnTo>
                  <a:pt x="1258757" y="0"/>
                </a:lnTo>
                <a:lnTo>
                  <a:pt x="1290119" y="39590"/>
                </a:lnTo>
                <a:cubicBezTo>
                  <a:pt x="1289733" y="54046"/>
                  <a:pt x="1256057" y="53463"/>
                  <a:pt x="1256443" y="86737"/>
                </a:cubicBezTo>
                <a:cubicBezTo>
                  <a:pt x="1261494" y="100207"/>
                  <a:pt x="1257740" y="92750"/>
                  <a:pt x="1258126" y="118728"/>
                </a:cubicBezTo>
                <a:cubicBezTo>
                  <a:pt x="1270193" y="132479"/>
                  <a:pt x="1333513" y="149439"/>
                  <a:pt x="1328847" y="169243"/>
                </a:cubicBezTo>
                <a:cubicBezTo>
                  <a:pt x="1338388" y="187765"/>
                  <a:pt x="1308535" y="199110"/>
                  <a:pt x="1296853" y="211337"/>
                </a:cubicBezTo>
                <a:cubicBezTo>
                  <a:pt x="1285171" y="223564"/>
                  <a:pt x="1464985" y="241322"/>
                  <a:pt x="1258757" y="242604"/>
                </a:cubicBezTo>
                <a:lnTo>
                  <a:pt x="106629" y="242604"/>
                </a:lnTo>
                <a:cubicBezTo>
                  <a:pt x="106556" y="233866"/>
                  <a:pt x="106482" y="225128"/>
                  <a:pt x="106409" y="216390"/>
                </a:cubicBezTo>
                <a:cubicBezTo>
                  <a:pt x="109459" y="205566"/>
                  <a:pt x="173761" y="186081"/>
                  <a:pt x="182180" y="167559"/>
                </a:cubicBezTo>
                <a:cubicBezTo>
                  <a:pt x="190599" y="149037"/>
                  <a:pt x="131386" y="133042"/>
                  <a:pt x="128299" y="117046"/>
                </a:cubicBezTo>
                <a:cubicBezTo>
                  <a:pt x="125212" y="101050"/>
                  <a:pt x="115670" y="98243"/>
                  <a:pt x="97990" y="90105"/>
                </a:cubicBezTo>
                <a:cubicBezTo>
                  <a:pt x="80310" y="81967"/>
                  <a:pt x="50807" y="70043"/>
                  <a:pt x="50844" y="56429"/>
                </a:cubicBezTo>
                <a:cubicBezTo>
                  <a:pt x="50881" y="38886"/>
                  <a:pt x="-94690" y="9405"/>
                  <a:pt x="106629" y="0"/>
                </a:cubicBezTo>
                <a:close/>
              </a:path>
            </a:pathLst>
          </a:custGeom>
          <a:solidFill>
            <a:srgbClr val="00B0F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 rot="21023115">
            <a:off x="5962066" y="4295511"/>
            <a:ext cx="2055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GAUGE CONDITION</a:t>
            </a:r>
            <a:endParaRPr lang="en-US" b="1" dirty="0"/>
          </a:p>
        </p:txBody>
      </p:sp>
      <p:sp>
        <p:nvSpPr>
          <p:cNvPr id="22" name="Rectangle 21"/>
          <p:cNvSpPr/>
          <p:nvPr/>
        </p:nvSpPr>
        <p:spPr>
          <a:xfrm rot="20921738">
            <a:off x="6052368" y="5685967"/>
            <a:ext cx="17071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© Copyright </a:t>
            </a:r>
            <a:r>
              <a:rPr lang="en-US" sz="1100" dirty="0" err="1">
                <a:solidFill>
                  <a:srgbClr val="C00000"/>
                </a:solidFill>
              </a:rPr>
              <a:t>Showeet.com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22456" y="6047144"/>
            <a:ext cx="17071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© Copyright </a:t>
            </a:r>
            <a:r>
              <a:rPr lang="en-US" sz="1100" dirty="0" err="1">
                <a:solidFill>
                  <a:schemeClr val="bg1"/>
                </a:solidFill>
              </a:rPr>
              <a:t>Showeet.com</a:t>
            </a:r>
            <a:endParaRPr lang="en-GB" sz="1100" b="1" dirty="0">
              <a:solidFill>
                <a:schemeClr val="bg1"/>
              </a:solidFill>
            </a:endParaRPr>
          </a:p>
        </p:txBody>
      </p:sp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052471"/>
            <a:ext cx="1244600" cy="32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786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e 12"/>
          <p:cNvGrpSpPr/>
          <p:nvPr/>
        </p:nvGrpSpPr>
        <p:grpSpPr>
          <a:xfrm>
            <a:off x="5870630" y="3861048"/>
            <a:ext cx="2450061" cy="2160323"/>
            <a:chOff x="911151" y="2262448"/>
            <a:chExt cx="3261912" cy="2876166"/>
          </a:xfrm>
        </p:grpSpPr>
        <p:sp>
          <p:nvSpPr>
            <p:cNvPr id="30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1" name="Groupe 15"/>
            <p:cNvGrpSpPr/>
            <p:nvPr/>
          </p:nvGrpSpPr>
          <p:grpSpPr>
            <a:xfrm>
              <a:off x="911151" y="2262448"/>
              <a:ext cx="3261912" cy="2876166"/>
              <a:chOff x="3851532" y="1530934"/>
              <a:chExt cx="3261912" cy="2876166"/>
            </a:xfrm>
          </p:grpSpPr>
          <p:sp>
            <p:nvSpPr>
              <p:cNvPr id="32" name="Rectangle 5"/>
              <p:cNvSpPr/>
              <p:nvPr/>
            </p:nvSpPr>
            <p:spPr>
              <a:xfrm rot="21074577">
                <a:off x="3851532" y="1530934"/>
                <a:ext cx="3116185" cy="2876166"/>
              </a:xfrm>
              <a:custGeom>
                <a:avLst/>
                <a:gdLst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0 w 2958182"/>
                  <a:gd name="connsiteY3" fmla="*/ 2855644 h 2855644"/>
                  <a:gd name="connsiteX4" fmla="*/ 0 w 2958182"/>
                  <a:gd name="connsiteY4" fmla="*/ 0 h 2855644"/>
                  <a:gd name="connsiteX0" fmla="*/ 0 w 2958182"/>
                  <a:gd name="connsiteY0" fmla="*/ 0 h 2855644"/>
                  <a:gd name="connsiteX1" fmla="*/ 2958182 w 2958182"/>
                  <a:gd name="connsiteY1" fmla="*/ 0 h 2855644"/>
                  <a:gd name="connsiteX2" fmla="*/ 2958182 w 2958182"/>
                  <a:gd name="connsiteY2" fmla="*/ 2855644 h 2855644"/>
                  <a:gd name="connsiteX3" fmla="*/ 99227 w 2958182"/>
                  <a:gd name="connsiteY3" fmla="*/ 2774555 h 2855644"/>
                  <a:gd name="connsiteX4" fmla="*/ 0 w 2958182"/>
                  <a:gd name="connsiteY4" fmla="*/ 0 h 2855644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48460 w 3007415"/>
                  <a:gd name="connsiteY3" fmla="*/ 2830326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911415"/>
                  <a:gd name="connsiteX1" fmla="*/ 3007415 w 3007415"/>
                  <a:gd name="connsiteY1" fmla="*/ 55771 h 2911415"/>
                  <a:gd name="connsiteX2" fmla="*/ 3007415 w 3007415"/>
                  <a:gd name="connsiteY2" fmla="*/ 2911415 h 2911415"/>
                  <a:gd name="connsiteX3" fmla="*/ 152810 w 3007415"/>
                  <a:gd name="connsiteY3" fmla="*/ 2802085 h 2911415"/>
                  <a:gd name="connsiteX4" fmla="*/ 0 w 3007415"/>
                  <a:gd name="connsiteY4" fmla="*/ 0 h 2911415"/>
                  <a:gd name="connsiteX0" fmla="*/ 0 w 3007415"/>
                  <a:gd name="connsiteY0" fmla="*/ 0 h 2802085"/>
                  <a:gd name="connsiteX1" fmla="*/ 3007415 w 3007415"/>
                  <a:gd name="connsiteY1" fmla="*/ 55771 h 2802085"/>
                  <a:gd name="connsiteX2" fmla="*/ 2795981 w 3007415"/>
                  <a:gd name="connsiteY2" fmla="*/ 2782473 h 2802085"/>
                  <a:gd name="connsiteX3" fmla="*/ 152810 w 3007415"/>
                  <a:gd name="connsiteY3" fmla="*/ 2802085 h 2802085"/>
                  <a:gd name="connsiteX4" fmla="*/ 0 w 3007415"/>
                  <a:gd name="connsiteY4" fmla="*/ 0 h 2802085"/>
                  <a:gd name="connsiteX0" fmla="*/ 0 w 3007415"/>
                  <a:gd name="connsiteY0" fmla="*/ 0 h 2910528"/>
                  <a:gd name="connsiteX1" fmla="*/ 3007415 w 3007415"/>
                  <a:gd name="connsiteY1" fmla="*/ 55771 h 2910528"/>
                  <a:gd name="connsiteX2" fmla="*/ 2795981 w 3007415"/>
                  <a:gd name="connsiteY2" fmla="*/ 2782473 h 2910528"/>
                  <a:gd name="connsiteX3" fmla="*/ 152810 w 3007415"/>
                  <a:gd name="connsiteY3" fmla="*/ 2802085 h 2910528"/>
                  <a:gd name="connsiteX4" fmla="*/ 0 w 3007415"/>
                  <a:gd name="connsiteY4" fmla="*/ 0 h 2910528"/>
                  <a:gd name="connsiteX0" fmla="*/ 0 w 3016462"/>
                  <a:gd name="connsiteY0" fmla="*/ 0 h 2910528"/>
                  <a:gd name="connsiteX1" fmla="*/ 3007415 w 3016462"/>
                  <a:gd name="connsiteY1" fmla="*/ 55771 h 2910528"/>
                  <a:gd name="connsiteX2" fmla="*/ 2795981 w 3016462"/>
                  <a:gd name="connsiteY2" fmla="*/ 2782473 h 2910528"/>
                  <a:gd name="connsiteX3" fmla="*/ 152810 w 3016462"/>
                  <a:gd name="connsiteY3" fmla="*/ 2802085 h 2910528"/>
                  <a:gd name="connsiteX4" fmla="*/ 0 w 3016462"/>
                  <a:gd name="connsiteY4" fmla="*/ 0 h 2910528"/>
                  <a:gd name="connsiteX0" fmla="*/ 0 w 3064249"/>
                  <a:gd name="connsiteY0" fmla="*/ 0 h 2898641"/>
                  <a:gd name="connsiteX1" fmla="*/ 3007415 w 3064249"/>
                  <a:gd name="connsiteY1" fmla="*/ 55771 h 2898641"/>
                  <a:gd name="connsiteX2" fmla="*/ 2875643 w 3064249"/>
                  <a:gd name="connsiteY2" fmla="*/ 2765832 h 2898641"/>
                  <a:gd name="connsiteX3" fmla="*/ 152810 w 3064249"/>
                  <a:gd name="connsiteY3" fmla="*/ 2802085 h 2898641"/>
                  <a:gd name="connsiteX4" fmla="*/ 0 w 3064249"/>
                  <a:gd name="connsiteY4" fmla="*/ 0 h 2898641"/>
                  <a:gd name="connsiteX0" fmla="*/ 0 w 3070540"/>
                  <a:gd name="connsiteY0" fmla="*/ 0 h 2898641"/>
                  <a:gd name="connsiteX1" fmla="*/ 3007415 w 3070540"/>
                  <a:gd name="connsiteY1" fmla="*/ 55771 h 2898641"/>
                  <a:gd name="connsiteX2" fmla="*/ 2875643 w 3070540"/>
                  <a:gd name="connsiteY2" fmla="*/ 2765832 h 2898641"/>
                  <a:gd name="connsiteX3" fmla="*/ 152810 w 3070540"/>
                  <a:gd name="connsiteY3" fmla="*/ 2802085 h 2898641"/>
                  <a:gd name="connsiteX4" fmla="*/ 0 w 3070540"/>
                  <a:gd name="connsiteY4" fmla="*/ 0 h 2898641"/>
                  <a:gd name="connsiteX0" fmla="*/ 0 w 3050496"/>
                  <a:gd name="connsiteY0" fmla="*/ 0 h 2831008"/>
                  <a:gd name="connsiteX1" fmla="*/ 3007415 w 3050496"/>
                  <a:gd name="connsiteY1" fmla="*/ 55771 h 2831008"/>
                  <a:gd name="connsiteX2" fmla="*/ 2844527 w 3050496"/>
                  <a:gd name="connsiteY2" fmla="*/ 2655027 h 2831008"/>
                  <a:gd name="connsiteX3" fmla="*/ 152810 w 3050496"/>
                  <a:gd name="connsiteY3" fmla="*/ 2802085 h 2831008"/>
                  <a:gd name="connsiteX4" fmla="*/ 0 w 3050496"/>
                  <a:gd name="connsiteY4" fmla="*/ 0 h 2831008"/>
                  <a:gd name="connsiteX0" fmla="*/ 0 w 3083026"/>
                  <a:gd name="connsiteY0" fmla="*/ 0 h 2802085"/>
                  <a:gd name="connsiteX1" fmla="*/ 3007415 w 3083026"/>
                  <a:gd name="connsiteY1" fmla="*/ 55771 h 2802085"/>
                  <a:gd name="connsiteX2" fmla="*/ 2894153 w 3083026"/>
                  <a:gd name="connsiteY2" fmla="*/ 2551842 h 2802085"/>
                  <a:gd name="connsiteX3" fmla="*/ 152810 w 3083026"/>
                  <a:gd name="connsiteY3" fmla="*/ 2802085 h 2802085"/>
                  <a:gd name="connsiteX4" fmla="*/ 0 w 3083026"/>
                  <a:gd name="connsiteY4" fmla="*/ 0 h 2802085"/>
                  <a:gd name="connsiteX0" fmla="*/ 0 w 3077100"/>
                  <a:gd name="connsiteY0" fmla="*/ 0 h 2839147"/>
                  <a:gd name="connsiteX1" fmla="*/ 3007415 w 3077100"/>
                  <a:gd name="connsiteY1" fmla="*/ 55771 h 2839147"/>
                  <a:gd name="connsiteX2" fmla="*/ 2885440 w 3077100"/>
                  <a:gd name="connsiteY2" fmla="*/ 2670966 h 2839147"/>
                  <a:gd name="connsiteX3" fmla="*/ 152810 w 3077100"/>
                  <a:gd name="connsiteY3" fmla="*/ 2802085 h 2839147"/>
                  <a:gd name="connsiteX4" fmla="*/ 0 w 3077100"/>
                  <a:gd name="connsiteY4" fmla="*/ 0 h 2839147"/>
                  <a:gd name="connsiteX0" fmla="*/ 0 w 3084012"/>
                  <a:gd name="connsiteY0" fmla="*/ 0 h 2810619"/>
                  <a:gd name="connsiteX1" fmla="*/ 3007415 w 3084012"/>
                  <a:gd name="connsiteY1" fmla="*/ 55771 h 2810619"/>
                  <a:gd name="connsiteX2" fmla="*/ 2895591 w 3084012"/>
                  <a:gd name="connsiteY2" fmla="*/ 2605068 h 2810619"/>
                  <a:gd name="connsiteX3" fmla="*/ 152810 w 3084012"/>
                  <a:gd name="connsiteY3" fmla="*/ 2802085 h 2810619"/>
                  <a:gd name="connsiteX4" fmla="*/ 0 w 3084012"/>
                  <a:gd name="connsiteY4" fmla="*/ 0 h 2810619"/>
                  <a:gd name="connsiteX0" fmla="*/ 0 w 3108841"/>
                  <a:gd name="connsiteY0" fmla="*/ 0 h 2802085"/>
                  <a:gd name="connsiteX1" fmla="*/ 3007415 w 3108841"/>
                  <a:gd name="connsiteY1" fmla="*/ 55771 h 2802085"/>
                  <a:gd name="connsiteX2" fmla="*/ 2930854 w 3108841"/>
                  <a:gd name="connsiteY2" fmla="*/ 2501276 h 2802085"/>
                  <a:gd name="connsiteX3" fmla="*/ 152810 w 3108841"/>
                  <a:gd name="connsiteY3" fmla="*/ 2802085 h 2802085"/>
                  <a:gd name="connsiteX4" fmla="*/ 0 w 3108841"/>
                  <a:gd name="connsiteY4" fmla="*/ 0 h 2802085"/>
                  <a:gd name="connsiteX0" fmla="*/ 0 w 3073089"/>
                  <a:gd name="connsiteY0" fmla="*/ 0 h 2802085"/>
                  <a:gd name="connsiteX1" fmla="*/ 3007415 w 3073089"/>
                  <a:gd name="connsiteY1" fmla="*/ 55771 h 2802085"/>
                  <a:gd name="connsiteX2" fmla="*/ 2879470 w 3073089"/>
                  <a:gd name="connsiteY2" fmla="*/ 2334344 h 2802085"/>
                  <a:gd name="connsiteX3" fmla="*/ 152810 w 3073089"/>
                  <a:gd name="connsiteY3" fmla="*/ 2802085 h 2802085"/>
                  <a:gd name="connsiteX4" fmla="*/ 0 w 3073089"/>
                  <a:gd name="connsiteY4" fmla="*/ 0 h 2802085"/>
                  <a:gd name="connsiteX0" fmla="*/ 0 w 3142862"/>
                  <a:gd name="connsiteY0" fmla="*/ 0 h 2802085"/>
                  <a:gd name="connsiteX1" fmla="*/ 3007415 w 3142862"/>
                  <a:gd name="connsiteY1" fmla="*/ 55771 h 2802085"/>
                  <a:gd name="connsiteX2" fmla="*/ 2879470 w 3142862"/>
                  <a:gd name="connsiteY2" fmla="*/ 2334344 h 2802085"/>
                  <a:gd name="connsiteX3" fmla="*/ 152810 w 3142862"/>
                  <a:gd name="connsiteY3" fmla="*/ 2802085 h 2802085"/>
                  <a:gd name="connsiteX4" fmla="*/ 0 w 3142862"/>
                  <a:gd name="connsiteY4" fmla="*/ 0 h 2802085"/>
                  <a:gd name="connsiteX0" fmla="*/ 0 w 3142862"/>
                  <a:gd name="connsiteY0" fmla="*/ 0 h 2860388"/>
                  <a:gd name="connsiteX1" fmla="*/ 3007415 w 3142862"/>
                  <a:gd name="connsiteY1" fmla="*/ 55771 h 2860388"/>
                  <a:gd name="connsiteX2" fmla="*/ 2879470 w 3142862"/>
                  <a:gd name="connsiteY2" fmla="*/ 2334344 h 2860388"/>
                  <a:gd name="connsiteX3" fmla="*/ 187196 w 3142862"/>
                  <a:gd name="connsiteY3" fmla="*/ 2860388 h 2860388"/>
                  <a:gd name="connsiteX4" fmla="*/ 0 w 3142862"/>
                  <a:gd name="connsiteY4" fmla="*/ 0 h 2860388"/>
                  <a:gd name="connsiteX0" fmla="*/ 0 w 3142862"/>
                  <a:gd name="connsiteY0" fmla="*/ 0 h 2876373"/>
                  <a:gd name="connsiteX1" fmla="*/ 3007415 w 3142862"/>
                  <a:gd name="connsiteY1" fmla="*/ 55771 h 2876373"/>
                  <a:gd name="connsiteX2" fmla="*/ 2879470 w 3142862"/>
                  <a:gd name="connsiteY2" fmla="*/ 2334344 h 2876373"/>
                  <a:gd name="connsiteX3" fmla="*/ 187196 w 3142862"/>
                  <a:gd name="connsiteY3" fmla="*/ 2860388 h 2876373"/>
                  <a:gd name="connsiteX4" fmla="*/ 0 w 3142862"/>
                  <a:gd name="connsiteY4" fmla="*/ 0 h 2876373"/>
                  <a:gd name="connsiteX0" fmla="*/ 0 w 3142862"/>
                  <a:gd name="connsiteY0" fmla="*/ 0 h 2869960"/>
                  <a:gd name="connsiteX1" fmla="*/ 3007415 w 3142862"/>
                  <a:gd name="connsiteY1" fmla="*/ 55771 h 2869960"/>
                  <a:gd name="connsiteX2" fmla="*/ 2879470 w 3142862"/>
                  <a:gd name="connsiteY2" fmla="*/ 2334344 h 2869960"/>
                  <a:gd name="connsiteX3" fmla="*/ 187196 w 3142862"/>
                  <a:gd name="connsiteY3" fmla="*/ 2860388 h 2869960"/>
                  <a:gd name="connsiteX4" fmla="*/ 0 w 3142862"/>
                  <a:gd name="connsiteY4" fmla="*/ 0 h 2869960"/>
                  <a:gd name="connsiteX0" fmla="*/ 0 w 3142862"/>
                  <a:gd name="connsiteY0" fmla="*/ 0 h 2875403"/>
                  <a:gd name="connsiteX1" fmla="*/ 3007415 w 3142862"/>
                  <a:gd name="connsiteY1" fmla="*/ 55771 h 2875403"/>
                  <a:gd name="connsiteX2" fmla="*/ 2879470 w 3142862"/>
                  <a:gd name="connsiteY2" fmla="*/ 2334344 h 2875403"/>
                  <a:gd name="connsiteX3" fmla="*/ 187196 w 3142862"/>
                  <a:gd name="connsiteY3" fmla="*/ 2860388 h 2875403"/>
                  <a:gd name="connsiteX4" fmla="*/ 0 w 3142862"/>
                  <a:gd name="connsiteY4" fmla="*/ 0 h 2875403"/>
                  <a:gd name="connsiteX0" fmla="*/ 0 w 3155056"/>
                  <a:gd name="connsiteY0" fmla="*/ 0 h 2875403"/>
                  <a:gd name="connsiteX1" fmla="*/ 3007415 w 3155056"/>
                  <a:gd name="connsiteY1" fmla="*/ 55771 h 2875403"/>
                  <a:gd name="connsiteX2" fmla="*/ 2879470 w 3155056"/>
                  <a:gd name="connsiteY2" fmla="*/ 2334344 h 2875403"/>
                  <a:gd name="connsiteX3" fmla="*/ 187196 w 3155056"/>
                  <a:gd name="connsiteY3" fmla="*/ 2860388 h 2875403"/>
                  <a:gd name="connsiteX4" fmla="*/ 0 w 3155056"/>
                  <a:gd name="connsiteY4" fmla="*/ 0 h 2875403"/>
                  <a:gd name="connsiteX0" fmla="*/ 0 w 3111070"/>
                  <a:gd name="connsiteY0" fmla="*/ 0 h 2875403"/>
                  <a:gd name="connsiteX1" fmla="*/ 3007415 w 3111070"/>
                  <a:gd name="connsiteY1" fmla="*/ 55771 h 2875403"/>
                  <a:gd name="connsiteX2" fmla="*/ 2879470 w 3111070"/>
                  <a:gd name="connsiteY2" fmla="*/ 2334344 h 2875403"/>
                  <a:gd name="connsiteX3" fmla="*/ 187196 w 3111070"/>
                  <a:gd name="connsiteY3" fmla="*/ 2860388 h 2875403"/>
                  <a:gd name="connsiteX4" fmla="*/ 0 w 3111070"/>
                  <a:gd name="connsiteY4" fmla="*/ 0 h 2875403"/>
                  <a:gd name="connsiteX0" fmla="*/ 0 w 3116300"/>
                  <a:gd name="connsiteY0" fmla="*/ 0 h 2875403"/>
                  <a:gd name="connsiteX1" fmla="*/ 3007415 w 3116300"/>
                  <a:gd name="connsiteY1" fmla="*/ 55771 h 2875403"/>
                  <a:gd name="connsiteX2" fmla="*/ 2879470 w 3116300"/>
                  <a:gd name="connsiteY2" fmla="*/ 2334344 h 2875403"/>
                  <a:gd name="connsiteX3" fmla="*/ 187196 w 3116300"/>
                  <a:gd name="connsiteY3" fmla="*/ 2860388 h 2875403"/>
                  <a:gd name="connsiteX4" fmla="*/ 0 w 3116300"/>
                  <a:gd name="connsiteY4" fmla="*/ 0 h 287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6300" h="2875403">
                    <a:moveTo>
                      <a:pt x="0" y="0"/>
                    </a:moveTo>
                    <a:cubicBezTo>
                      <a:pt x="1127017" y="85961"/>
                      <a:pt x="2004943" y="37181"/>
                      <a:pt x="3007415" y="55771"/>
                    </a:cubicBezTo>
                    <a:cubicBezTo>
                      <a:pt x="2936937" y="964672"/>
                      <a:pt x="3368549" y="2290401"/>
                      <a:pt x="2879470" y="2334344"/>
                    </a:cubicBezTo>
                    <a:cubicBezTo>
                      <a:pt x="2708049" y="2614029"/>
                      <a:pt x="1197859" y="2950916"/>
                      <a:pt x="187196" y="2860388"/>
                    </a:cubicBezTo>
                    <a:cubicBezTo>
                      <a:pt x="13901" y="1782226"/>
                      <a:pt x="148001" y="804419"/>
                      <a:pt x="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3" name="Triangle rectangle 7"/>
              <p:cNvSpPr/>
              <p:nvPr/>
            </p:nvSpPr>
            <p:spPr>
              <a:xfrm rot="14260875">
                <a:off x="6185180" y="3089786"/>
                <a:ext cx="337253" cy="1519274"/>
              </a:xfrm>
              <a:custGeom>
                <a:avLst/>
                <a:gdLst>
                  <a:gd name="connsiteX0" fmla="*/ 0 w 360040"/>
                  <a:gd name="connsiteY0" fmla="*/ 1205112 h 1205112"/>
                  <a:gd name="connsiteX1" fmla="*/ 0 w 360040"/>
                  <a:gd name="connsiteY1" fmla="*/ 0 h 1205112"/>
                  <a:gd name="connsiteX2" fmla="*/ 360040 w 360040"/>
                  <a:gd name="connsiteY2" fmla="*/ 1205112 h 1205112"/>
                  <a:gd name="connsiteX3" fmla="*/ 0 w 360040"/>
                  <a:gd name="connsiteY3" fmla="*/ 1205112 h 1205112"/>
                  <a:gd name="connsiteX0" fmla="*/ 0 w 284031"/>
                  <a:gd name="connsiteY0" fmla="*/ 1205112 h 1205112"/>
                  <a:gd name="connsiteX1" fmla="*/ 0 w 284031"/>
                  <a:gd name="connsiteY1" fmla="*/ 0 h 1205112"/>
                  <a:gd name="connsiteX2" fmla="*/ 284031 w 284031"/>
                  <a:gd name="connsiteY2" fmla="*/ 826409 h 1205112"/>
                  <a:gd name="connsiteX3" fmla="*/ 0 w 284031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66580"/>
                  <a:gd name="connsiteY0" fmla="*/ 1205112 h 1205112"/>
                  <a:gd name="connsiteX1" fmla="*/ 0 w 366580"/>
                  <a:gd name="connsiteY1" fmla="*/ 0 h 1205112"/>
                  <a:gd name="connsiteX2" fmla="*/ 366580 w 366580"/>
                  <a:gd name="connsiteY2" fmla="*/ 963165 h 1205112"/>
                  <a:gd name="connsiteX3" fmla="*/ 0 w 366580"/>
                  <a:gd name="connsiteY3" fmla="*/ 1205112 h 120511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0 w 375287"/>
                  <a:gd name="connsiteY0" fmla="*/ 1227782 h 1227782"/>
                  <a:gd name="connsiteX1" fmla="*/ 8707 w 375287"/>
                  <a:gd name="connsiteY1" fmla="*/ 0 h 1227782"/>
                  <a:gd name="connsiteX2" fmla="*/ 375287 w 375287"/>
                  <a:gd name="connsiteY2" fmla="*/ 963165 h 1227782"/>
                  <a:gd name="connsiteX3" fmla="*/ 0 w 375287"/>
                  <a:gd name="connsiteY3" fmla="*/ 1227782 h 1227782"/>
                  <a:gd name="connsiteX0" fmla="*/ 126017 w 501304"/>
                  <a:gd name="connsiteY0" fmla="*/ 1227782 h 1227782"/>
                  <a:gd name="connsiteX1" fmla="*/ 134724 w 501304"/>
                  <a:gd name="connsiteY1" fmla="*/ 0 h 1227782"/>
                  <a:gd name="connsiteX2" fmla="*/ 501304 w 501304"/>
                  <a:gd name="connsiteY2" fmla="*/ 963165 h 1227782"/>
                  <a:gd name="connsiteX3" fmla="*/ 126017 w 501304"/>
                  <a:gd name="connsiteY3" fmla="*/ 1227782 h 1227782"/>
                  <a:gd name="connsiteX0" fmla="*/ 129311 w 504598"/>
                  <a:gd name="connsiteY0" fmla="*/ 1227782 h 1227782"/>
                  <a:gd name="connsiteX1" fmla="*/ 138018 w 504598"/>
                  <a:gd name="connsiteY1" fmla="*/ 0 h 1227782"/>
                  <a:gd name="connsiteX2" fmla="*/ 504598 w 504598"/>
                  <a:gd name="connsiteY2" fmla="*/ 963165 h 1227782"/>
                  <a:gd name="connsiteX3" fmla="*/ 129311 w 504598"/>
                  <a:gd name="connsiteY3" fmla="*/ 1227782 h 1227782"/>
                  <a:gd name="connsiteX0" fmla="*/ 122131 w 497418"/>
                  <a:gd name="connsiteY0" fmla="*/ 1406841 h 1406841"/>
                  <a:gd name="connsiteX1" fmla="*/ 159583 w 497418"/>
                  <a:gd name="connsiteY1" fmla="*/ 0 h 1406841"/>
                  <a:gd name="connsiteX2" fmla="*/ 497418 w 497418"/>
                  <a:gd name="connsiteY2" fmla="*/ 1142224 h 1406841"/>
                  <a:gd name="connsiteX3" fmla="*/ 122131 w 497418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509800"/>
                  <a:gd name="connsiteY0" fmla="*/ 1406841 h 1406841"/>
                  <a:gd name="connsiteX1" fmla="*/ 171965 w 509800"/>
                  <a:gd name="connsiteY1" fmla="*/ 0 h 1406841"/>
                  <a:gd name="connsiteX2" fmla="*/ 509800 w 509800"/>
                  <a:gd name="connsiteY2" fmla="*/ 1142224 h 1406841"/>
                  <a:gd name="connsiteX3" fmla="*/ 134513 w 509800"/>
                  <a:gd name="connsiteY3" fmla="*/ 1406841 h 1406841"/>
                  <a:gd name="connsiteX0" fmla="*/ 134513 w 403203"/>
                  <a:gd name="connsiteY0" fmla="*/ 1406841 h 1406841"/>
                  <a:gd name="connsiteX1" fmla="*/ 171965 w 403203"/>
                  <a:gd name="connsiteY1" fmla="*/ 0 h 1406841"/>
                  <a:gd name="connsiteX2" fmla="*/ 403203 w 403203"/>
                  <a:gd name="connsiteY2" fmla="*/ 1117809 h 1406841"/>
                  <a:gd name="connsiteX3" fmla="*/ 134513 w 403203"/>
                  <a:gd name="connsiteY3" fmla="*/ 1406841 h 1406841"/>
                  <a:gd name="connsiteX0" fmla="*/ 134513 w 412457"/>
                  <a:gd name="connsiteY0" fmla="*/ 1406841 h 1406841"/>
                  <a:gd name="connsiteX1" fmla="*/ 171965 w 412457"/>
                  <a:gd name="connsiteY1" fmla="*/ 0 h 1406841"/>
                  <a:gd name="connsiteX2" fmla="*/ 412456 w 412457"/>
                  <a:gd name="connsiteY2" fmla="*/ 1149013 h 1406841"/>
                  <a:gd name="connsiteX3" fmla="*/ 134513 w 412457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34513 w 412456"/>
                  <a:gd name="connsiteY0" fmla="*/ 1406841 h 1406841"/>
                  <a:gd name="connsiteX1" fmla="*/ 171965 w 412456"/>
                  <a:gd name="connsiteY1" fmla="*/ 0 h 1406841"/>
                  <a:gd name="connsiteX2" fmla="*/ 412456 w 412456"/>
                  <a:gd name="connsiteY2" fmla="*/ 1149013 h 1406841"/>
                  <a:gd name="connsiteX3" fmla="*/ 134513 w 412456"/>
                  <a:gd name="connsiteY3" fmla="*/ 1406841 h 1406841"/>
                  <a:gd name="connsiteX0" fmla="*/ 140084 w 398701"/>
                  <a:gd name="connsiteY0" fmla="*/ 1442880 h 1442880"/>
                  <a:gd name="connsiteX1" fmla="*/ 158210 w 398701"/>
                  <a:gd name="connsiteY1" fmla="*/ 0 h 1442880"/>
                  <a:gd name="connsiteX2" fmla="*/ 398701 w 398701"/>
                  <a:gd name="connsiteY2" fmla="*/ 1149013 h 1442880"/>
                  <a:gd name="connsiteX3" fmla="*/ 140084 w 39870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  <a:gd name="connsiteX0" fmla="*/ 163454 w 422071"/>
                  <a:gd name="connsiteY0" fmla="*/ 1442880 h 1442880"/>
                  <a:gd name="connsiteX1" fmla="*/ 181580 w 422071"/>
                  <a:gd name="connsiteY1" fmla="*/ 0 h 1442880"/>
                  <a:gd name="connsiteX2" fmla="*/ 422071 w 422071"/>
                  <a:gd name="connsiteY2" fmla="*/ 1149013 h 1442880"/>
                  <a:gd name="connsiteX3" fmla="*/ 163454 w 422071"/>
                  <a:gd name="connsiteY3" fmla="*/ 1442880 h 144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2071" h="1442880">
                    <a:moveTo>
                      <a:pt x="163454" y="1442880"/>
                    </a:moveTo>
                    <a:cubicBezTo>
                      <a:pt x="-176501" y="1226284"/>
                      <a:pt x="107547" y="307905"/>
                      <a:pt x="181580" y="0"/>
                    </a:cubicBezTo>
                    <a:cubicBezTo>
                      <a:pt x="115191" y="556789"/>
                      <a:pt x="137346" y="827855"/>
                      <a:pt x="422071" y="1149013"/>
                    </a:cubicBezTo>
                    <a:cubicBezTo>
                      <a:pt x="129579" y="963158"/>
                      <a:pt x="66208" y="1301405"/>
                      <a:pt x="163454" y="144288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200354" y="390692"/>
            <a:ext cx="6519734" cy="461665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COUPLING V-A LAGRANGIAN TO N=1, D=4 SUGRA 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29" y="1034310"/>
            <a:ext cx="3635871" cy="14009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1064" y="1034310"/>
            <a:ext cx="3514942" cy="923330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Particle content :</a:t>
            </a:r>
            <a:r>
              <a:rPr lang="en-US" dirty="0" smtClean="0"/>
              <a:t> spin-2 graviton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spin-3/2 </a:t>
            </a:r>
            <a:r>
              <a:rPr lang="en-US" dirty="0" err="1" smtClean="0"/>
              <a:t>gravitino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10365" y="1051705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SUSY</a:t>
            </a:r>
          </a:p>
          <a:p>
            <a:r>
              <a:rPr lang="en-US" dirty="0" err="1" smtClean="0"/>
              <a:t>trnsf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93" y="2800349"/>
            <a:ext cx="4650165" cy="8315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90651" y="292904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+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2921" y="2765560"/>
            <a:ext cx="789380" cy="727061"/>
          </a:xfrm>
          <a:prstGeom prst="rect">
            <a:avLst/>
          </a:prstGeom>
        </p:spPr>
      </p:pic>
      <p:grpSp>
        <p:nvGrpSpPr>
          <p:cNvPr id="18" name="Groupe 39"/>
          <p:cNvGrpSpPr/>
          <p:nvPr/>
        </p:nvGrpSpPr>
        <p:grpSpPr>
          <a:xfrm>
            <a:off x="521893" y="3947369"/>
            <a:ext cx="2363185" cy="2387008"/>
            <a:chOff x="502144" y="4009086"/>
            <a:chExt cx="2363185" cy="2387008"/>
          </a:xfrm>
          <a:solidFill>
            <a:srgbClr val="FF00FF"/>
          </a:solidFill>
        </p:grpSpPr>
        <p:sp>
          <p:nvSpPr>
            <p:cNvPr id="19" name="Rectangle 3"/>
            <p:cNvSpPr/>
            <p:nvPr/>
          </p:nvSpPr>
          <p:spPr>
            <a:xfrm>
              <a:off x="525538" y="4168008"/>
              <a:ext cx="2234044" cy="2173783"/>
            </a:xfrm>
            <a:custGeom>
              <a:avLst/>
              <a:gdLst>
                <a:gd name="connsiteX0" fmla="*/ 0 w 2798440"/>
                <a:gd name="connsiteY0" fmla="*/ 0 h 2808312"/>
                <a:gd name="connsiteX1" fmla="*/ 2798440 w 2798440"/>
                <a:gd name="connsiteY1" fmla="*/ 0 h 2808312"/>
                <a:gd name="connsiteX2" fmla="*/ 2798440 w 2798440"/>
                <a:gd name="connsiteY2" fmla="*/ 2808312 h 2808312"/>
                <a:gd name="connsiteX3" fmla="*/ 0 w 2798440"/>
                <a:gd name="connsiteY3" fmla="*/ 2808312 h 2808312"/>
                <a:gd name="connsiteX4" fmla="*/ 0 w 2798440"/>
                <a:gd name="connsiteY4" fmla="*/ 0 h 2808312"/>
                <a:gd name="connsiteX0" fmla="*/ 0 w 2900040"/>
                <a:gd name="connsiteY0" fmla="*/ 0 h 2808312"/>
                <a:gd name="connsiteX1" fmla="*/ 2900040 w 2900040"/>
                <a:gd name="connsiteY1" fmla="*/ 76200 h 2808312"/>
                <a:gd name="connsiteX2" fmla="*/ 2798440 w 2900040"/>
                <a:gd name="connsiteY2" fmla="*/ 2808312 h 2808312"/>
                <a:gd name="connsiteX3" fmla="*/ 0 w 2900040"/>
                <a:gd name="connsiteY3" fmla="*/ 2808312 h 2808312"/>
                <a:gd name="connsiteX4" fmla="*/ 0 w 2900040"/>
                <a:gd name="connsiteY4" fmla="*/ 0 h 2808312"/>
                <a:gd name="connsiteX0" fmla="*/ 171450 w 2900040"/>
                <a:gd name="connsiteY0" fmla="*/ 0 h 2827362"/>
                <a:gd name="connsiteX1" fmla="*/ 2900040 w 2900040"/>
                <a:gd name="connsiteY1" fmla="*/ 95250 h 2827362"/>
                <a:gd name="connsiteX2" fmla="*/ 2798440 w 2900040"/>
                <a:gd name="connsiteY2" fmla="*/ 2827362 h 2827362"/>
                <a:gd name="connsiteX3" fmla="*/ 0 w 2900040"/>
                <a:gd name="connsiteY3" fmla="*/ 2827362 h 2827362"/>
                <a:gd name="connsiteX4" fmla="*/ 171450 w 2900040"/>
                <a:gd name="connsiteY4" fmla="*/ 0 h 2827362"/>
                <a:gd name="connsiteX0" fmla="*/ 0 w 2728590"/>
                <a:gd name="connsiteY0" fmla="*/ 0 h 2827362"/>
                <a:gd name="connsiteX1" fmla="*/ 2728590 w 2728590"/>
                <a:gd name="connsiteY1" fmla="*/ 95250 h 2827362"/>
                <a:gd name="connsiteX2" fmla="*/ 2626990 w 2728590"/>
                <a:gd name="connsiteY2" fmla="*/ 2827362 h 2827362"/>
                <a:gd name="connsiteX3" fmla="*/ 0 w 2728590"/>
                <a:gd name="connsiteY3" fmla="*/ 2586062 h 2827362"/>
                <a:gd name="connsiteX4" fmla="*/ 0 w 2728590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175198 w 2776580"/>
                <a:gd name="connsiteY0" fmla="*/ 0 h 2827362"/>
                <a:gd name="connsiteX1" fmla="*/ 2776580 w 2776580"/>
                <a:gd name="connsiteY1" fmla="*/ 95250 h 2827362"/>
                <a:gd name="connsiteX2" fmla="*/ 2674980 w 2776580"/>
                <a:gd name="connsiteY2" fmla="*/ 2827362 h 2827362"/>
                <a:gd name="connsiteX3" fmla="*/ 47990 w 2776580"/>
                <a:gd name="connsiteY3" fmla="*/ 2586062 h 2827362"/>
                <a:gd name="connsiteX4" fmla="*/ 175198 w 2776580"/>
                <a:gd name="connsiteY4" fmla="*/ 0 h 2827362"/>
                <a:gd name="connsiteX0" fmla="*/ 175198 w 2776580"/>
                <a:gd name="connsiteY0" fmla="*/ 0 h 2782269"/>
                <a:gd name="connsiteX1" fmla="*/ 2776580 w 2776580"/>
                <a:gd name="connsiteY1" fmla="*/ 95250 h 2782269"/>
                <a:gd name="connsiteX2" fmla="*/ 2690881 w 2776580"/>
                <a:gd name="connsiteY2" fmla="*/ 2771708 h 2782269"/>
                <a:gd name="connsiteX3" fmla="*/ 47990 w 2776580"/>
                <a:gd name="connsiteY3" fmla="*/ 2586062 h 2782269"/>
                <a:gd name="connsiteX4" fmla="*/ 175198 w 2776580"/>
                <a:gd name="connsiteY4" fmla="*/ 0 h 2782269"/>
                <a:gd name="connsiteX0" fmla="*/ 175198 w 2776580"/>
                <a:gd name="connsiteY0" fmla="*/ 0 h 2773467"/>
                <a:gd name="connsiteX1" fmla="*/ 2776580 w 2776580"/>
                <a:gd name="connsiteY1" fmla="*/ 95250 h 2773467"/>
                <a:gd name="connsiteX2" fmla="*/ 2762436 w 2776580"/>
                <a:gd name="connsiteY2" fmla="*/ 2755807 h 2773467"/>
                <a:gd name="connsiteX3" fmla="*/ 47990 w 2776580"/>
                <a:gd name="connsiteY3" fmla="*/ 2586062 h 2773467"/>
                <a:gd name="connsiteX4" fmla="*/ 175198 w 2776580"/>
                <a:gd name="connsiteY4" fmla="*/ 0 h 2773467"/>
                <a:gd name="connsiteX0" fmla="*/ 175198 w 2794791"/>
                <a:gd name="connsiteY0" fmla="*/ 0 h 2777766"/>
                <a:gd name="connsiteX1" fmla="*/ 2776580 w 2794791"/>
                <a:gd name="connsiteY1" fmla="*/ 95250 h 2777766"/>
                <a:gd name="connsiteX2" fmla="*/ 2794238 w 2794791"/>
                <a:gd name="connsiteY2" fmla="*/ 2763757 h 2777766"/>
                <a:gd name="connsiteX3" fmla="*/ 47990 w 2794791"/>
                <a:gd name="connsiteY3" fmla="*/ 2586062 h 2777766"/>
                <a:gd name="connsiteX4" fmla="*/ 175198 w 2794791"/>
                <a:gd name="connsiteY4" fmla="*/ 0 h 2777766"/>
                <a:gd name="connsiteX0" fmla="*/ 175198 w 2834230"/>
                <a:gd name="connsiteY0" fmla="*/ 0 h 2777766"/>
                <a:gd name="connsiteX1" fmla="*/ 2776580 w 2834230"/>
                <a:gd name="connsiteY1" fmla="*/ 95250 h 2777766"/>
                <a:gd name="connsiteX2" fmla="*/ 2833991 w 2834230"/>
                <a:gd name="connsiteY2" fmla="*/ 2763757 h 2777766"/>
                <a:gd name="connsiteX3" fmla="*/ 47990 w 2834230"/>
                <a:gd name="connsiteY3" fmla="*/ 2586062 h 2777766"/>
                <a:gd name="connsiteX4" fmla="*/ 175198 w 2834230"/>
                <a:gd name="connsiteY4" fmla="*/ 0 h 2777766"/>
                <a:gd name="connsiteX0" fmla="*/ 175198 w 2881835"/>
                <a:gd name="connsiteY0" fmla="*/ 0 h 2782269"/>
                <a:gd name="connsiteX1" fmla="*/ 2776580 w 2881835"/>
                <a:gd name="connsiteY1" fmla="*/ 95250 h 2782269"/>
                <a:gd name="connsiteX2" fmla="*/ 2881694 w 2881835"/>
                <a:gd name="connsiteY2" fmla="*/ 2771707 h 2782269"/>
                <a:gd name="connsiteX3" fmla="*/ 47990 w 2881835"/>
                <a:gd name="connsiteY3" fmla="*/ 2586062 h 2782269"/>
                <a:gd name="connsiteX4" fmla="*/ 175198 w 2881835"/>
                <a:gd name="connsiteY4" fmla="*/ 0 h 2782269"/>
                <a:gd name="connsiteX0" fmla="*/ 175198 w 2858020"/>
                <a:gd name="connsiteY0" fmla="*/ 0 h 2769357"/>
                <a:gd name="connsiteX1" fmla="*/ 2776580 w 2858020"/>
                <a:gd name="connsiteY1" fmla="*/ 95250 h 2769357"/>
                <a:gd name="connsiteX2" fmla="*/ 2857843 w 2858020"/>
                <a:gd name="connsiteY2" fmla="*/ 2747855 h 2769357"/>
                <a:gd name="connsiteX3" fmla="*/ 47990 w 2858020"/>
                <a:gd name="connsiteY3" fmla="*/ 2586062 h 2769357"/>
                <a:gd name="connsiteX4" fmla="*/ 175198 w 2858020"/>
                <a:gd name="connsiteY4" fmla="*/ 0 h 2769357"/>
                <a:gd name="connsiteX0" fmla="*/ 215022 w 2853154"/>
                <a:gd name="connsiteY0" fmla="*/ 0 h 2769357"/>
                <a:gd name="connsiteX1" fmla="*/ 2771714 w 2853154"/>
                <a:gd name="connsiteY1" fmla="*/ 95250 h 2769357"/>
                <a:gd name="connsiteX2" fmla="*/ 2852977 w 2853154"/>
                <a:gd name="connsiteY2" fmla="*/ 2747855 h 2769357"/>
                <a:gd name="connsiteX3" fmla="*/ 43124 w 2853154"/>
                <a:gd name="connsiteY3" fmla="*/ 2586062 h 2769357"/>
                <a:gd name="connsiteX4" fmla="*/ 215022 w 2853154"/>
                <a:gd name="connsiteY4" fmla="*/ 0 h 2769357"/>
                <a:gd name="connsiteX0" fmla="*/ 210546 w 2853644"/>
                <a:gd name="connsiteY0" fmla="*/ 0 h 2810809"/>
                <a:gd name="connsiteX1" fmla="*/ 2772204 w 2853644"/>
                <a:gd name="connsiteY1" fmla="*/ 136702 h 2810809"/>
                <a:gd name="connsiteX2" fmla="*/ 2853467 w 2853644"/>
                <a:gd name="connsiteY2" fmla="*/ 2789307 h 2810809"/>
                <a:gd name="connsiteX3" fmla="*/ 43614 w 2853644"/>
                <a:gd name="connsiteY3" fmla="*/ 2627514 h 2810809"/>
                <a:gd name="connsiteX4" fmla="*/ 210546 w 2853644"/>
                <a:gd name="connsiteY4" fmla="*/ 0 h 2810809"/>
                <a:gd name="connsiteX0" fmla="*/ 186033 w 2829131"/>
                <a:gd name="connsiteY0" fmla="*/ 0 h 2801315"/>
                <a:gd name="connsiteX1" fmla="*/ 2747691 w 2829131"/>
                <a:gd name="connsiteY1" fmla="*/ 136702 h 2801315"/>
                <a:gd name="connsiteX2" fmla="*/ 2828954 w 2829131"/>
                <a:gd name="connsiteY2" fmla="*/ 2789307 h 2801315"/>
                <a:gd name="connsiteX3" fmla="*/ 46548 w 2829131"/>
                <a:gd name="connsiteY3" fmla="*/ 2607057 h 2801315"/>
                <a:gd name="connsiteX4" fmla="*/ 186033 w 2829131"/>
                <a:gd name="connsiteY4" fmla="*/ 0 h 280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9131" h="2801315">
                  <a:moveTo>
                    <a:pt x="186033" y="0"/>
                  </a:moveTo>
                  <a:lnTo>
                    <a:pt x="2747691" y="136702"/>
                  </a:lnTo>
                  <a:cubicBezTo>
                    <a:pt x="2742976" y="1023554"/>
                    <a:pt x="2833669" y="1902455"/>
                    <a:pt x="2828954" y="2789307"/>
                  </a:cubicBezTo>
                  <a:cubicBezTo>
                    <a:pt x="1927891" y="2766024"/>
                    <a:pt x="1233361" y="2903390"/>
                    <a:pt x="46548" y="2607057"/>
                  </a:cubicBezTo>
                  <a:cubicBezTo>
                    <a:pt x="-112202" y="1776786"/>
                    <a:pt x="186033" y="862021"/>
                    <a:pt x="18603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39700" dist="139700" dir="8100000" algn="tr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3"/>
            <p:cNvSpPr/>
            <p:nvPr/>
          </p:nvSpPr>
          <p:spPr>
            <a:xfrm>
              <a:off x="502144" y="4009086"/>
              <a:ext cx="2363185" cy="2387008"/>
            </a:xfrm>
            <a:custGeom>
              <a:avLst/>
              <a:gdLst>
                <a:gd name="connsiteX0" fmla="*/ 0 w 2798440"/>
                <a:gd name="connsiteY0" fmla="*/ 0 h 2808312"/>
                <a:gd name="connsiteX1" fmla="*/ 2798440 w 2798440"/>
                <a:gd name="connsiteY1" fmla="*/ 0 h 2808312"/>
                <a:gd name="connsiteX2" fmla="*/ 2798440 w 2798440"/>
                <a:gd name="connsiteY2" fmla="*/ 2808312 h 2808312"/>
                <a:gd name="connsiteX3" fmla="*/ 0 w 2798440"/>
                <a:gd name="connsiteY3" fmla="*/ 2808312 h 2808312"/>
                <a:gd name="connsiteX4" fmla="*/ 0 w 2798440"/>
                <a:gd name="connsiteY4" fmla="*/ 0 h 2808312"/>
                <a:gd name="connsiteX0" fmla="*/ 0 w 2900040"/>
                <a:gd name="connsiteY0" fmla="*/ 0 h 2808312"/>
                <a:gd name="connsiteX1" fmla="*/ 2900040 w 2900040"/>
                <a:gd name="connsiteY1" fmla="*/ 76200 h 2808312"/>
                <a:gd name="connsiteX2" fmla="*/ 2798440 w 2900040"/>
                <a:gd name="connsiteY2" fmla="*/ 2808312 h 2808312"/>
                <a:gd name="connsiteX3" fmla="*/ 0 w 2900040"/>
                <a:gd name="connsiteY3" fmla="*/ 2808312 h 2808312"/>
                <a:gd name="connsiteX4" fmla="*/ 0 w 2900040"/>
                <a:gd name="connsiteY4" fmla="*/ 0 h 2808312"/>
                <a:gd name="connsiteX0" fmla="*/ 171450 w 2900040"/>
                <a:gd name="connsiteY0" fmla="*/ 0 h 2827362"/>
                <a:gd name="connsiteX1" fmla="*/ 2900040 w 2900040"/>
                <a:gd name="connsiteY1" fmla="*/ 95250 h 2827362"/>
                <a:gd name="connsiteX2" fmla="*/ 2798440 w 2900040"/>
                <a:gd name="connsiteY2" fmla="*/ 2827362 h 2827362"/>
                <a:gd name="connsiteX3" fmla="*/ 0 w 2900040"/>
                <a:gd name="connsiteY3" fmla="*/ 2827362 h 2827362"/>
                <a:gd name="connsiteX4" fmla="*/ 171450 w 2900040"/>
                <a:gd name="connsiteY4" fmla="*/ 0 h 2827362"/>
                <a:gd name="connsiteX0" fmla="*/ 0 w 2728590"/>
                <a:gd name="connsiteY0" fmla="*/ 0 h 2827362"/>
                <a:gd name="connsiteX1" fmla="*/ 2728590 w 2728590"/>
                <a:gd name="connsiteY1" fmla="*/ 95250 h 2827362"/>
                <a:gd name="connsiteX2" fmla="*/ 2626990 w 2728590"/>
                <a:gd name="connsiteY2" fmla="*/ 2827362 h 2827362"/>
                <a:gd name="connsiteX3" fmla="*/ 0 w 2728590"/>
                <a:gd name="connsiteY3" fmla="*/ 2586062 h 2827362"/>
                <a:gd name="connsiteX4" fmla="*/ 0 w 2728590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145" h="2827362">
                  <a:moveTo>
                    <a:pt x="70555" y="0"/>
                  </a:moveTo>
                  <a:lnTo>
                    <a:pt x="2799145" y="95250"/>
                  </a:lnTo>
                  <a:lnTo>
                    <a:pt x="2697545" y="2827362"/>
                  </a:lnTo>
                  <a:cubicBezTo>
                    <a:pt x="1796482" y="2804079"/>
                    <a:pt x="1257368" y="2882395"/>
                    <a:pt x="70555" y="2586062"/>
                  </a:cubicBezTo>
                  <a:cubicBezTo>
                    <a:pt x="-88195" y="1755791"/>
                    <a:pt x="70555" y="862021"/>
                    <a:pt x="70555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GOLDSTINO CAN BE GAUGED AWAY &amp; CAN BE ABSORBED IN </a:t>
              </a:r>
            </a:p>
            <a:p>
              <a:pPr algn="ctr"/>
              <a:r>
                <a:rPr lang="fr-F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A REDEFINITION OF </a:t>
              </a:r>
            </a:p>
            <a:p>
              <a:pPr algn="ctr"/>
              <a:r>
                <a:rPr lang="fr-F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GRAVITINO (``EATEN ‘’</a:t>
              </a:r>
              <a:r>
                <a:rPr lang="fr-FR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r>
                <a:rPr lang="fr-F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SO THAT GRAVITINO BECOMES MASSIVE’’)</a:t>
              </a:r>
            </a:p>
          </p:txBody>
        </p:sp>
      </p:grpSp>
      <p:sp>
        <p:nvSpPr>
          <p:cNvPr id="21" name="Rectangle 21"/>
          <p:cNvSpPr/>
          <p:nvPr/>
        </p:nvSpPr>
        <p:spPr>
          <a:xfrm>
            <a:off x="1071101" y="3861048"/>
            <a:ext cx="1585647" cy="351285"/>
          </a:xfrm>
          <a:custGeom>
            <a:avLst/>
            <a:gdLst>
              <a:gd name="connsiteX0" fmla="*/ 0 w 1152128"/>
              <a:gd name="connsiteY0" fmla="*/ 0 h 242604"/>
              <a:gd name="connsiteX1" fmla="*/ 1152128 w 1152128"/>
              <a:gd name="connsiteY1" fmla="*/ 0 h 242604"/>
              <a:gd name="connsiteX2" fmla="*/ 1152128 w 1152128"/>
              <a:gd name="connsiteY2" fmla="*/ 242604 h 242604"/>
              <a:gd name="connsiteX3" fmla="*/ 0 w 1152128"/>
              <a:gd name="connsiteY3" fmla="*/ 242604 h 242604"/>
              <a:gd name="connsiteX4" fmla="*/ 0 w 1152128"/>
              <a:gd name="connsiteY4" fmla="*/ 0 h 242604"/>
              <a:gd name="connsiteX0" fmla="*/ 1637 w 1153765"/>
              <a:gd name="connsiteY0" fmla="*/ 0 h 242604"/>
              <a:gd name="connsiteX1" fmla="*/ 1153765 w 1153765"/>
              <a:gd name="connsiteY1" fmla="*/ 0 h 242604"/>
              <a:gd name="connsiteX2" fmla="*/ 1153765 w 1153765"/>
              <a:gd name="connsiteY2" fmla="*/ 242604 h 242604"/>
              <a:gd name="connsiteX3" fmla="*/ 1637 w 1153765"/>
              <a:gd name="connsiteY3" fmla="*/ 242604 h 242604"/>
              <a:gd name="connsiteX4" fmla="*/ 0 w 1153765"/>
              <a:gd name="connsiteY4" fmla="*/ 57657 h 242604"/>
              <a:gd name="connsiteX5" fmla="*/ 1637 w 1153765"/>
              <a:gd name="connsiteY5" fmla="*/ 0 h 242604"/>
              <a:gd name="connsiteX0" fmla="*/ 85266 w 1237394"/>
              <a:gd name="connsiteY0" fmla="*/ 0 h 242604"/>
              <a:gd name="connsiteX1" fmla="*/ 1237394 w 1237394"/>
              <a:gd name="connsiteY1" fmla="*/ 0 h 242604"/>
              <a:gd name="connsiteX2" fmla="*/ 1237394 w 1237394"/>
              <a:gd name="connsiteY2" fmla="*/ 242604 h 242604"/>
              <a:gd name="connsiteX3" fmla="*/ 85266 w 1237394"/>
              <a:gd name="connsiteY3" fmla="*/ 242604 h 242604"/>
              <a:gd name="connsiteX4" fmla="*/ 85314 w 1237394"/>
              <a:gd name="connsiteY4" fmla="*/ 96385 h 242604"/>
              <a:gd name="connsiteX5" fmla="*/ 83629 w 1237394"/>
              <a:gd name="connsiteY5" fmla="*/ 57657 h 242604"/>
              <a:gd name="connsiteX6" fmla="*/ 85266 w 1237394"/>
              <a:gd name="connsiteY6" fmla="*/ 0 h 242604"/>
              <a:gd name="connsiteX0" fmla="*/ 105071 w 1257199"/>
              <a:gd name="connsiteY0" fmla="*/ 0 h 242604"/>
              <a:gd name="connsiteX1" fmla="*/ 1257199 w 1257199"/>
              <a:gd name="connsiteY1" fmla="*/ 0 h 242604"/>
              <a:gd name="connsiteX2" fmla="*/ 1257199 w 1257199"/>
              <a:gd name="connsiteY2" fmla="*/ 242604 h 242604"/>
              <a:gd name="connsiteX3" fmla="*/ 105071 w 1257199"/>
              <a:gd name="connsiteY3" fmla="*/ 242604 h 242604"/>
              <a:gd name="connsiteX4" fmla="*/ 52921 w 1257199"/>
              <a:gd name="connsiteY4" fmla="*/ 155317 h 242604"/>
              <a:gd name="connsiteX5" fmla="*/ 105119 w 1257199"/>
              <a:gd name="connsiteY5" fmla="*/ 96385 h 242604"/>
              <a:gd name="connsiteX6" fmla="*/ 103434 w 1257199"/>
              <a:gd name="connsiteY6" fmla="*/ 57657 h 242604"/>
              <a:gd name="connsiteX7" fmla="*/ 105071 w 1257199"/>
              <a:gd name="connsiteY7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22233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90242 w 1275998"/>
              <a:gd name="connsiteY5" fmla="*/ 150265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5998 w 1277318"/>
              <a:gd name="connsiteY3" fmla="*/ 242604 h 242604"/>
              <a:gd name="connsiteX4" fmla="*/ 123870 w 1277318"/>
              <a:gd name="connsiteY4" fmla="*/ 242604 h 242604"/>
              <a:gd name="connsiteX5" fmla="*/ 26256 w 1277318"/>
              <a:gd name="connsiteY5" fmla="*/ 197412 h 242604"/>
              <a:gd name="connsiteX6" fmla="*/ 90242 w 1277318"/>
              <a:gd name="connsiteY6" fmla="*/ 150265 h 242604"/>
              <a:gd name="connsiteX7" fmla="*/ 123918 w 1277318"/>
              <a:gd name="connsiteY7" fmla="*/ 96385 h 242604"/>
              <a:gd name="connsiteX8" fmla="*/ 199688 w 1277318"/>
              <a:gd name="connsiteY8" fmla="*/ 57657 h 242604"/>
              <a:gd name="connsiteX9" fmla="*/ 123870 w 1277318"/>
              <a:gd name="connsiteY9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8 w 1277318"/>
              <a:gd name="connsiteY3" fmla="*/ 175523 h 242604"/>
              <a:gd name="connsiteX4" fmla="*/ 1275998 w 1277318"/>
              <a:gd name="connsiteY4" fmla="*/ 242604 h 242604"/>
              <a:gd name="connsiteX5" fmla="*/ 123870 w 1277318"/>
              <a:gd name="connsiteY5" fmla="*/ 242604 h 242604"/>
              <a:gd name="connsiteX6" fmla="*/ 26256 w 1277318"/>
              <a:gd name="connsiteY6" fmla="*/ 197412 h 242604"/>
              <a:gd name="connsiteX7" fmla="*/ 90242 w 1277318"/>
              <a:gd name="connsiteY7" fmla="*/ 150265 h 242604"/>
              <a:gd name="connsiteX8" fmla="*/ 123918 w 1277318"/>
              <a:gd name="connsiteY8" fmla="*/ 96385 h 242604"/>
              <a:gd name="connsiteX9" fmla="*/ 199688 w 1277318"/>
              <a:gd name="connsiteY9" fmla="*/ 57657 h 242604"/>
              <a:gd name="connsiteX10" fmla="*/ 123870 w 1277318"/>
              <a:gd name="connsiteY10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48694 w 1277318"/>
              <a:gd name="connsiteY2" fmla="*/ 42503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95839"/>
              <a:gd name="connsiteY0" fmla="*/ 0 h 242604"/>
              <a:gd name="connsiteX1" fmla="*/ 1275998 w 1295839"/>
              <a:gd name="connsiteY1" fmla="*/ 0 h 242604"/>
              <a:gd name="connsiteX2" fmla="*/ 1248694 w 1295839"/>
              <a:gd name="connsiteY2" fmla="*/ 42503 h 242604"/>
              <a:gd name="connsiteX3" fmla="*/ 1295839 w 1295839"/>
              <a:gd name="connsiteY3" fmla="*/ 89650 h 242604"/>
              <a:gd name="connsiteX4" fmla="*/ 1277318 w 1295839"/>
              <a:gd name="connsiteY4" fmla="*/ 175523 h 242604"/>
              <a:gd name="connsiteX5" fmla="*/ 1275998 w 1295839"/>
              <a:gd name="connsiteY5" fmla="*/ 242604 h 242604"/>
              <a:gd name="connsiteX6" fmla="*/ 123870 w 1295839"/>
              <a:gd name="connsiteY6" fmla="*/ 242604 h 242604"/>
              <a:gd name="connsiteX7" fmla="*/ 26256 w 1295839"/>
              <a:gd name="connsiteY7" fmla="*/ 197412 h 242604"/>
              <a:gd name="connsiteX8" fmla="*/ 90242 w 1295839"/>
              <a:gd name="connsiteY8" fmla="*/ 150265 h 242604"/>
              <a:gd name="connsiteX9" fmla="*/ 123918 w 1295839"/>
              <a:gd name="connsiteY9" fmla="*/ 96385 h 242604"/>
              <a:gd name="connsiteX10" fmla="*/ 199688 w 1295839"/>
              <a:gd name="connsiteY10" fmla="*/ 57657 h 242604"/>
              <a:gd name="connsiteX11" fmla="*/ 123870 w 1295839"/>
              <a:gd name="connsiteY11" fmla="*/ 0 h 242604"/>
              <a:gd name="connsiteX0" fmla="*/ 123870 w 1296242"/>
              <a:gd name="connsiteY0" fmla="*/ 0 h 242604"/>
              <a:gd name="connsiteX1" fmla="*/ 1275998 w 1296242"/>
              <a:gd name="connsiteY1" fmla="*/ 0 h 242604"/>
              <a:gd name="connsiteX2" fmla="*/ 1248694 w 1296242"/>
              <a:gd name="connsiteY2" fmla="*/ 42503 h 242604"/>
              <a:gd name="connsiteX3" fmla="*/ 1295839 w 1296242"/>
              <a:gd name="connsiteY3" fmla="*/ 89650 h 242604"/>
              <a:gd name="connsiteX4" fmla="*/ 1243642 w 1296242"/>
              <a:gd name="connsiteY4" fmla="*/ 141847 h 242604"/>
              <a:gd name="connsiteX5" fmla="*/ 1277318 w 1296242"/>
              <a:gd name="connsiteY5" fmla="*/ 175523 h 242604"/>
              <a:gd name="connsiteX6" fmla="*/ 1275998 w 1296242"/>
              <a:gd name="connsiteY6" fmla="*/ 242604 h 242604"/>
              <a:gd name="connsiteX7" fmla="*/ 123870 w 1296242"/>
              <a:gd name="connsiteY7" fmla="*/ 242604 h 242604"/>
              <a:gd name="connsiteX8" fmla="*/ 26256 w 1296242"/>
              <a:gd name="connsiteY8" fmla="*/ 197412 h 242604"/>
              <a:gd name="connsiteX9" fmla="*/ 90242 w 1296242"/>
              <a:gd name="connsiteY9" fmla="*/ 150265 h 242604"/>
              <a:gd name="connsiteX10" fmla="*/ 123918 w 1296242"/>
              <a:gd name="connsiteY10" fmla="*/ 96385 h 242604"/>
              <a:gd name="connsiteX11" fmla="*/ 199688 w 1296242"/>
              <a:gd name="connsiteY11" fmla="*/ 57657 h 242604"/>
              <a:gd name="connsiteX12" fmla="*/ 123870 w 1296242"/>
              <a:gd name="connsiteY12" fmla="*/ 0 h 242604"/>
              <a:gd name="connsiteX0" fmla="*/ 123870 w 1307634"/>
              <a:gd name="connsiteY0" fmla="*/ 0 h 242604"/>
              <a:gd name="connsiteX1" fmla="*/ 1275998 w 1307634"/>
              <a:gd name="connsiteY1" fmla="*/ 0 h 242604"/>
              <a:gd name="connsiteX2" fmla="*/ 1248694 w 1307634"/>
              <a:gd name="connsiteY2" fmla="*/ 42503 h 242604"/>
              <a:gd name="connsiteX3" fmla="*/ 1295839 w 1307634"/>
              <a:gd name="connsiteY3" fmla="*/ 89650 h 242604"/>
              <a:gd name="connsiteX4" fmla="*/ 1243642 w 1307634"/>
              <a:gd name="connsiteY4" fmla="*/ 141847 h 242604"/>
              <a:gd name="connsiteX5" fmla="*/ 1277318 w 1307634"/>
              <a:gd name="connsiteY5" fmla="*/ 175523 h 242604"/>
              <a:gd name="connsiteX6" fmla="*/ 1307627 w 1307634"/>
              <a:gd name="connsiteY6" fmla="*/ 229404 h 242604"/>
              <a:gd name="connsiteX7" fmla="*/ 1275998 w 1307634"/>
              <a:gd name="connsiteY7" fmla="*/ 242604 h 242604"/>
              <a:gd name="connsiteX8" fmla="*/ 123870 w 1307634"/>
              <a:gd name="connsiteY8" fmla="*/ 242604 h 242604"/>
              <a:gd name="connsiteX9" fmla="*/ 26256 w 1307634"/>
              <a:gd name="connsiteY9" fmla="*/ 197412 h 242604"/>
              <a:gd name="connsiteX10" fmla="*/ 90242 w 1307634"/>
              <a:gd name="connsiteY10" fmla="*/ 150265 h 242604"/>
              <a:gd name="connsiteX11" fmla="*/ 123918 w 1307634"/>
              <a:gd name="connsiteY11" fmla="*/ 96385 h 242604"/>
              <a:gd name="connsiteX12" fmla="*/ 199688 w 1307634"/>
              <a:gd name="connsiteY12" fmla="*/ 57657 h 242604"/>
              <a:gd name="connsiteX13" fmla="*/ 123870 w 1307634"/>
              <a:gd name="connsiteY13" fmla="*/ 0 h 24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7634" h="242604">
                <a:moveTo>
                  <a:pt x="123870" y="0"/>
                </a:moveTo>
                <a:lnTo>
                  <a:pt x="1275998" y="0"/>
                </a:lnTo>
                <a:lnTo>
                  <a:pt x="1248694" y="42503"/>
                </a:lnTo>
                <a:cubicBezTo>
                  <a:pt x="1248694" y="59341"/>
                  <a:pt x="1295839" y="72812"/>
                  <a:pt x="1295839" y="89650"/>
                </a:cubicBezTo>
                <a:cubicBezTo>
                  <a:pt x="1301451" y="109856"/>
                  <a:pt x="1246729" y="127535"/>
                  <a:pt x="1243642" y="141847"/>
                </a:cubicBezTo>
                <a:cubicBezTo>
                  <a:pt x="1240555" y="156159"/>
                  <a:pt x="1271986" y="168507"/>
                  <a:pt x="1277318" y="175523"/>
                </a:cubicBezTo>
                <a:cubicBezTo>
                  <a:pt x="1276757" y="178329"/>
                  <a:pt x="1308188" y="226598"/>
                  <a:pt x="1307627" y="229404"/>
                </a:cubicBezTo>
                <a:lnTo>
                  <a:pt x="1275998" y="242604"/>
                </a:lnTo>
                <a:lnTo>
                  <a:pt x="123870" y="242604"/>
                </a:lnTo>
                <a:cubicBezTo>
                  <a:pt x="-84420" y="235072"/>
                  <a:pt x="34948" y="211960"/>
                  <a:pt x="26256" y="197412"/>
                </a:cubicBezTo>
                <a:cubicBezTo>
                  <a:pt x="17564" y="182864"/>
                  <a:pt x="73965" y="167103"/>
                  <a:pt x="90242" y="150265"/>
                </a:cubicBezTo>
                <a:cubicBezTo>
                  <a:pt x="106519" y="133427"/>
                  <a:pt x="115499" y="112662"/>
                  <a:pt x="123918" y="96385"/>
                </a:cubicBezTo>
                <a:cubicBezTo>
                  <a:pt x="132337" y="80108"/>
                  <a:pt x="199696" y="73721"/>
                  <a:pt x="199688" y="57657"/>
                </a:cubicBezTo>
                <a:cubicBezTo>
                  <a:pt x="200234" y="38438"/>
                  <a:pt x="123324" y="19219"/>
                  <a:pt x="123870" y="0"/>
                </a:cubicBezTo>
                <a:close/>
              </a:path>
            </a:pathLst>
          </a:cu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09812">
            <a:off x="6475105" y="4810983"/>
            <a:ext cx="1348783" cy="708111"/>
          </a:xfrm>
          <a:prstGeom prst="rect">
            <a:avLst/>
          </a:prstGeom>
        </p:spPr>
      </p:pic>
      <p:sp>
        <p:nvSpPr>
          <p:cNvPr id="27" name="Rectangle 21"/>
          <p:cNvSpPr/>
          <p:nvPr/>
        </p:nvSpPr>
        <p:spPr>
          <a:xfrm rot="18900000">
            <a:off x="5546395" y="4091031"/>
            <a:ext cx="1307634" cy="242604"/>
          </a:xfrm>
          <a:custGeom>
            <a:avLst/>
            <a:gdLst>
              <a:gd name="connsiteX0" fmla="*/ 0 w 1152128"/>
              <a:gd name="connsiteY0" fmla="*/ 0 h 242604"/>
              <a:gd name="connsiteX1" fmla="*/ 1152128 w 1152128"/>
              <a:gd name="connsiteY1" fmla="*/ 0 h 242604"/>
              <a:gd name="connsiteX2" fmla="*/ 1152128 w 1152128"/>
              <a:gd name="connsiteY2" fmla="*/ 242604 h 242604"/>
              <a:gd name="connsiteX3" fmla="*/ 0 w 1152128"/>
              <a:gd name="connsiteY3" fmla="*/ 242604 h 242604"/>
              <a:gd name="connsiteX4" fmla="*/ 0 w 1152128"/>
              <a:gd name="connsiteY4" fmla="*/ 0 h 242604"/>
              <a:gd name="connsiteX0" fmla="*/ 1637 w 1153765"/>
              <a:gd name="connsiteY0" fmla="*/ 0 h 242604"/>
              <a:gd name="connsiteX1" fmla="*/ 1153765 w 1153765"/>
              <a:gd name="connsiteY1" fmla="*/ 0 h 242604"/>
              <a:gd name="connsiteX2" fmla="*/ 1153765 w 1153765"/>
              <a:gd name="connsiteY2" fmla="*/ 242604 h 242604"/>
              <a:gd name="connsiteX3" fmla="*/ 1637 w 1153765"/>
              <a:gd name="connsiteY3" fmla="*/ 242604 h 242604"/>
              <a:gd name="connsiteX4" fmla="*/ 0 w 1153765"/>
              <a:gd name="connsiteY4" fmla="*/ 57657 h 242604"/>
              <a:gd name="connsiteX5" fmla="*/ 1637 w 1153765"/>
              <a:gd name="connsiteY5" fmla="*/ 0 h 242604"/>
              <a:gd name="connsiteX0" fmla="*/ 85266 w 1237394"/>
              <a:gd name="connsiteY0" fmla="*/ 0 h 242604"/>
              <a:gd name="connsiteX1" fmla="*/ 1237394 w 1237394"/>
              <a:gd name="connsiteY1" fmla="*/ 0 h 242604"/>
              <a:gd name="connsiteX2" fmla="*/ 1237394 w 1237394"/>
              <a:gd name="connsiteY2" fmla="*/ 242604 h 242604"/>
              <a:gd name="connsiteX3" fmla="*/ 85266 w 1237394"/>
              <a:gd name="connsiteY3" fmla="*/ 242604 h 242604"/>
              <a:gd name="connsiteX4" fmla="*/ 85314 w 1237394"/>
              <a:gd name="connsiteY4" fmla="*/ 96385 h 242604"/>
              <a:gd name="connsiteX5" fmla="*/ 83629 w 1237394"/>
              <a:gd name="connsiteY5" fmla="*/ 57657 h 242604"/>
              <a:gd name="connsiteX6" fmla="*/ 85266 w 1237394"/>
              <a:gd name="connsiteY6" fmla="*/ 0 h 242604"/>
              <a:gd name="connsiteX0" fmla="*/ 105071 w 1257199"/>
              <a:gd name="connsiteY0" fmla="*/ 0 h 242604"/>
              <a:gd name="connsiteX1" fmla="*/ 1257199 w 1257199"/>
              <a:gd name="connsiteY1" fmla="*/ 0 h 242604"/>
              <a:gd name="connsiteX2" fmla="*/ 1257199 w 1257199"/>
              <a:gd name="connsiteY2" fmla="*/ 242604 h 242604"/>
              <a:gd name="connsiteX3" fmla="*/ 105071 w 1257199"/>
              <a:gd name="connsiteY3" fmla="*/ 242604 h 242604"/>
              <a:gd name="connsiteX4" fmla="*/ 52921 w 1257199"/>
              <a:gd name="connsiteY4" fmla="*/ 155317 h 242604"/>
              <a:gd name="connsiteX5" fmla="*/ 105119 w 1257199"/>
              <a:gd name="connsiteY5" fmla="*/ 96385 h 242604"/>
              <a:gd name="connsiteX6" fmla="*/ 103434 w 1257199"/>
              <a:gd name="connsiteY6" fmla="*/ 57657 h 242604"/>
              <a:gd name="connsiteX7" fmla="*/ 105071 w 1257199"/>
              <a:gd name="connsiteY7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22233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71720 w 1275998"/>
              <a:gd name="connsiteY5" fmla="*/ 155317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5998"/>
              <a:gd name="connsiteY0" fmla="*/ 0 h 242604"/>
              <a:gd name="connsiteX1" fmla="*/ 1275998 w 1275998"/>
              <a:gd name="connsiteY1" fmla="*/ 0 h 242604"/>
              <a:gd name="connsiteX2" fmla="*/ 1275998 w 1275998"/>
              <a:gd name="connsiteY2" fmla="*/ 242604 h 242604"/>
              <a:gd name="connsiteX3" fmla="*/ 123870 w 1275998"/>
              <a:gd name="connsiteY3" fmla="*/ 242604 h 242604"/>
              <a:gd name="connsiteX4" fmla="*/ 26256 w 1275998"/>
              <a:gd name="connsiteY4" fmla="*/ 197412 h 242604"/>
              <a:gd name="connsiteX5" fmla="*/ 90242 w 1275998"/>
              <a:gd name="connsiteY5" fmla="*/ 150265 h 242604"/>
              <a:gd name="connsiteX6" fmla="*/ 123918 w 1275998"/>
              <a:gd name="connsiteY6" fmla="*/ 96385 h 242604"/>
              <a:gd name="connsiteX7" fmla="*/ 199688 w 1275998"/>
              <a:gd name="connsiteY7" fmla="*/ 57657 h 242604"/>
              <a:gd name="connsiteX8" fmla="*/ 123870 w 1275998"/>
              <a:gd name="connsiteY8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5998 w 1277318"/>
              <a:gd name="connsiteY3" fmla="*/ 242604 h 242604"/>
              <a:gd name="connsiteX4" fmla="*/ 123870 w 1277318"/>
              <a:gd name="connsiteY4" fmla="*/ 242604 h 242604"/>
              <a:gd name="connsiteX5" fmla="*/ 26256 w 1277318"/>
              <a:gd name="connsiteY5" fmla="*/ 197412 h 242604"/>
              <a:gd name="connsiteX6" fmla="*/ 90242 w 1277318"/>
              <a:gd name="connsiteY6" fmla="*/ 150265 h 242604"/>
              <a:gd name="connsiteX7" fmla="*/ 123918 w 1277318"/>
              <a:gd name="connsiteY7" fmla="*/ 96385 h 242604"/>
              <a:gd name="connsiteX8" fmla="*/ 199688 w 1277318"/>
              <a:gd name="connsiteY8" fmla="*/ 57657 h 242604"/>
              <a:gd name="connsiteX9" fmla="*/ 123870 w 1277318"/>
              <a:gd name="connsiteY9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8 w 1277318"/>
              <a:gd name="connsiteY3" fmla="*/ 175523 h 242604"/>
              <a:gd name="connsiteX4" fmla="*/ 1275998 w 1277318"/>
              <a:gd name="connsiteY4" fmla="*/ 242604 h 242604"/>
              <a:gd name="connsiteX5" fmla="*/ 123870 w 1277318"/>
              <a:gd name="connsiteY5" fmla="*/ 242604 h 242604"/>
              <a:gd name="connsiteX6" fmla="*/ 26256 w 1277318"/>
              <a:gd name="connsiteY6" fmla="*/ 197412 h 242604"/>
              <a:gd name="connsiteX7" fmla="*/ 90242 w 1277318"/>
              <a:gd name="connsiteY7" fmla="*/ 150265 h 242604"/>
              <a:gd name="connsiteX8" fmla="*/ 123918 w 1277318"/>
              <a:gd name="connsiteY8" fmla="*/ 96385 h 242604"/>
              <a:gd name="connsiteX9" fmla="*/ 199688 w 1277318"/>
              <a:gd name="connsiteY9" fmla="*/ 57657 h 242604"/>
              <a:gd name="connsiteX10" fmla="*/ 123870 w 1277318"/>
              <a:gd name="connsiteY10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77318 w 1277318"/>
              <a:gd name="connsiteY2" fmla="*/ 47554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77318"/>
              <a:gd name="connsiteY0" fmla="*/ 0 h 242604"/>
              <a:gd name="connsiteX1" fmla="*/ 1275998 w 1277318"/>
              <a:gd name="connsiteY1" fmla="*/ 0 h 242604"/>
              <a:gd name="connsiteX2" fmla="*/ 1248694 w 1277318"/>
              <a:gd name="connsiteY2" fmla="*/ 42503 h 242604"/>
              <a:gd name="connsiteX3" fmla="*/ 1277317 w 1277318"/>
              <a:gd name="connsiteY3" fmla="*/ 98069 h 242604"/>
              <a:gd name="connsiteX4" fmla="*/ 1277318 w 1277318"/>
              <a:gd name="connsiteY4" fmla="*/ 175523 h 242604"/>
              <a:gd name="connsiteX5" fmla="*/ 1275998 w 1277318"/>
              <a:gd name="connsiteY5" fmla="*/ 242604 h 242604"/>
              <a:gd name="connsiteX6" fmla="*/ 123870 w 1277318"/>
              <a:gd name="connsiteY6" fmla="*/ 242604 h 242604"/>
              <a:gd name="connsiteX7" fmla="*/ 26256 w 1277318"/>
              <a:gd name="connsiteY7" fmla="*/ 197412 h 242604"/>
              <a:gd name="connsiteX8" fmla="*/ 90242 w 1277318"/>
              <a:gd name="connsiteY8" fmla="*/ 150265 h 242604"/>
              <a:gd name="connsiteX9" fmla="*/ 123918 w 1277318"/>
              <a:gd name="connsiteY9" fmla="*/ 96385 h 242604"/>
              <a:gd name="connsiteX10" fmla="*/ 199688 w 1277318"/>
              <a:gd name="connsiteY10" fmla="*/ 57657 h 242604"/>
              <a:gd name="connsiteX11" fmla="*/ 123870 w 1277318"/>
              <a:gd name="connsiteY11" fmla="*/ 0 h 242604"/>
              <a:gd name="connsiteX0" fmla="*/ 123870 w 1295839"/>
              <a:gd name="connsiteY0" fmla="*/ 0 h 242604"/>
              <a:gd name="connsiteX1" fmla="*/ 1275998 w 1295839"/>
              <a:gd name="connsiteY1" fmla="*/ 0 h 242604"/>
              <a:gd name="connsiteX2" fmla="*/ 1248694 w 1295839"/>
              <a:gd name="connsiteY2" fmla="*/ 42503 h 242604"/>
              <a:gd name="connsiteX3" fmla="*/ 1295839 w 1295839"/>
              <a:gd name="connsiteY3" fmla="*/ 89650 h 242604"/>
              <a:gd name="connsiteX4" fmla="*/ 1277318 w 1295839"/>
              <a:gd name="connsiteY4" fmla="*/ 175523 h 242604"/>
              <a:gd name="connsiteX5" fmla="*/ 1275998 w 1295839"/>
              <a:gd name="connsiteY5" fmla="*/ 242604 h 242604"/>
              <a:gd name="connsiteX6" fmla="*/ 123870 w 1295839"/>
              <a:gd name="connsiteY6" fmla="*/ 242604 h 242604"/>
              <a:gd name="connsiteX7" fmla="*/ 26256 w 1295839"/>
              <a:gd name="connsiteY7" fmla="*/ 197412 h 242604"/>
              <a:gd name="connsiteX8" fmla="*/ 90242 w 1295839"/>
              <a:gd name="connsiteY8" fmla="*/ 150265 h 242604"/>
              <a:gd name="connsiteX9" fmla="*/ 123918 w 1295839"/>
              <a:gd name="connsiteY9" fmla="*/ 96385 h 242604"/>
              <a:gd name="connsiteX10" fmla="*/ 199688 w 1295839"/>
              <a:gd name="connsiteY10" fmla="*/ 57657 h 242604"/>
              <a:gd name="connsiteX11" fmla="*/ 123870 w 1295839"/>
              <a:gd name="connsiteY11" fmla="*/ 0 h 242604"/>
              <a:gd name="connsiteX0" fmla="*/ 123870 w 1296242"/>
              <a:gd name="connsiteY0" fmla="*/ 0 h 242604"/>
              <a:gd name="connsiteX1" fmla="*/ 1275998 w 1296242"/>
              <a:gd name="connsiteY1" fmla="*/ 0 h 242604"/>
              <a:gd name="connsiteX2" fmla="*/ 1248694 w 1296242"/>
              <a:gd name="connsiteY2" fmla="*/ 42503 h 242604"/>
              <a:gd name="connsiteX3" fmla="*/ 1295839 w 1296242"/>
              <a:gd name="connsiteY3" fmla="*/ 89650 h 242604"/>
              <a:gd name="connsiteX4" fmla="*/ 1243642 w 1296242"/>
              <a:gd name="connsiteY4" fmla="*/ 141847 h 242604"/>
              <a:gd name="connsiteX5" fmla="*/ 1277318 w 1296242"/>
              <a:gd name="connsiteY5" fmla="*/ 175523 h 242604"/>
              <a:gd name="connsiteX6" fmla="*/ 1275998 w 1296242"/>
              <a:gd name="connsiteY6" fmla="*/ 242604 h 242604"/>
              <a:gd name="connsiteX7" fmla="*/ 123870 w 1296242"/>
              <a:gd name="connsiteY7" fmla="*/ 242604 h 242604"/>
              <a:gd name="connsiteX8" fmla="*/ 26256 w 1296242"/>
              <a:gd name="connsiteY8" fmla="*/ 197412 h 242604"/>
              <a:gd name="connsiteX9" fmla="*/ 90242 w 1296242"/>
              <a:gd name="connsiteY9" fmla="*/ 150265 h 242604"/>
              <a:gd name="connsiteX10" fmla="*/ 123918 w 1296242"/>
              <a:gd name="connsiteY10" fmla="*/ 96385 h 242604"/>
              <a:gd name="connsiteX11" fmla="*/ 199688 w 1296242"/>
              <a:gd name="connsiteY11" fmla="*/ 57657 h 242604"/>
              <a:gd name="connsiteX12" fmla="*/ 123870 w 1296242"/>
              <a:gd name="connsiteY12" fmla="*/ 0 h 242604"/>
              <a:gd name="connsiteX0" fmla="*/ 123870 w 1307634"/>
              <a:gd name="connsiteY0" fmla="*/ 0 h 242604"/>
              <a:gd name="connsiteX1" fmla="*/ 1275998 w 1307634"/>
              <a:gd name="connsiteY1" fmla="*/ 0 h 242604"/>
              <a:gd name="connsiteX2" fmla="*/ 1248694 w 1307634"/>
              <a:gd name="connsiteY2" fmla="*/ 42503 h 242604"/>
              <a:gd name="connsiteX3" fmla="*/ 1295839 w 1307634"/>
              <a:gd name="connsiteY3" fmla="*/ 89650 h 242604"/>
              <a:gd name="connsiteX4" fmla="*/ 1243642 w 1307634"/>
              <a:gd name="connsiteY4" fmla="*/ 141847 h 242604"/>
              <a:gd name="connsiteX5" fmla="*/ 1277318 w 1307634"/>
              <a:gd name="connsiteY5" fmla="*/ 175523 h 242604"/>
              <a:gd name="connsiteX6" fmla="*/ 1307627 w 1307634"/>
              <a:gd name="connsiteY6" fmla="*/ 229404 h 242604"/>
              <a:gd name="connsiteX7" fmla="*/ 1275998 w 1307634"/>
              <a:gd name="connsiteY7" fmla="*/ 242604 h 242604"/>
              <a:gd name="connsiteX8" fmla="*/ 123870 w 1307634"/>
              <a:gd name="connsiteY8" fmla="*/ 242604 h 242604"/>
              <a:gd name="connsiteX9" fmla="*/ 26256 w 1307634"/>
              <a:gd name="connsiteY9" fmla="*/ 197412 h 242604"/>
              <a:gd name="connsiteX10" fmla="*/ 90242 w 1307634"/>
              <a:gd name="connsiteY10" fmla="*/ 150265 h 242604"/>
              <a:gd name="connsiteX11" fmla="*/ 123918 w 1307634"/>
              <a:gd name="connsiteY11" fmla="*/ 96385 h 242604"/>
              <a:gd name="connsiteX12" fmla="*/ 199688 w 1307634"/>
              <a:gd name="connsiteY12" fmla="*/ 57657 h 242604"/>
              <a:gd name="connsiteX13" fmla="*/ 123870 w 1307634"/>
              <a:gd name="connsiteY13" fmla="*/ 0 h 24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07634" h="242604">
                <a:moveTo>
                  <a:pt x="123870" y="0"/>
                </a:moveTo>
                <a:lnTo>
                  <a:pt x="1275998" y="0"/>
                </a:lnTo>
                <a:lnTo>
                  <a:pt x="1248694" y="42503"/>
                </a:lnTo>
                <a:cubicBezTo>
                  <a:pt x="1248694" y="59341"/>
                  <a:pt x="1295839" y="72812"/>
                  <a:pt x="1295839" y="89650"/>
                </a:cubicBezTo>
                <a:cubicBezTo>
                  <a:pt x="1301451" y="109856"/>
                  <a:pt x="1246729" y="127535"/>
                  <a:pt x="1243642" y="141847"/>
                </a:cubicBezTo>
                <a:cubicBezTo>
                  <a:pt x="1240555" y="156159"/>
                  <a:pt x="1271986" y="168507"/>
                  <a:pt x="1277318" y="175523"/>
                </a:cubicBezTo>
                <a:cubicBezTo>
                  <a:pt x="1276757" y="178329"/>
                  <a:pt x="1308188" y="226598"/>
                  <a:pt x="1307627" y="229404"/>
                </a:cubicBezTo>
                <a:lnTo>
                  <a:pt x="1275998" y="242604"/>
                </a:lnTo>
                <a:lnTo>
                  <a:pt x="123870" y="242604"/>
                </a:lnTo>
                <a:cubicBezTo>
                  <a:pt x="-84420" y="235072"/>
                  <a:pt x="34948" y="211960"/>
                  <a:pt x="26256" y="197412"/>
                </a:cubicBezTo>
                <a:cubicBezTo>
                  <a:pt x="17564" y="182864"/>
                  <a:pt x="73965" y="167103"/>
                  <a:pt x="90242" y="150265"/>
                </a:cubicBezTo>
                <a:cubicBezTo>
                  <a:pt x="106519" y="133427"/>
                  <a:pt x="115499" y="112662"/>
                  <a:pt x="123918" y="96385"/>
                </a:cubicBezTo>
                <a:cubicBezTo>
                  <a:pt x="132337" y="80108"/>
                  <a:pt x="199696" y="73721"/>
                  <a:pt x="199688" y="57657"/>
                </a:cubicBezTo>
                <a:cubicBezTo>
                  <a:pt x="200234" y="38438"/>
                  <a:pt x="123324" y="19219"/>
                  <a:pt x="123870" y="0"/>
                </a:cubicBezTo>
                <a:close/>
              </a:path>
            </a:pathLst>
          </a:custGeom>
          <a:solidFill>
            <a:srgbClr val="00B0F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2"/>
          <p:cNvSpPr/>
          <p:nvPr/>
        </p:nvSpPr>
        <p:spPr>
          <a:xfrm rot="2149474">
            <a:off x="7092003" y="3862989"/>
            <a:ext cx="1358377" cy="242604"/>
          </a:xfrm>
          <a:custGeom>
            <a:avLst/>
            <a:gdLst>
              <a:gd name="connsiteX0" fmla="*/ 0 w 1152128"/>
              <a:gd name="connsiteY0" fmla="*/ 0 h 242604"/>
              <a:gd name="connsiteX1" fmla="*/ 1152128 w 1152128"/>
              <a:gd name="connsiteY1" fmla="*/ 0 h 242604"/>
              <a:gd name="connsiteX2" fmla="*/ 1152128 w 1152128"/>
              <a:gd name="connsiteY2" fmla="*/ 242604 h 242604"/>
              <a:gd name="connsiteX3" fmla="*/ 0 w 1152128"/>
              <a:gd name="connsiteY3" fmla="*/ 242604 h 242604"/>
              <a:gd name="connsiteX4" fmla="*/ 0 w 1152128"/>
              <a:gd name="connsiteY4" fmla="*/ 0 h 242604"/>
              <a:gd name="connsiteX0" fmla="*/ 220 w 1152348"/>
              <a:gd name="connsiteY0" fmla="*/ 0 h 242604"/>
              <a:gd name="connsiteX1" fmla="*/ 1152348 w 1152348"/>
              <a:gd name="connsiteY1" fmla="*/ 0 h 242604"/>
              <a:gd name="connsiteX2" fmla="*/ 1152348 w 1152348"/>
              <a:gd name="connsiteY2" fmla="*/ 242604 h 242604"/>
              <a:gd name="connsiteX3" fmla="*/ 220 w 1152348"/>
              <a:gd name="connsiteY3" fmla="*/ 242604 h 242604"/>
              <a:gd name="connsiteX4" fmla="*/ 0 w 1152348"/>
              <a:gd name="connsiteY4" fmla="*/ 216390 h 242604"/>
              <a:gd name="connsiteX5" fmla="*/ 220 w 1152348"/>
              <a:gd name="connsiteY5" fmla="*/ 0 h 242604"/>
              <a:gd name="connsiteX0" fmla="*/ 85407 w 1237535"/>
              <a:gd name="connsiteY0" fmla="*/ 0 h 242604"/>
              <a:gd name="connsiteX1" fmla="*/ 1237535 w 1237535"/>
              <a:gd name="connsiteY1" fmla="*/ 0 h 242604"/>
              <a:gd name="connsiteX2" fmla="*/ 1237535 w 1237535"/>
              <a:gd name="connsiteY2" fmla="*/ 242604 h 242604"/>
              <a:gd name="connsiteX3" fmla="*/ 85407 w 1237535"/>
              <a:gd name="connsiteY3" fmla="*/ 242604 h 242604"/>
              <a:gd name="connsiteX4" fmla="*/ 85187 w 1237535"/>
              <a:gd name="connsiteY4" fmla="*/ 216390 h 242604"/>
              <a:gd name="connsiteX5" fmla="*/ 85187 w 1237535"/>
              <a:gd name="connsiteY5" fmla="*/ 105258 h 242604"/>
              <a:gd name="connsiteX6" fmla="*/ 85407 w 1237535"/>
              <a:gd name="connsiteY6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06409 w 1258757"/>
              <a:gd name="connsiteY5" fmla="*/ 105258 h 242604"/>
              <a:gd name="connsiteX6" fmla="*/ 50844 w 1258757"/>
              <a:gd name="connsiteY6" fmla="*/ 56429 h 242604"/>
              <a:gd name="connsiteX7" fmla="*/ 106629 w 1258757"/>
              <a:gd name="connsiteY7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56923 w 1258757"/>
              <a:gd name="connsiteY5" fmla="*/ 105259 h 242604"/>
              <a:gd name="connsiteX6" fmla="*/ 50844 w 1258757"/>
              <a:gd name="connsiteY6" fmla="*/ 56429 h 242604"/>
              <a:gd name="connsiteX7" fmla="*/ 106629 w 1258757"/>
              <a:gd name="connsiteY7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24931 w 1258757"/>
              <a:gd name="connsiteY5" fmla="*/ 177662 h 242604"/>
              <a:gd name="connsiteX6" fmla="*/ 156923 w 1258757"/>
              <a:gd name="connsiteY6" fmla="*/ 105259 h 242604"/>
              <a:gd name="connsiteX7" fmla="*/ 50844 w 1258757"/>
              <a:gd name="connsiteY7" fmla="*/ 56429 h 242604"/>
              <a:gd name="connsiteX8" fmla="*/ 106629 w 1258757"/>
              <a:gd name="connsiteY8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24931 w 1258757"/>
              <a:gd name="connsiteY5" fmla="*/ 177662 h 242604"/>
              <a:gd name="connsiteX6" fmla="*/ 156923 w 1258757"/>
              <a:gd name="connsiteY6" fmla="*/ 105259 h 242604"/>
              <a:gd name="connsiteX7" fmla="*/ 106409 w 1258757"/>
              <a:gd name="connsiteY7" fmla="*/ 81686 h 242604"/>
              <a:gd name="connsiteX8" fmla="*/ 50844 w 1258757"/>
              <a:gd name="connsiteY8" fmla="*/ 56429 h 242604"/>
              <a:gd name="connsiteX9" fmla="*/ 106629 w 1258757"/>
              <a:gd name="connsiteY9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24931 w 1258757"/>
              <a:gd name="connsiteY5" fmla="*/ 177662 h 242604"/>
              <a:gd name="connsiteX6" fmla="*/ 156923 w 1258757"/>
              <a:gd name="connsiteY6" fmla="*/ 105259 h 242604"/>
              <a:gd name="connsiteX7" fmla="*/ 97990 w 1258757"/>
              <a:gd name="connsiteY7" fmla="*/ 90105 h 242604"/>
              <a:gd name="connsiteX8" fmla="*/ 50844 w 1258757"/>
              <a:gd name="connsiteY8" fmla="*/ 56429 h 242604"/>
              <a:gd name="connsiteX9" fmla="*/ 106629 w 1258757"/>
              <a:gd name="connsiteY9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24931 w 1258757"/>
              <a:gd name="connsiteY5" fmla="*/ 177662 h 242604"/>
              <a:gd name="connsiteX6" fmla="*/ 128299 w 1258757"/>
              <a:gd name="connsiteY6" fmla="*/ 117046 h 242604"/>
              <a:gd name="connsiteX7" fmla="*/ 97990 w 1258757"/>
              <a:gd name="connsiteY7" fmla="*/ 90105 h 242604"/>
              <a:gd name="connsiteX8" fmla="*/ 50844 w 1258757"/>
              <a:gd name="connsiteY8" fmla="*/ 56429 h 242604"/>
              <a:gd name="connsiteX9" fmla="*/ 106629 w 1258757"/>
              <a:gd name="connsiteY9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8757 w 1258757"/>
              <a:gd name="connsiteY2" fmla="*/ 242604 h 242604"/>
              <a:gd name="connsiteX3" fmla="*/ 106629 w 1258757"/>
              <a:gd name="connsiteY3" fmla="*/ 242604 h 242604"/>
              <a:gd name="connsiteX4" fmla="*/ 106409 w 1258757"/>
              <a:gd name="connsiteY4" fmla="*/ 216390 h 242604"/>
              <a:gd name="connsiteX5" fmla="*/ 182180 w 1258757"/>
              <a:gd name="connsiteY5" fmla="*/ 167559 h 242604"/>
              <a:gd name="connsiteX6" fmla="*/ 128299 w 1258757"/>
              <a:gd name="connsiteY6" fmla="*/ 117046 h 242604"/>
              <a:gd name="connsiteX7" fmla="*/ 97990 w 1258757"/>
              <a:gd name="connsiteY7" fmla="*/ 90105 h 242604"/>
              <a:gd name="connsiteX8" fmla="*/ 50844 w 1258757"/>
              <a:gd name="connsiteY8" fmla="*/ 56429 h 242604"/>
              <a:gd name="connsiteX9" fmla="*/ 106629 w 1258757"/>
              <a:gd name="connsiteY9" fmla="*/ 0 h 242604"/>
              <a:gd name="connsiteX0" fmla="*/ 106629 w 1258757"/>
              <a:gd name="connsiteY0" fmla="*/ 0 h 242604"/>
              <a:gd name="connsiteX1" fmla="*/ 1258757 w 1258757"/>
              <a:gd name="connsiteY1" fmla="*/ 0 h 242604"/>
              <a:gd name="connsiteX2" fmla="*/ 1256443 w 1258757"/>
              <a:gd name="connsiteY2" fmla="*/ 42958 h 242604"/>
              <a:gd name="connsiteX3" fmla="*/ 1258757 w 1258757"/>
              <a:gd name="connsiteY3" fmla="*/ 242604 h 242604"/>
              <a:gd name="connsiteX4" fmla="*/ 106629 w 1258757"/>
              <a:gd name="connsiteY4" fmla="*/ 242604 h 242604"/>
              <a:gd name="connsiteX5" fmla="*/ 106409 w 1258757"/>
              <a:gd name="connsiteY5" fmla="*/ 216390 h 242604"/>
              <a:gd name="connsiteX6" fmla="*/ 182180 w 1258757"/>
              <a:gd name="connsiteY6" fmla="*/ 167559 h 242604"/>
              <a:gd name="connsiteX7" fmla="*/ 128299 w 1258757"/>
              <a:gd name="connsiteY7" fmla="*/ 117046 h 242604"/>
              <a:gd name="connsiteX8" fmla="*/ 97990 w 1258757"/>
              <a:gd name="connsiteY8" fmla="*/ 90105 h 242604"/>
              <a:gd name="connsiteX9" fmla="*/ 50844 w 1258757"/>
              <a:gd name="connsiteY9" fmla="*/ 56429 h 242604"/>
              <a:gd name="connsiteX10" fmla="*/ 106629 w 1258757"/>
              <a:gd name="connsiteY10" fmla="*/ 0 h 242604"/>
              <a:gd name="connsiteX0" fmla="*/ 106629 w 1343417"/>
              <a:gd name="connsiteY0" fmla="*/ 0 h 242604"/>
              <a:gd name="connsiteX1" fmla="*/ 1258757 w 1343417"/>
              <a:gd name="connsiteY1" fmla="*/ 0 h 242604"/>
              <a:gd name="connsiteX2" fmla="*/ 1256443 w 1343417"/>
              <a:gd name="connsiteY2" fmla="*/ 42958 h 242604"/>
              <a:gd name="connsiteX3" fmla="*/ 1256443 w 1343417"/>
              <a:gd name="connsiteY3" fmla="*/ 86737 h 242604"/>
              <a:gd name="connsiteX4" fmla="*/ 1258757 w 1343417"/>
              <a:gd name="connsiteY4" fmla="*/ 242604 h 242604"/>
              <a:gd name="connsiteX5" fmla="*/ 106629 w 1343417"/>
              <a:gd name="connsiteY5" fmla="*/ 242604 h 242604"/>
              <a:gd name="connsiteX6" fmla="*/ 106409 w 1343417"/>
              <a:gd name="connsiteY6" fmla="*/ 216390 h 242604"/>
              <a:gd name="connsiteX7" fmla="*/ 182180 w 1343417"/>
              <a:gd name="connsiteY7" fmla="*/ 167559 h 242604"/>
              <a:gd name="connsiteX8" fmla="*/ 128299 w 1343417"/>
              <a:gd name="connsiteY8" fmla="*/ 117046 h 242604"/>
              <a:gd name="connsiteX9" fmla="*/ 97990 w 1343417"/>
              <a:gd name="connsiteY9" fmla="*/ 90105 h 242604"/>
              <a:gd name="connsiteX10" fmla="*/ 50844 w 1343417"/>
              <a:gd name="connsiteY10" fmla="*/ 56429 h 242604"/>
              <a:gd name="connsiteX11" fmla="*/ 106629 w 1343417"/>
              <a:gd name="connsiteY11" fmla="*/ 0 h 242604"/>
              <a:gd name="connsiteX0" fmla="*/ 106629 w 1354171"/>
              <a:gd name="connsiteY0" fmla="*/ 0 h 242604"/>
              <a:gd name="connsiteX1" fmla="*/ 1258757 w 1354171"/>
              <a:gd name="connsiteY1" fmla="*/ 0 h 242604"/>
              <a:gd name="connsiteX2" fmla="*/ 1256443 w 1354171"/>
              <a:gd name="connsiteY2" fmla="*/ 42958 h 242604"/>
              <a:gd name="connsiteX3" fmla="*/ 1256443 w 1354171"/>
              <a:gd name="connsiteY3" fmla="*/ 86737 h 242604"/>
              <a:gd name="connsiteX4" fmla="*/ 1286751 w 1354171"/>
              <a:gd name="connsiteY4" fmla="*/ 123780 h 242604"/>
              <a:gd name="connsiteX5" fmla="*/ 1258757 w 1354171"/>
              <a:gd name="connsiteY5" fmla="*/ 242604 h 242604"/>
              <a:gd name="connsiteX6" fmla="*/ 106629 w 1354171"/>
              <a:gd name="connsiteY6" fmla="*/ 242604 h 242604"/>
              <a:gd name="connsiteX7" fmla="*/ 106409 w 1354171"/>
              <a:gd name="connsiteY7" fmla="*/ 216390 h 242604"/>
              <a:gd name="connsiteX8" fmla="*/ 182180 w 1354171"/>
              <a:gd name="connsiteY8" fmla="*/ 167559 h 242604"/>
              <a:gd name="connsiteX9" fmla="*/ 128299 w 1354171"/>
              <a:gd name="connsiteY9" fmla="*/ 117046 h 242604"/>
              <a:gd name="connsiteX10" fmla="*/ 97990 w 1354171"/>
              <a:gd name="connsiteY10" fmla="*/ 90105 h 242604"/>
              <a:gd name="connsiteX11" fmla="*/ 50844 w 1354171"/>
              <a:gd name="connsiteY11" fmla="*/ 56429 h 242604"/>
              <a:gd name="connsiteX12" fmla="*/ 106629 w 1354171"/>
              <a:gd name="connsiteY12" fmla="*/ 0 h 242604"/>
              <a:gd name="connsiteX0" fmla="*/ 106629 w 1370394"/>
              <a:gd name="connsiteY0" fmla="*/ 0 h 242604"/>
              <a:gd name="connsiteX1" fmla="*/ 1258757 w 1370394"/>
              <a:gd name="connsiteY1" fmla="*/ 0 h 242604"/>
              <a:gd name="connsiteX2" fmla="*/ 1256443 w 1370394"/>
              <a:gd name="connsiteY2" fmla="*/ 42958 h 242604"/>
              <a:gd name="connsiteX3" fmla="*/ 1256443 w 1370394"/>
              <a:gd name="connsiteY3" fmla="*/ 86737 h 242604"/>
              <a:gd name="connsiteX4" fmla="*/ 1286751 w 1370394"/>
              <a:gd name="connsiteY4" fmla="*/ 123780 h 242604"/>
              <a:gd name="connsiteX5" fmla="*/ 1328847 w 1370394"/>
              <a:gd name="connsiteY5" fmla="*/ 169243 h 242604"/>
              <a:gd name="connsiteX6" fmla="*/ 1258757 w 1370394"/>
              <a:gd name="connsiteY6" fmla="*/ 242604 h 242604"/>
              <a:gd name="connsiteX7" fmla="*/ 106629 w 1370394"/>
              <a:gd name="connsiteY7" fmla="*/ 242604 h 242604"/>
              <a:gd name="connsiteX8" fmla="*/ 106409 w 1370394"/>
              <a:gd name="connsiteY8" fmla="*/ 216390 h 242604"/>
              <a:gd name="connsiteX9" fmla="*/ 182180 w 1370394"/>
              <a:gd name="connsiteY9" fmla="*/ 167559 h 242604"/>
              <a:gd name="connsiteX10" fmla="*/ 128299 w 1370394"/>
              <a:gd name="connsiteY10" fmla="*/ 117046 h 242604"/>
              <a:gd name="connsiteX11" fmla="*/ 97990 w 1370394"/>
              <a:gd name="connsiteY11" fmla="*/ 90105 h 242604"/>
              <a:gd name="connsiteX12" fmla="*/ 50844 w 1370394"/>
              <a:gd name="connsiteY12" fmla="*/ 56429 h 242604"/>
              <a:gd name="connsiteX13" fmla="*/ 106629 w 1370394"/>
              <a:gd name="connsiteY13" fmla="*/ 0 h 242604"/>
              <a:gd name="connsiteX0" fmla="*/ 106629 w 1375326"/>
              <a:gd name="connsiteY0" fmla="*/ 0 h 242894"/>
              <a:gd name="connsiteX1" fmla="*/ 1258757 w 1375326"/>
              <a:gd name="connsiteY1" fmla="*/ 0 h 242894"/>
              <a:gd name="connsiteX2" fmla="*/ 1256443 w 1375326"/>
              <a:gd name="connsiteY2" fmla="*/ 42958 h 242894"/>
              <a:gd name="connsiteX3" fmla="*/ 1256443 w 1375326"/>
              <a:gd name="connsiteY3" fmla="*/ 86737 h 242894"/>
              <a:gd name="connsiteX4" fmla="*/ 1286751 w 1375326"/>
              <a:gd name="connsiteY4" fmla="*/ 123780 h 242894"/>
              <a:gd name="connsiteX5" fmla="*/ 1328847 w 1375326"/>
              <a:gd name="connsiteY5" fmla="*/ 169243 h 242894"/>
              <a:gd name="connsiteX6" fmla="*/ 1344000 w 1375326"/>
              <a:gd name="connsiteY6" fmla="*/ 234911 h 242894"/>
              <a:gd name="connsiteX7" fmla="*/ 1258757 w 1375326"/>
              <a:gd name="connsiteY7" fmla="*/ 242604 h 242894"/>
              <a:gd name="connsiteX8" fmla="*/ 106629 w 1375326"/>
              <a:gd name="connsiteY8" fmla="*/ 242604 h 242894"/>
              <a:gd name="connsiteX9" fmla="*/ 106409 w 1375326"/>
              <a:gd name="connsiteY9" fmla="*/ 216390 h 242894"/>
              <a:gd name="connsiteX10" fmla="*/ 182180 w 1375326"/>
              <a:gd name="connsiteY10" fmla="*/ 167559 h 242894"/>
              <a:gd name="connsiteX11" fmla="*/ 128299 w 1375326"/>
              <a:gd name="connsiteY11" fmla="*/ 117046 h 242894"/>
              <a:gd name="connsiteX12" fmla="*/ 97990 w 1375326"/>
              <a:gd name="connsiteY12" fmla="*/ 90105 h 242894"/>
              <a:gd name="connsiteX13" fmla="*/ 50844 w 1375326"/>
              <a:gd name="connsiteY13" fmla="*/ 56429 h 242894"/>
              <a:gd name="connsiteX14" fmla="*/ 106629 w 1375326"/>
              <a:gd name="connsiteY14" fmla="*/ 0 h 242894"/>
              <a:gd name="connsiteX0" fmla="*/ 106629 w 1358377"/>
              <a:gd name="connsiteY0" fmla="*/ 0 h 242604"/>
              <a:gd name="connsiteX1" fmla="*/ 1258757 w 1358377"/>
              <a:gd name="connsiteY1" fmla="*/ 0 h 242604"/>
              <a:gd name="connsiteX2" fmla="*/ 1256443 w 1358377"/>
              <a:gd name="connsiteY2" fmla="*/ 42958 h 242604"/>
              <a:gd name="connsiteX3" fmla="*/ 1256443 w 1358377"/>
              <a:gd name="connsiteY3" fmla="*/ 86737 h 242604"/>
              <a:gd name="connsiteX4" fmla="*/ 1286751 w 1358377"/>
              <a:gd name="connsiteY4" fmla="*/ 123780 h 242604"/>
              <a:gd name="connsiteX5" fmla="*/ 1328847 w 1358377"/>
              <a:gd name="connsiteY5" fmla="*/ 169243 h 242604"/>
              <a:gd name="connsiteX6" fmla="*/ 1296853 w 1358377"/>
              <a:gd name="connsiteY6" fmla="*/ 211337 h 242604"/>
              <a:gd name="connsiteX7" fmla="*/ 1258757 w 1358377"/>
              <a:gd name="connsiteY7" fmla="*/ 242604 h 242604"/>
              <a:gd name="connsiteX8" fmla="*/ 106629 w 1358377"/>
              <a:gd name="connsiteY8" fmla="*/ 242604 h 242604"/>
              <a:gd name="connsiteX9" fmla="*/ 106409 w 1358377"/>
              <a:gd name="connsiteY9" fmla="*/ 216390 h 242604"/>
              <a:gd name="connsiteX10" fmla="*/ 182180 w 1358377"/>
              <a:gd name="connsiteY10" fmla="*/ 167559 h 242604"/>
              <a:gd name="connsiteX11" fmla="*/ 128299 w 1358377"/>
              <a:gd name="connsiteY11" fmla="*/ 117046 h 242604"/>
              <a:gd name="connsiteX12" fmla="*/ 97990 w 1358377"/>
              <a:gd name="connsiteY12" fmla="*/ 90105 h 242604"/>
              <a:gd name="connsiteX13" fmla="*/ 50844 w 1358377"/>
              <a:gd name="connsiteY13" fmla="*/ 56429 h 242604"/>
              <a:gd name="connsiteX14" fmla="*/ 106629 w 1358377"/>
              <a:gd name="connsiteY14" fmla="*/ 0 h 242604"/>
              <a:gd name="connsiteX0" fmla="*/ 106629 w 1358377"/>
              <a:gd name="connsiteY0" fmla="*/ 0 h 242604"/>
              <a:gd name="connsiteX1" fmla="*/ 1258757 w 1358377"/>
              <a:gd name="connsiteY1" fmla="*/ 0 h 242604"/>
              <a:gd name="connsiteX2" fmla="*/ 1256443 w 1358377"/>
              <a:gd name="connsiteY2" fmla="*/ 42958 h 242604"/>
              <a:gd name="connsiteX3" fmla="*/ 1256443 w 1358377"/>
              <a:gd name="connsiteY3" fmla="*/ 86737 h 242604"/>
              <a:gd name="connsiteX4" fmla="*/ 1258126 w 1358377"/>
              <a:gd name="connsiteY4" fmla="*/ 118728 h 242604"/>
              <a:gd name="connsiteX5" fmla="*/ 1328847 w 1358377"/>
              <a:gd name="connsiteY5" fmla="*/ 169243 h 242604"/>
              <a:gd name="connsiteX6" fmla="*/ 1296853 w 1358377"/>
              <a:gd name="connsiteY6" fmla="*/ 211337 h 242604"/>
              <a:gd name="connsiteX7" fmla="*/ 1258757 w 1358377"/>
              <a:gd name="connsiteY7" fmla="*/ 242604 h 242604"/>
              <a:gd name="connsiteX8" fmla="*/ 106629 w 1358377"/>
              <a:gd name="connsiteY8" fmla="*/ 242604 h 242604"/>
              <a:gd name="connsiteX9" fmla="*/ 106409 w 1358377"/>
              <a:gd name="connsiteY9" fmla="*/ 216390 h 242604"/>
              <a:gd name="connsiteX10" fmla="*/ 182180 w 1358377"/>
              <a:gd name="connsiteY10" fmla="*/ 167559 h 242604"/>
              <a:gd name="connsiteX11" fmla="*/ 128299 w 1358377"/>
              <a:gd name="connsiteY11" fmla="*/ 117046 h 242604"/>
              <a:gd name="connsiteX12" fmla="*/ 97990 w 1358377"/>
              <a:gd name="connsiteY12" fmla="*/ 90105 h 242604"/>
              <a:gd name="connsiteX13" fmla="*/ 50844 w 1358377"/>
              <a:gd name="connsiteY13" fmla="*/ 56429 h 242604"/>
              <a:gd name="connsiteX14" fmla="*/ 106629 w 1358377"/>
              <a:gd name="connsiteY14" fmla="*/ 0 h 242604"/>
              <a:gd name="connsiteX0" fmla="*/ 106629 w 1358377"/>
              <a:gd name="connsiteY0" fmla="*/ 0 h 242604"/>
              <a:gd name="connsiteX1" fmla="*/ 1258757 w 1358377"/>
              <a:gd name="connsiteY1" fmla="*/ 0 h 242604"/>
              <a:gd name="connsiteX2" fmla="*/ 1290119 w 1358377"/>
              <a:gd name="connsiteY2" fmla="*/ 39590 h 242604"/>
              <a:gd name="connsiteX3" fmla="*/ 1256443 w 1358377"/>
              <a:gd name="connsiteY3" fmla="*/ 86737 h 242604"/>
              <a:gd name="connsiteX4" fmla="*/ 1258126 w 1358377"/>
              <a:gd name="connsiteY4" fmla="*/ 118728 h 242604"/>
              <a:gd name="connsiteX5" fmla="*/ 1328847 w 1358377"/>
              <a:gd name="connsiteY5" fmla="*/ 169243 h 242604"/>
              <a:gd name="connsiteX6" fmla="*/ 1296853 w 1358377"/>
              <a:gd name="connsiteY6" fmla="*/ 211337 h 242604"/>
              <a:gd name="connsiteX7" fmla="*/ 1258757 w 1358377"/>
              <a:gd name="connsiteY7" fmla="*/ 242604 h 242604"/>
              <a:gd name="connsiteX8" fmla="*/ 106629 w 1358377"/>
              <a:gd name="connsiteY8" fmla="*/ 242604 h 242604"/>
              <a:gd name="connsiteX9" fmla="*/ 106409 w 1358377"/>
              <a:gd name="connsiteY9" fmla="*/ 216390 h 242604"/>
              <a:gd name="connsiteX10" fmla="*/ 182180 w 1358377"/>
              <a:gd name="connsiteY10" fmla="*/ 167559 h 242604"/>
              <a:gd name="connsiteX11" fmla="*/ 128299 w 1358377"/>
              <a:gd name="connsiteY11" fmla="*/ 117046 h 242604"/>
              <a:gd name="connsiteX12" fmla="*/ 97990 w 1358377"/>
              <a:gd name="connsiteY12" fmla="*/ 90105 h 242604"/>
              <a:gd name="connsiteX13" fmla="*/ 50844 w 1358377"/>
              <a:gd name="connsiteY13" fmla="*/ 56429 h 242604"/>
              <a:gd name="connsiteX14" fmla="*/ 106629 w 1358377"/>
              <a:gd name="connsiteY14" fmla="*/ 0 h 24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58377" h="242604">
                <a:moveTo>
                  <a:pt x="106629" y="0"/>
                </a:moveTo>
                <a:lnTo>
                  <a:pt x="1258757" y="0"/>
                </a:lnTo>
                <a:lnTo>
                  <a:pt x="1290119" y="39590"/>
                </a:lnTo>
                <a:cubicBezTo>
                  <a:pt x="1289733" y="54046"/>
                  <a:pt x="1256057" y="53463"/>
                  <a:pt x="1256443" y="86737"/>
                </a:cubicBezTo>
                <a:cubicBezTo>
                  <a:pt x="1261494" y="100207"/>
                  <a:pt x="1257740" y="92750"/>
                  <a:pt x="1258126" y="118728"/>
                </a:cubicBezTo>
                <a:cubicBezTo>
                  <a:pt x="1270193" y="132479"/>
                  <a:pt x="1333513" y="149439"/>
                  <a:pt x="1328847" y="169243"/>
                </a:cubicBezTo>
                <a:cubicBezTo>
                  <a:pt x="1338388" y="187765"/>
                  <a:pt x="1308535" y="199110"/>
                  <a:pt x="1296853" y="211337"/>
                </a:cubicBezTo>
                <a:cubicBezTo>
                  <a:pt x="1285171" y="223564"/>
                  <a:pt x="1464985" y="241322"/>
                  <a:pt x="1258757" y="242604"/>
                </a:cubicBezTo>
                <a:lnTo>
                  <a:pt x="106629" y="242604"/>
                </a:lnTo>
                <a:cubicBezTo>
                  <a:pt x="106556" y="233866"/>
                  <a:pt x="106482" y="225128"/>
                  <a:pt x="106409" y="216390"/>
                </a:cubicBezTo>
                <a:cubicBezTo>
                  <a:pt x="109459" y="205566"/>
                  <a:pt x="173761" y="186081"/>
                  <a:pt x="182180" y="167559"/>
                </a:cubicBezTo>
                <a:cubicBezTo>
                  <a:pt x="190599" y="149037"/>
                  <a:pt x="131386" y="133042"/>
                  <a:pt x="128299" y="117046"/>
                </a:cubicBezTo>
                <a:cubicBezTo>
                  <a:pt x="125212" y="101050"/>
                  <a:pt x="115670" y="98243"/>
                  <a:pt x="97990" y="90105"/>
                </a:cubicBezTo>
                <a:cubicBezTo>
                  <a:pt x="80310" y="81967"/>
                  <a:pt x="50807" y="70043"/>
                  <a:pt x="50844" y="56429"/>
                </a:cubicBezTo>
                <a:cubicBezTo>
                  <a:pt x="50881" y="38886"/>
                  <a:pt x="-94690" y="9405"/>
                  <a:pt x="106629" y="0"/>
                </a:cubicBezTo>
                <a:close/>
              </a:path>
            </a:pathLst>
          </a:custGeom>
          <a:solidFill>
            <a:srgbClr val="00B0F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 rot="21023115">
            <a:off x="5962066" y="4295511"/>
            <a:ext cx="2055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GAUGE CONDITION</a:t>
            </a:r>
            <a:endParaRPr lang="en-US" b="1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2269524" y="2929049"/>
            <a:ext cx="2921127" cy="461665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269523" y="2966776"/>
            <a:ext cx="2902535" cy="423938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 rot="20921738">
            <a:off x="6052368" y="5685967"/>
            <a:ext cx="17071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© Copyright </a:t>
            </a:r>
            <a:r>
              <a:rPr lang="en-US" sz="1100" dirty="0" err="1">
                <a:solidFill>
                  <a:srgbClr val="C00000"/>
                </a:solidFill>
              </a:rPr>
              <a:t>Showeet.com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122456" y="6047144"/>
            <a:ext cx="17071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© Copyright </a:t>
            </a:r>
            <a:r>
              <a:rPr lang="en-US" sz="1100" dirty="0" err="1">
                <a:solidFill>
                  <a:schemeClr val="bg1"/>
                </a:solidFill>
              </a:rPr>
              <a:t>Showeet.com</a:t>
            </a:r>
            <a:endParaRPr lang="en-GB" sz="1100" b="1" dirty="0">
              <a:solidFill>
                <a:schemeClr val="bg1"/>
              </a:solidFill>
            </a:endParaRPr>
          </a:p>
        </p:txBody>
      </p:sp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052471"/>
            <a:ext cx="1244600" cy="32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329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0354" y="390692"/>
            <a:ext cx="6519734" cy="461665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COUPLING V-A LAGRANGIAN TO N=1, D=4 SUGRA 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29" y="1034310"/>
            <a:ext cx="3635871" cy="14009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1064" y="1034310"/>
            <a:ext cx="3514942" cy="923330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Particle content :</a:t>
            </a:r>
            <a:r>
              <a:rPr lang="en-US" dirty="0" smtClean="0"/>
              <a:t> spin-2 graviton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spin-3/2 </a:t>
            </a:r>
            <a:r>
              <a:rPr lang="en-US" dirty="0" err="1" smtClean="0"/>
              <a:t>gravitino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10365" y="1051705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SUSY</a:t>
            </a:r>
          </a:p>
          <a:p>
            <a:r>
              <a:rPr lang="en-US" dirty="0" err="1" smtClean="0"/>
              <a:t>trnsf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90651" y="29290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2921" y="2765560"/>
            <a:ext cx="789380" cy="72706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1031" y="2435288"/>
            <a:ext cx="3461890" cy="1204136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052471"/>
            <a:ext cx="1244600" cy="32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21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1031" y="2435288"/>
            <a:ext cx="3461890" cy="120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00354" y="390692"/>
            <a:ext cx="6519734" cy="461665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COUPLING V-A LAGRANGIAN TO N=1, D=4 SUGRA 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29" y="1034310"/>
            <a:ext cx="3635871" cy="14009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1064" y="1034310"/>
            <a:ext cx="3514942" cy="923330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Particle content :</a:t>
            </a:r>
            <a:r>
              <a:rPr lang="en-US" dirty="0" smtClean="0"/>
              <a:t> spin-2 graviton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spin-3/2 </a:t>
            </a:r>
            <a:r>
              <a:rPr lang="en-US" dirty="0" err="1" smtClean="0"/>
              <a:t>gravitino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10365" y="1051705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SUSY</a:t>
            </a:r>
          </a:p>
          <a:p>
            <a:r>
              <a:rPr lang="en-US" dirty="0" err="1" smtClean="0"/>
              <a:t>trnsf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2921" y="2765560"/>
            <a:ext cx="789380" cy="7270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712" y="3757332"/>
            <a:ext cx="8948433" cy="8202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10763" y="3460537"/>
            <a:ext cx="202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gauge-fixing ghosts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064" y="5349738"/>
            <a:ext cx="7776206" cy="4785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976" y="5861743"/>
            <a:ext cx="7204778" cy="6961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0410" y="4577605"/>
            <a:ext cx="3172460" cy="772133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052471"/>
            <a:ext cx="1244600" cy="32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877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1031" y="2435288"/>
            <a:ext cx="3461890" cy="12041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00354" y="390692"/>
            <a:ext cx="6519734" cy="461665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COUPLING V-A LAGRANGIAN TO N=1, D=4 SUGRA 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29" y="1034310"/>
            <a:ext cx="3635871" cy="14009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1064" y="1034310"/>
            <a:ext cx="3514942" cy="923330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Particle content :</a:t>
            </a:r>
            <a:r>
              <a:rPr lang="en-US" dirty="0" smtClean="0"/>
              <a:t> spin-2 graviton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spin-3/2 </a:t>
            </a:r>
            <a:r>
              <a:rPr lang="en-US" dirty="0" err="1" smtClean="0"/>
              <a:t>gravitino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10365" y="1051705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SUSY</a:t>
            </a:r>
          </a:p>
          <a:p>
            <a:r>
              <a:rPr lang="en-US" dirty="0" err="1" smtClean="0"/>
              <a:t>trnsf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2921" y="2765560"/>
            <a:ext cx="789380" cy="7270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712" y="3757332"/>
            <a:ext cx="8948433" cy="8202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10763" y="3460537"/>
            <a:ext cx="202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gauge-fixing ghosts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9712" y="4946937"/>
            <a:ext cx="2806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Torsion due to </a:t>
            </a:r>
            <a:r>
              <a:rPr lang="en-US" sz="2000" b="1" dirty="0" err="1" smtClean="0">
                <a:solidFill>
                  <a:srgbClr val="FF0000"/>
                </a:solidFill>
              </a:rPr>
              <a:t>gravitino</a:t>
            </a:r>
            <a:r>
              <a:rPr lang="en-US" sz="2000" b="1" dirty="0" smtClean="0">
                <a:solidFill>
                  <a:srgbClr val="FF0000"/>
                </a:solidFill>
              </a:rPr>
              <a:t>: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064" y="5349738"/>
            <a:ext cx="7776206" cy="4785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976" y="5861743"/>
            <a:ext cx="7204778" cy="6961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0410" y="4577605"/>
            <a:ext cx="3172460" cy="77213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440463" y="5643535"/>
            <a:ext cx="4718464" cy="914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3052471"/>
            <a:ext cx="1244600" cy="32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945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3375"/>
            <a:ext cx="9144000" cy="5997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4200" y="400086"/>
            <a:ext cx="5762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TORSION-INDUCED FOUR-GRAVITINO SELF-INTERACTIONS 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4583251" y="1539228"/>
            <a:ext cx="3923605" cy="0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490" y="3936074"/>
            <a:ext cx="1355457" cy="568957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0" y="1123067"/>
            <a:ext cx="671092" cy="2142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/>
          <p:cNvSpPr txBox="1"/>
          <p:nvPr/>
        </p:nvSpPr>
        <p:spPr>
          <a:xfrm>
            <a:off x="6736941" y="1780975"/>
            <a:ext cx="220253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NB: </a:t>
            </a:r>
            <a:r>
              <a:rPr lang="en-US" b="1" dirty="0" err="1" smtClean="0">
                <a:solidFill>
                  <a:srgbClr val="FF0000"/>
                </a:solidFill>
              </a:rPr>
              <a:t>Fierz</a:t>
            </a:r>
            <a:r>
              <a:rPr lang="en-US" b="1" dirty="0" smtClean="0">
                <a:solidFill>
                  <a:srgbClr val="FF0000"/>
                </a:solidFill>
              </a:rPr>
              <a:t> ambiguities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00" y="2162115"/>
            <a:ext cx="8013313" cy="10907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8547" y="3052155"/>
            <a:ext cx="4851400" cy="1066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461890" y="4818430"/>
            <a:ext cx="4212173" cy="646331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ambiguous coefficients</a:t>
            </a:r>
          </a:p>
          <a:p>
            <a:r>
              <a:rPr lang="en-US" dirty="0" smtClean="0"/>
              <a:t>can be determined only non </a:t>
            </a:r>
            <a:r>
              <a:rPr lang="en-US" dirty="0" err="1" smtClean="0"/>
              <a:t>perturbatively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296919" y="1574018"/>
            <a:ext cx="1687454" cy="10178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97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8467" y="539248"/>
            <a:ext cx="763949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/>
                <a:cs typeface="Arial Black"/>
              </a:rPr>
              <a:t>Bypass such ambiguities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CONFORMAL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SUGRA   MODELS</a:t>
            </a:r>
            <a:endParaRPr lang="en-US" b="1" dirty="0">
              <a:latin typeface="Arial Black"/>
              <a:cs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93339" y="1165469"/>
            <a:ext cx="4391497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Ferrara, </a:t>
            </a:r>
            <a:r>
              <a:rPr lang="en-US" b="1" dirty="0" err="1" smtClean="0"/>
              <a:t>Kallosh</a:t>
            </a:r>
            <a:r>
              <a:rPr lang="en-US" b="1" dirty="0" smtClean="0"/>
              <a:t>, </a:t>
            </a:r>
            <a:r>
              <a:rPr lang="en-US" b="1" dirty="0" err="1" smtClean="0"/>
              <a:t>Linde</a:t>
            </a:r>
            <a:r>
              <a:rPr lang="en-US" b="1" dirty="0" smtClean="0"/>
              <a:t>, </a:t>
            </a:r>
            <a:r>
              <a:rPr lang="en-US" b="1" dirty="0" err="1" smtClean="0"/>
              <a:t>Marrani</a:t>
            </a:r>
            <a:r>
              <a:rPr lang="en-US" b="1" dirty="0" smtClean="0"/>
              <a:t>, van </a:t>
            </a:r>
            <a:r>
              <a:rPr lang="en-US" b="1" dirty="0" err="1" smtClean="0"/>
              <a:t>Proyen</a:t>
            </a:r>
            <a:endParaRPr lang="en-US" b="1" dirty="0" smtClean="0"/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1004.0712 (PRD)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97" y="1043704"/>
            <a:ext cx="1023257" cy="1074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2735059"/>
            <a:ext cx="7031942" cy="12273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2097" y="2365727"/>
            <a:ext cx="221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Jordan Frame SUGRA</a:t>
            </a:r>
            <a:endParaRPr lang="en-US" b="1" dirty="0">
              <a:solidFill>
                <a:srgbClr val="BC10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67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93339" y="1165469"/>
            <a:ext cx="4391497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Ferrara, </a:t>
            </a:r>
            <a:r>
              <a:rPr lang="en-US" b="1" dirty="0" err="1" smtClean="0"/>
              <a:t>Kallosh</a:t>
            </a:r>
            <a:r>
              <a:rPr lang="en-US" b="1" dirty="0" smtClean="0"/>
              <a:t>, </a:t>
            </a:r>
            <a:r>
              <a:rPr lang="en-US" b="1" dirty="0" err="1" smtClean="0"/>
              <a:t>Linde</a:t>
            </a:r>
            <a:r>
              <a:rPr lang="en-US" b="1" dirty="0" smtClean="0"/>
              <a:t>, </a:t>
            </a:r>
            <a:r>
              <a:rPr lang="en-US" b="1" dirty="0" err="1" smtClean="0"/>
              <a:t>Marrani</a:t>
            </a:r>
            <a:r>
              <a:rPr lang="en-US" b="1" dirty="0" smtClean="0"/>
              <a:t>, van </a:t>
            </a:r>
            <a:r>
              <a:rPr lang="en-US" b="1" dirty="0" err="1" smtClean="0"/>
              <a:t>Proyen</a:t>
            </a:r>
            <a:endParaRPr lang="en-US" b="1" dirty="0" smtClean="0"/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1004.0712 (PRD)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97" y="1043704"/>
            <a:ext cx="1023257" cy="1074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2735059"/>
            <a:ext cx="7031942" cy="12273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2097" y="2365727"/>
            <a:ext cx="221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Jordan Frame SUGRA</a:t>
            </a:r>
            <a:endParaRPr lang="en-US" b="1" dirty="0">
              <a:solidFill>
                <a:srgbClr val="BC101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968" y="3981250"/>
            <a:ext cx="4584700" cy="63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56983" y="4661875"/>
            <a:ext cx="13309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auxiliary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vector field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containing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only bosons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096565" y="4520495"/>
            <a:ext cx="782859" cy="29793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938043" y="3252876"/>
            <a:ext cx="2089526" cy="728374"/>
          </a:xfrm>
          <a:prstGeom prst="straightConnector1">
            <a:avLst/>
          </a:prstGeom>
          <a:ln>
            <a:solidFill>
              <a:srgbClr val="BC101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8467" y="539248"/>
            <a:ext cx="763949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/>
                <a:cs typeface="Arial Black"/>
              </a:rPr>
              <a:t>Bypass such ambiguities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CONFORMAL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SUGRA   MODELS</a:t>
            </a:r>
            <a:endParaRPr lang="en-US" b="1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331507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523" y="313110"/>
            <a:ext cx="8614968" cy="6247865"/>
          </a:xfrm>
          <a:prstGeom prst="rect">
            <a:avLst/>
          </a:prstGeom>
          <a:pattFill prst="plaid">
            <a:fgClr>
              <a:schemeClr val="bg2">
                <a:lumMod val="90000"/>
              </a:schemeClr>
            </a:fgClr>
            <a:bgClr>
              <a:prstClr val="white"/>
            </a:bgClr>
          </a:patt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Fundamental Questions (still unanswered) in Cosmology 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Chalkduster"/>
                <a:cs typeface="Chalkduster"/>
              </a:rPr>
              <a:t>100 years after Einstein</a:t>
            </a:r>
          </a:p>
          <a:p>
            <a:endParaRPr lang="en-US" dirty="0">
              <a:solidFill>
                <a:srgbClr val="0000FF"/>
              </a:solidFill>
              <a:latin typeface="Arial Black"/>
              <a:cs typeface="Arial Black"/>
            </a:endParaRP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halkboard SE Bold"/>
                <a:cs typeface="Chalkboard SE Bold"/>
              </a:rPr>
              <a:t>How did the Universe begin? is there something before Big Bang?</a:t>
            </a:r>
          </a:p>
          <a:p>
            <a:endParaRPr lang="en-US" dirty="0" smtClean="0"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halkboard SE Bold"/>
                <a:cs typeface="Chalkboard SE Bold"/>
              </a:rPr>
              <a:t>Is there inflation (as it seems) and if yes what is its microscopic mechanism?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FF"/>
              </a:solidFill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halkboard SE Bold"/>
                <a:cs typeface="Chalkboard SE Bold"/>
              </a:rPr>
              <a:t>Exit from Inflation into Radiation phase , reheating of the Universe? 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FF"/>
              </a:solidFill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Why is </a:t>
            </a:r>
            <a:r>
              <a:rPr lang="en-US" dirty="0">
                <a:solidFill>
                  <a:srgbClr val="BC1010"/>
                </a:solidFill>
                <a:latin typeface="Chalkboard SE Bold"/>
                <a:cs typeface="Chalkboard SE Bold"/>
              </a:rPr>
              <a:t> </a:t>
            </a:r>
            <a:r>
              <a:rPr lang="en-US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the cosmological constant so small today, despite the fact </a:t>
            </a:r>
          </a:p>
          <a:p>
            <a:r>
              <a:rPr lang="en-US" dirty="0">
                <a:solidFill>
                  <a:srgbClr val="BC1010"/>
                </a:solidFill>
                <a:latin typeface="Chalkboard SE Bold"/>
                <a:cs typeface="Chalkboard SE Bold"/>
              </a:rPr>
              <a:t> </a:t>
            </a:r>
            <a:r>
              <a:rPr lang="en-US" dirty="0" smtClean="0">
                <a:solidFill>
                  <a:srgbClr val="BC1010"/>
                </a:solidFill>
                <a:latin typeface="Chalkboard SE Bold"/>
                <a:cs typeface="Chalkboard SE Bold"/>
              </a:rPr>
              <a:t>     that there is &gt; 70% dark energy ?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  <a:latin typeface="Chalkboard SE Bold"/>
                <a:cs typeface="Chalkboard SE Bold"/>
              </a:rPr>
              <a:t>Why Dark Matter? what is it, if there? 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8000"/>
              </a:solidFill>
              <a:latin typeface="Chalkboard SE Bold"/>
              <a:cs typeface="Chalkboard SE Bold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ARE EINSTEIN EQUATIONS CORRECT WHEN WE DEAL </a:t>
            </a:r>
          </a:p>
          <a:p>
            <a:r>
              <a:rPr lang="en-US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     WITH LARGE COSMOLOGICAL (GLOBAL) SCALES ?</a:t>
            </a:r>
            <a:endParaRPr lang="en-US" dirty="0">
              <a:solidFill>
                <a:srgbClr val="FF0000"/>
              </a:solidFill>
              <a:latin typeface="Arial Black"/>
              <a:cs typeface="Arial Black"/>
            </a:endParaRPr>
          </a:p>
          <a:p>
            <a:endParaRPr lang="en-US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halkboard SE Bold"/>
                <a:cs typeface="Chalkboard SE Bold"/>
              </a:rPr>
              <a:t>How we connect inflation to current small cosmological constant ``vacuum’’?</a:t>
            </a:r>
            <a:endParaRPr lang="en-US" dirty="0">
              <a:solidFill>
                <a:srgbClr val="000090"/>
              </a:solidFill>
              <a:latin typeface="Chalkboard SE Bold"/>
              <a:cs typeface="Chalkboard SE Bold"/>
            </a:endParaRPr>
          </a:p>
        </p:txBody>
      </p:sp>
      <p:sp>
        <p:nvSpPr>
          <p:cNvPr id="3" name="Oval 2"/>
          <p:cNvSpPr/>
          <p:nvPr/>
        </p:nvSpPr>
        <p:spPr>
          <a:xfrm>
            <a:off x="521894" y="2017827"/>
            <a:ext cx="8535125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75275" y="5865173"/>
            <a:ext cx="8535125" cy="91440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9500473">
            <a:off x="998605" y="3005309"/>
            <a:ext cx="7658742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latin typeface="Arial Black"/>
                <a:cs typeface="Arial Black"/>
              </a:rPr>
              <a:t>An attempt to join these issues within</a:t>
            </a:r>
          </a:p>
          <a:p>
            <a:pPr algn="ctr"/>
            <a:r>
              <a:rPr lang="en-US" sz="2800" dirty="0" smtClean="0">
                <a:latin typeface="Arial Black"/>
                <a:cs typeface="Arial Black"/>
              </a:rPr>
              <a:t>a </a:t>
            </a:r>
            <a:r>
              <a:rPr lang="en-US" sz="2800" dirty="0" smtClean="0">
                <a:solidFill>
                  <a:srgbClr val="FF0000"/>
                </a:solidFill>
                <a:latin typeface="Arial Black"/>
                <a:cs typeface="Arial Black"/>
              </a:rPr>
              <a:t>VERY SIMPLE </a:t>
            </a:r>
            <a:r>
              <a:rPr lang="en-US" sz="2800" dirty="0" err="1" smtClean="0">
                <a:latin typeface="Arial Black"/>
                <a:cs typeface="Arial Black"/>
              </a:rPr>
              <a:t>Supergravity</a:t>
            </a:r>
            <a:r>
              <a:rPr lang="en-US" sz="2800" dirty="0" smtClean="0">
                <a:latin typeface="Arial Black"/>
                <a:cs typeface="Arial Black"/>
              </a:rPr>
              <a:t> Model</a:t>
            </a:r>
          </a:p>
          <a:p>
            <a:pPr algn="ctr"/>
            <a:r>
              <a:rPr lang="en-US" sz="2800" dirty="0" smtClean="0">
                <a:latin typeface="Arial Black"/>
                <a:cs typeface="Arial Black"/>
              </a:rPr>
              <a:t>&amp; the ``</a:t>
            </a:r>
            <a:r>
              <a:rPr lang="en-US" sz="2800" dirty="0" smtClean="0">
                <a:solidFill>
                  <a:srgbClr val="0000FF"/>
                </a:solidFill>
                <a:latin typeface="Arial Black"/>
                <a:cs typeface="Arial Black"/>
              </a:rPr>
              <a:t>running vacuum</a:t>
            </a:r>
            <a:r>
              <a:rPr lang="en-US" sz="2800" dirty="0" smtClean="0">
                <a:latin typeface="Arial Black"/>
                <a:cs typeface="Arial Black"/>
              </a:rPr>
              <a:t>” concept</a:t>
            </a:r>
            <a:endParaRPr lang="en-US" sz="28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034607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93339" y="1165469"/>
            <a:ext cx="4391497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Ferrara, </a:t>
            </a:r>
            <a:r>
              <a:rPr lang="en-US" b="1" dirty="0" err="1" smtClean="0"/>
              <a:t>Kallosh</a:t>
            </a:r>
            <a:r>
              <a:rPr lang="en-US" b="1" dirty="0" smtClean="0"/>
              <a:t>, </a:t>
            </a:r>
            <a:r>
              <a:rPr lang="en-US" b="1" dirty="0" err="1" smtClean="0"/>
              <a:t>Linde</a:t>
            </a:r>
            <a:r>
              <a:rPr lang="en-US" b="1" dirty="0" smtClean="0"/>
              <a:t>, </a:t>
            </a:r>
            <a:r>
              <a:rPr lang="en-US" b="1" dirty="0" err="1" smtClean="0"/>
              <a:t>Marrani</a:t>
            </a:r>
            <a:r>
              <a:rPr lang="en-US" b="1" dirty="0" smtClean="0"/>
              <a:t>, van </a:t>
            </a:r>
            <a:r>
              <a:rPr lang="en-US" b="1" dirty="0" err="1" smtClean="0"/>
              <a:t>Proyen</a:t>
            </a:r>
            <a:endParaRPr lang="en-US" b="1" dirty="0" smtClean="0"/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1004.0712 (PRD)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97" y="1043704"/>
            <a:ext cx="1023257" cy="1074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2735059"/>
            <a:ext cx="7031942" cy="12273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2097" y="2365727"/>
            <a:ext cx="221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Jordan Frame SUGRA</a:t>
            </a:r>
            <a:endParaRPr lang="en-US" b="1" dirty="0">
              <a:solidFill>
                <a:srgbClr val="BC101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0" y="4999550"/>
            <a:ext cx="6896100" cy="6858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000590" y="3792123"/>
            <a:ext cx="3183547" cy="120742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8467" y="539248"/>
            <a:ext cx="763949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/>
                <a:cs typeface="Arial Black"/>
              </a:rPr>
              <a:t>Bypass such ambiguities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CONFORMAL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SUGRA   MODELS</a:t>
            </a:r>
            <a:endParaRPr lang="en-US" b="1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05310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93339" y="1165469"/>
            <a:ext cx="4391497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Ferrara, </a:t>
            </a:r>
            <a:r>
              <a:rPr lang="en-US" b="1" dirty="0" err="1" smtClean="0"/>
              <a:t>Kallosh</a:t>
            </a:r>
            <a:r>
              <a:rPr lang="en-US" b="1" dirty="0" smtClean="0"/>
              <a:t>, </a:t>
            </a:r>
            <a:r>
              <a:rPr lang="en-US" b="1" dirty="0" err="1" smtClean="0"/>
              <a:t>Linde</a:t>
            </a:r>
            <a:r>
              <a:rPr lang="en-US" b="1" dirty="0" smtClean="0"/>
              <a:t>, </a:t>
            </a:r>
            <a:r>
              <a:rPr lang="en-US" b="1" dirty="0" err="1" smtClean="0"/>
              <a:t>Marrani</a:t>
            </a:r>
            <a:r>
              <a:rPr lang="en-US" b="1" dirty="0" smtClean="0"/>
              <a:t>, van </a:t>
            </a:r>
            <a:r>
              <a:rPr lang="en-US" b="1" dirty="0" err="1" smtClean="0"/>
              <a:t>Proyen</a:t>
            </a:r>
            <a:endParaRPr lang="en-US" b="1" dirty="0" smtClean="0"/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1004.0712 (PRD)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97" y="1043704"/>
            <a:ext cx="1023257" cy="1074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2735059"/>
            <a:ext cx="7031942" cy="12273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2097" y="2365727"/>
            <a:ext cx="221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Jordan Frame SUGRA</a:t>
            </a:r>
            <a:endParaRPr lang="en-US" b="1" dirty="0">
              <a:solidFill>
                <a:srgbClr val="BC101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0" y="4999550"/>
            <a:ext cx="6896100" cy="6858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2000590" y="3792123"/>
            <a:ext cx="3183547" cy="120742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0590" y="5922875"/>
            <a:ext cx="3390900" cy="7747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1845637" y="5390025"/>
            <a:ext cx="520280" cy="764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86220" y="610566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e.g.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23544" y="5922875"/>
            <a:ext cx="2467518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V breaks conformal</a:t>
            </a:r>
          </a:p>
          <a:p>
            <a:r>
              <a:rPr lang="en-US" dirty="0" smtClean="0"/>
              <a:t>symmetry via </a:t>
            </a:r>
            <a:r>
              <a:rPr lang="en-US" dirty="0" err="1" smtClean="0"/>
              <a:t>v.e.v</a:t>
            </a:r>
            <a:r>
              <a:rPr lang="en-US" dirty="0" smtClean="0"/>
              <a:t>. of </a:t>
            </a:r>
            <a:r>
              <a:rPr lang="el-GR" dirty="0" smtClean="0"/>
              <a:t>Φ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8467" y="539248"/>
            <a:ext cx="763949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/>
                <a:cs typeface="Arial Black"/>
              </a:rPr>
              <a:t>Bypass such ambiguities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CONFORMAL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SUGRA   MODELS</a:t>
            </a:r>
            <a:endParaRPr lang="en-US" b="1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654973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93339" y="1165469"/>
            <a:ext cx="4391497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Ferrara, </a:t>
            </a:r>
            <a:r>
              <a:rPr lang="en-US" b="1" dirty="0" err="1" smtClean="0"/>
              <a:t>Kallosh</a:t>
            </a:r>
            <a:r>
              <a:rPr lang="en-US" b="1" dirty="0" smtClean="0"/>
              <a:t>, </a:t>
            </a:r>
            <a:r>
              <a:rPr lang="en-US" b="1" dirty="0" err="1" smtClean="0"/>
              <a:t>Linde</a:t>
            </a:r>
            <a:r>
              <a:rPr lang="en-US" b="1" dirty="0" smtClean="0"/>
              <a:t>, </a:t>
            </a:r>
            <a:r>
              <a:rPr lang="en-US" b="1" dirty="0" err="1" smtClean="0"/>
              <a:t>Marrani</a:t>
            </a:r>
            <a:r>
              <a:rPr lang="en-US" b="1" dirty="0" smtClean="0"/>
              <a:t>, van </a:t>
            </a:r>
            <a:r>
              <a:rPr lang="en-US" b="1" dirty="0" err="1" smtClean="0"/>
              <a:t>Proyen</a:t>
            </a:r>
            <a:endParaRPr lang="en-US" b="1" dirty="0" smtClean="0"/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1004.0712 (PRD)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97" y="1043704"/>
            <a:ext cx="1023257" cy="1074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2735059"/>
            <a:ext cx="7031942" cy="12273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2097" y="2365727"/>
            <a:ext cx="221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Jordan Frame SUGRA</a:t>
            </a:r>
            <a:endParaRPr lang="en-US" b="1" dirty="0">
              <a:solidFill>
                <a:srgbClr val="BC101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644258" y="3197800"/>
            <a:ext cx="548354" cy="764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2097" y="3983472"/>
            <a:ext cx="3450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Frame function</a:t>
            </a:r>
            <a:r>
              <a:rPr lang="en-US" b="1" dirty="0" smtClean="0">
                <a:solidFill>
                  <a:srgbClr val="BC1010"/>
                </a:solidFill>
              </a:rPr>
              <a:t>: may be </a:t>
            </a:r>
            <a:r>
              <a:rPr lang="en-US" b="1" dirty="0" err="1" smtClean="0">
                <a:solidFill>
                  <a:srgbClr val="BC1010"/>
                </a:solidFill>
              </a:rPr>
              <a:t>dilatons</a:t>
            </a:r>
            <a:r>
              <a:rPr lang="en-US" b="1" dirty="0" smtClean="0">
                <a:solidFill>
                  <a:srgbClr val="BC1010"/>
                </a:solidFill>
              </a:rPr>
              <a:t>…</a:t>
            </a:r>
            <a:endParaRPr lang="en-US" b="1" dirty="0">
              <a:solidFill>
                <a:srgbClr val="BC101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467" y="539248"/>
            <a:ext cx="7895912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/>
                <a:cs typeface="Arial Black"/>
              </a:rPr>
              <a:t>Bypass such ambiguities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CONFORMAL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SUGRA   MODELS</a:t>
            </a:r>
            <a:endParaRPr lang="en-US" b="1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650702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93339" y="1165469"/>
            <a:ext cx="4391497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Ferrara, </a:t>
            </a:r>
            <a:r>
              <a:rPr lang="en-US" b="1" dirty="0" err="1" smtClean="0"/>
              <a:t>Kallosh</a:t>
            </a:r>
            <a:r>
              <a:rPr lang="en-US" b="1" dirty="0" smtClean="0"/>
              <a:t>, </a:t>
            </a:r>
            <a:r>
              <a:rPr lang="en-US" b="1" dirty="0" err="1" smtClean="0"/>
              <a:t>Linde</a:t>
            </a:r>
            <a:r>
              <a:rPr lang="en-US" b="1" dirty="0" smtClean="0"/>
              <a:t>, </a:t>
            </a:r>
            <a:r>
              <a:rPr lang="en-US" b="1" dirty="0" err="1" smtClean="0"/>
              <a:t>Marrani</a:t>
            </a:r>
            <a:r>
              <a:rPr lang="en-US" b="1" dirty="0" smtClean="0"/>
              <a:t>, van </a:t>
            </a:r>
            <a:r>
              <a:rPr lang="en-US" b="1" dirty="0" err="1" smtClean="0"/>
              <a:t>Proyen</a:t>
            </a:r>
            <a:endParaRPr lang="en-US" b="1" dirty="0" smtClean="0"/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1004.0712 (PRD)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97" y="1043704"/>
            <a:ext cx="1023257" cy="1074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2735059"/>
            <a:ext cx="7031942" cy="12273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2097" y="2365727"/>
            <a:ext cx="221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Jordan Frame SUGRA</a:t>
            </a:r>
            <a:endParaRPr lang="en-US" b="1" dirty="0">
              <a:solidFill>
                <a:srgbClr val="BC101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644258" y="3197800"/>
            <a:ext cx="548354" cy="764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590" y="4509845"/>
            <a:ext cx="6210300" cy="508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4067" y="5008685"/>
            <a:ext cx="3073400" cy="6223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22097" y="3983472"/>
            <a:ext cx="6392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Frame function</a:t>
            </a:r>
            <a:r>
              <a:rPr lang="en-US" b="1" dirty="0" smtClean="0">
                <a:solidFill>
                  <a:srgbClr val="BC1010"/>
                </a:solidFill>
              </a:rPr>
              <a:t>: may be </a:t>
            </a:r>
            <a:r>
              <a:rPr lang="en-US" b="1" dirty="0" err="1" smtClean="0">
                <a:solidFill>
                  <a:srgbClr val="BC1010"/>
                </a:solidFill>
              </a:rPr>
              <a:t>dilatons</a:t>
            </a:r>
            <a:r>
              <a:rPr lang="en-US" b="1" dirty="0" smtClean="0">
                <a:solidFill>
                  <a:srgbClr val="BC1010"/>
                </a:solidFill>
              </a:rPr>
              <a:t> or contain NMSSM (super)fields </a:t>
            </a:r>
            <a:endParaRPr lang="en-US" b="1" dirty="0">
              <a:solidFill>
                <a:srgbClr val="BC101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154" y="459229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halkduster"/>
                <a:cs typeface="Chalkduster"/>
              </a:rPr>
              <a:t>e.g. </a:t>
            </a:r>
            <a:endParaRPr lang="en-US" b="1" dirty="0">
              <a:latin typeface="Chalkduster"/>
              <a:cs typeface="Chalkduster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467" y="539248"/>
            <a:ext cx="763949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/>
                <a:cs typeface="Arial Black"/>
              </a:rPr>
              <a:t>Bypass such ambiguities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CONFORMAL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SUGRA   MODELS</a:t>
            </a:r>
            <a:endParaRPr lang="en-US" b="1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303044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93339" y="1165469"/>
            <a:ext cx="4391497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Ferrara, </a:t>
            </a:r>
            <a:r>
              <a:rPr lang="en-US" b="1" dirty="0" err="1" smtClean="0"/>
              <a:t>Kallosh</a:t>
            </a:r>
            <a:r>
              <a:rPr lang="en-US" b="1" dirty="0" smtClean="0"/>
              <a:t>, </a:t>
            </a:r>
            <a:r>
              <a:rPr lang="en-US" b="1" dirty="0" err="1" smtClean="0"/>
              <a:t>Linde</a:t>
            </a:r>
            <a:r>
              <a:rPr lang="en-US" b="1" dirty="0" smtClean="0"/>
              <a:t>, </a:t>
            </a:r>
            <a:r>
              <a:rPr lang="en-US" b="1" dirty="0" err="1" smtClean="0"/>
              <a:t>Marrani</a:t>
            </a:r>
            <a:r>
              <a:rPr lang="en-US" b="1" dirty="0" smtClean="0"/>
              <a:t>, van </a:t>
            </a:r>
            <a:r>
              <a:rPr lang="en-US" b="1" dirty="0" err="1" smtClean="0"/>
              <a:t>Proyen</a:t>
            </a:r>
            <a:endParaRPr lang="en-US" b="1" dirty="0" smtClean="0"/>
          </a:p>
          <a:p>
            <a:r>
              <a:rPr lang="en-US" b="1" dirty="0" err="1" smtClean="0"/>
              <a:t>arXiv</a:t>
            </a:r>
            <a:r>
              <a:rPr lang="en-US" b="1" dirty="0" smtClean="0"/>
              <a:t>: 1004.0712 (PRD)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97" y="1043704"/>
            <a:ext cx="1023257" cy="10746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2735059"/>
            <a:ext cx="7031942" cy="12273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2097" y="2365727"/>
            <a:ext cx="221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Jordan Frame SUGRA</a:t>
            </a:r>
            <a:endParaRPr lang="en-US" b="1" dirty="0">
              <a:solidFill>
                <a:srgbClr val="BC101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028159" y="3799469"/>
            <a:ext cx="1039622" cy="152920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932741" y="5896922"/>
            <a:ext cx="686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……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928" y="5328670"/>
            <a:ext cx="7429500" cy="5715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557275" y="5148936"/>
            <a:ext cx="68826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938043" y="2552917"/>
            <a:ext cx="68826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8467" y="539248"/>
            <a:ext cx="7972893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 Black"/>
                <a:cs typeface="Arial Black"/>
              </a:rPr>
              <a:t>Bypass such ambiguities 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Arial Black"/>
                <a:cs typeface="Arial Black"/>
                <a:sym typeface="Wingdings"/>
              </a:rPr>
              <a:t>CONFORMAL </a:t>
            </a:r>
            <a:r>
              <a:rPr lang="en-US" b="1" dirty="0" smtClean="0">
                <a:latin typeface="Arial Black"/>
                <a:cs typeface="Arial Black"/>
                <a:sym typeface="Wingdings"/>
              </a:rPr>
              <a:t>SUGRA   MODELS</a:t>
            </a:r>
            <a:endParaRPr lang="en-US" b="1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70801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8530"/>
            <a:ext cx="9144000" cy="14485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210" y="1011733"/>
            <a:ext cx="2937018" cy="647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9136" y="1173723"/>
            <a:ext cx="330200" cy="40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0950" y="2122197"/>
            <a:ext cx="525015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Assume </a:t>
            </a:r>
            <a:r>
              <a:rPr lang="el-GR" b="1" dirty="0" smtClean="0">
                <a:solidFill>
                  <a:srgbClr val="BC1010"/>
                </a:solidFill>
              </a:rPr>
              <a:t>Φ </a:t>
            </a:r>
            <a:r>
              <a:rPr lang="en-GB" b="1" dirty="0" smtClean="0">
                <a:solidFill>
                  <a:srgbClr val="BC1010"/>
                </a:solidFill>
              </a:rPr>
              <a:t>is stabilised through a </a:t>
            </a:r>
            <a:endParaRPr lang="el-GR" b="1" dirty="0" smtClean="0">
              <a:solidFill>
                <a:srgbClr val="BC1010"/>
              </a:solidFill>
            </a:endParaRPr>
          </a:p>
          <a:p>
            <a:r>
              <a:rPr lang="en-GB" b="1" dirty="0" smtClean="0">
                <a:solidFill>
                  <a:srgbClr val="BC1010"/>
                </a:solidFill>
              </a:rPr>
              <a:t>minimum of its potential to a </a:t>
            </a:r>
            <a:r>
              <a:rPr lang="en-GB" b="1" dirty="0" err="1" smtClean="0">
                <a:solidFill>
                  <a:srgbClr val="BC1010"/>
                </a:solidFill>
              </a:rPr>
              <a:t>v.e.v</a:t>
            </a:r>
            <a:r>
              <a:rPr lang="en-GB" dirty="0" smtClean="0"/>
              <a:t>. </a:t>
            </a:r>
            <a:r>
              <a:rPr lang="el-GR" dirty="0" smtClean="0"/>
              <a:t>     </a:t>
            </a:r>
            <a:r>
              <a:rPr lang="en-GB" sz="2800" dirty="0" smtClean="0"/>
              <a:t>&lt;</a:t>
            </a:r>
            <a:r>
              <a:rPr lang="el-GR" sz="2800" dirty="0" smtClean="0"/>
              <a:t>Φ&gt; = </a:t>
            </a:r>
            <a:r>
              <a:rPr lang="en-GB" sz="2800" dirty="0" smtClean="0"/>
              <a:t>e</a:t>
            </a:r>
            <a:r>
              <a:rPr lang="en-GB" sz="2800" baseline="30000" dirty="0" smtClean="0"/>
              <a:t>-</a:t>
            </a:r>
            <a:r>
              <a:rPr lang="el-GR" sz="2800" baseline="30000" dirty="0" smtClean="0"/>
              <a:t>φ 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39180" y="1095888"/>
            <a:ext cx="5439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Redefine metric so that canonically </a:t>
            </a:r>
          </a:p>
          <a:p>
            <a:r>
              <a:rPr lang="en-US" sz="2000" b="1" dirty="0" err="1" smtClean="0">
                <a:solidFill>
                  <a:srgbClr val="0000FF"/>
                </a:solidFill>
              </a:rPr>
              <a:t>normalised</a:t>
            </a:r>
            <a:r>
              <a:rPr lang="en-US" sz="2000" b="1" dirty="0" smtClean="0">
                <a:solidFill>
                  <a:srgbClr val="0000FF"/>
                </a:solidFill>
              </a:rPr>
              <a:t> Einstein-Hilbert scalar curvature term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36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8530"/>
            <a:ext cx="9144000" cy="14485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210" y="1011733"/>
            <a:ext cx="2937018" cy="647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9136" y="1173723"/>
            <a:ext cx="330200" cy="40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0950" y="2122197"/>
            <a:ext cx="525015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Assume </a:t>
            </a:r>
            <a:r>
              <a:rPr lang="el-GR" b="1" dirty="0" smtClean="0">
                <a:solidFill>
                  <a:srgbClr val="BC1010"/>
                </a:solidFill>
              </a:rPr>
              <a:t>Φ </a:t>
            </a:r>
            <a:r>
              <a:rPr lang="en-GB" b="1" dirty="0" smtClean="0">
                <a:solidFill>
                  <a:srgbClr val="BC1010"/>
                </a:solidFill>
              </a:rPr>
              <a:t>is stabilised through a </a:t>
            </a:r>
            <a:endParaRPr lang="el-GR" b="1" dirty="0" smtClean="0">
              <a:solidFill>
                <a:srgbClr val="BC1010"/>
              </a:solidFill>
            </a:endParaRPr>
          </a:p>
          <a:p>
            <a:r>
              <a:rPr lang="en-GB" b="1" dirty="0" smtClean="0">
                <a:solidFill>
                  <a:srgbClr val="BC1010"/>
                </a:solidFill>
              </a:rPr>
              <a:t>minimum of its potential to a </a:t>
            </a:r>
            <a:r>
              <a:rPr lang="en-GB" b="1" dirty="0" err="1" smtClean="0">
                <a:solidFill>
                  <a:srgbClr val="BC1010"/>
                </a:solidFill>
              </a:rPr>
              <a:t>v.e.v</a:t>
            </a:r>
            <a:r>
              <a:rPr lang="en-GB" dirty="0" smtClean="0"/>
              <a:t>. </a:t>
            </a:r>
            <a:r>
              <a:rPr lang="el-GR" dirty="0" smtClean="0"/>
              <a:t>     </a:t>
            </a:r>
            <a:r>
              <a:rPr lang="en-GB" sz="2800" dirty="0" smtClean="0"/>
              <a:t>&lt;</a:t>
            </a:r>
            <a:r>
              <a:rPr lang="el-GR" sz="2800" dirty="0" smtClean="0"/>
              <a:t>Φ&gt; = </a:t>
            </a:r>
            <a:r>
              <a:rPr lang="en-GB" sz="2800" dirty="0" smtClean="0"/>
              <a:t>e</a:t>
            </a:r>
            <a:r>
              <a:rPr lang="en-GB" sz="2800" baseline="30000" dirty="0" smtClean="0"/>
              <a:t>-</a:t>
            </a:r>
            <a:r>
              <a:rPr lang="el-GR" sz="2800" baseline="30000" dirty="0" smtClean="0"/>
              <a:t>φ </a:t>
            </a:r>
            <a:endParaRPr lang="en-US" sz="2800" dirty="0"/>
          </a:p>
        </p:txBody>
      </p:sp>
      <p:sp>
        <p:nvSpPr>
          <p:cNvPr id="12" name="Oval 11"/>
          <p:cNvSpPr/>
          <p:nvPr/>
        </p:nvSpPr>
        <p:spPr>
          <a:xfrm>
            <a:off x="2122374" y="3513802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9180" y="1095888"/>
            <a:ext cx="5439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Redefine metric so that canonically </a:t>
            </a:r>
          </a:p>
          <a:p>
            <a:r>
              <a:rPr lang="en-US" sz="2000" b="1" dirty="0" err="1" smtClean="0">
                <a:solidFill>
                  <a:srgbClr val="0000FF"/>
                </a:solidFill>
              </a:rPr>
              <a:t>normalised</a:t>
            </a:r>
            <a:r>
              <a:rPr lang="en-US" sz="2000" b="1" dirty="0" smtClean="0">
                <a:solidFill>
                  <a:srgbClr val="0000FF"/>
                </a:solidFill>
              </a:rPr>
              <a:t> Einstein-Hilbert scalar curvature term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45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8530"/>
            <a:ext cx="9144000" cy="14485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180" y="1095888"/>
            <a:ext cx="5439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Redefine metric so that canonically </a:t>
            </a:r>
          </a:p>
          <a:p>
            <a:r>
              <a:rPr lang="en-US" sz="2000" b="1" dirty="0" err="1" smtClean="0">
                <a:solidFill>
                  <a:srgbClr val="0000FF"/>
                </a:solidFill>
              </a:rPr>
              <a:t>normalised</a:t>
            </a:r>
            <a:r>
              <a:rPr lang="en-US" sz="2000" b="1" dirty="0" smtClean="0">
                <a:solidFill>
                  <a:srgbClr val="0000FF"/>
                </a:solidFill>
              </a:rPr>
              <a:t> Einstein-Hilbert scalar curvature term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210" y="1011733"/>
            <a:ext cx="2937018" cy="647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9136" y="1173723"/>
            <a:ext cx="330200" cy="40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0950" y="2122197"/>
            <a:ext cx="525015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Assume </a:t>
            </a:r>
            <a:r>
              <a:rPr lang="el-GR" b="1" dirty="0" smtClean="0">
                <a:solidFill>
                  <a:srgbClr val="BC1010"/>
                </a:solidFill>
              </a:rPr>
              <a:t>Φ </a:t>
            </a:r>
            <a:r>
              <a:rPr lang="en-GB" b="1" dirty="0" smtClean="0">
                <a:solidFill>
                  <a:srgbClr val="BC1010"/>
                </a:solidFill>
              </a:rPr>
              <a:t>is stabilised through a </a:t>
            </a:r>
            <a:endParaRPr lang="el-GR" b="1" dirty="0" smtClean="0">
              <a:solidFill>
                <a:srgbClr val="BC1010"/>
              </a:solidFill>
            </a:endParaRPr>
          </a:p>
          <a:p>
            <a:r>
              <a:rPr lang="en-GB" b="1" dirty="0" smtClean="0">
                <a:solidFill>
                  <a:srgbClr val="BC1010"/>
                </a:solidFill>
              </a:rPr>
              <a:t>minimum of its potential to a </a:t>
            </a:r>
            <a:r>
              <a:rPr lang="en-GB" b="1" dirty="0" err="1" smtClean="0">
                <a:solidFill>
                  <a:srgbClr val="BC1010"/>
                </a:solidFill>
              </a:rPr>
              <a:t>v.e.v</a:t>
            </a:r>
            <a:r>
              <a:rPr lang="en-GB" dirty="0" smtClean="0"/>
              <a:t>. </a:t>
            </a:r>
            <a:r>
              <a:rPr lang="el-GR" dirty="0" smtClean="0"/>
              <a:t>     </a:t>
            </a:r>
            <a:r>
              <a:rPr lang="en-GB" sz="2800" dirty="0" smtClean="0"/>
              <a:t>&lt;</a:t>
            </a:r>
            <a:r>
              <a:rPr lang="el-GR" sz="2800" dirty="0" smtClean="0"/>
              <a:t>Φ&gt; = </a:t>
            </a:r>
            <a:r>
              <a:rPr lang="en-GB" sz="2800" dirty="0" smtClean="0"/>
              <a:t>e</a:t>
            </a:r>
            <a:r>
              <a:rPr lang="en-GB" sz="2800" baseline="30000" dirty="0" smtClean="0"/>
              <a:t>-</a:t>
            </a:r>
            <a:r>
              <a:rPr lang="el-GR" sz="2800" baseline="30000" dirty="0" smtClean="0"/>
              <a:t>φ </a:t>
            </a:r>
            <a:endParaRPr lang="en-US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5844" y="5044564"/>
            <a:ext cx="2819400" cy="508000"/>
          </a:xfrm>
          <a:prstGeom prst="rect">
            <a:avLst/>
          </a:prstGeom>
          <a:ln w="50800">
            <a:solidFill>
              <a:srgbClr val="BC1010"/>
            </a:solidFill>
          </a:ln>
        </p:spPr>
      </p:pic>
      <p:sp>
        <p:nvSpPr>
          <p:cNvPr id="11" name="Oval 10"/>
          <p:cNvSpPr/>
          <p:nvPr/>
        </p:nvSpPr>
        <p:spPr>
          <a:xfrm>
            <a:off x="2122374" y="3513802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60950" y="4870615"/>
            <a:ext cx="297438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``Effective ‘’ gravitational </a:t>
            </a:r>
          </a:p>
          <a:p>
            <a:r>
              <a:rPr lang="en-GB" dirty="0" smtClean="0"/>
              <a:t>coupling ``seen’’ by </a:t>
            </a:r>
            <a:r>
              <a:rPr lang="en-GB" dirty="0" err="1" smtClean="0"/>
              <a:t>gravitinos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93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8530"/>
            <a:ext cx="9144000" cy="14485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180" y="1095888"/>
            <a:ext cx="5439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Redefine metric so that canonically </a:t>
            </a:r>
          </a:p>
          <a:p>
            <a:r>
              <a:rPr lang="en-US" sz="2000" b="1" dirty="0" err="1" smtClean="0">
                <a:solidFill>
                  <a:srgbClr val="0000FF"/>
                </a:solidFill>
              </a:rPr>
              <a:t>normalised</a:t>
            </a:r>
            <a:r>
              <a:rPr lang="en-US" sz="2000" b="1" dirty="0" smtClean="0">
                <a:solidFill>
                  <a:srgbClr val="0000FF"/>
                </a:solidFill>
              </a:rPr>
              <a:t> Einstein-Hilbert scalar curvature term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2210" y="1011733"/>
            <a:ext cx="2937018" cy="647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9136" y="1173723"/>
            <a:ext cx="330200" cy="40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0950" y="2122197"/>
            <a:ext cx="525015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</a:rPr>
              <a:t>Assume </a:t>
            </a:r>
            <a:r>
              <a:rPr lang="el-GR" b="1" dirty="0" smtClean="0">
                <a:solidFill>
                  <a:srgbClr val="BC1010"/>
                </a:solidFill>
              </a:rPr>
              <a:t>Φ </a:t>
            </a:r>
            <a:r>
              <a:rPr lang="en-GB" b="1" dirty="0" smtClean="0">
                <a:solidFill>
                  <a:srgbClr val="BC1010"/>
                </a:solidFill>
              </a:rPr>
              <a:t>is stabilised through a </a:t>
            </a:r>
            <a:endParaRPr lang="el-GR" b="1" dirty="0" smtClean="0">
              <a:solidFill>
                <a:srgbClr val="BC1010"/>
              </a:solidFill>
            </a:endParaRPr>
          </a:p>
          <a:p>
            <a:r>
              <a:rPr lang="en-GB" b="1" dirty="0" smtClean="0">
                <a:solidFill>
                  <a:srgbClr val="BC1010"/>
                </a:solidFill>
              </a:rPr>
              <a:t>minimum of its potential to a </a:t>
            </a:r>
            <a:r>
              <a:rPr lang="en-GB" b="1" dirty="0" err="1" smtClean="0">
                <a:solidFill>
                  <a:srgbClr val="BC1010"/>
                </a:solidFill>
              </a:rPr>
              <a:t>v.e.v</a:t>
            </a:r>
            <a:r>
              <a:rPr lang="en-GB" dirty="0" smtClean="0"/>
              <a:t>. </a:t>
            </a:r>
            <a:r>
              <a:rPr lang="el-GR" dirty="0" smtClean="0"/>
              <a:t>     </a:t>
            </a:r>
            <a:r>
              <a:rPr lang="en-GB" sz="2800" dirty="0" smtClean="0"/>
              <a:t>&lt;</a:t>
            </a:r>
            <a:r>
              <a:rPr lang="el-GR" sz="2800" dirty="0" smtClean="0"/>
              <a:t>Φ&gt; = </a:t>
            </a:r>
            <a:r>
              <a:rPr lang="en-GB" sz="2800" dirty="0" smtClean="0"/>
              <a:t>e</a:t>
            </a:r>
            <a:r>
              <a:rPr lang="en-GB" sz="2800" baseline="30000" dirty="0" smtClean="0"/>
              <a:t>-</a:t>
            </a:r>
            <a:r>
              <a:rPr lang="el-GR" sz="2800" baseline="30000" dirty="0" smtClean="0"/>
              <a:t>φ </a:t>
            </a:r>
            <a:endParaRPr lang="en-US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5844" y="5044564"/>
            <a:ext cx="2819400" cy="508000"/>
          </a:xfrm>
          <a:prstGeom prst="rect">
            <a:avLst/>
          </a:prstGeom>
          <a:ln w="50800">
            <a:solidFill>
              <a:srgbClr val="BC101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260950" y="4870615"/>
            <a:ext cx="2974380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``Effective ‘’ gravitational </a:t>
            </a:r>
          </a:p>
          <a:p>
            <a:r>
              <a:rPr lang="en-GB" dirty="0" smtClean="0"/>
              <a:t>coupling ``seen’’ by </a:t>
            </a:r>
            <a:r>
              <a:rPr lang="en-GB" dirty="0" err="1" smtClean="0"/>
              <a:t>gravitinos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5326" y="617524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Can be 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7939" y="6184214"/>
            <a:ext cx="901700" cy="304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661654" y="6166819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so </a:t>
            </a:r>
            <a:r>
              <a:rPr lang="en-US" b="1" dirty="0" err="1" smtClean="0">
                <a:solidFill>
                  <a:srgbClr val="0000FF"/>
                </a:solidFill>
              </a:rPr>
              <a:t>fermionic</a:t>
            </a:r>
            <a:r>
              <a:rPr lang="en-US" b="1" dirty="0" smtClean="0">
                <a:solidFill>
                  <a:srgbClr val="0000FF"/>
                </a:solidFill>
              </a:rPr>
              <a:t> parts dominate the one-loop quantum corrections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1542" y="6184214"/>
            <a:ext cx="400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2122374" y="3513802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19284" y="4853219"/>
            <a:ext cx="2403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such terms may then </a:t>
            </a:r>
          </a:p>
          <a:p>
            <a:r>
              <a:rPr lang="en-US" dirty="0" smtClean="0"/>
              <a:t>be </a:t>
            </a:r>
            <a:r>
              <a:rPr lang="en-US" b="1" dirty="0" smtClean="0">
                <a:solidFill>
                  <a:srgbClr val="0000FF"/>
                </a:solidFill>
              </a:rPr>
              <a:t>combined </a:t>
            </a:r>
            <a:r>
              <a:rPr lang="en-US" dirty="0" smtClean="0"/>
              <a:t>with </a:t>
            </a:r>
            <a:r>
              <a:rPr lang="en-US" b="1" dirty="0" err="1" smtClean="0">
                <a:solidFill>
                  <a:srgbClr val="FF0000"/>
                </a:solidFill>
              </a:rPr>
              <a:t>Fierz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ambiguities in scalar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channel</a:t>
            </a:r>
            <a:r>
              <a:rPr lang="en-US" dirty="0" smtClean="0"/>
              <a:t> to fix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91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3375"/>
            <a:ext cx="9144000" cy="5997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4200" y="400086"/>
            <a:ext cx="5762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TORSION-INDUCED FOUR-GRAVITINO SELF-INTERACTIONS 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4583251" y="1539228"/>
            <a:ext cx="3923605" cy="0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2722" y="2278752"/>
            <a:ext cx="539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CONCENTRATE ON </a:t>
            </a:r>
            <a:r>
              <a:rPr lang="en-US" b="1" dirty="0" smtClean="0">
                <a:solidFill>
                  <a:srgbClr val="FF0000"/>
                </a:solidFill>
              </a:rPr>
              <a:t>SCALAR</a:t>
            </a:r>
            <a:r>
              <a:rPr lang="en-US" b="1" dirty="0" smtClean="0">
                <a:solidFill>
                  <a:srgbClr val="0000FF"/>
                </a:solidFill>
              </a:rPr>
              <a:t> GRAVITINO CONDENSATES 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704" y="2845880"/>
            <a:ext cx="8039100" cy="5969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04" y="3845225"/>
            <a:ext cx="1612900" cy="4699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951" y="3837796"/>
            <a:ext cx="4165600" cy="571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05951" y="4409296"/>
            <a:ext cx="233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Condensate formation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65267" y="4426691"/>
            <a:ext cx="2416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400" b="1" dirty="0" err="1" smtClean="0">
                <a:solidFill>
                  <a:srgbClr val="0000FF"/>
                </a:solidFill>
                <a:sym typeface="Wingdings"/>
              </a:rPr>
              <a:t>gravitino</a:t>
            </a:r>
            <a:r>
              <a:rPr lang="en-US" sz="2400" b="1" dirty="0" smtClean="0">
                <a:solidFill>
                  <a:srgbClr val="0000FF"/>
                </a:solidFill>
                <a:sym typeface="Wingdings"/>
              </a:rPr>
              <a:t> mass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8342" y="5052048"/>
            <a:ext cx="4025087" cy="6487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5298" y="4989950"/>
            <a:ext cx="2169172" cy="105527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208757" y="5871273"/>
            <a:ext cx="3316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Tree-level cosmological constant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757" y="6201596"/>
            <a:ext cx="5842000" cy="533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64419" y="6149593"/>
            <a:ext cx="1355457" cy="56895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7106" y="4456550"/>
            <a:ext cx="1644709" cy="595498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0" y="1123067"/>
            <a:ext cx="671092" cy="2142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/>
          <p:cNvSpPr txBox="1"/>
          <p:nvPr/>
        </p:nvSpPr>
        <p:spPr>
          <a:xfrm>
            <a:off x="1891679" y="3201473"/>
            <a:ext cx="906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srgbClr val="FF0000"/>
                </a:solidFill>
              </a:rPr>
              <a:t>λ</a:t>
            </a:r>
            <a:r>
              <a:rPr lang="en-GB" sz="2800" baseline="-25000" dirty="0" smtClean="0">
                <a:solidFill>
                  <a:srgbClr val="FF0000"/>
                </a:solidFill>
              </a:rPr>
              <a:t>S</a:t>
            </a:r>
            <a:r>
              <a:rPr lang="en-GB" sz="2800" dirty="0" smtClean="0">
                <a:solidFill>
                  <a:srgbClr val="FF0000"/>
                </a:solidFill>
              </a:rPr>
              <a:t> </a:t>
            </a:r>
            <a:r>
              <a:rPr lang="en-GB" sz="2800" dirty="0" smtClean="0">
                <a:solidFill>
                  <a:srgbClr val="FF0000"/>
                </a:solidFill>
                <a:sym typeface="Wingdings"/>
              </a:rPr>
              <a:t>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600" y="2959100"/>
            <a:ext cx="228600" cy="3302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100" y="5358960"/>
            <a:ext cx="228600" cy="3302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55" y="3289300"/>
            <a:ext cx="228600" cy="3302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030031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118083"/>
            <a:ext cx="8229600" cy="1143000"/>
          </a:xfrm>
          <a:blipFill rotWithShape="1">
            <a:blip r:embed="rId2"/>
            <a:tile tx="0" ty="0" sx="100000" sy="100000" flip="none" algn="tl"/>
          </a:blipFill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OUTLINE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1051" y="1200115"/>
            <a:ext cx="8686801" cy="553612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800" dirty="0" smtClean="0">
              <a:latin typeface="Chalkduster"/>
              <a:cs typeface="Chalkduster"/>
            </a:endParaRPr>
          </a:p>
          <a:p>
            <a:r>
              <a:rPr lang="en-US" sz="1600" b="1" dirty="0" smtClean="0">
                <a:solidFill>
                  <a:srgbClr val="0000FF"/>
                </a:solidFill>
                <a:latin typeface="Chalkduster"/>
                <a:cs typeface="Chalkduster"/>
              </a:rPr>
              <a:t>Overview of current astrophysical/cosmological Data </a:t>
            </a:r>
            <a:r>
              <a:rPr lang="en-US" sz="1600" dirty="0" smtClean="0">
                <a:latin typeface="Chalkduster"/>
                <a:cs typeface="Chalkduster"/>
              </a:rPr>
              <a:t>(Supernovae, Baryon Acoustic Oscillations, CMB-Planck 2015) on Cosmological constant – Dark Matter Model (</a:t>
            </a:r>
            <a:r>
              <a:rPr lang="el-GR" sz="1600" dirty="0" smtClean="0">
                <a:latin typeface="Chalkduster"/>
                <a:cs typeface="Chalkduster"/>
              </a:rPr>
              <a:t>Λ</a:t>
            </a:r>
            <a:r>
              <a:rPr lang="en-GB" sz="1600" dirty="0" smtClean="0">
                <a:latin typeface="Chalkduster"/>
                <a:cs typeface="Chalkduster"/>
              </a:rPr>
              <a:t>CDM) and </a:t>
            </a:r>
            <a:r>
              <a:rPr lang="en-US" sz="1600" dirty="0" smtClean="0">
                <a:latin typeface="Chalkduster"/>
                <a:cs typeface="Chalkduster"/>
              </a:rPr>
              <a:t>Inflation</a:t>
            </a:r>
          </a:p>
          <a:p>
            <a:endParaRPr lang="en-US" sz="1200" dirty="0" smtClean="0">
              <a:latin typeface="Chalkduster"/>
              <a:cs typeface="Chalkduster"/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PLANCK  </a:t>
            </a:r>
            <a:r>
              <a:rPr lang="en-US" sz="2000" b="1" dirty="0" err="1" smtClean="0">
                <a:solidFill>
                  <a:srgbClr val="FF0000"/>
                </a:solidFill>
              </a:rPr>
              <a:t>favourable</a:t>
            </a:r>
            <a:r>
              <a:rPr lang="en-US" sz="2000" b="1" dirty="0" smtClean="0">
                <a:solidFill>
                  <a:srgbClr val="FF0000"/>
                </a:solidFill>
              </a:rPr>
              <a:t> inflation models</a:t>
            </a:r>
            <a:r>
              <a:rPr lang="en-US" sz="2000" b="1" dirty="0" smtClean="0">
                <a:solidFill>
                  <a:srgbClr val="008000"/>
                </a:solidFill>
              </a:rPr>
              <a:t>: </a:t>
            </a:r>
            <a:r>
              <a:rPr lang="en-US" sz="2000" b="1" dirty="0" err="1" smtClean="0">
                <a:solidFill>
                  <a:srgbClr val="008000"/>
                </a:solidFill>
              </a:rPr>
              <a:t>Starobinsky</a:t>
            </a:r>
            <a:r>
              <a:rPr lang="en-US" sz="2000" b="1" dirty="0" smtClean="0">
                <a:solidFill>
                  <a:srgbClr val="008000"/>
                </a:solidFill>
              </a:rPr>
              <a:t> , -like</a:t>
            </a:r>
          </a:p>
          <a:p>
            <a:pPr marL="0" indent="0">
              <a:buNone/>
            </a:pPr>
            <a:endParaRPr lang="en-US" sz="900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Low-scale </a:t>
            </a:r>
            <a:r>
              <a:rPr lang="en-US" sz="2000" dirty="0" smtClean="0"/>
              <a:t>(compared to Planck scale) for Inflation </a:t>
            </a:r>
            <a:r>
              <a:rPr lang="en-US" sz="2000" dirty="0" smtClean="0">
                <a:sym typeface="Wingdings"/>
              </a:rPr>
              <a:t> why?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SUPERSYMMETRY</a:t>
            </a:r>
            <a:r>
              <a:rPr lang="en-US" sz="2000" dirty="0" smtClean="0">
                <a:sym typeface="Wingdings"/>
              </a:rPr>
              <a:t>?</a:t>
            </a:r>
          </a:p>
          <a:p>
            <a:endParaRPr lang="en-US" sz="1600" dirty="0" smtClean="0"/>
          </a:p>
          <a:p>
            <a:r>
              <a:rPr lang="en-US" sz="2000" b="1" dirty="0" smtClean="0"/>
              <a:t>A minimal Inflationary Scenario in </a:t>
            </a:r>
            <a:r>
              <a:rPr lang="en-US" sz="2000" b="1" dirty="0" err="1" smtClean="0"/>
              <a:t>Supergravity</a:t>
            </a:r>
            <a:r>
              <a:rPr lang="en-US" sz="2000" b="1" dirty="0" smtClean="0"/>
              <a:t>: </a:t>
            </a:r>
          </a:p>
          <a:p>
            <a:pPr marL="0" indent="0">
              <a:buNone/>
            </a:pPr>
            <a:r>
              <a:rPr lang="en-US" sz="2000" b="1" dirty="0">
                <a:sym typeface="Wingdings"/>
              </a:rPr>
              <a:t> </a:t>
            </a:r>
            <a:r>
              <a:rPr lang="en-US" sz="2000" b="1" dirty="0" smtClean="0">
                <a:sym typeface="Wingdings"/>
              </a:rPr>
              <a:t>  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 dynamically broken </a:t>
            </a:r>
            <a:r>
              <a:rPr lang="en-US" sz="2000" b="1" dirty="0" smtClean="0">
                <a:sym typeface="Wingdings"/>
              </a:rPr>
              <a:t>N=1 D=4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SUGRA</a:t>
            </a:r>
            <a:r>
              <a:rPr lang="en-US" sz="2000" b="1" dirty="0" smtClean="0">
                <a:sym typeface="Wingdings"/>
              </a:rPr>
              <a:t> via </a:t>
            </a:r>
            <a:r>
              <a:rPr lang="en-US" sz="2000" b="1" dirty="0" err="1" smtClean="0">
                <a:sym typeface="Wingdings"/>
              </a:rPr>
              <a:t>gravitino</a:t>
            </a:r>
            <a:r>
              <a:rPr lang="en-US" sz="2000" b="1" dirty="0" smtClean="0">
                <a:sym typeface="Wingdings"/>
              </a:rPr>
              <a:t> condensation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      Broken SUSY + SUGRA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b="1" dirty="0" smtClean="0">
                <a:latin typeface="Chalkduster"/>
                <a:cs typeface="Chalkduster"/>
                <a:sym typeface="Wingdings"/>
              </a:rPr>
              <a:t>SUPER-HIGGS EFFECT revisited</a:t>
            </a:r>
            <a:endParaRPr lang="en-US" sz="2000" b="1" dirty="0" smtClean="0">
              <a:solidFill>
                <a:srgbClr val="FF0000"/>
              </a:solidFill>
              <a:latin typeface="Chalkduster"/>
              <a:cs typeface="Chalkduster"/>
              <a:sym typeface="Wingdings"/>
            </a:endParaRPr>
          </a:p>
          <a:p>
            <a:pPr marL="0" indent="0">
              <a:buNone/>
            </a:pPr>
            <a:r>
              <a:rPr lang="en-US" sz="2000" dirty="0" smtClean="0">
                <a:sym typeface="Wingdings"/>
              </a:rPr>
              <a:t>     </a:t>
            </a:r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  <a:sym typeface="Wingdings"/>
              </a:rPr>
              <a:t>Starobinsky</a:t>
            </a:r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’ type inflation in massive </a:t>
            </a:r>
            <a:r>
              <a:rPr lang="en-US" sz="2000" b="1" dirty="0" err="1" smtClean="0">
                <a:solidFill>
                  <a:srgbClr val="0000FF"/>
                </a:solidFill>
                <a:sym typeface="Wingdings"/>
              </a:rPr>
              <a:t>gravitino</a:t>
            </a:r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/broken SUGRA  phase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sym typeface="Wingdings"/>
              </a:rPr>
              <a:t>    </a:t>
            </a:r>
            <a:r>
              <a:rPr lang="en-US" sz="2000" b="1" dirty="0" smtClean="0">
                <a:solidFill>
                  <a:srgbClr val="FF6600"/>
                </a:solidFill>
                <a:sym typeface="Wingdings"/>
              </a:rPr>
              <a:t>   </a:t>
            </a:r>
            <a:r>
              <a:rPr lang="en-US" sz="2000" b="1" dirty="0" err="1" smtClean="0">
                <a:solidFill>
                  <a:srgbClr val="FF6600"/>
                </a:solidFill>
                <a:sym typeface="Wingdings"/>
              </a:rPr>
              <a:t>Gravitino</a:t>
            </a:r>
            <a:r>
              <a:rPr lang="en-US" sz="2000" b="1" dirty="0" smtClean="0">
                <a:solidFill>
                  <a:srgbClr val="FF6600"/>
                </a:solidFill>
                <a:sym typeface="Wingdings"/>
              </a:rPr>
              <a:t> is GUT scale massive , </a:t>
            </a:r>
            <a:r>
              <a:rPr lang="en-US" sz="2000" b="1" dirty="0" smtClean="0">
                <a:solidFill>
                  <a:srgbClr val="BC1010"/>
                </a:solidFill>
                <a:sym typeface="Wingdings"/>
              </a:rPr>
              <a:t>NOT</a:t>
            </a:r>
            <a:r>
              <a:rPr lang="en-US" sz="2000" b="1" dirty="0" smtClean="0">
                <a:solidFill>
                  <a:srgbClr val="FF6600"/>
                </a:solidFill>
                <a:sym typeface="Wingdings"/>
              </a:rPr>
              <a:t> the dark matter</a:t>
            </a:r>
            <a:endParaRPr lang="en-US" sz="1200" b="1" dirty="0" smtClean="0">
              <a:solidFill>
                <a:srgbClr val="FF6600"/>
              </a:solidFill>
              <a:sym typeface="Wingdings"/>
            </a:endParaRPr>
          </a:p>
          <a:p>
            <a:pPr marL="0" indent="0">
              <a:buNone/>
            </a:pPr>
            <a:endParaRPr lang="en-US" sz="300" b="1" dirty="0" smtClean="0">
              <a:solidFill>
                <a:srgbClr val="0000FF"/>
              </a:solidFill>
              <a:latin typeface="Abadi MT Condensed Extra Bold"/>
              <a:cs typeface="Abadi MT Condensed Extra Bold"/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 </a:t>
            </a:r>
            <a:r>
              <a:rPr lang="en-US" sz="2000" b="1" dirty="0" smtClean="0">
                <a:solidFill>
                  <a:srgbClr val="BC1010"/>
                </a:solidFill>
                <a:sym typeface="Wingdings"/>
              </a:rPr>
              <a:t>Data Phenomenology </a:t>
            </a:r>
            <a:r>
              <a:rPr lang="en-US" sz="2000" dirty="0" smtClean="0">
                <a:sym typeface="Wingdings"/>
              </a:rPr>
              <a:t>– </a:t>
            </a:r>
            <a:r>
              <a:rPr lang="en-US" sz="2000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compatibility</a:t>
            </a:r>
            <a:r>
              <a:rPr lang="en-US" sz="2000" b="1" dirty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halkduster"/>
                <a:cs typeface="Chalkduster"/>
                <a:sym typeface="Wingdings"/>
              </a:rPr>
              <a:t>with Planck</a:t>
            </a:r>
          </a:p>
          <a:p>
            <a:endParaRPr lang="en-US" sz="1200" b="1" dirty="0" smtClean="0">
              <a:solidFill>
                <a:srgbClr val="008000"/>
              </a:solidFill>
              <a:latin typeface="Chalkduster"/>
              <a:cs typeface="Chalkduster"/>
              <a:sym typeface="Wingdings"/>
            </a:endParaRPr>
          </a:p>
          <a:p>
            <a:r>
              <a:rPr lang="en-US" sz="2000" b="1" dirty="0" smtClean="0">
                <a:latin typeface="Chalkduster"/>
                <a:cs typeface="Chalkduster"/>
                <a:sym typeface="Wingdings"/>
              </a:rPr>
              <a:t>``</a:t>
            </a:r>
            <a:r>
              <a:rPr lang="en-US" sz="2000" b="1" dirty="0" smtClean="0">
                <a:solidFill>
                  <a:srgbClr val="660066"/>
                </a:solidFill>
                <a:latin typeface="Chalkduster"/>
                <a:cs typeface="Chalkduster"/>
                <a:sym typeface="Wingdings"/>
              </a:rPr>
              <a:t>Running Vacuum</a:t>
            </a:r>
            <a:r>
              <a:rPr lang="en-US" sz="2000" b="1" dirty="0" smtClean="0">
                <a:latin typeface="Chalkduster"/>
                <a:cs typeface="Chalkduster"/>
                <a:sym typeface="Wingdings"/>
              </a:rPr>
              <a:t>’’ concept applied to SUGRA models: </a:t>
            </a:r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a consistent cosmic picture – from inflation to </a:t>
            </a:r>
            <a:r>
              <a:rPr lang="el-GR" sz="2000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Λ</a:t>
            </a:r>
            <a:r>
              <a:rPr lang="en-GB" sz="2000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CDM</a:t>
            </a:r>
            <a:r>
              <a:rPr lang="en-US" sz="2000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</a:t>
            </a:r>
          </a:p>
          <a:p>
            <a:pPr marL="0" indent="0">
              <a:buNone/>
            </a:pPr>
            <a:endParaRPr lang="en-US" sz="12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185296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38"/>
          <p:cNvGrpSpPr/>
          <p:nvPr/>
        </p:nvGrpSpPr>
        <p:grpSpPr>
          <a:xfrm>
            <a:off x="467543" y="1200259"/>
            <a:ext cx="8016091" cy="5195835"/>
            <a:chOff x="502144" y="4005064"/>
            <a:chExt cx="2364526" cy="2391030"/>
          </a:xfrm>
        </p:grpSpPr>
        <p:sp>
          <p:nvSpPr>
            <p:cNvPr id="4" name="Rectangle 3"/>
            <p:cNvSpPr/>
            <p:nvPr/>
          </p:nvSpPr>
          <p:spPr>
            <a:xfrm>
              <a:off x="525538" y="4168008"/>
              <a:ext cx="2290862" cy="2173783"/>
            </a:xfrm>
            <a:custGeom>
              <a:avLst/>
              <a:gdLst>
                <a:gd name="connsiteX0" fmla="*/ 0 w 2798440"/>
                <a:gd name="connsiteY0" fmla="*/ 0 h 2808312"/>
                <a:gd name="connsiteX1" fmla="*/ 2798440 w 2798440"/>
                <a:gd name="connsiteY1" fmla="*/ 0 h 2808312"/>
                <a:gd name="connsiteX2" fmla="*/ 2798440 w 2798440"/>
                <a:gd name="connsiteY2" fmla="*/ 2808312 h 2808312"/>
                <a:gd name="connsiteX3" fmla="*/ 0 w 2798440"/>
                <a:gd name="connsiteY3" fmla="*/ 2808312 h 2808312"/>
                <a:gd name="connsiteX4" fmla="*/ 0 w 2798440"/>
                <a:gd name="connsiteY4" fmla="*/ 0 h 2808312"/>
                <a:gd name="connsiteX0" fmla="*/ 0 w 2900040"/>
                <a:gd name="connsiteY0" fmla="*/ 0 h 2808312"/>
                <a:gd name="connsiteX1" fmla="*/ 2900040 w 2900040"/>
                <a:gd name="connsiteY1" fmla="*/ 76200 h 2808312"/>
                <a:gd name="connsiteX2" fmla="*/ 2798440 w 2900040"/>
                <a:gd name="connsiteY2" fmla="*/ 2808312 h 2808312"/>
                <a:gd name="connsiteX3" fmla="*/ 0 w 2900040"/>
                <a:gd name="connsiteY3" fmla="*/ 2808312 h 2808312"/>
                <a:gd name="connsiteX4" fmla="*/ 0 w 2900040"/>
                <a:gd name="connsiteY4" fmla="*/ 0 h 2808312"/>
                <a:gd name="connsiteX0" fmla="*/ 171450 w 2900040"/>
                <a:gd name="connsiteY0" fmla="*/ 0 h 2827362"/>
                <a:gd name="connsiteX1" fmla="*/ 2900040 w 2900040"/>
                <a:gd name="connsiteY1" fmla="*/ 95250 h 2827362"/>
                <a:gd name="connsiteX2" fmla="*/ 2798440 w 2900040"/>
                <a:gd name="connsiteY2" fmla="*/ 2827362 h 2827362"/>
                <a:gd name="connsiteX3" fmla="*/ 0 w 2900040"/>
                <a:gd name="connsiteY3" fmla="*/ 2827362 h 2827362"/>
                <a:gd name="connsiteX4" fmla="*/ 171450 w 2900040"/>
                <a:gd name="connsiteY4" fmla="*/ 0 h 2827362"/>
                <a:gd name="connsiteX0" fmla="*/ 0 w 2728590"/>
                <a:gd name="connsiteY0" fmla="*/ 0 h 2827362"/>
                <a:gd name="connsiteX1" fmla="*/ 2728590 w 2728590"/>
                <a:gd name="connsiteY1" fmla="*/ 95250 h 2827362"/>
                <a:gd name="connsiteX2" fmla="*/ 2626990 w 2728590"/>
                <a:gd name="connsiteY2" fmla="*/ 2827362 h 2827362"/>
                <a:gd name="connsiteX3" fmla="*/ 0 w 2728590"/>
                <a:gd name="connsiteY3" fmla="*/ 2586062 h 2827362"/>
                <a:gd name="connsiteX4" fmla="*/ 0 w 2728590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175198 w 2776580"/>
                <a:gd name="connsiteY0" fmla="*/ 0 h 2827362"/>
                <a:gd name="connsiteX1" fmla="*/ 2776580 w 2776580"/>
                <a:gd name="connsiteY1" fmla="*/ 95250 h 2827362"/>
                <a:gd name="connsiteX2" fmla="*/ 2674980 w 2776580"/>
                <a:gd name="connsiteY2" fmla="*/ 2827362 h 2827362"/>
                <a:gd name="connsiteX3" fmla="*/ 47990 w 2776580"/>
                <a:gd name="connsiteY3" fmla="*/ 2586062 h 2827362"/>
                <a:gd name="connsiteX4" fmla="*/ 175198 w 2776580"/>
                <a:gd name="connsiteY4" fmla="*/ 0 h 2827362"/>
                <a:gd name="connsiteX0" fmla="*/ 175198 w 2776580"/>
                <a:gd name="connsiteY0" fmla="*/ 0 h 2782269"/>
                <a:gd name="connsiteX1" fmla="*/ 2776580 w 2776580"/>
                <a:gd name="connsiteY1" fmla="*/ 95250 h 2782269"/>
                <a:gd name="connsiteX2" fmla="*/ 2690881 w 2776580"/>
                <a:gd name="connsiteY2" fmla="*/ 2771708 h 2782269"/>
                <a:gd name="connsiteX3" fmla="*/ 47990 w 2776580"/>
                <a:gd name="connsiteY3" fmla="*/ 2586062 h 2782269"/>
                <a:gd name="connsiteX4" fmla="*/ 175198 w 2776580"/>
                <a:gd name="connsiteY4" fmla="*/ 0 h 2782269"/>
                <a:gd name="connsiteX0" fmla="*/ 175198 w 2776580"/>
                <a:gd name="connsiteY0" fmla="*/ 0 h 2773467"/>
                <a:gd name="connsiteX1" fmla="*/ 2776580 w 2776580"/>
                <a:gd name="connsiteY1" fmla="*/ 95250 h 2773467"/>
                <a:gd name="connsiteX2" fmla="*/ 2762436 w 2776580"/>
                <a:gd name="connsiteY2" fmla="*/ 2755807 h 2773467"/>
                <a:gd name="connsiteX3" fmla="*/ 47990 w 2776580"/>
                <a:gd name="connsiteY3" fmla="*/ 2586062 h 2773467"/>
                <a:gd name="connsiteX4" fmla="*/ 175198 w 2776580"/>
                <a:gd name="connsiteY4" fmla="*/ 0 h 2773467"/>
                <a:gd name="connsiteX0" fmla="*/ 175198 w 2794791"/>
                <a:gd name="connsiteY0" fmla="*/ 0 h 2777766"/>
                <a:gd name="connsiteX1" fmla="*/ 2776580 w 2794791"/>
                <a:gd name="connsiteY1" fmla="*/ 95250 h 2777766"/>
                <a:gd name="connsiteX2" fmla="*/ 2794238 w 2794791"/>
                <a:gd name="connsiteY2" fmla="*/ 2763757 h 2777766"/>
                <a:gd name="connsiteX3" fmla="*/ 47990 w 2794791"/>
                <a:gd name="connsiteY3" fmla="*/ 2586062 h 2777766"/>
                <a:gd name="connsiteX4" fmla="*/ 175198 w 2794791"/>
                <a:gd name="connsiteY4" fmla="*/ 0 h 2777766"/>
                <a:gd name="connsiteX0" fmla="*/ 175198 w 2834230"/>
                <a:gd name="connsiteY0" fmla="*/ 0 h 2777766"/>
                <a:gd name="connsiteX1" fmla="*/ 2776580 w 2834230"/>
                <a:gd name="connsiteY1" fmla="*/ 95250 h 2777766"/>
                <a:gd name="connsiteX2" fmla="*/ 2833991 w 2834230"/>
                <a:gd name="connsiteY2" fmla="*/ 2763757 h 2777766"/>
                <a:gd name="connsiteX3" fmla="*/ 47990 w 2834230"/>
                <a:gd name="connsiteY3" fmla="*/ 2586062 h 2777766"/>
                <a:gd name="connsiteX4" fmla="*/ 175198 w 2834230"/>
                <a:gd name="connsiteY4" fmla="*/ 0 h 2777766"/>
                <a:gd name="connsiteX0" fmla="*/ 175198 w 2881835"/>
                <a:gd name="connsiteY0" fmla="*/ 0 h 2782269"/>
                <a:gd name="connsiteX1" fmla="*/ 2776580 w 2881835"/>
                <a:gd name="connsiteY1" fmla="*/ 95250 h 2782269"/>
                <a:gd name="connsiteX2" fmla="*/ 2881694 w 2881835"/>
                <a:gd name="connsiteY2" fmla="*/ 2771707 h 2782269"/>
                <a:gd name="connsiteX3" fmla="*/ 47990 w 2881835"/>
                <a:gd name="connsiteY3" fmla="*/ 2586062 h 2782269"/>
                <a:gd name="connsiteX4" fmla="*/ 175198 w 2881835"/>
                <a:gd name="connsiteY4" fmla="*/ 0 h 2782269"/>
                <a:gd name="connsiteX0" fmla="*/ 175198 w 2858020"/>
                <a:gd name="connsiteY0" fmla="*/ 0 h 2769357"/>
                <a:gd name="connsiteX1" fmla="*/ 2776580 w 2858020"/>
                <a:gd name="connsiteY1" fmla="*/ 95250 h 2769357"/>
                <a:gd name="connsiteX2" fmla="*/ 2857843 w 2858020"/>
                <a:gd name="connsiteY2" fmla="*/ 2747855 h 2769357"/>
                <a:gd name="connsiteX3" fmla="*/ 47990 w 2858020"/>
                <a:gd name="connsiteY3" fmla="*/ 2586062 h 2769357"/>
                <a:gd name="connsiteX4" fmla="*/ 175198 w 2858020"/>
                <a:gd name="connsiteY4" fmla="*/ 0 h 2769357"/>
                <a:gd name="connsiteX0" fmla="*/ 215022 w 2853154"/>
                <a:gd name="connsiteY0" fmla="*/ 0 h 2769357"/>
                <a:gd name="connsiteX1" fmla="*/ 2771714 w 2853154"/>
                <a:gd name="connsiteY1" fmla="*/ 95250 h 2769357"/>
                <a:gd name="connsiteX2" fmla="*/ 2852977 w 2853154"/>
                <a:gd name="connsiteY2" fmla="*/ 2747855 h 2769357"/>
                <a:gd name="connsiteX3" fmla="*/ 43124 w 2853154"/>
                <a:gd name="connsiteY3" fmla="*/ 2586062 h 2769357"/>
                <a:gd name="connsiteX4" fmla="*/ 215022 w 2853154"/>
                <a:gd name="connsiteY4" fmla="*/ 0 h 2769357"/>
                <a:gd name="connsiteX0" fmla="*/ 210546 w 2853644"/>
                <a:gd name="connsiteY0" fmla="*/ 0 h 2810809"/>
                <a:gd name="connsiteX1" fmla="*/ 2772204 w 2853644"/>
                <a:gd name="connsiteY1" fmla="*/ 136702 h 2810809"/>
                <a:gd name="connsiteX2" fmla="*/ 2853467 w 2853644"/>
                <a:gd name="connsiteY2" fmla="*/ 2789307 h 2810809"/>
                <a:gd name="connsiteX3" fmla="*/ 43614 w 2853644"/>
                <a:gd name="connsiteY3" fmla="*/ 2627514 h 2810809"/>
                <a:gd name="connsiteX4" fmla="*/ 210546 w 2853644"/>
                <a:gd name="connsiteY4" fmla="*/ 0 h 2810809"/>
                <a:gd name="connsiteX0" fmla="*/ 186033 w 2829131"/>
                <a:gd name="connsiteY0" fmla="*/ 0 h 2801315"/>
                <a:gd name="connsiteX1" fmla="*/ 2747691 w 2829131"/>
                <a:gd name="connsiteY1" fmla="*/ 136702 h 2801315"/>
                <a:gd name="connsiteX2" fmla="*/ 2828954 w 2829131"/>
                <a:gd name="connsiteY2" fmla="*/ 2789307 h 2801315"/>
                <a:gd name="connsiteX3" fmla="*/ 46548 w 2829131"/>
                <a:gd name="connsiteY3" fmla="*/ 2607057 h 2801315"/>
                <a:gd name="connsiteX4" fmla="*/ 186033 w 2829131"/>
                <a:gd name="connsiteY4" fmla="*/ 0 h 2801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9131" h="2801315">
                  <a:moveTo>
                    <a:pt x="186033" y="0"/>
                  </a:moveTo>
                  <a:lnTo>
                    <a:pt x="2747691" y="136702"/>
                  </a:lnTo>
                  <a:cubicBezTo>
                    <a:pt x="2742976" y="1023554"/>
                    <a:pt x="2833669" y="1902455"/>
                    <a:pt x="2828954" y="2789307"/>
                  </a:cubicBezTo>
                  <a:cubicBezTo>
                    <a:pt x="1927891" y="2766024"/>
                    <a:pt x="1233361" y="2903390"/>
                    <a:pt x="46548" y="2607057"/>
                  </a:cubicBezTo>
                  <a:cubicBezTo>
                    <a:pt x="-112202" y="1776786"/>
                    <a:pt x="186033" y="862021"/>
                    <a:pt x="18603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39700" dist="139700" dir="8100000" algn="tr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Rectangle 3"/>
            <p:cNvSpPr/>
            <p:nvPr/>
          </p:nvSpPr>
          <p:spPr>
            <a:xfrm>
              <a:off x="502144" y="4009086"/>
              <a:ext cx="2363185" cy="2387008"/>
            </a:xfrm>
            <a:custGeom>
              <a:avLst/>
              <a:gdLst>
                <a:gd name="connsiteX0" fmla="*/ 0 w 2798440"/>
                <a:gd name="connsiteY0" fmla="*/ 0 h 2808312"/>
                <a:gd name="connsiteX1" fmla="*/ 2798440 w 2798440"/>
                <a:gd name="connsiteY1" fmla="*/ 0 h 2808312"/>
                <a:gd name="connsiteX2" fmla="*/ 2798440 w 2798440"/>
                <a:gd name="connsiteY2" fmla="*/ 2808312 h 2808312"/>
                <a:gd name="connsiteX3" fmla="*/ 0 w 2798440"/>
                <a:gd name="connsiteY3" fmla="*/ 2808312 h 2808312"/>
                <a:gd name="connsiteX4" fmla="*/ 0 w 2798440"/>
                <a:gd name="connsiteY4" fmla="*/ 0 h 2808312"/>
                <a:gd name="connsiteX0" fmla="*/ 0 w 2900040"/>
                <a:gd name="connsiteY0" fmla="*/ 0 h 2808312"/>
                <a:gd name="connsiteX1" fmla="*/ 2900040 w 2900040"/>
                <a:gd name="connsiteY1" fmla="*/ 76200 h 2808312"/>
                <a:gd name="connsiteX2" fmla="*/ 2798440 w 2900040"/>
                <a:gd name="connsiteY2" fmla="*/ 2808312 h 2808312"/>
                <a:gd name="connsiteX3" fmla="*/ 0 w 2900040"/>
                <a:gd name="connsiteY3" fmla="*/ 2808312 h 2808312"/>
                <a:gd name="connsiteX4" fmla="*/ 0 w 2900040"/>
                <a:gd name="connsiteY4" fmla="*/ 0 h 2808312"/>
                <a:gd name="connsiteX0" fmla="*/ 171450 w 2900040"/>
                <a:gd name="connsiteY0" fmla="*/ 0 h 2827362"/>
                <a:gd name="connsiteX1" fmla="*/ 2900040 w 2900040"/>
                <a:gd name="connsiteY1" fmla="*/ 95250 h 2827362"/>
                <a:gd name="connsiteX2" fmla="*/ 2798440 w 2900040"/>
                <a:gd name="connsiteY2" fmla="*/ 2827362 h 2827362"/>
                <a:gd name="connsiteX3" fmla="*/ 0 w 2900040"/>
                <a:gd name="connsiteY3" fmla="*/ 2827362 h 2827362"/>
                <a:gd name="connsiteX4" fmla="*/ 171450 w 2900040"/>
                <a:gd name="connsiteY4" fmla="*/ 0 h 2827362"/>
                <a:gd name="connsiteX0" fmla="*/ 0 w 2728590"/>
                <a:gd name="connsiteY0" fmla="*/ 0 h 2827362"/>
                <a:gd name="connsiteX1" fmla="*/ 2728590 w 2728590"/>
                <a:gd name="connsiteY1" fmla="*/ 95250 h 2827362"/>
                <a:gd name="connsiteX2" fmla="*/ 2626990 w 2728590"/>
                <a:gd name="connsiteY2" fmla="*/ 2827362 h 2827362"/>
                <a:gd name="connsiteX3" fmla="*/ 0 w 2728590"/>
                <a:gd name="connsiteY3" fmla="*/ 2586062 h 2827362"/>
                <a:gd name="connsiteX4" fmla="*/ 0 w 2728590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  <a:gd name="connsiteX0" fmla="*/ 70555 w 2799145"/>
                <a:gd name="connsiteY0" fmla="*/ 0 h 2827362"/>
                <a:gd name="connsiteX1" fmla="*/ 2799145 w 2799145"/>
                <a:gd name="connsiteY1" fmla="*/ 95250 h 2827362"/>
                <a:gd name="connsiteX2" fmla="*/ 2697545 w 2799145"/>
                <a:gd name="connsiteY2" fmla="*/ 2827362 h 2827362"/>
                <a:gd name="connsiteX3" fmla="*/ 70555 w 2799145"/>
                <a:gd name="connsiteY3" fmla="*/ 2586062 h 2827362"/>
                <a:gd name="connsiteX4" fmla="*/ 70555 w 2799145"/>
                <a:gd name="connsiteY4" fmla="*/ 0 h 2827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9145" h="2827362">
                  <a:moveTo>
                    <a:pt x="70555" y="0"/>
                  </a:moveTo>
                  <a:lnTo>
                    <a:pt x="2799145" y="95250"/>
                  </a:lnTo>
                  <a:lnTo>
                    <a:pt x="2697545" y="2827362"/>
                  </a:lnTo>
                  <a:cubicBezTo>
                    <a:pt x="1796482" y="2804079"/>
                    <a:pt x="1257368" y="2882395"/>
                    <a:pt x="70555" y="2586062"/>
                  </a:cubicBezTo>
                  <a:cubicBezTo>
                    <a:pt x="-88195" y="1755791"/>
                    <a:pt x="70555" y="862021"/>
                    <a:pt x="70555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4"/>
            <p:cNvSpPr/>
            <p:nvPr/>
          </p:nvSpPr>
          <p:spPr>
            <a:xfrm>
              <a:off x="547530" y="4005064"/>
              <a:ext cx="2319140" cy="468011"/>
            </a:xfrm>
            <a:custGeom>
              <a:avLst/>
              <a:gdLst>
                <a:gd name="connsiteX0" fmla="*/ 0 w 2756023"/>
                <a:gd name="connsiteY0" fmla="*/ 0 h 451098"/>
                <a:gd name="connsiteX1" fmla="*/ 2756023 w 2756023"/>
                <a:gd name="connsiteY1" fmla="*/ 0 h 451098"/>
                <a:gd name="connsiteX2" fmla="*/ 2756023 w 2756023"/>
                <a:gd name="connsiteY2" fmla="*/ 451098 h 451098"/>
                <a:gd name="connsiteX3" fmla="*/ 0 w 2756023"/>
                <a:gd name="connsiteY3" fmla="*/ 451098 h 451098"/>
                <a:gd name="connsiteX4" fmla="*/ 0 w 2756023"/>
                <a:gd name="connsiteY4" fmla="*/ 0 h 451098"/>
                <a:gd name="connsiteX0" fmla="*/ 0 w 2762373"/>
                <a:gd name="connsiteY0" fmla="*/ 0 h 451098"/>
                <a:gd name="connsiteX1" fmla="*/ 2762373 w 2762373"/>
                <a:gd name="connsiteY1" fmla="*/ 95250 h 451098"/>
                <a:gd name="connsiteX2" fmla="*/ 2756023 w 2762373"/>
                <a:gd name="connsiteY2" fmla="*/ 451098 h 451098"/>
                <a:gd name="connsiteX3" fmla="*/ 0 w 2762373"/>
                <a:gd name="connsiteY3" fmla="*/ 451098 h 451098"/>
                <a:gd name="connsiteX4" fmla="*/ 0 w 2762373"/>
                <a:gd name="connsiteY4" fmla="*/ 0 h 451098"/>
                <a:gd name="connsiteX0" fmla="*/ 0 w 2762373"/>
                <a:gd name="connsiteY0" fmla="*/ 0 h 451098"/>
                <a:gd name="connsiteX1" fmla="*/ 2762373 w 2762373"/>
                <a:gd name="connsiteY1" fmla="*/ 95250 h 451098"/>
                <a:gd name="connsiteX2" fmla="*/ 2756023 w 2762373"/>
                <a:gd name="connsiteY2" fmla="*/ 451098 h 451098"/>
                <a:gd name="connsiteX3" fmla="*/ 25400 w 2762373"/>
                <a:gd name="connsiteY3" fmla="*/ 343148 h 451098"/>
                <a:gd name="connsiteX4" fmla="*/ 0 w 2762373"/>
                <a:gd name="connsiteY4" fmla="*/ 0 h 451098"/>
                <a:gd name="connsiteX0" fmla="*/ 0 w 2762373"/>
                <a:gd name="connsiteY0" fmla="*/ 0 h 457448"/>
                <a:gd name="connsiteX1" fmla="*/ 2762373 w 2762373"/>
                <a:gd name="connsiteY1" fmla="*/ 95250 h 457448"/>
                <a:gd name="connsiteX2" fmla="*/ 2736973 w 2762373"/>
                <a:gd name="connsiteY2" fmla="*/ 457448 h 457448"/>
                <a:gd name="connsiteX3" fmla="*/ 25400 w 2762373"/>
                <a:gd name="connsiteY3" fmla="*/ 343148 h 457448"/>
                <a:gd name="connsiteX4" fmla="*/ 0 w 2762373"/>
                <a:gd name="connsiteY4" fmla="*/ 0 h 457448"/>
                <a:gd name="connsiteX0" fmla="*/ 5556 w 2736973"/>
                <a:gd name="connsiteY0" fmla="*/ 0 h 462211"/>
                <a:gd name="connsiteX1" fmla="*/ 2736973 w 2736973"/>
                <a:gd name="connsiteY1" fmla="*/ 100013 h 462211"/>
                <a:gd name="connsiteX2" fmla="*/ 2711573 w 2736973"/>
                <a:gd name="connsiteY2" fmla="*/ 462211 h 462211"/>
                <a:gd name="connsiteX3" fmla="*/ 0 w 2736973"/>
                <a:gd name="connsiteY3" fmla="*/ 347911 h 462211"/>
                <a:gd name="connsiteX4" fmla="*/ 5556 w 2736973"/>
                <a:gd name="connsiteY4" fmla="*/ 0 h 462211"/>
                <a:gd name="connsiteX0" fmla="*/ 12699 w 2744116"/>
                <a:gd name="connsiteY0" fmla="*/ 0 h 462211"/>
                <a:gd name="connsiteX1" fmla="*/ 2744116 w 2744116"/>
                <a:gd name="connsiteY1" fmla="*/ 100013 h 462211"/>
                <a:gd name="connsiteX2" fmla="*/ 2718716 w 2744116"/>
                <a:gd name="connsiteY2" fmla="*/ 462211 h 462211"/>
                <a:gd name="connsiteX3" fmla="*/ 0 w 2744116"/>
                <a:gd name="connsiteY3" fmla="*/ 345530 h 462211"/>
                <a:gd name="connsiteX4" fmla="*/ 12699 w 2744116"/>
                <a:gd name="connsiteY4" fmla="*/ 0 h 462211"/>
                <a:gd name="connsiteX0" fmla="*/ 12699 w 2739354"/>
                <a:gd name="connsiteY0" fmla="*/ 0 h 462211"/>
                <a:gd name="connsiteX1" fmla="*/ 2739354 w 2739354"/>
                <a:gd name="connsiteY1" fmla="*/ 88101 h 462211"/>
                <a:gd name="connsiteX2" fmla="*/ 2718716 w 2739354"/>
                <a:gd name="connsiteY2" fmla="*/ 462211 h 462211"/>
                <a:gd name="connsiteX3" fmla="*/ 0 w 2739354"/>
                <a:gd name="connsiteY3" fmla="*/ 345530 h 462211"/>
                <a:gd name="connsiteX4" fmla="*/ 12699 w 2739354"/>
                <a:gd name="connsiteY4" fmla="*/ 0 h 462211"/>
                <a:gd name="connsiteX0" fmla="*/ 12699 w 2739354"/>
                <a:gd name="connsiteY0" fmla="*/ 0 h 462211"/>
                <a:gd name="connsiteX1" fmla="*/ 2739354 w 2739354"/>
                <a:gd name="connsiteY1" fmla="*/ 88101 h 462211"/>
                <a:gd name="connsiteX2" fmla="*/ 2718716 w 2739354"/>
                <a:gd name="connsiteY2" fmla="*/ 462211 h 462211"/>
                <a:gd name="connsiteX3" fmla="*/ 0 w 2739354"/>
                <a:gd name="connsiteY3" fmla="*/ 356119 h 462211"/>
                <a:gd name="connsiteX4" fmla="*/ 12699 w 2739354"/>
                <a:gd name="connsiteY4" fmla="*/ 0 h 462211"/>
                <a:gd name="connsiteX0" fmla="*/ 20319 w 2746974"/>
                <a:gd name="connsiteY0" fmla="*/ 0 h 462211"/>
                <a:gd name="connsiteX1" fmla="*/ 2746974 w 2746974"/>
                <a:gd name="connsiteY1" fmla="*/ 88101 h 462211"/>
                <a:gd name="connsiteX2" fmla="*/ 2726336 w 2746974"/>
                <a:gd name="connsiteY2" fmla="*/ 462211 h 462211"/>
                <a:gd name="connsiteX3" fmla="*/ 0 w 2746974"/>
                <a:gd name="connsiteY3" fmla="*/ 375179 h 462211"/>
                <a:gd name="connsiteX4" fmla="*/ 20319 w 2746974"/>
                <a:gd name="connsiteY4" fmla="*/ 0 h 46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6974" h="462211">
                  <a:moveTo>
                    <a:pt x="20319" y="0"/>
                  </a:moveTo>
                  <a:lnTo>
                    <a:pt x="2746974" y="88101"/>
                  </a:lnTo>
                  <a:lnTo>
                    <a:pt x="2726336" y="462211"/>
                  </a:lnTo>
                  <a:lnTo>
                    <a:pt x="0" y="375179"/>
                  </a:lnTo>
                  <a:lnTo>
                    <a:pt x="20319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439549" y="2017826"/>
            <a:ext cx="642996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One-Loop Partition Functions : </a:t>
            </a:r>
          </a:p>
          <a:p>
            <a:r>
              <a:rPr lang="en-US" dirty="0" smtClean="0">
                <a:latin typeface="Chalkduster"/>
                <a:cs typeface="Chalkduster"/>
              </a:rPr>
              <a:t>Integrate over quantum fluctuations</a:t>
            </a:r>
          </a:p>
          <a:p>
            <a:r>
              <a:rPr lang="en-US" dirty="0">
                <a:latin typeface="Chalkduster"/>
                <a:cs typeface="Chalkduster"/>
              </a:rPr>
              <a:t>of metric around de Sitter background </a:t>
            </a:r>
          </a:p>
          <a:p>
            <a:r>
              <a:rPr lang="en-US" dirty="0" smtClean="0">
                <a:latin typeface="Chalkduster"/>
                <a:cs typeface="Chalkduster"/>
              </a:rPr>
              <a:t>with </a:t>
            </a:r>
            <a:r>
              <a:rPr lang="en-US" dirty="0">
                <a:latin typeface="Chalkduster"/>
                <a:cs typeface="Chalkduster"/>
              </a:rPr>
              <a:t>cosmological constant </a:t>
            </a:r>
            <a:r>
              <a:rPr lang="el-GR" dirty="0">
                <a:latin typeface="Chalkduster"/>
                <a:cs typeface="Chalkduster"/>
              </a:rPr>
              <a:t>Λ &gt; 0 </a:t>
            </a:r>
            <a:endParaRPr lang="en-GB" dirty="0" smtClean="0">
              <a:latin typeface="Chalkduster"/>
              <a:cs typeface="Chalkduster"/>
            </a:endParaRPr>
          </a:p>
          <a:p>
            <a:r>
              <a:rPr lang="en-GB" dirty="0" smtClean="0">
                <a:latin typeface="Chalkduster"/>
                <a:cs typeface="Chalkduster"/>
              </a:rPr>
              <a:t>&amp; of </a:t>
            </a:r>
            <a:r>
              <a:rPr lang="en-GB" dirty="0" err="1" smtClean="0">
                <a:latin typeface="Chalkduster"/>
                <a:cs typeface="Chalkduster"/>
              </a:rPr>
              <a:t>gravitino</a:t>
            </a:r>
            <a:r>
              <a:rPr lang="en-GB" dirty="0" smtClean="0">
                <a:latin typeface="Chalkduster"/>
                <a:cs typeface="Chalkduster"/>
              </a:rPr>
              <a:t> field</a:t>
            </a:r>
            <a:endParaRPr lang="en-GB" dirty="0"/>
          </a:p>
          <a:p>
            <a:endParaRPr lang="en-US" dirty="0">
              <a:latin typeface="Chalkduster"/>
              <a:cs typeface="Chalkduster"/>
            </a:endParaRPr>
          </a:p>
          <a:p>
            <a:endParaRPr lang="en-US" dirty="0" smtClean="0">
              <a:latin typeface="Chalkduster"/>
              <a:cs typeface="Chalkduster"/>
            </a:endParaRPr>
          </a:p>
          <a:p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</a:rPr>
              <a:t>Take the limit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</a:rPr>
              <a:t>Λ </a:t>
            </a:r>
            <a:r>
              <a:rPr lang="el-GR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 0 </a:t>
            </a:r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to define </a:t>
            </a:r>
            <a:r>
              <a:rPr lang="en-GB" b="1" dirty="0" err="1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gravitino</a:t>
            </a:r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mass 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properly in </a:t>
            </a:r>
            <a:r>
              <a:rPr lang="en-GB" b="1" dirty="0" err="1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Minkowski</a:t>
            </a:r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space-time</a:t>
            </a:r>
          </a:p>
          <a:p>
            <a:endParaRPr lang="en-GB" b="1" dirty="0">
              <a:solidFill>
                <a:srgbClr val="FF0000"/>
              </a:solidFill>
              <a:latin typeface="Chalkduster"/>
              <a:cs typeface="Chalkduster"/>
              <a:sym typeface="Wingdings"/>
            </a:endParaRPr>
          </a:p>
          <a:p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For consistency </a:t>
            </a:r>
            <a:r>
              <a:rPr lang="en-GB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one-loop effective potential</a:t>
            </a:r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must </a:t>
            </a:r>
            <a:r>
              <a:rPr lang="en-GB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vanish</a:t>
            </a:r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at the </a:t>
            </a:r>
            <a:r>
              <a:rPr lang="en-GB" b="1" dirty="0" smtClean="0">
                <a:solidFill>
                  <a:srgbClr val="0000FF"/>
                </a:solidFill>
                <a:latin typeface="Chalkduster"/>
                <a:cs typeface="Chalkduster"/>
                <a:sym typeface="Wingdings"/>
              </a:rPr>
              <a:t>non-trivial minima 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of </a:t>
            </a:r>
            <a:r>
              <a:rPr lang="en-GB" b="1" dirty="0" err="1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gravitino</a:t>
            </a:r>
            <a:r>
              <a:rPr lang="en-GB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 condensate </a:t>
            </a:r>
            <a:r>
              <a:rPr lang="el-GR" b="1" dirty="0" smtClean="0">
                <a:latin typeface="Chalkduster"/>
                <a:cs typeface="Chalkduster"/>
                <a:sym typeface="Wingdings"/>
              </a:rPr>
              <a:t>σ</a:t>
            </a:r>
            <a:r>
              <a:rPr lang="en-GB" b="1" baseline="-25000" dirty="0" smtClean="0">
                <a:latin typeface="Chalkduster"/>
                <a:cs typeface="Chalkduster"/>
                <a:sym typeface="Wingdings"/>
              </a:rPr>
              <a:t>c</a:t>
            </a:r>
            <a:r>
              <a:rPr lang="en-GB" b="1" dirty="0" smtClean="0">
                <a:latin typeface="Chalkduster"/>
                <a:cs typeface="Chalkduster"/>
                <a:sym typeface="Wingdings"/>
              </a:rPr>
              <a:t>≠</a:t>
            </a:r>
            <a:r>
              <a:rPr lang="en-US" b="1" dirty="0" smtClean="0">
                <a:latin typeface="Chalkduster"/>
                <a:cs typeface="Chalkduster"/>
              </a:rPr>
              <a:t> 0 </a:t>
            </a:r>
            <a:endParaRPr lang="en-US" b="1" dirty="0">
              <a:latin typeface="Chalkduster"/>
              <a:cs typeface="Chalkduster"/>
            </a:endParaRPr>
          </a:p>
        </p:txBody>
      </p:sp>
      <p:grpSp>
        <p:nvGrpSpPr>
          <p:cNvPr id="17" name="Groupe 25"/>
          <p:cNvGrpSpPr/>
          <p:nvPr/>
        </p:nvGrpSpPr>
        <p:grpSpPr>
          <a:xfrm rot="682902">
            <a:off x="914994" y="832974"/>
            <a:ext cx="324337" cy="752049"/>
            <a:chOff x="6324195" y="2380134"/>
            <a:chExt cx="816091" cy="1892292"/>
          </a:xfrm>
        </p:grpSpPr>
        <p:sp>
          <p:nvSpPr>
            <p:cNvPr id="18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1" name="Picture 5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5" name="Groupe 25"/>
          <p:cNvGrpSpPr/>
          <p:nvPr/>
        </p:nvGrpSpPr>
        <p:grpSpPr>
          <a:xfrm rot="682902">
            <a:off x="7907839" y="964989"/>
            <a:ext cx="324337" cy="752049"/>
            <a:chOff x="6324195" y="2380134"/>
            <a:chExt cx="816091" cy="1892292"/>
          </a:xfrm>
        </p:grpSpPr>
        <p:sp>
          <p:nvSpPr>
            <p:cNvPr id="26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9" name="Picture 5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278933" y="5218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4" name="Title 33"/>
          <p:cNvSpPr>
            <a:spLocks noGrp="1"/>
          </p:cNvSpPr>
          <p:nvPr>
            <p:ph type="title"/>
          </p:nvPr>
        </p:nvSpPr>
        <p:spPr>
          <a:xfrm>
            <a:off x="439804" y="-3682"/>
            <a:ext cx="8229600" cy="1143000"/>
          </a:xfrm>
        </p:spPr>
        <p:txBody>
          <a:bodyPr/>
          <a:lstStyle/>
          <a:p>
            <a:r>
              <a:rPr lang="en-US" b="1" dirty="0" smtClean="0"/>
              <a:t>ONE-LOOP PARTITION FUNCTION</a:t>
            </a:r>
            <a:endParaRPr lang="en-US" b="1" dirty="0"/>
          </a:p>
        </p:txBody>
      </p:sp>
      <p:sp>
        <p:nvSpPr>
          <p:cNvPr id="35" name="Rectangle 34"/>
          <p:cNvSpPr/>
          <p:nvPr/>
        </p:nvSpPr>
        <p:spPr>
          <a:xfrm>
            <a:off x="6313308" y="6016472"/>
            <a:ext cx="17071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C00000"/>
                </a:solidFill>
              </a:rPr>
              <a:t>© Copyright </a:t>
            </a:r>
            <a:r>
              <a:rPr lang="en-US" sz="1100" dirty="0" err="1">
                <a:solidFill>
                  <a:srgbClr val="C00000"/>
                </a:solidFill>
              </a:rPr>
              <a:t>Showeet.com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59330" y="935477"/>
            <a:ext cx="266690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Alexandre</a:t>
            </a:r>
            <a:r>
              <a:rPr lang="en-US" b="1" dirty="0" smtClean="0">
                <a:solidFill>
                  <a:srgbClr val="0000FF"/>
                </a:solidFill>
              </a:rPr>
              <a:t>, Houston, NEM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arXiv</a:t>
            </a:r>
            <a:r>
              <a:rPr lang="en-US" b="1" dirty="0" smtClean="0">
                <a:solidFill>
                  <a:srgbClr val="0000FF"/>
                </a:solidFill>
              </a:rPr>
              <a:t>: 1310.4122 (PRD)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7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ONE-LOOP EFFECTIVE POTENTIAL</a:t>
            </a:r>
            <a:endParaRPr lang="en-US" b="1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79" y="1769905"/>
            <a:ext cx="8880721" cy="9611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3015" y="2748417"/>
            <a:ext cx="2150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effective action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929" y="3231297"/>
            <a:ext cx="5536550" cy="15608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8993" y="4963638"/>
            <a:ext cx="6939369" cy="1384995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0000FF"/>
                </a:solidFill>
              </a:rPr>
              <a:t>INTEGRATE OUT </a:t>
            </a:r>
            <a:r>
              <a:rPr lang="en-US" sz="2800" b="1" dirty="0" smtClean="0">
                <a:solidFill>
                  <a:srgbClr val="0000FF"/>
                </a:solidFill>
              </a:rPr>
              <a:t>Metric (</a:t>
            </a:r>
            <a:r>
              <a:rPr lang="en-US" sz="2800" b="1" dirty="0" err="1" smtClean="0">
                <a:solidFill>
                  <a:srgbClr val="0000FF"/>
                </a:solidFill>
              </a:rPr>
              <a:t>bosonic</a:t>
            </a:r>
            <a:r>
              <a:rPr lang="en-US" sz="2800" b="1" dirty="0" smtClean="0">
                <a:solidFill>
                  <a:srgbClr val="0000FF"/>
                </a:solidFill>
              </a:rPr>
              <a:t>, spin-2 ) and </a:t>
            </a:r>
          </a:p>
          <a:p>
            <a:r>
              <a:rPr lang="en-US" sz="2800" b="1" dirty="0" err="1" smtClean="0">
                <a:solidFill>
                  <a:srgbClr val="0000FF"/>
                </a:solidFill>
              </a:rPr>
              <a:t>Gravitino</a:t>
            </a:r>
            <a:r>
              <a:rPr lang="en-US" sz="2800" b="1" dirty="0" smtClean="0">
                <a:solidFill>
                  <a:srgbClr val="0000FF"/>
                </a:solidFill>
              </a:rPr>
              <a:t> (spin 3/2) Fields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 in a given gauge and de Sitter background</a:t>
            </a:r>
            <a:endParaRPr lang="en-US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256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/>
              <a:t>ONE-LOOP EFFECTIVE POTENTIAL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98" y="5425696"/>
            <a:ext cx="876300" cy="457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3200" y="6080591"/>
            <a:ext cx="3980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rgbClr val="0000FF"/>
                </a:solidFill>
              </a:rPr>
              <a:t>μ</a:t>
            </a:r>
            <a:r>
              <a:rPr lang="en-GB" b="1" dirty="0" smtClean="0">
                <a:solidFill>
                  <a:srgbClr val="0000FF"/>
                </a:solidFill>
              </a:rPr>
              <a:t> = short-distance (proper time) </a:t>
            </a:r>
          </a:p>
          <a:p>
            <a:r>
              <a:rPr lang="en-GB" b="1" dirty="0">
                <a:solidFill>
                  <a:srgbClr val="0000FF"/>
                </a:solidFill>
              </a:rPr>
              <a:t> </a:t>
            </a:r>
            <a:r>
              <a:rPr lang="en-GB" b="1" dirty="0" smtClean="0">
                <a:solidFill>
                  <a:srgbClr val="0000FF"/>
                </a:solidFill>
              </a:rPr>
              <a:t>     cut-off to regularize UV </a:t>
            </a:r>
            <a:r>
              <a:rPr lang="en-GB" b="1" dirty="0" err="1" smtClean="0">
                <a:solidFill>
                  <a:srgbClr val="0000FF"/>
                </a:solidFill>
              </a:rPr>
              <a:t>divergencies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57200" y="5354727"/>
            <a:ext cx="1059876" cy="516187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8" y="2854297"/>
            <a:ext cx="6958357" cy="11503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43" y="4072873"/>
            <a:ext cx="8787157" cy="7995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198" y="1012206"/>
            <a:ext cx="4432300" cy="10541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539" y="1930841"/>
            <a:ext cx="761279" cy="7879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0951" y="2067570"/>
            <a:ext cx="1139709" cy="80118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8227" y="1964707"/>
            <a:ext cx="2786093" cy="70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447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mtClean="0"/>
              <a:t>ONE-LOOP EFFECTIVE POTENTIAL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798" y="5425696"/>
            <a:ext cx="876300" cy="457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3200" y="6080591"/>
            <a:ext cx="3980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rgbClr val="0000FF"/>
                </a:solidFill>
              </a:rPr>
              <a:t>μ</a:t>
            </a:r>
            <a:r>
              <a:rPr lang="en-GB" b="1" dirty="0" smtClean="0">
                <a:solidFill>
                  <a:srgbClr val="0000FF"/>
                </a:solidFill>
              </a:rPr>
              <a:t> = short-distance (proper time) </a:t>
            </a:r>
          </a:p>
          <a:p>
            <a:r>
              <a:rPr lang="en-GB" b="1" dirty="0">
                <a:solidFill>
                  <a:srgbClr val="0000FF"/>
                </a:solidFill>
              </a:rPr>
              <a:t> </a:t>
            </a:r>
            <a:r>
              <a:rPr lang="en-GB" b="1" dirty="0" smtClean="0">
                <a:solidFill>
                  <a:srgbClr val="0000FF"/>
                </a:solidFill>
              </a:rPr>
              <a:t>     cut-off to regularize UV </a:t>
            </a:r>
            <a:r>
              <a:rPr lang="en-GB" b="1" dirty="0" err="1" smtClean="0">
                <a:solidFill>
                  <a:srgbClr val="0000FF"/>
                </a:solidFill>
              </a:rPr>
              <a:t>divergencies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57200" y="5354727"/>
            <a:ext cx="1059876" cy="516187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198" y="1012206"/>
            <a:ext cx="4432300" cy="1054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98" y="2854297"/>
            <a:ext cx="6958357" cy="11503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43" y="4072873"/>
            <a:ext cx="8787157" cy="79959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419901" y="2854297"/>
            <a:ext cx="2209347" cy="107437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03103" y="2584966"/>
            <a:ext cx="2300630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/>
              <a:t>only from spin-2 parts</a:t>
            </a:r>
            <a:endParaRPr lang="en-US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4756498" y="5100727"/>
            <a:ext cx="1646605" cy="120706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6430" y="5805319"/>
            <a:ext cx="1358900" cy="406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51079" y="5117643"/>
            <a:ext cx="1686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Imaginary Parts 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unless …..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9022" y="5007116"/>
            <a:ext cx="826841" cy="69522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943493" y="5001921"/>
            <a:ext cx="1917838" cy="1754327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Importance</a:t>
            </a:r>
          </a:p>
          <a:p>
            <a:r>
              <a:rPr lang="en-US" b="1" i="1" dirty="0" smtClean="0">
                <a:solidFill>
                  <a:srgbClr val="0000FF"/>
                </a:solidFill>
              </a:rPr>
              <a:t>of super-Higgs</a:t>
            </a:r>
          </a:p>
          <a:p>
            <a:r>
              <a:rPr lang="en-US" b="1" i="1" dirty="0" smtClean="0">
                <a:solidFill>
                  <a:srgbClr val="0000FF"/>
                </a:solidFill>
              </a:rPr>
              <a:t>effect for </a:t>
            </a:r>
          </a:p>
          <a:p>
            <a:r>
              <a:rPr lang="en-US" b="1" i="1" dirty="0" smtClean="0">
                <a:solidFill>
                  <a:srgbClr val="0000FF"/>
                </a:solidFill>
              </a:rPr>
              <a:t>stability of</a:t>
            </a:r>
          </a:p>
          <a:p>
            <a:r>
              <a:rPr lang="en-US" b="1" i="1" dirty="0" smtClean="0">
                <a:solidFill>
                  <a:srgbClr val="0000FF"/>
                </a:solidFill>
              </a:rPr>
              <a:t>broken symmetry </a:t>
            </a:r>
          </a:p>
          <a:p>
            <a:r>
              <a:rPr lang="en-US" b="1" i="1" dirty="0" smtClean="0">
                <a:solidFill>
                  <a:srgbClr val="0000FF"/>
                </a:solidFill>
              </a:rPr>
              <a:t>phase</a:t>
            </a:r>
            <a:endParaRPr lang="en-US" b="1" i="1" dirty="0">
              <a:solidFill>
                <a:srgbClr val="0000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8227" y="1964707"/>
            <a:ext cx="2786093" cy="70228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539" y="1930841"/>
            <a:ext cx="761279" cy="7879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30951" y="2067570"/>
            <a:ext cx="1139709" cy="801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626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2100"/>
            <a:ext cx="9144000" cy="37130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946" y="626222"/>
            <a:ext cx="8750405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halkduster"/>
                <a:cs typeface="Chalkduster"/>
              </a:rPr>
              <a:t>Dynamical </a:t>
            </a:r>
            <a:r>
              <a:rPr lang="en-US" b="1" dirty="0" err="1" smtClean="0">
                <a:latin typeface="Chalkduster"/>
                <a:cs typeface="Chalkduster"/>
              </a:rPr>
              <a:t>Gravitino</a:t>
            </a:r>
            <a:r>
              <a:rPr lang="en-US" b="1" dirty="0" smtClean="0">
                <a:latin typeface="Chalkduster"/>
                <a:cs typeface="Chalkduster"/>
              </a:rPr>
              <a:t> Mass Generation occurs as we flow from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UV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  <a:sym typeface="Wingdings"/>
              </a:rPr>
              <a:t> IR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75" y="5994399"/>
            <a:ext cx="2312585" cy="3280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3333" y="5994399"/>
            <a:ext cx="533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board SE Bold"/>
                <a:cs typeface="Chalkboard SE Bold"/>
              </a:rPr>
              <a:t>For our purposes we shall fix the UV RG scale to </a:t>
            </a:r>
            <a:endParaRPr lang="en-US" dirty="0">
              <a:solidFill>
                <a:srgbClr val="FF0000"/>
              </a:solidFill>
              <a:latin typeface="Chalkboard SE Bold"/>
              <a:cs typeface="Chalkboard SE Bold"/>
            </a:endParaRPr>
          </a:p>
        </p:txBody>
      </p:sp>
    </p:spTree>
    <p:extLst>
      <p:ext uri="{BB962C8B-B14F-4D97-AF65-F5344CB8AC3E}">
        <p14:creationId xmlns:p14="http://schemas.microsoft.com/office/powerpoint/2010/main" val="3033316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9121" y="2248116"/>
            <a:ext cx="3232037" cy="12962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79604" y="190790"/>
            <a:ext cx="5053337" cy="461665"/>
          </a:xfrm>
          <a:prstGeom prst="rect">
            <a:avLst/>
          </a:prstGeom>
          <a:solidFill>
            <a:srgbClr val="CDE815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WAVE-FUNCTION RENORMALIZATION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544344" y="708402"/>
            <a:ext cx="344607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Ellis, NEM, </a:t>
            </a:r>
            <a:r>
              <a:rPr lang="en-US" b="1" dirty="0" err="1" smtClean="0">
                <a:solidFill>
                  <a:srgbClr val="0000FF"/>
                </a:solidFill>
              </a:rPr>
              <a:t>arXiv</a:t>
            </a:r>
            <a:r>
              <a:rPr lang="en-US" b="1" dirty="0" smtClean="0">
                <a:solidFill>
                  <a:srgbClr val="0000FF"/>
                </a:solidFill>
              </a:rPr>
              <a:t>: 1308.1906 (PRD)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6" name="Groupe 17"/>
          <p:cNvGrpSpPr/>
          <p:nvPr/>
        </p:nvGrpSpPr>
        <p:grpSpPr>
          <a:xfrm>
            <a:off x="85955" y="517352"/>
            <a:ext cx="3454791" cy="2876166"/>
            <a:chOff x="718272" y="2262448"/>
            <a:chExt cx="3454791" cy="2876166"/>
          </a:xfrm>
        </p:grpSpPr>
        <p:sp>
          <p:nvSpPr>
            <p:cNvPr id="7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9"/>
            <p:cNvGrpSpPr/>
            <p:nvPr/>
          </p:nvGrpSpPr>
          <p:grpSpPr>
            <a:xfrm>
              <a:off x="718272" y="2262448"/>
              <a:ext cx="3454791" cy="2876166"/>
              <a:chOff x="718272" y="2262448"/>
              <a:chExt cx="3454791" cy="2876166"/>
            </a:xfrm>
          </p:grpSpPr>
          <p:grpSp>
            <p:nvGrpSpPr>
              <p:cNvPr id="9" name="Groupe 14"/>
              <p:cNvGrpSpPr/>
              <p:nvPr/>
            </p:nvGrpSpPr>
            <p:grpSpPr>
              <a:xfrm>
                <a:off x="911151" y="2262448"/>
                <a:ext cx="3261912" cy="2876166"/>
                <a:chOff x="3851532" y="1530934"/>
                <a:chExt cx="3261912" cy="2876166"/>
              </a:xfrm>
            </p:grpSpPr>
            <p:sp>
              <p:nvSpPr>
                <p:cNvPr id="11" name="Rectangle 5"/>
                <p:cNvSpPr/>
                <p:nvPr/>
              </p:nvSpPr>
              <p:spPr>
                <a:xfrm rot="21074577">
                  <a:off x="3851532" y="1530934"/>
                  <a:ext cx="3116185" cy="2876166"/>
                </a:xfrm>
                <a:custGeom>
                  <a:avLst/>
                  <a:gdLst>
                    <a:gd name="connsiteX0" fmla="*/ 0 w 2958182"/>
                    <a:gd name="connsiteY0" fmla="*/ 0 h 2855644"/>
                    <a:gd name="connsiteX1" fmla="*/ 2958182 w 2958182"/>
                    <a:gd name="connsiteY1" fmla="*/ 0 h 2855644"/>
                    <a:gd name="connsiteX2" fmla="*/ 2958182 w 2958182"/>
                    <a:gd name="connsiteY2" fmla="*/ 2855644 h 2855644"/>
                    <a:gd name="connsiteX3" fmla="*/ 0 w 2958182"/>
                    <a:gd name="connsiteY3" fmla="*/ 2855644 h 2855644"/>
                    <a:gd name="connsiteX4" fmla="*/ 0 w 2958182"/>
                    <a:gd name="connsiteY4" fmla="*/ 0 h 2855644"/>
                    <a:gd name="connsiteX0" fmla="*/ 0 w 2958182"/>
                    <a:gd name="connsiteY0" fmla="*/ 0 h 2855644"/>
                    <a:gd name="connsiteX1" fmla="*/ 2958182 w 2958182"/>
                    <a:gd name="connsiteY1" fmla="*/ 0 h 2855644"/>
                    <a:gd name="connsiteX2" fmla="*/ 2958182 w 2958182"/>
                    <a:gd name="connsiteY2" fmla="*/ 2855644 h 2855644"/>
                    <a:gd name="connsiteX3" fmla="*/ 99227 w 2958182"/>
                    <a:gd name="connsiteY3" fmla="*/ 2774555 h 2855644"/>
                    <a:gd name="connsiteX4" fmla="*/ 0 w 2958182"/>
                    <a:gd name="connsiteY4" fmla="*/ 0 h 2855644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52810 w 3007415"/>
                    <a:gd name="connsiteY3" fmla="*/ 2802085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52810 w 3007415"/>
                    <a:gd name="connsiteY3" fmla="*/ 2802085 h 2911415"/>
                    <a:gd name="connsiteX4" fmla="*/ 0 w 3007415"/>
                    <a:gd name="connsiteY4" fmla="*/ 0 h 2911415"/>
                    <a:gd name="connsiteX0" fmla="*/ 0 w 3007415"/>
                    <a:gd name="connsiteY0" fmla="*/ 0 h 2802085"/>
                    <a:gd name="connsiteX1" fmla="*/ 3007415 w 3007415"/>
                    <a:gd name="connsiteY1" fmla="*/ 55771 h 2802085"/>
                    <a:gd name="connsiteX2" fmla="*/ 2795981 w 3007415"/>
                    <a:gd name="connsiteY2" fmla="*/ 2782473 h 2802085"/>
                    <a:gd name="connsiteX3" fmla="*/ 152810 w 3007415"/>
                    <a:gd name="connsiteY3" fmla="*/ 2802085 h 2802085"/>
                    <a:gd name="connsiteX4" fmla="*/ 0 w 3007415"/>
                    <a:gd name="connsiteY4" fmla="*/ 0 h 2802085"/>
                    <a:gd name="connsiteX0" fmla="*/ 0 w 3007415"/>
                    <a:gd name="connsiteY0" fmla="*/ 0 h 2910528"/>
                    <a:gd name="connsiteX1" fmla="*/ 3007415 w 3007415"/>
                    <a:gd name="connsiteY1" fmla="*/ 55771 h 2910528"/>
                    <a:gd name="connsiteX2" fmla="*/ 2795981 w 3007415"/>
                    <a:gd name="connsiteY2" fmla="*/ 2782473 h 2910528"/>
                    <a:gd name="connsiteX3" fmla="*/ 152810 w 3007415"/>
                    <a:gd name="connsiteY3" fmla="*/ 2802085 h 2910528"/>
                    <a:gd name="connsiteX4" fmla="*/ 0 w 3007415"/>
                    <a:gd name="connsiteY4" fmla="*/ 0 h 2910528"/>
                    <a:gd name="connsiteX0" fmla="*/ 0 w 3016462"/>
                    <a:gd name="connsiteY0" fmla="*/ 0 h 2910528"/>
                    <a:gd name="connsiteX1" fmla="*/ 3007415 w 3016462"/>
                    <a:gd name="connsiteY1" fmla="*/ 55771 h 2910528"/>
                    <a:gd name="connsiteX2" fmla="*/ 2795981 w 3016462"/>
                    <a:gd name="connsiteY2" fmla="*/ 2782473 h 2910528"/>
                    <a:gd name="connsiteX3" fmla="*/ 152810 w 3016462"/>
                    <a:gd name="connsiteY3" fmla="*/ 2802085 h 2910528"/>
                    <a:gd name="connsiteX4" fmla="*/ 0 w 3016462"/>
                    <a:gd name="connsiteY4" fmla="*/ 0 h 2910528"/>
                    <a:gd name="connsiteX0" fmla="*/ 0 w 3064249"/>
                    <a:gd name="connsiteY0" fmla="*/ 0 h 2898641"/>
                    <a:gd name="connsiteX1" fmla="*/ 3007415 w 3064249"/>
                    <a:gd name="connsiteY1" fmla="*/ 55771 h 2898641"/>
                    <a:gd name="connsiteX2" fmla="*/ 2875643 w 3064249"/>
                    <a:gd name="connsiteY2" fmla="*/ 2765832 h 2898641"/>
                    <a:gd name="connsiteX3" fmla="*/ 152810 w 3064249"/>
                    <a:gd name="connsiteY3" fmla="*/ 2802085 h 2898641"/>
                    <a:gd name="connsiteX4" fmla="*/ 0 w 3064249"/>
                    <a:gd name="connsiteY4" fmla="*/ 0 h 2898641"/>
                    <a:gd name="connsiteX0" fmla="*/ 0 w 3070540"/>
                    <a:gd name="connsiteY0" fmla="*/ 0 h 2898641"/>
                    <a:gd name="connsiteX1" fmla="*/ 3007415 w 3070540"/>
                    <a:gd name="connsiteY1" fmla="*/ 55771 h 2898641"/>
                    <a:gd name="connsiteX2" fmla="*/ 2875643 w 3070540"/>
                    <a:gd name="connsiteY2" fmla="*/ 2765832 h 2898641"/>
                    <a:gd name="connsiteX3" fmla="*/ 152810 w 3070540"/>
                    <a:gd name="connsiteY3" fmla="*/ 2802085 h 2898641"/>
                    <a:gd name="connsiteX4" fmla="*/ 0 w 3070540"/>
                    <a:gd name="connsiteY4" fmla="*/ 0 h 2898641"/>
                    <a:gd name="connsiteX0" fmla="*/ 0 w 3050496"/>
                    <a:gd name="connsiteY0" fmla="*/ 0 h 2831008"/>
                    <a:gd name="connsiteX1" fmla="*/ 3007415 w 3050496"/>
                    <a:gd name="connsiteY1" fmla="*/ 55771 h 2831008"/>
                    <a:gd name="connsiteX2" fmla="*/ 2844527 w 3050496"/>
                    <a:gd name="connsiteY2" fmla="*/ 2655027 h 2831008"/>
                    <a:gd name="connsiteX3" fmla="*/ 152810 w 3050496"/>
                    <a:gd name="connsiteY3" fmla="*/ 2802085 h 2831008"/>
                    <a:gd name="connsiteX4" fmla="*/ 0 w 3050496"/>
                    <a:gd name="connsiteY4" fmla="*/ 0 h 2831008"/>
                    <a:gd name="connsiteX0" fmla="*/ 0 w 3083026"/>
                    <a:gd name="connsiteY0" fmla="*/ 0 h 2802085"/>
                    <a:gd name="connsiteX1" fmla="*/ 3007415 w 3083026"/>
                    <a:gd name="connsiteY1" fmla="*/ 55771 h 2802085"/>
                    <a:gd name="connsiteX2" fmla="*/ 2894153 w 3083026"/>
                    <a:gd name="connsiteY2" fmla="*/ 2551842 h 2802085"/>
                    <a:gd name="connsiteX3" fmla="*/ 152810 w 3083026"/>
                    <a:gd name="connsiteY3" fmla="*/ 2802085 h 2802085"/>
                    <a:gd name="connsiteX4" fmla="*/ 0 w 3083026"/>
                    <a:gd name="connsiteY4" fmla="*/ 0 h 2802085"/>
                    <a:gd name="connsiteX0" fmla="*/ 0 w 3077100"/>
                    <a:gd name="connsiteY0" fmla="*/ 0 h 2839147"/>
                    <a:gd name="connsiteX1" fmla="*/ 3007415 w 3077100"/>
                    <a:gd name="connsiteY1" fmla="*/ 55771 h 2839147"/>
                    <a:gd name="connsiteX2" fmla="*/ 2885440 w 3077100"/>
                    <a:gd name="connsiteY2" fmla="*/ 2670966 h 2839147"/>
                    <a:gd name="connsiteX3" fmla="*/ 152810 w 3077100"/>
                    <a:gd name="connsiteY3" fmla="*/ 2802085 h 2839147"/>
                    <a:gd name="connsiteX4" fmla="*/ 0 w 3077100"/>
                    <a:gd name="connsiteY4" fmla="*/ 0 h 2839147"/>
                    <a:gd name="connsiteX0" fmla="*/ 0 w 3084012"/>
                    <a:gd name="connsiteY0" fmla="*/ 0 h 2810619"/>
                    <a:gd name="connsiteX1" fmla="*/ 3007415 w 3084012"/>
                    <a:gd name="connsiteY1" fmla="*/ 55771 h 2810619"/>
                    <a:gd name="connsiteX2" fmla="*/ 2895591 w 3084012"/>
                    <a:gd name="connsiteY2" fmla="*/ 2605068 h 2810619"/>
                    <a:gd name="connsiteX3" fmla="*/ 152810 w 3084012"/>
                    <a:gd name="connsiteY3" fmla="*/ 2802085 h 2810619"/>
                    <a:gd name="connsiteX4" fmla="*/ 0 w 3084012"/>
                    <a:gd name="connsiteY4" fmla="*/ 0 h 2810619"/>
                    <a:gd name="connsiteX0" fmla="*/ 0 w 3108841"/>
                    <a:gd name="connsiteY0" fmla="*/ 0 h 2802085"/>
                    <a:gd name="connsiteX1" fmla="*/ 3007415 w 3108841"/>
                    <a:gd name="connsiteY1" fmla="*/ 55771 h 2802085"/>
                    <a:gd name="connsiteX2" fmla="*/ 2930854 w 3108841"/>
                    <a:gd name="connsiteY2" fmla="*/ 2501276 h 2802085"/>
                    <a:gd name="connsiteX3" fmla="*/ 152810 w 3108841"/>
                    <a:gd name="connsiteY3" fmla="*/ 2802085 h 2802085"/>
                    <a:gd name="connsiteX4" fmla="*/ 0 w 3108841"/>
                    <a:gd name="connsiteY4" fmla="*/ 0 h 2802085"/>
                    <a:gd name="connsiteX0" fmla="*/ 0 w 3073089"/>
                    <a:gd name="connsiteY0" fmla="*/ 0 h 2802085"/>
                    <a:gd name="connsiteX1" fmla="*/ 3007415 w 3073089"/>
                    <a:gd name="connsiteY1" fmla="*/ 55771 h 2802085"/>
                    <a:gd name="connsiteX2" fmla="*/ 2879470 w 3073089"/>
                    <a:gd name="connsiteY2" fmla="*/ 2334344 h 2802085"/>
                    <a:gd name="connsiteX3" fmla="*/ 152810 w 3073089"/>
                    <a:gd name="connsiteY3" fmla="*/ 2802085 h 2802085"/>
                    <a:gd name="connsiteX4" fmla="*/ 0 w 3073089"/>
                    <a:gd name="connsiteY4" fmla="*/ 0 h 2802085"/>
                    <a:gd name="connsiteX0" fmla="*/ 0 w 3142862"/>
                    <a:gd name="connsiteY0" fmla="*/ 0 h 2802085"/>
                    <a:gd name="connsiteX1" fmla="*/ 3007415 w 3142862"/>
                    <a:gd name="connsiteY1" fmla="*/ 55771 h 2802085"/>
                    <a:gd name="connsiteX2" fmla="*/ 2879470 w 3142862"/>
                    <a:gd name="connsiteY2" fmla="*/ 2334344 h 2802085"/>
                    <a:gd name="connsiteX3" fmla="*/ 152810 w 3142862"/>
                    <a:gd name="connsiteY3" fmla="*/ 2802085 h 2802085"/>
                    <a:gd name="connsiteX4" fmla="*/ 0 w 3142862"/>
                    <a:gd name="connsiteY4" fmla="*/ 0 h 2802085"/>
                    <a:gd name="connsiteX0" fmla="*/ 0 w 3142862"/>
                    <a:gd name="connsiteY0" fmla="*/ 0 h 2860388"/>
                    <a:gd name="connsiteX1" fmla="*/ 3007415 w 3142862"/>
                    <a:gd name="connsiteY1" fmla="*/ 55771 h 2860388"/>
                    <a:gd name="connsiteX2" fmla="*/ 2879470 w 3142862"/>
                    <a:gd name="connsiteY2" fmla="*/ 2334344 h 2860388"/>
                    <a:gd name="connsiteX3" fmla="*/ 187196 w 3142862"/>
                    <a:gd name="connsiteY3" fmla="*/ 2860388 h 2860388"/>
                    <a:gd name="connsiteX4" fmla="*/ 0 w 3142862"/>
                    <a:gd name="connsiteY4" fmla="*/ 0 h 2860388"/>
                    <a:gd name="connsiteX0" fmla="*/ 0 w 3142862"/>
                    <a:gd name="connsiteY0" fmla="*/ 0 h 2876373"/>
                    <a:gd name="connsiteX1" fmla="*/ 3007415 w 3142862"/>
                    <a:gd name="connsiteY1" fmla="*/ 55771 h 2876373"/>
                    <a:gd name="connsiteX2" fmla="*/ 2879470 w 3142862"/>
                    <a:gd name="connsiteY2" fmla="*/ 2334344 h 2876373"/>
                    <a:gd name="connsiteX3" fmla="*/ 187196 w 3142862"/>
                    <a:gd name="connsiteY3" fmla="*/ 2860388 h 2876373"/>
                    <a:gd name="connsiteX4" fmla="*/ 0 w 3142862"/>
                    <a:gd name="connsiteY4" fmla="*/ 0 h 2876373"/>
                    <a:gd name="connsiteX0" fmla="*/ 0 w 3142862"/>
                    <a:gd name="connsiteY0" fmla="*/ 0 h 2869960"/>
                    <a:gd name="connsiteX1" fmla="*/ 3007415 w 3142862"/>
                    <a:gd name="connsiteY1" fmla="*/ 55771 h 2869960"/>
                    <a:gd name="connsiteX2" fmla="*/ 2879470 w 3142862"/>
                    <a:gd name="connsiteY2" fmla="*/ 2334344 h 2869960"/>
                    <a:gd name="connsiteX3" fmla="*/ 187196 w 3142862"/>
                    <a:gd name="connsiteY3" fmla="*/ 2860388 h 2869960"/>
                    <a:gd name="connsiteX4" fmla="*/ 0 w 3142862"/>
                    <a:gd name="connsiteY4" fmla="*/ 0 h 2869960"/>
                    <a:gd name="connsiteX0" fmla="*/ 0 w 3142862"/>
                    <a:gd name="connsiteY0" fmla="*/ 0 h 2875403"/>
                    <a:gd name="connsiteX1" fmla="*/ 3007415 w 3142862"/>
                    <a:gd name="connsiteY1" fmla="*/ 55771 h 2875403"/>
                    <a:gd name="connsiteX2" fmla="*/ 2879470 w 3142862"/>
                    <a:gd name="connsiteY2" fmla="*/ 2334344 h 2875403"/>
                    <a:gd name="connsiteX3" fmla="*/ 187196 w 3142862"/>
                    <a:gd name="connsiteY3" fmla="*/ 2860388 h 2875403"/>
                    <a:gd name="connsiteX4" fmla="*/ 0 w 3142862"/>
                    <a:gd name="connsiteY4" fmla="*/ 0 h 2875403"/>
                    <a:gd name="connsiteX0" fmla="*/ 0 w 3155056"/>
                    <a:gd name="connsiteY0" fmla="*/ 0 h 2875403"/>
                    <a:gd name="connsiteX1" fmla="*/ 3007415 w 3155056"/>
                    <a:gd name="connsiteY1" fmla="*/ 55771 h 2875403"/>
                    <a:gd name="connsiteX2" fmla="*/ 2879470 w 3155056"/>
                    <a:gd name="connsiteY2" fmla="*/ 2334344 h 2875403"/>
                    <a:gd name="connsiteX3" fmla="*/ 187196 w 3155056"/>
                    <a:gd name="connsiteY3" fmla="*/ 2860388 h 2875403"/>
                    <a:gd name="connsiteX4" fmla="*/ 0 w 3155056"/>
                    <a:gd name="connsiteY4" fmla="*/ 0 h 2875403"/>
                    <a:gd name="connsiteX0" fmla="*/ 0 w 3111070"/>
                    <a:gd name="connsiteY0" fmla="*/ 0 h 2875403"/>
                    <a:gd name="connsiteX1" fmla="*/ 3007415 w 3111070"/>
                    <a:gd name="connsiteY1" fmla="*/ 55771 h 2875403"/>
                    <a:gd name="connsiteX2" fmla="*/ 2879470 w 3111070"/>
                    <a:gd name="connsiteY2" fmla="*/ 2334344 h 2875403"/>
                    <a:gd name="connsiteX3" fmla="*/ 187196 w 3111070"/>
                    <a:gd name="connsiteY3" fmla="*/ 2860388 h 2875403"/>
                    <a:gd name="connsiteX4" fmla="*/ 0 w 3111070"/>
                    <a:gd name="connsiteY4" fmla="*/ 0 h 2875403"/>
                    <a:gd name="connsiteX0" fmla="*/ 0 w 3116300"/>
                    <a:gd name="connsiteY0" fmla="*/ 0 h 2875403"/>
                    <a:gd name="connsiteX1" fmla="*/ 3007415 w 3116300"/>
                    <a:gd name="connsiteY1" fmla="*/ 55771 h 2875403"/>
                    <a:gd name="connsiteX2" fmla="*/ 2879470 w 3116300"/>
                    <a:gd name="connsiteY2" fmla="*/ 2334344 h 2875403"/>
                    <a:gd name="connsiteX3" fmla="*/ 187196 w 3116300"/>
                    <a:gd name="connsiteY3" fmla="*/ 2860388 h 2875403"/>
                    <a:gd name="connsiteX4" fmla="*/ 0 w 3116300"/>
                    <a:gd name="connsiteY4" fmla="*/ 0 h 287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16300" h="2875403">
                      <a:moveTo>
                        <a:pt x="0" y="0"/>
                      </a:moveTo>
                      <a:cubicBezTo>
                        <a:pt x="1127017" y="85961"/>
                        <a:pt x="2004943" y="37181"/>
                        <a:pt x="3007415" y="55771"/>
                      </a:cubicBezTo>
                      <a:cubicBezTo>
                        <a:pt x="2936937" y="964672"/>
                        <a:pt x="3368549" y="2290401"/>
                        <a:pt x="2879470" y="2334344"/>
                      </a:cubicBezTo>
                      <a:cubicBezTo>
                        <a:pt x="2708049" y="2614029"/>
                        <a:pt x="1197859" y="2950916"/>
                        <a:pt x="187196" y="2860388"/>
                      </a:cubicBezTo>
                      <a:cubicBezTo>
                        <a:pt x="13901" y="1782226"/>
                        <a:pt x="148001" y="804419"/>
                        <a:pt x="0" y="0"/>
                      </a:cubicBezTo>
                      <a:close/>
                    </a:path>
                  </a:pathLst>
                </a:custGeom>
                <a:solidFill>
                  <a:srgbClr val="ABFF2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12" name="Triangle rectangle 7"/>
                <p:cNvSpPr/>
                <p:nvPr/>
              </p:nvSpPr>
              <p:spPr>
                <a:xfrm rot="14260875">
                  <a:off x="6185180" y="3089786"/>
                  <a:ext cx="337253" cy="1519274"/>
                </a:xfrm>
                <a:custGeom>
                  <a:avLst/>
                  <a:gdLst>
                    <a:gd name="connsiteX0" fmla="*/ 0 w 360040"/>
                    <a:gd name="connsiteY0" fmla="*/ 1205112 h 1205112"/>
                    <a:gd name="connsiteX1" fmla="*/ 0 w 360040"/>
                    <a:gd name="connsiteY1" fmla="*/ 0 h 1205112"/>
                    <a:gd name="connsiteX2" fmla="*/ 360040 w 360040"/>
                    <a:gd name="connsiteY2" fmla="*/ 1205112 h 1205112"/>
                    <a:gd name="connsiteX3" fmla="*/ 0 w 360040"/>
                    <a:gd name="connsiteY3" fmla="*/ 1205112 h 1205112"/>
                    <a:gd name="connsiteX0" fmla="*/ 0 w 284031"/>
                    <a:gd name="connsiteY0" fmla="*/ 1205112 h 1205112"/>
                    <a:gd name="connsiteX1" fmla="*/ 0 w 284031"/>
                    <a:gd name="connsiteY1" fmla="*/ 0 h 1205112"/>
                    <a:gd name="connsiteX2" fmla="*/ 284031 w 284031"/>
                    <a:gd name="connsiteY2" fmla="*/ 826409 h 1205112"/>
                    <a:gd name="connsiteX3" fmla="*/ 0 w 284031"/>
                    <a:gd name="connsiteY3" fmla="*/ 1205112 h 1205112"/>
                    <a:gd name="connsiteX0" fmla="*/ 0 w 366580"/>
                    <a:gd name="connsiteY0" fmla="*/ 1205112 h 1205112"/>
                    <a:gd name="connsiteX1" fmla="*/ 0 w 366580"/>
                    <a:gd name="connsiteY1" fmla="*/ 0 h 1205112"/>
                    <a:gd name="connsiteX2" fmla="*/ 366580 w 366580"/>
                    <a:gd name="connsiteY2" fmla="*/ 963165 h 1205112"/>
                    <a:gd name="connsiteX3" fmla="*/ 0 w 366580"/>
                    <a:gd name="connsiteY3" fmla="*/ 1205112 h 1205112"/>
                    <a:gd name="connsiteX0" fmla="*/ 0 w 366580"/>
                    <a:gd name="connsiteY0" fmla="*/ 1205112 h 1205112"/>
                    <a:gd name="connsiteX1" fmla="*/ 0 w 366580"/>
                    <a:gd name="connsiteY1" fmla="*/ 0 h 1205112"/>
                    <a:gd name="connsiteX2" fmla="*/ 366580 w 366580"/>
                    <a:gd name="connsiteY2" fmla="*/ 963165 h 1205112"/>
                    <a:gd name="connsiteX3" fmla="*/ 0 w 366580"/>
                    <a:gd name="connsiteY3" fmla="*/ 1205112 h 120511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126017 w 501304"/>
                    <a:gd name="connsiteY0" fmla="*/ 1227782 h 1227782"/>
                    <a:gd name="connsiteX1" fmla="*/ 134724 w 501304"/>
                    <a:gd name="connsiteY1" fmla="*/ 0 h 1227782"/>
                    <a:gd name="connsiteX2" fmla="*/ 501304 w 501304"/>
                    <a:gd name="connsiteY2" fmla="*/ 963165 h 1227782"/>
                    <a:gd name="connsiteX3" fmla="*/ 126017 w 501304"/>
                    <a:gd name="connsiteY3" fmla="*/ 1227782 h 1227782"/>
                    <a:gd name="connsiteX0" fmla="*/ 129311 w 504598"/>
                    <a:gd name="connsiteY0" fmla="*/ 1227782 h 1227782"/>
                    <a:gd name="connsiteX1" fmla="*/ 138018 w 504598"/>
                    <a:gd name="connsiteY1" fmla="*/ 0 h 1227782"/>
                    <a:gd name="connsiteX2" fmla="*/ 504598 w 504598"/>
                    <a:gd name="connsiteY2" fmla="*/ 963165 h 1227782"/>
                    <a:gd name="connsiteX3" fmla="*/ 129311 w 504598"/>
                    <a:gd name="connsiteY3" fmla="*/ 1227782 h 1227782"/>
                    <a:gd name="connsiteX0" fmla="*/ 122131 w 497418"/>
                    <a:gd name="connsiteY0" fmla="*/ 1406841 h 1406841"/>
                    <a:gd name="connsiteX1" fmla="*/ 159583 w 497418"/>
                    <a:gd name="connsiteY1" fmla="*/ 0 h 1406841"/>
                    <a:gd name="connsiteX2" fmla="*/ 497418 w 497418"/>
                    <a:gd name="connsiteY2" fmla="*/ 1142224 h 1406841"/>
                    <a:gd name="connsiteX3" fmla="*/ 122131 w 497418"/>
                    <a:gd name="connsiteY3" fmla="*/ 1406841 h 1406841"/>
                    <a:gd name="connsiteX0" fmla="*/ 134513 w 509800"/>
                    <a:gd name="connsiteY0" fmla="*/ 1406841 h 1406841"/>
                    <a:gd name="connsiteX1" fmla="*/ 171965 w 509800"/>
                    <a:gd name="connsiteY1" fmla="*/ 0 h 1406841"/>
                    <a:gd name="connsiteX2" fmla="*/ 509800 w 509800"/>
                    <a:gd name="connsiteY2" fmla="*/ 1142224 h 1406841"/>
                    <a:gd name="connsiteX3" fmla="*/ 134513 w 509800"/>
                    <a:gd name="connsiteY3" fmla="*/ 1406841 h 1406841"/>
                    <a:gd name="connsiteX0" fmla="*/ 134513 w 509800"/>
                    <a:gd name="connsiteY0" fmla="*/ 1406841 h 1406841"/>
                    <a:gd name="connsiteX1" fmla="*/ 171965 w 509800"/>
                    <a:gd name="connsiteY1" fmla="*/ 0 h 1406841"/>
                    <a:gd name="connsiteX2" fmla="*/ 509800 w 509800"/>
                    <a:gd name="connsiteY2" fmla="*/ 1142224 h 1406841"/>
                    <a:gd name="connsiteX3" fmla="*/ 134513 w 509800"/>
                    <a:gd name="connsiteY3" fmla="*/ 1406841 h 1406841"/>
                    <a:gd name="connsiteX0" fmla="*/ 134513 w 403203"/>
                    <a:gd name="connsiteY0" fmla="*/ 1406841 h 1406841"/>
                    <a:gd name="connsiteX1" fmla="*/ 171965 w 403203"/>
                    <a:gd name="connsiteY1" fmla="*/ 0 h 1406841"/>
                    <a:gd name="connsiteX2" fmla="*/ 403203 w 403203"/>
                    <a:gd name="connsiteY2" fmla="*/ 1117809 h 1406841"/>
                    <a:gd name="connsiteX3" fmla="*/ 134513 w 403203"/>
                    <a:gd name="connsiteY3" fmla="*/ 1406841 h 1406841"/>
                    <a:gd name="connsiteX0" fmla="*/ 134513 w 412457"/>
                    <a:gd name="connsiteY0" fmla="*/ 1406841 h 1406841"/>
                    <a:gd name="connsiteX1" fmla="*/ 171965 w 412457"/>
                    <a:gd name="connsiteY1" fmla="*/ 0 h 1406841"/>
                    <a:gd name="connsiteX2" fmla="*/ 412456 w 412457"/>
                    <a:gd name="connsiteY2" fmla="*/ 1149013 h 1406841"/>
                    <a:gd name="connsiteX3" fmla="*/ 134513 w 412457"/>
                    <a:gd name="connsiteY3" fmla="*/ 1406841 h 1406841"/>
                    <a:gd name="connsiteX0" fmla="*/ 134513 w 412456"/>
                    <a:gd name="connsiteY0" fmla="*/ 1406841 h 1406841"/>
                    <a:gd name="connsiteX1" fmla="*/ 171965 w 412456"/>
                    <a:gd name="connsiteY1" fmla="*/ 0 h 1406841"/>
                    <a:gd name="connsiteX2" fmla="*/ 412456 w 412456"/>
                    <a:gd name="connsiteY2" fmla="*/ 1149013 h 1406841"/>
                    <a:gd name="connsiteX3" fmla="*/ 134513 w 412456"/>
                    <a:gd name="connsiteY3" fmla="*/ 1406841 h 1406841"/>
                    <a:gd name="connsiteX0" fmla="*/ 134513 w 412456"/>
                    <a:gd name="connsiteY0" fmla="*/ 1406841 h 1406841"/>
                    <a:gd name="connsiteX1" fmla="*/ 171965 w 412456"/>
                    <a:gd name="connsiteY1" fmla="*/ 0 h 1406841"/>
                    <a:gd name="connsiteX2" fmla="*/ 412456 w 412456"/>
                    <a:gd name="connsiteY2" fmla="*/ 1149013 h 1406841"/>
                    <a:gd name="connsiteX3" fmla="*/ 134513 w 412456"/>
                    <a:gd name="connsiteY3" fmla="*/ 1406841 h 1406841"/>
                    <a:gd name="connsiteX0" fmla="*/ 140084 w 398701"/>
                    <a:gd name="connsiteY0" fmla="*/ 1442880 h 1442880"/>
                    <a:gd name="connsiteX1" fmla="*/ 158210 w 398701"/>
                    <a:gd name="connsiteY1" fmla="*/ 0 h 1442880"/>
                    <a:gd name="connsiteX2" fmla="*/ 398701 w 398701"/>
                    <a:gd name="connsiteY2" fmla="*/ 1149013 h 1442880"/>
                    <a:gd name="connsiteX3" fmla="*/ 140084 w 398701"/>
                    <a:gd name="connsiteY3" fmla="*/ 1442880 h 1442880"/>
                    <a:gd name="connsiteX0" fmla="*/ 163454 w 422071"/>
                    <a:gd name="connsiteY0" fmla="*/ 1442880 h 1442880"/>
                    <a:gd name="connsiteX1" fmla="*/ 181580 w 422071"/>
                    <a:gd name="connsiteY1" fmla="*/ 0 h 1442880"/>
                    <a:gd name="connsiteX2" fmla="*/ 422071 w 422071"/>
                    <a:gd name="connsiteY2" fmla="*/ 1149013 h 1442880"/>
                    <a:gd name="connsiteX3" fmla="*/ 163454 w 422071"/>
                    <a:gd name="connsiteY3" fmla="*/ 1442880 h 1442880"/>
                    <a:gd name="connsiteX0" fmla="*/ 163454 w 422071"/>
                    <a:gd name="connsiteY0" fmla="*/ 1442880 h 1442880"/>
                    <a:gd name="connsiteX1" fmla="*/ 181580 w 422071"/>
                    <a:gd name="connsiteY1" fmla="*/ 0 h 1442880"/>
                    <a:gd name="connsiteX2" fmla="*/ 422071 w 422071"/>
                    <a:gd name="connsiteY2" fmla="*/ 1149013 h 1442880"/>
                    <a:gd name="connsiteX3" fmla="*/ 163454 w 422071"/>
                    <a:gd name="connsiteY3" fmla="*/ 1442880 h 144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2071" h="1442880">
                      <a:moveTo>
                        <a:pt x="163454" y="1442880"/>
                      </a:moveTo>
                      <a:cubicBezTo>
                        <a:pt x="-176501" y="1226284"/>
                        <a:pt x="107547" y="307905"/>
                        <a:pt x="181580" y="0"/>
                      </a:cubicBezTo>
                      <a:cubicBezTo>
                        <a:pt x="115191" y="556789"/>
                        <a:pt x="137346" y="827855"/>
                        <a:pt x="422071" y="1149013"/>
                      </a:cubicBezTo>
                      <a:cubicBezTo>
                        <a:pt x="129579" y="963158"/>
                        <a:pt x="66208" y="1301405"/>
                        <a:pt x="163454" y="144288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BFF2B">
                        <a:shade val="30000"/>
                        <a:satMod val="115000"/>
                      </a:srgbClr>
                    </a:gs>
                    <a:gs pos="50000">
                      <a:srgbClr val="ABFF2B">
                        <a:shade val="67500"/>
                        <a:satMod val="115000"/>
                      </a:srgbClr>
                    </a:gs>
                    <a:gs pos="100000">
                      <a:srgbClr val="ABFF2B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0" name="Rectangle 1"/>
              <p:cNvSpPr/>
              <p:nvPr/>
            </p:nvSpPr>
            <p:spPr>
              <a:xfrm rot="21081215">
                <a:off x="718272" y="2301870"/>
                <a:ext cx="3004844" cy="453127"/>
              </a:xfrm>
              <a:custGeom>
                <a:avLst/>
                <a:gdLst>
                  <a:gd name="connsiteX0" fmla="*/ 0 w 2972903"/>
                  <a:gd name="connsiteY0" fmla="*/ 0 h 432048"/>
                  <a:gd name="connsiteX1" fmla="*/ 2972903 w 2972903"/>
                  <a:gd name="connsiteY1" fmla="*/ 0 h 432048"/>
                  <a:gd name="connsiteX2" fmla="*/ 2972903 w 2972903"/>
                  <a:gd name="connsiteY2" fmla="*/ 432048 h 432048"/>
                  <a:gd name="connsiteX3" fmla="*/ 0 w 2972903"/>
                  <a:gd name="connsiteY3" fmla="*/ 432048 h 432048"/>
                  <a:gd name="connsiteX4" fmla="*/ 0 w 2972903"/>
                  <a:gd name="connsiteY4" fmla="*/ 0 h 432048"/>
                  <a:gd name="connsiteX0" fmla="*/ 0 w 2995014"/>
                  <a:gd name="connsiteY0" fmla="*/ 0 h 445045"/>
                  <a:gd name="connsiteX1" fmla="*/ 2995014 w 2995014"/>
                  <a:gd name="connsiteY1" fmla="*/ 12997 h 445045"/>
                  <a:gd name="connsiteX2" fmla="*/ 2995014 w 2995014"/>
                  <a:gd name="connsiteY2" fmla="*/ 445045 h 445045"/>
                  <a:gd name="connsiteX3" fmla="*/ 22111 w 2995014"/>
                  <a:gd name="connsiteY3" fmla="*/ 445045 h 445045"/>
                  <a:gd name="connsiteX4" fmla="*/ 0 w 2995014"/>
                  <a:gd name="connsiteY4" fmla="*/ 0 h 445045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4844"/>
                  <a:gd name="connsiteY0" fmla="*/ 0 h 453127"/>
                  <a:gd name="connsiteX1" fmla="*/ 3004844 w 3004844"/>
                  <a:gd name="connsiteY1" fmla="*/ 43396 h 453127"/>
                  <a:gd name="connsiteX2" fmla="*/ 2999723 w 3004844"/>
                  <a:gd name="connsiteY2" fmla="*/ 445761 h 453127"/>
                  <a:gd name="connsiteX3" fmla="*/ 59420 w 3004844"/>
                  <a:gd name="connsiteY3" fmla="*/ 453127 h 453127"/>
                  <a:gd name="connsiteX4" fmla="*/ 0 w 3004844"/>
                  <a:gd name="connsiteY4" fmla="*/ 0 h 45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4844" h="453127">
                    <a:moveTo>
                      <a:pt x="0" y="0"/>
                    </a:moveTo>
                    <a:cubicBezTo>
                      <a:pt x="1010590" y="39916"/>
                      <a:pt x="1225988" y="50439"/>
                      <a:pt x="3004844" y="43396"/>
                    </a:cubicBezTo>
                    <a:lnTo>
                      <a:pt x="2999723" y="445761"/>
                    </a:lnTo>
                    <a:lnTo>
                      <a:pt x="59420" y="453127"/>
                    </a:lnTo>
                    <a:cubicBezTo>
                      <a:pt x="41183" y="302323"/>
                      <a:pt x="64021" y="451618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3" name="Rectangle 12"/>
          <p:cNvSpPr/>
          <p:nvPr/>
        </p:nvSpPr>
        <p:spPr>
          <a:xfrm rot="20921738">
            <a:off x="620083" y="3074436"/>
            <a:ext cx="1845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© Copyright </a:t>
            </a:r>
            <a:r>
              <a:rPr lang="en-US" sz="1200" dirty="0" err="1">
                <a:solidFill>
                  <a:srgbClr val="C00000"/>
                </a:solidFill>
              </a:rPr>
              <a:t>Showeet.com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0917691">
            <a:off x="571142" y="740521"/>
            <a:ext cx="263405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Important: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canonically </a:t>
            </a:r>
          </a:p>
          <a:p>
            <a:r>
              <a:rPr lang="en-US" b="1" dirty="0" err="1" smtClean="0">
                <a:solidFill>
                  <a:srgbClr val="0000FF"/>
                </a:solidFill>
                <a:latin typeface="Chalkduster"/>
                <a:cs typeface="Chalkduster"/>
              </a:rPr>
              <a:t>normalise</a:t>
            </a:r>
            <a:endParaRPr lang="en-US" b="1" dirty="0" smtClean="0">
              <a:solidFill>
                <a:srgbClr val="0000FF"/>
              </a:solidFill>
              <a:latin typeface="Chalkduster"/>
              <a:cs typeface="Chalkduster"/>
            </a:endParaRPr>
          </a:p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the condensate 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due to non-trivial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wave-function</a:t>
            </a:r>
          </a:p>
          <a:p>
            <a:r>
              <a:rPr lang="en-US" b="1" dirty="0" err="1" smtClean="0">
                <a:solidFill>
                  <a:srgbClr val="0000FF"/>
                </a:solidFill>
                <a:latin typeface="Chalkduster"/>
                <a:cs typeface="Chalkduster"/>
              </a:rPr>
              <a:t>renormalisation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720" y="1310618"/>
            <a:ext cx="5092700" cy="6858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89661">
            <a:off x="2179555" y="629847"/>
            <a:ext cx="826841" cy="695221"/>
          </a:xfrm>
          <a:prstGeom prst="rect">
            <a:avLst/>
          </a:prstGeom>
        </p:spPr>
      </p:pic>
      <p:grpSp>
        <p:nvGrpSpPr>
          <p:cNvPr id="14" name="Groupe 25"/>
          <p:cNvGrpSpPr/>
          <p:nvPr/>
        </p:nvGrpSpPr>
        <p:grpSpPr>
          <a:xfrm rot="682902">
            <a:off x="1472964" y="24036"/>
            <a:ext cx="324337" cy="752049"/>
            <a:chOff x="6324195" y="2380134"/>
            <a:chExt cx="816091" cy="1892292"/>
          </a:xfrm>
        </p:grpSpPr>
        <p:sp>
          <p:nvSpPr>
            <p:cNvPr id="15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8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897720" y="2102547"/>
            <a:ext cx="2677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Estimate in flat space-time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734" y="3631225"/>
            <a:ext cx="4827037" cy="69566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3771" y="3463890"/>
            <a:ext cx="3566541" cy="86299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56707" y="4497040"/>
            <a:ext cx="681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λ</a:t>
            </a:r>
            <a:r>
              <a:rPr lang="en-GB" baseline="-25000" dirty="0" smtClean="0"/>
              <a:t>S</a:t>
            </a:r>
            <a:r>
              <a:rPr lang="en-GB" dirty="0" smtClean="0"/>
              <a:t> = </a:t>
            </a:r>
            <a:r>
              <a:rPr lang="en-GB" dirty="0" err="1" smtClean="0"/>
              <a:t>dimensionful</a:t>
            </a:r>
            <a:r>
              <a:rPr lang="en-GB" dirty="0" smtClean="0"/>
              <a:t> coupling of four </a:t>
            </a:r>
            <a:r>
              <a:rPr lang="en-GB" dirty="0" err="1" smtClean="0"/>
              <a:t>gravitin</a:t>
            </a:r>
            <a:r>
              <a:rPr lang="en-GB" dirty="0" smtClean="0"/>
              <a:t> interactions, proportional to  </a:t>
            </a:r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32151" y="4306530"/>
            <a:ext cx="1355457" cy="56895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1593" y="5184822"/>
            <a:ext cx="2286000" cy="558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1988" y="5743622"/>
            <a:ext cx="1790700" cy="9525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47551" y="4858805"/>
            <a:ext cx="3784600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294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268" y="756853"/>
            <a:ext cx="6327606" cy="43687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10644" y="1012726"/>
            <a:ext cx="2423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Physical curve in </a:t>
            </a:r>
          </a:p>
          <a:p>
            <a:r>
              <a:rPr lang="en-US" dirty="0" smtClean="0"/>
              <a:t>massive </a:t>
            </a:r>
            <a:r>
              <a:rPr lang="en-US" dirty="0" err="1" smtClean="0"/>
              <a:t>gravitino</a:t>
            </a:r>
            <a:r>
              <a:rPr lang="en-US" dirty="0" smtClean="0"/>
              <a:t> phase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92268" y="190790"/>
            <a:ext cx="5053337" cy="461665"/>
          </a:xfrm>
          <a:prstGeom prst="rect">
            <a:avLst/>
          </a:prstGeom>
          <a:solidFill>
            <a:srgbClr val="CDE815"/>
          </a:solidFill>
          <a:effectLst>
            <a:outerShdw blurRad="63500" dir="13500000" kx="2700000" rotWithShape="0">
              <a:srgbClr val="000000">
                <a:alpha val="15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WAVE-FUNCTION RENORMALIZATION</a:t>
            </a:r>
            <a:endParaRPr lang="en-US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2268" y="830247"/>
            <a:ext cx="1605559" cy="3924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2326" y="5021608"/>
            <a:ext cx="1397656" cy="743434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90" y="5197054"/>
            <a:ext cx="3797300" cy="1219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92658" y="5670788"/>
            <a:ext cx="2428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= O(1) in massive</a:t>
            </a: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broken SUGRA phase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40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sp>
        <p:nvSpPr>
          <p:cNvPr id="3" name="Rounded Rectangle 2"/>
          <p:cNvSpPr/>
          <p:nvPr/>
        </p:nvSpPr>
        <p:spPr>
          <a:xfrm>
            <a:off x="107825" y="828770"/>
            <a:ext cx="1483909" cy="914400"/>
          </a:xfrm>
          <a:prstGeom prst="roundRect">
            <a:avLst/>
          </a:prstGeom>
          <a:noFill/>
          <a:ln w="25400">
            <a:solidFill>
              <a:srgbClr val="BC10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24" y="1002325"/>
            <a:ext cx="1267988" cy="5271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8696" y="819840"/>
            <a:ext cx="26248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appropriately choosing</a:t>
            </a:r>
          </a:p>
          <a:p>
            <a:r>
              <a:rPr lang="en-US" dirty="0" smtClean="0"/>
              <a:t>parameters of </a:t>
            </a:r>
            <a:r>
              <a:rPr lang="en-US" dirty="0" err="1" smtClean="0"/>
              <a:t>dilaton</a:t>
            </a:r>
            <a:endParaRPr lang="en-US" dirty="0" smtClean="0"/>
          </a:p>
          <a:p>
            <a:r>
              <a:rPr lang="en-US" dirty="0" smtClean="0"/>
              <a:t>potential</a:t>
            </a:r>
          </a:p>
        </p:txBody>
      </p:sp>
    </p:spTree>
    <p:extLst>
      <p:ext uri="{BB962C8B-B14F-4D97-AF65-F5344CB8AC3E}">
        <p14:creationId xmlns:p14="http://schemas.microsoft.com/office/powerpoint/2010/main" val="112810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5537"/>
            <a:ext cx="9144000" cy="13900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86596" y="3464746"/>
            <a:ext cx="5019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BC1010"/>
                </a:solidFill>
                <a:latin typeface="Chalkduster"/>
                <a:cs typeface="Chalkduster"/>
              </a:rPr>
              <a:t>I</a:t>
            </a:r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n this case the spin-2 contributions 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are negligible  </a:t>
            </a:r>
            <a:endParaRPr lang="en-US" b="1" dirty="0">
              <a:solidFill>
                <a:srgbClr val="BC1010"/>
              </a:solidFill>
              <a:latin typeface="Chalkduster"/>
              <a:cs typeface="Chalkduster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901" y="4262999"/>
            <a:ext cx="2938600" cy="5313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92782" y="6032711"/>
            <a:ext cx="266690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Alexandre</a:t>
            </a:r>
            <a:r>
              <a:rPr lang="en-US" b="1" dirty="0" smtClean="0">
                <a:solidFill>
                  <a:srgbClr val="0000FF"/>
                </a:solidFill>
              </a:rPr>
              <a:t>, Houston, NEM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arXiv</a:t>
            </a:r>
            <a:r>
              <a:rPr lang="en-US" b="1" dirty="0" smtClean="0">
                <a:solidFill>
                  <a:srgbClr val="0000FF"/>
                </a:solidFill>
              </a:rPr>
              <a:t>: 1310.4122 (PRD)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671" y="1002325"/>
            <a:ext cx="5120689" cy="610413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24" y="1002325"/>
            <a:ext cx="1267988" cy="527141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107825" y="828770"/>
            <a:ext cx="1483909" cy="914400"/>
          </a:xfrm>
          <a:prstGeom prst="roundRect">
            <a:avLst/>
          </a:prstGeom>
          <a:noFill/>
          <a:ln w="25400">
            <a:solidFill>
              <a:srgbClr val="BC10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10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7"/>
          <p:cNvGrpSpPr/>
          <p:nvPr/>
        </p:nvGrpSpPr>
        <p:grpSpPr>
          <a:xfrm>
            <a:off x="0" y="3733654"/>
            <a:ext cx="3454791" cy="2876166"/>
            <a:chOff x="718272" y="2262448"/>
            <a:chExt cx="3454791" cy="2876166"/>
          </a:xfrm>
        </p:grpSpPr>
        <p:sp>
          <p:nvSpPr>
            <p:cNvPr id="13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4" name="Groupe 9"/>
            <p:cNvGrpSpPr/>
            <p:nvPr/>
          </p:nvGrpSpPr>
          <p:grpSpPr>
            <a:xfrm>
              <a:off x="718272" y="2262448"/>
              <a:ext cx="3454791" cy="2876166"/>
              <a:chOff x="718272" y="2262448"/>
              <a:chExt cx="3454791" cy="2876166"/>
            </a:xfrm>
          </p:grpSpPr>
          <p:grpSp>
            <p:nvGrpSpPr>
              <p:cNvPr id="15" name="Groupe 14"/>
              <p:cNvGrpSpPr/>
              <p:nvPr/>
            </p:nvGrpSpPr>
            <p:grpSpPr>
              <a:xfrm>
                <a:off x="911151" y="2262448"/>
                <a:ext cx="3261912" cy="2876166"/>
                <a:chOff x="3851532" y="1530934"/>
                <a:chExt cx="3261912" cy="2876166"/>
              </a:xfrm>
            </p:grpSpPr>
            <p:sp>
              <p:nvSpPr>
                <p:cNvPr id="17" name="Rectangle 5"/>
                <p:cNvSpPr/>
                <p:nvPr/>
              </p:nvSpPr>
              <p:spPr>
                <a:xfrm rot="21074577">
                  <a:off x="3851532" y="1530934"/>
                  <a:ext cx="3116185" cy="2876166"/>
                </a:xfrm>
                <a:custGeom>
                  <a:avLst/>
                  <a:gdLst>
                    <a:gd name="connsiteX0" fmla="*/ 0 w 2958182"/>
                    <a:gd name="connsiteY0" fmla="*/ 0 h 2855644"/>
                    <a:gd name="connsiteX1" fmla="*/ 2958182 w 2958182"/>
                    <a:gd name="connsiteY1" fmla="*/ 0 h 2855644"/>
                    <a:gd name="connsiteX2" fmla="*/ 2958182 w 2958182"/>
                    <a:gd name="connsiteY2" fmla="*/ 2855644 h 2855644"/>
                    <a:gd name="connsiteX3" fmla="*/ 0 w 2958182"/>
                    <a:gd name="connsiteY3" fmla="*/ 2855644 h 2855644"/>
                    <a:gd name="connsiteX4" fmla="*/ 0 w 2958182"/>
                    <a:gd name="connsiteY4" fmla="*/ 0 h 2855644"/>
                    <a:gd name="connsiteX0" fmla="*/ 0 w 2958182"/>
                    <a:gd name="connsiteY0" fmla="*/ 0 h 2855644"/>
                    <a:gd name="connsiteX1" fmla="*/ 2958182 w 2958182"/>
                    <a:gd name="connsiteY1" fmla="*/ 0 h 2855644"/>
                    <a:gd name="connsiteX2" fmla="*/ 2958182 w 2958182"/>
                    <a:gd name="connsiteY2" fmla="*/ 2855644 h 2855644"/>
                    <a:gd name="connsiteX3" fmla="*/ 99227 w 2958182"/>
                    <a:gd name="connsiteY3" fmla="*/ 2774555 h 2855644"/>
                    <a:gd name="connsiteX4" fmla="*/ 0 w 2958182"/>
                    <a:gd name="connsiteY4" fmla="*/ 0 h 2855644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52810 w 3007415"/>
                    <a:gd name="connsiteY3" fmla="*/ 2802085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52810 w 3007415"/>
                    <a:gd name="connsiteY3" fmla="*/ 2802085 h 2911415"/>
                    <a:gd name="connsiteX4" fmla="*/ 0 w 3007415"/>
                    <a:gd name="connsiteY4" fmla="*/ 0 h 2911415"/>
                    <a:gd name="connsiteX0" fmla="*/ 0 w 3007415"/>
                    <a:gd name="connsiteY0" fmla="*/ 0 h 2802085"/>
                    <a:gd name="connsiteX1" fmla="*/ 3007415 w 3007415"/>
                    <a:gd name="connsiteY1" fmla="*/ 55771 h 2802085"/>
                    <a:gd name="connsiteX2" fmla="*/ 2795981 w 3007415"/>
                    <a:gd name="connsiteY2" fmla="*/ 2782473 h 2802085"/>
                    <a:gd name="connsiteX3" fmla="*/ 152810 w 3007415"/>
                    <a:gd name="connsiteY3" fmla="*/ 2802085 h 2802085"/>
                    <a:gd name="connsiteX4" fmla="*/ 0 w 3007415"/>
                    <a:gd name="connsiteY4" fmla="*/ 0 h 2802085"/>
                    <a:gd name="connsiteX0" fmla="*/ 0 w 3007415"/>
                    <a:gd name="connsiteY0" fmla="*/ 0 h 2910528"/>
                    <a:gd name="connsiteX1" fmla="*/ 3007415 w 3007415"/>
                    <a:gd name="connsiteY1" fmla="*/ 55771 h 2910528"/>
                    <a:gd name="connsiteX2" fmla="*/ 2795981 w 3007415"/>
                    <a:gd name="connsiteY2" fmla="*/ 2782473 h 2910528"/>
                    <a:gd name="connsiteX3" fmla="*/ 152810 w 3007415"/>
                    <a:gd name="connsiteY3" fmla="*/ 2802085 h 2910528"/>
                    <a:gd name="connsiteX4" fmla="*/ 0 w 3007415"/>
                    <a:gd name="connsiteY4" fmla="*/ 0 h 2910528"/>
                    <a:gd name="connsiteX0" fmla="*/ 0 w 3016462"/>
                    <a:gd name="connsiteY0" fmla="*/ 0 h 2910528"/>
                    <a:gd name="connsiteX1" fmla="*/ 3007415 w 3016462"/>
                    <a:gd name="connsiteY1" fmla="*/ 55771 h 2910528"/>
                    <a:gd name="connsiteX2" fmla="*/ 2795981 w 3016462"/>
                    <a:gd name="connsiteY2" fmla="*/ 2782473 h 2910528"/>
                    <a:gd name="connsiteX3" fmla="*/ 152810 w 3016462"/>
                    <a:gd name="connsiteY3" fmla="*/ 2802085 h 2910528"/>
                    <a:gd name="connsiteX4" fmla="*/ 0 w 3016462"/>
                    <a:gd name="connsiteY4" fmla="*/ 0 h 2910528"/>
                    <a:gd name="connsiteX0" fmla="*/ 0 w 3064249"/>
                    <a:gd name="connsiteY0" fmla="*/ 0 h 2898641"/>
                    <a:gd name="connsiteX1" fmla="*/ 3007415 w 3064249"/>
                    <a:gd name="connsiteY1" fmla="*/ 55771 h 2898641"/>
                    <a:gd name="connsiteX2" fmla="*/ 2875643 w 3064249"/>
                    <a:gd name="connsiteY2" fmla="*/ 2765832 h 2898641"/>
                    <a:gd name="connsiteX3" fmla="*/ 152810 w 3064249"/>
                    <a:gd name="connsiteY3" fmla="*/ 2802085 h 2898641"/>
                    <a:gd name="connsiteX4" fmla="*/ 0 w 3064249"/>
                    <a:gd name="connsiteY4" fmla="*/ 0 h 2898641"/>
                    <a:gd name="connsiteX0" fmla="*/ 0 w 3070540"/>
                    <a:gd name="connsiteY0" fmla="*/ 0 h 2898641"/>
                    <a:gd name="connsiteX1" fmla="*/ 3007415 w 3070540"/>
                    <a:gd name="connsiteY1" fmla="*/ 55771 h 2898641"/>
                    <a:gd name="connsiteX2" fmla="*/ 2875643 w 3070540"/>
                    <a:gd name="connsiteY2" fmla="*/ 2765832 h 2898641"/>
                    <a:gd name="connsiteX3" fmla="*/ 152810 w 3070540"/>
                    <a:gd name="connsiteY3" fmla="*/ 2802085 h 2898641"/>
                    <a:gd name="connsiteX4" fmla="*/ 0 w 3070540"/>
                    <a:gd name="connsiteY4" fmla="*/ 0 h 2898641"/>
                    <a:gd name="connsiteX0" fmla="*/ 0 w 3050496"/>
                    <a:gd name="connsiteY0" fmla="*/ 0 h 2831008"/>
                    <a:gd name="connsiteX1" fmla="*/ 3007415 w 3050496"/>
                    <a:gd name="connsiteY1" fmla="*/ 55771 h 2831008"/>
                    <a:gd name="connsiteX2" fmla="*/ 2844527 w 3050496"/>
                    <a:gd name="connsiteY2" fmla="*/ 2655027 h 2831008"/>
                    <a:gd name="connsiteX3" fmla="*/ 152810 w 3050496"/>
                    <a:gd name="connsiteY3" fmla="*/ 2802085 h 2831008"/>
                    <a:gd name="connsiteX4" fmla="*/ 0 w 3050496"/>
                    <a:gd name="connsiteY4" fmla="*/ 0 h 2831008"/>
                    <a:gd name="connsiteX0" fmla="*/ 0 w 3083026"/>
                    <a:gd name="connsiteY0" fmla="*/ 0 h 2802085"/>
                    <a:gd name="connsiteX1" fmla="*/ 3007415 w 3083026"/>
                    <a:gd name="connsiteY1" fmla="*/ 55771 h 2802085"/>
                    <a:gd name="connsiteX2" fmla="*/ 2894153 w 3083026"/>
                    <a:gd name="connsiteY2" fmla="*/ 2551842 h 2802085"/>
                    <a:gd name="connsiteX3" fmla="*/ 152810 w 3083026"/>
                    <a:gd name="connsiteY3" fmla="*/ 2802085 h 2802085"/>
                    <a:gd name="connsiteX4" fmla="*/ 0 w 3083026"/>
                    <a:gd name="connsiteY4" fmla="*/ 0 h 2802085"/>
                    <a:gd name="connsiteX0" fmla="*/ 0 w 3077100"/>
                    <a:gd name="connsiteY0" fmla="*/ 0 h 2839147"/>
                    <a:gd name="connsiteX1" fmla="*/ 3007415 w 3077100"/>
                    <a:gd name="connsiteY1" fmla="*/ 55771 h 2839147"/>
                    <a:gd name="connsiteX2" fmla="*/ 2885440 w 3077100"/>
                    <a:gd name="connsiteY2" fmla="*/ 2670966 h 2839147"/>
                    <a:gd name="connsiteX3" fmla="*/ 152810 w 3077100"/>
                    <a:gd name="connsiteY3" fmla="*/ 2802085 h 2839147"/>
                    <a:gd name="connsiteX4" fmla="*/ 0 w 3077100"/>
                    <a:gd name="connsiteY4" fmla="*/ 0 h 2839147"/>
                    <a:gd name="connsiteX0" fmla="*/ 0 w 3084012"/>
                    <a:gd name="connsiteY0" fmla="*/ 0 h 2810619"/>
                    <a:gd name="connsiteX1" fmla="*/ 3007415 w 3084012"/>
                    <a:gd name="connsiteY1" fmla="*/ 55771 h 2810619"/>
                    <a:gd name="connsiteX2" fmla="*/ 2895591 w 3084012"/>
                    <a:gd name="connsiteY2" fmla="*/ 2605068 h 2810619"/>
                    <a:gd name="connsiteX3" fmla="*/ 152810 w 3084012"/>
                    <a:gd name="connsiteY3" fmla="*/ 2802085 h 2810619"/>
                    <a:gd name="connsiteX4" fmla="*/ 0 w 3084012"/>
                    <a:gd name="connsiteY4" fmla="*/ 0 h 2810619"/>
                    <a:gd name="connsiteX0" fmla="*/ 0 w 3108841"/>
                    <a:gd name="connsiteY0" fmla="*/ 0 h 2802085"/>
                    <a:gd name="connsiteX1" fmla="*/ 3007415 w 3108841"/>
                    <a:gd name="connsiteY1" fmla="*/ 55771 h 2802085"/>
                    <a:gd name="connsiteX2" fmla="*/ 2930854 w 3108841"/>
                    <a:gd name="connsiteY2" fmla="*/ 2501276 h 2802085"/>
                    <a:gd name="connsiteX3" fmla="*/ 152810 w 3108841"/>
                    <a:gd name="connsiteY3" fmla="*/ 2802085 h 2802085"/>
                    <a:gd name="connsiteX4" fmla="*/ 0 w 3108841"/>
                    <a:gd name="connsiteY4" fmla="*/ 0 h 2802085"/>
                    <a:gd name="connsiteX0" fmla="*/ 0 w 3073089"/>
                    <a:gd name="connsiteY0" fmla="*/ 0 h 2802085"/>
                    <a:gd name="connsiteX1" fmla="*/ 3007415 w 3073089"/>
                    <a:gd name="connsiteY1" fmla="*/ 55771 h 2802085"/>
                    <a:gd name="connsiteX2" fmla="*/ 2879470 w 3073089"/>
                    <a:gd name="connsiteY2" fmla="*/ 2334344 h 2802085"/>
                    <a:gd name="connsiteX3" fmla="*/ 152810 w 3073089"/>
                    <a:gd name="connsiteY3" fmla="*/ 2802085 h 2802085"/>
                    <a:gd name="connsiteX4" fmla="*/ 0 w 3073089"/>
                    <a:gd name="connsiteY4" fmla="*/ 0 h 2802085"/>
                    <a:gd name="connsiteX0" fmla="*/ 0 w 3142862"/>
                    <a:gd name="connsiteY0" fmla="*/ 0 h 2802085"/>
                    <a:gd name="connsiteX1" fmla="*/ 3007415 w 3142862"/>
                    <a:gd name="connsiteY1" fmla="*/ 55771 h 2802085"/>
                    <a:gd name="connsiteX2" fmla="*/ 2879470 w 3142862"/>
                    <a:gd name="connsiteY2" fmla="*/ 2334344 h 2802085"/>
                    <a:gd name="connsiteX3" fmla="*/ 152810 w 3142862"/>
                    <a:gd name="connsiteY3" fmla="*/ 2802085 h 2802085"/>
                    <a:gd name="connsiteX4" fmla="*/ 0 w 3142862"/>
                    <a:gd name="connsiteY4" fmla="*/ 0 h 2802085"/>
                    <a:gd name="connsiteX0" fmla="*/ 0 w 3142862"/>
                    <a:gd name="connsiteY0" fmla="*/ 0 h 2860388"/>
                    <a:gd name="connsiteX1" fmla="*/ 3007415 w 3142862"/>
                    <a:gd name="connsiteY1" fmla="*/ 55771 h 2860388"/>
                    <a:gd name="connsiteX2" fmla="*/ 2879470 w 3142862"/>
                    <a:gd name="connsiteY2" fmla="*/ 2334344 h 2860388"/>
                    <a:gd name="connsiteX3" fmla="*/ 187196 w 3142862"/>
                    <a:gd name="connsiteY3" fmla="*/ 2860388 h 2860388"/>
                    <a:gd name="connsiteX4" fmla="*/ 0 w 3142862"/>
                    <a:gd name="connsiteY4" fmla="*/ 0 h 2860388"/>
                    <a:gd name="connsiteX0" fmla="*/ 0 w 3142862"/>
                    <a:gd name="connsiteY0" fmla="*/ 0 h 2876373"/>
                    <a:gd name="connsiteX1" fmla="*/ 3007415 w 3142862"/>
                    <a:gd name="connsiteY1" fmla="*/ 55771 h 2876373"/>
                    <a:gd name="connsiteX2" fmla="*/ 2879470 w 3142862"/>
                    <a:gd name="connsiteY2" fmla="*/ 2334344 h 2876373"/>
                    <a:gd name="connsiteX3" fmla="*/ 187196 w 3142862"/>
                    <a:gd name="connsiteY3" fmla="*/ 2860388 h 2876373"/>
                    <a:gd name="connsiteX4" fmla="*/ 0 w 3142862"/>
                    <a:gd name="connsiteY4" fmla="*/ 0 h 2876373"/>
                    <a:gd name="connsiteX0" fmla="*/ 0 w 3142862"/>
                    <a:gd name="connsiteY0" fmla="*/ 0 h 2869960"/>
                    <a:gd name="connsiteX1" fmla="*/ 3007415 w 3142862"/>
                    <a:gd name="connsiteY1" fmla="*/ 55771 h 2869960"/>
                    <a:gd name="connsiteX2" fmla="*/ 2879470 w 3142862"/>
                    <a:gd name="connsiteY2" fmla="*/ 2334344 h 2869960"/>
                    <a:gd name="connsiteX3" fmla="*/ 187196 w 3142862"/>
                    <a:gd name="connsiteY3" fmla="*/ 2860388 h 2869960"/>
                    <a:gd name="connsiteX4" fmla="*/ 0 w 3142862"/>
                    <a:gd name="connsiteY4" fmla="*/ 0 h 2869960"/>
                    <a:gd name="connsiteX0" fmla="*/ 0 w 3142862"/>
                    <a:gd name="connsiteY0" fmla="*/ 0 h 2875403"/>
                    <a:gd name="connsiteX1" fmla="*/ 3007415 w 3142862"/>
                    <a:gd name="connsiteY1" fmla="*/ 55771 h 2875403"/>
                    <a:gd name="connsiteX2" fmla="*/ 2879470 w 3142862"/>
                    <a:gd name="connsiteY2" fmla="*/ 2334344 h 2875403"/>
                    <a:gd name="connsiteX3" fmla="*/ 187196 w 3142862"/>
                    <a:gd name="connsiteY3" fmla="*/ 2860388 h 2875403"/>
                    <a:gd name="connsiteX4" fmla="*/ 0 w 3142862"/>
                    <a:gd name="connsiteY4" fmla="*/ 0 h 2875403"/>
                    <a:gd name="connsiteX0" fmla="*/ 0 w 3155056"/>
                    <a:gd name="connsiteY0" fmla="*/ 0 h 2875403"/>
                    <a:gd name="connsiteX1" fmla="*/ 3007415 w 3155056"/>
                    <a:gd name="connsiteY1" fmla="*/ 55771 h 2875403"/>
                    <a:gd name="connsiteX2" fmla="*/ 2879470 w 3155056"/>
                    <a:gd name="connsiteY2" fmla="*/ 2334344 h 2875403"/>
                    <a:gd name="connsiteX3" fmla="*/ 187196 w 3155056"/>
                    <a:gd name="connsiteY3" fmla="*/ 2860388 h 2875403"/>
                    <a:gd name="connsiteX4" fmla="*/ 0 w 3155056"/>
                    <a:gd name="connsiteY4" fmla="*/ 0 h 2875403"/>
                    <a:gd name="connsiteX0" fmla="*/ 0 w 3111070"/>
                    <a:gd name="connsiteY0" fmla="*/ 0 h 2875403"/>
                    <a:gd name="connsiteX1" fmla="*/ 3007415 w 3111070"/>
                    <a:gd name="connsiteY1" fmla="*/ 55771 h 2875403"/>
                    <a:gd name="connsiteX2" fmla="*/ 2879470 w 3111070"/>
                    <a:gd name="connsiteY2" fmla="*/ 2334344 h 2875403"/>
                    <a:gd name="connsiteX3" fmla="*/ 187196 w 3111070"/>
                    <a:gd name="connsiteY3" fmla="*/ 2860388 h 2875403"/>
                    <a:gd name="connsiteX4" fmla="*/ 0 w 3111070"/>
                    <a:gd name="connsiteY4" fmla="*/ 0 h 2875403"/>
                    <a:gd name="connsiteX0" fmla="*/ 0 w 3116300"/>
                    <a:gd name="connsiteY0" fmla="*/ 0 h 2875403"/>
                    <a:gd name="connsiteX1" fmla="*/ 3007415 w 3116300"/>
                    <a:gd name="connsiteY1" fmla="*/ 55771 h 2875403"/>
                    <a:gd name="connsiteX2" fmla="*/ 2879470 w 3116300"/>
                    <a:gd name="connsiteY2" fmla="*/ 2334344 h 2875403"/>
                    <a:gd name="connsiteX3" fmla="*/ 187196 w 3116300"/>
                    <a:gd name="connsiteY3" fmla="*/ 2860388 h 2875403"/>
                    <a:gd name="connsiteX4" fmla="*/ 0 w 3116300"/>
                    <a:gd name="connsiteY4" fmla="*/ 0 h 287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16300" h="2875403">
                      <a:moveTo>
                        <a:pt x="0" y="0"/>
                      </a:moveTo>
                      <a:cubicBezTo>
                        <a:pt x="1127017" y="85961"/>
                        <a:pt x="2004943" y="37181"/>
                        <a:pt x="3007415" y="55771"/>
                      </a:cubicBezTo>
                      <a:cubicBezTo>
                        <a:pt x="2936937" y="964672"/>
                        <a:pt x="3368549" y="2290401"/>
                        <a:pt x="2879470" y="2334344"/>
                      </a:cubicBezTo>
                      <a:cubicBezTo>
                        <a:pt x="2708049" y="2614029"/>
                        <a:pt x="1197859" y="2950916"/>
                        <a:pt x="187196" y="2860388"/>
                      </a:cubicBezTo>
                      <a:cubicBezTo>
                        <a:pt x="13901" y="1782226"/>
                        <a:pt x="148001" y="804419"/>
                        <a:pt x="0" y="0"/>
                      </a:cubicBezTo>
                      <a:close/>
                    </a:path>
                  </a:pathLst>
                </a:custGeom>
                <a:solidFill>
                  <a:srgbClr val="ABFF2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" name="Triangle rectangle 7"/>
                <p:cNvSpPr/>
                <p:nvPr/>
              </p:nvSpPr>
              <p:spPr>
                <a:xfrm rot="14260875">
                  <a:off x="6185180" y="3089786"/>
                  <a:ext cx="337253" cy="1519274"/>
                </a:xfrm>
                <a:custGeom>
                  <a:avLst/>
                  <a:gdLst>
                    <a:gd name="connsiteX0" fmla="*/ 0 w 360040"/>
                    <a:gd name="connsiteY0" fmla="*/ 1205112 h 1205112"/>
                    <a:gd name="connsiteX1" fmla="*/ 0 w 360040"/>
                    <a:gd name="connsiteY1" fmla="*/ 0 h 1205112"/>
                    <a:gd name="connsiteX2" fmla="*/ 360040 w 360040"/>
                    <a:gd name="connsiteY2" fmla="*/ 1205112 h 1205112"/>
                    <a:gd name="connsiteX3" fmla="*/ 0 w 360040"/>
                    <a:gd name="connsiteY3" fmla="*/ 1205112 h 1205112"/>
                    <a:gd name="connsiteX0" fmla="*/ 0 w 284031"/>
                    <a:gd name="connsiteY0" fmla="*/ 1205112 h 1205112"/>
                    <a:gd name="connsiteX1" fmla="*/ 0 w 284031"/>
                    <a:gd name="connsiteY1" fmla="*/ 0 h 1205112"/>
                    <a:gd name="connsiteX2" fmla="*/ 284031 w 284031"/>
                    <a:gd name="connsiteY2" fmla="*/ 826409 h 1205112"/>
                    <a:gd name="connsiteX3" fmla="*/ 0 w 284031"/>
                    <a:gd name="connsiteY3" fmla="*/ 1205112 h 1205112"/>
                    <a:gd name="connsiteX0" fmla="*/ 0 w 366580"/>
                    <a:gd name="connsiteY0" fmla="*/ 1205112 h 1205112"/>
                    <a:gd name="connsiteX1" fmla="*/ 0 w 366580"/>
                    <a:gd name="connsiteY1" fmla="*/ 0 h 1205112"/>
                    <a:gd name="connsiteX2" fmla="*/ 366580 w 366580"/>
                    <a:gd name="connsiteY2" fmla="*/ 963165 h 1205112"/>
                    <a:gd name="connsiteX3" fmla="*/ 0 w 366580"/>
                    <a:gd name="connsiteY3" fmla="*/ 1205112 h 1205112"/>
                    <a:gd name="connsiteX0" fmla="*/ 0 w 366580"/>
                    <a:gd name="connsiteY0" fmla="*/ 1205112 h 1205112"/>
                    <a:gd name="connsiteX1" fmla="*/ 0 w 366580"/>
                    <a:gd name="connsiteY1" fmla="*/ 0 h 1205112"/>
                    <a:gd name="connsiteX2" fmla="*/ 366580 w 366580"/>
                    <a:gd name="connsiteY2" fmla="*/ 963165 h 1205112"/>
                    <a:gd name="connsiteX3" fmla="*/ 0 w 366580"/>
                    <a:gd name="connsiteY3" fmla="*/ 1205112 h 120511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126017 w 501304"/>
                    <a:gd name="connsiteY0" fmla="*/ 1227782 h 1227782"/>
                    <a:gd name="connsiteX1" fmla="*/ 134724 w 501304"/>
                    <a:gd name="connsiteY1" fmla="*/ 0 h 1227782"/>
                    <a:gd name="connsiteX2" fmla="*/ 501304 w 501304"/>
                    <a:gd name="connsiteY2" fmla="*/ 963165 h 1227782"/>
                    <a:gd name="connsiteX3" fmla="*/ 126017 w 501304"/>
                    <a:gd name="connsiteY3" fmla="*/ 1227782 h 1227782"/>
                    <a:gd name="connsiteX0" fmla="*/ 129311 w 504598"/>
                    <a:gd name="connsiteY0" fmla="*/ 1227782 h 1227782"/>
                    <a:gd name="connsiteX1" fmla="*/ 138018 w 504598"/>
                    <a:gd name="connsiteY1" fmla="*/ 0 h 1227782"/>
                    <a:gd name="connsiteX2" fmla="*/ 504598 w 504598"/>
                    <a:gd name="connsiteY2" fmla="*/ 963165 h 1227782"/>
                    <a:gd name="connsiteX3" fmla="*/ 129311 w 504598"/>
                    <a:gd name="connsiteY3" fmla="*/ 1227782 h 1227782"/>
                    <a:gd name="connsiteX0" fmla="*/ 122131 w 497418"/>
                    <a:gd name="connsiteY0" fmla="*/ 1406841 h 1406841"/>
                    <a:gd name="connsiteX1" fmla="*/ 159583 w 497418"/>
                    <a:gd name="connsiteY1" fmla="*/ 0 h 1406841"/>
                    <a:gd name="connsiteX2" fmla="*/ 497418 w 497418"/>
                    <a:gd name="connsiteY2" fmla="*/ 1142224 h 1406841"/>
                    <a:gd name="connsiteX3" fmla="*/ 122131 w 497418"/>
                    <a:gd name="connsiteY3" fmla="*/ 1406841 h 1406841"/>
                    <a:gd name="connsiteX0" fmla="*/ 134513 w 509800"/>
                    <a:gd name="connsiteY0" fmla="*/ 1406841 h 1406841"/>
                    <a:gd name="connsiteX1" fmla="*/ 171965 w 509800"/>
                    <a:gd name="connsiteY1" fmla="*/ 0 h 1406841"/>
                    <a:gd name="connsiteX2" fmla="*/ 509800 w 509800"/>
                    <a:gd name="connsiteY2" fmla="*/ 1142224 h 1406841"/>
                    <a:gd name="connsiteX3" fmla="*/ 134513 w 509800"/>
                    <a:gd name="connsiteY3" fmla="*/ 1406841 h 1406841"/>
                    <a:gd name="connsiteX0" fmla="*/ 134513 w 509800"/>
                    <a:gd name="connsiteY0" fmla="*/ 1406841 h 1406841"/>
                    <a:gd name="connsiteX1" fmla="*/ 171965 w 509800"/>
                    <a:gd name="connsiteY1" fmla="*/ 0 h 1406841"/>
                    <a:gd name="connsiteX2" fmla="*/ 509800 w 509800"/>
                    <a:gd name="connsiteY2" fmla="*/ 1142224 h 1406841"/>
                    <a:gd name="connsiteX3" fmla="*/ 134513 w 509800"/>
                    <a:gd name="connsiteY3" fmla="*/ 1406841 h 1406841"/>
                    <a:gd name="connsiteX0" fmla="*/ 134513 w 403203"/>
                    <a:gd name="connsiteY0" fmla="*/ 1406841 h 1406841"/>
                    <a:gd name="connsiteX1" fmla="*/ 171965 w 403203"/>
                    <a:gd name="connsiteY1" fmla="*/ 0 h 1406841"/>
                    <a:gd name="connsiteX2" fmla="*/ 403203 w 403203"/>
                    <a:gd name="connsiteY2" fmla="*/ 1117809 h 1406841"/>
                    <a:gd name="connsiteX3" fmla="*/ 134513 w 403203"/>
                    <a:gd name="connsiteY3" fmla="*/ 1406841 h 1406841"/>
                    <a:gd name="connsiteX0" fmla="*/ 134513 w 412457"/>
                    <a:gd name="connsiteY0" fmla="*/ 1406841 h 1406841"/>
                    <a:gd name="connsiteX1" fmla="*/ 171965 w 412457"/>
                    <a:gd name="connsiteY1" fmla="*/ 0 h 1406841"/>
                    <a:gd name="connsiteX2" fmla="*/ 412456 w 412457"/>
                    <a:gd name="connsiteY2" fmla="*/ 1149013 h 1406841"/>
                    <a:gd name="connsiteX3" fmla="*/ 134513 w 412457"/>
                    <a:gd name="connsiteY3" fmla="*/ 1406841 h 1406841"/>
                    <a:gd name="connsiteX0" fmla="*/ 134513 w 412456"/>
                    <a:gd name="connsiteY0" fmla="*/ 1406841 h 1406841"/>
                    <a:gd name="connsiteX1" fmla="*/ 171965 w 412456"/>
                    <a:gd name="connsiteY1" fmla="*/ 0 h 1406841"/>
                    <a:gd name="connsiteX2" fmla="*/ 412456 w 412456"/>
                    <a:gd name="connsiteY2" fmla="*/ 1149013 h 1406841"/>
                    <a:gd name="connsiteX3" fmla="*/ 134513 w 412456"/>
                    <a:gd name="connsiteY3" fmla="*/ 1406841 h 1406841"/>
                    <a:gd name="connsiteX0" fmla="*/ 134513 w 412456"/>
                    <a:gd name="connsiteY0" fmla="*/ 1406841 h 1406841"/>
                    <a:gd name="connsiteX1" fmla="*/ 171965 w 412456"/>
                    <a:gd name="connsiteY1" fmla="*/ 0 h 1406841"/>
                    <a:gd name="connsiteX2" fmla="*/ 412456 w 412456"/>
                    <a:gd name="connsiteY2" fmla="*/ 1149013 h 1406841"/>
                    <a:gd name="connsiteX3" fmla="*/ 134513 w 412456"/>
                    <a:gd name="connsiteY3" fmla="*/ 1406841 h 1406841"/>
                    <a:gd name="connsiteX0" fmla="*/ 140084 w 398701"/>
                    <a:gd name="connsiteY0" fmla="*/ 1442880 h 1442880"/>
                    <a:gd name="connsiteX1" fmla="*/ 158210 w 398701"/>
                    <a:gd name="connsiteY1" fmla="*/ 0 h 1442880"/>
                    <a:gd name="connsiteX2" fmla="*/ 398701 w 398701"/>
                    <a:gd name="connsiteY2" fmla="*/ 1149013 h 1442880"/>
                    <a:gd name="connsiteX3" fmla="*/ 140084 w 398701"/>
                    <a:gd name="connsiteY3" fmla="*/ 1442880 h 1442880"/>
                    <a:gd name="connsiteX0" fmla="*/ 163454 w 422071"/>
                    <a:gd name="connsiteY0" fmla="*/ 1442880 h 1442880"/>
                    <a:gd name="connsiteX1" fmla="*/ 181580 w 422071"/>
                    <a:gd name="connsiteY1" fmla="*/ 0 h 1442880"/>
                    <a:gd name="connsiteX2" fmla="*/ 422071 w 422071"/>
                    <a:gd name="connsiteY2" fmla="*/ 1149013 h 1442880"/>
                    <a:gd name="connsiteX3" fmla="*/ 163454 w 422071"/>
                    <a:gd name="connsiteY3" fmla="*/ 1442880 h 1442880"/>
                    <a:gd name="connsiteX0" fmla="*/ 163454 w 422071"/>
                    <a:gd name="connsiteY0" fmla="*/ 1442880 h 1442880"/>
                    <a:gd name="connsiteX1" fmla="*/ 181580 w 422071"/>
                    <a:gd name="connsiteY1" fmla="*/ 0 h 1442880"/>
                    <a:gd name="connsiteX2" fmla="*/ 422071 w 422071"/>
                    <a:gd name="connsiteY2" fmla="*/ 1149013 h 1442880"/>
                    <a:gd name="connsiteX3" fmla="*/ 163454 w 422071"/>
                    <a:gd name="connsiteY3" fmla="*/ 1442880 h 144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2071" h="1442880">
                      <a:moveTo>
                        <a:pt x="163454" y="1442880"/>
                      </a:moveTo>
                      <a:cubicBezTo>
                        <a:pt x="-176501" y="1226284"/>
                        <a:pt x="107547" y="307905"/>
                        <a:pt x="181580" y="0"/>
                      </a:cubicBezTo>
                      <a:cubicBezTo>
                        <a:pt x="115191" y="556789"/>
                        <a:pt x="137346" y="827855"/>
                        <a:pt x="422071" y="1149013"/>
                      </a:cubicBezTo>
                      <a:cubicBezTo>
                        <a:pt x="129579" y="963158"/>
                        <a:pt x="66208" y="1301405"/>
                        <a:pt x="163454" y="144288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BFF2B">
                        <a:shade val="30000"/>
                        <a:satMod val="115000"/>
                      </a:srgbClr>
                    </a:gs>
                    <a:gs pos="50000">
                      <a:srgbClr val="ABFF2B">
                        <a:shade val="67500"/>
                        <a:satMod val="115000"/>
                      </a:srgbClr>
                    </a:gs>
                    <a:gs pos="100000">
                      <a:srgbClr val="ABFF2B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6" name="Rectangle 1"/>
              <p:cNvSpPr/>
              <p:nvPr/>
            </p:nvSpPr>
            <p:spPr>
              <a:xfrm rot="21081215">
                <a:off x="718272" y="2301870"/>
                <a:ext cx="3004844" cy="453127"/>
              </a:xfrm>
              <a:custGeom>
                <a:avLst/>
                <a:gdLst>
                  <a:gd name="connsiteX0" fmla="*/ 0 w 2972903"/>
                  <a:gd name="connsiteY0" fmla="*/ 0 h 432048"/>
                  <a:gd name="connsiteX1" fmla="*/ 2972903 w 2972903"/>
                  <a:gd name="connsiteY1" fmla="*/ 0 h 432048"/>
                  <a:gd name="connsiteX2" fmla="*/ 2972903 w 2972903"/>
                  <a:gd name="connsiteY2" fmla="*/ 432048 h 432048"/>
                  <a:gd name="connsiteX3" fmla="*/ 0 w 2972903"/>
                  <a:gd name="connsiteY3" fmla="*/ 432048 h 432048"/>
                  <a:gd name="connsiteX4" fmla="*/ 0 w 2972903"/>
                  <a:gd name="connsiteY4" fmla="*/ 0 h 432048"/>
                  <a:gd name="connsiteX0" fmla="*/ 0 w 2995014"/>
                  <a:gd name="connsiteY0" fmla="*/ 0 h 445045"/>
                  <a:gd name="connsiteX1" fmla="*/ 2995014 w 2995014"/>
                  <a:gd name="connsiteY1" fmla="*/ 12997 h 445045"/>
                  <a:gd name="connsiteX2" fmla="*/ 2995014 w 2995014"/>
                  <a:gd name="connsiteY2" fmla="*/ 445045 h 445045"/>
                  <a:gd name="connsiteX3" fmla="*/ 22111 w 2995014"/>
                  <a:gd name="connsiteY3" fmla="*/ 445045 h 445045"/>
                  <a:gd name="connsiteX4" fmla="*/ 0 w 2995014"/>
                  <a:gd name="connsiteY4" fmla="*/ 0 h 445045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4844"/>
                  <a:gd name="connsiteY0" fmla="*/ 0 h 453127"/>
                  <a:gd name="connsiteX1" fmla="*/ 3004844 w 3004844"/>
                  <a:gd name="connsiteY1" fmla="*/ 43396 h 453127"/>
                  <a:gd name="connsiteX2" fmla="*/ 2999723 w 3004844"/>
                  <a:gd name="connsiteY2" fmla="*/ 445761 h 453127"/>
                  <a:gd name="connsiteX3" fmla="*/ 59420 w 3004844"/>
                  <a:gd name="connsiteY3" fmla="*/ 453127 h 453127"/>
                  <a:gd name="connsiteX4" fmla="*/ 0 w 3004844"/>
                  <a:gd name="connsiteY4" fmla="*/ 0 h 45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4844" h="453127">
                    <a:moveTo>
                      <a:pt x="0" y="0"/>
                    </a:moveTo>
                    <a:cubicBezTo>
                      <a:pt x="1010590" y="39916"/>
                      <a:pt x="1225988" y="50439"/>
                      <a:pt x="3004844" y="43396"/>
                    </a:cubicBezTo>
                    <a:lnTo>
                      <a:pt x="2999723" y="445761"/>
                    </a:lnTo>
                    <a:lnTo>
                      <a:pt x="59420" y="453127"/>
                    </a:lnTo>
                    <a:cubicBezTo>
                      <a:pt x="41183" y="302323"/>
                      <a:pt x="64021" y="451618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5537"/>
            <a:ext cx="9144000" cy="13900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86596" y="3464746"/>
            <a:ext cx="5019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BC1010"/>
                </a:solidFill>
                <a:latin typeface="Chalkduster"/>
                <a:cs typeface="Chalkduster"/>
              </a:rPr>
              <a:t>I</a:t>
            </a:r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n this case the spin-2 contributions 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are negligible  </a:t>
            </a:r>
            <a:endParaRPr lang="en-US" b="1" dirty="0">
              <a:solidFill>
                <a:srgbClr val="BC1010"/>
              </a:solidFill>
              <a:latin typeface="Chalkduster"/>
              <a:cs typeface="Chalkduster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901" y="4262999"/>
            <a:ext cx="2938600" cy="5313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164961">
            <a:off x="306898" y="3945156"/>
            <a:ext cx="260293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NB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: The imaginary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parts in </a:t>
            </a:r>
            <a:r>
              <a:rPr lang="en-US" b="1" i="1" dirty="0" smtClean="0">
                <a:solidFill>
                  <a:srgbClr val="0000FF"/>
                </a:solidFill>
                <a:latin typeface="Chalkduster"/>
                <a:cs typeface="Chalkduster"/>
              </a:rPr>
              <a:t>V</a:t>
            </a:r>
            <a:r>
              <a:rPr lang="en-US" b="1" i="1" baseline="-25000" dirty="0" smtClean="0">
                <a:solidFill>
                  <a:srgbClr val="0000FF"/>
                </a:solidFill>
                <a:latin typeface="Chalkduster"/>
                <a:cs typeface="Chalkduster"/>
              </a:rPr>
              <a:t>B   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still  remain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though and their absence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at </a:t>
            </a:r>
            <a:r>
              <a:rPr lang="el-GR" b="1" dirty="0" smtClean="0">
                <a:solidFill>
                  <a:srgbClr val="0000FF"/>
                </a:solidFill>
                <a:latin typeface="Chalkduster"/>
                <a:cs typeface="Chalkduster"/>
              </a:rPr>
              <a:t>σ</a:t>
            </a:r>
            <a:r>
              <a:rPr lang="en-GB" b="1" baseline="-25000" dirty="0" smtClean="0">
                <a:solidFill>
                  <a:srgbClr val="0000FF"/>
                </a:solidFill>
                <a:latin typeface="Chalkduster"/>
                <a:cs typeface="Chalkduster"/>
              </a:rPr>
              <a:t>c </a:t>
            </a:r>
            <a:r>
              <a:rPr lang="en-GB" b="1" dirty="0" err="1" smtClean="0">
                <a:solidFill>
                  <a:srgbClr val="0000FF"/>
                </a:solidFill>
                <a:latin typeface="Chalkduster"/>
                <a:cs typeface="Chalkduster"/>
              </a:rPr>
              <a:t>reauires</a:t>
            </a:r>
            <a:r>
              <a:rPr lang="en-GB" b="1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9020">
            <a:off x="863441" y="5772210"/>
            <a:ext cx="1511300" cy="5207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5" name="Groupe 25"/>
          <p:cNvGrpSpPr/>
          <p:nvPr/>
        </p:nvGrpSpPr>
        <p:grpSpPr>
          <a:xfrm rot="682902">
            <a:off x="2614774" y="3088722"/>
            <a:ext cx="324337" cy="752049"/>
            <a:chOff x="6324195" y="2380134"/>
            <a:chExt cx="816091" cy="1892292"/>
          </a:xfrm>
        </p:grpSpPr>
        <p:sp>
          <p:nvSpPr>
            <p:cNvPr id="36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9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43" name="Picture 4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671" y="1002325"/>
            <a:ext cx="5120689" cy="610413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 rot="20921738">
            <a:off x="547482" y="6355732"/>
            <a:ext cx="1845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© Copyright </a:t>
            </a:r>
            <a:r>
              <a:rPr lang="en-US" sz="1200" dirty="0" err="1">
                <a:solidFill>
                  <a:srgbClr val="C00000"/>
                </a:solidFill>
              </a:rPr>
              <a:t>Showeet.com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92782" y="6032711"/>
            <a:ext cx="266690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Alexandre</a:t>
            </a:r>
            <a:r>
              <a:rPr lang="en-US" b="1" dirty="0" smtClean="0">
                <a:solidFill>
                  <a:srgbClr val="0000FF"/>
                </a:solidFill>
              </a:rPr>
              <a:t>, Houston, NEM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arXiv</a:t>
            </a:r>
            <a:r>
              <a:rPr lang="en-US" b="1" dirty="0" smtClean="0">
                <a:solidFill>
                  <a:srgbClr val="0000FF"/>
                </a:solidFill>
              </a:rPr>
              <a:t>: 1310.4122 (PRD)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26" name="Groupe 25"/>
          <p:cNvGrpSpPr/>
          <p:nvPr/>
        </p:nvGrpSpPr>
        <p:grpSpPr>
          <a:xfrm rot="682902">
            <a:off x="159189" y="3373135"/>
            <a:ext cx="324337" cy="752049"/>
            <a:chOff x="6324195" y="2380134"/>
            <a:chExt cx="816091" cy="1892292"/>
          </a:xfrm>
        </p:grpSpPr>
        <p:sp>
          <p:nvSpPr>
            <p:cNvPr id="27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0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6" name="Rounded Rectangle 45"/>
          <p:cNvSpPr/>
          <p:nvPr/>
        </p:nvSpPr>
        <p:spPr>
          <a:xfrm>
            <a:off x="107825" y="828770"/>
            <a:ext cx="1483909" cy="914400"/>
          </a:xfrm>
          <a:prstGeom prst="roundRect">
            <a:avLst/>
          </a:prstGeom>
          <a:noFill/>
          <a:ln w="25400">
            <a:solidFill>
              <a:srgbClr val="BC10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24" y="1002325"/>
            <a:ext cx="1267988" cy="52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77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5399" y="2400516"/>
            <a:ext cx="4275529" cy="1384995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PART I </a:t>
            </a:r>
          </a:p>
          <a:p>
            <a:pPr algn="ctr"/>
            <a:r>
              <a:rPr lang="en-US" sz="2800" dirty="0" err="1" smtClean="0">
                <a:latin typeface="Chalkduster"/>
                <a:cs typeface="Chalkduster"/>
              </a:rPr>
              <a:t>Astro</a:t>
            </a:r>
            <a:r>
              <a:rPr lang="en-US" sz="2800" dirty="0" smtClean="0">
                <a:latin typeface="Chalkduster"/>
                <a:cs typeface="Chalkduster"/>
              </a:rPr>
              <a:t>/Cosmological </a:t>
            </a:r>
          </a:p>
          <a:p>
            <a:pPr algn="ctr"/>
            <a:r>
              <a:rPr lang="en-US" sz="2800" dirty="0" smtClean="0">
                <a:latin typeface="Chalkduster"/>
                <a:cs typeface="Chalkduster"/>
              </a:rPr>
              <a:t>Phenomenology</a:t>
            </a:r>
            <a:endParaRPr lang="en-US" sz="28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115428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386442" y="4794334"/>
            <a:ext cx="5844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0000FF"/>
                </a:solidFill>
                <a:latin typeface="Chalkduster"/>
                <a:cs typeface="Chalkduster"/>
              </a:rPr>
              <a:t>gravitino</a:t>
            </a:r>
            <a:r>
              <a:rPr lang="en-US" sz="1600" b="1" dirty="0" smtClean="0">
                <a:solidFill>
                  <a:srgbClr val="0000FF"/>
                </a:solidFill>
                <a:latin typeface="Chalkduster"/>
                <a:cs typeface="Chalkduster"/>
              </a:rPr>
              <a:t> (torsion) driven 1-loo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p parallelism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grpSp>
        <p:nvGrpSpPr>
          <p:cNvPr id="12" name="Groupe 17"/>
          <p:cNvGrpSpPr/>
          <p:nvPr/>
        </p:nvGrpSpPr>
        <p:grpSpPr>
          <a:xfrm>
            <a:off x="0" y="3733654"/>
            <a:ext cx="3454791" cy="2876166"/>
            <a:chOff x="718272" y="2262448"/>
            <a:chExt cx="3454791" cy="2876166"/>
          </a:xfrm>
        </p:grpSpPr>
        <p:sp>
          <p:nvSpPr>
            <p:cNvPr id="13" name="Rectangle 5"/>
            <p:cNvSpPr/>
            <p:nvPr/>
          </p:nvSpPr>
          <p:spPr>
            <a:xfrm rot="21074577">
              <a:off x="999776" y="2356259"/>
              <a:ext cx="3011760" cy="2770350"/>
            </a:xfrm>
            <a:custGeom>
              <a:avLst/>
              <a:gdLst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0 w 2958182"/>
                <a:gd name="connsiteY3" fmla="*/ 2855644 h 2855644"/>
                <a:gd name="connsiteX4" fmla="*/ 0 w 2958182"/>
                <a:gd name="connsiteY4" fmla="*/ 0 h 2855644"/>
                <a:gd name="connsiteX0" fmla="*/ 0 w 2958182"/>
                <a:gd name="connsiteY0" fmla="*/ 0 h 2855644"/>
                <a:gd name="connsiteX1" fmla="*/ 2958182 w 2958182"/>
                <a:gd name="connsiteY1" fmla="*/ 0 h 2855644"/>
                <a:gd name="connsiteX2" fmla="*/ 2958182 w 2958182"/>
                <a:gd name="connsiteY2" fmla="*/ 2855644 h 2855644"/>
                <a:gd name="connsiteX3" fmla="*/ 99227 w 2958182"/>
                <a:gd name="connsiteY3" fmla="*/ 2774555 h 2855644"/>
                <a:gd name="connsiteX4" fmla="*/ 0 w 2958182"/>
                <a:gd name="connsiteY4" fmla="*/ 0 h 2855644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48460 w 3007415"/>
                <a:gd name="connsiteY3" fmla="*/ 2830326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911415"/>
                <a:gd name="connsiteX1" fmla="*/ 3007415 w 3007415"/>
                <a:gd name="connsiteY1" fmla="*/ 55771 h 2911415"/>
                <a:gd name="connsiteX2" fmla="*/ 3007415 w 3007415"/>
                <a:gd name="connsiteY2" fmla="*/ 2911415 h 2911415"/>
                <a:gd name="connsiteX3" fmla="*/ 152810 w 3007415"/>
                <a:gd name="connsiteY3" fmla="*/ 2802085 h 2911415"/>
                <a:gd name="connsiteX4" fmla="*/ 0 w 3007415"/>
                <a:gd name="connsiteY4" fmla="*/ 0 h 2911415"/>
                <a:gd name="connsiteX0" fmla="*/ 0 w 3007415"/>
                <a:gd name="connsiteY0" fmla="*/ 0 h 2802085"/>
                <a:gd name="connsiteX1" fmla="*/ 3007415 w 3007415"/>
                <a:gd name="connsiteY1" fmla="*/ 55771 h 2802085"/>
                <a:gd name="connsiteX2" fmla="*/ 2795981 w 3007415"/>
                <a:gd name="connsiteY2" fmla="*/ 2782473 h 2802085"/>
                <a:gd name="connsiteX3" fmla="*/ 152810 w 3007415"/>
                <a:gd name="connsiteY3" fmla="*/ 2802085 h 2802085"/>
                <a:gd name="connsiteX4" fmla="*/ 0 w 3007415"/>
                <a:gd name="connsiteY4" fmla="*/ 0 h 2802085"/>
                <a:gd name="connsiteX0" fmla="*/ 0 w 3007415"/>
                <a:gd name="connsiteY0" fmla="*/ 0 h 2910528"/>
                <a:gd name="connsiteX1" fmla="*/ 3007415 w 3007415"/>
                <a:gd name="connsiteY1" fmla="*/ 55771 h 2910528"/>
                <a:gd name="connsiteX2" fmla="*/ 2795981 w 3007415"/>
                <a:gd name="connsiteY2" fmla="*/ 2782473 h 2910528"/>
                <a:gd name="connsiteX3" fmla="*/ 152810 w 3007415"/>
                <a:gd name="connsiteY3" fmla="*/ 2802085 h 2910528"/>
                <a:gd name="connsiteX4" fmla="*/ 0 w 3007415"/>
                <a:gd name="connsiteY4" fmla="*/ 0 h 2910528"/>
                <a:gd name="connsiteX0" fmla="*/ 0 w 3016462"/>
                <a:gd name="connsiteY0" fmla="*/ 0 h 2910528"/>
                <a:gd name="connsiteX1" fmla="*/ 3007415 w 3016462"/>
                <a:gd name="connsiteY1" fmla="*/ 55771 h 2910528"/>
                <a:gd name="connsiteX2" fmla="*/ 2795981 w 3016462"/>
                <a:gd name="connsiteY2" fmla="*/ 2782473 h 2910528"/>
                <a:gd name="connsiteX3" fmla="*/ 152810 w 3016462"/>
                <a:gd name="connsiteY3" fmla="*/ 2802085 h 2910528"/>
                <a:gd name="connsiteX4" fmla="*/ 0 w 3016462"/>
                <a:gd name="connsiteY4" fmla="*/ 0 h 2910528"/>
                <a:gd name="connsiteX0" fmla="*/ 0 w 3064249"/>
                <a:gd name="connsiteY0" fmla="*/ 0 h 2898641"/>
                <a:gd name="connsiteX1" fmla="*/ 3007415 w 3064249"/>
                <a:gd name="connsiteY1" fmla="*/ 55771 h 2898641"/>
                <a:gd name="connsiteX2" fmla="*/ 2875643 w 3064249"/>
                <a:gd name="connsiteY2" fmla="*/ 2765832 h 2898641"/>
                <a:gd name="connsiteX3" fmla="*/ 152810 w 3064249"/>
                <a:gd name="connsiteY3" fmla="*/ 2802085 h 2898641"/>
                <a:gd name="connsiteX4" fmla="*/ 0 w 3064249"/>
                <a:gd name="connsiteY4" fmla="*/ 0 h 2898641"/>
                <a:gd name="connsiteX0" fmla="*/ 0 w 3070540"/>
                <a:gd name="connsiteY0" fmla="*/ 0 h 2898641"/>
                <a:gd name="connsiteX1" fmla="*/ 3007415 w 3070540"/>
                <a:gd name="connsiteY1" fmla="*/ 55771 h 2898641"/>
                <a:gd name="connsiteX2" fmla="*/ 2875643 w 3070540"/>
                <a:gd name="connsiteY2" fmla="*/ 2765832 h 2898641"/>
                <a:gd name="connsiteX3" fmla="*/ 152810 w 3070540"/>
                <a:gd name="connsiteY3" fmla="*/ 2802085 h 2898641"/>
                <a:gd name="connsiteX4" fmla="*/ 0 w 3070540"/>
                <a:gd name="connsiteY4" fmla="*/ 0 h 2898641"/>
                <a:gd name="connsiteX0" fmla="*/ 0 w 3050496"/>
                <a:gd name="connsiteY0" fmla="*/ 0 h 2831008"/>
                <a:gd name="connsiteX1" fmla="*/ 3007415 w 3050496"/>
                <a:gd name="connsiteY1" fmla="*/ 55771 h 2831008"/>
                <a:gd name="connsiteX2" fmla="*/ 2844527 w 3050496"/>
                <a:gd name="connsiteY2" fmla="*/ 2655027 h 2831008"/>
                <a:gd name="connsiteX3" fmla="*/ 152810 w 3050496"/>
                <a:gd name="connsiteY3" fmla="*/ 2802085 h 2831008"/>
                <a:gd name="connsiteX4" fmla="*/ 0 w 3050496"/>
                <a:gd name="connsiteY4" fmla="*/ 0 h 2831008"/>
                <a:gd name="connsiteX0" fmla="*/ 0 w 3083026"/>
                <a:gd name="connsiteY0" fmla="*/ 0 h 2802085"/>
                <a:gd name="connsiteX1" fmla="*/ 3007415 w 3083026"/>
                <a:gd name="connsiteY1" fmla="*/ 55771 h 2802085"/>
                <a:gd name="connsiteX2" fmla="*/ 2894153 w 3083026"/>
                <a:gd name="connsiteY2" fmla="*/ 2551842 h 2802085"/>
                <a:gd name="connsiteX3" fmla="*/ 152810 w 3083026"/>
                <a:gd name="connsiteY3" fmla="*/ 2802085 h 2802085"/>
                <a:gd name="connsiteX4" fmla="*/ 0 w 3083026"/>
                <a:gd name="connsiteY4" fmla="*/ 0 h 2802085"/>
                <a:gd name="connsiteX0" fmla="*/ 0 w 3077100"/>
                <a:gd name="connsiteY0" fmla="*/ 0 h 2839147"/>
                <a:gd name="connsiteX1" fmla="*/ 3007415 w 3077100"/>
                <a:gd name="connsiteY1" fmla="*/ 55771 h 2839147"/>
                <a:gd name="connsiteX2" fmla="*/ 2885440 w 3077100"/>
                <a:gd name="connsiteY2" fmla="*/ 2670966 h 2839147"/>
                <a:gd name="connsiteX3" fmla="*/ 152810 w 3077100"/>
                <a:gd name="connsiteY3" fmla="*/ 2802085 h 2839147"/>
                <a:gd name="connsiteX4" fmla="*/ 0 w 3077100"/>
                <a:gd name="connsiteY4" fmla="*/ 0 h 2839147"/>
                <a:gd name="connsiteX0" fmla="*/ 0 w 3084012"/>
                <a:gd name="connsiteY0" fmla="*/ 0 h 2810619"/>
                <a:gd name="connsiteX1" fmla="*/ 3007415 w 3084012"/>
                <a:gd name="connsiteY1" fmla="*/ 55771 h 2810619"/>
                <a:gd name="connsiteX2" fmla="*/ 2895591 w 3084012"/>
                <a:gd name="connsiteY2" fmla="*/ 2605068 h 2810619"/>
                <a:gd name="connsiteX3" fmla="*/ 152810 w 3084012"/>
                <a:gd name="connsiteY3" fmla="*/ 2802085 h 2810619"/>
                <a:gd name="connsiteX4" fmla="*/ 0 w 3084012"/>
                <a:gd name="connsiteY4" fmla="*/ 0 h 2810619"/>
                <a:gd name="connsiteX0" fmla="*/ 0 w 3108841"/>
                <a:gd name="connsiteY0" fmla="*/ 0 h 2802085"/>
                <a:gd name="connsiteX1" fmla="*/ 3007415 w 3108841"/>
                <a:gd name="connsiteY1" fmla="*/ 55771 h 2802085"/>
                <a:gd name="connsiteX2" fmla="*/ 2930854 w 3108841"/>
                <a:gd name="connsiteY2" fmla="*/ 2501276 h 2802085"/>
                <a:gd name="connsiteX3" fmla="*/ 152810 w 3108841"/>
                <a:gd name="connsiteY3" fmla="*/ 2802085 h 2802085"/>
                <a:gd name="connsiteX4" fmla="*/ 0 w 3108841"/>
                <a:gd name="connsiteY4" fmla="*/ 0 h 2802085"/>
                <a:gd name="connsiteX0" fmla="*/ 0 w 3073089"/>
                <a:gd name="connsiteY0" fmla="*/ 0 h 2802085"/>
                <a:gd name="connsiteX1" fmla="*/ 3007415 w 3073089"/>
                <a:gd name="connsiteY1" fmla="*/ 55771 h 2802085"/>
                <a:gd name="connsiteX2" fmla="*/ 2879470 w 3073089"/>
                <a:gd name="connsiteY2" fmla="*/ 2334344 h 2802085"/>
                <a:gd name="connsiteX3" fmla="*/ 152810 w 3073089"/>
                <a:gd name="connsiteY3" fmla="*/ 2802085 h 2802085"/>
                <a:gd name="connsiteX4" fmla="*/ 0 w 3073089"/>
                <a:gd name="connsiteY4" fmla="*/ 0 h 2802085"/>
                <a:gd name="connsiteX0" fmla="*/ 0 w 3142862"/>
                <a:gd name="connsiteY0" fmla="*/ 0 h 2802085"/>
                <a:gd name="connsiteX1" fmla="*/ 3007415 w 3142862"/>
                <a:gd name="connsiteY1" fmla="*/ 55771 h 2802085"/>
                <a:gd name="connsiteX2" fmla="*/ 2879470 w 3142862"/>
                <a:gd name="connsiteY2" fmla="*/ 2334344 h 2802085"/>
                <a:gd name="connsiteX3" fmla="*/ 152810 w 3142862"/>
                <a:gd name="connsiteY3" fmla="*/ 2802085 h 2802085"/>
                <a:gd name="connsiteX4" fmla="*/ 0 w 3142862"/>
                <a:gd name="connsiteY4" fmla="*/ 0 h 2802085"/>
                <a:gd name="connsiteX0" fmla="*/ 0 w 3142862"/>
                <a:gd name="connsiteY0" fmla="*/ 0 h 2860388"/>
                <a:gd name="connsiteX1" fmla="*/ 3007415 w 3142862"/>
                <a:gd name="connsiteY1" fmla="*/ 55771 h 2860388"/>
                <a:gd name="connsiteX2" fmla="*/ 2879470 w 3142862"/>
                <a:gd name="connsiteY2" fmla="*/ 2334344 h 2860388"/>
                <a:gd name="connsiteX3" fmla="*/ 187196 w 3142862"/>
                <a:gd name="connsiteY3" fmla="*/ 2860388 h 2860388"/>
                <a:gd name="connsiteX4" fmla="*/ 0 w 3142862"/>
                <a:gd name="connsiteY4" fmla="*/ 0 h 2860388"/>
                <a:gd name="connsiteX0" fmla="*/ 0 w 3142862"/>
                <a:gd name="connsiteY0" fmla="*/ 0 h 2876373"/>
                <a:gd name="connsiteX1" fmla="*/ 3007415 w 3142862"/>
                <a:gd name="connsiteY1" fmla="*/ 55771 h 2876373"/>
                <a:gd name="connsiteX2" fmla="*/ 2879470 w 3142862"/>
                <a:gd name="connsiteY2" fmla="*/ 2334344 h 2876373"/>
                <a:gd name="connsiteX3" fmla="*/ 187196 w 3142862"/>
                <a:gd name="connsiteY3" fmla="*/ 2860388 h 2876373"/>
                <a:gd name="connsiteX4" fmla="*/ 0 w 3142862"/>
                <a:gd name="connsiteY4" fmla="*/ 0 h 2876373"/>
                <a:gd name="connsiteX0" fmla="*/ 0 w 3142862"/>
                <a:gd name="connsiteY0" fmla="*/ 0 h 2869960"/>
                <a:gd name="connsiteX1" fmla="*/ 3007415 w 3142862"/>
                <a:gd name="connsiteY1" fmla="*/ 55771 h 2869960"/>
                <a:gd name="connsiteX2" fmla="*/ 2879470 w 3142862"/>
                <a:gd name="connsiteY2" fmla="*/ 2334344 h 2869960"/>
                <a:gd name="connsiteX3" fmla="*/ 187196 w 3142862"/>
                <a:gd name="connsiteY3" fmla="*/ 2860388 h 2869960"/>
                <a:gd name="connsiteX4" fmla="*/ 0 w 3142862"/>
                <a:gd name="connsiteY4" fmla="*/ 0 h 2869960"/>
                <a:gd name="connsiteX0" fmla="*/ 0 w 3142862"/>
                <a:gd name="connsiteY0" fmla="*/ 0 h 2875403"/>
                <a:gd name="connsiteX1" fmla="*/ 3007415 w 3142862"/>
                <a:gd name="connsiteY1" fmla="*/ 55771 h 2875403"/>
                <a:gd name="connsiteX2" fmla="*/ 2879470 w 3142862"/>
                <a:gd name="connsiteY2" fmla="*/ 2334344 h 2875403"/>
                <a:gd name="connsiteX3" fmla="*/ 187196 w 3142862"/>
                <a:gd name="connsiteY3" fmla="*/ 2860388 h 2875403"/>
                <a:gd name="connsiteX4" fmla="*/ 0 w 3142862"/>
                <a:gd name="connsiteY4" fmla="*/ 0 h 2875403"/>
                <a:gd name="connsiteX0" fmla="*/ 0 w 3155056"/>
                <a:gd name="connsiteY0" fmla="*/ 0 h 2875403"/>
                <a:gd name="connsiteX1" fmla="*/ 3007415 w 3155056"/>
                <a:gd name="connsiteY1" fmla="*/ 55771 h 2875403"/>
                <a:gd name="connsiteX2" fmla="*/ 2879470 w 3155056"/>
                <a:gd name="connsiteY2" fmla="*/ 2334344 h 2875403"/>
                <a:gd name="connsiteX3" fmla="*/ 187196 w 3155056"/>
                <a:gd name="connsiteY3" fmla="*/ 2860388 h 2875403"/>
                <a:gd name="connsiteX4" fmla="*/ 0 w 3155056"/>
                <a:gd name="connsiteY4" fmla="*/ 0 h 2875403"/>
                <a:gd name="connsiteX0" fmla="*/ 0 w 3111070"/>
                <a:gd name="connsiteY0" fmla="*/ 0 h 2875403"/>
                <a:gd name="connsiteX1" fmla="*/ 3007415 w 3111070"/>
                <a:gd name="connsiteY1" fmla="*/ 55771 h 2875403"/>
                <a:gd name="connsiteX2" fmla="*/ 2879470 w 3111070"/>
                <a:gd name="connsiteY2" fmla="*/ 2334344 h 2875403"/>
                <a:gd name="connsiteX3" fmla="*/ 187196 w 3111070"/>
                <a:gd name="connsiteY3" fmla="*/ 2860388 h 2875403"/>
                <a:gd name="connsiteX4" fmla="*/ 0 w 3111070"/>
                <a:gd name="connsiteY4" fmla="*/ 0 h 2875403"/>
                <a:gd name="connsiteX0" fmla="*/ 0 w 3116300"/>
                <a:gd name="connsiteY0" fmla="*/ 0 h 2875403"/>
                <a:gd name="connsiteX1" fmla="*/ 3007415 w 3116300"/>
                <a:gd name="connsiteY1" fmla="*/ 55771 h 2875403"/>
                <a:gd name="connsiteX2" fmla="*/ 2879470 w 3116300"/>
                <a:gd name="connsiteY2" fmla="*/ 2334344 h 2875403"/>
                <a:gd name="connsiteX3" fmla="*/ 187196 w 3116300"/>
                <a:gd name="connsiteY3" fmla="*/ 2860388 h 2875403"/>
                <a:gd name="connsiteX4" fmla="*/ 0 w 3116300"/>
                <a:gd name="connsiteY4" fmla="*/ 0 h 2875403"/>
                <a:gd name="connsiteX0" fmla="*/ 0 w 3083363"/>
                <a:gd name="connsiteY0" fmla="*/ 0 h 2875403"/>
                <a:gd name="connsiteX1" fmla="*/ 2885378 w 3083363"/>
                <a:gd name="connsiteY1" fmla="*/ 56216 h 2875403"/>
                <a:gd name="connsiteX2" fmla="*/ 2879470 w 3083363"/>
                <a:gd name="connsiteY2" fmla="*/ 2334344 h 2875403"/>
                <a:gd name="connsiteX3" fmla="*/ 187196 w 3083363"/>
                <a:gd name="connsiteY3" fmla="*/ 2860388 h 2875403"/>
                <a:gd name="connsiteX4" fmla="*/ 0 w 3083363"/>
                <a:gd name="connsiteY4" fmla="*/ 0 h 2875403"/>
                <a:gd name="connsiteX0" fmla="*/ 0 w 3096263"/>
                <a:gd name="connsiteY0" fmla="*/ 0 h 2875403"/>
                <a:gd name="connsiteX1" fmla="*/ 2937628 w 3096263"/>
                <a:gd name="connsiteY1" fmla="*/ 51384 h 2875403"/>
                <a:gd name="connsiteX2" fmla="*/ 2879470 w 3096263"/>
                <a:gd name="connsiteY2" fmla="*/ 2334344 h 2875403"/>
                <a:gd name="connsiteX3" fmla="*/ 187196 w 3096263"/>
                <a:gd name="connsiteY3" fmla="*/ 2860388 h 2875403"/>
                <a:gd name="connsiteX4" fmla="*/ 0 w 3096263"/>
                <a:gd name="connsiteY4" fmla="*/ 0 h 2875403"/>
                <a:gd name="connsiteX0" fmla="*/ 0 w 3094279"/>
                <a:gd name="connsiteY0" fmla="*/ 0 h 2875403"/>
                <a:gd name="connsiteX1" fmla="*/ 2930002 w 3094279"/>
                <a:gd name="connsiteY1" fmla="*/ 101565 h 2875403"/>
                <a:gd name="connsiteX2" fmla="*/ 2879470 w 3094279"/>
                <a:gd name="connsiteY2" fmla="*/ 2334344 h 2875403"/>
                <a:gd name="connsiteX3" fmla="*/ 187196 w 3094279"/>
                <a:gd name="connsiteY3" fmla="*/ 2860388 h 2875403"/>
                <a:gd name="connsiteX4" fmla="*/ 0 w 3094279"/>
                <a:gd name="connsiteY4" fmla="*/ 0 h 2875403"/>
                <a:gd name="connsiteX0" fmla="*/ 0 w 3102449"/>
                <a:gd name="connsiteY0" fmla="*/ 0 h 2875403"/>
                <a:gd name="connsiteX1" fmla="*/ 2960524 w 3102449"/>
                <a:gd name="connsiteY1" fmla="*/ 112644 h 2875403"/>
                <a:gd name="connsiteX2" fmla="*/ 2879470 w 3102449"/>
                <a:gd name="connsiteY2" fmla="*/ 2334344 h 2875403"/>
                <a:gd name="connsiteX3" fmla="*/ 187196 w 3102449"/>
                <a:gd name="connsiteY3" fmla="*/ 2860388 h 2875403"/>
                <a:gd name="connsiteX4" fmla="*/ 0 w 3102449"/>
                <a:gd name="connsiteY4" fmla="*/ 0 h 2875403"/>
                <a:gd name="connsiteX0" fmla="*/ 0 w 3104921"/>
                <a:gd name="connsiteY0" fmla="*/ 0 h 2875403"/>
                <a:gd name="connsiteX1" fmla="*/ 2969318 w 3104921"/>
                <a:gd name="connsiteY1" fmla="*/ 139644 h 2875403"/>
                <a:gd name="connsiteX2" fmla="*/ 2879470 w 3104921"/>
                <a:gd name="connsiteY2" fmla="*/ 2334344 h 2875403"/>
                <a:gd name="connsiteX3" fmla="*/ 187196 w 3104921"/>
                <a:gd name="connsiteY3" fmla="*/ 2860388 h 2875403"/>
                <a:gd name="connsiteX4" fmla="*/ 0 w 3104921"/>
                <a:gd name="connsiteY4" fmla="*/ 0 h 2875403"/>
                <a:gd name="connsiteX0" fmla="*/ 0 w 3097647"/>
                <a:gd name="connsiteY0" fmla="*/ 0 h 2875403"/>
                <a:gd name="connsiteX1" fmla="*/ 2942864 w 3097647"/>
                <a:gd name="connsiteY1" fmla="*/ 186902 h 2875403"/>
                <a:gd name="connsiteX2" fmla="*/ 2879470 w 3097647"/>
                <a:gd name="connsiteY2" fmla="*/ 2334344 h 2875403"/>
                <a:gd name="connsiteX3" fmla="*/ 187196 w 3097647"/>
                <a:gd name="connsiteY3" fmla="*/ 2860388 h 2875403"/>
                <a:gd name="connsiteX4" fmla="*/ 0 w 3097647"/>
                <a:gd name="connsiteY4" fmla="*/ 0 h 2875403"/>
                <a:gd name="connsiteX0" fmla="*/ 0 w 3053237"/>
                <a:gd name="connsiteY0" fmla="*/ 0 h 2830026"/>
                <a:gd name="connsiteX1" fmla="*/ 2898454 w 3053237"/>
                <a:gd name="connsiteY1" fmla="*/ 141525 h 2830026"/>
                <a:gd name="connsiteX2" fmla="*/ 2835060 w 3053237"/>
                <a:gd name="connsiteY2" fmla="*/ 2288967 h 2830026"/>
                <a:gd name="connsiteX3" fmla="*/ 142786 w 3053237"/>
                <a:gd name="connsiteY3" fmla="*/ 2815011 h 2830026"/>
                <a:gd name="connsiteX4" fmla="*/ 0 w 3053237"/>
                <a:gd name="connsiteY4" fmla="*/ 0 h 2830026"/>
                <a:gd name="connsiteX0" fmla="*/ 0 w 3002552"/>
                <a:gd name="connsiteY0" fmla="*/ 0 h 2783683"/>
                <a:gd name="connsiteX1" fmla="*/ 2847769 w 3002552"/>
                <a:gd name="connsiteY1" fmla="*/ 95182 h 2783683"/>
                <a:gd name="connsiteX2" fmla="*/ 2784375 w 3002552"/>
                <a:gd name="connsiteY2" fmla="*/ 2242624 h 2783683"/>
                <a:gd name="connsiteX3" fmla="*/ 92101 w 3002552"/>
                <a:gd name="connsiteY3" fmla="*/ 2768668 h 2783683"/>
                <a:gd name="connsiteX4" fmla="*/ 0 w 3002552"/>
                <a:gd name="connsiteY4" fmla="*/ 0 h 2783683"/>
                <a:gd name="connsiteX0" fmla="*/ 0 w 3002552"/>
                <a:gd name="connsiteY0" fmla="*/ 0 h 2780993"/>
                <a:gd name="connsiteX1" fmla="*/ 2847769 w 3002552"/>
                <a:gd name="connsiteY1" fmla="*/ 95182 h 2780993"/>
                <a:gd name="connsiteX2" fmla="*/ 2784375 w 3002552"/>
                <a:gd name="connsiteY2" fmla="*/ 2242624 h 2780993"/>
                <a:gd name="connsiteX3" fmla="*/ 92101 w 3002552"/>
                <a:gd name="connsiteY3" fmla="*/ 2768668 h 2780993"/>
                <a:gd name="connsiteX4" fmla="*/ 0 w 3002552"/>
                <a:gd name="connsiteY4" fmla="*/ 0 h 2780993"/>
                <a:gd name="connsiteX0" fmla="*/ 0 w 3008312"/>
                <a:gd name="connsiteY0" fmla="*/ 0 h 2781844"/>
                <a:gd name="connsiteX1" fmla="*/ 2847769 w 3008312"/>
                <a:gd name="connsiteY1" fmla="*/ 95182 h 2781844"/>
                <a:gd name="connsiteX2" fmla="*/ 2792196 w 3008312"/>
                <a:gd name="connsiteY2" fmla="*/ 2275334 h 2781844"/>
                <a:gd name="connsiteX3" fmla="*/ 92101 w 3008312"/>
                <a:gd name="connsiteY3" fmla="*/ 2768668 h 2781844"/>
                <a:gd name="connsiteX4" fmla="*/ 0 w 3008312"/>
                <a:gd name="connsiteY4" fmla="*/ 0 h 2781844"/>
                <a:gd name="connsiteX0" fmla="*/ 0 w 2989495"/>
                <a:gd name="connsiteY0" fmla="*/ 0 h 2781844"/>
                <a:gd name="connsiteX1" fmla="*/ 2847769 w 2989495"/>
                <a:gd name="connsiteY1" fmla="*/ 95182 h 2781844"/>
                <a:gd name="connsiteX2" fmla="*/ 2792196 w 2989495"/>
                <a:gd name="connsiteY2" fmla="*/ 2275334 h 2781844"/>
                <a:gd name="connsiteX3" fmla="*/ 92101 w 2989495"/>
                <a:gd name="connsiteY3" fmla="*/ 2768668 h 2781844"/>
                <a:gd name="connsiteX4" fmla="*/ 0 w 2989495"/>
                <a:gd name="connsiteY4" fmla="*/ 0 h 2781844"/>
                <a:gd name="connsiteX0" fmla="*/ 0 w 3011870"/>
                <a:gd name="connsiteY0" fmla="*/ 0 h 2781844"/>
                <a:gd name="connsiteX1" fmla="*/ 2847769 w 3011870"/>
                <a:gd name="connsiteY1" fmla="*/ 95182 h 2781844"/>
                <a:gd name="connsiteX2" fmla="*/ 2792196 w 3011870"/>
                <a:gd name="connsiteY2" fmla="*/ 2275334 h 2781844"/>
                <a:gd name="connsiteX3" fmla="*/ 92101 w 3011870"/>
                <a:gd name="connsiteY3" fmla="*/ 2768668 h 2781844"/>
                <a:gd name="connsiteX4" fmla="*/ 0 w 3011870"/>
                <a:gd name="connsiteY4" fmla="*/ 0 h 2781844"/>
                <a:gd name="connsiteX0" fmla="*/ 0 w 3011870"/>
                <a:gd name="connsiteY0" fmla="*/ 0 h 2783262"/>
                <a:gd name="connsiteX1" fmla="*/ 2847769 w 3011870"/>
                <a:gd name="connsiteY1" fmla="*/ 95182 h 2783262"/>
                <a:gd name="connsiteX2" fmla="*/ 2792196 w 3011870"/>
                <a:gd name="connsiteY2" fmla="*/ 2275334 h 2783262"/>
                <a:gd name="connsiteX3" fmla="*/ 92101 w 3011870"/>
                <a:gd name="connsiteY3" fmla="*/ 2768668 h 2783262"/>
                <a:gd name="connsiteX4" fmla="*/ 0 w 3011870"/>
                <a:gd name="connsiteY4" fmla="*/ 0 h 2783262"/>
                <a:gd name="connsiteX0" fmla="*/ 0 w 3011870"/>
                <a:gd name="connsiteY0" fmla="*/ 0 h 2767189"/>
                <a:gd name="connsiteX1" fmla="*/ 2847769 w 3011870"/>
                <a:gd name="connsiteY1" fmla="*/ 95182 h 2767189"/>
                <a:gd name="connsiteX2" fmla="*/ 2792196 w 3011870"/>
                <a:gd name="connsiteY2" fmla="*/ 2275334 h 2767189"/>
                <a:gd name="connsiteX3" fmla="*/ 113833 w 3011870"/>
                <a:gd name="connsiteY3" fmla="*/ 2752010 h 2767189"/>
                <a:gd name="connsiteX4" fmla="*/ 0 w 3011870"/>
                <a:gd name="connsiteY4" fmla="*/ 0 h 2767189"/>
                <a:gd name="connsiteX0" fmla="*/ 0 w 3011870"/>
                <a:gd name="connsiteY0" fmla="*/ 0 h 2764048"/>
                <a:gd name="connsiteX1" fmla="*/ 2847769 w 3011870"/>
                <a:gd name="connsiteY1" fmla="*/ 95182 h 2764048"/>
                <a:gd name="connsiteX2" fmla="*/ 2792196 w 3011870"/>
                <a:gd name="connsiteY2" fmla="*/ 2275334 h 2764048"/>
                <a:gd name="connsiteX3" fmla="*/ 128682 w 3011870"/>
                <a:gd name="connsiteY3" fmla="*/ 2748749 h 2764048"/>
                <a:gd name="connsiteX4" fmla="*/ 0 w 3011870"/>
                <a:gd name="connsiteY4" fmla="*/ 0 h 2764048"/>
                <a:gd name="connsiteX0" fmla="*/ 0 w 3011870"/>
                <a:gd name="connsiteY0" fmla="*/ 0 h 2766482"/>
                <a:gd name="connsiteX1" fmla="*/ 2847769 w 3011870"/>
                <a:gd name="connsiteY1" fmla="*/ 95182 h 2766482"/>
                <a:gd name="connsiteX2" fmla="*/ 2792196 w 3011870"/>
                <a:gd name="connsiteY2" fmla="*/ 2275334 h 2766482"/>
                <a:gd name="connsiteX3" fmla="*/ 118548 w 3011870"/>
                <a:gd name="connsiteY3" fmla="*/ 2751276 h 2766482"/>
                <a:gd name="connsiteX4" fmla="*/ 0 w 3011870"/>
                <a:gd name="connsiteY4" fmla="*/ 0 h 2766482"/>
                <a:gd name="connsiteX0" fmla="*/ 0 w 3011870"/>
                <a:gd name="connsiteY0" fmla="*/ 0 h 2769615"/>
                <a:gd name="connsiteX1" fmla="*/ 2847769 w 3011870"/>
                <a:gd name="connsiteY1" fmla="*/ 95182 h 2769615"/>
                <a:gd name="connsiteX2" fmla="*/ 2792196 w 3011870"/>
                <a:gd name="connsiteY2" fmla="*/ 2275334 h 2769615"/>
                <a:gd name="connsiteX3" fmla="*/ 113120 w 3011870"/>
                <a:gd name="connsiteY3" fmla="*/ 2754527 h 2769615"/>
                <a:gd name="connsiteX4" fmla="*/ 0 w 3011870"/>
                <a:gd name="connsiteY4" fmla="*/ 0 h 2769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11870" h="2769615">
                  <a:moveTo>
                    <a:pt x="0" y="0"/>
                  </a:moveTo>
                  <a:cubicBezTo>
                    <a:pt x="1127017" y="85961"/>
                    <a:pt x="1845297" y="76592"/>
                    <a:pt x="2847769" y="95182"/>
                  </a:cubicBezTo>
                  <a:cubicBezTo>
                    <a:pt x="2777291" y="1004083"/>
                    <a:pt x="3289279" y="2013053"/>
                    <a:pt x="2792196" y="2275334"/>
                  </a:cubicBezTo>
                  <a:cubicBezTo>
                    <a:pt x="2409503" y="2508287"/>
                    <a:pt x="1123783" y="2845055"/>
                    <a:pt x="113120" y="2754527"/>
                  </a:cubicBezTo>
                  <a:cubicBezTo>
                    <a:pt x="-60175" y="1676365"/>
                    <a:pt x="148001" y="80441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15900" dist="114300" dir="4800000" sx="99000" sy="99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4" name="Groupe 9"/>
            <p:cNvGrpSpPr/>
            <p:nvPr/>
          </p:nvGrpSpPr>
          <p:grpSpPr>
            <a:xfrm>
              <a:off x="718272" y="2262448"/>
              <a:ext cx="3454791" cy="2876166"/>
              <a:chOff x="718272" y="2262448"/>
              <a:chExt cx="3454791" cy="2876166"/>
            </a:xfrm>
          </p:grpSpPr>
          <p:grpSp>
            <p:nvGrpSpPr>
              <p:cNvPr id="15" name="Groupe 14"/>
              <p:cNvGrpSpPr/>
              <p:nvPr/>
            </p:nvGrpSpPr>
            <p:grpSpPr>
              <a:xfrm>
                <a:off x="911151" y="2262448"/>
                <a:ext cx="3261912" cy="2876166"/>
                <a:chOff x="3851532" y="1530934"/>
                <a:chExt cx="3261912" cy="2876166"/>
              </a:xfrm>
            </p:grpSpPr>
            <p:sp>
              <p:nvSpPr>
                <p:cNvPr id="17" name="Rectangle 5"/>
                <p:cNvSpPr/>
                <p:nvPr/>
              </p:nvSpPr>
              <p:spPr>
                <a:xfrm rot="21074577">
                  <a:off x="3851532" y="1530934"/>
                  <a:ext cx="3116185" cy="2876166"/>
                </a:xfrm>
                <a:custGeom>
                  <a:avLst/>
                  <a:gdLst>
                    <a:gd name="connsiteX0" fmla="*/ 0 w 2958182"/>
                    <a:gd name="connsiteY0" fmla="*/ 0 h 2855644"/>
                    <a:gd name="connsiteX1" fmla="*/ 2958182 w 2958182"/>
                    <a:gd name="connsiteY1" fmla="*/ 0 h 2855644"/>
                    <a:gd name="connsiteX2" fmla="*/ 2958182 w 2958182"/>
                    <a:gd name="connsiteY2" fmla="*/ 2855644 h 2855644"/>
                    <a:gd name="connsiteX3" fmla="*/ 0 w 2958182"/>
                    <a:gd name="connsiteY3" fmla="*/ 2855644 h 2855644"/>
                    <a:gd name="connsiteX4" fmla="*/ 0 w 2958182"/>
                    <a:gd name="connsiteY4" fmla="*/ 0 h 2855644"/>
                    <a:gd name="connsiteX0" fmla="*/ 0 w 2958182"/>
                    <a:gd name="connsiteY0" fmla="*/ 0 h 2855644"/>
                    <a:gd name="connsiteX1" fmla="*/ 2958182 w 2958182"/>
                    <a:gd name="connsiteY1" fmla="*/ 0 h 2855644"/>
                    <a:gd name="connsiteX2" fmla="*/ 2958182 w 2958182"/>
                    <a:gd name="connsiteY2" fmla="*/ 2855644 h 2855644"/>
                    <a:gd name="connsiteX3" fmla="*/ 99227 w 2958182"/>
                    <a:gd name="connsiteY3" fmla="*/ 2774555 h 2855644"/>
                    <a:gd name="connsiteX4" fmla="*/ 0 w 2958182"/>
                    <a:gd name="connsiteY4" fmla="*/ 0 h 2855644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48460 w 3007415"/>
                    <a:gd name="connsiteY3" fmla="*/ 2830326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52810 w 3007415"/>
                    <a:gd name="connsiteY3" fmla="*/ 2802085 h 2911415"/>
                    <a:gd name="connsiteX4" fmla="*/ 0 w 3007415"/>
                    <a:gd name="connsiteY4" fmla="*/ 0 h 2911415"/>
                    <a:gd name="connsiteX0" fmla="*/ 0 w 3007415"/>
                    <a:gd name="connsiteY0" fmla="*/ 0 h 2911415"/>
                    <a:gd name="connsiteX1" fmla="*/ 3007415 w 3007415"/>
                    <a:gd name="connsiteY1" fmla="*/ 55771 h 2911415"/>
                    <a:gd name="connsiteX2" fmla="*/ 3007415 w 3007415"/>
                    <a:gd name="connsiteY2" fmla="*/ 2911415 h 2911415"/>
                    <a:gd name="connsiteX3" fmla="*/ 152810 w 3007415"/>
                    <a:gd name="connsiteY3" fmla="*/ 2802085 h 2911415"/>
                    <a:gd name="connsiteX4" fmla="*/ 0 w 3007415"/>
                    <a:gd name="connsiteY4" fmla="*/ 0 h 2911415"/>
                    <a:gd name="connsiteX0" fmla="*/ 0 w 3007415"/>
                    <a:gd name="connsiteY0" fmla="*/ 0 h 2802085"/>
                    <a:gd name="connsiteX1" fmla="*/ 3007415 w 3007415"/>
                    <a:gd name="connsiteY1" fmla="*/ 55771 h 2802085"/>
                    <a:gd name="connsiteX2" fmla="*/ 2795981 w 3007415"/>
                    <a:gd name="connsiteY2" fmla="*/ 2782473 h 2802085"/>
                    <a:gd name="connsiteX3" fmla="*/ 152810 w 3007415"/>
                    <a:gd name="connsiteY3" fmla="*/ 2802085 h 2802085"/>
                    <a:gd name="connsiteX4" fmla="*/ 0 w 3007415"/>
                    <a:gd name="connsiteY4" fmla="*/ 0 h 2802085"/>
                    <a:gd name="connsiteX0" fmla="*/ 0 w 3007415"/>
                    <a:gd name="connsiteY0" fmla="*/ 0 h 2910528"/>
                    <a:gd name="connsiteX1" fmla="*/ 3007415 w 3007415"/>
                    <a:gd name="connsiteY1" fmla="*/ 55771 h 2910528"/>
                    <a:gd name="connsiteX2" fmla="*/ 2795981 w 3007415"/>
                    <a:gd name="connsiteY2" fmla="*/ 2782473 h 2910528"/>
                    <a:gd name="connsiteX3" fmla="*/ 152810 w 3007415"/>
                    <a:gd name="connsiteY3" fmla="*/ 2802085 h 2910528"/>
                    <a:gd name="connsiteX4" fmla="*/ 0 w 3007415"/>
                    <a:gd name="connsiteY4" fmla="*/ 0 h 2910528"/>
                    <a:gd name="connsiteX0" fmla="*/ 0 w 3016462"/>
                    <a:gd name="connsiteY0" fmla="*/ 0 h 2910528"/>
                    <a:gd name="connsiteX1" fmla="*/ 3007415 w 3016462"/>
                    <a:gd name="connsiteY1" fmla="*/ 55771 h 2910528"/>
                    <a:gd name="connsiteX2" fmla="*/ 2795981 w 3016462"/>
                    <a:gd name="connsiteY2" fmla="*/ 2782473 h 2910528"/>
                    <a:gd name="connsiteX3" fmla="*/ 152810 w 3016462"/>
                    <a:gd name="connsiteY3" fmla="*/ 2802085 h 2910528"/>
                    <a:gd name="connsiteX4" fmla="*/ 0 w 3016462"/>
                    <a:gd name="connsiteY4" fmla="*/ 0 h 2910528"/>
                    <a:gd name="connsiteX0" fmla="*/ 0 w 3064249"/>
                    <a:gd name="connsiteY0" fmla="*/ 0 h 2898641"/>
                    <a:gd name="connsiteX1" fmla="*/ 3007415 w 3064249"/>
                    <a:gd name="connsiteY1" fmla="*/ 55771 h 2898641"/>
                    <a:gd name="connsiteX2" fmla="*/ 2875643 w 3064249"/>
                    <a:gd name="connsiteY2" fmla="*/ 2765832 h 2898641"/>
                    <a:gd name="connsiteX3" fmla="*/ 152810 w 3064249"/>
                    <a:gd name="connsiteY3" fmla="*/ 2802085 h 2898641"/>
                    <a:gd name="connsiteX4" fmla="*/ 0 w 3064249"/>
                    <a:gd name="connsiteY4" fmla="*/ 0 h 2898641"/>
                    <a:gd name="connsiteX0" fmla="*/ 0 w 3070540"/>
                    <a:gd name="connsiteY0" fmla="*/ 0 h 2898641"/>
                    <a:gd name="connsiteX1" fmla="*/ 3007415 w 3070540"/>
                    <a:gd name="connsiteY1" fmla="*/ 55771 h 2898641"/>
                    <a:gd name="connsiteX2" fmla="*/ 2875643 w 3070540"/>
                    <a:gd name="connsiteY2" fmla="*/ 2765832 h 2898641"/>
                    <a:gd name="connsiteX3" fmla="*/ 152810 w 3070540"/>
                    <a:gd name="connsiteY3" fmla="*/ 2802085 h 2898641"/>
                    <a:gd name="connsiteX4" fmla="*/ 0 w 3070540"/>
                    <a:gd name="connsiteY4" fmla="*/ 0 h 2898641"/>
                    <a:gd name="connsiteX0" fmla="*/ 0 w 3050496"/>
                    <a:gd name="connsiteY0" fmla="*/ 0 h 2831008"/>
                    <a:gd name="connsiteX1" fmla="*/ 3007415 w 3050496"/>
                    <a:gd name="connsiteY1" fmla="*/ 55771 h 2831008"/>
                    <a:gd name="connsiteX2" fmla="*/ 2844527 w 3050496"/>
                    <a:gd name="connsiteY2" fmla="*/ 2655027 h 2831008"/>
                    <a:gd name="connsiteX3" fmla="*/ 152810 w 3050496"/>
                    <a:gd name="connsiteY3" fmla="*/ 2802085 h 2831008"/>
                    <a:gd name="connsiteX4" fmla="*/ 0 w 3050496"/>
                    <a:gd name="connsiteY4" fmla="*/ 0 h 2831008"/>
                    <a:gd name="connsiteX0" fmla="*/ 0 w 3083026"/>
                    <a:gd name="connsiteY0" fmla="*/ 0 h 2802085"/>
                    <a:gd name="connsiteX1" fmla="*/ 3007415 w 3083026"/>
                    <a:gd name="connsiteY1" fmla="*/ 55771 h 2802085"/>
                    <a:gd name="connsiteX2" fmla="*/ 2894153 w 3083026"/>
                    <a:gd name="connsiteY2" fmla="*/ 2551842 h 2802085"/>
                    <a:gd name="connsiteX3" fmla="*/ 152810 w 3083026"/>
                    <a:gd name="connsiteY3" fmla="*/ 2802085 h 2802085"/>
                    <a:gd name="connsiteX4" fmla="*/ 0 w 3083026"/>
                    <a:gd name="connsiteY4" fmla="*/ 0 h 2802085"/>
                    <a:gd name="connsiteX0" fmla="*/ 0 w 3077100"/>
                    <a:gd name="connsiteY0" fmla="*/ 0 h 2839147"/>
                    <a:gd name="connsiteX1" fmla="*/ 3007415 w 3077100"/>
                    <a:gd name="connsiteY1" fmla="*/ 55771 h 2839147"/>
                    <a:gd name="connsiteX2" fmla="*/ 2885440 w 3077100"/>
                    <a:gd name="connsiteY2" fmla="*/ 2670966 h 2839147"/>
                    <a:gd name="connsiteX3" fmla="*/ 152810 w 3077100"/>
                    <a:gd name="connsiteY3" fmla="*/ 2802085 h 2839147"/>
                    <a:gd name="connsiteX4" fmla="*/ 0 w 3077100"/>
                    <a:gd name="connsiteY4" fmla="*/ 0 h 2839147"/>
                    <a:gd name="connsiteX0" fmla="*/ 0 w 3084012"/>
                    <a:gd name="connsiteY0" fmla="*/ 0 h 2810619"/>
                    <a:gd name="connsiteX1" fmla="*/ 3007415 w 3084012"/>
                    <a:gd name="connsiteY1" fmla="*/ 55771 h 2810619"/>
                    <a:gd name="connsiteX2" fmla="*/ 2895591 w 3084012"/>
                    <a:gd name="connsiteY2" fmla="*/ 2605068 h 2810619"/>
                    <a:gd name="connsiteX3" fmla="*/ 152810 w 3084012"/>
                    <a:gd name="connsiteY3" fmla="*/ 2802085 h 2810619"/>
                    <a:gd name="connsiteX4" fmla="*/ 0 w 3084012"/>
                    <a:gd name="connsiteY4" fmla="*/ 0 h 2810619"/>
                    <a:gd name="connsiteX0" fmla="*/ 0 w 3108841"/>
                    <a:gd name="connsiteY0" fmla="*/ 0 h 2802085"/>
                    <a:gd name="connsiteX1" fmla="*/ 3007415 w 3108841"/>
                    <a:gd name="connsiteY1" fmla="*/ 55771 h 2802085"/>
                    <a:gd name="connsiteX2" fmla="*/ 2930854 w 3108841"/>
                    <a:gd name="connsiteY2" fmla="*/ 2501276 h 2802085"/>
                    <a:gd name="connsiteX3" fmla="*/ 152810 w 3108841"/>
                    <a:gd name="connsiteY3" fmla="*/ 2802085 h 2802085"/>
                    <a:gd name="connsiteX4" fmla="*/ 0 w 3108841"/>
                    <a:gd name="connsiteY4" fmla="*/ 0 h 2802085"/>
                    <a:gd name="connsiteX0" fmla="*/ 0 w 3073089"/>
                    <a:gd name="connsiteY0" fmla="*/ 0 h 2802085"/>
                    <a:gd name="connsiteX1" fmla="*/ 3007415 w 3073089"/>
                    <a:gd name="connsiteY1" fmla="*/ 55771 h 2802085"/>
                    <a:gd name="connsiteX2" fmla="*/ 2879470 w 3073089"/>
                    <a:gd name="connsiteY2" fmla="*/ 2334344 h 2802085"/>
                    <a:gd name="connsiteX3" fmla="*/ 152810 w 3073089"/>
                    <a:gd name="connsiteY3" fmla="*/ 2802085 h 2802085"/>
                    <a:gd name="connsiteX4" fmla="*/ 0 w 3073089"/>
                    <a:gd name="connsiteY4" fmla="*/ 0 h 2802085"/>
                    <a:gd name="connsiteX0" fmla="*/ 0 w 3142862"/>
                    <a:gd name="connsiteY0" fmla="*/ 0 h 2802085"/>
                    <a:gd name="connsiteX1" fmla="*/ 3007415 w 3142862"/>
                    <a:gd name="connsiteY1" fmla="*/ 55771 h 2802085"/>
                    <a:gd name="connsiteX2" fmla="*/ 2879470 w 3142862"/>
                    <a:gd name="connsiteY2" fmla="*/ 2334344 h 2802085"/>
                    <a:gd name="connsiteX3" fmla="*/ 152810 w 3142862"/>
                    <a:gd name="connsiteY3" fmla="*/ 2802085 h 2802085"/>
                    <a:gd name="connsiteX4" fmla="*/ 0 w 3142862"/>
                    <a:gd name="connsiteY4" fmla="*/ 0 h 2802085"/>
                    <a:gd name="connsiteX0" fmla="*/ 0 w 3142862"/>
                    <a:gd name="connsiteY0" fmla="*/ 0 h 2860388"/>
                    <a:gd name="connsiteX1" fmla="*/ 3007415 w 3142862"/>
                    <a:gd name="connsiteY1" fmla="*/ 55771 h 2860388"/>
                    <a:gd name="connsiteX2" fmla="*/ 2879470 w 3142862"/>
                    <a:gd name="connsiteY2" fmla="*/ 2334344 h 2860388"/>
                    <a:gd name="connsiteX3" fmla="*/ 187196 w 3142862"/>
                    <a:gd name="connsiteY3" fmla="*/ 2860388 h 2860388"/>
                    <a:gd name="connsiteX4" fmla="*/ 0 w 3142862"/>
                    <a:gd name="connsiteY4" fmla="*/ 0 h 2860388"/>
                    <a:gd name="connsiteX0" fmla="*/ 0 w 3142862"/>
                    <a:gd name="connsiteY0" fmla="*/ 0 h 2876373"/>
                    <a:gd name="connsiteX1" fmla="*/ 3007415 w 3142862"/>
                    <a:gd name="connsiteY1" fmla="*/ 55771 h 2876373"/>
                    <a:gd name="connsiteX2" fmla="*/ 2879470 w 3142862"/>
                    <a:gd name="connsiteY2" fmla="*/ 2334344 h 2876373"/>
                    <a:gd name="connsiteX3" fmla="*/ 187196 w 3142862"/>
                    <a:gd name="connsiteY3" fmla="*/ 2860388 h 2876373"/>
                    <a:gd name="connsiteX4" fmla="*/ 0 w 3142862"/>
                    <a:gd name="connsiteY4" fmla="*/ 0 h 2876373"/>
                    <a:gd name="connsiteX0" fmla="*/ 0 w 3142862"/>
                    <a:gd name="connsiteY0" fmla="*/ 0 h 2869960"/>
                    <a:gd name="connsiteX1" fmla="*/ 3007415 w 3142862"/>
                    <a:gd name="connsiteY1" fmla="*/ 55771 h 2869960"/>
                    <a:gd name="connsiteX2" fmla="*/ 2879470 w 3142862"/>
                    <a:gd name="connsiteY2" fmla="*/ 2334344 h 2869960"/>
                    <a:gd name="connsiteX3" fmla="*/ 187196 w 3142862"/>
                    <a:gd name="connsiteY3" fmla="*/ 2860388 h 2869960"/>
                    <a:gd name="connsiteX4" fmla="*/ 0 w 3142862"/>
                    <a:gd name="connsiteY4" fmla="*/ 0 h 2869960"/>
                    <a:gd name="connsiteX0" fmla="*/ 0 w 3142862"/>
                    <a:gd name="connsiteY0" fmla="*/ 0 h 2875403"/>
                    <a:gd name="connsiteX1" fmla="*/ 3007415 w 3142862"/>
                    <a:gd name="connsiteY1" fmla="*/ 55771 h 2875403"/>
                    <a:gd name="connsiteX2" fmla="*/ 2879470 w 3142862"/>
                    <a:gd name="connsiteY2" fmla="*/ 2334344 h 2875403"/>
                    <a:gd name="connsiteX3" fmla="*/ 187196 w 3142862"/>
                    <a:gd name="connsiteY3" fmla="*/ 2860388 h 2875403"/>
                    <a:gd name="connsiteX4" fmla="*/ 0 w 3142862"/>
                    <a:gd name="connsiteY4" fmla="*/ 0 h 2875403"/>
                    <a:gd name="connsiteX0" fmla="*/ 0 w 3155056"/>
                    <a:gd name="connsiteY0" fmla="*/ 0 h 2875403"/>
                    <a:gd name="connsiteX1" fmla="*/ 3007415 w 3155056"/>
                    <a:gd name="connsiteY1" fmla="*/ 55771 h 2875403"/>
                    <a:gd name="connsiteX2" fmla="*/ 2879470 w 3155056"/>
                    <a:gd name="connsiteY2" fmla="*/ 2334344 h 2875403"/>
                    <a:gd name="connsiteX3" fmla="*/ 187196 w 3155056"/>
                    <a:gd name="connsiteY3" fmla="*/ 2860388 h 2875403"/>
                    <a:gd name="connsiteX4" fmla="*/ 0 w 3155056"/>
                    <a:gd name="connsiteY4" fmla="*/ 0 h 2875403"/>
                    <a:gd name="connsiteX0" fmla="*/ 0 w 3111070"/>
                    <a:gd name="connsiteY0" fmla="*/ 0 h 2875403"/>
                    <a:gd name="connsiteX1" fmla="*/ 3007415 w 3111070"/>
                    <a:gd name="connsiteY1" fmla="*/ 55771 h 2875403"/>
                    <a:gd name="connsiteX2" fmla="*/ 2879470 w 3111070"/>
                    <a:gd name="connsiteY2" fmla="*/ 2334344 h 2875403"/>
                    <a:gd name="connsiteX3" fmla="*/ 187196 w 3111070"/>
                    <a:gd name="connsiteY3" fmla="*/ 2860388 h 2875403"/>
                    <a:gd name="connsiteX4" fmla="*/ 0 w 3111070"/>
                    <a:gd name="connsiteY4" fmla="*/ 0 h 2875403"/>
                    <a:gd name="connsiteX0" fmla="*/ 0 w 3116300"/>
                    <a:gd name="connsiteY0" fmla="*/ 0 h 2875403"/>
                    <a:gd name="connsiteX1" fmla="*/ 3007415 w 3116300"/>
                    <a:gd name="connsiteY1" fmla="*/ 55771 h 2875403"/>
                    <a:gd name="connsiteX2" fmla="*/ 2879470 w 3116300"/>
                    <a:gd name="connsiteY2" fmla="*/ 2334344 h 2875403"/>
                    <a:gd name="connsiteX3" fmla="*/ 187196 w 3116300"/>
                    <a:gd name="connsiteY3" fmla="*/ 2860388 h 2875403"/>
                    <a:gd name="connsiteX4" fmla="*/ 0 w 3116300"/>
                    <a:gd name="connsiteY4" fmla="*/ 0 h 287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16300" h="2875403">
                      <a:moveTo>
                        <a:pt x="0" y="0"/>
                      </a:moveTo>
                      <a:cubicBezTo>
                        <a:pt x="1127017" y="85961"/>
                        <a:pt x="2004943" y="37181"/>
                        <a:pt x="3007415" y="55771"/>
                      </a:cubicBezTo>
                      <a:cubicBezTo>
                        <a:pt x="2936937" y="964672"/>
                        <a:pt x="3368549" y="2290401"/>
                        <a:pt x="2879470" y="2334344"/>
                      </a:cubicBezTo>
                      <a:cubicBezTo>
                        <a:pt x="2708049" y="2614029"/>
                        <a:pt x="1197859" y="2950916"/>
                        <a:pt x="187196" y="2860388"/>
                      </a:cubicBezTo>
                      <a:cubicBezTo>
                        <a:pt x="13901" y="1782226"/>
                        <a:pt x="148001" y="804419"/>
                        <a:pt x="0" y="0"/>
                      </a:cubicBezTo>
                      <a:close/>
                    </a:path>
                  </a:pathLst>
                </a:custGeom>
                <a:solidFill>
                  <a:srgbClr val="ABFF2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" name="Triangle rectangle 7"/>
                <p:cNvSpPr/>
                <p:nvPr/>
              </p:nvSpPr>
              <p:spPr>
                <a:xfrm rot="14260875">
                  <a:off x="6185180" y="3089786"/>
                  <a:ext cx="337253" cy="1519274"/>
                </a:xfrm>
                <a:custGeom>
                  <a:avLst/>
                  <a:gdLst>
                    <a:gd name="connsiteX0" fmla="*/ 0 w 360040"/>
                    <a:gd name="connsiteY0" fmla="*/ 1205112 h 1205112"/>
                    <a:gd name="connsiteX1" fmla="*/ 0 w 360040"/>
                    <a:gd name="connsiteY1" fmla="*/ 0 h 1205112"/>
                    <a:gd name="connsiteX2" fmla="*/ 360040 w 360040"/>
                    <a:gd name="connsiteY2" fmla="*/ 1205112 h 1205112"/>
                    <a:gd name="connsiteX3" fmla="*/ 0 w 360040"/>
                    <a:gd name="connsiteY3" fmla="*/ 1205112 h 1205112"/>
                    <a:gd name="connsiteX0" fmla="*/ 0 w 284031"/>
                    <a:gd name="connsiteY0" fmla="*/ 1205112 h 1205112"/>
                    <a:gd name="connsiteX1" fmla="*/ 0 w 284031"/>
                    <a:gd name="connsiteY1" fmla="*/ 0 h 1205112"/>
                    <a:gd name="connsiteX2" fmla="*/ 284031 w 284031"/>
                    <a:gd name="connsiteY2" fmla="*/ 826409 h 1205112"/>
                    <a:gd name="connsiteX3" fmla="*/ 0 w 284031"/>
                    <a:gd name="connsiteY3" fmla="*/ 1205112 h 1205112"/>
                    <a:gd name="connsiteX0" fmla="*/ 0 w 366580"/>
                    <a:gd name="connsiteY0" fmla="*/ 1205112 h 1205112"/>
                    <a:gd name="connsiteX1" fmla="*/ 0 w 366580"/>
                    <a:gd name="connsiteY1" fmla="*/ 0 h 1205112"/>
                    <a:gd name="connsiteX2" fmla="*/ 366580 w 366580"/>
                    <a:gd name="connsiteY2" fmla="*/ 963165 h 1205112"/>
                    <a:gd name="connsiteX3" fmla="*/ 0 w 366580"/>
                    <a:gd name="connsiteY3" fmla="*/ 1205112 h 1205112"/>
                    <a:gd name="connsiteX0" fmla="*/ 0 w 366580"/>
                    <a:gd name="connsiteY0" fmla="*/ 1205112 h 1205112"/>
                    <a:gd name="connsiteX1" fmla="*/ 0 w 366580"/>
                    <a:gd name="connsiteY1" fmla="*/ 0 h 1205112"/>
                    <a:gd name="connsiteX2" fmla="*/ 366580 w 366580"/>
                    <a:gd name="connsiteY2" fmla="*/ 963165 h 1205112"/>
                    <a:gd name="connsiteX3" fmla="*/ 0 w 366580"/>
                    <a:gd name="connsiteY3" fmla="*/ 1205112 h 120511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0 w 375287"/>
                    <a:gd name="connsiteY0" fmla="*/ 1227782 h 1227782"/>
                    <a:gd name="connsiteX1" fmla="*/ 8707 w 375287"/>
                    <a:gd name="connsiteY1" fmla="*/ 0 h 1227782"/>
                    <a:gd name="connsiteX2" fmla="*/ 375287 w 375287"/>
                    <a:gd name="connsiteY2" fmla="*/ 963165 h 1227782"/>
                    <a:gd name="connsiteX3" fmla="*/ 0 w 375287"/>
                    <a:gd name="connsiteY3" fmla="*/ 1227782 h 1227782"/>
                    <a:gd name="connsiteX0" fmla="*/ 126017 w 501304"/>
                    <a:gd name="connsiteY0" fmla="*/ 1227782 h 1227782"/>
                    <a:gd name="connsiteX1" fmla="*/ 134724 w 501304"/>
                    <a:gd name="connsiteY1" fmla="*/ 0 h 1227782"/>
                    <a:gd name="connsiteX2" fmla="*/ 501304 w 501304"/>
                    <a:gd name="connsiteY2" fmla="*/ 963165 h 1227782"/>
                    <a:gd name="connsiteX3" fmla="*/ 126017 w 501304"/>
                    <a:gd name="connsiteY3" fmla="*/ 1227782 h 1227782"/>
                    <a:gd name="connsiteX0" fmla="*/ 129311 w 504598"/>
                    <a:gd name="connsiteY0" fmla="*/ 1227782 h 1227782"/>
                    <a:gd name="connsiteX1" fmla="*/ 138018 w 504598"/>
                    <a:gd name="connsiteY1" fmla="*/ 0 h 1227782"/>
                    <a:gd name="connsiteX2" fmla="*/ 504598 w 504598"/>
                    <a:gd name="connsiteY2" fmla="*/ 963165 h 1227782"/>
                    <a:gd name="connsiteX3" fmla="*/ 129311 w 504598"/>
                    <a:gd name="connsiteY3" fmla="*/ 1227782 h 1227782"/>
                    <a:gd name="connsiteX0" fmla="*/ 122131 w 497418"/>
                    <a:gd name="connsiteY0" fmla="*/ 1406841 h 1406841"/>
                    <a:gd name="connsiteX1" fmla="*/ 159583 w 497418"/>
                    <a:gd name="connsiteY1" fmla="*/ 0 h 1406841"/>
                    <a:gd name="connsiteX2" fmla="*/ 497418 w 497418"/>
                    <a:gd name="connsiteY2" fmla="*/ 1142224 h 1406841"/>
                    <a:gd name="connsiteX3" fmla="*/ 122131 w 497418"/>
                    <a:gd name="connsiteY3" fmla="*/ 1406841 h 1406841"/>
                    <a:gd name="connsiteX0" fmla="*/ 134513 w 509800"/>
                    <a:gd name="connsiteY0" fmla="*/ 1406841 h 1406841"/>
                    <a:gd name="connsiteX1" fmla="*/ 171965 w 509800"/>
                    <a:gd name="connsiteY1" fmla="*/ 0 h 1406841"/>
                    <a:gd name="connsiteX2" fmla="*/ 509800 w 509800"/>
                    <a:gd name="connsiteY2" fmla="*/ 1142224 h 1406841"/>
                    <a:gd name="connsiteX3" fmla="*/ 134513 w 509800"/>
                    <a:gd name="connsiteY3" fmla="*/ 1406841 h 1406841"/>
                    <a:gd name="connsiteX0" fmla="*/ 134513 w 509800"/>
                    <a:gd name="connsiteY0" fmla="*/ 1406841 h 1406841"/>
                    <a:gd name="connsiteX1" fmla="*/ 171965 w 509800"/>
                    <a:gd name="connsiteY1" fmla="*/ 0 h 1406841"/>
                    <a:gd name="connsiteX2" fmla="*/ 509800 w 509800"/>
                    <a:gd name="connsiteY2" fmla="*/ 1142224 h 1406841"/>
                    <a:gd name="connsiteX3" fmla="*/ 134513 w 509800"/>
                    <a:gd name="connsiteY3" fmla="*/ 1406841 h 1406841"/>
                    <a:gd name="connsiteX0" fmla="*/ 134513 w 403203"/>
                    <a:gd name="connsiteY0" fmla="*/ 1406841 h 1406841"/>
                    <a:gd name="connsiteX1" fmla="*/ 171965 w 403203"/>
                    <a:gd name="connsiteY1" fmla="*/ 0 h 1406841"/>
                    <a:gd name="connsiteX2" fmla="*/ 403203 w 403203"/>
                    <a:gd name="connsiteY2" fmla="*/ 1117809 h 1406841"/>
                    <a:gd name="connsiteX3" fmla="*/ 134513 w 403203"/>
                    <a:gd name="connsiteY3" fmla="*/ 1406841 h 1406841"/>
                    <a:gd name="connsiteX0" fmla="*/ 134513 w 412457"/>
                    <a:gd name="connsiteY0" fmla="*/ 1406841 h 1406841"/>
                    <a:gd name="connsiteX1" fmla="*/ 171965 w 412457"/>
                    <a:gd name="connsiteY1" fmla="*/ 0 h 1406841"/>
                    <a:gd name="connsiteX2" fmla="*/ 412456 w 412457"/>
                    <a:gd name="connsiteY2" fmla="*/ 1149013 h 1406841"/>
                    <a:gd name="connsiteX3" fmla="*/ 134513 w 412457"/>
                    <a:gd name="connsiteY3" fmla="*/ 1406841 h 1406841"/>
                    <a:gd name="connsiteX0" fmla="*/ 134513 w 412456"/>
                    <a:gd name="connsiteY0" fmla="*/ 1406841 h 1406841"/>
                    <a:gd name="connsiteX1" fmla="*/ 171965 w 412456"/>
                    <a:gd name="connsiteY1" fmla="*/ 0 h 1406841"/>
                    <a:gd name="connsiteX2" fmla="*/ 412456 w 412456"/>
                    <a:gd name="connsiteY2" fmla="*/ 1149013 h 1406841"/>
                    <a:gd name="connsiteX3" fmla="*/ 134513 w 412456"/>
                    <a:gd name="connsiteY3" fmla="*/ 1406841 h 1406841"/>
                    <a:gd name="connsiteX0" fmla="*/ 134513 w 412456"/>
                    <a:gd name="connsiteY0" fmla="*/ 1406841 h 1406841"/>
                    <a:gd name="connsiteX1" fmla="*/ 171965 w 412456"/>
                    <a:gd name="connsiteY1" fmla="*/ 0 h 1406841"/>
                    <a:gd name="connsiteX2" fmla="*/ 412456 w 412456"/>
                    <a:gd name="connsiteY2" fmla="*/ 1149013 h 1406841"/>
                    <a:gd name="connsiteX3" fmla="*/ 134513 w 412456"/>
                    <a:gd name="connsiteY3" fmla="*/ 1406841 h 1406841"/>
                    <a:gd name="connsiteX0" fmla="*/ 140084 w 398701"/>
                    <a:gd name="connsiteY0" fmla="*/ 1442880 h 1442880"/>
                    <a:gd name="connsiteX1" fmla="*/ 158210 w 398701"/>
                    <a:gd name="connsiteY1" fmla="*/ 0 h 1442880"/>
                    <a:gd name="connsiteX2" fmla="*/ 398701 w 398701"/>
                    <a:gd name="connsiteY2" fmla="*/ 1149013 h 1442880"/>
                    <a:gd name="connsiteX3" fmla="*/ 140084 w 398701"/>
                    <a:gd name="connsiteY3" fmla="*/ 1442880 h 1442880"/>
                    <a:gd name="connsiteX0" fmla="*/ 163454 w 422071"/>
                    <a:gd name="connsiteY0" fmla="*/ 1442880 h 1442880"/>
                    <a:gd name="connsiteX1" fmla="*/ 181580 w 422071"/>
                    <a:gd name="connsiteY1" fmla="*/ 0 h 1442880"/>
                    <a:gd name="connsiteX2" fmla="*/ 422071 w 422071"/>
                    <a:gd name="connsiteY2" fmla="*/ 1149013 h 1442880"/>
                    <a:gd name="connsiteX3" fmla="*/ 163454 w 422071"/>
                    <a:gd name="connsiteY3" fmla="*/ 1442880 h 1442880"/>
                    <a:gd name="connsiteX0" fmla="*/ 163454 w 422071"/>
                    <a:gd name="connsiteY0" fmla="*/ 1442880 h 1442880"/>
                    <a:gd name="connsiteX1" fmla="*/ 181580 w 422071"/>
                    <a:gd name="connsiteY1" fmla="*/ 0 h 1442880"/>
                    <a:gd name="connsiteX2" fmla="*/ 422071 w 422071"/>
                    <a:gd name="connsiteY2" fmla="*/ 1149013 h 1442880"/>
                    <a:gd name="connsiteX3" fmla="*/ 163454 w 422071"/>
                    <a:gd name="connsiteY3" fmla="*/ 1442880 h 1442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2071" h="1442880">
                      <a:moveTo>
                        <a:pt x="163454" y="1442880"/>
                      </a:moveTo>
                      <a:cubicBezTo>
                        <a:pt x="-176501" y="1226284"/>
                        <a:pt x="107547" y="307905"/>
                        <a:pt x="181580" y="0"/>
                      </a:cubicBezTo>
                      <a:cubicBezTo>
                        <a:pt x="115191" y="556789"/>
                        <a:pt x="137346" y="827855"/>
                        <a:pt x="422071" y="1149013"/>
                      </a:cubicBezTo>
                      <a:cubicBezTo>
                        <a:pt x="129579" y="963158"/>
                        <a:pt x="66208" y="1301405"/>
                        <a:pt x="163454" y="144288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BFF2B">
                        <a:shade val="30000"/>
                        <a:satMod val="115000"/>
                      </a:srgbClr>
                    </a:gs>
                    <a:gs pos="50000">
                      <a:srgbClr val="ABFF2B">
                        <a:shade val="67500"/>
                        <a:satMod val="115000"/>
                      </a:srgbClr>
                    </a:gs>
                    <a:gs pos="100000">
                      <a:srgbClr val="ABFF2B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6" name="Rectangle 1"/>
              <p:cNvSpPr/>
              <p:nvPr/>
            </p:nvSpPr>
            <p:spPr>
              <a:xfrm rot="21081215">
                <a:off x="718272" y="2301870"/>
                <a:ext cx="3004844" cy="453127"/>
              </a:xfrm>
              <a:custGeom>
                <a:avLst/>
                <a:gdLst>
                  <a:gd name="connsiteX0" fmla="*/ 0 w 2972903"/>
                  <a:gd name="connsiteY0" fmla="*/ 0 h 432048"/>
                  <a:gd name="connsiteX1" fmla="*/ 2972903 w 2972903"/>
                  <a:gd name="connsiteY1" fmla="*/ 0 h 432048"/>
                  <a:gd name="connsiteX2" fmla="*/ 2972903 w 2972903"/>
                  <a:gd name="connsiteY2" fmla="*/ 432048 h 432048"/>
                  <a:gd name="connsiteX3" fmla="*/ 0 w 2972903"/>
                  <a:gd name="connsiteY3" fmla="*/ 432048 h 432048"/>
                  <a:gd name="connsiteX4" fmla="*/ 0 w 2972903"/>
                  <a:gd name="connsiteY4" fmla="*/ 0 h 432048"/>
                  <a:gd name="connsiteX0" fmla="*/ 0 w 2995014"/>
                  <a:gd name="connsiteY0" fmla="*/ 0 h 445045"/>
                  <a:gd name="connsiteX1" fmla="*/ 2995014 w 2995014"/>
                  <a:gd name="connsiteY1" fmla="*/ 12997 h 445045"/>
                  <a:gd name="connsiteX2" fmla="*/ 2995014 w 2995014"/>
                  <a:gd name="connsiteY2" fmla="*/ 445045 h 445045"/>
                  <a:gd name="connsiteX3" fmla="*/ 22111 w 2995014"/>
                  <a:gd name="connsiteY3" fmla="*/ 445045 h 445045"/>
                  <a:gd name="connsiteX4" fmla="*/ 0 w 2995014"/>
                  <a:gd name="connsiteY4" fmla="*/ 0 h 445045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2995014"/>
                  <a:gd name="connsiteY0" fmla="*/ 0 h 452411"/>
                  <a:gd name="connsiteX1" fmla="*/ 2995014 w 2995014"/>
                  <a:gd name="connsiteY1" fmla="*/ 12997 h 452411"/>
                  <a:gd name="connsiteX2" fmla="*/ 2995014 w 2995014"/>
                  <a:gd name="connsiteY2" fmla="*/ 445045 h 452411"/>
                  <a:gd name="connsiteX3" fmla="*/ 54711 w 2995014"/>
                  <a:gd name="connsiteY3" fmla="*/ 452411 h 452411"/>
                  <a:gd name="connsiteX4" fmla="*/ 0 w 2995014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0135"/>
                  <a:gd name="connsiteY0" fmla="*/ 0 h 452411"/>
                  <a:gd name="connsiteX1" fmla="*/ 3000135 w 3000135"/>
                  <a:gd name="connsiteY1" fmla="*/ 42680 h 452411"/>
                  <a:gd name="connsiteX2" fmla="*/ 2995014 w 3000135"/>
                  <a:gd name="connsiteY2" fmla="*/ 445045 h 452411"/>
                  <a:gd name="connsiteX3" fmla="*/ 54711 w 3000135"/>
                  <a:gd name="connsiteY3" fmla="*/ 452411 h 452411"/>
                  <a:gd name="connsiteX4" fmla="*/ 0 w 3000135"/>
                  <a:gd name="connsiteY4" fmla="*/ 0 h 452411"/>
                  <a:gd name="connsiteX0" fmla="*/ 0 w 3004844"/>
                  <a:gd name="connsiteY0" fmla="*/ 0 h 453127"/>
                  <a:gd name="connsiteX1" fmla="*/ 3004844 w 3004844"/>
                  <a:gd name="connsiteY1" fmla="*/ 43396 h 453127"/>
                  <a:gd name="connsiteX2" fmla="*/ 2999723 w 3004844"/>
                  <a:gd name="connsiteY2" fmla="*/ 445761 h 453127"/>
                  <a:gd name="connsiteX3" fmla="*/ 59420 w 3004844"/>
                  <a:gd name="connsiteY3" fmla="*/ 453127 h 453127"/>
                  <a:gd name="connsiteX4" fmla="*/ 0 w 3004844"/>
                  <a:gd name="connsiteY4" fmla="*/ 0 h 45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4844" h="453127">
                    <a:moveTo>
                      <a:pt x="0" y="0"/>
                    </a:moveTo>
                    <a:cubicBezTo>
                      <a:pt x="1010590" y="39916"/>
                      <a:pt x="1225988" y="50439"/>
                      <a:pt x="3004844" y="43396"/>
                    </a:cubicBezTo>
                    <a:lnTo>
                      <a:pt x="2999723" y="445761"/>
                    </a:lnTo>
                    <a:lnTo>
                      <a:pt x="59420" y="453127"/>
                    </a:lnTo>
                    <a:cubicBezTo>
                      <a:pt x="41183" y="302323"/>
                      <a:pt x="64021" y="451618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5537"/>
            <a:ext cx="9144000" cy="13900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86596" y="3464746"/>
            <a:ext cx="5019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BC1010"/>
                </a:solidFill>
                <a:latin typeface="Chalkduster"/>
                <a:cs typeface="Chalkduster"/>
              </a:rPr>
              <a:t>I</a:t>
            </a:r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n this case the spin-2 contributions 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are negligible  </a:t>
            </a:r>
            <a:endParaRPr lang="en-US" b="1" dirty="0">
              <a:solidFill>
                <a:srgbClr val="BC1010"/>
              </a:solidFill>
              <a:latin typeface="Chalkduster"/>
              <a:cs typeface="Chalkduster"/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901" y="4262999"/>
            <a:ext cx="2938600" cy="5313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1164961">
            <a:off x="306898" y="3945156"/>
            <a:ext cx="260293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NB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: The imaginary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parts in </a:t>
            </a:r>
            <a:r>
              <a:rPr lang="en-US" b="1" i="1" dirty="0" smtClean="0">
                <a:solidFill>
                  <a:srgbClr val="0000FF"/>
                </a:solidFill>
                <a:latin typeface="Chalkduster"/>
                <a:cs typeface="Chalkduster"/>
              </a:rPr>
              <a:t>V</a:t>
            </a:r>
            <a:r>
              <a:rPr lang="en-US" b="1" i="1" baseline="-25000" dirty="0" smtClean="0">
                <a:solidFill>
                  <a:srgbClr val="0000FF"/>
                </a:solidFill>
                <a:latin typeface="Chalkduster"/>
                <a:cs typeface="Chalkduster"/>
              </a:rPr>
              <a:t>B   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still  remain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though and their absence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at </a:t>
            </a:r>
            <a:r>
              <a:rPr lang="el-GR" b="1" dirty="0" smtClean="0">
                <a:solidFill>
                  <a:srgbClr val="0000FF"/>
                </a:solidFill>
                <a:latin typeface="Chalkduster"/>
                <a:cs typeface="Chalkduster"/>
              </a:rPr>
              <a:t>σ</a:t>
            </a:r>
            <a:r>
              <a:rPr lang="en-GB" b="1" baseline="-25000" dirty="0" smtClean="0">
                <a:solidFill>
                  <a:srgbClr val="0000FF"/>
                </a:solidFill>
                <a:latin typeface="Chalkduster"/>
                <a:cs typeface="Chalkduster"/>
              </a:rPr>
              <a:t>c </a:t>
            </a:r>
            <a:r>
              <a:rPr lang="en-GB" b="1" dirty="0" err="1" smtClean="0">
                <a:solidFill>
                  <a:srgbClr val="0000FF"/>
                </a:solidFill>
                <a:latin typeface="Chalkduster"/>
                <a:cs typeface="Chalkduster"/>
              </a:rPr>
              <a:t>reauires</a:t>
            </a:r>
            <a:r>
              <a:rPr lang="en-GB" b="1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endParaRPr lang="en-US" b="1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9020">
            <a:off x="863441" y="5772210"/>
            <a:ext cx="1511300" cy="52070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5" name="Groupe 25"/>
          <p:cNvGrpSpPr/>
          <p:nvPr/>
        </p:nvGrpSpPr>
        <p:grpSpPr>
          <a:xfrm rot="682902">
            <a:off x="2614774" y="3088722"/>
            <a:ext cx="324337" cy="752049"/>
            <a:chOff x="6324195" y="2380134"/>
            <a:chExt cx="816091" cy="1892292"/>
          </a:xfrm>
        </p:grpSpPr>
        <p:sp>
          <p:nvSpPr>
            <p:cNvPr id="36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9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43" name="Picture 4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671" y="1002325"/>
            <a:ext cx="5120689" cy="610413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 rot="20921738">
            <a:off x="547482" y="6355732"/>
            <a:ext cx="1845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© Copyright </a:t>
            </a:r>
            <a:r>
              <a:rPr lang="en-US" sz="1200" dirty="0" err="1">
                <a:solidFill>
                  <a:srgbClr val="C00000"/>
                </a:solidFill>
              </a:rPr>
              <a:t>Showeet.com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92782" y="6032711"/>
            <a:ext cx="266690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Alexandre</a:t>
            </a:r>
            <a:r>
              <a:rPr lang="en-US" b="1" dirty="0" smtClean="0">
                <a:solidFill>
                  <a:srgbClr val="0000FF"/>
                </a:solidFill>
              </a:rPr>
              <a:t>, Houston, NEM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arXiv</a:t>
            </a:r>
            <a:r>
              <a:rPr lang="en-US" b="1" dirty="0" smtClean="0">
                <a:solidFill>
                  <a:srgbClr val="0000FF"/>
                </a:solidFill>
              </a:rPr>
              <a:t>: 1310.4122 (PRD)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27" name="Picture 2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726" y="5424138"/>
            <a:ext cx="4790603" cy="399217"/>
          </a:xfrm>
          <a:prstGeom prst="rect">
            <a:avLst/>
          </a:prstGeom>
        </p:spPr>
      </p:pic>
      <p:grpSp>
        <p:nvGrpSpPr>
          <p:cNvPr id="28" name="Groupe 25"/>
          <p:cNvGrpSpPr/>
          <p:nvPr/>
        </p:nvGrpSpPr>
        <p:grpSpPr>
          <a:xfrm rot="682902">
            <a:off x="159189" y="3373135"/>
            <a:ext cx="324337" cy="752049"/>
            <a:chOff x="6324195" y="2380134"/>
            <a:chExt cx="816091" cy="1892292"/>
          </a:xfrm>
        </p:grpSpPr>
        <p:sp>
          <p:nvSpPr>
            <p:cNvPr id="29" name="Rectangle 11"/>
            <p:cNvSpPr/>
            <p:nvPr/>
          </p:nvSpPr>
          <p:spPr>
            <a:xfrm>
              <a:off x="6680166" y="3333369"/>
              <a:ext cx="105362" cy="939057"/>
            </a:xfrm>
            <a:custGeom>
              <a:avLst/>
              <a:gdLst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691782"/>
                <a:gd name="connsiteX1" fmla="*/ 360040 w 360040"/>
                <a:gd name="connsiteY1" fmla="*/ 0 h 1691782"/>
                <a:gd name="connsiteX2" fmla="*/ 360040 w 360040"/>
                <a:gd name="connsiteY2" fmla="*/ 1691782 h 1691782"/>
                <a:gd name="connsiteX3" fmla="*/ 0 w 360040"/>
                <a:gd name="connsiteY3" fmla="*/ 1691782 h 1691782"/>
                <a:gd name="connsiteX4" fmla="*/ 0 w 360040"/>
                <a:gd name="connsiteY4" fmla="*/ 0 h 1691782"/>
                <a:gd name="connsiteX0" fmla="*/ 0 w 360040"/>
                <a:gd name="connsiteY0" fmla="*/ 0 h 1891526"/>
                <a:gd name="connsiteX1" fmla="*/ 360040 w 360040"/>
                <a:gd name="connsiteY1" fmla="*/ 0 h 1891526"/>
                <a:gd name="connsiteX2" fmla="*/ 360040 w 360040"/>
                <a:gd name="connsiteY2" fmla="*/ 1691782 h 1891526"/>
                <a:gd name="connsiteX3" fmla="*/ 0 w 360040"/>
                <a:gd name="connsiteY3" fmla="*/ 1691782 h 1891526"/>
                <a:gd name="connsiteX4" fmla="*/ 0 w 360040"/>
                <a:gd name="connsiteY4" fmla="*/ 0 h 1891526"/>
                <a:gd name="connsiteX0" fmla="*/ 0 w 360954"/>
                <a:gd name="connsiteY0" fmla="*/ 0 h 1800769"/>
                <a:gd name="connsiteX1" fmla="*/ 360040 w 360954"/>
                <a:gd name="connsiteY1" fmla="*/ 0 h 1800769"/>
                <a:gd name="connsiteX2" fmla="*/ 360040 w 360954"/>
                <a:gd name="connsiteY2" fmla="*/ 1691782 h 1800769"/>
                <a:gd name="connsiteX3" fmla="*/ 0 w 360954"/>
                <a:gd name="connsiteY3" fmla="*/ 1691782 h 1800769"/>
                <a:gd name="connsiteX4" fmla="*/ 0 w 360954"/>
                <a:gd name="connsiteY4" fmla="*/ 0 h 1800769"/>
                <a:gd name="connsiteX0" fmla="*/ 0 w 360725"/>
                <a:gd name="connsiteY0" fmla="*/ 0 h 1757138"/>
                <a:gd name="connsiteX1" fmla="*/ 360040 w 360725"/>
                <a:gd name="connsiteY1" fmla="*/ 0 h 1757138"/>
                <a:gd name="connsiteX2" fmla="*/ 360040 w 360725"/>
                <a:gd name="connsiteY2" fmla="*/ 1691782 h 1757138"/>
                <a:gd name="connsiteX3" fmla="*/ 0 w 360725"/>
                <a:gd name="connsiteY3" fmla="*/ 1691782 h 1757138"/>
                <a:gd name="connsiteX4" fmla="*/ 0 w 360725"/>
                <a:gd name="connsiteY4" fmla="*/ 0 h 1757138"/>
                <a:gd name="connsiteX0" fmla="*/ 0 w 360725"/>
                <a:gd name="connsiteY0" fmla="*/ 0 h 1760590"/>
                <a:gd name="connsiteX1" fmla="*/ 360040 w 360725"/>
                <a:gd name="connsiteY1" fmla="*/ 0 h 1760590"/>
                <a:gd name="connsiteX2" fmla="*/ 360040 w 360725"/>
                <a:gd name="connsiteY2" fmla="*/ 1705177 h 1760590"/>
                <a:gd name="connsiteX3" fmla="*/ 0 w 360725"/>
                <a:gd name="connsiteY3" fmla="*/ 1691782 h 1760590"/>
                <a:gd name="connsiteX4" fmla="*/ 0 w 360725"/>
                <a:gd name="connsiteY4" fmla="*/ 0 h 176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725" h="1760590">
                  <a:moveTo>
                    <a:pt x="0" y="0"/>
                  </a:moveTo>
                  <a:lnTo>
                    <a:pt x="360040" y="0"/>
                  </a:lnTo>
                  <a:lnTo>
                    <a:pt x="360040" y="1705177"/>
                  </a:lnTo>
                  <a:cubicBezTo>
                    <a:pt x="376233" y="1695041"/>
                    <a:pt x="100933" y="1843776"/>
                    <a:pt x="0" y="1691782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Ellipse 34"/>
            <p:cNvSpPr/>
            <p:nvPr/>
          </p:nvSpPr>
          <p:spPr>
            <a:xfrm>
              <a:off x="6324195" y="2969949"/>
              <a:ext cx="816091" cy="70207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3175">
              <a:solidFill>
                <a:srgbClr val="E3531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Ellipse 35"/>
            <p:cNvSpPr/>
            <p:nvPr/>
          </p:nvSpPr>
          <p:spPr>
            <a:xfrm rot="1800000">
              <a:off x="6343308" y="3036225"/>
              <a:ext cx="647605" cy="593913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2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8" t="19901" r="24571" b="27188"/>
            <a:stretch/>
          </p:blipFill>
          <p:spPr bwMode="auto">
            <a:xfrm rot="19764694">
              <a:off x="6730129" y="3272365"/>
              <a:ext cx="385960" cy="294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rapèze 10"/>
            <p:cNvSpPr/>
            <p:nvPr/>
          </p:nvSpPr>
          <p:spPr>
            <a:xfrm>
              <a:off x="6488604" y="2632162"/>
              <a:ext cx="487272" cy="765707"/>
            </a:xfrm>
            <a:custGeom>
              <a:avLst/>
              <a:gdLst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216152"/>
                <a:gd name="connsiteX1" fmla="*/ 228600 w 914400"/>
                <a:gd name="connsiteY1" fmla="*/ 0 h 1216152"/>
                <a:gd name="connsiteX2" fmla="*/ 685800 w 914400"/>
                <a:gd name="connsiteY2" fmla="*/ 0 h 1216152"/>
                <a:gd name="connsiteX3" fmla="*/ 914400 w 914400"/>
                <a:gd name="connsiteY3" fmla="*/ 1216152 h 1216152"/>
                <a:gd name="connsiteX4" fmla="*/ 0 w 914400"/>
                <a:gd name="connsiteY4" fmla="*/ 1216152 h 1216152"/>
                <a:gd name="connsiteX0" fmla="*/ 0 w 914400"/>
                <a:gd name="connsiteY0" fmla="*/ 1216152 h 1406802"/>
                <a:gd name="connsiteX1" fmla="*/ 228600 w 914400"/>
                <a:gd name="connsiteY1" fmla="*/ 0 h 1406802"/>
                <a:gd name="connsiteX2" fmla="*/ 685800 w 914400"/>
                <a:gd name="connsiteY2" fmla="*/ 0 h 1406802"/>
                <a:gd name="connsiteX3" fmla="*/ 914400 w 914400"/>
                <a:gd name="connsiteY3" fmla="*/ 1216152 h 1406802"/>
                <a:gd name="connsiteX4" fmla="*/ 0 w 914400"/>
                <a:gd name="connsiteY4" fmla="*/ 1216152 h 1406802"/>
                <a:gd name="connsiteX0" fmla="*/ 0 w 914400"/>
                <a:gd name="connsiteY0" fmla="*/ 1216152 h 1436902"/>
                <a:gd name="connsiteX1" fmla="*/ 228600 w 914400"/>
                <a:gd name="connsiteY1" fmla="*/ 0 h 1436902"/>
                <a:gd name="connsiteX2" fmla="*/ 685800 w 914400"/>
                <a:gd name="connsiteY2" fmla="*/ 0 h 1436902"/>
                <a:gd name="connsiteX3" fmla="*/ 914400 w 914400"/>
                <a:gd name="connsiteY3" fmla="*/ 1216152 h 1436902"/>
                <a:gd name="connsiteX4" fmla="*/ 0 w 914400"/>
                <a:gd name="connsiteY4" fmla="*/ 1216152 h 143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436902">
                  <a:moveTo>
                    <a:pt x="0" y="1216152"/>
                  </a:moveTo>
                  <a:lnTo>
                    <a:pt x="228600" y="0"/>
                  </a:lnTo>
                  <a:lnTo>
                    <a:pt x="685800" y="0"/>
                  </a:lnTo>
                  <a:lnTo>
                    <a:pt x="914400" y="1216152"/>
                  </a:lnTo>
                  <a:cubicBezTo>
                    <a:pt x="737539" y="1517152"/>
                    <a:pt x="167923" y="1503746"/>
                    <a:pt x="0" y="121615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Ellipse 38"/>
            <p:cNvSpPr/>
            <p:nvPr/>
          </p:nvSpPr>
          <p:spPr>
            <a:xfrm>
              <a:off x="6444208" y="2380134"/>
              <a:ext cx="576064" cy="504056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Ellipse 39"/>
            <p:cNvSpPr/>
            <p:nvPr/>
          </p:nvSpPr>
          <p:spPr>
            <a:xfrm>
              <a:off x="6444208" y="2380134"/>
              <a:ext cx="576064" cy="432048"/>
            </a:xfrm>
            <a:prstGeom prst="ellipse">
              <a:avLst/>
            </a:prstGeom>
            <a:gradFill flip="none" rotWithShape="1">
              <a:gsLst>
                <a:gs pos="0">
                  <a:srgbClr val="EE7339">
                    <a:shade val="30000"/>
                    <a:satMod val="115000"/>
                  </a:srgbClr>
                </a:gs>
                <a:gs pos="50000">
                  <a:srgbClr val="EE7339">
                    <a:shade val="67500"/>
                    <a:satMod val="115000"/>
                  </a:srgbClr>
                </a:gs>
                <a:gs pos="100000">
                  <a:srgbClr val="EE7339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8" name="Rounded Rectangle 47"/>
          <p:cNvSpPr/>
          <p:nvPr/>
        </p:nvSpPr>
        <p:spPr>
          <a:xfrm>
            <a:off x="107825" y="828770"/>
            <a:ext cx="1483909" cy="914400"/>
          </a:xfrm>
          <a:prstGeom prst="roundRect">
            <a:avLst/>
          </a:prstGeom>
          <a:noFill/>
          <a:ln w="25400">
            <a:solidFill>
              <a:srgbClr val="BC101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24" y="1002325"/>
            <a:ext cx="1267988" cy="52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124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73" y="877578"/>
            <a:ext cx="6195849" cy="3331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47929" y="4390233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Phenomenologically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 Realistic scales involved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929" y="4759565"/>
            <a:ext cx="6083300" cy="508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29" y="5355601"/>
            <a:ext cx="30861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928" y="6018689"/>
            <a:ext cx="6558589" cy="680946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8286" y="5178206"/>
            <a:ext cx="1977085" cy="1521429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245322" y="874205"/>
            <a:ext cx="266690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Alexandre</a:t>
            </a:r>
            <a:r>
              <a:rPr lang="en-US" b="1" dirty="0" smtClean="0">
                <a:solidFill>
                  <a:srgbClr val="0000FF"/>
                </a:solidFill>
              </a:rPr>
              <a:t>, Houston, NEM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arXiv</a:t>
            </a:r>
            <a:r>
              <a:rPr lang="en-US" b="1" dirty="0" smtClean="0">
                <a:solidFill>
                  <a:srgbClr val="0000FF"/>
                </a:solidFill>
              </a:rPr>
              <a:t>: 1310.4122 (PRD)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881" y="3342258"/>
            <a:ext cx="2551975" cy="341931"/>
          </a:xfrm>
          <a:prstGeom prst="rect">
            <a:avLst/>
          </a:prstGeom>
          <a:solidFill>
            <a:srgbClr val="BFFFF3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287363" y="2319867"/>
            <a:ext cx="26248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appropriately choosing</a:t>
            </a:r>
          </a:p>
          <a:p>
            <a:r>
              <a:rPr lang="en-US" dirty="0" smtClean="0"/>
              <a:t>parameters of </a:t>
            </a:r>
            <a:r>
              <a:rPr lang="en-US" dirty="0" err="1" smtClean="0"/>
              <a:t>dilaton</a:t>
            </a:r>
            <a:endParaRPr lang="en-US" dirty="0" smtClean="0"/>
          </a:p>
          <a:p>
            <a:r>
              <a:rPr lang="en-US" dirty="0" smtClean="0"/>
              <a:t>potential</a:t>
            </a:r>
          </a:p>
        </p:txBody>
      </p:sp>
    </p:spTree>
    <p:extLst>
      <p:ext uri="{BB962C8B-B14F-4D97-AF65-F5344CB8AC3E}">
        <p14:creationId xmlns:p14="http://schemas.microsoft.com/office/powerpoint/2010/main" val="488935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6093" y="2296147"/>
            <a:ext cx="5870788" cy="1938992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BC1010"/>
                </a:solidFill>
                <a:latin typeface="Chalkduster"/>
                <a:cs typeface="Chalkduster"/>
              </a:rPr>
              <a:t>Connections</a:t>
            </a:r>
          </a:p>
          <a:p>
            <a:r>
              <a:rPr lang="en-US" sz="6000" dirty="0" smtClean="0">
                <a:solidFill>
                  <a:srgbClr val="BC1010"/>
                </a:solidFill>
                <a:latin typeface="Chalkduster"/>
                <a:cs typeface="Chalkduster"/>
              </a:rPr>
              <a:t> to Inflation </a:t>
            </a:r>
            <a:endParaRPr lang="en-US" sz="6000" dirty="0">
              <a:solidFill>
                <a:srgbClr val="BC101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468452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6390" y="216742"/>
            <a:ext cx="7049676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Small-field </a:t>
            </a:r>
            <a:r>
              <a:rPr lang="en-US" sz="2400" b="1" dirty="0" err="1" smtClean="0"/>
              <a:t>Gravitino</a:t>
            </a:r>
            <a:r>
              <a:rPr lang="en-US" sz="2400" b="1" dirty="0" smtClean="0"/>
              <a:t> condensate Inflation Parameters</a:t>
            </a:r>
            <a:endParaRPr lang="en-US" sz="2400" b="1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877" y="1258246"/>
            <a:ext cx="1155700" cy="419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40" y="1677346"/>
            <a:ext cx="5122990" cy="275462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2661655" y="2299991"/>
            <a:ext cx="1148164" cy="15093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70647" y="1930659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Hill-top inflation?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547" y="4462074"/>
            <a:ext cx="30861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444" y="1677346"/>
            <a:ext cx="2650806" cy="8416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546" y="5201121"/>
            <a:ext cx="6850375" cy="9064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97345" y="2885995"/>
            <a:ext cx="15653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transmutation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mass near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 origin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8045242" y="2571210"/>
            <a:ext cx="287650" cy="3669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4546" y="6151685"/>
            <a:ext cx="2809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slow-roll, then must have: 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79931" y="6083953"/>
            <a:ext cx="1500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ε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η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ξ</a:t>
            </a:r>
            <a:r>
              <a:rPr lang="en-US" sz="2400" dirty="0" smtClean="0">
                <a:solidFill>
                  <a:srgbClr val="FF0000"/>
                </a:solidFill>
              </a:rPr>
              <a:t> &lt;&lt; 1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08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6390" y="216742"/>
            <a:ext cx="7049676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Small-field </a:t>
            </a:r>
            <a:r>
              <a:rPr lang="en-US" sz="2400" b="1" dirty="0" err="1" smtClean="0"/>
              <a:t>Gravitino</a:t>
            </a:r>
            <a:r>
              <a:rPr lang="en-US" sz="2400" b="1" dirty="0" smtClean="0"/>
              <a:t> condensate Inflation Parameters</a:t>
            </a:r>
            <a:endParaRPr lang="en-US" sz="2400" b="1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877" y="1258246"/>
            <a:ext cx="1155700" cy="419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40" y="1677346"/>
            <a:ext cx="5122990" cy="275462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2661655" y="2299991"/>
            <a:ext cx="1148164" cy="15093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70647" y="1930659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Hill-top inflation?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547" y="4462074"/>
            <a:ext cx="30861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444" y="1677346"/>
            <a:ext cx="2650806" cy="8416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546" y="5201121"/>
            <a:ext cx="6850375" cy="9064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97345" y="2885995"/>
            <a:ext cx="15653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transmutation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mass near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 origin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8045242" y="2571210"/>
            <a:ext cx="287650" cy="3669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9162" y="6234109"/>
            <a:ext cx="8225329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Need Z f</a:t>
            </a:r>
            <a:r>
              <a:rPr lang="en-US" baseline="30000" dirty="0" smtClean="0"/>
              <a:t>2</a:t>
            </a:r>
            <a:r>
              <a:rPr lang="en-US" dirty="0" smtClean="0"/>
              <a:t> &gt;&gt; M</a:t>
            </a:r>
            <a:r>
              <a:rPr lang="en-US" baseline="30000" dirty="0" smtClean="0"/>
              <a:t>4</a:t>
            </a:r>
            <a:r>
              <a:rPr lang="en-US" baseline="-25000" dirty="0" smtClean="0"/>
              <a:t>Pl</a:t>
            </a:r>
            <a:r>
              <a:rPr lang="en-US" dirty="0" smtClean="0"/>
              <a:t>  to ensure slow roll </a:t>
            </a:r>
            <a:r>
              <a:rPr lang="en-US" dirty="0" smtClean="0">
                <a:sym typeface="Wingdings"/>
              </a:rPr>
              <a:t>  transmutation mass must be practically zero !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307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0"/>
            <a:ext cx="9144000" cy="4940322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24912" y="55664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e.g. for 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04" y="516457"/>
            <a:ext cx="1491525" cy="35410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614358" y="4187279"/>
            <a:ext cx="914400" cy="914400"/>
          </a:xfrm>
          <a:prstGeom prst="ellipse">
            <a:avLst/>
          </a:prstGeom>
          <a:noFill/>
          <a:ln w="19050">
            <a:solidFill>
              <a:srgbClr val="BFFFF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314905" y="4801035"/>
            <a:ext cx="1722247" cy="591432"/>
          </a:xfrm>
          <a:prstGeom prst="ellipse">
            <a:avLst/>
          </a:prstGeom>
          <a:noFill/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61418" y="6262219"/>
            <a:ext cx="5941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compatible with a GUT value for the SUSY breaking scale  √f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04380" y="564728"/>
            <a:ext cx="4031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halkduster"/>
                <a:cs typeface="Chalkduster"/>
              </a:rPr>
              <a:t>c</a:t>
            </a:r>
            <a:r>
              <a:rPr lang="en-US" sz="1600" dirty="0" smtClean="0">
                <a:solidFill>
                  <a:srgbClr val="FF0000"/>
                </a:solidFill>
                <a:latin typeface="Chalkduster"/>
                <a:cs typeface="Chalkduster"/>
              </a:rPr>
              <a:t>an give Planck-friendly results</a:t>
            </a:r>
            <a:endParaRPr lang="en-US" sz="16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97029" y="513928"/>
            <a:ext cx="2010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Z f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2000" b="1" dirty="0" smtClean="0">
                <a:solidFill>
                  <a:srgbClr val="0000FF"/>
                </a:solidFill>
              </a:rPr>
              <a:t>/M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4</a:t>
            </a:r>
            <a:r>
              <a:rPr lang="en-US" sz="2000" b="1" baseline="-25000" dirty="0" smtClean="0">
                <a:solidFill>
                  <a:srgbClr val="0000FF"/>
                </a:solidFill>
              </a:rPr>
              <a:t>Pl</a:t>
            </a:r>
            <a:r>
              <a:rPr lang="en-US" sz="2000" b="1" dirty="0" smtClean="0">
                <a:solidFill>
                  <a:srgbClr val="0000FF"/>
                </a:solidFill>
              </a:rPr>
              <a:t> = O(10</a:t>
            </a:r>
            <a:r>
              <a:rPr lang="en-US" sz="2000" b="1" baseline="30000" dirty="0">
                <a:solidFill>
                  <a:srgbClr val="0000FF"/>
                </a:solidFill>
              </a:rPr>
              <a:t>3</a:t>
            </a:r>
            <a:r>
              <a:rPr lang="en-US" sz="2000" b="1" dirty="0" smtClean="0">
                <a:solidFill>
                  <a:srgbClr val="0000FF"/>
                </a:solidFill>
              </a:rPr>
              <a:t>)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917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6390" y="199347"/>
            <a:ext cx="7049676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Small-field </a:t>
            </a:r>
            <a:r>
              <a:rPr lang="en-US" sz="2400" b="1" dirty="0" err="1" smtClean="0"/>
              <a:t>Gravitino</a:t>
            </a:r>
            <a:r>
              <a:rPr lang="en-US" sz="2400" b="1" dirty="0" smtClean="0"/>
              <a:t> condensate Inflation Parameters</a:t>
            </a:r>
            <a:endParaRPr lang="en-US" sz="2400" b="1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6877" y="1258246"/>
            <a:ext cx="1155700" cy="419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40" y="1677346"/>
            <a:ext cx="5122990" cy="275462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2661655" y="2299991"/>
            <a:ext cx="1148164" cy="15093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70647" y="1930659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Hill-top inflation?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547" y="4462074"/>
            <a:ext cx="30861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444" y="1677346"/>
            <a:ext cx="2650806" cy="8416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546" y="5201121"/>
            <a:ext cx="6850375" cy="9064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9162" y="6234109"/>
            <a:ext cx="8225329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Need Z f</a:t>
            </a:r>
            <a:r>
              <a:rPr lang="en-US" baseline="30000" dirty="0" smtClean="0"/>
              <a:t>2</a:t>
            </a:r>
            <a:r>
              <a:rPr lang="en-US" dirty="0" smtClean="0"/>
              <a:t> &gt;&gt; M</a:t>
            </a:r>
            <a:r>
              <a:rPr lang="en-US" baseline="30000" dirty="0" smtClean="0"/>
              <a:t>4</a:t>
            </a:r>
            <a:r>
              <a:rPr lang="en-US" baseline="-25000" dirty="0" smtClean="0"/>
              <a:t>Pl</a:t>
            </a:r>
            <a:r>
              <a:rPr lang="en-US" dirty="0" smtClean="0"/>
              <a:t>  to ensure slow roll </a:t>
            </a:r>
            <a:r>
              <a:rPr lang="en-US" dirty="0" smtClean="0">
                <a:sym typeface="Wingdings"/>
              </a:rPr>
              <a:t>  transmutation mass must be practically zero ! 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97345" y="2885995"/>
            <a:ext cx="15653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transmutation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mass near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 origin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8045242" y="2571210"/>
            <a:ext cx="287650" cy="3669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4921" y="3931281"/>
            <a:ext cx="1541712" cy="15764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40899" y="2501629"/>
            <a:ext cx="4205694" cy="1569660"/>
          </a:xfrm>
          <a:prstGeom prst="rect">
            <a:avLst/>
          </a:prstGeom>
          <a:blipFill rotWithShape="1">
            <a:blip r:embed="rId8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latin typeface="Chalkduster"/>
                <a:cs typeface="Chalkduster"/>
              </a:rPr>
              <a:t>But no natural</a:t>
            </a:r>
          </a:p>
          <a:p>
            <a:r>
              <a:rPr lang="en-US" sz="3200" b="1" i="1" dirty="0" smtClean="0">
                <a:solidFill>
                  <a:srgbClr val="FF0000"/>
                </a:solidFill>
                <a:latin typeface="Chalkduster"/>
                <a:cs typeface="Chalkduster"/>
              </a:rPr>
              <a:t>(too fine-tuned) </a:t>
            </a:r>
          </a:p>
          <a:p>
            <a:r>
              <a:rPr lang="en-US" sz="3200" b="1" i="1" dirty="0" smtClean="0">
                <a:solidFill>
                  <a:srgbClr val="FF0000"/>
                </a:solidFill>
                <a:latin typeface="Chalkduster"/>
                <a:cs typeface="Chalkduster"/>
              </a:rPr>
              <a:t>Inflation….</a:t>
            </a:r>
            <a:endParaRPr lang="en-US" sz="4400" b="1" i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14551" y="4071289"/>
            <a:ext cx="0" cy="2162820"/>
          </a:xfrm>
          <a:prstGeom prst="straightConnector1">
            <a:avLst/>
          </a:prstGeom>
          <a:ln w="76200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18978" y="4748850"/>
            <a:ext cx="2010711" cy="400110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Z f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/M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4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Pl</a:t>
            </a:r>
            <a:r>
              <a:rPr lang="en-US" sz="2000" b="1" dirty="0" smtClean="0">
                <a:solidFill>
                  <a:srgbClr val="FF0000"/>
                </a:solidFill>
              </a:rPr>
              <a:t> = O(10</a:t>
            </a:r>
            <a:r>
              <a:rPr lang="en-US" sz="2000" b="1" baseline="30000" dirty="0">
                <a:solidFill>
                  <a:srgbClr val="FF0000"/>
                </a:solidFill>
              </a:rPr>
              <a:t>3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294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6022704" y="7341704"/>
            <a:ext cx="2868894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FURTHER IDEAS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145217" y="401077"/>
            <a:ext cx="1214595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BUT…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44126" y="1148003"/>
            <a:ext cx="4480714" cy="1200329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halkduster"/>
                <a:cs typeface="Chalkduster"/>
              </a:rPr>
              <a:t>SO FAR WE HAVE CONSIDERED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THE DYNAMICALLY BROKEN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PHASE AS COINCIDING WITH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FLAT SPACE-TIME LIMIT (</a:t>
            </a:r>
            <a:r>
              <a:rPr lang="el-GR" b="1" dirty="0" smtClean="0">
                <a:solidFill>
                  <a:srgbClr val="0000FF"/>
                </a:solidFill>
                <a:latin typeface="Chalkduster"/>
                <a:cs typeface="Chalkduster"/>
              </a:rPr>
              <a:t>Λ=0</a:t>
            </a:r>
            <a:r>
              <a:rPr lang="el-GR" b="1" dirty="0" smtClean="0">
                <a:latin typeface="Chalkduster"/>
                <a:cs typeface="Chalkduster"/>
              </a:rPr>
              <a:t>)</a:t>
            </a:r>
            <a:endParaRPr lang="en-US" b="1" dirty="0" smtClean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739663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6022704" y="7341704"/>
            <a:ext cx="2868894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FURTHER IDEAS</a:t>
            </a:r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66" y="2000431"/>
            <a:ext cx="2270160" cy="26521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44126" y="2754724"/>
            <a:ext cx="5140722" cy="3139321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WHAT ABOUT </a:t>
            </a:r>
            <a:r>
              <a:rPr lang="en-US" b="1" dirty="0" smtClean="0">
                <a:latin typeface="Chalkduster"/>
                <a:cs typeface="Chalkduster"/>
              </a:rPr>
              <a:t>CONSIDERING A SMALL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BUT NON-VANISHING DE SITTER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PHASE (</a:t>
            </a:r>
            <a:r>
              <a:rPr lang="el-GR" b="1" dirty="0" smtClean="0">
                <a:solidFill>
                  <a:srgbClr val="FF0000"/>
                </a:solidFill>
                <a:latin typeface="Abadi MT Condensed Extra Bold"/>
                <a:cs typeface="Abadi MT Condensed Extra Bold"/>
              </a:rPr>
              <a:t>Λ&gt; </a:t>
            </a:r>
            <a:r>
              <a:rPr lang="el-GR" b="1" dirty="0" smtClean="0">
                <a:solidFill>
                  <a:srgbClr val="FF0000"/>
                </a:solidFill>
                <a:latin typeface="Arial"/>
                <a:cs typeface="Arial"/>
              </a:rPr>
              <a:t>0</a:t>
            </a:r>
            <a:r>
              <a:rPr lang="el-GR" b="1" dirty="0" smtClean="0">
                <a:latin typeface="Chalkduster"/>
                <a:cs typeface="Chalkduster"/>
              </a:rPr>
              <a:t>)</a:t>
            </a:r>
            <a:r>
              <a:rPr lang="el-GR" b="1" dirty="0">
                <a:latin typeface="Chalkduster"/>
                <a:cs typeface="Chalkduster"/>
              </a:rPr>
              <a:t> </a:t>
            </a:r>
            <a:r>
              <a:rPr lang="en-US" b="1" dirty="0" smtClean="0">
                <a:latin typeface="Chalkduster"/>
                <a:cs typeface="Chalkduster"/>
              </a:rPr>
              <a:t>AT THE NON-TRIVIAL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(BROKEN  SUGRA) MINIMUM.</a:t>
            </a:r>
          </a:p>
          <a:p>
            <a:endParaRPr lang="en-US" b="1" dirty="0" smtClean="0">
              <a:latin typeface="Chalkduster"/>
              <a:cs typeface="Chalkduster"/>
            </a:endParaRPr>
          </a:p>
          <a:p>
            <a:r>
              <a:rPr lang="en-US" b="1" dirty="0" smtClean="0">
                <a:latin typeface="Chalkduster"/>
                <a:cs typeface="Chalkduster"/>
              </a:rPr>
              <a:t>IN SUCH A CASE, INTEGRATING OUT MASSIVE GRAVITINO FIELDS (&amp; MASSLESS GRAVITON FLCTS) ONE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MAY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OBTAIN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AN INFLATIONARY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PHASE </a:t>
            </a:r>
            <a:r>
              <a:rPr lang="en-US" b="1" dirty="0" smtClean="0">
                <a:latin typeface="Chalkduster"/>
                <a:cs typeface="Chalkduster"/>
              </a:rPr>
              <a:t>IN THE </a:t>
            </a:r>
            <a:r>
              <a:rPr lang="en-US" b="1" dirty="0" smtClean="0">
                <a:solidFill>
                  <a:srgbClr val="0000FF"/>
                </a:solidFill>
                <a:latin typeface="Chalkduster"/>
                <a:cs typeface="Chalkduster"/>
              </a:rPr>
              <a:t>BROKEN SUGRA </a:t>
            </a:r>
            <a:r>
              <a:rPr lang="en-US" b="1" dirty="0" smtClean="0">
                <a:latin typeface="Chalkduster"/>
                <a:cs typeface="Chalkduster"/>
              </a:rPr>
              <a:t>PHASE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OF </a:t>
            </a:r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STAROBINSKY TYPE</a:t>
            </a:r>
            <a:r>
              <a:rPr lang="en-US" b="1" dirty="0" smtClean="0">
                <a:latin typeface="Chalkduster"/>
                <a:cs typeface="Chalkduster"/>
              </a:rPr>
              <a:t> …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5217" y="401077"/>
            <a:ext cx="1214595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BUT…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44126" y="1148003"/>
            <a:ext cx="4480714" cy="1200329"/>
          </a:xfrm>
          <a:prstGeom prst="rect">
            <a:avLst/>
          </a:prstGeom>
          <a:blipFill rotWithShape="1">
            <a:blip r:embed="rId3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halkduster"/>
                <a:cs typeface="Chalkduster"/>
              </a:rPr>
              <a:t>SO FAR WE HAVE CONSIDERED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THE DYNAMICALLY BROKEN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PHASE AS COINCIDING WITH </a:t>
            </a:r>
          </a:p>
          <a:p>
            <a:r>
              <a:rPr lang="en-US" b="1" dirty="0" smtClean="0">
                <a:latin typeface="Chalkduster"/>
                <a:cs typeface="Chalkduster"/>
              </a:rPr>
              <a:t>FLAT SPACE-TIME LIMIT (</a:t>
            </a:r>
            <a:r>
              <a:rPr lang="el-GR" b="1" dirty="0" smtClean="0">
                <a:solidFill>
                  <a:srgbClr val="0000FF"/>
                </a:solidFill>
                <a:latin typeface="Chalkduster"/>
                <a:cs typeface="Chalkduster"/>
              </a:rPr>
              <a:t>Λ=0</a:t>
            </a:r>
            <a:r>
              <a:rPr lang="el-GR" b="1" dirty="0" smtClean="0">
                <a:latin typeface="Chalkduster"/>
                <a:cs typeface="Chalkduster"/>
              </a:rPr>
              <a:t>)</a:t>
            </a:r>
            <a:endParaRPr lang="en-US" b="1" dirty="0" smtClean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062702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47929" y="4390233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halkduster"/>
                <a:cs typeface="Chalkduster"/>
              </a:rPr>
              <a:t>Phenomenologically</a:t>
            </a:r>
            <a:r>
              <a:rPr lang="en-US" dirty="0" smtClean="0">
                <a:latin typeface="Chalkduster"/>
                <a:cs typeface="Chalkduster"/>
              </a:rPr>
              <a:t> Realistic scales involved 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929" y="4759565"/>
            <a:ext cx="6083300" cy="508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929" y="5355601"/>
            <a:ext cx="30861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28" y="6018689"/>
            <a:ext cx="6558589" cy="680946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41" name="TextBox 40"/>
          <p:cNvSpPr txBox="1"/>
          <p:nvPr/>
        </p:nvSpPr>
        <p:spPr>
          <a:xfrm>
            <a:off x="6245322" y="874205"/>
            <a:ext cx="266690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Alexandre</a:t>
            </a:r>
            <a:r>
              <a:rPr lang="en-US" b="1" dirty="0" smtClean="0">
                <a:solidFill>
                  <a:srgbClr val="0000FF"/>
                </a:solidFill>
              </a:rPr>
              <a:t>, Houston, NEM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arXiv</a:t>
            </a:r>
            <a:r>
              <a:rPr lang="en-US" b="1" dirty="0" smtClean="0">
                <a:solidFill>
                  <a:srgbClr val="0000FF"/>
                </a:solidFill>
              </a:rPr>
              <a:t>: 1312.5197 (PRD)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84" y="874206"/>
            <a:ext cx="6001769" cy="349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39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73000">
                <a:schemeClr val="tx1">
                  <a:lumMod val="85000"/>
                  <a:lumOff val="15000"/>
                </a:schemeClr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FFFF00"/>
                </a:solidFill>
              </a:rPr>
              <a:t>THE DARK SECTOR OF THE UNIVERSE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1945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08175"/>
            <a:ext cx="5867400" cy="428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412684" y="1372672"/>
            <a:ext cx="82915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i="1" dirty="0">
                <a:solidFill>
                  <a:srgbClr val="FF0000"/>
                </a:solidFill>
              </a:rPr>
              <a:t>Current </a:t>
            </a:r>
            <a:r>
              <a:rPr lang="en-US" sz="1800" b="1" i="1" dirty="0" smtClean="0">
                <a:solidFill>
                  <a:srgbClr val="FF0000"/>
                </a:solidFill>
              </a:rPr>
              <a:t>(100 </a:t>
            </a:r>
            <a:r>
              <a:rPr lang="en-US" sz="1800" b="1" i="1" dirty="0" err="1" smtClean="0">
                <a:solidFill>
                  <a:srgbClr val="FF0000"/>
                </a:solidFill>
              </a:rPr>
              <a:t>yrs</a:t>
            </a:r>
            <a:r>
              <a:rPr lang="en-US" sz="1800" b="1" i="1" dirty="0" smtClean="0">
                <a:solidFill>
                  <a:srgbClr val="FF0000"/>
                </a:solidFill>
              </a:rPr>
              <a:t> after Einstein GR) Energy Budget of </a:t>
            </a:r>
            <a:r>
              <a:rPr lang="en-US" sz="1800" b="1" i="1" dirty="0">
                <a:solidFill>
                  <a:srgbClr val="FF0000"/>
                </a:solidFill>
              </a:rPr>
              <a:t>the Cosmos</a:t>
            </a: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7956550" y="2420938"/>
            <a:ext cx="1017588" cy="3698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Active </a:t>
            </a:r>
            <a:r>
              <a:rPr lang="el-GR" sz="1800"/>
              <a:t>ν</a:t>
            </a:r>
            <a:endParaRPr lang="en-US" sz="1800"/>
          </a:p>
        </p:txBody>
      </p:sp>
      <p:sp>
        <p:nvSpPr>
          <p:cNvPr id="6" name="TextBox 5"/>
          <p:cNvSpPr txBox="1"/>
          <p:nvPr/>
        </p:nvSpPr>
        <p:spPr>
          <a:xfrm>
            <a:off x="107950" y="1710269"/>
            <a:ext cx="3311525" cy="510909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 dirty="0"/>
              <a:t>Observations from: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Supernovae </a:t>
            </a:r>
            <a:r>
              <a:rPr lang="en-US" dirty="0" err="1"/>
              <a:t>Ia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CMB </a:t>
            </a: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Baryon Acoustic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Oscillations</a:t>
            </a: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Galaxy Surveys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Structure Formation data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Strong &amp; Weak </a:t>
            </a:r>
          </a:p>
          <a:p>
            <a:pPr>
              <a:defRPr/>
            </a:pPr>
            <a:r>
              <a:rPr lang="en-US" dirty="0"/>
              <a:t>lensing 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9463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012" y="4529662"/>
            <a:ext cx="782637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3" descr="supernova_anim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670" y="2075923"/>
            <a:ext cx="10191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161088"/>
            <a:ext cx="5397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233" y="5080166"/>
            <a:ext cx="1148300" cy="920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00545" y="2894100"/>
            <a:ext cx="1384727" cy="6923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4400" y="5940425"/>
            <a:ext cx="1092200" cy="819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4753" y="3675582"/>
            <a:ext cx="1077114" cy="69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817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4" y="874206"/>
            <a:ext cx="6001769" cy="34989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1210" y="260927"/>
            <a:ext cx="71651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CONFORMAL SUGRA IN EINSTEIN FRAME 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47929" y="4390233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Chalkduster"/>
                <a:cs typeface="Chalkduster"/>
              </a:rPr>
              <a:t>Phenomenologically</a:t>
            </a:r>
            <a:r>
              <a:rPr lang="en-US" dirty="0" smtClean="0">
                <a:latin typeface="Chalkduster"/>
                <a:cs typeface="Chalkduster"/>
              </a:rPr>
              <a:t> Realistic scales involved 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929" y="4759565"/>
            <a:ext cx="6083300" cy="508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29" y="5355601"/>
            <a:ext cx="3086100" cy="4699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928" y="6018689"/>
            <a:ext cx="6558589" cy="680946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41" name="TextBox 40"/>
          <p:cNvSpPr txBox="1"/>
          <p:nvPr/>
        </p:nvSpPr>
        <p:spPr>
          <a:xfrm>
            <a:off x="6245322" y="874205"/>
            <a:ext cx="2666903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Alexandre</a:t>
            </a:r>
            <a:r>
              <a:rPr lang="en-US" b="1" dirty="0" smtClean="0">
                <a:solidFill>
                  <a:srgbClr val="0000FF"/>
                </a:solidFill>
              </a:rPr>
              <a:t>, Houston, NEM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arXiv</a:t>
            </a:r>
            <a:r>
              <a:rPr lang="en-US" b="1" dirty="0" smtClean="0">
                <a:solidFill>
                  <a:srgbClr val="0000FF"/>
                </a:solidFill>
              </a:rPr>
              <a:t>: 1312.5197 (PRD)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3213447" y="3294676"/>
            <a:ext cx="914400" cy="9144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4262127" y="3294676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75498" y="3108903"/>
            <a:ext cx="3536147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Chalkduster"/>
                <a:cs typeface="Chalkduster"/>
              </a:rPr>
              <a:t>Starobinsky</a:t>
            </a:r>
            <a:r>
              <a:rPr lang="en-GB" dirty="0" smtClean="0">
                <a:latin typeface="Chalkduster"/>
                <a:cs typeface="Chalkduster"/>
              </a:rPr>
              <a:t> inflationary</a:t>
            </a:r>
          </a:p>
          <a:p>
            <a:r>
              <a:rPr lang="en-GB" dirty="0" smtClean="0">
                <a:latin typeface="Chalkduster"/>
                <a:cs typeface="Chalkduster"/>
              </a:rPr>
              <a:t>phase </a:t>
            </a:r>
            <a:r>
              <a:rPr lang="el-GR" dirty="0" smtClean="0">
                <a:latin typeface="Chalkduster"/>
                <a:cs typeface="Chalkduster"/>
              </a:rPr>
              <a:t>(Λ≠0) </a:t>
            </a:r>
            <a:r>
              <a:rPr lang="en-GB" dirty="0" smtClean="0">
                <a:latin typeface="Chalkduster"/>
                <a:cs typeface="Chalkduster"/>
              </a:rPr>
              <a:t>due to </a:t>
            </a:r>
            <a:endParaRPr lang="el-GR" dirty="0" smtClean="0">
              <a:latin typeface="Chalkduster"/>
              <a:cs typeface="Chalkduster"/>
            </a:endParaRPr>
          </a:p>
          <a:p>
            <a:r>
              <a:rPr lang="en-GB" dirty="0" err="1" smtClean="0">
                <a:latin typeface="Chalkduster"/>
                <a:cs typeface="Chalkduster"/>
              </a:rPr>
              <a:t>gravitino</a:t>
            </a:r>
            <a:r>
              <a:rPr lang="el-GR" dirty="0">
                <a:latin typeface="Chalkduster"/>
                <a:cs typeface="Chalkduster"/>
              </a:rPr>
              <a:t> </a:t>
            </a:r>
            <a:r>
              <a:rPr lang="en-GB" dirty="0" smtClean="0">
                <a:latin typeface="Chalkduster"/>
                <a:cs typeface="Chalkduster"/>
              </a:rPr>
              <a:t>quantum </a:t>
            </a:r>
            <a:r>
              <a:rPr lang="en-GB" dirty="0" err="1" smtClean="0">
                <a:latin typeface="Chalkduster"/>
                <a:cs typeface="Chalkduster"/>
              </a:rPr>
              <a:t>flcts</a:t>
            </a:r>
            <a:r>
              <a:rPr lang="en-GB" dirty="0" smtClean="0">
                <a:latin typeface="Chalkduster"/>
                <a:cs typeface="Chalkduster"/>
              </a:rPr>
              <a:t> ?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8697" y="4613509"/>
            <a:ext cx="1738438" cy="208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693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335" y="452270"/>
            <a:ext cx="6545382" cy="830997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COMPUTE </a:t>
            </a:r>
            <a:r>
              <a:rPr lang="en-US" sz="2400" b="1" dirty="0" smtClean="0"/>
              <a:t>ONE-LOOP EFFECTIVE ACTION </a:t>
            </a:r>
            <a:endParaRPr lang="el-GR" sz="2400" b="1" dirty="0" smtClean="0"/>
          </a:p>
          <a:p>
            <a:pPr algn="ctr"/>
            <a:r>
              <a:rPr lang="en-US" sz="2400" b="1" dirty="0" smtClean="0"/>
              <a:t>AFTER GRAVITON &amp; GRAVITINO FLCTS WITH </a:t>
            </a:r>
            <a:r>
              <a:rPr lang="el-GR" sz="2400" b="1" dirty="0" smtClean="0"/>
              <a:t>Λ ≠ 0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25612" y="1364154"/>
            <a:ext cx="5724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668" y="2226567"/>
            <a:ext cx="77080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presence of </a:t>
            </a:r>
            <a:r>
              <a:rPr lang="en-US" sz="2000" b="1" dirty="0" smtClean="0">
                <a:solidFill>
                  <a:srgbClr val="FF0000"/>
                </a:solidFill>
              </a:rPr>
              <a:t>small  </a:t>
            </a:r>
            <a:r>
              <a:rPr lang="el-GR" sz="2000" b="1" dirty="0" smtClean="0">
                <a:solidFill>
                  <a:srgbClr val="FF0000"/>
                </a:solidFill>
              </a:rPr>
              <a:t>Λ ≠ 0 </a:t>
            </a:r>
            <a:r>
              <a:rPr lang="en-GB" dirty="0" smtClean="0"/>
              <a:t>same computations as above yield the following </a:t>
            </a:r>
          </a:p>
          <a:p>
            <a:r>
              <a:rPr lang="en-GB" dirty="0" smtClean="0"/>
              <a:t>structure of the effective action </a:t>
            </a:r>
            <a:r>
              <a:rPr lang="el-GR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3668" y="5670788"/>
            <a:ext cx="3601016" cy="830997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F= </a:t>
            </a:r>
            <a:r>
              <a:rPr lang="en-GB" sz="2400" b="1" dirty="0" err="1" smtClean="0"/>
              <a:t>gravitino</a:t>
            </a:r>
            <a:r>
              <a:rPr lang="en-GB" sz="2400" b="1" dirty="0" smtClean="0"/>
              <a:t> integrated out</a:t>
            </a:r>
          </a:p>
          <a:p>
            <a:r>
              <a:rPr lang="en-GB" sz="2400" b="1" dirty="0" smtClean="0"/>
              <a:t>B= graviton integrated out</a:t>
            </a:r>
            <a:endParaRPr lang="en-US" sz="24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039" y="2920035"/>
            <a:ext cx="5553237" cy="143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034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335" y="452270"/>
            <a:ext cx="6545382" cy="830997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COMPUTE </a:t>
            </a:r>
            <a:r>
              <a:rPr lang="en-US" sz="2400" b="1" dirty="0" smtClean="0"/>
              <a:t>ONE-LOOP EFFECTIVE ACTION </a:t>
            </a:r>
            <a:endParaRPr lang="el-GR" sz="2400" b="1" dirty="0" smtClean="0"/>
          </a:p>
          <a:p>
            <a:pPr algn="ctr"/>
            <a:r>
              <a:rPr lang="en-US" sz="2400" b="1" dirty="0" smtClean="0"/>
              <a:t>AFTER GRAVITON &amp; GRAVITINO FLCTS WITH </a:t>
            </a:r>
            <a:r>
              <a:rPr lang="el-GR" sz="2400" b="1" dirty="0" smtClean="0"/>
              <a:t>Λ ≠ 0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25612" y="1364154"/>
            <a:ext cx="5724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668" y="2226567"/>
            <a:ext cx="77080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presence of </a:t>
            </a:r>
            <a:r>
              <a:rPr lang="en-US" sz="2000" b="1" dirty="0" smtClean="0">
                <a:solidFill>
                  <a:srgbClr val="FF0000"/>
                </a:solidFill>
              </a:rPr>
              <a:t>small  </a:t>
            </a:r>
            <a:r>
              <a:rPr lang="el-GR" sz="2000" b="1" dirty="0" smtClean="0">
                <a:solidFill>
                  <a:srgbClr val="FF0000"/>
                </a:solidFill>
              </a:rPr>
              <a:t>Λ ≠ 0 </a:t>
            </a:r>
            <a:r>
              <a:rPr lang="en-GB" dirty="0" smtClean="0"/>
              <a:t>same computations as above yield the following </a:t>
            </a:r>
          </a:p>
          <a:p>
            <a:r>
              <a:rPr lang="en-GB" dirty="0" smtClean="0"/>
              <a:t>structure of the effective action </a:t>
            </a:r>
            <a:r>
              <a:rPr lang="el-GR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3668" y="5670788"/>
            <a:ext cx="3601016" cy="830997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F= </a:t>
            </a:r>
            <a:r>
              <a:rPr lang="en-GB" sz="2400" b="1" dirty="0" err="1" smtClean="0"/>
              <a:t>gravitino</a:t>
            </a:r>
            <a:r>
              <a:rPr lang="en-GB" sz="2400" b="1" dirty="0" smtClean="0"/>
              <a:t> integrated out</a:t>
            </a:r>
          </a:p>
          <a:p>
            <a:r>
              <a:rPr lang="en-GB" sz="2400" b="1" dirty="0" smtClean="0"/>
              <a:t>B= graviton integrated out</a:t>
            </a:r>
            <a:endParaRPr lang="en-US" sz="24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039" y="2920035"/>
            <a:ext cx="5553237" cy="143145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383358" y="3218086"/>
            <a:ext cx="695858" cy="700731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603" y="4567031"/>
            <a:ext cx="5787878" cy="825436"/>
          </a:xfrm>
          <a:prstGeom prst="rect">
            <a:avLst/>
          </a:prstGeom>
          <a:ln w="41275">
            <a:solidFill>
              <a:srgbClr val="FF0000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H="1">
            <a:off x="1965825" y="3871229"/>
            <a:ext cx="556685" cy="695802"/>
          </a:xfrm>
          <a:prstGeom prst="straightConnector1">
            <a:avLst/>
          </a:prstGeom>
          <a:ln w="114300">
            <a:solidFill>
              <a:srgbClr val="BC101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748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335" y="452270"/>
            <a:ext cx="6545382" cy="830997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COMPUTE </a:t>
            </a:r>
            <a:r>
              <a:rPr lang="en-US" sz="2400" b="1" dirty="0" smtClean="0"/>
              <a:t>ONE-LOOP EFFECTIVE ACTION </a:t>
            </a:r>
            <a:endParaRPr lang="el-GR" sz="2400" b="1" dirty="0" smtClean="0"/>
          </a:p>
          <a:p>
            <a:pPr algn="ctr"/>
            <a:r>
              <a:rPr lang="en-US" sz="2400" b="1" dirty="0" smtClean="0"/>
              <a:t>AFTER GRAVITON &amp; GRAVITINO FLCTS WITH </a:t>
            </a:r>
            <a:r>
              <a:rPr lang="el-GR" sz="2400" b="1" dirty="0" smtClean="0"/>
              <a:t>Λ ≠ 0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25612" y="1364154"/>
            <a:ext cx="5724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668" y="2226567"/>
            <a:ext cx="77080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presence of </a:t>
            </a:r>
            <a:r>
              <a:rPr lang="en-US" sz="2000" b="1" dirty="0" smtClean="0">
                <a:solidFill>
                  <a:srgbClr val="FF0000"/>
                </a:solidFill>
              </a:rPr>
              <a:t>small  </a:t>
            </a:r>
            <a:r>
              <a:rPr lang="el-GR" sz="2000" b="1" dirty="0" smtClean="0">
                <a:solidFill>
                  <a:srgbClr val="FF0000"/>
                </a:solidFill>
              </a:rPr>
              <a:t>Λ ≠ 0 </a:t>
            </a:r>
            <a:r>
              <a:rPr lang="en-GB" dirty="0" smtClean="0"/>
              <a:t>same computations as above yield the following </a:t>
            </a:r>
          </a:p>
          <a:p>
            <a:r>
              <a:rPr lang="en-GB" dirty="0" smtClean="0"/>
              <a:t>structure of the effective action </a:t>
            </a:r>
            <a:r>
              <a:rPr lang="el-GR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3668" y="5670788"/>
            <a:ext cx="3601016" cy="830997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F= </a:t>
            </a:r>
            <a:r>
              <a:rPr lang="en-GB" sz="2400" b="1" dirty="0" err="1" smtClean="0"/>
              <a:t>gravitino</a:t>
            </a:r>
            <a:r>
              <a:rPr lang="en-GB" sz="2400" b="1" dirty="0" smtClean="0"/>
              <a:t> integrated out</a:t>
            </a:r>
          </a:p>
          <a:p>
            <a:r>
              <a:rPr lang="en-GB" sz="2400" b="1" dirty="0" smtClean="0"/>
              <a:t>B= graviton integrated out</a:t>
            </a:r>
            <a:endParaRPr lang="en-US" sz="24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039" y="2920035"/>
            <a:ext cx="5553237" cy="143145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196834" y="3076591"/>
            <a:ext cx="1935117" cy="9338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603" y="4567031"/>
            <a:ext cx="5787878" cy="825436"/>
          </a:xfrm>
          <a:prstGeom prst="rect">
            <a:avLst/>
          </a:prstGeom>
          <a:ln w="41275">
            <a:noFill/>
          </a:ln>
        </p:spPr>
      </p:pic>
      <p:cxnSp>
        <p:nvCxnSpPr>
          <p:cNvPr id="11" name="Straight Arrow Connector 10"/>
          <p:cNvCxnSpPr>
            <a:endCxn id="12" idx="0"/>
          </p:cNvCxnSpPr>
          <p:nvPr/>
        </p:nvCxnSpPr>
        <p:spPr>
          <a:xfrm>
            <a:off x="5030493" y="3688580"/>
            <a:ext cx="1738873" cy="1947418"/>
          </a:xfrm>
          <a:prstGeom prst="straightConnector1">
            <a:avLst/>
          </a:prstGeom>
          <a:ln w="114300">
            <a:solidFill>
              <a:srgbClr val="BC101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4316" y="5635998"/>
            <a:ext cx="4610100" cy="876300"/>
          </a:xfrm>
          <a:prstGeom prst="rect">
            <a:avLst/>
          </a:prstGeom>
          <a:ln w="34925"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61065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335" y="452270"/>
            <a:ext cx="6545382" cy="830997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COMPUTE </a:t>
            </a:r>
            <a:r>
              <a:rPr lang="en-US" sz="2400" b="1" dirty="0" smtClean="0"/>
              <a:t>ONE-LOOP EFFECTIVE ACTION </a:t>
            </a:r>
            <a:endParaRPr lang="el-GR" sz="2400" b="1" dirty="0" smtClean="0"/>
          </a:p>
          <a:p>
            <a:pPr algn="ctr"/>
            <a:r>
              <a:rPr lang="en-US" sz="2400" b="1" dirty="0" smtClean="0"/>
              <a:t>AFTER GRAVITON &amp; GRAVITINO FLCTS WITH </a:t>
            </a:r>
            <a:r>
              <a:rPr lang="el-GR" sz="2400" b="1" dirty="0" smtClean="0"/>
              <a:t>Λ ≠ 0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25612" y="1364154"/>
            <a:ext cx="5724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668" y="2226567"/>
            <a:ext cx="77080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presence of </a:t>
            </a:r>
            <a:r>
              <a:rPr lang="en-US" sz="2000" b="1" dirty="0" smtClean="0">
                <a:solidFill>
                  <a:srgbClr val="FF0000"/>
                </a:solidFill>
              </a:rPr>
              <a:t>small  </a:t>
            </a:r>
            <a:r>
              <a:rPr lang="el-GR" sz="2000" b="1" dirty="0" smtClean="0">
                <a:solidFill>
                  <a:srgbClr val="FF0000"/>
                </a:solidFill>
              </a:rPr>
              <a:t>Λ ≠ 0 </a:t>
            </a:r>
            <a:r>
              <a:rPr lang="en-GB" dirty="0" smtClean="0"/>
              <a:t>same computations as above yield the following </a:t>
            </a:r>
          </a:p>
          <a:p>
            <a:r>
              <a:rPr lang="en-GB" dirty="0" smtClean="0"/>
              <a:t>structure of the effective action </a:t>
            </a:r>
            <a:r>
              <a:rPr lang="el-GR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3668" y="5670788"/>
            <a:ext cx="3601016" cy="830997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F= </a:t>
            </a:r>
            <a:r>
              <a:rPr lang="en-GB" sz="2400" b="1" dirty="0" err="1" smtClean="0"/>
              <a:t>gravitino</a:t>
            </a:r>
            <a:r>
              <a:rPr lang="en-GB" sz="2400" b="1" dirty="0" smtClean="0"/>
              <a:t> integrated out</a:t>
            </a:r>
          </a:p>
          <a:p>
            <a:r>
              <a:rPr lang="en-GB" sz="2400" b="1" dirty="0" smtClean="0"/>
              <a:t>B= graviton integrated out</a:t>
            </a:r>
            <a:endParaRPr lang="en-US" sz="24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039" y="2920035"/>
            <a:ext cx="5553237" cy="1431456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7028162" y="3112416"/>
            <a:ext cx="330590" cy="314410"/>
          </a:xfrm>
          <a:prstGeom prst="straightConnector1">
            <a:avLst/>
          </a:prstGeom>
          <a:ln w="63500">
            <a:solidFill>
              <a:srgbClr val="BC101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17" y="2633886"/>
            <a:ext cx="787400" cy="5842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6492481" y="4209603"/>
            <a:ext cx="866271" cy="782109"/>
          </a:xfrm>
          <a:prstGeom prst="straightConnector1">
            <a:avLst/>
          </a:prstGeom>
          <a:ln w="117475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216" y="5100367"/>
            <a:ext cx="1219200" cy="584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906384" y="6001294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Background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Curvature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979265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482" y="565202"/>
            <a:ext cx="5041900" cy="774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8158" y="987965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</a:t>
            </a:r>
            <a:r>
              <a:rPr lang="en-US" b="1" dirty="0" err="1" smtClean="0">
                <a:solidFill>
                  <a:srgbClr val="FF0000"/>
                </a:solidFill>
              </a:rPr>
              <a:t>gravitino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flcts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28158" y="263295"/>
            <a:ext cx="1729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B= graviton </a:t>
            </a:r>
            <a:r>
              <a:rPr lang="en-US" b="1" dirty="0" err="1" smtClean="0">
                <a:solidFill>
                  <a:srgbClr val="0000FF"/>
                </a:solidFill>
              </a:rPr>
              <a:t>flcts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70" y="1702030"/>
            <a:ext cx="4986317" cy="18456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169" y="3826912"/>
            <a:ext cx="4318832" cy="18772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220" y="3826912"/>
            <a:ext cx="3982439" cy="18772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9711" y="5924804"/>
            <a:ext cx="2273300" cy="609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0147" y="5994384"/>
            <a:ext cx="1422400" cy="495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7983" y="1702030"/>
            <a:ext cx="4186017" cy="184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492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335" y="452270"/>
            <a:ext cx="6545382" cy="830997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COMPUTE </a:t>
            </a:r>
            <a:r>
              <a:rPr lang="en-US" sz="2400" b="1" dirty="0" smtClean="0"/>
              <a:t>ONE-LOOP EFFECTIVE ACTION </a:t>
            </a:r>
            <a:endParaRPr lang="el-GR" sz="2400" b="1" dirty="0" smtClean="0"/>
          </a:p>
          <a:p>
            <a:pPr algn="ctr"/>
            <a:r>
              <a:rPr lang="en-US" sz="2400" b="1" dirty="0" smtClean="0"/>
              <a:t>AFTER GRAVITON &amp; GRAVITINO FLCTS WITH </a:t>
            </a:r>
            <a:r>
              <a:rPr lang="el-GR" sz="2400" b="1" dirty="0" smtClean="0"/>
              <a:t>Λ ≠ 0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25612" y="1364154"/>
            <a:ext cx="5724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668" y="2226567"/>
            <a:ext cx="77080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presence of </a:t>
            </a:r>
            <a:r>
              <a:rPr lang="en-US" sz="2000" b="1" dirty="0" smtClean="0">
                <a:solidFill>
                  <a:srgbClr val="FF0000"/>
                </a:solidFill>
              </a:rPr>
              <a:t>small  </a:t>
            </a:r>
            <a:r>
              <a:rPr lang="el-GR" sz="2000" b="1" dirty="0" smtClean="0">
                <a:solidFill>
                  <a:srgbClr val="FF0000"/>
                </a:solidFill>
              </a:rPr>
              <a:t>Λ ≠ 0 </a:t>
            </a:r>
            <a:r>
              <a:rPr lang="en-GB" dirty="0" smtClean="0"/>
              <a:t>same computations as above yield the following </a:t>
            </a:r>
          </a:p>
          <a:p>
            <a:r>
              <a:rPr lang="en-GB" dirty="0" smtClean="0"/>
              <a:t>structure of the effective action </a:t>
            </a:r>
            <a:r>
              <a:rPr lang="el-GR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316" y="3434166"/>
            <a:ext cx="7832106" cy="12451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242" y="5688184"/>
            <a:ext cx="4610100" cy="876300"/>
          </a:xfrm>
          <a:prstGeom prst="rect">
            <a:avLst/>
          </a:prstGeom>
          <a:ln w="34925">
            <a:solidFill>
              <a:srgbClr val="0000FF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961" y="4933285"/>
            <a:ext cx="2273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858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335" y="452270"/>
            <a:ext cx="6545382" cy="830997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COMPUTE </a:t>
            </a:r>
            <a:r>
              <a:rPr lang="en-US" sz="2400" b="1" dirty="0" smtClean="0"/>
              <a:t>ONE-LOOP EFFECTIVE ACTION </a:t>
            </a:r>
            <a:endParaRPr lang="el-GR" sz="2400" b="1" dirty="0" smtClean="0"/>
          </a:p>
          <a:p>
            <a:pPr algn="ctr"/>
            <a:r>
              <a:rPr lang="en-US" sz="2400" b="1" dirty="0" smtClean="0"/>
              <a:t>AFTER GRAVITON &amp; GRAVITINO FLCTS WITH </a:t>
            </a:r>
            <a:r>
              <a:rPr lang="el-GR" sz="2400" b="1" dirty="0" smtClean="0"/>
              <a:t>Λ ≠ 0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25612" y="1364154"/>
            <a:ext cx="5724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668" y="2226567"/>
            <a:ext cx="77080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presence of </a:t>
            </a:r>
            <a:r>
              <a:rPr lang="en-US" sz="2000" b="1" dirty="0" smtClean="0">
                <a:solidFill>
                  <a:srgbClr val="FF0000"/>
                </a:solidFill>
              </a:rPr>
              <a:t>small  </a:t>
            </a:r>
            <a:r>
              <a:rPr lang="el-GR" sz="2000" b="1" dirty="0" smtClean="0">
                <a:solidFill>
                  <a:srgbClr val="FF0000"/>
                </a:solidFill>
              </a:rPr>
              <a:t>Λ ≠ 0 </a:t>
            </a:r>
            <a:r>
              <a:rPr lang="en-GB" dirty="0" smtClean="0"/>
              <a:t>same computations as above yield the following </a:t>
            </a:r>
          </a:p>
          <a:p>
            <a:r>
              <a:rPr lang="en-GB" dirty="0" smtClean="0"/>
              <a:t>structure of the effective action </a:t>
            </a:r>
            <a:r>
              <a:rPr lang="el-GR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316" y="3434166"/>
            <a:ext cx="7832106" cy="1245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12377" y="4617029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Impose 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cancellation</a:t>
            </a:r>
            <a:endParaRPr lang="en-US" b="1" dirty="0">
              <a:solidFill>
                <a:srgbClr val="BC1010"/>
              </a:solidFill>
              <a:latin typeface="Chalkduster"/>
              <a:cs typeface="Chalkduster"/>
            </a:endParaRPr>
          </a:p>
        </p:txBody>
      </p:sp>
      <p:sp>
        <p:nvSpPr>
          <p:cNvPr id="7" name="Oval 6"/>
          <p:cNvSpPr/>
          <p:nvPr/>
        </p:nvSpPr>
        <p:spPr>
          <a:xfrm>
            <a:off x="4164392" y="3725741"/>
            <a:ext cx="1935117" cy="9338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479876" y="4617029"/>
            <a:ext cx="619633" cy="678407"/>
          </a:xfrm>
          <a:prstGeom prst="straightConnector1">
            <a:avLst/>
          </a:prstGeom>
          <a:ln w="114300">
            <a:solidFill>
              <a:srgbClr val="BC101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12529" y="4999721"/>
            <a:ext cx="8792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BC1010"/>
                </a:solidFill>
              </a:rPr>
              <a:t>= 0</a:t>
            </a:r>
            <a:endParaRPr lang="en-US" sz="4400" b="1" dirty="0">
              <a:solidFill>
                <a:srgbClr val="BC101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242" y="5688184"/>
            <a:ext cx="4610100" cy="876300"/>
          </a:xfrm>
          <a:prstGeom prst="rect">
            <a:avLst/>
          </a:prstGeom>
          <a:ln w="34925">
            <a:solidFill>
              <a:srgbClr val="0000FF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961" y="4933285"/>
            <a:ext cx="2273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52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335" y="452270"/>
            <a:ext cx="6545382" cy="830997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COMPUTE </a:t>
            </a:r>
            <a:r>
              <a:rPr lang="en-US" sz="2400" b="1" dirty="0" smtClean="0"/>
              <a:t>ONE-LOOP EFFECTIVE ACTION </a:t>
            </a:r>
            <a:endParaRPr lang="el-GR" sz="2400" b="1" dirty="0" smtClean="0"/>
          </a:p>
          <a:p>
            <a:pPr algn="ctr"/>
            <a:r>
              <a:rPr lang="en-US" sz="2400" b="1" dirty="0" smtClean="0"/>
              <a:t>AFTER GRAVITON &amp; GRAVITINO FLCTS WITH </a:t>
            </a:r>
            <a:r>
              <a:rPr lang="el-GR" sz="2400" b="1" dirty="0" smtClean="0"/>
              <a:t>Λ ≠ 0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25612" y="1364154"/>
            <a:ext cx="5724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668" y="2226567"/>
            <a:ext cx="77080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presence of </a:t>
            </a:r>
            <a:r>
              <a:rPr lang="en-US" sz="2000" b="1" dirty="0" smtClean="0">
                <a:solidFill>
                  <a:srgbClr val="FF0000"/>
                </a:solidFill>
              </a:rPr>
              <a:t>small  </a:t>
            </a:r>
            <a:r>
              <a:rPr lang="el-GR" sz="2000" b="1" dirty="0" smtClean="0">
                <a:solidFill>
                  <a:srgbClr val="FF0000"/>
                </a:solidFill>
              </a:rPr>
              <a:t>Λ ≠ 0 </a:t>
            </a:r>
            <a:r>
              <a:rPr lang="en-GB" dirty="0" smtClean="0"/>
              <a:t>same computations as above yield the following </a:t>
            </a:r>
          </a:p>
          <a:p>
            <a:r>
              <a:rPr lang="en-GB" dirty="0" smtClean="0"/>
              <a:t>structure of the effective action </a:t>
            </a:r>
            <a:r>
              <a:rPr lang="el-GR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316" y="3434166"/>
            <a:ext cx="7832106" cy="1245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12377" y="4617029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Impose </a:t>
            </a:r>
          </a:p>
          <a:p>
            <a:r>
              <a:rPr lang="en-US" b="1" dirty="0" smtClean="0">
                <a:solidFill>
                  <a:srgbClr val="BC1010"/>
                </a:solidFill>
                <a:latin typeface="Chalkduster"/>
                <a:cs typeface="Chalkduster"/>
              </a:rPr>
              <a:t>cancellation</a:t>
            </a:r>
            <a:endParaRPr lang="en-US" b="1" dirty="0">
              <a:solidFill>
                <a:srgbClr val="BC1010"/>
              </a:solidFill>
              <a:latin typeface="Chalkduster"/>
              <a:cs typeface="Chalkduster"/>
            </a:endParaRPr>
          </a:p>
        </p:txBody>
      </p:sp>
      <p:sp>
        <p:nvSpPr>
          <p:cNvPr id="7" name="Oval 6"/>
          <p:cNvSpPr/>
          <p:nvPr/>
        </p:nvSpPr>
        <p:spPr>
          <a:xfrm>
            <a:off x="4164392" y="3725741"/>
            <a:ext cx="1935117" cy="9338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479876" y="4617029"/>
            <a:ext cx="619633" cy="678407"/>
          </a:xfrm>
          <a:prstGeom prst="straightConnector1">
            <a:avLst/>
          </a:prstGeom>
          <a:ln w="114300">
            <a:solidFill>
              <a:srgbClr val="BC101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12529" y="4999721"/>
            <a:ext cx="8792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BC1010"/>
                </a:solidFill>
              </a:rPr>
              <a:t>= 0</a:t>
            </a:r>
            <a:endParaRPr lang="en-US" sz="4400" b="1" dirty="0">
              <a:solidFill>
                <a:srgbClr val="BC101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242" y="5688184"/>
            <a:ext cx="4610100" cy="876300"/>
          </a:xfrm>
          <a:prstGeom prst="rect">
            <a:avLst/>
          </a:prstGeom>
          <a:ln w="34925">
            <a:solidFill>
              <a:srgbClr val="0000FF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6906390" y="4895351"/>
            <a:ext cx="1937697" cy="120032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consistent </a:t>
            </a:r>
          </a:p>
          <a:p>
            <a:r>
              <a:rPr lang="en-US" dirty="0" smtClean="0">
                <a:latin typeface="Chalkduster"/>
                <a:cs typeface="Chalkduster"/>
              </a:rPr>
              <a:t>with </a:t>
            </a:r>
            <a:endParaRPr lang="el-GR" dirty="0" smtClean="0">
              <a:latin typeface="Chalkduster"/>
              <a:cs typeface="Chalkduster"/>
            </a:endParaRPr>
          </a:p>
          <a:p>
            <a:r>
              <a:rPr lang="en-US" dirty="0" smtClean="0">
                <a:latin typeface="Chalkduster"/>
                <a:cs typeface="Chalkduster"/>
              </a:rPr>
              <a:t>minimization</a:t>
            </a:r>
          </a:p>
          <a:p>
            <a:r>
              <a:rPr lang="en-US" dirty="0" smtClean="0">
                <a:latin typeface="Chalkduster"/>
                <a:cs typeface="Chalkduster"/>
              </a:rPr>
              <a:t>of </a:t>
            </a:r>
            <a:r>
              <a:rPr lang="el-GR" dirty="0" smtClean="0">
                <a:latin typeface="Chalkduster"/>
                <a:cs typeface="Chalkduster"/>
              </a:rPr>
              <a:t>Γ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5891" y="4368615"/>
            <a:ext cx="795037" cy="7604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3967" y="6110070"/>
            <a:ext cx="1981200" cy="736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961" y="4933285"/>
            <a:ext cx="2273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582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7335" y="452270"/>
            <a:ext cx="6545382" cy="830997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COMPUTE </a:t>
            </a:r>
            <a:r>
              <a:rPr lang="en-US" sz="2400" b="1" dirty="0" smtClean="0"/>
              <a:t>ONE-LOOP EFFECTIVE ACTION </a:t>
            </a:r>
            <a:endParaRPr lang="el-GR" sz="2400" b="1" dirty="0" smtClean="0"/>
          </a:p>
          <a:p>
            <a:pPr algn="ctr"/>
            <a:r>
              <a:rPr lang="en-US" sz="2400" b="1" dirty="0" smtClean="0"/>
              <a:t>AFTER GRAVITON &amp; GRAVITINO FLCTS WITH </a:t>
            </a:r>
            <a:r>
              <a:rPr lang="el-GR" sz="2400" b="1" dirty="0" smtClean="0"/>
              <a:t>Λ ≠ 0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25612" y="1364154"/>
            <a:ext cx="5724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668" y="2226567"/>
            <a:ext cx="770802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presence of </a:t>
            </a:r>
            <a:r>
              <a:rPr lang="en-US" sz="2000" b="1" dirty="0" smtClean="0">
                <a:solidFill>
                  <a:srgbClr val="FF0000"/>
                </a:solidFill>
              </a:rPr>
              <a:t>small  </a:t>
            </a:r>
            <a:r>
              <a:rPr lang="el-GR" sz="2000" b="1" dirty="0" smtClean="0">
                <a:solidFill>
                  <a:srgbClr val="FF0000"/>
                </a:solidFill>
              </a:rPr>
              <a:t>Λ ≠ 0 </a:t>
            </a:r>
            <a:r>
              <a:rPr lang="en-GB" dirty="0" smtClean="0"/>
              <a:t>same computations as above yield the following </a:t>
            </a:r>
          </a:p>
          <a:p>
            <a:r>
              <a:rPr lang="en-GB" dirty="0" smtClean="0"/>
              <a:t>structure of the effective action </a:t>
            </a:r>
            <a:r>
              <a:rPr lang="el-GR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316" y="3434166"/>
            <a:ext cx="7832106" cy="12451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242" y="5688184"/>
            <a:ext cx="4610100" cy="876300"/>
          </a:xfrm>
          <a:prstGeom prst="rect">
            <a:avLst/>
          </a:prstGeom>
          <a:ln w="34925">
            <a:solidFill>
              <a:srgbClr val="0000FF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523072" y="3809517"/>
            <a:ext cx="191361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3600" dirty="0"/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54" y="4812656"/>
            <a:ext cx="1638300" cy="53340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123540" y="4487925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  <a:latin typeface="Chalkduster"/>
                <a:cs typeface="Chalkduster"/>
              </a:rPr>
              <a:t>Starobinsky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</a:rPr>
              <a:t> scale </a:t>
            </a:r>
            <a:endParaRPr lang="en-US" b="1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6681" y="4986362"/>
            <a:ext cx="2066119" cy="1049722"/>
          </a:xfrm>
          <a:prstGeom prst="rect">
            <a:avLst/>
          </a:prstGeom>
          <a:ln w="31750">
            <a:solidFill>
              <a:srgbClr val="0000FF"/>
            </a:solidFill>
          </a:ln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599" y="6193214"/>
            <a:ext cx="2425700" cy="520700"/>
          </a:xfrm>
          <a:prstGeom prst="rect">
            <a:avLst/>
          </a:prstGeom>
          <a:ln w="53975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1392682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5601" y="160265"/>
            <a:ext cx="8516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BC1010"/>
                </a:solidFill>
                <a:latin typeface="Chalkboard SE Regular"/>
                <a:cs typeface="Chalkboard SE Regular"/>
              </a:rPr>
              <a:t>Energy Budget of the Cosmos after Planck 2015 </a:t>
            </a:r>
            <a:endParaRPr lang="en-US" sz="2800" b="1" dirty="0">
              <a:solidFill>
                <a:srgbClr val="BC1010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6568" y="6172819"/>
            <a:ext cx="8987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Arial Black"/>
                <a:cs typeface="Arial Black"/>
              </a:rPr>
              <a:t>http://</a:t>
            </a:r>
            <a:r>
              <a:rPr lang="en-US" dirty="0" err="1">
                <a:solidFill>
                  <a:srgbClr val="FF0000"/>
                </a:solidFill>
                <a:latin typeface="Arial Black"/>
                <a:cs typeface="Arial Black"/>
              </a:rPr>
              <a:t>www.cosmos.esa.int</a:t>
            </a:r>
            <a:r>
              <a:rPr lang="en-US" dirty="0">
                <a:solidFill>
                  <a:srgbClr val="FF0000"/>
                </a:solidFill>
                <a:latin typeface="Arial Black"/>
                <a:cs typeface="Arial Black"/>
              </a:rPr>
              <a:t>/web/</a:t>
            </a:r>
            <a:r>
              <a:rPr lang="en-US" dirty="0" err="1">
                <a:solidFill>
                  <a:srgbClr val="FF0000"/>
                </a:solidFill>
                <a:latin typeface="Arial Black"/>
                <a:cs typeface="Arial Black"/>
              </a:rPr>
              <a:t>planck</a:t>
            </a:r>
            <a:r>
              <a:rPr lang="en-US" dirty="0">
                <a:solidFill>
                  <a:srgbClr val="FF0000"/>
                </a:solidFill>
                <a:latin typeface="Arial Black"/>
                <a:cs typeface="Arial Black"/>
              </a:rPr>
              <a:t>/publications#Planck2015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1" y="846667"/>
            <a:ext cx="8582472" cy="506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39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482" y="565202"/>
            <a:ext cx="5041900" cy="774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8158" y="987965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</a:t>
            </a:r>
            <a:r>
              <a:rPr lang="en-US" b="1" dirty="0" err="1" smtClean="0">
                <a:solidFill>
                  <a:srgbClr val="FF0000"/>
                </a:solidFill>
              </a:rPr>
              <a:t>gravitino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flcts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28158" y="263295"/>
            <a:ext cx="1729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B= graviton </a:t>
            </a:r>
            <a:r>
              <a:rPr lang="en-US" b="1" dirty="0" err="1" smtClean="0">
                <a:solidFill>
                  <a:srgbClr val="0000FF"/>
                </a:solidFill>
              </a:rPr>
              <a:t>flcts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70" y="1702030"/>
            <a:ext cx="4986317" cy="18456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169" y="3826912"/>
            <a:ext cx="4318832" cy="18772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220" y="3826912"/>
            <a:ext cx="3982439" cy="18772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9711" y="5924804"/>
            <a:ext cx="2273300" cy="609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0147" y="5994384"/>
            <a:ext cx="1422400" cy="495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7983" y="1702030"/>
            <a:ext cx="4186017" cy="184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932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482" y="565202"/>
            <a:ext cx="5041900" cy="774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8158" y="987965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</a:t>
            </a:r>
            <a:r>
              <a:rPr lang="en-US" b="1" dirty="0" err="1" smtClean="0">
                <a:solidFill>
                  <a:srgbClr val="FF0000"/>
                </a:solidFill>
              </a:rPr>
              <a:t>gravitino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flcts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28158" y="263295"/>
            <a:ext cx="1729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B= graviton </a:t>
            </a:r>
            <a:r>
              <a:rPr lang="en-US" b="1" dirty="0" err="1" smtClean="0">
                <a:solidFill>
                  <a:srgbClr val="0000FF"/>
                </a:solidFill>
              </a:rPr>
              <a:t>flcts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70" y="1702030"/>
            <a:ext cx="4986317" cy="18456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169" y="3826912"/>
            <a:ext cx="4318832" cy="18772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220" y="3826912"/>
            <a:ext cx="3982439" cy="18772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9711" y="5924804"/>
            <a:ext cx="2273300" cy="609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0147" y="5994384"/>
            <a:ext cx="1422400" cy="495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7983" y="1702030"/>
            <a:ext cx="4186017" cy="184655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974796" y="2348331"/>
            <a:ext cx="765437" cy="53924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40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090" y="1673811"/>
            <a:ext cx="3416300" cy="44450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090" y="2760039"/>
            <a:ext cx="3962400" cy="53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2858" y="452270"/>
            <a:ext cx="2014343" cy="707886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/>
              <a:t>RESULTS 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67357" y="867768"/>
            <a:ext cx="31983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97" y="3773414"/>
            <a:ext cx="2717800" cy="12700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145" y="5303764"/>
            <a:ext cx="3594100" cy="520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6563" y="3293439"/>
            <a:ext cx="2066119" cy="1049722"/>
          </a:xfrm>
          <a:prstGeom prst="rect">
            <a:avLst/>
          </a:prstGeom>
          <a:ln w="31750">
            <a:solidFill>
              <a:srgbClr val="0000FF"/>
            </a:solidFill>
          </a:ln>
        </p:spPr>
      </p:pic>
      <p:sp>
        <p:nvSpPr>
          <p:cNvPr id="11" name="Down Arrow 10"/>
          <p:cNvSpPr/>
          <p:nvPr/>
        </p:nvSpPr>
        <p:spPr>
          <a:xfrm>
            <a:off x="6854195" y="4343161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 rot="15570209">
            <a:off x="4321863" y="3407153"/>
            <a:ext cx="705526" cy="1535916"/>
          </a:xfrm>
          <a:prstGeom prst="downArrow">
            <a:avLst>
              <a:gd name="adj1" fmla="val 5128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62355" y="1625080"/>
            <a:ext cx="2999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err="1" smtClean="0">
                <a:solidFill>
                  <a:srgbClr val="0000FF"/>
                </a:solidFill>
              </a:rPr>
              <a:t>phenomenologically</a:t>
            </a:r>
            <a:r>
              <a:rPr lang="en-US" sz="2000" b="1" i="1" dirty="0" smtClean="0">
                <a:solidFill>
                  <a:srgbClr val="0000FF"/>
                </a:solidFill>
              </a:rPr>
              <a:t> good </a:t>
            </a:r>
            <a:endParaRPr lang="en-US" sz="2000" b="1" i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00088" y="5059082"/>
            <a:ext cx="1505540" cy="1015663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660066"/>
                </a:solidFill>
              </a:rPr>
              <a:t>Gravitino</a:t>
            </a:r>
            <a:endParaRPr lang="en-US" sz="2000" b="1" dirty="0" smtClean="0">
              <a:solidFill>
                <a:srgbClr val="660066"/>
              </a:solidFill>
            </a:endParaRPr>
          </a:p>
          <a:p>
            <a:r>
              <a:rPr lang="en-US" sz="2000" b="1" dirty="0" smtClean="0">
                <a:solidFill>
                  <a:srgbClr val="660066"/>
                </a:solidFill>
              </a:rPr>
              <a:t>condensate </a:t>
            </a:r>
          </a:p>
          <a:p>
            <a:r>
              <a:rPr lang="en-US" sz="2000" b="1" dirty="0" smtClean="0">
                <a:solidFill>
                  <a:srgbClr val="660066"/>
                </a:solidFill>
              </a:rPr>
              <a:t>at GUT scale</a:t>
            </a:r>
            <a:endParaRPr lang="en-US" sz="2000" b="1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97387" y="2794830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  <a:latin typeface="Chalkduster"/>
                <a:cs typeface="Chalkduster"/>
              </a:rPr>
              <a:t>Starobinsky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</a:rPr>
              <a:t> scale </a:t>
            </a:r>
            <a:endParaRPr lang="en-US" b="1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62355" y="6018689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Planck-data best-fit value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3090" y="1040304"/>
            <a:ext cx="122200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 smtClean="0"/>
              <a:t>Λ &lt;&lt; 1 </a:t>
            </a:r>
            <a:endParaRPr lang="en-US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17" y="5370989"/>
            <a:ext cx="2552551" cy="1017032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278343" y="3531197"/>
            <a:ext cx="3576911" cy="177256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36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599" y="3444227"/>
            <a:ext cx="6089104" cy="32769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7" y="104372"/>
            <a:ext cx="5786363" cy="31249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2824" y="1061098"/>
            <a:ext cx="2576666" cy="5706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32" y="4947910"/>
            <a:ext cx="2571924" cy="531531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548" y="82539"/>
            <a:ext cx="1878815" cy="6868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19545" y="154573"/>
            <a:ext cx="31983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628010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17" y="5370989"/>
            <a:ext cx="2552551" cy="1017032"/>
          </a:xfrm>
          <a:prstGeom prst="rect">
            <a:avLst/>
          </a:prstGeom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090" y="1673811"/>
            <a:ext cx="3416300" cy="44450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090" y="2760039"/>
            <a:ext cx="3962400" cy="53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2858" y="452270"/>
            <a:ext cx="2014343" cy="707886"/>
          </a:xfrm>
          <a:prstGeom prst="rect">
            <a:avLst/>
          </a:prstGeom>
          <a:blipFill rotWithShape="1">
            <a:blip r:embed="rId5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/>
              <a:t>RESULTS 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67357" y="867768"/>
            <a:ext cx="31983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J </a:t>
            </a:r>
            <a:r>
              <a:rPr lang="en-U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Alexandre</a:t>
            </a:r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, N Houston &amp;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halkduster"/>
                <a:cs typeface="Chalkduster"/>
              </a:rPr>
              <a:t>NEM, 1312.5197 (PRD)</a:t>
            </a:r>
            <a:endParaRPr lang="en-US" sz="1600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97" y="3773414"/>
            <a:ext cx="2717800" cy="12700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145" y="5303764"/>
            <a:ext cx="3594100" cy="520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6563" y="3293439"/>
            <a:ext cx="2066119" cy="1049722"/>
          </a:xfrm>
          <a:prstGeom prst="rect">
            <a:avLst/>
          </a:prstGeom>
          <a:ln w="31750">
            <a:solidFill>
              <a:srgbClr val="0000FF"/>
            </a:solidFill>
          </a:ln>
        </p:spPr>
      </p:pic>
      <p:sp>
        <p:nvSpPr>
          <p:cNvPr id="11" name="Down Arrow 10"/>
          <p:cNvSpPr/>
          <p:nvPr/>
        </p:nvSpPr>
        <p:spPr>
          <a:xfrm>
            <a:off x="6854195" y="4343161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062355" y="6018689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duster"/>
                <a:cs typeface="Chalkduster"/>
              </a:rPr>
              <a:t>Planck-data best-fit value </a:t>
            </a:r>
            <a:endParaRPr lang="en-US" b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3" name="Down Arrow 12"/>
          <p:cNvSpPr/>
          <p:nvPr/>
        </p:nvSpPr>
        <p:spPr>
          <a:xfrm rot="15570209">
            <a:off x="4321863" y="3407153"/>
            <a:ext cx="705526" cy="1535916"/>
          </a:xfrm>
          <a:prstGeom prst="downArrow">
            <a:avLst>
              <a:gd name="adj1" fmla="val 5128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62355" y="1625080"/>
            <a:ext cx="2999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err="1" smtClean="0">
                <a:solidFill>
                  <a:srgbClr val="0000FF"/>
                </a:solidFill>
              </a:rPr>
              <a:t>phenomenologically</a:t>
            </a:r>
            <a:r>
              <a:rPr lang="en-US" sz="2000" b="1" i="1" dirty="0" smtClean="0">
                <a:solidFill>
                  <a:srgbClr val="0000FF"/>
                </a:solidFill>
              </a:rPr>
              <a:t> good </a:t>
            </a:r>
            <a:endParaRPr lang="en-US" sz="2000" b="1" i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00088" y="5059082"/>
            <a:ext cx="1505540" cy="1015663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660066"/>
                </a:solidFill>
              </a:rPr>
              <a:t>Gravitino</a:t>
            </a:r>
            <a:endParaRPr lang="en-US" sz="2000" b="1" dirty="0" smtClean="0">
              <a:solidFill>
                <a:srgbClr val="660066"/>
              </a:solidFill>
            </a:endParaRPr>
          </a:p>
          <a:p>
            <a:r>
              <a:rPr lang="en-US" sz="2000" b="1" dirty="0" smtClean="0">
                <a:solidFill>
                  <a:srgbClr val="660066"/>
                </a:solidFill>
              </a:rPr>
              <a:t>condensate </a:t>
            </a:r>
          </a:p>
          <a:p>
            <a:r>
              <a:rPr lang="en-US" sz="2000" b="1" dirty="0" smtClean="0">
                <a:solidFill>
                  <a:srgbClr val="660066"/>
                </a:solidFill>
              </a:rPr>
              <a:t>at GUT scale</a:t>
            </a:r>
            <a:endParaRPr lang="en-US" sz="2000" b="1" dirty="0">
              <a:solidFill>
                <a:srgbClr val="66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98098" y="3499049"/>
            <a:ext cx="8235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6600" b="1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97387" y="2794830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  <a:latin typeface="Chalkduster"/>
                <a:cs typeface="Chalkduster"/>
              </a:rPr>
              <a:t>Starobinsky</a:t>
            </a:r>
            <a:r>
              <a:rPr lang="en-US" b="1" dirty="0" smtClean="0">
                <a:solidFill>
                  <a:srgbClr val="008000"/>
                </a:solidFill>
                <a:latin typeface="Chalkduster"/>
                <a:cs typeface="Chalkduster"/>
              </a:rPr>
              <a:t> scale </a:t>
            </a:r>
            <a:endParaRPr lang="en-US" b="1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494" y="16456"/>
            <a:ext cx="1360222" cy="142854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23090" y="1057699"/>
            <a:ext cx="122200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 smtClean="0"/>
              <a:t>Λ &lt;&lt; 1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09470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734" y="2042736"/>
            <a:ext cx="8245909" cy="42862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3429" y="401077"/>
            <a:ext cx="6602488" cy="584776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PLANCK 2015 RESULTS ON INFLATION </a:t>
            </a:r>
            <a:endParaRPr lang="en-US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5022197" y="1146679"/>
            <a:ext cx="4103733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i="1" dirty="0" smtClean="0"/>
              <a:t>Planck </a:t>
            </a:r>
            <a:r>
              <a:rPr lang="en-US" b="1" i="1" dirty="0" err="1" smtClean="0"/>
              <a:t>Coll</a:t>
            </a:r>
            <a:r>
              <a:rPr lang="en-US" b="1" i="1" dirty="0" smtClean="0"/>
              <a:t>: </a:t>
            </a:r>
            <a:r>
              <a:rPr lang="en-US" b="1" dirty="0" smtClean="0"/>
              <a:t>Ade </a:t>
            </a:r>
            <a:r>
              <a:rPr lang="en-US" b="1" i="1" dirty="0" smtClean="0"/>
              <a:t>et al. </a:t>
            </a:r>
            <a:r>
              <a:rPr lang="en-US" b="1" dirty="0" smtClean="0"/>
              <a:t>arXiv:1502.502114</a:t>
            </a:r>
            <a:endParaRPr lang="en-US" b="1" dirty="0"/>
          </a:p>
        </p:txBody>
      </p:sp>
      <p:sp>
        <p:nvSpPr>
          <p:cNvPr id="2" name="Oval 1"/>
          <p:cNvSpPr/>
          <p:nvPr/>
        </p:nvSpPr>
        <p:spPr>
          <a:xfrm>
            <a:off x="2708948" y="5876217"/>
            <a:ext cx="1100858" cy="45719"/>
          </a:xfrm>
          <a:prstGeom prst="ellipse">
            <a:avLst/>
          </a:prstGeom>
          <a:noFill/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442764" y="6401380"/>
            <a:ext cx="5791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GRAVITINO CONDENSATE MODEL-STAROBINSKY INFLATION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43003" y="6012221"/>
            <a:ext cx="618646" cy="4587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192" y="5517090"/>
            <a:ext cx="1293342" cy="135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277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9556" y="1287233"/>
            <a:ext cx="7691604" cy="3724096"/>
          </a:xfrm>
          <a:prstGeom prst="rect">
            <a:avLst/>
          </a:prstGeom>
          <a:blipFill rotWithShape="1">
            <a:blip r:embed="rId2"/>
            <a:tile tx="0" ty="0" sx="100000" sy="100000" flip="none" algn="tl"/>
          </a:blip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PART IV </a:t>
            </a:r>
          </a:p>
          <a:p>
            <a:pPr algn="ctr"/>
            <a:endParaRPr lang="en-US" sz="2800" dirty="0" smtClean="0">
              <a:solidFill>
                <a:srgbClr val="FF0000"/>
              </a:solidFill>
              <a:latin typeface="Chalkduster"/>
              <a:cs typeface="Chalkduster"/>
            </a:endParaRPr>
          </a:p>
          <a:p>
            <a:pPr algn="ctr"/>
            <a:r>
              <a:rPr lang="en-US" sz="3600" dirty="0" smtClean="0">
                <a:solidFill>
                  <a:srgbClr val="0000FF"/>
                </a:solidFill>
                <a:latin typeface="Chalkduster"/>
                <a:cs typeface="Chalkduster"/>
              </a:rPr>
              <a:t>``Running Vacuum’’ Concept</a:t>
            </a:r>
            <a:r>
              <a:rPr lang="en-US" sz="3600" dirty="0" smtClean="0">
                <a:latin typeface="Chalkduster"/>
                <a:cs typeface="Chalkduster"/>
              </a:rPr>
              <a:t>:</a:t>
            </a:r>
          </a:p>
          <a:p>
            <a:pPr algn="ctr"/>
            <a:r>
              <a:rPr lang="en-US" sz="3600" dirty="0" smtClean="0">
                <a:solidFill>
                  <a:srgbClr val="BC1010"/>
                </a:solidFill>
                <a:latin typeface="Chalkduster"/>
                <a:cs typeface="Chalkduster"/>
              </a:rPr>
              <a:t>from SUGRA-</a:t>
            </a:r>
            <a:r>
              <a:rPr lang="en-US" sz="3600" dirty="0" err="1" smtClean="0">
                <a:solidFill>
                  <a:srgbClr val="BC1010"/>
                </a:solidFill>
                <a:latin typeface="Chalkduster"/>
                <a:cs typeface="Chalkduster"/>
              </a:rPr>
              <a:t>Starobinsky</a:t>
            </a:r>
            <a:r>
              <a:rPr lang="en-US" sz="3600" dirty="0" smtClean="0">
                <a:solidFill>
                  <a:srgbClr val="BC1010"/>
                </a:solidFill>
                <a:latin typeface="Chalkduster"/>
                <a:cs typeface="Chalkduster"/>
              </a:rPr>
              <a:t> </a:t>
            </a:r>
          </a:p>
          <a:p>
            <a:pPr algn="ctr"/>
            <a:r>
              <a:rPr lang="en-US" sz="3600" dirty="0" smtClean="0">
                <a:solidFill>
                  <a:srgbClr val="BC1010"/>
                </a:solidFill>
                <a:latin typeface="Chalkduster"/>
                <a:cs typeface="Chalkduster"/>
              </a:rPr>
              <a:t>Inflation to </a:t>
            </a:r>
            <a:r>
              <a:rPr lang="el-GR" sz="3600" dirty="0" smtClean="0">
                <a:solidFill>
                  <a:srgbClr val="BC1010"/>
                </a:solidFill>
                <a:latin typeface="Chalkduster"/>
                <a:cs typeface="Chalkduster"/>
              </a:rPr>
              <a:t>Λ</a:t>
            </a:r>
            <a:r>
              <a:rPr lang="en-GB" sz="3600" dirty="0" smtClean="0">
                <a:solidFill>
                  <a:srgbClr val="BC1010"/>
                </a:solidFill>
                <a:latin typeface="Chalkduster"/>
                <a:cs typeface="Chalkduster"/>
              </a:rPr>
              <a:t>CDM</a:t>
            </a:r>
          </a:p>
          <a:p>
            <a:pPr algn="ctr"/>
            <a:r>
              <a:rPr lang="en-GB" sz="3600" dirty="0" smtClean="0">
                <a:latin typeface="Chalkduster"/>
                <a:cs typeface="Chalkduster"/>
              </a:rPr>
              <a:t>(current small cosmological</a:t>
            </a:r>
          </a:p>
          <a:p>
            <a:pPr algn="ctr"/>
            <a:r>
              <a:rPr lang="en-GB" sz="3600" dirty="0" smtClean="0">
                <a:latin typeface="Chalkduster"/>
                <a:cs typeface="Chalkduster"/>
              </a:rPr>
              <a:t>constant model)</a:t>
            </a:r>
            <a:endParaRPr lang="en-US" sz="36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645376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5147" y="169915"/>
            <a:ext cx="542969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The ``</a:t>
            </a:r>
            <a:r>
              <a:rPr lang="en-US" dirty="0" smtClean="0">
                <a:solidFill>
                  <a:srgbClr val="0000FF"/>
                </a:solidFill>
                <a:latin typeface="Arial Black"/>
                <a:cs typeface="Arial Black"/>
              </a:rPr>
              <a:t>Running Vacuum (RV)</a:t>
            </a:r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’’ : A Model for 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the </a:t>
            </a:r>
            <a:r>
              <a:rPr lang="en-US" dirty="0" smtClean="0">
                <a:solidFill>
                  <a:srgbClr val="0000FF"/>
                </a:solidFill>
                <a:latin typeface="Arial Black"/>
                <a:cs typeface="Arial Black"/>
              </a:rPr>
              <a:t>decay</a:t>
            </a:r>
            <a:r>
              <a:rPr lang="en-US" dirty="0" smtClean="0">
                <a:solidFill>
                  <a:srgbClr val="FF0000"/>
                </a:solidFill>
                <a:latin typeface="Arial Black"/>
                <a:cs typeface="Arial Black"/>
              </a:rPr>
              <a:t> of effective  vacuum energy </a:t>
            </a:r>
            <a:endParaRPr lang="en-US" dirty="0">
              <a:solidFill>
                <a:srgbClr val="FF0000"/>
              </a:solidFill>
              <a:latin typeface="Arial Black"/>
              <a:cs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93250" y="148484"/>
            <a:ext cx="2480166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Sola (2008), Shapiro, </a:t>
            </a:r>
          </a:p>
          <a:p>
            <a:r>
              <a:rPr lang="en-US" dirty="0" err="1" smtClean="0"/>
              <a:t>Stefancic</a:t>
            </a:r>
            <a:r>
              <a:rPr lang="en-US" dirty="0" smtClean="0"/>
              <a:t>, Gomez-</a:t>
            </a:r>
            <a:r>
              <a:rPr lang="en-US" dirty="0" err="1" smtClean="0"/>
              <a:t>Valent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" y="1217654"/>
            <a:ext cx="912301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Regular"/>
                <a:cs typeface="Chalkboard SE Regular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Effective vacuum energy</a:t>
            </a:r>
            <a:r>
              <a:rPr lang="el-GR" dirty="0">
                <a:latin typeface="Chalkboard SE Regular"/>
                <a:cs typeface="Chalkboard SE Regular"/>
              </a:rPr>
              <a:t> </a:t>
            </a:r>
            <a:r>
              <a:rPr lang="el-GR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ρ</a:t>
            </a:r>
            <a:r>
              <a:rPr lang="el-GR" baseline="-25000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Λ </a:t>
            </a:r>
            <a:r>
              <a:rPr lang="el-GR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(</a:t>
            </a:r>
            <a:r>
              <a:rPr lang="en-GB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t)</a:t>
            </a:r>
            <a:r>
              <a:rPr lang="el-GR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  </a:t>
            </a:r>
            <a:r>
              <a:rPr lang="en-US" dirty="0" smtClean="0">
                <a:latin typeface="Chalkboard SE Regular"/>
                <a:cs typeface="Chalkboard SE Regular"/>
              </a:rPr>
              <a:t>at any given era (cosmic time t) is a function of </a:t>
            </a:r>
          </a:p>
          <a:p>
            <a:r>
              <a:rPr lang="en-US" dirty="0" smtClean="0">
                <a:latin typeface="Chalkboard SE Regular"/>
                <a:cs typeface="Chalkboard SE Regular"/>
              </a:rPr>
              <a:t>an appropriate `mass scale’’ </a:t>
            </a:r>
            <a:r>
              <a:rPr lang="el-GR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μ</a:t>
            </a:r>
            <a:r>
              <a:rPr lang="en-GB" baseline="-25000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c </a:t>
            </a:r>
            <a:r>
              <a:rPr lang="en-GB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(t)</a:t>
            </a:r>
            <a:r>
              <a:rPr lang="en-GB" dirty="0" smtClean="0">
                <a:latin typeface="Chalkboard SE Regular"/>
                <a:cs typeface="Chalkboard SE Regular"/>
              </a:rPr>
              <a:t>, which can be identified with </a:t>
            </a:r>
            <a:r>
              <a:rPr lang="en-GB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the Hubble scale H</a:t>
            </a:r>
            <a:r>
              <a:rPr lang="en-GB" baseline="30000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.</a:t>
            </a:r>
          </a:p>
          <a:p>
            <a:endParaRPr lang="en-GB" baseline="30000" dirty="0">
              <a:solidFill>
                <a:srgbClr val="FF0000"/>
              </a:solidFill>
              <a:latin typeface="Chalkboard SE Regular"/>
              <a:cs typeface="Chalkboard SE Regular"/>
            </a:endParaRPr>
          </a:p>
          <a:p>
            <a:r>
              <a:rPr lang="en-US" dirty="0" smtClean="0">
                <a:latin typeface="Chalkboard SE Regular"/>
                <a:cs typeface="Chalkboard SE Regular"/>
              </a:rPr>
              <a:t>The RV Model postulates that the cosmic time dependence (decay) of the vacuum </a:t>
            </a:r>
          </a:p>
          <a:p>
            <a:r>
              <a:rPr lang="en-US" dirty="0" smtClean="0">
                <a:latin typeface="Chalkboard SE Regular"/>
                <a:cs typeface="Chalkboard SE Regular"/>
              </a:rPr>
              <a:t>energy resembles that of a </a:t>
            </a:r>
            <a:r>
              <a:rPr lang="en-US" dirty="0" smtClean="0">
                <a:solidFill>
                  <a:srgbClr val="0000FF"/>
                </a:solidFill>
                <a:latin typeface="Chalkboard SE Regular"/>
                <a:cs typeface="Chalkboard SE Regular"/>
              </a:rPr>
              <a:t>renormalization-group </a:t>
            </a:r>
            <a:r>
              <a:rPr lang="el-GR" dirty="0" smtClean="0">
                <a:solidFill>
                  <a:srgbClr val="0000FF"/>
                </a:solidFill>
                <a:latin typeface="Chalkboard SE Regular"/>
                <a:cs typeface="Chalkboard SE Regular"/>
              </a:rPr>
              <a:t>β</a:t>
            </a:r>
            <a:r>
              <a:rPr lang="en-GB" dirty="0" smtClean="0">
                <a:solidFill>
                  <a:srgbClr val="0000FF"/>
                </a:solidFill>
                <a:latin typeface="Chalkboard SE Regular"/>
                <a:cs typeface="Chalkboard SE Regular"/>
              </a:rPr>
              <a:t>-function equation (RGE)</a:t>
            </a:r>
            <a:r>
              <a:rPr lang="en-GB" dirty="0" smtClean="0">
                <a:latin typeface="Chalkboard SE Regular"/>
                <a:cs typeface="Chalkboard SE Regular"/>
              </a:rPr>
              <a:t>, and </a:t>
            </a:r>
          </a:p>
          <a:p>
            <a:r>
              <a:rPr lang="en-GB" dirty="0" smtClean="0">
                <a:latin typeface="Chalkboard SE Regular"/>
                <a:cs typeface="Chalkboard SE Regular"/>
              </a:rPr>
              <a:t>is expressed (for </a:t>
            </a:r>
            <a:r>
              <a:rPr lang="en-GB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genera</a:t>
            </a:r>
            <a:r>
              <a:rPr lang="en-GB" dirty="0" smtClean="0">
                <a:latin typeface="Chalkboard SE Regular"/>
                <a:cs typeface="Chalkboard SE Regular"/>
              </a:rPr>
              <a:t>l </a:t>
            </a:r>
            <a:r>
              <a:rPr lang="en-GB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covariance reasons</a:t>
            </a:r>
            <a:r>
              <a:rPr lang="en-GB" dirty="0" smtClean="0">
                <a:latin typeface="Chalkboard SE Regular"/>
                <a:cs typeface="Chalkboard SE Regular"/>
              </a:rPr>
              <a:t>) in </a:t>
            </a:r>
            <a:r>
              <a:rPr lang="en-GB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even </a:t>
            </a:r>
            <a:r>
              <a:rPr lang="en-GB" dirty="0" smtClean="0">
                <a:latin typeface="Chalkboard SE Regular"/>
                <a:cs typeface="Chalkboard SE Regular"/>
              </a:rPr>
              <a:t>integer powers of H(t) </a:t>
            </a:r>
            <a:endParaRPr lang="en-US" dirty="0">
              <a:latin typeface="Chalkboard SE Regular"/>
              <a:cs typeface="Chalkboard SE Regula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743" y="3101258"/>
            <a:ext cx="6804255" cy="899241"/>
          </a:xfrm>
          <a:prstGeom prst="rect">
            <a:avLst/>
          </a:prstGeom>
          <a:ln w="31750">
            <a:solidFill>
              <a:srgbClr val="FF0000"/>
            </a:solidFill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4841101" y="3666224"/>
            <a:ext cx="462092" cy="6685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841101" y="3666224"/>
            <a:ext cx="1432125" cy="6685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3937391" y="3780811"/>
            <a:ext cx="903710" cy="5365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69248" y="4352169"/>
            <a:ext cx="5352747" cy="92333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Regular"/>
                <a:cs typeface="Chalkboard SE Regular"/>
              </a:rPr>
              <a:t>Dimensionless coefficients, receiving contributions </a:t>
            </a:r>
          </a:p>
          <a:p>
            <a:r>
              <a:rPr lang="en-US" dirty="0" smtClean="0">
                <a:latin typeface="Chalkboard SE Regular"/>
                <a:cs typeface="Chalkboard SE Regular"/>
              </a:rPr>
              <a:t>from</a:t>
            </a:r>
            <a:r>
              <a:rPr lang="en-US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 loop quantum corrections </a:t>
            </a:r>
            <a:r>
              <a:rPr lang="en-US" dirty="0" smtClean="0">
                <a:latin typeface="Chalkboard SE Regular"/>
                <a:cs typeface="Chalkboard SE Regular"/>
              </a:rPr>
              <a:t>by integrating out  </a:t>
            </a:r>
          </a:p>
          <a:p>
            <a:r>
              <a:rPr lang="en-US" dirty="0" smtClean="0">
                <a:latin typeface="Chalkboard SE Regular"/>
                <a:cs typeface="Chalkboard SE Regular"/>
              </a:rPr>
              <a:t>boson and fermion fields with masses </a:t>
            </a:r>
            <a:r>
              <a:rPr lang="en-US" i="1" dirty="0" err="1" smtClean="0">
                <a:latin typeface="Chalkboard SE Regular"/>
                <a:cs typeface="Chalkboard SE Regular"/>
              </a:rPr>
              <a:t>M</a:t>
            </a:r>
            <a:r>
              <a:rPr lang="en-US" i="1" baseline="-25000" dirty="0" err="1" smtClean="0">
                <a:latin typeface="Chalkboard SE Regular"/>
                <a:cs typeface="Chalkboard SE Regular"/>
              </a:rPr>
              <a:t>i</a:t>
            </a:r>
            <a:endParaRPr lang="en-US" dirty="0">
              <a:latin typeface="Chalkboard SE Regular"/>
              <a:cs typeface="Chalkboard SE Regular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789" y="5649357"/>
            <a:ext cx="7636206" cy="646331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NB: </a:t>
            </a:r>
            <a:r>
              <a:rPr lang="en-US" dirty="0" smtClean="0">
                <a:latin typeface="Chalkboard SE Regular"/>
                <a:cs typeface="Chalkboard SE Regular"/>
              </a:rPr>
              <a:t>If evolution of the Universe is restricted at or below the GUT era, </a:t>
            </a:r>
          </a:p>
          <a:p>
            <a:r>
              <a:rPr lang="en-US" dirty="0" smtClean="0">
                <a:latin typeface="Chalkboard SE Regular"/>
                <a:cs typeface="Chalkboard SE Regular"/>
              </a:rPr>
              <a:t>then </a:t>
            </a:r>
            <a:r>
              <a:rPr lang="en-US" i="1" dirty="0" smtClean="0">
                <a:latin typeface="Chalkboard SE Regular"/>
                <a:cs typeface="Chalkboard SE Regular"/>
              </a:rPr>
              <a:t>H</a:t>
            </a:r>
            <a:r>
              <a:rPr lang="en-US" i="1" baseline="30000" dirty="0" smtClean="0">
                <a:latin typeface="Chalkboard SE Regular"/>
                <a:cs typeface="Chalkboard SE Regular"/>
              </a:rPr>
              <a:t>6</a:t>
            </a:r>
            <a:r>
              <a:rPr lang="en-US" i="1" dirty="0" smtClean="0">
                <a:latin typeface="Chalkboard SE Regular"/>
                <a:cs typeface="Chalkboard SE Regular"/>
              </a:rPr>
              <a:t>  and higher-order  </a:t>
            </a:r>
            <a:r>
              <a:rPr lang="en-US" dirty="0" smtClean="0">
                <a:latin typeface="Chalkboard SE Regular"/>
                <a:cs typeface="Chalkboard SE Regular"/>
              </a:rPr>
              <a:t>terms are negligible </a:t>
            </a:r>
            <a:endParaRPr lang="en-US" dirty="0">
              <a:latin typeface="Chalkboard SE Regular"/>
              <a:cs typeface="Chalkboard S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621686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35" y="267605"/>
            <a:ext cx="868699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Regular"/>
                <a:cs typeface="Chalkboard SE Regular"/>
              </a:rPr>
              <a:t>Integrating the RGE yields the vacuum energy at any time t , </a:t>
            </a:r>
            <a:r>
              <a:rPr lang="en-US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up to a constant c</a:t>
            </a:r>
            <a:r>
              <a:rPr lang="en-US" baseline="-25000" dirty="0" smtClean="0">
                <a:solidFill>
                  <a:srgbClr val="FF0000"/>
                </a:solidFill>
                <a:latin typeface="Chalkboard SE Regular"/>
                <a:cs typeface="Chalkboard SE Regular"/>
              </a:rPr>
              <a:t>0</a:t>
            </a:r>
            <a:endParaRPr lang="en-US" dirty="0">
              <a:solidFill>
                <a:srgbClr val="FF0000"/>
              </a:solidFill>
              <a:latin typeface="Chalkboard SE Regular"/>
              <a:cs typeface="Chalkboard SE Regular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690" y="1011393"/>
            <a:ext cx="5450224" cy="954248"/>
          </a:xfrm>
          <a:prstGeom prst="rect">
            <a:avLst/>
          </a:prstGeom>
          <a:ln>
            <a:solidFill>
              <a:srgbClr val="BC101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334359" y="1965641"/>
            <a:ext cx="1621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Hubble scale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during inflation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6819399" y="1913457"/>
            <a:ext cx="510287" cy="2609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397127" y="1913457"/>
            <a:ext cx="510287" cy="2609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72622" y="2052618"/>
            <a:ext cx="16884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Gravitational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constant</a:t>
            </a:r>
            <a:r>
              <a:rPr lang="el-GR" dirty="0" smtClean="0">
                <a:solidFill>
                  <a:srgbClr val="000090"/>
                </a:solidFill>
              </a:rPr>
              <a:t> </a:t>
            </a:r>
            <a:endParaRPr lang="en-GB" dirty="0" smtClean="0">
              <a:solidFill>
                <a:srgbClr val="000090"/>
              </a:solidFill>
            </a:endParaRPr>
          </a:p>
          <a:p>
            <a:r>
              <a:rPr lang="el-GR" dirty="0" smtClean="0">
                <a:solidFill>
                  <a:srgbClr val="000090"/>
                </a:solidFill>
              </a:rPr>
              <a:t>κ</a:t>
            </a:r>
            <a:r>
              <a:rPr lang="el-GR" baseline="30000" dirty="0" smtClean="0">
                <a:solidFill>
                  <a:srgbClr val="000090"/>
                </a:solidFill>
              </a:rPr>
              <a:t>2</a:t>
            </a:r>
            <a:r>
              <a:rPr lang="el-GR" dirty="0" smtClean="0">
                <a:solidFill>
                  <a:srgbClr val="000090"/>
                </a:solidFill>
              </a:rPr>
              <a:t> =8π</a:t>
            </a:r>
            <a:r>
              <a:rPr lang="en-GB" dirty="0" smtClean="0">
                <a:solidFill>
                  <a:srgbClr val="000090"/>
                </a:solidFill>
              </a:rPr>
              <a:t>G=</a:t>
            </a:r>
            <a:r>
              <a:rPr lang="en-US" dirty="0" smtClean="0">
                <a:solidFill>
                  <a:srgbClr val="000090"/>
                </a:solidFill>
              </a:rPr>
              <a:t> 1/M</a:t>
            </a:r>
            <a:r>
              <a:rPr lang="en-US" baseline="-25000" dirty="0" smtClean="0">
                <a:solidFill>
                  <a:srgbClr val="000090"/>
                </a:solidFill>
              </a:rPr>
              <a:t>Pl</a:t>
            </a:r>
            <a:r>
              <a:rPr lang="en-US" baseline="30000" dirty="0" smtClean="0">
                <a:solidFill>
                  <a:srgbClr val="000090"/>
                </a:solidFill>
              </a:rPr>
              <a:t>2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817" y="3126679"/>
            <a:ext cx="3378692" cy="9937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637" y="2980671"/>
            <a:ext cx="3268911" cy="11025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78461" y="5201121"/>
            <a:ext cx="8247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Regular"/>
                <a:cs typeface="Chalkboard SE Regular"/>
              </a:rPr>
              <a:t>Can use the RV Model to reproduce </a:t>
            </a:r>
            <a:r>
              <a:rPr lang="en-US" b="1" dirty="0" smtClean="0">
                <a:solidFill>
                  <a:srgbClr val="BC1010"/>
                </a:solidFill>
                <a:latin typeface="Chalkboard SE Regular"/>
                <a:cs typeface="Chalkboard SE Regular"/>
              </a:rPr>
              <a:t>smooth evolution </a:t>
            </a:r>
            <a:r>
              <a:rPr lang="en-US" dirty="0" smtClean="0">
                <a:latin typeface="Chalkboard SE Regular"/>
                <a:cs typeface="Chalkboard SE Regular"/>
              </a:rPr>
              <a:t>of the Universe </a:t>
            </a:r>
          </a:p>
          <a:p>
            <a:r>
              <a:rPr lang="en-US" dirty="0" smtClean="0">
                <a:latin typeface="Chalkboard SE Regular"/>
                <a:cs typeface="Chalkboard SE Regular"/>
              </a:rPr>
              <a:t>from </a:t>
            </a:r>
            <a:r>
              <a:rPr lang="en-US" b="1" dirty="0" smtClean="0">
                <a:solidFill>
                  <a:srgbClr val="BC1010"/>
                </a:solidFill>
                <a:latin typeface="Chalkboard SE Regular"/>
                <a:cs typeface="Chalkboard SE Regular"/>
              </a:rPr>
              <a:t>current era </a:t>
            </a:r>
            <a:r>
              <a:rPr lang="en-US" dirty="0" smtClean="0">
                <a:latin typeface="Chalkboard SE Regular"/>
                <a:cs typeface="Chalkboard SE Regular"/>
              </a:rPr>
              <a:t>(with </a:t>
            </a:r>
            <a:r>
              <a:rPr lang="en-US" dirty="0" smtClean="0">
                <a:solidFill>
                  <a:srgbClr val="0000FF"/>
                </a:solidFill>
                <a:latin typeface="Chalkboard SE Regular"/>
                <a:cs typeface="Chalkboard SE Regular"/>
              </a:rPr>
              <a:t>small cosmological constant </a:t>
            </a:r>
            <a:r>
              <a:rPr lang="en-US" dirty="0" smtClean="0">
                <a:latin typeface="Chalkboard SE Regular"/>
                <a:cs typeface="Chalkboard SE Regular"/>
              </a:rPr>
              <a:t>(to be identified with c</a:t>
            </a:r>
            <a:r>
              <a:rPr lang="en-US" baseline="-25000" dirty="0" smtClean="0">
                <a:latin typeface="Chalkboard SE Regular"/>
                <a:cs typeface="Chalkboard SE Regular"/>
              </a:rPr>
              <a:t>0</a:t>
            </a:r>
            <a:r>
              <a:rPr lang="en-US" dirty="0" smtClean="0">
                <a:latin typeface="Chalkboard SE Regular"/>
                <a:cs typeface="Chalkboard SE Regular"/>
              </a:rPr>
              <a:t>))</a:t>
            </a:r>
          </a:p>
          <a:p>
            <a:r>
              <a:rPr lang="en-US" dirty="0" smtClean="0">
                <a:latin typeface="Chalkboard SE Regular"/>
                <a:cs typeface="Chalkboard SE Regular"/>
              </a:rPr>
              <a:t>to </a:t>
            </a:r>
            <a:r>
              <a:rPr lang="en-US" b="1" dirty="0" smtClean="0">
                <a:solidFill>
                  <a:srgbClr val="BC1010"/>
                </a:solidFill>
                <a:latin typeface="Chalkboard SE Regular"/>
                <a:cs typeface="Chalkboard SE Regular"/>
              </a:rPr>
              <a:t>inflationary era  ....</a:t>
            </a:r>
            <a:endParaRPr lang="en-US" b="1" dirty="0">
              <a:solidFill>
                <a:srgbClr val="BC1010"/>
              </a:solidFill>
              <a:latin typeface="Chalkboard SE Regular"/>
              <a:cs typeface="Chalkboard SE Regular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5637" y="6124451"/>
            <a:ext cx="394707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Basilakos</a:t>
            </a:r>
            <a:r>
              <a:rPr lang="en-US" b="1" dirty="0" smtClean="0"/>
              <a:t>, NEM, Sola, arXiv:1505.04434 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78461" y="4400949"/>
            <a:ext cx="7461171" cy="523220"/>
          </a:xfrm>
          <a:prstGeom prst="rect">
            <a:avLst/>
          </a:prstGeom>
          <a:pattFill prst="smCheck">
            <a:fgClr>
              <a:schemeClr val="bg2"/>
            </a:fgClr>
            <a:bgClr>
              <a:prstClr val="white"/>
            </a:bgClr>
          </a:patt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Arial Black"/>
                <a:cs typeface="Arial Black"/>
              </a:rPr>
              <a:t>Important feature of RV </a:t>
            </a:r>
            <a:r>
              <a:rPr lang="en-US" dirty="0" smtClean="0"/>
              <a:t>: </a:t>
            </a:r>
            <a:r>
              <a:rPr lang="en-US" b="1" dirty="0" smtClean="0">
                <a:latin typeface="Chalkboard SE Regular"/>
                <a:cs typeface="Chalkboard SE Regular"/>
              </a:rPr>
              <a:t>Equation of state : </a:t>
            </a:r>
            <a:r>
              <a:rPr lang="en-US" sz="2800" i="1" dirty="0" smtClean="0"/>
              <a:t>p</a:t>
            </a:r>
            <a:r>
              <a:rPr lang="el-GR" sz="2800" i="1" baseline="-25000" dirty="0" smtClean="0"/>
              <a:t>Λ </a:t>
            </a:r>
            <a:r>
              <a:rPr lang="en-GB" sz="2800" i="1" dirty="0" smtClean="0"/>
              <a:t>(t) = - </a:t>
            </a:r>
            <a:r>
              <a:rPr lang="el-GR" sz="2800" i="1" dirty="0" smtClean="0"/>
              <a:t>ρ</a:t>
            </a:r>
            <a:r>
              <a:rPr lang="el-GR" sz="2800" i="1" baseline="-25000" dirty="0" smtClean="0"/>
              <a:t>Λ</a:t>
            </a:r>
            <a:r>
              <a:rPr lang="en-GB" sz="2800" i="1" baseline="-25000" dirty="0" smtClean="0"/>
              <a:t> </a:t>
            </a:r>
            <a:r>
              <a:rPr lang="en-GB" sz="2800" i="1" dirty="0" smtClean="0"/>
              <a:t>(t)</a:t>
            </a:r>
            <a:endParaRPr lang="en-US" sz="28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5170" y="3772692"/>
            <a:ext cx="787146" cy="69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30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147" y="2370478"/>
            <a:ext cx="2625044" cy="65626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98772" y="105762"/>
            <a:ext cx="394707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Basilakos</a:t>
            </a:r>
            <a:r>
              <a:rPr lang="en-US" b="1" dirty="0" smtClean="0"/>
              <a:t>, NEM, Sola, arXiv:1505.04434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7514" y="1008913"/>
            <a:ext cx="147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halkboard SE Regular"/>
                <a:cs typeface="Chalkboard SE Regular"/>
              </a:rPr>
              <a:t>Current era:</a:t>
            </a:r>
            <a:endParaRPr lang="en-US" dirty="0">
              <a:latin typeface="Chalkboard SE Regular"/>
              <a:cs typeface="Chalkboard SE Regula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874" y="1008912"/>
            <a:ext cx="4911546" cy="869753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5514669" y="1878665"/>
            <a:ext cx="347929" cy="53924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473" y="2970858"/>
            <a:ext cx="2362391" cy="4944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84491" y="3374641"/>
            <a:ext cx="24315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Running Vacuum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contribution </a:t>
            </a:r>
            <a:r>
              <a:rPr lang="el-GR" dirty="0" smtClean="0">
                <a:solidFill>
                  <a:srgbClr val="FF0000"/>
                </a:solidFill>
              </a:rPr>
              <a:t>ρ</a:t>
            </a:r>
            <a:r>
              <a:rPr lang="el-GR" baseline="-25000" dirty="0" smtClean="0">
                <a:solidFill>
                  <a:srgbClr val="FF0000"/>
                </a:solidFill>
              </a:rPr>
              <a:t>Λ </a:t>
            </a:r>
            <a:r>
              <a:rPr lang="el-GR" dirty="0" smtClean="0">
                <a:solidFill>
                  <a:srgbClr val="FF0000"/>
                </a:solidFill>
              </a:rPr>
              <a:t>= Λ</a:t>
            </a:r>
            <a:r>
              <a:rPr lang="en-GB" dirty="0" smtClean="0">
                <a:solidFill>
                  <a:srgbClr val="FF0000"/>
                </a:solidFill>
              </a:rPr>
              <a:t>(t)/</a:t>
            </a:r>
            <a:r>
              <a:rPr lang="el-GR" dirty="0" smtClean="0">
                <a:solidFill>
                  <a:srgbClr val="FF0000"/>
                </a:solidFill>
              </a:rPr>
              <a:t>κ</a:t>
            </a:r>
            <a:r>
              <a:rPr lang="el-GR" baseline="30000" dirty="0" smtClean="0">
                <a:solidFill>
                  <a:srgbClr val="FF0000"/>
                </a:solidFill>
              </a:rPr>
              <a:t>2</a:t>
            </a:r>
            <a:r>
              <a:rPr lang="el-GR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9604" y="3357246"/>
            <a:ext cx="1286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matter,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or radiation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04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2637</TotalTime>
  <Words>6779</Words>
  <Application>Microsoft Macintosh PowerPoint</Application>
  <PresentationFormat>On-screen Show (4:3)</PresentationFormat>
  <Paragraphs>1279</Paragraphs>
  <Slides>147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147</vt:i4>
      </vt:variant>
    </vt:vector>
  </HeadingPairs>
  <TitlesOfParts>
    <vt:vector size="148" baseType="lpstr">
      <vt:lpstr>Office Theme</vt:lpstr>
      <vt:lpstr>Supersymmetry, Cosmological Constant &amp;  Inflation: Towards a fundamental cosmic picture via ``running vacuum’’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THE DARK SECTOR OF THE UNIVERSE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ONE-LOOP PARTITION FUNCTION</vt:lpstr>
      <vt:lpstr>ONE-LOOP EFFECTIVE POTENTIAL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– OUTLOOK </vt:lpstr>
      <vt:lpstr>CONCLUSIONS – OUTLOOK </vt:lpstr>
      <vt:lpstr>CONCLUSIONS – OUTLOOK </vt:lpstr>
      <vt:lpstr>PowerPoint Presentation</vt:lpstr>
      <vt:lpstr>Note on Dark Matter</vt:lpstr>
      <vt:lpstr>Note on Dark Matter</vt:lpstr>
      <vt:lpstr>Note on Dark Matter</vt:lpstr>
      <vt:lpstr>Note on Dark Matter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Inflation from gravitino  condensation in dynamically broken supergravity and Planck data</dc:title>
  <dc:creator>Nikolaos Mavromatos</dc:creator>
  <cp:lastModifiedBy>NICK</cp:lastModifiedBy>
  <cp:revision>528</cp:revision>
  <dcterms:created xsi:type="dcterms:W3CDTF">2013-10-16T09:36:35Z</dcterms:created>
  <dcterms:modified xsi:type="dcterms:W3CDTF">2015-08-22T15:57:30Z</dcterms:modified>
</cp:coreProperties>
</file>