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68" r:id="rId4"/>
    <p:sldId id="324" r:id="rId5"/>
    <p:sldId id="269" r:id="rId6"/>
    <p:sldId id="323" r:id="rId7"/>
    <p:sldId id="260" r:id="rId8"/>
    <p:sldId id="272" r:id="rId9"/>
    <p:sldId id="303" r:id="rId10"/>
    <p:sldId id="304" r:id="rId11"/>
    <p:sldId id="305" r:id="rId12"/>
    <p:sldId id="307" r:id="rId13"/>
    <p:sldId id="308" r:id="rId14"/>
    <p:sldId id="325" r:id="rId15"/>
    <p:sldId id="309" r:id="rId16"/>
    <p:sldId id="306" r:id="rId17"/>
    <p:sldId id="262" r:id="rId18"/>
    <p:sldId id="263" r:id="rId19"/>
    <p:sldId id="264" r:id="rId20"/>
    <p:sldId id="265" r:id="rId21"/>
    <p:sldId id="266" r:id="rId22"/>
    <p:sldId id="326" r:id="rId23"/>
    <p:sldId id="327" r:id="rId24"/>
    <p:sldId id="322" r:id="rId25"/>
    <p:sldId id="316" r:id="rId26"/>
    <p:sldId id="317" r:id="rId27"/>
    <p:sldId id="318" r:id="rId28"/>
    <p:sldId id="319" r:id="rId29"/>
    <p:sldId id="312" r:id="rId30"/>
    <p:sldId id="311" r:id="rId31"/>
    <p:sldId id="288" r:id="rId32"/>
    <p:sldId id="294" r:id="rId33"/>
    <p:sldId id="295" r:id="rId34"/>
    <p:sldId id="296" r:id="rId35"/>
    <p:sldId id="328" r:id="rId36"/>
    <p:sldId id="32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55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0D907-4AAD-4B28-92C4-2BCC76A7AFE4}" type="datetimeFigureOut">
              <a:rPr lang="en-GB" smtClean="0"/>
              <a:t>19/09/2014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013D5-B67E-4D98-BCD8-4D12BBBBBC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37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684213"/>
            <a:ext cx="4543425" cy="34083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xfrm>
            <a:off x="913992" y="4245076"/>
            <a:ext cx="5030018" cy="4116005"/>
          </a:xfrm>
          <a:noFill/>
        </p:spPr>
        <p:txBody>
          <a:bodyPr wrap="square" lIns="87595" tIns="43797" rIns="87595" bIns="43797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Key points to make:</a:t>
            </a:r>
          </a:p>
          <a:p>
            <a:r>
              <a:rPr lang="en-US" dirty="0" smtClean="0"/>
              <a:t>Completely new carriage and leaf design to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 improvements  made:</a:t>
            </a:r>
          </a:p>
          <a:p>
            <a:r>
              <a:rPr lang="en-US" dirty="0" smtClean="0"/>
              <a:t>Reduced Head Diameter by 10 cm from previous “Standard” MLC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9FBA2-117E-45AC-A798-FF9F03DE26DF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8887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6E25F031-4FE4-9B4A-8B42-6DE58B2F883C}" type="slidenum">
              <a:rPr lang="en-US" sz="1200"/>
              <a:pPr eaLnBrk="1" hangingPunct="1">
                <a:defRPr/>
              </a:pPr>
              <a:t>28</a:t>
            </a:fld>
            <a:endParaRPr lang="en-US" sz="1200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013D5-B67E-4D98-BCD8-4D12BBBBBC5A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816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CE-1FDA-9E47-9730-AD6DA0D1AAC7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36E3D-F150-425A-A465-2134AE4A9C6E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A4102-7FF7-42F6-BFCD-FB262E6BC919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9613"/>
            <a:ext cx="4572000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9" y="4368800"/>
            <a:ext cx="5021262" cy="406558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36E3D-F150-425A-A465-2134AE4A9C6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649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Philadelphia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36E3D-F150-425A-A465-2134AE4A9C6E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609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Hydrogen gas</a:t>
            </a:r>
          </a:p>
          <a:p>
            <a:pPr lvl="1"/>
            <a:r>
              <a:rPr lang="en-GB" dirty="0" smtClean="0"/>
              <a:t>Plasma created via interaction with electrons form cathode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36E3D-F150-425A-A465-2134AE4A9C6E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jpeg"/><Relationship Id="rId2" Type="http://schemas.openxmlformats.org/officeDocument/2006/relationships/hyperlink" Target="http://www.ptcri.ox.ac.uk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21school.ox.ac.uk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www.ox.ac.uk/" TargetMode="Externa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04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6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710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>
          <a:xfrm>
            <a:off x="263466" y="1858941"/>
            <a:ext cx="8580555" cy="1862163"/>
          </a:xfrm>
        </p:spPr>
        <p:txBody>
          <a:bodyPr wrap="square">
            <a:noAutofit/>
          </a:bodyPr>
          <a:lstStyle>
            <a:lvl1pPr>
              <a:defRPr sz="4800" b="1" baseline="0"/>
            </a:lvl1pPr>
          </a:lstStyle>
          <a:p>
            <a:r>
              <a:rPr lang="en-GB" dirty="0" smtClean="0"/>
              <a:t>Presentation title</a:t>
            </a:r>
            <a:endParaRPr lang="en-GB" dirty="0"/>
          </a:p>
        </p:txBody>
      </p:sp>
      <p:pic>
        <p:nvPicPr>
          <p:cNvPr id="1026" name="Picture 2" descr="\\ppfs4.physics.ox.ac.uk\particle\WarrenD\PTCRi Logo Vector\ptcri_logo_vector.em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2" y="109539"/>
            <a:ext cx="2981865" cy="1055655"/>
          </a:xfrm>
          <a:prstGeom prst="rect">
            <a:avLst/>
          </a:prstGeom>
          <a:noFill/>
        </p:spPr>
      </p:pic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263525" y="3867164"/>
            <a:ext cx="8580438" cy="1752616"/>
          </a:xfrm>
        </p:spPr>
        <p:txBody>
          <a:bodyPr/>
          <a:lstStyle>
            <a:lvl1pPr algn="ctr">
              <a:buFontTx/>
              <a:buNone/>
              <a:defRPr baseline="0"/>
            </a:lvl1pPr>
          </a:lstStyle>
          <a:p>
            <a:pPr lvl="0"/>
            <a:r>
              <a:rPr lang="en-US" dirty="0" smtClean="0"/>
              <a:t>Name and institution</a:t>
            </a:r>
            <a:endParaRPr lang="en-GB" dirty="0"/>
          </a:p>
        </p:txBody>
      </p:sp>
      <p:pic>
        <p:nvPicPr>
          <p:cNvPr id="1028" name="Picture 4" descr="http://www.ox.ac.uk/images/hi_res/2256_ox_brand_blue_pos.png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222" y="142830"/>
            <a:ext cx="985851" cy="985851"/>
          </a:xfrm>
          <a:prstGeom prst="rect">
            <a:avLst/>
          </a:prstGeom>
          <a:noFill/>
        </p:spPr>
      </p:pic>
      <p:sp>
        <p:nvSpPr>
          <p:cNvPr id="2050" name="Text Box 2"/>
          <p:cNvSpPr txBox="1">
            <a:spLocks noChangeArrowheads="1"/>
          </p:cNvSpPr>
          <p:nvPr userDrawn="1"/>
        </p:nvSpPr>
        <p:spPr bwMode="auto">
          <a:xfrm>
            <a:off x="4502210" y="6281783"/>
            <a:ext cx="238918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 Particle Therapy Cancer Research Institute is a member of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JM logo - blue [Converted]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910" y="6275426"/>
            <a:ext cx="206216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6346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PTCRi Logo Vector\PTCRi_top_lon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5" y="50800"/>
            <a:ext cx="6102001" cy="780521"/>
          </a:xfrm>
          <a:prstGeom prst="rect">
            <a:avLst/>
          </a:prstGeom>
          <a:noFill/>
        </p:spPr>
      </p:pic>
      <p:pic>
        <p:nvPicPr>
          <p:cNvPr id="9" name="Picture 2" descr="H:\PTCRi Logo Vector\PTCRi_top_long.e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1"/>
          <a:stretch>
            <a:fillRect/>
          </a:stretch>
        </p:blipFill>
        <p:spPr bwMode="auto">
          <a:xfrm>
            <a:off x="6072198" y="50800"/>
            <a:ext cx="3071802" cy="780522"/>
          </a:xfrm>
          <a:prstGeom prst="rect">
            <a:avLst/>
          </a:prstGeom>
          <a:noFill/>
        </p:spPr>
      </p:pic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1833524" y="179343"/>
            <a:ext cx="7310475" cy="43815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3200" b="1"/>
            </a:lvl1pPr>
          </a:lstStyle>
          <a:p>
            <a:endParaRPr lang="en-GB" dirty="0"/>
          </a:p>
        </p:txBody>
      </p:sp>
      <p:pic>
        <p:nvPicPr>
          <p:cNvPr id="10" name="Picture 3" descr="H:\PTCRi Logo Vector\PTCRI_bottom_long.e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031" y="6071128"/>
            <a:ext cx="6102001" cy="780522"/>
          </a:xfrm>
          <a:prstGeom prst="rect">
            <a:avLst/>
          </a:prstGeom>
          <a:noFill/>
        </p:spPr>
      </p:pic>
      <p:pic>
        <p:nvPicPr>
          <p:cNvPr id="11" name="Picture 3" descr="H:\PTCRi Logo Vector\PTCRI_bottom_long.e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60"/>
          <a:stretch>
            <a:fillRect/>
          </a:stretch>
        </p:blipFill>
        <p:spPr bwMode="auto">
          <a:xfrm>
            <a:off x="1" y="6071128"/>
            <a:ext cx="3071802" cy="780522"/>
          </a:xfrm>
          <a:prstGeom prst="rect">
            <a:avLst/>
          </a:prstGeom>
          <a:noFill/>
        </p:spPr>
      </p:pic>
      <p:pic>
        <p:nvPicPr>
          <p:cNvPr id="12" name="Picture 2" descr="H:\PTCRi Logo Vector\PTCRi_top_long.e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1"/>
          <a:stretch>
            <a:fillRect/>
          </a:stretch>
        </p:blipFill>
        <p:spPr bwMode="auto">
          <a:xfrm>
            <a:off x="6072198" y="617008"/>
            <a:ext cx="3071802" cy="780522"/>
          </a:xfrm>
          <a:prstGeom prst="rect">
            <a:avLst/>
          </a:prstGeom>
          <a:noFill/>
        </p:spPr>
      </p:pic>
      <p:pic>
        <p:nvPicPr>
          <p:cNvPr id="13" name="Picture 2" descr="H:\PTCRi Logo Vector\PTCRi_top_long.e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1"/>
          <a:stretch>
            <a:fillRect/>
          </a:stretch>
        </p:blipFill>
        <p:spPr bwMode="auto">
          <a:xfrm>
            <a:off x="38100" y="617008"/>
            <a:ext cx="6105504" cy="780522"/>
          </a:xfrm>
          <a:prstGeom prst="rect">
            <a:avLst/>
          </a:prstGeom>
          <a:noFill/>
        </p:spPr>
      </p:pic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>
          <a:xfrm>
            <a:off x="6637395" y="6350045"/>
            <a:ext cx="2133600" cy="255586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376092"/>
                </a:solidFill>
              </a:defRPr>
            </a:lvl1pPr>
          </a:lstStyle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>
          <a:xfrm>
            <a:off x="65055" y="6350040"/>
            <a:ext cx="1074723" cy="255591"/>
          </a:xfrm>
          <a:prstGeom prst="rect">
            <a:avLst/>
          </a:prstGeom>
        </p:spPr>
        <p:txBody>
          <a:bodyPr/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fld id="{6911C531-8470-4E10-9024-51698A59AD9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2"/>
          </p:nvPr>
        </p:nvSpPr>
        <p:spPr>
          <a:xfrm>
            <a:off x="884187" y="6350040"/>
            <a:ext cx="6613417" cy="25559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376092"/>
                </a:solidFill>
              </a:defRPr>
            </a:lvl1pPr>
          </a:lstStyle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09575" y="1274733"/>
            <a:ext cx="8288338" cy="48197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56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72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3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83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52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46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60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035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3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Ethics, Equipoise and Research in Charged Particle Therapy, 23 - 26 August,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8B507-4C4F-47DE-B3FA-F947BBA6227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11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bbc.co.uk/1/hi/england/7784003.s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hyperlink" Target="http://news.bbc.co.uk/1/hi/england/7906084.stm" TargetMode="External"/><Relationship Id="rId4" Type="http://schemas.openxmlformats.org/officeDocument/2006/relationships/hyperlink" Target="http://news.bbc.co.uk/1/hi/england/7795909.s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wmf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11" Type="http://schemas.openxmlformats.org/officeDocument/2006/relationships/image" Target="../media/image14.png"/><Relationship Id="rId5" Type="http://schemas.openxmlformats.org/officeDocument/2006/relationships/image" Target="../media/image10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tiff"/><Relationship Id="rId5" Type="http://schemas.openxmlformats.org/officeDocument/2006/relationships/image" Target="../media/image71.tiff"/><Relationship Id="rId4" Type="http://schemas.openxmlformats.org/officeDocument/2006/relationships/image" Target="../media/image70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8.tiff"/><Relationship Id="rId5" Type="http://schemas.openxmlformats.org/officeDocument/2006/relationships/image" Target="../media/image77.tiff"/><Relationship Id="rId4" Type="http://schemas.openxmlformats.org/officeDocument/2006/relationships/image" Target="../media/image76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66" y="2107525"/>
            <a:ext cx="8580555" cy="18621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Introduction to </a:t>
            </a:r>
            <a:r>
              <a:rPr lang="en-GB" dirty="0" smtClean="0">
                <a:solidFill>
                  <a:srgbClr val="002060"/>
                </a:solidFill>
              </a:rPr>
              <a:t>Proton Therapy 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sz="3200" dirty="0" smtClean="0">
                <a:solidFill>
                  <a:srgbClr val="002060"/>
                </a:solidFill>
              </a:rPr>
              <a:t/>
            </a:r>
            <a:br>
              <a:rPr lang="en-GB" sz="3200" dirty="0" smtClean="0">
                <a:solidFill>
                  <a:srgbClr val="002060"/>
                </a:solidFill>
              </a:rPr>
            </a:br>
            <a:r>
              <a:rPr lang="en-GB" sz="3200" dirty="0" smtClean="0">
                <a:solidFill>
                  <a:srgbClr val="002060"/>
                </a:solidFill>
              </a:rPr>
              <a:t>JAI </a:t>
            </a:r>
            <a:r>
              <a:rPr lang="en-GB" sz="3200" dirty="0" smtClean="0">
                <a:solidFill>
                  <a:srgbClr val="002060"/>
                </a:solidFill>
              </a:rPr>
              <a:t>Octoberfest</a:t>
            </a:r>
            <a:r>
              <a:rPr lang="en-GB" sz="3200" dirty="0" smtClean="0">
                <a:solidFill>
                  <a:srgbClr val="002060"/>
                </a:solidFill>
              </a:rPr>
              <a:t>, 3</a:t>
            </a:r>
            <a:r>
              <a:rPr lang="en-GB" sz="3200" baseline="30000" dirty="0" smtClean="0">
                <a:solidFill>
                  <a:srgbClr val="002060"/>
                </a:solidFill>
              </a:rPr>
              <a:t>rd</a:t>
            </a:r>
            <a:r>
              <a:rPr lang="en-GB" sz="3200" dirty="0" smtClean="0">
                <a:solidFill>
                  <a:srgbClr val="002060"/>
                </a:solidFill>
              </a:rPr>
              <a:t> October 2014</a:t>
            </a:r>
            <a:r>
              <a:rPr lang="en-GB" sz="3200" dirty="0" smtClean="0">
                <a:solidFill>
                  <a:srgbClr val="002060"/>
                </a:solidFill>
              </a:rPr>
              <a:t/>
            </a:r>
            <a:br>
              <a:rPr lang="en-GB" sz="3200" dirty="0" smtClean="0">
                <a:solidFill>
                  <a:srgbClr val="002060"/>
                </a:solidFill>
              </a:rPr>
            </a:b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5669" y="4807334"/>
            <a:ext cx="8580438" cy="925922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Claire Timlin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Particle Therapy Cancer Research </a:t>
            </a:r>
            <a:r>
              <a:rPr lang="en-GB" sz="2000" dirty="0" smtClean="0">
                <a:solidFill>
                  <a:srgbClr val="FF0000"/>
                </a:solidFill>
              </a:rPr>
              <a:t>Institute, </a:t>
            </a:r>
            <a:r>
              <a:rPr lang="en-GB" sz="2000" dirty="0" smtClean="0">
                <a:solidFill>
                  <a:srgbClr val="FF0000"/>
                </a:solidFill>
              </a:rPr>
              <a:t>University of Oxford</a:t>
            </a: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timlin\Dropbox\Ethics CPT Project\Workshop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046" y="6050906"/>
            <a:ext cx="2219417" cy="9472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35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2" t="2667" r="7487"/>
          <a:stretch>
            <a:fillRect/>
          </a:stretch>
        </p:blipFill>
        <p:spPr bwMode="auto">
          <a:xfrm>
            <a:off x="304800" y="1447786"/>
            <a:ext cx="3429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ax prot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786"/>
            <a:ext cx="3429000" cy="3962400"/>
          </a:xfrm>
          <a:prstGeom prst="rect">
            <a:avLst/>
          </a:prstGeom>
          <a:noFill/>
        </p:spPr>
      </p:pic>
      <p:pic>
        <p:nvPicPr>
          <p:cNvPr id="18436" name="Picture 4" descr="color wash scale percent prot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447786"/>
            <a:ext cx="1643063" cy="3962400"/>
          </a:xfrm>
          <a:prstGeom prst="rect">
            <a:avLst/>
          </a:prstGeom>
          <a:noFill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05096" y="6261070"/>
            <a:ext cx="3228704" cy="33855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FF0000"/>
                </a:solidFill>
                <a:cs typeface="Arial" charset="0"/>
              </a:rPr>
              <a:t>Courtesy T. 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Yock</a:t>
            </a:r>
            <a:r>
              <a:rPr lang="en-US" sz="1600" dirty="0">
                <a:solidFill>
                  <a:srgbClr val="FF0000"/>
                </a:solidFill>
                <a:cs typeface="Arial" charset="0"/>
              </a:rPr>
              <a:t>, N. Tarbell, J. Adams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Arial" charset="0"/>
              </a:rPr>
              <a:t>Orbital </a:t>
            </a:r>
            <a:r>
              <a:rPr lang="en-US" dirty="0" smtClean="0">
                <a:cs typeface="Arial" charset="0"/>
              </a:rPr>
              <a:t>Rhabdomyosarcoma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13669-E098-4830-9528-56313974332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732064" y="5668722"/>
            <a:ext cx="2663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b="1" dirty="0" smtClean="0">
                <a:solidFill>
                  <a:srgbClr val="002060"/>
                </a:solidFill>
                <a:cs typeface="Arial" charset="0"/>
              </a:rPr>
              <a:t>X-Rays</a:t>
            </a:r>
            <a:endParaRPr lang="en-GB" sz="28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666016" y="5606356"/>
            <a:ext cx="302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b="1" dirty="0">
                <a:solidFill>
                  <a:srgbClr val="002060"/>
                </a:solidFill>
                <a:cs typeface="Arial" charset="0"/>
              </a:rPr>
              <a:t>Protons/Ions</a:t>
            </a:r>
          </a:p>
        </p:txBody>
      </p:sp>
    </p:spTree>
    <p:extLst>
      <p:ext uri="{BB962C8B-B14F-4D97-AF65-F5344CB8AC3E}">
        <p14:creationId xmlns:p14="http://schemas.microsoft.com/office/powerpoint/2010/main" val="19123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3524" y="0"/>
            <a:ext cx="7310475" cy="2275114"/>
          </a:xfrm>
        </p:spPr>
        <p:txBody>
          <a:bodyPr lIns="92075" tIns="46038" rIns="92075" bIns="46038">
            <a:noAutofit/>
          </a:bodyPr>
          <a:lstStyle/>
          <a:p>
            <a:pPr algn="l"/>
            <a:r>
              <a:rPr lang="en-GB" sz="4000" dirty="0" smtClean="0"/>
              <a:t>	Proton Therapy in Action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800" dirty="0" smtClean="0"/>
              <a:t>Anaplastic </a:t>
            </a:r>
            <a:r>
              <a:rPr lang="en-GB" sz="1800" dirty="0" smtClean="0"/>
              <a:t>Ependymoma</a:t>
            </a:r>
            <a:r>
              <a:rPr lang="en-GB" sz="1800" dirty="0" smtClean="0"/>
              <a:t> Brain Tumour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>
                <a:hlinkClick r:id="rId3"/>
              </a:rPr>
              <a:t>http</a:t>
            </a:r>
            <a:r>
              <a:rPr lang="en-GB" sz="1200" dirty="0" smtClean="0">
                <a:hlinkClick r:id="rId3"/>
              </a:rPr>
              <a:t>://news.bbc.co.uk:80/1/hi/england/7784003.stm </a:t>
            </a:r>
            <a:r>
              <a:rPr lang="en-GB" sz="1200" dirty="0" smtClean="0"/>
              <a:t>   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 smtClean="0">
                <a:hlinkClick r:id="rId4"/>
              </a:rPr>
              <a:t>http</a:t>
            </a:r>
            <a:r>
              <a:rPr lang="en-GB" sz="1200" dirty="0" smtClean="0">
                <a:hlinkClick r:id="rId4"/>
              </a:rPr>
              <a:t>://news.bbc.co.uk/1/hi/england/7795909.stm</a:t>
            </a:r>
            <a:r>
              <a:rPr lang="en-GB" sz="1200" dirty="0" smtClean="0"/>
              <a:t>          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>
                <a:hlinkClick r:id="rId5"/>
              </a:rPr>
              <a:t>http</a:t>
            </a:r>
            <a:r>
              <a:rPr lang="en-GB" sz="1200" dirty="0" smtClean="0">
                <a:hlinkClick r:id="rId5"/>
              </a:rPr>
              <a:t>://news.bbc.co.uk/1/hi/england/7906084.stm</a:t>
            </a:r>
            <a:r>
              <a:rPr lang="en-GB" sz="1200" dirty="0" smtClean="0"/>
              <a:t>          </a:t>
            </a:r>
            <a:br>
              <a:rPr lang="en-GB" sz="1200" dirty="0" smtClean="0"/>
            </a:br>
            <a:endParaRPr lang="en-US" sz="1200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11619" name="Picture 3" descr="oickle triad photo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97113"/>
            <a:ext cx="8915400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376256" y="5969493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CPC, </a:t>
            </a:r>
            <a:r>
              <a:rPr lang="en-US" dirty="0"/>
              <a:t>Friedmann</a:t>
            </a:r>
            <a:r>
              <a:rPr lang="en-US" dirty="0"/>
              <a:t>, NEJM, 350:494, 2004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8267" y="2336418"/>
            <a:ext cx="15891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Pre-treatment   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70793" y="2344764"/>
            <a:ext cx="19249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During-treatment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95553" y="2353114"/>
            <a:ext cx="18080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Post-treatment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8853" y="6380772"/>
            <a:ext cx="4518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Slide courtesy of Prof. Gillies McKenna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928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treatment </a:t>
            </a:r>
            <a:r>
              <a:rPr lang="en-GB" dirty="0" smtClean="0"/>
              <a:t>centres worldwide</a:t>
            </a:r>
            <a:endParaRPr lang="en-GB" dirty="0"/>
          </a:p>
        </p:txBody>
      </p:sp>
      <p:pic>
        <p:nvPicPr>
          <p:cNvPr id="1038" name="Picture 14" descr="D:\proton therapy worldwide talk\protonpl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792000"/>
            <a:ext cx="8095966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D:\proton therapy worldwide talk\bot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792000"/>
            <a:ext cx="809596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7884368" y="828004"/>
            <a:ext cx="0" cy="5121276"/>
          </a:xfrm>
          <a:prstGeom prst="line">
            <a:avLst/>
          </a:prstGeom>
          <a:ln w="635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596336" y="1772816"/>
            <a:ext cx="1476164" cy="8925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dirty="0" smtClean="0"/>
              <a:t>&gt; 93,000 patients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96336" y="4689140"/>
            <a:ext cx="1476164" cy="8925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600" dirty="0" smtClean="0"/>
              <a:t>&gt; 10,000 patients</a:t>
            </a:r>
            <a:endParaRPr lang="en-GB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99892" y="1049540"/>
            <a:ext cx="3484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solidFill>
                  <a:schemeClr val="accent1"/>
                </a:solidFill>
              </a:rPr>
              <a:t>Protons:</a:t>
            </a:r>
          </a:p>
          <a:p>
            <a:pPr algn="r"/>
            <a:r>
              <a:rPr lang="en-GB" sz="2000" b="1" dirty="0" smtClean="0">
                <a:solidFill>
                  <a:schemeClr val="accent1"/>
                </a:solidFill>
              </a:rPr>
              <a:t>40</a:t>
            </a:r>
            <a:r>
              <a:rPr lang="en-GB" sz="2000" b="1" dirty="0" smtClean="0">
                <a:solidFill>
                  <a:schemeClr val="accent1"/>
                </a:solidFill>
              </a:rPr>
              <a:t> </a:t>
            </a:r>
            <a:r>
              <a:rPr lang="en-GB" sz="2000" b="1" dirty="0" smtClean="0">
                <a:solidFill>
                  <a:schemeClr val="accent1"/>
                </a:solidFill>
              </a:rPr>
              <a:t>operational,    </a:t>
            </a:r>
          </a:p>
          <a:p>
            <a:pPr algn="r"/>
            <a:r>
              <a:rPr lang="en-GB" sz="2000" b="1" dirty="0" smtClean="0">
                <a:solidFill>
                  <a:schemeClr val="accent1"/>
                </a:solidFill>
              </a:rPr>
              <a:t>~ </a:t>
            </a:r>
            <a:r>
              <a:rPr lang="en-GB" sz="2000" b="1" dirty="0" smtClean="0">
                <a:solidFill>
                  <a:schemeClr val="accent1"/>
                </a:solidFill>
              </a:rPr>
              <a:t>40 </a:t>
            </a:r>
            <a:r>
              <a:rPr lang="en-GB" sz="2000" b="1" dirty="0" smtClean="0">
                <a:solidFill>
                  <a:schemeClr val="accent1"/>
                </a:solidFill>
              </a:rPr>
              <a:t>in development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4249541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accent1"/>
                </a:solidFill>
              </a:rPr>
              <a:t>c</a:t>
            </a:r>
            <a:r>
              <a:rPr lang="en-GB" sz="2000" b="1" dirty="0" smtClean="0">
                <a:solidFill>
                  <a:schemeClr val="accent1"/>
                </a:solidFill>
              </a:rPr>
              <a:t>arbon:</a:t>
            </a:r>
          </a:p>
          <a:p>
            <a:pPr algn="r"/>
            <a:r>
              <a:rPr lang="en-GB" sz="2000" b="1" dirty="0">
                <a:solidFill>
                  <a:schemeClr val="accent1"/>
                </a:solidFill>
              </a:rPr>
              <a:t>8</a:t>
            </a:r>
            <a:r>
              <a:rPr lang="en-GB" sz="2000" b="1" dirty="0" smtClean="0">
                <a:solidFill>
                  <a:schemeClr val="accent1"/>
                </a:solidFill>
              </a:rPr>
              <a:t> </a:t>
            </a:r>
            <a:r>
              <a:rPr lang="en-GB" sz="2000" b="1" dirty="0" smtClean="0">
                <a:solidFill>
                  <a:schemeClr val="accent1"/>
                </a:solidFill>
              </a:rPr>
              <a:t>operational,</a:t>
            </a:r>
          </a:p>
          <a:p>
            <a:pPr algn="r"/>
            <a:r>
              <a:rPr lang="en-GB" sz="2000" b="1" dirty="0" smtClean="0">
                <a:solidFill>
                  <a:schemeClr val="accent1"/>
                </a:solidFill>
              </a:rPr>
              <a:t>4</a:t>
            </a:r>
            <a:r>
              <a:rPr lang="en-GB" sz="2000" b="1" dirty="0" smtClean="0">
                <a:solidFill>
                  <a:schemeClr val="accent1"/>
                </a:solidFill>
              </a:rPr>
              <a:t> </a:t>
            </a:r>
            <a:r>
              <a:rPr lang="en-GB" sz="2000" b="1" dirty="0" smtClean="0">
                <a:solidFill>
                  <a:schemeClr val="accent1"/>
                </a:solidFill>
              </a:rPr>
              <a:t>in development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53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Therapy Centre World Map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8193" name="Picture 1" descr="C:\Users\timlin\AppData\Local\Microsoft\Windows\Temporary Internet Files\Content.Outlook\R2MVA2W0\PTCentres_worl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50040"/>
            <a:ext cx="719299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79273" y="5430614"/>
            <a:ext cx="2041261" cy="843190"/>
          </a:xfrm>
          <a:solidFill>
            <a:schemeClr val="bg1"/>
          </a:solidFill>
        </p:spPr>
        <p:txBody>
          <a:bodyPr lIns="0" tIns="0" rIns="0" bIns="0">
            <a:normAutofit lnSpcReduction="10000"/>
          </a:bodyPr>
          <a:lstStyle/>
          <a:p>
            <a:pPr marL="0" indent="0">
              <a:buNone/>
            </a:pPr>
            <a:r>
              <a:rPr lang="en-GB" sz="1750" dirty="0" smtClean="0"/>
              <a:t>Protons - low energy</a:t>
            </a:r>
          </a:p>
          <a:p>
            <a:pPr marL="0" indent="0">
              <a:buNone/>
            </a:pPr>
            <a:r>
              <a:rPr lang="en-GB" sz="1750" dirty="0" smtClean="0"/>
              <a:t>Protons – high energy</a:t>
            </a:r>
          </a:p>
          <a:p>
            <a:pPr marL="0" indent="0">
              <a:buNone/>
            </a:pPr>
            <a:r>
              <a:rPr lang="en-GB" sz="1750" dirty="0" smtClean="0"/>
              <a:t>Carbons </a:t>
            </a:r>
            <a:endParaRPr lang="en-GB" sz="1750" dirty="0"/>
          </a:p>
        </p:txBody>
      </p:sp>
      <p:sp>
        <p:nvSpPr>
          <p:cNvPr id="10" name="Teardrop 9"/>
          <p:cNvSpPr>
            <a:spLocks/>
          </p:cNvSpPr>
          <p:nvPr/>
        </p:nvSpPr>
        <p:spPr>
          <a:xfrm rot="8097936">
            <a:off x="1143726" y="5437463"/>
            <a:ext cx="180000" cy="180000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ardrop 12"/>
          <p:cNvSpPr>
            <a:spLocks/>
          </p:cNvSpPr>
          <p:nvPr/>
        </p:nvSpPr>
        <p:spPr>
          <a:xfrm rot="8097936">
            <a:off x="1143725" y="5725495"/>
            <a:ext cx="180000" cy="180000"/>
          </a:xfrm>
          <a:prstGeom prst="teardro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ardrop 13"/>
          <p:cNvSpPr>
            <a:spLocks/>
          </p:cNvSpPr>
          <p:nvPr/>
        </p:nvSpPr>
        <p:spPr>
          <a:xfrm rot="8097936">
            <a:off x="1143726" y="6052063"/>
            <a:ext cx="180000" cy="1800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5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Therapy Centre </a:t>
            </a:r>
            <a:r>
              <a:rPr lang="en-GB" dirty="0" smtClean="0"/>
              <a:t>Europe </a:t>
            </a:r>
            <a:r>
              <a:rPr lang="en-GB" dirty="0"/>
              <a:t>Map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9218" name="Picture 2" descr="C:\Users\timlin\AppData\Local\Microsoft\Windows\Temporary Internet Files\Content.Outlook\R2MVA2W0\PTCentres_Euro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50040"/>
            <a:ext cx="6587844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ardrop 7"/>
          <p:cNvSpPr>
            <a:spLocks/>
          </p:cNvSpPr>
          <p:nvPr/>
        </p:nvSpPr>
        <p:spPr>
          <a:xfrm rot="8097936">
            <a:off x="1414670" y="5437463"/>
            <a:ext cx="180000" cy="180000"/>
          </a:xfrm>
          <a:prstGeom prst="teardrop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ardrop 8"/>
          <p:cNvSpPr>
            <a:spLocks/>
          </p:cNvSpPr>
          <p:nvPr/>
        </p:nvSpPr>
        <p:spPr>
          <a:xfrm rot="8097936">
            <a:off x="1414669" y="5725495"/>
            <a:ext cx="180000" cy="180000"/>
          </a:xfrm>
          <a:prstGeom prst="teardro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ardrop 9"/>
          <p:cNvSpPr>
            <a:spLocks/>
          </p:cNvSpPr>
          <p:nvPr/>
        </p:nvSpPr>
        <p:spPr>
          <a:xfrm rot="8097936">
            <a:off x="1414670" y="6052063"/>
            <a:ext cx="180000" cy="1800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1684085" y="5430614"/>
            <a:ext cx="2041261" cy="84319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750" dirty="0" smtClean="0"/>
              <a:t>Protons - low energy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50" dirty="0" smtClean="0"/>
              <a:t>Protons – high energy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750" dirty="0" smtClean="0"/>
              <a:t>Carbons </a:t>
            </a:r>
            <a:endParaRPr lang="en-GB" sz="1750" dirty="0"/>
          </a:p>
        </p:txBody>
      </p:sp>
    </p:spTree>
    <p:extLst>
      <p:ext uri="{BB962C8B-B14F-4D97-AF65-F5344CB8AC3E}">
        <p14:creationId xmlns:p14="http://schemas.microsoft.com/office/powerpoint/2010/main" val="15701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more in the planning stages….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4098" name="Picture 2" descr="http://www.pptus.com/images/Planned-Proton-Center-Maps1-1024x4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69" y="1312334"/>
            <a:ext cx="8679961" cy="402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13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600" dirty="0" smtClean="0"/>
              <a:t>Proton Therapy in </a:t>
            </a:r>
            <a:r>
              <a:rPr lang="en-GB" sz="3600" dirty="0" smtClean="0"/>
              <a:t>UK</a:t>
            </a:r>
            <a:endParaRPr lang="en-GB" sz="36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409575" y="1274733"/>
            <a:ext cx="4695825" cy="48197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800" dirty="0" smtClean="0">
                <a:solidFill>
                  <a:srgbClr val="002060"/>
                </a:solidFill>
              </a:rPr>
              <a:t>Clatterbridge</a:t>
            </a:r>
            <a:endParaRPr lang="en-GB" sz="2800" dirty="0" smtClean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en-GB" sz="2000" dirty="0" smtClean="0">
                <a:solidFill>
                  <a:srgbClr val="002060"/>
                </a:solidFill>
              </a:rPr>
              <a:t>1989: First hospital </a:t>
            </a:r>
            <a:r>
              <a:rPr lang="en-GB" sz="2000" dirty="0" smtClean="0">
                <a:solidFill>
                  <a:srgbClr val="002060"/>
                </a:solidFill>
              </a:rPr>
              <a:t>based proton therapy at </a:t>
            </a:r>
            <a:r>
              <a:rPr lang="en-GB" sz="2000" dirty="0" smtClean="0">
                <a:solidFill>
                  <a:srgbClr val="002060"/>
                </a:solidFill>
              </a:rPr>
              <a:t>Clatterbridge</a:t>
            </a:r>
            <a:r>
              <a:rPr lang="en-GB" sz="2000" dirty="0" smtClean="0">
                <a:solidFill>
                  <a:srgbClr val="002060"/>
                </a:solidFill>
              </a:rPr>
              <a:t>, near </a:t>
            </a:r>
            <a:r>
              <a:rPr lang="en-GB" sz="2000" dirty="0" smtClean="0">
                <a:solidFill>
                  <a:srgbClr val="002060"/>
                </a:solidFill>
              </a:rPr>
              <a:t>Liverpool</a:t>
            </a:r>
            <a:endParaRPr lang="en-GB" sz="2000" dirty="0" smtClean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en-GB" sz="2000" dirty="0" smtClean="0">
                <a:solidFill>
                  <a:srgbClr val="002060"/>
                </a:solidFill>
              </a:rPr>
              <a:t>~2500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002060"/>
                </a:solidFill>
              </a:rPr>
              <a:t>patients with ocular melanoma; local control ~97%. </a:t>
            </a:r>
          </a:p>
          <a:p>
            <a:pPr lvl="1">
              <a:defRPr/>
            </a:pPr>
            <a:r>
              <a:rPr lang="en-GB" sz="2000" dirty="0" smtClean="0">
                <a:solidFill>
                  <a:srgbClr val="002060"/>
                </a:solidFill>
              </a:rPr>
              <a:t>Targets the </a:t>
            </a:r>
            <a:r>
              <a:rPr lang="en-GB" sz="2000" dirty="0" smtClean="0">
                <a:solidFill>
                  <a:srgbClr val="002060"/>
                </a:solidFill>
              </a:rPr>
              <a:t>cancer</a:t>
            </a:r>
            <a:endParaRPr lang="en-GB" sz="2000" dirty="0" smtClean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en-GB" sz="2000" dirty="0" smtClean="0">
                <a:solidFill>
                  <a:srgbClr val="002060"/>
                </a:solidFill>
              </a:rPr>
              <a:t>Avoids key parts of eye (optic nerve, macula, lens</a:t>
            </a:r>
            <a:r>
              <a:rPr lang="en-GB" sz="2000" dirty="0" smtClean="0">
                <a:solidFill>
                  <a:srgbClr val="002060"/>
                </a:solidFill>
              </a:rPr>
              <a:t>)</a:t>
            </a:r>
          </a:p>
          <a:p>
            <a:pPr lvl="1">
              <a:defRPr/>
            </a:pPr>
            <a:endParaRPr lang="en-GB" sz="20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GB" sz="2800" dirty="0" smtClean="0">
                <a:solidFill>
                  <a:srgbClr val="002060"/>
                </a:solidFill>
              </a:rPr>
              <a:t>Simon to talk about UCLH and Manchester….</a:t>
            </a:r>
            <a:endParaRPr lang="en-GB" sz="2800" dirty="0" smtClean="0">
              <a:solidFill>
                <a:srgbClr val="002060"/>
              </a:solidFill>
            </a:endParaRP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9288" y="1052513"/>
            <a:ext cx="3414712" cy="2663825"/>
          </a:xfrm>
          <a:noFill/>
        </p:spPr>
      </p:pic>
      <p:pic>
        <p:nvPicPr>
          <p:cNvPr id="15365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88013" y="3789363"/>
            <a:ext cx="3455987" cy="2808287"/>
          </a:xfrm>
          <a:noFill/>
        </p:spPr>
      </p:pic>
    </p:spTree>
    <p:extLst>
      <p:ext uri="{BB962C8B-B14F-4D97-AF65-F5344CB8AC3E}">
        <p14:creationId xmlns:p14="http://schemas.microsoft.com/office/powerpoint/2010/main" val="301430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00" y="2114532"/>
            <a:ext cx="7310475" cy="1643085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Production and Delivery of Medical Proton Beams</a:t>
            </a:r>
            <a:br>
              <a:rPr lang="en-GB" sz="3600" dirty="0" smtClean="0">
                <a:solidFill>
                  <a:srgbClr val="002060"/>
                </a:solidFill>
              </a:rPr>
            </a:b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32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Production and Acceleration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43300" y="1008033"/>
            <a:ext cx="5194300" cy="54904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Ion source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Plasma accelerated in electric field</a:t>
            </a: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Acceleration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Cyclotron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Fixed magnetic field 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Fixed energy 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Constant frequency</a:t>
            </a:r>
          </a:p>
          <a:p>
            <a:pPr lvl="2"/>
            <a:endParaRPr lang="en-GB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Synchrotron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Fixed radius 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Variable magnetic field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Synchronous frequency</a:t>
            </a:r>
          </a:p>
          <a:p>
            <a:pPr lvl="2"/>
            <a:endParaRPr lang="en-GB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Future accelerators that do the job better?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571500"/>
            <a:ext cx="3416300" cy="256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yclotr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95"/>
          <a:stretch>
            <a:fillRect/>
          </a:stretch>
        </p:blipFill>
        <p:spPr bwMode="auto">
          <a:xfrm>
            <a:off x="101600" y="2085975"/>
            <a:ext cx="3213100" cy="302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165101" y="4114801"/>
            <a:ext cx="3238499" cy="2324099"/>
            <a:chOff x="203697" y="4625975"/>
            <a:chExt cx="2653803" cy="1597025"/>
          </a:xfrm>
        </p:grpSpPr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94" r="6443"/>
            <a:stretch>
              <a:fillRect/>
            </a:stretch>
          </p:blipFill>
          <p:spPr bwMode="auto">
            <a:xfrm>
              <a:off x="203697" y="4625975"/>
              <a:ext cx="2605510" cy="1597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869703" y="5990268"/>
              <a:ext cx="987797" cy="22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 b="1" dirty="0">
                  <a:solidFill>
                    <a:srgbClr val="008000"/>
                  </a:solidFill>
                </a:rPr>
                <a:t>HIT, Germany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65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549" y="966665"/>
            <a:ext cx="3764131" cy="276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Transport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Gantries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Fixed Beams</a:t>
            </a:r>
          </a:p>
          <a:p>
            <a:pPr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176" y="1202083"/>
            <a:ext cx="4902857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026" y="3900303"/>
            <a:ext cx="3197227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36163" y="3071672"/>
            <a:ext cx="2920753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GB" sz="2400" dirty="0" smtClean="0"/>
              <a:t>Clinical Indications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400" dirty="0" smtClean="0"/>
              <a:t>Flexibility</a:t>
            </a:r>
          </a:p>
          <a:p>
            <a:pPr algn="ctr">
              <a:buFont typeface="Arial" pitchFamily="34" charset="0"/>
              <a:buChar char="•"/>
            </a:pPr>
            <a:r>
              <a:rPr lang="en-GB" sz="2400" dirty="0" smtClean="0"/>
              <a:t>Space</a:t>
            </a:r>
          </a:p>
          <a:p>
            <a:pPr algn="ctr">
              <a:buFont typeface="Arial" pitchFamily="34" charset="0"/>
              <a:buChar char="•"/>
            </a:pPr>
            <a:r>
              <a:rPr lang="en-GB" sz="2400" dirty="0" smtClean="0"/>
              <a:t>Cost</a:t>
            </a:r>
          </a:p>
        </p:txBody>
      </p:sp>
    </p:spTree>
    <p:extLst>
      <p:ext uri="{BB962C8B-B14F-4D97-AF65-F5344CB8AC3E}">
        <p14:creationId xmlns:p14="http://schemas.microsoft.com/office/powerpoint/2010/main" val="134211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00" y="2114532"/>
            <a:ext cx="7310475" cy="1643085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Introduction to </a:t>
            </a:r>
            <a:r>
              <a:rPr lang="en-GB" sz="3600" dirty="0" smtClean="0">
                <a:solidFill>
                  <a:srgbClr val="002060"/>
                </a:solidFill>
              </a:rPr>
              <a:t>Radiotherapy and Proton Therapy</a:t>
            </a:r>
            <a:r>
              <a:rPr lang="en-GB" sz="3600" dirty="0" smtClean="0">
                <a:solidFill>
                  <a:srgbClr val="002060"/>
                </a:solidFill>
              </a:rPr>
              <a:t/>
            </a:r>
            <a:br>
              <a:rPr lang="en-GB" sz="3600" dirty="0" smtClean="0">
                <a:solidFill>
                  <a:srgbClr val="002060"/>
                </a:solidFill>
              </a:rPr>
            </a:b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4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44" y="1436659"/>
            <a:ext cx="8277944" cy="36068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Text Box 9"/>
          <p:cNvSpPr txBox="1">
            <a:spLocks noChangeArrowheads="1"/>
          </p:cNvSpPr>
          <p:nvPr/>
        </p:nvSpPr>
        <p:spPr bwMode="auto">
          <a:xfrm>
            <a:off x="946101" y="5216553"/>
            <a:ext cx="725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 smtClean="0">
                <a:solidFill>
                  <a:srgbClr val="FF0000"/>
                </a:solidFill>
              </a:rPr>
              <a:t>Courtesy of T. Lomax</a:t>
            </a:r>
            <a:r>
              <a:rPr lang="en-GB" dirty="0">
                <a:solidFill>
                  <a:srgbClr val="FF0000"/>
                </a:solidFill>
              </a:rPr>
              <a:t>, PSI, Switzerland.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Delivery - Scattering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2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Delivery - Scanning</a:t>
            </a:r>
          </a:p>
        </p:txBody>
      </p:sp>
      <p:sp>
        <p:nvSpPr>
          <p:cNvPr id="63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1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627E04-7C34-42D8-915F-581EC124C9B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>
              <a:cs typeface="Arial" charset="0"/>
            </a:endParaRPr>
          </a:p>
        </p:txBody>
      </p:sp>
      <p:sp>
        <p:nvSpPr>
          <p:cNvPr id="22529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09575" y="567254"/>
            <a:ext cx="8288338" cy="3949699"/>
          </a:xfrm>
        </p:spPr>
        <p:txBody>
          <a:bodyPr>
            <a:normAutofit lnSpcReduction="10000"/>
          </a:bodyPr>
          <a:lstStyle/>
          <a:p>
            <a:endParaRPr lang="en-GB" sz="2800" dirty="0" smtClean="0">
              <a:solidFill>
                <a:srgbClr val="002060"/>
              </a:solidFill>
            </a:endParaRPr>
          </a:p>
          <a:p>
            <a:endParaRPr lang="en-GB" sz="2800" dirty="0" smtClean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Exploiting depth </a:t>
            </a:r>
            <a:r>
              <a:rPr lang="en-GB" dirty="0" smtClean="0">
                <a:solidFill>
                  <a:srgbClr val="002060"/>
                </a:solidFill>
              </a:rPr>
              <a:t>control</a:t>
            </a:r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Exploiting charge</a:t>
            </a:r>
          </a:p>
          <a:p>
            <a:pPr lvl="2">
              <a:buFont typeface="Arial" charset="0"/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lvl="1">
              <a:buFont typeface="Arial" charset="0"/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2740025" y="2140997"/>
            <a:ext cx="3460750" cy="1692275"/>
          </a:xfrm>
          <a:prstGeom prst="rect">
            <a:avLst/>
          </a:prstGeom>
          <a:solidFill>
            <a:srgbClr val="FFCC99"/>
          </a:solidFill>
          <a:ln w="2222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>
            <a:off x="3976688" y="2385471"/>
            <a:ext cx="968375" cy="1022351"/>
          </a:xfrm>
          <a:custGeom>
            <a:avLst/>
            <a:gdLst/>
            <a:ahLst/>
            <a:cxnLst/>
            <a:rect l="0" t="0" r="r" b="b"/>
            <a:pathLst>
              <a:path w="1975925" h="2057801">
                <a:moveTo>
                  <a:pt x="655125" y="152400"/>
                </a:moveTo>
                <a:lnTo>
                  <a:pt x="655125" y="152400"/>
                </a:lnTo>
                <a:cubicBezTo>
                  <a:pt x="617025" y="156633"/>
                  <a:pt x="578714" y="159271"/>
                  <a:pt x="540825" y="165100"/>
                </a:cubicBezTo>
                <a:cubicBezTo>
                  <a:pt x="505180" y="170584"/>
                  <a:pt x="443494" y="193310"/>
                  <a:pt x="413825" y="203200"/>
                </a:cubicBezTo>
                <a:cubicBezTo>
                  <a:pt x="401125" y="207433"/>
                  <a:pt x="386864" y="208474"/>
                  <a:pt x="375725" y="215900"/>
                </a:cubicBezTo>
                <a:cubicBezTo>
                  <a:pt x="363025" y="224367"/>
                  <a:pt x="351573" y="235101"/>
                  <a:pt x="337625" y="241300"/>
                </a:cubicBezTo>
                <a:cubicBezTo>
                  <a:pt x="313159" y="252174"/>
                  <a:pt x="261425" y="266700"/>
                  <a:pt x="261425" y="266700"/>
                </a:cubicBezTo>
                <a:cubicBezTo>
                  <a:pt x="193692" y="368300"/>
                  <a:pt x="282592" y="245533"/>
                  <a:pt x="197925" y="330200"/>
                </a:cubicBezTo>
                <a:cubicBezTo>
                  <a:pt x="187132" y="340993"/>
                  <a:pt x="182296" y="356574"/>
                  <a:pt x="172525" y="368300"/>
                </a:cubicBezTo>
                <a:cubicBezTo>
                  <a:pt x="144041" y="402480"/>
                  <a:pt x="127043" y="403959"/>
                  <a:pt x="109025" y="444500"/>
                </a:cubicBezTo>
                <a:cubicBezTo>
                  <a:pt x="98151" y="468966"/>
                  <a:pt x="92092" y="495300"/>
                  <a:pt x="83625" y="520700"/>
                </a:cubicBezTo>
                <a:cubicBezTo>
                  <a:pt x="79392" y="533400"/>
                  <a:pt x="73550" y="545673"/>
                  <a:pt x="70925" y="558800"/>
                </a:cubicBezTo>
                <a:cubicBezTo>
                  <a:pt x="55600" y="635427"/>
                  <a:pt x="65051" y="601822"/>
                  <a:pt x="45525" y="660400"/>
                </a:cubicBezTo>
                <a:cubicBezTo>
                  <a:pt x="56663" y="883164"/>
                  <a:pt x="67476" y="909062"/>
                  <a:pt x="45525" y="1117600"/>
                </a:cubicBezTo>
                <a:cubicBezTo>
                  <a:pt x="44124" y="1130913"/>
                  <a:pt x="35835" y="1142656"/>
                  <a:pt x="32825" y="1155700"/>
                </a:cubicBezTo>
                <a:cubicBezTo>
                  <a:pt x="23117" y="1197766"/>
                  <a:pt x="7425" y="1282700"/>
                  <a:pt x="7425" y="1282700"/>
                </a:cubicBezTo>
                <a:cubicBezTo>
                  <a:pt x="21906" y="1499915"/>
                  <a:pt x="0" y="1412825"/>
                  <a:pt x="45525" y="1549400"/>
                </a:cubicBezTo>
                <a:cubicBezTo>
                  <a:pt x="49758" y="1562100"/>
                  <a:pt x="47086" y="1580074"/>
                  <a:pt x="58225" y="1587500"/>
                </a:cubicBezTo>
                <a:lnTo>
                  <a:pt x="96325" y="1612900"/>
                </a:lnTo>
                <a:cubicBezTo>
                  <a:pt x="164058" y="1714500"/>
                  <a:pt x="75158" y="1591733"/>
                  <a:pt x="159825" y="1676400"/>
                </a:cubicBezTo>
                <a:cubicBezTo>
                  <a:pt x="170618" y="1687193"/>
                  <a:pt x="175454" y="1702774"/>
                  <a:pt x="185225" y="1714500"/>
                </a:cubicBezTo>
                <a:cubicBezTo>
                  <a:pt x="196723" y="1728298"/>
                  <a:pt x="210625" y="1739900"/>
                  <a:pt x="223325" y="1752600"/>
                </a:cubicBezTo>
                <a:cubicBezTo>
                  <a:pt x="245678" y="1819660"/>
                  <a:pt x="228599" y="1779561"/>
                  <a:pt x="286825" y="1866900"/>
                </a:cubicBezTo>
                <a:cubicBezTo>
                  <a:pt x="295292" y="1879600"/>
                  <a:pt x="299525" y="1896533"/>
                  <a:pt x="312225" y="1905000"/>
                </a:cubicBezTo>
                <a:lnTo>
                  <a:pt x="388425" y="1955800"/>
                </a:lnTo>
                <a:cubicBezTo>
                  <a:pt x="401125" y="1964267"/>
                  <a:pt x="411717" y="1977498"/>
                  <a:pt x="426525" y="1981200"/>
                </a:cubicBezTo>
                <a:cubicBezTo>
                  <a:pt x="443458" y="1985433"/>
                  <a:pt x="460607" y="1988884"/>
                  <a:pt x="477325" y="1993900"/>
                </a:cubicBezTo>
                <a:cubicBezTo>
                  <a:pt x="502970" y="2001593"/>
                  <a:pt x="527550" y="2012806"/>
                  <a:pt x="553525" y="2019300"/>
                </a:cubicBezTo>
                <a:cubicBezTo>
                  <a:pt x="684165" y="2051960"/>
                  <a:pt x="620567" y="2039763"/>
                  <a:pt x="744025" y="2057400"/>
                </a:cubicBezTo>
                <a:cubicBezTo>
                  <a:pt x="782125" y="2053167"/>
                  <a:pt x="822299" y="2057801"/>
                  <a:pt x="858325" y="2044700"/>
                </a:cubicBezTo>
                <a:cubicBezTo>
                  <a:pt x="872670" y="2039484"/>
                  <a:pt x="872932" y="2017393"/>
                  <a:pt x="883725" y="2006600"/>
                </a:cubicBezTo>
                <a:cubicBezTo>
                  <a:pt x="908344" y="1981981"/>
                  <a:pt x="928937" y="1978829"/>
                  <a:pt x="959925" y="1968500"/>
                </a:cubicBezTo>
                <a:cubicBezTo>
                  <a:pt x="1042727" y="1985060"/>
                  <a:pt x="1074377" y="1993900"/>
                  <a:pt x="1175825" y="1993900"/>
                </a:cubicBezTo>
                <a:cubicBezTo>
                  <a:pt x="1256370" y="1993900"/>
                  <a:pt x="1336692" y="1985433"/>
                  <a:pt x="1417125" y="1981200"/>
                </a:cubicBezTo>
                <a:cubicBezTo>
                  <a:pt x="1429825" y="1968500"/>
                  <a:pt x="1441427" y="1954598"/>
                  <a:pt x="1455225" y="1943100"/>
                </a:cubicBezTo>
                <a:cubicBezTo>
                  <a:pt x="1466951" y="1933329"/>
                  <a:pt x="1482532" y="1928493"/>
                  <a:pt x="1493325" y="1917700"/>
                </a:cubicBezTo>
                <a:cubicBezTo>
                  <a:pt x="1508292" y="1902733"/>
                  <a:pt x="1517650" y="1882971"/>
                  <a:pt x="1531425" y="1866900"/>
                </a:cubicBezTo>
                <a:cubicBezTo>
                  <a:pt x="1543114" y="1853263"/>
                  <a:pt x="1558498" y="1842977"/>
                  <a:pt x="1569525" y="1828800"/>
                </a:cubicBezTo>
                <a:cubicBezTo>
                  <a:pt x="1588267" y="1804703"/>
                  <a:pt x="1603392" y="1778000"/>
                  <a:pt x="1620325" y="1752600"/>
                </a:cubicBezTo>
                <a:cubicBezTo>
                  <a:pt x="1628792" y="1739900"/>
                  <a:pt x="1634932" y="1725293"/>
                  <a:pt x="1645725" y="1714500"/>
                </a:cubicBezTo>
                <a:cubicBezTo>
                  <a:pt x="1658425" y="1701800"/>
                  <a:pt x="1672798" y="1690577"/>
                  <a:pt x="1683825" y="1676400"/>
                </a:cubicBezTo>
                <a:cubicBezTo>
                  <a:pt x="1772725" y="1562100"/>
                  <a:pt x="1702875" y="1638300"/>
                  <a:pt x="1760025" y="1562100"/>
                </a:cubicBezTo>
                <a:cubicBezTo>
                  <a:pt x="1772725" y="1545167"/>
                  <a:pt x="1785987" y="1528640"/>
                  <a:pt x="1798125" y="1511300"/>
                </a:cubicBezTo>
                <a:lnTo>
                  <a:pt x="1874325" y="1397000"/>
                </a:lnTo>
                <a:lnTo>
                  <a:pt x="1899725" y="1358900"/>
                </a:lnTo>
                <a:lnTo>
                  <a:pt x="1925125" y="1320800"/>
                </a:lnTo>
                <a:cubicBezTo>
                  <a:pt x="1929194" y="1304524"/>
                  <a:pt x="1941415" y="1250120"/>
                  <a:pt x="1950525" y="1231900"/>
                </a:cubicBezTo>
                <a:cubicBezTo>
                  <a:pt x="1957351" y="1218248"/>
                  <a:pt x="1967458" y="1206500"/>
                  <a:pt x="1975925" y="1193800"/>
                </a:cubicBezTo>
                <a:cubicBezTo>
                  <a:pt x="1971692" y="1117600"/>
                  <a:pt x="1970134" y="1041204"/>
                  <a:pt x="1963225" y="965200"/>
                </a:cubicBezTo>
                <a:cubicBezTo>
                  <a:pt x="1961645" y="947817"/>
                  <a:pt x="1950525" y="931854"/>
                  <a:pt x="1950525" y="914400"/>
                </a:cubicBezTo>
                <a:cubicBezTo>
                  <a:pt x="1950525" y="774636"/>
                  <a:pt x="1958992" y="635000"/>
                  <a:pt x="1963225" y="495300"/>
                </a:cubicBezTo>
                <a:cubicBezTo>
                  <a:pt x="1958992" y="448733"/>
                  <a:pt x="1960322" y="401321"/>
                  <a:pt x="1950525" y="355600"/>
                </a:cubicBezTo>
                <a:cubicBezTo>
                  <a:pt x="1946332" y="336033"/>
                  <a:pt x="1899241" y="288901"/>
                  <a:pt x="1887025" y="279400"/>
                </a:cubicBezTo>
                <a:cubicBezTo>
                  <a:pt x="1862928" y="260658"/>
                  <a:pt x="1832411" y="250186"/>
                  <a:pt x="1810825" y="228600"/>
                </a:cubicBezTo>
                <a:cubicBezTo>
                  <a:pt x="1798125" y="215900"/>
                  <a:pt x="1786523" y="201998"/>
                  <a:pt x="1772725" y="190500"/>
                </a:cubicBezTo>
                <a:cubicBezTo>
                  <a:pt x="1738971" y="162371"/>
                  <a:pt x="1723349" y="162285"/>
                  <a:pt x="1683825" y="139700"/>
                </a:cubicBezTo>
                <a:cubicBezTo>
                  <a:pt x="1670573" y="132127"/>
                  <a:pt x="1659377" y="121126"/>
                  <a:pt x="1645725" y="114300"/>
                </a:cubicBezTo>
                <a:cubicBezTo>
                  <a:pt x="1633751" y="108313"/>
                  <a:pt x="1619327" y="108101"/>
                  <a:pt x="1607625" y="101600"/>
                </a:cubicBezTo>
                <a:cubicBezTo>
                  <a:pt x="1580940" y="86775"/>
                  <a:pt x="1556825" y="67733"/>
                  <a:pt x="1531425" y="50800"/>
                </a:cubicBezTo>
                <a:cubicBezTo>
                  <a:pt x="1518725" y="42333"/>
                  <a:pt x="1507805" y="30227"/>
                  <a:pt x="1493325" y="25400"/>
                </a:cubicBezTo>
                <a:lnTo>
                  <a:pt x="1417125" y="0"/>
                </a:lnTo>
                <a:cubicBezTo>
                  <a:pt x="1336100" y="5402"/>
                  <a:pt x="1244593" y="3181"/>
                  <a:pt x="1163125" y="25400"/>
                </a:cubicBezTo>
                <a:cubicBezTo>
                  <a:pt x="1137294" y="32445"/>
                  <a:pt x="1109202" y="35948"/>
                  <a:pt x="1086925" y="50800"/>
                </a:cubicBezTo>
                <a:cubicBezTo>
                  <a:pt x="1061525" y="67733"/>
                  <a:pt x="1040341" y="94196"/>
                  <a:pt x="1010725" y="101600"/>
                </a:cubicBezTo>
                <a:cubicBezTo>
                  <a:pt x="933950" y="120794"/>
                  <a:pt x="976484" y="108780"/>
                  <a:pt x="883725" y="139700"/>
                </a:cubicBezTo>
                <a:lnTo>
                  <a:pt x="845625" y="152400"/>
                </a:lnTo>
                <a:lnTo>
                  <a:pt x="655125" y="152400"/>
                </a:lnTo>
                <a:close/>
              </a:path>
            </a:pathLst>
          </a:custGeom>
          <a:solidFill>
            <a:srgbClr val="339966">
              <a:alpha val="59000"/>
            </a:srgbClr>
          </a:solidFill>
          <a:ln w="25400" cap="flat" cmpd="sng" algn="ctr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dirty="0"/>
          </a:p>
        </p:txBody>
      </p:sp>
      <p:sp>
        <p:nvSpPr>
          <p:cNvPr id="22590" name="Rectangle 62"/>
          <p:cNvSpPr>
            <a:spLocks noChangeArrowheads="1"/>
          </p:cNvSpPr>
          <p:nvPr/>
        </p:nvSpPr>
        <p:spPr bwMode="auto">
          <a:xfrm>
            <a:off x="2778125" y="4360322"/>
            <a:ext cx="3460750" cy="1692275"/>
          </a:xfrm>
          <a:prstGeom prst="rect">
            <a:avLst/>
          </a:prstGeom>
          <a:solidFill>
            <a:srgbClr val="FFCC99"/>
          </a:solidFill>
          <a:ln w="2222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 rot="946756">
            <a:off x="4052888" y="4442872"/>
            <a:ext cx="968375" cy="1238250"/>
          </a:xfrm>
          <a:custGeom>
            <a:avLst/>
            <a:gdLst/>
            <a:ahLst/>
            <a:cxnLst/>
            <a:rect l="0" t="0" r="r" b="b"/>
            <a:pathLst>
              <a:path w="1975925" h="2057801">
                <a:moveTo>
                  <a:pt x="655125" y="152400"/>
                </a:moveTo>
                <a:lnTo>
                  <a:pt x="655125" y="152400"/>
                </a:lnTo>
                <a:cubicBezTo>
                  <a:pt x="617025" y="156633"/>
                  <a:pt x="578714" y="159271"/>
                  <a:pt x="540825" y="165100"/>
                </a:cubicBezTo>
                <a:cubicBezTo>
                  <a:pt x="505180" y="170584"/>
                  <a:pt x="443494" y="193310"/>
                  <a:pt x="413825" y="203200"/>
                </a:cubicBezTo>
                <a:cubicBezTo>
                  <a:pt x="401125" y="207433"/>
                  <a:pt x="386864" y="208474"/>
                  <a:pt x="375725" y="215900"/>
                </a:cubicBezTo>
                <a:cubicBezTo>
                  <a:pt x="363025" y="224367"/>
                  <a:pt x="351573" y="235101"/>
                  <a:pt x="337625" y="241300"/>
                </a:cubicBezTo>
                <a:cubicBezTo>
                  <a:pt x="313159" y="252174"/>
                  <a:pt x="261425" y="266700"/>
                  <a:pt x="261425" y="266700"/>
                </a:cubicBezTo>
                <a:cubicBezTo>
                  <a:pt x="193692" y="368300"/>
                  <a:pt x="282592" y="245533"/>
                  <a:pt x="197925" y="330200"/>
                </a:cubicBezTo>
                <a:cubicBezTo>
                  <a:pt x="187132" y="340993"/>
                  <a:pt x="182296" y="356574"/>
                  <a:pt x="172525" y="368300"/>
                </a:cubicBezTo>
                <a:cubicBezTo>
                  <a:pt x="144041" y="402480"/>
                  <a:pt x="127043" y="403959"/>
                  <a:pt x="109025" y="444500"/>
                </a:cubicBezTo>
                <a:cubicBezTo>
                  <a:pt x="98151" y="468966"/>
                  <a:pt x="92092" y="495300"/>
                  <a:pt x="83625" y="520700"/>
                </a:cubicBezTo>
                <a:cubicBezTo>
                  <a:pt x="79392" y="533400"/>
                  <a:pt x="73550" y="545673"/>
                  <a:pt x="70925" y="558800"/>
                </a:cubicBezTo>
                <a:cubicBezTo>
                  <a:pt x="55600" y="635427"/>
                  <a:pt x="65051" y="601822"/>
                  <a:pt x="45525" y="660400"/>
                </a:cubicBezTo>
                <a:cubicBezTo>
                  <a:pt x="56663" y="883164"/>
                  <a:pt x="67476" y="909062"/>
                  <a:pt x="45525" y="1117600"/>
                </a:cubicBezTo>
                <a:cubicBezTo>
                  <a:pt x="44124" y="1130913"/>
                  <a:pt x="35835" y="1142656"/>
                  <a:pt x="32825" y="1155700"/>
                </a:cubicBezTo>
                <a:cubicBezTo>
                  <a:pt x="23117" y="1197766"/>
                  <a:pt x="7425" y="1282700"/>
                  <a:pt x="7425" y="1282700"/>
                </a:cubicBezTo>
                <a:cubicBezTo>
                  <a:pt x="21906" y="1499915"/>
                  <a:pt x="0" y="1412825"/>
                  <a:pt x="45525" y="1549400"/>
                </a:cubicBezTo>
                <a:cubicBezTo>
                  <a:pt x="49758" y="1562100"/>
                  <a:pt x="47086" y="1580074"/>
                  <a:pt x="58225" y="1587500"/>
                </a:cubicBezTo>
                <a:lnTo>
                  <a:pt x="96325" y="1612900"/>
                </a:lnTo>
                <a:cubicBezTo>
                  <a:pt x="164058" y="1714500"/>
                  <a:pt x="75158" y="1591733"/>
                  <a:pt x="159825" y="1676400"/>
                </a:cubicBezTo>
                <a:cubicBezTo>
                  <a:pt x="170618" y="1687193"/>
                  <a:pt x="175454" y="1702774"/>
                  <a:pt x="185225" y="1714500"/>
                </a:cubicBezTo>
                <a:cubicBezTo>
                  <a:pt x="196723" y="1728298"/>
                  <a:pt x="210625" y="1739900"/>
                  <a:pt x="223325" y="1752600"/>
                </a:cubicBezTo>
                <a:cubicBezTo>
                  <a:pt x="245678" y="1819660"/>
                  <a:pt x="228599" y="1779561"/>
                  <a:pt x="286825" y="1866900"/>
                </a:cubicBezTo>
                <a:cubicBezTo>
                  <a:pt x="295292" y="1879600"/>
                  <a:pt x="299525" y="1896533"/>
                  <a:pt x="312225" y="1905000"/>
                </a:cubicBezTo>
                <a:lnTo>
                  <a:pt x="388425" y="1955800"/>
                </a:lnTo>
                <a:cubicBezTo>
                  <a:pt x="401125" y="1964267"/>
                  <a:pt x="411717" y="1977498"/>
                  <a:pt x="426525" y="1981200"/>
                </a:cubicBezTo>
                <a:cubicBezTo>
                  <a:pt x="443458" y="1985433"/>
                  <a:pt x="460607" y="1988884"/>
                  <a:pt x="477325" y="1993900"/>
                </a:cubicBezTo>
                <a:cubicBezTo>
                  <a:pt x="502970" y="2001593"/>
                  <a:pt x="527550" y="2012806"/>
                  <a:pt x="553525" y="2019300"/>
                </a:cubicBezTo>
                <a:cubicBezTo>
                  <a:pt x="684165" y="2051960"/>
                  <a:pt x="620567" y="2039763"/>
                  <a:pt x="744025" y="2057400"/>
                </a:cubicBezTo>
                <a:cubicBezTo>
                  <a:pt x="782125" y="2053167"/>
                  <a:pt x="822299" y="2057801"/>
                  <a:pt x="858325" y="2044700"/>
                </a:cubicBezTo>
                <a:cubicBezTo>
                  <a:pt x="872670" y="2039484"/>
                  <a:pt x="872932" y="2017393"/>
                  <a:pt x="883725" y="2006600"/>
                </a:cubicBezTo>
                <a:cubicBezTo>
                  <a:pt x="908344" y="1981981"/>
                  <a:pt x="928937" y="1978829"/>
                  <a:pt x="959925" y="1968500"/>
                </a:cubicBezTo>
                <a:cubicBezTo>
                  <a:pt x="1042727" y="1985060"/>
                  <a:pt x="1074377" y="1993900"/>
                  <a:pt x="1175825" y="1993900"/>
                </a:cubicBezTo>
                <a:cubicBezTo>
                  <a:pt x="1256370" y="1993900"/>
                  <a:pt x="1336692" y="1985433"/>
                  <a:pt x="1417125" y="1981200"/>
                </a:cubicBezTo>
                <a:cubicBezTo>
                  <a:pt x="1429825" y="1968500"/>
                  <a:pt x="1441427" y="1954598"/>
                  <a:pt x="1455225" y="1943100"/>
                </a:cubicBezTo>
                <a:cubicBezTo>
                  <a:pt x="1466951" y="1933329"/>
                  <a:pt x="1482532" y="1928493"/>
                  <a:pt x="1493325" y="1917700"/>
                </a:cubicBezTo>
                <a:cubicBezTo>
                  <a:pt x="1508292" y="1902733"/>
                  <a:pt x="1517650" y="1882971"/>
                  <a:pt x="1531425" y="1866900"/>
                </a:cubicBezTo>
                <a:cubicBezTo>
                  <a:pt x="1543114" y="1853263"/>
                  <a:pt x="1558498" y="1842977"/>
                  <a:pt x="1569525" y="1828800"/>
                </a:cubicBezTo>
                <a:cubicBezTo>
                  <a:pt x="1588267" y="1804703"/>
                  <a:pt x="1603392" y="1778000"/>
                  <a:pt x="1620325" y="1752600"/>
                </a:cubicBezTo>
                <a:cubicBezTo>
                  <a:pt x="1628792" y="1739900"/>
                  <a:pt x="1634932" y="1725293"/>
                  <a:pt x="1645725" y="1714500"/>
                </a:cubicBezTo>
                <a:cubicBezTo>
                  <a:pt x="1658425" y="1701800"/>
                  <a:pt x="1672798" y="1690577"/>
                  <a:pt x="1683825" y="1676400"/>
                </a:cubicBezTo>
                <a:cubicBezTo>
                  <a:pt x="1772725" y="1562100"/>
                  <a:pt x="1702875" y="1638300"/>
                  <a:pt x="1760025" y="1562100"/>
                </a:cubicBezTo>
                <a:cubicBezTo>
                  <a:pt x="1772725" y="1545167"/>
                  <a:pt x="1785987" y="1528640"/>
                  <a:pt x="1798125" y="1511300"/>
                </a:cubicBezTo>
                <a:lnTo>
                  <a:pt x="1874325" y="1397000"/>
                </a:lnTo>
                <a:lnTo>
                  <a:pt x="1899725" y="1358900"/>
                </a:lnTo>
                <a:lnTo>
                  <a:pt x="1925125" y="1320800"/>
                </a:lnTo>
                <a:cubicBezTo>
                  <a:pt x="1929194" y="1304524"/>
                  <a:pt x="1941415" y="1250120"/>
                  <a:pt x="1950525" y="1231900"/>
                </a:cubicBezTo>
                <a:cubicBezTo>
                  <a:pt x="1957351" y="1218248"/>
                  <a:pt x="1967458" y="1206500"/>
                  <a:pt x="1975925" y="1193800"/>
                </a:cubicBezTo>
                <a:cubicBezTo>
                  <a:pt x="1971692" y="1117600"/>
                  <a:pt x="1970134" y="1041204"/>
                  <a:pt x="1963225" y="965200"/>
                </a:cubicBezTo>
                <a:cubicBezTo>
                  <a:pt x="1961645" y="947817"/>
                  <a:pt x="1950525" y="931854"/>
                  <a:pt x="1950525" y="914400"/>
                </a:cubicBezTo>
                <a:cubicBezTo>
                  <a:pt x="1950525" y="774636"/>
                  <a:pt x="1958992" y="635000"/>
                  <a:pt x="1963225" y="495300"/>
                </a:cubicBezTo>
                <a:cubicBezTo>
                  <a:pt x="1958992" y="448733"/>
                  <a:pt x="1960322" y="401321"/>
                  <a:pt x="1950525" y="355600"/>
                </a:cubicBezTo>
                <a:cubicBezTo>
                  <a:pt x="1946332" y="336033"/>
                  <a:pt x="1899241" y="288901"/>
                  <a:pt x="1887025" y="279400"/>
                </a:cubicBezTo>
                <a:cubicBezTo>
                  <a:pt x="1862928" y="260658"/>
                  <a:pt x="1832411" y="250186"/>
                  <a:pt x="1810825" y="228600"/>
                </a:cubicBezTo>
                <a:cubicBezTo>
                  <a:pt x="1798125" y="215900"/>
                  <a:pt x="1786523" y="201998"/>
                  <a:pt x="1772725" y="190500"/>
                </a:cubicBezTo>
                <a:cubicBezTo>
                  <a:pt x="1738971" y="162371"/>
                  <a:pt x="1723349" y="162285"/>
                  <a:pt x="1683825" y="139700"/>
                </a:cubicBezTo>
                <a:cubicBezTo>
                  <a:pt x="1670573" y="132127"/>
                  <a:pt x="1659377" y="121126"/>
                  <a:pt x="1645725" y="114300"/>
                </a:cubicBezTo>
                <a:cubicBezTo>
                  <a:pt x="1633751" y="108313"/>
                  <a:pt x="1619327" y="108101"/>
                  <a:pt x="1607625" y="101600"/>
                </a:cubicBezTo>
                <a:cubicBezTo>
                  <a:pt x="1580940" y="86775"/>
                  <a:pt x="1556825" y="67733"/>
                  <a:pt x="1531425" y="50800"/>
                </a:cubicBezTo>
                <a:cubicBezTo>
                  <a:pt x="1518725" y="42333"/>
                  <a:pt x="1507805" y="30227"/>
                  <a:pt x="1493325" y="25400"/>
                </a:cubicBezTo>
                <a:lnTo>
                  <a:pt x="1417125" y="0"/>
                </a:lnTo>
                <a:cubicBezTo>
                  <a:pt x="1336100" y="5402"/>
                  <a:pt x="1244593" y="3181"/>
                  <a:pt x="1163125" y="25400"/>
                </a:cubicBezTo>
                <a:cubicBezTo>
                  <a:pt x="1137294" y="32445"/>
                  <a:pt x="1109202" y="35948"/>
                  <a:pt x="1086925" y="50800"/>
                </a:cubicBezTo>
                <a:cubicBezTo>
                  <a:pt x="1061525" y="67733"/>
                  <a:pt x="1040341" y="94196"/>
                  <a:pt x="1010725" y="101600"/>
                </a:cubicBezTo>
                <a:cubicBezTo>
                  <a:pt x="933950" y="120794"/>
                  <a:pt x="976484" y="108780"/>
                  <a:pt x="883725" y="139700"/>
                </a:cubicBezTo>
                <a:lnTo>
                  <a:pt x="845625" y="152400"/>
                </a:lnTo>
                <a:lnTo>
                  <a:pt x="655125" y="152400"/>
                </a:lnTo>
                <a:close/>
              </a:path>
            </a:pathLst>
          </a:custGeom>
          <a:solidFill>
            <a:srgbClr val="339966">
              <a:alpha val="59000"/>
            </a:srgbClr>
          </a:solidFill>
          <a:ln w="25400" cap="flat" cmpd="sng" algn="ctr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dirty="0"/>
          </a:p>
        </p:txBody>
      </p:sp>
      <p:sp>
        <p:nvSpPr>
          <p:cNvPr id="146" name="Right Arrow 145"/>
          <p:cNvSpPr/>
          <p:nvPr/>
        </p:nvSpPr>
        <p:spPr>
          <a:xfrm>
            <a:off x="7226300" y="2137822"/>
            <a:ext cx="1117600" cy="1206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574" name="TextBox 146"/>
          <p:cNvSpPr txBox="1">
            <a:spLocks noChangeArrowheads="1"/>
          </p:cNvSpPr>
          <p:nvPr/>
        </p:nvSpPr>
        <p:spPr bwMode="auto">
          <a:xfrm>
            <a:off x="7175500" y="2391822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Calibri" pitchFamily="34" charset="0"/>
              </a:rPr>
              <a:t>Beam direction</a:t>
            </a:r>
          </a:p>
        </p:txBody>
      </p:sp>
      <p:sp>
        <p:nvSpPr>
          <p:cNvPr id="148" name="Flowchart: Summing Junction 147"/>
          <p:cNvSpPr/>
          <p:nvPr/>
        </p:nvSpPr>
        <p:spPr>
          <a:xfrm>
            <a:off x="7226300" y="4411122"/>
            <a:ext cx="927100" cy="1003300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576" name="TextBox 148"/>
          <p:cNvSpPr txBox="1">
            <a:spLocks noChangeArrowheads="1"/>
          </p:cNvSpPr>
          <p:nvPr/>
        </p:nvSpPr>
        <p:spPr bwMode="auto">
          <a:xfrm>
            <a:off x="7162800" y="4576222"/>
            <a:ext cx="1054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Calibri" pitchFamily="34" charset="0"/>
              </a:rPr>
              <a:t>Beam direction</a:t>
            </a:r>
          </a:p>
        </p:txBody>
      </p:sp>
      <p:sp>
        <p:nvSpPr>
          <p:cNvPr id="150" name="Oval 5"/>
          <p:cNvSpPr>
            <a:spLocks noChangeArrowheads="1"/>
          </p:cNvSpPr>
          <p:nvPr/>
        </p:nvSpPr>
        <p:spPr bwMode="auto">
          <a:xfrm>
            <a:off x="4124325" y="4458747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1" name="Oval 5"/>
          <p:cNvSpPr>
            <a:spLocks noChangeArrowheads="1"/>
          </p:cNvSpPr>
          <p:nvPr/>
        </p:nvSpPr>
        <p:spPr bwMode="auto">
          <a:xfrm>
            <a:off x="4457700" y="4450810"/>
            <a:ext cx="217488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2" name="Oval 5"/>
          <p:cNvSpPr>
            <a:spLocks noChangeArrowheads="1"/>
          </p:cNvSpPr>
          <p:nvPr/>
        </p:nvSpPr>
        <p:spPr bwMode="auto">
          <a:xfrm>
            <a:off x="4630738" y="4447635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3" name="Oval 5"/>
          <p:cNvSpPr>
            <a:spLocks noChangeArrowheads="1"/>
          </p:cNvSpPr>
          <p:nvPr/>
        </p:nvSpPr>
        <p:spPr bwMode="auto">
          <a:xfrm>
            <a:off x="4816475" y="4433347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4" name="Oval 5"/>
          <p:cNvSpPr>
            <a:spLocks noChangeArrowheads="1"/>
          </p:cNvSpPr>
          <p:nvPr/>
        </p:nvSpPr>
        <p:spPr bwMode="auto">
          <a:xfrm>
            <a:off x="4079875" y="461591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5" name="Oval 5"/>
          <p:cNvSpPr>
            <a:spLocks noChangeArrowheads="1"/>
          </p:cNvSpPr>
          <p:nvPr/>
        </p:nvSpPr>
        <p:spPr bwMode="auto">
          <a:xfrm>
            <a:off x="4260850" y="461591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6" name="Oval 5"/>
          <p:cNvSpPr>
            <a:spLocks noChangeArrowheads="1"/>
          </p:cNvSpPr>
          <p:nvPr/>
        </p:nvSpPr>
        <p:spPr bwMode="auto">
          <a:xfrm>
            <a:off x="4421188" y="461591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7" name="Oval 5"/>
          <p:cNvSpPr>
            <a:spLocks noChangeArrowheads="1"/>
          </p:cNvSpPr>
          <p:nvPr/>
        </p:nvSpPr>
        <p:spPr bwMode="auto">
          <a:xfrm>
            <a:off x="4568825" y="4614322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8" name="Oval 5"/>
          <p:cNvSpPr>
            <a:spLocks noChangeArrowheads="1"/>
          </p:cNvSpPr>
          <p:nvPr/>
        </p:nvSpPr>
        <p:spPr bwMode="auto">
          <a:xfrm>
            <a:off x="4721225" y="4607972"/>
            <a:ext cx="217488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9" name="Oval 5"/>
          <p:cNvSpPr>
            <a:spLocks noChangeArrowheads="1"/>
          </p:cNvSpPr>
          <p:nvPr/>
        </p:nvSpPr>
        <p:spPr bwMode="auto">
          <a:xfrm>
            <a:off x="4279900" y="4455572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60" name="Oval 5"/>
          <p:cNvSpPr>
            <a:spLocks noChangeArrowheads="1"/>
          </p:cNvSpPr>
          <p:nvPr/>
        </p:nvSpPr>
        <p:spPr bwMode="auto">
          <a:xfrm>
            <a:off x="4872038" y="4598447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4999038" y="4606385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65" name="AutoShape 6"/>
          <p:cNvSpPr>
            <a:spLocks noChangeArrowheads="1"/>
          </p:cNvSpPr>
          <p:nvPr/>
        </p:nvSpPr>
        <p:spPr bwMode="auto">
          <a:xfrm>
            <a:off x="1382713" y="2491834"/>
            <a:ext cx="3563937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66" name="Oval 7"/>
          <p:cNvSpPr>
            <a:spLocks noChangeArrowheads="1"/>
          </p:cNvSpPr>
          <p:nvPr/>
        </p:nvSpPr>
        <p:spPr bwMode="auto">
          <a:xfrm>
            <a:off x="4846638" y="2455321"/>
            <a:ext cx="144462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" name="AutoShape 8"/>
          <p:cNvSpPr>
            <a:spLocks noChangeArrowheads="1"/>
          </p:cNvSpPr>
          <p:nvPr/>
        </p:nvSpPr>
        <p:spPr bwMode="auto">
          <a:xfrm>
            <a:off x="1382713" y="2591847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68" name="Oval 9"/>
          <p:cNvSpPr>
            <a:spLocks noChangeArrowheads="1"/>
          </p:cNvSpPr>
          <p:nvPr/>
        </p:nvSpPr>
        <p:spPr bwMode="auto">
          <a:xfrm>
            <a:off x="4846638" y="2555335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" name="AutoShape 10"/>
          <p:cNvSpPr>
            <a:spLocks noChangeArrowheads="1"/>
          </p:cNvSpPr>
          <p:nvPr/>
        </p:nvSpPr>
        <p:spPr bwMode="auto">
          <a:xfrm>
            <a:off x="1393825" y="2691859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0" name="Oval 11"/>
          <p:cNvSpPr>
            <a:spLocks noChangeArrowheads="1"/>
          </p:cNvSpPr>
          <p:nvPr/>
        </p:nvSpPr>
        <p:spPr bwMode="auto">
          <a:xfrm>
            <a:off x="4851400" y="2655346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" name="AutoShape 12"/>
          <p:cNvSpPr>
            <a:spLocks noChangeArrowheads="1"/>
          </p:cNvSpPr>
          <p:nvPr/>
        </p:nvSpPr>
        <p:spPr bwMode="auto">
          <a:xfrm>
            <a:off x="1393825" y="2791872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2" name="Oval 13"/>
          <p:cNvSpPr>
            <a:spLocks noChangeArrowheads="1"/>
          </p:cNvSpPr>
          <p:nvPr/>
        </p:nvSpPr>
        <p:spPr bwMode="auto">
          <a:xfrm>
            <a:off x="4851400" y="2755360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AutoShape 14"/>
          <p:cNvSpPr>
            <a:spLocks noChangeArrowheads="1"/>
          </p:cNvSpPr>
          <p:nvPr/>
        </p:nvSpPr>
        <p:spPr bwMode="auto">
          <a:xfrm>
            <a:off x="1393825" y="2891884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4" name="Oval 15"/>
          <p:cNvSpPr>
            <a:spLocks noChangeArrowheads="1"/>
          </p:cNvSpPr>
          <p:nvPr/>
        </p:nvSpPr>
        <p:spPr bwMode="auto">
          <a:xfrm>
            <a:off x="4851400" y="2855371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AutoShape 16"/>
          <p:cNvSpPr>
            <a:spLocks noChangeArrowheads="1"/>
          </p:cNvSpPr>
          <p:nvPr/>
        </p:nvSpPr>
        <p:spPr bwMode="auto">
          <a:xfrm>
            <a:off x="1393825" y="3003009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1" name="AutoShape 22"/>
          <p:cNvSpPr>
            <a:spLocks noChangeArrowheads="1"/>
          </p:cNvSpPr>
          <p:nvPr/>
        </p:nvSpPr>
        <p:spPr bwMode="auto">
          <a:xfrm>
            <a:off x="1260475" y="2347372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2" name="Oval 23"/>
          <p:cNvSpPr>
            <a:spLocks noChangeArrowheads="1"/>
          </p:cNvSpPr>
          <p:nvPr/>
        </p:nvSpPr>
        <p:spPr bwMode="auto">
          <a:xfrm>
            <a:off x="4718050" y="2310860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AutoShape 24"/>
          <p:cNvSpPr>
            <a:spLocks noChangeArrowheads="1"/>
          </p:cNvSpPr>
          <p:nvPr/>
        </p:nvSpPr>
        <p:spPr bwMode="auto">
          <a:xfrm>
            <a:off x="1265238" y="2452147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4" name="Oval 25"/>
          <p:cNvSpPr>
            <a:spLocks noChangeArrowheads="1"/>
          </p:cNvSpPr>
          <p:nvPr/>
        </p:nvSpPr>
        <p:spPr bwMode="auto">
          <a:xfrm>
            <a:off x="4722813" y="2415635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5" name="AutoShape 26"/>
          <p:cNvSpPr>
            <a:spLocks noChangeArrowheads="1"/>
          </p:cNvSpPr>
          <p:nvPr/>
        </p:nvSpPr>
        <p:spPr bwMode="auto">
          <a:xfrm>
            <a:off x="1265238" y="2552159"/>
            <a:ext cx="3563937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6" name="Oval 27"/>
          <p:cNvSpPr>
            <a:spLocks noChangeArrowheads="1"/>
          </p:cNvSpPr>
          <p:nvPr/>
        </p:nvSpPr>
        <p:spPr bwMode="auto">
          <a:xfrm>
            <a:off x="4722813" y="2515646"/>
            <a:ext cx="144462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AutoShape 28"/>
          <p:cNvSpPr>
            <a:spLocks noChangeArrowheads="1"/>
          </p:cNvSpPr>
          <p:nvPr/>
        </p:nvSpPr>
        <p:spPr bwMode="auto">
          <a:xfrm>
            <a:off x="1276350" y="2652172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8" name="Oval 29"/>
          <p:cNvSpPr>
            <a:spLocks noChangeArrowheads="1"/>
          </p:cNvSpPr>
          <p:nvPr/>
        </p:nvSpPr>
        <p:spPr bwMode="auto">
          <a:xfrm>
            <a:off x="4733925" y="2615660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" name="AutoShape 30"/>
          <p:cNvSpPr>
            <a:spLocks noChangeArrowheads="1"/>
          </p:cNvSpPr>
          <p:nvPr/>
        </p:nvSpPr>
        <p:spPr bwMode="auto">
          <a:xfrm>
            <a:off x="1276350" y="2752184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0" name="Oval 31"/>
          <p:cNvSpPr>
            <a:spLocks noChangeArrowheads="1"/>
          </p:cNvSpPr>
          <p:nvPr/>
        </p:nvSpPr>
        <p:spPr bwMode="auto">
          <a:xfrm>
            <a:off x="4733925" y="2715671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" name="AutoShape 32"/>
          <p:cNvSpPr>
            <a:spLocks noChangeArrowheads="1"/>
          </p:cNvSpPr>
          <p:nvPr/>
        </p:nvSpPr>
        <p:spPr bwMode="auto">
          <a:xfrm>
            <a:off x="1276350" y="2852197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2" name="Oval 33"/>
          <p:cNvSpPr>
            <a:spLocks noChangeArrowheads="1"/>
          </p:cNvSpPr>
          <p:nvPr/>
        </p:nvSpPr>
        <p:spPr bwMode="auto">
          <a:xfrm>
            <a:off x="4733925" y="2815685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" name="AutoShape 34"/>
          <p:cNvSpPr>
            <a:spLocks noChangeArrowheads="1"/>
          </p:cNvSpPr>
          <p:nvPr/>
        </p:nvSpPr>
        <p:spPr bwMode="auto">
          <a:xfrm>
            <a:off x="1276350" y="2963322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4" name="Oval 35"/>
          <p:cNvSpPr>
            <a:spLocks noChangeArrowheads="1"/>
          </p:cNvSpPr>
          <p:nvPr/>
        </p:nvSpPr>
        <p:spPr bwMode="auto">
          <a:xfrm>
            <a:off x="4733925" y="2926810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" name="AutoShape 36"/>
          <p:cNvSpPr>
            <a:spLocks noChangeArrowheads="1"/>
          </p:cNvSpPr>
          <p:nvPr/>
        </p:nvSpPr>
        <p:spPr bwMode="auto">
          <a:xfrm>
            <a:off x="1276350" y="3085559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7" name="AutoShape 38"/>
          <p:cNvSpPr>
            <a:spLocks noChangeArrowheads="1"/>
          </p:cNvSpPr>
          <p:nvPr/>
        </p:nvSpPr>
        <p:spPr bwMode="auto">
          <a:xfrm>
            <a:off x="1265238" y="3207797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8" name="Oval 39"/>
          <p:cNvSpPr>
            <a:spLocks noChangeArrowheads="1"/>
          </p:cNvSpPr>
          <p:nvPr/>
        </p:nvSpPr>
        <p:spPr bwMode="auto">
          <a:xfrm>
            <a:off x="4729163" y="3171285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5118100" y="3522122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Patient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5168900" y="5731922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Patient</a:t>
            </a:r>
            <a:endParaRPr lang="en-GB" dirty="0"/>
          </a:p>
        </p:txBody>
      </p:sp>
      <p:cxnSp>
        <p:nvCxnSpPr>
          <p:cNvPr id="106" name="Straight Arrow Connector 105"/>
          <p:cNvCxnSpPr>
            <a:stCxn id="105" idx="1"/>
          </p:cNvCxnSpPr>
          <p:nvPr/>
        </p:nvCxnSpPr>
        <p:spPr>
          <a:xfrm rot="10800000">
            <a:off x="4800600" y="3064922"/>
            <a:ext cx="254000" cy="830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118100" y="5109622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5054600" y="2963322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  <p:cxnSp>
        <p:nvCxnSpPr>
          <p:cNvPr id="104" name="Straight Arrow Connector 103"/>
          <p:cNvCxnSpPr>
            <a:stCxn id="102" idx="1"/>
          </p:cNvCxnSpPr>
          <p:nvPr/>
        </p:nvCxnSpPr>
        <p:spPr>
          <a:xfrm rot="10800000">
            <a:off x="4864100" y="5211222"/>
            <a:ext cx="254000" cy="830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17"/>
          <p:cNvSpPr>
            <a:spLocks noChangeArrowheads="1"/>
          </p:cNvSpPr>
          <p:nvPr/>
        </p:nvSpPr>
        <p:spPr bwMode="auto">
          <a:xfrm>
            <a:off x="4851400" y="2966496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" name="Oval 37"/>
          <p:cNvSpPr>
            <a:spLocks noChangeArrowheads="1"/>
          </p:cNvSpPr>
          <p:nvPr/>
        </p:nvSpPr>
        <p:spPr bwMode="auto">
          <a:xfrm>
            <a:off x="4733925" y="3049046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82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0"/>
                            </p:stCondLst>
                            <p:childTnLst>
                              <p:par>
                                <p:cTn id="10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500"/>
                            </p:stCondLst>
                            <p:childTnLst>
                              <p:par>
                                <p:cTn id="1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000"/>
                            </p:stCondLst>
                            <p:childTnLst>
                              <p:par>
                                <p:cTn id="1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500"/>
                            </p:stCondLst>
                            <p:childTnLst>
                              <p:par>
                                <p:cTn id="1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4500"/>
                            </p:stCondLst>
                            <p:childTnLst>
                              <p:par>
                                <p:cTn id="20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500"/>
                            </p:stCondLst>
                            <p:childTnLst>
                              <p:par>
                                <p:cTn id="2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000"/>
                            </p:stCondLst>
                            <p:childTnLst>
                              <p:par>
                                <p:cTn id="2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00"/>
                            </p:stCondLst>
                            <p:childTnLst>
                              <p:par>
                                <p:cTn id="2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000"/>
                            </p:stCondLst>
                            <p:childTnLst>
                              <p:par>
                                <p:cTn id="2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500"/>
                            </p:stCondLst>
                            <p:childTnLst>
                              <p:par>
                                <p:cTn id="2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3000"/>
                            </p:stCondLst>
                            <p:childTnLst>
                              <p:par>
                                <p:cTn id="2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7" grpId="0" animBg="1"/>
      <p:bldP spid="67" grpId="1" animBg="1"/>
      <p:bldP spid="69" grpId="0" animBg="1"/>
      <p:bldP spid="69" grpId="1" animBg="1"/>
      <p:bldP spid="71" grpId="0" animBg="1"/>
      <p:bldP spid="71" grpId="1" animBg="1"/>
      <p:bldP spid="73" grpId="0" animBg="1"/>
      <p:bldP spid="73" grpId="1" animBg="1"/>
      <p:bldP spid="75" grpId="0" animBg="1"/>
      <p:bldP spid="75" grpId="1" animBg="1"/>
      <p:bldP spid="81" grpId="0" animBg="1"/>
      <p:bldP spid="81" grpId="1" animBg="1"/>
      <p:bldP spid="83" grpId="0" animBg="1"/>
      <p:bldP spid="83" grpId="1" animBg="1"/>
      <p:bldP spid="85" grpId="0" animBg="1"/>
      <p:bldP spid="85" grpId="1" animBg="1"/>
      <p:bldP spid="87" grpId="0" animBg="1"/>
      <p:bldP spid="87" grpId="1" animBg="1"/>
      <p:bldP spid="89" grpId="0" animBg="1"/>
      <p:bldP spid="89" grpId="1" animBg="1"/>
      <p:bldP spid="91" grpId="0" animBg="1"/>
      <p:bldP spid="91" grpId="1" animBg="1"/>
      <p:bldP spid="93" grpId="0" animBg="1"/>
      <p:bldP spid="93" grpId="1" animBg="1"/>
      <p:bldP spid="95" grpId="0" animBg="1"/>
      <p:bldP spid="95" grpId="1" animBg="1"/>
      <p:bldP spid="97" grpId="0" animBg="1"/>
      <p:bldP spid="9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Some challenges in Proton Therapy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09575" y="836712"/>
            <a:ext cx="8288338" cy="561662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Acceleration and Beam transport: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Faster spot scanning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More compact accelerators and gantries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Beam switching and splitting</a:t>
            </a: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Uncertainty in planned vs. delivered dose: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Range uncertainties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Relative biological effectiveness</a:t>
            </a:r>
          </a:p>
          <a:p>
            <a:pPr lvl="1"/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Treatment delivery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Organ motion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Hypo-fractionation</a:t>
            </a: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Which clinical indications?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Cost-effectiveness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Ethics</a:t>
            </a: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Lack of data and models to predict late effects e.g. second cancers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Some </a:t>
            </a:r>
            <a:r>
              <a:rPr lang="en-GB" dirty="0" smtClean="0">
                <a:solidFill>
                  <a:srgbClr val="002060"/>
                </a:solidFill>
              </a:rPr>
              <a:t>possible solutions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09575" y="1124744"/>
            <a:ext cx="8288338" cy="4969705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Accelerator development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Radiobiological modelling and experiments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Advanced treatment planning and delivery techniques 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Novel, high resolution, minimally damaging imaging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Dose validation/online dosimetry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Consistent data recording and data sharing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Clinical studies with long-term follow-up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4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00" y="2114532"/>
            <a:ext cx="7310475" cy="1643085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</a:rPr>
              <a:t>University of Oxford’s hope for Protons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7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41867" y="778928"/>
            <a:ext cx="8053344" cy="5715052"/>
            <a:chOff x="107503" y="228600"/>
            <a:chExt cx="8928993" cy="6449472"/>
          </a:xfrm>
        </p:grpSpPr>
        <p:sp>
          <p:nvSpPr>
            <p:cNvPr id="4" name="Process 3"/>
            <p:cNvSpPr/>
            <p:nvPr/>
          </p:nvSpPr>
          <p:spPr>
            <a:xfrm>
              <a:off x="2123728" y="228600"/>
              <a:ext cx="4800600" cy="539750"/>
            </a:xfrm>
            <a:prstGeom prst="flowChartProcess">
              <a:avLst/>
            </a:prstGeom>
            <a:solidFill>
              <a:srgbClr val="68D57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srgbClr val="008000"/>
                  </a:solidFill>
                </a:rPr>
                <a:t>Early Stage </a:t>
              </a:r>
              <a:r>
                <a:rPr lang="en-US" sz="2800" b="1" dirty="0">
                  <a:solidFill>
                    <a:srgbClr val="008000"/>
                  </a:solidFill>
                </a:rPr>
                <a:t>Cancer Patient</a:t>
              </a:r>
            </a:p>
          </p:txBody>
        </p:sp>
        <p:sp>
          <p:nvSpPr>
            <p:cNvPr id="22" name="Process 21"/>
            <p:cNvSpPr/>
            <p:nvPr/>
          </p:nvSpPr>
          <p:spPr>
            <a:xfrm>
              <a:off x="3347864" y="1556792"/>
              <a:ext cx="2372457" cy="864096"/>
            </a:xfrm>
            <a:prstGeom prst="flowChartProcess">
              <a:avLst/>
            </a:prstGeom>
            <a:solidFill>
              <a:srgbClr val="FFB5F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</a:rPr>
                <a:t>Molecular Stratification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71800" y="4293096"/>
              <a:ext cx="3600400" cy="954107"/>
            </a:xfrm>
            <a:prstGeom prst="rect">
              <a:avLst/>
            </a:prstGeom>
            <a:solidFill>
              <a:srgbClr val="161645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Precision Cancer </a:t>
              </a:r>
            </a:p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Medicine Institute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5400000">
              <a:off x="4266406" y="1143000"/>
              <a:ext cx="610394" cy="794"/>
            </a:xfrm>
            <a:prstGeom prst="straightConnector1">
              <a:avLst/>
            </a:prstGeom>
            <a:ln w="5715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572000" y="5301208"/>
              <a:ext cx="0" cy="720080"/>
            </a:xfrm>
            <a:prstGeom prst="straightConnector1">
              <a:avLst/>
            </a:prstGeom>
            <a:ln w="57150" cmpd="sng">
              <a:solidFill>
                <a:srgbClr val="00206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Process 14"/>
            <p:cNvSpPr/>
            <p:nvPr/>
          </p:nvSpPr>
          <p:spPr>
            <a:xfrm>
              <a:off x="1475656" y="2947789"/>
              <a:ext cx="2376264" cy="1057275"/>
            </a:xfrm>
            <a:prstGeom prst="flowChartProcess">
              <a:avLst/>
            </a:prstGeom>
            <a:solidFill>
              <a:srgbClr val="1616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/>
                <a:t>Big Data</a:t>
              </a:r>
            </a:p>
            <a:p>
              <a:pPr algn="ctr">
                <a:defRPr/>
              </a:pPr>
              <a:r>
                <a:rPr lang="en-US" sz="2400" b="1" dirty="0"/>
                <a:t>Institute</a:t>
              </a:r>
            </a:p>
          </p:txBody>
        </p:sp>
        <p:sp>
          <p:nvSpPr>
            <p:cNvPr id="14" name="Process 2"/>
            <p:cNvSpPr/>
            <p:nvPr/>
          </p:nvSpPr>
          <p:spPr>
            <a:xfrm>
              <a:off x="6951035" y="4363613"/>
              <a:ext cx="2085461" cy="86707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</a:rPr>
                <a:t>Oxford Cancer Imaging Centre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425765" y="1372245"/>
              <a:ext cx="1610731" cy="1336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</a:rPr>
                <a:t>Structural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</a:rPr>
                <a:t>Genomics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rgbClr val="000000"/>
                  </a:solidFill>
                </a:rPr>
                <a:t>Consortium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7503" y="1412776"/>
              <a:ext cx="1550967" cy="1336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Population Health Science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Process 2"/>
            <p:cNvSpPr/>
            <p:nvPr/>
          </p:nvSpPr>
          <p:spPr>
            <a:xfrm>
              <a:off x="107504" y="4365104"/>
              <a:ext cx="2123728" cy="86707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b="1" dirty="0" smtClean="0">
                  <a:solidFill>
                    <a:srgbClr val="000000"/>
                  </a:solidFill>
                </a:rPr>
                <a:t>Experimental </a:t>
              </a:r>
              <a:r>
                <a:rPr lang="en-US" sz="1800" b="1" dirty="0">
                  <a:solidFill>
                    <a:srgbClr val="000000"/>
                  </a:solidFill>
                </a:rPr>
                <a:t>Cancer M</a:t>
              </a:r>
              <a:r>
                <a:rPr lang="en-US" sz="1800" b="1" dirty="0" smtClean="0">
                  <a:solidFill>
                    <a:srgbClr val="000000"/>
                  </a:solidFill>
                </a:rPr>
                <a:t>edicine </a:t>
              </a:r>
              <a:r>
                <a:rPr lang="en-US" sz="1800" b="1" dirty="0">
                  <a:solidFill>
                    <a:srgbClr val="000000"/>
                  </a:solidFill>
                </a:rPr>
                <a:t>Centre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53766" y="6093296"/>
              <a:ext cx="3585882" cy="584776"/>
            </a:xfrm>
            <a:prstGeom prst="rect">
              <a:avLst/>
            </a:prstGeom>
            <a:solidFill>
              <a:srgbClr val="FF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</a:rPr>
                <a:t>Increased Cures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560318" y="2564904"/>
              <a:ext cx="11682" cy="1504131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995936" y="3356992"/>
              <a:ext cx="1152128" cy="0"/>
            </a:xfrm>
            <a:prstGeom prst="straightConnector1">
              <a:avLst/>
            </a:prstGeom>
            <a:ln w="57150">
              <a:solidFill>
                <a:srgbClr val="00206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691680" y="1988840"/>
              <a:ext cx="1126604" cy="86732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rocess 14"/>
            <p:cNvSpPr/>
            <p:nvPr/>
          </p:nvSpPr>
          <p:spPr>
            <a:xfrm>
              <a:off x="5292080" y="2924944"/>
              <a:ext cx="2376264" cy="1057275"/>
            </a:xfrm>
            <a:prstGeom prst="flowChartProcess">
              <a:avLst/>
            </a:prstGeom>
            <a:solidFill>
              <a:srgbClr val="16164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 smtClean="0"/>
                <a:t>Target Discovery Institute</a:t>
              </a:r>
              <a:endParaRPr lang="en-US" sz="24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6372200" y="1916832"/>
              <a:ext cx="1080120" cy="936104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6444208" y="4797152"/>
              <a:ext cx="395536" cy="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339752" y="4797152"/>
              <a:ext cx="432048" cy="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355523" y="6282466"/>
            <a:ext cx="23945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Courtesy of Gillies McKenna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Targeted cancer treatment pathway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7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latin typeface="Verdana" charset="0"/>
                <a:ea typeface="ＭＳ Ｐゴシック" charset="0"/>
                <a:cs typeface="Verdana" charset="0"/>
              </a:rPr>
              <a:t>Precision Cancer Medicine</a:t>
            </a:r>
            <a:endParaRPr lang="en-US" sz="3600" b="1" dirty="0">
              <a:latin typeface="Verdana" charset="0"/>
              <a:ea typeface="ＭＳ Ｐゴシック" charset="0"/>
              <a:cs typeface="Verdana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26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2404533" y="1274733"/>
            <a:ext cx="6293380" cy="4819716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charset="0"/>
              <a:buChar char="v"/>
              <a:defRPr/>
            </a:pPr>
            <a:r>
              <a:rPr lang="en-US" sz="28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Physically 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Targeted</a:t>
            </a:r>
            <a:endParaRPr lang="en-US" sz="28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Robotic 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Surgery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Proton Therapy</a:t>
            </a:r>
            <a:endParaRPr lang="en-US" sz="20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HIFU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endParaRPr lang="en-US" sz="20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>
              <a:buClr>
                <a:srgbClr val="FF0000"/>
              </a:buClr>
              <a:buFont typeface="Wingdings" charset="0"/>
              <a:buChar char="v"/>
              <a:defRPr/>
            </a:pPr>
            <a:r>
              <a:rPr lang="en-US" sz="28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Physiologically 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Targeted</a:t>
            </a:r>
            <a:endParaRPr lang="en-US" sz="28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Molecular 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Imaging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endParaRPr lang="en-US" sz="20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>
              <a:buClr>
                <a:srgbClr val="FF0000"/>
              </a:buClr>
              <a:buFont typeface="Wingdings" charset="0"/>
              <a:buChar char="v"/>
              <a:defRPr/>
            </a:pPr>
            <a:r>
              <a:rPr lang="en-US" sz="28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Molecularly 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Targeted</a:t>
            </a:r>
            <a:endParaRPr lang="en-US" sz="28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Deep </a:t>
            </a:r>
            <a:r>
              <a:rPr lang="en-US" sz="20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Genomic 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Sequencing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Biomarker Driven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Biologically </a:t>
            </a:r>
            <a:r>
              <a:rPr lang="en-US" sz="2000" dirty="0">
                <a:solidFill>
                  <a:srgbClr val="002060"/>
                </a:solidFill>
                <a:latin typeface="+mj-lt"/>
                <a:ea typeface="ＭＳ Ｐゴシック" charset="0"/>
                <a:cs typeface="Verdana" charset="0"/>
              </a:rPr>
              <a:t>targeted</a:t>
            </a: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endParaRPr lang="en-US" sz="2000" dirty="0" smtClean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endParaRPr lang="en-US" sz="20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  <a:p>
            <a:pPr lvl="1">
              <a:buClr>
                <a:srgbClr val="CA777C"/>
              </a:buClr>
              <a:buFont typeface="Wingdings" charset="0"/>
              <a:buChar char="§"/>
              <a:defRPr/>
            </a:pPr>
            <a:endParaRPr lang="en-US" sz="2000" dirty="0">
              <a:solidFill>
                <a:srgbClr val="002060"/>
              </a:solidFill>
              <a:latin typeface="+mj-lt"/>
              <a:ea typeface="ＭＳ Ｐゴシック" charset="0"/>
              <a:cs typeface="Verdan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707" y="6282466"/>
            <a:ext cx="23945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Courtesy of Gillies McKenna</a:t>
            </a:r>
            <a:endParaRPr lang="en-GB" sz="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4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88" y="761924"/>
            <a:ext cx="3279775" cy="2183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188" y="3932359"/>
            <a:ext cx="2886075" cy="208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71" y="3498973"/>
            <a:ext cx="4083505" cy="248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21" y="901009"/>
            <a:ext cx="2873905" cy="2072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Box 7"/>
          <p:cNvSpPr txBox="1">
            <a:spLocks noChangeArrowheads="1"/>
          </p:cNvSpPr>
          <p:nvPr/>
        </p:nvSpPr>
        <p:spPr bwMode="auto">
          <a:xfrm>
            <a:off x="2023249" y="88900"/>
            <a:ext cx="619971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>
                <a:latin typeface="+mj-lt"/>
                <a:cs typeface="Verdana" charset="0"/>
              </a:rPr>
              <a:t>Oxford </a:t>
            </a:r>
            <a:r>
              <a:rPr lang="en-US" sz="3200" b="1" dirty="0" smtClean="0">
                <a:latin typeface="+mj-lt"/>
                <a:cs typeface="Verdana" charset="0"/>
              </a:rPr>
              <a:t>Precision Medicine Institute</a:t>
            </a:r>
            <a:endParaRPr lang="en-US" sz="3200" b="1" dirty="0">
              <a:latin typeface="+mj-lt"/>
              <a:cs typeface="Verdana" charset="0"/>
            </a:endParaRPr>
          </a:p>
          <a:p>
            <a:pPr eaLnBrk="1" hangingPunct="1"/>
            <a:endParaRPr lang="en-US" sz="3200" b="1" dirty="0">
              <a:latin typeface="+mj-lt"/>
              <a:cs typeface="Verdana" charset="0"/>
            </a:endParaRPr>
          </a:p>
        </p:txBody>
      </p:sp>
      <p:sp>
        <p:nvSpPr>
          <p:cNvPr id="59398" name="TextBox 8"/>
          <p:cNvSpPr txBox="1">
            <a:spLocks noChangeArrowheads="1"/>
          </p:cNvSpPr>
          <p:nvPr/>
        </p:nvSpPr>
        <p:spPr bwMode="auto">
          <a:xfrm>
            <a:off x="782626" y="2973509"/>
            <a:ext cx="1423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Genomics</a:t>
            </a:r>
          </a:p>
        </p:txBody>
      </p:sp>
      <p:sp>
        <p:nvSpPr>
          <p:cNvPr id="59399" name="TextBox 9"/>
          <p:cNvSpPr txBox="1">
            <a:spLocks noChangeArrowheads="1"/>
          </p:cNvSpPr>
          <p:nvPr/>
        </p:nvSpPr>
        <p:spPr bwMode="auto">
          <a:xfrm>
            <a:off x="1134521" y="6014365"/>
            <a:ext cx="219868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8000"/>
                </a:solidFill>
              </a:rPr>
              <a:t>Particle Therapy</a:t>
            </a:r>
          </a:p>
        </p:txBody>
      </p:sp>
      <p:sp>
        <p:nvSpPr>
          <p:cNvPr id="59400" name="TextBox 11"/>
          <p:cNvSpPr txBox="1">
            <a:spLocks noChangeArrowheads="1"/>
          </p:cNvSpPr>
          <p:nvPr/>
        </p:nvSpPr>
        <p:spPr bwMode="auto">
          <a:xfrm>
            <a:off x="6015025" y="6026825"/>
            <a:ext cx="218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Robotic Surgery</a:t>
            </a:r>
          </a:p>
        </p:txBody>
      </p:sp>
      <p:pic>
        <p:nvPicPr>
          <p:cNvPr id="59401" name="Picture 13" descr="ln00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37" y="2275009"/>
            <a:ext cx="3868523" cy="22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2" name="TextBox 14"/>
          <p:cNvSpPr txBox="1">
            <a:spLocks noChangeArrowheads="1"/>
          </p:cNvSpPr>
          <p:nvPr/>
        </p:nvSpPr>
        <p:spPr bwMode="auto">
          <a:xfrm>
            <a:off x="2577034" y="2348034"/>
            <a:ext cx="3981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chemeClr val="bg1"/>
                </a:solidFill>
              </a:rPr>
              <a:t>Functional and Molecular  Imaging</a:t>
            </a:r>
          </a:p>
        </p:txBody>
      </p:sp>
      <p:sp>
        <p:nvSpPr>
          <p:cNvPr id="59403" name="TextBox 2"/>
          <p:cNvSpPr txBox="1">
            <a:spLocks noChangeArrowheads="1"/>
          </p:cNvSpPr>
          <p:nvPr/>
        </p:nvSpPr>
        <p:spPr bwMode="auto">
          <a:xfrm>
            <a:off x="7002451" y="2976684"/>
            <a:ext cx="12493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3366FF"/>
                </a:solidFill>
              </a:rPr>
              <a:t>Targeted</a:t>
            </a:r>
          </a:p>
          <a:p>
            <a:pPr eaLnBrk="1" hangingPunct="1"/>
            <a:r>
              <a:rPr lang="en-US" b="1" dirty="0">
                <a:solidFill>
                  <a:srgbClr val="3366FF"/>
                </a:solidFill>
              </a:rPr>
              <a:t>Agents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5307" y="6299952"/>
            <a:ext cx="23945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Courtesy of Gillies McKenna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68B507-4C4F-47DE-B3FA-F947BBA6227A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2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15875" y="6464297"/>
            <a:ext cx="171450" cy="2397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>
              <a:defRPr/>
            </a:pPr>
            <a:endParaRPr lang="en-GB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46" name="Line 3"/>
          <p:cNvSpPr>
            <a:spLocks noChangeShapeType="1"/>
          </p:cNvSpPr>
          <p:nvPr/>
        </p:nvSpPr>
        <p:spPr bwMode="auto">
          <a:xfrm>
            <a:off x="4368275" y="2733672"/>
            <a:ext cx="435927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57347" name="Rectangle 4"/>
          <p:cNvSpPr>
            <a:spLocks noChangeArrowheads="1"/>
          </p:cNvSpPr>
          <p:nvPr/>
        </p:nvSpPr>
        <p:spPr bwMode="auto">
          <a:xfrm>
            <a:off x="-965200" y="484028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48" name="Text Box 19"/>
          <p:cNvSpPr txBox="1">
            <a:spLocks noChangeArrowheads="1"/>
          </p:cNvSpPr>
          <p:nvPr/>
        </p:nvSpPr>
        <p:spPr bwMode="auto">
          <a:xfrm>
            <a:off x="201087" y="3929060"/>
            <a:ext cx="8569325" cy="523875"/>
          </a:xfrm>
          <a:prstGeom prst="rect">
            <a:avLst/>
          </a:prstGeom>
          <a:gradFill rotWithShape="1">
            <a:gsLst>
              <a:gs pos="0">
                <a:srgbClr val="2F7618"/>
              </a:gs>
              <a:gs pos="100000">
                <a:srgbClr val="66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1980 </a:t>
            </a:r>
            <a:r>
              <a:rPr lang="en-US" sz="1800" dirty="0"/>
              <a:t>             </a:t>
            </a:r>
            <a:r>
              <a:rPr lang="en-US" dirty="0"/>
              <a:t>1990 </a:t>
            </a:r>
            <a:r>
              <a:rPr lang="en-US" sz="1800" dirty="0"/>
              <a:t>             </a:t>
            </a:r>
            <a:r>
              <a:rPr lang="en-US" sz="2400" dirty="0"/>
              <a:t>2000</a:t>
            </a:r>
            <a:r>
              <a:rPr lang="en-US" sz="2800" dirty="0"/>
              <a:t> </a:t>
            </a:r>
            <a:r>
              <a:rPr lang="en-US" sz="1800" dirty="0"/>
              <a:t>             </a:t>
            </a:r>
            <a:r>
              <a:rPr lang="en-US" sz="2400" dirty="0"/>
              <a:t>2010                      2020</a:t>
            </a:r>
          </a:p>
        </p:txBody>
      </p:sp>
      <p:pic>
        <p:nvPicPr>
          <p:cNvPr id="57350" name="Picture 3" descr="icsagpet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87" y="2081210"/>
            <a:ext cx="1511300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49549" y="890461"/>
            <a:ext cx="22703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dirty="0" smtClean="0">
                <a:latin typeface="+mn-lt"/>
              </a:rPr>
              <a:t>Molecular Imaging</a:t>
            </a:r>
            <a:endParaRPr lang="en-US" sz="2000" b="1" dirty="0">
              <a:latin typeface="+mn-lt"/>
            </a:endParaRPr>
          </a:p>
        </p:txBody>
      </p:sp>
      <p:pic>
        <p:nvPicPr>
          <p:cNvPr id="57355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826" y="5097740"/>
            <a:ext cx="2047875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01" y="4479175"/>
            <a:ext cx="1512888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7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91" y="1872500"/>
            <a:ext cx="1414462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8" name="TextBox 15"/>
          <p:cNvSpPr txBox="1">
            <a:spLocks noChangeArrowheads="1"/>
          </p:cNvSpPr>
          <p:nvPr/>
        </p:nvSpPr>
        <p:spPr bwMode="auto">
          <a:xfrm>
            <a:off x="6949550" y="3449635"/>
            <a:ext cx="1938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/>
              <a:t>Nanotechnology</a:t>
            </a:r>
          </a:p>
        </p:txBody>
      </p:sp>
      <p:sp>
        <p:nvSpPr>
          <p:cNvPr id="57359" name="TextBox 1"/>
          <p:cNvSpPr txBox="1">
            <a:spLocks noChangeArrowheads="1"/>
          </p:cNvSpPr>
          <p:nvPr/>
        </p:nvSpPr>
        <p:spPr bwMode="auto">
          <a:xfrm>
            <a:off x="4129947" y="2899706"/>
            <a:ext cx="13901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 dirty="0" smtClean="0"/>
              <a:t>Proton</a:t>
            </a:r>
            <a:endParaRPr lang="en-US" sz="2400" b="1" dirty="0"/>
          </a:p>
          <a:p>
            <a:pPr eaLnBrk="1" hangingPunct="1"/>
            <a:r>
              <a:rPr lang="en-US" sz="2400" b="1" dirty="0"/>
              <a:t>Therapy</a:t>
            </a:r>
          </a:p>
        </p:txBody>
      </p:sp>
      <p:sp>
        <p:nvSpPr>
          <p:cNvPr id="57360" name="TextBox 2"/>
          <p:cNvSpPr txBox="1">
            <a:spLocks noChangeArrowheads="1"/>
          </p:cNvSpPr>
          <p:nvPr/>
        </p:nvSpPr>
        <p:spPr bwMode="auto">
          <a:xfrm>
            <a:off x="4385737" y="4651279"/>
            <a:ext cx="1550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 dirty="0"/>
              <a:t>Robotics</a:t>
            </a:r>
            <a:endParaRPr lang="en-US" b="1" dirty="0"/>
          </a:p>
        </p:txBody>
      </p:sp>
      <p:sp>
        <p:nvSpPr>
          <p:cNvPr id="57362" name="TextBox 10"/>
          <p:cNvSpPr txBox="1">
            <a:spLocks noChangeArrowheads="1"/>
          </p:cNvSpPr>
          <p:nvPr/>
        </p:nvSpPr>
        <p:spPr bwMode="auto">
          <a:xfrm>
            <a:off x="1973858" y="5836394"/>
            <a:ext cx="1033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/>
              <a:t>HIFU</a:t>
            </a:r>
          </a:p>
        </p:txBody>
      </p:sp>
      <p:sp>
        <p:nvSpPr>
          <p:cNvPr id="57364" name="TextBox 16"/>
          <p:cNvSpPr txBox="1">
            <a:spLocks noChangeArrowheads="1"/>
          </p:cNvSpPr>
          <p:nvPr/>
        </p:nvSpPr>
        <p:spPr bwMode="auto">
          <a:xfrm>
            <a:off x="256460" y="1295397"/>
            <a:ext cx="13815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 dirty="0" smtClean="0"/>
              <a:t>CT, MRI, </a:t>
            </a:r>
          </a:p>
          <a:p>
            <a:pPr eaLnBrk="1" hangingPunct="1"/>
            <a:r>
              <a:rPr lang="en-US" sz="2400" b="1" dirty="0" smtClean="0"/>
              <a:t>PET</a:t>
            </a:r>
            <a:endParaRPr lang="en-US" sz="2400" b="1" dirty="0"/>
          </a:p>
        </p:txBody>
      </p:sp>
      <p:sp>
        <p:nvSpPr>
          <p:cNvPr id="57365" name="TextBox 18"/>
          <p:cNvSpPr txBox="1">
            <a:spLocks noChangeArrowheads="1"/>
          </p:cNvSpPr>
          <p:nvPr/>
        </p:nvSpPr>
        <p:spPr bwMode="auto">
          <a:xfrm>
            <a:off x="140921" y="5830605"/>
            <a:ext cx="14616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 dirty="0"/>
              <a:t>Targeted</a:t>
            </a:r>
          </a:p>
          <a:p>
            <a:pPr eaLnBrk="1" hangingPunct="1"/>
            <a:r>
              <a:rPr lang="en-US" sz="2400" b="1" dirty="0"/>
              <a:t>Agents</a:t>
            </a:r>
          </a:p>
        </p:txBody>
      </p:sp>
      <p:pic>
        <p:nvPicPr>
          <p:cNvPr id="57366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11" y="4838044"/>
            <a:ext cx="1455738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7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29365" y="1371783"/>
            <a:ext cx="1855788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8" name="Picture 3" descr="ser601img00082.t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435" y="1302277"/>
            <a:ext cx="1585913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70" name="Group 30"/>
          <p:cNvGrpSpPr>
            <a:grpSpLocks/>
          </p:cNvGrpSpPr>
          <p:nvPr/>
        </p:nvGrpSpPr>
        <p:grpSpPr bwMode="auto">
          <a:xfrm>
            <a:off x="7044800" y="2684460"/>
            <a:ext cx="1981200" cy="690562"/>
            <a:chOff x="381000" y="4114800"/>
            <a:chExt cx="1981200" cy="690563"/>
          </a:xfrm>
        </p:grpSpPr>
        <p:pic>
          <p:nvPicPr>
            <p:cNvPr id="57372" name="Picture 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114800"/>
              <a:ext cx="690563" cy="69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990600" y="4460876"/>
              <a:ext cx="1889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74" name="TextBox 20"/>
            <p:cNvSpPr txBox="1">
              <a:spLocks noChangeArrowheads="1"/>
            </p:cNvSpPr>
            <p:nvPr/>
          </p:nvSpPr>
          <p:spPr bwMode="auto">
            <a:xfrm>
              <a:off x="1141413" y="4278313"/>
              <a:ext cx="122078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1" dirty="0"/>
                <a:t>(CF</a:t>
              </a:r>
              <a:r>
                <a:rPr lang="en-GB" b="1" baseline="-25000" dirty="0"/>
                <a:t>3</a:t>
              </a:r>
              <a:r>
                <a:rPr lang="en-GB" b="1" dirty="0"/>
                <a:t>)</a:t>
              </a:r>
              <a:r>
                <a:rPr lang="en-GB" b="1" baseline="-25000" dirty="0"/>
                <a:t>180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73" y="4570503"/>
            <a:ext cx="2164799" cy="1349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54156" y="6094503"/>
            <a:ext cx="1672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Genomics</a:t>
            </a:r>
            <a:endParaRPr lang="en-US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339425" y="6342667"/>
            <a:ext cx="23945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</a:rPr>
              <a:t>Courtesy of Gillies McKenna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833524" y="94673"/>
            <a:ext cx="7310475" cy="597038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cs typeface="Comic Sans MS" charset="0"/>
              </a:rPr>
              <a:t>The Evolution of Cancer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Comic Sans MS" charset="0"/>
              </a:rPr>
              <a:t>Therapy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730532" y="6358512"/>
            <a:ext cx="2133600" cy="255586"/>
          </a:xfrm>
        </p:spPr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-36549" y="6341573"/>
            <a:ext cx="1074723" cy="255591"/>
          </a:xfrm>
        </p:spPr>
        <p:txBody>
          <a:bodyPr/>
          <a:lstStyle/>
          <a:p>
            <a:fld id="{4768B507-4C4F-47DE-B3FA-F947BBA6227A}" type="slidenum">
              <a:rPr lang="en-GB" smtClean="0"/>
              <a:t>28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5875" y="776381"/>
            <a:ext cx="76815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Increased Effectiveness, Reduced Toxicity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9541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002060"/>
                </a:solidFill>
              </a:rPr>
              <a:t>Thank you….</a:t>
            </a:r>
          </a:p>
          <a:p>
            <a:endParaRPr lang="en-GB" sz="4800" dirty="0" smtClean="0">
              <a:solidFill>
                <a:srgbClr val="002060"/>
              </a:solidFill>
            </a:endParaRPr>
          </a:p>
          <a:p>
            <a:pPr marL="2743200" lvl="6" indent="0">
              <a:buNone/>
            </a:pPr>
            <a:r>
              <a:rPr lang="en-GB" sz="4800" dirty="0" smtClean="0">
                <a:solidFill>
                  <a:srgbClr val="002060"/>
                </a:solidFill>
              </a:rPr>
              <a:t>……….any questions?</a:t>
            </a:r>
            <a:endParaRPr lang="en-GB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0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546100" y="165100"/>
            <a:ext cx="77724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34" tIns="42667" rIns="85334" bIns="42667"/>
          <a:lstStyle/>
          <a:p>
            <a:pPr defTabSz="852488" eaLnBrk="0" hangingPunct="0"/>
            <a:endParaRPr lang="en-US" sz="2300" dirty="0">
              <a:latin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80006" tIns="40003" rIns="80006" bIns="40003" anchor="t"/>
          <a:lstStyle/>
          <a:p>
            <a:r>
              <a:rPr lang="en-US" sz="2600" b="1" dirty="0" smtClean="0"/>
              <a:t>The Evolution of External Beam Radiation Therapy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225" y="6542088"/>
            <a:ext cx="171450" cy="23812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endParaRPr 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4275138" y="2809875"/>
            <a:ext cx="43592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-965200" y="48402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5867400" y="5229225"/>
            <a:ext cx="1900238" cy="6032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85334" tIns="42667" rIns="85334" bIns="42667" anchor="b">
            <a:spAutoFit/>
          </a:bodyPr>
          <a:lstStyle/>
          <a:p>
            <a:pPr algn="ctr"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High resolution  IGRT</a:t>
            </a:r>
          </a:p>
        </p:txBody>
      </p:sp>
      <p:pic>
        <p:nvPicPr>
          <p:cNvPr id="55304" name="Picture 8" descr="reg-no-contou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2" t="18713" r="13818" b="60901"/>
          <a:stretch>
            <a:fillRect/>
          </a:stretch>
        </p:blipFill>
        <p:spPr bwMode="auto">
          <a:xfrm>
            <a:off x="7916863" y="3228975"/>
            <a:ext cx="1087437" cy="1079500"/>
          </a:xfrm>
          <a:prstGeom prst="rect">
            <a:avLst/>
          </a:prstGeom>
          <a:noFill/>
        </p:spPr>
      </p:pic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906463" y="13573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5334" tIns="42667" rIns="85334" bIns="42667"/>
          <a:lstStyle/>
          <a:p>
            <a:pPr defTabSz="852488" eaLnBrk="0" hangingPunct="0"/>
            <a:endParaRPr lang="en-US" sz="2300" dirty="0">
              <a:latin typeface="Times New Roman" pitchFamily="18" charset="0"/>
            </a:endParaRPr>
          </a:p>
        </p:txBody>
      </p:sp>
      <p:pic>
        <p:nvPicPr>
          <p:cNvPr id="55306" name="Picture 10" descr="MLC120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3346450"/>
            <a:ext cx="1243012" cy="9858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5307" name="Picture 11" descr="21G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2051050"/>
            <a:ext cx="1190625" cy="1187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graphicFrame>
        <p:nvGraphicFramePr>
          <p:cNvPr id="55308" name="Object 12"/>
          <p:cNvGraphicFramePr>
            <a:graphicFrameLocks noChangeAspect="1"/>
          </p:cNvGraphicFramePr>
          <p:nvPr/>
        </p:nvGraphicFramePr>
        <p:xfrm>
          <a:off x="471488" y="3375025"/>
          <a:ext cx="1235075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Bitmap Image" r:id="rId7" imgW="3093988" imgH="3299746" progId="PBrush">
                  <p:embed/>
                </p:oleObj>
              </mc:Choice>
              <mc:Fallback>
                <p:oleObj name="Bitmap Image" r:id="rId7" imgW="3093988" imgH="329974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3375025"/>
                        <a:ext cx="1235075" cy="131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3852863" y="4559300"/>
            <a:ext cx="2232025" cy="344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Multileaf</a:t>
            </a:r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 Collimator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6004662" y="4652963"/>
            <a:ext cx="1570153" cy="6093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>
            <a:spAutoFit/>
          </a:bodyPr>
          <a:lstStyle/>
          <a:p>
            <a:pPr algn="ctr"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Dynamic MLC</a:t>
            </a:r>
          </a:p>
          <a:p>
            <a:pPr algn="ctr"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and </a:t>
            </a:r>
            <a:r>
              <a:rPr lang="en-US" sz="1700" b="1" dirty="0" smtClean="0">
                <a:solidFill>
                  <a:srgbClr val="800080"/>
                </a:solidFill>
                <a:latin typeface="Comic Sans MS" pitchFamily="66" charset="0"/>
              </a:rPr>
              <a:t>IMRT</a:t>
            </a:r>
            <a:endParaRPr lang="en-US" sz="17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239486" y="970983"/>
            <a:ext cx="860023" cy="34777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1950’s</a:t>
            </a:r>
            <a:endParaRPr lang="en-US" sz="17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2314575" y="1603375"/>
            <a:ext cx="852488" cy="3444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1970’s</a:t>
            </a:r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4327525" y="1503363"/>
            <a:ext cx="852488" cy="34448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1980’s</a:t>
            </a:r>
          </a:p>
        </p:txBody>
      </p:sp>
      <p:sp>
        <p:nvSpPr>
          <p:cNvPr id="55314" name="Text Box 18"/>
          <p:cNvSpPr txBox="1">
            <a:spLocks noChangeArrowheads="1"/>
          </p:cNvSpPr>
          <p:nvPr/>
        </p:nvSpPr>
        <p:spPr bwMode="auto">
          <a:xfrm>
            <a:off x="6969125" y="1427163"/>
            <a:ext cx="852488" cy="34448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1990’s</a:t>
            </a:r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8234363" y="1404938"/>
            <a:ext cx="974725" cy="34448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2000’s?</a:t>
            </a:r>
          </a:p>
        </p:txBody>
      </p:sp>
      <p:pic>
        <p:nvPicPr>
          <p:cNvPr id="55316" name="Picture 2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88" y="3184525"/>
            <a:ext cx="1065212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7" name="Picture 21" descr="child with early clinac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122488"/>
            <a:ext cx="1190625" cy="1366837"/>
          </a:xfrm>
          <a:prstGeom prst="rect">
            <a:avLst/>
          </a:prstGeom>
          <a:noFill/>
          <a:effectLst/>
        </p:spPr>
      </p:pic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1817234" y="4437503"/>
            <a:ext cx="2232252" cy="60938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Cerrobend</a:t>
            </a:r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en-US" sz="1700" b="1" dirty="0" smtClean="0">
                <a:solidFill>
                  <a:srgbClr val="800080"/>
                </a:solidFill>
                <a:latin typeface="Comic Sans MS" pitchFamily="66" charset="0"/>
              </a:rPr>
              <a:t>Blocks</a:t>
            </a:r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en-US" sz="1700" b="1" dirty="0" smtClean="0">
                <a:solidFill>
                  <a:srgbClr val="800080"/>
                </a:solidFill>
                <a:latin typeface="Comic Sans MS" pitchFamily="66" charset="0"/>
              </a:rPr>
              <a:t>Electron Therapy</a:t>
            </a:r>
            <a:endParaRPr lang="en-US" sz="17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pic>
        <p:nvPicPr>
          <p:cNvPr id="55319" name="Picture 23" descr="sw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88" y="3157538"/>
            <a:ext cx="13144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20" name="Picture 24" descr="sw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88" y="3157538"/>
            <a:ext cx="1312862" cy="1484312"/>
          </a:xfrm>
          <a:prstGeom prst="rect">
            <a:avLst/>
          </a:prstGeom>
          <a:noFill/>
        </p:spPr>
      </p:pic>
      <p:pic>
        <p:nvPicPr>
          <p:cNvPr id="55321" name="Picture 25" descr="CTSi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38" y="1863725"/>
            <a:ext cx="1782762" cy="1228725"/>
          </a:xfrm>
          <a:prstGeom prst="rect">
            <a:avLst/>
          </a:prstGeom>
          <a:noFill/>
          <a:effectLst/>
        </p:spPr>
      </p:pic>
      <p:pic>
        <p:nvPicPr>
          <p:cNvPr id="55322" name="Picture 26" descr="Img02 - SV Registratio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88" y="2252663"/>
            <a:ext cx="15113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7874000" y="4267200"/>
            <a:ext cx="1270000" cy="6350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85334" tIns="42667" rIns="85334" bIns="42667" anchor="b">
            <a:spAutoFit/>
          </a:bodyPr>
          <a:lstStyle/>
          <a:p>
            <a:pPr algn="ctr" defTabSz="852488" eaLnBrk="0" hangingPunct="0"/>
            <a:r>
              <a:rPr lang="en-US" dirty="0">
                <a:solidFill>
                  <a:srgbClr val="CC04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Functional</a:t>
            </a:r>
          </a:p>
          <a:p>
            <a:pPr algn="ctr" defTabSz="852488" eaLnBrk="0" hangingPunct="0"/>
            <a:r>
              <a:rPr lang="en-US" dirty="0">
                <a:solidFill>
                  <a:srgbClr val="CC04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Imaging</a:t>
            </a:r>
          </a:p>
        </p:txBody>
      </p:sp>
      <p:pic>
        <p:nvPicPr>
          <p:cNvPr id="55324" name="Picture 28" descr="EX Beauty shot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1870075"/>
            <a:ext cx="995363" cy="1095375"/>
          </a:xfrm>
          <a:prstGeom prst="rect">
            <a:avLst/>
          </a:prstGeom>
          <a:noFill/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55325" name="Rectangle 29"/>
          <p:cNvSpPr>
            <a:spLocks noChangeArrowheads="1"/>
          </p:cNvSpPr>
          <p:nvPr/>
        </p:nvSpPr>
        <p:spPr bwMode="auto">
          <a:xfrm>
            <a:off x="223839" y="1300505"/>
            <a:ext cx="1702932" cy="77866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85334" tIns="42667" rIns="85334" bIns="42667" anchor="b">
            <a:spAutoFit/>
          </a:bodyPr>
          <a:lstStyle/>
          <a:p>
            <a:pPr defTabSz="852488" eaLnBrk="0" hangingPunct="0"/>
            <a:r>
              <a:rPr lang="en-US" sz="1500" b="1" dirty="0">
                <a:solidFill>
                  <a:srgbClr val="CC3399"/>
                </a:solidFill>
                <a:latin typeface="Comic Sans MS" pitchFamily="66" charset="0"/>
              </a:rPr>
              <a:t>The First </a:t>
            </a:r>
            <a:r>
              <a:rPr lang="en-US" sz="1500" b="1" dirty="0" smtClean="0">
                <a:solidFill>
                  <a:srgbClr val="CC3399"/>
                </a:solidFill>
                <a:latin typeface="Comic Sans MS" pitchFamily="66" charset="0"/>
              </a:rPr>
              <a:t>Cobalt Therapy Unit and </a:t>
            </a:r>
            <a:r>
              <a:rPr lang="en-US" sz="1500" b="1" dirty="0" smtClean="0">
                <a:solidFill>
                  <a:srgbClr val="CC3399"/>
                </a:solidFill>
                <a:latin typeface="Comic Sans MS" pitchFamily="66" charset="0"/>
              </a:rPr>
              <a:t>Clinac</a:t>
            </a:r>
            <a:endParaRPr lang="en-US" sz="1500" b="1" dirty="0">
              <a:solidFill>
                <a:srgbClr val="CC3399"/>
              </a:solidFill>
              <a:latin typeface="Comic Sans MS" pitchFamily="66" charset="0"/>
            </a:endParaRPr>
          </a:p>
        </p:txBody>
      </p:sp>
      <p:sp>
        <p:nvSpPr>
          <p:cNvPr id="55326" name="Rectangle 30"/>
          <p:cNvSpPr>
            <a:spLocks noChangeArrowheads="1"/>
          </p:cNvSpPr>
          <p:nvPr/>
        </p:nvSpPr>
        <p:spPr bwMode="auto">
          <a:xfrm>
            <a:off x="5143500" y="1449388"/>
            <a:ext cx="1965325" cy="77152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85334" tIns="42667" rIns="85334" bIns="42667" anchor="b">
            <a:spAutoFit/>
          </a:bodyPr>
          <a:lstStyle/>
          <a:p>
            <a:pPr defTabSz="852488" eaLnBrk="0" hangingPunct="0"/>
            <a:r>
              <a:rPr lang="en-US" sz="1500" b="1" dirty="0">
                <a:solidFill>
                  <a:srgbClr val="800080"/>
                </a:solidFill>
                <a:latin typeface="Comic Sans MS" pitchFamily="66" charset="0"/>
              </a:rPr>
              <a:t>Computerized 3D CT Treatment Planning</a:t>
            </a:r>
          </a:p>
        </p:txBody>
      </p:sp>
      <p:sp>
        <p:nvSpPr>
          <p:cNvPr id="55327" name="Text Box 31"/>
          <p:cNvSpPr txBox="1">
            <a:spLocks noChangeArrowheads="1"/>
          </p:cNvSpPr>
          <p:nvPr/>
        </p:nvSpPr>
        <p:spPr bwMode="auto">
          <a:xfrm>
            <a:off x="0" y="4929188"/>
            <a:ext cx="225901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334" tIns="42667" rIns="85334" bIns="42667">
            <a:spAutoFit/>
          </a:bodyPr>
          <a:lstStyle/>
          <a:p>
            <a:pPr defTabSz="852488" eaLnBrk="0" hangingPunct="0"/>
            <a:r>
              <a:rPr lang="en-US" sz="1700" b="1" dirty="0">
                <a:solidFill>
                  <a:srgbClr val="800080"/>
                </a:solidFill>
                <a:latin typeface="Comic Sans MS" pitchFamily="66" charset="0"/>
              </a:rPr>
              <a:t>Standard Collimator</a:t>
            </a:r>
          </a:p>
        </p:txBody>
      </p:sp>
      <p:pic>
        <p:nvPicPr>
          <p:cNvPr id="55328" name="Picture 32" descr="p02027_ct2_t0_f0_z3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85"/>
          <a:stretch>
            <a:fillRect/>
          </a:stretch>
        </p:blipFill>
        <p:spPr bwMode="auto">
          <a:xfrm>
            <a:off x="7965145" y="5060575"/>
            <a:ext cx="1136650" cy="1076325"/>
          </a:xfrm>
          <a:prstGeom prst="rect">
            <a:avLst/>
          </a:prstGeom>
          <a:noFill/>
        </p:spPr>
      </p:pic>
      <p:sp>
        <p:nvSpPr>
          <p:cNvPr id="55329" name="Text Box 33"/>
          <p:cNvSpPr txBox="1">
            <a:spLocks noChangeArrowheads="1"/>
          </p:cNvSpPr>
          <p:nvPr/>
        </p:nvSpPr>
        <p:spPr bwMode="auto">
          <a:xfrm>
            <a:off x="6732588" y="5805488"/>
            <a:ext cx="1065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C0408"/>
                </a:solidFill>
                <a:latin typeface="Comic Sans MS" pitchFamily="66" charset="0"/>
              </a:rPr>
              <a:t>Particle</a:t>
            </a:r>
          </a:p>
          <a:p>
            <a:r>
              <a:rPr lang="en-US" dirty="0">
                <a:solidFill>
                  <a:srgbClr val="CC0408"/>
                </a:solidFill>
                <a:latin typeface="Comic Sans MS" pitchFamily="66" charset="0"/>
              </a:rPr>
              <a:t>Therapy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58865" y="6246911"/>
            <a:ext cx="3093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Slide courtesy of Prof. Gillies McKenna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724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72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Induction and cell kill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02799" y="6350040"/>
            <a:ext cx="1074723" cy="255591"/>
          </a:xfrm>
        </p:spPr>
        <p:txBody>
          <a:bodyPr/>
          <a:lstStyle/>
          <a:p>
            <a:fld id="{39E13669-E098-4830-9528-563139743322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43" y="1014730"/>
            <a:ext cx="5317498" cy="348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486277" y="2825249"/>
            <a:ext cx="143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Induction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2341" y="2803913"/>
            <a:ext cx="143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Cell killing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89567" y="2515295"/>
            <a:ext cx="2112558" cy="1054636"/>
            <a:chOff x="77409" y="1242659"/>
            <a:chExt cx="2112558" cy="1054636"/>
          </a:xfrm>
        </p:grpSpPr>
        <p:sp>
          <p:nvSpPr>
            <p:cNvPr id="13" name="Right Arrow Callout 12"/>
            <p:cNvSpPr/>
            <p:nvPr/>
          </p:nvSpPr>
          <p:spPr>
            <a:xfrm>
              <a:off x="97654" y="1251755"/>
              <a:ext cx="2092313" cy="1045540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14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409" y="1242659"/>
              <a:ext cx="16553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 smtClean="0"/>
                <a:t>What is the form of the induction function? Linear, quadratic?</a:t>
              </a:r>
              <a:endParaRPr lang="en-GB" sz="15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38006" y="2845091"/>
            <a:ext cx="2727933" cy="1739600"/>
            <a:chOff x="153405" y="1052069"/>
            <a:chExt cx="2727933" cy="1739600"/>
          </a:xfrm>
        </p:grpSpPr>
        <p:sp>
          <p:nvSpPr>
            <p:cNvPr id="16" name="Right Arrow Callout 15"/>
            <p:cNvSpPr/>
            <p:nvPr/>
          </p:nvSpPr>
          <p:spPr>
            <a:xfrm flipH="1">
              <a:off x="153405" y="1095640"/>
              <a:ext cx="2638725" cy="1696029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6614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6477" y="1052069"/>
              <a:ext cx="2134861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 smtClean="0"/>
                <a:t>Form of cell killing function known with some certainty at clinical energies, the parameters are tissue dependent and can have large uncertainties.</a:t>
              </a:r>
              <a:endParaRPr lang="en-GB" sz="1500" dirty="0"/>
            </a:p>
          </p:txBody>
        </p: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390" y="5206351"/>
            <a:ext cx="1962615" cy="76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4041648" y="4916751"/>
            <a:ext cx="50688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75229"/>
            <a:r>
              <a:rPr lang="en-GB" sz="2000" dirty="0" smtClean="0">
                <a:solidFill>
                  <a:srgbClr val="0000FF"/>
                </a:solidFill>
              </a:rPr>
              <a:t>Risk needs to be</a:t>
            </a:r>
          </a:p>
          <a:p>
            <a:pPr lvl="1" defTabSz="4175229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accurately modelled </a:t>
            </a:r>
          </a:p>
          <a:p>
            <a:pPr lvl="1" defTabSz="4175229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confirmed experimentally </a:t>
            </a:r>
          </a:p>
          <a:p>
            <a:pPr lvl="1" defTabSz="4175229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taken  into account when deciding on the optimal  treatment plan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4088" y="4617720"/>
            <a:ext cx="149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Probability of transforming a cell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stCxn id="20" idx="2"/>
          </p:cNvCxnSpPr>
          <p:nvPr/>
        </p:nvCxnSpPr>
        <p:spPr>
          <a:xfrm rot="16200000" flipH="1">
            <a:off x="1460699" y="5072582"/>
            <a:ext cx="288146" cy="301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88720" y="6004560"/>
            <a:ext cx="224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030A0"/>
                </a:solidFill>
              </a:rPr>
              <a:t>Probability of inducing a potentially malignant mutation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79320" y="4556760"/>
            <a:ext cx="149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Probability the cell survives</a:t>
            </a:r>
            <a:endParaRPr lang="en-GB" sz="1200" dirty="0">
              <a:solidFill>
                <a:srgbClr val="00B050"/>
              </a:solidFill>
            </a:endParaRPr>
          </a:p>
        </p:txBody>
      </p:sp>
      <p:cxnSp>
        <p:nvCxnSpPr>
          <p:cNvPr id="31" name="Straight Arrow Connector 30"/>
          <p:cNvCxnSpPr>
            <a:stCxn id="28" idx="0"/>
          </p:cNvCxnSpPr>
          <p:nvPr/>
        </p:nvCxnSpPr>
        <p:spPr>
          <a:xfrm rot="5400000" flipH="1" flipV="1">
            <a:off x="2381250" y="5688330"/>
            <a:ext cx="243840" cy="38862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2"/>
          </p:cNvCxnSpPr>
          <p:nvPr/>
        </p:nvCxnSpPr>
        <p:spPr>
          <a:xfrm rot="16200000" flipH="1">
            <a:off x="2867353" y="5080200"/>
            <a:ext cx="321671" cy="1981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66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Second cancer risk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Y:\Groups\Particle\PTCRi\DoHTreatmentModelling\Hodgkins\PlanC\OutputImages\IMRT_CTR_LQ_SFCor_256 _Trans_0.6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8904"/>
            <a:ext cx="479866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Y:\Groups\Particle\PTCRi\DoHTreatmentModelling\Hodgkins\PlanC\OutputImages\IMRT_InterpDoseCor_256 _Trans_0.6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339342"/>
            <a:ext cx="138067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timlin\RecentDropbox\Dropbox\TreatmentOutcomeModelling\PrototypeTool\CERRValidation\NT_Cor_256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28562" y="1339342"/>
            <a:ext cx="1743538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own Arrow 11"/>
          <p:cNvSpPr/>
          <p:nvPr/>
        </p:nvSpPr>
        <p:spPr>
          <a:xfrm rot="2700000">
            <a:off x="6428551" y="3253585"/>
            <a:ext cx="289176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Down Arrow 17"/>
          <p:cNvSpPr/>
          <p:nvPr/>
        </p:nvSpPr>
        <p:spPr>
          <a:xfrm rot="18900000" flipH="1">
            <a:off x="841564" y="2645785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Y:\Groups\Particle\PTCRi\DoHTreatmentModelling\Hodgkins\PlanC\IMPT_CTR_LQ_SFCor_256 _Trans_0.6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92538" y="2888940"/>
            <a:ext cx="402793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Down Arrow 19"/>
          <p:cNvSpPr/>
          <p:nvPr/>
        </p:nvSpPr>
        <p:spPr>
          <a:xfrm rot="18900000" flipH="1">
            <a:off x="5147491" y="2713761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Down Arrow 20"/>
          <p:cNvSpPr/>
          <p:nvPr/>
        </p:nvSpPr>
        <p:spPr>
          <a:xfrm rot="2700000">
            <a:off x="7846945" y="2734844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Down Arrow 21"/>
          <p:cNvSpPr/>
          <p:nvPr/>
        </p:nvSpPr>
        <p:spPr>
          <a:xfrm rot="2700000">
            <a:off x="3583973" y="2698405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9" name="Picture 5" descr="Y:\Groups\Particle\PTCRi\DoHTreatmentModelling\Hodgkins\PlanC\IMPT_DoseCor_256 _Trans_0.6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89546" y="1407319"/>
            <a:ext cx="1494013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49209" y="6309320"/>
            <a:ext cx="321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IMRT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55136" y="6309320"/>
            <a:ext cx="326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IMPT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4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Second cancer risk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9" name="Content Placeholder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04925"/>
            <a:ext cx="1484313" cy="1260475"/>
          </a:xfrm>
        </p:spPr>
      </p:pic>
      <p:sp>
        <p:nvSpPr>
          <p:cNvPr id="18" name="Down Arrow 17"/>
          <p:cNvSpPr/>
          <p:nvPr/>
        </p:nvSpPr>
        <p:spPr>
          <a:xfrm rot="18900000" flipH="1">
            <a:off x="841564" y="2645785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 rot="18900000" flipH="1">
            <a:off x="5147491" y="2713761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Down Arrow 20"/>
          <p:cNvSpPr/>
          <p:nvPr/>
        </p:nvSpPr>
        <p:spPr>
          <a:xfrm rot="2700000">
            <a:off x="7846945" y="2734844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Down Arrow 21"/>
          <p:cNvSpPr/>
          <p:nvPr/>
        </p:nvSpPr>
        <p:spPr>
          <a:xfrm rot="2700000">
            <a:off x="3583973" y="2698405"/>
            <a:ext cx="289176" cy="381000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49209" y="6309320"/>
            <a:ext cx="321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IMRT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55136" y="6309320"/>
            <a:ext cx="326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IMPT</a:t>
            </a:r>
            <a:endParaRPr lang="en-GB" b="1" dirty="0"/>
          </a:p>
        </p:txBody>
      </p:sp>
      <p:pic>
        <p:nvPicPr>
          <p:cNvPr id="2050" name="Picture 2" descr="Y:\Groups\Particle\PTCRi\DoHTreatmentModelling\Hodgkins\PlanC\IMPT_CTR_LQ_SFSag_256 _Trans_0.6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440" y="3272003"/>
            <a:ext cx="3600000" cy="314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Y:\Groups\Particle\PTCRi\DoHTreatmentModelling\Hodgkins\PlanC\IMRT_DoseSag_256 _Trans_0.6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2939" y="1203598"/>
            <a:ext cx="140642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Y:\Groups\Particle\PTCRi\DoHTreatmentModelling\Hodgkins\PlanC\IMPT_DoseSag_256 _Trans_0.6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16316" y="1268900"/>
            <a:ext cx="142913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Y:\Groups\Particle\PTCRi\DoHTreatmentModelling\Hodgkins\PlanC\IMRT_CTR_LQ_SFSag_256 _Trans_0.6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3548" y="3217205"/>
            <a:ext cx="3743345" cy="31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1141" y="1304764"/>
            <a:ext cx="1484935" cy="1260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7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7843" y="812798"/>
            <a:ext cx="2265608" cy="5220000"/>
          </a:xfrm>
          <a:ln>
            <a:solidFill>
              <a:srgbClr val="FF0000"/>
            </a:solidFill>
            <a:prstDash val="sysDash"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u="sng" dirty="0" smtClean="0"/>
              <a:t>Cell Level</a:t>
            </a:r>
            <a:endParaRPr lang="en-GB" sz="2000" u="sng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388868" y="812798"/>
            <a:ext cx="4418330" cy="5220000"/>
          </a:xfrm>
          <a:prstGeom prst="rect">
            <a:avLst/>
          </a:prstGeom>
          <a:ln>
            <a:solidFill>
              <a:srgbClr val="FF0000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u="sng" dirty="0" smtClean="0"/>
              <a:t>Voxel Level</a:t>
            </a:r>
            <a:endParaRPr lang="en-GB" sz="2000" u="sng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851917" y="812798"/>
            <a:ext cx="2160000" cy="5220000"/>
          </a:xfrm>
          <a:prstGeom prst="rect">
            <a:avLst/>
          </a:prstGeom>
          <a:ln>
            <a:solidFill>
              <a:srgbClr val="FF0000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u="sng" dirty="0" smtClean="0"/>
              <a:t>Patient Level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Multiscale</a:t>
            </a:r>
            <a:r>
              <a:rPr lang="en-GB" sz="2800" dirty="0" smtClean="0"/>
              <a:t>, </a:t>
            </a:r>
            <a:r>
              <a:rPr lang="en-GB" sz="2800" dirty="0"/>
              <a:t>v</a:t>
            </a:r>
            <a:r>
              <a:rPr lang="en-GB" sz="2800" dirty="0" smtClean="0"/>
              <a:t>oxelised</a:t>
            </a:r>
            <a:r>
              <a:rPr lang="en-GB" sz="2800" dirty="0" smtClean="0"/>
              <a:t> </a:t>
            </a:r>
            <a:r>
              <a:rPr lang="en-GB" sz="2800" dirty="0"/>
              <a:t>TCP calculation for GBM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0657" y="1729257"/>
            <a:ext cx="881005" cy="27699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Cellularity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1673" y="3743641"/>
            <a:ext cx="1939636" cy="224676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</a:t>
            </a:r>
            <a:r>
              <a:rPr lang="en-GB" sz="1200" dirty="0" smtClean="0">
                <a:solidFill>
                  <a:schemeClr val="bg1"/>
                </a:solidFill>
              </a:rPr>
              <a:t>umour microenvironment: P0</a:t>
            </a:r>
            <a:r>
              <a:rPr lang="en-GB" sz="1200" baseline="-250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baseline="-25000" dirty="0">
              <a:solidFill>
                <a:schemeClr val="bg1"/>
              </a:solidFill>
            </a:endParaRPr>
          </a:p>
          <a:p>
            <a:pPr algn="ctr"/>
            <a:endParaRPr lang="en-GB" sz="1200" baseline="-25000" dirty="0" smtClean="0">
              <a:solidFill>
                <a:schemeClr val="bg1"/>
              </a:solidFill>
            </a:endParaRP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3110" y="2501604"/>
            <a:ext cx="1096792" cy="83099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Genetic heterogeneity: Stem vs. non-stem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324663" y="1159369"/>
            <a:ext cx="1473008" cy="1757734"/>
            <a:chOff x="3722255" y="1280058"/>
            <a:chExt cx="1293090" cy="1569660"/>
          </a:xfrm>
        </p:grpSpPr>
        <p:sp>
          <p:nvSpPr>
            <p:cNvPr id="13" name="TextBox 12"/>
            <p:cNvSpPr txBox="1"/>
            <p:nvPr/>
          </p:nvSpPr>
          <p:spPr>
            <a:xfrm>
              <a:off x="3722255" y="1280058"/>
              <a:ext cx="1293090" cy="156966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Dose matrix</a:t>
              </a: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792250" y="1490112"/>
              <a:ext cx="1134782" cy="1326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3224738" y="3579611"/>
            <a:ext cx="1495044" cy="1704306"/>
            <a:chOff x="3722255" y="3304935"/>
            <a:chExt cx="1293090" cy="1569660"/>
          </a:xfrm>
        </p:grpSpPr>
        <p:sp>
          <p:nvSpPr>
            <p:cNvPr id="15" name="TextBox 14"/>
            <p:cNvSpPr txBox="1"/>
            <p:nvPr/>
          </p:nvSpPr>
          <p:spPr>
            <a:xfrm>
              <a:off x="3722255" y="3304935"/>
              <a:ext cx="1293090" cy="156966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Structure matrix</a:t>
              </a: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833090" y="3550607"/>
              <a:ext cx="1119614" cy="1291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Group 57"/>
          <p:cNvGrpSpPr/>
          <p:nvPr/>
        </p:nvGrpSpPr>
        <p:grpSpPr>
          <a:xfrm>
            <a:off x="5146000" y="4074321"/>
            <a:ext cx="1404000" cy="1754326"/>
            <a:chOff x="8074243" y="1939536"/>
            <a:chExt cx="1267466" cy="1754326"/>
          </a:xfrm>
        </p:grpSpPr>
        <p:sp>
          <p:nvSpPr>
            <p:cNvPr id="23" name="TextBox 22"/>
            <p:cNvSpPr txBox="1"/>
            <p:nvPr/>
          </p:nvSpPr>
          <p:spPr>
            <a:xfrm>
              <a:off x="8074243" y="1939536"/>
              <a:ext cx="1267466" cy="175432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Post treatment CCD</a:t>
              </a:r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188682" y="2169952"/>
              <a:ext cx="1038588" cy="1335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7977803" y="2135424"/>
            <a:ext cx="925756" cy="64633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Tumour recurrence time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14753" y="2227758"/>
            <a:ext cx="831550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Clinical Data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472241" y="5408942"/>
            <a:ext cx="1238834" cy="46166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Number of fractions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46000" y="1250121"/>
            <a:ext cx="1508202" cy="46166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Radiobiological parameters  e.g. </a:t>
            </a:r>
            <a:r>
              <a:rPr lang="en-GB" sz="1200" dirty="0" smtClean="0">
                <a:solidFill>
                  <a:schemeClr val="bg1"/>
                </a:solidFill>
                <a:sym typeface="Symbol"/>
              </a:rPr>
              <a:t>,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98104" y="3003257"/>
            <a:ext cx="1139422" cy="46166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Treatment plan DICOM files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6" y="4244578"/>
            <a:ext cx="1725067" cy="165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76441" y="2587759"/>
            <a:ext cx="920606" cy="646331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Cell </a:t>
            </a:r>
            <a:r>
              <a:rPr lang="en-GB" sz="1200" dirty="0">
                <a:solidFill>
                  <a:schemeClr val="bg1"/>
                </a:solidFill>
              </a:rPr>
              <a:t>a</a:t>
            </a:r>
            <a:r>
              <a:rPr lang="en-GB" sz="1200" dirty="0" smtClean="0">
                <a:solidFill>
                  <a:schemeClr val="bg1"/>
                </a:solidFill>
              </a:rPr>
              <a:t>utomaton model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104429" y="2058927"/>
            <a:ext cx="1459326" cy="1938992"/>
            <a:chOff x="3833090" y="2827881"/>
            <a:chExt cx="1459326" cy="1938992"/>
          </a:xfrm>
        </p:grpSpPr>
        <p:sp>
          <p:nvSpPr>
            <p:cNvPr id="49" name="TextBox 48"/>
            <p:cNvSpPr txBox="1"/>
            <p:nvPr/>
          </p:nvSpPr>
          <p:spPr>
            <a:xfrm>
              <a:off x="3833090" y="2827881"/>
              <a:ext cx="1459326" cy="1938992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Pre-treatment </a:t>
              </a:r>
              <a:r>
                <a:rPr lang="en-GB" sz="1200" dirty="0">
                  <a:solidFill>
                    <a:schemeClr val="bg1"/>
                  </a:solidFill>
                </a:rPr>
                <a:t>c</a:t>
              </a:r>
              <a:r>
                <a:rPr lang="en-GB" sz="1200" dirty="0" smtClean="0">
                  <a:solidFill>
                    <a:schemeClr val="bg1"/>
                  </a:solidFill>
                </a:rPr>
                <a:t>lonogenic</a:t>
              </a:r>
              <a:r>
                <a:rPr lang="en-GB" sz="1200" dirty="0" smtClean="0">
                  <a:solidFill>
                    <a:schemeClr val="bg1"/>
                  </a:solidFill>
                </a:rPr>
                <a:t> cell density (CCD)</a:t>
              </a: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endParaRPr lang="en-GB" sz="1200" dirty="0">
                <a:solidFill>
                  <a:schemeClr val="bg1"/>
                </a:solidFill>
              </a:endParaRP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60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003535" y="3428410"/>
              <a:ext cx="1182661" cy="1280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264" name="Straight Arrow Connector 11263"/>
          <p:cNvCxnSpPr>
            <a:stCxn id="54" idx="0"/>
            <a:endCxn id="8" idx="1"/>
          </p:cNvCxnSpPr>
          <p:nvPr/>
        </p:nvCxnSpPr>
        <p:spPr>
          <a:xfrm flipV="1">
            <a:off x="536744" y="1867757"/>
            <a:ext cx="633913" cy="720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7" name="Straight Arrow Connector 11266"/>
          <p:cNvCxnSpPr>
            <a:stCxn id="54" idx="3"/>
            <a:endCxn id="11" idx="1"/>
          </p:cNvCxnSpPr>
          <p:nvPr/>
        </p:nvCxnSpPr>
        <p:spPr>
          <a:xfrm>
            <a:off x="997047" y="2910925"/>
            <a:ext cx="116063" cy="6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9" name="Straight Arrow Connector 11268"/>
          <p:cNvCxnSpPr>
            <a:stCxn id="54" idx="2"/>
            <a:endCxn id="10" idx="0"/>
          </p:cNvCxnSpPr>
          <p:nvPr/>
        </p:nvCxnSpPr>
        <p:spPr>
          <a:xfrm>
            <a:off x="536744" y="3234090"/>
            <a:ext cx="654747" cy="509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1" name="Straight Arrow Connector 11270"/>
          <p:cNvCxnSpPr>
            <a:stCxn id="47" idx="0"/>
            <a:endCxn id="13" idx="1"/>
          </p:cNvCxnSpPr>
          <p:nvPr/>
        </p:nvCxnSpPr>
        <p:spPr>
          <a:xfrm flipV="1">
            <a:off x="2967815" y="2038236"/>
            <a:ext cx="356848" cy="96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3" name="Straight Arrow Connector 11272"/>
          <p:cNvCxnSpPr>
            <a:stCxn id="47" idx="2"/>
            <a:endCxn id="15" idx="1"/>
          </p:cNvCxnSpPr>
          <p:nvPr/>
        </p:nvCxnSpPr>
        <p:spPr>
          <a:xfrm>
            <a:off x="2967815" y="3464922"/>
            <a:ext cx="256923" cy="96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914753" y="4020824"/>
            <a:ext cx="2016809" cy="17543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Predicted TCP</a:t>
            </a:r>
          </a:p>
          <a:p>
            <a:pPr algn="ctr"/>
            <a:endParaRPr lang="en-GB" sz="1200" dirty="0">
              <a:solidFill>
                <a:schemeClr val="bg1"/>
              </a:solidFill>
            </a:endParaRP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  <a:p>
            <a:pPr algn="ctr"/>
            <a:endParaRPr lang="en-GB" sz="1200" dirty="0" smtClean="0">
              <a:solidFill>
                <a:schemeClr val="bg1"/>
              </a:solidFill>
            </a:endParaRPr>
          </a:p>
        </p:txBody>
      </p:sp>
      <p:cxnSp>
        <p:nvCxnSpPr>
          <p:cNvPr id="11288" name="Straight Arrow Connector 11287"/>
          <p:cNvCxnSpPr>
            <a:stCxn id="25" idx="3"/>
            <a:endCxn id="24" idx="1"/>
          </p:cNvCxnSpPr>
          <p:nvPr/>
        </p:nvCxnSpPr>
        <p:spPr>
          <a:xfrm flipV="1">
            <a:off x="7746303" y="2458590"/>
            <a:ext cx="231500" cy="1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23" idx="3"/>
            <a:endCxn id="88" idx="1"/>
          </p:cNvCxnSpPr>
          <p:nvPr/>
        </p:nvCxnSpPr>
        <p:spPr>
          <a:xfrm flipV="1">
            <a:off x="6550000" y="4897987"/>
            <a:ext cx="364753" cy="53497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urved Left Arrow 78"/>
          <p:cNvSpPr/>
          <p:nvPr/>
        </p:nvSpPr>
        <p:spPr>
          <a:xfrm rot="5400000">
            <a:off x="6353559" y="4737491"/>
            <a:ext cx="423417" cy="2921677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7" name="Curved Left Arrow 116"/>
          <p:cNvSpPr/>
          <p:nvPr/>
        </p:nvSpPr>
        <p:spPr>
          <a:xfrm rot="5400000">
            <a:off x="2627408" y="4557808"/>
            <a:ext cx="423417" cy="3281038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0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62749" y="4325410"/>
            <a:ext cx="1933286" cy="136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Left-Right Arrow 120"/>
          <p:cNvSpPr/>
          <p:nvPr/>
        </p:nvSpPr>
        <p:spPr>
          <a:xfrm rot="16200000">
            <a:off x="8109008" y="3206307"/>
            <a:ext cx="663347" cy="252586"/>
          </a:xfrm>
          <a:prstGeom prst="left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4" name="Straight Arrow Connector 153"/>
          <p:cNvCxnSpPr>
            <a:stCxn id="47" idx="3"/>
            <a:endCxn id="49" idx="1"/>
          </p:cNvCxnSpPr>
          <p:nvPr/>
        </p:nvCxnSpPr>
        <p:spPr>
          <a:xfrm flipV="1">
            <a:off x="3537526" y="3028423"/>
            <a:ext cx="1566903" cy="205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63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Relative Biological Effectiveness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09575" y="992459"/>
            <a:ext cx="8288338" cy="5101989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Photons and protons (at clinical energies) have similar biological effects	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</a:rPr>
              <a:t>Clinically a modifier (RBE) of 1.1 is applied to physical dose for protons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For heavier ions (e.g. C) RBE has large uncertainties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RBE needed</a:t>
            </a:r>
            <a:r>
              <a:rPr lang="en-GB" sz="2400" dirty="0" smtClean="0">
                <a:solidFill>
                  <a:srgbClr val="FF0000"/>
                </a:solidFill>
              </a:rPr>
              <a:t>*</a:t>
            </a:r>
            <a:r>
              <a:rPr lang="en-GB" sz="2400" dirty="0" smtClean="0">
                <a:solidFill>
                  <a:srgbClr val="0000FF"/>
                </a:solidFill>
              </a:rPr>
              <a:t> to calculate physical dose to administer to achieve prescribed biological dose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*maybe there is a better way?  </a:t>
            </a:r>
            <a:endParaRPr lang="en-GB" sz="2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	New treatment regimes requiring new methods of optimisation?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9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RBE vs. Dose for Protons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29" y="1565291"/>
            <a:ext cx="7551562" cy="36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5765" y="5765486"/>
            <a:ext cx="707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Paganetti</a:t>
            </a:r>
            <a:r>
              <a:rPr lang="en-US" sz="2000" b="1" dirty="0" smtClean="0"/>
              <a:t> </a:t>
            </a:r>
            <a:r>
              <a:rPr lang="en-US" sz="2000" b="1" dirty="0"/>
              <a:t>et al.: Int. J. </a:t>
            </a:r>
            <a:r>
              <a:rPr lang="en-US" sz="2000" b="1" dirty="0"/>
              <a:t>Radiat</a:t>
            </a:r>
            <a:r>
              <a:rPr lang="en-US" sz="2000" b="1" dirty="0"/>
              <a:t>. </a:t>
            </a:r>
            <a:r>
              <a:rPr lang="en-US" sz="2000" b="1" dirty="0"/>
              <a:t>Oncol</a:t>
            </a:r>
            <a:r>
              <a:rPr lang="en-US" sz="2000" b="1" dirty="0"/>
              <a:t>. Biol. Phys. 2002; 53, 407</a:t>
            </a:r>
            <a:endParaRPr lang="en-US" sz="2000" b="1" dirty="0"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" y="868680"/>
            <a:ext cx="489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CC"/>
                </a:solidFill>
              </a:rPr>
              <a:t>Where does the 1.1 come from?</a:t>
            </a:r>
            <a:endParaRPr lang="en-GB" sz="2400" b="1" dirty="0">
              <a:solidFill>
                <a:srgbClr val="0000CC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59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Goal of RT</a:t>
            </a:r>
            <a:endParaRPr lang="en-GB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543294" y="4293095"/>
            <a:ext cx="8205170" cy="2056945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Radiation Induced Toxicity:</a:t>
            </a: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Central </a:t>
            </a:r>
            <a:r>
              <a:rPr lang="en-GB" sz="1400" b="1" dirty="0" smtClean="0">
                <a:solidFill>
                  <a:srgbClr val="002060"/>
                </a:solidFill>
              </a:rPr>
              <a:t>Nervous </a:t>
            </a:r>
            <a:r>
              <a:rPr lang="en-GB" sz="1400" b="1" dirty="0" smtClean="0">
                <a:solidFill>
                  <a:srgbClr val="002060"/>
                </a:solidFill>
              </a:rPr>
              <a:t>System: </a:t>
            </a:r>
            <a:r>
              <a:rPr lang="en-GB" sz="1400" dirty="0" smtClean="0">
                <a:solidFill>
                  <a:srgbClr val="002060"/>
                </a:solidFill>
              </a:rPr>
              <a:t>blindness</a:t>
            </a:r>
            <a:r>
              <a:rPr lang="en-GB" sz="1400" dirty="0" smtClean="0">
                <a:solidFill>
                  <a:srgbClr val="002060"/>
                </a:solidFill>
              </a:rPr>
              <a:t>, deafness, paralysis, confusion, </a:t>
            </a:r>
            <a:r>
              <a:rPr lang="en-GB" sz="1400" dirty="0" smtClean="0">
                <a:solidFill>
                  <a:srgbClr val="002060"/>
                </a:solidFill>
              </a:rPr>
              <a:t>dementia</a:t>
            </a: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Bowel</a:t>
            </a:r>
            <a:r>
              <a:rPr lang="en-GB" sz="1400" b="1" dirty="0" smtClean="0">
                <a:solidFill>
                  <a:srgbClr val="002060"/>
                </a:solidFill>
              </a:rPr>
              <a:t>: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 smtClean="0">
                <a:solidFill>
                  <a:srgbClr val="002060"/>
                </a:solidFill>
              </a:rPr>
              <a:t>colostomy</a:t>
            </a:r>
            <a:r>
              <a:rPr lang="en-GB" sz="1400" dirty="0" smtClean="0">
                <a:solidFill>
                  <a:srgbClr val="002060"/>
                </a:solidFill>
              </a:rPr>
              <a:t>, chronic bleeding.</a:t>
            </a: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Lung: </a:t>
            </a:r>
            <a:r>
              <a:rPr lang="en-GB" sz="1400" dirty="0" smtClean="0">
                <a:solidFill>
                  <a:srgbClr val="002060"/>
                </a:solidFill>
              </a:rPr>
              <a:t>shortness </a:t>
            </a:r>
            <a:r>
              <a:rPr lang="en-GB" sz="1400" dirty="0" smtClean="0">
                <a:solidFill>
                  <a:srgbClr val="002060"/>
                </a:solidFill>
              </a:rPr>
              <a:t>of </a:t>
            </a:r>
            <a:r>
              <a:rPr lang="en-GB" sz="1400" dirty="0" smtClean="0">
                <a:solidFill>
                  <a:srgbClr val="002060"/>
                </a:solidFill>
              </a:rPr>
              <a:t>breath, pneumonias</a:t>
            </a:r>
            <a:endParaRPr lang="en-GB" sz="1400" dirty="0" smtClean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Kidney:</a:t>
            </a:r>
            <a:r>
              <a:rPr lang="en-GB" sz="1400" dirty="0" smtClean="0">
                <a:solidFill>
                  <a:srgbClr val="002060"/>
                </a:solidFill>
              </a:rPr>
              <a:t> renal </a:t>
            </a:r>
            <a:r>
              <a:rPr lang="en-GB" sz="1400" dirty="0" smtClean="0">
                <a:solidFill>
                  <a:srgbClr val="002060"/>
                </a:solidFill>
              </a:rPr>
              <a:t>failure and hypertension</a:t>
            </a: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Reproductive </a:t>
            </a:r>
            <a:r>
              <a:rPr lang="en-GB" sz="1400" b="1" dirty="0" smtClean="0">
                <a:solidFill>
                  <a:srgbClr val="002060"/>
                </a:solidFill>
              </a:rPr>
              <a:t>organs: </a:t>
            </a:r>
            <a:r>
              <a:rPr lang="en-GB" sz="1400" dirty="0" smtClean="0">
                <a:solidFill>
                  <a:srgbClr val="002060"/>
                </a:solidFill>
              </a:rPr>
              <a:t>sterility</a:t>
            </a:r>
            <a:endParaRPr lang="en-GB" sz="1400" dirty="0" smtClean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en-GB" sz="1400" b="1" dirty="0" smtClean="0">
                <a:solidFill>
                  <a:srgbClr val="002060"/>
                </a:solidFill>
              </a:rPr>
              <a:t>Everywhere: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 smtClean="0">
                <a:solidFill>
                  <a:srgbClr val="002060"/>
                </a:solidFill>
              </a:rPr>
              <a:t>severe </a:t>
            </a:r>
            <a:r>
              <a:rPr lang="en-GB" sz="1400" dirty="0" smtClean="0">
                <a:solidFill>
                  <a:srgbClr val="002060"/>
                </a:solidFill>
              </a:rPr>
              <a:t>scarring in medium to high dose </a:t>
            </a:r>
            <a:r>
              <a:rPr lang="en-GB" sz="1400" dirty="0" smtClean="0">
                <a:solidFill>
                  <a:srgbClr val="002060"/>
                </a:solidFill>
              </a:rPr>
              <a:t>regions, possible </a:t>
            </a:r>
            <a:r>
              <a:rPr lang="en-GB" sz="1400" dirty="0" smtClean="0">
                <a:solidFill>
                  <a:srgbClr val="002060"/>
                </a:solidFill>
              </a:rPr>
              <a:t>increase in induced cancers in low-medium dose </a:t>
            </a:r>
            <a:r>
              <a:rPr lang="en-GB" sz="1400" dirty="0" smtClean="0">
                <a:solidFill>
                  <a:srgbClr val="002060"/>
                </a:solidFill>
              </a:rPr>
              <a:t>regions</a:t>
            </a:r>
            <a:endParaRPr lang="en-GB" sz="1400" dirty="0" smtClean="0">
              <a:solidFill>
                <a:srgbClr val="00206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3" name="Up Arrow 2"/>
          <p:cNvSpPr/>
          <p:nvPr/>
        </p:nvSpPr>
        <p:spPr>
          <a:xfrm>
            <a:off x="852677" y="1052736"/>
            <a:ext cx="504056" cy="1224136"/>
          </a:xfrm>
          <a:prstGeom prst="up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88781" y="148013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Maximise Tumour Dose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flipV="1">
            <a:off x="852677" y="2780928"/>
            <a:ext cx="504056" cy="1224136"/>
          </a:xfrm>
          <a:prstGeom prst="upArrow">
            <a:avLst/>
          </a:prstGeom>
          <a:solidFill>
            <a:srgbClr val="FF000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14789" y="2886472"/>
            <a:ext cx="217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Minimise Normal Tissue Dose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www.dkfz.de/__we_thumbs__/9565_1_Biology_1_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12915"/>
            <a:ext cx="3983023" cy="304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5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Photons/X-rays </a:t>
            </a:r>
            <a:r>
              <a:rPr lang="en-GB" dirty="0" smtClean="0"/>
              <a:t>dose deposition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26" y="1214799"/>
            <a:ext cx="3528392" cy="235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29538" y="827420"/>
            <a:ext cx="355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Depth-dose </a:t>
            </a:r>
            <a:r>
              <a:rPr lang="en-GB" b="1" dirty="0" smtClean="0">
                <a:solidFill>
                  <a:srgbClr val="002060"/>
                </a:solidFill>
              </a:rPr>
              <a:t>curve – single beam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467544" y="4313726"/>
            <a:ext cx="4320479" cy="2067604"/>
          </a:xfrm>
          <a:ln>
            <a:solidFill>
              <a:srgbClr val="FF0000"/>
            </a:solidFill>
            <a:prstDash val="sysDot"/>
          </a:ln>
        </p:spPr>
        <p:txBody>
          <a:bodyPr numCol="1" spcCol="288000">
            <a:noAutofit/>
          </a:bodyPr>
          <a:lstStyle/>
          <a:p>
            <a:pPr marL="0" indent="0" defTabSz="4175229">
              <a:buNone/>
            </a:pPr>
            <a:r>
              <a:rPr lang="en-GB" sz="1600" b="1" dirty="0" smtClean="0">
                <a:solidFill>
                  <a:srgbClr val="002060"/>
                </a:solidFill>
              </a:rPr>
              <a:t>Multiple Beams:</a:t>
            </a:r>
          </a:p>
          <a:p>
            <a:pPr defTabSz="4175229"/>
            <a:r>
              <a:rPr lang="en-GB" sz="1600" dirty="0" smtClean="0">
                <a:solidFill>
                  <a:srgbClr val="002060"/>
                </a:solidFill>
              </a:rPr>
              <a:t>Reduced </a:t>
            </a:r>
            <a:r>
              <a:rPr lang="en-GB" sz="1600" dirty="0" smtClean="0">
                <a:solidFill>
                  <a:srgbClr val="002060"/>
                </a:solidFill>
              </a:rPr>
              <a:t>dose to organs at risk</a:t>
            </a:r>
          </a:p>
          <a:p>
            <a:pPr lvl="1" defTabSz="4175229"/>
            <a:r>
              <a:rPr lang="en-GB" sz="1600" dirty="0" smtClean="0">
                <a:solidFill>
                  <a:srgbClr val="002060"/>
                </a:solidFill>
              </a:rPr>
              <a:t>Fewer </a:t>
            </a:r>
            <a:r>
              <a:rPr lang="en-GB" sz="1600" dirty="0" smtClean="0">
                <a:solidFill>
                  <a:srgbClr val="002060"/>
                </a:solidFill>
              </a:rPr>
              <a:t>complications</a:t>
            </a:r>
            <a:endParaRPr lang="en-GB" sz="1600" dirty="0" smtClean="0">
              <a:solidFill>
                <a:srgbClr val="002060"/>
              </a:solidFill>
            </a:endParaRPr>
          </a:p>
          <a:p>
            <a:pPr defTabSz="4175229"/>
            <a:r>
              <a:rPr lang="en-GB" sz="1600" dirty="0" smtClean="0">
                <a:solidFill>
                  <a:srgbClr val="002060"/>
                </a:solidFill>
              </a:rPr>
              <a:t>Increased tumour dose</a:t>
            </a:r>
          </a:p>
          <a:p>
            <a:pPr lvl="1" defTabSz="4175229"/>
            <a:r>
              <a:rPr lang="en-GB" sz="1600" dirty="0" smtClean="0">
                <a:solidFill>
                  <a:srgbClr val="002060"/>
                </a:solidFill>
              </a:rPr>
              <a:t>Higher probability of tumour </a:t>
            </a:r>
            <a:r>
              <a:rPr lang="en-GB" sz="1600" dirty="0" smtClean="0">
                <a:solidFill>
                  <a:srgbClr val="002060"/>
                </a:solidFill>
              </a:rPr>
              <a:t>control</a:t>
            </a:r>
            <a:endParaRPr lang="en-GB" sz="1600" dirty="0" smtClean="0">
              <a:solidFill>
                <a:srgbClr val="002060"/>
              </a:solidFill>
            </a:endParaRPr>
          </a:p>
          <a:p>
            <a:pPr defTabSz="4175229"/>
            <a:r>
              <a:rPr lang="en-GB" sz="1600" dirty="0" smtClean="0">
                <a:solidFill>
                  <a:srgbClr val="002060"/>
                </a:solidFill>
              </a:rPr>
              <a:t>However:</a:t>
            </a:r>
          </a:p>
          <a:p>
            <a:pPr lvl="1" defTabSz="4175229"/>
            <a:r>
              <a:rPr lang="en-GB" sz="1600" dirty="0" smtClean="0">
                <a:solidFill>
                  <a:srgbClr val="002060"/>
                </a:solidFill>
              </a:rPr>
              <a:t>Large volumes of low-intermediate </a:t>
            </a:r>
            <a:r>
              <a:rPr lang="en-GB" sz="1600" dirty="0" smtClean="0">
                <a:solidFill>
                  <a:srgbClr val="002060"/>
                </a:solidFill>
              </a:rPr>
              <a:t>dose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115920" y="2119545"/>
            <a:ext cx="3550783" cy="2893631"/>
            <a:chOff x="486503" y="1868335"/>
            <a:chExt cx="3550783" cy="2893631"/>
          </a:xfrm>
        </p:grpSpPr>
        <p:grpSp>
          <p:nvGrpSpPr>
            <p:cNvPr id="10" name="Group 65"/>
            <p:cNvGrpSpPr/>
            <p:nvPr/>
          </p:nvGrpSpPr>
          <p:grpSpPr>
            <a:xfrm>
              <a:off x="956587" y="2512714"/>
              <a:ext cx="2603047" cy="1959429"/>
              <a:chOff x="1511753" y="968828"/>
              <a:chExt cx="2603047" cy="1959429"/>
            </a:xfrm>
          </p:grpSpPr>
          <p:pic>
            <p:nvPicPr>
              <p:cNvPr id="17" name="Picture 2" descr="C:\Users\timlin\AppData\Local\Microsoft\Windows\Temporary Internet Files\Content.Outlook\DW46E0VU\IMRT-prostate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1971" y="968828"/>
                <a:ext cx="2492829" cy="1959429"/>
              </a:xfrm>
              <a:prstGeom prst="rect">
                <a:avLst/>
              </a:prstGeom>
              <a:noFill/>
            </p:spPr>
          </p:pic>
          <p:pic>
            <p:nvPicPr>
              <p:cNvPr id="18" name="Picture 2" descr="C:\Users\timlin\AppData\Local\Microsoft\Windows\Temporary Internet Files\Content.Outlook\DW46E0VU\IMRT-prostate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1753" y="968829"/>
                <a:ext cx="137900" cy="1958400"/>
              </a:xfrm>
              <a:prstGeom prst="rect">
                <a:avLst/>
              </a:prstGeom>
              <a:noFill/>
            </p:spPr>
          </p:pic>
        </p:grpSp>
        <p:sp>
          <p:nvSpPr>
            <p:cNvPr id="11" name="Right Arrow 10"/>
            <p:cNvSpPr/>
            <p:nvPr/>
          </p:nvSpPr>
          <p:spPr>
            <a:xfrm rot="19594417">
              <a:off x="486503" y="4435251"/>
              <a:ext cx="402771" cy="317189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2060"/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5400000">
              <a:off x="2090784" y="1911126"/>
              <a:ext cx="402771" cy="317189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2060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2740667">
              <a:off x="811798" y="2040075"/>
              <a:ext cx="402771" cy="21995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2060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 rot="12688190">
              <a:off x="3634515" y="4444777"/>
              <a:ext cx="402771" cy="317189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2060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8028352">
              <a:off x="3490141" y="2097433"/>
              <a:ext cx="402771" cy="22064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04048" y="1678205"/>
            <a:ext cx="3789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RT dose plan – multiple beams beam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58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Proton Therapy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1942" y="1167371"/>
            <a:ext cx="8700116" cy="5141949"/>
          </a:xfrm>
        </p:spPr>
        <p:txBody>
          <a:bodyPr>
            <a:noAutofit/>
          </a:bodyPr>
          <a:lstStyle/>
          <a:p>
            <a:pPr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2200" dirty="0" smtClean="0">
                <a:solidFill>
                  <a:srgbClr val="002060"/>
                </a:solidFill>
              </a:rPr>
              <a:t>1946: Therapy proposed  - Robert R. Wilson, Harvard Physics</a:t>
            </a:r>
            <a:br>
              <a:rPr lang="en-GB" sz="2200" dirty="0" smtClean="0">
                <a:solidFill>
                  <a:srgbClr val="002060"/>
                </a:solidFill>
              </a:rPr>
            </a:br>
            <a:endParaRPr lang="en-GB" sz="2200" dirty="0" smtClean="0">
              <a:solidFill>
                <a:srgbClr val="002060"/>
              </a:solidFill>
            </a:endParaRPr>
          </a:p>
          <a:p>
            <a:endParaRPr lang="en-GB" sz="2200" dirty="0" smtClean="0">
              <a:solidFill>
                <a:srgbClr val="002060"/>
              </a:solidFill>
            </a:endParaRPr>
          </a:p>
          <a:p>
            <a:r>
              <a:rPr lang="en-GB" sz="2200" dirty="0" smtClean="0">
                <a:solidFill>
                  <a:srgbClr val="002060"/>
                </a:solidFill>
              </a:rPr>
              <a:t>1955: 1</a:t>
            </a:r>
            <a:r>
              <a:rPr lang="en-GB" sz="2200" baseline="30000" dirty="0" smtClean="0">
                <a:solidFill>
                  <a:srgbClr val="002060"/>
                </a:solidFill>
              </a:rPr>
              <a:t>st</a:t>
            </a:r>
            <a:r>
              <a:rPr lang="en-GB" sz="2200" dirty="0" smtClean="0">
                <a:solidFill>
                  <a:srgbClr val="002060"/>
                </a:solidFill>
              </a:rPr>
              <a:t> Proton Therapy - Lawrence Tobias University of California, Berkeley</a:t>
            </a:r>
          </a:p>
          <a:p>
            <a:pPr>
              <a:buNone/>
            </a:pPr>
            <a:r>
              <a:rPr lang="en-GB" sz="1800" dirty="0" smtClean="0">
                <a:solidFill>
                  <a:srgbClr val="002060"/>
                </a:solidFill>
              </a:rPr>
              <a:t> </a:t>
            </a:r>
            <a:endParaRPr lang="en-GB" sz="1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r>
              <a:rPr lang="en-GB" sz="2200" dirty="0" smtClean="0">
                <a:solidFill>
                  <a:srgbClr val="002060"/>
                </a:solidFill>
              </a:rPr>
              <a:t>1955-73: Single dose irradiation of benign CNS lesions - Uppsala, MGH, St Petersburg, Moscow</a:t>
            </a:r>
          </a:p>
          <a:p>
            <a:pPr>
              <a:buNone/>
            </a:pPr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pPr lvl="2"/>
            <a:endParaRPr lang="en-GB" sz="1800" dirty="0" smtClean="0">
              <a:solidFill>
                <a:srgbClr val="002060"/>
              </a:solidFill>
            </a:endParaRPr>
          </a:p>
          <a:p>
            <a:pPr lvl="2"/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 smtClean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30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/>
              <a:t>The Bragg Peak </a:t>
            </a:r>
            <a:endParaRPr lang="en-US" dirty="0" smtClean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" y="749300"/>
            <a:ext cx="4492100" cy="5753099"/>
          </a:xfrm>
        </p:spPr>
        <p:txBody>
          <a:bodyPr>
            <a:normAutofit/>
          </a:bodyPr>
          <a:lstStyle/>
          <a:p>
            <a:r>
              <a:rPr lang="en-GB" sz="3000" dirty="0" smtClean="0">
                <a:solidFill>
                  <a:srgbClr val="002060"/>
                </a:solidFill>
              </a:rPr>
              <a:t>Components of the proton depth dose curve:</a:t>
            </a:r>
          </a:p>
          <a:p>
            <a:pPr>
              <a:buNone/>
            </a:pPr>
            <a:endParaRPr lang="en-GB" sz="3000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Bethe-Bloch formula</a:t>
            </a:r>
          </a:p>
          <a:p>
            <a:pPr lvl="2"/>
            <a:r>
              <a:rPr lang="en-GB" dirty="0" smtClean="0">
                <a:solidFill>
                  <a:srgbClr val="002060"/>
                </a:solidFill>
              </a:rPr>
              <a:t>Coulomb interactions with atomic electrons</a:t>
            </a:r>
          </a:p>
          <a:p>
            <a:pPr lvl="2"/>
            <a:endParaRPr lang="en-GB" dirty="0" smtClean="0">
              <a:solidFill>
                <a:srgbClr val="002060"/>
              </a:solidFill>
            </a:endParaRP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Scattering, energy spread and interactions with atomic nuclei</a:t>
            </a:r>
          </a:p>
        </p:txBody>
      </p:sp>
      <p:sp>
        <p:nvSpPr>
          <p:cNvPr id="6147" name="AutoShape 5" descr="- \frac{dE}{dx} = \frac{4 \pi}{m_e c^2} \cdot &#10;\frac{nz^2}{\beta^2} \cdot \left(\frac{e^2}{4\pi\varepsilon_0}\right)^2 &#10;\cdot \left[\ln \left(\frac{2m_e c^2 \beta^2}{I \cdot &#10;(1-\beta^2)}\right) - \beta^2\right]"/>
          <p:cNvSpPr>
            <a:spLocks noChangeAspect="1" noChangeArrowheads="1"/>
          </p:cNvSpPr>
          <p:nvPr/>
        </p:nvSpPr>
        <p:spPr bwMode="auto">
          <a:xfrm>
            <a:off x="14922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Freeform 13"/>
          <p:cNvSpPr>
            <a:spLocks noChangeAspect="1"/>
          </p:cNvSpPr>
          <p:nvPr/>
        </p:nvSpPr>
        <p:spPr>
          <a:xfrm>
            <a:off x="5558419" y="923279"/>
            <a:ext cx="2180379" cy="1240841"/>
          </a:xfrm>
          <a:custGeom>
            <a:avLst/>
            <a:gdLst>
              <a:gd name="connsiteX0" fmla="*/ 0 w 3746500"/>
              <a:gd name="connsiteY0" fmla="*/ 1708150 h 2470150"/>
              <a:gd name="connsiteX1" fmla="*/ 1587500 w 3746500"/>
              <a:gd name="connsiteY1" fmla="*/ 1695450 h 2470150"/>
              <a:gd name="connsiteX2" fmla="*/ 2692400 w 3746500"/>
              <a:gd name="connsiteY2" fmla="*/ 1504950 h 2470150"/>
              <a:gd name="connsiteX3" fmla="*/ 3225800 w 3746500"/>
              <a:gd name="connsiteY3" fmla="*/ 1136650 h 2470150"/>
              <a:gd name="connsiteX4" fmla="*/ 3416300 w 3746500"/>
              <a:gd name="connsiteY4" fmla="*/ 184150 h 2470150"/>
              <a:gd name="connsiteX5" fmla="*/ 3492500 w 3746500"/>
              <a:gd name="connsiteY5" fmla="*/ 31750 h 2470150"/>
              <a:gd name="connsiteX6" fmla="*/ 3543300 w 3746500"/>
              <a:gd name="connsiteY6" fmla="*/ 336550 h 2470150"/>
              <a:gd name="connsiteX7" fmla="*/ 3594100 w 3746500"/>
              <a:gd name="connsiteY7" fmla="*/ 1530350 h 2470150"/>
              <a:gd name="connsiteX8" fmla="*/ 3644900 w 3746500"/>
              <a:gd name="connsiteY8" fmla="*/ 2165350 h 2470150"/>
              <a:gd name="connsiteX9" fmla="*/ 3746500 w 3746500"/>
              <a:gd name="connsiteY9" fmla="*/ 2470150 h 247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46500" h="2470150">
                <a:moveTo>
                  <a:pt x="0" y="1708150"/>
                </a:moveTo>
                <a:cubicBezTo>
                  <a:pt x="569383" y="1718733"/>
                  <a:pt x="1138767" y="1729317"/>
                  <a:pt x="1587500" y="1695450"/>
                </a:cubicBezTo>
                <a:cubicBezTo>
                  <a:pt x="2036233" y="1661583"/>
                  <a:pt x="2419350" y="1598083"/>
                  <a:pt x="2692400" y="1504950"/>
                </a:cubicBezTo>
                <a:cubicBezTo>
                  <a:pt x="2965450" y="1411817"/>
                  <a:pt x="3105150" y="1356783"/>
                  <a:pt x="3225800" y="1136650"/>
                </a:cubicBezTo>
                <a:cubicBezTo>
                  <a:pt x="3346450" y="916517"/>
                  <a:pt x="3371850" y="368300"/>
                  <a:pt x="3416300" y="184150"/>
                </a:cubicBezTo>
                <a:cubicBezTo>
                  <a:pt x="3460750" y="0"/>
                  <a:pt x="3471333" y="6350"/>
                  <a:pt x="3492500" y="31750"/>
                </a:cubicBezTo>
                <a:cubicBezTo>
                  <a:pt x="3513667" y="57150"/>
                  <a:pt x="3526367" y="86783"/>
                  <a:pt x="3543300" y="336550"/>
                </a:cubicBezTo>
                <a:cubicBezTo>
                  <a:pt x="3560233" y="586317"/>
                  <a:pt x="3577167" y="1225550"/>
                  <a:pt x="3594100" y="1530350"/>
                </a:cubicBezTo>
                <a:cubicBezTo>
                  <a:pt x="3611033" y="1835150"/>
                  <a:pt x="3619500" y="2008717"/>
                  <a:pt x="3644900" y="2165350"/>
                </a:cubicBezTo>
                <a:cubicBezTo>
                  <a:pt x="3670300" y="2321983"/>
                  <a:pt x="3704167" y="2413000"/>
                  <a:pt x="3746500" y="2470150"/>
                </a:cubicBezTo>
              </a:path>
            </a:pathLst>
          </a:cu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4817876" y="2485153"/>
            <a:ext cx="4121951" cy="1535138"/>
            <a:chOff x="4749800" y="2600326"/>
            <a:chExt cx="4394200" cy="1787632"/>
          </a:xfrm>
        </p:grpSpPr>
        <p:sp>
          <p:nvSpPr>
            <p:cNvPr id="17" name="TextBox 16"/>
            <p:cNvSpPr txBox="1"/>
            <p:nvPr/>
          </p:nvSpPr>
          <p:spPr>
            <a:xfrm>
              <a:off x="4749800" y="3886200"/>
              <a:ext cx="4394200" cy="501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Illustrations from M. Goitein “Radiation Oncology: A Physicist’s-Eye View” © Springer, 2007 </a:t>
              </a:r>
              <a:endParaRPr lang="en-GB" sz="1100" dirty="0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9800" y="2600326"/>
              <a:ext cx="4348970" cy="1247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" name="Group 32"/>
          <p:cNvGrpSpPr/>
          <p:nvPr/>
        </p:nvGrpSpPr>
        <p:grpSpPr>
          <a:xfrm>
            <a:off x="5237975" y="812240"/>
            <a:ext cx="2938359" cy="1602489"/>
            <a:chOff x="4897057" y="750094"/>
            <a:chExt cx="3396043" cy="2052260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 flipH="1" flipV="1">
              <a:off x="4406900" y="1612900"/>
              <a:ext cx="1727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270500" y="2476500"/>
              <a:ext cx="2880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200000">
              <a:off x="4685537" y="1028493"/>
              <a:ext cx="814327" cy="391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Dose</a:t>
              </a:r>
              <a:endParaRPr lang="en-GB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429500" y="2463800"/>
              <a:ext cx="86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Depth</a:t>
              </a:r>
              <a:endParaRPr lang="en-GB" sz="16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897" y="4092602"/>
            <a:ext cx="3817601" cy="2275415"/>
          </a:xfrm>
          <a:prstGeom prst="rect">
            <a:avLst/>
          </a:prstGeom>
          <a:noFill/>
          <a:ln w="9525">
            <a:solidFill>
              <a:srgbClr val="FF0000"/>
            </a:solidFill>
            <a:prstDash val="sysDot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40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7055" y="3524435"/>
            <a:ext cx="3803137" cy="27358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dose deposition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/>
          <a:stretch>
            <a:fillRect/>
          </a:stretch>
        </p:blipFill>
        <p:spPr bwMode="auto">
          <a:xfrm>
            <a:off x="0" y="1050855"/>
            <a:ext cx="3506395" cy="195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308100" y="787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409" name="Picture 1" descr="C:\Users\timlin\AppData\Local\Temp\introductionf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405" y="902703"/>
            <a:ext cx="3054019" cy="234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63888" y="1464816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Incident energy is modulated to form </a:t>
            </a:r>
            <a:r>
              <a:rPr lang="en-GB" b="1" dirty="0">
                <a:solidFill>
                  <a:srgbClr val="002060"/>
                </a:solidFill>
              </a:rPr>
              <a:t>S</a:t>
            </a:r>
            <a:r>
              <a:rPr lang="en-GB" b="1" dirty="0" smtClean="0">
                <a:solidFill>
                  <a:srgbClr val="002060"/>
                </a:solidFill>
              </a:rPr>
              <a:t>pread </a:t>
            </a:r>
            <a:r>
              <a:rPr lang="en-GB" b="1" dirty="0">
                <a:solidFill>
                  <a:srgbClr val="002060"/>
                </a:solidFill>
              </a:rPr>
              <a:t>O</a:t>
            </a:r>
            <a:r>
              <a:rPr lang="en-GB" b="1" dirty="0" smtClean="0">
                <a:solidFill>
                  <a:srgbClr val="002060"/>
                </a:solidFill>
              </a:rPr>
              <a:t>ut </a:t>
            </a:r>
            <a:r>
              <a:rPr lang="en-GB" b="1" dirty="0" smtClean="0">
                <a:solidFill>
                  <a:srgbClr val="002060"/>
                </a:solidFill>
              </a:rPr>
              <a:t>Bragg </a:t>
            </a:r>
            <a:r>
              <a:rPr lang="en-GB" b="1" dirty="0" smtClean="0">
                <a:solidFill>
                  <a:srgbClr val="002060"/>
                </a:solidFill>
              </a:rPr>
              <a:t>Peak </a:t>
            </a:r>
            <a:r>
              <a:rPr lang="en-GB" dirty="0" smtClean="0">
                <a:solidFill>
                  <a:srgbClr val="002060"/>
                </a:solidFill>
              </a:rPr>
              <a:t>the cover the tumour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455356" y="4057100"/>
            <a:ext cx="1964516" cy="328470"/>
            <a:chOff x="15353" y="1251757"/>
            <a:chExt cx="2896522" cy="604689"/>
          </a:xfrm>
        </p:grpSpPr>
        <p:sp>
          <p:nvSpPr>
            <p:cNvPr id="14" name="Right Arrow Callout 13"/>
            <p:cNvSpPr/>
            <p:nvPr/>
          </p:nvSpPr>
          <p:spPr>
            <a:xfrm>
              <a:off x="97654" y="1251757"/>
              <a:ext cx="2814221" cy="604689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64693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353" y="1287261"/>
              <a:ext cx="2281316" cy="547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Unnecessary dose</a:t>
              </a:r>
              <a:endParaRPr lang="en-GB" sz="1200" dirty="0"/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5508104" y="5337001"/>
            <a:ext cx="2210562" cy="328470"/>
            <a:chOff x="97654" y="1251757"/>
            <a:chExt cx="3259305" cy="604689"/>
          </a:xfrm>
        </p:grpSpPr>
        <p:sp>
          <p:nvSpPr>
            <p:cNvPr id="17" name="Right Arrow Callout 16"/>
            <p:cNvSpPr/>
            <p:nvPr/>
          </p:nvSpPr>
          <p:spPr>
            <a:xfrm flipH="1">
              <a:off x="97654" y="1251757"/>
              <a:ext cx="2814221" cy="604689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64693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75638" y="1287261"/>
              <a:ext cx="2281321" cy="547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Unnecessary dose</a:t>
              </a:r>
              <a:endParaRPr lang="en-GB" sz="1200" dirty="0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1C531-8470-4E10-9024-51698A59AD9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5122" name="Picture 2" descr="How proton therapy works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847" y="1698045"/>
            <a:ext cx="6364330" cy="358360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156176" y="5653555"/>
            <a:ext cx="266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The Daily Telegraph Australia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5469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HOT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4643438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196975"/>
            <a:ext cx="3563937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PROT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48"/>
          <a:stretch>
            <a:fillRect/>
          </a:stretch>
        </p:blipFill>
        <p:spPr bwMode="auto">
          <a:xfrm>
            <a:off x="118872" y="4470718"/>
            <a:ext cx="46609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351655"/>
            <a:ext cx="3635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OLORBA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205038"/>
            <a:ext cx="5191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0" y="2205038"/>
            <a:ext cx="720725" cy="2339975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 dirty="0">
                <a:solidFill>
                  <a:srgbClr val="FFFFFF"/>
                </a:solidFill>
                <a:latin typeface="Symbol" pitchFamily="18" charset="2"/>
              </a:rPr>
              <a:t>100</a:t>
            </a:r>
          </a:p>
          <a:p>
            <a:pPr eaLnBrk="0" hangingPunct="0">
              <a:lnSpc>
                <a:spcPct val="45000"/>
              </a:lnSpc>
              <a:spcBef>
                <a:spcPct val="50000"/>
              </a:spcBef>
            </a:pPr>
            <a:r>
              <a:rPr lang="en-US" sz="2200" b="1" dirty="0">
                <a:solidFill>
                  <a:srgbClr val="FFFFFF"/>
                </a:solidFill>
                <a:latin typeface="Symbol" pitchFamily="18" charset="2"/>
              </a:rPr>
              <a:t>  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 dirty="0">
                <a:solidFill>
                  <a:srgbClr val="FFFFFF"/>
                </a:solidFill>
                <a:latin typeface="Symbol" pitchFamily="18" charset="2"/>
              </a:rPr>
              <a:t>  60</a:t>
            </a: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endParaRPr lang="en-US" sz="2200" b="1" dirty="0">
              <a:solidFill>
                <a:srgbClr val="FFFFFF"/>
              </a:solidFill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200" b="1" dirty="0">
                <a:solidFill>
                  <a:srgbClr val="FFFFFF"/>
                </a:solidFill>
                <a:latin typeface="Symbol" pitchFamily="18" charset="2"/>
              </a:rPr>
              <a:t>  10</a:t>
            </a:r>
            <a:endParaRPr lang="en-US" sz="2000" b="1" dirty="0">
              <a:solidFill>
                <a:srgbClr val="FFFFFF"/>
              </a:solidFill>
              <a:latin typeface="Symbol" pitchFamily="18" charset="2"/>
            </a:endParaRP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1619250" y="105251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Wingdings" pitchFamily="2" charset="2"/>
              </a:rPr>
              <a:t>X-rays</a:t>
            </a:r>
          </a:p>
        </p:txBody>
      </p:sp>
      <p:sp>
        <p:nvSpPr>
          <p:cNvPr id="11273" name="Text Box 11"/>
          <p:cNvSpPr txBox="1">
            <a:spLocks noChangeArrowheads="1"/>
          </p:cNvSpPr>
          <p:nvPr/>
        </p:nvSpPr>
        <p:spPr bwMode="auto">
          <a:xfrm>
            <a:off x="113665" y="6274118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chemeClr val="folHlink"/>
                </a:solidFill>
              </a:rPr>
              <a:t>With  Protons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Medulloblastoma</a:t>
            </a:r>
            <a:r>
              <a:rPr lang="en-GB" sz="4000" dirty="0"/>
              <a:t> in a </a:t>
            </a:r>
            <a:r>
              <a:rPr lang="en-GB" sz="4000" dirty="0" smtClean="0"/>
              <a:t>Child</a:t>
            </a:r>
            <a:endParaRPr lang="en-GB" sz="40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3/10/2014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13669-E098-4830-9528-563139743322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02057" y="3646742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chemeClr val="folHlink"/>
                </a:solidFill>
              </a:rPr>
              <a:t>With  </a:t>
            </a:r>
            <a:r>
              <a:rPr lang="en-GB" sz="2400" b="1" dirty="0" smtClean="0">
                <a:solidFill>
                  <a:schemeClr val="folHlink"/>
                </a:solidFill>
              </a:rPr>
              <a:t>X-rays</a:t>
            </a:r>
            <a:endParaRPr lang="en-GB" sz="2400" b="1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314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18889</TotalTime>
  <Words>1069</Words>
  <Application>Microsoft Office PowerPoint</Application>
  <PresentationFormat>On-screen Show (4:3)</PresentationFormat>
  <Paragraphs>436</Paragraphs>
  <Slides>36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Bitmap Image</vt:lpstr>
      <vt:lpstr>Introduction to Proton Therapy   JAI Octoberfest, 3rd October 2014 </vt:lpstr>
      <vt:lpstr>Introduction to Radiotherapy and Proton Therapy </vt:lpstr>
      <vt:lpstr>The Evolution of External Beam Radiation Therapy</vt:lpstr>
      <vt:lpstr>Goal of RT</vt:lpstr>
      <vt:lpstr>Photons/X-rays dose deposition</vt:lpstr>
      <vt:lpstr>History of Proton Therapy</vt:lpstr>
      <vt:lpstr>The Bragg Peak </vt:lpstr>
      <vt:lpstr>Proton dose deposition</vt:lpstr>
      <vt:lpstr>Medulloblastoma in a Child</vt:lpstr>
      <vt:lpstr>Orbital Rhabdomyosarcoma</vt:lpstr>
      <vt:lpstr> Proton Therapy in Action  Anaplastic Ependymoma Brain Tumour  http://news.bbc.co.uk:80/1/hi/england/7784003.stm     http://news.bbc.co.uk/1/hi/england/7795909.stm           http://news.bbc.co.uk/1/hi/england/7906084.stm           </vt:lpstr>
      <vt:lpstr>Number of treatment centres worldwide</vt:lpstr>
      <vt:lpstr>Proton Therapy Centre World Map</vt:lpstr>
      <vt:lpstr>Proton Therapy Centre Europe Map</vt:lpstr>
      <vt:lpstr>Many more in the planning stages….</vt:lpstr>
      <vt:lpstr>Proton Therapy in UK</vt:lpstr>
      <vt:lpstr>Production and Delivery of Medical Proton Beams </vt:lpstr>
      <vt:lpstr>Beam Production and Acceleration</vt:lpstr>
      <vt:lpstr>Beam Transport</vt:lpstr>
      <vt:lpstr>Beam Delivery - Scattering</vt:lpstr>
      <vt:lpstr>Beam Delivery - Scanning</vt:lpstr>
      <vt:lpstr>Some challenges in Proton Therapy</vt:lpstr>
      <vt:lpstr>Some possible solutions</vt:lpstr>
      <vt:lpstr>University of Oxford’s hope for Protons</vt:lpstr>
      <vt:lpstr>Targeted cancer treatment pathway</vt:lpstr>
      <vt:lpstr>Precision Cancer Medicine</vt:lpstr>
      <vt:lpstr>PowerPoint Presentation</vt:lpstr>
      <vt:lpstr>The Evolution of Cancer Therapy</vt:lpstr>
      <vt:lpstr>PowerPoint Presentation</vt:lpstr>
      <vt:lpstr>Extra Slides</vt:lpstr>
      <vt:lpstr>Induction and cell kill </vt:lpstr>
      <vt:lpstr>Second cancer risk</vt:lpstr>
      <vt:lpstr>Second cancer risk</vt:lpstr>
      <vt:lpstr>Multiscale, voxelised TCP calculation for GBM</vt:lpstr>
      <vt:lpstr>Relative Biological Effectiveness</vt:lpstr>
      <vt:lpstr> RBE vs. Dose for Protons 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Proton Therapy   Ethics, Equipoise and Research in Charged Particle Therapy, 23 - 26 August, 2011</dc:title>
  <dc:creator>Windows User</dc:creator>
  <cp:lastModifiedBy>Windows User</cp:lastModifiedBy>
  <cp:revision>25</cp:revision>
  <dcterms:created xsi:type="dcterms:W3CDTF">2014-09-19T11:19:40Z</dcterms:created>
  <dcterms:modified xsi:type="dcterms:W3CDTF">2014-10-02T14:09:01Z</dcterms:modified>
</cp:coreProperties>
</file>