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6576000" cy="29260800"/>
  <p:notesSz cx="6985000" cy="9283700"/>
  <p:defaultTextStyle>
    <a:defPPr>
      <a:defRPr lang="en-US"/>
    </a:defPPr>
    <a:lvl1pPr marL="0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2496" autoAdjust="0"/>
    <p:restoredTop sz="89435" autoAdjust="0"/>
  </p:normalViewPr>
  <p:slideViewPr>
    <p:cSldViewPr>
      <p:cViewPr>
        <p:scale>
          <a:sx n="50" d="100"/>
          <a:sy n="50" d="100"/>
        </p:scale>
        <p:origin x="-72" y="3732"/>
      </p:cViewPr>
      <p:guideLst>
        <p:guide orient="horz" pos="9216"/>
        <p:guide pos="115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548" y="1140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r>
              <a:rPr lang="en-US" smtClean="0"/>
              <a:t>SAB Poster Prep Information for Content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r>
              <a:rPr lang="en-US" smtClean="0"/>
              <a:t>8/27/2008 Update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r>
              <a:rPr lang="en-US" smtClean="0"/>
              <a:t>Jan Bush 3-6280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35160C0D-2CDA-4087-8C2C-413BEB39F7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7305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l">
              <a:defRPr sz="1200"/>
            </a:lvl1pPr>
          </a:lstStyle>
          <a:p>
            <a:r>
              <a:rPr lang="en-US" smtClean="0"/>
              <a:t>SAB Poster Prep Information for Content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1" y="0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/>
          <a:lstStyle>
            <a:lvl1pPr algn="r">
              <a:defRPr sz="1200"/>
            </a:lvl1pPr>
          </a:lstStyle>
          <a:p>
            <a:r>
              <a:rPr lang="en-US" smtClean="0"/>
              <a:t>8/27/2008 Update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16038" y="695325"/>
            <a:ext cx="4352925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3" tIns="46477" rIns="92953" bIns="4647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09758"/>
            <a:ext cx="5588000" cy="4177665"/>
          </a:xfrm>
          <a:prstGeom prst="rect">
            <a:avLst/>
          </a:prstGeom>
        </p:spPr>
        <p:txBody>
          <a:bodyPr vert="horz" lIns="92953" tIns="46477" rIns="92953" bIns="46477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l">
              <a:defRPr sz="1200"/>
            </a:lvl1pPr>
          </a:lstStyle>
          <a:p>
            <a:r>
              <a:rPr lang="en-US" smtClean="0"/>
              <a:t>Jan Bush 3-6280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1" y="8817904"/>
            <a:ext cx="3026833" cy="464185"/>
          </a:xfrm>
          <a:prstGeom prst="rect">
            <a:avLst/>
          </a:prstGeom>
        </p:spPr>
        <p:txBody>
          <a:bodyPr vert="horz" lIns="92953" tIns="46477" rIns="92953" bIns="46477" rtlCol="0" anchor="b"/>
          <a:lstStyle>
            <a:lvl1pPr algn="r">
              <a:defRPr sz="1200"/>
            </a:lvl1pPr>
          </a:lstStyle>
          <a:p>
            <a:fld id="{343B0A65-8FAD-4116-A99F-8765EB2220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972128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16038" y="695325"/>
            <a:ext cx="4352925" cy="348138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Please contact Michele Sager (6-1897)</a:t>
            </a:r>
            <a:r>
              <a:rPr lang="en-US" baseline="0" dirty="0" smtClean="0">
                <a:latin typeface="Tahoma" pitchFamily="34" charset="0"/>
                <a:cs typeface="Tahoma" pitchFamily="34" charset="0"/>
              </a:rPr>
              <a:t> with any format questions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B0A65-8FAD-4116-A99F-8765EB22201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8/27/2008 Update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Jan Bush 3-6280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SAB Poster Prep Information for Content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133600" y="5852160"/>
            <a:ext cx="31406592" cy="7802880"/>
          </a:xfrm>
          <a:ln>
            <a:noFill/>
          </a:ln>
        </p:spPr>
        <p:txBody>
          <a:bodyPr vert="horz" tIns="0" rIns="7523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31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2133601" y="13775087"/>
            <a:ext cx="31418784" cy="7477760"/>
          </a:xfrm>
        </p:spPr>
        <p:txBody>
          <a:bodyPr lIns="0" rIns="75238"/>
          <a:lstStyle>
            <a:lvl1pPr marL="0" marR="188096" indent="0" algn="r">
              <a:buNone/>
              <a:defRPr>
                <a:solidFill>
                  <a:schemeClr val="tx1"/>
                </a:solidFill>
              </a:defRPr>
            </a:lvl1pPr>
            <a:lvl2pPr marL="1880957" indent="0" algn="ctr">
              <a:buNone/>
            </a:lvl2pPr>
            <a:lvl3pPr marL="3761915" indent="0" algn="ctr">
              <a:buNone/>
            </a:lvl3pPr>
            <a:lvl4pPr marL="5642872" indent="0" algn="ctr">
              <a:buNone/>
            </a:lvl4pPr>
            <a:lvl5pPr marL="7523830" indent="0" algn="ctr">
              <a:buNone/>
            </a:lvl5pPr>
            <a:lvl6pPr marL="9404787" indent="0" algn="ctr">
              <a:buNone/>
            </a:lvl6pPr>
            <a:lvl7pPr marL="11285744" indent="0" algn="ctr">
              <a:buNone/>
            </a:lvl7pPr>
            <a:lvl8pPr marL="13166702" indent="0" algn="ctr">
              <a:buNone/>
            </a:lvl8pPr>
            <a:lvl9pPr marL="1504765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0098E9E4-297F-4D8F-88FA-604CC3BD15A4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E68425B8-46D6-4863-B44F-C8B3416CBA61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3901446"/>
            <a:ext cx="8229600" cy="2223685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3901446"/>
            <a:ext cx="24079200" cy="2223685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6E0BB2ED-F6FB-4E5E-A4D6-57AA89C083D8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2E9FA8CD-50F2-4E1A-99BE-A465E7239656}" type="datetime1">
              <a:rPr lang="en-US" smtClean="0"/>
              <a:pPr/>
              <a:t>6/19/2015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408" y="5618074"/>
            <a:ext cx="31089600" cy="581314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231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1408" y="11539900"/>
            <a:ext cx="31089600" cy="6441438"/>
          </a:xfrm>
        </p:spPr>
        <p:txBody>
          <a:bodyPr lIns="188096" rIns="188096" anchor="t"/>
          <a:lstStyle>
            <a:lvl1pPr marL="0" indent="0">
              <a:buNone/>
              <a:defRPr sz="9100">
                <a:solidFill>
                  <a:schemeClr val="tx1"/>
                </a:solidFill>
              </a:defRPr>
            </a:lvl1pPr>
            <a:lvl2pPr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F0EAC782-3DCE-4E35-8279-D762672AE9BE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8192363"/>
            <a:ext cx="16154400" cy="18921984"/>
          </a:xfrm>
        </p:spPr>
        <p:txBody>
          <a:bodyPr/>
          <a:lstStyle>
            <a:lvl1pPr>
              <a:defRPr sz="107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0" y="8192363"/>
            <a:ext cx="16154400" cy="18921984"/>
          </a:xfrm>
        </p:spPr>
        <p:txBody>
          <a:bodyPr/>
          <a:lstStyle>
            <a:lvl1pPr>
              <a:defRPr sz="107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70A9C47C-7600-4DF4-9150-FF9903B88C67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</p:spPr>
        <p:txBody>
          <a:bodyPr tIns="188096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7915724"/>
            <a:ext cx="16160752" cy="2813236"/>
          </a:xfrm>
        </p:spPr>
        <p:txBody>
          <a:bodyPr lIns="188096" tIns="0" rIns="188096" bIns="0" anchor="ctr">
            <a:noAutofit/>
          </a:bodyPr>
          <a:lstStyle>
            <a:lvl1pPr marL="0" indent="0">
              <a:buNone/>
              <a:defRPr sz="99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200" b="1"/>
            </a:lvl2pPr>
            <a:lvl3pPr>
              <a:buNone/>
              <a:defRPr sz="7400" b="1"/>
            </a:lvl3pPr>
            <a:lvl4pPr>
              <a:buNone/>
              <a:defRPr sz="6600" b="1"/>
            </a:lvl4pPr>
            <a:lvl5pPr>
              <a:buNone/>
              <a:defRPr sz="6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8580102" y="7934966"/>
            <a:ext cx="16167100" cy="2793996"/>
          </a:xfrm>
        </p:spPr>
        <p:txBody>
          <a:bodyPr lIns="188096" tIns="0" rIns="188096" bIns="0" anchor="ctr"/>
          <a:lstStyle>
            <a:lvl1pPr marL="0" indent="0">
              <a:buNone/>
              <a:defRPr sz="99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200" b="1"/>
            </a:lvl2pPr>
            <a:lvl3pPr>
              <a:buNone/>
              <a:defRPr sz="7400" b="1"/>
            </a:lvl3pPr>
            <a:lvl4pPr>
              <a:buNone/>
              <a:defRPr sz="6600" b="1"/>
            </a:lvl4pPr>
            <a:lvl5pPr>
              <a:buNone/>
              <a:defRPr sz="6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828800" y="10728960"/>
            <a:ext cx="16160752" cy="16408405"/>
          </a:xfrm>
        </p:spPr>
        <p:txBody>
          <a:bodyPr tIns="0"/>
          <a:lstStyle>
            <a:lvl1pPr>
              <a:defRPr sz="91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2" y="10728960"/>
            <a:ext cx="16167100" cy="16408405"/>
          </a:xfrm>
        </p:spPr>
        <p:txBody>
          <a:bodyPr tIns="0"/>
          <a:lstStyle>
            <a:lvl1pPr>
              <a:defRPr sz="91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02459E25-5F3C-4DD7-8A03-A039DAA71C97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3223200" cy="4876800"/>
          </a:xfrm>
        </p:spPr>
        <p:txBody>
          <a:bodyPr vert="horz" tIns="188096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20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50D12A1A-68BF-4471-B2A0-32BCD19E19D6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9B459511-B4AA-46C2-9513-FF2430E14266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194569"/>
            <a:ext cx="10972800" cy="495808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10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743200" y="7152640"/>
            <a:ext cx="10972800" cy="19507200"/>
          </a:xfrm>
        </p:spPr>
        <p:txBody>
          <a:bodyPr lIns="75238" rIns="75238"/>
          <a:lstStyle>
            <a:lvl1pPr marL="0" indent="0" algn="l">
              <a:buNone/>
              <a:defRPr sz="5700"/>
            </a:lvl1pPr>
            <a:lvl2pPr indent="0" algn="l">
              <a:buNone/>
              <a:defRPr sz="5000"/>
            </a:lvl2pPr>
            <a:lvl3pPr indent="0" algn="l">
              <a:buNone/>
              <a:defRPr sz="4100"/>
            </a:lvl3pPr>
            <a:lvl4pPr indent="0" algn="l">
              <a:buNone/>
              <a:defRPr sz="3700"/>
            </a:lvl4pPr>
            <a:lvl5pPr indent="0" algn="l">
              <a:buNone/>
              <a:defRPr sz="3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4300200" y="7152640"/>
            <a:ext cx="20447000" cy="19507200"/>
          </a:xfrm>
        </p:spPr>
        <p:txBody>
          <a:bodyPr tIns="0"/>
          <a:lstStyle>
            <a:lvl1pPr>
              <a:defRPr sz="11500"/>
            </a:lvl1pPr>
            <a:lvl2pPr>
              <a:defRPr sz="10700"/>
            </a:lvl2pPr>
            <a:lvl3pPr>
              <a:defRPr sz="9900"/>
            </a:lvl3pPr>
            <a:lvl4pPr>
              <a:defRPr sz="82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369B06FC-5F0B-40FF-A43E-C6D4E4AE5E89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12663012" y="4727796"/>
            <a:ext cx="21031200" cy="1755648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6191" tIns="188096" rIns="376191" bIns="18809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32016536" y="22868348"/>
            <a:ext cx="621792" cy="66324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6191" tIns="188096" rIns="376191" bIns="188096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021852"/>
            <a:ext cx="8851392" cy="6752516"/>
          </a:xfrm>
        </p:spPr>
        <p:txBody>
          <a:bodyPr vert="horz" lIns="188096" tIns="188096" rIns="188096" bIns="188096" anchor="b"/>
          <a:lstStyle>
            <a:lvl1pPr algn="l">
              <a:buNone/>
              <a:defRPr sz="82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2069483"/>
            <a:ext cx="8839200" cy="9298432"/>
          </a:xfrm>
        </p:spPr>
        <p:txBody>
          <a:bodyPr lIns="263334" rIns="188096" bIns="188096" anchor="t"/>
          <a:lstStyle>
            <a:lvl1pPr marL="0" indent="0" algn="l">
              <a:spcBef>
                <a:spcPts val="1029"/>
              </a:spcBef>
              <a:buFontTx/>
              <a:buNone/>
              <a:defRPr sz="5300"/>
            </a:lvl1pPr>
            <a:lvl2pPr>
              <a:defRPr sz="50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8ECA185B-6F12-4182-A310-86B504C3880D}" type="datetime1">
              <a:rPr lang="en-US" smtClean="0"/>
              <a:pPr/>
              <a:t>6/19/2015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308800" y="27120428"/>
            <a:ext cx="2438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13943172" y="5117940"/>
            <a:ext cx="18470880" cy="16776192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1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38100" y="24817493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17526000" y="26537922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38100" y="-30481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7526000" y="-30479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  <a:prstGeom prst="rect">
            <a:avLst/>
          </a:prstGeom>
        </p:spPr>
        <p:txBody>
          <a:bodyPr vert="horz" lIns="0" tIns="188096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828800" y="8258048"/>
            <a:ext cx="32918400" cy="18726912"/>
          </a:xfrm>
          <a:prstGeom prst="rect">
            <a:avLst/>
          </a:prstGeom>
        </p:spPr>
        <p:txBody>
          <a:bodyPr vert="horz" lIns="376191" tIns="188096" rIns="376191" bIns="188096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76068" y="863609"/>
            <a:ext cx="36722192" cy="2770022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  <p:sp>
        <p:nvSpPr>
          <p:cNvPr id="14" name="Freeform 13"/>
          <p:cNvSpPr>
            <a:spLocks/>
          </p:cNvSpPr>
          <p:nvPr/>
        </p:nvSpPr>
        <p:spPr bwMode="auto">
          <a:xfrm rot="10800000">
            <a:off x="-76200" y="24817493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10800000">
            <a:off x="0" y="26537922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09600" y="26009601"/>
            <a:ext cx="36722192" cy="2770022"/>
            <a:chOff x="-19045" y="216550"/>
            <a:chExt cx="9180548" cy="649224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0600" b="0" kern="1200">
          <a:ln>
            <a:noFill/>
          </a:ln>
          <a:solidFill>
            <a:schemeClr val="tx2"/>
          </a:solidFill>
          <a:effectLst/>
          <a:latin typeface="Tahoma" pitchFamily="34" charset="0"/>
          <a:ea typeface="+mj-ea"/>
          <a:cs typeface="Tahoma" pitchFamily="34" charset="0"/>
        </a:defRPr>
      </a:lvl1pPr>
    </p:titleStyle>
    <p:bodyStyle>
      <a:lvl1pPr marL="1128574" indent="-112857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107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2633340" indent="-10157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99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2pPr>
      <a:lvl3pPr marL="3761915" indent="-10157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87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3pPr>
      <a:lvl4pPr marL="4890489" indent="-86524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82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4pPr>
      <a:lvl5pPr marL="6019064" indent="-86524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82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5pPr>
      <a:lvl6pPr marL="7147638" indent="-86524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7900021" indent="-75238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6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9028595" indent="-752383" algn="l" rtl="0" eaLnBrk="1" latinLnBrk="0" hangingPunct="1">
        <a:spcBef>
          <a:spcPct val="20000"/>
        </a:spcBef>
        <a:buClr>
          <a:schemeClr val="tx2"/>
        </a:buClr>
        <a:buChar char="•"/>
        <a:defRPr kumimoji="0"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0157170" indent="-75238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5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8809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76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6428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75238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94047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12857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31667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50476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ounded Rectangle 51"/>
          <p:cNvSpPr/>
          <p:nvPr/>
        </p:nvSpPr>
        <p:spPr>
          <a:xfrm>
            <a:off x="152400" y="22860000"/>
            <a:ext cx="21488400" cy="5894357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-152399" y="22842843"/>
            <a:ext cx="9544050" cy="5222148"/>
          </a:xfrm>
          <a:prstGeom prst="rect">
            <a:avLst/>
          </a:prstGeom>
        </p:spPr>
        <p:txBody>
          <a:bodyPr vert="horz" lIns="376191" tIns="188096" rIns="376191" bIns="188096">
            <a:noAutofit/>
          </a:bodyPr>
          <a:lstStyle/>
          <a:p>
            <a:pPr marL="1128574" indent="-1128574" algn="ctr">
              <a:lnSpc>
                <a:spcPct val="150000"/>
              </a:lnSpc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r>
              <a:rPr lang="en-US" sz="4400" b="1" dirty="0" smtClean="0">
                <a:cs typeface="Tahoma" pitchFamily="34" charset="0"/>
              </a:rPr>
              <a:t>Our Model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SzPct val="95000"/>
              <a:buFont typeface="Arial" panose="020B0604020202020204" pitchFamily="34" charset="0"/>
              <a:buChar char="•"/>
              <a:tabLst>
                <a:tab pos="1880957" algn="l"/>
              </a:tabLst>
              <a:defRPr/>
            </a:pPr>
            <a:r>
              <a:rPr lang="en-US" sz="3200" dirty="0" smtClean="0">
                <a:cs typeface="Tahoma" pitchFamily="34" charset="0"/>
              </a:rPr>
              <a:t>Two Link geometries studies: Tetris and “L”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SzPct val="95000"/>
              <a:buFont typeface="Arial" panose="020B0604020202020204" pitchFamily="34" charset="0"/>
              <a:buChar char="•"/>
              <a:tabLst>
                <a:tab pos="1880957" algn="l"/>
              </a:tabLst>
              <a:defRPr/>
            </a:pPr>
            <a:r>
              <a:rPr lang="en-US" sz="3200" dirty="0">
                <a:cs typeface="Tahoma" pitchFamily="34" charset="0"/>
              </a:rPr>
              <a:t>Two enclosure types (each coated with </a:t>
            </a:r>
            <a:r>
              <a:rPr lang="en-US" sz="3200" dirty="0" err="1" smtClean="0">
                <a:cs typeface="Tahoma" pitchFamily="34" charset="0"/>
              </a:rPr>
              <a:t>Acktar</a:t>
            </a:r>
            <a:r>
              <a:rPr lang="en-US" sz="3200" dirty="0" smtClean="0">
                <a:cs typeface="Tahoma" pitchFamily="34" charset="0"/>
              </a:rPr>
              <a:t> </a:t>
            </a:r>
            <a:r>
              <a:rPr lang="en-US" sz="3200" dirty="0" err="1">
                <a:cs typeface="Tahoma" pitchFamily="34" charset="0"/>
              </a:rPr>
              <a:t>Nano</a:t>
            </a:r>
            <a:r>
              <a:rPr lang="en-US" sz="3200" dirty="0">
                <a:cs typeface="Tahoma" pitchFamily="34" charset="0"/>
              </a:rPr>
              <a:t>-Black): tight and box of 40 mm on a side</a:t>
            </a:r>
          </a:p>
          <a:p>
            <a:pPr marL="457200" indent="-457200">
              <a:lnSpc>
                <a:spcPct val="150000"/>
              </a:lnSpc>
              <a:spcBef>
                <a:spcPct val="20000"/>
              </a:spcBef>
              <a:buSzPct val="95000"/>
              <a:buFont typeface="Arial" panose="020B0604020202020204" pitchFamily="34" charset="0"/>
              <a:buChar char="•"/>
              <a:tabLst>
                <a:tab pos="1880957" algn="l"/>
              </a:tabLst>
              <a:defRPr/>
            </a:pPr>
            <a:r>
              <a:rPr lang="en-US" sz="3200" dirty="0">
                <a:cs typeface="Tahoma" pitchFamily="34" charset="0"/>
              </a:rPr>
              <a:t>Two suspension systems: Aerogel and Kevlar</a:t>
            </a:r>
          </a:p>
          <a:p>
            <a:pPr marL="457200" indent="-457200">
              <a:spcBef>
                <a:spcPct val="20000"/>
              </a:spcBef>
              <a:buSzPct val="95000"/>
              <a:buFont typeface="Arial" panose="020B0604020202020204" pitchFamily="34" charset="0"/>
              <a:buChar char="•"/>
              <a:tabLst>
                <a:tab pos="1880957" algn="l"/>
              </a:tabLst>
              <a:defRPr/>
            </a:pPr>
            <a:endParaRPr lang="en-US" sz="3200" dirty="0" smtClean="0">
              <a:cs typeface="Tahoma" pitchFamily="34" charset="0"/>
            </a:endParaRPr>
          </a:p>
          <a:p>
            <a:pPr marL="1128574" indent="-1128574">
              <a:spcBef>
                <a:spcPct val="20000"/>
              </a:spcBef>
              <a:buSzPct val="95000"/>
              <a:buFont typeface="Arial" panose="020B0604020202020204" pitchFamily="34" charset="0"/>
              <a:buChar char="•"/>
              <a:tabLst>
                <a:tab pos="1880957" algn="l"/>
              </a:tabLst>
              <a:defRPr/>
            </a:pPr>
            <a:endParaRPr lang="en-US" sz="3200" dirty="0" smtClean="0"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 smtClean="0">
              <a:latin typeface="Tahoma" pitchFamily="34" charset="0"/>
              <a:cs typeface="Tahoma" pitchFamily="34" charset="0"/>
            </a:endParaRPr>
          </a:p>
          <a:p>
            <a:pPr marL="724954" indent="-724954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endParaRPr lang="en-US" sz="3300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21926551" y="18592800"/>
            <a:ext cx="14420850" cy="964594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ed Rectangle 50"/>
          <p:cNvSpPr/>
          <p:nvPr/>
        </p:nvSpPr>
        <p:spPr>
          <a:xfrm>
            <a:off x="168275" y="8794504"/>
            <a:ext cx="20663329" cy="13836896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21014699" y="8498969"/>
            <a:ext cx="15332701" cy="9878771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1216025" y="16536411"/>
            <a:ext cx="6400800" cy="1243655"/>
          </a:xfrm>
          <a:prstGeom prst="rect">
            <a:avLst/>
          </a:prstGeom>
        </p:spPr>
        <p:txBody>
          <a:bodyPr vert="horz" lIns="376191" tIns="188096" rIns="376191" bIns="188096">
            <a:noAutofit/>
          </a:bodyPr>
          <a:lstStyle/>
          <a:p>
            <a:pPr marL="1128574" indent="-1128574" algn="ctr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r>
              <a:rPr lang="en-US" sz="2400" b="1" dirty="0" smtClean="0">
                <a:cs typeface="Tahoma" pitchFamily="34" charset="0"/>
              </a:rPr>
              <a:t>Minimum Achievable Temperature (MAT) map</a:t>
            </a:r>
          </a:p>
          <a:p>
            <a:pPr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endParaRPr lang="en-US" sz="3200" dirty="0" smtClean="0"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 smtClean="0">
              <a:latin typeface="Tahoma" pitchFamily="34" charset="0"/>
              <a:cs typeface="Tahoma" pitchFamily="34" charset="0"/>
            </a:endParaRPr>
          </a:p>
          <a:p>
            <a:pPr marL="724954" indent="-724954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endParaRPr lang="en-US" sz="33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9976" y="10287000"/>
            <a:ext cx="4587647" cy="3336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5090" y="5283199"/>
            <a:ext cx="35789910" cy="4241801"/>
          </a:xfrm>
          <a:prstGeom prst="rect">
            <a:avLst/>
          </a:prstGeom>
        </p:spPr>
        <p:txBody>
          <a:bodyPr vert="horz" lIns="376191" tIns="188096" rIns="376191" bIns="188096">
            <a:noAutofit/>
          </a:bodyPr>
          <a:lstStyle/>
          <a:p>
            <a:pPr marL="1128574" indent="-1128574" algn="ctr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r>
              <a:rPr lang="en-US" sz="3200" b="1" dirty="0" smtClean="0">
                <a:cs typeface="Tahoma" pitchFamily="34" charset="0"/>
              </a:rPr>
              <a:t>Abstract</a:t>
            </a:r>
          </a:p>
          <a:p>
            <a:pPr algn="just"/>
            <a:r>
              <a:rPr lang="en-GB" sz="3200" dirty="0"/>
              <a:t>Optical refrigeration is currently the only completely solid state cooling method capable of reaching cryogenic temperatures from room temperature. Optical cooling utilizing </a:t>
            </a:r>
            <a:r>
              <a:rPr lang="en-GB" sz="3200" dirty="0" err="1"/>
              <a:t>Yb:YLF</a:t>
            </a:r>
            <a:r>
              <a:rPr lang="en-GB" sz="3200" dirty="0"/>
              <a:t> as the refrigerant crystal has resulted in temperatures lower than 123K measured via a fluorescence thermometry technique. However, to be useful as a refrigerator this cooling crystal must be attached to a sensor or other payload.   The phenomenology behind laser cooling, known as anti-Stokes fluorescence, has a relatively low efficiency which makes the system level optimization and limitation of parasitic losses imperative.  We propose and model a variety of potential designs for a final optical refrigerator, enclosure and thermal link; calculate conductive and radiative losses, and estimate direct fluorescence reabsorption.  We generate parasitic load-lines; these curves define temperature-dependent minimum heat lift thresholds that must be achieved to generate </a:t>
            </a:r>
            <a:r>
              <a:rPr lang="en-GB" sz="3200" dirty="0" smtClean="0"/>
              <a:t>cooling for an eventual detector. </a:t>
            </a: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 smtClean="0">
              <a:latin typeface="Tahoma" pitchFamily="34" charset="0"/>
              <a:cs typeface="Tahoma" pitchFamily="34" charset="0"/>
            </a:endParaRPr>
          </a:p>
          <a:p>
            <a:pPr marL="724954" indent="-724954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endParaRPr lang="en-US" sz="3300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1027" name="Picture 3" descr="C:\Users\MartinKW\Pictures\OR_pics\cooling_eff\cooling_effab=0.0002555918 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75"/>
          <a:stretch/>
        </p:blipFill>
        <p:spPr bwMode="auto">
          <a:xfrm>
            <a:off x="1216025" y="17690579"/>
            <a:ext cx="6934200" cy="471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52172"/>
            <a:ext cx="28257500" cy="3329228"/>
          </a:xfrm>
        </p:spPr>
        <p:txBody>
          <a:bodyPr>
            <a:normAutofit/>
          </a:bodyPr>
          <a:lstStyle/>
          <a:p>
            <a:pPr algn="ctr"/>
            <a:r>
              <a:rPr lang="en-US" sz="7500" b="1" dirty="0" smtClean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Modeling thermal parasitic load lines for an optical refrigerator</a:t>
            </a:r>
            <a:endParaRPr lang="en-US" sz="48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0" y="3969173"/>
            <a:ext cx="36576000" cy="975360"/>
            <a:chOff x="0" y="838200"/>
            <a:chExt cx="9144000" cy="228600"/>
          </a:xfrm>
        </p:grpSpPr>
        <p:sp>
          <p:nvSpPr>
            <p:cNvPr id="24" name="Rectangle 9"/>
            <p:cNvSpPr>
              <a:spLocks noChangeArrowheads="1"/>
            </p:cNvSpPr>
            <p:nvPr/>
          </p:nvSpPr>
          <p:spPr bwMode="auto">
            <a:xfrm>
              <a:off x="0" y="838200"/>
              <a:ext cx="9144000" cy="228600"/>
            </a:xfrm>
            <a:prstGeom prst="rect">
              <a:avLst/>
            </a:prstGeom>
            <a:gradFill flip="none"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10800000" scaled="0"/>
              <a:tileRect/>
            </a:gradFill>
            <a:ln w="12700">
              <a:noFill/>
              <a:miter lim="800000"/>
              <a:headEnd/>
              <a:tailEnd/>
            </a:ln>
            <a:effectLst/>
            <a:scene3d>
              <a:camera prst="orthographicFront"/>
              <a:lightRig rig="threePt" dir="t"/>
            </a:scene3d>
            <a:sp3d>
              <a:bevelT w="50800" h="50800"/>
            </a:sp3d>
          </p:spPr>
          <p:txBody>
            <a:bodyPr lIns="91431" tIns="45716" rIns="91431" bIns="45716" anchor="ctr" anchorCtr="1"/>
            <a:lstStyle/>
            <a:p>
              <a:pPr algn="r">
                <a:spcBef>
                  <a:spcPct val="20000"/>
                </a:spcBef>
                <a:defRPr/>
              </a:pPr>
              <a:endParaRPr lang="en-US" sz="8200" dirty="0"/>
            </a:p>
          </p:txBody>
        </p:sp>
        <p:sp>
          <p:nvSpPr>
            <p:cNvPr id="25" name="Text Placeholder 8"/>
            <p:cNvSpPr txBox="1">
              <a:spLocks/>
            </p:cNvSpPr>
            <p:nvPr/>
          </p:nvSpPr>
          <p:spPr>
            <a:xfrm>
              <a:off x="152400" y="838200"/>
              <a:ext cx="8934450" cy="228600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>
                <a:buNone/>
                <a:tabLst>
                  <a:tab pos="3603625" algn="l"/>
                  <a:tab pos="5486400" algn="l"/>
                  <a:tab pos="6858000" algn="l"/>
                  <a:tab pos="8007350" algn="l"/>
                </a:tabLst>
                <a:defRPr sz="1200" b="1" i="1">
                  <a:solidFill>
                    <a:schemeClr val="bg1"/>
                  </a:solidFill>
                </a:defRPr>
              </a:lvl1pPr>
              <a:lvl2pPr>
                <a:defRPr sz="1200" b="1" i="1">
                  <a:solidFill>
                    <a:schemeClr val="bg1"/>
                  </a:solidFill>
                </a:defRPr>
              </a:lvl2pPr>
              <a:lvl3pPr>
                <a:defRPr sz="1200" b="1" i="1">
                  <a:solidFill>
                    <a:schemeClr val="bg1"/>
                  </a:solidFill>
                </a:defRPr>
              </a:lvl3pPr>
              <a:lvl4pPr>
                <a:defRPr sz="1200" b="1" i="1">
                  <a:solidFill>
                    <a:schemeClr val="bg1"/>
                  </a:solidFill>
                </a:defRPr>
              </a:lvl4pPr>
              <a:lvl5pPr>
                <a:defRPr sz="1200" b="1" i="1">
                  <a:solidFill>
                    <a:schemeClr val="bg1"/>
                  </a:solidFill>
                </a:defRPr>
              </a:lvl5pPr>
            </a:lstStyle>
            <a:p>
              <a:pPr marL="1410718" indent="-1410718">
                <a:spcBef>
                  <a:spcPct val="20000"/>
                </a:spcBef>
                <a:tabLst>
                  <a:tab pos="6601856" algn="l"/>
                  <a:tab pos="10384452" algn="l"/>
                  <a:tab pos="20689987" algn="l"/>
                  <a:tab pos="28527309" algn="l"/>
                  <a:tab pos="31512567" algn="l"/>
                </a:tabLst>
                <a:defRPr/>
              </a:pPr>
              <a:r>
                <a:rPr lang="en-US" sz="5000" dirty="0" smtClean="0"/>
                <a:t>K. W. Martin, J. </a:t>
              </a:r>
              <a:r>
                <a:rPr lang="en-US" sz="5000" dirty="0" err="1" smtClean="0"/>
                <a:t>Shomacker</a:t>
              </a:r>
              <a:r>
                <a:rPr lang="en-US" sz="5000" dirty="0" smtClean="0"/>
                <a:t>, T. Fraser and C. Dodson                       AFRL Space Vehicles </a:t>
              </a:r>
              <a:r>
                <a:rPr lang="en-US" sz="5000" smtClean="0"/>
                <a:t>Directorate Kirtland, </a:t>
              </a:r>
              <a:r>
                <a:rPr lang="en-US" sz="5000" dirty="0" smtClean="0"/>
                <a:t>AFB, NM</a:t>
              </a:r>
              <a:endParaRPr lang="en-US" sz="5000" dirty="0"/>
            </a:p>
          </p:txBody>
        </p:sp>
      </p:grpSp>
      <p:sp>
        <p:nvSpPr>
          <p:cNvPr id="166" name="TextBox 40"/>
          <p:cNvSpPr txBox="1"/>
          <p:nvPr/>
        </p:nvSpPr>
        <p:spPr>
          <a:xfrm>
            <a:off x="0" y="277336"/>
            <a:ext cx="36576000" cy="710081"/>
          </a:xfrm>
          <a:prstGeom prst="rect">
            <a:avLst/>
          </a:prstGeom>
          <a:noFill/>
        </p:spPr>
        <p:txBody>
          <a:bodyPr wrap="square" lIns="78373" tIns="39187" rIns="78373" bIns="39187" rtlCol="0">
            <a:spAutoFit/>
          </a:bodyPr>
          <a:lstStyle>
            <a:defPPr>
              <a:defRPr lang="en-US"/>
            </a:defPPr>
            <a:lvl1pPr marL="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19456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8912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58368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77824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97280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16736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36192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556480" algn="l" defTabSz="4389120" rtl="0" eaLnBrk="1" latinLnBrk="0" hangingPunct="1">
              <a:defRPr sz="8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41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UNCLASSIFIED</a:t>
            </a:r>
          </a:p>
        </p:txBody>
      </p:sp>
      <p:sp>
        <p:nvSpPr>
          <p:cNvPr id="167" name="TextBox 166"/>
          <p:cNvSpPr txBox="1"/>
          <p:nvPr/>
        </p:nvSpPr>
        <p:spPr>
          <a:xfrm>
            <a:off x="405090" y="28380267"/>
            <a:ext cx="35561310" cy="710081"/>
          </a:xfrm>
          <a:prstGeom prst="rect">
            <a:avLst/>
          </a:prstGeom>
          <a:noFill/>
        </p:spPr>
        <p:txBody>
          <a:bodyPr wrap="square" lIns="78373" tIns="39187" rIns="78373" bIns="39187" rtlCol="0">
            <a:spAutoFit/>
          </a:bodyPr>
          <a:lstStyle/>
          <a:p>
            <a:pPr algn="r"/>
            <a:r>
              <a:rPr lang="en-US" sz="4100" b="1" dirty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All portions of this poster are UNCLASSIFIED</a:t>
            </a:r>
          </a:p>
        </p:txBody>
      </p:sp>
      <p:sp>
        <p:nvSpPr>
          <p:cNvPr id="168" name="TextBox 167"/>
          <p:cNvSpPr txBox="1"/>
          <p:nvPr/>
        </p:nvSpPr>
        <p:spPr>
          <a:xfrm>
            <a:off x="377114" y="28771309"/>
            <a:ext cx="10948710" cy="44847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lIns="78373" tIns="39187" rIns="78373" bIns="39187" rtlCol="0">
            <a:spAutoFit/>
          </a:bodyPr>
          <a:lstStyle/>
          <a:p>
            <a:r>
              <a:rPr lang="en-US" sz="2400" dirty="0"/>
              <a:t>DISTRIBUTION A. </a:t>
            </a:r>
            <a:r>
              <a:rPr lang="en-US" sz="2400"/>
              <a:t>Approved for public release: distribution unlimited.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9" name="Picture 2" descr="S:\DEO\Marketing\Pictures\0000 LOGOS\2008 Logos\AFRL Style Guide and Logos\AFRL Globe Logo 2006\AFRL_globe_logo_color_200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019500" y="812800"/>
            <a:ext cx="6541810" cy="2243328"/>
          </a:xfrm>
          <a:prstGeom prst="rect">
            <a:avLst/>
          </a:prstGeom>
          <a:noFill/>
        </p:spPr>
      </p:pic>
      <p:pic>
        <p:nvPicPr>
          <p:cNvPr id="21" name="Picture 20" descr="C:\Users\MartinKW\Pictures\OR_pics\Cold_tip_vary_2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1049" y="12937428"/>
            <a:ext cx="7175500" cy="4753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Picture 21" descr="C:\Users\MartinKW\Pictures\OR_pics\reject_T_vary_2.pn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0" y="12767444"/>
            <a:ext cx="6583049" cy="50931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3657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52400" y="152400"/>
            <a:ext cx="36576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4792891" y="23136731"/>
            <a:ext cx="6221808" cy="5723845"/>
            <a:chOff x="9535091" y="17116931"/>
            <a:chExt cx="6221808" cy="5723845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214"/>
            <a:stretch/>
          </p:blipFill>
          <p:spPr bwMode="auto">
            <a:xfrm>
              <a:off x="9601200" y="17116931"/>
              <a:ext cx="6155699" cy="4480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Content Placeholder 2"/>
            <p:cNvSpPr txBox="1">
              <a:spLocks/>
            </p:cNvSpPr>
            <p:nvPr/>
          </p:nvSpPr>
          <p:spPr>
            <a:xfrm>
              <a:off x="9535091" y="21597121"/>
              <a:ext cx="6047809" cy="1243655"/>
            </a:xfrm>
            <a:prstGeom prst="rect">
              <a:avLst/>
            </a:prstGeom>
          </p:spPr>
          <p:txBody>
            <a:bodyPr vert="horz" lIns="376191" tIns="188096" rIns="376191" bIns="188096">
              <a:noAutofit/>
            </a:bodyPr>
            <a:lstStyle/>
            <a:p>
              <a:pPr marL="1128574" indent="-1128574" algn="ctr">
                <a:spcBef>
                  <a:spcPct val="20000"/>
                </a:spcBef>
                <a:buSzPct val="95000"/>
                <a:tabLst>
                  <a:tab pos="1880957" algn="l"/>
                </a:tabLst>
                <a:defRPr/>
              </a:pPr>
              <a:r>
                <a:rPr lang="en-US" sz="2400" b="1" dirty="0" smtClean="0">
                  <a:cs typeface="Tahoma" pitchFamily="34" charset="0"/>
                </a:rPr>
                <a:t>Tetris link with Kevlar suspension in a tight enclosure</a:t>
              </a:r>
            </a:p>
            <a:p>
              <a:pPr>
                <a:spcBef>
                  <a:spcPct val="20000"/>
                </a:spcBef>
                <a:buSzPct val="95000"/>
                <a:tabLst>
                  <a:tab pos="1880957" algn="l"/>
                </a:tabLst>
                <a:defRPr/>
              </a:pPr>
              <a:endParaRPr lang="en-US" sz="3200" dirty="0" smtClean="0">
                <a:cs typeface="Tahoma" pitchFamily="34" charset="0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3300" dirty="0">
                <a:latin typeface="+mj-lt"/>
                <a:cs typeface="Tahoma" pitchFamily="34" charset="0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3300" dirty="0">
                <a:latin typeface="+mj-lt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 smtClean="0">
                <a:latin typeface="Tahoma" pitchFamily="34" charset="0"/>
                <a:cs typeface="Tahoma" pitchFamily="34" charset="0"/>
              </a:endParaRPr>
            </a:p>
            <a:p>
              <a:pPr marL="724954" indent="-724954">
                <a:spcBef>
                  <a:spcPct val="20000"/>
                </a:spcBef>
                <a:buSzPct val="95000"/>
                <a:tabLst>
                  <a:tab pos="1880957" algn="l"/>
                </a:tabLst>
                <a:defRPr/>
              </a:pPr>
              <a:endParaRPr lang="en-US" sz="3300" dirty="0">
                <a:latin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686800" y="23158119"/>
            <a:ext cx="6400800" cy="5493081"/>
            <a:chOff x="11430000" y="23030174"/>
            <a:chExt cx="6400800" cy="5493081"/>
          </a:xfrm>
        </p:grpSpPr>
        <p:pic>
          <p:nvPicPr>
            <p:cNvPr id="19" name="Picture 18"/>
            <p:cNvPicPr/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15800" y="23030174"/>
              <a:ext cx="5372100" cy="4503707"/>
            </a:xfrm>
            <a:prstGeom prst="rect">
              <a:avLst/>
            </a:prstGeom>
            <a:noFill/>
          </p:spPr>
        </p:pic>
        <p:sp>
          <p:nvSpPr>
            <p:cNvPr id="29" name="Content Placeholder 2"/>
            <p:cNvSpPr txBox="1">
              <a:spLocks/>
            </p:cNvSpPr>
            <p:nvPr/>
          </p:nvSpPr>
          <p:spPr>
            <a:xfrm>
              <a:off x="11430000" y="27279600"/>
              <a:ext cx="6400800" cy="1243655"/>
            </a:xfrm>
            <a:prstGeom prst="rect">
              <a:avLst/>
            </a:prstGeom>
          </p:spPr>
          <p:txBody>
            <a:bodyPr vert="horz" lIns="376191" tIns="188096" rIns="376191" bIns="188096">
              <a:noAutofit/>
            </a:bodyPr>
            <a:lstStyle/>
            <a:p>
              <a:pPr marL="1128574" indent="-1128574" algn="ctr">
                <a:spcBef>
                  <a:spcPct val="20000"/>
                </a:spcBef>
                <a:buSzPct val="95000"/>
                <a:tabLst>
                  <a:tab pos="1880957" algn="l"/>
                </a:tabLst>
                <a:defRPr/>
              </a:pPr>
              <a:r>
                <a:rPr lang="en-US" sz="2400" b="1" dirty="0" smtClean="0">
                  <a:cs typeface="Tahoma" pitchFamily="34" charset="0"/>
                </a:rPr>
                <a:t>“L” link detailing the materials used for the thermal link in the simulation</a:t>
              </a:r>
            </a:p>
            <a:p>
              <a:pPr>
                <a:spcBef>
                  <a:spcPct val="20000"/>
                </a:spcBef>
                <a:buSzPct val="95000"/>
                <a:tabLst>
                  <a:tab pos="1880957" algn="l"/>
                </a:tabLst>
                <a:defRPr/>
              </a:pPr>
              <a:endParaRPr lang="en-US" sz="3200" dirty="0" smtClean="0">
                <a:cs typeface="Tahoma" pitchFamily="34" charset="0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3300" dirty="0">
                <a:latin typeface="+mj-lt"/>
                <a:cs typeface="Tahoma" pitchFamily="34" charset="0"/>
              </a:endParaRPr>
            </a:p>
            <a:p>
              <a:pPr marL="457200" indent="-457200">
                <a:buFont typeface="Arial" panose="020B0604020202020204" pitchFamily="34" charset="0"/>
                <a:buChar char="•"/>
              </a:pPr>
              <a:endParaRPr lang="en-US" sz="3300" dirty="0">
                <a:latin typeface="+mj-lt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>
                <a:latin typeface="Tahoma" pitchFamily="34" charset="0"/>
                <a:cs typeface="Tahoma" pitchFamily="34" charset="0"/>
              </a:endParaRPr>
            </a:p>
            <a:p>
              <a:endParaRPr lang="en-US" sz="3300" dirty="0" smtClean="0">
                <a:latin typeface="Tahoma" pitchFamily="34" charset="0"/>
                <a:cs typeface="Tahoma" pitchFamily="34" charset="0"/>
              </a:endParaRPr>
            </a:p>
            <a:p>
              <a:pPr marL="724954" indent="-724954">
                <a:spcBef>
                  <a:spcPct val="20000"/>
                </a:spcBef>
                <a:buSzPct val="95000"/>
                <a:tabLst>
                  <a:tab pos="1880957" algn="l"/>
                </a:tabLst>
                <a:defRPr/>
              </a:pPr>
              <a:endParaRPr lang="en-US" sz="3300" dirty="0">
                <a:latin typeface="Tahoma" pitchFamily="34" charset="0"/>
                <a:cs typeface="Tahoma" pitchFamily="34" charset="0"/>
              </a:endParaRPr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21640800" y="10287000"/>
            <a:ext cx="2895600" cy="1060450"/>
          </a:xfrm>
          <a:prstGeom prst="rect">
            <a:avLst/>
          </a:prstGeom>
        </p:spPr>
        <p:txBody>
          <a:bodyPr vert="horz" lIns="376191" tIns="188096" rIns="376191" bIns="188096">
            <a:noAutofit/>
          </a:bodyPr>
          <a:lstStyle/>
          <a:p>
            <a:pPr marL="1128574" indent="-1128574" algn="ctr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r>
              <a:rPr lang="en-US" sz="4400" b="1" dirty="0" smtClean="0">
                <a:cs typeface="Tahoma" pitchFamily="34" charset="0"/>
              </a:rPr>
              <a:t>Results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 smtClean="0">
              <a:latin typeface="Tahoma" pitchFamily="34" charset="0"/>
              <a:cs typeface="Tahoma" pitchFamily="34" charset="0"/>
            </a:endParaRPr>
          </a:p>
          <a:p>
            <a:pPr marL="724954" indent="-724954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endParaRPr lang="en-US" sz="3300" dirty="0"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677472"/>
              </p:ext>
            </p:extLst>
          </p:nvPr>
        </p:nvGraphicFramePr>
        <p:xfrm>
          <a:off x="24726900" y="9015050"/>
          <a:ext cx="10461188" cy="36576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769110"/>
                <a:gridCol w="2211920"/>
                <a:gridCol w="4092106"/>
                <a:gridCol w="2388052"/>
              </a:tblGrid>
              <a:tr h="585568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 dirty="0">
                          <a:effectLst/>
                        </a:rPr>
                        <a:t>Simulation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Support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Link Geometry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Enclosure Geometry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1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Aerogel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L-link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Tight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2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Kevlar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L-link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Tight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3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Aerogel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Tetris-link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Tight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4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Kevlar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Tetris-link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Tight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5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Kevlar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Tetris-link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Acktar Cube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6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Aerogel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Tetris-link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Acktar Cube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7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Aerogel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L-link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Acktar Cube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2784"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8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Kevlar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>
                          <a:effectLst/>
                        </a:rPr>
                        <a:t>L-link</a:t>
                      </a:r>
                      <a:endParaRPr lang="en-US" sz="2400" b="1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60045" algn="l"/>
                        </a:tabLst>
                      </a:pPr>
                      <a:r>
                        <a:rPr lang="en-GB" sz="2400" dirty="0" err="1">
                          <a:effectLst/>
                        </a:rPr>
                        <a:t>Acktar</a:t>
                      </a:r>
                      <a:r>
                        <a:rPr lang="en-GB" sz="2400" dirty="0">
                          <a:effectLst/>
                        </a:rPr>
                        <a:t> Cube</a:t>
                      </a:r>
                      <a:endParaRPr lang="en-US" sz="2400" b="1" dirty="0">
                        <a:solidFill>
                          <a:srgbClr val="000000"/>
                        </a:solidFill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ontent Placeholder 2"/>
              <p:cNvSpPr txBox="1">
                <a:spLocks/>
              </p:cNvSpPr>
              <p:nvPr/>
            </p:nvSpPr>
            <p:spPr>
              <a:xfrm>
                <a:off x="590550" y="9448800"/>
                <a:ext cx="13735050" cy="10782300"/>
              </a:xfrm>
              <a:prstGeom prst="rect">
                <a:avLst/>
              </a:prstGeom>
            </p:spPr>
            <p:txBody>
              <a:bodyPr vert="horz" lIns="376191" tIns="188096" rIns="376191" bIns="188096">
                <a:noAutofit/>
              </a:bodyPr>
              <a:lstStyle/>
              <a:p>
                <a:pPr marL="1128574" indent="-1128574" algn="ctr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US" sz="4400" b="1" dirty="0" smtClean="0">
                    <a:cs typeface="Tahoma" pitchFamily="34" charset="0"/>
                  </a:rPr>
                  <a:t>Optical Refrigeration</a:t>
                </a:r>
              </a:p>
              <a:p>
                <a:pPr marL="1124712" indent="-1128574">
                  <a:spcBef>
                    <a:spcPct val="20000"/>
                  </a:spcBef>
                  <a:buSzPct val="95000"/>
                  <a:buFont typeface="Arial" panose="020B0604020202020204" pitchFamily="34" charset="0"/>
                  <a:buChar char="•"/>
                  <a:tabLst>
                    <a:tab pos="1880957" algn="l"/>
                  </a:tabLst>
                  <a:defRPr/>
                </a:pPr>
                <a:r>
                  <a:rPr lang="en-US" sz="3200" dirty="0" smtClean="0">
                    <a:cs typeface="Tahoma" pitchFamily="34" charset="0"/>
                  </a:rPr>
                  <a:t>How it works: </a:t>
                </a:r>
                <a:r>
                  <a:rPr lang="en-GB" sz="3200" dirty="0"/>
                  <a:t>Absorption of laser </a:t>
                </a:r>
                <a:r>
                  <a:rPr lang="en-GB" sz="3200" dirty="0" smtClean="0"/>
                  <a:t>light</a:t>
                </a:r>
              </a:p>
              <a:p>
                <a:pPr marL="1124712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GB" sz="3200" dirty="0" smtClean="0"/>
                  <a:t>promotes </a:t>
                </a:r>
                <a:r>
                  <a:rPr lang="en-GB" sz="3200" dirty="0"/>
                  <a:t>an electron from the </a:t>
                </a:r>
                <a:endParaRPr lang="en-GB" sz="3200" dirty="0" smtClean="0"/>
              </a:p>
              <a:p>
                <a:pPr marL="1124712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GB" sz="3200" dirty="0" smtClean="0"/>
                  <a:t>ground </a:t>
                </a:r>
                <a:r>
                  <a:rPr lang="en-GB" sz="3200" dirty="0"/>
                  <a:t>state to the excited </a:t>
                </a:r>
                <a:endParaRPr lang="en-GB" sz="3200" dirty="0" smtClean="0"/>
              </a:p>
              <a:p>
                <a:pPr marL="1124712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GB" sz="3200" dirty="0" smtClean="0"/>
                  <a:t>state </a:t>
                </a:r>
                <a:r>
                  <a:rPr lang="en-GB" sz="3200" dirty="0"/>
                  <a:t>manifold.  The atom thermalizes</a:t>
                </a:r>
                <a:r>
                  <a:rPr lang="en-GB" sz="3200" dirty="0" smtClean="0"/>
                  <a:t>,</a:t>
                </a:r>
              </a:p>
              <a:p>
                <a:pPr marL="1124712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GB" sz="3200" dirty="0" smtClean="0"/>
                  <a:t>spontaneously </a:t>
                </a:r>
                <a:r>
                  <a:rPr lang="en-GB" sz="3200" dirty="0"/>
                  <a:t>emits at a </a:t>
                </a:r>
                <a:endParaRPr lang="en-GB" sz="3200" dirty="0" smtClean="0"/>
              </a:p>
              <a:p>
                <a:pPr marL="1124712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GB" sz="3200" dirty="0" smtClean="0"/>
                  <a:t>frequency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GB" sz="3200" b="1" i="1">
                            <a:latin typeface="Cambria Math"/>
                          </a:rPr>
                          <m:t>𝝂</m:t>
                        </m:r>
                      </m:e>
                      <m:sub>
                        <m:r>
                          <a:rPr lang="en-GB" sz="3200" b="1" i="1">
                            <a:latin typeface="Cambria Math"/>
                          </a:rPr>
                          <m:t>𝒇</m:t>
                        </m:r>
                      </m:sub>
                    </m:sSub>
                    <m:r>
                      <a:rPr lang="en-GB" sz="3200" b="1" i="1">
                        <a:latin typeface="Cambria Math"/>
                      </a:rPr>
                      <m:t>&gt; </m:t>
                    </m:r>
                    <m:r>
                      <a:rPr lang="en-GB" sz="3200" b="1" i="1">
                        <a:latin typeface="Cambria Math"/>
                      </a:rPr>
                      <m:t>𝝂</m:t>
                    </m:r>
                  </m:oMath>
                </a14:m>
                <a:r>
                  <a:rPr lang="en-GB" sz="3200" dirty="0"/>
                  <a:t>.  The atom </a:t>
                </a:r>
                <a:endParaRPr lang="en-GB" sz="3200" dirty="0" smtClean="0"/>
              </a:p>
              <a:p>
                <a:pPr marL="1124712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GB" sz="3200" dirty="0" smtClean="0"/>
                  <a:t>thermalizes </a:t>
                </a:r>
                <a:r>
                  <a:rPr lang="en-GB" sz="3200" dirty="0"/>
                  <a:t>to the E4 energy level and repeats. </a:t>
                </a:r>
                <a:endParaRPr lang="en-US" sz="3200" dirty="0" smtClean="0">
                  <a:cs typeface="Tahoma" pitchFamily="34" charset="0"/>
                </a:endParaRPr>
              </a:p>
              <a:p>
                <a:pPr marL="1128574" indent="-1128574">
                  <a:spcBef>
                    <a:spcPct val="20000"/>
                  </a:spcBef>
                  <a:buSzPct val="95000"/>
                  <a:buFont typeface="Arial" panose="020B0604020202020204" pitchFamily="34" charset="0"/>
                  <a:buChar char="•"/>
                  <a:tabLst>
                    <a:tab pos="1880957" algn="l"/>
                  </a:tabLst>
                  <a:defRPr/>
                </a:pPr>
                <a:r>
                  <a:rPr lang="en-US" sz="3200" dirty="0">
                    <a:cs typeface="Tahoma" pitchFamily="34" charset="0"/>
                  </a:rPr>
                  <a:t>Cooling efficiency of an optical refrigerator crystal (not </a:t>
                </a:r>
                <a:r>
                  <a:rPr lang="en-US" sz="3200" dirty="0" smtClean="0">
                    <a:cs typeface="Tahoma" pitchFamily="34" charset="0"/>
                  </a:rPr>
                  <a:t>system efficiency):</a:t>
                </a:r>
                <a:endParaRPr lang="en-US" sz="3300" dirty="0">
                  <a:latin typeface="+mj-lt"/>
                  <a:cs typeface="Tahoma" pitchFamily="34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600" i="1">
                              <a:latin typeface="Cambria Math"/>
                              <a:sym typeface="Symbol"/>
                            </a:rPr>
                            <m:t></m:t>
                          </m:r>
                        </m:e>
                        <m:sub>
                          <m:r>
                            <a:rPr lang="en-GB" sz="3600" i="1">
                              <a:latin typeface="Cambria Math"/>
                            </a:rPr>
                            <m:t>𝑐𝑜𝑜𝑙</m:t>
                          </m:r>
                        </m:sub>
                      </m:sSub>
                      <m:r>
                        <a:rPr lang="en-GB" sz="360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36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GB" sz="3600" i="1">
                              <a:latin typeface="Cambria Math"/>
                              <a:sym typeface="Symbol"/>
                            </a:rPr>
                            <m:t></m:t>
                          </m:r>
                        </m:e>
                        <m:sub>
                          <m:r>
                            <a:rPr lang="en-GB" sz="3600" i="1">
                              <a:latin typeface="Cambria Math"/>
                            </a:rPr>
                            <m:t>𝑒𝑥𝑡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3600" i="1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3600" i="1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GB" sz="36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3600" i="1">
                                  <a:latin typeface="Cambria Math"/>
                                </a:rPr>
                                <m:t>1+</m:t>
                              </m:r>
                              <m:f>
                                <m:fPr>
                                  <m:type m:val="lin"/>
                                  <m:ctrlPr>
                                    <a:rPr lang="en-US" sz="3600" i="1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36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3600" i="1">
                                          <a:latin typeface="Cambria Math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en-GB" sz="3600" i="1">
                                          <a:latin typeface="Cambria Math"/>
                                        </a:rPr>
                                        <m:t>𝑏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GB" sz="3600" i="1">
                                      <a:latin typeface="Cambria Math"/>
                                    </a:rPr>
                                    <m:t>𝛼</m:t>
                                  </m:r>
                                  <m:d>
                                    <m:dPr>
                                      <m:ctrlPr>
                                        <a:rPr lang="en-US" sz="3600" i="1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3600" i="1">
                                          <a:latin typeface="Cambria Math"/>
                                        </a:rPr>
                                        <m:t>𝜆</m:t>
                                      </m:r>
                                      <m:r>
                                        <a:rPr lang="en-GB" sz="3600" i="1">
                                          <a:latin typeface="Cambria Math"/>
                                        </a:rPr>
                                        <m:t>,</m:t>
                                      </m:r>
                                      <m:r>
                                        <a:rPr lang="en-GB" sz="3600" i="1">
                                          <a:latin typeface="Cambria Math"/>
                                        </a:rPr>
                                        <m:t>𝑇</m:t>
                                      </m:r>
                                    </m:e>
                                  </m:d>
                                </m:den>
                              </m:f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3600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3600" i="1">
                              <a:latin typeface="Cambria Math"/>
                            </a:rPr>
                            <m:t>𝜆</m:t>
                          </m:r>
                        </m:num>
                        <m:den>
                          <m:sSub>
                            <m:sSubPr>
                              <m:ctrlPr>
                                <a:rPr lang="en-US" sz="36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3600" i="1">
                                  <a:latin typeface="Cambria Math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GB" sz="3600" i="1">
                                  <a:latin typeface="Cambria Math"/>
                                </a:rPr>
                                <m:t>𝑓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3600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GB" sz="3600" i="1">
                                  <a:latin typeface="Cambria Math"/>
                                </a:rPr>
                                <m:t>𝑇</m:t>
                              </m:r>
                            </m:e>
                          </m:d>
                        </m:den>
                      </m:f>
                      <m:r>
                        <a:rPr lang="en-GB" sz="3600" i="1">
                          <a:latin typeface="Cambria Math"/>
                        </a:rPr>
                        <m:t>−1</m:t>
                      </m:r>
                    </m:oMath>
                  </m:oMathPara>
                </a14:m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 smtClean="0">
                  <a:latin typeface="Tahoma" pitchFamily="34" charset="0"/>
                  <a:cs typeface="Tahoma" pitchFamily="34" charset="0"/>
                </a:endParaRPr>
              </a:p>
              <a:p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pPr marL="724954" indent="-724954">
                  <a:spcBef>
                    <a:spcPct val="20000"/>
                  </a:spcBef>
                  <a:buSzPct val="95000"/>
                  <a:buFont typeface="Arial" panose="020B0604020202020204" pitchFamily="34" charset="0"/>
                  <a:buChar char="•"/>
                  <a:tabLst>
                    <a:tab pos="1880957" algn="l"/>
                  </a:tabLst>
                  <a:defRPr/>
                </a:pPr>
                <a:endParaRPr lang="en-US" sz="3300" dirty="0" smtClean="0">
                  <a:cs typeface="Tahoma" pitchFamily="34" charset="0"/>
                </a:endParaRPr>
              </a:p>
              <a:p>
                <a:pPr marL="724954" indent="-724954">
                  <a:spcBef>
                    <a:spcPct val="20000"/>
                  </a:spcBef>
                  <a:buSzPct val="95000"/>
                  <a:buFont typeface="Arial" panose="020B0604020202020204" pitchFamily="34" charset="0"/>
                  <a:buChar char="•"/>
                  <a:tabLst>
                    <a:tab pos="1880957" algn="l"/>
                  </a:tabLst>
                  <a:defRPr/>
                </a:pPr>
                <a:endParaRPr lang="en-US" sz="3300" dirty="0">
                  <a:cs typeface="Tahoma" pitchFamily="34" charset="0"/>
                </a:endParaRPr>
              </a:p>
              <a:p>
                <a:pPr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endParaRPr lang="en-US" sz="3300" dirty="0">
                  <a:latin typeface="Tahoma" pitchFamily="34" charset="0"/>
                  <a:cs typeface="Tahoma" pitchFamily="34" charset="0"/>
                </a:endParaRPr>
              </a:p>
              <a:p>
                <a:pPr marL="724954" indent="-724954">
                  <a:spcBef>
                    <a:spcPct val="20000"/>
                  </a:spcBef>
                  <a:buSzPct val="95000"/>
                  <a:tabLst>
                    <a:tab pos="1880957" algn="l"/>
                  </a:tabLst>
                  <a:defRPr/>
                </a:pPr>
                <a:r>
                  <a:rPr lang="en-US" sz="3300" dirty="0">
                    <a:latin typeface="Tahoma" pitchFamily="34" charset="0"/>
                    <a:cs typeface="Tahoma" pitchFamily="34" charset="0"/>
                  </a:rPr>
                  <a:t>	</a:t>
                </a:r>
              </a:p>
            </p:txBody>
          </p:sp>
        </mc:Choice>
        <mc:Fallback xmlns="">
          <p:sp>
            <p:nvSpPr>
              <p:cNvPr id="1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550" y="9448800"/>
                <a:ext cx="13735050" cy="10782300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12"/>
          <a:srcRect l="23732" t="234" r="15860" b="719"/>
          <a:stretch/>
        </p:blipFill>
        <p:spPr>
          <a:xfrm rot="5400000">
            <a:off x="15227097" y="11114254"/>
            <a:ext cx="3779789" cy="4648199"/>
          </a:xfrm>
          <a:prstGeom prst="rect">
            <a:avLst/>
          </a:prstGeom>
        </p:spPr>
      </p:pic>
      <p:sp>
        <p:nvSpPr>
          <p:cNvPr id="33" name="Content Placeholder 2"/>
          <p:cNvSpPr txBox="1">
            <a:spLocks/>
          </p:cNvSpPr>
          <p:nvPr/>
        </p:nvSpPr>
        <p:spPr>
          <a:xfrm>
            <a:off x="11430000" y="15376052"/>
            <a:ext cx="9410700" cy="1404295"/>
          </a:xfrm>
          <a:prstGeom prst="rect">
            <a:avLst/>
          </a:prstGeom>
        </p:spPr>
        <p:txBody>
          <a:bodyPr vert="horz" wrap="square" lIns="376191" tIns="188096" rIns="376191" bIns="188096">
            <a:noAutofit/>
          </a:bodyPr>
          <a:lstStyle/>
          <a:p>
            <a:pPr indent="-1128574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r>
              <a:rPr lang="en-US" sz="2400" b="1" dirty="0" smtClean="0">
                <a:cs typeface="Tahoma" pitchFamily="34" charset="0"/>
              </a:rPr>
              <a:t>Optical refrigerator experiment at the University of New Mexico</a:t>
            </a:r>
          </a:p>
          <a:p>
            <a:pPr indent="-1128574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r>
              <a:rPr lang="en-GB" sz="1600" dirty="0"/>
              <a:t>Melgaard, S.D., </a:t>
            </a:r>
            <a:r>
              <a:rPr lang="en-GB" sz="1600" dirty="0" err="1"/>
              <a:t>Albrect</a:t>
            </a:r>
            <a:r>
              <a:rPr lang="en-GB" sz="1600" dirty="0"/>
              <a:t>, A., </a:t>
            </a:r>
            <a:r>
              <a:rPr lang="en-GB" sz="1600" dirty="0" err="1"/>
              <a:t>Hehlan</a:t>
            </a:r>
            <a:r>
              <a:rPr lang="en-GB" sz="1600" dirty="0"/>
              <a:t> M. P. ,</a:t>
            </a:r>
            <a:r>
              <a:rPr lang="en-GB" sz="1600" dirty="0" err="1"/>
              <a:t>Seletskiy</a:t>
            </a:r>
            <a:r>
              <a:rPr lang="en-GB" sz="1600" dirty="0"/>
              <a:t>, D.V., and M., Sheik-</a:t>
            </a:r>
            <a:r>
              <a:rPr lang="en-GB" sz="1600" dirty="0" err="1"/>
              <a:t>Bahae</a:t>
            </a:r>
            <a:r>
              <a:rPr lang="en-GB" sz="1600" dirty="0"/>
              <a:t>, M., </a:t>
            </a:r>
            <a:r>
              <a:rPr lang="en-GB" sz="1600" i="1" dirty="0"/>
              <a:t>Optical  </a:t>
            </a:r>
            <a:r>
              <a:rPr lang="en-GB" sz="1600" i="1" dirty="0" smtClean="0"/>
              <a:t>refrigeration </a:t>
            </a:r>
            <a:r>
              <a:rPr lang="en-GB" sz="1600" i="1" dirty="0"/>
              <a:t>cools below 100 K. </a:t>
            </a:r>
            <a:r>
              <a:rPr lang="en-GB" sz="1600" dirty="0"/>
              <a:t>IEEE</a:t>
            </a:r>
            <a:r>
              <a:rPr lang="en-GB" sz="1600" i="1" dirty="0"/>
              <a:t> </a:t>
            </a:r>
            <a:r>
              <a:rPr lang="en-GB" sz="1600" dirty="0"/>
              <a:t>Lasers and Electro-Optics CLEO (2014) </a:t>
            </a:r>
            <a:endParaRPr lang="en-US" sz="1600" b="1" dirty="0" smtClean="0">
              <a:cs typeface="Tahoma" pitchFamily="34" charset="0"/>
            </a:endParaRPr>
          </a:p>
          <a:p>
            <a:pPr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endParaRPr lang="en-US" sz="3200" dirty="0" smtClean="0"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300" dirty="0">
              <a:latin typeface="+mj-lt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>
              <a:latin typeface="Tahoma" pitchFamily="34" charset="0"/>
              <a:cs typeface="Tahoma" pitchFamily="34" charset="0"/>
            </a:endParaRPr>
          </a:p>
          <a:p>
            <a:endParaRPr lang="en-US" sz="3300" dirty="0" smtClean="0">
              <a:latin typeface="Tahoma" pitchFamily="34" charset="0"/>
              <a:cs typeface="Tahoma" pitchFamily="34" charset="0"/>
            </a:endParaRPr>
          </a:p>
          <a:p>
            <a:pPr marL="724954" indent="-724954">
              <a:spcBef>
                <a:spcPct val="20000"/>
              </a:spcBef>
              <a:buSzPct val="95000"/>
              <a:tabLst>
                <a:tab pos="1880957" algn="l"/>
              </a:tabLst>
              <a:defRPr/>
            </a:pPr>
            <a:endParaRPr lang="en-US" sz="3300" dirty="0">
              <a:latin typeface="Tahoma" pitchFamily="34" charset="0"/>
              <a:cs typeface="Tahoma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9863174" y="17158238"/>
            <a:ext cx="7815225" cy="4252145"/>
            <a:chOff x="2150420" y="3171760"/>
            <a:chExt cx="4135180" cy="2281466"/>
          </a:xfrm>
        </p:grpSpPr>
        <p:sp>
          <p:nvSpPr>
            <p:cNvPr id="37" name="Down Arrow 36"/>
            <p:cNvSpPr/>
            <p:nvPr/>
          </p:nvSpPr>
          <p:spPr>
            <a:xfrm rot="19427325">
              <a:off x="4824859" y="4848733"/>
              <a:ext cx="277618" cy="55092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Down Arrow 37"/>
            <p:cNvSpPr/>
            <p:nvPr/>
          </p:nvSpPr>
          <p:spPr>
            <a:xfrm>
              <a:off x="4401123" y="4844704"/>
              <a:ext cx="305091" cy="60852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Down Arrow 38"/>
            <p:cNvSpPr/>
            <p:nvPr/>
          </p:nvSpPr>
          <p:spPr>
            <a:xfrm rot="2172675" flipH="1">
              <a:off x="3950092" y="4873503"/>
              <a:ext cx="277618" cy="55092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Down Arrow 39"/>
            <p:cNvSpPr/>
            <p:nvPr/>
          </p:nvSpPr>
          <p:spPr>
            <a:xfrm rot="19427325" flipH="1" flipV="1">
              <a:off x="3945108" y="3582126"/>
              <a:ext cx="277618" cy="55092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Down Arrow 40"/>
            <p:cNvSpPr/>
            <p:nvPr/>
          </p:nvSpPr>
          <p:spPr>
            <a:xfrm flipV="1">
              <a:off x="4370260" y="3511761"/>
              <a:ext cx="305091" cy="608522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Down Arrow 41"/>
            <p:cNvSpPr/>
            <p:nvPr/>
          </p:nvSpPr>
          <p:spPr>
            <a:xfrm rot="2172675" flipV="1">
              <a:off x="4845911" y="3582125"/>
              <a:ext cx="277618" cy="550927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088592" y="4380031"/>
              <a:ext cx="3044123" cy="318655"/>
            </a:xfrm>
            <a:prstGeom prst="rect">
              <a:avLst/>
            </a:prstGeom>
            <a:gradFill flip="none" rotWithShape="1">
              <a:gsLst>
                <a:gs pos="34000">
                  <a:srgbClr val="FF0000">
                    <a:shade val="30000"/>
                    <a:satMod val="115000"/>
                  </a:srgbClr>
                </a:gs>
                <a:gs pos="63000">
                  <a:srgbClr val="FF0000">
                    <a:shade val="67500"/>
                    <a:satMod val="115000"/>
                  </a:srgbClr>
                </a:gs>
                <a:gs pos="100000">
                  <a:srgbClr val="FF0000">
                    <a:shade val="100000"/>
                    <a:satMod val="115000"/>
                    <a:alpha val="76000"/>
                  </a:srgbClr>
                </a:gs>
              </a:gsLst>
              <a:lin ang="5400000" scaled="0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Can 43"/>
            <p:cNvSpPr/>
            <p:nvPr/>
          </p:nvSpPr>
          <p:spPr>
            <a:xfrm rot="5400000">
              <a:off x="2836667" y="4416003"/>
              <a:ext cx="685800" cy="198226"/>
            </a:xfrm>
            <a:prstGeom prst="can">
              <a:avLst/>
            </a:prstGeom>
            <a:solidFill>
              <a:srgbClr val="A48632">
                <a:alpha val="63922"/>
              </a:srgb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Cube 44"/>
            <p:cNvSpPr/>
            <p:nvPr/>
          </p:nvSpPr>
          <p:spPr>
            <a:xfrm>
              <a:off x="3639268" y="4189007"/>
              <a:ext cx="1828800" cy="609600"/>
            </a:xfrm>
            <a:prstGeom prst="cube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Down Arrow 45"/>
            <p:cNvSpPr/>
            <p:nvPr/>
          </p:nvSpPr>
          <p:spPr>
            <a:xfrm rot="16200000">
              <a:off x="2339222" y="4077475"/>
              <a:ext cx="533406" cy="911010"/>
            </a:xfrm>
            <a:prstGeom prst="downArrow">
              <a:avLst/>
            </a:prstGeom>
            <a:gradFill>
              <a:gsLst>
                <a:gs pos="47000">
                  <a:srgbClr val="FF0000">
                    <a:shade val="67500"/>
                    <a:satMod val="115000"/>
                    <a:alpha val="49000"/>
                  </a:srgbClr>
                </a:gs>
                <a:gs pos="90000">
                  <a:srgbClr val="FF0000">
                    <a:shade val="100000"/>
                    <a:satMod val="115000"/>
                    <a:alpha val="34000"/>
                  </a:srgb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Can 46"/>
            <p:cNvSpPr/>
            <p:nvPr/>
          </p:nvSpPr>
          <p:spPr>
            <a:xfrm rot="5400000">
              <a:off x="5809350" y="4388953"/>
              <a:ext cx="685800" cy="266700"/>
            </a:xfrm>
            <a:prstGeom prst="can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183427" y="4351970"/>
              <a:ext cx="74090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laser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54371" y="3171760"/>
              <a:ext cx="24641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Fluorescence (heat)</a:t>
              </a:r>
              <a:endParaRPr lang="en-US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091333" y="4354692"/>
              <a:ext cx="9124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COLD</a:t>
              </a:r>
              <a:endParaRPr lang="en-US" sz="2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237700" y="18745200"/>
            <a:ext cx="14097000" cy="949354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  <a:tabLst>
                <a:tab pos="1880957" algn="l"/>
              </a:tabLst>
            </a:pPr>
            <a:r>
              <a:rPr lang="en-US" sz="4400" b="1" dirty="0" smtClean="0"/>
              <a:t>Conclusions</a:t>
            </a:r>
          </a:p>
          <a:p>
            <a:pPr>
              <a:lnSpc>
                <a:spcPct val="150000"/>
              </a:lnSpc>
              <a:buClr>
                <a:schemeClr val="tx1"/>
              </a:buClr>
            </a:pPr>
            <a:r>
              <a:rPr lang="en-US" sz="2800" dirty="0" smtClean="0"/>
              <a:t>Kevlar Cat’s cradle suspension best minimizes conductive losses. </a:t>
            </a:r>
          </a:p>
          <a:p>
            <a:pPr lvl="0">
              <a:lnSpc>
                <a:spcPct val="150000"/>
              </a:lnSpc>
              <a:buClr>
                <a:schemeClr val="tx1"/>
              </a:buClr>
            </a:pPr>
            <a:r>
              <a:rPr lang="en-US" sz="2800" dirty="0"/>
              <a:t>An Aerogel support could not be completely </a:t>
            </a:r>
            <a:r>
              <a:rPr lang="en-US" sz="2800" dirty="0" smtClean="0"/>
              <a:t>eliminated</a:t>
            </a:r>
            <a:endParaRPr lang="en-US" sz="2800" dirty="0"/>
          </a:p>
          <a:p>
            <a:pPr lvl="0">
              <a:lnSpc>
                <a:spcPct val="150000"/>
              </a:lnSpc>
              <a:buClr>
                <a:schemeClr val="tx1"/>
              </a:buClr>
            </a:pPr>
            <a:r>
              <a:rPr lang="en-GB" sz="2800" dirty="0" smtClean="0"/>
              <a:t>The “L</a:t>
            </a:r>
            <a:r>
              <a:rPr lang="en-GB" sz="2800" dirty="0"/>
              <a:t>” link supported with a Kevlar cat’s cradle system in a tight enclosure best minimized the radiative and conductive losses.  </a:t>
            </a:r>
            <a:endParaRPr lang="en-GB" sz="2800" dirty="0" smtClean="0"/>
          </a:p>
          <a:p>
            <a:pPr lvl="0">
              <a:lnSpc>
                <a:spcPct val="150000"/>
              </a:lnSpc>
              <a:buClr>
                <a:schemeClr val="tx1"/>
              </a:buClr>
            </a:pPr>
            <a:r>
              <a:rPr lang="en-GB" sz="2800" dirty="0" smtClean="0"/>
              <a:t>A reduction of reject temperature from 300K to 271 K at 93 K cold tip temperature accounts for additional losses of between 25 and 60 </a:t>
            </a:r>
            <a:r>
              <a:rPr lang="en-GB" sz="2800" dirty="0" err="1" smtClean="0"/>
              <a:t>mW</a:t>
            </a:r>
            <a:r>
              <a:rPr lang="en-GB" sz="2800" dirty="0" smtClean="0"/>
              <a:t>.  This could help UNM estimate their parasitic losses. </a:t>
            </a:r>
          </a:p>
          <a:p>
            <a:pPr lvl="0">
              <a:lnSpc>
                <a:spcPct val="150000"/>
              </a:lnSpc>
              <a:buClr>
                <a:schemeClr val="tx1"/>
              </a:buClr>
            </a:pPr>
            <a:r>
              <a:rPr lang="en-GB" sz="2800" dirty="0"/>
              <a:t>A prototype design with a simple “L” link with Kevlar support and larger, properly heat sunk enclosure could be built with relatively low losses and should be the first step towards a fully functioning all solid-state optical refrigerator.</a:t>
            </a:r>
            <a:endParaRPr lang="en-GB" sz="2800" dirty="0" smtClean="0"/>
          </a:p>
          <a:p>
            <a:pPr lvl="0">
              <a:buClr>
                <a:schemeClr val="tx1"/>
              </a:buClr>
            </a:pPr>
            <a:endParaRPr lang="en-US" sz="2800" dirty="0"/>
          </a:p>
          <a:p>
            <a:pPr>
              <a:tabLst>
                <a:tab pos="1880957" algn="l"/>
              </a:tabLst>
            </a:pPr>
            <a:endParaRPr lang="en-US" sz="3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3458</TotalTime>
  <Words>615</Words>
  <Application>Microsoft Office PowerPoint</Application>
  <PresentationFormat>Custom</PresentationFormat>
  <Paragraphs>166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Modeling thermal parasitic load lines for an optical refrigerator</vt:lpstr>
    </vt:vector>
  </TitlesOfParts>
  <Company>U.S. Air Force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bushj</dc:creator>
  <cp:lastModifiedBy>Martin, Kyle W CTR USAF AFMC AFRL/RVOT</cp:lastModifiedBy>
  <cp:revision>190</cp:revision>
  <dcterms:created xsi:type="dcterms:W3CDTF">2010-10-07T20:13:26Z</dcterms:created>
  <dcterms:modified xsi:type="dcterms:W3CDTF">2015-06-19T16:25:14Z</dcterms:modified>
</cp:coreProperties>
</file>