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1"/>
  </p:notesMasterIdLst>
  <p:sldIdLst>
    <p:sldId id="256" r:id="rId2"/>
    <p:sldId id="259" r:id="rId3"/>
    <p:sldId id="272" r:id="rId4"/>
    <p:sldId id="260" r:id="rId5"/>
    <p:sldId id="273" r:id="rId6"/>
    <p:sldId id="263" r:id="rId7"/>
    <p:sldId id="264" r:id="rId8"/>
    <p:sldId id="265" r:id="rId9"/>
    <p:sldId id="276" r:id="rId10"/>
    <p:sldId id="266" r:id="rId11"/>
    <p:sldId id="274" r:id="rId12"/>
    <p:sldId id="267" r:id="rId13"/>
    <p:sldId id="268" r:id="rId14"/>
    <p:sldId id="275" r:id="rId15"/>
    <p:sldId id="269" r:id="rId16"/>
    <p:sldId id="270" r:id="rId17"/>
    <p:sldId id="278" r:id="rId18"/>
    <p:sldId id="277" r:id="rId19"/>
    <p:sldId id="258" r:id="rId2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3" d="100"/>
          <a:sy n="123" d="100"/>
        </p:scale>
        <p:origin x="-120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3EFFB4-80F4-4C90-9693-5AA929070964}" type="datetimeFigureOut">
              <a:rPr lang="en-GB" smtClean="0"/>
              <a:t>08/10/2014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56726F5-6917-405E-BDFC-D8177448760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904422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6726F5-6917-405E-BDFC-D81774487603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42630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Fro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431800" y="2121290"/>
            <a:ext cx="8265984" cy="1826363"/>
          </a:xfrm>
        </p:spPr>
        <p:txBody>
          <a:bodyPr tIns="0" bIns="0" anchor="b">
            <a:normAutofit/>
          </a:bodyPr>
          <a:lstStyle>
            <a:lvl1pPr algn="l">
              <a:lnSpc>
                <a:spcPct val="90000"/>
              </a:lnSpc>
              <a:spcBef>
                <a:spcPts val="0"/>
              </a:spcBef>
              <a:buNone/>
              <a:defRPr kumimoji="0" lang="en-US" sz="4000" b="1" i="0" kern="1200" cap="none" spc="0" baseline="0" dirty="0">
                <a:ln w="12700">
                  <a:noFill/>
                  <a:prstDash val="solid"/>
                </a:ln>
                <a:solidFill>
                  <a:schemeClr val="accent1"/>
                </a:solidFill>
                <a:effectLst/>
                <a:latin typeface="+mj-lt"/>
                <a:ea typeface="+mj-ea"/>
                <a:cs typeface="Ubuntu"/>
              </a:defRPr>
            </a:lvl1pPr>
          </a:lstStyle>
          <a:p>
            <a:r>
              <a:rPr kumimoji="0" lang="x-none" dirty="0" smtClean="0"/>
              <a:t>Presentation Title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31800" y="4171952"/>
            <a:ext cx="8265984" cy="1066688"/>
          </a:xfrm>
        </p:spPr>
        <p:txBody>
          <a:bodyPr lIns="45720" tIns="0" rIns="45720" bIns="0" anchor="t">
            <a:norm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 sz="2800" b="0" i="0">
                <a:solidFill>
                  <a:schemeClr val="accent4"/>
                </a:solidFill>
                <a:effectLst/>
                <a:latin typeface="+mn-lt"/>
                <a:cs typeface="Ubuntu Light"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x-none" dirty="0" smtClean="0"/>
              <a:t>Author and Affiliation</a:t>
            </a:r>
          </a:p>
        </p:txBody>
      </p:sp>
      <p:pic>
        <p:nvPicPr>
          <p:cNvPr id="4" name="Picture 3" descr="2014-04-09_CERN_60years_ENdept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800" y="5426020"/>
            <a:ext cx="4376736" cy="1152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 smtClean="0"/>
              <a:t>Slide Title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2014-10-09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T. Birtwistle EN-MEF-DC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 hasCustomPrompt="1"/>
          </p:nvPr>
        </p:nvSpPr>
        <p:spPr>
          <a:xfrm>
            <a:off x="457200" y="949325"/>
            <a:ext cx="8226425" cy="5324475"/>
          </a:xfrm>
        </p:spPr>
        <p:txBody>
          <a:bodyPr/>
          <a:lstStyle>
            <a:lvl2pPr>
              <a:defRPr baseline="0"/>
            </a:lvl2pPr>
          </a:lstStyle>
          <a:p>
            <a:pPr lvl="0"/>
            <a:r>
              <a:rPr lang="x-none" dirty="0" smtClean="0"/>
              <a:t>Slide text first level</a:t>
            </a:r>
          </a:p>
          <a:p>
            <a:pPr lvl="1"/>
            <a:r>
              <a:rPr lang="x-none" dirty="0" smtClean="0"/>
              <a:t>Slide text second level</a:t>
            </a:r>
          </a:p>
          <a:p>
            <a:pPr lvl="2"/>
            <a:r>
              <a:rPr lang="x-none" dirty="0" smtClean="0"/>
              <a:t>Slide text third level</a:t>
            </a:r>
          </a:p>
          <a:p>
            <a:pPr lvl="3"/>
            <a:r>
              <a:rPr lang="x-none" dirty="0" smtClean="0"/>
              <a:t>Slide text fourth level</a:t>
            </a:r>
          </a:p>
          <a:p>
            <a:pPr lvl="4"/>
            <a:r>
              <a:rPr lang="x-none" dirty="0" smtClean="0"/>
              <a:t>Slide text 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886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ust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 smtClean="0"/>
              <a:t>Slide Title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2014-10-09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T. Birtwistle EN-MEF-DC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19744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2014-10-09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T. Birtwistle EN-MEF-DC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02000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Very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989009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as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2014-04-09_CERN_60years_ENdept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88286" y="2796780"/>
            <a:ext cx="4376736" cy="1152000"/>
          </a:xfrm>
          <a:prstGeom prst="rect">
            <a:avLst/>
          </a:prstGeom>
        </p:spPr>
      </p:pic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1314450" y="4214813"/>
            <a:ext cx="6535738" cy="1609725"/>
          </a:xfrm>
        </p:spPr>
        <p:txBody>
          <a:bodyPr anchor="ctr"/>
          <a:lstStyle>
            <a:lvl1pPr marL="0" indent="0" algn="ctr">
              <a:buNone/>
              <a:defRPr>
                <a:solidFill>
                  <a:schemeClr val="accent4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26214742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295326" y="6356350"/>
            <a:ext cx="137110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 i="0">
                <a:solidFill>
                  <a:srgbClr val="729FCF"/>
                </a:solidFill>
                <a:latin typeface="+mn-lt"/>
                <a:cs typeface="Ubuntu Light"/>
              </a:defRPr>
            </a:lvl1pPr>
          </a:lstStyle>
          <a:p>
            <a:r>
              <a:rPr lang="en-US" smtClean="0"/>
              <a:t>2014-10-09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666434" y="6356350"/>
            <a:ext cx="42904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rgbClr val="729FCF"/>
                </a:solidFill>
                <a:latin typeface="+mn-lt"/>
                <a:cs typeface="Ubuntu Light"/>
              </a:defRPr>
            </a:lvl1pPr>
          </a:lstStyle>
          <a:p>
            <a:r>
              <a:rPr lang="en-US" smtClean="0"/>
              <a:t>T. Birtwistle EN-MEF-DC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7956924" y="6356350"/>
            <a:ext cx="72987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 i="0">
                <a:solidFill>
                  <a:srgbClr val="729FCF"/>
                </a:solidFill>
                <a:latin typeface="+mn-lt"/>
                <a:cs typeface="Ubuntu Light"/>
              </a:defRPr>
            </a:lvl1pPr>
          </a:lstStyle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949333"/>
            <a:ext cx="8226854" cy="533643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Slide text first level</a:t>
            </a:r>
          </a:p>
          <a:p>
            <a:pPr lvl="1" eaLnBrk="1" latinLnBrk="0" hangingPunct="1"/>
            <a:r>
              <a:rPr kumimoji="0" lang="fr-CH" dirty="0" smtClean="0"/>
              <a:t>Slide text second level</a:t>
            </a:r>
          </a:p>
          <a:p>
            <a:pPr lvl="2" eaLnBrk="1" latinLnBrk="0" hangingPunct="1"/>
            <a:r>
              <a:rPr kumimoji="0" lang="fr-CH" dirty="0" smtClean="0"/>
              <a:t>Slide text third level</a:t>
            </a:r>
          </a:p>
          <a:p>
            <a:pPr lvl="3" eaLnBrk="1" latinLnBrk="0" hangingPunct="1"/>
            <a:r>
              <a:rPr kumimoji="0" lang="fr-CH" dirty="0" smtClean="0"/>
              <a:t>Slide text fourth level</a:t>
            </a:r>
          </a:p>
          <a:p>
            <a:pPr lvl="4" eaLnBrk="1" latinLnBrk="0" hangingPunct="1"/>
            <a:r>
              <a:rPr kumimoji="0" lang="fr-CH" dirty="0" smtClean="0"/>
              <a:t>Slide text fifth level</a:t>
            </a:r>
            <a:endParaRPr kumimoji="0" lang="en-US" dirty="0"/>
          </a:p>
        </p:txBody>
      </p:sp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3"/>
            <a:ext cx="8226854" cy="71584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GB" noProof="0" dirty="0" smtClean="0"/>
              <a:t>Slide Title</a:t>
            </a:r>
            <a:endParaRPr kumimoji="0" lang="en-GB" noProof="0" dirty="0"/>
          </a:p>
        </p:txBody>
      </p:sp>
      <p:pic>
        <p:nvPicPr>
          <p:cNvPr id="7" name="Picture 6" descr="2014-04-09_CERN_60years_ENdept_75dpi.png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199" y="6327150"/>
            <a:ext cx="1641276" cy="432000"/>
          </a:xfrm>
          <a:prstGeom prst="rect">
            <a:avLst/>
          </a:prstGeom>
        </p:spPr>
      </p:pic>
      <p:cxnSp>
        <p:nvCxnSpPr>
          <p:cNvPr id="8" name="Straight Connector 7"/>
          <p:cNvCxnSpPr/>
          <p:nvPr/>
        </p:nvCxnSpPr>
        <p:spPr>
          <a:xfrm>
            <a:off x="457200" y="6285763"/>
            <a:ext cx="8226854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81" r:id="rId2"/>
    <p:sldLayoutId id="2147483682" r:id="rId3"/>
    <p:sldLayoutId id="2147483684" r:id="rId4"/>
    <p:sldLayoutId id="2147483680" r:id="rId5"/>
    <p:sldLayoutId id="2147483676" r:id="rId6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3600" b="0" i="0" kern="1200">
          <a:solidFill>
            <a:srgbClr val="0C377B"/>
          </a:solidFill>
          <a:latin typeface="+mj-lt"/>
          <a:ea typeface="+mj-ea"/>
          <a:cs typeface="Ubuntu Light"/>
        </a:defRPr>
      </a:lvl1pPr>
    </p:titleStyle>
    <p:bodyStyle>
      <a:lvl1pPr marL="225425" indent="-225425" algn="l" rtl="0" eaLnBrk="1" latinLnBrk="0" hangingPunct="1">
        <a:lnSpc>
          <a:spcPct val="90000"/>
        </a:lnSpc>
        <a:spcBef>
          <a:spcPts val="600"/>
        </a:spcBef>
        <a:buClr>
          <a:schemeClr val="accent1"/>
        </a:buClr>
        <a:buSzPct val="100000"/>
        <a:buFont typeface="Arial"/>
        <a:buChar char="•"/>
        <a:defRPr kumimoji="0" sz="3200" b="0" i="0" kern="1200">
          <a:solidFill>
            <a:srgbClr val="0C377B"/>
          </a:solidFill>
          <a:latin typeface="+mn-lt"/>
          <a:ea typeface="+mn-ea"/>
          <a:cs typeface="Ubuntu Light"/>
        </a:defRPr>
      </a:lvl1pPr>
      <a:lvl2pPr marL="460375" indent="-228600" algn="l" rtl="0" eaLnBrk="1" latinLnBrk="0" hangingPunct="1">
        <a:lnSpc>
          <a:spcPct val="90000"/>
        </a:lnSpc>
        <a:spcBef>
          <a:spcPts val="600"/>
        </a:spcBef>
        <a:buClr>
          <a:schemeClr val="bg2"/>
        </a:buClr>
        <a:buSzPct val="100000"/>
        <a:buFont typeface="Arial"/>
        <a:buChar char="•"/>
        <a:defRPr kumimoji="0" sz="3200" b="0" i="0" kern="1200">
          <a:solidFill>
            <a:srgbClr val="0C377B"/>
          </a:solidFill>
          <a:latin typeface="+mn-lt"/>
          <a:ea typeface="+mn-ea"/>
          <a:cs typeface="Ubuntu Light"/>
        </a:defRPr>
      </a:lvl2pPr>
      <a:lvl3pPr marL="685800" indent="-225425" algn="l" rtl="0" eaLnBrk="1" latinLnBrk="0" hangingPunct="1">
        <a:lnSpc>
          <a:spcPct val="90000"/>
        </a:lnSpc>
        <a:spcBef>
          <a:spcPts val="600"/>
        </a:spcBef>
        <a:buClr>
          <a:schemeClr val="accent2"/>
        </a:buClr>
        <a:buSzPct val="100000"/>
        <a:buFont typeface="Arial"/>
        <a:buChar char="•"/>
        <a:defRPr kumimoji="0" sz="3200" b="0" i="0" kern="1200">
          <a:solidFill>
            <a:srgbClr val="0C377B"/>
          </a:solidFill>
          <a:latin typeface="+mn-lt"/>
          <a:ea typeface="+mn-ea"/>
          <a:cs typeface="Ubuntu Light"/>
        </a:defRPr>
      </a:lvl3pPr>
      <a:lvl4pPr marL="909638" indent="-223838" algn="l" rtl="0" eaLnBrk="1" latinLnBrk="0" hangingPunct="1">
        <a:lnSpc>
          <a:spcPct val="90000"/>
        </a:lnSpc>
        <a:spcBef>
          <a:spcPts val="600"/>
        </a:spcBef>
        <a:buClr>
          <a:schemeClr val="accent3"/>
        </a:buClr>
        <a:buSzPct val="100000"/>
        <a:buFont typeface="Arial"/>
        <a:buChar char="•"/>
        <a:defRPr kumimoji="0" sz="3200" b="0" i="0" kern="1200">
          <a:solidFill>
            <a:srgbClr val="0C377B"/>
          </a:solidFill>
          <a:latin typeface="+mn-lt"/>
          <a:ea typeface="+mn-ea"/>
          <a:cs typeface="Ubuntu Light"/>
        </a:defRPr>
      </a:lvl4pPr>
      <a:lvl5pPr marL="1146175" indent="-236538" algn="l" rtl="0" eaLnBrk="1" latinLnBrk="0" hangingPunct="1">
        <a:lnSpc>
          <a:spcPct val="90000"/>
        </a:lnSpc>
        <a:spcBef>
          <a:spcPts val="600"/>
        </a:spcBef>
        <a:buClr>
          <a:schemeClr val="accent4"/>
        </a:buClr>
        <a:buSzPct val="100000"/>
        <a:buFont typeface="Arial"/>
        <a:buChar char="•"/>
        <a:defRPr kumimoji="0" sz="3200" b="0" i="0" kern="1200" baseline="0">
          <a:solidFill>
            <a:srgbClr val="0C377B"/>
          </a:solidFill>
          <a:latin typeface="+mn-lt"/>
          <a:ea typeface="+mn-ea"/>
          <a:cs typeface="Ubuntu Light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cern.ch/layout/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hyperlink" Target="mailto:ecr-configuration@cern.ch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hyperlink" Target="mailto:ecr-configuration@cern.ch" TargetMode="Externa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indico.cern.ch/event/317617/" TargetMode="External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hyperlink" Target="https://apex.cern.ch/pls/htmldb_accdb/f?p=ps_codes:1:114095951217189:::::" TargetMode="External"/><Relationship Id="rId4" Type="http://schemas.openxmlformats.org/officeDocument/2006/relationships/hyperlink" Target="mailto:Accelerators-naming.service@cern.ch" TargetMode="Externa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 anchorCtr="1">
            <a:normAutofit/>
          </a:bodyPr>
          <a:lstStyle/>
          <a:p>
            <a:pPr algn="ctr"/>
            <a:r>
              <a:rPr lang="en-US" sz="3600" dirty="0" smtClean="0"/>
              <a:t>LIU-PSB Configuration Management</a:t>
            </a:r>
            <a:br>
              <a:rPr lang="en-US" sz="3600" dirty="0" smtClean="0"/>
            </a:br>
            <a:r>
              <a:rPr lang="en-US" sz="2000" dirty="0" smtClean="0"/>
              <a:t>EDMS Documentation, Layout and ECRs</a:t>
            </a:r>
            <a:endParaRPr lang="en-US" sz="20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Thomas Birtwistle EN-MEF-DC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8285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4" name="Picture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616" y="3772711"/>
            <a:ext cx="3790950" cy="2114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Hardware Baseline Organisation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457200" y="1185620"/>
            <a:ext cx="8345837" cy="1937288"/>
          </a:xfrm>
        </p:spPr>
        <p:txBody>
          <a:bodyPr>
            <a:noAutofit/>
          </a:bodyPr>
          <a:lstStyle/>
          <a:p>
            <a:r>
              <a:rPr lang="en-GB" sz="2000" dirty="0" smtClean="0"/>
              <a:t>Long term ‘archive’ for documentation relevant to a machine.</a:t>
            </a:r>
          </a:p>
          <a:p>
            <a:r>
              <a:rPr lang="en-GB" sz="2000" dirty="0" smtClean="0"/>
              <a:t>If an LIU document is considered ‘long term’ (i.e. it is still applicable after the project finishes), it will be stored in the appropriate LIU Hardware Baseline Node.</a:t>
            </a:r>
          </a:p>
          <a:p>
            <a:r>
              <a:rPr lang="en-GB" sz="2000" dirty="0" smtClean="0"/>
              <a:t>When </a:t>
            </a:r>
            <a:r>
              <a:rPr lang="en-GB" sz="2000" dirty="0"/>
              <a:t>the project is completed, and the machine is </a:t>
            </a:r>
            <a:r>
              <a:rPr lang="en-GB" sz="2000" dirty="0" smtClean="0"/>
              <a:t>updated</a:t>
            </a:r>
            <a:r>
              <a:rPr lang="en-GB" sz="2000" dirty="0"/>
              <a:t>:</a:t>
            </a:r>
          </a:p>
          <a:p>
            <a:pPr lvl="1"/>
            <a:r>
              <a:rPr lang="en-GB" sz="2000" dirty="0"/>
              <a:t>All LIU documentation in the LIU nodes will be copied to the </a:t>
            </a:r>
            <a:r>
              <a:rPr lang="en-GB" sz="2000" dirty="0" smtClean="0"/>
              <a:t>operational </a:t>
            </a:r>
            <a:r>
              <a:rPr lang="en-GB" sz="2000" dirty="0"/>
              <a:t>machine Hardware </a:t>
            </a:r>
            <a:r>
              <a:rPr lang="en-GB" sz="2000" dirty="0" smtClean="0"/>
              <a:t>Baseline.</a:t>
            </a:r>
            <a:endParaRPr lang="en-GB" sz="2000" dirty="0"/>
          </a:p>
        </p:txBody>
      </p:sp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4779" y="3963211"/>
            <a:ext cx="4095750" cy="173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Arrow Connector 5"/>
          <p:cNvCxnSpPr/>
          <p:nvPr/>
        </p:nvCxnSpPr>
        <p:spPr>
          <a:xfrm flipH="1" flipV="1">
            <a:off x="658679" y="4090627"/>
            <a:ext cx="5199680" cy="1095031"/>
          </a:xfrm>
          <a:prstGeom prst="straightConnector1">
            <a:avLst/>
          </a:prstGeom>
          <a:ln w="28575">
            <a:solidFill>
              <a:schemeClr val="accent5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 rot="702360">
            <a:off x="3074521" y="4788799"/>
            <a:ext cx="159632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accent5"/>
                </a:solidFill>
              </a:rPr>
              <a:t>These nodes are the same</a:t>
            </a:r>
            <a:endParaRPr lang="en-GB" dirty="0">
              <a:solidFill>
                <a:schemeClr val="accent5"/>
              </a:solidFill>
            </a:endParaRPr>
          </a:p>
        </p:txBody>
      </p:sp>
      <p:sp>
        <p:nvSpPr>
          <p:cNvPr id="14" name="U-Turn Arrow 13"/>
          <p:cNvSpPr/>
          <p:nvPr/>
        </p:nvSpPr>
        <p:spPr>
          <a:xfrm rot="16200000" flipV="1">
            <a:off x="7408190" y="4569522"/>
            <a:ext cx="340963" cy="1084882"/>
          </a:xfrm>
          <a:prstGeom prst="uturnArrow">
            <a:avLst>
              <a:gd name="adj1" fmla="val 24999"/>
              <a:gd name="adj2" fmla="val 25000"/>
              <a:gd name="adj3" fmla="val 47727"/>
              <a:gd name="adj4" fmla="val 43750"/>
              <a:gd name="adj5" fmla="val 31428"/>
            </a:avLst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T. Birtwistle EN-MEF-DC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2014-10-09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02653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8" grpId="0"/>
      <p:bldP spid="1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457200" y="1193369"/>
            <a:ext cx="8226425" cy="5080431"/>
          </a:xfrm>
        </p:spPr>
        <p:txBody>
          <a:bodyPr/>
          <a:lstStyle/>
          <a:p>
            <a:pPr>
              <a:buClr>
                <a:schemeClr val="bg2">
                  <a:lumMod val="60000"/>
                  <a:lumOff val="40000"/>
                </a:schemeClr>
              </a:buClr>
            </a:pPr>
            <a:r>
              <a:rPr lang="en-US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Documentation Changes (EDMS)</a:t>
            </a:r>
          </a:p>
          <a:p>
            <a:pPr>
              <a:buClr>
                <a:schemeClr val="bg2">
                  <a:lumMod val="60000"/>
                  <a:lumOff val="40000"/>
                </a:schemeClr>
              </a:buClr>
            </a:pPr>
            <a:r>
              <a:rPr lang="en-US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Handling Documentation</a:t>
            </a:r>
          </a:p>
          <a:p>
            <a:pPr>
              <a:buClr>
                <a:schemeClr val="bg2">
                  <a:lumMod val="60000"/>
                  <a:lumOff val="40000"/>
                </a:schemeClr>
              </a:buClr>
            </a:pPr>
            <a:r>
              <a:rPr lang="en-US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Hardware Baseline</a:t>
            </a:r>
          </a:p>
          <a:p>
            <a:pPr>
              <a:buClr>
                <a:schemeClr val="tx1"/>
              </a:buClr>
            </a:pPr>
            <a:r>
              <a:rPr lang="en-US" dirty="0" smtClean="0">
                <a:solidFill>
                  <a:schemeClr val="tx1"/>
                </a:solidFill>
              </a:rPr>
              <a:t>Layout Database</a:t>
            </a:r>
          </a:p>
          <a:p>
            <a:pPr>
              <a:buClr>
                <a:schemeClr val="bg2">
                  <a:lumMod val="60000"/>
                  <a:lumOff val="40000"/>
                </a:schemeClr>
              </a:buClr>
            </a:pPr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Engineering Change Requests (ECRs)</a:t>
            </a:r>
            <a:endParaRPr lang="en-US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T. Birtwistle EN-MEF-DC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2014-10-09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2626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Layout Database (LIU-PSB)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457200" y="1193369"/>
            <a:ext cx="8226425" cy="5080431"/>
          </a:xfrm>
        </p:spPr>
        <p:txBody>
          <a:bodyPr>
            <a:normAutofit/>
          </a:bodyPr>
          <a:lstStyle/>
          <a:p>
            <a:r>
              <a:rPr lang="en-GB" sz="2400" dirty="0" smtClean="0"/>
              <a:t>The current machine and transfer lines are available in the layout database: </a:t>
            </a:r>
            <a:r>
              <a:rPr lang="en-GB" sz="2400" u="sng" dirty="0" smtClean="0">
                <a:hlinkClick r:id="rId2"/>
              </a:rPr>
              <a:t>https</a:t>
            </a:r>
            <a:r>
              <a:rPr lang="en-GB" sz="2400" u="sng" dirty="0">
                <a:hlinkClick r:id="rId2"/>
              </a:rPr>
              <a:t>://www.cern.ch/layout/</a:t>
            </a:r>
            <a:r>
              <a:rPr lang="en-GB" sz="2400" dirty="0"/>
              <a:t>  </a:t>
            </a:r>
            <a:endParaRPr lang="en-GB" sz="2400" dirty="0" smtClean="0"/>
          </a:p>
          <a:p>
            <a:r>
              <a:rPr lang="en-GB" sz="2400" dirty="0" smtClean="0"/>
              <a:t>A </a:t>
            </a:r>
            <a:r>
              <a:rPr lang="en-GB" sz="2400" u="sng" dirty="0" smtClean="0"/>
              <a:t>parallel</a:t>
            </a:r>
            <a:r>
              <a:rPr lang="en-GB" sz="2400" dirty="0" smtClean="0"/>
              <a:t> study version for the future PSB and transfer lines (and also HL-LHC) is being developed (BE-CO), and will be available ~end November. </a:t>
            </a:r>
          </a:p>
          <a:p>
            <a:r>
              <a:rPr lang="en-GB" sz="2400" dirty="0" smtClean="0"/>
              <a:t>Data entry is planned to be completed ~end January 2015.</a:t>
            </a:r>
          </a:p>
          <a:p>
            <a:r>
              <a:rPr lang="en-GB" sz="2400" dirty="0" smtClean="0"/>
              <a:t>At the moment it is foreseen only to contain </a:t>
            </a:r>
            <a:r>
              <a:rPr lang="en-GB" sz="2400" dirty="0" smtClean="0"/>
              <a:t>the main optics information </a:t>
            </a:r>
            <a:r>
              <a:rPr lang="en-GB" sz="2400" dirty="0" smtClean="0"/>
              <a:t>in the future study version </a:t>
            </a:r>
          </a:p>
          <a:p>
            <a:r>
              <a:rPr lang="en-GB" sz="2400" dirty="0" smtClean="0"/>
              <a:t>More detailed information could be added as the project develops.</a:t>
            </a:r>
          </a:p>
        </p:txBody>
      </p:sp>
      <p:cxnSp>
        <p:nvCxnSpPr>
          <p:cNvPr id="5" name="Straight Connector 4"/>
          <p:cNvCxnSpPr/>
          <p:nvPr/>
        </p:nvCxnSpPr>
        <p:spPr>
          <a:xfrm>
            <a:off x="371959" y="3750590"/>
            <a:ext cx="7749" cy="1487837"/>
          </a:xfrm>
          <a:prstGeom prst="line">
            <a:avLst/>
          </a:prstGeom>
          <a:ln w="31750">
            <a:solidFill>
              <a:schemeClr val="accent5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178231" y="5323668"/>
            <a:ext cx="18830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See next slide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T. Birtwistle EN-MEF-DC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2014-10-09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8286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Layout Database Versioning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1906295" y="1140441"/>
            <a:ext cx="29090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Current machine version</a:t>
            </a:r>
            <a:endParaRPr lang="en-GB" b="1" dirty="0"/>
          </a:p>
        </p:txBody>
      </p:sp>
      <p:sp>
        <p:nvSpPr>
          <p:cNvPr id="5" name="TextBox 4"/>
          <p:cNvSpPr txBox="1"/>
          <p:nvPr/>
        </p:nvSpPr>
        <p:spPr>
          <a:xfrm>
            <a:off x="539858" y="1140441"/>
            <a:ext cx="8472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Date</a:t>
            </a:r>
            <a:endParaRPr lang="en-GB" b="1" dirty="0"/>
          </a:p>
        </p:txBody>
      </p:sp>
      <p:sp>
        <p:nvSpPr>
          <p:cNvPr id="6" name="TextBox 5"/>
          <p:cNvSpPr txBox="1"/>
          <p:nvPr/>
        </p:nvSpPr>
        <p:spPr>
          <a:xfrm>
            <a:off x="5176434" y="1140441"/>
            <a:ext cx="38823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2GeV ‘upgraded’ machine version</a:t>
            </a:r>
            <a:endParaRPr lang="en-GB" b="1" dirty="0"/>
          </a:p>
        </p:txBody>
      </p:sp>
      <p:sp>
        <p:nvSpPr>
          <p:cNvPr id="8" name="Oval 7"/>
          <p:cNvSpPr/>
          <p:nvPr/>
        </p:nvSpPr>
        <p:spPr>
          <a:xfrm>
            <a:off x="5774858" y="1567266"/>
            <a:ext cx="2211736" cy="725882"/>
          </a:xfrm>
          <a:prstGeom prst="ellipse">
            <a:avLst/>
          </a:prstGeom>
          <a:noFill/>
          <a:ln w="1905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 smtClean="0">
                <a:solidFill>
                  <a:schemeClr val="tx1"/>
                </a:solidFill>
              </a:rPr>
              <a:t>Situation after the upgrade</a:t>
            </a:r>
            <a:endParaRPr lang="en-GB" sz="1600" dirty="0">
              <a:solidFill>
                <a:schemeClr val="tx1"/>
              </a:solidFill>
            </a:endParaRPr>
          </a:p>
        </p:txBody>
      </p:sp>
      <p:sp>
        <p:nvSpPr>
          <p:cNvPr id="11" name="Oval 10"/>
          <p:cNvSpPr/>
          <p:nvPr/>
        </p:nvSpPr>
        <p:spPr>
          <a:xfrm>
            <a:off x="2644389" y="1585995"/>
            <a:ext cx="865978" cy="839491"/>
          </a:xfrm>
          <a:prstGeom prst="ellipse">
            <a:avLst/>
          </a:prstGeom>
          <a:noFill/>
          <a:ln w="1905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 smtClean="0">
                <a:solidFill>
                  <a:schemeClr val="tx1"/>
                </a:solidFill>
              </a:rPr>
              <a:t>Post LS1</a:t>
            </a:r>
            <a:endParaRPr lang="en-GB" sz="1600" dirty="0">
              <a:solidFill>
                <a:schemeClr val="tx1"/>
              </a:solidFill>
            </a:endParaRPr>
          </a:p>
        </p:txBody>
      </p:sp>
      <p:sp>
        <p:nvSpPr>
          <p:cNvPr id="12" name="Oval 11"/>
          <p:cNvSpPr/>
          <p:nvPr/>
        </p:nvSpPr>
        <p:spPr>
          <a:xfrm>
            <a:off x="2328120" y="2554643"/>
            <a:ext cx="1538705" cy="901480"/>
          </a:xfrm>
          <a:prstGeom prst="ellipse">
            <a:avLst/>
          </a:prstGeom>
          <a:noFill/>
          <a:ln w="1905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 smtClean="0">
                <a:solidFill>
                  <a:schemeClr val="tx1"/>
                </a:solidFill>
              </a:rPr>
              <a:t>After Technical Stop</a:t>
            </a:r>
            <a:endParaRPr lang="en-GB" sz="1600" dirty="0">
              <a:solidFill>
                <a:schemeClr val="tx1"/>
              </a:solidFill>
            </a:endParaRPr>
          </a:p>
        </p:txBody>
      </p:sp>
      <p:sp>
        <p:nvSpPr>
          <p:cNvPr id="15" name="Oval 14"/>
          <p:cNvSpPr/>
          <p:nvPr/>
        </p:nvSpPr>
        <p:spPr>
          <a:xfrm>
            <a:off x="2331272" y="3585279"/>
            <a:ext cx="1538705" cy="901480"/>
          </a:xfrm>
          <a:prstGeom prst="ellipse">
            <a:avLst/>
          </a:prstGeom>
          <a:noFill/>
          <a:ln w="1905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 smtClean="0">
                <a:solidFill>
                  <a:schemeClr val="tx1"/>
                </a:solidFill>
              </a:rPr>
              <a:t>After Technical Stop</a:t>
            </a:r>
            <a:endParaRPr lang="en-GB" sz="1600" dirty="0">
              <a:solidFill>
                <a:schemeClr val="tx1"/>
              </a:solidFill>
            </a:endParaRPr>
          </a:p>
        </p:txBody>
      </p:sp>
      <p:sp>
        <p:nvSpPr>
          <p:cNvPr id="25" name="Down Arrow 24"/>
          <p:cNvSpPr/>
          <p:nvPr/>
        </p:nvSpPr>
        <p:spPr>
          <a:xfrm>
            <a:off x="714211" y="1585995"/>
            <a:ext cx="302217" cy="3474199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TextBox 25"/>
          <p:cNvSpPr txBox="1"/>
          <p:nvPr/>
        </p:nvSpPr>
        <p:spPr>
          <a:xfrm>
            <a:off x="131735" y="1519537"/>
            <a:ext cx="16337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2014</a:t>
            </a:r>
            <a:endParaRPr lang="en-GB" dirty="0"/>
          </a:p>
        </p:txBody>
      </p:sp>
      <p:sp>
        <p:nvSpPr>
          <p:cNvPr id="27" name="TextBox 26"/>
          <p:cNvSpPr txBox="1"/>
          <p:nvPr/>
        </p:nvSpPr>
        <p:spPr>
          <a:xfrm>
            <a:off x="131735" y="4836563"/>
            <a:ext cx="16337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LS2</a:t>
            </a:r>
            <a:endParaRPr lang="en-GB" dirty="0"/>
          </a:p>
        </p:txBody>
      </p:sp>
      <p:sp>
        <p:nvSpPr>
          <p:cNvPr id="28" name="TextBox 27"/>
          <p:cNvSpPr txBox="1"/>
          <p:nvPr/>
        </p:nvSpPr>
        <p:spPr>
          <a:xfrm>
            <a:off x="1016427" y="2311877"/>
            <a:ext cx="11891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accent5"/>
                </a:solidFill>
              </a:rPr>
              <a:t>Changes</a:t>
            </a:r>
            <a:endParaRPr lang="en-GB" dirty="0">
              <a:solidFill>
                <a:schemeClr val="accent5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016428" y="3271457"/>
            <a:ext cx="11891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accent5"/>
                </a:solidFill>
              </a:rPr>
              <a:t>Changes</a:t>
            </a:r>
            <a:endParaRPr lang="en-GB" dirty="0">
              <a:solidFill>
                <a:schemeClr val="accent5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1016428" y="4053815"/>
            <a:ext cx="11891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accent5"/>
                </a:solidFill>
              </a:rPr>
              <a:t>Changes</a:t>
            </a:r>
            <a:endParaRPr lang="en-GB" dirty="0">
              <a:solidFill>
                <a:schemeClr val="accent5"/>
              </a:solidFill>
            </a:endParaRPr>
          </a:p>
        </p:txBody>
      </p:sp>
      <p:sp>
        <p:nvSpPr>
          <p:cNvPr id="32" name="Oval 31"/>
          <p:cNvSpPr/>
          <p:nvPr/>
        </p:nvSpPr>
        <p:spPr>
          <a:xfrm>
            <a:off x="1186089" y="1635824"/>
            <a:ext cx="1158849" cy="665723"/>
          </a:xfrm>
          <a:prstGeom prst="ellipse">
            <a:avLst/>
          </a:prstGeom>
          <a:noFill/>
          <a:ln w="44450">
            <a:solidFill>
              <a:schemeClr val="accent5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b="1" dirty="0" smtClean="0">
                <a:solidFill>
                  <a:schemeClr val="accent5"/>
                </a:solidFill>
              </a:rPr>
              <a:t>ECRs!</a:t>
            </a:r>
            <a:endParaRPr lang="en-GB" sz="1600" b="1" dirty="0">
              <a:solidFill>
                <a:schemeClr val="accent5"/>
              </a:solidFill>
            </a:endParaRPr>
          </a:p>
        </p:txBody>
      </p:sp>
      <p:sp>
        <p:nvSpPr>
          <p:cNvPr id="40" name="Oval 39"/>
          <p:cNvSpPr/>
          <p:nvPr/>
        </p:nvSpPr>
        <p:spPr>
          <a:xfrm>
            <a:off x="4020312" y="4836564"/>
            <a:ext cx="1799304" cy="967550"/>
          </a:xfrm>
          <a:prstGeom prst="ellipse">
            <a:avLst/>
          </a:prstGeom>
          <a:noFill/>
          <a:ln w="1905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chemeClr val="tx1"/>
                </a:solidFill>
              </a:rPr>
              <a:t>Upgrade Complete</a:t>
            </a:r>
            <a:endParaRPr lang="en-GB" b="1" dirty="0">
              <a:solidFill>
                <a:schemeClr val="tx1"/>
              </a:solidFill>
            </a:endParaRPr>
          </a:p>
        </p:txBody>
      </p:sp>
      <p:sp>
        <p:nvSpPr>
          <p:cNvPr id="37" name="Curved Right Arrow 36"/>
          <p:cNvSpPr/>
          <p:nvPr/>
        </p:nvSpPr>
        <p:spPr>
          <a:xfrm rot="20793810">
            <a:off x="5433793" y="1824841"/>
            <a:ext cx="682130" cy="1102902"/>
          </a:xfrm>
          <a:prstGeom prst="curved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45" name="Curved Right Arrow 44"/>
          <p:cNvSpPr/>
          <p:nvPr/>
        </p:nvSpPr>
        <p:spPr>
          <a:xfrm rot="9951338">
            <a:off x="7943779" y="1577696"/>
            <a:ext cx="608639" cy="1152881"/>
          </a:xfrm>
          <a:prstGeom prst="curved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44" name="Right Triangle 43"/>
          <p:cNvSpPr/>
          <p:nvPr/>
        </p:nvSpPr>
        <p:spPr>
          <a:xfrm>
            <a:off x="5634648" y="2910579"/>
            <a:ext cx="2159841" cy="487891"/>
          </a:xfrm>
          <a:prstGeom prst="rtTriangle">
            <a:avLst/>
          </a:prstGeom>
          <a:solidFill>
            <a:schemeClr val="accent1">
              <a:alpha val="49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" name="Right Triangle 46"/>
          <p:cNvSpPr/>
          <p:nvPr/>
        </p:nvSpPr>
        <p:spPr>
          <a:xfrm flipH="1">
            <a:off x="5640328" y="2910578"/>
            <a:ext cx="2159841" cy="487891"/>
          </a:xfrm>
          <a:prstGeom prst="rtTriangle">
            <a:avLst/>
          </a:prstGeom>
          <a:solidFill>
            <a:srgbClr val="FF0000">
              <a:alpha val="49000"/>
            </a:srgbClr>
          </a:solidFill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TextBox 45"/>
          <p:cNvSpPr txBox="1"/>
          <p:nvPr/>
        </p:nvSpPr>
        <p:spPr>
          <a:xfrm>
            <a:off x="4486898" y="2938948"/>
            <a:ext cx="13790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Optics</a:t>
            </a:r>
          </a:p>
          <a:p>
            <a:r>
              <a:rPr lang="en-GB" dirty="0" smtClean="0"/>
              <a:t>Changes</a:t>
            </a:r>
            <a:endParaRPr lang="en-GB" dirty="0"/>
          </a:p>
        </p:txBody>
      </p:sp>
      <p:sp>
        <p:nvSpPr>
          <p:cNvPr id="48" name="TextBox 47"/>
          <p:cNvSpPr txBox="1"/>
          <p:nvPr/>
        </p:nvSpPr>
        <p:spPr>
          <a:xfrm>
            <a:off x="7823861" y="2938948"/>
            <a:ext cx="12348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accent5"/>
                </a:solidFill>
              </a:rPr>
              <a:t>Design Changes</a:t>
            </a:r>
            <a:endParaRPr lang="en-GB" dirty="0">
              <a:solidFill>
                <a:schemeClr val="accent5"/>
              </a:solidFill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6203731" y="2527064"/>
            <a:ext cx="18844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tx2">
                    <a:lumMod val="50000"/>
                  </a:schemeClr>
                </a:solidFill>
              </a:rPr>
              <a:t>Project Changes</a:t>
            </a:r>
            <a:endParaRPr lang="en-GB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58" name="Bent-Up Arrow 57"/>
          <p:cNvSpPr/>
          <p:nvPr/>
        </p:nvSpPr>
        <p:spPr>
          <a:xfrm rot="16200000" flipH="1">
            <a:off x="5258664" y="3916338"/>
            <a:ext cx="2107777" cy="1187350"/>
          </a:xfrm>
          <a:prstGeom prst="bentUpArrow">
            <a:avLst>
              <a:gd name="adj1" fmla="val 20734"/>
              <a:gd name="adj2" fmla="val 25474"/>
              <a:gd name="adj3" fmla="val 28656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0" name="Bent-Up Arrow 59"/>
          <p:cNvSpPr/>
          <p:nvPr/>
        </p:nvSpPr>
        <p:spPr>
          <a:xfrm rot="5400000">
            <a:off x="3017739" y="4466838"/>
            <a:ext cx="1030177" cy="1163944"/>
          </a:xfrm>
          <a:prstGeom prst="bentUpArrow">
            <a:avLst>
              <a:gd name="adj1" fmla="val 20734"/>
              <a:gd name="adj2" fmla="val 25474"/>
              <a:gd name="adj3" fmla="val 28656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1" name="TextBox 60"/>
          <p:cNvSpPr txBox="1"/>
          <p:nvPr/>
        </p:nvSpPr>
        <p:spPr>
          <a:xfrm>
            <a:off x="2718388" y="5804113"/>
            <a:ext cx="44418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accent5"/>
                </a:solidFill>
              </a:rPr>
              <a:t>Final change will come from only one side</a:t>
            </a:r>
            <a:endParaRPr lang="en-GB" dirty="0">
              <a:solidFill>
                <a:schemeClr val="accent5"/>
              </a:solidFill>
            </a:endParaRPr>
          </a:p>
        </p:txBody>
      </p:sp>
      <p:sp>
        <p:nvSpPr>
          <p:cNvPr id="31" name="Oval 30"/>
          <p:cNvSpPr/>
          <p:nvPr/>
        </p:nvSpPr>
        <p:spPr>
          <a:xfrm>
            <a:off x="102496" y="4706295"/>
            <a:ext cx="611715" cy="568311"/>
          </a:xfrm>
          <a:prstGeom prst="ellipse">
            <a:avLst/>
          </a:prstGeom>
          <a:noFill/>
          <a:ln w="44450">
            <a:solidFill>
              <a:schemeClr val="accent5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600" b="1" dirty="0">
              <a:solidFill>
                <a:schemeClr val="accent5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T. Birtwistle EN-MEF-DC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2014-10-09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56139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5" grpId="0" animBg="1"/>
      <p:bldP spid="25" grpId="0" animBg="1"/>
      <p:bldP spid="27" grpId="0"/>
      <p:bldP spid="28" grpId="0"/>
      <p:bldP spid="29" grpId="0"/>
      <p:bldP spid="30" grpId="0"/>
      <p:bldP spid="32" grpId="0" animBg="1"/>
      <p:bldP spid="40" grpId="0" animBg="1"/>
      <p:bldP spid="37" grpId="0" animBg="1"/>
      <p:bldP spid="45" grpId="0" animBg="1"/>
      <p:bldP spid="44" grpId="0" animBg="1"/>
      <p:bldP spid="47" grpId="0" animBg="1"/>
      <p:bldP spid="46" grpId="0"/>
      <p:bldP spid="48" grpId="0"/>
      <p:bldP spid="52" grpId="0"/>
      <p:bldP spid="58" grpId="0" animBg="1"/>
      <p:bldP spid="60" grpId="0" animBg="1"/>
      <p:bldP spid="61" grpId="0"/>
      <p:bldP spid="31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457200" y="1193369"/>
            <a:ext cx="8226425" cy="5080431"/>
          </a:xfrm>
        </p:spPr>
        <p:txBody>
          <a:bodyPr/>
          <a:lstStyle/>
          <a:p>
            <a:pPr>
              <a:buClr>
                <a:schemeClr val="bg2">
                  <a:lumMod val="60000"/>
                  <a:lumOff val="40000"/>
                </a:schemeClr>
              </a:buClr>
            </a:pPr>
            <a:r>
              <a:rPr lang="en-US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Documentation Changes (EDMS)</a:t>
            </a:r>
          </a:p>
          <a:p>
            <a:pPr>
              <a:buClr>
                <a:schemeClr val="bg2">
                  <a:lumMod val="60000"/>
                  <a:lumOff val="40000"/>
                </a:schemeClr>
              </a:buClr>
            </a:pPr>
            <a:r>
              <a:rPr lang="en-US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Handling Documentation</a:t>
            </a:r>
          </a:p>
          <a:p>
            <a:pPr>
              <a:buClr>
                <a:schemeClr val="bg2">
                  <a:lumMod val="60000"/>
                  <a:lumOff val="40000"/>
                </a:schemeClr>
              </a:buClr>
            </a:pPr>
            <a:r>
              <a:rPr lang="en-US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Hardware Baseline</a:t>
            </a:r>
          </a:p>
          <a:p>
            <a:pPr>
              <a:buClr>
                <a:schemeClr val="bg2">
                  <a:lumMod val="60000"/>
                  <a:lumOff val="40000"/>
                </a:schemeClr>
              </a:buClr>
            </a:pPr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Layout Database</a:t>
            </a:r>
          </a:p>
          <a:p>
            <a:pPr>
              <a:buClr>
                <a:schemeClr val="tx1"/>
              </a:buClr>
            </a:pPr>
            <a:r>
              <a:rPr lang="en-US" dirty="0" smtClean="0">
                <a:solidFill>
                  <a:schemeClr val="tx1"/>
                </a:solidFill>
              </a:rPr>
              <a:t>Engineering Change Requests (ECRs)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T. Birtwistle EN-MEF-DC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2014-10-09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2626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ECRs – Machine and Project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457200" y="1185620"/>
            <a:ext cx="8226425" cy="5088180"/>
          </a:xfrm>
        </p:spPr>
        <p:txBody>
          <a:bodyPr>
            <a:normAutofit/>
          </a:bodyPr>
          <a:lstStyle/>
          <a:p>
            <a:r>
              <a:rPr lang="en-GB" sz="2400" dirty="0" smtClean="0"/>
              <a:t>Important tool to ensure that all changes are captured and the impact properly assessed in advance</a:t>
            </a:r>
          </a:p>
          <a:p>
            <a:r>
              <a:rPr lang="en-GB" sz="2400" u="sng" dirty="0" smtClean="0"/>
              <a:t>All</a:t>
            </a:r>
            <a:r>
              <a:rPr lang="en-GB" sz="2400" dirty="0" smtClean="0"/>
              <a:t> changes to the machine (and project) that will impact the beam should be documented by ECRs</a:t>
            </a:r>
          </a:p>
          <a:p>
            <a:pPr lvl="1"/>
            <a:r>
              <a:rPr lang="en-GB" sz="2400" dirty="0" smtClean="0"/>
              <a:t>Includes: powering, vacuum, re-naming… </a:t>
            </a:r>
          </a:p>
          <a:p>
            <a:r>
              <a:rPr lang="en-GB" sz="2400" dirty="0" smtClean="0"/>
              <a:t>Templates are </a:t>
            </a:r>
            <a:r>
              <a:rPr lang="en-GB" sz="2400" dirty="0" smtClean="0"/>
              <a:t>available on MS Word, ‘New’, ‘My Templates’, PS Complex </a:t>
            </a:r>
            <a:r>
              <a:rPr lang="en-GB" sz="2400" dirty="0" smtClean="0"/>
              <a:t>tab (LIU and operational machine templates)</a:t>
            </a:r>
            <a:endParaRPr lang="en-GB" sz="2400" dirty="0" smtClean="0"/>
          </a:p>
          <a:p>
            <a:r>
              <a:rPr lang="en-GB" sz="2400" dirty="0" smtClean="0"/>
              <a:t>Send to </a:t>
            </a:r>
            <a:r>
              <a:rPr lang="en-GB" sz="2400" dirty="0" smtClean="0">
                <a:hlinkClick r:id="rId2"/>
              </a:rPr>
              <a:t>ecr-configuration@cern.ch</a:t>
            </a:r>
            <a:r>
              <a:rPr lang="en-GB" sz="2400" dirty="0" smtClean="0"/>
              <a:t> </a:t>
            </a:r>
          </a:p>
          <a:p>
            <a:pPr lvl="1"/>
            <a:endParaRPr lang="en-GB" dirty="0"/>
          </a:p>
        </p:txBody>
      </p:sp>
      <p:grpSp>
        <p:nvGrpSpPr>
          <p:cNvPr id="4" name="Group 3"/>
          <p:cNvGrpSpPr/>
          <p:nvPr/>
        </p:nvGrpSpPr>
        <p:grpSpPr>
          <a:xfrm>
            <a:off x="2383310" y="4858638"/>
            <a:ext cx="4711535" cy="1151691"/>
            <a:chOff x="1558134" y="4251290"/>
            <a:chExt cx="5873959" cy="2080719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58134" y="4412220"/>
              <a:ext cx="3402063" cy="1919789"/>
            </a:xfrm>
            <a:prstGeom prst="rect">
              <a:avLst/>
            </a:prstGeom>
          </p:spPr>
        </p:pic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28020" y="5180318"/>
              <a:ext cx="2004073" cy="1130902"/>
            </a:xfrm>
            <a:prstGeom prst="rect">
              <a:avLst/>
            </a:prstGeom>
          </p:spPr>
        </p:pic>
        <p:sp>
          <p:nvSpPr>
            <p:cNvPr id="7" name="Curved Right Arrow 6"/>
            <p:cNvSpPr/>
            <p:nvPr/>
          </p:nvSpPr>
          <p:spPr>
            <a:xfrm rot="5400000">
              <a:off x="4268416" y="3018677"/>
              <a:ext cx="929028" cy="3394253"/>
            </a:xfrm>
            <a:prstGeom prst="curvedRightArrow">
              <a:avLst>
                <a:gd name="adj1" fmla="val 25000"/>
                <a:gd name="adj2" fmla="val 54514"/>
                <a:gd name="adj3" fmla="val 25000"/>
              </a:avLst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</p:grp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T. Birtwistle EN-MEF-DC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2014-10-09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31017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Large Changes (e.g. Injection Section)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457200" y="1146875"/>
            <a:ext cx="8226425" cy="5126925"/>
          </a:xfrm>
        </p:spPr>
        <p:txBody>
          <a:bodyPr>
            <a:normAutofit/>
          </a:bodyPr>
          <a:lstStyle/>
          <a:p>
            <a:r>
              <a:rPr lang="en-GB" sz="2400" dirty="0" smtClean="0"/>
              <a:t>One ECR detailing the overall layout changes and describing what will be changed and why.</a:t>
            </a:r>
          </a:p>
          <a:p>
            <a:r>
              <a:rPr lang="en-GB" sz="2400" dirty="0" smtClean="0"/>
              <a:t>It can reference existing documentation for the ‘sub-parts’</a:t>
            </a:r>
          </a:p>
          <a:p>
            <a:r>
              <a:rPr lang="en-GB" sz="2400" dirty="0" smtClean="0"/>
              <a:t>Integration study should be included and documented with a dedicated drawing.</a:t>
            </a:r>
          </a:p>
          <a:p>
            <a:r>
              <a:rPr lang="en-GB" sz="2400" dirty="0" smtClean="0"/>
              <a:t>Written by whoever is managing the specific change (or by someone mandated on their behalf) – they should collect the required information from the concerned equipment groups.</a:t>
            </a:r>
          </a:p>
          <a:p>
            <a:r>
              <a:rPr lang="en-GB" sz="2400" dirty="0" smtClean="0"/>
              <a:t>Circulated to the entire project team for review and comments collection (by </a:t>
            </a:r>
            <a:r>
              <a:rPr lang="en-GB" sz="2400" dirty="0" smtClean="0">
                <a:hlinkClick r:id="rId2"/>
              </a:rPr>
              <a:t>ecr-configuration@cern.ch</a:t>
            </a:r>
            <a:r>
              <a:rPr lang="en-GB" sz="2400" dirty="0" smtClean="0"/>
              <a:t>).</a:t>
            </a:r>
          </a:p>
          <a:p>
            <a:r>
              <a:rPr lang="en-GB" sz="2400" dirty="0" smtClean="0"/>
              <a:t>Approval by the project leader prior to release and implementation.</a:t>
            </a:r>
            <a:endParaRPr lang="en-GB" sz="24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T. Birtwistle EN-MEF-DC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2014-10-09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40176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Conclusions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2014-10-09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T. Birtwistle EN-MEF-DC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3"/>
          </p:nvPr>
        </p:nvSpPr>
        <p:spPr>
          <a:xfrm>
            <a:off x="457200" y="1146875"/>
            <a:ext cx="8226425" cy="5126925"/>
          </a:xfrm>
        </p:spPr>
        <p:txBody>
          <a:bodyPr>
            <a:normAutofit fontScale="92500" lnSpcReduction="10000"/>
          </a:bodyPr>
          <a:lstStyle/>
          <a:p>
            <a:r>
              <a:rPr lang="en-GB" sz="2800" dirty="0"/>
              <a:t>Pilot project for PSB, to ensure that information is captured and the machine correctly documented and represented. Part of the MEF-DC mandate</a:t>
            </a:r>
            <a:r>
              <a:rPr lang="en-GB" sz="2800" dirty="0" smtClean="0"/>
              <a:t>.</a:t>
            </a:r>
          </a:p>
          <a:p>
            <a:pPr marL="0" indent="0">
              <a:buNone/>
            </a:pPr>
            <a:endParaRPr lang="en-GB" sz="2800" dirty="0"/>
          </a:p>
          <a:p>
            <a:r>
              <a:rPr lang="en-GB" sz="2800" dirty="0" smtClean="0"/>
              <a:t>The </a:t>
            </a:r>
            <a:r>
              <a:rPr lang="en-GB" sz="2800" dirty="0" smtClean="0"/>
              <a:t>points </a:t>
            </a:r>
            <a:r>
              <a:rPr lang="en-GB" sz="2800" dirty="0" smtClean="0"/>
              <a:t>presented </a:t>
            </a:r>
            <a:r>
              <a:rPr lang="en-GB" sz="2800" dirty="0" smtClean="0"/>
              <a:t>here are in line with other upgrades (e.g. HL-LHC).</a:t>
            </a:r>
          </a:p>
          <a:p>
            <a:pPr lvl="1"/>
            <a:r>
              <a:rPr lang="en-GB" sz="2400" dirty="0" smtClean="0"/>
              <a:t>Dividing hardware baselines (operational and upgrade nodes).</a:t>
            </a:r>
          </a:p>
          <a:p>
            <a:pPr lvl="1"/>
            <a:r>
              <a:rPr lang="en-GB" sz="2400" dirty="0" smtClean="0"/>
              <a:t>Parallel layout database machine versions.</a:t>
            </a:r>
          </a:p>
          <a:p>
            <a:pPr lvl="1"/>
            <a:r>
              <a:rPr lang="en-GB" sz="2400" dirty="0" smtClean="0"/>
              <a:t>ECR scope (operational machine and project)</a:t>
            </a:r>
          </a:p>
          <a:p>
            <a:pPr marL="231775" lvl="1" indent="0">
              <a:buNone/>
            </a:pPr>
            <a:endParaRPr lang="en-GB" sz="2400" dirty="0" smtClean="0"/>
          </a:p>
          <a:p>
            <a:r>
              <a:rPr lang="en-GB" sz="2800" dirty="0" smtClean="0"/>
              <a:t>Also in line with other operational machines.</a:t>
            </a:r>
          </a:p>
          <a:p>
            <a:pPr lvl="1"/>
            <a:r>
              <a:rPr lang="en-GB" sz="2400" dirty="0" smtClean="0"/>
              <a:t>Configuration, layout and integration should remain consistent.</a:t>
            </a:r>
          </a:p>
          <a:p>
            <a:pPr lvl="1"/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33713157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0" indent="0">
              <a:buNone/>
            </a:pPr>
            <a:endParaRPr lang="en-GB" dirty="0" smtClean="0"/>
          </a:p>
          <a:p>
            <a:pPr marL="0" indent="0" algn="ctr">
              <a:buNone/>
            </a:pPr>
            <a:r>
              <a:rPr lang="en-GB" dirty="0" smtClean="0"/>
              <a:t>Thank you for your attention</a:t>
            </a:r>
          </a:p>
          <a:p>
            <a:pPr marL="0" indent="0" algn="ctr">
              <a:buNone/>
            </a:pPr>
            <a:endParaRPr lang="en-GB" dirty="0" smtClean="0"/>
          </a:p>
          <a:p>
            <a:pPr marL="0" indent="0" algn="ctr">
              <a:buNone/>
            </a:pPr>
            <a:r>
              <a:rPr lang="en-GB" dirty="0" smtClean="0"/>
              <a:t>Questions?</a:t>
            </a:r>
            <a:endParaRPr lang="en-GB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T. Birtwistle EN-MEF-DC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18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2014-10-09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8741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87695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457200" y="1193369"/>
            <a:ext cx="8226425" cy="5080431"/>
          </a:xfrm>
        </p:spPr>
        <p:txBody>
          <a:bodyPr/>
          <a:lstStyle/>
          <a:p>
            <a:r>
              <a:rPr lang="en-US" dirty="0" smtClean="0"/>
              <a:t>Documentation Changes (EDMS)</a:t>
            </a:r>
          </a:p>
          <a:p>
            <a:r>
              <a:rPr lang="en-US" dirty="0" smtClean="0"/>
              <a:t>Handling Documentation</a:t>
            </a:r>
          </a:p>
          <a:p>
            <a:r>
              <a:rPr lang="en-US" dirty="0" smtClean="0"/>
              <a:t>Hardware Baseline</a:t>
            </a:r>
          </a:p>
          <a:p>
            <a:r>
              <a:rPr lang="en-US" dirty="0" smtClean="0"/>
              <a:t>Layout Database</a:t>
            </a:r>
          </a:p>
          <a:p>
            <a:r>
              <a:rPr lang="en-US" dirty="0" smtClean="0"/>
              <a:t>Engineering Change Requests (ECRs)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T. Birtwistle EN-MEF-DC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2014-10-09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2506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457200" y="1193369"/>
            <a:ext cx="8226425" cy="5080431"/>
          </a:xfrm>
        </p:spPr>
        <p:txBody>
          <a:bodyPr/>
          <a:lstStyle/>
          <a:p>
            <a:r>
              <a:rPr lang="en-US" dirty="0" smtClean="0"/>
              <a:t>Documentation Changes (EDMS)</a:t>
            </a:r>
          </a:p>
          <a:p>
            <a:pPr>
              <a:buClr>
                <a:schemeClr val="bg2">
                  <a:lumMod val="60000"/>
                  <a:lumOff val="40000"/>
                </a:schemeClr>
              </a:buClr>
            </a:pPr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Handling Documentation</a:t>
            </a:r>
          </a:p>
          <a:p>
            <a:pPr>
              <a:buClr>
                <a:schemeClr val="bg2">
                  <a:lumMod val="60000"/>
                  <a:lumOff val="40000"/>
                </a:schemeClr>
              </a:buClr>
            </a:pPr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Hardware Baseline</a:t>
            </a:r>
          </a:p>
          <a:p>
            <a:pPr>
              <a:buClr>
                <a:schemeClr val="bg2">
                  <a:lumMod val="60000"/>
                  <a:lumOff val="40000"/>
                </a:schemeClr>
              </a:buClr>
            </a:pPr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Layout Database</a:t>
            </a:r>
          </a:p>
          <a:p>
            <a:pPr>
              <a:buClr>
                <a:schemeClr val="bg2">
                  <a:lumMod val="60000"/>
                  <a:lumOff val="40000"/>
                </a:schemeClr>
              </a:buClr>
            </a:pPr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Engineering Change Requests (ECRs)</a:t>
            </a:r>
            <a:endParaRPr lang="en-US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T. Birtwistle </a:t>
            </a:r>
            <a:r>
              <a:rPr lang="en-US" dirty="0" smtClean="0"/>
              <a:t>EN-MEF-DC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2014-10-09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4984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Documentation Changes (EDMS)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457200" y="1146875"/>
            <a:ext cx="8226425" cy="5126925"/>
          </a:xfrm>
        </p:spPr>
        <p:txBody>
          <a:bodyPr>
            <a:normAutofit fontScale="92500"/>
          </a:bodyPr>
          <a:lstStyle/>
          <a:p>
            <a:r>
              <a:rPr lang="en-GB" sz="2400" dirty="0" smtClean="0"/>
              <a:t>All document references will now use PSB, as these documents will be relevant to the machine in the future.</a:t>
            </a:r>
          </a:p>
          <a:p>
            <a:pPr lvl="1"/>
            <a:r>
              <a:rPr lang="en-GB" sz="2400" dirty="0" smtClean="0"/>
              <a:t>Example: PSB-T-ES-0001</a:t>
            </a:r>
          </a:p>
          <a:p>
            <a:pPr lvl="1"/>
            <a:r>
              <a:rPr lang="en-GB" sz="2400" dirty="0" smtClean="0"/>
              <a:t>Existing files have dual references (PBU and PSB) to match existing file references, and for accurate EDMS searches.</a:t>
            </a:r>
          </a:p>
          <a:p>
            <a:pPr marL="231775" lvl="1" indent="0">
              <a:buNone/>
            </a:pPr>
            <a:endParaRPr lang="en-GB" sz="2400" dirty="0" smtClean="0"/>
          </a:p>
          <a:p>
            <a:pPr lvl="2"/>
            <a:endParaRPr lang="en-GB" sz="2400" dirty="0" smtClean="0"/>
          </a:p>
          <a:p>
            <a:pPr marL="231775" lvl="1" indent="0">
              <a:buNone/>
            </a:pPr>
            <a:endParaRPr lang="en-GB" sz="2400" dirty="0" smtClean="0"/>
          </a:p>
          <a:p>
            <a:endParaRPr lang="en-GB" sz="2400" dirty="0"/>
          </a:p>
          <a:p>
            <a:endParaRPr lang="en-GB" sz="2400" dirty="0" smtClean="0"/>
          </a:p>
          <a:p>
            <a:pPr lvl="1"/>
            <a:endParaRPr lang="en-GB" sz="2400" dirty="0"/>
          </a:p>
          <a:p>
            <a:r>
              <a:rPr lang="en-GB" sz="2400" dirty="0" smtClean="0"/>
              <a:t>EDMS ‘release procedures’ reviewed and modified to match standard procedures for existing hardware baselines…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8528" y="2951520"/>
            <a:ext cx="3362325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06633" y="3238720"/>
            <a:ext cx="3962400" cy="333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1022" y="4130951"/>
            <a:ext cx="6330688" cy="7466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Oval 4"/>
          <p:cNvSpPr/>
          <p:nvPr/>
        </p:nvSpPr>
        <p:spPr>
          <a:xfrm>
            <a:off x="3363402" y="4018320"/>
            <a:ext cx="2226365" cy="561631"/>
          </a:xfrm>
          <a:prstGeom prst="ellipse">
            <a:avLst/>
          </a:prstGeom>
          <a:noFill/>
          <a:ln w="19050">
            <a:solidFill>
              <a:schemeClr val="accent5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Oval 7"/>
          <p:cNvSpPr/>
          <p:nvPr/>
        </p:nvSpPr>
        <p:spPr>
          <a:xfrm>
            <a:off x="3824577" y="4385405"/>
            <a:ext cx="2370815" cy="561631"/>
          </a:xfrm>
          <a:prstGeom prst="ellipse">
            <a:avLst/>
          </a:prstGeom>
          <a:noFill/>
          <a:ln w="19050">
            <a:solidFill>
              <a:schemeClr val="accent5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T. Birtwistle EN-MEF-DC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2014-10-09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65405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5" grpId="0" animBg="1"/>
      <p:bldP spid="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457200" y="1193369"/>
            <a:ext cx="8226425" cy="5080431"/>
          </a:xfrm>
        </p:spPr>
        <p:txBody>
          <a:bodyPr/>
          <a:lstStyle/>
          <a:p>
            <a:pPr>
              <a:buClr>
                <a:schemeClr val="bg2">
                  <a:lumMod val="60000"/>
                  <a:lumOff val="40000"/>
                </a:schemeClr>
              </a:buClr>
            </a:pPr>
            <a:r>
              <a:rPr lang="en-US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Documentation Changes (EDMS)</a:t>
            </a:r>
          </a:p>
          <a:p>
            <a:pPr>
              <a:buClr>
                <a:schemeClr val="tx1"/>
              </a:buClr>
            </a:pPr>
            <a:r>
              <a:rPr lang="en-US" dirty="0" smtClean="0">
                <a:solidFill>
                  <a:schemeClr val="tx1"/>
                </a:solidFill>
              </a:rPr>
              <a:t>Handling Documentation</a:t>
            </a:r>
          </a:p>
          <a:p>
            <a:pPr>
              <a:buClr>
                <a:schemeClr val="bg2">
                  <a:lumMod val="60000"/>
                  <a:lumOff val="40000"/>
                </a:schemeClr>
              </a:buClr>
            </a:pPr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Hardware Baseline</a:t>
            </a:r>
          </a:p>
          <a:p>
            <a:pPr>
              <a:buClr>
                <a:schemeClr val="bg2">
                  <a:lumMod val="60000"/>
                  <a:lumOff val="40000"/>
                </a:schemeClr>
              </a:buClr>
            </a:pPr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Layout Database</a:t>
            </a:r>
          </a:p>
          <a:p>
            <a:pPr>
              <a:buClr>
                <a:schemeClr val="bg2">
                  <a:lumMod val="60000"/>
                  <a:lumOff val="40000"/>
                </a:schemeClr>
              </a:buClr>
            </a:pPr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Engineering Change Requests (ECRs)</a:t>
            </a:r>
            <a:endParaRPr lang="en-US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T. Birtwistle EN-MEF-DC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2014-10-09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9951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Handling Documentation (1/3)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457200" y="1139125"/>
            <a:ext cx="8226425" cy="2185261"/>
          </a:xfrm>
        </p:spPr>
        <p:txBody>
          <a:bodyPr>
            <a:normAutofit/>
          </a:bodyPr>
          <a:lstStyle/>
          <a:p>
            <a:r>
              <a:rPr lang="en-GB" sz="2000" dirty="0" smtClean="0">
                <a:solidFill>
                  <a:schemeClr val="tx1"/>
                </a:solidFill>
              </a:rPr>
              <a:t>As agreed with Bettina for this pilot project (PSB), Gian Piero Di Giovanni is the main point of contact for assistance with EDMS documentation.</a:t>
            </a:r>
          </a:p>
          <a:p>
            <a:pPr lvl="1"/>
            <a:r>
              <a:rPr lang="en-GB" sz="2000" dirty="0" smtClean="0">
                <a:solidFill>
                  <a:schemeClr val="tx1"/>
                </a:solidFill>
              </a:rPr>
              <a:t>He can handle documents on your behalf… </a:t>
            </a:r>
            <a:r>
              <a:rPr lang="en-GB" sz="2000" b="1" u="sng" dirty="0" smtClean="0">
                <a:solidFill>
                  <a:schemeClr val="tx1"/>
                </a:solidFill>
              </a:rPr>
              <a:t>OR</a:t>
            </a:r>
            <a:r>
              <a:rPr lang="en-GB" sz="2000" dirty="0" smtClean="0">
                <a:solidFill>
                  <a:schemeClr val="tx1"/>
                </a:solidFill>
              </a:rPr>
              <a:t>…</a:t>
            </a:r>
          </a:p>
          <a:p>
            <a:pPr lvl="1"/>
            <a:r>
              <a:rPr lang="en-GB" sz="2000" dirty="0" smtClean="0">
                <a:solidFill>
                  <a:schemeClr val="tx1"/>
                </a:solidFill>
              </a:rPr>
              <a:t>Create </a:t>
            </a:r>
            <a:r>
              <a:rPr lang="en-GB" sz="2000" dirty="0">
                <a:solidFill>
                  <a:schemeClr val="tx1"/>
                </a:solidFill>
              </a:rPr>
              <a:t>a document in the appropriate EDMS node of the LIU-PSB </a:t>
            </a:r>
            <a:r>
              <a:rPr lang="en-GB" sz="2000" dirty="0" smtClean="0">
                <a:solidFill>
                  <a:schemeClr val="tx1"/>
                </a:solidFill>
              </a:rPr>
              <a:t>Project</a:t>
            </a:r>
          </a:p>
          <a:p>
            <a:endParaRPr lang="en-GB" sz="2400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GB" sz="2400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GB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5291" y="2743196"/>
            <a:ext cx="2927666" cy="35258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" name="Curved Connector 4"/>
          <p:cNvCxnSpPr/>
          <p:nvPr/>
        </p:nvCxnSpPr>
        <p:spPr>
          <a:xfrm rot="5400000">
            <a:off x="5664628" y="2967925"/>
            <a:ext cx="1038393" cy="573437"/>
          </a:xfrm>
          <a:prstGeom prst="curvedConnector3">
            <a:avLst>
              <a:gd name="adj1" fmla="val 50000"/>
            </a:avLst>
          </a:prstGeom>
          <a:ln w="28575">
            <a:solidFill>
              <a:schemeClr val="accent5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0578" y="3103172"/>
            <a:ext cx="3096996" cy="4424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" name="Content Placeholder 2"/>
          <p:cNvSpPr txBox="1">
            <a:spLocks/>
          </p:cNvSpPr>
          <p:nvPr/>
        </p:nvSpPr>
        <p:spPr>
          <a:xfrm>
            <a:off x="609601" y="4223288"/>
            <a:ext cx="2916264" cy="1168830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25425" indent="-225425" algn="l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1"/>
              </a:buClr>
              <a:buSzPct val="100000"/>
              <a:buFont typeface="Arial"/>
              <a:buChar char="•"/>
              <a:defRPr kumimoji="0" sz="3200" b="0" i="0" kern="1200">
                <a:solidFill>
                  <a:srgbClr val="0C377B"/>
                </a:solidFill>
                <a:latin typeface="+mn-lt"/>
                <a:ea typeface="+mn-ea"/>
                <a:cs typeface="Ubuntu Light"/>
              </a:defRPr>
            </a:lvl1pPr>
            <a:lvl2pPr marL="460375" indent="-228600" algn="l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bg2"/>
              </a:buClr>
              <a:buSzPct val="100000"/>
              <a:buFont typeface="Arial"/>
              <a:buChar char="•"/>
              <a:defRPr kumimoji="0" sz="3200" b="0" i="0" kern="1200" baseline="0">
                <a:solidFill>
                  <a:srgbClr val="0C377B"/>
                </a:solidFill>
                <a:latin typeface="+mn-lt"/>
                <a:ea typeface="+mn-ea"/>
                <a:cs typeface="Ubuntu Light"/>
              </a:defRPr>
            </a:lvl2pPr>
            <a:lvl3pPr marL="685800" indent="-225425" algn="l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2"/>
              </a:buClr>
              <a:buSzPct val="100000"/>
              <a:buFont typeface="Arial"/>
              <a:buChar char="•"/>
              <a:defRPr kumimoji="0" sz="3200" b="0" i="0" kern="1200">
                <a:solidFill>
                  <a:srgbClr val="0C377B"/>
                </a:solidFill>
                <a:latin typeface="+mn-lt"/>
                <a:ea typeface="+mn-ea"/>
                <a:cs typeface="Ubuntu Light"/>
              </a:defRPr>
            </a:lvl3pPr>
            <a:lvl4pPr marL="909638" indent="-223838" algn="l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3"/>
              </a:buClr>
              <a:buSzPct val="100000"/>
              <a:buFont typeface="Arial"/>
              <a:buChar char="•"/>
              <a:defRPr kumimoji="0" sz="3200" b="0" i="0" kern="1200">
                <a:solidFill>
                  <a:srgbClr val="0C377B"/>
                </a:solidFill>
                <a:latin typeface="+mn-lt"/>
                <a:ea typeface="+mn-ea"/>
                <a:cs typeface="Ubuntu Light"/>
              </a:defRPr>
            </a:lvl4pPr>
            <a:lvl5pPr marL="1146175" indent="-236538" algn="l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3200" b="0" i="0" kern="1200" baseline="0">
                <a:solidFill>
                  <a:srgbClr val="0C377B"/>
                </a:solidFill>
                <a:latin typeface="+mn-lt"/>
                <a:ea typeface="+mn-ea"/>
                <a:cs typeface="Ubuntu Light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dirty="0" smtClean="0">
                <a:solidFill>
                  <a:schemeClr val="tx1"/>
                </a:solidFill>
              </a:rPr>
              <a:t>Select the correct document type from the list</a:t>
            </a:r>
          </a:p>
          <a:p>
            <a:pPr lvl="1"/>
            <a:endParaRPr lang="en-GB" sz="2400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GB" sz="2400" dirty="0" smtClean="0">
              <a:solidFill>
                <a:schemeClr val="tx1"/>
              </a:solidFill>
            </a:endParaRPr>
          </a:p>
          <a:p>
            <a:pPr marL="0" indent="0">
              <a:buFont typeface="Arial"/>
              <a:buNone/>
            </a:pPr>
            <a:endParaRPr lang="en-GB" sz="2400" dirty="0" smtClean="0">
              <a:solidFill>
                <a:schemeClr val="tx1"/>
              </a:solidFill>
            </a:endParaRPr>
          </a:p>
          <a:p>
            <a:pPr marL="0" indent="0">
              <a:buFont typeface="Arial"/>
              <a:buNone/>
            </a:pPr>
            <a:endParaRPr lang="en-GB" dirty="0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2222" y="3657599"/>
            <a:ext cx="1755867" cy="24874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T. Birtwistle EN-MEF-DC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2014-10-09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41953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2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Handling Documentation (2/3)</a:t>
            </a:r>
            <a:endParaRPr lang="en-GB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026825"/>
            <a:ext cx="4125734" cy="521992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4" name="Oval 3"/>
          <p:cNvSpPr/>
          <p:nvPr/>
        </p:nvSpPr>
        <p:spPr>
          <a:xfrm>
            <a:off x="359455" y="2718132"/>
            <a:ext cx="2043780" cy="449447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2403235" y="2112264"/>
            <a:ext cx="2179699" cy="830591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1663187" y="2799040"/>
            <a:ext cx="81941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 smtClean="0">
                <a:solidFill>
                  <a:srgbClr val="FF0000"/>
                </a:solidFill>
              </a:rPr>
              <a:t>0.1</a:t>
            </a:r>
            <a:endParaRPr lang="en-GB" sz="1400" b="1" dirty="0">
              <a:solidFill>
                <a:srgbClr val="FF0000"/>
              </a:solidFill>
            </a:endParaRPr>
          </a:p>
        </p:txBody>
      </p:sp>
      <p:cxnSp>
        <p:nvCxnSpPr>
          <p:cNvPr id="12" name="Straight Connector 11"/>
          <p:cNvCxnSpPr/>
          <p:nvPr/>
        </p:nvCxnSpPr>
        <p:spPr>
          <a:xfrm flipH="1">
            <a:off x="1500454" y="2865029"/>
            <a:ext cx="162733" cy="158903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1493698" y="2876729"/>
            <a:ext cx="152401" cy="15240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4554219" y="963954"/>
            <a:ext cx="4476343" cy="21390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900" dirty="0" smtClean="0"/>
              <a:t>The first version should always be </a:t>
            </a:r>
            <a:r>
              <a:rPr lang="en-GB" sz="1900" b="1" dirty="0" smtClean="0"/>
              <a:t>0.1</a:t>
            </a:r>
            <a:r>
              <a:rPr lang="en-GB" sz="1900" dirty="0" smtClean="0"/>
              <a:t> (not the default value!)</a:t>
            </a:r>
          </a:p>
          <a:p>
            <a:r>
              <a:rPr lang="en-GB" sz="1900" i="1" dirty="0" smtClean="0"/>
              <a:t>Future draft versions: 0.2, 0.3, 0.4 etc.</a:t>
            </a:r>
          </a:p>
          <a:p>
            <a:r>
              <a:rPr lang="en-GB" sz="1900" i="1" dirty="0" smtClean="0"/>
              <a:t>First released version: 1.0</a:t>
            </a:r>
          </a:p>
          <a:p>
            <a:endParaRPr lang="en-GB" sz="1900" i="1" dirty="0" smtClean="0"/>
          </a:p>
          <a:p>
            <a:r>
              <a:rPr lang="en-GB" sz="1900" i="1" dirty="0" smtClean="0"/>
              <a:t>See A&amp;T Seminar from P. Bonnal on 15</a:t>
            </a:r>
            <a:r>
              <a:rPr lang="en-GB" sz="1900" i="1" baseline="30000" dirty="0" smtClean="0"/>
              <a:t>th</a:t>
            </a:r>
            <a:r>
              <a:rPr lang="en-GB" sz="1900" i="1" dirty="0" smtClean="0"/>
              <a:t> May 2014 – </a:t>
            </a:r>
            <a:r>
              <a:rPr lang="en-GB" sz="1900" i="1" dirty="0" err="1" smtClean="0"/>
              <a:t>Indico</a:t>
            </a:r>
            <a:r>
              <a:rPr lang="en-GB" sz="1900" i="1" dirty="0" smtClean="0"/>
              <a:t> </a:t>
            </a:r>
            <a:r>
              <a:rPr lang="en-GB" sz="1900" i="1" dirty="0" smtClean="0">
                <a:hlinkClick r:id="rId3"/>
              </a:rPr>
              <a:t>317617</a:t>
            </a:r>
            <a:r>
              <a:rPr lang="en-GB" sz="1900" i="1" dirty="0" smtClean="0"/>
              <a:t> </a:t>
            </a:r>
          </a:p>
        </p:txBody>
      </p:sp>
      <p:sp>
        <p:nvSpPr>
          <p:cNvPr id="27" name="Oval 26"/>
          <p:cNvSpPr/>
          <p:nvPr/>
        </p:nvSpPr>
        <p:spPr>
          <a:xfrm>
            <a:off x="320793" y="4370523"/>
            <a:ext cx="4189213" cy="596684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8" name="Straight Connector 27"/>
          <p:cNvCxnSpPr/>
          <p:nvPr/>
        </p:nvCxnSpPr>
        <p:spPr>
          <a:xfrm flipV="1">
            <a:off x="4510006" y="4169664"/>
            <a:ext cx="162578" cy="495327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4607998" y="3483227"/>
            <a:ext cx="4451279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900" dirty="0" smtClean="0"/>
              <a:t>Select an appropriate equipment code.</a:t>
            </a:r>
          </a:p>
          <a:p>
            <a:pPr marL="0" lvl="1"/>
            <a:r>
              <a:rPr lang="en-GB" sz="1900" dirty="0"/>
              <a:t>If a suitable code doesn’t exist, cancel the registration and </a:t>
            </a:r>
            <a:r>
              <a:rPr lang="en-GB" sz="1900" dirty="0" smtClean="0"/>
              <a:t>contact: </a:t>
            </a:r>
            <a:r>
              <a:rPr lang="en-GB" sz="1900" dirty="0" smtClean="0">
                <a:hlinkClick r:id="rId4"/>
              </a:rPr>
              <a:t>Accelerators-naming.service@cern.ch</a:t>
            </a:r>
            <a:endParaRPr lang="en-GB" sz="1900" dirty="0" smtClean="0"/>
          </a:p>
          <a:p>
            <a:pPr marL="0" lvl="1"/>
            <a:r>
              <a:rPr lang="en-GB" sz="1900" i="1" dirty="0" smtClean="0">
                <a:solidFill>
                  <a:srgbClr val="FF0000"/>
                </a:solidFill>
              </a:rPr>
              <a:t>All equipment codes are stored </a:t>
            </a:r>
            <a:r>
              <a:rPr lang="en-GB" sz="1900" i="1" dirty="0" smtClean="0">
                <a:solidFill>
                  <a:srgbClr val="FF0000"/>
                </a:solidFill>
                <a:hlinkClick r:id="rId5"/>
              </a:rPr>
              <a:t>here</a:t>
            </a:r>
            <a:endParaRPr lang="en-GB" sz="1900" i="1" dirty="0" smtClean="0">
              <a:solidFill>
                <a:srgbClr val="FF0000"/>
              </a:solidFill>
            </a:endParaRPr>
          </a:p>
          <a:p>
            <a:pPr marL="0" lvl="1"/>
            <a:endParaRPr lang="en-GB" sz="1900" dirty="0">
              <a:solidFill>
                <a:srgbClr val="FF0000"/>
              </a:solidFill>
            </a:endParaRPr>
          </a:p>
          <a:p>
            <a:endParaRPr lang="en-GB" dirty="0"/>
          </a:p>
        </p:txBody>
      </p:sp>
      <p:sp>
        <p:nvSpPr>
          <p:cNvPr id="3072" name="TextBox 3071"/>
          <p:cNvSpPr txBox="1"/>
          <p:nvPr/>
        </p:nvSpPr>
        <p:spPr>
          <a:xfrm>
            <a:off x="5481450" y="5253675"/>
            <a:ext cx="347937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If you encounter any problems, please contact Gian-Piero or Thomas Birtwistle</a:t>
            </a:r>
            <a:endParaRPr lang="en-GB" dirty="0"/>
          </a:p>
        </p:txBody>
      </p:sp>
      <p:pic>
        <p:nvPicPr>
          <p:cNvPr id="3075" name="Picture 3" descr="C:\Users\tbirtwis\AppData\Local\Microsoft\Windows\Temporary Internet Files\Content.IE5\SR6GHF4W\MC910216407[1].pn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4075" y="5443530"/>
            <a:ext cx="677375" cy="5901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T. Birtwistle EN-MEF-DC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2014-10-09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67079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0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0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9" grpId="0"/>
      <p:bldP spid="23" grpId="0"/>
      <p:bldP spid="27" grpId="0" animBg="1"/>
      <p:bldP spid="30" grpId="0"/>
      <p:bldP spid="307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Handling Documentation (3/3)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457200" y="1201119"/>
            <a:ext cx="8226425" cy="5072681"/>
          </a:xfrm>
        </p:spPr>
        <p:txBody>
          <a:bodyPr>
            <a:normAutofit/>
          </a:bodyPr>
          <a:lstStyle/>
          <a:p>
            <a:r>
              <a:rPr lang="en-GB" sz="2400" dirty="0" smtClean="0"/>
              <a:t>Access rights allow all project members to create documents.</a:t>
            </a:r>
          </a:p>
          <a:p>
            <a:r>
              <a:rPr lang="en-GB" sz="2400" dirty="0" smtClean="0"/>
              <a:t>Project members can put documents through an ‘engineering check’ process.</a:t>
            </a:r>
          </a:p>
          <a:p>
            <a:r>
              <a:rPr lang="en-GB" sz="2400" dirty="0" smtClean="0"/>
              <a:t>A decision is made as to whether a document is long term or not by Project Management.</a:t>
            </a:r>
          </a:p>
          <a:p>
            <a:pPr lvl="1"/>
            <a:r>
              <a:rPr lang="en-GB" sz="2400" dirty="0" smtClean="0"/>
              <a:t>All long term documents (e.g. engineering specifications, reports etc.) must undergo a formal approval (‘under approval’) before ‘release’. The approval process is handled by a restricted group.</a:t>
            </a:r>
          </a:p>
          <a:p>
            <a:pPr lvl="1"/>
            <a:r>
              <a:rPr lang="en-GB" sz="2400" dirty="0" smtClean="0"/>
              <a:t>First point of contact is Gian-Piero for this pilot project, then Configuration Management (EN-MEF-DC), or Cecile Noels.</a:t>
            </a:r>
            <a:endParaRPr lang="en-GB" sz="24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T. Birtwistle EN-MEF-DC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2014-10-09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15597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457200" y="1193369"/>
            <a:ext cx="8226425" cy="5080431"/>
          </a:xfrm>
        </p:spPr>
        <p:txBody>
          <a:bodyPr/>
          <a:lstStyle/>
          <a:p>
            <a:pPr>
              <a:buClr>
                <a:schemeClr val="bg2">
                  <a:lumMod val="60000"/>
                  <a:lumOff val="40000"/>
                </a:schemeClr>
              </a:buClr>
            </a:pPr>
            <a:r>
              <a:rPr lang="en-US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Documentation Changes (EDMS)</a:t>
            </a:r>
          </a:p>
          <a:p>
            <a:pPr>
              <a:buClr>
                <a:schemeClr val="bg2">
                  <a:lumMod val="60000"/>
                  <a:lumOff val="40000"/>
                </a:schemeClr>
              </a:buClr>
            </a:pPr>
            <a:r>
              <a:rPr lang="en-US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Handling Documentation</a:t>
            </a:r>
          </a:p>
          <a:p>
            <a:pPr>
              <a:buClr>
                <a:schemeClr val="tx1"/>
              </a:buClr>
            </a:pPr>
            <a:r>
              <a:rPr lang="en-US" dirty="0" smtClean="0">
                <a:solidFill>
                  <a:schemeClr val="tx1"/>
                </a:solidFill>
              </a:rPr>
              <a:t>Hardware Baseline</a:t>
            </a:r>
          </a:p>
          <a:p>
            <a:pPr>
              <a:buClr>
                <a:schemeClr val="bg2">
                  <a:lumMod val="60000"/>
                  <a:lumOff val="40000"/>
                </a:schemeClr>
              </a:buClr>
            </a:pPr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Layout Database</a:t>
            </a:r>
          </a:p>
          <a:p>
            <a:pPr>
              <a:buClr>
                <a:schemeClr val="bg2">
                  <a:lumMod val="60000"/>
                  <a:lumOff val="40000"/>
                </a:schemeClr>
              </a:buClr>
            </a:pPr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Engineering Change Requests (ECRs)</a:t>
            </a:r>
            <a:endParaRPr lang="en-US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T. Birtwistle EN-MEF-DC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2014-10-09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3612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IU-PSB Pres">
  <a:themeElements>
    <a:clrScheme name="CERN">
      <a:dk1>
        <a:srgbClr val="0C377B"/>
      </a:dk1>
      <a:lt1>
        <a:srgbClr val="FFFFFF"/>
      </a:lt1>
      <a:dk2>
        <a:srgbClr val="333333"/>
      </a:dk2>
      <a:lt2>
        <a:srgbClr val="999999"/>
      </a:lt2>
      <a:accent1>
        <a:srgbClr val="0C377B"/>
      </a:accent1>
      <a:accent2>
        <a:srgbClr val="A40000"/>
      </a:accent2>
      <a:accent3>
        <a:srgbClr val="4F9A06"/>
      </a:accent3>
      <a:accent4>
        <a:srgbClr val="5197CC"/>
      </a:accent4>
      <a:accent5>
        <a:srgbClr val="EF2929"/>
      </a:accent5>
      <a:accent6>
        <a:srgbClr val="8AE234"/>
      </a:accent6>
      <a:hlink>
        <a:srgbClr val="3465A4"/>
      </a:hlink>
      <a:folHlink>
        <a:srgbClr val="3465A4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LIU-PSB Pres</Template>
  <TotalTime>1311</TotalTime>
  <Words>958</Words>
  <Application>Microsoft Office PowerPoint</Application>
  <PresentationFormat>On-screen Show (4:3)</PresentationFormat>
  <Paragraphs>186</Paragraphs>
  <Slides>19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LIU-PSB Pres</vt:lpstr>
      <vt:lpstr>LIU-PSB Configuration Management EDMS Documentation, Layout and ECRs</vt:lpstr>
      <vt:lpstr>Content</vt:lpstr>
      <vt:lpstr>Content</vt:lpstr>
      <vt:lpstr>Documentation Changes (EDMS)</vt:lpstr>
      <vt:lpstr>Content</vt:lpstr>
      <vt:lpstr>Handling Documentation (1/3)</vt:lpstr>
      <vt:lpstr>Handling Documentation (2/3)</vt:lpstr>
      <vt:lpstr>Handling Documentation (3/3)</vt:lpstr>
      <vt:lpstr>Content</vt:lpstr>
      <vt:lpstr>Hardware Baseline Organisation</vt:lpstr>
      <vt:lpstr>Content</vt:lpstr>
      <vt:lpstr>Layout Database (LIU-PSB)</vt:lpstr>
      <vt:lpstr>Layout Database Versioning</vt:lpstr>
      <vt:lpstr>Content</vt:lpstr>
      <vt:lpstr>ECRs – Machine and Project</vt:lpstr>
      <vt:lpstr>Large Changes (e.g. Injection Section)</vt:lpstr>
      <vt:lpstr>Conclusions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LIU-PSB Configuration Management EDMS Documentation, Layout and ECRs</dc:title>
  <dc:creator>Thomas William Birtwistle</dc:creator>
  <cp:lastModifiedBy>Thomas William Birtwistle</cp:lastModifiedBy>
  <cp:revision>23</cp:revision>
  <dcterms:created xsi:type="dcterms:W3CDTF">2014-10-02T12:25:28Z</dcterms:created>
  <dcterms:modified xsi:type="dcterms:W3CDTF">2014-10-08T13:33:30Z</dcterms:modified>
</cp:coreProperties>
</file>