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62" r:id="rId2"/>
    <p:sldId id="258" r:id="rId3"/>
    <p:sldId id="267" r:id="rId4"/>
    <p:sldId id="268" r:id="rId5"/>
    <p:sldId id="334" r:id="rId6"/>
    <p:sldId id="310" r:id="rId7"/>
    <p:sldId id="347" r:id="rId8"/>
    <p:sldId id="348" r:id="rId9"/>
    <p:sldId id="345" r:id="rId10"/>
    <p:sldId id="273" r:id="rId11"/>
    <p:sldId id="280" r:id="rId12"/>
    <p:sldId id="281" r:id="rId13"/>
    <p:sldId id="320" r:id="rId14"/>
    <p:sldId id="282" r:id="rId15"/>
    <p:sldId id="283" r:id="rId16"/>
    <p:sldId id="285" r:id="rId17"/>
    <p:sldId id="284" r:id="rId18"/>
    <p:sldId id="346" r:id="rId19"/>
    <p:sldId id="291" r:id="rId20"/>
    <p:sldId id="364" r:id="rId21"/>
    <p:sldId id="344" r:id="rId22"/>
    <p:sldId id="363" r:id="rId23"/>
    <p:sldId id="351" r:id="rId24"/>
    <p:sldId id="352" r:id="rId25"/>
    <p:sldId id="370" r:id="rId26"/>
    <p:sldId id="353" r:id="rId27"/>
    <p:sldId id="355" r:id="rId28"/>
    <p:sldId id="356" r:id="rId29"/>
    <p:sldId id="365" r:id="rId30"/>
    <p:sldId id="354" r:id="rId31"/>
    <p:sldId id="369" r:id="rId32"/>
    <p:sldId id="366" r:id="rId33"/>
    <p:sldId id="361" r:id="rId34"/>
    <p:sldId id="362" r:id="rId35"/>
    <p:sldId id="359" r:id="rId36"/>
    <p:sldId id="368" r:id="rId37"/>
    <p:sldId id="367" r:id="rId38"/>
    <p:sldId id="360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8A90"/>
    <a:srgbClr val="9AFF94"/>
    <a:srgbClr val="00C902"/>
    <a:srgbClr val="6B06D6"/>
    <a:srgbClr val="1719C5"/>
    <a:srgbClr val="0000D7"/>
    <a:srgbClr val="004700"/>
    <a:srgbClr val="6BE06C"/>
    <a:srgbClr val="FFF652"/>
    <a:srgbClr val="F5F3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540" autoAdjust="0"/>
  </p:normalViewPr>
  <p:slideViewPr>
    <p:cSldViewPr snapToGrid="0" snapToObjects="1">
      <p:cViewPr varScale="1">
        <p:scale>
          <a:sx n="100" d="100"/>
          <a:sy n="100" d="100"/>
        </p:scale>
        <p:origin x="-18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BB8AE8-2BE2-6143-9209-04BD52B98005}" type="datetimeFigureOut">
              <a:rPr lang="en-US" smtClean="0"/>
              <a:t>1/30/15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DBAB4-1994-EB40-92B4-87C01953B9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2367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4F1298-CD69-A54E-A3CD-F6386F240DC0}" type="datetimeFigureOut">
              <a:rPr lang="en-US" smtClean="0"/>
              <a:t>1/30/15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4BAEE-3487-1145-8692-B277100B98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0024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811C4-92EA-A54E-A482-5835FADCCD83}" type="datetime1">
              <a:rPr lang="en-US" smtClean="0"/>
              <a:t>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13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72695-7465-F548-83A5-CF9FDA0B5A73}" type="datetime1">
              <a:rPr lang="en-US" smtClean="0"/>
              <a:t>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250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4B6F-AD07-CF44-A1F5-7E59183C4D41}" type="datetime1">
              <a:rPr lang="en-US" smtClean="0"/>
              <a:t>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671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94BD7-B01D-1649-B91F-285BC2073353}" type="datetime1">
              <a:rPr lang="en-US" smtClean="0"/>
              <a:t>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475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A6948-68A1-A34A-A847-A794C427548C}" type="datetime1">
              <a:rPr lang="en-US" smtClean="0"/>
              <a:t>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73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A121-6006-1E4F-8742-6CF95D0C2031}" type="datetime1">
              <a:rPr lang="en-US" smtClean="0"/>
              <a:t>1/30/15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301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D66C-FF68-7245-99E3-123A7ADFEAF3}" type="datetime1">
              <a:rPr lang="en-US" smtClean="0"/>
              <a:t>1/30/15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281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B8CD-FAFF-7542-A0FC-9B96689C5B67}" type="datetime1">
              <a:rPr lang="en-US" smtClean="0"/>
              <a:t>1/30/15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85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8892-1DFB-8040-9CD4-AFB364FD9C30}" type="datetime1">
              <a:rPr lang="en-US" smtClean="0"/>
              <a:t>1/30/15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96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C848-7DFB-3E4A-AE90-2176CE581410}" type="datetime1">
              <a:rPr lang="en-US" smtClean="0"/>
              <a:t>1/30/15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708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542E8-03DF-C843-B0DF-A640E828DECE}" type="datetime1">
              <a:rPr lang="en-US" smtClean="0"/>
              <a:t>1/30/15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419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4F340-DB89-3147-8813-C3B3B385A52B}" type="datetime1">
              <a:rPr lang="en-US" smtClean="0"/>
              <a:t>1/30/15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C248B-F594-6640-BDBC-BAC1788D7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544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g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gif"/><Relationship Id="rId3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jpg"/><Relationship Id="rId3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tif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tif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tif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44.tif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Relationship Id="rId3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tretch>
            <a:fillRect/>
          </a:stretch>
        </p:blipFill>
        <p:spPr>
          <a:xfrm>
            <a:off x="7394382" y="613630"/>
            <a:ext cx="1305173" cy="127374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1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974584" y="3602155"/>
            <a:ext cx="71427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Güncel </a:t>
            </a:r>
            <a:r>
              <a:rPr lang="en-US" sz="4000" b="1" dirty="0" err="1" smtClean="0">
                <a:solidFill>
                  <a:schemeClr val="bg1"/>
                </a:solidFill>
              </a:rPr>
              <a:t>sorunlar</a:t>
            </a:r>
            <a:r>
              <a:rPr lang="en-US" sz="4000" b="1" dirty="0" smtClean="0">
                <a:solidFill>
                  <a:schemeClr val="bg1"/>
                </a:solidFill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</a:rPr>
              <a:t>ve</a:t>
            </a:r>
            <a:r>
              <a:rPr lang="en-US" sz="4000" b="1" dirty="0" smtClean="0">
                <a:solidFill>
                  <a:schemeClr val="bg1"/>
                </a:solidFill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</a:rPr>
              <a:t>çözüm</a:t>
            </a:r>
            <a:r>
              <a:rPr lang="en-US" sz="4000" b="1" dirty="0" smtClean="0">
                <a:solidFill>
                  <a:schemeClr val="bg1"/>
                </a:solidFill>
              </a:rPr>
              <a:t> </a:t>
            </a:r>
            <a:r>
              <a:rPr lang="en-US" sz="4000" b="1" dirty="0" err="1" smtClean="0">
                <a:solidFill>
                  <a:schemeClr val="bg1"/>
                </a:solidFill>
              </a:rPr>
              <a:t>arayışı</a:t>
            </a:r>
            <a:r>
              <a:rPr lang="en-US" sz="4000" b="1" dirty="0" smtClean="0">
                <a:solidFill>
                  <a:schemeClr val="bg1"/>
                </a:solidFill>
              </a:rPr>
              <a:t> 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3758" y="4363149"/>
            <a:ext cx="6889141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500"/>
              </a:spcBef>
            </a:pPr>
            <a:r>
              <a:rPr lang="en-US" sz="2400" b="1" dirty="0" smtClean="0">
                <a:solidFill>
                  <a:prstClr val="white"/>
                </a:solidFill>
              </a:rPr>
              <a:t>Sezen </a:t>
            </a:r>
            <a:r>
              <a:rPr lang="en-US" sz="2400" b="1" dirty="0">
                <a:solidFill>
                  <a:prstClr val="white"/>
                </a:solidFill>
              </a:rPr>
              <a:t>Sekmen </a:t>
            </a:r>
          </a:p>
          <a:p>
            <a:pPr lvl="0" algn="ctr">
              <a:spcBef>
                <a:spcPts val="1500"/>
              </a:spcBef>
            </a:pPr>
            <a:r>
              <a:rPr lang="en-US" sz="2400" b="1" dirty="0">
                <a:solidFill>
                  <a:prstClr val="white"/>
                </a:solidFill>
              </a:rPr>
              <a:t>CERN </a:t>
            </a:r>
            <a:r>
              <a:rPr lang="en-US" sz="2400" b="1" dirty="0" err="1">
                <a:solidFill>
                  <a:prstClr val="white"/>
                </a:solidFill>
              </a:rPr>
              <a:t>Türk</a:t>
            </a:r>
            <a:r>
              <a:rPr lang="en-US" sz="2400" b="1" dirty="0">
                <a:solidFill>
                  <a:prstClr val="white"/>
                </a:solidFill>
              </a:rPr>
              <a:t> </a:t>
            </a:r>
            <a:r>
              <a:rPr lang="en-US" sz="2400" b="1" dirty="0" err="1">
                <a:solidFill>
                  <a:prstClr val="white"/>
                </a:solidFill>
              </a:rPr>
              <a:t>Öğretmenler</a:t>
            </a:r>
            <a:r>
              <a:rPr lang="en-US" sz="2400" b="1" dirty="0">
                <a:solidFill>
                  <a:prstClr val="white"/>
                </a:solidFill>
              </a:rPr>
              <a:t> </a:t>
            </a:r>
            <a:r>
              <a:rPr lang="en-US" sz="2400" b="1" dirty="0" err="1" smtClean="0">
                <a:solidFill>
                  <a:prstClr val="white"/>
                </a:solidFill>
              </a:rPr>
              <a:t>Çalıştayı</a:t>
            </a:r>
            <a:r>
              <a:rPr lang="en-US" sz="2400" b="1" dirty="0">
                <a:solidFill>
                  <a:prstClr val="white"/>
                </a:solidFill>
              </a:rPr>
              <a:t/>
            </a:r>
            <a:br>
              <a:rPr lang="en-US" sz="2400" b="1" dirty="0">
                <a:solidFill>
                  <a:prstClr val="white"/>
                </a:solidFill>
              </a:rPr>
            </a:br>
            <a:r>
              <a:rPr lang="en-US" sz="2400" b="1" dirty="0" smtClean="0">
                <a:solidFill>
                  <a:prstClr val="white"/>
                </a:solidFill>
              </a:rPr>
              <a:t>26 – 30 </a:t>
            </a:r>
            <a:r>
              <a:rPr lang="en-US" sz="2400" b="1" dirty="0" err="1" smtClean="0">
                <a:solidFill>
                  <a:prstClr val="white"/>
                </a:solidFill>
              </a:rPr>
              <a:t>Ocak</a:t>
            </a:r>
            <a:r>
              <a:rPr lang="en-US" sz="2400" b="1" dirty="0" smtClean="0">
                <a:solidFill>
                  <a:prstClr val="white"/>
                </a:solidFill>
              </a:rPr>
              <a:t> 2015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1852" y="1799250"/>
            <a:ext cx="2532648" cy="151621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19772974">
            <a:off x="3909156" y="496152"/>
            <a:ext cx="1419253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?</a:t>
            </a:r>
            <a:endParaRPr lang="en-US" sz="10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3025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2740" y="1251573"/>
            <a:ext cx="5331487" cy="533148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02700" y="325278"/>
            <a:ext cx="82863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000090"/>
                </a:solidFill>
              </a:rPr>
              <a:t>SM </a:t>
            </a:r>
            <a:r>
              <a:rPr lang="en-US" sz="3000" dirty="0" err="1" smtClean="0">
                <a:solidFill>
                  <a:srgbClr val="000090"/>
                </a:solidFill>
              </a:rPr>
              <a:t>eksikleri</a:t>
            </a:r>
            <a:r>
              <a:rPr lang="en-US" sz="3000" dirty="0" smtClean="0">
                <a:solidFill>
                  <a:srgbClr val="000090"/>
                </a:solidFill>
              </a:rPr>
              <a:t>:</a:t>
            </a:r>
            <a:r>
              <a:rPr lang="en-US" sz="3000" dirty="0" smtClean="0"/>
              <a:t> </a:t>
            </a:r>
            <a:r>
              <a:rPr lang="en-US" sz="3000" dirty="0" err="1" smtClean="0">
                <a:solidFill>
                  <a:srgbClr val="070140"/>
                </a:solidFill>
              </a:rPr>
              <a:t>Kütle</a:t>
            </a:r>
            <a:r>
              <a:rPr lang="en-US" sz="3000" dirty="0" smtClean="0">
                <a:solidFill>
                  <a:srgbClr val="070140"/>
                </a:solidFill>
              </a:rPr>
              <a:t> </a:t>
            </a:r>
            <a:r>
              <a:rPr lang="en-US" sz="3000" dirty="0" err="1" smtClean="0">
                <a:solidFill>
                  <a:srgbClr val="070140"/>
                </a:solidFill>
              </a:rPr>
              <a:t>sorunu</a:t>
            </a:r>
            <a:endParaRPr lang="en-US" sz="3000" dirty="0">
              <a:solidFill>
                <a:srgbClr val="07014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704057" y="2322526"/>
            <a:ext cx="3288152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000"/>
              </a:spcBef>
              <a:buFont typeface="Arial"/>
              <a:buChar char="•"/>
            </a:pPr>
            <a:r>
              <a:rPr lang="en-US" sz="2000" dirty="0" smtClean="0"/>
              <a:t>Parçacıklara </a:t>
            </a:r>
            <a:r>
              <a:rPr lang="en-US" sz="2000" dirty="0" smtClean="0">
                <a:solidFill>
                  <a:srgbClr val="0000FF"/>
                </a:solidFill>
              </a:rPr>
              <a:t>kütlesini </a:t>
            </a:r>
            <a:r>
              <a:rPr lang="en-US" sz="2000" dirty="0" err="1" smtClean="0">
                <a:solidFill>
                  <a:srgbClr val="0000FF"/>
                </a:solidFill>
              </a:rPr>
              <a:t>veren</a:t>
            </a:r>
            <a:r>
              <a:rPr lang="en-US" sz="2000" dirty="0" smtClean="0"/>
              <a:t> </a:t>
            </a:r>
            <a:r>
              <a:rPr lang="en-US" sz="2000" dirty="0" err="1" smtClean="0"/>
              <a:t>nedir</a:t>
            </a:r>
            <a:r>
              <a:rPr lang="en-US" sz="2000" dirty="0"/>
              <a:t>?</a:t>
            </a:r>
            <a:endParaRPr lang="en-US" sz="2000" dirty="0" smtClean="0"/>
          </a:p>
          <a:p>
            <a:pPr marL="342900" indent="-342900">
              <a:spcBef>
                <a:spcPts val="1000"/>
              </a:spcBef>
              <a:buFont typeface="Arial"/>
              <a:buChar char="•"/>
            </a:pPr>
            <a:r>
              <a:rPr lang="en-US" sz="2000" dirty="0" smtClean="0"/>
              <a:t>Neden </a:t>
            </a:r>
            <a:r>
              <a:rPr lang="en-US" sz="2000" dirty="0" err="1" smtClean="0"/>
              <a:t>farklı</a:t>
            </a:r>
            <a:r>
              <a:rPr lang="en-US" sz="2000" dirty="0" smtClean="0"/>
              <a:t> </a:t>
            </a:r>
            <a:r>
              <a:rPr lang="en-US" sz="2000" dirty="0" err="1" smtClean="0"/>
              <a:t>parçacıklar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farklı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kütleler</a:t>
            </a:r>
            <a:r>
              <a:rPr lang="en-US" sz="2000" dirty="0" err="1" smtClean="0"/>
              <a:t>e</a:t>
            </a:r>
            <a:r>
              <a:rPr lang="en-US" sz="2000" dirty="0" smtClean="0"/>
              <a:t> </a:t>
            </a:r>
            <a:r>
              <a:rPr lang="en-US" sz="2000" dirty="0" err="1" smtClean="0"/>
              <a:t>sahiptirler</a:t>
            </a:r>
            <a:r>
              <a:rPr lang="en-US" sz="2000" dirty="0" smtClean="0"/>
              <a:t>?</a:t>
            </a:r>
          </a:p>
          <a:p>
            <a:pPr marL="342900" indent="-342900">
              <a:spcBef>
                <a:spcPts val="1000"/>
              </a:spcBef>
              <a:buFont typeface="Arial"/>
              <a:buChar char="•"/>
            </a:pPr>
            <a:endParaRPr lang="en-US" sz="2000" dirty="0"/>
          </a:p>
          <a:p>
            <a:pPr>
              <a:spcBef>
                <a:spcPts val="1000"/>
              </a:spcBef>
            </a:pPr>
            <a:r>
              <a:rPr lang="en-US" sz="2000" dirty="0" err="1" smtClean="0"/>
              <a:t>Çözüm</a:t>
            </a:r>
            <a:r>
              <a:rPr lang="en-US" sz="2000" dirty="0" smtClean="0"/>
              <a:t>: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9282" y="4513020"/>
            <a:ext cx="2832011" cy="1836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803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700" y="325278"/>
            <a:ext cx="82863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000090"/>
                </a:solidFill>
              </a:rPr>
              <a:t>SM </a:t>
            </a:r>
            <a:r>
              <a:rPr lang="en-US" sz="3000" dirty="0" err="1" smtClean="0">
                <a:solidFill>
                  <a:srgbClr val="000090"/>
                </a:solidFill>
              </a:rPr>
              <a:t>eksikleri</a:t>
            </a:r>
            <a:r>
              <a:rPr lang="en-US" sz="3000" dirty="0" smtClean="0">
                <a:solidFill>
                  <a:srgbClr val="000090"/>
                </a:solidFill>
              </a:rPr>
              <a:t>:</a:t>
            </a:r>
            <a:r>
              <a:rPr lang="en-US" sz="3000" dirty="0" smtClean="0"/>
              <a:t> </a:t>
            </a:r>
            <a:r>
              <a:rPr lang="en-US" sz="3000" dirty="0" err="1" smtClean="0"/>
              <a:t>Çeşni</a:t>
            </a:r>
            <a:r>
              <a:rPr lang="en-US" sz="3000" dirty="0" smtClean="0"/>
              <a:t> </a:t>
            </a:r>
            <a:r>
              <a:rPr lang="en-US" sz="3000" dirty="0" err="1" smtClean="0"/>
              <a:t>sorunu</a:t>
            </a:r>
            <a:endParaRPr lang="en-US" sz="3000" dirty="0"/>
          </a:p>
        </p:txBody>
      </p:sp>
      <p:grpSp>
        <p:nvGrpSpPr>
          <p:cNvPr id="10" name="Group 9"/>
          <p:cNvGrpSpPr/>
          <p:nvPr/>
        </p:nvGrpSpPr>
        <p:grpSpPr>
          <a:xfrm>
            <a:off x="2514650" y="1386983"/>
            <a:ext cx="4233480" cy="4045456"/>
            <a:chOff x="1249435" y="1548953"/>
            <a:chExt cx="4233480" cy="4045456"/>
          </a:xfrm>
        </p:grpSpPr>
        <p:pic>
          <p:nvPicPr>
            <p:cNvPr id="3" name="Picture 2" descr="icecream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778"/>
            <a:stretch/>
          </p:blipFill>
          <p:spPr>
            <a:xfrm>
              <a:off x="1249435" y="3237316"/>
              <a:ext cx="4233480" cy="2357093"/>
            </a:xfrm>
            <a:prstGeom prst="rect">
              <a:avLst/>
            </a:prstGeom>
          </p:spPr>
        </p:pic>
        <p:sp>
          <p:nvSpPr>
            <p:cNvPr id="7" name="Oval 6"/>
            <p:cNvSpPr/>
            <p:nvPr/>
          </p:nvSpPr>
          <p:spPr>
            <a:xfrm>
              <a:off x="1781189" y="1548953"/>
              <a:ext cx="2369712" cy="2230497"/>
            </a:xfrm>
            <a:prstGeom prst="ellipse">
              <a:avLst/>
            </a:prstGeom>
            <a:gradFill>
              <a:gsLst>
                <a:gs pos="0">
                  <a:srgbClr val="FDFD3A"/>
                </a:gs>
                <a:gs pos="100000">
                  <a:srgbClr val="F3FDAC"/>
                </a:gs>
              </a:gsLst>
            </a:gradFill>
            <a:ln>
              <a:solidFill>
                <a:srgbClr val="79790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BBBA17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3368425" y="2457240"/>
              <a:ext cx="1317143" cy="1286836"/>
            </a:xfrm>
            <a:prstGeom prst="ellipse">
              <a:avLst/>
            </a:prstGeom>
            <a:gradFill>
              <a:gsLst>
                <a:gs pos="0">
                  <a:srgbClr val="FF8181"/>
                </a:gs>
                <a:gs pos="100000">
                  <a:srgbClr val="FFB3AD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2989844" y="2005848"/>
              <a:ext cx="794693" cy="773271"/>
            </a:xfrm>
            <a:prstGeom prst="ellipse">
              <a:avLst/>
            </a:prstGeom>
            <a:gradFill>
              <a:gsLst>
                <a:gs pos="0">
                  <a:srgbClr val="D6CEC6"/>
                </a:gs>
                <a:gs pos="100000">
                  <a:schemeClr val="bg1"/>
                </a:gs>
              </a:gsLst>
            </a:gradFill>
            <a:ln>
              <a:solidFill>
                <a:srgbClr val="A6907C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1" name="Picture 10" descr="S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267"/>
          <a:stretch/>
        </p:blipFill>
        <p:spPr>
          <a:xfrm>
            <a:off x="96462" y="2651938"/>
            <a:ext cx="2543328" cy="38173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748935" y="4126762"/>
            <a:ext cx="31113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sz="2400" dirty="0" smtClean="0"/>
              <a:t>Neden </a:t>
            </a:r>
            <a:r>
              <a:rPr lang="en-US" sz="2400" dirty="0" err="1" smtClean="0"/>
              <a:t>herşeyi</a:t>
            </a:r>
            <a:r>
              <a:rPr lang="en-US" sz="2400" dirty="0" smtClean="0"/>
              <a:t> </a:t>
            </a:r>
            <a:r>
              <a:rPr lang="en-US" sz="2400" dirty="0" err="1" smtClean="0"/>
              <a:t>aynı</a:t>
            </a:r>
            <a:r>
              <a:rPr lang="en-US" sz="2400" dirty="0" smtClean="0"/>
              <a:t>, </a:t>
            </a:r>
            <a:r>
              <a:rPr lang="en-US" sz="2400" dirty="0" err="1" smtClean="0"/>
              <a:t>ancak</a:t>
            </a:r>
            <a:r>
              <a:rPr lang="en-US" sz="2400" dirty="0" smtClean="0"/>
              <a:t> </a:t>
            </a:r>
            <a:r>
              <a:rPr lang="en-US" sz="2400" dirty="0" err="1" smtClean="0"/>
              <a:t>sadece</a:t>
            </a:r>
            <a:r>
              <a:rPr lang="en-US" sz="2400" dirty="0" smtClean="0"/>
              <a:t> </a:t>
            </a:r>
            <a:r>
              <a:rPr lang="en-US" sz="2400" dirty="0" err="1" smtClean="0"/>
              <a:t>kütleleri</a:t>
            </a:r>
            <a:r>
              <a:rPr lang="en-US" sz="2400" dirty="0" smtClean="0"/>
              <a:t> </a:t>
            </a:r>
            <a:r>
              <a:rPr lang="en-US" sz="2400" dirty="0" err="1" smtClean="0"/>
              <a:t>farklı</a:t>
            </a:r>
            <a:r>
              <a:rPr lang="en-US" sz="2400" dirty="0" smtClean="0"/>
              <a:t> </a:t>
            </a:r>
            <a:r>
              <a:rPr lang="en-US" sz="2400" dirty="0" err="1" smtClean="0"/>
              <a:t>olan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00FF"/>
                </a:solidFill>
              </a:rPr>
              <a:t>3 parçacık </a:t>
            </a:r>
            <a:r>
              <a:rPr lang="en-US" sz="2400" dirty="0" err="1" smtClean="0">
                <a:solidFill>
                  <a:srgbClr val="0000FF"/>
                </a:solidFill>
              </a:rPr>
              <a:t>ailesi</a:t>
            </a:r>
            <a:r>
              <a:rPr lang="en-US" sz="2400" dirty="0" smtClean="0"/>
              <a:t> </a:t>
            </a:r>
            <a:r>
              <a:rPr lang="en-US" sz="2400" dirty="0" err="1" smtClean="0"/>
              <a:t>vardır</a:t>
            </a:r>
            <a:r>
              <a:rPr lang="en-US" sz="2400" dirty="0" smtClean="0"/>
              <a:t>?</a:t>
            </a:r>
          </a:p>
        </p:txBody>
      </p:sp>
      <p:cxnSp>
        <p:nvCxnSpPr>
          <p:cNvPr id="14" name="Curved Connector 13"/>
          <p:cNvCxnSpPr/>
          <p:nvPr/>
        </p:nvCxnSpPr>
        <p:spPr>
          <a:xfrm flipV="1">
            <a:off x="2765306" y="4147352"/>
            <a:ext cx="1045029" cy="755525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996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700" y="325278"/>
            <a:ext cx="82863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000090"/>
                </a:solidFill>
              </a:rPr>
              <a:t>SM </a:t>
            </a:r>
            <a:r>
              <a:rPr lang="en-US" sz="3000" dirty="0" err="1" smtClean="0">
                <a:solidFill>
                  <a:srgbClr val="000090"/>
                </a:solidFill>
              </a:rPr>
              <a:t>eksikleri</a:t>
            </a:r>
            <a:r>
              <a:rPr lang="en-US" sz="3000" dirty="0" smtClean="0">
                <a:solidFill>
                  <a:srgbClr val="000090"/>
                </a:solidFill>
              </a:rPr>
              <a:t>:</a:t>
            </a:r>
            <a:r>
              <a:rPr lang="en-US" sz="3000" dirty="0" smtClean="0"/>
              <a:t> </a:t>
            </a:r>
            <a:r>
              <a:rPr lang="en-US" sz="3000" dirty="0" err="1" smtClean="0"/>
              <a:t>Kuvvetler</a:t>
            </a:r>
            <a:r>
              <a:rPr lang="en-US" sz="3000" dirty="0" smtClean="0"/>
              <a:t> </a:t>
            </a:r>
            <a:r>
              <a:rPr lang="en-US" sz="3000" dirty="0" err="1" smtClean="0"/>
              <a:t>farklılığı</a:t>
            </a:r>
            <a:endParaRPr lang="en-US" sz="3000" dirty="0"/>
          </a:p>
        </p:txBody>
      </p:sp>
      <p:pic>
        <p:nvPicPr>
          <p:cNvPr id="4" name="Picture 3" descr="clover-clip-art-14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380" y="2145165"/>
            <a:ext cx="2390108" cy="286813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5560362" y="2588458"/>
            <a:ext cx="2005121" cy="1703622"/>
            <a:chOff x="5699754" y="2323659"/>
            <a:chExt cx="2005121" cy="1703622"/>
          </a:xfrm>
        </p:grpSpPr>
        <p:pic>
          <p:nvPicPr>
            <p:cNvPr id="5" name="Picture 4" descr="clover4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650" r="1912" b="57431"/>
            <a:stretch/>
          </p:blipFill>
          <p:spPr>
            <a:xfrm>
              <a:off x="5978547" y="2323659"/>
              <a:ext cx="1726328" cy="1672646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5699754" y="3221827"/>
              <a:ext cx="310351" cy="8054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413680" y="5007830"/>
            <a:ext cx="3111305" cy="1456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00"/>
              </a:spcBef>
            </a:pPr>
            <a:r>
              <a:rPr lang="en-US" sz="2400" dirty="0" smtClean="0"/>
              <a:t>Elektromanyetik</a:t>
            </a:r>
          </a:p>
          <a:p>
            <a:pPr algn="ctr">
              <a:spcBef>
                <a:spcPts val="1000"/>
              </a:spcBef>
            </a:pPr>
            <a:r>
              <a:rPr lang="en-US" sz="2400" dirty="0" err="1" smtClean="0"/>
              <a:t>Zayıf</a:t>
            </a:r>
            <a:endParaRPr lang="en-US" sz="2400" dirty="0" smtClean="0"/>
          </a:p>
          <a:p>
            <a:pPr algn="ctr">
              <a:spcBef>
                <a:spcPts val="1000"/>
              </a:spcBef>
            </a:pPr>
            <a:r>
              <a:rPr lang="en-US" sz="2400" dirty="0" err="1" smtClean="0"/>
              <a:t>Güçlü</a:t>
            </a:r>
            <a:endParaRPr lang="en-US" sz="24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5029949" y="4985354"/>
            <a:ext cx="3111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00"/>
              </a:spcBef>
            </a:pPr>
            <a:r>
              <a:rPr lang="en-US" sz="2400" dirty="0" smtClean="0"/>
              <a:t>Kütleçekim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12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31471" y="1017102"/>
            <a:ext cx="82863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Neden </a:t>
            </a:r>
            <a:r>
              <a:rPr lang="en-US" sz="2400" dirty="0" err="1" smtClean="0"/>
              <a:t>kütleçekim</a:t>
            </a:r>
            <a:r>
              <a:rPr lang="en-US" sz="2400" dirty="0" smtClean="0"/>
              <a:t> </a:t>
            </a:r>
            <a:r>
              <a:rPr lang="en-US" sz="2400" dirty="0" err="1" smtClean="0"/>
              <a:t>kuvveti</a:t>
            </a:r>
            <a:r>
              <a:rPr lang="en-US" sz="2400" dirty="0" smtClean="0"/>
              <a:t> </a:t>
            </a:r>
            <a:r>
              <a:rPr lang="en-US" sz="2400" dirty="0" err="1" smtClean="0"/>
              <a:t>diğerlerinden</a:t>
            </a:r>
            <a:r>
              <a:rPr lang="en-US" sz="2400" dirty="0" smtClean="0"/>
              <a:t> </a:t>
            </a:r>
            <a:r>
              <a:rPr lang="en-US" sz="2400" dirty="0" err="1" smtClean="0"/>
              <a:t>farklıdır</a:t>
            </a:r>
            <a:r>
              <a:rPr lang="en-US" sz="2400" dirty="0" smtClean="0"/>
              <a:t>?  Tüm </a:t>
            </a:r>
            <a:r>
              <a:rPr lang="en-US" sz="2400" dirty="0" err="1" smtClean="0"/>
              <a:t>kuvvetleri</a:t>
            </a:r>
            <a:r>
              <a:rPr lang="en-US" sz="2400" dirty="0" smtClean="0"/>
              <a:t> </a:t>
            </a:r>
            <a:r>
              <a:rPr lang="en-US" sz="2400" dirty="0" err="1" smtClean="0"/>
              <a:t>anlatacak</a:t>
            </a:r>
            <a:r>
              <a:rPr lang="en-US" sz="2400" dirty="0" smtClean="0"/>
              <a:t> </a:t>
            </a:r>
            <a:r>
              <a:rPr lang="en-US" sz="2400" dirty="0" err="1" smtClean="0"/>
              <a:t>olan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00FF"/>
                </a:solidFill>
              </a:rPr>
              <a:t>birleşik </a:t>
            </a:r>
            <a:r>
              <a:rPr lang="en-US" sz="2400" dirty="0" err="1" smtClean="0">
                <a:solidFill>
                  <a:srgbClr val="0000FF"/>
                </a:solidFill>
              </a:rPr>
              <a:t>tek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kuram</a:t>
            </a:r>
            <a:r>
              <a:rPr lang="en-US" sz="2400" dirty="0" smtClean="0"/>
              <a:t> </a:t>
            </a:r>
            <a:r>
              <a:rPr lang="en-US" sz="2400" dirty="0" err="1" smtClean="0"/>
              <a:t>nedir</a:t>
            </a:r>
            <a:r>
              <a:rPr lang="en-US" sz="2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1246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700" y="325278"/>
            <a:ext cx="82863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000090"/>
                </a:solidFill>
              </a:rPr>
              <a:t>SM </a:t>
            </a:r>
            <a:r>
              <a:rPr lang="en-US" sz="3000" dirty="0" err="1" smtClean="0">
                <a:solidFill>
                  <a:srgbClr val="000090"/>
                </a:solidFill>
              </a:rPr>
              <a:t>eksikleri</a:t>
            </a:r>
            <a:r>
              <a:rPr lang="en-US" sz="3000" dirty="0" smtClean="0">
                <a:solidFill>
                  <a:srgbClr val="000090"/>
                </a:solidFill>
              </a:rPr>
              <a:t>:</a:t>
            </a:r>
            <a:r>
              <a:rPr lang="en-US" sz="3000" dirty="0" smtClean="0"/>
              <a:t> </a:t>
            </a:r>
            <a:r>
              <a:rPr lang="en-US" sz="3000" dirty="0" err="1" smtClean="0"/>
              <a:t>Madde-karşımadde</a:t>
            </a:r>
            <a:r>
              <a:rPr lang="en-US" sz="3000" dirty="0" smtClean="0"/>
              <a:t> </a:t>
            </a:r>
            <a:r>
              <a:rPr lang="en-US" sz="3000" dirty="0" err="1" smtClean="0"/>
              <a:t>asimetrisi</a:t>
            </a:r>
            <a:endParaRPr lang="en-US" sz="3000" dirty="0"/>
          </a:p>
        </p:txBody>
      </p:sp>
      <p:pic>
        <p:nvPicPr>
          <p:cNvPr id="7" name="Picture 6" descr="baryonasymmet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00" y="2449170"/>
            <a:ext cx="4494909" cy="35959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b="19332"/>
          <a:stretch/>
        </p:blipFill>
        <p:spPr>
          <a:xfrm>
            <a:off x="5827599" y="4321051"/>
            <a:ext cx="2694068" cy="2173252"/>
          </a:xfrm>
          <a:prstGeom prst="roundRect">
            <a:avLst/>
          </a:prstGeom>
          <a:effectLst>
            <a:softEdge rad="292100"/>
          </a:effectLst>
        </p:spPr>
      </p:pic>
      <p:cxnSp>
        <p:nvCxnSpPr>
          <p:cNvPr id="10" name="Curved Connector 9"/>
          <p:cNvCxnSpPr/>
          <p:nvPr/>
        </p:nvCxnSpPr>
        <p:spPr>
          <a:xfrm>
            <a:off x="3714270" y="4986822"/>
            <a:ext cx="1911757" cy="655418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59336" y="5753628"/>
            <a:ext cx="1999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Kalan</a:t>
            </a:r>
            <a:r>
              <a:rPr lang="en-US" dirty="0" smtClean="0"/>
              <a:t> </a:t>
            </a:r>
            <a:r>
              <a:rPr lang="en-US" dirty="0" err="1" smtClean="0"/>
              <a:t>madde</a:t>
            </a:r>
            <a:r>
              <a:rPr lang="en-US" dirty="0" smtClean="0"/>
              <a:t> </a:t>
            </a:r>
            <a:r>
              <a:rPr lang="en-US" dirty="0" err="1" smtClean="0"/>
              <a:t>bizleri</a:t>
            </a:r>
            <a:r>
              <a:rPr lang="en-US" dirty="0" smtClean="0"/>
              <a:t> </a:t>
            </a:r>
            <a:r>
              <a:rPr lang="en-US" dirty="0" err="1" smtClean="0"/>
              <a:t>oluşturdu</a:t>
            </a:r>
            <a:r>
              <a:rPr lang="en-US" dirty="0" smtClean="0"/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0169" y="1012725"/>
            <a:ext cx="7974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Evrenin </a:t>
            </a:r>
            <a:r>
              <a:rPr lang="en-US" sz="2400" dirty="0" err="1" smtClean="0"/>
              <a:t>başlangıcında</a:t>
            </a:r>
            <a:r>
              <a:rPr lang="en-US" sz="2400" dirty="0" smtClean="0"/>
              <a:t> </a:t>
            </a:r>
            <a:r>
              <a:rPr lang="en-US" sz="2400" dirty="0" err="1" smtClean="0"/>
              <a:t>madde</a:t>
            </a:r>
            <a:r>
              <a:rPr lang="en-US" sz="2400" dirty="0" smtClean="0"/>
              <a:t> </a:t>
            </a:r>
            <a:r>
              <a:rPr lang="en-US" sz="2400" dirty="0" err="1" smtClean="0"/>
              <a:t>ve</a:t>
            </a:r>
            <a:r>
              <a:rPr lang="en-US" sz="2400" dirty="0" smtClean="0"/>
              <a:t> </a:t>
            </a:r>
            <a:r>
              <a:rPr lang="en-US" sz="2400" dirty="0" err="1" smtClean="0"/>
              <a:t>karşımadde</a:t>
            </a:r>
            <a:r>
              <a:rPr lang="en-US" sz="2400" dirty="0" smtClean="0"/>
              <a:t> </a:t>
            </a:r>
            <a:r>
              <a:rPr lang="en-US" sz="2400" dirty="0" err="1" smtClean="0"/>
              <a:t>eşit</a:t>
            </a:r>
            <a:r>
              <a:rPr lang="en-US" sz="2400" dirty="0" smtClean="0"/>
              <a:t> </a:t>
            </a:r>
            <a:r>
              <a:rPr lang="en-US" sz="2400" dirty="0" err="1" smtClean="0"/>
              <a:t>miktarlarda</a:t>
            </a:r>
            <a:r>
              <a:rPr lang="en-US" sz="2400" dirty="0" smtClean="0"/>
              <a:t> </a:t>
            </a:r>
            <a:r>
              <a:rPr lang="en-US" sz="2400" dirty="0" err="1" smtClean="0"/>
              <a:t>üretilmişlerdi</a:t>
            </a:r>
            <a:r>
              <a:rPr lang="en-US" sz="2400" dirty="0" smtClean="0"/>
              <a:t>.  </a:t>
            </a:r>
            <a:r>
              <a:rPr lang="en-US" sz="2400" dirty="0" err="1" smtClean="0"/>
              <a:t>Fakat</a:t>
            </a:r>
            <a:r>
              <a:rPr lang="en-US" sz="2400" dirty="0" smtClean="0"/>
              <a:t> </a:t>
            </a:r>
            <a:r>
              <a:rPr lang="en-US" sz="2400" dirty="0" err="1" smtClean="0"/>
              <a:t>daha</a:t>
            </a:r>
            <a:r>
              <a:rPr lang="en-US" sz="2400" dirty="0" smtClean="0"/>
              <a:t> </a:t>
            </a:r>
            <a:r>
              <a:rPr lang="en-US" sz="2400" dirty="0" err="1" smtClean="0"/>
              <a:t>sonra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00FF"/>
                </a:solidFill>
              </a:rPr>
              <a:t>maddenin </a:t>
            </a:r>
            <a:r>
              <a:rPr lang="en-US" sz="2400" dirty="0" err="1" smtClean="0">
                <a:solidFill>
                  <a:srgbClr val="0000FF"/>
                </a:solidFill>
              </a:rPr>
              <a:t>karşımaddeye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tercih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edilmesi</a:t>
            </a:r>
            <a:r>
              <a:rPr lang="en-US" sz="2400" dirty="0" err="1" smtClean="0"/>
              <a:t>ni</a:t>
            </a:r>
            <a:r>
              <a:rPr lang="en-US" sz="2400" dirty="0" smtClean="0"/>
              <a:t> </a:t>
            </a:r>
            <a:r>
              <a:rPr lang="en-US" sz="2400" dirty="0" err="1" smtClean="0"/>
              <a:t>saplayan</a:t>
            </a:r>
            <a:r>
              <a:rPr lang="en-US" sz="2400" dirty="0" smtClean="0"/>
              <a:t> </a:t>
            </a:r>
            <a:r>
              <a:rPr lang="en-US" sz="2400" dirty="0" err="1" smtClean="0"/>
              <a:t>bir</a:t>
            </a:r>
            <a:r>
              <a:rPr lang="en-US" sz="2400" dirty="0" smtClean="0"/>
              <a:t> </a:t>
            </a:r>
            <a:r>
              <a:rPr lang="en-US" sz="2400" dirty="0" err="1" smtClean="0"/>
              <a:t>olay</a:t>
            </a:r>
            <a:r>
              <a:rPr lang="en-US" sz="2400" dirty="0" smtClean="0"/>
              <a:t> </a:t>
            </a:r>
            <a:r>
              <a:rPr lang="en-US" sz="2400" dirty="0" err="1" smtClean="0"/>
              <a:t>gerçeklesti</a:t>
            </a:r>
            <a:r>
              <a:rPr lang="en-US" sz="2400" dirty="0" smtClean="0"/>
              <a:t>.  </a:t>
            </a:r>
            <a:r>
              <a:rPr lang="en-US" sz="2400" dirty="0" err="1" smtClean="0"/>
              <a:t>Sonra</a:t>
            </a:r>
            <a:r>
              <a:rPr lang="en-US" sz="2400" dirty="0" smtClean="0"/>
              <a:t> </a:t>
            </a:r>
            <a:r>
              <a:rPr lang="en-US" sz="2400" dirty="0" err="1" smtClean="0"/>
              <a:t>madde</a:t>
            </a:r>
            <a:r>
              <a:rPr lang="en-US" sz="2400" dirty="0" smtClean="0"/>
              <a:t> </a:t>
            </a:r>
            <a:r>
              <a:rPr lang="en-US" sz="2400" dirty="0" err="1" smtClean="0"/>
              <a:t>ve</a:t>
            </a:r>
            <a:r>
              <a:rPr lang="en-US" sz="2400" dirty="0" smtClean="0"/>
              <a:t> </a:t>
            </a:r>
            <a:r>
              <a:rPr lang="en-US" sz="2400" dirty="0" err="1" smtClean="0"/>
              <a:t>karşımadde</a:t>
            </a:r>
            <a:r>
              <a:rPr lang="en-US" sz="2400" dirty="0" smtClean="0"/>
              <a:t> </a:t>
            </a:r>
            <a:r>
              <a:rPr lang="en-US" sz="2400" dirty="0" err="1" smtClean="0"/>
              <a:t>birbirini</a:t>
            </a:r>
            <a:r>
              <a:rPr lang="en-US" sz="2400" dirty="0" smtClean="0"/>
              <a:t> </a:t>
            </a:r>
            <a:r>
              <a:rPr lang="en-US" sz="2400" dirty="0" err="1" smtClean="0"/>
              <a:t>yoketti</a:t>
            </a:r>
            <a:r>
              <a:rPr lang="en-US" sz="2400" dirty="0" smtClean="0"/>
              <a:t>.  </a:t>
            </a:r>
            <a:r>
              <a:rPr lang="en-US" sz="2400" dirty="0" err="1" smtClean="0"/>
              <a:t>Geriye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biraz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madde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kaldı</a:t>
            </a:r>
            <a:r>
              <a:rPr lang="en-US" sz="2400" dirty="0" smtClean="0"/>
              <a:t>.</a:t>
            </a:r>
          </a:p>
          <a:p>
            <a:pPr algn="r"/>
            <a:r>
              <a:rPr lang="en-US" sz="2400" dirty="0" smtClean="0"/>
              <a:t>Neden</a:t>
            </a:r>
            <a:r>
              <a:rPr lang="en-US" sz="2400" dirty="0"/>
              <a:t>?</a:t>
            </a:r>
            <a:endParaRPr lang="en-US" sz="2400" dirty="0" smtClean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0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700" y="307928"/>
            <a:ext cx="82863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FF00"/>
                </a:solidFill>
              </a:rPr>
              <a:t>SM </a:t>
            </a:r>
            <a:r>
              <a:rPr lang="en-US" sz="3000" dirty="0" err="1" smtClean="0">
                <a:solidFill>
                  <a:srgbClr val="FFFF00"/>
                </a:solidFill>
              </a:rPr>
              <a:t>eksikleri</a:t>
            </a:r>
            <a:r>
              <a:rPr lang="en-US" sz="3000" dirty="0" smtClean="0">
                <a:solidFill>
                  <a:srgbClr val="FFFF00"/>
                </a:solidFill>
              </a:rPr>
              <a:t>: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</a:rPr>
              <a:t>Karanlık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</a:rPr>
              <a:t>madde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</a:rPr>
              <a:t>ve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</a:rPr>
              <a:t>karanlık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</a:rPr>
              <a:t>enerji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</a:rPr>
              <a:t>nedir</a:t>
            </a:r>
            <a:r>
              <a:rPr lang="en-US" sz="3000" dirty="0" smtClean="0">
                <a:solidFill>
                  <a:schemeClr val="bg1"/>
                </a:solidFill>
              </a:rPr>
              <a:t>?  Neden </a:t>
            </a:r>
            <a:r>
              <a:rPr lang="en-US" sz="3000" dirty="0" err="1" smtClean="0">
                <a:solidFill>
                  <a:schemeClr val="bg1"/>
                </a:solidFill>
              </a:rPr>
              <a:t>yapılmışlardır</a:t>
            </a:r>
            <a:r>
              <a:rPr lang="en-US" sz="3000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0554" y="2572917"/>
            <a:ext cx="7974368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00"/>
              </a:spcBef>
            </a:pPr>
            <a:r>
              <a:rPr lang="en-US" sz="2800" b="1" dirty="0" smtClean="0">
                <a:solidFill>
                  <a:schemeClr val="bg1"/>
                </a:solidFill>
              </a:rPr>
              <a:t>Evrenin </a:t>
            </a:r>
            <a:r>
              <a:rPr lang="en-US" sz="2800" b="1" dirty="0" err="1" smtClean="0">
                <a:solidFill>
                  <a:schemeClr val="bg1"/>
                </a:solidFill>
              </a:rPr>
              <a:t>içeriği</a:t>
            </a:r>
            <a:r>
              <a:rPr lang="en-US" sz="2800" b="1" dirty="0" smtClean="0">
                <a:solidFill>
                  <a:schemeClr val="bg1"/>
                </a:solidFill>
              </a:rPr>
              <a:t>:</a:t>
            </a:r>
          </a:p>
          <a:p>
            <a:pPr algn="ctr">
              <a:spcBef>
                <a:spcPts val="1000"/>
              </a:spcBef>
            </a:pPr>
            <a:r>
              <a:rPr lang="en-US" sz="2800" b="1" dirty="0" smtClean="0">
                <a:solidFill>
                  <a:srgbClr val="F5F302"/>
                </a:solidFill>
              </a:rPr>
              <a:t>%4.9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görünen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madde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algn="ctr">
              <a:spcBef>
                <a:spcPts val="1000"/>
              </a:spcBef>
            </a:pPr>
            <a:r>
              <a:rPr lang="en-US" sz="2800" b="1" dirty="0" smtClean="0">
                <a:solidFill>
                  <a:srgbClr val="F5F302"/>
                </a:solidFill>
              </a:rPr>
              <a:t>%26.8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karanlık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madde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algn="ctr">
              <a:spcBef>
                <a:spcPts val="1000"/>
              </a:spcBef>
            </a:pPr>
            <a:r>
              <a:rPr lang="en-US" sz="2800" b="1" dirty="0" smtClean="0">
                <a:solidFill>
                  <a:srgbClr val="F5F302"/>
                </a:solidFill>
              </a:rPr>
              <a:t>%68.3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karanlık</a:t>
            </a:r>
            <a:r>
              <a:rPr lang="en-US" sz="2800" b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</a:rPr>
              <a:t>enerji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66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700" y="325278"/>
            <a:ext cx="82863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FF00"/>
                </a:solidFill>
              </a:rPr>
              <a:t>SM </a:t>
            </a:r>
            <a:r>
              <a:rPr lang="en-US" sz="3000" dirty="0" err="1" smtClean="0">
                <a:solidFill>
                  <a:srgbClr val="FFFF00"/>
                </a:solidFill>
              </a:rPr>
              <a:t>eksikleri</a:t>
            </a:r>
            <a:r>
              <a:rPr lang="en-US" sz="3000" dirty="0" smtClean="0">
                <a:solidFill>
                  <a:srgbClr val="FFFF00"/>
                </a:solidFill>
              </a:rPr>
              <a:t>: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</a:rPr>
              <a:t>Karanlık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</a:rPr>
              <a:t>madde</a:t>
            </a:r>
            <a:endParaRPr lang="en-US" sz="3000" dirty="0">
              <a:solidFill>
                <a:schemeClr val="bg1"/>
              </a:solidFill>
            </a:endParaRPr>
          </a:p>
        </p:txBody>
      </p:sp>
      <p:pic>
        <p:nvPicPr>
          <p:cNvPr id="4" name="Picture 3" descr="bulletcluster_comp_f204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896" y="1136250"/>
            <a:ext cx="5323419" cy="38470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0168" y="5047552"/>
            <a:ext cx="823885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Karanlık</a:t>
            </a:r>
            <a:r>
              <a:rPr lang="en-US" sz="2400" dirty="0" smtClean="0">
                <a:solidFill>
                  <a:schemeClr val="bg1"/>
                </a:solidFill>
              </a:rPr>
              <a:t> maddenin </a:t>
            </a:r>
            <a:r>
              <a:rPr lang="en-US" sz="2400" dirty="0" err="1" smtClean="0">
                <a:solidFill>
                  <a:schemeClr val="bg1"/>
                </a:solidFill>
              </a:rPr>
              <a:t>varolduğuna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dair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dolaylı </a:t>
            </a:r>
            <a:r>
              <a:rPr lang="en-US" sz="2400" dirty="0" err="1" smtClean="0">
                <a:solidFill>
                  <a:srgbClr val="FFFF00"/>
                </a:solidFill>
              </a:rPr>
              <a:t>deneysel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</a:rPr>
              <a:t>kanıt</a:t>
            </a:r>
            <a:r>
              <a:rPr lang="en-US" sz="2400" dirty="0" err="1" smtClean="0">
                <a:solidFill>
                  <a:schemeClr val="bg1"/>
                </a:solidFill>
              </a:rPr>
              <a:t>a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sahibiz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</a:rPr>
              <a:t>ancak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karanlık</a:t>
            </a:r>
            <a:r>
              <a:rPr lang="en-US" sz="2400" dirty="0" smtClean="0">
                <a:solidFill>
                  <a:schemeClr val="bg1"/>
                </a:solidFill>
              </a:rPr>
              <a:t> maddenin </a:t>
            </a:r>
            <a:r>
              <a:rPr lang="en-US" sz="2400" dirty="0" err="1" smtClean="0">
                <a:solidFill>
                  <a:schemeClr val="bg1"/>
                </a:solidFill>
              </a:rPr>
              <a:t>doğasını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henüz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bilmiyoruz</a:t>
            </a:r>
            <a:r>
              <a:rPr lang="en-US" sz="2400" dirty="0" smtClean="0">
                <a:solidFill>
                  <a:schemeClr val="bg1"/>
                </a:solidFill>
              </a:rPr>
              <a:t>.  </a:t>
            </a:r>
            <a:r>
              <a:rPr lang="en-US" sz="2400" dirty="0" err="1" smtClean="0">
                <a:solidFill>
                  <a:schemeClr val="bg1"/>
                </a:solidFill>
              </a:rPr>
              <a:t>Karanlık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madde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büyük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olasılıkla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</a:rPr>
              <a:t>parçacıklar</a:t>
            </a:r>
            <a:r>
              <a:rPr lang="en-US" sz="2400" dirty="0" err="1" smtClean="0">
                <a:solidFill>
                  <a:schemeClr val="bg1"/>
                </a:solidFill>
              </a:rPr>
              <a:t>dan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oluşmaktadır</a:t>
            </a:r>
            <a:r>
              <a:rPr lang="en-US" sz="2400" dirty="0" smtClean="0">
                <a:solidFill>
                  <a:schemeClr val="bg1"/>
                </a:solidFill>
              </a:rPr>
              <a:t>.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57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700" y="325278"/>
            <a:ext cx="82863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FF00"/>
                </a:solidFill>
              </a:rPr>
              <a:t>SM </a:t>
            </a:r>
            <a:r>
              <a:rPr lang="en-US" sz="3000" dirty="0" err="1" smtClean="0">
                <a:solidFill>
                  <a:srgbClr val="FFFF00"/>
                </a:solidFill>
              </a:rPr>
              <a:t>eksikleri</a:t>
            </a:r>
            <a:r>
              <a:rPr lang="en-US" sz="3000" dirty="0" smtClean="0">
                <a:solidFill>
                  <a:srgbClr val="FFFF00"/>
                </a:solidFill>
              </a:rPr>
              <a:t>: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</a:rPr>
              <a:t>Karanlık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</a:rPr>
              <a:t>enerji</a:t>
            </a:r>
            <a:endParaRPr lang="en-US" sz="30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96" y="1595423"/>
            <a:ext cx="4659476" cy="37522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25148" y="1993301"/>
            <a:ext cx="37138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Karanlık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enerji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evrendeki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vakumla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bağlantılı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bir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enerji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formudur</a:t>
            </a:r>
            <a:r>
              <a:rPr lang="en-US" sz="2400" dirty="0" smtClean="0">
                <a:solidFill>
                  <a:schemeClr val="bg1"/>
                </a:solidFill>
              </a:rPr>
              <a:t>.  Evrende </a:t>
            </a:r>
            <a:r>
              <a:rPr lang="en-US" sz="2400" dirty="0" err="1" smtClean="0">
                <a:solidFill>
                  <a:schemeClr val="bg1"/>
                </a:solidFill>
              </a:rPr>
              <a:t>homojen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olarak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dağılmıştır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ve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</a:rPr>
              <a:t>evrenin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</a:rPr>
              <a:t>ivmelenerek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</a:rPr>
              <a:t>genişlemesinden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</a:rPr>
              <a:t>sorumludur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27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700" y="348310"/>
            <a:ext cx="82863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FF00"/>
                </a:solidFill>
              </a:rPr>
              <a:t>Ne </a:t>
            </a:r>
            <a:r>
              <a:rPr lang="en-US" sz="3000" dirty="0" err="1" smtClean="0">
                <a:solidFill>
                  <a:srgbClr val="FFFF00"/>
                </a:solidFill>
              </a:rPr>
              <a:t>yapıyoruz</a:t>
            </a:r>
            <a:r>
              <a:rPr lang="en-US" sz="3000" dirty="0" smtClean="0">
                <a:solidFill>
                  <a:srgbClr val="FFFF00"/>
                </a:solidFill>
              </a:rPr>
              <a:t>?</a:t>
            </a:r>
            <a:endParaRPr lang="en-US" sz="30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2700" y="1432102"/>
            <a:ext cx="8238857" cy="1826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000"/>
              </a:spcBef>
              <a:buFont typeface="Arial"/>
              <a:buChar char="•"/>
            </a:pPr>
            <a:r>
              <a:rPr lang="en-US" sz="2400" dirty="0" err="1" smtClean="0">
                <a:solidFill>
                  <a:schemeClr val="bg1"/>
                </a:solidFill>
              </a:rPr>
              <a:t>Standart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Model’I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</a:rPr>
              <a:t>kapsayan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</a:rPr>
              <a:t>ancak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eksiklerine</a:t>
            </a:r>
            <a:r>
              <a:rPr lang="en-US" sz="2400" dirty="0" smtClean="0">
                <a:solidFill>
                  <a:schemeClr val="bg1"/>
                </a:solidFill>
              </a:rPr>
              <a:t> de </a:t>
            </a:r>
            <a:r>
              <a:rPr lang="en-US" sz="2400" dirty="0" err="1" smtClean="0">
                <a:solidFill>
                  <a:srgbClr val="FFFF00"/>
                </a:solidFill>
              </a:rPr>
              <a:t>tamamlayıcı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</a:rPr>
              <a:t>çözümler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</a:rPr>
              <a:t>öneren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yeni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fizik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kuramları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oluşturuyoruz</a:t>
            </a:r>
            <a:r>
              <a:rPr lang="en-US" sz="2400" dirty="0" smtClean="0">
                <a:solidFill>
                  <a:schemeClr val="bg1"/>
                </a:solidFill>
              </a:rPr>
              <a:t>.  </a:t>
            </a:r>
          </a:p>
          <a:p>
            <a:pPr marL="342900" indent="-342900">
              <a:spcBef>
                <a:spcPts val="1000"/>
              </a:spcBef>
              <a:buFont typeface="Arial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Bu </a:t>
            </a:r>
            <a:r>
              <a:rPr lang="en-US" sz="2400" dirty="0" err="1" smtClean="0">
                <a:solidFill>
                  <a:schemeClr val="bg1"/>
                </a:solidFill>
              </a:rPr>
              <a:t>kuramlar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çoğunlukla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</a:rPr>
              <a:t>yeni</a:t>
            </a:r>
            <a:r>
              <a:rPr lang="en-US" sz="2400" dirty="0" smtClean="0">
                <a:solidFill>
                  <a:srgbClr val="FFFF00"/>
                </a:solidFill>
              </a:rPr>
              <a:t> parçacıklar</a:t>
            </a:r>
            <a:r>
              <a:rPr lang="en-US" sz="2400" dirty="0" smtClean="0">
                <a:solidFill>
                  <a:schemeClr val="bg1"/>
                </a:solidFill>
              </a:rPr>
              <a:t>ın </a:t>
            </a:r>
            <a:r>
              <a:rPr lang="en-US" sz="2400" dirty="0" err="1" smtClean="0">
                <a:solidFill>
                  <a:schemeClr val="bg1"/>
                </a:solidFill>
              </a:rPr>
              <a:t>varlığını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öngörüyor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spcBef>
                <a:spcPts val="1000"/>
              </a:spcBef>
              <a:buFont typeface="Arial"/>
              <a:buChar char="•"/>
            </a:pPr>
            <a:r>
              <a:rPr lang="en-US" sz="2400" dirty="0" err="1" smtClean="0">
                <a:solidFill>
                  <a:schemeClr val="bg1"/>
                </a:solidFill>
              </a:rPr>
              <a:t>Öngörülen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parçacıkları</a:t>
            </a:r>
            <a:r>
              <a:rPr lang="en-US" sz="2400" dirty="0" smtClean="0">
                <a:solidFill>
                  <a:schemeClr val="bg1"/>
                </a:solidFill>
              </a:rPr>
              <a:t> BHÇ </a:t>
            </a:r>
            <a:r>
              <a:rPr lang="en-US" sz="2400" dirty="0" err="1" smtClean="0">
                <a:solidFill>
                  <a:schemeClr val="bg1"/>
                </a:solidFill>
              </a:rPr>
              <a:t>verilerinde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arıyoruz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57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590" y="2042877"/>
            <a:ext cx="7787580" cy="478954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02700" y="325278"/>
            <a:ext cx="82863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000090"/>
                </a:solidFill>
              </a:rPr>
              <a:t>Aday </a:t>
            </a:r>
            <a:r>
              <a:rPr lang="en-US" sz="3000" dirty="0" err="1" smtClean="0">
                <a:solidFill>
                  <a:srgbClr val="000090"/>
                </a:solidFill>
              </a:rPr>
              <a:t>kuram</a:t>
            </a:r>
            <a:r>
              <a:rPr lang="en-US" sz="3000" dirty="0" smtClean="0">
                <a:solidFill>
                  <a:srgbClr val="000090"/>
                </a:solidFill>
              </a:rPr>
              <a:t>:</a:t>
            </a:r>
            <a:r>
              <a:rPr lang="en-US" sz="3000" dirty="0" smtClean="0"/>
              <a:t> </a:t>
            </a:r>
            <a:r>
              <a:rPr lang="en-US" sz="3000" dirty="0" smtClean="0">
                <a:solidFill>
                  <a:srgbClr val="6B06D6"/>
                </a:solidFill>
              </a:rPr>
              <a:t>Süpersimetri</a:t>
            </a:r>
            <a:endParaRPr lang="en-US" sz="3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93374" y="906602"/>
            <a:ext cx="81295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rgbClr val="6B06D6"/>
                </a:solidFill>
                <a:sym typeface="Wingdings"/>
              </a:rPr>
              <a:t>Süpersimetri</a:t>
            </a:r>
            <a:r>
              <a:rPr lang="en-US" sz="2000" dirty="0" smtClean="0">
                <a:sym typeface="Wingdings"/>
              </a:rPr>
              <a:t> (</a:t>
            </a:r>
            <a:r>
              <a:rPr lang="en-US" sz="2000" dirty="0" smtClean="0">
                <a:solidFill>
                  <a:srgbClr val="6B06D6"/>
                </a:solidFill>
                <a:sym typeface="Wingdings"/>
              </a:rPr>
              <a:t>SUSY</a:t>
            </a:r>
            <a:r>
              <a:rPr lang="en-US" sz="2000" dirty="0" smtClean="0">
                <a:sym typeface="Wingdings"/>
              </a:rPr>
              <a:t>) 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fermionlar 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ve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bozonlar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arasında</a:t>
            </a:r>
            <a:r>
              <a:rPr lang="en-US" sz="2000" dirty="0" smtClean="0">
                <a:sym typeface="Wingdings"/>
              </a:rPr>
              <a:t> – </a:t>
            </a:r>
            <a:r>
              <a:rPr lang="en-US" sz="2000" dirty="0" err="1" smtClean="0">
                <a:sym typeface="Wingdings"/>
              </a:rPr>
              <a:t>ya</a:t>
            </a:r>
            <a:r>
              <a:rPr lang="en-US" sz="2000" dirty="0" smtClean="0">
                <a:sym typeface="Wingdings"/>
              </a:rPr>
              <a:t> da </a:t>
            </a:r>
            <a:r>
              <a:rPr lang="en-US" sz="2000" dirty="0" err="1" smtClean="0">
                <a:sym typeface="Wingdings"/>
              </a:rPr>
              <a:t>madde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err="1" smtClean="0">
                <a:sym typeface="Wingdings"/>
              </a:rPr>
              <a:t>ve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err="1" smtClean="0">
                <a:sym typeface="Wingdings"/>
              </a:rPr>
              <a:t>kuvvet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err="1" smtClean="0">
                <a:sym typeface="Wingdings"/>
              </a:rPr>
              <a:t>arasında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err="1" smtClean="0">
                <a:sym typeface="Wingdings"/>
              </a:rPr>
              <a:t>bir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simetridir</a:t>
            </a:r>
            <a:r>
              <a:rPr lang="en-US" sz="2000" dirty="0" smtClean="0">
                <a:sym typeface="Wingdings"/>
              </a:rPr>
              <a:t>.  Yeni parçacıkların </a:t>
            </a:r>
            <a:r>
              <a:rPr lang="en-US" sz="2000" dirty="0" err="1" smtClean="0">
                <a:sym typeface="Wingdings"/>
              </a:rPr>
              <a:t>varlığını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err="1" smtClean="0">
                <a:sym typeface="Wingdings"/>
              </a:rPr>
              <a:t>öngörür</a:t>
            </a:r>
            <a:r>
              <a:rPr lang="en-US" sz="2000" dirty="0" smtClean="0">
                <a:sym typeface="Wingdings"/>
              </a:rPr>
              <a:t>.  </a:t>
            </a:r>
            <a:r>
              <a:rPr lang="en-US" sz="2000" dirty="0" err="1" smtClean="0">
                <a:sym typeface="Wingdings"/>
              </a:rPr>
              <a:t>Bilinen</a:t>
            </a:r>
            <a:r>
              <a:rPr lang="en-US" sz="2000" dirty="0" smtClean="0">
                <a:sym typeface="Wingdings"/>
              </a:rPr>
              <a:t> her SM parçacık </a:t>
            </a:r>
            <a:r>
              <a:rPr lang="en-US" sz="2000" dirty="0" err="1" smtClean="0">
                <a:sym typeface="Wingdings"/>
              </a:rPr>
              <a:t>için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spini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farklı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ve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daha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ağır 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bir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 s(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üper</a:t>
            </a:r>
            <a:r>
              <a:rPr lang="en-US" sz="2000" dirty="0" smtClean="0">
                <a:solidFill>
                  <a:srgbClr val="0000FF"/>
                </a:solidFill>
                <a:sym typeface="Wingdings"/>
              </a:rPr>
              <a:t>)</a:t>
            </a:r>
            <a:r>
              <a:rPr lang="en-US" sz="2000" dirty="0" err="1" smtClean="0">
                <a:solidFill>
                  <a:srgbClr val="0000FF"/>
                </a:solidFill>
                <a:sym typeface="Wingdings"/>
              </a:rPr>
              <a:t>parçacık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err="1" smtClean="0">
                <a:sym typeface="Wingdings"/>
              </a:rPr>
              <a:t>bulunduğunu</a:t>
            </a:r>
            <a:r>
              <a:rPr lang="en-US" sz="2000" dirty="0" smtClean="0">
                <a:sym typeface="Wingdings"/>
              </a:rPr>
              <a:t> </a:t>
            </a:r>
            <a:r>
              <a:rPr lang="en-US" sz="2000" dirty="0" err="1" smtClean="0">
                <a:sym typeface="Wingdings"/>
              </a:rPr>
              <a:t>söyler</a:t>
            </a:r>
            <a:r>
              <a:rPr lang="en-US" sz="2000" dirty="0" smtClean="0">
                <a:sym typeface="Wingding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5636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700" y="325278"/>
            <a:ext cx="82863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000090"/>
                </a:solidFill>
              </a:rPr>
              <a:t>Aday </a:t>
            </a:r>
            <a:r>
              <a:rPr lang="en-US" sz="3000" dirty="0" err="1" smtClean="0">
                <a:solidFill>
                  <a:srgbClr val="000090"/>
                </a:solidFill>
              </a:rPr>
              <a:t>kuram</a:t>
            </a:r>
            <a:r>
              <a:rPr lang="en-US" sz="3000" dirty="0" smtClean="0">
                <a:solidFill>
                  <a:srgbClr val="000090"/>
                </a:solidFill>
              </a:rPr>
              <a:t>:</a:t>
            </a:r>
            <a:r>
              <a:rPr lang="en-US" sz="3000" dirty="0" smtClean="0"/>
              <a:t> </a:t>
            </a:r>
            <a:r>
              <a:rPr lang="en-US" sz="3000" dirty="0" smtClean="0">
                <a:solidFill>
                  <a:srgbClr val="6B06D6"/>
                </a:solidFill>
              </a:rPr>
              <a:t>Ek </a:t>
            </a:r>
            <a:r>
              <a:rPr lang="en-US" sz="3000" dirty="0" err="1" smtClean="0">
                <a:solidFill>
                  <a:srgbClr val="6B06D6"/>
                </a:solidFill>
              </a:rPr>
              <a:t>boyutlar</a:t>
            </a:r>
            <a:endParaRPr lang="en-US" sz="3000" dirty="0">
              <a:solidFill>
                <a:srgbClr val="6B06D6"/>
              </a:solidFill>
            </a:endParaRPr>
          </a:p>
        </p:txBody>
      </p:sp>
      <p:pic>
        <p:nvPicPr>
          <p:cNvPr id="4" name="Picture 3" descr="acrofl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19" y="1815328"/>
            <a:ext cx="5531481" cy="32963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9767" y="1026276"/>
            <a:ext cx="86972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Uzayda</a:t>
            </a:r>
            <a:r>
              <a:rPr lang="en-US" sz="2000" dirty="0" smtClean="0"/>
              <a:t> 3ten </a:t>
            </a:r>
            <a:r>
              <a:rPr lang="en-US" sz="2000" dirty="0" err="1" smtClean="0"/>
              <a:t>fazla</a:t>
            </a:r>
            <a:r>
              <a:rPr lang="en-US" sz="2000" dirty="0" smtClean="0"/>
              <a:t> </a:t>
            </a:r>
            <a:r>
              <a:rPr lang="en-US" sz="2000" dirty="0" err="1" smtClean="0"/>
              <a:t>boyut</a:t>
            </a:r>
            <a:r>
              <a:rPr lang="en-US" sz="2000" dirty="0" smtClean="0"/>
              <a:t> </a:t>
            </a:r>
            <a:r>
              <a:rPr lang="en-US" sz="2000" dirty="0" err="1" smtClean="0"/>
              <a:t>olabilir</a:t>
            </a:r>
            <a:r>
              <a:rPr lang="en-US" sz="2000" dirty="0" smtClean="0"/>
              <a:t>.  </a:t>
            </a:r>
            <a:r>
              <a:rPr lang="en-US" sz="2000" dirty="0" smtClean="0">
                <a:solidFill>
                  <a:srgbClr val="6B06D6"/>
                </a:solidFill>
              </a:rPr>
              <a:t>Ek </a:t>
            </a:r>
            <a:r>
              <a:rPr lang="en-US" sz="2000" dirty="0" err="1" smtClean="0">
                <a:solidFill>
                  <a:srgbClr val="6B06D6"/>
                </a:solidFill>
              </a:rPr>
              <a:t>boyutlar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küçük </a:t>
            </a:r>
            <a:r>
              <a:rPr lang="en-US" sz="2000" dirty="0" err="1" smtClean="0">
                <a:solidFill>
                  <a:srgbClr val="0000FF"/>
                </a:solidFill>
              </a:rPr>
              <a:t>ve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kıvrılmış</a:t>
            </a:r>
            <a:r>
              <a:rPr lang="en-US" sz="2000" dirty="0" smtClean="0"/>
              <a:t> </a:t>
            </a:r>
            <a:r>
              <a:rPr lang="en-US" sz="2000" dirty="0" err="1" smtClean="0"/>
              <a:t>olabilirler</a:t>
            </a:r>
            <a:r>
              <a:rPr lang="en-US" sz="2000" dirty="0" smtClean="0"/>
              <a:t>.  Bu </a:t>
            </a:r>
            <a:r>
              <a:rPr lang="en-US" sz="2000" dirty="0" err="1" smtClean="0"/>
              <a:t>tür</a:t>
            </a:r>
            <a:r>
              <a:rPr lang="en-US" sz="2000" dirty="0" smtClean="0"/>
              <a:t> </a:t>
            </a:r>
            <a:r>
              <a:rPr lang="en-US" sz="2000" dirty="0" err="1" smtClean="0"/>
              <a:t>boyutların</a:t>
            </a:r>
            <a:r>
              <a:rPr lang="en-US" sz="2000" dirty="0" smtClean="0"/>
              <a:t> </a:t>
            </a:r>
            <a:r>
              <a:rPr lang="en-US" sz="2000" dirty="0" err="1" smtClean="0"/>
              <a:t>varlığı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parçacıkların </a:t>
            </a:r>
            <a:r>
              <a:rPr lang="en-US" sz="2000" dirty="0" err="1" smtClean="0">
                <a:solidFill>
                  <a:srgbClr val="0000FF"/>
                </a:solidFill>
              </a:rPr>
              <a:t>etkileşimlerini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değiştirebilir</a:t>
            </a:r>
            <a:r>
              <a:rPr lang="en-US" sz="2000" dirty="0" smtClean="0"/>
              <a:t>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19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4205" y="4606355"/>
            <a:ext cx="3242766" cy="21510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3407" y="5476536"/>
            <a:ext cx="50148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Mesela</a:t>
            </a:r>
            <a:r>
              <a:rPr lang="en-US" sz="2000" dirty="0" smtClean="0"/>
              <a:t> </a:t>
            </a:r>
            <a:r>
              <a:rPr lang="en-US" sz="2000" dirty="0" err="1" smtClean="0"/>
              <a:t>ek</a:t>
            </a:r>
            <a:r>
              <a:rPr lang="en-US" sz="2000" dirty="0" smtClean="0"/>
              <a:t> </a:t>
            </a:r>
            <a:r>
              <a:rPr lang="en-US" sz="2000" dirty="0" err="1" smtClean="0"/>
              <a:t>boyutların</a:t>
            </a:r>
            <a:r>
              <a:rPr lang="en-US" sz="2000" dirty="0" smtClean="0"/>
              <a:t> </a:t>
            </a:r>
            <a:r>
              <a:rPr lang="en-US" sz="2000" dirty="0" err="1" smtClean="0"/>
              <a:t>içerisine</a:t>
            </a:r>
            <a:r>
              <a:rPr lang="en-US" sz="2000" dirty="0" smtClean="0"/>
              <a:t> </a:t>
            </a:r>
            <a:r>
              <a:rPr lang="en-US" sz="2000" dirty="0" err="1" smtClean="0"/>
              <a:t>girildiğinde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kütleçekim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kuvveti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artar</a:t>
            </a:r>
            <a:r>
              <a:rPr lang="en-US" sz="2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1721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3867" y="2572085"/>
            <a:ext cx="6823355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chemeClr val="bg1"/>
                </a:solidFill>
              </a:rPr>
              <a:t>Maddenin en küçük </a:t>
            </a:r>
            <a:r>
              <a:rPr lang="en-US" sz="2400" i="1" dirty="0" err="1" smtClean="0">
                <a:solidFill>
                  <a:schemeClr val="bg1"/>
                </a:solidFill>
              </a:rPr>
              <a:t>öğesi</a:t>
            </a:r>
            <a:r>
              <a:rPr lang="en-US" sz="2400" i="1" dirty="0" smtClean="0">
                <a:solidFill>
                  <a:schemeClr val="bg1"/>
                </a:solidFill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</a:rPr>
              <a:t>bulunmadan</a:t>
            </a:r>
            <a:r>
              <a:rPr lang="en-US" sz="2400" i="1" dirty="0" smtClean="0">
                <a:solidFill>
                  <a:schemeClr val="bg1"/>
                </a:solidFill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</a:rPr>
              <a:t>insan</a:t>
            </a:r>
            <a:r>
              <a:rPr lang="en-US" sz="2400" i="1" dirty="0" smtClean="0">
                <a:solidFill>
                  <a:schemeClr val="bg1"/>
                </a:solidFill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</a:rPr>
              <a:t>evreni</a:t>
            </a:r>
            <a:r>
              <a:rPr lang="en-US" sz="2400" i="1" dirty="0" smtClean="0">
                <a:solidFill>
                  <a:schemeClr val="bg1"/>
                </a:solidFill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</a:rPr>
              <a:t>asla</a:t>
            </a:r>
            <a:r>
              <a:rPr lang="en-US" sz="2400" i="1" dirty="0" smtClean="0">
                <a:solidFill>
                  <a:schemeClr val="bg1"/>
                </a:solidFill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</a:rPr>
              <a:t>anlayamaz</a:t>
            </a:r>
            <a:r>
              <a:rPr lang="en-US" sz="2400" i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sz="2400" dirty="0">
                <a:solidFill>
                  <a:schemeClr val="bg1"/>
                </a:solidFill>
              </a:rPr>
              <a:t>	</a:t>
            </a:r>
            <a:r>
              <a:rPr lang="en-US" sz="2400" dirty="0" smtClean="0">
                <a:solidFill>
                  <a:schemeClr val="bg1"/>
                </a:solidFill>
              </a:rPr>
              <a:t>										Plato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984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20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56514" y="602255"/>
            <a:ext cx="8214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err="1" smtClean="0">
                <a:solidFill>
                  <a:schemeClr val="bg1"/>
                </a:solidFill>
              </a:rPr>
              <a:t>LHC’de</a:t>
            </a:r>
            <a:r>
              <a:rPr lang="en-US" sz="3000" b="1" dirty="0" smtClean="0">
                <a:solidFill>
                  <a:schemeClr val="bg1"/>
                </a:solidFill>
              </a:rPr>
              <a:t> </a:t>
            </a:r>
            <a:r>
              <a:rPr lang="en-US" sz="3000" b="1" dirty="0" err="1" smtClean="0">
                <a:solidFill>
                  <a:schemeClr val="bg1"/>
                </a:solidFill>
              </a:rPr>
              <a:t>yeni</a:t>
            </a:r>
            <a:r>
              <a:rPr lang="en-US" sz="3000" b="1" dirty="0" smtClean="0">
                <a:solidFill>
                  <a:schemeClr val="bg1"/>
                </a:solidFill>
              </a:rPr>
              <a:t> </a:t>
            </a:r>
            <a:r>
              <a:rPr lang="en-US" sz="3000" b="1" dirty="0" err="1" smtClean="0">
                <a:solidFill>
                  <a:schemeClr val="bg1"/>
                </a:solidFill>
              </a:rPr>
              <a:t>fizik</a:t>
            </a:r>
            <a:r>
              <a:rPr lang="en-US" sz="3000" b="1" dirty="0" smtClean="0">
                <a:solidFill>
                  <a:schemeClr val="bg1"/>
                </a:solidFill>
              </a:rPr>
              <a:t> </a:t>
            </a:r>
            <a:r>
              <a:rPr lang="en-US" sz="3000" b="1" dirty="0" err="1" smtClean="0">
                <a:solidFill>
                  <a:schemeClr val="bg1"/>
                </a:solidFill>
              </a:rPr>
              <a:t>arıyoruz</a:t>
            </a:r>
            <a:r>
              <a:rPr lang="en-US" sz="3000" b="1" dirty="0" smtClean="0">
                <a:solidFill>
                  <a:schemeClr val="bg1"/>
                </a:solidFill>
              </a:rPr>
              <a:t>… </a:t>
            </a:r>
            <a:r>
              <a:rPr lang="en-US" sz="3000" b="1" dirty="0" err="1" smtClean="0">
                <a:solidFill>
                  <a:schemeClr val="bg1"/>
                </a:solidFill>
              </a:rPr>
              <a:t>ama</a:t>
            </a:r>
            <a:r>
              <a:rPr lang="en-US" sz="3000" b="1" dirty="0" smtClean="0">
                <a:solidFill>
                  <a:schemeClr val="bg1"/>
                </a:solidFill>
              </a:rPr>
              <a:t> </a:t>
            </a:r>
            <a:r>
              <a:rPr lang="en-US" sz="3000" b="1" dirty="0" err="1" smtClean="0">
                <a:solidFill>
                  <a:schemeClr val="bg1"/>
                </a:solidFill>
              </a:rPr>
              <a:t>ufak</a:t>
            </a:r>
            <a:r>
              <a:rPr lang="en-US" sz="3000" b="1" dirty="0" smtClean="0">
                <a:solidFill>
                  <a:schemeClr val="bg1"/>
                </a:solidFill>
              </a:rPr>
              <a:t> </a:t>
            </a:r>
            <a:r>
              <a:rPr lang="en-US" sz="3000" b="1" dirty="0" err="1" smtClean="0">
                <a:solidFill>
                  <a:schemeClr val="bg1"/>
                </a:solidFill>
              </a:rPr>
              <a:t>bir</a:t>
            </a:r>
            <a:r>
              <a:rPr lang="en-US" sz="3000" b="1" dirty="0" smtClean="0">
                <a:solidFill>
                  <a:schemeClr val="bg1"/>
                </a:solidFill>
              </a:rPr>
              <a:t> </a:t>
            </a:r>
            <a:r>
              <a:rPr lang="en-US" sz="3000" b="1" dirty="0" err="1" smtClean="0">
                <a:solidFill>
                  <a:schemeClr val="bg1"/>
                </a:solidFill>
              </a:rPr>
              <a:t>sorun</a:t>
            </a:r>
            <a:r>
              <a:rPr lang="en-US" sz="3000" b="1" dirty="0" smtClean="0">
                <a:solidFill>
                  <a:schemeClr val="bg1"/>
                </a:solidFill>
              </a:rPr>
              <a:t> </a:t>
            </a:r>
            <a:r>
              <a:rPr lang="en-US" sz="3000" b="1" dirty="0" err="1" smtClean="0">
                <a:solidFill>
                  <a:schemeClr val="bg1"/>
                </a:solidFill>
              </a:rPr>
              <a:t>var</a:t>
            </a:r>
            <a:r>
              <a:rPr lang="en-US" sz="3000" b="1" dirty="0" smtClean="0">
                <a:solidFill>
                  <a:schemeClr val="bg1"/>
                </a:solidFill>
              </a:rPr>
              <a:t>:</a:t>
            </a:r>
            <a:endParaRPr lang="en-US" sz="3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73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5331" y="2117117"/>
            <a:ext cx="6154710" cy="435381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21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56514" y="602255"/>
            <a:ext cx="8214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chemeClr val="bg1"/>
                </a:solidFill>
              </a:rPr>
              <a:t>LHC’de </a:t>
            </a:r>
            <a:r>
              <a:rPr lang="en-US" sz="3000" b="1" dirty="0" err="1" smtClean="0">
                <a:solidFill>
                  <a:schemeClr val="bg1"/>
                </a:solidFill>
              </a:rPr>
              <a:t>yeni</a:t>
            </a:r>
            <a:r>
              <a:rPr lang="en-US" sz="3000" b="1" dirty="0" smtClean="0">
                <a:solidFill>
                  <a:schemeClr val="bg1"/>
                </a:solidFill>
              </a:rPr>
              <a:t> </a:t>
            </a:r>
            <a:r>
              <a:rPr lang="en-US" sz="3000" b="1" dirty="0" err="1" smtClean="0">
                <a:solidFill>
                  <a:schemeClr val="bg1"/>
                </a:solidFill>
              </a:rPr>
              <a:t>fizik</a:t>
            </a:r>
            <a:r>
              <a:rPr lang="en-US" sz="3000" b="1" dirty="0" smtClean="0">
                <a:solidFill>
                  <a:schemeClr val="bg1"/>
                </a:solidFill>
              </a:rPr>
              <a:t> </a:t>
            </a:r>
            <a:r>
              <a:rPr lang="en-US" sz="3000" b="1" dirty="0" err="1" smtClean="0">
                <a:solidFill>
                  <a:schemeClr val="bg1"/>
                </a:solidFill>
              </a:rPr>
              <a:t>arıyoruz</a:t>
            </a:r>
            <a:r>
              <a:rPr lang="en-US" sz="3000" b="1" dirty="0" smtClean="0">
                <a:solidFill>
                  <a:schemeClr val="bg1"/>
                </a:solidFill>
              </a:rPr>
              <a:t>… </a:t>
            </a:r>
            <a:r>
              <a:rPr lang="en-US" sz="3000" b="1" dirty="0" err="1" smtClean="0">
                <a:solidFill>
                  <a:schemeClr val="bg1"/>
                </a:solidFill>
              </a:rPr>
              <a:t>ama</a:t>
            </a:r>
            <a:r>
              <a:rPr lang="en-US" sz="3000" b="1" dirty="0" smtClean="0">
                <a:solidFill>
                  <a:schemeClr val="bg1"/>
                </a:solidFill>
              </a:rPr>
              <a:t> </a:t>
            </a:r>
            <a:r>
              <a:rPr lang="en-US" sz="3000" b="1" dirty="0" err="1" smtClean="0">
                <a:solidFill>
                  <a:schemeClr val="bg1"/>
                </a:solidFill>
              </a:rPr>
              <a:t>ufak</a:t>
            </a:r>
            <a:r>
              <a:rPr lang="en-US" sz="3000" b="1" dirty="0" smtClean="0">
                <a:solidFill>
                  <a:schemeClr val="bg1"/>
                </a:solidFill>
              </a:rPr>
              <a:t> </a:t>
            </a:r>
            <a:r>
              <a:rPr lang="en-US" sz="3000" b="1" dirty="0" err="1" smtClean="0">
                <a:solidFill>
                  <a:schemeClr val="bg1"/>
                </a:solidFill>
              </a:rPr>
              <a:t>bir</a:t>
            </a:r>
            <a:r>
              <a:rPr lang="en-US" sz="3000" b="1" dirty="0" smtClean="0">
                <a:solidFill>
                  <a:schemeClr val="bg1"/>
                </a:solidFill>
              </a:rPr>
              <a:t> </a:t>
            </a:r>
            <a:r>
              <a:rPr lang="en-US" sz="3000" b="1" dirty="0" err="1" smtClean="0">
                <a:solidFill>
                  <a:schemeClr val="bg1"/>
                </a:solidFill>
              </a:rPr>
              <a:t>sorun</a:t>
            </a:r>
            <a:r>
              <a:rPr lang="en-US" sz="3000" b="1" dirty="0" smtClean="0">
                <a:solidFill>
                  <a:schemeClr val="bg1"/>
                </a:solidFill>
              </a:rPr>
              <a:t> </a:t>
            </a:r>
            <a:r>
              <a:rPr lang="en-US" sz="3000" b="1" dirty="0" err="1" smtClean="0">
                <a:solidFill>
                  <a:schemeClr val="bg1"/>
                </a:solidFill>
              </a:rPr>
              <a:t>var</a:t>
            </a:r>
            <a:r>
              <a:rPr lang="en-US" sz="3000" b="1" dirty="0" smtClean="0">
                <a:solidFill>
                  <a:schemeClr val="bg1"/>
                </a:solidFill>
              </a:rPr>
              <a:t>:</a:t>
            </a:r>
            <a:endParaRPr lang="en-US" sz="3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6302" y="1101523"/>
            <a:ext cx="78134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5000" b="1" dirty="0" smtClean="0">
                <a:solidFill>
                  <a:schemeClr val="bg1"/>
                </a:solidFill>
              </a:rPr>
              <a:t>Ne </a:t>
            </a:r>
            <a:r>
              <a:rPr lang="en-US" sz="5000" b="1" dirty="0" err="1" smtClean="0">
                <a:solidFill>
                  <a:schemeClr val="bg1"/>
                </a:solidFill>
              </a:rPr>
              <a:t>aradığımızı</a:t>
            </a:r>
            <a:r>
              <a:rPr lang="en-US" sz="5000" b="1" dirty="0" smtClean="0">
                <a:solidFill>
                  <a:schemeClr val="bg1"/>
                </a:solidFill>
              </a:rPr>
              <a:t> </a:t>
            </a:r>
            <a:r>
              <a:rPr lang="en-US" sz="5000" b="1" dirty="0" err="1" smtClean="0">
                <a:solidFill>
                  <a:schemeClr val="bg1"/>
                </a:solidFill>
              </a:rPr>
              <a:t>bilmiyoruz</a:t>
            </a:r>
            <a:r>
              <a:rPr lang="en-US" sz="5000" b="1" dirty="0" smtClean="0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569895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22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56514" y="105947"/>
            <a:ext cx="47543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err="1" smtClean="0">
                <a:solidFill>
                  <a:srgbClr val="FFFF00"/>
                </a:solidFill>
              </a:rPr>
              <a:t>LHC’de</a:t>
            </a:r>
            <a:r>
              <a:rPr lang="en-US" sz="3000" b="1" dirty="0" smtClean="0">
                <a:solidFill>
                  <a:srgbClr val="FFFF00"/>
                </a:solidFill>
              </a:rPr>
              <a:t> </a:t>
            </a:r>
            <a:r>
              <a:rPr lang="en-US" sz="3000" b="1" dirty="0" err="1" smtClean="0">
                <a:solidFill>
                  <a:srgbClr val="FFFF00"/>
                </a:solidFill>
              </a:rPr>
              <a:t>yeni</a:t>
            </a:r>
            <a:r>
              <a:rPr lang="en-US" sz="3000" b="1" dirty="0" smtClean="0">
                <a:solidFill>
                  <a:srgbClr val="FFFF00"/>
                </a:solidFill>
              </a:rPr>
              <a:t> </a:t>
            </a:r>
            <a:r>
              <a:rPr lang="en-US" sz="3000" b="1" dirty="0" err="1" smtClean="0">
                <a:solidFill>
                  <a:srgbClr val="FFFF00"/>
                </a:solidFill>
              </a:rPr>
              <a:t>fizik</a:t>
            </a:r>
            <a:r>
              <a:rPr lang="en-US" sz="3000" b="1" dirty="0" smtClean="0">
                <a:solidFill>
                  <a:srgbClr val="FFFF00"/>
                </a:solidFill>
              </a:rPr>
              <a:t> </a:t>
            </a:r>
            <a:r>
              <a:rPr lang="en-US" sz="3000" b="1" dirty="0" err="1" smtClean="0">
                <a:solidFill>
                  <a:srgbClr val="FFFF00"/>
                </a:solidFill>
              </a:rPr>
              <a:t>nasıl</a:t>
            </a:r>
            <a:r>
              <a:rPr lang="en-US" sz="3000" b="1" dirty="0" smtClean="0">
                <a:solidFill>
                  <a:srgbClr val="FFFF00"/>
                </a:solidFill>
              </a:rPr>
              <a:t> </a:t>
            </a:r>
            <a:r>
              <a:rPr lang="en-US" sz="3000" b="1" dirty="0" err="1" smtClean="0">
                <a:solidFill>
                  <a:srgbClr val="FFFF00"/>
                </a:solidFill>
              </a:rPr>
              <a:t>ararız</a:t>
            </a:r>
            <a:r>
              <a:rPr lang="en-US" sz="3000" b="1" dirty="0" smtClean="0">
                <a:solidFill>
                  <a:srgbClr val="FFFF00"/>
                </a:solidFill>
              </a:rPr>
              <a:t>?</a:t>
            </a:r>
            <a:endParaRPr lang="en-US" sz="3000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327" y="623713"/>
            <a:ext cx="8864566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b="1" dirty="0" smtClean="0">
                <a:solidFill>
                  <a:srgbClr val="9AFF94"/>
                </a:solidFill>
              </a:rPr>
              <a:t>Aday </a:t>
            </a:r>
            <a:r>
              <a:rPr lang="en-US" sz="2000" b="1" dirty="0" err="1" smtClean="0">
                <a:solidFill>
                  <a:srgbClr val="9AFF94"/>
                </a:solidFill>
              </a:rPr>
              <a:t>kuramdan</a:t>
            </a:r>
            <a:r>
              <a:rPr lang="en-US" sz="2000" b="1" dirty="0" smtClean="0">
                <a:solidFill>
                  <a:srgbClr val="9AFF94"/>
                </a:solidFill>
              </a:rPr>
              <a:t> </a:t>
            </a:r>
            <a:r>
              <a:rPr lang="en-US" sz="2000" b="1" dirty="0" err="1" smtClean="0">
                <a:solidFill>
                  <a:srgbClr val="9AFF94"/>
                </a:solidFill>
              </a:rPr>
              <a:t>bağımsız</a:t>
            </a:r>
            <a:r>
              <a:rPr lang="en-US" sz="2000" b="1" dirty="0" smtClean="0">
                <a:solidFill>
                  <a:srgbClr val="9AFF94"/>
                </a:solidFill>
              </a:rPr>
              <a:t> </a:t>
            </a:r>
            <a:r>
              <a:rPr lang="en-US" sz="2000" b="1" dirty="0" err="1" smtClean="0">
                <a:solidFill>
                  <a:srgbClr val="9AFF94"/>
                </a:solidFill>
              </a:rPr>
              <a:t>aramalar</a:t>
            </a:r>
            <a:r>
              <a:rPr lang="en-US" sz="2000" b="1" dirty="0" smtClean="0">
                <a:solidFill>
                  <a:srgbClr val="9AFF94"/>
                </a:solidFill>
              </a:rPr>
              <a:t>:</a:t>
            </a:r>
          </a:p>
          <a:p>
            <a:pPr marL="800100" lvl="1" indent="-342900">
              <a:spcBef>
                <a:spcPts val="600"/>
              </a:spcBef>
              <a:buFont typeface="Arial"/>
              <a:buChar char="•"/>
            </a:pPr>
            <a:r>
              <a:rPr lang="en-US" sz="2000" b="1" dirty="0" err="1" smtClean="0">
                <a:solidFill>
                  <a:schemeClr val="bg1"/>
                </a:solidFill>
              </a:rPr>
              <a:t>Öncelikle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SMnin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baskın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olduğu</a:t>
            </a:r>
            <a:r>
              <a:rPr lang="en-US" sz="2000" b="1" dirty="0" smtClean="0">
                <a:solidFill>
                  <a:srgbClr val="FFFF00"/>
                </a:solidFill>
              </a:rPr>
              <a:t> son </a:t>
            </a:r>
            <a:r>
              <a:rPr lang="en-US" sz="2000" b="1" dirty="0" err="1" smtClean="0">
                <a:solidFill>
                  <a:srgbClr val="FFFF00"/>
                </a:solidFill>
              </a:rPr>
              <a:t>durumlarda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ölçümler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yaparak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SMi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doğrularız</a:t>
            </a:r>
            <a:r>
              <a:rPr lang="en-US" sz="2000" b="1" dirty="0" smtClean="0">
                <a:solidFill>
                  <a:schemeClr val="bg1"/>
                </a:solidFill>
              </a:rPr>
              <a:t>.  </a:t>
            </a:r>
            <a:r>
              <a:rPr lang="en-US" sz="2000" b="1" dirty="0" err="1">
                <a:solidFill>
                  <a:schemeClr val="bg1"/>
                </a:solidFill>
              </a:rPr>
              <a:t>V</a:t>
            </a:r>
            <a:r>
              <a:rPr lang="en-US" sz="2000" b="1" dirty="0" err="1" smtClean="0">
                <a:solidFill>
                  <a:schemeClr val="bg1"/>
                </a:solidFill>
              </a:rPr>
              <a:t>eride</a:t>
            </a:r>
            <a:r>
              <a:rPr lang="en-US" sz="2000" b="1" dirty="0" smtClean="0">
                <a:solidFill>
                  <a:schemeClr val="bg1"/>
                </a:solidFill>
              </a:rPr>
              <a:t> SM </a:t>
            </a:r>
            <a:r>
              <a:rPr lang="en-US" sz="2000" b="1" dirty="0" err="1" smtClean="0">
                <a:solidFill>
                  <a:schemeClr val="bg1"/>
                </a:solidFill>
              </a:rPr>
              <a:t>öngörüsüne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göre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bir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fark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olup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olmadığına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bakarız</a:t>
            </a:r>
            <a:r>
              <a:rPr lang="en-US" sz="2000" b="1" dirty="0" smtClean="0">
                <a:solidFill>
                  <a:schemeClr val="bg1"/>
                </a:solidFill>
              </a:rPr>
              <a:t>.  </a:t>
            </a:r>
            <a:r>
              <a:rPr lang="en-US" sz="2000" b="1" dirty="0" err="1" smtClean="0">
                <a:solidFill>
                  <a:schemeClr val="bg1"/>
                </a:solidFill>
              </a:rPr>
              <a:t>Şimdiye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kadar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fark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görmedik</a:t>
            </a:r>
            <a:r>
              <a:rPr lang="en-US" sz="2000" b="1" dirty="0" smtClean="0">
                <a:solidFill>
                  <a:schemeClr val="bg1"/>
                </a:solidFill>
              </a:rPr>
              <a:t>.</a:t>
            </a:r>
          </a:p>
          <a:p>
            <a:pPr marL="800100" lvl="1" indent="-342900">
              <a:spcBef>
                <a:spcPts val="600"/>
              </a:spcBef>
              <a:buFont typeface="Arial"/>
              <a:buChar char="•"/>
            </a:pPr>
            <a:r>
              <a:rPr lang="en-US" sz="2000" b="1" dirty="0" smtClean="0">
                <a:solidFill>
                  <a:srgbClr val="FFFF00"/>
                </a:solidFill>
              </a:rPr>
              <a:t>Çok </a:t>
            </a:r>
            <a:r>
              <a:rPr lang="en-US" sz="2000" b="1" dirty="0" err="1" smtClean="0">
                <a:solidFill>
                  <a:srgbClr val="FFFF00"/>
                </a:solidFill>
              </a:rPr>
              <a:t>sayıda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farklı</a:t>
            </a:r>
            <a:r>
              <a:rPr lang="en-US" sz="2000" b="1" dirty="0">
                <a:solidFill>
                  <a:srgbClr val="FFFF00"/>
                </a:solidFill>
              </a:rPr>
              <a:t> </a:t>
            </a:r>
            <a:r>
              <a:rPr lang="en-US" sz="2000" b="1" dirty="0" smtClean="0">
                <a:solidFill>
                  <a:srgbClr val="FFFF00"/>
                </a:solidFill>
              </a:rPr>
              <a:t>son </a:t>
            </a:r>
            <a:r>
              <a:rPr lang="en-US" sz="2000" b="1" dirty="0" err="1" smtClean="0">
                <a:solidFill>
                  <a:srgbClr val="FFFF00"/>
                </a:solidFill>
              </a:rPr>
              <a:t>duruma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aynı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anda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kabaca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bakarız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ve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SMden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bir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farklılık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ararız</a:t>
            </a:r>
            <a:r>
              <a:rPr lang="en-US" sz="2000" b="1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b="1" dirty="0" smtClean="0">
                <a:solidFill>
                  <a:srgbClr val="9AFF94"/>
                </a:solidFill>
              </a:rPr>
              <a:t>Aday </a:t>
            </a:r>
            <a:r>
              <a:rPr lang="en-US" sz="2000" b="1" dirty="0" err="1" smtClean="0">
                <a:solidFill>
                  <a:srgbClr val="9AFF94"/>
                </a:solidFill>
              </a:rPr>
              <a:t>kurama</a:t>
            </a:r>
            <a:r>
              <a:rPr lang="en-US" sz="2000" b="1" dirty="0" smtClean="0">
                <a:solidFill>
                  <a:srgbClr val="9AFF94"/>
                </a:solidFill>
              </a:rPr>
              <a:t> </a:t>
            </a:r>
            <a:r>
              <a:rPr lang="en-US" sz="2000" b="1" dirty="0" err="1" smtClean="0">
                <a:solidFill>
                  <a:srgbClr val="9AFF94"/>
                </a:solidFill>
              </a:rPr>
              <a:t>bağlı</a:t>
            </a:r>
            <a:r>
              <a:rPr lang="en-US" sz="2000" b="1" dirty="0" smtClean="0">
                <a:solidFill>
                  <a:srgbClr val="9AFF94"/>
                </a:solidFill>
              </a:rPr>
              <a:t> </a:t>
            </a:r>
            <a:r>
              <a:rPr lang="en-US" sz="2000" b="1" dirty="0" err="1" smtClean="0">
                <a:solidFill>
                  <a:srgbClr val="9AFF94"/>
                </a:solidFill>
              </a:rPr>
              <a:t>aramalar</a:t>
            </a:r>
            <a:r>
              <a:rPr lang="en-US" sz="2000" b="1" dirty="0" smtClean="0">
                <a:solidFill>
                  <a:srgbClr val="9AFF94"/>
                </a:solidFill>
              </a:rPr>
              <a:t>: </a:t>
            </a:r>
          </a:p>
          <a:p>
            <a:pPr marL="800100" lvl="1" indent="-342900">
              <a:spcBef>
                <a:spcPts val="600"/>
              </a:spcBef>
              <a:buFont typeface="Arial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Yeni </a:t>
            </a:r>
            <a:r>
              <a:rPr lang="en-US" sz="2000" b="1" dirty="0" err="1" smtClean="0">
                <a:solidFill>
                  <a:schemeClr val="bg1"/>
                </a:solidFill>
              </a:rPr>
              <a:t>fizik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kuramları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arasından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sevdiğimiz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birini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alırız</a:t>
            </a:r>
            <a:r>
              <a:rPr lang="en-US" sz="2000" b="1" dirty="0" smtClean="0">
                <a:solidFill>
                  <a:schemeClr val="bg1"/>
                </a:solidFill>
              </a:rPr>
              <a:t>.</a:t>
            </a:r>
          </a:p>
          <a:p>
            <a:pPr marL="800100" lvl="1" indent="-342900">
              <a:spcBef>
                <a:spcPts val="600"/>
              </a:spcBef>
              <a:buFont typeface="Arial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Aday </a:t>
            </a:r>
            <a:r>
              <a:rPr lang="en-US" sz="2000" b="1" dirty="0" err="1" smtClean="0">
                <a:solidFill>
                  <a:schemeClr val="bg1"/>
                </a:solidFill>
              </a:rPr>
              <a:t>kuramın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rgbClr val="FFFF00"/>
                </a:solidFill>
              </a:rPr>
              <a:t>genel </a:t>
            </a:r>
            <a:r>
              <a:rPr lang="en-US" sz="2000" b="1" dirty="0" err="1" smtClean="0">
                <a:solidFill>
                  <a:srgbClr val="FFFF00"/>
                </a:solidFill>
              </a:rPr>
              <a:t>karakteristiklerini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belirleriz</a:t>
            </a:r>
            <a:r>
              <a:rPr lang="en-US" sz="2000" b="1" dirty="0" smtClean="0">
                <a:solidFill>
                  <a:schemeClr val="bg1"/>
                </a:solidFill>
              </a:rPr>
              <a:t>, </a:t>
            </a:r>
            <a:r>
              <a:rPr lang="en-US" sz="2000" b="1" dirty="0" err="1" smtClean="0">
                <a:solidFill>
                  <a:schemeClr val="bg1"/>
                </a:solidFill>
              </a:rPr>
              <a:t>ve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bu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karakteristikler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arasında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SMden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ayırt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edici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olanları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buluruz</a:t>
            </a:r>
            <a:r>
              <a:rPr lang="en-US" sz="2000" b="1" dirty="0" smtClean="0">
                <a:solidFill>
                  <a:schemeClr val="bg1"/>
                </a:solidFill>
              </a:rPr>
              <a:t>.</a:t>
            </a:r>
          </a:p>
          <a:p>
            <a:pPr marL="800100" lvl="1" indent="-342900">
              <a:spcBef>
                <a:spcPts val="600"/>
              </a:spcBef>
              <a:buFont typeface="Arial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BHÇ </a:t>
            </a:r>
            <a:r>
              <a:rPr lang="en-US" sz="2000" b="1" dirty="0" err="1" smtClean="0">
                <a:solidFill>
                  <a:schemeClr val="bg1"/>
                </a:solidFill>
              </a:rPr>
              <a:t>verilerı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arasından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bu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karakteristiklere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sahip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olan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olayları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seçeriz</a:t>
            </a:r>
            <a:r>
              <a:rPr lang="en-US" sz="2000" b="1" dirty="0" smtClean="0">
                <a:solidFill>
                  <a:schemeClr val="bg1"/>
                </a:solidFill>
              </a:rPr>
              <a:t>. 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</a:p>
          <a:p>
            <a:pPr marL="800100" lvl="1" indent="-342900">
              <a:spcBef>
                <a:spcPts val="600"/>
              </a:spcBef>
              <a:buFont typeface="Arial"/>
              <a:buChar char="•"/>
            </a:pPr>
            <a:r>
              <a:rPr lang="en-US" sz="2000" b="1" dirty="0" err="1" smtClean="0">
                <a:solidFill>
                  <a:schemeClr val="bg1"/>
                </a:solidFill>
              </a:rPr>
              <a:t>Seçimden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kaç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tane</a:t>
            </a:r>
            <a:r>
              <a:rPr lang="en-US" sz="2000" b="1" dirty="0" smtClean="0">
                <a:solidFill>
                  <a:srgbClr val="FFFF00"/>
                </a:solidFill>
              </a:rPr>
              <a:t> SM </a:t>
            </a:r>
            <a:r>
              <a:rPr lang="en-US" sz="2000" b="1" dirty="0" err="1" smtClean="0">
                <a:solidFill>
                  <a:srgbClr val="FFFF00"/>
                </a:solidFill>
              </a:rPr>
              <a:t>olay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geçmiş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olabileceğini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hesaplarız</a:t>
            </a:r>
            <a:r>
              <a:rPr lang="en-US" sz="2000" b="1" dirty="0" smtClean="0">
                <a:solidFill>
                  <a:schemeClr val="bg1"/>
                </a:solidFill>
              </a:rPr>
              <a:t>.</a:t>
            </a:r>
          </a:p>
          <a:p>
            <a:pPr marL="800100" lvl="1" indent="-342900">
              <a:spcBef>
                <a:spcPts val="600"/>
              </a:spcBef>
              <a:buFont typeface="Arial"/>
              <a:buChar char="•"/>
            </a:pPr>
            <a:r>
              <a:rPr lang="en-US" sz="2000" b="1" dirty="0" smtClean="0">
                <a:solidFill>
                  <a:srgbClr val="FFFF00"/>
                </a:solidFill>
              </a:rPr>
              <a:t>Hesaplanan SM </a:t>
            </a:r>
            <a:r>
              <a:rPr lang="en-US" sz="2000" b="1" dirty="0" err="1" smtClean="0">
                <a:solidFill>
                  <a:srgbClr val="FFFF00"/>
                </a:solidFill>
              </a:rPr>
              <a:t>miktarını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seçilmiş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verilerle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karşılaştırırız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ve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fark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çıksın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diye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umut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ederiz</a:t>
            </a:r>
            <a:r>
              <a:rPr lang="en-US" sz="2000" b="1" dirty="0" smtClean="0">
                <a:solidFill>
                  <a:schemeClr val="bg1"/>
                </a:solidFill>
              </a:rPr>
              <a:t>.</a:t>
            </a:r>
          </a:p>
          <a:p>
            <a:pPr marL="800100" lvl="1" indent="-342900">
              <a:spcBef>
                <a:spcPts val="600"/>
              </a:spcBef>
              <a:buFont typeface="Arial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Eğer </a:t>
            </a:r>
            <a:r>
              <a:rPr lang="en-US" sz="2000" b="1" dirty="0" err="1" smtClean="0">
                <a:solidFill>
                  <a:srgbClr val="FFFF00"/>
                </a:solidFill>
              </a:rPr>
              <a:t>fark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çıkarsa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değişik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kanallarda</a:t>
            </a:r>
            <a:r>
              <a:rPr lang="en-US" sz="2000" b="1" dirty="0" smtClean="0">
                <a:solidFill>
                  <a:srgbClr val="FFFF00"/>
                </a:solidFill>
              </a:rPr>
              <a:t> ölçüm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yaparak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yeni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parçacığı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tanımaya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çalışırız</a:t>
            </a:r>
            <a:r>
              <a:rPr lang="en-US" sz="2000" b="1" dirty="0" smtClean="0">
                <a:solidFill>
                  <a:schemeClr val="bg1"/>
                </a:solidFill>
              </a:rPr>
              <a:t>.</a:t>
            </a:r>
          </a:p>
          <a:p>
            <a:pPr marL="800100" lvl="1" indent="-342900">
              <a:spcBef>
                <a:spcPts val="600"/>
              </a:spcBef>
              <a:buFont typeface="Arial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Eğer </a:t>
            </a:r>
            <a:r>
              <a:rPr lang="en-US" sz="2000" b="1" dirty="0" err="1" smtClean="0">
                <a:solidFill>
                  <a:srgbClr val="FFFF00"/>
                </a:solidFill>
              </a:rPr>
              <a:t>fark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çıkmazsa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veride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fazlalık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öngören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yeni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kuramları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dıştalarız</a:t>
            </a:r>
            <a:r>
              <a:rPr lang="en-US" sz="2000" b="1" dirty="0" smtClean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396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585" y="191598"/>
            <a:ext cx="81758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000090"/>
                </a:solidFill>
              </a:rPr>
              <a:t>LHC’de ne </a:t>
            </a:r>
            <a:r>
              <a:rPr lang="en-US" sz="3000" dirty="0" err="1" smtClean="0">
                <a:solidFill>
                  <a:srgbClr val="000090"/>
                </a:solidFill>
              </a:rPr>
              <a:t>kadar</a:t>
            </a:r>
            <a:r>
              <a:rPr lang="en-US" sz="3000" dirty="0" smtClean="0">
                <a:solidFill>
                  <a:srgbClr val="000090"/>
                </a:solidFill>
              </a:rPr>
              <a:t> SM </a:t>
            </a:r>
            <a:r>
              <a:rPr lang="en-US" sz="3000" dirty="0" err="1" smtClean="0">
                <a:solidFill>
                  <a:srgbClr val="000090"/>
                </a:solidFill>
              </a:rPr>
              <a:t>oluşur</a:t>
            </a:r>
            <a:r>
              <a:rPr lang="en-US" sz="3000" dirty="0" smtClean="0">
                <a:solidFill>
                  <a:srgbClr val="000090"/>
                </a:solidFill>
              </a:rPr>
              <a:t>?</a:t>
            </a:r>
            <a:endParaRPr lang="en-US" sz="3000" dirty="0">
              <a:solidFill>
                <a:srgbClr val="070140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770FF-1A0C-D242-94C6-EDDEEAD276C6}" type="slidenum">
              <a:rPr lang="en-US" smtClean="0"/>
              <a:t>23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437" y="929326"/>
            <a:ext cx="7219386" cy="50040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0463" y="6089702"/>
            <a:ext cx="7620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Bunların</a:t>
            </a:r>
            <a:r>
              <a:rPr lang="en-US" dirty="0" smtClean="0"/>
              <a:t> </a:t>
            </a:r>
            <a:r>
              <a:rPr lang="en-US" dirty="0" err="1" smtClean="0"/>
              <a:t>yanısıra</a:t>
            </a:r>
            <a:r>
              <a:rPr lang="en-US" dirty="0" smtClean="0"/>
              <a:t> 10</a:t>
            </a:r>
            <a:r>
              <a:rPr lang="en-US" baseline="30000" dirty="0" smtClean="0"/>
              <a:t>7</a:t>
            </a:r>
            <a:r>
              <a:rPr lang="en-US" dirty="0" smtClean="0"/>
              <a:t>pb </a:t>
            </a:r>
            <a:r>
              <a:rPr lang="en-US" dirty="0" err="1" smtClean="0"/>
              <a:t>ile</a:t>
            </a:r>
            <a:r>
              <a:rPr lang="en-US" dirty="0" smtClean="0"/>
              <a:t> QCD </a:t>
            </a:r>
            <a:r>
              <a:rPr lang="en-US" dirty="0" err="1" smtClean="0"/>
              <a:t>ardalan</a:t>
            </a:r>
            <a:r>
              <a:rPr lang="en-US" dirty="0" smtClean="0"/>
              <a:t> var.  </a:t>
            </a:r>
            <a:r>
              <a:rPr lang="en-US" dirty="0" err="1" smtClean="0"/>
              <a:t>QCD’de</a:t>
            </a:r>
            <a:r>
              <a:rPr lang="en-US" dirty="0" smtClean="0"/>
              <a:t> 2 </a:t>
            </a:r>
            <a:r>
              <a:rPr lang="en-US" dirty="0" err="1" smtClean="0"/>
              <a:t>ya</a:t>
            </a:r>
            <a:r>
              <a:rPr lang="en-US" dirty="0" smtClean="0"/>
              <a:t> da </a:t>
            </a:r>
            <a:r>
              <a:rPr lang="en-US" dirty="0" err="1" smtClean="0"/>
              <a:t>fazla</a:t>
            </a:r>
            <a:r>
              <a:rPr lang="en-US" dirty="0" smtClean="0"/>
              <a:t> jet </a:t>
            </a:r>
            <a:r>
              <a:rPr lang="en-US" dirty="0" err="1" smtClean="0"/>
              <a:t>oluşuyor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80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585" y="191598"/>
            <a:ext cx="81758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000090"/>
                </a:solidFill>
              </a:rPr>
              <a:t>LHC’de ne </a:t>
            </a:r>
            <a:r>
              <a:rPr lang="en-US" sz="3000" dirty="0" err="1" smtClean="0">
                <a:solidFill>
                  <a:srgbClr val="000090"/>
                </a:solidFill>
              </a:rPr>
              <a:t>kadar</a:t>
            </a:r>
            <a:r>
              <a:rPr lang="en-US" sz="3000" dirty="0" smtClean="0">
                <a:solidFill>
                  <a:srgbClr val="000090"/>
                </a:solidFill>
              </a:rPr>
              <a:t> </a:t>
            </a:r>
            <a:r>
              <a:rPr lang="en-US" sz="3000" dirty="0" err="1" smtClean="0">
                <a:solidFill>
                  <a:srgbClr val="000090"/>
                </a:solidFill>
              </a:rPr>
              <a:t>yeni</a:t>
            </a:r>
            <a:r>
              <a:rPr lang="en-US" sz="3000" dirty="0" smtClean="0">
                <a:solidFill>
                  <a:srgbClr val="000090"/>
                </a:solidFill>
              </a:rPr>
              <a:t> </a:t>
            </a:r>
            <a:r>
              <a:rPr lang="en-US" sz="3000" dirty="0" err="1" smtClean="0">
                <a:solidFill>
                  <a:srgbClr val="000090"/>
                </a:solidFill>
              </a:rPr>
              <a:t>fizik</a:t>
            </a:r>
            <a:r>
              <a:rPr lang="en-US" sz="3000" dirty="0" smtClean="0">
                <a:solidFill>
                  <a:srgbClr val="000090"/>
                </a:solidFill>
              </a:rPr>
              <a:t> </a:t>
            </a:r>
            <a:r>
              <a:rPr lang="en-US" sz="3000" dirty="0" err="1" smtClean="0">
                <a:solidFill>
                  <a:srgbClr val="000090"/>
                </a:solidFill>
              </a:rPr>
              <a:t>oluşması</a:t>
            </a:r>
            <a:r>
              <a:rPr lang="en-US" sz="3000" dirty="0" smtClean="0">
                <a:solidFill>
                  <a:srgbClr val="000090"/>
                </a:solidFill>
              </a:rPr>
              <a:t> </a:t>
            </a:r>
            <a:r>
              <a:rPr lang="en-US" sz="3000" dirty="0" err="1" smtClean="0">
                <a:solidFill>
                  <a:srgbClr val="000090"/>
                </a:solidFill>
              </a:rPr>
              <a:t>beklenir</a:t>
            </a:r>
            <a:r>
              <a:rPr lang="en-US" sz="3000" dirty="0">
                <a:solidFill>
                  <a:srgbClr val="000090"/>
                </a:solidFill>
              </a:rPr>
              <a:t>?</a:t>
            </a:r>
            <a:endParaRPr lang="en-US" sz="3000" dirty="0">
              <a:solidFill>
                <a:srgbClr val="070140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770FF-1A0C-D242-94C6-EDDEEAD276C6}" type="slidenum">
              <a:rPr lang="en-US" smtClean="0"/>
              <a:t>24</a:t>
            </a:fld>
            <a:endParaRPr lang="en-US"/>
          </a:p>
        </p:txBody>
      </p:sp>
      <p:pic>
        <p:nvPicPr>
          <p:cNvPr id="5" name="Picture 4" descr="susyxsect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84" y="938265"/>
            <a:ext cx="7205585" cy="5173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74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585" y="191598"/>
            <a:ext cx="81758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000090"/>
                </a:solidFill>
              </a:rPr>
              <a:t>Yeni </a:t>
            </a:r>
            <a:r>
              <a:rPr lang="en-US" sz="3000" dirty="0" err="1" smtClean="0">
                <a:solidFill>
                  <a:srgbClr val="000090"/>
                </a:solidFill>
              </a:rPr>
              <a:t>fiziği</a:t>
            </a:r>
            <a:r>
              <a:rPr lang="en-US" sz="3000" dirty="0" smtClean="0">
                <a:solidFill>
                  <a:srgbClr val="000090"/>
                </a:solidFill>
              </a:rPr>
              <a:t> “</a:t>
            </a:r>
            <a:r>
              <a:rPr lang="en-US" sz="3000" dirty="0" err="1" smtClean="0">
                <a:solidFill>
                  <a:srgbClr val="000090"/>
                </a:solidFill>
              </a:rPr>
              <a:t>heryerde</a:t>
            </a:r>
            <a:r>
              <a:rPr lang="en-US" sz="3000" dirty="0" smtClean="0">
                <a:solidFill>
                  <a:srgbClr val="000090"/>
                </a:solidFill>
              </a:rPr>
              <a:t>” </a:t>
            </a:r>
            <a:r>
              <a:rPr lang="en-US" sz="3000" dirty="0" err="1" smtClean="0">
                <a:solidFill>
                  <a:srgbClr val="000090"/>
                </a:solidFill>
              </a:rPr>
              <a:t>aramak</a:t>
            </a:r>
            <a:endParaRPr lang="en-US" sz="3000" dirty="0">
              <a:solidFill>
                <a:srgbClr val="070140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770FF-1A0C-D242-94C6-EDDEEAD276C6}" type="slidenum">
              <a:rPr lang="en-US" smtClean="0"/>
              <a:t>25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35584" y="899524"/>
            <a:ext cx="8710335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/>
              <a:t>Yeni </a:t>
            </a:r>
            <a:r>
              <a:rPr lang="en-US" sz="2000" dirty="0" err="1"/>
              <a:t>fizik</a:t>
            </a:r>
            <a:r>
              <a:rPr lang="en-US" sz="2000" dirty="0"/>
              <a:t> </a:t>
            </a:r>
            <a:r>
              <a:rPr lang="en-US" sz="2000" dirty="0" err="1"/>
              <a:t>kuramlarından</a:t>
            </a:r>
            <a:r>
              <a:rPr lang="en-US" sz="2000" dirty="0"/>
              <a:t> </a:t>
            </a:r>
            <a:r>
              <a:rPr lang="en-US" sz="2000" dirty="0" err="1"/>
              <a:t>herhangi</a:t>
            </a:r>
            <a:r>
              <a:rPr lang="en-US" sz="2000" dirty="0"/>
              <a:t> </a:t>
            </a:r>
            <a:r>
              <a:rPr lang="en-US" sz="2000" dirty="0" err="1"/>
              <a:t>birine</a:t>
            </a:r>
            <a:r>
              <a:rPr lang="en-US" sz="2000" dirty="0"/>
              <a:t> </a:t>
            </a:r>
            <a:r>
              <a:rPr lang="en-US" sz="2000" dirty="0" err="1"/>
              <a:t>odaklanmayı</a:t>
            </a:r>
            <a:r>
              <a:rPr lang="en-US" sz="2000" dirty="0"/>
              <a:t> </a:t>
            </a:r>
            <a:r>
              <a:rPr lang="en-US" sz="2000" dirty="0" err="1"/>
              <a:t>tercih</a:t>
            </a:r>
            <a:r>
              <a:rPr lang="en-US" sz="2000" dirty="0"/>
              <a:t> </a:t>
            </a:r>
            <a:r>
              <a:rPr lang="en-US" sz="2000" dirty="0" err="1"/>
              <a:t>etmiyorsak</a:t>
            </a:r>
            <a:r>
              <a:rPr lang="en-US" sz="2000" dirty="0"/>
              <a:t> SM </a:t>
            </a:r>
            <a:r>
              <a:rPr lang="en-US" sz="2000" dirty="0" err="1"/>
              <a:t>ötesi</a:t>
            </a:r>
            <a:r>
              <a:rPr lang="en-US" sz="2000" dirty="0"/>
              <a:t> </a:t>
            </a:r>
            <a:r>
              <a:rPr lang="en-US" sz="2000" dirty="0" err="1"/>
              <a:t>herhangi</a:t>
            </a:r>
            <a:r>
              <a:rPr lang="en-US" sz="2000" dirty="0"/>
              <a:t> </a:t>
            </a:r>
            <a:r>
              <a:rPr lang="en-US" sz="2000" dirty="0" err="1"/>
              <a:t>bir</a:t>
            </a:r>
            <a:r>
              <a:rPr lang="en-US" sz="2000" dirty="0"/>
              <a:t> </a:t>
            </a:r>
            <a:r>
              <a:rPr lang="en-US" sz="2000" dirty="0" err="1"/>
              <a:t>sinyal</a:t>
            </a:r>
            <a:r>
              <a:rPr lang="en-US" sz="2000" dirty="0"/>
              <a:t> </a:t>
            </a:r>
            <a:r>
              <a:rPr lang="en-US" sz="2000" dirty="0" err="1"/>
              <a:t>yakalamak</a:t>
            </a:r>
            <a:r>
              <a:rPr lang="en-US" sz="2000" dirty="0"/>
              <a:t> </a:t>
            </a:r>
            <a:r>
              <a:rPr lang="en-US" sz="2000" dirty="0" err="1"/>
              <a:t>için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0000FF"/>
                </a:solidFill>
              </a:rPr>
              <a:t>genel </a:t>
            </a:r>
            <a:r>
              <a:rPr lang="en-US" sz="2000" dirty="0" err="1">
                <a:solidFill>
                  <a:srgbClr val="0000FF"/>
                </a:solidFill>
              </a:rPr>
              <a:t>arama</a:t>
            </a:r>
            <a:r>
              <a:rPr lang="en-US" sz="2000" dirty="0"/>
              <a:t> </a:t>
            </a:r>
            <a:r>
              <a:rPr lang="en-US" sz="2000" dirty="0" err="1"/>
              <a:t>yaparız</a:t>
            </a:r>
            <a:r>
              <a:rPr lang="en-US" sz="2000" dirty="0" smtClean="0"/>
              <a:t>.</a:t>
            </a:r>
            <a:endParaRPr lang="en-US" sz="2000" dirty="0"/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err="1"/>
              <a:t>BHÇde</a:t>
            </a:r>
            <a:r>
              <a:rPr lang="en-US" sz="2000" dirty="0"/>
              <a:t> </a:t>
            </a:r>
            <a:r>
              <a:rPr lang="en-US" sz="2000" dirty="0" err="1"/>
              <a:t>gözlemlenecek</a:t>
            </a:r>
            <a:r>
              <a:rPr lang="en-US" sz="2000" dirty="0"/>
              <a:t> </a:t>
            </a:r>
            <a:r>
              <a:rPr lang="en-US" sz="2000" dirty="0" err="1"/>
              <a:t>parçacıkların</a:t>
            </a:r>
            <a:r>
              <a:rPr lang="en-US" sz="2000" dirty="0"/>
              <a:t> </a:t>
            </a:r>
            <a:r>
              <a:rPr lang="en-US" sz="2000" dirty="0" err="1">
                <a:solidFill>
                  <a:srgbClr val="0000FF"/>
                </a:solidFill>
              </a:rPr>
              <a:t>olası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tüm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kombinasyonlarını</a:t>
            </a:r>
            <a:r>
              <a:rPr lang="en-US" sz="2000" dirty="0"/>
              <a:t> </a:t>
            </a:r>
            <a:r>
              <a:rPr lang="en-US" sz="2000" dirty="0" err="1"/>
              <a:t>ele</a:t>
            </a:r>
            <a:r>
              <a:rPr lang="en-US" sz="2000" dirty="0"/>
              <a:t> </a:t>
            </a:r>
            <a:r>
              <a:rPr lang="en-US" sz="2000" dirty="0" err="1"/>
              <a:t>alırız</a:t>
            </a:r>
            <a:r>
              <a:rPr lang="en-US" sz="2000" dirty="0"/>
              <a:t> (</a:t>
            </a:r>
            <a:r>
              <a:rPr lang="en-US" sz="2000" dirty="0" err="1"/>
              <a:t>örneğin</a:t>
            </a:r>
            <a:r>
              <a:rPr lang="en-US" sz="2000" dirty="0"/>
              <a:t> 1 </a:t>
            </a:r>
            <a:r>
              <a:rPr lang="en-US" sz="2000" dirty="0" err="1"/>
              <a:t>elektron</a:t>
            </a:r>
            <a:r>
              <a:rPr lang="en-US" sz="2000" dirty="0"/>
              <a:t> + 3 jet, 2 </a:t>
            </a:r>
            <a:r>
              <a:rPr lang="en-US" sz="2000" dirty="0" err="1"/>
              <a:t>muon</a:t>
            </a:r>
            <a:r>
              <a:rPr lang="en-US" sz="2000" dirty="0"/>
              <a:t> + 2 jet, vs.).  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/>
              <a:t>Her </a:t>
            </a:r>
            <a:r>
              <a:rPr lang="en-US" sz="2000" dirty="0" err="1"/>
              <a:t>kombinasyon</a:t>
            </a:r>
            <a:r>
              <a:rPr lang="en-US" sz="2000" dirty="0"/>
              <a:t> </a:t>
            </a:r>
            <a:r>
              <a:rPr lang="en-US" sz="2000" dirty="0" err="1"/>
              <a:t>için</a:t>
            </a:r>
            <a:r>
              <a:rPr lang="en-US" sz="2000" dirty="0"/>
              <a:t> BHÇ </a:t>
            </a:r>
            <a:r>
              <a:rPr lang="en-US" sz="2000" dirty="0" err="1"/>
              <a:t>verilerini</a:t>
            </a:r>
            <a:r>
              <a:rPr lang="en-US" sz="2000" dirty="0"/>
              <a:t> SM </a:t>
            </a:r>
            <a:r>
              <a:rPr lang="en-US" sz="2000" dirty="0" err="1"/>
              <a:t>beklentisi</a:t>
            </a:r>
            <a:r>
              <a:rPr lang="en-US" sz="2000" dirty="0"/>
              <a:t> </a:t>
            </a:r>
            <a:r>
              <a:rPr lang="en-US" sz="2000" dirty="0" err="1"/>
              <a:t>ile</a:t>
            </a:r>
            <a:r>
              <a:rPr lang="en-US" sz="2000" dirty="0"/>
              <a:t> </a:t>
            </a:r>
            <a:r>
              <a:rPr lang="en-US" sz="2000" dirty="0" err="1"/>
              <a:t>karşılaştırıp</a:t>
            </a:r>
            <a:r>
              <a:rPr lang="en-US" sz="2000" dirty="0"/>
              <a:t> </a:t>
            </a:r>
            <a:r>
              <a:rPr lang="en-US" sz="2000" dirty="0" err="1"/>
              <a:t>farklılık</a:t>
            </a:r>
            <a:r>
              <a:rPr lang="en-US" sz="2000" dirty="0"/>
              <a:t> </a:t>
            </a:r>
            <a:r>
              <a:rPr lang="en-US" sz="2000" dirty="0" err="1"/>
              <a:t>ararız</a:t>
            </a:r>
            <a:r>
              <a:rPr lang="en-US" sz="2000" dirty="0" smtClean="0"/>
              <a:t>.</a:t>
            </a:r>
            <a:endParaRPr lang="en-US" sz="2000" dirty="0"/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/>
              <a:t>Bu </a:t>
            </a:r>
            <a:r>
              <a:rPr lang="en-US" sz="2000" dirty="0" err="1"/>
              <a:t>yöntem</a:t>
            </a:r>
            <a:r>
              <a:rPr lang="en-US" sz="2000" dirty="0"/>
              <a:t> SM </a:t>
            </a:r>
            <a:r>
              <a:rPr lang="en-US" sz="2000" dirty="0" err="1"/>
              <a:t>ötesi</a:t>
            </a:r>
            <a:r>
              <a:rPr lang="en-US" sz="2000" dirty="0"/>
              <a:t> </a:t>
            </a:r>
            <a:r>
              <a:rPr lang="en-US" sz="2000" dirty="0" err="1"/>
              <a:t>kuramların</a:t>
            </a:r>
            <a:r>
              <a:rPr lang="en-US" sz="2000" dirty="0"/>
              <a:t> </a:t>
            </a:r>
            <a:r>
              <a:rPr lang="en-US" sz="2000" dirty="0" err="1"/>
              <a:t>karakteristiklerine</a:t>
            </a:r>
            <a:r>
              <a:rPr lang="en-US" sz="2000" dirty="0"/>
              <a:t> </a:t>
            </a:r>
            <a:r>
              <a:rPr lang="en-US" sz="2000" dirty="0" err="1"/>
              <a:t>yönelik</a:t>
            </a:r>
            <a:r>
              <a:rPr lang="en-US" sz="2000" dirty="0"/>
              <a:t> </a:t>
            </a:r>
            <a:r>
              <a:rPr lang="en-US" sz="2000" dirty="0" err="1"/>
              <a:t>arama</a:t>
            </a:r>
            <a:r>
              <a:rPr lang="en-US" sz="2000" dirty="0"/>
              <a:t> </a:t>
            </a:r>
            <a:r>
              <a:rPr lang="en-US" sz="2000" dirty="0" err="1"/>
              <a:t>yapmadığı</a:t>
            </a:r>
            <a:r>
              <a:rPr lang="en-US" sz="2000" dirty="0"/>
              <a:t> </a:t>
            </a:r>
            <a:r>
              <a:rPr lang="en-US" sz="2000" dirty="0" err="1"/>
              <a:t>için</a:t>
            </a:r>
            <a:r>
              <a:rPr lang="en-US" sz="2000" dirty="0"/>
              <a:t> </a:t>
            </a:r>
            <a:r>
              <a:rPr lang="en-US" sz="2000" dirty="0" err="1">
                <a:solidFill>
                  <a:srgbClr val="0000FF"/>
                </a:solidFill>
              </a:rPr>
              <a:t>çok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duyarlı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değildir</a:t>
            </a:r>
            <a:r>
              <a:rPr lang="en-US" sz="2000" dirty="0">
                <a:solidFill>
                  <a:srgbClr val="0000FF"/>
                </a:solidFill>
              </a:rPr>
              <a:t>, </a:t>
            </a:r>
            <a:r>
              <a:rPr lang="en-US" sz="2000" dirty="0" err="1">
                <a:solidFill>
                  <a:srgbClr val="0000FF"/>
                </a:solidFill>
              </a:rPr>
              <a:t>ancak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yönlendiricidir</a:t>
            </a:r>
            <a:r>
              <a:rPr lang="en-US" sz="2000" dirty="0"/>
              <a:t>.</a:t>
            </a:r>
            <a:endParaRPr lang="en-US" sz="2000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98" y="3577563"/>
            <a:ext cx="6660348" cy="32424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65492" y="3729287"/>
            <a:ext cx="20723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ATLAS-CONF-2014-006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7091552" y="3729287"/>
            <a:ext cx="18543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ATLAS </a:t>
            </a:r>
            <a:r>
              <a:rPr lang="en-US" sz="2000" dirty="0" smtClean="0">
                <a:solidFill>
                  <a:srgbClr val="0000FF"/>
                </a:solidFill>
              </a:rPr>
              <a:t>697 </a:t>
            </a:r>
            <a:r>
              <a:rPr lang="en-US" sz="2000" dirty="0" err="1" smtClean="0">
                <a:solidFill>
                  <a:srgbClr val="0000FF"/>
                </a:solidFill>
              </a:rPr>
              <a:t>farklı</a:t>
            </a:r>
            <a:r>
              <a:rPr lang="en-US" sz="2000" dirty="0" smtClean="0">
                <a:solidFill>
                  <a:srgbClr val="0000FF"/>
                </a:solidFill>
              </a:rPr>
              <a:t>  </a:t>
            </a:r>
            <a:r>
              <a:rPr lang="en-US" sz="2000" dirty="0" err="1" smtClean="0">
                <a:solidFill>
                  <a:srgbClr val="0000FF"/>
                </a:solidFill>
              </a:rPr>
              <a:t>kombinasyonda</a:t>
            </a:r>
            <a:r>
              <a:rPr lang="en-US" sz="2000" dirty="0" smtClean="0"/>
              <a:t> </a:t>
            </a:r>
            <a:r>
              <a:rPr lang="en-US" sz="2000" dirty="0" err="1" smtClean="0"/>
              <a:t>yeni</a:t>
            </a:r>
            <a:r>
              <a:rPr lang="en-US" sz="2000" dirty="0" smtClean="0"/>
              <a:t> </a:t>
            </a:r>
            <a:r>
              <a:rPr lang="en-US" sz="2000" dirty="0" err="1" smtClean="0"/>
              <a:t>fizik</a:t>
            </a:r>
            <a:r>
              <a:rPr lang="en-US" sz="2000" dirty="0" smtClean="0"/>
              <a:t> </a:t>
            </a:r>
            <a:r>
              <a:rPr lang="en-US" sz="2000" dirty="0" err="1" smtClean="0"/>
              <a:t>aramış</a:t>
            </a:r>
            <a:r>
              <a:rPr lang="en-US" sz="2000" dirty="0" smtClean="0"/>
              <a:t>, </a:t>
            </a:r>
            <a:r>
              <a:rPr lang="en-US" sz="2000" dirty="0" err="1" smtClean="0"/>
              <a:t>ancak</a:t>
            </a:r>
            <a:r>
              <a:rPr lang="en-US" sz="2000" dirty="0" smtClean="0"/>
              <a:t> </a:t>
            </a:r>
            <a:r>
              <a:rPr lang="en-US" sz="2000" dirty="0" err="1" smtClean="0"/>
              <a:t>sinyale</a:t>
            </a:r>
            <a:r>
              <a:rPr lang="en-US" sz="2000" dirty="0" smtClean="0"/>
              <a:t>  </a:t>
            </a:r>
            <a:r>
              <a:rPr lang="en-US" sz="2000" dirty="0" err="1" smtClean="0"/>
              <a:t>rastlamamıştır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68729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585" y="191598"/>
            <a:ext cx="81758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rgbClr val="000090"/>
                </a:solidFill>
              </a:rPr>
              <a:t>Rezonanslar</a:t>
            </a:r>
            <a:endParaRPr lang="en-US" sz="3000" dirty="0">
              <a:solidFill>
                <a:srgbClr val="070140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770FF-1A0C-D242-94C6-EDDEEAD276C6}" type="slidenum">
              <a:rPr lang="en-US" smtClean="0"/>
              <a:t>26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4085" y="1126529"/>
            <a:ext cx="4443789" cy="46397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3067" y="1003596"/>
            <a:ext cx="415761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smtClean="0"/>
              <a:t>Eğer ağır </a:t>
            </a:r>
            <a:r>
              <a:rPr lang="en-US" sz="2000" dirty="0" err="1" smtClean="0"/>
              <a:t>bir</a:t>
            </a:r>
            <a:r>
              <a:rPr lang="en-US" sz="2000" dirty="0" smtClean="0"/>
              <a:t> </a:t>
            </a:r>
            <a:r>
              <a:rPr lang="en-US" sz="2000" dirty="0" err="1" smtClean="0"/>
              <a:t>parçacığın</a:t>
            </a:r>
            <a:r>
              <a:rPr lang="en-US" sz="2000" dirty="0" smtClean="0"/>
              <a:t> </a:t>
            </a:r>
            <a:r>
              <a:rPr lang="en-US" sz="2000" dirty="0" err="1" smtClean="0"/>
              <a:t>bozunduğu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tüm </a:t>
            </a:r>
            <a:r>
              <a:rPr lang="en-US" sz="2000" dirty="0" err="1" smtClean="0">
                <a:solidFill>
                  <a:srgbClr val="0000FF"/>
                </a:solidFill>
              </a:rPr>
              <a:t>parçacıkları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algıçta</a:t>
            </a:r>
            <a:r>
              <a:rPr lang="en-US" sz="2000" dirty="0" smtClean="0">
                <a:solidFill>
                  <a:srgbClr val="0000FF"/>
                </a:solidFill>
              </a:rPr>
              <a:t>  </a:t>
            </a:r>
            <a:r>
              <a:rPr lang="en-US" sz="2000" dirty="0" err="1" smtClean="0">
                <a:solidFill>
                  <a:srgbClr val="0000FF"/>
                </a:solidFill>
              </a:rPr>
              <a:t>gözleyebiliyorsak</a:t>
            </a:r>
            <a:r>
              <a:rPr lang="en-US" sz="2000" dirty="0" smtClean="0"/>
              <a:t> ağır </a:t>
            </a:r>
            <a:r>
              <a:rPr lang="en-US" sz="2000" dirty="0" err="1" smtClean="0"/>
              <a:t>parçacığı</a:t>
            </a:r>
            <a:r>
              <a:rPr lang="en-US" sz="2000" dirty="0" smtClean="0"/>
              <a:t> </a:t>
            </a:r>
            <a:r>
              <a:rPr lang="en-US" sz="2000" dirty="0" err="1" smtClean="0"/>
              <a:t>tanımlayabiliriz</a:t>
            </a:r>
            <a:r>
              <a:rPr lang="en-US" sz="2000" dirty="0" smtClean="0"/>
              <a:t> </a:t>
            </a:r>
            <a:r>
              <a:rPr lang="en-US" sz="2000" dirty="0" err="1" smtClean="0"/>
              <a:t>ve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değişmez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kütlesini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hesaplayabiliriz</a:t>
            </a:r>
            <a:r>
              <a:rPr lang="en-US" sz="2000" dirty="0"/>
              <a:t> </a:t>
            </a:r>
            <a:r>
              <a:rPr lang="en-US" sz="2000" dirty="0" smtClean="0"/>
              <a:t>(</a:t>
            </a:r>
            <a:r>
              <a:rPr lang="en-US" sz="2000" dirty="0" err="1" smtClean="0"/>
              <a:t>tıpkı</a:t>
            </a:r>
            <a:r>
              <a:rPr lang="en-US" sz="2000" dirty="0" smtClean="0"/>
              <a:t> </a:t>
            </a:r>
            <a:r>
              <a:rPr lang="en-US" sz="2000" dirty="0" err="1" smtClean="0"/>
              <a:t>Higgs’te</a:t>
            </a:r>
            <a:r>
              <a:rPr lang="en-US" sz="2000" dirty="0" smtClean="0"/>
              <a:t> </a:t>
            </a:r>
            <a:r>
              <a:rPr lang="en-US" sz="2000" dirty="0" err="1" smtClean="0"/>
              <a:t>olduğu</a:t>
            </a:r>
            <a:r>
              <a:rPr lang="en-US" sz="2000" dirty="0" smtClean="0"/>
              <a:t> </a:t>
            </a:r>
            <a:r>
              <a:rPr lang="en-US" sz="2000" dirty="0" err="1" smtClean="0"/>
              <a:t>gibi</a:t>
            </a:r>
            <a:r>
              <a:rPr lang="en-US" sz="2000" dirty="0" smtClean="0"/>
              <a:t>)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smtClean="0"/>
              <a:t>SM </a:t>
            </a:r>
            <a:r>
              <a:rPr lang="en-US" sz="2000" dirty="0" err="1" smtClean="0"/>
              <a:t>ötesi</a:t>
            </a:r>
            <a:r>
              <a:rPr lang="en-US" sz="2000" dirty="0" smtClean="0"/>
              <a:t> </a:t>
            </a:r>
            <a:r>
              <a:rPr lang="en-US" sz="2000" dirty="0" err="1" smtClean="0"/>
              <a:t>parçacıklardan</a:t>
            </a:r>
            <a:r>
              <a:rPr lang="en-US" sz="2000" dirty="0" smtClean="0"/>
              <a:t> </a:t>
            </a:r>
            <a:r>
              <a:rPr lang="en-US" sz="2000" dirty="0" err="1" smtClean="0"/>
              <a:t>birçoğu</a:t>
            </a:r>
            <a:r>
              <a:rPr lang="en-US" sz="2000" dirty="0"/>
              <a:t> </a:t>
            </a:r>
            <a:r>
              <a:rPr lang="en-US" sz="2000" dirty="0" smtClean="0"/>
              <a:t>SM </a:t>
            </a:r>
            <a:r>
              <a:rPr lang="en-US" sz="2000" dirty="0" err="1" smtClean="0"/>
              <a:t>parçacıklara</a:t>
            </a:r>
            <a:r>
              <a:rPr lang="en-US" sz="2000" dirty="0" smtClean="0"/>
              <a:t> </a:t>
            </a:r>
            <a:r>
              <a:rPr lang="en-US" sz="2000" dirty="0" err="1" smtClean="0"/>
              <a:t>bozunur</a:t>
            </a:r>
            <a:r>
              <a:rPr lang="en-US" sz="2000" dirty="0" smtClean="0"/>
              <a:t> </a:t>
            </a:r>
            <a:r>
              <a:rPr lang="en-US" sz="2000" dirty="0" err="1" smtClean="0"/>
              <a:t>ve</a:t>
            </a:r>
            <a:r>
              <a:rPr lang="en-US" sz="2000" dirty="0" smtClean="0"/>
              <a:t> </a:t>
            </a:r>
            <a:r>
              <a:rPr lang="en-US" sz="2000" dirty="0" err="1" smtClean="0"/>
              <a:t>BHÇ’de</a:t>
            </a:r>
            <a:r>
              <a:rPr lang="en-US" sz="2000" dirty="0" smtClean="0"/>
              <a:t> </a:t>
            </a:r>
            <a:r>
              <a:rPr lang="en-US" sz="2000" dirty="0" err="1" smtClean="0"/>
              <a:t>varlıkları</a:t>
            </a:r>
            <a:r>
              <a:rPr lang="en-US" sz="2000" dirty="0" smtClean="0"/>
              <a:t> </a:t>
            </a:r>
            <a:r>
              <a:rPr lang="en-US" sz="2000" dirty="0" err="1" smtClean="0"/>
              <a:t>araştırılabilir</a:t>
            </a:r>
            <a:r>
              <a:rPr lang="en-US" sz="2000" dirty="0" smtClean="0"/>
              <a:t>.  </a:t>
            </a:r>
            <a:r>
              <a:rPr lang="en-US" sz="2000" dirty="0" err="1" smtClean="0"/>
              <a:t>Önerilen</a:t>
            </a:r>
            <a:r>
              <a:rPr lang="en-US" sz="2000" dirty="0" smtClean="0"/>
              <a:t> </a:t>
            </a:r>
            <a:r>
              <a:rPr lang="en-US" sz="2000" dirty="0" err="1" smtClean="0"/>
              <a:t>parçacıklardan</a:t>
            </a:r>
            <a:r>
              <a:rPr lang="en-US" sz="2000" dirty="0" smtClean="0"/>
              <a:t> </a:t>
            </a:r>
            <a:r>
              <a:rPr lang="en-US" sz="2000" dirty="0" err="1" smtClean="0"/>
              <a:t>çoğu</a:t>
            </a:r>
            <a:r>
              <a:rPr lang="en-US" sz="2000" dirty="0" smtClean="0"/>
              <a:t> 2 </a:t>
            </a:r>
            <a:r>
              <a:rPr lang="en-US" sz="2000" dirty="0" err="1" smtClean="0"/>
              <a:t>kuarka</a:t>
            </a:r>
            <a:r>
              <a:rPr lang="en-US" sz="2000" dirty="0" smtClean="0"/>
              <a:t> </a:t>
            </a:r>
            <a:r>
              <a:rPr lang="en-US" sz="2000" dirty="0" err="1" smtClean="0"/>
              <a:t>ya</a:t>
            </a:r>
            <a:r>
              <a:rPr lang="en-US" sz="2000" dirty="0" smtClean="0"/>
              <a:t> da 2 </a:t>
            </a:r>
            <a:r>
              <a:rPr lang="en-US" sz="2000" dirty="0" err="1" smtClean="0"/>
              <a:t>gluona</a:t>
            </a:r>
            <a:r>
              <a:rPr lang="en-US" sz="2000" dirty="0" smtClean="0"/>
              <a:t> (</a:t>
            </a:r>
            <a:r>
              <a:rPr lang="en-US" sz="2000" dirty="0" err="1" smtClean="0"/>
              <a:t>yanı</a:t>
            </a:r>
            <a:r>
              <a:rPr lang="en-US" sz="2000" dirty="0" smtClean="0"/>
              <a:t> 2 </a:t>
            </a:r>
            <a:r>
              <a:rPr lang="en-US" sz="2000" dirty="0" err="1" smtClean="0"/>
              <a:t>jete</a:t>
            </a:r>
            <a:r>
              <a:rPr lang="en-US" sz="2000" dirty="0" smtClean="0"/>
              <a:t>) </a:t>
            </a:r>
            <a:r>
              <a:rPr lang="en-US" sz="2000" dirty="0" err="1" smtClean="0"/>
              <a:t>bozunur</a:t>
            </a:r>
            <a:r>
              <a:rPr lang="en-US" sz="2000" dirty="0" smtClean="0"/>
              <a:t>.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err="1" smtClean="0"/>
              <a:t>BHÇ’de</a:t>
            </a:r>
            <a:r>
              <a:rPr lang="en-US" sz="2000" dirty="0" smtClean="0"/>
              <a:t> 2 </a:t>
            </a:r>
            <a:r>
              <a:rPr lang="en-US" sz="2000" dirty="0" err="1" smtClean="0"/>
              <a:t>jetlı</a:t>
            </a:r>
            <a:r>
              <a:rPr lang="en-US" sz="2000" dirty="0" smtClean="0"/>
              <a:t> </a:t>
            </a:r>
            <a:r>
              <a:rPr lang="en-US" sz="2000" dirty="0" err="1" smtClean="0"/>
              <a:t>olayları</a:t>
            </a:r>
            <a:r>
              <a:rPr lang="en-US" sz="2000" dirty="0" smtClean="0"/>
              <a:t> </a:t>
            </a:r>
            <a:r>
              <a:rPr lang="en-US" sz="2000" dirty="0" err="1" smtClean="0"/>
              <a:t>inceleyip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2 jet </a:t>
            </a:r>
            <a:r>
              <a:rPr lang="en-US" sz="2000" dirty="0" err="1" smtClean="0">
                <a:solidFill>
                  <a:srgbClr val="0000FF"/>
                </a:solidFill>
              </a:rPr>
              <a:t>değişmez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kütle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dağılımında</a:t>
            </a:r>
            <a:r>
              <a:rPr lang="en-US" sz="2000" dirty="0" smtClean="0">
                <a:solidFill>
                  <a:srgbClr val="0000FF"/>
                </a:solidFill>
              </a:rPr>
              <a:t> SM </a:t>
            </a:r>
            <a:r>
              <a:rPr lang="en-US" sz="2000" dirty="0" err="1" smtClean="0">
                <a:solidFill>
                  <a:srgbClr val="0000FF"/>
                </a:solidFill>
              </a:rPr>
              <a:t>ile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uyuşmazlık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ararız</a:t>
            </a:r>
            <a:r>
              <a:rPr lang="en-US" sz="2000" dirty="0" smtClean="0"/>
              <a:t>.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err="1" smtClean="0"/>
              <a:t>Ama</a:t>
            </a:r>
            <a:r>
              <a:rPr lang="en-US" sz="2000" dirty="0" smtClean="0"/>
              <a:t> </a:t>
            </a:r>
            <a:r>
              <a:rPr lang="en-US" sz="2000" dirty="0" err="1" smtClean="0"/>
              <a:t>henüz</a:t>
            </a:r>
            <a:r>
              <a:rPr lang="en-US" sz="2000" dirty="0" smtClean="0"/>
              <a:t> </a:t>
            </a:r>
            <a:r>
              <a:rPr lang="en-US" sz="2000" dirty="0" err="1" smtClean="0"/>
              <a:t>bulamadık</a:t>
            </a:r>
            <a:r>
              <a:rPr lang="en-US" sz="2000" dirty="0" smtClean="0"/>
              <a:t>…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6004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585" y="191598"/>
            <a:ext cx="81758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000090"/>
                </a:solidFill>
              </a:rPr>
              <a:t>Süpersimetri </a:t>
            </a:r>
            <a:r>
              <a:rPr lang="en-US" sz="3000" dirty="0" err="1" smtClean="0">
                <a:solidFill>
                  <a:srgbClr val="000090"/>
                </a:solidFill>
              </a:rPr>
              <a:t>araştırmaları</a:t>
            </a:r>
            <a:endParaRPr lang="en-US" sz="3000" dirty="0">
              <a:solidFill>
                <a:srgbClr val="070140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770FF-1A0C-D242-94C6-EDDEEAD276C6}" type="slidenum">
              <a:rPr lang="en-US" smtClean="0"/>
              <a:t>27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313" y="2861001"/>
            <a:ext cx="3070292" cy="37282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3066" y="901536"/>
            <a:ext cx="8433733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smtClean="0"/>
              <a:t>SUSY </a:t>
            </a:r>
            <a:r>
              <a:rPr lang="en-US" sz="2000" dirty="0" smtClean="0">
                <a:solidFill>
                  <a:srgbClr val="0000FF"/>
                </a:solidFill>
              </a:rPr>
              <a:t>100ün </a:t>
            </a:r>
            <a:r>
              <a:rPr lang="en-US" sz="2000" dirty="0" err="1" smtClean="0">
                <a:solidFill>
                  <a:srgbClr val="0000FF"/>
                </a:solidFill>
              </a:rPr>
              <a:t>üzerinde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serbest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parametre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olan</a:t>
            </a:r>
            <a:r>
              <a:rPr lang="en-US" sz="2000" dirty="0" smtClean="0"/>
              <a:t> </a:t>
            </a:r>
            <a:r>
              <a:rPr lang="en-US" sz="2000" dirty="0" err="1" smtClean="0"/>
              <a:t>bir</a:t>
            </a:r>
            <a:r>
              <a:rPr lang="en-US" sz="2000" dirty="0" smtClean="0"/>
              <a:t> </a:t>
            </a:r>
            <a:r>
              <a:rPr lang="en-US" sz="2000" dirty="0" err="1" smtClean="0"/>
              <a:t>kuramdır</a:t>
            </a:r>
            <a:r>
              <a:rPr lang="en-US" sz="2000" dirty="0" smtClean="0"/>
              <a:t>.  Çok </a:t>
            </a:r>
            <a:r>
              <a:rPr lang="en-US" sz="2000" dirty="0" err="1" smtClean="0"/>
              <a:t>farklı</a:t>
            </a:r>
            <a:r>
              <a:rPr lang="en-US" sz="2000" dirty="0" smtClean="0"/>
              <a:t> </a:t>
            </a:r>
            <a:r>
              <a:rPr lang="en-US" sz="2000" dirty="0" err="1" smtClean="0"/>
              <a:t>şekillerde</a:t>
            </a:r>
            <a:r>
              <a:rPr lang="en-US" sz="2000" dirty="0" smtClean="0"/>
              <a:t> </a:t>
            </a:r>
            <a:r>
              <a:rPr lang="en-US" sz="2000" dirty="0" err="1" smtClean="0"/>
              <a:t>ortaya</a:t>
            </a:r>
            <a:r>
              <a:rPr lang="en-US" sz="2000" dirty="0" smtClean="0"/>
              <a:t> </a:t>
            </a:r>
            <a:r>
              <a:rPr lang="en-US" sz="2000" dirty="0" err="1" smtClean="0"/>
              <a:t>çıkabilir</a:t>
            </a:r>
            <a:r>
              <a:rPr lang="en-US" sz="2000" dirty="0" smtClean="0"/>
              <a:t>: </a:t>
            </a:r>
            <a:r>
              <a:rPr lang="en-US" sz="2000" dirty="0" err="1" smtClean="0">
                <a:solidFill>
                  <a:srgbClr val="0000FF"/>
                </a:solidFill>
              </a:rPr>
              <a:t>farklı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süperparçacık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kütleleri</a:t>
            </a:r>
            <a:r>
              <a:rPr lang="en-US" sz="2000" dirty="0" smtClean="0"/>
              <a:t>, </a:t>
            </a:r>
            <a:r>
              <a:rPr lang="en-US" sz="2000" dirty="0" err="1" smtClean="0">
                <a:solidFill>
                  <a:srgbClr val="0000FF"/>
                </a:solidFill>
              </a:rPr>
              <a:t>farklı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tesir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kesitleri</a:t>
            </a:r>
            <a:r>
              <a:rPr lang="en-US" sz="2000" dirty="0" smtClean="0"/>
              <a:t>, </a:t>
            </a:r>
            <a:r>
              <a:rPr lang="en-US" sz="2000" dirty="0" err="1" smtClean="0">
                <a:solidFill>
                  <a:srgbClr val="0000FF"/>
                </a:solidFill>
              </a:rPr>
              <a:t>farklı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dallanma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oranları</a:t>
            </a:r>
            <a:r>
              <a:rPr lang="en-US" sz="2000" dirty="0" smtClean="0"/>
              <a:t>…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err="1" smtClean="0"/>
              <a:t>Böylece</a:t>
            </a:r>
            <a:r>
              <a:rPr lang="en-US" sz="2000" dirty="0" smtClean="0"/>
              <a:t> SUSY </a:t>
            </a:r>
            <a:r>
              <a:rPr lang="en-US" sz="2000" dirty="0" err="1" smtClean="0"/>
              <a:t>BHÇ’de</a:t>
            </a:r>
            <a:r>
              <a:rPr lang="en-US" sz="2000" dirty="0" smtClean="0"/>
              <a:t> </a:t>
            </a:r>
            <a:r>
              <a:rPr lang="en-US" sz="2000" dirty="0" err="1" smtClean="0"/>
              <a:t>çok</a:t>
            </a:r>
            <a:r>
              <a:rPr lang="en-US" sz="2000" dirty="0" smtClean="0"/>
              <a:t> </a:t>
            </a:r>
            <a:r>
              <a:rPr lang="en-US" sz="2000" dirty="0" err="1" smtClean="0"/>
              <a:t>çeşitli</a:t>
            </a:r>
            <a:r>
              <a:rPr lang="en-US" sz="2000" dirty="0" smtClean="0"/>
              <a:t> </a:t>
            </a:r>
            <a:r>
              <a:rPr lang="en-US" sz="2000" dirty="0" err="1" smtClean="0"/>
              <a:t>şekillerde</a:t>
            </a:r>
            <a:r>
              <a:rPr lang="en-US" sz="2000" dirty="0" smtClean="0"/>
              <a:t> </a:t>
            </a:r>
            <a:r>
              <a:rPr lang="en-US" sz="2000" dirty="0" err="1" smtClean="0"/>
              <a:t>görülebilir</a:t>
            </a:r>
            <a:r>
              <a:rPr lang="en-US" sz="2000" dirty="0" smtClean="0"/>
              <a:t>.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20125" y="2460113"/>
            <a:ext cx="5806232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smtClean="0"/>
              <a:t>Ağır </a:t>
            </a:r>
            <a:r>
              <a:rPr lang="en-US" sz="2000" dirty="0" err="1" smtClean="0"/>
              <a:t>sparçacıklar</a:t>
            </a:r>
            <a:r>
              <a:rPr lang="en-US" sz="2000" dirty="0" smtClean="0"/>
              <a:t> </a:t>
            </a:r>
            <a:r>
              <a:rPr lang="en-US" sz="2000" dirty="0" err="1" smtClean="0"/>
              <a:t>daha</a:t>
            </a:r>
            <a:r>
              <a:rPr lang="en-US" sz="2000" dirty="0" smtClean="0"/>
              <a:t> </a:t>
            </a:r>
            <a:r>
              <a:rPr lang="en-US" sz="2000" dirty="0" err="1" smtClean="0"/>
              <a:t>hafif</a:t>
            </a:r>
            <a:r>
              <a:rPr lang="en-US" sz="2000" dirty="0" smtClean="0"/>
              <a:t> </a:t>
            </a:r>
            <a:r>
              <a:rPr lang="en-US" sz="2000" dirty="0" err="1" smtClean="0"/>
              <a:t>sparçacıklara</a:t>
            </a:r>
            <a:r>
              <a:rPr lang="en-US" sz="2000" dirty="0" smtClean="0"/>
              <a:t> + SM </a:t>
            </a:r>
            <a:r>
              <a:rPr lang="en-US" sz="2000" dirty="0" err="1" smtClean="0"/>
              <a:t>parçacıklara</a:t>
            </a:r>
            <a:r>
              <a:rPr lang="en-US" sz="2000" dirty="0" smtClean="0"/>
              <a:t> </a:t>
            </a:r>
            <a:r>
              <a:rPr lang="en-US" sz="2000" dirty="0" err="1" smtClean="0"/>
              <a:t>bozunabilir</a:t>
            </a:r>
            <a:r>
              <a:rPr lang="en-US" sz="2000" dirty="0" smtClean="0"/>
              <a:t> </a:t>
            </a:r>
            <a:r>
              <a:rPr lang="en-US" sz="2000" dirty="0" err="1" smtClean="0"/>
              <a:t>ve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çok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miktarda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ve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çeşitlilikte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parçacıklar</a:t>
            </a:r>
            <a:r>
              <a:rPr lang="en-US" sz="2000" dirty="0" smtClean="0"/>
              <a:t> </a:t>
            </a:r>
            <a:r>
              <a:rPr lang="en-US" sz="2000" dirty="0" err="1" smtClean="0"/>
              <a:t>görülebilir</a:t>
            </a:r>
            <a:r>
              <a:rPr lang="en-US" sz="2000" dirty="0" smtClean="0"/>
              <a:t>.</a:t>
            </a:r>
          </a:p>
          <a:p>
            <a:pPr marL="800100" lvl="1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Çok </a:t>
            </a:r>
            <a:r>
              <a:rPr lang="en-US" sz="2000" dirty="0" err="1" smtClean="0">
                <a:solidFill>
                  <a:srgbClr val="0000FF"/>
                </a:solidFill>
              </a:rPr>
              <a:t>jetli</a:t>
            </a:r>
            <a:r>
              <a:rPr lang="en-US" sz="2000" dirty="0" smtClean="0">
                <a:solidFill>
                  <a:srgbClr val="0000FF"/>
                </a:solidFill>
              </a:rPr>
              <a:t>, </a:t>
            </a:r>
            <a:r>
              <a:rPr lang="en-US" sz="2000" dirty="0" err="1" smtClean="0">
                <a:solidFill>
                  <a:srgbClr val="0000FF"/>
                </a:solidFill>
              </a:rPr>
              <a:t>çok</a:t>
            </a:r>
            <a:r>
              <a:rPr lang="en-US" sz="2000" dirty="0" smtClean="0">
                <a:solidFill>
                  <a:srgbClr val="0000FF"/>
                </a:solidFill>
              </a:rPr>
              <a:t> b </a:t>
            </a:r>
            <a:r>
              <a:rPr lang="en-US" sz="2000" dirty="0" err="1" smtClean="0">
                <a:solidFill>
                  <a:srgbClr val="0000FF"/>
                </a:solidFill>
              </a:rPr>
              <a:t>kuarklı</a:t>
            </a:r>
            <a:r>
              <a:rPr lang="en-US" sz="2000" dirty="0" smtClean="0">
                <a:solidFill>
                  <a:srgbClr val="0000FF"/>
                </a:solidFill>
              </a:rPr>
              <a:t>, </a:t>
            </a:r>
            <a:r>
              <a:rPr lang="en-US" sz="2000" dirty="0" err="1" smtClean="0">
                <a:solidFill>
                  <a:srgbClr val="0000FF"/>
                </a:solidFill>
              </a:rPr>
              <a:t>çok</a:t>
            </a:r>
            <a:r>
              <a:rPr lang="en-US" sz="2000" dirty="0" smtClean="0">
                <a:solidFill>
                  <a:srgbClr val="0000FF"/>
                </a:solidFill>
              </a:rPr>
              <a:t> t </a:t>
            </a:r>
            <a:r>
              <a:rPr lang="en-US" sz="2000" dirty="0" err="1" smtClean="0">
                <a:solidFill>
                  <a:srgbClr val="0000FF"/>
                </a:solidFill>
              </a:rPr>
              <a:t>kuarklı</a:t>
            </a:r>
            <a:r>
              <a:rPr lang="en-US" sz="2000" dirty="0" smtClean="0">
                <a:solidFill>
                  <a:srgbClr val="0000FF"/>
                </a:solidFill>
              </a:rPr>
              <a:t>, </a:t>
            </a:r>
            <a:r>
              <a:rPr lang="en-US" sz="2000" dirty="0" err="1" smtClean="0">
                <a:solidFill>
                  <a:srgbClr val="0000FF"/>
                </a:solidFill>
              </a:rPr>
              <a:t>çok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leptonlu</a:t>
            </a:r>
            <a:r>
              <a:rPr lang="en-US" sz="2000" dirty="0" smtClean="0">
                <a:solidFill>
                  <a:srgbClr val="0000FF"/>
                </a:solidFill>
              </a:rPr>
              <a:t> son </a:t>
            </a:r>
            <a:r>
              <a:rPr lang="en-US" sz="2000" dirty="0" err="1" smtClean="0">
                <a:solidFill>
                  <a:srgbClr val="0000FF"/>
                </a:solidFill>
              </a:rPr>
              <a:t>durumları</a:t>
            </a:r>
            <a:r>
              <a:rPr lang="en-US" sz="2000" dirty="0" err="1" smtClean="0"/>
              <a:t>n</a:t>
            </a:r>
            <a:r>
              <a:rPr lang="en-US" sz="2000" dirty="0" smtClean="0"/>
              <a:t> </a:t>
            </a:r>
            <a:r>
              <a:rPr lang="en-US" sz="2000" dirty="0" err="1" smtClean="0"/>
              <a:t>herhangi</a:t>
            </a:r>
            <a:r>
              <a:rPr lang="en-US" sz="2000" dirty="0" smtClean="0"/>
              <a:t> </a:t>
            </a:r>
            <a:r>
              <a:rPr lang="en-US" sz="2000" dirty="0" err="1" smtClean="0"/>
              <a:t>birinde</a:t>
            </a:r>
            <a:r>
              <a:rPr lang="en-US" sz="2000" dirty="0" smtClean="0"/>
              <a:t> SUSY </a:t>
            </a:r>
            <a:r>
              <a:rPr lang="en-US" sz="2000" dirty="0" err="1" smtClean="0"/>
              <a:t>izlerine</a:t>
            </a:r>
            <a:r>
              <a:rPr lang="en-US" sz="2000" dirty="0" smtClean="0"/>
              <a:t> </a:t>
            </a:r>
            <a:r>
              <a:rPr lang="en-US" sz="2000" dirty="0" err="1" smtClean="0"/>
              <a:t>rastlayabiliriz</a:t>
            </a:r>
            <a:r>
              <a:rPr lang="en-US" sz="2000" dirty="0" smtClean="0"/>
              <a:t>.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err="1" smtClean="0"/>
              <a:t>Klasik</a:t>
            </a:r>
            <a:r>
              <a:rPr lang="en-US" sz="2000" dirty="0" smtClean="0"/>
              <a:t> </a:t>
            </a:r>
            <a:r>
              <a:rPr lang="en-US" sz="2000" dirty="0" err="1" smtClean="0"/>
              <a:t>SUSYnin</a:t>
            </a:r>
            <a:r>
              <a:rPr lang="en-US" sz="2000" dirty="0" smtClean="0"/>
              <a:t> en </a:t>
            </a:r>
            <a:r>
              <a:rPr lang="en-US" sz="2000" dirty="0" err="1" smtClean="0"/>
              <a:t>belirgin</a:t>
            </a:r>
            <a:r>
              <a:rPr lang="en-US" sz="2000" dirty="0" smtClean="0"/>
              <a:t> </a:t>
            </a:r>
            <a:r>
              <a:rPr lang="en-US" sz="2000" dirty="0" err="1" smtClean="0"/>
              <a:t>özelliği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ağır, </a:t>
            </a:r>
            <a:r>
              <a:rPr lang="en-US" sz="2000" dirty="0" err="1" smtClean="0">
                <a:solidFill>
                  <a:srgbClr val="0000FF"/>
                </a:solidFill>
              </a:rPr>
              <a:t>kararlı</a:t>
            </a:r>
            <a:r>
              <a:rPr lang="en-US" sz="2000" dirty="0" smtClean="0">
                <a:solidFill>
                  <a:srgbClr val="0000FF"/>
                </a:solidFill>
              </a:rPr>
              <a:t>, </a:t>
            </a:r>
            <a:r>
              <a:rPr lang="en-US" sz="2000" dirty="0" err="1" smtClean="0">
                <a:solidFill>
                  <a:srgbClr val="0000FF"/>
                </a:solidFill>
              </a:rPr>
              <a:t>yüksüz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ve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algıçta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gözlenemeyen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parçacıklar</a:t>
            </a:r>
            <a:r>
              <a:rPr lang="en-US" sz="2000" dirty="0" err="1" smtClean="0"/>
              <a:t>a</a:t>
            </a:r>
            <a:r>
              <a:rPr lang="en-US" sz="2000" dirty="0" smtClean="0"/>
              <a:t> </a:t>
            </a:r>
            <a:r>
              <a:rPr lang="en-US" sz="2000" dirty="0" err="1" smtClean="0"/>
              <a:t>sahip</a:t>
            </a:r>
            <a:r>
              <a:rPr lang="en-US" sz="2000" dirty="0" smtClean="0"/>
              <a:t> </a:t>
            </a:r>
            <a:r>
              <a:rPr lang="en-US" sz="2000" dirty="0" err="1" smtClean="0"/>
              <a:t>olmasıdır</a:t>
            </a:r>
            <a:r>
              <a:rPr lang="en-US" sz="2000" dirty="0" smtClean="0"/>
              <a:t>.  </a:t>
            </a:r>
            <a:r>
              <a:rPr lang="en-US" sz="2000" dirty="0" smtClean="0">
                <a:solidFill>
                  <a:srgbClr val="0000FF"/>
                </a:solidFill>
              </a:rPr>
              <a:t>Her SUSY </a:t>
            </a:r>
            <a:r>
              <a:rPr lang="en-US" sz="2000" dirty="0" err="1" smtClean="0">
                <a:solidFill>
                  <a:srgbClr val="0000FF"/>
                </a:solidFill>
              </a:rPr>
              <a:t>olayında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bu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parçacıklardan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mutlaka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bulunur</a:t>
            </a:r>
            <a:r>
              <a:rPr lang="en-US" sz="2000" dirty="0" smtClean="0"/>
              <a:t>.  Bu </a:t>
            </a:r>
            <a:r>
              <a:rPr lang="en-US" sz="2000" dirty="0" err="1" smtClean="0"/>
              <a:t>parçacıklar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karanlık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madde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adayı</a:t>
            </a:r>
            <a:r>
              <a:rPr lang="en-US" sz="2000" dirty="0" err="1" smtClean="0"/>
              <a:t>dır</a:t>
            </a:r>
            <a:r>
              <a:rPr lang="en-US" sz="2000" dirty="0" smtClean="0"/>
              <a:t>.</a:t>
            </a:r>
          </a:p>
          <a:p>
            <a:pPr marL="800100" lvl="1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err="1" smtClean="0"/>
              <a:t>Görünmeyen</a:t>
            </a:r>
            <a:r>
              <a:rPr lang="en-US" sz="2000" dirty="0" smtClean="0"/>
              <a:t> </a:t>
            </a:r>
            <a:r>
              <a:rPr lang="en-US" sz="2000" dirty="0" err="1" smtClean="0"/>
              <a:t>parçacıkları</a:t>
            </a:r>
            <a:r>
              <a:rPr lang="en-US" sz="2000" dirty="0" smtClean="0"/>
              <a:t> </a:t>
            </a:r>
            <a:r>
              <a:rPr lang="en-US" sz="2000" dirty="0" err="1" smtClean="0"/>
              <a:t>görmeye</a:t>
            </a:r>
            <a:r>
              <a:rPr lang="en-US" sz="2000" dirty="0" smtClean="0"/>
              <a:t> </a:t>
            </a:r>
            <a:r>
              <a:rPr lang="en-US" sz="2000" dirty="0" err="1" smtClean="0"/>
              <a:t>çalışırız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53882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585" y="191598"/>
            <a:ext cx="81758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rgbClr val="000090"/>
                </a:solidFill>
              </a:rPr>
              <a:t>Kayıp</a:t>
            </a:r>
            <a:r>
              <a:rPr lang="en-US" sz="3000" dirty="0" smtClean="0">
                <a:solidFill>
                  <a:srgbClr val="000090"/>
                </a:solidFill>
              </a:rPr>
              <a:t> </a:t>
            </a:r>
            <a:r>
              <a:rPr lang="en-US" sz="3000" dirty="0" err="1" smtClean="0">
                <a:solidFill>
                  <a:srgbClr val="000090"/>
                </a:solidFill>
              </a:rPr>
              <a:t>dikey</a:t>
            </a:r>
            <a:r>
              <a:rPr lang="en-US" sz="3000" dirty="0" smtClean="0">
                <a:solidFill>
                  <a:srgbClr val="000090"/>
                </a:solidFill>
              </a:rPr>
              <a:t> </a:t>
            </a:r>
            <a:r>
              <a:rPr lang="en-US" sz="3000" dirty="0" err="1" smtClean="0">
                <a:solidFill>
                  <a:srgbClr val="000090"/>
                </a:solidFill>
              </a:rPr>
              <a:t>enerji</a:t>
            </a:r>
            <a:r>
              <a:rPr lang="en-US" sz="3000" dirty="0" smtClean="0">
                <a:solidFill>
                  <a:srgbClr val="000090"/>
                </a:solidFill>
              </a:rPr>
              <a:t> (missing transverse energy)</a:t>
            </a:r>
            <a:endParaRPr lang="en-US" sz="3000" dirty="0">
              <a:solidFill>
                <a:srgbClr val="070140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770FF-1A0C-D242-94C6-EDDEEAD276C6}" type="slidenum">
              <a:rPr lang="en-US" smtClean="0"/>
              <a:t>28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0418" y="803255"/>
            <a:ext cx="858923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/>
              <a:t>Bazı </a:t>
            </a:r>
            <a:r>
              <a:rPr lang="en-US" sz="2000" dirty="0" err="1" smtClean="0"/>
              <a:t>parçacıklar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algıç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ile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etkileşmeden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algıçtan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çıkarlar</a:t>
            </a:r>
            <a:r>
              <a:rPr lang="en-US" sz="2000" dirty="0" smtClean="0"/>
              <a:t>.  Bu parçacıkların </a:t>
            </a:r>
            <a:r>
              <a:rPr lang="en-US" sz="2000" dirty="0" err="1" smtClean="0"/>
              <a:t>varlığını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6B06D6"/>
                </a:solidFill>
              </a:rPr>
              <a:t>kayıp</a:t>
            </a:r>
            <a:r>
              <a:rPr lang="en-US" sz="2000" dirty="0" smtClean="0">
                <a:solidFill>
                  <a:srgbClr val="6B06D6"/>
                </a:solidFill>
              </a:rPr>
              <a:t> </a:t>
            </a:r>
            <a:r>
              <a:rPr lang="en-US" sz="2000" dirty="0" err="1" smtClean="0">
                <a:solidFill>
                  <a:srgbClr val="6B06D6"/>
                </a:solidFill>
              </a:rPr>
              <a:t>enerji</a:t>
            </a:r>
            <a:r>
              <a:rPr lang="en-US" sz="2000" dirty="0" err="1" smtClean="0"/>
              <a:t>den</a:t>
            </a:r>
            <a:r>
              <a:rPr lang="en-US" sz="2000" dirty="0" smtClean="0"/>
              <a:t> </a:t>
            </a:r>
            <a:r>
              <a:rPr lang="en-US" sz="2000" dirty="0" err="1" smtClean="0"/>
              <a:t>anlarız</a:t>
            </a:r>
            <a:r>
              <a:rPr lang="en-US" sz="2000" dirty="0" smtClean="0"/>
              <a:t>.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err="1" smtClean="0">
                <a:solidFill>
                  <a:srgbClr val="0000FF"/>
                </a:solidFill>
              </a:rPr>
              <a:t>Enerji</a:t>
            </a:r>
            <a:r>
              <a:rPr lang="en-US" sz="2000" dirty="0" smtClean="0">
                <a:solidFill>
                  <a:srgbClr val="0000FF"/>
                </a:solidFill>
              </a:rPr>
              <a:t>/momentum </a:t>
            </a:r>
            <a:r>
              <a:rPr lang="en-US" sz="2000" dirty="0" err="1" smtClean="0">
                <a:solidFill>
                  <a:srgbClr val="0000FF"/>
                </a:solidFill>
              </a:rPr>
              <a:t>korunumu</a:t>
            </a:r>
            <a:r>
              <a:rPr lang="en-US" sz="2000" dirty="0" smtClean="0"/>
              <a:t> </a:t>
            </a:r>
            <a:r>
              <a:rPr lang="en-US" sz="2000" dirty="0" err="1" smtClean="0"/>
              <a:t>yasasına</a:t>
            </a:r>
            <a:r>
              <a:rPr lang="en-US" sz="2000" dirty="0" smtClean="0"/>
              <a:t> </a:t>
            </a:r>
            <a:r>
              <a:rPr lang="en-US" sz="2000" dirty="0" err="1" smtClean="0"/>
              <a:t>göre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ne </a:t>
            </a:r>
            <a:r>
              <a:rPr lang="en-US" sz="2000" dirty="0" err="1" smtClean="0">
                <a:solidFill>
                  <a:srgbClr val="0000FF"/>
                </a:solidFill>
              </a:rPr>
              <a:t>kadar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enerji</a:t>
            </a:r>
            <a:r>
              <a:rPr lang="en-US" sz="2000" dirty="0" smtClean="0">
                <a:solidFill>
                  <a:srgbClr val="0000FF"/>
                </a:solidFill>
              </a:rPr>
              <a:t>/momentum </a:t>
            </a:r>
            <a:r>
              <a:rPr lang="en-US" sz="2000" dirty="0" err="1" smtClean="0">
                <a:solidFill>
                  <a:srgbClr val="0000FF"/>
                </a:solidFill>
              </a:rPr>
              <a:t>ile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başlamışsak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sonuçta</a:t>
            </a:r>
            <a:r>
              <a:rPr lang="en-US" sz="2000" dirty="0" smtClean="0">
                <a:solidFill>
                  <a:srgbClr val="0000FF"/>
                </a:solidFill>
              </a:rPr>
              <a:t> o </a:t>
            </a:r>
            <a:r>
              <a:rPr lang="en-US" sz="2000" dirty="0" err="1" smtClean="0">
                <a:solidFill>
                  <a:srgbClr val="0000FF"/>
                </a:solidFill>
              </a:rPr>
              <a:t>kadar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enerji</a:t>
            </a:r>
            <a:r>
              <a:rPr lang="en-US" sz="2000" dirty="0" smtClean="0">
                <a:solidFill>
                  <a:srgbClr val="0000FF"/>
                </a:solidFill>
              </a:rPr>
              <a:t>/momentum </a:t>
            </a:r>
            <a:r>
              <a:rPr lang="en-US" sz="2000" dirty="0" err="1" smtClean="0">
                <a:solidFill>
                  <a:srgbClr val="0000FF"/>
                </a:solidFill>
              </a:rPr>
              <a:t>görmemiz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gerekir</a:t>
            </a:r>
            <a:r>
              <a:rPr lang="en-US" sz="2000" dirty="0" smtClean="0"/>
              <a:t>.  Eğer </a:t>
            </a:r>
            <a:r>
              <a:rPr lang="en-US" sz="2000" dirty="0" err="1" smtClean="0">
                <a:solidFill>
                  <a:srgbClr val="0000FF"/>
                </a:solidFill>
              </a:rPr>
              <a:t>denklik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bozulmuşsa</a:t>
            </a:r>
            <a:r>
              <a:rPr lang="en-US" sz="2000" dirty="0" smtClean="0"/>
              <a:t> </a:t>
            </a:r>
            <a:r>
              <a:rPr lang="en-US" sz="2000" dirty="0" err="1" smtClean="0"/>
              <a:t>algıçtan</a:t>
            </a:r>
            <a:r>
              <a:rPr lang="en-US" sz="2000" dirty="0" smtClean="0"/>
              <a:t> </a:t>
            </a:r>
            <a:r>
              <a:rPr lang="en-US" sz="2000" dirty="0" err="1" smtClean="0"/>
              <a:t>kaçan</a:t>
            </a:r>
            <a:r>
              <a:rPr lang="en-US" sz="2000" dirty="0" smtClean="0"/>
              <a:t> </a:t>
            </a:r>
            <a:r>
              <a:rPr lang="en-US" sz="2000" dirty="0" err="1" smtClean="0"/>
              <a:t>parçacıklar</a:t>
            </a:r>
            <a:r>
              <a:rPr lang="en-US" sz="2000" dirty="0" smtClean="0"/>
              <a:t> </a:t>
            </a:r>
            <a:r>
              <a:rPr lang="en-US" sz="2000" dirty="0" err="1" smtClean="0"/>
              <a:t>olduğunu</a:t>
            </a:r>
            <a:r>
              <a:rPr lang="en-US" sz="2000" dirty="0" smtClean="0"/>
              <a:t> </a:t>
            </a:r>
            <a:r>
              <a:rPr lang="en-US" sz="2000" dirty="0" err="1" smtClean="0"/>
              <a:t>anlarız</a:t>
            </a:r>
            <a:r>
              <a:rPr lang="en-US" sz="2000" dirty="0" smtClean="0"/>
              <a:t>.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sz="2000" dirty="0" smtClean="0"/>
              <a:t>FAKAT – </a:t>
            </a:r>
            <a:r>
              <a:rPr lang="en-US" sz="2000" dirty="0" smtClean="0">
                <a:solidFill>
                  <a:srgbClr val="0000FF"/>
                </a:solidFill>
              </a:rPr>
              <a:t>proton </a:t>
            </a:r>
            <a:r>
              <a:rPr lang="en-US" sz="2000" dirty="0" err="1" smtClean="0">
                <a:solidFill>
                  <a:srgbClr val="0000FF"/>
                </a:solidFill>
              </a:rPr>
              <a:t>yönünde</a:t>
            </a:r>
            <a:r>
              <a:rPr lang="en-US" sz="2000" dirty="0" smtClean="0">
                <a:solidFill>
                  <a:srgbClr val="0000FF"/>
                </a:solidFill>
              </a:rPr>
              <a:t> ne </a:t>
            </a:r>
            <a:r>
              <a:rPr lang="en-US" sz="2000" dirty="0" err="1" smtClean="0">
                <a:solidFill>
                  <a:srgbClr val="0000FF"/>
                </a:solidFill>
              </a:rPr>
              <a:t>kadar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enerji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olduğunu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bilemeyiz</a:t>
            </a:r>
            <a:r>
              <a:rPr lang="en-US" sz="2000" dirty="0" smtClean="0"/>
              <a:t>, </a:t>
            </a:r>
            <a:r>
              <a:rPr lang="en-US" sz="2000" dirty="0" err="1" smtClean="0"/>
              <a:t>çünkü</a:t>
            </a:r>
            <a:r>
              <a:rPr lang="en-US" sz="2000" dirty="0" smtClean="0"/>
              <a:t> </a:t>
            </a:r>
            <a:r>
              <a:rPr lang="en-US" sz="2000" dirty="0" err="1" smtClean="0"/>
              <a:t>etkileşimi</a:t>
            </a:r>
            <a:r>
              <a:rPr lang="en-US" sz="2000" dirty="0" smtClean="0"/>
              <a:t> </a:t>
            </a:r>
            <a:r>
              <a:rPr lang="en-US" sz="2000" dirty="0" err="1" smtClean="0"/>
              <a:t>gerçekleştiren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kuark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ve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gluonlar</a:t>
            </a:r>
            <a:r>
              <a:rPr lang="en-US" sz="2000" dirty="0" smtClean="0">
                <a:solidFill>
                  <a:srgbClr val="0000FF"/>
                </a:solidFill>
              </a:rPr>
              <a:t> proton </a:t>
            </a:r>
            <a:r>
              <a:rPr lang="en-US" sz="2000" dirty="0" err="1" smtClean="0">
                <a:solidFill>
                  <a:srgbClr val="0000FF"/>
                </a:solidFill>
              </a:rPr>
              <a:t>enerjisinin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sadece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bir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kısmını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taşırlar</a:t>
            </a:r>
            <a:r>
              <a:rPr lang="en-US" sz="2000" dirty="0" smtClean="0"/>
              <a:t>.</a:t>
            </a:r>
          </a:p>
        </p:txBody>
      </p:sp>
      <p:pic>
        <p:nvPicPr>
          <p:cNvPr id="8" name="Picture 7" descr="coordinat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097" y="3429546"/>
            <a:ext cx="4446299" cy="31082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2378" y="3208566"/>
            <a:ext cx="4484288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err="1" smtClean="0"/>
              <a:t>Ancak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çarpışmaya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dik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düzlemde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başlangıçta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toplam</a:t>
            </a:r>
            <a:r>
              <a:rPr lang="en-US" sz="2000" dirty="0" smtClean="0">
                <a:solidFill>
                  <a:srgbClr val="0000FF"/>
                </a:solidFill>
              </a:rPr>
              <a:t> E, p </a:t>
            </a:r>
            <a:r>
              <a:rPr lang="en-US" sz="2000" dirty="0" err="1" smtClean="0">
                <a:solidFill>
                  <a:srgbClr val="0000FF"/>
                </a:solidFill>
              </a:rPr>
              <a:t>sıfırdır</a:t>
            </a:r>
            <a:r>
              <a:rPr lang="en-US" sz="2000" dirty="0"/>
              <a:t> </a:t>
            </a:r>
            <a:r>
              <a:rPr lang="en-US" sz="2000" dirty="0" err="1" smtClean="0"/>
              <a:t>ve</a:t>
            </a:r>
            <a:r>
              <a:rPr lang="en-US" sz="2000" dirty="0" smtClean="0"/>
              <a:t> </a:t>
            </a:r>
            <a:r>
              <a:rPr lang="en-US" sz="2000" dirty="0" err="1" smtClean="0"/>
              <a:t>sonuçta</a:t>
            </a:r>
            <a:r>
              <a:rPr lang="en-US" sz="2000" dirty="0" smtClean="0"/>
              <a:t> da </a:t>
            </a:r>
            <a:r>
              <a:rPr lang="en-US" sz="2000" dirty="0" err="1" smtClean="0"/>
              <a:t>sıfır</a:t>
            </a:r>
            <a:r>
              <a:rPr lang="en-US" sz="2000" dirty="0" smtClean="0"/>
              <a:t> </a:t>
            </a:r>
            <a:r>
              <a:rPr lang="en-US" sz="2000" dirty="0" err="1" smtClean="0"/>
              <a:t>olması</a:t>
            </a:r>
            <a:r>
              <a:rPr lang="en-US" sz="2000" dirty="0" smtClean="0"/>
              <a:t> </a:t>
            </a:r>
            <a:r>
              <a:rPr lang="en-US" sz="2000" dirty="0" err="1" smtClean="0"/>
              <a:t>gerekir</a:t>
            </a:r>
            <a:r>
              <a:rPr lang="en-US" sz="2000" dirty="0" smtClean="0"/>
              <a:t>.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err="1" smtClean="0"/>
              <a:t>Olayda</a:t>
            </a:r>
            <a:r>
              <a:rPr lang="en-US" sz="2000" dirty="0" smtClean="0"/>
              <a:t> </a:t>
            </a:r>
            <a:r>
              <a:rPr lang="en-US" sz="2000" dirty="0" err="1" smtClean="0"/>
              <a:t>gözlemlediğimiz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tüm parçacıkların </a:t>
            </a:r>
            <a:r>
              <a:rPr lang="en-US" sz="2000" dirty="0" err="1" smtClean="0">
                <a:solidFill>
                  <a:srgbClr val="0000FF"/>
                </a:solidFill>
              </a:rPr>
              <a:t>momentumları</a:t>
            </a:r>
            <a:r>
              <a:rPr lang="en-US" sz="2000" dirty="0" err="1" smtClean="0"/>
              <a:t>ndan</a:t>
            </a:r>
            <a:r>
              <a:rPr lang="en-US" sz="2000" dirty="0" smtClean="0"/>
              <a:t> </a:t>
            </a:r>
            <a:r>
              <a:rPr lang="en-US" sz="2000" dirty="0" err="1" smtClean="0"/>
              <a:t>farkı</a:t>
            </a:r>
            <a:r>
              <a:rPr lang="en-US" sz="2000" dirty="0" smtClean="0"/>
              <a:t> </a:t>
            </a:r>
            <a:r>
              <a:rPr lang="en-US" sz="2000" dirty="0" err="1" smtClean="0"/>
              <a:t>hesaplayabiliriz</a:t>
            </a:r>
            <a:r>
              <a:rPr lang="en-US" sz="2000" dirty="0" smtClean="0"/>
              <a:t>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2768" y="5247182"/>
            <a:ext cx="2328148" cy="13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59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585" y="191598"/>
            <a:ext cx="81758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err="1" smtClean="0">
                <a:solidFill>
                  <a:srgbClr val="000090"/>
                </a:solidFill>
              </a:rPr>
              <a:t>Kayıp</a:t>
            </a:r>
            <a:r>
              <a:rPr lang="en-US" sz="3000" dirty="0" smtClean="0">
                <a:solidFill>
                  <a:srgbClr val="000090"/>
                </a:solidFill>
              </a:rPr>
              <a:t> </a:t>
            </a:r>
            <a:r>
              <a:rPr lang="en-US" sz="3000" dirty="0" err="1" smtClean="0">
                <a:solidFill>
                  <a:srgbClr val="000090"/>
                </a:solidFill>
              </a:rPr>
              <a:t>dikey</a:t>
            </a:r>
            <a:r>
              <a:rPr lang="en-US" sz="3000" dirty="0" smtClean="0">
                <a:solidFill>
                  <a:srgbClr val="000090"/>
                </a:solidFill>
              </a:rPr>
              <a:t> </a:t>
            </a:r>
            <a:r>
              <a:rPr lang="en-US" sz="3000" dirty="0" err="1" smtClean="0">
                <a:solidFill>
                  <a:srgbClr val="000090"/>
                </a:solidFill>
              </a:rPr>
              <a:t>enerji</a:t>
            </a:r>
            <a:r>
              <a:rPr lang="en-US" sz="3000" dirty="0" smtClean="0">
                <a:solidFill>
                  <a:srgbClr val="000090"/>
                </a:solidFill>
              </a:rPr>
              <a:t> (missing transverse energy)</a:t>
            </a:r>
            <a:endParaRPr lang="en-US" sz="3000" dirty="0">
              <a:solidFill>
                <a:srgbClr val="070140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770FF-1A0C-D242-94C6-EDDEEAD276C6}" type="slidenum">
              <a:rPr lang="en-US" smtClean="0"/>
              <a:t>29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35584" y="5583313"/>
            <a:ext cx="870004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dirty="0" smtClean="0"/>
              <a:t>FAKAT – </a:t>
            </a:r>
            <a:r>
              <a:rPr lang="en-US" sz="2000" dirty="0" err="1" smtClean="0"/>
              <a:t>kayıp</a:t>
            </a:r>
            <a:r>
              <a:rPr lang="en-US" sz="2000" dirty="0" smtClean="0"/>
              <a:t> </a:t>
            </a:r>
            <a:r>
              <a:rPr lang="en-US" sz="2000" dirty="0" err="1" smtClean="0"/>
              <a:t>enerji</a:t>
            </a:r>
            <a:r>
              <a:rPr lang="en-US" sz="2000" dirty="0" smtClean="0"/>
              <a:t> </a:t>
            </a:r>
            <a:r>
              <a:rPr lang="en-US" sz="2000" dirty="0" err="1" smtClean="0"/>
              <a:t>görmemiz</a:t>
            </a:r>
            <a:r>
              <a:rPr lang="en-US" sz="2000" dirty="0" smtClean="0"/>
              <a:t> </a:t>
            </a:r>
            <a:r>
              <a:rPr lang="en-US" sz="2000" dirty="0" err="1" smtClean="0"/>
              <a:t>mutlaka</a:t>
            </a:r>
            <a:r>
              <a:rPr lang="en-US" sz="2000" dirty="0" smtClean="0"/>
              <a:t> </a:t>
            </a:r>
            <a:r>
              <a:rPr lang="en-US" sz="2000" dirty="0" err="1" smtClean="0"/>
              <a:t>kaçak</a:t>
            </a:r>
            <a:r>
              <a:rPr lang="en-US" sz="2000" dirty="0" smtClean="0"/>
              <a:t> </a:t>
            </a:r>
            <a:r>
              <a:rPr lang="en-US" sz="2000" dirty="0" err="1" smtClean="0"/>
              <a:t>parçacık</a:t>
            </a:r>
            <a:r>
              <a:rPr lang="en-US" sz="2000" dirty="0" smtClean="0"/>
              <a:t> </a:t>
            </a:r>
            <a:r>
              <a:rPr lang="en-US" sz="2000" dirty="0" err="1" smtClean="0"/>
              <a:t>var</a:t>
            </a:r>
            <a:r>
              <a:rPr lang="en-US" sz="2000" dirty="0" smtClean="0"/>
              <a:t> </a:t>
            </a:r>
            <a:r>
              <a:rPr lang="en-US" sz="2000" dirty="0" err="1" smtClean="0"/>
              <a:t>demek</a:t>
            </a:r>
            <a:r>
              <a:rPr lang="en-US" sz="2000" dirty="0" smtClean="0"/>
              <a:t> </a:t>
            </a:r>
            <a:r>
              <a:rPr lang="en-US" sz="2000" dirty="0" err="1" smtClean="0"/>
              <a:t>değildir</a:t>
            </a:r>
            <a:r>
              <a:rPr lang="en-US" sz="2000" dirty="0" smtClean="0"/>
              <a:t>.  </a:t>
            </a:r>
            <a:r>
              <a:rPr lang="en-US" sz="2000" dirty="0" err="1" smtClean="0"/>
              <a:t>Algıçtaki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ölçüm </a:t>
            </a:r>
            <a:r>
              <a:rPr lang="en-US" sz="2000" dirty="0" err="1" smtClean="0">
                <a:solidFill>
                  <a:srgbClr val="0000FF"/>
                </a:solidFill>
              </a:rPr>
              <a:t>belirsizlikleri</a:t>
            </a:r>
            <a:r>
              <a:rPr lang="en-US" sz="2000" dirty="0" smtClean="0">
                <a:solidFill>
                  <a:srgbClr val="0000FF"/>
                </a:solidFill>
              </a:rPr>
              <a:t> de </a:t>
            </a:r>
            <a:r>
              <a:rPr lang="en-US" sz="2000" dirty="0" err="1" smtClean="0">
                <a:solidFill>
                  <a:srgbClr val="0000FF"/>
                </a:solidFill>
              </a:rPr>
              <a:t>kayıp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enerjiye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sebep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olur</a:t>
            </a:r>
            <a:r>
              <a:rPr lang="en-US" sz="2000" dirty="0" smtClean="0"/>
              <a:t>.  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Biz de </a:t>
            </a:r>
            <a:r>
              <a:rPr lang="en-US" sz="2000" dirty="0" err="1" smtClean="0">
                <a:solidFill>
                  <a:srgbClr val="0000FF"/>
                </a:solidFill>
              </a:rPr>
              <a:t>gerçek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kayıp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enerjiyi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çakma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kayıp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enerjiden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ayırt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edecek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yöntemler</a:t>
            </a:r>
            <a:r>
              <a:rPr lang="en-US" sz="2000" dirty="0" smtClean="0"/>
              <a:t> </a:t>
            </a:r>
            <a:r>
              <a:rPr lang="en-US" sz="2000" dirty="0" err="1" smtClean="0"/>
              <a:t>buluruz</a:t>
            </a:r>
            <a:r>
              <a:rPr lang="en-US" sz="2000" dirty="0" smtClean="0"/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85" y="963603"/>
            <a:ext cx="4115893" cy="45562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5740" y="881731"/>
            <a:ext cx="3716390" cy="4502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421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igbangMF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82"/>
            <a:ext cx="9144000" cy="679925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19503" y="4990401"/>
            <a:ext cx="77611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Büyük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Patlama’dan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sonra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evrenimiz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bir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parçacık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kadar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küçüktü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45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585" y="191598"/>
            <a:ext cx="81758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000090"/>
                </a:solidFill>
              </a:rPr>
              <a:t>Doğrudan </a:t>
            </a:r>
            <a:r>
              <a:rPr lang="en-US" sz="3000" dirty="0" err="1" smtClean="0">
                <a:solidFill>
                  <a:srgbClr val="000090"/>
                </a:solidFill>
              </a:rPr>
              <a:t>karanlık</a:t>
            </a:r>
            <a:r>
              <a:rPr lang="en-US" sz="3000" dirty="0" smtClean="0">
                <a:solidFill>
                  <a:srgbClr val="000090"/>
                </a:solidFill>
              </a:rPr>
              <a:t> </a:t>
            </a:r>
            <a:r>
              <a:rPr lang="en-US" sz="3000" dirty="0" err="1" smtClean="0">
                <a:solidFill>
                  <a:srgbClr val="000090"/>
                </a:solidFill>
              </a:rPr>
              <a:t>madde</a:t>
            </a:r>
            <a:r>
              <a:rPr lang="en-US" sz="3000" dirty="0" smtClean="0">
                <a:solidFill>
                  <a:srgbClr val="000090"/>
                </a:solidFill>
              </a:rPr>
              <a:t> </a:t>
            </a:r>
            <a:r>
              <a:rPr lang="en-US" sz="3000" dirty="0" err="1" smtClean="0">
                <a:solidFill>
                  <a:srgbClr val="000090"/>
                </a:solidFill>
              </a:rPr>
              <a:t>aramak</a:t>
            </a:r>
            <a:endParaRPr lang="en-US" sz="3000" dirty="0">
              <a:solidFill>
                <a:srgbClr val="070140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770FF-1A0C-D242-94C6-EDDEEAD276C6}" type="slidenum">
              <a:rPr lang="en-US" smtClean="0"/>
              <a:t>30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118" y="1771948"/>
            <a:ext cx="3099070" cy="206041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161509" y="3117945"/>
            <a:ext cx="1973097" cy="9094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35585" y="899524"/>
            <a:ext cx="48832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dirty="0" smtClean="0"/>
              <a:t>SUSY </a:t>
            </a:r>
            <a:r>
              <a:rPr lang="en-US" sz="2000" dirty="0" err="1" smtClean="0"/>
              <a:t>ya</a:t>
            </a:r>
            <a:r>
              <a:rPr lang="en-US" sz="2000" dirty="0" smtClean="0"/>
              <a:t> da </a:t>
            </a:r>
            <a:r>
              <a:rPr lang="en-US" sz="2000" dirty="0" err="1" smtClean="0"/>
              <a:t>diğer</a:t>
            </a:r>
            <a:r>
              <a:rPr lang="en-US" sz="2000" dirty="0" smtClean="0"/>
              <a:t> </a:t>
            </a:r>
            <a:r>
              <a:rPr lang="en-US" sz="2000" dirty="0" err="1" smtClean="0"/>
              <a:t>kuramlara</a:t>
            </a:r>
            <a:r>
              <a:rPr lang="en-US" sz="2000" dirty="0" smtClean="0"/>
              <a:t> </a:t>
            </a:r>
            <a:r>
              <a:rPr lang="en-US" sz="2000" dirty="0" err="1" smtClean="0"/>
              <a:t>göre</a:t>
            </a:r>
            <a:r>
              <a:rPr lang="en-US" sz="2000" dirty="0" smtClean="0"/>
              <a:t> </a:t>
            </a:r>
            <a:r>
              <a:rPr lang="en-US" sz="2000" dirty="0" err="1" smtClean="0"/>
              <a:t>BHÇde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doğrudan</a:t>
            </a:r>
            <a:r>
              <a:rPr lang="en-US" sz="2000" dirty="0" smtClean="0"/>
              <a:t> da </a:t>
            </a:r>
            <a:r>
              <a:rPr lang="en-US" sz="2000" dirty="0" err="1" smtClean="0">
                <a:solidFill>
                  <a:srgbClr val="0000FF"/>
                </a:solidFill>
              </a:rPr>
              <a:t>karanlık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madde</a:t>
            </a:r>
            <a:r>
              <a:rPr lang="en-US" sz="2000" dirty="0" smtClean="0"/>
              <a:t> </a:t>
            </a:r>
            <a:r>
              <a:rPr lang="en-US" sz="2000" dirty="0" err="1" smtClean="0"/>
              <a:t>üretebiliriz</a:t>
            </a:r>
            <a:r>
              <a:rPr lang="en-US" sz="2000" dirty="0" smtClean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55609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7568" y="94871"/>
            <a:ext cx="3812828" cy="35176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5585" y="191598"/>
            <a:ext cx="81758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000090"/>
                </a:solidFill>
              </a:rPr>
              <a:t>Doğrudan </a:t>
            </a:r>
            <a:r>
              <a:rPr lang="en-US" sz="3000" dirty="0" err="1" smtClean="0">
                <a:solidFill>
                  <a:srgbClr val="000090"/>
                </a:solidFill>
              </a:rPr>
              <a:t>karanlık</a:t>
            </a:r>
            <a:r>
              <a:rPr lang="en-US" sz="3000" dirty="0" smtClean="0">
                <a:solidFill>
                  <a:srgbClr val="000090"/>
                </a:solidFill>
              </a:rPr>
              <a:t> </a:t>
            </a:r>
            <a:r>
              <a:rPr lang="en-US" sz="3000" dirty="0" err="1" smtClean="0">
                <a:solidFill>
                  <a:srgbClr val="000090"/>
                </a:solidFill>
              </a:rPr>
              <a:t>madde</a:t>
            </a:r>
            <a:r>
              <a:rPr lang="en-US" sz="3000" dirty="0" smtClean="0">
                <a:solidFill>
                  <a:srgbClr val="000090"/>
                </a:solidFill>
              </a:rPr>
              <a:t> </a:t>
            </a:r>
            <a:r>
              <a:rPr lang="en-US" sz="3000" dirty="0" err="1" smtClean="0">
                <a:solidFill>
                  <a:srgbClr val="000090"/>
                </a:solidFill>
              </a:rPr>
              <a:t>aramak</a:t>
            </a:r>
            <a:endParaRPr lang="en-US" sz="3000" dirty="0">
              <a:solidFill>
                <a:srgbClr val="070140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770FF-1A0C-D242-94C6-EDDEEAD276C6}" type="slidenum">
              <a:rPr lang="en-US" smtClean="0"/>
              <a:t>31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118" y="1771948"/>
            <a:ext cx="3099070" cy="20604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8866" y="3435079"/>
            <a:ext cx="3567934" cy="34229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5585" y="899524"/>
            <a:ext cx="48832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dirty="0" smtClean="0"/>
              <a:t>SUSY </a:t>
            </a:r>
            <a:r>
              <a:rPr lang="en-US" sz="2000" dirty="0" err="1" smtClean="0"/>
              <a:t>ya</a:t>
            </a:r>
            <a:r>
              <a:rPr lang="en-US" sz="2000" dirty="0" smtClean="0"/>
              <a:t> da </a:t>
            </a:r>
            <a:r>
              <a:rPr lang="en-US" sz="2000" dirty="0" err="1" smtClean="0"/>
              <a:t>diğer</a:t>
            </a:r>
            <a:r>
              <a:rPr lang="en-US" sz="2000" dirty="0" smtClean="0"/>
              <a:t> </a:t>
            </a:r>
            <a:r>
              <a:rPr lang="en-US" sz="2000" dirty="0" err="1" smtClean="0"/>
              <a:t>kuramlara</a:t>
            </a:r>
            <a:r>
              <a:rPr lang="en-US" sz="2000" dirty="0" smtClean="0"/>
              <a:t> </a:t>
            </a:r>
            <a:r>
              <a:rPr lang="en-US" sz="2000" dirty="0" err="1" smtClean="0"/>
              <a:t>göre</a:t>
            </a:r>
            <a:r>
              <a:rPr lang="en-US" sz="2000" dirty="0" smtClean="0"/>
              <a:t> </a:t>
            </a:r>
            <a:r>
              <a:rPr lang="en-US" sz="2000" dirty="0" err="1" smtClean="0"/>
              <a:t>LHCde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doğrudan</a:t>
            </a:r>
            <a:r>
              <a:rPr lang="en-US" sz="2000" dirty="0" smtClean="0"/>
              <a:t> da </a:t>
            </a:r>
            <a:r>
              <a:rPr lang="en-US" sz="2000" dirty="0" err="1" smtClean="0">
                <a:solidFill>
                  <a:srgbClr val="0000FF"/>
                </a:solidFill>
              </a:rPr>
              <a:t>karanlık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madde</a:t>
            </a:r>
            <a:r>
              <a:rPr lang="en-US" sz="2000" dirty="0" smtClean="0"/>
              <a:t> </a:t>
            </a:r>
            <a:r>
              <a:rPr lang="en-US" sz="2000" dirty="0" err="1" smtClean="0"/>
              <a:t>üretebiliriz</a:t>
            </a:r>
            <a:r>
              <a:rPr lang="en-US" sz="2000" dirty="0" smtClean="0"/>
              <a:t>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8395" y="4110012"/>
            <a:ext cx="488328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dirty="0" smtClean="0"/>
              <a:t>Bu </a:t>
            </a:r>
            <a:r>
              <a:rPr lang="en-US" sz="2000" dirty="0" err="1" smtClean="0"/>
              <a:t>görünmez</a:t>
            </a:r>
            <a:r>
              <a:rPr lang="en-US" sz="2000" dirty="0" smtClean="0"/>
              <a:t> </a:t>
            </a:r>
            <a:r>
              <a:rPr lang="en-US" sz="2000" dirty="0" err="1" smtClean="0"/>
              <a:t>olayı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kuarktan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ışınan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bir</a:t>
            </a:r>
            <a:r>
              <a:rPr lang="en-US" sz="2000" dirty="0" smtClean="0">
                <a:solidFill>
                  <a:srgbClr val="0000FF"/>
                </a:solidFill>
              </a:rPr>
              <a:t> gluon </a:t>
            </a:r>
            <a:r>
              <a:rPr lang="en-US" sz="2000" dirty="0" err="1" smtClean="0">
                <a:solidFill>
                  <a:srgbClr val="0000FF"/>
                </a:solidFill>
              </a:rPr>
              <a:t>jeti</a:t>
            </a:r>
            <a:r>
              <a:rPr lang="en-US" sz="2000" dirty="0" smtClean="0"/>
              <a:t> </a:t>
            </a:r>
            <a:r>
              <a:rPr lang="en-US" sz="2000" dirty="0" err="1" smtClean="0"/>
              <a:t>ile</a:t>
            </a:r>
            <a:r>
              <a:rPr lang="en-US" sz="2000" dirty="0" smtClean="0"/>
              <a:t> </a:t>
            </a:r>
            <a:r>
              <a:rPr lang="en-US" sz="2000" dirty="0" err="1" smtClean="0"/>
              <a:t>görünür</a:t>
            </a:r>
            <a:r>
              <a:rPr lang="en-US" sz="2000" dirty="0" smtClean="0"/>
              <a:t> </a:t>
            </a:r>
            <a:r>
              <a:rPr lang="en-US" sz="2000" dirty="0" err="1" smtClean="0"/>
              <a:t>yapabiliriz</a:t>
            </a:r>
            <a:r>
              <a:rPr lang="en-US" sz="2000" dirty="0" smtClean="0"/>
              <a:t>.</a:t>
            </a:r>
          </a:p>
          <a:p>
            <a:pPr>
              <a:spcBef>
                <a:spcPts val="600"/>
              </a:spcBef>
            </a:pPr>
            <a:r>
              <a:rPr lang="en-US" sz="2000" dirty="0" err="1" smtClean="0"/>
              <a:t>BHÇde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tek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jetli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olaylar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fazlalığı</a:t>
            </a:r>
            <a:r>
              <a:rPr lang="en-US" sz="2000" dirty="0" smtClean="0"/>
              <a:t> </a:t>
            </a:r>
            <a:r>
              <a:rPr lang="en-US" sz="2000" dirty="0" err="1" smtClean="0"/>
              <a:t>görmek</a:t>
            </a:r>
            <a:r>
              <a:rPr lang="en-US" sz="2000" dirty="0" smtClean="0"/>
              <a:t> </a:t>
            </a:r>
            <a:r>
              <a:rPr lang="en-US" sz="2000" dirty="0" err="1" smtClean="0"/>
              <a:t>görünmez</a:t>
            </a:r>
            <a:r>
              <a:rPr lang="en-US" sz="2000" dirty="0" smtClean="0"/>
              <a:t> parçacıkların doğrudan </a:t>
            </a:r>
            <a:r>
              <a:rPr lang="en-US" sz="2000" dirty="0" err="1" smtClean="0"/>
              <a:t>oluştuğuna</a:t>
            </a:r>
            <a:r>
              <a:rPr lang="en-US" sz="2000" dirty="0" smtClean="0"/>
              <a:t> </a:t>
            </a:r>
            <a:r>
              <a:rPr lang="en-US" sz="2000" dirty="0" err="1" smtClean="0"/>
              <a:t>işaret</a:t>
            </a:r>
            <a:r>
              <a:rPr lang="en-US" sz="2000" dirty="0" smtClean="0"/>
              <a:t> </a:t>
            </a:r>
            <a:r>
              <a:rPr lang="en-US" sz="2000" dirty="0" err="1" smtClean="0"/>
              <a:t>edebilir</a:t>
            </a:r>
            <a:r>
              <a:rPr lang="en-US" sz="2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1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585" y="191598"/>
            <a:ext cx="81758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000090"/>
                </a:solidFill>
              </a:rPr>
              <a:t>Ağır, </a:t>
            </a:r>
            <a:r>
              <a:rPr lang="en-US" sz="3000" dirty="0" err="1" smtClean="0">
                <a:solidFill>
                  <a:srgbClr val="000090"/>
                </a:solidFill>
              </a:rPr>
              <a:t>yüklü</a:t>
            </a:r>
            <a:r>
              <a:rPr lang="en-US" sz="3000" dirty="0" smtClean="0">
                <a:solidFill>
                  <a:srgbClr val="000090"/>
                </a:solidFill>
              </a:rPr>
              <a:t>, </a:t>
            </a:r>
            <a:r>
              <a:rPr lang="en-US" sz="3000" dirty="0" err="1" smtClean="0">
                <a:solidFill>
                  <a:srgbClr val="000090"/>
                </a:solidFill>
              </a:rPr>
              <a:t>uzun</a:t>
            </a:r>
            <a:r>
              <a:rPr lang="en-US" sz="3000" dirty="0" smtClean="0">
                <a:solidFill>
                  <a:srgbClr val="000090"/>
                </a:solidFill>
              </a:rPr>
              <a:t> </a:t>
            </a:r>
            <a:r>
              <a:rPr lang="en-US" sz="3000" dirty="0" err="1" smtClean="0">
                <a:solidFill>
                  <a:srgbClr val="000090"/>
                </a:solidFill>
              </a:rPr>
              <a:t>ömürlü</a:t>
            </a:r>
            <a:r>
              <a:rPr lang="en-US" sz="3000" dirty="0" smtClean="0">
                <a:solidFill>
                  <a:srgbClr val="000090"/>
                </a:solidFill>
              </a:rPr>
              <a:t> </a:t>
            </a:r>
            <a:r>
              <a:rPr lang="en-US" sz="3000" dirty="0" err="1" smtClean="0">
                <a:solidFill>
                  <a:srgbClr val="000090"/>
                </a:solidFill>
              </a:rPr>
              <a:t>parçacıklar</a:t>
            </a:r>
            <a:endParaRPr lang="en-US" sz="3000" dirty="0">
              <a:solidFill>
                <a:srgbClr val="070140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770FF-1A0C-D242-94C6-EDDEEAD276C6}" type="slidenum">
              <a:rPr lang="en-US" smtClean="0"/>
              <a:t>32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130" y="3157814"/>
            <a:ext cx="3843623" cy="36888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5585" y="899524"/>
            <a:ext cx="817589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smtClean="0"/>
              <a:t>Bazı </a:t>
            </a:r>
            <a:r>
              <a:rPr lang="en-US" sz="2000" dirty="0" err="1" smtClean="0"/>
              <a:t>kuramlar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6B06D6"/>
                </a:solidFill>
              </a:rPr>
              <a:t>ağır, </a:t>
            </a:r>
            <a:r>
              <a:rPr lang="en-US" sz="2000" dirty="0" err="1" smtClean="0">
                <a:solidFill>
                  <a:srgbClr val="6B06D6"/>
                </a:solidFill>
              </a:rPr>
              <a:t>elektrik</a:t>
            </a:r>
            <a:r>
              <a:rPr lang="en-US" sz="2000" dirty="0" smtClean="0">
                <a:solidFill>
                  <a:srgbClr val="6B06D6"/>
                </a:solidFill>
              </a:rPr>
              <a:t> </a:t>
            </a:r>
            <a:r>
              <a:rPr lang="en-US" sz="2000" dirty="0" err="1" smtClean="0">
                <a:solidFill>
                  <a:srgbClr val="6B06D6"/>
                </a:solidFill>
              </a:rPr>
              <a:t>yüklü</a:t>
            </a:r>
            <a:r>
              <a:rPr lang="en-US" sz="2000" dirty="0" smtClean="0">
                <a:solidFill>
                  <a:srgbClr val="6B06D6"/>
                </a:solidFill>
              </a:rPr>
              <a:t> </a:t>
            </a:r>
            <a:r>
              <a:rPr lang="en-US" sz="2000" dirty="0" err="1" smtClean="0">
                <a:solidFill>
                  <a:srgbClr val="6B06D6"/>
                </a:solidFill>
              </a:rPr>
              <a:t>ve</a:t>
            </a:r>
            <a:r>
              <a:rPr lang="en-US" sz="2000" dirty="0" smtClean="0">
                <a:solidFill>
                  <a:srgbClr val="6B06D6"/>
                </a:solidFill>
              </a:rPr>
              <a:t> </a:t>
            </a:r>
            <a:r>
              <a:rPr lang="en-US" sz="2000" dirty="0" err="1" smtClean="0">
                <a:solidFill>
                  <a:srgbClr val="6B06D6"/>
                </a:solidFill>
              </a:rPr>
              <a:t>uzun</a:t>
            </a:r>
            <a:r>
              <a:rPr lang="en-US" sz="2000" dirty="0" smtClean="0">
                <a:solidFill>
                  <a:srgbClr val="6B06D6"/>
                </a:solidFill>
              </a:rPr>
              <a:t> </a:t>
            </a:r>
            <a:r>
              <a:rPr lang="en-US" sz="2000" dirty="0" err="1" smtClean="0">
                <a:solidFill>
                  <a:srgbClr val="6B06D6"/>
                </a:solidFill>
              </a:rPr>
              <a:t>ömürlü</a:t>
            </a:r>
            <a:r>
              <a:rPr lang="en-US" sz="2000" dirty="0" smtClean="0">
                <a:solidFill>
                  <a:srgbClr val="6B06D6"/>
                </a:solidFill>
              </a:rPr>
              <a:t> </a:t>
            </a:r>
            <a:r>
              <a:rPr lang="en-US" sz="2000" dirty="0" err="1" smtClean="0">
                <a:solidFill>
                  <a:srgbClr val="6B06D6"/>
                </a:solidFill>
              </a:rPr>
              <a:t>parçacıklar</a:t>
            </a:r>
            <a:r>
              <a:rPr lang="en-US" sz="2000" dirty="0" smtClean="0"/>
              <a:t> </a:t>
            </a:r>
            <a:r>
              <a:rPr lang="en-US" sz="2000" dirty="0" err="1" smtClean="0"/>
              <a:t>öngörür</a:t>
            </a:r>
            <a:r>
              <a:rPr lang="en-US" sz="2000" dirty="0" smtClean="0"/>
              <a:t>.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smtClean="0"/>
              <a:t>Bu </a:t>
            </a:r>
            <a:r>
              <a:rPr lang="en-US" sz="2000" dirty="0" err="1" smtClean="0"/>
              <a:t>parçacıkar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bozunmadan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algıçtan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geçebilir</a:t>
            </a:r>
            <a:r>
              <a:rPr lang="en-US" sz="2000" dirty="0" smtClean="0"/>
              <a:t>, </a:t>
            </a:r>
            <a:r>
              <a:rPr lang="en-US" sz="2000" dirty="0" err="1" smtClean="0"/>
              <a:t>ve</a:t>
            </a:r>
            <a:r>
              <a:rPr lang="en-US" sz="2000" dirty="0" smtClean="0"/>
              <a:t> </a:t>
            </a:r>
            <a:r>
              <a:rPr lang="en-US" sz="2000" dirty="0" err="1" smtClean="0"/>
              <a:t>yüklü</a:t>
            </a:r>
            <a:r>
              <a:rPr lang="en-US" sz="2000" dirty="0" smtClean="0"/>
              <a:t> </a:t>
            </a:r>
            <a:r>
              <a:rPr lang="en-US" sz="2000" dirty="0" err="1" smtClean="0"/>
              <a:t>oldukları</a:t>
            </a:r>
            <a:r>
              <a:rPr lang="en-US" sz="2000" dirty="0" smtClean="0"/>
              <a:t> </a:t>
            </a:r>
            <a:r>
              <a:rPr lang="en-US" sz="2000" dirty="0" err="1" smtClean="0"/>
              <a:t>için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muon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odalarında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görülebilir</a:t>
            </a:r>
            <a:r>
              <a:rPr lang="en-US" sz="2000" dirty="0" err="1" smtClean="0"/>
              <a:t>ler</a:t>
            </a:r>
            <a:r>
              <a:rPr lang="en-US" sz="2000" dirty="0" smtClean="0"/>
              <a:t>.  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err="1" smtClean="0"/>
              <a:t>Parçacıklar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ağır</a:t>
            </a:r>
            <a:r>
              <a:rPr lang="en-US" sz="2000" dirty="0" smtClean="0"/>
              <a:t> </a:t>
            </a:r>
            <a:r>
              <a:rPr lang="en-US" sz="2000" dirty="0" err="1" smtClean="0"/>
              <a:t>oldukları</a:t>
            </a:r>
            <a:r>
              <a:rPr lang="en-US" sz="2000" dirty="0" smtClean="0"/>
              <a:t> </a:t>
            </a:r>
            <a:r>
              <a:rPr lang="en-US" sz="2000" dirty="0" err="1" smtClean="0"/>
              <a:t>için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ışık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hızından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düşük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hızlarla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yol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alırlar</a:t>
            </a:r>
            <a:r>
              <a:rPr lang="en-US" sz="2000" dirty="0" smtClean="0"/>
              <a:t>.  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err="1" smtClean="0">
                <a:solidFill>
                  <a:srgbClr val="0000FF"/>
                </a:solidFill>
              </a:rPr>
              <a:t>Muon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algıcındaki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saatler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kullanarak</a:t>
            </a:r>
            <a:r>
              <a:rPr lang="en-US" sz="2000" dirty="0" smtClean="0"/>
              <a:t> </a:t>
            </a:r>
            <a:r>
              <a:rPr lang="en-US" sz="2000" dirty="0" err="1" smtClean="0"/>
              <a:t>parçacığın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geçiş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hızı</a:t>
            </a:r>
            <a:r>
              <a:rPr lang="en-US" sz="2000" dirty="0" err="1" smtClean="0"/>
              <a:t>nı</a:t>
            </a:r>
            <a:r>
              <a:rPr lang="en-US" sz="2000" dirty="0" smtClean="0"/>
              <a:t> </a:t>
            </a:r>
            <a:r>
              <a:rPr lang="en-US" sz="2000" dirty="0" err="1" smtClean="0"/>
              <a:t>ölçebiliriz</a:t>
            </a:r>
            <a:r>
              <a:rPr lang="en-US" sz="2000" dirty="0" smtClean="0"/>
              <a:t>, </a:t>
            </a:r>
            <a:r>
              <a:rPr lang="en-US" sz="2000" dirty="0" err="1" smtClean="0"/>
              <a:t>ve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momentum</a:t>
            </a:r>
            <a:r>
              <a:rPr lang="en-US" sz="2000" dirty="0" smtClean="0"/>
              <a:t> </a:t>
            </a:r>
            <a:r>
              <a:rPr lang="en-US" sz="2000" dirty="0" err="1" smtClean="0"/>
              <a:t>bilgisini</a:t>
            </a:r>
            <a:r>
              <a:rPr lang="en-US" sz="2000" dirty="0" smtClean="0"/>
              <a:t> de </a:t>
            </a:r>
            <a:r>
              <a:rPr lang="en-US" sz="2000" dirty="0" err="1" smtClean="0"/>
              <a:t>kullanarak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parçacığın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kütlesini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hesaplarız</a:t>
            </a:r>
            <a:r>
              <a:rPr lang="en-US" sz="2000" dirty="0" smtClean="0"/>
              <a:t>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1886" y="3138228"/>
            <a:ext cx="3825780" cy="36717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28152" y="647526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 c/v</a:t>
            </a:r>
            <a:endParaRPr lang="en-US" dirty="0"/>
          </a:p>
        </p:txBody>
      </p:sp>
      <p:pic>
        <p:nvPicPr>
          <p:cNvPr id="10" name="Picture 9" descr="amc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85" y="5131680"/>
            <a:ext cx="1213023" cy="1377604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>
            <a:off x="4989440" y="4762892"/>
            <a:ext cx="485043" cy="31752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61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d theatre curta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336"/>
            <a:ext cx="9144000" cy="67813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7420" y="3248561"/>
            <a:ext cx="64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solidFill>
                  <a:schemeClr val="bg1"/>
                </a:solidFill>
                <a:latin typeface="Comic Sans MS"/>
              </a:rPr>
              <a:t>BHÇ’de SM </a:t>
            </a:r>
            <a:r>
              <a:rPr lang="en-US" sz="3600" i="1" dirty="0" err="1" smtClean="0">
                <a:solidFill>
                  <a:schemeClr val="bg1"/>
                </a:solidFill>
                <a:latin typeface="Comic Sans MS"/>
              </a:rPr>
              <a:t>ötesi</a:t>
            </a:r>
            <a:r>
              <a:rPr lang="en-US" sz="3600" i="1" dirty="0" smtClean="0">
                <a:solidFill>
                  <a:schemeClr val="bg1"/>
                </a:solidFill>
                <a:latin typeface="Comic Sans MS"/>
              </a:rPr>
              <a:t> </a:t>
            </a:r>
            <a:r>
              <a:rPr lang="en-US" sz="3600" i="1" dirty="0" err="1" smtClean="0">
                <a:solidFill>
                  <a:schemeClr val="bg1"/>
                </a:solidFill>
                <a:latin typeface="Comic Sans MS"/>
              </a:rPr>
              <a:t>parçacıklar</a:t>
            </a:r>
            <a:r>
              <a:rPr lang="en-US" sz="3600" i="1" dirty="0" smtClean="0">
                <a:solidFill>
                  <a:schemeClr val="bg1"/>
                </a:solidFill>
                <a:latin typeface="Comic Sans MS"/>
              </a:rPr>
              <a:t> </a:t>
            </a:r>
            <a:r>
              <a:rPr lang="en-US" sz="3600" i="1" dirty="0" err="1" smtClean="0">
                <a:solidFill>
                  <a:schemeClr val="bg1"/>
                </a:solidFill>
                <a:latin typeface="Comic Sans MS"/>
              </a:rPr>
              <a:t>adına</a:t>
            </a:r>
            <a:r>
              <a:rPr lang="en-US" sz="3600" i="1" dirty="0" smtClean="0">
                <a:solidFill>
                  <a:schemeClr val="bg1"/>
                </a:solidFill>
                <a:latin typeface="Comic Sans MS"/>
              </a:rPr>
              <a:t> ne </a:t>
            </a:r>
            <a:r>
              <a:rPr lang="en-US" sz="3600" i="1" dirty="0" err="1" smtClean="0">
                <a:solidFill>
                  <a:schemeClr val="bg1"/>
                </a:solidFill>
                <a:latin typeface="Comic Sans MS"/>
              </a:rPr>
              <a:t>bulduk</a:t>
            </a:r>
            <a:r>
              <a:rPr lang="en-US" sz="3600" i="1" dirty="0" smtClean="0">
                <a:solidFill>
                  <a:schemeClr val="bg1"/>
                </a:solidFill>
                <a:latin typeface="Comic Sans MS"/>
              </a:rPr>
              <a:t>?</a:t>
            </a:r>
            <a:endParaRPr lang="en-US" sz="3600" i="1" dirty="0"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78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d theatre curta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336"/>
            <a:ext cx="9144000" cy="6781327"/>
          </a:xfrm>
          <a:prstGeom prst="rect">
            <a:avLst/>
          </a:prstGeom>
        </p:spPr>
      </p:pic>
      <p:pic>
        <p:nvPicPr>
          <p:cNvPr id="3" name="Picture 2" descr="red theatre curtain.jpg"/>
          <p:cNvPicPr>
            <a:picLocks noChangeAspect="1"/>
          </p:cNvPicPr>
          <p:nvPr/>
        </p:nvPicPr>
        <p:blipFill>
          <a:blip r:embed="rId2"/>
          <a:srcRect b="81463"/>
          <a:stretch>
            <a:fillRect/>
          </a:stretch>
        </p:blipFill>
        <p:spPr>
          <a:xfrm>
            <a:off x="0" y="38336"/>
            <a:ext cx="9144000" cy="125706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53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ed theatre curtain.jpg"/>
          <p:cNvPicPr>
            <a:picLocks noChangeAspect="1"/>
          </p:cNvPicPr>
          <p:nvPr/>
        </p:nvPicPr>
        <p:blipFill>
          <a:blip r:embed="rId2"/>
          <a:srcRect b="81463"/>
          <a:stretch>
            <a:fillRect/>
          </a:stretch>
        </p:blipFill>
        <p:spPr>
          <a:xfrm>
            <a:off x="0" y="236"/>
            <a:ext cx="9144000" cy="12570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66800" y="2260560"/>
            <a:ext cx="7010400" cy="2072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>
                <a:solidFill>
                  <a:schemeClr val="bg1"/>
                </a:solidFill>
                <a:latin typeface="Comic Sans MS"/>
              </a:rPr>
              <a:t>…AMA</a:t>
            </a:r>
          </a:p>
          <a:p>
            <a:pPr>
              <a:spcBef>
                <a:spcPts val="1000"/>
              </a:spcBef>
            </a:pPr>
            <a:r>
              <a:rPr lang="en-US" sz="2400" i="1" dirty="0">
                <a:solidFill>
                  <a:schemeClr val="bg1"/>
                </a:solidFill>
                <a:latin typeface="Comic Sans MS"/>
              </a:rPr>
              <a:t>y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ine de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ilginç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şeyler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öğreniyoruz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.</a:t>
            </a:r>
          </a:p>
          <a:p>
            <a:pPr>
              <a:spcBef>
                <a:spcPts val="1000"/>
              </a:spcBef>
            </a:pP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Yeni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fizik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sinyalinin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yokluğunu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kullanarak</a:t>
            </a:r>
            <a:r>
              <a:rPr lang="en-US" sz="2400" i="1" dirty="0">
                <a:solidFill>
                  <a:schemeClr val="bg1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hangi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kuramların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 daha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az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olası</a:t>
            </a:r>
            <a:r>
              <a:rPr lang="en-US" sz="2400" i="1" dirty="0">
                <a:solidFill>
                  <a:schemeClr val="bg1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olduğunu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araştırıyoruz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48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36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0"/>
            <a:ext cx="91047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12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ed theatre curtain.jpg"/>
          <p:cNvPicPr>
            <a:picLocks noChangeAspect="1"/>
          </p:cNvPicPr>
          <p:nvPr/>
        </p:nvPicPr>
        <p:blipFill>
          <a:blip r:embed="rId3"/>
          <a:srcRect b="81463"/>
          <a:stretch>
            <a:fillRect/>
          </a:stretch>
        </p:blipFill>
        <p:spPr>
          <a:xfrm>
            <a:off x="0" y="236"/>
            <a:ext cx="9144000" cy="12570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66800" y="2260560"/>
            <a:ext cx="7200900" cy="380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>
                <a:solidFill>
                  <a:schemeClr val="bg1"/>
                </a:solidFill>
                <a:latin typeface="Comic Sans MS"/>
              </a:rPr>
              <a:t>…AMA</a:t>
            </a:r>
          </a:p>
          <a:p>
            <a:pPr>
              <a:spcBef>
                <a:spcPts val="1000"/>
              </a:spcBef>
            </a:pPr>
            <a:r>
              <a:rPr lang="en-US" sz="2400" i="1" dirty="0">
                <a:solidFill>
                  <a:schemeClr val="bg1"/>
                </a:solidFill>
                <a:latin typeface="Comic Sans MS"/>
              </a:rPr>
              <a:t>y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ine de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ilginç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şeyler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öğreniyoruz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.</a:t>
            </a:r>
          </a:p>
          <a:p>
            <a:pPr>
              <a:spcBef>
                <a:spcPts val="1000"/>
              </a:spcBef>
            </a:pP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Yeni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fizik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sinyalinin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yokluğunu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kullanarak</a:t>
            </a:r>
            <a:r>
              <a:rPr lang="en-US" sz="2400" i="1" dirty="0">
                <a:solidFill>
                  <a:schemeClr val="bg1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hangi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kuramların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 daha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az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olası</a:t>
            </a:r>
            <a:r>
              <a:rPr lang="en-US" sz="2400" i="1" dirty="0">
                <a:solidFill>
                  <a:schemeClr val="bg1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olduğunu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  <a:latin typeface="Comic Sans MS"/>
              </a:rPr>
              <a:t>araştırıyoruz</a:t>
            </a:r>
            <a:r>
              <a:rPr lang="en-US" sz="2400" i="1" dirty="0" smtClean="0">
                <a:solidFill>
                  <a:schemeClr val="bg1"/>
                </a:solidFill>
                <a:latin typeface="Comic Sans MS"/>
              </a:rPr>
              <a:t>.</a:t>
            </a:r>
          </a:p>
          <a:p>
            <a:pPr>
              <a:spcBef>
                <a:spcPts val="1000"/>
              </a:spcBef>
            </a:pPr>
            <a:r>
              <a:rPr lang="en-US" sz="2400" i="1" dirty="0" smtClean="0">
                <a:solidFill>
                  <a:srgbClr val="FFFF00"/>
                </a:solidFill>
                <a:latin typeface="Comic Sans MS"/>
              </a:rPr>
              <a:t>Ve </a:t>
            </a:r>
            <a:r>
              <a:rPr lang="en-US" sz="2400" i="1" dirty="0" err="1" smtClean="0">
                <a:solidFill>
                  <a:srgbClr val="FFFF00"/>
                </a:solidFill>
                <a:latin typeface="Comic Sans MS"/>
              </a:rPr>
              <a:t>bu</a:t>
            </a:r>
            <a:r>
              <a:rPr lang="en-US" sz="2400" i="1" dirty="0" smtClean="0">
                <a:solidFill>
                  <a:srgbClr val="FFFF00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rgbClr val="FFFF00"/>
                </a:solidFill>
                <a:latin typeface="Comic Sans MS"/>
              </a:rPr>
              <a:t>bilginin</a:t>
            </a:r>
            <a:r>
              <a:rPr lang="en-US" sz="2400" i="1" dirty="0" smtClean="0">
                <a:solidFill>
                  <a:srgbClr val="FFFF00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rgbClr val="FFFF00"/>
                </a:solidFill>
                <a:latin typeface="Comic Sans MS"/>
              </a:rPr>
              <a:t>ışığında</a:t>
            </a:r>
            <a:r>
              <a:rPr lang="en-US" sz="2400" i="1" dirty="0" smtClean="0">
                <a:solidFill>
                  <a:srgbClr val="FFFF00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rgbClr val="FFFF00"/>
                </a:solidFill>
                <a:latin typeface="Comic Sans MS"/>
              </a:rPr>
              <a:t>yeni</a:t>
            </a:r>
            <a:r>
              <a:rPr lang="en-US" sz="2400" i="1" dirty="0" smtClean="0">
                <a:solidFill>
                  <a:srgbClr val="FFFF00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rgbClr val="FFFF00"/>
                </a:solidFill>
                <a:latin typeface="Comic Sans MS"/>
              </a:rPr>
              <a:t>veri</a:t>
            </a:r>
            <a:r>
              <a:rPr lang="en-US" sz="2400" i="1" dirty="0" smtClean="0">
                <a:solidFill>
                  <a:srgbClr val="FFFF00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rgbClr val="FFFF00"/>
                </a:solidFill>
                <a:latin typeface="Comic Sans MS"/>
              </a:rPr>
              <a:t>için</a:t>
            </a:r>
            <a:r>
              <a:rPr lang="en-US" sz="2400" i="1" dirty="0" smtClean="0">
                <a:solidFill>
                  <a:srgbClr val="FFFF00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rgbClr val="FFFF00"/>
                </a:solidFill>
                <a:latin typeface="Comic Sans MS"/>
              </a:rPr>
              <a:t>yeni</a:t>
            </a:r>
            <a:r>
              <a:rPr lang="en-US" sz="2400" i="1" dirty="0" smtClean="0">
                <a:solidFill>
                  <a:srgbClr val="FFFF00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rgbClr val="FFFF00"/>
                </a:solidFill>
                <a:latin typeface="Comic Sans MS"/>
              </a:rPr>
              <a:t>analizler</a:t>
            </a:r>
            <a:r>
              <a:rPr lang="en-US" sz="2400" i="1" dirty="0" smtClean="0">
                <a:solidFill>
                  <a:srgbClr val="FFFF00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rgbClr val="FFFF00"/>
                </a:solidFill>
                <a:latin typeface="Comic Sans MS"/>
              </a:rPr>
              <a:t>tasarlıyoruz</a:t>
            </a:r>
            <a:r>
              <a:rPr lang="en-US" sz="2400" i="1" dirty="0" smtClean="0">
                <a:solidFill>
                  <a:srgbClr val="FFFF00"/>
                </a:solidFill>
                <a:latin typeface="Comic Sans MS"/>
              </a:rPr>
              <a:t>.</a:t>
            </a:r>
            <a:endParaRPr lang="en-US" sz="2400" i="1" dirty="0">
              <a:solidFill>
                <a:srgbClr val="FFFF00"/>
              </a:solidFill>
              <a:latin typeface="Comic Sans MS"/>
            </a:endParaRPr>
          </a:p>
          <a:p>
            <a:pPr>
              <a:spcBef>
                <a:spcPts val="1000"/>
              </a:spcBef>
            </a:pPr>
            <a:r>
              <a:rPr lang="en-US" sz="2400" i="1" dirty="0" smtClean="0">
                <a:solidFill>
                  <a:srgbClr val="FF8A90"/>
                </a:solidFill>
                <a:latin typeface="Comic Sans MS"/>
              </a:rPr>
              <a:t>LHC 2015 </a:t>
            </a:r>
            <a:r>
              <a:rPr lang="en-US" sz="2400" i="1" dirty="0" err="1" smtClean="0">
                <a:solidFill>
                  <a:srgbClr val="FF8A90"/>
                </a:solidFill>
                <a:latin typeface="Comic Sans MS"/>
              </a:rPr>
              <a:t>Haziran’da</a:t>
            </a:r>
            <a:r>
              <a:rPr lang="en-US" sz="2400" i="1" dirty="0" smtClean="0">
                <a:solidFill>
                  <a:srgbClr val="FF8A90"/>
                </a:solidFill>
                <a:latin typeface="Comic Sans MS"/>
              </a:rPr>
              <a:t> 13 </a:t>
            </a:r>
            <a:r>
              <a:rPr lang="en-US" sz="2400" i="1" dirty="0" err="1" smtClean="0">
                <a:solidFill>
                  <a:srgbClr val="FF8A90"/>
                </a:solidFill>
                <a:latin typeface="Comic Sans MS"/>
              </a:rPr>
              <a:t>TeV</a:t>
            </a:r>
            <a:r>
              <a:rPr lang="en-US" sz="2400" i="1" dirty="0" smtClean="0">
                <a:solidFill>
                  <a:srgbClr val="FF8A90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rgbClr val="FF8A90"/>
                </a:solidFill>
                <a:latin typeface="Comic Sans MS"/>
              </a:rPr>
              <a:t>enerji</a:t>
            </a:r>
            <a:r>
              <a:rPr lang="en-US" sz="2400" i="1" dirty="0" smtClean="0">
                <a:solidFill>
                  <a:srgbClr val="FF8A90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rgbClr val="FF8A90"/>
                </a:solidFill>
                <a:latin typeface="Comic Sans MS"/>
              </a:rPr>
              <a:t>ile</a:t>
            </a:r>
            <a:r>
              <a:rPr lang="en-US" sz="2400" i="1" dirty="0" smtClean="0">
                <a:solidFill>
                  <a:srgbClr val="FF8A90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rgbClr val="FF8A90"/>
                </a:solidFill>
                <a:latin typeface="Comic Sans MS"/>
              </a:rPr>
              <a:t>tekrar</a:t>
            </a:r>
            <a:r>
              <a:rPr lang="en-US" sz="2400" i="1" dirty="0" smtClean="0">
                <a:solidFill>
                  <a:srgbClr val="FF8A90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rgbClr val="FF8A90"/>
                </a:solidFill>
                <a:latin typeface="Comic Sans MS"/>
              </a:rPr>
              <a:t>veri</a:t>
            </a:r>
            <a:r>
              <a:rPr lang="en-US" sz="2400" i="1" dirty="0" smtClean="0">
                <a:solidFill>
                  <a:srgbClr val="FF8A90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rgbClr val="FF8A90"/>
                </a:solidFill>
                <a:latin typeface="Comic Sans MS"/>
              </a:rPr>
              <a:t>almaya</a:t>
            </a:r>
            <a:r>
              <a:rPr lang="en-US" sz="2400" i="1" dirty="0" smtClean="0">
                <a:solidFill>
                  <a:srgbClr val="FF8A90"/>
                </a:solidFill>
                <a:latin typeface="Comic Sans MS"/>
              </a:rPr>
              <a:t> </a:t>
            </a:r>
            <a:r>
              <a:rPr lang="en-US" sz="2400" i="1" dirty="0" err="1" smtClean="0">
                <a:solidFill>
                  <a:srgbClr val="FF8A90"/>
                </a:solidFill>
                <a:latin typeface="Comic Sans MS"/>
              </a:rPr>
              <a:t>başlıyor</a:t>
            </a:r>
            <a:r>
              <a:rPr lang="en-US" sz="2400" i="1" dirty="0">
                <a:solidFill>
                  <a:srgbClr val="FF8A90"/>
                </a:solidFill>
                <a:latin typeface="Comic Sans MS"/>
              </a:rPr>
              <a:t>!</a:t>
            </a:r>
            <a:endParaRPr lang="en-US" sz="2400" i="1" dirty="0" smtClean="0">
              <a:solidFill>
                <a:srgbClr val="FF8A90"/>
              </a:solidFill>
              <a:latin typeface="Comic Sans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43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367734" y="1929641"/>
            <a:ext cx="2679840" cy="1943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7000"/>
              </a:lnSpc>
            </a:pPr>
            <a:r>
              <a:rPr lang="en-US" sz="8000" b="1" dirty="0" smtClean="0">
                <a:solidFill>
                  <a:schemeClr val="bg1"/>
                </a:solidFill>
              </a:rPr>
              <a:t>KEEP</a:t>
            </a:r>
          </a:p>
          <a:p>
            <a:pPr algn="ctr">
              <a:lnSpc>
                <a:spcPts val="7000"/>
              </a:lnSpc>
            </a:pPr>
            <a:r>
              <a:rPr lang="en-US" sz="8000" b="1" dirty="0" smtClean="0">
                <a:solidFill>
                  <a:schemeClr val="bg1"/>
                </a:solidFill>
              </a:rPr>
              <a:t>CALM</a:t>
            </a:r>
            <a:endParaRPr lang="en-US" sz="8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79423" y="4329184"/>
            <a:ext cx="3539450" cy="1943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7000"/>
              </a:lnSpc>
            </a:pPr>
            <a:r>
              <a:rPr lang="en-US" sz="8000" b="1" dirty="0" smtClean="0">
                <a:solidFill>
                  <a:schemeClr val="bg1"/>
                </a:solidFill>
              </a:rPr>
              <a:t>SEARCH</a:t>
            </a:r>
          </a:p>
          <a:p>
            <a:pPr algn="ctr">
              <a:lnSpc>
                <a:spcPts val="7000"/>
              </a:lnSpc>
            </a:pPr>
            <a:r>
              <a:rPr lang="en-US" sz="8000" b="1" dirty="0" smtClean="0">
                <a:solidFill>
                  <a:schemeClr val="bg1"/>
                </a:solidFill>
              </a:rPr>
              <a:t>ON</a:t>
            </a:r>
            <a:endParaRPr lang="en-US" sz="80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78241" y="3616588"/>
            <a:ext cx="120534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b="1" dirty="0" smtClean="0">
                <a:solidFill>
                  <a:schemeClr val="bg1"/>
                </a:solidFill>
              </a:rPr>
              <a:t>AND</a:t>
            </a:r>
            <a:endParaRPr lang="en-US" sz="4200" b="1" dirty="0">
              <a:solidFill>
                <a:schemeClr val="bg1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BAE98-B71B-3D46-8226-99ED92824777}" type="slidenum">
              <a:rPr lang="en-US" smtClean="0"/>
              <a:t>38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0"/>
            <a:ext cx="9144000" cy="682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653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22906" y="2187096"/>
            <a:ext cx="37674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… </a:t>
            </a:r>
            <a:r>
              <a:rPr lang="en-US" sz="2400" dirty="0" err="1" smtClean="0">
                <a:solidFill>
                  <a:schemeClr val="bg1"/>
                </a:solidFill>
              </a:rPr>
              <a:t>ve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evrenimizin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gelişimi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parçacıklar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ve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onların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etkileşimiyle</a:t>
            </a:r>
            <a:r>
              <a:rPr lang="en-US" sz="2400" dirty="0" smtClean="0">
                <a:solidFill>
                  <a:schemeClr val="bg1"/>
                </a:solidFill>
              </a:rPr>
              <a:t> doğrudan </a:t>
            </a:r>
            <a:r>
              <a:rPr lang="en-US" sz="2400" dirty="0" err="1" smtClean="0">
                <a:solidFill>
                  <a:schemeClr val="bg1"/>
                </a:solidFill>
              </a:rPr>
              <a:t>bağlantılıdır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4" name="Picture 3" descr="history-of-the-universe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9" y="0"/>
            <a:ext cx="481097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205388" y="122685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64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 descr="atom_zoom_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93863"/>
            <a:ext cx="9144000" cy="402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42961" y="361301"/>
            <a:ext cx="363475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/>
              <a:t>Atomun </a:t>
            </a:r>
            <a:r>
              <a:rPr lang="en-US" sz="3000" dirty="0" err="1" smtClean="0"/>
              <a:t>içine</a:t>
            </a:r>
            <a:r>
              <a:rPr lang="en-US" sz="3000" dirty="0" smtClean="0"/>
              <a:t> </a:t>
            </a:r>
            <a:r>
              <a:rPr lang="en-US" sz="3000" dirty="0" err="1" smtClean="0"/>
              <a:t>yolculuk</a:t>
            </a:r>
            <a:endParaRPr lang="en-US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1105716" y="5309887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1808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54260" y="5079072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1911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492049" y="4311779"/>
            <a:ext cx="1175146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çekirdek</a:t>
            </a:r>
            <a:endParaRPr lang="en-US" sz="2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592652" y="5461401"/>
            <a:ext cx="131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1918 (1932)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066028" y="5679495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1964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20816" y="1277111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1897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829148" y="966127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Temel </a:t>
            </a:r>
            <a:r>
              <a:rPr lang="en-US" dirty="0" err="1" smtClean="0">
                <a:solidFill>
                  <a:srgbClr val="FF0000"/>
                </a:solidFill>
              </a:rPr>
              <a:t>parçacık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29498" y="5951123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Temel </a:t>
            </a:r>
            <a:r>
              <a:rPr lang="en-US" dirty="0" err="1" smtClean="0">
                <a:solidFill>
                  <a:srgbClr val="FF0000"/>
                </a:solidFill>
              </a:rPr>
              <a:t>parçacık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05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313" y="1237776"/>
            <a:ext cx="4841334" cy="51118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049" y="112525"/>
            <a:ext cx="1477303" cy="14773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8015" y="434025"/>
            <a:ext cx="5497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Sonra</a:t>
            </a:r>
            <a:r>
              <a:rPr lang="en-US" sz="2400" dirty="0" smtClean="0"/>
              <a:t> </a:t>
            </a:r>
            <a:r>
              <a:rPr lang="en-US" sz="2400" dirty="0" err="1" smtClean="0"/>
              <a:t>tuhaf</a:t>
            </a:r>
            <a:r>
              <a:rPr lang="en-US" sz="2400" dirty="0" smtClean="0"/>
              <a:t> </a:t>
            </a:r>
            <a:r>
              <a:rPr lang="en-US" sz="2400" dirty="0" err="1" smtClean="0"/>
              <a:t>parçacıklar</a:t>
            </a:r>
            <a:r>
              <a:rPr lang="en-US" sz="2400" dirty="0" smtClean="0"/>
              <a:t> </a:t>
            </a:r>
            <a:r>
              <a:rPr lang="en-US" sz="2400" dirty="0" err="1" smtClean="0"/>
              <a:t>görünmeye</a:t>
            </a:r>
            <a:r>
              <a:rPr lang="en-US" sz="2400" dirty="0" smtClean="0"/>
              <a:t> </a:t>
            </a:r>
            <a:r>
              <a:rPr lang="en-US" sz="2400" dirty="0" err="1" smtClean="0"/>
              <a:t>başladı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367276" y="1707326"/>
            <a:ext cx="3573524" cy="4426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0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Pozitronlar</a:t>
            </a:r>
            <a:r>
              <a:rPr lang="en-US" sz="2000" dirty="0" smtClean="0"/>
              <a:t> (</a:t>
            </a:r>
            <a:r>
              <a:rPr lang="en-US" sz="2000" dirty="0" err="1" smtClean="0"/>
              <a:t>positif</a:t>
            </a:r>
            <a:r>
              <a:rPr lang="en-US" sz="2000" dirty="0" smtClean="0"/>
              <a:t> </a:t>
            </a:r>
            <a:r>
              <a:rPr lang="en-US" sz="2000" dirty="0" err="1" smtClean="0"/>
              <a:t>elektronlar</a:t>
            </a:r>
            <a:r>
              <a:rPr lang="en-US" sz="2000" dirty="0" smtClean="0"/>
              <a:t>)</a:t>
            </a:r>
          </a:p>
          <a:p>
            <a:pPr marL="342900" indent="-342900">
              <a:spcBef>
                <a:spcPts val="1000"/>
              </a:spcBef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Muonlar</a:t>
            </a:r>
            <a:r>
              <a:rPr lang="en-US" sz="2000" dirty="0" smtClean="0"/>
              <a:t> (</a:t>
            </a:r>
            <a:r>
              <a:rPr lang="en-US" sz="2000" dirty="0" err="1" smtClean="0"/>
              <a:t>daha</a:t>
            </a:r>
            <a:r>
              <a:rPr lang="en-US" sz="2000" dirty="0" smtClean="0"/>
              <a:t> ağır </a:t>
            </a:r>
            <a:r>
              <a:rPr lang="en-US" sz="2000" dirty="0" err="1" smtClean="0"/>
              <a:t>elektronlar</a:t>
            </a:r>
            <a:endParaRPr lang="en-US" sz="2000" dirty="0" smtClean="0"/>
          </a:p>
          <a:p>
            <a:pPr marL="342900" indent="-342900">
              <a:spcBef>
                <a:spcPts val="1000"/>
              </a:spcBef>
              <a:buFont typeface="Arial"/>
              <a:buChar char="•"/>
            </a:pPr>
            <a:r>
              <a:rPr lang="en-US" sz="2000" dirty="0" err="1" smtClean="0">
                <a:solidFill>
                  <a:srgbClr val="0000FF"/>
                </a:solidFill>
              </a:rPr>
              <a:t>Nötrinolar</a:t>
            </a:r>
            <a:r>
              <a:rPr lang="en-US" sz="2000" dirty="0" smtClean="0"/>
              <a:t> (</a:t>
            </a:r>
            <a:r>
              <a:rPr lang="en-US" sz="2000" dirty="0" err="1" smtClean="0"/>
              <a:t>yüksüz</a:t>
            </a:r>
            <a:r>
              <a:rPr lang="en-US" sz="2000" dirty="0" smtClean="0"/>
              <a:t> </a:t>
            </a:r>
            <a:r>
              <a:rPr lang="en-US" sz="2000" dirty="0" err="1" smtClean="0"/>
              <a:t>elektronlar</a:t>
            </a:r>
            <a:r>
              <a:rPr lang="en-US" sz="2000" dirty="0" smtClean="0"/>
              <a:t>)</a:t>
            </a:r>
          </a:p>
          <a:p>
            <a:pPr marL="342900" indent="-342900">
              <a:spcBef>
                <a:spcPts val="1000"/>
              </a:spcBef>
              <a:buFont typeface="Arial"/>
              <a:buChar char="•"/>
            </a:pPr>
            <a:r>
              <a:rPr lang="en-US" sz="2000" dirty="0" err="1" smtClean="0"/>
              <a:t>Çeşitli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mezonlar</a:t>
            </a:r>
            <a:r>
              <a:rPr lang="en-US" sz="2000" dirty="0" smtClean="0"/>
              <a:t> (2 </a:t>
            </a:r>
            <a:r>
              <a:rPr lang="en-US" sz="2000" dirty="0" err="1" smtClean="0"/>
              <a:t>kuarktan</a:t>
            </a:r>
            <a:r>
              <a:rPr lang="en-US" sz="2000" dirty="0" smtClean="0"/>
              <a:t> </a:t>
            </a:r>
            <a:r>
              <a:rPr lang="en-US" sz="2000" dirty="0" err="1" smtClean="0"/>
              <a:t>oluşur</a:t>
            </a:r>
            <a:r>
              <a:rPr lang="en-US" sz="2000" dirty="0" smtClean="0"/>
              <a:t>) </a:t>
            </a:r>
            <a:r>
              <a:rPr lang="en-US" sz="2000" dirty="0" err="1" smtClean="0"/>
              <a:t>ve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baryonlar</a:t>
            </a:r>
            <a:r>
              <a:rPr lang="en-US" sz="2000" dirty="0" smtClean="0"/>
              <a:t> (3 </a:t>
            </a:r>
            <a:r>
              <a:rPr lang="en-US" sz="2000" dirty="0" err="1" smtClean="0"/>
              <a:t>kuarktan</a:t>
            </a:r>
            <a:r>
              <a:rPr lang="en-US" sz="2000" dirty="0" smtClean="0"/>
              <a:t> </a:t>
            </a:r>
            <a:r>
              <a:rPr lang="en-US" sz="2000" dirty="0" err="1" smtClean="0"/>
              <a:t>oluşur</a:t>
            </a:r>
            <a:r>
              <a:rPr lang="en-US" sz="2000" dirty="0" smtClean="0"/>
              <a:t>)</a:t>
            </a:r>
          </a:p>
          <a:p>
            <a:pPr marL="342900" indent="-342900">
              <a:spcBef>
                <a:spcPts val="1000"/>
              </a:spcBef>
              <a:buFont typeface="Arial"/>
              <a:buChar char="•"/>
            </a:pPr>
            <a:endParaRPr lang="en-US" sz="2000" dirty="0"/>
          </a:p>
          <a:p>
            <a:pPr>
              <a:spcBef>
                <a:spcPts val="1000"/>
              </a:spcBef>
            </a:pPr>
            <a:r>
              <a:rPr lang="en-US" sz="2000" dirty="0" smtClean="0">
                <a:solidFill>
                  <a:srgbClr val="0000FF"/>
                </a:solidFill>
              </a:rPr>
              <a:t>Ve </a:t>
            </a:r>
            <a:r>
              <a:rPr lang="en-US" sz="2000" dirty="0" err="1" smtClean="0">
                <a:solidFill>
                  <a:srgbClr val="0000FF"/>
                </a:solidFill>
              </a:rPr>
              <a:t>bu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tuhaf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parçacıklar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bize</a:t>
            </a:r>
            <a:r>
              <a:rPr lang="en-US" sz="2000" dirty="0" smtClean="0">
                <a:solidFill>
                  <a:srgbClr val="0000FF"/>
                </a:solidFill>
              </a:rPr>
              <a:t> Standart </a:t>
            </a:r>
            <a:r>
              <a:rPr lang="en-US" sz="2000" dirty="0" err="1" smtClean="0">
                <a:solidFill>
                  <a:srgbClr val="0000FF"/>
                </a:solidFill>
              </a:rPr>
              <a:t>Model’I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getirdi</a:t>
            </a:r>
            <a:r>
              <a:rPr lang="en-US" sz="2000" dirty="0" smtClean="0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17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921" y="236604"/>
            <a:ext cx="8740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STANDART MODEL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temel </a:t>
            </a:r>
            <a:r>
              <a:rPr lang="en-US" sz="2000" dirty="0" err="1" smtClean="0">
                <a:solidFill>
                  <a:srgbClr val="0000FF"/>
                </a:solidFill>
              </a:rPr>
              <a:t>parçacıklar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ve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etkileşimler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hakkındaki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bütün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bilgimizi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içeren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bir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kuramlar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bütünüdür</a:t>
            </a:r>
            <a:r>
              <a:rPr lang="en-US" sz="2000" dirty="0" smtClean="0">
                <a:solidFill>
                  <a:srgbClr val="0000FF"/>
                </a:solidFill>
              </a:rPr>
              <a:t>.</a:t>
            </a:r>
            <a:endParaRPr lang="en-US" sz="2000" dirty="0">
              <a:solidFill>
                <a:srgbClr val="0000FF"/>
              </a:solidFill>
            </a:endParaRPr>
          </a:p>
        </p:txBody>
      </p:sp>
      <p:pic>
        <p:nvPicPr>
          <p:cNvPr id="2" name="Picture 1" descr="S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83" y="1185732"/>
            <a:ext cx="5012998" cy="53973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58989" y="1920618"/>
            <a:ext cx="340748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000"/>
              </a:spcBef>
              <a:buFont typeface="Wingdings" charset="2"/>
              <a:buChar char="§"/>
            </a:pPr>
            <a:r>
              <a:rPr lang="en-US" sz="2000" dirty="0" smtClean="0"/>
              <a:t>Her </a:t>
            </a:r>
            <a:r>
              <a:rPr lang="en-US" sz="2000" dirty="0" err="1" smtClean="0"/>
              <a:t>kuarktan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3 </a:t>
            </a:r>
            <a:r>
              <a:rPr lang="en-US" sz="2000" dirty="0" err="1" smtClean="0">
                <a:solidFill>
                  <a:srgbClr val="0000FF"/>
                </a:solidFill>
              </a:rPr>
              <a:t>renk</a:t>
            </a:r>
            <a:r>
              <a:rPr lang="en-US" sz="2000" dirty="0" smtClean="0"/>
              <a:t>.</a:t>
            </a:r>
          </a:p>
          <a:p>
            <a:pPr marL="342900" indent="-342900">
              <a:spcBef>
                <a:spcPts val="1000"/>
              </a:spcBef>
              <a:buFont typeface="Wingdings" charset="2"/>
              <a:buChar char="§"/>
            </a:pPr>
            <a:r>
              <a:rPr lang="en-US" sz="2000" dirty="0" smtClean="0"/>
              <a:t>Her parçacık </a:t>
            </a:r>
            <a:r>
              <a:rPr lang="en-US" sz="2000" dirty="0" err="1" smtClean="0"/>
              <a:t>için</a:t>
            </a:r>
            <a:r>
              <a:rPr lang="en-US" sz="2000" dirty="0" smtClean="0"/>
              <a:t> </a:t>
            </a:r>
            <a:r>
              <a:rPr lang="en-US" sz="2000" dirty="0" err="1" smtClean="0"/>
              <a:t>bir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karşıparçacık</a:t>
            </a:r>
            <a:endParaRPr lang="en-US" sz="2000" dirty="0" smtClean="0">
              <a:solidFill>
                <a:srgbClr val="0000FF"/>
              </a:solidFill>
            </a:endParaRPr>
          </a:p>
          <a:p>
            <a:pPr marL="342900" indent="-342900">
              <a:spcBef>
                <a:spcPts val="1000"/>
              </a:spcBef>
              <a:buFont typeface="Wingdings" charset="2"/>
              <a:buChar char="§"/>
            </a:pPr>
            <a:r>
              <a:rPr lang="en-US" sz="2000" dirty="0" err="1" smtClean="0"/>
              <a:t>Etkileşimler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kuvvet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taşıyıcı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parçacıklar</a:t>
            </a:r>
            <a:r>
              <a:rPr lang="en-US" sz="2000" dirty="0" err="1" smtClean="0"/>
              <a:t>la</a:t>
            </a:r>
            <a:r>
              <a:rPr lang="en-US" sz="2000" dirty="0" smtClean="0"/>
              <a:t> </a:t>
            </a:r>
            <a:r>
              <a:rPr lang="en-US" sz="2000" dirty="0" err="1" smtClean="0"/>
              <a:t>yönlendirilirler</a:t>
            </a:r>
            <a:endParaRPr lang="en-US" sz="2000" dirty="0" smtClean="0"/>
          </a:p>
          <a:p>
            <a:pPr marL="342900" indent="-342900">
              <a:spcBef>
                <a:spcPts val="1000"/>
              </a:spcBef>
              <a:buFont typeface="Wingdings" charset="2"/>
              <a:buChar char="§"/>
            </a:pPr>
            <a:r>
              <a:rPr lang="en-US" sz="2000" dirty="0" err="1" smtClean="0"/>
              <a:t>Toplamda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60 </a:t>
            </a:r>
            <a:r>
              <a:rPr lang="en-US" sz="2000" dirty="0" err="1" smtClean="0">
                <a:solidFill>
                  <a:srgbClr val="0000FF"/>
                </a:solidFill>
              </a:rPr>
              <a:t>parçacık</a:t>
            </a:r>
            <a:r>
              <a:rPr lang="en-US" sz="2000" dirty="0" smtClean="0"/>
              <a:t>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(LHC </a:t>
            </a:r>
            <a:r>
              <a:rPr lang="en-US" sz="2000" dirty="0" err="1" smtClean="0"/>
              <a:t>öncesinde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903085" y="1223671"/>
            <a:ext cx="7305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Force </a:t>
            </a:r>
          </a:p>
          <a:p>
            <a:pPr algn="ctr"/>
            <a:r>
              <a:rPr lang="en-US" sz="1400" dirty="0" smtClean="0"/>
              <a:t>carriers</a:t>
            </a:r>
            <a:endParaRPr lang="en-US" sz="14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52648" y="5275004"/>
            <a:ext cx="3407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sz="2000" dirty="0" smtClean="0"/>
              <a:t>Standart Model </a:t>
            </a:r>
            <a:r>
              <a:rPr lang="en-US" sz="2000" dirty="0" smtClean="0">
                <a:solidFill>
                  <a:srgbClr val="0000FF"/>
                </a:solidFill>
              </a:rPr>
              <a:t>doğrudur</a:t>
            </a:r>
            <a:r>
              <a:rPr lang="en-US" sz="2000" dirty="0" smtClean="0"/>
              <a:t>, </a:t>
            </a:r>
            <a:r>
              <a:rPr lang="en-US" sz="2000" dirty="0" err="1" smtClean="0"/>
              <a:t>ancak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eksikleri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</a:rPr>
              <a:t>vardır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67948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80723" cy="685800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266700" y="4648200"/>
            <a:ext cx="2987040" cy="1690370"/>
          </a:xfrm>
          <a:prstGeom prst="roundRect">
            <a:avLst/>
          </a:prstGeom>
          <a:solidFill>
            <a:srgbClr val="FFF65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Ya SM </a:t>
            </a:r>
            <a:r>
              <a:rPr lang="en-US" sz="2000" dirty="0" err="1">
                <a:solidFill>
                  <a:schemeClr val="tx1"/>
                </a:solidFill>
              </a:rPr>
              <a:t>ile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uyuşmayan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beklenmedik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bir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gözlem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yapacağız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ve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gözleme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göre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yeni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bir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kuram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oluşturacağız</a:t>
            </a:r>
            <a:r>
              <a:rPr lang="en-US" sz="2000" dirty="0" smtClean="0">
                <a:solidFill>
                  <a:schemeClr val="tx1"/>
                </a:solidFill>
              </a:rPr>
              <a:t>…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905500" y="4673600"/>
            <a:ext cx="2987040" cy="1690370"/>
          </a:xfrm>
          <a:prstGeom prst="roundRect">
            <a:avLst/>
          </a:prstGeom>
          <a:solidFill>
            <a:srgbClr val="FFF65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Ya da </a:t>
            </a:r>
            <a:r>
              <a:rPr lang="en-US" sz="2000" dirty="0" err="1" smtClean="0">
                <a:solidFill>
                  <a:schemeClr val="tx1"/>
                </a:solidFill>
              </a:rPr>
              <a:t>SMin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eksiklerinden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çıkıp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yeni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kuramlar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bularak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onların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izlerini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araştıracağız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83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9769" y="461654"/>
            <a:ext cx="8450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Standart Model doğrudur – </a:t>
            </a:r>
            <a:r>
              <a:rPr lang="en-US" sz="2400" dirty="0" smtClean="0">
                <a:solidFill>
                  <a:srgbClr val="0000FF"/>
                </a:solidFill>
              </a:rPr>
              <a:t>doğruluğu </a:t>
            </a:r>
            <a:r>
              <a:rPr lang="en-US" sz="2400" dirty="0" err="1" smtClean="0">
                <a:solidFill>
                  <a:srgbClr val="0000FF"/>
                </a:solidFill>
              </a:rPr>
              <a:t>deneylerce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kanıtlandı</a:t>
            </a:r>
            <a:r>
              <a:rPr lang="en-US" sz="2400" dirty="0" smtClean="0"/>
              <a:t>.  </a:t>
            </a:r>
            <a:br>
              <a:rPr lang="en-US" sz="2400" dirty="0" smtClean="0"/>
            </a:br>
            <a:r>
              <a:rPr lang="en-US" sz="2400" dirty="0" err="1" smtClean="0"/>
              <a:t>Ancak</a:t>
            </a:r>
            <a:r>
              <a:rPr lang="en-US" sz="2400" dirty="0" smtClean="0"/>
              <a:t> SM </a:t>
            </a:r>
            <a:r>
              <a:rPr lang="en-US" sz="2400" dirty="0" smtClean="0">
                <a:solidFill>
                  <a:srgbClr val="FF0000"/>
                </a:solidFill>
              </a:rPr>
              <a:t>eksiktir</a:t>
            </a:r>
            <a:r>
              <a:rPr lang="en-US" sz="2400" dirty="0" smtClean="0"/>
              <a:t>.  </a:t>
            </a:r>
            <a:r>
              <a:rPr lang="en-US" sz="2400" dirty="0" err="1" smtClean="0"/>
              <a:t>Açıklayamadığı</a:t>
            </a:r>
            <a:r>
              <a:rPr lang="en-US" sz="2400" dirty="0" smtClean="0"/>
              <a:t> </a:t>
            </a:r>
            <a:r>
              <a:rPr lang="en-US" sz="2400" dirty="0" err="1" smtClean="0"/>
              <a:t>şeyler</a:t>
            </a:r>
            <a:r>
              <a:rPr lang="en-US" sz="2400" dirty="0" smtClean="0"/>
              <a:t> </a:t>
            </a:r>
            <a:r>
              <a:rPr lang="en-US" sz="2400" dirty="0" err="1" smtClean="0"/>
              <a:t>vardır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278784" y="1700339"/>
            <a:ext cx="4337075" cy="3252806"/>
            <a:chOff x="278784" y="1700339"/>
            <a:chExt cx="4337075" cy="3252806"/>
          </a:xfrm>
        </p:grpSpPr>
        <p:pic>
          <p:nvPicPr>
            <p:cNvPr id="6" name="Picture 5" descr="blue-sky-grass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8784" y="1700339"/>
              <a:ext cx="4337075" cy="325280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343092" y="4377648"/>
              <a:ext cx="359586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err="1" smtClean="0">
                  <a:solidFill>
                    <a:schemeClr val="bg1"/>
                  </a:solidFill>
                </a:rPr>
                <a:t>Dünya</a:t>
              </a:r>
              <a:r>
                <a:rPr lang="en-US" sz="2200" dirty="0" smtClean="0">
                  <a:solidFill>
                    <a:schemeClr val="bg1"/>
                  </a:solidFill>
                </a:rPr>
                <a:t> </a:t>
              </a:r>
              <a:r>
                <a:rPr lang="en-US" sz="2200" dirty="0" err="1" smtClean="0">
                  <a:solidFill>
                    <a:schemeClr val="bg1"/>
                  </a:solidFill>
                </a:rPr>
                <a:t>düzdür</a:t>
              </a:r>
              <a:r>
                <a:rPr lang="en-US" sz="2200" dirty="0" smtClean="0">
                  <a:solidFill>
                    <a:schemeClr val="bg1"/>
                  </a:solidFill>
                </a:rPr>
                <a:t>.</a:t>
              </a:r>
              <a:endParaRPr lang="en-US" sz="2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65650" y="1700339"/>
            <a:ext cx="4342664" cy="3252806"/>
            <a:chOff x="4565650" y="1700339"/>
            <a:chExt cx="4342664" cy="3252806"/>
          </a:xfrm>
        </p:grpSpPr>
        <p:pic>
          <p:nvPicPr>
            <p:cNvPr id="7" name="Picture 6" descr="Earth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5650" y="1700339"/>
              <a:ext cx="4342664" cy="325280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728399" y="4377648"/>
              <a:ext cx="359586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err="1" smtClean="0">
                  <a:solidFill>
                    <a:schemeClr val="bg1"/>
                  </a:solidFill>
                </a:rPr>
                <a:t>Dünya</a:t>
              </a:r>
              <a:r>
                <a:rPr lang="en-US" sz="2200" dirty="0" smtClean="0">
                  <a:solidFill>
                    <a:schemeClr val="bg1"/>
                  </a:solidFill>
                </a:rPr>
                <a:t> </a:t>
              </a:r>
              <a:r>
                <a:rPr lang="en-US" sz="2200" dirty="0" err="1" smtClean="0">
                  <a:solidFill>
                    <a:schemeClr val="bg1"/>
                  </a:solidFill>
                </a:rPr>
                <a:t>yuvarlaktır</a:t>
              </a:r>
              <a:r>
                <a:rPr lang="en-US" sz="2200" dirty="0" smtClean="0">
                  <a:solidFill>
                    <a:schemeClr val="bg1"/>
                  </a:solidFill>
                </a:rPr>
                <a:t>.</a:t>
              </a:r>
              <a:endParaRPr lang="en-US" sz="2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88770" y="5404406"/>
            <a:ext cx="8450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Bakış</a:t>
            </a:r>
            <a:r>
              <a:rPr lang="en-US" sz="2400" dirty="0" smtClean="0"/>
              <a:t> </a:t>
            </a:r>
            <a:r>
              <a:rPr lang="en-US" sz="2400" dirty="0" err="1" smtClean="0"/>
              <a:t>açımızı</a:t>
            </a:r>
            <a:r>
              <a:rPr lang="en-US" sz="2400" dirty="0" smtClean="0"/>
              <a:t> </a:t>
            </a:r>
            <a:r>
              <a:rPr lang="en-US" sz="2400" dirty="0" err="1" smtClean="0"/>
              <a:t>genişletmemiz</a:t>
            </a:r>
            <a:r>
              <a:rPr lang="en-US" sz="2400" dirty="0" smtClean="0"/>
              <a:t> </a:t>
            </a:r>
            <a:r>
              <a:rPr lang="en-US" sz="2400" dirty="0" err="1" smtClean="0"/>
              <a:t>gerekiyor</a:t>
            </a:r>
            <a:r>
              <a:rPr lang="en-US" sz="2400" dirty="0" smtClean="0"/>
              <a:t>.</a:t>
            </a:r>
            <a:endParaRPr lang="en-US" sz="2400" dirty="0"/>
          </a:p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Bu </a:t>
            </a:r>
            <a:r>
              <a:rPr lang="en-US" sz="2400" dirty="0" err="1" smtClean="0">
                <a:solidFill>
                  <a:srgbClr val="0000FF"/>
                </a:solidFill>
              </a:rPr>
              <a:t>konuda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Standart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Model’in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eksikleri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bize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yardımcı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</a:rPr>
              <a:t>olacak</a:t>
            </a:r>
            <a:r>
              <a:rPr lang="en-US" sz="2400" dirty="0" smtClean="0">
                <a:solidFill>
                  <a:srgbClr val="0000FF"/>
                </a:solidFill>
              </a:rPr>
              <a:t>!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C248B-F594-6640-BDBC-BAC1788D719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27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26118</TotalTime>
  <Words>1357</Words>
  <Application>Microsoft Macintosh PowerPoint</Application>
  <PresentationFormat>On-screen Show (4:3)</PresentationFormat>
  <Paragraphs>184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Sezen Sekmen</dc:creator>
  <cp:lastModifiedBy>Sezen Sekmen</cp:lastModifiedBy>
  <cp:revision>379</cp:revision>
  <dcterms:created xsi:type="dcterms:W3CDTF">2012-04-16T14:24:59Z</dcterms:created>
  <dcterms:modified xsi:type="dcterms:W3CDTF">2015-01-30T00:25:42Z</dcterms:modified>
</cp:coreProperties>
</file>