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259" r:id="rId3"/>
    <p:sldId id="272" r:id="rId4"/>
    <p:sldId id="260" r:id="rId5"/>
    <p:sldId id="266" r:id="rId6"/>
    <p:sldId id="280" r:id="rId7"/>
    <p:sldId id="264" r:id="rId8"/>
    <p:sldId id="263" r:id="rId9"/>
    <p:sldId id="281" r:id="rId10"/>
    <p:sldId id="265" r:id="rId11"/>
    <p:sldId id="274" r:id="rId12"/>
    <p:sldId id="267" r:id="rId13"/>
    <p:sldId id="268" r:id="rId14"/>
    <p:sldId id="279" r:id="rId15"/>
    <p:sldId id="275" r:id="rId16"/>
    <p:sldId id="269" r:id="rId17"/>
    <p:sldId id="278" r:id="rId18"/>
    <p:sldId id="277" r:id="rId19"/>
    <p:sldId id="258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30" d="100"/>
          <a:sy n="130" d="100"/>
        </p:scale>
        <p:origin x="-312" y="-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3EFFB4-80F4-4C90-9693-5AA929070964}" type="datetimeFigureOut">
              <a:rPr lang="en-GB" smtClean="0"/>
              <a:t>15/10/2014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6726F5-6917-405E-BDFC-D817744876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04422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6726F5-6917-405E-BDFC-D81774487603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2630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  <p:pic>
        <p:nvPicPr>
          <p:cNvPr id="4" name="Picture 3" descr="2014-04-09_CERN_60years_ENdept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00" y="5426020"/>
            <a:ext cx="4376736" cy="115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2014-10-15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 Birtwistle EN-MEF-DC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949325"/>
            <a:ext cx="8226425" cy="5324475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2014-10-15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 Birtwistle EN-MEF-DC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2014-10-15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 Birtwistle EN-MEF-DC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014-04-09_CERN_60years_ENdept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8286" y="2796780"/>
            <a:ext cx="4376736" cy="1152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en-US" smtClean="0"/>
              <a:t>2014-10-15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en-US" smtClean="0"/>
              <a:t>T. Birtwistle EN-MEF-DC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49333"/>
            <a:ext cx="8226854" cy="533643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pic>
        <p:nvPicPr>
          <p:cNvPr id="7" name="Picture 6" descr="2014-04-09_CERN_60years_ENdept_75dpi.pn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" y="6327150"/>
            <a:ext cx="1641276" cy="432000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2" r:id="rId3"/>
    <p:sldLayoutId id="2147483684" r:id="rId4"/>
    <p:sldLayoutId id="2147483680" r:id="rId5"/>
    <p:sldLayoutId id="2147483676" r:id="rId6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+mj-lt"/>
          <a:ea typeface="+mj-ea"/>
          <a:cs typeface="Ubuntu Light"/>
        </a:defRPr>
      </a:lvl1pPr>
    </p:titleStyle>
    <p:bodyStyle>
      <a:lvl1pPr marL="225425" indent="-225425" algn="l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/>
        <a:buChar char="•"/>
        <a:defRPr kumimoji="0" sz="3200" b="0" i="0" kern="1200">
          <a:solidFill>
            <a:srgbClr val="0C377B"/>
          </a:solidFill>
          <a:latin typeface="+mn-lt"/>
          <a:ea typeface="+mn-ea"/>
          <a:cs typeface="Ubuntu Light"/>
        </a:defRPr>
      </a:lvl1pPr>
      <a:lvl2pPr marL="460375" indent="-228600" algn="l" rtl="0" eaLnBrk="1" latinLnBrk="0" hangingPunct="1">
        <a:lnSpc>
          <a:spcPct val="90000"/>
        </a:lnSpc>
        <a:spcBef>
          <a:spcPts val="600"/>
        </a:spcBef>
        <a:buClr>
          <a:schemeClr val="bg2"/>
        </a:buClr>
        <a:buSzPct val="100000"/>
        <a:buFont typeface="Arial"/>
        <a:buChar char="•"/>
        <a:defRPr kumimoji="0" sz="3200" b="0" i="0" kern="1200">
          <a:solidFill>
            <a:srgbClr val="0C377B"/>
          </a:solidFill>
          <a:latin typeface="+mn-lt"/>
          <a:ea typeface="+mn-ea"/>
          <a:cs typeface="Ubuntu Light"/>
        </a:defRPr>
      </a:lvl2pPr>
      <a:lvl3pPr marL="685800" indent="-225425" algn="l" rtl="0" eaLnBrk="1" latinLnBrk="0" hangingPunct="1">
        <a:lnSpc>
          <a:spcPct val="90000"/>
        </a:lnSpc>
        <a:spcBef>
          <a:spcPts val="600"/>
        </a:spcBef>
        <a:buClr>
          <a:schemeClr val="accent2"/>
        </a:buClr>
        <a:buSzPct val="100000"/>
        <a:buFont typeface="Arial"/>
        <a:buChar char="•"/>
        <a:defRPr kumimoji="0" sz="3200" b="0" i="0" kern="1200">
          <a:solidFill>
            <a:srgbClr val="0C377B"/>
          </a:solidFill>
          <a:latin typeface="+mn-lt"/>
          <a:ea typeface="+mn-ea"/>
          <a:cs typeface="Ubuntu Light"/>
        </a:defRPr>
      </a:lvl3pPr>
      <a:lvl4pPr marL="909638" indent="-223838" algn="l" rtl="0" eaLnBrk="1" latinLnBrk="0" hangingPunct="1">
        <a:lnSpc>
          <a:spcPct val="90000"/>
        </a:lnSpc>
        <a:spcBef>
          <a:spcPts val="600"/>
        </a:spcBef>
        <a:buClr>
          <a:schemeClr val="accent3"/>
        </a:buClr>
        <a:buSzPct val="100000"/>
        <a:buFont typeface="Arial"/>
        <a:buChar char="•"/>
        <a:defRPr kumimoji="0" sz="3200" b="0" i="0" kern="1200">
          <a:solidFill>
            <a:srgbClr val="0C377B"/>
          </a:solidFill>
          <a:latin typeface="+mn-lt"/>
          <a:ea typeface="+mn-ea"/>
          <a:cs typeface="Ubuntu Light"/>
        </a:defRPr>
      </a:lvl4pPr>
      <a:lvl5pPr marL="1146175" indent="-236538" algn="l" rtl="0" eaLnBrk="1" latinLnBrk="0" hangingPunct="1">
        <a:lnSpc>
          <a:spcPct val="90000"/>
        </a:lnSpc>
        <a:spcBef>
          <a:spcPts val="600"/>
        </a:spcBef>
        <a:buClr>
          <a:schemeClr val="accent4"/>
        </a:buClr>
        <a:buSzPct val="100000"/>
        <a:buFont typeface="Arial"/>
        <a:buChar char="•"/>
        <a:defRPr kumimoji="0" sz="3200" b="0" i="0" kern="1200" baseline="0">
          <a:solidFill>
            <a:srgbClr val="0C377B"/>
          </a:solidFill>
          <a:latin typeface="+mn-l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ern.ch/layout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mailto:ecr-configuration@cern.ch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indico.cern.ch/event/317617/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apex.cern.ch/pls/htmldb_accdb/f?p=ps_codes:1:114095951217189:::::" TargetMode="External"/><Relationship Id="rId4" Type="http://schemas.openxmlformats.org/officeDocument/2006/relationships/hyperlink" Target="mailto:Accelerators-naming.service@cern.ch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 anchorCtr="1">
            <a:normAutofit/>
          </a:bodyPr>
          <a:lstStyle/>
          <a:p>
            <a:pPr algn="ctr"/>
            <a:r>
              <a:rPr lang="en-US" sz="3600" dirty="0" smtClean="0"/>
              <a:t>LIU Configuration Management</a:t>
            </a:r>
            <a:br>
              <a:rPr lang="en-US" sz="3600" dirty="0" smtClean="0"/>
            </a:br>
            <a:r>
              <a:rPr lang="en-US" sz="2000" dirty="0" smtClean="0"/>
              <a:t>EDMS Documentation, Layout and ECRs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This presentation follows the LIU-PSB specific presentation done on 9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October 2014</a:t>
            </a:r>
            <a:endParaRPr lang="en-US" sz="2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Thomas Birtwistle EN-MEF-DC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28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Project Documentation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201119"/>
            <a:ext cx="8226425" cy="5072681"/>
          </a:xfrm>
        </p:spPr>
        <p:txBody>
          <a:bodyPr>
            <a:normAutofit/>
          </a:bodyPr>
          <a:lstStyle/>
          <a:p>
            <a:r>
              <a:rPr lang="en-GB" sz="2000" dirty="0" smtClean="0"/>
              <a:t>There is a contact point in the LIU-PSB project management team for documentation handling.</a:t>
            </a:r>
          </a:p>
          <a:p>
            <a:r>
              <a:rPr lang="en-GB" sz="2000" dirty="0" smtClean="0"/>
              <a:t>For the other projects, the discussion is open</a:t>
            </a:r>
          </a:p>
          <a:p>
            <a:pPr lvl="1"/>
            <a:r>
              <a:rPr lang="en-GB" sz="2000" dirty="0" smtClean="0"/>
              <a:t>Beneficial </a:t>
            </a:r>
            <a:r>
              <a:rPr lang="en-GB" sz="2000" dirty="0"/>
              <a:t>to have a person from the </a:t>
            </a:r>
            <a:r>
              <a:rPr lang="en-GB" sz="2000" dirty="0" smtClean="0"/>
              <a:t>project as the first point of contact, </a:t>
            </a:r>
            <a:r>
              <a:rPr lang="en-GB" sz="2000" dirty="0"/>
              <a:t>as they can better understand which documents are long-term/short-term.  </a:t>
            </a:r>
          </a:p>
          <a:p>
            <a:pPr lvl="1"/>
            <a:r>
              <a:rPr lang="en-GB" sz="2000" dirty="0" smtClean="0"/>
              <a:t>The Configuration Management (MEF-DC) team could also handle these documents.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 Birtwistle EN-MEF-DC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2014-10-15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1559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193369"/>
            <a:ext cx="8226425" cy="5080431"/>
          </a:xfrm>
        </p:spPr>
        <p:txBody>
          <a:bodyPr/>
          <a:lstStyle/>
          <a:p>
            <a:pPr>
              <a:buClr>
                <a:schemeClr val="bg1">
                  <a:lumMod val="75000"/>
                </a:schemeClr>
              </a:buClr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Documentation in EDMS</a:t>
            </a:r>
          </a:p>
          <a:p>
            <a:pPr>
              <a:buClr>
                <a:schemeClr val="tx1"/>
              </a:buClr>
            </a:pPr>
            <a:r>
              <a:rPr lang="en-US" dirty="0" smtClean="0">
                <a:solidFill>
                  <a:schemeClr val="tx1"/>
                </a:solidFill>
              </a:rPr>
              <a:t>Layout Database</a:t>
            </a:r>
          </a:p>
          <a:p>
            <a:pPr>
              <a:buClr>
                <a:schemeClr val="bg2">
                  <a:lumMod val="60000"/>
                  <a:lumOff val="40000"/>
                </a:schemeClr>
              </a:buClr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Engineering Change Requests (ECRs)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 Birtwistle EN-MEF-DC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2014-10-15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2626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Layout Database (LIU-PSB)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193369"/>
            <a:ext cx="8226425" cy="5080431"/>
          </a:xfrm>
        </p:spPr>
        <p:txBody>
          <a:bodyPr>
            <a:normAutofit/>
          </a:bodyPr>
          <a:lstStyle/>
          <a:p>
            <a:r>
              <a:rPr lang="en-GB" sz="2400" dirty="0" smtClean="0"/>
              <a:t>The current machines and transfer lines are available in the layout database: </a:t>
            </a:r>
            <a:r>
              <a:rPr lang="en-GB" sz="2400" u="sng" dirty="0" smtClean="0">
                <a:hlinkClick r:id="rId2"/>
              </a:rPr>
              <a:t>https</a:t>
            </a:r>
            <a:r>
              <a:rPr lang="en-GB" sz="2400" u="sng" dirty="0">
                <a:hlinkClick r:id="rId2"/>
              </a:rPr>
              <a:t>://www.cern.ch/layout/</a:t>
            </a:r>
            <a:r>
              <a:rPr lang="en-GB" sz="2400" dirty="0"/>
              <a:t>  </a:t>
            </a:r>
            <a:endParaRPr lang="en-GB" sz="2400" dirty="0" smtClean="0"/>
          </a:p>
          <a:p>
            <a:r>
              <a:rPr lang="en-GB" sz="2400" dirty="0" smtClean="0"/>
              <a:t>A </a:t>
            </a:r>
            <a:r>
              <a:rPr lang="en-GB" sz="2400" u="sng" dirty="0" smtClean="0"/>
              <a:t>parallel</a:t>
            </a:r>
            <a:r>
              <a:rPr lang="en-GB" sz="2400" dirty="0" smtClean="0"/>
              <a:t> study version for the future PSB and transfer lines (and also HL-LHC) is being developed (BE-CO), and will be available ~end November. </a:t>
            </a:r>
          </a:p>
          <a:p>
            <a:r>
              <a:rPr lang="en-GB" sz="2400" dirty="0" smtClean="0"/>
              <a:t>Data entry is planned to be completed for LIU-PSB ~end January 2015.</a:t>
            </a:r>
          </a:p>
          <a:p>
            <a:r>
              <a:rPr lang="en-GB" sz="2400" dirty="0" smtClean="0"/>
              <a:t>At the moment it is foreseen only to contain the main optics information in the future study version </a:t>
            </a:r>
          </a:p>
          <a:p>
            <a:r>
              <a:rPr lang="en-GB" sz="2400" dirty="0" smtClean="0"/>
              <a:t>More detailed information could be added as the project develops.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371959" y="3750590"/>
            <a:ext cx="7749" cy="1487837"/>
          </a:xfrm>
          <a:prstGeom prst="line">
            <a:avLst/>
          </a:prstGeom>
          <a:ln w="31750">
            <a:solidFill>
              <a:schemeClr val="accent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78231" y="5323668"/>
            <a:ext cx="1883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See next slide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 Birtwistle EN-MEF-DC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2014-10-15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828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Layout Database Versioning (LIU-PSB)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906295" y="1140441"/>
            <a:ext cx="2909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Current machine version</a:t>
            </a:r>
            <a:endParaRPr lang="en-GB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39858" y="1140441"/>
            <a:ext cx="8472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Date</a:t>
            </a:r>
            <a:endParaRPr lang="en-GB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176434" y="1140441"/>
            <a:ext cx="3882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2GeV ‘upgraded’ machine version</a:t>
            </a:r>
            <a:endParaRPr lang="en-GB" b="1" dirty="0"/>
          </a:p>
        </p:txBody>
      </p:sp>
      <p:sp>
        <p:nvSpPr>
          <p:cNvPr id="8" name="Oval 7"/>
          <p:cNvSpPr/>
          <p:nvPr/>
        </p:nvSpPr>
        <p:spPr>
          <a:xfrm>
            <a:off x="5774858" y="1567266"/>
            <a:ext cx="2211736" cy="725882"/>
          </a:xfrm>
          <a:prstGeom prst="ellipse">
            <a:avLst/>
          </a:prstGeom>
          <a:noFill/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>
                <a:solidFill>
                  <a:schemeClr val="tx1"/>
                </a:solidFill>
              </a:rPr>
              <a:t>Situation after the upgrade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2644389" y="1585995"/>
            <a:ext cx="865978" cy="839491"/>
          </a:xfrm>
          <a:prstGeom prst="ellipse">
            <a:avLst/>
          </a:prstGeom>
          <a:noFill/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>
                <a:solidFill>
                  <a:schemeClr val="tx1"/>
                </a:solidFill>
              </a:rPr>
              <a:t>Post LS1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2328120" y="2554643"/>
            <a:ext cx="1538705" cy="901480"/>
          </a:xfrm>
          <a:prstGeom prst="ellipse">
            <a:avLst/>
          </a:prstGeom>
          <a:noFill/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>
                <a:solidFill>
                  <a:schemeClr val="tx1"/>
                </a:solidFill>
              </a:rPr>
              <a:t>After Technical Stop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2331272" y="3585279"/>
            <a:ext cx="1538705" cy="901480"/>
          </a:xfrm>
          <a:prstGeom prst="ellipse">
            <a:avLst/>
          </a:prstGeom>
          <a:noFill/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>
                <a:solidFill>
                  <a:schemeClr val="tx1"/>
                </a:solidFill>
              </a:rPr>
              <a:t>After Technical Stop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25" name="Down Arrow 24"/>
          <p:cNvSpPr/>
          <p:nvPr/>
        </p:nvSpPr>
        <p:spPr>
          <a:xfrm>
            <a:off x="714211" y="1585995"/>
            <a:ext cx="302217" cy="3474199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/>
          <p:cNvSpPr txBox="1"/>
          <p:nvPr/>
        </p:nvSpPr>
        <p:spPr>
          <a:xfrm>
            <a:off x="131735" y="1519537"/>
            <a:ext cx="16337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2014</a:t>
            </a:r>
            <a:endParaRPr lang="en-GB" dirty="0"/>
          </a:p>
        </p:txBody>
      </p:sp>
      <p:sp>
        <p:nvSpPr>
          <p:cNvPr id="27" name="TextBox 26"/>
          <p:cNvSpPr txBox="1"/>
          <p:nvPr/>
        </p:nvSpPr>
        <p:spPr>
          <a:xfrm>
            <a:off x="131735" y="4836563"/>
            <a:ext cx="16337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LS2</a:t>
            </a:r>
            <a:endParaRPr lang="en-GB" dirty="0"/>
          </a:p>
        </p:txBody>
      </p:sp>
      <p:sp>
        <p:nvSpPr>
          <p:cNvPr id="28" name="TextBox 27"/>
          <p:cNvSpPr txBox="1"/>
          <p:nvPr/>
        </p:nvSpPr>
        <p:spPr>
          <a:xfrm>
            <a:off x="1016427" y="2311877"/>
            <a:ext cx="11891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5"/>
                </a:solidFill>
              </a:rPr>
              <a:t>Changes</a:t>
            </a:r>
            <a:endParaRPr lang="en-GB" dirty="0">
              <a:solidFill>
                <a:schemeClr val="accent5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016428" y="3271457"/>
            <a:ext cx="11891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5"/>
                </a:solidFill>
              </a:rPr>
              <a:t>Changes</a:t>
            </a:r>
            <a:endParaRPr lang="en-GB" dirty="0">
              <a:solidFill>
                <a:schemeClr val="accent5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016428" y="4053815"/>
            <a:ext cx="11891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5"/>
                </a:solidFill>
              </a:rPr>
              <a:t>Changes</a:t>
            </a:r>
            <a:endParaRPr lang="en-GB" dirty="0">
              <a:solidFill>
                <a:schemeClr val="accent5"/>
              </a:solidFill>
            </a:endParaRPr>
          </a:p>
        </p:txBody>
      </p:sp>
      <p:sp>
        <p:nvSpPr>
          <p:cNvPr id="32" name="Oval 31"/>
          <p:cNvSpPr/>
          <p:nvPr/>
        </p:nvSpPr>
        <p:spPr>
          <a:xfrm>
            <a:off x="1186089" y="1635824"/>
            <a:ext cx="1158849" cy="665723"/>
          </a:xfrm>
          <a:prstGeom prst="ellipse">
            <a:avLst/>
          </a:prstGeom>
          <a:noFill/>
          <a:ln w="44450">
            <a:solidFill>
              <a:schemeClr val="accent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 smtClean="0">
                <a:solidFill>
                  <a:schemeClr val="accent5"/>
                </a:solidFill>
              </a:rPr>
              <a:t>ECRs!</a:t>
            </a:r>
            <a:endParaRPr lang="en-GB" sz="1600" b="1" dirty="0">
              <a:solidFill>
                <a:schemeClr val="accent5"/>
              </a:solidFill>
            </a:endParaRPr>
          </a:p>
        </p:txBody>
      </p:sp>
      <p:sp>
        <p:nvSpPr>
          <p:cNvPr id="40" name="Oval 39"/>
          <p:cNvSpPr/>
          <p:nvPr/>
        </p:nvSpPr>
        <p:spPr>
          <a:xfrm>
            <a:off x="4020312" y="4836564"/>
            <a:ext cx="1799304" cy="967550"/>
          </a:xfrm>
          <a:prstGeom prst="ellipse">
            <a:avLst/>
          </a:prstGeom>
          <a:noFill/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Upgrade Complete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37" name="Curved Right Arrow 36"/>
          <p:cNvSpPr/>
          <p:nvPr/>
        </p:nvSpPr>
        <p:spPr>
          <a:xfrm rot="20793810">
            <a:off x="5433793" y="1824841"/>
            <a:ext cx="682130" cy="1102902"/>
          </a:xfrm>
          <a:prstGeom prst="curv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5" name="Curved Right Arrow 44"/>
          <p:cNvSpPr/>
          <p:nvPr/>
        </p:nvSpPr>
        <p:spPr>
          <a:xfrm rot="9951338">
            <a:off x="7943779" y="1577696"/>
            <a:ext cx="608639" cy="1152881"/>
          </a:xfrm>
          <a:prstGeom prst="curv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4" name="Right Triangle 43"/>
          <p:cNvSpPr/>
          <p:nvPr/>
        </p:nvSpPr>
        <p:spPr>
          <a:xfrm>
            <a:off x="5634648" y="2910579"/>
            <a:ext cx="2159841" cy="487891"/>
          </a:xfrm>
          <a:prstGeom prst="rtTriangle">
            <a:avLst/>
          </a:prstGeom>
          <a:solidFill>
            <a:schemeClr val="accent1">
              <a:alpha val="49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ight Triangle 46"/>
          <p:cNvSpPr/>
          <p:nvPr/>
        </p:nvSpPr>
        <p:spPr>
          <a:xfrm flipH="1">
            <a:off x="5640328" y="2910578"/>
            <a:ext cx="2159841" cy="487891"/>
          </a:xfrm>
          <a:prstGeom prst="rtTriangle">
            <a:avLst/>
          </a:prstGeom>
          <a:solidFill>
            <a:srgbClr val="FF0000">
              <a:alpha val="49000"/>
            </a:srgb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TextBox 45"/>
          <p:cNvSpPr txBox="1"/>
          <p:nvPr/>
        </p:nvSpPr>
        <p:spPr>
          <a:xfrm>
            <a:off x="4486898" y="2938948"/>
            <a:ext cx="1379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Optics</a:t>
            </a:r>
          </a:p>
          <a:p>
            <a:r>
              <a:rPr lang="en-GB" dirty="0" smtClean="0"/>
              <a:t>Changes</a:t>
            </a:r>
            <a:endParaRPr lang="en-GB" dirty="0"/>
          </a:p>
        </p:txBody>
      </p:sp>
      <p:sp>
        <p:nvSpPr>
          <p:cNvPr id="48" name="TextBox 47"/>
          <p:cNvSpPr txBox="1"/>
          <p:nvPr/>
        </p:nvSpPr>
        <p:spPr>
          <a:xfrm>
            <a:off x="7823861" y="2938948"/>
            <a:ext cx="12348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5"/>
                </a:solidFill>
              </a:rPr>
              <a:t>Design Changes</a:t>
            </a:r>
            <a:endParaRPr lang="en-GB" dirty="0">
              <a:solidFill>
                <a:schemeClr val="accent5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203731" y="2527064"/>
            <a:ext cx="18844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2">
                    <a:lumMod val="50000"/>
                  </a:schemeClr>
                </a:solidFill>
              </a:rPr>
              <a:t>Project Changes</a:t>
            </a:r>
            <a:endParaRPr lang="en-GB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8" name="Bent-Up Arrow 57"/>
          <p:cNvSpPr/>
          <p:nvPr/>
        </p:nvSpPr>
        <p:spPr>
          <a:xfrm rot="16200000" flipH="1">
            <a:off x="5258664" y="3916338"/>
            <a:ext cx="2107777" cy="1187350"/>
          </a:xfrm>
          <a:prstGeom prst="bentUpArrow">
            <a:avLst>
              <a:gd name="adj1" fmla="val 20734"/>
              <a:gd name="adj2" fmla="val 25474"/>
              <a:gd name="adj3" fmla="val 28656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Bent-Up Arrow 59"/>
          <p:cNvSpPr/>
          <p:nvPr/>
        </p:nvSpPr>
        <p:spPr>
          <a:xfrm rot="5400000">
            <a:off x="3017739" y="4466838"/>
            <a:ext cx="1030177" cy="1163944"/>
          </a:xfrm>
          <a:prstGeom prst="bentUpArrow">
            <a:avLst>
              <a:gd name="adj1" fmla="val 20734"/>
              <a:gd name="adj2" fmla="val 25474"/>
              <a:gd name="adj3" fmla="val 28656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TextBox 60"/>
          <p:cNvSpPr txBox="1"/>
          <p:nvPr/>
        </p:nvSpPr>
        <p:spPr>
          <a:xfrm>
            <a:off x="2718388" y="5804113"/>
            <a:ext cx="44418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5"/>
                </a:solidFill>
              </a:rPr>
              <a:t>Final change will come from only one side</a:t>
            </a:r>
            <a:endParaRPr lang="en-GB" dirty="0">
              <a:solidFill>
                <a:schemeClr val="accent5"/>
              </a:solidFill>
            </a:endParaRPr>
          </a:p>
        </p:txBody>
      </p:sp>
      <p:sp>
        <p:nvSpPr>
          <p:cNvPr id="31" name="Oval 30"/>
          <p:cNvSpPr/>
          <p:nvPr/>
        </p:nvSpPr>
        <p:spPr>
          <a:xfrm>
            <a:off x="102496" y="4706295"/>
            <a:ext cx="611715" cy="568311"/>
          </a:xfrm>
          <a:prstGeom prst="ellipse">
            <a:avLst/>
          </a:prstGeom>
          <a:noFill/>
          <a:ln w="44450">
            <a:solidFill>
              <a:schemeClr val="accent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b="1" dirty="0">
              <a:solidFill>
                <a:schemeClr val="accent5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 Birtwistle EN-MEF-DC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2014-10-15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5613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 animBg="1"/>
      <p:bldP spid="25" grpId="0" animBg="1"/>
      <p:bldP spid="27" grpId="0"/>
      <p:bldP spid="28" grpId="0"/>
      <p:bldP spid="29" grpId="0"/>
      <p:bldP spid="30" grpId="0"/>
      <p:bldP spid="32" grpId="0" animBg="1"/>
      <p:bldP spid="40" grpId="0" animBg="1"/>
      <p:bldP spid="37" grpId="0" animBg="1"/>
      <p:bldP spid="45" grpId="0" animBg="1"/>
      <p:bldP spid="44" grpId="0" animBg="1"/>
      <p:bldP spid="47" grpId="0" animBg="1"/>
      <p:bldP spid="46" grpId="0"/>
      <p:bldP spid="48" grpId="0"/>
      <p:bldP spid="52" grpId="0"/>
      <p:bldP spid="58" grpId="0" animBg="1"/>
      <p:bldP spid="60" grpId="0" animBg="1"/>
      <p:bldP spid="61" grpId="0"/>
      <p:bldP spid="3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Other Projects – PS, SPS, Ions(?)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2014-10-15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 Birtwistle EN-MEF-DC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57200" y="1185620"/>
            <a:ext cx="8226425" cy="5088180"/>
          </a:xfrm>
        </p:spPr>
        <p:txBody>
          <a:bodyPr>
            <a:normAutofit/>
          </a:bodyPr>
          <a:lstStyle/>
          <a:p>
            <a:r>
              <a:rPr lang="en-GB" sz="2400" dirty="0" smtClean="0"/>
              <a:t>Need to analyse the need for parallel database versioning for the other projects (PS, SPS)</a:t>
            </a:r>
          </a:p>
          <a:p>
            <a:pPr lvl="1"/>
            <a:r>
              <a:rPr lang="en-GB" sz="2400" dirty="0" smtClean="0"/>
              <a:t>Depends on the complexity and number of foreseen changes. </a:t>
            </a:r>
          </a:p>
          <a:p>
            <a:pPr lvl="1"/>
            <a:r>
              <a:rPr lang="en-GB" sz="2400" dirty="0" smtClean="0"/>
              <a:t>Project management team offline decision (discussion with MEF-DC).</a:t>
            </a:r>
          </a:p>
          <a:p>
            <a:r>
              <a:rPr lang="en-GB" sz="2400" dirty="0" smtClean="0"/>
              <a:t>Ions scope - the required machines/lines (if any) for parallel layout database versions is not clear.</a:t>
            </a:r>
          </a:p>
        </p:txBody>
      </p:sp>
    </p:spTree>
    <p:extLst>
      <p:ext uri="{BB962C8B-B14F-4D97-AF65-F5344CB8AC3E}">
        <p14:creationId xmlns:p14="http://schemas.microsoft.com/office/powerpoint/2010/main" val="1850347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193369"/>
            <a:ext cx="8226425" cy="5080431"/>
          </a:xfrm>
        </p:spPr>
        <p:txBody>
          <a:bodyPr/>
          <a:lstStyle/>
          <a:p>
            <a:pPr>
              <a:buClr>
                <a:schemeClr val="bg1">
                  <a:lumMod val="75000"/>
                </a:schemeClr>
              </a:buClr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Documentation in EDMS</a:t>
            </a:r>
          </a:p>
          <a:p>
            <a:pPr>
              <a:buClr>
                <a:schemeClr val="bg2">
                  <a:lumMod val="60000"/>
                  <a:lumOff val="40000"/>
                </a:schemeClr>
              </a:buClr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Layout Database</a:t>
            </a:r>
          </a:p>
          <a:p>
            <a:pPr>
              <a:buClr>
                <a:schemeClr val="tx1"/>
              </a:buClr>
            </a:pPr>
            <a:r>
              <a:rPr lang="en-US" dirty="0" smtClean="0">
                <a:solidFill>
                  <a:schemeClr val="tx1"/>
                </a:solidFill>
              </a:rPr>
              <a:t>Engineering Change Requests (ECRs)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 Birtwistle EN-MEF-DC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2014-10-15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2626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ECRs – Machine and Project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185620"/>
            <a:ext cx="8226425" cy="5088180"/>
          </a:xfrm>
        </p:spPr>
        <p:txBody>
          <a:bodyPr>
            <a:normAutofit/>
          </a:bodyPr>
          <a:lstStyle/>
          <a:p>
            <a:r>
              <a:rPr lang="en-GB" sz="2400" dirty="0" smtClean="0"/>
              <a:t>Important tool to ensure that all changes are captured and the impact properly assessed in advance</a:t>
            </a:r>
          </a:p>
          <a:p>
            <a:r>
              <a:rPr lang="en-GB" sz="2400" u="sng" dirty="0" smtClean="0"/>
              <a:t>All</a:t>
            </a:r>
            <a:r>
              <a:rPr lang="en-GB" sz="2400" dirty="0" smtClean="0"/>
              <a:t> changes to the machine (and project) that will impact the beam should be documented by ECRs</a:t>
            </a:r>
          </a:p>
          <a:p>
            <a:pPr lvl="1"/>
            <a:r>
              <a:rPr lang="en-GB" sz="2400" dirty="0" smtClean="0"/>
              <a:t>Includes: powering, vacuum, re-naming… </a:t>
            </a:r>
          </a:p>
          <a:p>
            <a:r>
              <a:rPr lang="en-GB" sz="2400" dirty="0" smtClean="0"/>
              <a:t>Templates available on MS Word, ‘New’, ‘My Templates’</a:t>
            </a:r>
          </a:p>
          <a:p>
            <a:r>
              <a:rPr lang="en-GB" sz="2400" dirty="0" smtClean="0"/>
              <a:t>Send to </a:t>
            </a:r>
            <a:r>
              <a:rPr lang="en-GB" sz="2400" dirty="0" smtClean="0">
                <a:hlinkClick r:id="rId2"/>
              </a:rPr>
              <a:t>ecr-configuration@cern.ch</a:t>
            </a:r>
            <a:r>
              <a:rPr lang="en-GB" sz="2400" dirty="0" smtClean="0"/>
              <a:t> </a:t>
            </a:r>
          </a:p>
          <a:p>
            <a:r>
              <a:rPr lang="en-GB" sz="2400" dirty="0" smtClean="0"/>
              <a:t>From HL-LHC; </a:t>
            </a:r>
            <a:r>
              <a:rPr lang="en-GB" sz="2400" dirty="0" smtClean="0"/>
              <a:t>there is also the possibility of using ‘Space Reservation’ documents (essentially a simple ECR).</a:t>
            </a:r>
          </a:p>
          <a:p>
            <a:pPr lvl="1"/>
            <a:endParaRPr lang="en-GB" dirty="0"/>
          </a:p>
        </p:txBody>
      </p:sp>
      <p:grpSp>
        <p:nvGrpSpPr>
          <p:cNvPr id="4" name="Group 3"/>
          <p:cNvGrpSpPr/>
          <p:nvPr/>
        </p:nvGrpSpPr>
        <p:grpSpPr>
          <a:xfrm>
            <a:off x="2352314" y="4912881"/>
            <a:ext cx="4711535" cy="1151691"/>
            <a:chOff x="1558134" y="4251290"/>
            <a:chExt cx="5873959" cy="2080719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58134" y="4412220"/>
              <a:ext cx="3402063" cy="1919789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28020" y="5180318"/>
              <a:ext cx="2004073" cy="1130902"/>
            </a:xfrm>
            <a:prstGeom prst="rect">
              <a:avLst/>
            </a:prstGeom>
          </p:spPr>
        </p:pic>
        <p:sp>
          <p:nvSpPr>
            <p:cNvPr id="7" name="Curved Right Arrow 6"/>
            <p:cNvSpPr/>
            <p:nvPr/>
          </p:nvSpPr>
          <p:spPr>
            <a:xfrm rot="5400000">
              <a:off x="4268416" y="3018677"/>
              <a:ext cx="929028" cy="3394253"/>
            </a:xfrm>
            <a:prstGeom prst="curvedRightArrow">
              <a:avLst>
                <a:gd name="adj1" fmla="val 25000"/>
                <a:gd name="adj2" fmla="val 54514"/>
                <a:gd name="adj3" fmla="val 25000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 Birtwistle EN-MEF-DC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2014-10-15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3101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2014-10-15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 Birtwistle EN-MEF-DC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57200" y="1146875"/>
            <a:ext cx="8226425" cy="5126925"/>
          </a:xfrm>
        </p:spPr>
        <p:txBody>
          <a:bodyPr>
            <a:normAutofit/>
          </a:bodyPr>
          <a:lstStyle/>
          <a:p>
            <a:r>
              <a:rPr lang="en-GB" sz="2400" dirty="0"/>
              <a:t>Pilot project for PSB, to ensure that information is captured and the machine correctly documented and represented. </a:t>
            </a:r>
            <a:endParaRPr lang="en-GB" sz="2400" dirty="0" smtClean="0"/>
          </a:p>
          <a:p>
            <a:pPr marL="0" indent="0">
              <a:buNone/>
            </a:pPr>
            <a:endParaRPr lang="en-GB" sz="2400" dirty="0" smtClean="0"/>
          </a:p>
          <a:p>
            <a:r>
              <a:rPr lang="en-GB" sz="2400" dirty="0" smtClean="0"/>
              <a:t>Extend the presented points </a:t>
            </a:r>
            <a:r>
              <a:rPr lang="en-GB" sz="2400" dirty="0"/>
              <a:t>to </a:t>
            </a:r>
            <a:r>
              <a:rPr lang="en-GB" sz="2400" dirty="0" smtClean="0"/>
              <a:t>the other </a:t>
            </a:r>
            <a:r>
              <a:rPr lang="en-GB" sz="2400" dirty="0"/>
              <a:t>LIU Projects </a:t>
            </a:r>
          </a:p>
          <a:p>
            <a:pPr lvl="1"/>
            <a:r>
              <a:rPr lang="en-GB" sz="2000" dirty="0" smtClean="0"/>
              <a:t>Dividing hardware baselines (operational and upgrade nodes).</a:t>
            </a:r>
          </a:p>
          <a:p>
            <a:pPr lvl="1"/>
            <a:r>
              <a:rPr lang="en-GB" sz="2000" dirty="0" smtClean="0"/>
              <a:t>Open point - Parallel layout database machine versions.</a:t>
            </a:r>
          </a:p>
          <a:p>
            <a:pPr lvl="1"/>
            <a:r>
              <a:rPr lang="en-GB" sz="2000" dirty="0" smtClean="0"/>
              <a:t>ECR scope (operational machine and project)</a:t>
            </a:r>
          </a:p>
          <a:p>
            <a:pPr marL="231775" lvl="1" indent="0">
              <a:buNone/>
            </a:pPr>
            <a:endParaRPr lang="en-GB" sz="2000" dirty="0" smtClean="0"/>
          </a:p>
          <a:p>
            <a:r>
              <a:rPr lang="en-GB" sz="2400" dirty="0" smtClean="0"/>
              <a:t>In line with HL-LHC</a:t>
            </a:r>
          </a:p>
          <a:p>
            <a:pPr lvl="1"/>
            <a:r>
              <a:rPr lang="en-GB" sz="2000" dirty="0" smtClean="0"/>
              <a:t>Consistent approach across all machines for configuration, integration, layout.</a:t>
            </a:r>
          </a:p>
          <a:p>
            <a:pPr marL="231775" lvl="1" indent="0">
              <a:buNone/>
            </a:pPr>
            <a:endParaRPr lang="en-GB" sz="2400" dirty="0" smtClean="0"/>
          </a:p>
          <a:p>
            <a:pPr marL="231775" lvl="1" indent="0">
              <a:buNone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371315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en-GB" dirty="0" smtClean="0"/>
          </a:p>
          <a:p>
            <a:pPr marL="0" indent="0" algn="ctr">
              <a:buNone/>
            </a:pPr>
            <a:r>
              <a:rPr lang="en-GB" dirty="0" smtClean="0"/>
              <a:t>Thank you for your attention</a:t>
            </a:r>
          </a:p>
          <a:p>
            <a:pPr marL="0" indent="0" algn="ctr">
              <a:buNone/>
            </a:pPr>
            <a:endParaRPr lang="en-GB" dirty="0" smtClean="0"/>
          </a:p>
          <a:p>
            <a:pPr marL="0" indent="0" algn="ctr">
              <a:buNone/>
            </a:pPr>
            <a:r>
              <a:rPr lang="en-GB" dirty="0" smtClean="0"/>
              <a:t>Questions?</a:t>
            </a:r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 Birtwistle EN-MEF-DC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2014-10-15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8741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7695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193369"/>
            <a:ext cx="8226425" cy="5080431"/>
          </a:xfrm>
        </p:spPr>
        <p:txBody>
          <a:bodyPr/>
          <a:lstStyle/>
          <a:p>
            <a:r>
              <a:rPr lang="en-US" dirty="0" smtClean="0"/>
              <a:t>Documentation in EDMS</a:t>
            </a:r>
          </a:p>
          <a:p>
            <a:r>
              <a:rPr lang="en-US" dirty="0" smtClean="0"/>
              <a:t>Layout Database</a:t>
            </a:r>
          </a:p>
          <a:p>
            <a:r>
              <a:rPr lang="en-US" dirty="0" smtClean="0"/>
              <a:t>Engineering Change Requests (ECRs)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T. Birtwistle EN-MEF-DC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2014-10-15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52506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193369"/>
            <a:ext cx="8226425" cy="5080431"/>
          </a:xfrm>
        </p:spPr>
        <p:txBody>
          <a:bodyPr/>
          <a:lstStyle/>
          <a:p>
            <a:pPr>
              <a:buClr>
                <a:schemeClr val="bg2">
                  <a:lumMod val="60000"/>
                  <a:lumOff val="40000"/>
                </a:schemeClr>
              </a:buClr>
            </a:pPr>
            <a:r>
              <a:rPr lang="en-US" dirty="0" smtClean="0">
                <a:solidFill>
                  <a:schemeClr val="tx1"/>
                </a:solidFill>
              </a:rPr>
              <a:t>Documentation in EDMS</a:t>
            </a:r>
          </a:p>
          <a:p>
            <a:pPr>
              <a:buClr>
                <a:schemeClr val="bg2">
                  <a:lumMod val="60000"/>
                  <a:lumOff val="40000"/>
                </a:schemeClr>
              </a:buClr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Layout Database</a:t>
            </a:r>
          </a:p>
          <a:p>
            <a:pPr>
              <a:buClr>
                <a:schemeClr val="bg2">
                  <a:lumMod val="60000"/>
                  <a:lumOff val="40000"/>
                </a:schemeClr>
              </a:buClr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Engineering Change Requests (ECRs)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T. Birtwistle </a:t>
            </a:r>
            <a:r>
              <a:rPr lang="en-US" dirty="0" smtClean="0"/>
              <a:t>EN-MEF-DC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2014-10-15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4984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Documentation in EDMS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146875"/>
            <a:ext cx="8226425" cy="5126925"/>
          </a:xfrm>
        </p:spPr>
        <p:txBody>
          <a:bodyPr>
            <a:normAutofit fontScale="92500" lnSpcReduction="20000"/>
          </a:bodyPr>
          <a:lstStyle/>
          <a:p>
            <a:r>
              <a:rPr lang="en-GB" sz="2200" dirty="0" smtClean="0"/>
              <a:t>Pilot project in LIU-PSB for documentation handling.</a:t>
            </a:r>
          </a:p>
          <a:p>
            <a:r>
              <a:rPr lang="en-GB" sz="2200" dirty="0" smtClean="0"/>
              <a:t>In the past, project documents have used a specific code prefix </a:t>
            </a:r>
            <a:r>
              <a:rPr lang="en-GB" sz="2200" dirty="0" smtClean="0"/>
              <a:t>like PBU, PSU, SPU</a:t>
            </a:r>
            <a:r>
              <a:rPr lang="en-GB" sz="2200" dirty="0" smtClean="0"/>
              <a:t>. </a:t>
            </a:r>
            <a:r>
              <a:rPr lang="en-GB" sz="2200" dirty="0" smtClean="0"/>
              <a:t>All references should use the machine </a:t>
            </a:r>
            <a:r>
              <a:rPr lang="en-GB" sz="2200" dirty="0" smtClean="0"/>
              <a:t>code; PS</a:t>
            </a:r>
            <a:r>
              <a:rPr lang="en-GB" sz="2200" dirty="0" smtClean="0"/>
              <a:t>, PSB, </a:t>
            </a:r>
            <a:r>
              <a:rPr lang="en-GB" sz="2200" dirty="0" smtClean="0"/>
              <a:t>SPS, </a:t>
            </a:r>
            <a:r>
              <a:rPr lang="en-GB" sz="2200" dirty="0" smtClean="0"/>
              <a:t>as project documents will be relevant to the machine in the future.</a:t>
            </a:r>
          </a:p>
          <a:p>
            <a:pPr lvl="1"/>
            <a:r>
              <a:rPr lang="en-GB" sz="2200" dirty="0" smtClean="0"/>
              <a:t>Example: PSB-T-ES-0001</a:t>
            </a:r>
          </a:p>
          <a:p>
            <a:pPr lvl="1"/>
            <a:r>
              <a:rPr lang="en-GB" sz="2200" dirty="0" smtClean="0"/>
              <a:t>Dual codes for existing files (PBU and PSB) to match file references, and for accurate EDMS searches.</a:t>
            </a:r>
          </a:p>
          <a:p>
            <a:pPr marL="231775" lvl="1" indent="0">
              <a:buNone/>
            </a:pPr>
            <a:endParaRPr lang="en-GB" sz="2400" dirty="0" smtClean="0"/>
          </a:p>
          <a:p>
            <a:pPr lvl="2"/>
            <a:endParaRPr lang="en-GB" sz="2400" dirty="0" smtClean="0"/>
          </a:p>
          <a:p>
            <a:pPr marL="231775" lvl="1" indent="0">
              <a:buNone/>
            </a:pPr>
            <a:endParaRPr lang="en-GB" sz="2400" dirty="0" smtClean="0"/>
          </a:p>
          <a:p>
            <a:endParaRPr lang="en-GB" sz="2400" dirty="0"/>
          </a:p>
          <a:p>
            <a:endParaRPr lang="en-GB" sz="2400" dirty="0" smtClean="0"/>
          </a:p>
          <a:p>
            <a:pPr lvl="1"/>
            <a:endParaRPr lang="en-GB" sz="2400" dirty="0" smtClean="0"/>
          </a:p>
          <a:p>
            <a:pPr lvl="1"/>
            <a:endParaRPr lang="en-GB" sz="2400" dirty="0"/>
          </a:p>
          <a:p>
            <a:r>
              <a:rPr lang="en-GB" sz="2200" dirty="0" smtClean="0"/>
              <a:t>EDMS ‘release procedures’ reviewed and modified to match standard procedures for existing hardware baselines…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161" y="3286394"/>
            <a:ext cx="3362325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6633" y="3486419"/>
            <a:ext cx="3962400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1022" y="4316048"/>
            <a:ext cx="6330688" cy="746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>
          <a:xfrm>
            <a:off x="3363402" y="4170833"/>
            <a:ext cx="2226365" cy="561631"/>
          </a:xfrm>
          <a:prstGeom prst="ellipse">
            <a:avLst/>
          </a:prstGeom>
          <a:noFill/>
          <a:ln w="19050">
            <a:solidFill>
              <a:schemeClr val="accent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3824576" y="4579132"/>
            <a:ext cx="2370815" cy="561631"/>
          </a:xfrm>
          <a:prstGeom prst="ellipse">
            <a:avLst/>
          </a:prstGeom>
          <a:noFill/>
          <a:ln w="19050">
            <a:solidFill>
              <a:schemeClr val="accent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 Birtwistle EN-MEF-DC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2014-10-15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6540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361" y="4028428"/>
            <a:ext cx="3790950" cy="211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LIU-PSB Pilot Project Documentation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089965"/>
            <a:ext cx="8345837" cy="2032943"/>
          </a:xfrm>
        </p:spPr>
        <p:txBody>
          <a:bodyPr>
            <a:noAutofit/>
          </a:bodyPr>
          <a:lstStyle/>
          <a:p>
            <a:r>
              <a:rPr lang="en-GB" sz="2000" dirty="0">
                <a:solidFill>
                  <a:schemeClr val="tx1"/>
                </a:solidFill>
              </a:rPr>
              <a:t>Project structures available with access rights for all project members (already in place).</a:t>
            </a:r>
          </a:p>
          <a:p>
            <a:r>
              <a:rPr lang="en-GB" sz="2000" dirty="0" smtClean="0"/>
              <a:t>Hardware baseline is a long term ‘archive’ for documentation relevant to a machine. It has been then split into current machine nodes and LIU nodes.</a:t>
            </a:r>
          </a:p>
          <a:p>
            <a:r>
              <a:rPr lang="en-GB" sz="2000" dirty="0" smtClean="0"/>
              <a:t>If an LIU document is considered ‘long term’ (i.e. it is still applicable after the project finishes), it will be stored in the appropriate LIU Hardware Baseline Node. For LIU-PSB we have a dedicated person from the management team for this.</a:t>
            </a:r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3524" y="4211179"/>
            <a:ext cx="4095750" cy="173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 flipH="1" flipV="1">
            <a:off x="697424" y="4338595"/>
            <a:ext cx="5199680" cy="1095031"/>
          </a:xfrm>
          <a:prstGeom prst="straightConnector1">
            <a:avLst/>
          </a:prstGeom>
          <a:ln w="28575">
            <a:solidFill>
              <a:schemeClr val="accent5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 rot="702360">
            <a:off x="3113266" y="5036767"/>
            <a:ext cx="15963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5"/>
                </a:solidFill>
              </a:rPr>
              <a:t>These nodes are the same</a:t>
            </a:r>
            <a:endParaRPr lang="en-GB" dirty="0">
              <a:solidFill>
                <a:schemeClr val="accent5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 Birtwistle EN-MEF-DC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2014-10-15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265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075334"/>
            <a:ext cx="8226425" cy="3031717"/>
          </a:xfrm>
        </p:spPr>
        <p:txBody>
          <a:bodyPr>
            <a:normAutofit/>
          </a:bodyPr>
          <a:lstStyle/>
          <a:p>
            <a:r>
              <a:rPr lang="en-GB" sz="2000" dirty="0" smtClean="0">
                <a:solidFill>
                  <a:schemeClr val="tx1"/>
                </a:solidFill>
              </a:rPr>
              <a:t>Each project member can create their own documents as normal:</a:t>
            </a:r>
          </a:p>
          <a:p>
            <a:pPr lvl="1"/>
            <a:r>
              <a:rPr lang="en-GB" sz="2000" dirty="0" smtClean="0">
                <a:solidFill>
                  <a:schemeClr val="tx1"/>
                </a:solidFill>
              </a:rPr>
              <a:t>Create </a:t>
            </a:r>
            <a:r>
              <a:rPr lang="en-GB" sz="2000" dirty="0">
                <a:solidFill>
                  <a:schemeClr val="tx1"/>
                </a:solidFill>
              </a:rPr>
              <a:t>a document in the appropriate EDMS node of the </a:t>
            </a:r>
            <a:r>
              <a:rPr lang="en-GB" sz="2000" dirty="0" smtClean="0">
                <a:solidFill>
                  <a:schemeClr val="tx1"/>
                </a:solidFill>
              </a:rPr>
              <a:t>LIU Project structure</a:t>
            </a:r>
          </a:p>
          <a:p>
            <a:endParaRPr lang="en-GB" sz="24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sz="24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6511" y="2140957"/>
            <a:ext cx="3284533" cy="3930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Curved Connector 4"/>
          <p:cNvCxnSpPr/>
          <p:nvPr/>
        </p:nvCxnSpPr>
        <p:spPr>
          <a:xfrm rot="5400000">
            <a:off x="5259555" y="2299380"/>
            <a:ext cx="1569570" cy="635432"/>
          </a:xfrm>
          <a:prstGeom prst="curvedConnector3">
            <a:avLst>
              <a:gd name="adj1" fmla="val 50000"/>
            </a:avLst>
          </a:prstGeom>
          <a:ln w="28575">
            <a:solidFill>
              <a:schemeClr val="accent5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LIU-PSB Pilot Project Documentation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828" y="2395882"/>
            <a:ext cx="3096996" cy="442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Content Placeholder 2"/>
          <p:cNvSpPr txBox="1">
            <a:spLocks/>
          </p:cNvSpPr>
          <p:nvPr/>
        </p:nvSpPr>
        <p:spPr>
          <a:xfrm>
            <a:off x="609601" y="3990814"/>
            <a:ext cx="2916264" cy="116883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2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2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2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2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2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>
                <a:solidFill>
                  <a:schemeClr val="tx1"/>
                </a:solidFill>
              </a:rPr>
              <a:t>Select the correct document type from the list</a:t>
            </a:r>
          </a:p>
          <a:p>
            <a:pPr lvl="1"/>
            <a:endParaRPr lang="en-GB" sz="24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sz="2400" dirty="0" smtClean="0">
              <a:solidFill>
                <a:schemeClr val="tx1"/>
              </a:solidFill>
            </a:endParaRPr>
          </a:p>
          <a:p>
            <a:pPr marL="0" indent="0">
              <a:buFont typeface="Arial"/>
              <a:buNone/>
            </a:pPr>
            <a:endParaRPr lang="en-GB" sz="2400" dirty="0" smtClean="0">
              <a:solidFill>
                <a:schemeClr val="tx1"/>
              </a:solidFill>
            </a:endParaRPr>
          </a:p>
          <a:p>
            <a:pPr marL="0" indent="0">
              <a:buFont typeface="Arial"/>
              <a:buNone/>
            </a:pPr>
            <a:endParaRPr lang="en-GB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8631" y="3202155"/>
            <a:ext cx="1755867" cy="2487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 Birtwistle EN-MEF-DC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2014-10-15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1036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LIU-PSB Pilot Project Documentation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026825"/>
            <a:ext cx="4125734" cy="521992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Oval 3"/>
          <p:cNvSpPr/>
          <p:nvPr/>
        </p:nvSpPr>
        <p:spPr>
          <a:xfrm>
            <a:off x="359455" y="2718132"/>
            <a:ext cx="2043780" cy="44944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2403235" y="2112264"/>
            <a:ext cx="2179699" cy="83059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663187" y="2799040"/>
            <a:ext cx="8194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FF0000"/>
                </a:solidFill>
              </a:rPr>
              <a:t>0.1</a:t>
            </a:r>
            <a:endParaRPr lang="en-GB" sz="1400" b="1" dirty="0">
              <a:solidFill>
                <a:srgbClr val="FF0000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 flipH="1">
            <a:off x="1500454" y="2865029"/>
            <a:ext cx="162733" cy="15890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493698" y="2876729"/>
            <a:ext cx="152401" cy="1524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554219" y="963954"/>
            <a:ext cx="4476343" cy="2139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900" dirty="0" smtClean="0"/>
              <a:t>The first version should always be </a:t>
            </a:r>
            <a:r>
              <a:rPr lang="en-GB" sz="1900" b="1" dirty="0" smtClean="0"/>
              <a:t>0.1</a:t>
            </a:r>
            <a:r>
              <a:rPr lang="en-GB" sz="1900" dirty="0" smtClean="0"/>
              <a:t> (not the default value!)</a:t>
            </a:r>
          </a:p>
          <a:p>
            <a:r>
              <a:rPr lang="en-GB" sz="1900" i="1" dirty="0" smtClean="0"/>
              <a:t>Future draft versions: 0.2, 0.3, 0.4 etc.</a:t>
            </a:r>
          </a:p>
          <a:p>
            <a:r>
              <a:rPr lang="en-GB" sz="1900" i="1" dirty="0" smtClean="0"/>
              <a:t>First released version: 1.0</a:t>
            </a:r>
          </a:p>
          <a:p>
            <a:endParaRPr lang="en-GB" sz="1900" i="1" dirty="0" smtClean="0"/>
          </a:p>
          <a:p>
            <a:r>
              <a:rPr lang="en-GB" sz="1900" i="1" dirty="0" smtClean="0"/>
              <a:t>See A&amp;T Seminar from P. Bonnal on 15</a:t>
            </a:r>
            <a:r>
              <a:rPr lang="en-GB" sz="1900" i="1" baseline="30000" dirty="0" smtClean="0"/>
              <a:t>th</a:t>
            </a:r>
            <a:r>
              <a:rPr lang="en-GB" sz="1900" i="1" dirty="0" smtClean="0"/>
              <a:t> May 2014 – </a:t>
            </a:r>
            <a:r>
              <a:rPr lang="en-GB" sz="1900" i="1" dirty="0" err="1" smtClean="0"/>
              <a:t>Indico</a:t>
            </a:r>
            <a:r>
              <a:rPr lang="en-GB" sz="1900" i="1" dirty="0" smtClean="0"/>
              <a:t> </a:t>
            </a:r>
            <a:r>
              <a:rPr lang="en-GB" sz="1900" i="1" dirty="0" smtClean="0">
                <a:hlinkClick r:id="rId3"/>
              </a:rPr>
              <a:t>317617</a:t>
            </a:r>
            <a:r>
              <a:rPr lang="en-GB" sz="1900" i="1" dirty="0" smtClean="0"/>
              <a:t> </a:t>
            </a:r>
          </a:p>
        </p:txBody>
      </p:sp>
      <p:sp>
        <p:nvSpPr>
          <p:cNvPr id="27" name="Oval 26"/>
          <p:cNvSpPr/>
          <p:nvPr/>
        </p:nvSpPr>
        <p:spPr>
          <a:xfrm>
            <a:off x="320793" y="4370523"/>
            <a:ext cx="4189213" cy="59668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8" name="Straight Connector 27"/>
          <p:cNvCxnSpPr/>
          <p:nvPr/>
        </p:nvCxnSpPr>
        <p:spPr>
          <a:xfrm flipV="1">
            <a:off x="4510006" y="4510007"/>
            <a:ext cx="72928" cy="15498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4607998" y="3723446"/>
            <a:ext cx="4451279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900" dirty="0" smtClean="0"/>
              <a:t>Select an appropriate equipment code.</a:t>
            </a:r>
          </a:p>
          <a:p>
            <a:pPr marL="0" lvl="1"/>
            <a:r>
              <a:rPr lang="en-GB" sz="1900" dirty="0"/>
              <a:t>If a suitable code doesn’t exist, cancel the registration and </a:t>
            </a:r>
            <a:r>
              <a:rPr lang="en-GB" sz="1900" dirty="0" smtClean="0"/>
              <a:t>contact: </a:t>
            </a:r>
            <a:r>
              <a:rPr lang="en-GB" sz="1900" dirty="0" smtClean="0">
                <a:hlinkClick r:id="rId4"/>
              </a:rPr>
              <a:t>Accelerators-naming.service@cern.ch</a:t>
            </a:r>
            <a:endParaRPr lang="en-GB" sz="1900" dirty="0" smtClean="0"/>
          </a:p>
          <a:p>
            <a:pPr marL="0" lvl="1"/>
            <a:r>
              <a:rPr lang="en-GB" sz="1900" i="1" dirty="0" smtClean="0">
                <a:solidFill>
                  <a:srgbClr val="FF0000"/>
                </a:solidFill>
              </a:rPr>
              <a:t>All equipment codes are stored </a:t>
            </a:r>
            <a:r>
              <a:rPr lang="en-GB" sz="1900" i="1" dirty="0" smtClean="0">
                <a:solidFill>
                  <a:srgbClr val="FF0000"/>
                </a:solidFill>
                <a:hlinkClick r:id="rId5"/>
              </a:rPr>
              <a:t>here</a:t>
            </a:r>
            <a:endParaRPr lang="en-GB" sz="1900" i="1" dirty="0" smtClean="0">
              <a:solidFill>
                <a:srgbClr val="FF0000"/>
              </a:solidFill>
            </a:endParaRPr>
          </a:p>
          <a:p>
            <a:pPr marL="0" lvl="1"/>
            <a:endParaRPr lang="en-GB" sz="1900" dirty="0">
              <a:solidFill>
                <a:srgbClr val="FF0000"/>
              </a:solidFill>
            </a:endParaRPr>
          </a:p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 Birtwistle EN-MEF-DC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2014-10-15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707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/>
      <p:bldP spid="23" grpId="0"/>
      <p:bldP spid="27" grpId="0" animBg="1"/>
      <p:bldP spid="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LIU-PSB Pilot Project Documentation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139125"/>
            <a:ext cx="8226425" cy="4308529"/>
          </a:xfrm>
        </p:spPr>
        <p:txBody>
          <a:bodyPr>
            <a:normAutofit/>
          </a:bodyPr>
          <a:lstStyle/>
          <a:p>
            <a:r>
              <a:rPr lang="en-GB" sz="2000" dirty="0">
                <a:solidFill>
                  <a:schemeClr val="tx1"/>
                </a:solidFill>
              </a:rPr>
              <a:t>Each project member can create their own documents as normal:</a:t>
            </a:r>
          </a:p>
          <a:p>
            <a:pPr lvl="1"/>
            <a:r>
              <a:rPr lang="en-GB" sz="2000" dirty="0">
                <a:solidFill>
                  <a:schemeClr val="bg2"/>
                </a:solidFill>
              </a:rPr>
              <a:t>Create a document in the appropriate EDMS node of the LIU Project structure</a:t>
            </a:r>
          </a:p>
          <a:p>
            <a:pPr lvl="1"/>
            <a:r>
              <a:rPr lang="en-GB" sz="2000" dirty="0" smtClean="0"/>
              <a:t>Project </a:t>
            </a:r>
            <a:r>
              <a:rPr lang="en-GB" sz="2000" dirty="0"/>
              <a:t>members can put documents through an ‘engineering check’ </a:t>
            </a:r>
            <a:r>
              <a:rPr lang="en-GB" sz="2000" dirty="0" smtClean="0"/>
              <a:t>process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 Birtwistle EN-MEF-DC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2014-10-15</a:t>
            </a:r>
            <a:endParaRPr lang="en-US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898" y="2924497"/>
            <a:ext cx="4708621" cy="446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181" y="3502616"/>
            <a:ext cx="3118630" cy="1477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4703737" y="3624956"/>
            <a:ext cx="4114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 order to add any comments into the document file, </a:t>
            </a:r>
            <a:r>
              <a:rPr lang="en-GB" dirty="0"/>
              <a:t>following the engineering </a:t>
            </a:r>
            <a:r>
              <a:rPr lang="en-GB" dirty="0" smtClean="0"/>
              <a:t>check, a </a:t>
            </a:r>
            <a:r>
              <a:rPr lang="en-GB" dirty="0" smtClean="0">
                <a:solidFill>
                  <a:schemeClr val="accent5"/>
                </a:solidFill>
              </a:rPr>
              <a:t>new version</a:t>
            </a:r>
            <a:r>
              <a:rPr lang="en-GB" dirty="0" smtClean="0"/>
              <a:t> should be created, taking note of the versioning rules described previously…</a:t>
            </a:r>
          </a:p>
          <a:p>
            <a:r>
              <a:rPr lang="en-GB" dirty="0" smtClean="0">
                <a:solidFill>
                  <a:schemeClr val="accent5"/>
                </a:solidFill>
              </a:rPr>
              <a:t>Cancel</a:t>
            </a:r>
            <a:r>
              <a:rPr lang="en-GB" dirty="0" smtClean="0"/>
              <a:t> the current version, then click </a:t>
            </a:r>
            <a:r>
              <a:rPr lang="en-GB" dirty="0" smtClean="0">
                <a:solidFill>
                  <a:schemeClr val="accent5"/>
                </a:solidFill>
              </a:rPr>
              <a:t>‘New Version’</a:t>
            </a:r>
          </a:p>
        </p:txBody>
      </p:sp>
    </p:spTree>
    <p:extLst>
      <p:ext uri="{BB962C8B-B14F-4D97-AF65-F5344CB8AC3E}">
        <p14:creationId xmlns:p14="http://schemas.microsoft.com/office/powerpoint/2010/main" val="1094195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LIU-PSB Pilot Project Documentation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139125"/>
            <a:ext cx="8226425" cy="4308529"/>
          </a:xfrm>
        </p:spPr>
        <p:txBody>
          <a:bodyPr>
            <a:normAutofit/>
          </a:bodyPr>
          <a:lstStyle/>
          <a:p>
            <a:r>
              <a:rPr lang="en-GB" sz="2000" dirty="0">
                <a:solidFill>
                  <a:schemeClr val="tx1"/>
                </a:solidFill>
              </a:rPr>
              <a:t>Each project member can create their own documents as normal:</a:t>
            </a:r>
          </a:p>
          <a:p>
            <a:pPr lvl="1"/>
            <a:r>
              <a:rPr lang="en-GB" sz="2000" dirty="0">
                <a:solidFill>
                  <a:schemeClr val="bg2"/>
                </a:solidFill>
              </a:rPr>
              <a:t>Create a document in the appropriate EDMS node of the LIU Project structure</a:t>
            </a:r>
          </a:p>
          <a:p>
            <a:pPr lvl="1"/>
            <a:r>
              <a:rPr lang="en-GB" sz="2000" dirty="0" smtClean="0">
                <a:solidFill>
                  <a:schemeClr val="bg2"/>
                </a:solidFill>
              </a:rPr>
              <a:t>Project </a:t>
            </a:r>
            <a:r>
              <a:rPr lang="en-GB" sz="2000" dirty="0">
                <a:solidFill>
                  <a:schemeClr val="bg2"/>
                </a:solidFill>
              </a:rPr>
              <a:t>members can put documents through an ‘engineering check’ </a:t>
            </a:r>
            <a:r>
              <a:rPr lang="en-GB" sz="2000" dirty="0" smtClean="0">
                <a:solidFill>
                  <a:schemeClr val="bg2"/>
                </a:solidFill>
              </a:rPr>
              <a:t>process</a:t>
            </a:r>
          </a:p>
          <a:p>
            <a:pPr lvl="1"/>
            <a:r>
              <a:rPr lang="en-GB" sz="2000" dirty="0"/>
              <a:t>All long term documents (e.g. engineering specifications, reports etc.) must undergo a formal approval (‘under approval’) before ‘release’. The approval process is handled by a restricted group.</a:t>
            </a:r>
          </a:p>
          <a:p>
            <a:pPr lvl="1"/>
            <a:r>
              <a:rPr lang="en-GB" sz="2000" dirty="0"/>
              <a:t>First point of contact is the project document handler, then Configuration Management (EN-MEF-DC).</a:t>
            </a:r>
          </a:p>
          <a:p>
            <a:pPr lvl="1"/>
            <a:endParaRPr lang="en-GB" sz="24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sz="24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 Birtwistle EN-MEF-DC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2014-10-15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0704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LIU-PSB Pres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LIU-PSB Pres</Template>
  <TotalTime>1690</TotalTime>
  <Words>1010</Words>
  <Application>Microsoft Office PowerPoint</Application>
  <PresentationFormat>On-screen Show (4:3)</PresentationFormat>
  <Paragraphs>176</Paragraphs>
  <Slides>19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LIU-PSB Pres</vt:lpstr>
      <vt:lpstr>LIU Configuration Management EDMS Documentation, Layout and ECRs  This presentation follows the LIU-PSB specific presentation done on 9th October 2014</vt:lpstr>
      <vt:lpstr>Content</vt:lpstr>
      <vt:lpstr>Content</vt:lpstr>
      <vt:lpstr>Documentation in EDMS</vt:lpstr>
      <vt:lpstr>LIU-PSB Pilot Project Documentation</vt:lpstr>
      <vt:lpstr>LIU-PSB Pilot Project Documentation</vt:lpstr>
      <vt:lpstr>LIU-PSB Pilot Project Documentation</vt:lpstr>
      <vt:lpstr>LIU-PSB Pilot Project Documentation</vt:lpstr>
      <vt:lpstr>LIU-PSB Pilot Project Documentation</vt:lpstr>
      <vt:lpstr>Project Documentation</vt:lpstr>
      <vt:lpstr>Content</vt:lpstr>
      <vt:lpstr>Layout Database (LIU-PSB)</vt:lpstr>
      <vt:lpstr>Layout Database Versioning (LIU-PSB)</vt:lpstr>
      <vt:lpstr>Other Projects – PS, SPS, Ions(?)</vt:lpstr>
      <vt:lpstr>Content</vt:lpstr>
      <vt:lpstr>ECRs – Machine and Project</vt:lpstr>
      <vt:lpstr>Conclusions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LIU-PSB Configuration Management EDMS Documentation, Layout and ECRs</dc:title>
  <dc:creator>Thomas William Birtwistle</dc:creator>
  <cp:lastModifiedBy>Thomas William Birtwistle</cp:lastModifiedBy>
  <cp:revision>40</cp:revision>
  <dcterms:created xsi:type="dcterms:W3CDTF">2014-10-02T12:25:28Z</dcterms:created>
  <dcterms:modified xsi:type="dcterms:W3CDTF">2014-10-15T12:40:15Z</dcterms:modified>
</cp:coreProperties>
</file>