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7" r:id="rId3"/>
    <p:sldId id="268" r:id="rId4"/>
    <p:sldId id="262" r:id="rId5"/>
    <p:sldId id="263" r:id="rId6"/>
    <p:sldId id="264" r:id="rId7"/>
    <p:sldId id="265" r:id="rId8"/>
    <p:sldId id="266" r:id="rId9"/>
    <p:sldId id="26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B0F0"/>
    <a:srgbClr val="FFFF99"/>
    <a:srgbClr val="FF0000"/>
    <a:srgbClr val="FFFF00"/>
    <a:srgbClr val="000000"/>
    <a:srgbClr val="0055A0"/>
    <a:srgbClr val="6E0A49"/>
    <a:srgbClr val="3F062A"/>
    <a:srgbClr val="FFB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120" y="2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06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19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238A-D612-49A0-8CCB-CC8DFD7436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190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68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46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84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89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18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9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2109" y="2029633"/>
            <a:ext cx="1162304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0224" y="2398059"/>
            <a:ext cx="1160196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0224" y="4474882"/>
            <a:ext cx="1160196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70934" y="6373168"/>
            <a:ext cx="5873865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09" y="326212"/>
            <a:ext cx="3053419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70933" y="6356351"/>
            <a:ext cx="2743200" cy="365125"/>
          </a:xfrm>
        </p:spPr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014134" y="6356351"/>
            <a:ext cx="5478317" cy="365125"/>
          </a:xfrm>
        </p:spPr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8492451" y="6356351"/>
            <a:ext cx="27432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70933" y="6356351"/>
            <a:ext cx="2743200" cy="365125"/>
          </a:xfrm>
        </p:spPr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014134" y="6356351"/>
            <a:ext cx="5478317" cy="365125"/>
          </a:xfrm>
        </p:spPr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8492451" y="6356351"/>
            <a:ext cx="27432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81922" y="4811058"/>
            <a:ext cx="10628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70933" y="59755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74975" y="6356351"/>
            <a:ext cx="3732971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PLI meeting - J.Coupard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63874"/>
            <a:ext cx="109728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PLI meeting - J.Coupard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0377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1028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hyperlink" Target="https://espace.cern.ch/LS12LS2/SitePages/Home.asp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U-PLI-Team-Members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4" Type="http://schemas.openxmlformats.org/officeDocument/2006/relationships/hyperlink" Target="http://indico.cern.ch/category/570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7" Type="http://schemas.openxmlformats.org/officeDocument/2006/relationships/image" Target="../media/image1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tmp"/><Relationship Id="rId5" Type="http://schemas.openxmlformats.org/officeDocument/2006/relationships/image" Target="../media/image14.tmp"/><Relationship Id="rId4" Type="http://schemas.openxmlformats.org/officeDocument/2006/relationships/image" Target="../media/image13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2013.cern.ch/LS12LS2/SitePages/Home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tmp"/><Relationship Id="rId4" Type="http://schemas.openxmlformats.org/officeDocument/2006/relationships/hyperlink" Target="https://espace2013.cern.ch/ls12ls2/sitepages/home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ptevm.cern.ch/plan/index.gs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hyperlink" Target="https://edms.cern.ch/document/129678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working group</a:t>
            </a:r>
          </a:p>
          <a:p>
            <a:r>
              <a:rPr lang="en-US" sz="1200" dirty="0">
                <a:hlinkClick r:id="rId3"/>
              </a:rPr>
              <a:t>EDMS 1403771</a:t>
            </a: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1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987" y="1858648"/>
            <a:ext cx="7143276" cy="44510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68773" t="77499"/>
          <a:stretch/>
        </p:blipFill>
        <p:spPr>
          <a:xfrm>
            <a:off x="7436603" y="5308170"/>
            <a:ext cx="2230660" cy="100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5" y="1255060"/>
            <a:ext cx="7394222" cy="474569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mandate</a:t>
            </a:r>
          </a:p>
          <a:p>
            <a:r>
              <a:rPr lang="en-US" sz="1200" dirty="0">
                <a:hlinkClick r:id="rId3"/>
              </a:rPr>
              <a:t>EDMS 1410283</a:t>
            </a:r>
            <a:endParaRPr lang="en-US" sz="1200" dirty="0"/>
          </a:p>
          <a:p>
            <a:r>
              <a:rPr lang="en-US" sz="1400" dirty="0"/>
              <a:t>(extract)</a:t>
            </a:r>
          </a:p>
          <a:p>
            <a:endParaRPr lang="en-US" sz="1400" dirty="0"/>
          </a:p>
          <a:p>
            <a:pPr marL="228600" indent="-228600">
              <a:buFont typeface="+mj-lt"/>
              <a:buAutoNum type="arabicPeriod"/>
            </a:pPr>
            <a:r>
              <a:rPr lang="en-GB" sz="1400" dirty="0"/>
              <a:t>Generate the detailed schedule of the hardware works relative to the LIU project within the assigned time constraints;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400" dirty="0"/>
              <a:t>Plan the necessary manpower and coordinate the different teams in order to set up the logistics and permit the smooth execution of the works;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400" dirty="0"/>
              <a:t>Ensure that the so defined time and manpower planning does not clash with all other concurrent activities potentially involving access to the same zones and/or the same teams; 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400" dirty="0"/>
              <a:t>Manage and follow-up the scheduled work during shutdowns and technical stops.</a:t>
            </a:r>
            <a:endParaRPr lang="en-US" sz="1400" dirty="0"/>
          </a:p>
          <a:p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2</a:t>
            </a:fld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8492451" y="1249962"/>
            <a:ext cx="2707670" cy="783133"/>
          </a:xfrm>
          <a:prstGeom prst="round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0" anchor="ctr"/>
          <a:lstStyle/>
          <a:p>
            <a:pPr algn="ctr"/>
            <a:r>
              <a:rPr lang="en-US" sz="1100" b="1" dirty="0"/>
              <a:t>LIU Planning &amp; installation coordination</a:t>
            </a:r>
          </a:p>
          <a:p>
            <a:pPr algn="ctr"/>
            <a:r>
              <a:rPr lang="en-US" sz="1000" b="1" dirty="0"/>
              <a:t> Activity coordinator: J. COUPARD</a:t>
            </a:r>
          </a:p>
          <a:p>
            <a:pPr algn="ctr"/>
            <a:r>
              <a:rPr lang="en-US" sz="1000" b="1" dirty="0"/>
              <a:t> Deputy coordinator: S. MATAGUEZ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64332" y="2127981"/>
            <a:ext cx="2273010" cy="3077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fr-CH" sz="700" dirty="0"/>
              <a:t>Coordination meeting: bi-</a:t>
            </a:r>
            <a:r>
              <a:rPr lang="fr-CH" sz="700" dirty="0" err="1"/>
              <a:t>monthly</a:t>
            </a:r>
            <a:endParaRPr lang="fr-CH" sz="700" dirty="0"/>
          </a:p>
          <a:p>
            <a:r>
              <a:rPr lang="fr-FR" sz="700" u="sng" dirty="0">
                <a:hlinkClick r:id="rId4"/>
              </a:rPr>
              <a:t>https://espace.cern.ch/LS12LS2/SitePages/Home.aspx</a:t>
            </a:r>
            <a:endParaRPr lang="en-GB" sz="7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717" y="2962565"/>
            <a:ext cx="2742405" cy="313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&amp; Installation meeting</a:t>
            </a:r>
            <a:endParaRPr lang="en-GB" dirty="0"/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US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286" name="Group 285"/>
          <p:cNvGrpSpPr/>
          <p:nvPr/>
        </p:nvGrpSpPr>
        <p:grpSpPr>
          <a:xfrm>
            <a:off x="501935" y="1272131"/>
            <a:ext cx="11188131" cy="4440791"/>
            <a:chOff x="741355" y="1319789"/>
            <a:chExt cx="11188131" cy="4440791"/>
          </a:xfrm>
        </p:grpSpPr>
        <p:sp>
          <p:nvSpPr>
            <p:cNvPr id="9" name="Rounded Rectangle 8"/>
            <p:cNvSpPr/>
            <p:nvPr/>
          </p:nvSpPr>
          <p:spPr>
            <a:xfrm rot="16200000">
              <a:off x="3484669" y="-443898"/>
              <a:ext cx="2311158" cy="7797786"/>
            </a:xfrm>
            <a:prstGeom prst="roundRect">
              <a:avLst>
                <a:gd name="adj" fmla="val 3826"/>
              </a:avLst>
            </a:prstGeom>
            <a:solidFill>
              <a:srgbClr val="66CCFF">
                <a:alpha val="20000"/>
              </a:srgbClr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Work Packages</a:t>
              </a:r>
              <a:endParaRPr lang="en-GB" sz="1000" i="1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582940" y="1319789"/>
              <a:ext cx="6000621" cy="3554428"/>
            </a:xfrm>
            <a:prstGeom prst="roundRect">
              <a:avLst>
                <a:gd name="adj" fmla="val 6625"/>
              </a:avLst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944938" algn="ctr"/>
              <a:r>
                <a:rPr lang="en-US" sz="1000" b="1" dirty="0"/>
                <a:t>LIU- Ions</a:t>
              </a:r>
            </a:p>
            <a:p>
              <a:pPr marL="3944938" algn="ctr"/>
              <a:r>
                <a:rPr lang="en-US" sz="1000" i="1" dirty="0"/>
                <a:t>S. Gilardoni</a:t>
              </a:r>
            </a:p>
            <a:p>
              <a:pPr marL="3944938" algn="ctr"/>
              <a:r>
                <a:rPr lang="en-US" sz="1000" i="1" dirty="0"/>
                <a:t>D. Manglunki</a:t>
              </a:r>
              <a:endParaRPr lang="en-GB" sz="1000" i="1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409748" y="5100315"/>
              <a:ext cx="972000" cy="6602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LIU-Ions</a:t>
              </a:r>
            </a:p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Coordination Meeting</a:t>
              </a:r>
              <a:endParaRPr lang="en-GB" sz="1000" b="1" dirty="0">
                <a:solidFill>
                  <a:srgbClr val="FFFF00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250007" y="5104851"/>
              <a:ext cx="1260000" cy="65119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LIU Planning and Installation Meeting</a:t>
              </a:r>
            </a:p>
            <a:p>
              <a:pPr algn="ctr"/>
              <a:r>
                <a:rPr lang="en-US" sz="1000" i="1" dirty="0">
                  <a:solidFill>
                    <a:srgbClr val="FFFF00"/>
                  </a:solidFill>
                </a:rPr>
                <a:t>J. Coupard</a:t>
              </a:r>
            </a:p>
            <a:p>
              <a:pPr algn="ctr"/>
              <a:r>
                <a:rPr lang="en-US" sz="1000" i="1" dirty="0">
                  <a:solidFill>
                    <a:srgbClr val="FFFF00"/>
                  </a:solidFill>
                </a:rPr>
                <a:t>Deputy: S. Mataguez</a:t>
              </a:r>
              <a:endParaRPr lang="en-GB" sz="1000" i="1" dirty="0">
                <a:solidFill>
                  <a:srgbClr val="FFFF00"/>
                </a:solidFill>
              </a:endParaRPr>
            </a:p>
          </p:txBody>
        </p:sp>
        <p:cxnSp>
          <p:nvCxnSpPr>
            <p:cNvPr id="74" name="Elbow Connector 73"/>
            <p:cNvCxnSpPr>
              <a:stCxn id="62" idx="2"/>
              <a:endCxn id="55" idx="2"/>
            </p:cNvCxnSpPr>
            <p:nvPr/>
          </p:nvCxnSpPr>
          <p:spPr>
            <a:xfrm rot="5400000" flipH="1">
              <a:off x="4385610" y="3250442"/>
              <a:ext cx="4535" cy="5015741"/>
            </a:xfrm>
            <a:prstGeom prst="bentConnector3">
              <a:avLst>
                <a:gd name="adj1" fmla="val -5040794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1250000" y="2299416"/>
              <a:ext cx="1260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Integration</a:t>
              </a:r>
            </a:p>
            <a:p>
              <a:pPr algn="ctr"/>
              <a:r>
                <a:rPr lang="en-US" sz="1000" i="1" dirty="0"/>
                <a:t>Y. Muttoni</a:t>
              </a:r>
            </a:p>
          </p:txBody>
        </p:sp>
        <p:cxnSp>
          <p:nvCxnSpPr>
            <p:cNvPr id="75" name="Elbow Connector 74"/>
            <p:cNvCxnSpPr>
              <a:stCxn id="14" idx="2"/>
              <a:endCxn id="55" idx="0"/>
            </p:cNvCxnSpPr>
            <p:nvPr/>
          </p:nvCxnSpPr>
          <p:spPr>
            <a:xfrm rot="16200000" flipH="1">
              <a:off x="711286" y="3936129"/>
              <a:ext cx="2337435" cy="7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1250000" y="3024342"/>
              <a:ext cx="1260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Layout Database &amp; </a:t>
              </a:r>
              <a:r>
                <a:rPr lang="en-US" sz="1000" b="1" dirty="0" err="1"/>
                <a:t>Config</a:t>
              </a:r>
              <a:r>
                <a:rPr lang="en-US" sz="1000" b="1" dirty="0"/>
                <a:t>. Management</a:t>
              </a:r>
            </a:p>
            <a:p>
              <a:pPr algn="ctr"/>
              <a:r>
                <a:rPr lang="en-US" sz="1000" i="1" dirty="0"/>
                <a:t>S. Chemli</a:t>
              </a:r>
              <a:endParaRPr lang="en-GB" sz="1000" i="1" dirty="0"/>
            </a:p>
          </p:txBody>
        </p:sp>
        <p:cxnSp>
          <p:nvCxnSpPr>
            <p:cNvPr id="78" name="Elbow Connector 77"/>
            <p:cNvCxnSpPr>
              <a:stCxn id="12" idx="2"/>
              <a:endCxn id="55" idx="0"/>
            </p:cNvCxnSpPr>
            <p:nvPr/>
          </p:nvCxnSpPr>
          <p:spPr>
            <a:xfrm rot="16200000" flipH="1">
              <a:off x="1136749" y="4361592"/>
              <a:ext cx="1486509" cy="7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1250006" y="3818576"/>
              <a:ext cx="1260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Organization, Scheduling and Safety</a:t>
              </a:r>
            </a:p>
            <a:p>
              <a:pPr algn="ctr"/>
              <a:r>
                <a:rPr lang="en-US" sz="1000" i="1" dirty="0"/>
                <a:t>J. Coupard</a:t>
              </a:r>
            </a:p>
            <a:p>
              <a:pPr algn="ctr"/>
              <a:r>
                <a:rPr lang="en-US" sz="1000" i="1" dirty="0"/>
                <a:t>+ safety </a:t>
              </a:r>
              <a:r>
                <a:rPr lang="en-US" sz="1000" i="1" dirty="0" err="1"/>
                <a:t>coord</a:t>
              </a:r>
              <a:r>
                <a:rPr lang="en-US" sz="1000" i="1" dirty="0"/>
                <a:t>.</a:t>
              </a:r>
            </a:p>
          </p:txBody>
        </p:sp>
        <p:cxnSp>
          <p:nvCxnSpPr>
            <p:cNvPr id="81" name="Elbow Connector 80"/>
            <p:cNvCxnSpPr>
              <a:stCxn id="10" idx="2"/>
              <a:endCxn id="55" idx="0"/>
            </p:cNvCxnSpPr>
            <p:nvPr/>
          </p:nvCxnSpPr>
          <p:spPr>
            <a:xfrm rot="16200000" flipH="1">
              <a:off x="1632869" y="4857712"/>
              <a:ext cx="494275" cy="1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4"/>
            <p:cNvSpPr/>
            <p:nvPr/>
          </p:nvSpPr>
          <p:spPr>
            <a:xfrm>
              <a:off x="2640507" y="1423708"/>
              <a:ext cx="1116000" cy="3341333"/>
            </a:xfrm>
            <a:prstGeom prst="round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LIU- PSB</a:t>
              </a:r>
            </a:p>
            <a:p>
              <a:pPr algn="ctr"/>
              <a:r>
                <a:rPr lang="en-US" sz="1000" i="1" dirty="0"/>
                <a:t>K. Hanke</a:t>
              </a:r>
            </a:p>
            <a:p>
              <a:pPr algn="ctr"/>
              <a:r>
                <a:rPr lang="en-US" sz="1000" i="1" dirty="0"/>
                <a:t>B. Mikulec</a:t>
              </a:r>
              <a:endParaRPr lang="en-GB" sz="1000" i="1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710062" y="2299416"/>
              <a:ext cx="972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J-M. </a:t>
              </a:r>
              <a:r>
                <a:rPr lang="en-US" sz="1000" i="1" dirty="0" err="1"/>
                <a:t>Lacroix</a:t>
              </a:r>
              <a:endParaRPr lang="en-GB" sz="1000" i="1" dirty="0"/>
            </a:p>
          </p:txBody>
        </p:sp>
        <p:cxnSp>
          <p:nvCxnSpPr>
            <p:cNvPr id="67" name="Straight Connector 66"/>
            <p:cNvCxnSpPr>
              <a:stCxn id="15" idx="2"/>
              <a:endCxn id="65" idx="0"/>
            </p:cNvCxnSpPr>
            <p:nvPr/>
          </p:nvCxnSpPr>
          <p:spPr>
            <a:xfrm>
              <a:off x="3196062" y="2767416"/>
              <a:ext cx="0" cy="233289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/>
            <p:nvPr/>
          </p:nvSpPr>
          <p:spPr>
            <a:xfrm>
              <a:off x="2710062" y="3024342"/>
              <a:ext cx="972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T. </a:t>
              </a:r>
              <a:r>
                <a:rPr lang="en-US" sz="1000" i="1" dirty="0" err="1"/>
                <a:t>Birtwistle</a:t>
              </a:r>
              <a:endParaRPr lang="en-US" sz="1000" i="1" dirty="0"/>
            </a:p>
          </p:txBody>
        </p:sp>
        <p:cxnSp>
          <p:nvCxnSpPr>
            <p:cNvPr id="68" name="Straight Connector 67"/>
            <p:cNvCxnSpPr>
              <a:stCxn id="11" idx="2"/>
              <a:endCxn id="65" idx="0"/>
            </p:cNvCxnSpPr>
            <p:nvPr/>
          </p:nvCxnSpPr>
          <p:spPr>
            <a:xfrm>
              <a:off x="3196062" y="3618342"/>
              <a:ext cx="0" cy="1481973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2710062" y="3818576"/>
              <a:ext cx="972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/>
                <a:t>D. Hay</a:t>
              </a:r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C. Bedel</a:t>
              </a:r>
              <a:endParaRPr lang="en-GB" sz="1000" i="1" dirty="0"/>
            </a:p>
          </p:txBody>
        </p:sp>
        <p:cxnSp>
          <p:nvCxnSpPr>
            <p:cNvPr id="69" name="Straight Connector 68"/>
            <p:cNvCxnSpPr>
              <a:stCxn id="13" idx="2"/>
              <a:endCxn id="65" idx="0"/>
            </p:cNvCxnSpPr>
            <p:nvPr/>
          </p:nvCxnSpPr>
          <p:spPr>
            <a:xfrm>
              <a:off x="3196062" y="4610576"/>
              <a:ext cx="0" cy="48973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3913442" y="1423708"/>
              <a:ext cx="1116000" cy="3341333"/>
            </a:xfrm>
            <a:prstGeom prst="round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LIU- PS</a:t>
              </a:r>
            </a:p>
            <a:p>
              <a:pPr algn="ctr"/>
              <a:r>
                <a:rPr lang="en-US" sz="1000" i="1" dirty="0"/>
                <a:t>S. Gilardoni</a:t>
              </a:r>
            </a:p>
            <a:p>
              <a:pPr algn="ctr"/>
              <a:r>
                <a:rPr lang="en-US" sz="1000" i="1" dirty="0"/>
                <a:t>H. Damerau</a:t>
              </a:r>
              <a:endParaRPr lang="en-GB" sz="1000" i="1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982997" y="2299416"/>
              <a:ext cx="972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S. </a:t>
              </a:r>
              <a:r>
                <a:rPr lang="en-US" sz="1000" i="1" dirty="0" err="1"/>
                <a:t>Maridor</a:t>
              </a:r>
              <a:endParaRPr lang="en-GB" sz="1000" i="1" dirty="0"/>
            </a:p>
          </p:txBody>
        </p:sp>
        <p:cxnSp>
          <p:nvCxnSpPr>
            <p:cNvPr id="72" name="Straight Connector 71"/>
            <p:cNvCxnSpPr>
              <a:stCxn id="21" idx="2"/>
              <a:endCxn id="64" idx="0"/>
            </p:cNvCxnSpPr>
            <p:nvPr/>
          </p:nvCxnSpPr>
          <p:spPr>
            <a:xfrm>
              <a:off x="4468997" y="2767416"/>
              <a:ext cx="0" cy="233289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3982997" y="3024342"/>
              <a:ext cx="972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T. </a:t>
              </a:r>
              <a:r>
                <a:rPr lang="en-US" sz="1000" i="1" dirty="0" err="1"/>
                <a:t>Birtwistle</a:t>
              </a:r>
              <a:endParaRPr lang="en-US" sz="1000" i="1" dirty="0"/>
            </a:p>
          </p:txBody>
        </p:sp>
        <p:cxnSp>
          <p:nvCxnSpPr>
            <p:cNvPr id="73" name="Straight Connector 72"/>
            <p:cNvCxnSpPr>
              <a:stCxn id="22" idx="2"/>
              <a:endCxn id="64" idx="0"/>
            </p:cNvCxnSpPr>
            <p:nvPr/>
          </p:nvCxnSpPr>
          <p:spPr>
            <a:xfrm>
              <a:off x="4468997" y="3618342"/>
              <a:ext cx="0" cy="1481973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3982997" y="3818576"/>
              <a:ext cx="972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/>
                <a:t>S. Mataguez</a:t>
              </a:r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Y. Beraud</a:t>
              </a:r>
              <a:endParaRPr lang="en-GB" sz="1000" i="1" dirty="0"/>
            </a:p>
          </p:txBody>
        </p:sp>
        <p:cxnSp>
          <p:nvCxnSpPr>
            <p:cNvPr id="76" name="Straight Connector 75"/>
            <p:cNvCxnSpPr>
              <a:stCxn id="23" idx="2"/>
              <a:endCxn id="64" idx="0"/>
            </p:cNvCxnSpPr>
            <p:nvPr/>
          </p:nvCxnSpPr>
          <p:spPr>
            <a:xfrm>
              <a:off x="4468997" y="4610576"/>
              <a:ext cx="0" cy="48973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7" name="Rounded Rectangle 6"/>
            <p:cNvSpPr/>
            <p:nvPr/>
          </p:nvSpPr>
          <p:spPr>
            <a:xfrm>
              <a:off x="5186378" y="1423758"/>
              <a:ext cx="1116000" cy="3341298"/>
            </a:xfrm>
            <a:prstGeom prst="round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/>
                <a:t>LIU- SPS</a:t>
              </a:r>
            </a:p>
            <a:p>
              <a:pPr algn="ctr"/>
              <a:r>
                <a:rPr lang="en-US" sz="1000" i="1" dirty="0"/>
                <a:t>B. Goddard</a:t>
              </a:r>
            </a:p>
            <a:p>
              <a:pPr algn="ctr"/>
              <a:r>
                <a:rPr lang="en-US" sz="1000" i="1" dirty="0"/>
                <a:t>E. Chapochnikova</a:t>
              </a:r>
              <a:endParaRPr lang="en-GB" sz="1000" i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255933" y="5100315"/>
              <a:ext cx="972000" cy="6602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LIU-SPS</a:t>
              </a:r>
            </a:p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Coordination Meeting</a:t>
              </a:r>
              <a:endParaRPr lang="en-GB" sz="1000" b="1" dirty="0">
                <a:solidFill>
                  <a:srgbClr val="FFFF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255933" y="2299416"/>
              <a:ext cx="972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F. Galleazzi</a:t>
              </a:r>
            </a:p>
            <a:p>
              <a:pPr algn="ctr"/>
              <a:r>
                <a:rPr lang="en-US" sz="1000" i="1" dirty="0"/>
                <a:t>A. Kosmicki*</a:t>
              </a:r>
              <a:endParaRPr lang="en-GB" sz="1000" i="1" dirty="0"/>
            </a:p>
          </p:txBody>
        </p:sp>
        <p:cxnSp>
          <p:nvCxnSpPr>
            <p:cNvPr id="79" name="Straight Connector 78"/>
            <p:cNvCxnSpPr>
              <a:stCxn id="29" idx="2"/>
              <a:endCxn id="63" idx="0"/>
            </p:cNvCxnSpPr>
            <p:nvPr/>
          </p:nvCxnSpPr>
          <p:spPr>
            <a:xfrm>
              <a:off x="5741933" y="2767416"/>
              <a:ext cx="0" cy="233289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8" name="Rounded Rectangle 27"/>
            <p:cNvSpPr/>
            <p:nvPr/>
          </p:nvSpPr>
          <p:spPr>
            <a:xfrm>
              <a:off x="5255933" y="3024342"/>
              <a:ext cx="972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S. Bartolome</a:t>
              </a:r>
              <a:endParaRPr lang="en-GB" sz="1000" i="1" dirty="0"/>
            </a:p>
          </p:txBody>
        </p:sp>
        <p:cxnSp>
          <p:nvCxnSpPr>
            <p:cNvPr id="80" name="Straight Connector 79"/>
            <p:cNvCxnSpPr>
              <a:stCxn id="28" idx="2"/>
            </p:cNvCxnSpPr>
            <p:nvPr/>
          </p:nvCxnSpPr>
          <p:spPr>
            <a:xfrm>
              <a:off x="5741933" y="3618342"/>
              <a:ext cx="0" cy="1619702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5255933" y="3818576"/>
              <a:ext cx="972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/>
                <a:t>D. McFarlane</a:t>
              </a:r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E. </a:t>
              </a:r>
              <a:r>
                <a:rPr lang="en-US" sz="1000" i="1" dirty="0" err="1"/>
                <a:t>Paulat</a:t>
              </a:r>
              <a:endParaRPr lang="en-GB" sz="1000" i="1" dirty="0"/>
            </a:p>
          </p:txBody>
        </p:sp>
        <p:cxnSp>
          <p:nvCxnSpPr>
            <p:cNvPr id="82" name="Straight Connector 81"/>
            <p:cNvCxnSpPr>
              <a:stCxn id="27" idx="2"/>
              <a:endCxn id="63" idx="0"/>
            </p:cNvCxnSpPr>
            <p:nvPr/>
          </p:nvCxnSpPr>
          <p:spPr>
            <a:xfrm>
              <a:off x="5741933" y="4610576"/>
              <a:ext cx="0" cy="489739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8" name="Rounded Rectangle 167"/>
            <p:cNvSpPr/>
            <p:nvPr/>
          </p:nvSpPr>
          <p:spPr>
            <a:xfrm>
              <a:off x="6373748" y="2299416"/>
              <a:ext cx="1044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J-M. Lacroix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635100" y="1957637"/>
              <a:ext cx="52129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Linac3</a:t>
              </a: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823794" y="1957636"/>
              <a:ext cx="40748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LEIR</a:t>
              </a:r>
            </a:p>
          </p:txBody>
        </p:sp>
        <p:sp>
          <p:nvSpPr>
            <p:cNvPr id="201" name="Rounded Rectangle 200"/>
            <p:cNvSpPr/>
            <p:nvPr/>
          </p:nvSpPr>
          <p:spPr>
            <a:xfrm>
              <a:off x="7494534" y="2299416"/>
              <a:ext cx="1044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/>
                <a:t>S. Maridor</a:t>
              </a:r>
              <a:endParaRPr lang="en-GB" sz="1000" i="1" dirty="0"/>
            </a:p>
          </p:txBody>
        </p:sp>
        <p:cxnSp>
          <p:nvCxnSpPr>
            <p:cNvPr id="261" name="Elbow Connector 260"/>
            <p:cNvCxnSpPr>
              <a:stCxn id="168" idx="2"/>
              <a:endCxn id="62" idx="0"/>
            </p:cNvCxnSpPr>
            <p:nvPr/>
          </p:nvCxnSpPr>
          <p:spPr>
            <a:xfrm rot="5400000">
              <a:off x="5729299" y="3933865"/>
              <a:ext cx="2332899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4" name="Elbow Connector 263"/>
            <p:cNvCxnSpPr>
              <a:stCxn id="201" idx="2"/>
              <a:endCxn id="62" idx="3"/>
            </p:cNvCxnSpPr>
            <p:nvPr/>
          </p:nvCxnSpPr>
          <p:spPr>
            <a:xfrm rot="5400000">
              <a:off x="6367626" y="3781538"/>
              <a:ext cx="2663031" cy="634786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6" name="Rounded Rectangle 255"/>
            <p:cNvSpPr/>
            <p:nvPr/>
          </p:nvSpPr>
          <p:spPr>
            <a:xfrm>
              <a:off x="6373748" y="3024342"/>
              <a:ext cx="1044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/>
                <a:t>T. Birtwistle</a:t>
              </a:r>
              <a:endParaRPr lang="en-US" sz="1000" i="1" dirty="0"/>
            </a:p>
          </p:txBody>
        </p:sp>
        <p:sp>
          <p:nvSpPr>
            <p:cNvPr id="257" name="Rounded Rectangle 256"/>
            <p:cNvSpPr/>
            <p:nvPr/>
          </p:nvSpPr>
          <p:spPr>
            <a:xfrm>
              <a:off x="7495141" y="3024342"/>
              <a:ext cx="1044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/>
                <a:t>T. Birtwistle</a:t>
              </a:r>
              <a:endParaRPr lang="en-US" sz="1000" i="1" dirty="0"/>
            </a:p>
          </p:txBody>
        </p:sp>
        <p:cxnSp>
          <p:nvCxnSpPr>
            <p:cNvPr id="259" name="Elbow Connector 258"/>
            <p:cNvCxnSpPr>
              <a:stCxn id="256" idx="2"/>
              <a:endCxn id="62" idx="0"/>
            </p:cNvCxnSpPr>
            <p:nvPr/>
          </p:nvCxnSpPr>
          <p:spPr>
            <a:xfrm rot="5400000">
              <a:off x="6154762" y="4359328"/>
              <a:ext cx="1481973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7" name="Elbow Connector 266"/>
            <p:cNvCxnSpPr>
              <a:stCxn id="257" idx="2"/>
              <a:endCxn id="62" idx="3"/>
            </p:cNvCxnSpPr>
            <p:nvPr/>
          </p:nvCxnSpPr>
          <p:spPr>
            <a:xfrm rot="5400000">
              <a:off x="6793393" y="4206698"/>
              <a:ext cx="1812105" cy="635393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5" name="Rounded Rectangle 84"/>
            <p:cNvSpPr/>
            <p:nvPr/>
          </p:nvSpPr>
          <p:spPr>
            <a:xfrm>
              <a:off x="6373748" y="3818576"/>
              <a:ext cx="1044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 smtClean="0"/>
                <a:t>D. Kuchler</a:t>
              </a:r>
              <a:endParaRPr lang="en-US" sz="1000" i="1" dirty="0"/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Y. Beraud</a:t>
              </a:r>
              <a:endParaRPr lang="en-GB" sz="1000" i="1" dirty="0"/>
            </a:p>
          </p:txBody>
        </p:sp>
        <p:sp>
          <p:nvSpPr>
            <p:cNvPr id="200" name="Rounded Rectangle 199"/>
            <p:cNvSpPr/>
            <p:nvPr/>
          </p:nvSpPr>
          <p:spPr>
            <a:xfrm>
              <a:off x="7495140" y="3818576"/>
              <a:ext cx="1044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000" b="1" i="1" dirty="0"/>
            </a:p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/>
                <a:t>J. Axensalva</a:t>
              </a:r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Y. Beraud</a:t>
              </a:r>
              <a:endParaRPr lang="en-GB" sz="1000" i="1" dirty="0"/>
            </a:p>
            <a:p>
              <a:pPr algn="ctr"/>
              <a:endParaRPr lang="en-US" sz="1000" i="1" dirty="0"/>
            </a:p>
          </p:txBody>
        </p:sp>
        <p:cxnSp>
          <p:nvCxnSpPr>
            <p:cNvPr id="56" name="Elbow Connector 55"/>
            <p:cNvCxnSpPr>
              <a:stCxn id="85" idx="2"/>
              <a:endCxn id="62" idx="0"/>
            </p:cNvCxnSpPr>
            <p:nvPr/>
          </p:nvCxnSpPr>
          <p:spPr>
            <a:xfrm rot="5400000">
              <a:off x="6650879" y="4855445"/>
              <a:ext cx="489739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8" name="Elbow Connector 257"/>
            <p:cNvCxnSpPr>
              <a:stCxn id="200" idx="2"/>
              <a:endCxn id="62" idx="3"/>
            </p:cNvCxnSpPr>
            <p:nvPr/>
          </p:nvCxnSpPr>
          <p:spPr>
            <a:xfrm rot="5400000">
              <a:off x="7289509" y="4702815"/>
              <a:ext cx="819871" cy="635392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 rot="16200000">
              <a:off x="774726" y="2433705"/>
              <a:ext cx="62869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WBS 1.5</a:t>
              </a:r>
            </a:p>
          </p:txBody>
        </p:sp>
        <p:sp>
          <p:nvSpPr>
            <p:cNvPr id="61" name="Rectangle 60"/>
            <p:cNvSpPr/>
            <p:nvPr/>
          </p:nvSpPr>
          <p:spPr>
            <a:xfrm rot="16200000">
              <a:off x="768121" y="3198233"/>
              <a:ext cx="6286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WBS 1.7</a:t>
              </a:r>
            </a:p>
          </p:txBody>
        </p:sp>
        <p:sp>
          <p:nvSpPr>
            <p:cNvPr id="66" name="Rectangle 65"/>
            <p:cNvSpPr/>
            <p:nvPr/>
          </p:nvSpPr>
          <p:spPr>
            <a:xfrm rot="16200000">
              <a:off x="768122" y="4091467"/>
              <a:ext cx="6286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WBS 1.8</a:t>
              </a: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9794200" y="2298479"/>
              <a:ext cx="1044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J-P. Corso</a:t>
              </a:r>
              <a:endParaRPr lang="en-GB" sz="1000" i="1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0055551" y="1953340"/>
              <a:ext cx="5212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>
                  <a:solidFill>
                    <a:prstClr val="black"/>
                  </a:solidFill>
                </a:rPr>
                <a:t>Linac4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9830200" y="5100315"/>
              <a:ext cx="972000" cy="6602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Linac4</a:t>
              </a:r>
            </a:p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Coordination Meeting</a:t>
              </a:r>
              <a:endParaRPr lang="en-GB" sz="10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117" name="Elbow Connector 116"/>
            <p:cNvCxnSpPr>
              <a:stCxn id="106" idx="2"/>
              <a:endCxn id="110" idx="0"/>
            </p:cNvCxnSpPr>
            <p:nvPr/>
          </p:nvCxnSpPr>
          <p:spPr>
            <a:xfrm rot="5400000">
              <a:off x="9149282" y="3933397"/>
              <a:ext cx="2333836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9794200" y="3023405"/>
              <a:ext cx="1044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/>
                <a:t>S. Bartolome</a:t>
              </a:r>
            </a:p>
          </p:txBody>
        </p:sp>
        <p:cxnSp>
          <p:nvCxnSpPr>
            <p:cNvPr id="114" name="Elbow Connector 113"/>
            <p:cNvCxnSpPr>
              <a:stCxn id="107" idx="2"/>
              <a:endCxn id="110" idx="0"/>
            </p:cNvCxnSpPr>
            <p:nvPr/>
          </p:nvCxnSpPr>
          <p:spPr>
            <a:xfrm rot="5400000">
              <a:off x="9574745" y="4358860"/>
              <a:ext cx="1482910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9794200" y="3817639"/>
              <a:ext cx="1044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000" b="1" i="1" dirty="0"/>
            </a:p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/>
                <a:t>J. Coupard</a:t>
              </a:r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/>
                <a:t>E. </a:t>
              </a:r>
              <a:r>
                <a:rPr lang="en-US" sz="1000" i="1" dirty="0" err="1"/>
                <a:t>Paulat</a:t>
              </a:r>
              <a:endParaRPr lang="en-GB" sz="1000" i="1" dirty="0"/>
            </a:p>
            <a:p>
              <a:pPr algn="ctr"/>
              <a:endParaRPr lang="en-US" sz="1000" i="1" dirty="0"/>
            </a:p>
          </p:txBody>
        </p:sp>
        <p:cxnSp>
          <p:nvCxnSpPr>
            <p:cNvPr id="111" name="Elbow Connector 110"/>
            <p:cNvCxnSpPr>
              <a:stCxn id="108" idx="2"/>
              <a:endCxn id="110" idx="0"/>
            </p:cNvCxnSpPr>
            <p:nvPr/>
          </p:nvCxnSpPr>
          <p:spPr>
            <a:xfrm rot="5400000">
              <a:off x="10070862" y="4854977"/>
              <a:ext cx="490676" cy="12700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0" name="Rounded Rectangle 119"/>
            <p:cNvSpPr/>
            <p:nvPr/>
          </p:nvSpPr>
          <p:spPr>
            <a:xfrm>
              <a:off x="8650375" y="2304828"/>
              <a:ext cx="1044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 smtClean="0"/>
                <a:t>J-M. Lacroix</a:t>
              </a:r>
              <a:endParaRPr lang="en-GB" sz="1000" i="1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8911726" y="1959689"/>
              <a:ext cx="5212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 smtClean="0">
                  <a:solidFill>
                    <a:prstClr val="black"/>
                  </a:solidFill>
                </a:rPr>
                <a:t>Linac2</a:t>
              </a:r>
              <a:endParaRPr lang="en-US" sz="10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23" name="Elbow Connector 122"/>
            <p:cNvCxnSpPr>
              <a:stCxn id="120" idx="2"/>
              <a:endCxn id="110" idx="1"/>
            </p:cNvCxnSpPr>
            <p:nvPr/>
          </p:nvCxnSpPr>
          <p:spPr>
            <a:xfrm rot="16200000" flipH="1">
              <a:off x="8172478" y="3772724"/>
              <a:ext cx="2657619" cy="657825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4" name="Rounded Rectangle 123"/>
            <p:cNvSpPr/>
            <p:nvPr/>
          </p:nvSpPr>
          <p:spPr>
            <a:xfrm>
              <a:off x="8650375" y="3029754"/>
              <a:ext cx="1044000" cy="59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 smtClean="0"/>
                <a:t>T. Birtwistle</a:t>
              </a:r>
              <a:endParaRPr lang="en-US" sz="1000" i="1" dirty="0"/>
            </a:p>
          </p:txBody>
        </p:sp>
        <p:cxnSp>
          <p:nvCxnSpPr>
            <p:cNvPr id="125" name="Elbow Connector 124"/>
            <p:cNvCxnSpPr>
              <a:stCxn id="124" idx="2"/>
              <a:endCxn id="110" idx="1"/>
            </p:cNvCxnSpPr>
            <p:nvPr/>
          </p:nvCxnSpPr>
          <p:spPr>
            <a:xfrm rot="16200000" flipH="1">
              <a:off x="8597941" y="4198187"/>
              <a:ext cx="1806693" cy="657825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6" name="Rounded Rectangle 125"/>
            <p:cNvSpPr/>
            <p:nvPr/>
          </p:nvSpPr>
          <p:spPr>
            <a:xfrm>
              <a:off x="8650375" y="3823988"/>
              <a:ext cx="1044000" cy="79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000" b="1" i="1" dirty="0"/>
            </a:p>
            <a:p>
              <a:pPr algn="ctr"/>
              <a:r>
                <a:rPr lang="en-US" sz="1000" b="1" i="1" dirty="0"/>
                <a:t>Scheduling</a:t>
              </a:r>
            </a:p>
            <a:p>
              <a:pPr algn="ctr"/>
              <a:r>
                <a:rPr lang="en-US" sz="1000" i="1" dirty="0" smtClean="0"/>
                <a:t>C. Mastrostefano</a:t>
              </a:r>
              <a:endParaRPr lang="en-US" sz="1000" i="1" dirty="0"/>
            </a:p>
            <a:p>
              <a:pPr algn="ctr"/>
              <a:r>
                <a:rPr lang="en-US" sz="1000" b="1" i="1" dirty="0"/>
                <a:t>Safety </a:t>
              </a:r>
              <a:r>
                <a:rPr lang="en-US" sz="1000" b="1" i="1" dirty="0" err="1"/>
                <a:t>Coord</a:t>
              </a:r>
              <a:r>
                <a:rPr lang="en-US" sz="1000" b="1" i="1" dirty="0"/>
                <a:t>.</a:t>
              </a:r>
            </a:p>
            <a:p>
              <a:pPr algn="ctr"/>
              <a:r>
                <a:rPr lang="en-US" sz="1000" i="1" dirty="0" smtClean="0"/>
                <a:t>Y. Beraud</a:t>
              </a:r>
              <a:endParaRPr lang="en-GB" sz="1000" i="1" dirty="0"/>
            </a:p>
            <a:p>
              <a:pPr algn="ctr"/>
              <a:endParaRPr lang="en-US" sz="1000" i="1" dirty="0"/>
            </a:p>
          </p:txBody>
        </p:sp>
        <p:cxnSp>
          <p:nvCxnSpPr>
            <p:cNvPr id="127" name="Elbow Connector 126"/>
            <p:cNvCxnSpPr>
              <a:stCxn id="126" idx="2"/>
              <a:endCxn id="110" idx="1"/>
            </p:cNvCxnSpPr>
            <p:nvPr/>
          </p:nvCxnSpPr>
          <p:spPr>
            <a:xfrm rot="16200000" flipH="1">
              <a:off x="9094058" y="4694304"/>
              <a:ext cx="814459" cy="657825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3" name="Elbow Connector 132"/>
            <p:cNvCxnSpPr>
              <a:stCxn id="110" idx="2"/>
              <a:endCxn id="55" idx="2"/>
            </p:cNvCxnSpPr>
            <p:nvPr/>
          </p:nvCxnSpPr>
          <p:spPr>
            <a:xfrm rot="5400000" flipH="1">
              <a:off x="6095836" y="1540216"/>
              <a:ext cx="4535" cy="8436193"/>
            </a:xfrm>
            <a:prstGeom prst="bentConnector3">
              <a:avLst>
                <a:gd name="adj1" fmla="val -5040794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Elbow Connector 104"/>
            <p:cNvCxnSpPr/>
            <p:nvPr/>
          </p:nvCxnSpPr>
          <p:spPr>
            <a:xfrm rot="10800000" flipV="1">
              <a:off x="2510007" y="5429684"/>
              <a:ext cx="2745926" cy="1525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3982997" y="5100315"/>
              <a:ext cx="972000" cy="6602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LIU-PS</a:t>
              </a:r>
            </a:p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Coordination Meeting</a:t>
              </a:r>
              <a:endParaRPr lang="en-GB" sz="10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103" name="Elbow Connector 102"/>
            <p:cNvCxnSpPr/>
            <p:nvPr/>
          </p:nvCxnSpPr>
          <p:spPr>
            <a:xfrm rot="10800000" flipV="1">
              <a:off x="2510007" y="5429684"/>
              <a:ext cx="1472990" cy="1525"/>
            </a:xfrm>
            <a:prstGeom prst="bentConnector3">
              <a:avLst>
                <a:gd name="adj1" fmla="val 50000"/>
              </a:avLst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710062" y="5100315"/>
              <a:ext cx="972000" cy="6602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LIU-PSB</a:t>
              </a:r>
            </a:p>
            <a:p>
              <a:pPr algn="ctr"/>
              <a:r>
                <a:rPr lang="en-US" sz="1000" b="1" dirty="0">
                  <a:solidFill>
                    <a:srgbClr val="FFFF00"/>
                  </a:solidFill>
                </a:rPr>
                <a:t>Coordination Meeting</a:t>
              </a:r>
              <a:endParaRPr lang="en-GB" sz="10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10" name="Straight Connector 209"/>
            <p:cNvCxnSpPr/>
            <p:nvPr/>
          </p:nvCxnSpPr>
          <p:spPr>
            <a:xfrm flipV="1">
              <a:off x="2510007" y="5429685"/>
              <a:ext cx="200055" cy="1525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ectangle 135"/>
            <p:cNvSpPr/>
            <p:nvPr/>
          </p:nvSpPr>
          <p:spPr>
            <a:xfrm>
              <a:off x="10952520" y="1959689"/>
              <a:ext cx="91242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000" b="1" dirty="0" smtClean="0">
                  <a:solidFill>
                    <a:prstClr val="black"/>
                  </a:solidFill>
                </a:rPr>
                <a:t>Surface build.</a:t>
              </a:r>
              <a:endParaRPr lang="en-US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37" name="Rounded Rectangle 136"/>
            <p:cNvSpPr/>
            <p:nvPr/>
          </p:nvSpPr>
          <p:spPr>
            <a:xfrm>
              <a:off x="10957486" y="2294473"/>
              <a:ext cx="972000" cy="46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i="1" dirty="0" smtClean="0"/>
                <a:t>A</a:t>
              </a:r>
              <a:r>
                <a:rPr lang="en-US" sz="1000" i="1" dirty="0"/>
                <a:t>. </a:t>
              </a:r>
              <a:r>
                <a:rPr lang="en-US" sz="1000" i="1" dirty="0" smtClean="0"/>
                <a:t>Kosmicki</a:t>
              </a:r>
              <a:endParaRPr lang="en-GB" sz="10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0933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E-group LIU-PLI Team Members</a:t>
            </a:r>
          </a:p>
          <a:p>
            <a:r>
              <a:rPr lang="en-US" sz="1600" dirty="0"/>
              <a:t>@: </a:t>
            </a:r>
            <a:r>
              <a:rPr lang="en-US" sz="1600" dirty="0">
                <a:hlinkClick r:id="rId3"/>
              </a:rPr>
              <a:t>LIU-PLI-Team-Members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PLI meeting will be organized with PLI Team Members and dedicated Work Packages.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/>
              <a:t>Indico</a:t>
            </a:r>
            <a:endParaRPr lang="en-US" b="1" dirty="0" smtClean="0"/>
          </a:p>
          <a:p>
            <a:r>
              <a:rPr lang="en-US" sz="1600" dirty="0">
                <a:hlinkClick r:id="rId4"/>
              </a:rPr>
              <a:t>http://indico.cern.ch/category/5706/</a:t>
            </a:r>
            <a:r>
              <a:rPr lang="en-US" sz="1600" dirty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4" y="3778673"/>
            <a:ext cx="6166138" cy="222207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836" y="1255060"/>
            <a:ext cx="3133142" cy="38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5" y="1255060"/>
            <a:ext cx="8257560" cy="474569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EDMS documentation</a:t>
            </a:r>
          </a:p>
          <a:p>
            <a:r>
              <a:rPr lang="en-US" sz="1600" dirty="0"/>
              <a:t>Nodes have been created under </a:t>
            </a:r>
            <a:r>
              <a:rPr lang="en-US" sz="1600" dirty="0">
                <a:solidFill>
                  <a:schemeClr val="tx2"/>
                </a:solidFill>
              </a:rPr>
              <a:t>LIU – Project Management 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Planning </a:t>
            </a:r>
            <a:r>
              <a:rPr lang="en-US" sz="1600" dirty="0"/>
              <a:t>(for approval)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Integration studies presentations</a:t>
            </a:r>
          </a:p>
          <a:p>
            <a:endParaRPr lang="en-US" sz="1600" dirty="0"/>
          </a:p>
          <a:p>
            <a:r>
              <a:rPr lang="en-US" sz="1600" dirty="0"/>
              <a:t>Integration and Planning nodes have also been created under Management of each LIU-PSB Upgrade, LI-PS, Upgrade, LIU-SPS Upgrade and LIU-Ions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5</a:t>
            </a:fld>
            <a:endParaRPr lang="en-GB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42" y="4044921"/>
            <a:ext cx="3011695" cy="1899463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155" y="4094598"/>
            <a:ext cx="2421586" cy="1800000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316" y="4094653"/>
            <a:ext cx="2306858" cy="1800000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695" y="4064582"/>
            <a:ext cx="2126692" cy="180756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4153507" y="5759768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866837" y="5755005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9490674" y="5675506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153507" y="4829134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866837" y="4824371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9490674" y="4799118"/>
            <a:ext cx="666324" cy="1966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443" y="315416"/>
            <a:ext cx="3127535" cy="337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40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General information </a:t>
            </a:r>
            <a:r>
              <a:rPr lang="en-US" dirty="0" smtClean="0"/>
              <a:t>webpage (Draft)</a:t>
            </a:r>
            <a:endParaRPr lang="en-US" dirty="0" smtClean="0"/>
          </a:p>
          <a:p>
            <a:r>
              <a:rPr lang="en-US" sz="1600" dirty="0">
                <a:hlinkClick r:id="rId3"/>
              </a:rPr>
              <a:t>https://espace2013.cern.ch/LS12LS2/SitePages/Home.aspx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 descr="Roadmap: Schedule beyond LS1 - Home - Windows Internet Explorer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209" y="2058582"/>
            <a:ext cx="7015582" cy="429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1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PLAN tool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/>
              <a:t>Even if </a:t>
            </a:r>
            <a:r>
              <a:rPr lang="en-US" sz="1600" dirty="0">
                <a:hlinkClick r:id="rId3"/>
              </a:rPr>
              <a:t>PLAN tool</a:t>
            </a:r>
            <a:r>
              <a:rPr lang="en-US" sz="1600" dirty="0"/>
              <a:t> will be reviewed and made available for April 2015, LIU-Project is well advanced and general lists of activities are available (</a:t>
            </a:r>
            <a:r>
              <a:rPr lang="en-US" sz="1600" dirty="0">
                <a:hlinkClick r:id="rId4"/>
              </a:rPr>
              <a:t>EDMS 1296785</a:t>
            </a:r>
            <a:r>
              <a:rPr lang="en-US" sz="1600" dirty="0"/>
              <a:t>).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We will start to write the document from now </a:t>
            </a:r>
            <a:r>
              <a:rPr lang="en-US" sz="1200" dirty="0"/>
              <a:t>(</a:t>
            </a:r>
            <a:r>
              <a:rPr lang="en-GB" sz="1200" dirty="0"/>
              <a:t>Space reservation, Engineering Change Request, Functional Specification, Engineering Specification, Work Package Analysis,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Installation Procedure, Tests Procedure</a:t>
            </a:r>
            <a:r>
              <a:rPr lang="en-GB" sz="12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Information will be integrated into PLAN tool in due time.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7</a:t>
            </a:fld>
            <a:endParaRPr lang="en-GB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000" y="1681580"/>
            <a:ext cx="9000000" cy="12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780590" y="2488937"/>
            <a:ext cx="790601" cy="1238120"/>
            <a:chOff x="276487" y="1948468"/>
            <a:chExt cx="790601" cy="1238120"/>
          </a:xfrm>
        </p:grpSpPr>
        <p:sp>
          <p:nvSpPr>
            <p:cNvPr id="28" name="TextBox 8"/>
            <p:cNvSpPr txBox="1"/>
            <p:nvPr/>
          </p:nvSpPr>
          <p:spPr>
            <a:xfrm>
              <a:off x="276487" y="2447924"/>
              <a:ext cx="79060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0066FF"/>
                  </a:solidFill>
                </a:rPr>
                <a:t>LS1</a:t>
              </a:r>
              <a:br>
                <a:rPr lang="en-GB" sz="1400" dirty="0">
                  <a:solidFill>
                    <a:srgbClr val="0066FF"/>
                  </a:solidFill>
                </a:rPr>
              </a:br>
              <a:r>
                <a:rPr lang="en-GB" sz="1400" dirty="0">
                  <a:solidFill>
                    <a:srgbClr val="0066FF"/>
                  </a:solidFill>
                </a:rPr>
                <a:t>Post</a:t>
              </a:r>
              <a:br>
                <a:rPr lang="en-GB" sz="1400" dirty="0">
                  <a:solidFill>
                    <a:srgbClr val="0066FF"/>
                  </a:solidFill>
                </a:rPr>
              </a:br>
              <a:r>
                <a:rPr lang="en-GB" sz="1400" dirty="0">
                  <a:solidFill>
                    <a:srgbClr val="0066FF"/>
                  </a:solidFill>
                </a:rPr>
                <a:t>Mortem</a:t>
              </a:r>
            </a:p>
          </p:txBody>
        </p:sp>
        <p:cxnSp>
          <p:nvCxnSpPr>
            <p:cNvPr id="29" name="Straight Connector 28"/>
            <p:cNvCxnSpPr>
              <a:stCxn id="28" idx="0"/>
              <a:endCxn id="30" idx="2"/>
            </p:cNvCxnSpPr>
            <p:nvPr/>
          </p:nvCxnSpPr>
          <p:spPr>
            <a:xfrm flipV="1">
              <a:off x="671788" y="2120484"/>
              <a:ext cx="212364" cy="32744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5-Point Star 29"/>
            <p:cNvSpPr/>
            <p:nvPr/>
          </p:nvSpPr>
          <p:spPr>
            <a:xfrm>
              <a:off x="852488" y="1948468"/>
              <a:ext cx="165792" cy="172016"/>
            </a:xfrm>
            <a:prstGeom prst="star5">
              <a:avLst/>
            </a:prstGeom>
            <a:solidFill>
              <a:srgbClr val="00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15856" y="2495009"/>
            <a:ext cx="460254" cy="1017913"/>
            <a:chOff x="851240" y="2100868"/>
            <a:chExt cx="460254" cy="1017913"/>
          </a:xfrm>
        </p:grpSpPr>
        <p:sp>
          <p:nvSpPr>
            <p:cNvPr id="25" name="TextBox 14"/>
            <p:cNvSpPr txBox="1"/>
            <p:nvPr/>
          </p:nvSpPr>
          <p:spPr>
            <a:xfrm>
              <a:off x="851240" y="2595561"/>
              <a:ext cx="4602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LS2</a:t>
              </a:r>
              <a:br>
                <a:rPr lang="en-GB" sz="1400" dirty="0">
                  <a:solidFill>
                    <a:srgbClr val="FF0000"/>
                  </a:solidFill>
                </a:rPr>
              </a:br>
              <a:r>
                <a:rPr lang="en-GB" sz="1400" dirty="0">
                  <a:solidFill>
                    <a:srgbClr val="FF0000"/>
                  </a:solidFill>
                </a:rPr>
                <a:t>Day</a:t>
              </a:r>
            </a:p>
          </p:txBody>
        </p:sp>
        <p:cxnSp>
          <p:nvCxnSpPr>
            <p:cNvPr id="26" name="Straight Connector 25"/>
            <p:cNvCxnSpPr>
              <a:stCxn id="25" idx="0"/>
              <a:endCxn id="27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5-Point Star 26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23978" y="2495247"/>
            <a:ext cx="460254" cy="1017913"/>
            <a:chOff x="851240" y="2100868"/>
            <a:chExt cx="460254" cy="1017913"/>
          </a:xfrm>
        </p:grpSpPr>
        <p:sp>
          <p:nvSpPr>
            <p:cNvPr id="22" name="TextBox 20"/>
            <p:cNvSpPr txBox="1"/>
            <p:nvPr/>
          </p:nvSpPr>
          <p:spPr>
            <a:xfrm>
              <a:off x="851240" y="2595561"/>
              <a:ext cx="4602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LS2</a:t>
              </a:r>
              <a:br>
                <a:rPr lang="en-GB" sz="1400" dirty="0">
                  <a:solidFill>
                    <a:srgbClr val="FF0000"/>
                  </a:solidFill>
                </a:rPr>
              </a:br>
              <a:r>
                <a:rPr lang="en-GB" sz="1400" dirty="0">
                  <a:solidFill>
                    <a:srgbClr val="FF0000"/>
                  </a:solidFill>
                </a:rPr>
                <a:t>Day</a:t>
              </a:r>
            </a:p>
          </p:txBody>
        </p:sp>
        <p:cxnSp>
          <p:nvCxnSpPr>
            <p:cNvPr id="23" name="Straight Connector 22"/>
            <p:cNvCxnSpPr>
              <a:stCxn id="22" idx="0"/>
              <a:endCxn id="24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5-Point Star 23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32101" y="2495247"/>
            <a:ext cx="460254" cy="1017913"/>
            <a:chOff x="851240" y="2100868"/>
            <a:chExt cx="460254" cy="1017913"/>
          </a:xfrm>
        </p:grpSpPr>
        <p:sp>
          <p:nvSpPr>
            <p:cNvPr id="19" name="TextBox 24"/>
            <p:cNvSpPr txBox="1"/>
            <p:nvPr/>
          </p:nvSpPr>
          <p:spPr>
            <a:xfrm>
              <a:off x="851240" y="2595561"/>
              <a:ext cx="4602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LS2</a:t>
              </a:r>
              <a:br>
                <a:rPr lang="en-GB" sz="1400" dirty="0">
                  <a:solidFill>
                    <a:srgbClr val="FF0000"/>
                  </a:solidFill>
                </a:rPr>
              </a:br>
              <a:r>
                <a:rPr lang="en-GB" sz="1400" dirty="0">
                  <a:solidFill>
                    <a:srgbClr val="FF0000"/>
                  </a:solidFill>
                </a:rPr>
                <a:t>Day</a:t>
              </a:r>
            </a:p>
          </p:txBody>
        </p:sp>
        <p:cxnSp>
          <p:nvCxnSpPr>
            <p:cNvPr id="20" name="Straight Connector 19"/>
            <p:cNvCxnSpPr>
              <a:stCxn id="19" idx="0"/>
              <a:endCxn id="21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5-Point Star 20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70574" y="2493701"/>
            <a:ext cx="829906" cy="1747947"/>
            <a:chOff x="933565" y="2100868"/>
            <a:chExt cx="829906" cy="1747947"/>
          </a:xfrm>
        </p:grpSpPr>
        <p:sp>
          <p:nvSpPr>
            <p:cNvPr id="16" name="TextBox 29"/>
            <p:cNvSpPr txBox="1"/>
            <p:nvPr/>
          </p:nvSpPr>
          <p:spPr>
            <a:xfrm>
              <a:off x="933565" y="3110151"/>
              <a:ext cx="82990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FF9900"/>
                  </a:solidFill>
                </a:rPr>
                <a:t>PLAN</a:t>
              </a:r>
              <a:br>
                <a:rPr lang="en-GB" sz="1400" dirty="0">
                  <a:solidFill>
                    <a:srgbClr val="FF9900"/>
                  </a:solidFill>
                </a:rPr>
              </a:br>
              <a:r>
                <a:rPr lang="en-GB" sz="1400" dirty="0">
                  <a:solidFill>
                    <a:srgbClr val="FF9900"/>
                  </a:solidFill>
                </a:rPr>
                <a:t>is made</a:t>
              </a:r>
              <a:br>
                <a:rPr lang="en-GB" sz="1400" dirty="0">
                  <a:solidFill>
                    <a:srgbClr val="FF9900"/>
                  </a:solidFill>
                </a:rPr>
              </a:br>
              <a:r>
                <a:rPr lang="en-GB" sz="1400" dirty="0">
                  <a:solidFill>
                    <a:srgbClr val="FF9900"/>
                  </a:solidFill>
                </a:rPr>
                <a:t>available</a:t>
              </a:r>
            </a:p>
          </p:txBody>
        </p:sp>
        <p:cxnSp>
          <p:nvCxnSpPr>
            <p:cNvPr id="17" name="Straight Connector 16"/>
            <p:cNvCxnSpPr>
              <a:stCxn id="16" idx="0"/>
              <a:endCxn id="18" idx="3"/>
            </p:cNvCxnSpPr>
            <p:nvPr/>
          </p:nvCxnSpPr>
          <p:spPr>
            <a:xfrm flipH="1" flipV="1">
              <a:off x="1139016" y="2272884"/>
              <a:ext cx="209502" cy="837267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5-Point Star 17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FF99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44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Planning &amp; Installation meeting</a:t>
            </a:r>
          </a:p>
          <a:p>
            <a:r>
              <a:rPr lang="en-US" sz="1600" dirty="0"/>
              <a:t>“Bi-monthly” meeting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2014 : 4 meetings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October 15</a:t>
            </a:r>
            <a:r>
              <a:rPr lang="en-US" sz="1200" baseline="30000" dirty="0"/>
              <a:t>th</a:t>
            </a:r>
            <a:r>
              <a:rPr lang="en-US" sz="1200" dirty="0"/>
              <a:t> : General Information, Configuration Management, Open Questions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November 5</a:t>
            </a:r>
            <a:r>
              <a:rPr lang="en-US" sz="1200" baseline="30000" dirty="0"/>
              <a:t>th</a:t>
            </a:r>
            <a:endParaRPr lang="en-US" sz="1200" dirty="0"/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November 19</a:t>
            </a:r>
            <a:r>
              <a:rPr lang="en-US" sz="1200" baseline="30000" dirty="0"/>
              <a:t>th</a:t>
            </a:r>
            <a:endParaRPr lang="en-US" sz="1200" dirty="0"/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December 3</a:t>
            </a:r>
            <a:r>
              <a:rPr lang="en-US" sz="1200" baseline="30000" dirty="0"/>
              <a:t>rd</a:t>
            </a:r>
            <a:r>
              <a:rPr lang="en-US" sz="1200" dirty="0"/>
              <a:t>  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2015 : 20 meetings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January 14</a:t>
            </a:r>
            <a:r>
              <a:rPr lang="en-US" sz="1200" baseline="30000" dirty="0"/>
              <a:t>th</a:t>
            </a:r>
            <a:r>
              <a:rPr lang="en-US" sz="1200" dirty="0"/>
              <a:t> 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…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2016 : 20 meetings</a:t>
            </a:r>
            <a:endParaRPr lang="en-US" sz="1200" dirty="0"/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2017 : 20 meetings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For next agenda: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Follow-up of the documentation </a:t>
            </a:r>
            <a:r>
              <a:rPr lang="en-US" sz="1200" i="1" dirty="0"/>
              <a:t>(</a:t>
            </a:r>
            <a:r>
              <a:rPr lang="en-GB" sz="1200" i="1" dirty="0"/>
              <a:t>Space reservation, Engineering Change Request, Functional Specification, Engineering Specification, Installation Procedure, Tests Procedure etc…)</a:t>
            </a:r>
            <a:endParaRPr lang="en-GB" sz="1600" i="1" dirty="0"/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Specific subjects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Configuration Management infrastructure for PS, SPS and IONs :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decision on the EDMS structure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Layout Database for all :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decision on the versioning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aC</a:t>
            </a:r>
            <a:r>
              <a:rPr lang="en-US" sz="1200" dirty="0">
                <a:solidFill>
                  <a:schemeClr val="tx2"/>
                </a:solidFill>
              </a:rPr>
              <a:t> coating for SPS :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specification of the work and groups involved</a:t>
            </a:r>
          </a:p>
          <a:p>
            <a:pPr marL="9805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200 MHz for SPS :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specification of the work and groups involved</a:t>
            </a:r>
          </a:p>
          <a:p>
            <a:pPr marL="7573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Group activities for the whole LIU Project </a:t>
            </a:r>
            <a:r>
              <a:rPr lang="en-US" sz="1200" dirty="0"/>
              <a:t>(</a:t>
            </a:r>
            <a:r>
              <a:rPr lang="en-US" sz="1200" dirty="0" err="1"/>
              <a:t>Linacs</a:t>
            </a:r>
            <a:r>
              <a:rPr lang="en-US" sz="1200" dirty="0"/>
              <a:t>, LEIR, PSB, PS, SPS)</a:t>
            </a:r>
          </a:p>
          <a:p>
            <a:pPr marL="980550" lvl="2" indent="-285750"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Listing of the activities per machine and Identification of the contributing groups</a:t>
            </a:r>
          </a:p>
          <a:p>
            <a:pPr marL="980550" lvl="2" indent="-285750"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 Package Analysis</a:t>
            </a:r>
            <a:endParaRPr lang="en-US" dirty="0"/>
          </a:p>
          <a:p>
            <a:pPr marL="7573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573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573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980550" lvl="2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15th October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704762"/>
              </p:ext>
            </p:extLst>
          </p:nvPr>
        </p:nvGraphicFramePr>
        <p:xfrm>
          <a:off x="1535474" y="4877223"/>
          <a:ext cx="9121052" cy="1257300"/>
        </p:xfrm>
        <a:graphic>
          <a:graphicData uri="http://schemas.openxmlformats.org/drawingml/2006/table">
            <a:tbl>
              <a:tblPr bandCol="1">
                <a:tableStyleId>{8EC20E35-A176-4012-BC5E-935CFFF8708E}</a:tableStyleId>
              </a:tblPr>
              <a:tblGrid>
                <a:gridCol w="1173725"/>
                <a:gridCol w="521263"/>
                <a:gridCol w="1322950"/>
                <a:gridCol w="441888"/>
                <a:gridCol w="1549963"/>
                <a:gridCol w="535550"/>
                <a:gridCol w="1370575"/>
                <a:gridCol w="497450"/>
                <a:gridCol w="1213413"/>
                <a:gridCol w="494275"/>
              </a:tblGrid>
              <a:tr h="2448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Magnets 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TE-MSC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RF systems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BE-RF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Beam Intercepting Devices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EN-STI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Civil Engineering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GS-SE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Radiation Protection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HSE-RP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Power convertors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TE-EPC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Beam Instrumentation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BE-BI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Electrical systems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EN-EL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Alarms, Access systems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GE-ASE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Vacuums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TE-VSC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Controls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BE-CO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Cooling</a:t>
                      </a:r>
                      <a:r>
                        <a:rPr lang="en-US" sz="1050" baseline="0" dirty="0" smtClean="0">
                          <a:solidFill>
                            <a:schemeClr val="tx2"/>
                          </a:solidFill>
                        </a:rPr>
                        <a:t> and Ventilation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EN-CV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Injection/Extraction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TE-ABT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Transport and Handling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EN-HE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Machine Interlock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TE-MPE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Survey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2"/>
                          </a:solidFill>
                        </a:rPr>
                        <a:t>EN-MEF</a:t>
                      </a:r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23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2269</TotalTime>
  <Words>829</Words>
  <Application>Microsoft Office PowerPoint</Application>
  <PresentationFormat>Widescreen</PresentationFormat>
  <Paragraphs>236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Lucida Grande</vt:lpstr>
      <vt:lpstr>Wingdings</vt:lpstr>
      <vt:lpstr>LIU_PowerPoint_Template</vt:lpstr>
      <vt:lpstr>Planning &amp; Installation meeting</vt:lpstr>
      <vt:lpstr>Planning &amp; Installation meeting</vt:lpstr>
      <vt:lpstr>Planning &amp; Installation meeting</vt:lpstr>
      <vt:lpstr>Planning &amp; Installation meeting</vt:lpstr>
      <vt:lpstr>Planning &amp; Installation meeting</vt:lpstr>
      <vt:lpstr>Planning &amp; Installation meeting</vt:lpstr>
      <vt:lpstr>Planning &amp; Installation meeting</vt:lpstr>
      <vt:lpstr>Planning &amp; Installation meeting</vt:lpstr>
      <vt:lpstr>Planning &amp; Installation meeting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244</cp:revision>
  <dcterms:created xsi:type="dcterms:W3CDTF">2011-05-16T09:28:26Z</dcterms:created>
  <dcterms:modified xsi:type="dcterms:W3CDTF">2014-10-15T10:56:47Z</dcterms:modified>
</cp:coreProperties>
</file>