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280" r:id="rId3"/>
    <p:sldId id="282" r:id="rId4"/>
    <p:sldId id="285" r:id="rId5"/>
    <p:sldId id="345" r:id="rId6"/>
    <p:sldId id="318" r:id="rId7"/>
    <p:sldId id="346" r:id="rId8"/>
    <p:sldId id="347" r:id="rId9"/>
    <p:sldId id="348" r:id="rId10"/>
    <p:sldId id="320" r:id="rId11"/>
    <p:sldId id="324" r:id="rId12"/>
    <p:sldId id="321" r:id="rId13"/>
    <p:sldId id="325" r:id="rId14"/>
    <p:sldId id="326" r:id="rId15"/>
    <p:sldId id="327" r:id="rId16"/>
    <p:sldId id="349" r:id="rId17"/>
    <p:sldId id="350" r:id="rId18"/>
    <p:sldId id="322" r:id="rId19"/>
    <p:sldId id="328" r:id="rId20"/>
    <p:sldId id="329" r:id="rId21"/>
    <p:sldId id="330" r:id="rId22"/>
    <p:sldId id="331" r:id="rId23"/>
    <p:sldId id="332" r:id="rId24"/>
    <p:sldId id="333" r:id="rId25"/>
    <p:sldId id="334" r:id="rId26"/>
    <p:sldId id="335" r:id="rId27"/>
    <p:sldId id="336" r:id="rId28"/>
    <p:sldId id="337" r:id="rId29"/>
    <p:sldId id="338" r:id="rId30"/>
    <p:sldId id="339" r:id="rId31"/>
    <p:sldId id="340" r:id="rId32"/>
    <p:sldId id="323" r:id="rId33"/>
    <p:sldId id="341" r:id="rId34"/>
    <p:sldId id="342" r:id="rId35"/>
    <p:sldId id="343" r:id="rId36"/>
    <p:sldId id="344" r:id="rId37"/>
    <p:sldId id="281" r:id="rId38"/>
  </p:sldIdLst>
  <p:sldSz cx="9906000" cy="6858000" type="A4"/>
  <p:notesSz cx="9601200" cy="73152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34477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868954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03431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737909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172386" algn="l" defTabSz="868954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606863" algn="l" defTabSz="868954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041340" algn="l" defTabSz="868954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475817" algn="l" defTabSz="868954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960">
          <p15:clr>
            <a:srgbClr val="A4A3A4"/>
          </p15:clr>
        </p15:guide>
        <p15:guide id="2" pos="283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1970">
          <p15:clr>
            <a:srgbClr val="A4A3A4"/>
          </p15:clr>
        </p15:guide>
        <p15:guide id="2" pos="27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FF0000"/>
    <a:srgbClr val="009999"/>
    <a:srgbClr val="669999"/>
    <a:srgbClr val="FFCC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41" autoAdjust="0"/>
    <p:restoredTop sz="77683" autoAdjust="0"/>
  </p:normalViewPr>
  <p:slideViewPr>
    <p:cSldViewPr>
      <p:cViewPr>
        <p:scale>
          <a:sx n="110" d="100"/>
          <a:sy n="110" d="100"/>
        </p:scale>
        <p:origin x="-389" y="-5"/>
      </p:cViewPr>
      <p:guideLst>
        <p:guide orient="horz" pos="1960"/>
        <p:guide pos="283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20" d="100"/>
          <a:sy n="120" d="100"/>
        </p:scale>
        <p:origin x="-2040" y="-108"/>
      </p:cViewPr>
      <p:guideLst>
        <p:guide orient="horz" pos="1970"/>
        <p:guide pos="274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7255" y="0"/>
            <a:ext cx="4162455" cy="36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50" tIns="43425" rIns="86850" bIns="43425" numCol="1" anchor="t" anchorCtr="0" compatLnSpc="1">
            <a:prstTxWarp prst="textNoShape">
              <a:avLst/>
            </a:prstTxWarp>
          </a:bodyPr>
          <a:lstStyle>
            <a:lvl1pPr algn="r" defTabSz="868363">
              <a:defRPr sz="1100"/>
            </a:lvl1pPr>
          </a:lstStyle>
          <a:p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47151"/>
            <a:ext cx="4160967" cy="36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50" tIns="43425" rIns="86850" bIns="43425" numCol="1" anchor="b" anchorCtr="0" compatLnSpc="1">
            <a:prstTxWarp prst="textNoShape">
              <a:avLst/>
            </a:prstTxWarp>
          </a:bodyPr>
          <a:lstStyle>
            <a:lvl1pPr defTabSz="868363">
              <a:defRPr sz="1100"/>
            </a:lvl1pPr>
          </a:lstStyle>
          <a:p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7255" y="6947151"/>
            <a:ext cx="4162455" cy="36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50" tIns="43425" rIns="86850" bIns="43425" numCol="1" anchor="b" anchorCtr="0" compatLnSpc="1">
            <a:prstTxWarp prst="textNoShape">
              <a:avLst/>
            </a:prstTxWarp>
          </a:bodyPr>
          <a:lstStyle>
            <a:lvl1pPr algn="r" defTabSz="868363">
              <a:defRPr sz="1100"/>
            </a:lvl1pPr>
          </a:lstStyle>
          <a:p>
            <a:fld id="{6BF0BC0D-222B-477D-A42F-A2D6CD08BEB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4856944" y="6777029"/>
            <a:ext cx="3982256" cy="34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490" tIns="41245" rIns="82490" bIns="41245" anchor="b"/>
          <a:lstStyle/>
          <a:p>
            <a:pPr algn="r" defTabSz="825500"/>
            <a:r>
              <a:rPr lang="en-US" sz="900" b="1" dirty="0" smtClean="0">
                <a:latin typeface="Arial" charset="0"/>
              </a:rPr>
              <a:t>Name of your series </a:t>
            </a:r>
            <a:r>
              <a:rPr lang="en-US" sz="1400" dirty="0" smtClean="0">
                <a:solidFill>
                  <a:srgbClr val="009999"/>
                </a:solidFill>
                <a:latin typeface="Arial" charset="0"/>
              </a:rPr>
              <a:t>Lecture</a:t>
            </a:r>
            <a:r>
              <a:rPr lang="en-US" sz="1400" b="1" dirty="0" smtClean="0">
                <a:solidFill>
                  <a:srgbClr val="009999"/>
                </a:solidFill>
                <a:latin typeface="Arial" charset="0"/>
              </a:rPr>
              <a:t> 1</a:t>
            </a:r>
            <a:endParaRPr lang="en-US" sz="1400" b="1" dirty="0">
              <a:solidFill>
                <a:srgbClr val="009999"/>
              </a:solidFill>
              <a:latin typeface="Arial" charset="0"/>
            </a:endParaRPr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862277" y="6780301"/>
            <a:ext cx="3982256" cy="34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490" tIns="41245" rIns="82490" bIns="41245" anchor="b"/>
          <a:lstStyle/>
          <a:p>
            <a:pPr defTabSz="825500"/>
            <a:r>
              <a:rPr lang="en-US" sz="1400" dirty="0">
                <a:solidFill>
                  <a:srgbClr val="FF0000"/>
                </a:solidFill>
                <a:latin typeface="Arial" charset="0"/>
              </a:rPr>
              <a:t>i</a:t>
            </a:r>
            <a:r>
              <a:rPr lang="en-US" sz="1400" dirty="0">
                <a:solidFill>
                  <a:srgbClr val="009999"/>
                </a:solidFill>
                <a:latin typeface="Arial" charset="0"/>
              </a:rPr>
              <a:t>CSC </a:t>
            </a:r>
            <a:r>
              <a:rPr lang="en-US" sz="1400" dirty="0" smtClean="0">
                <a:solidFill>
                  <a:srgbClr val="009999"/>
                </a:solidFill>
                <a:latin typeface="Arial" charset="0"/>
              </a:rPr>
              <a:t>2013</a:t>
            </a:r>
            <a:r>
              <a:rPr lang="en-US" sz="1400" dirty="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sz="900" dirty="0" smtClean="0">
                <a:latin typeface="Arial" charset="0"/>
              </a:rPr>
              <a:t>  25-26  February 2013, </a:t>
            </a:r>
            <a:r>
              <a:rPr lang="en-US" sz="900" dirty="0">
                <a:latin typeface="Arial" charset="0"/>
              </a:rPr>
              <a:t>CERN</a:t>
            </a:r>
            <a:endParaRPr lang="en-US" sz="9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8028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970213" y="701675"/>
            <a:ext cx="3657600" cy="2533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486272" y="3480936"/>
            <a:ext cx="6636101" cy="2810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195690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3447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06025" indent="-271548" algn="l" defTabSz="43447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086193" indent="-217239" algn="l" defTabSz="43447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520670" indent="-217239" algn="l" defTabSz="43447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1955147" indent="-217239" algn="l" defTabSz="43447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172386" algn="l" defTabSz="8689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6863" algn="l" defTabSz="8689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1340" algn="l" defTabSz="8689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5817" algn="l" defTabSz="8689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970213" y="701675"/>
            <a:ext cx="3657600" cy="25336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486272" y="3480936"/>
            <a:ext cx="6636101" cy="281026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86850" tIns="43425" rIns="86850" bIns="43425" anchor="ctr"/>
          <a:lstStyle/>
          <a:p>
            <a:pPr marL="228600" indent="-2286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068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970213" y="701675"/>
            <a:ext cx="3657600" cy="25336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486272" y="3480936"/>
            <a:ext cx="6636101" cy="281026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86850" tIns="43425" rIns="86850" bIns="43425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153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20988" y="547688"/>
            <a:ext cx="3960812" cy="27432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3" name="Rectangle 3"/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475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20988" y="547688"/>
            <a:ext cx="3960812" cy="27432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3" name="Rectangle 3"/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475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970213" y="701675"/>
            <a:ext cx="3657600" cy="25336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486272" y="3480936"/>
            <a:ext cx="6636101" cy="281026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86850" tIns="43425" rIns="86850" bIns="43425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1530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970213" y="701675"/>
            <a:ext cx="3657600" cy="25336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486272" y="3480936"/>
            <a:ext cx="6636101" cy="281026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86850" tIns="43425" rIns="86850" bIns="43425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190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560" y="2129984"/>
            <a:ext cx="8420880" cy="14703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6681" y="3885528"/>
            <a:ext cx="69342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34477" indent="0" algn="ctr">
              <a:buNone/>
              <a:defRPr/>
            </a:lvl2pPr>
            <a:lvl3pPr marL="868954" indent="0" algn="ctr">
              <a:buNone/>
              <a:defRPr/>
            </a:lvl3pPr>
            <a:lvl4pPr marL="1303431" indent="0" algn="ctr">
              <a:buNone/>
              <a:defRPr/>
            </a:lvl4pPr>
            <a:lvl5pPr marL="1737909" indent="0" algn="ctr">
              <a:buNone/>
              <a:defRPr/>
            </a:lvl5pPr>
            <a:lvl6pPr marL="2172386" indent="0" algn="ctr">
              <a:buNone/>
              <a:defRPr/>
            </a:lvl6pPr>
            <a:lvl7pPr marL="2606863" indent="0" algn="ctr">
              <a:buNone/>
              <a:defRPr/>
            </a:lvl7pPr>
            <a:lvl8pPr marL="3041340" indent="0" algn="ctr">
              <a:buNone/>
              <a:defRPr/>
            </a:lvl8pPr>
            <a:lvl9pPr marL="3475817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2161" y="525656"/>
            <a:ext cx="2288520" cy="58758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040" y="525656"/>
            <a:ext cx="6717360" cy="5875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040" y="525656"/>
            <a:ext cx="8481720" cy="760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3120" y="4406863"/>
            <a:ext cx="8419320" cy="1362383"/>
          </a:xfrm>
        </p:spPr>
        <p:txBody>
          <a:bodyPr/>
          <a:lstStyle>
            <a:lvl1pPr algn="l">
              <a:defRPr sz="38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3120" y="2906225"/>
            <a:ext cx="8419320" cy="1500638"/>
          </a:xfrm>
        </p:spPr>
        <p:txBody>
          <a:bodyPr anchor="b"/>
          <a:lstStyle>
            <a:lvl1pPr marL="0" indent="0">
              <a:buNone/>
              <a:defRPr sz="1900"/>
            </a:lvl1pPr>
            <a:lvl2pPr marL="434477" indent="0">
              <a:buNone/>
              <a:defRPr sz="1700"/>
            </a:lvl2pPr>
            <a:lvl3pPr marL="868954" indent="0">
              <a:buNone/>
              <a:defRPr sz="1500"/>
            </a:lvl3pPr>
            <a:lvl4pPr marL="1303431" indent="0">
              <a:buNone/>
              <a:defRPr sz="1300"/>
            </a:lvl4pPr>
            <a:lvl5pPr marL="1737909" indent="0">
              <a:buNone/>
              <a:defRPr sz="1300"/>
            </a:lvl5pPr>
            <a:lvl6pPr marL="2172386" indent="0">
              <a:buNone/>
              <a:defRPr sz="1300"/>
            </a:lvl6pPr>
            <a:lvl7pPr marL="2606863" indent="0">
              <a:buNone/>
              <a:defRPr sz="1300"/>
            </a:lvl7pPr>
            <a:lvl8pPr marL="3041340" indent="0">
              <a:buNone/>
              <a:defRPr sz="1300"/>
            </a:lvl8pPr>
            <a:lvl9pPr marL="3475817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0200" y="1562565"/>
            <a:ext cx="4455360" cy="483890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5320" y="1562565"/>
            <a:ext cx="4455360" cy="483890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81" y="275070"/>
            <a:ext cx="89154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080" y="1535201"/>
            <a:ext cx="4375800" cy="639427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4477" indent="0">
              <a:buNone/>
              <a:defRPr sz="1900" b="1"/>
            </a:lvl2pPr>
            <a:lvl3pPr marL="868954" indent="0">
              <a:buNone/>
              <a:defRPr sz="1700" b="1"/>
            </a:lvl3pPr>
            <a:lvl4pPr marL="1303431" indent="0">
              <a:buNone/>
              <a:defRPr sz="1500" b="1"/>
            </a:lvl4pPr>
            <a:lvl5pPr marL="1737909" indent="0">
              <a:buNone/>
              <a:defRPr sz="1500" b="1"/>
            </a:lvl5pPr>
            <a:lvl6pPr marL="2172386" indent="0">
              <a:buNone/>
              <a:defRPr sz="1500" b="1"/>
            </a:lvl6pPr>
            <a:lvl7pPr marL="2606863" indent="0">
              <a:buNone/>
              <a:defRPr sz="1500" b="1"/>
            </a:lvl7pPr>
            <a:lvl8pPr marL="3041340" indent="0">
              <a:buNone/>
              <a:defRPr sz="1500" b="1"/>
            </a:lvl8pPr>
            <a:lvl9pPr marL="3475817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080" y="2174628"/>
            <a:ext cx="4375800" cy="3951775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561" y="1535201"/>
            <a:ext cx="4378920" cy="639427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4477" indent="0">
              <a:buNone/>
              <a:defRPr sz="1900" b="1"/>
            </a:lvl2pPr>
            <a:lvl3pPr marL="868954" indent="0">
              <a:buNone/>
              <a:defRPr sz="1700" b="1"/>
            </a:lvl3pPr>
            <a:lvl4pPr marL="1303431" indent="0">
              <a:buNone/>
              <a:defRPr sz="1500" b="1"/>
            </a:lvl4pPr>
            <a:lvl5pPr marL="1737909" indent="0">
              <a:buNone/>
              <a:defRPr sz="1500" b="1"/>
            </a:lvl5pPr>
            <a:lvl6pPr marL="2172386" indent="0">
              <a:buNone/>
              <a:defRPr sz="1500" b="1"/>
            </a:lvl6pPr>
            <a:lvl7pPr marL="2606863" indent="0">
              <a:buNone/>
              <a:defRPr sz="1500" b="1"/>
            </a:lvl7pPr>
            <a:lvl8pPr marL="3041340" indent="0">
              <a:buNone/>
              <a:defRPr sz="1500" b="1"/>
            </a:lvl8pPr>
            <a:lvl9pPr marL="3475817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561" y="2174628"/>
            <a:ext cx="4378920" cy="3951775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80" y="273629"/>
            <a:ext cx="3258840" cy="1160762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81" y="273629"/>
            <a:ext cx="5538000" cy="5852774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6080" y="1434391"/>
            <a:ext cx="325884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34477" indent="0">
              <a:buNone/>
              <a:defRPr sz="1100"/>
            </a:lvl2pPr>
            <a:lvl3pPr marL="868954" indent="0">
              <a:buNone/>
              <a:defRPr sz="1000"/>
            </a:lvl3pPr>
            <a:lvl4pPr marL="1303431" indent="0">
              <a:buNone/>
              <a:defRPr sz="900"/>
            </a:lvl4pPr>
            <a:lvl5pPr marL="1737909" indent="0">
              <a:buNone/>
              <a:defRPr sz="900"/>
            </a:lvl5pPr>
            <a:lvl6pPr marL="2172386" indent="0">
              <a:buNone/>
              <a:defRPr sz="900"/>
            </a:lvl6pPr>
            <a:lvl7pPr marL="2606863" indent="0">
              <a:buNone/>
              <a:defRPr sz="900"/>
            </a:lvl7pPr>
            <a:lvl8pPr marL="3041340" indent="0">
              <a:buNone/>
              <a:defRPr sz="900"/>
            </a:lvl8pPr>
            <a:lvl9pPr marL="347581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201" y="4800025"/>
            <a:ext cx="5943600" cy="567420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201" y="612065"/>
            <a:ext cx="5943600" cy="4115952"/>
          </a:xfrm>
        </p:spPr>
        <p:txBody>
          <a:bodyPr/>
          <a:lstStyle>
            <a:lvl1pPr marL="0" indent="0">
              <a:buNone/>
              <a:defRPr sz="3000"/>
            </a:lvl1pPr>
            <a:lvl2pPr marL="434477" indent="0">
              <a:buNone/>
              <a:defRPr sz="2700"/>
            </a:lvl2pPr>
            <a:lvl3pPr marL="868954" indent="0">
              <a:buNone/>
              <a:defRPr sz="2300"/>
            </a:lvl3pPr>
            <a:lvl4pPr marL="1303431" indent="0">
              <a:buNone/>
              <a:defRPr sz="1900"/>
            </a:lvl4pPr>
            <a:lvl5pPr marL="1737909" indent="0">
              <a:buNone/>
              <a:defRPr sz="1900"/>
            </a:lvl5pPr>
            <a:lvl6pPr marL="2172386" indent="0">
              <a:buNone/>
              <a:defRPr sz="1900"/>
            </a:lvl6pPr>
            <a:lvl7pPr marL="2606863" indent="0">
              <a:buNone/>
              <a:defRPr sz="1900"/>
            </a:lvl7pPr>
            <a:lvl8pPr marL="3041340" indent="0">
              <a:buNone/>
              <a:defRPr sz="1900"/>
            </a:lvl8pPr>
            <a:lvl9pPr marL="3475817" indent="0">
              <a:buNone/>
              <a:defRPr sz="19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201" y="5367444"/>
            <a:ext cx="59436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34477" indent="0">
              <a:buNone/>
              <a:defRPr sz="1100"/>
            </a:lvl2pPr>
            <a:lvl3pPr marL="868954" indent="0">
              <a:buNone/>
              <a:defRPr sz="1000"/>
            </a:lvl3pPr>
            <a:lvl4pPr marL="1303431" indent="0">
              <a:buNone/>
              <a:defRPr sz="900"/>
            </a:lvl4pPr>
            <a:lvl5pPr marL="1737909" indent="0">
              <a:buNone/>
              <a:defRPr sz="900"/>
            </a:lvl5pPr>
            <a:lvl6pPr marL="2172386" indent="0">
              <a:buNone/>
              <a:defRPr sz="900"/>
            </a:lvl6pPr>
            <a:lvl7pPr marL="2606863" indent="0">
              <a:buNone/>
              <a:defRPr sz="900"/>
            </a:lvl7pPr>
            <a:lvl8pPr marL="3041340" indent="0">
              <a:buNone/>
              <a:defRPr sz="900"/>
            </a:lvl8pPr>
            <a:lvl9pPr marL="347581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 userDrawn="1"/>
        </p:nvGrpSpPr>
        <p:grpSpPr>
          <a:xfrm>
            <a:off x="6140631" y="5295436"/>
            <a:ext cx="3594240" cy="1382545"/>
            <a:chOff x="6248879" y="5837237"/>
            <a:chExt cx="3657600" cy="1524000"/>
          </a:xfrm>
        </p:grpSpPr>
        <p:cxnSp>
          <p:nvCxnSpPr>
            <p:cNvPr id="17" name="Straight Connector 16"/>
            <p:cNvCxnSpPr/>
            <p:nvPr userDrawn="1"/>
          </p:nvCxnSpPr>
          <p:spPr bwMode="auto">
            <a:xfrm rot="5400000">
              <a:off x="9129234" y="6599237"/>
              <a:ext cx="1524000" cy="0"/>
            </a:xfrm>
            <a:prstGeom prst="line">
              <a:avLst/>
            </a:prstGeom>
            <a:solidFill>
              <a:srgbClr val="00B8FF"/>
            </a:solidFill>
            <a:ln w="57150" cap="flat" cmpd="sng" algn="ctr">
              <a:solidFill>
                <a:srgbClr val="0066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 userDrawn="1"/>
          </p:nvCxnSpPr>
          <p:spPr bwMode="auto">
            <a:xfrm>
              <a:off x="6248879" y="7361237"/>
              <a:ext cx="3657600" cy="0"/>
            </a:xfrm>
            <a:prstGeom prst="line">
              <a:avLst/>
            </a:prstGeom>
            <a:solidFill>
              <a:srgbClr val="00B8FF"/>
            </a:solidFill>
            <a:ln w="57150" cap="flat" cmpd="sng" algn="ctr">
              <a:solidFill>
                <a:srgbClr val="0066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3968640" y="112332"/>
            <a:ext cx="1959608" cy="15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87922" algn="l"/>
                <a:tab pos="1375844" algn="l"/>
                <a:tab pos="2063767" algn="l"/>
                <a:tab pos="2751689" algn="l"/>
                <a:tab pos="3439611" algn="l"/>
              </a:tabLst>
            </a:pPr>
            <a:r>
              <a:rPr lang="en-GB" sz="1100" b="1" dirty="0" smtClean="0">
                <a:solidFill>
                  <a:srgbClr val="999999"/>
                </a:solidFill>
                <a:latin typeface="Arial" charset="0"/>
              </a:rPr>
              <a:t>Message</a:t>
            </a:r>
            <a:r>
              <a:rPr lang="en-GB" sz="1100" b="1" baseline="0" dirty="0" smtClean="0">
                <a:solidFill>
                  <a:srgbClr val="999999"/>
                </a:solidFill>
                <a:latin typeface="Arial" charset="0"/>
              </a:rPr>
              <a:t> Passing Computing</a:t>
            </a:r>
            <a:endParaRPr lang="en-GB" sz="1100" b="1" dirty="0">
              <a:solidFill>
                <a:srgbClr val="999999"/>
              </a:solidFill>
              <a:latin typeface="Arial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24000" y="51846"/>
            <a:ext cx="1375920" cy="707115"/>
          </a:xfrm>
          <a:prstGeom prst="rect">
            <a:avLst/>
          </a:prstGeom>
          <a:noFill/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233100" y="6446117"/>
            <a:ext cx="299762" cy="271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fld id="{EB85AED5-FD39-4820-9066-E1BB1EFCC0AE}" type="slidenum">
              <a:rPr lang="en-GB" sz="1900" b="1">
                <a:solidFill>
                  <a:srgbClr val="808080"/>
                </a:solidFill>
                <a:latin typeface="Arial" charset="0"/>
              </a:rPr>
              <a:pPr algn="ctr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t>‹#›</a:t>
            </a:fld>
            <a:endParaRPr lang="en-GB" sz="1900" b="1">
              <a:solidFill>
                <a:srgbClr val="808080"/>
              </a:solidFill>
              <a:latin typeface="Arial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365040" y="525656"/>
            <a:ext cx="8481720" cy="7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460200" y="1562565"/>
            <a:ext cx="9060480" cy="4838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1036" name="Text Box 12"/>
          <p:cNvSpPr txBox="1">
            <a:spLocks noChangeArrowheads="1"/>
          </p:cNvSpPr>
          <p:nvPr userDrawn="1"/>
        </p:nvSpPr>
        <p:spPr bwMode="auto">
          <a:xfrm>
            <a:off x="1583400" y="6608854"/>
            <a:ext cx="4193280" cy="15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87922" algn="l"/>
                <a:tab pos="1375844" algn="l"/>
                <a:tab pos="2063767" algn="l"/>
                <a:tab pos="2751689" algn="l"/>
                <a:tab pos="3439611" algn="l"/>
              </a:tabLst>
            </a:pPr>
            <a:r>
              <a:rPr lang="en-GB" sz="1100" b="1" dirty="0" smtClean="0">
                <a:solidFill>
                  <a:srgbClr val="999999"/>
                </a:solidFill>
                <a:latin typeface="Arial" charset="0"/>
              </a:rPr>
              <a:t>iCSC2015,Helvi</a:t>
            </a:r>
            <a:r>
              <a:rPr lang="en-GB" sz="1100" b="1" baseline="0" dirty="0" smtClean="0">
                <a:solidFill>
                  <a:srgbClr val="999999"/>
                </a:solidFill>
                <a:latin typeface="Arial" charset="0"/>
              </a:rPr>
              <a:t> Hartmann, FIAS	</a:t>
            </a:r>
            <a:endParaRPr lang="en-GB" sz="1100" b="1" dirty="0">
              <a:solidFill>
                <a:srgbClr val="999999"/>
              </a:solidFill>
              <a:latin typeface="Arial" charset="0"/>
            </a:endParaRPr>
          </a:p>
        </p:txBody>
      </p:sp>
      <p:grpSp>
        <p:nvGrpSpPr>
          <p:cNvPr id="28" name="Group 27"/>
          <p:cNvGrpSpPr/>
          <p:nvPr userDrawn="1"/>
        </p:nvGrpSpPr>
        <p:grpSpPr>
          <a:xfrm rot="10800000">
            <a:off x="160680" y="180018"/>
            <a:ext cx="3594240" cy="1382545"/>
            <a:chOff x="6248879" y="5837237"/>
            <a:chExt cx="3657600" cy="1524000"/>
          </a:xfrm>
        </p:grpSpPr>
        <p:cxnSp>
          <p:nvCxnSpPr>
            <p:cNvPr id="29" name="Straight Connector 28"/>
            <p:cNvCxnSpPr/>
            <p:nvPr userDrawn="1"/>
          </p:nvCxnSpPr>
          <p:spPr bwMode="auto">
            <a:xfrm rot="5400000">
              <a:off x="9129234" y="6599237"/>
              <a:ext cx="1524000" cy="0"/>
            </a:xfrm>
            <a:prstGeom prst="line">
              <a:avLst/>
            </a:prstGeom>
            <a:solidFill>
              <a:srgbClr val="00B8FF"/>
            </a:solidFill>
            <a:ln w="57150" cap="flat" cmpd="sng" algn="ctr">
              <a:solidFill>
                <a:srgbClr val="0066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 userDrawn="1"/>
          </p:nvCxnSpPr>
          <p:spPr bwMode="auto">
            <a:xfrm>
              <a:off x="6248879" y="7361237"/>
              <a:ext cx="3657600" cy="0"/>
            </a:xfrm>
            <a:prstGeom prst="line">
              <a:avLst/>
            </a:prstGeom>
            <a:solidFill>
              <a:srgbClr val="00B8FF"/>
            </a:solidFill>
            <a:ln w="57150" cap="flat" cmpd="sng" algn="ctr">
              <a:solidFill>
                <a:srgbClr val="0066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defTabSz="43447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800">
          <a:solidFill>
            <a:srgbClr val="006699"/>
          </a:solidFill>
          <a:latin typeface="+mj-lt"/>
          <a:ea typeface="+mj-ea"/>
          <a:cs typeface="+mj-cs"/>
        </a:defRPr>
      </a:lvl1pPr>
      <a:lvl2pPr marL="410340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2pPr>
      <a:lvl3pPr marL="615509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3pPr>
      <a:lvl4pPr marL="820679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4pPr>
      <a:lvl5pPr marL="1025849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5pPr>
      <a:lvl6pPr marL="1460326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6pPr>
      <a:lvl7pPr marL="1894803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7pPr>
      <a:lvl8pPr marL="2329280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8pPr>
      <a:lvl9pPr marL="2763757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9pPr>
    </p:titleStyle>
    <p:bodyStyle>
      <a:lvl1pPr marL="410340" indent="-307755" algn="l" defTabSz="434477" rtl="0" fontAlgn="base" hangingPunct="0">
        <a:lnSpc>
          <a:spcPct val="90000"/>
        </a:lnSpc>
        <a:spcBef>
          <a:spcPct val="8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300" b="1">
          <a:solidFill>
            <a:srgbClr val="000000"/>
          </a:solidFill>
          <a:latin typeface="+mn-lt"/>
          <a:ea typeface="+mn-ea"/>
          <a:cs typeface="+mn-cs"/>
        </a:defRPr>
      </a:lvl1pPr>
      <a:lvl2pPr marL="820679" indent="-273057" algn="l" defTabSz="434477" rtl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9999"/>
        </a:buClr>
        <a:buFont typeface="Wingdings" pitchFamily="2" charset="2"/>
        <a:buChar char="§"/>
        <a:defRPr sz="2300">
          <a:solidFill>
            <a:srgbClr val="000000"/>
          </a:solidFill>
          <a:latin typeface="+mn-lt"/>
        </a:defRPr>
      </a:lvl2pPr>
      <a:lvl3pPr marL="1231019" indent="-205170" algn="l" defTabSz="434477" rtl="0" fontAlgn="base" hangingPunct="0">
        <a:lnSpc>
          <a:spcPct val="93000"/>
        </a:lnSpc>
        <a:spcBef>
          <a:spcPct val="0"/>
        </a:spcBef>
        <a:spcAft>
          <a:spcPts val="808"/>
        </a:spcAft>
        <a:buClr>
          <a:srgbClr val="009999"/>
        </a:buClr>
        <a:buFont typeface="Wingdings" pitchFamily="2" charset="2"/>
        <a:buChar char="§"/>
        <a:defRPr sz="1900">
          <a:solidFill>
            <a:srgbClr val="000000"/>
          </a:solidFill>
          <a:latin typeface="+mn-lt"/>
        </a:defRPr>
      </a:lvl3pPr>
      <a:lvl4pPr marL="1641358" indent="-205170" algn="l" defTabSz="434477" rtl="0" fontAlgn="base" hangingPunct="0">
        <a:lnSpc>
          <a:spcPct val="93000"/>
        </a:lnSpc>
        <a:spcBef>
          <a:spcPct val="0"/>
        </a:spcBef>
        <a:spcAft>
          <a:spcPts val="546"/>
        </a:spcAft>
        <a:buClr>
          <a:srgbClr val="000000"/>
        </a:buClr>
        <a:buSzPct val="75000"/>
        <a:buFont typeface="StarSymbol" charset="0"/>
        <a:buChar char="–"/>
        <a:defRPr>
          <a:solidFill>
            <a:srgbClr val="000000"/>
          </a:solidFill>
          <a:latin typeface="+mn-lt"/>
        </a:defRPr>
      </a:lvl4pPr>
      <a:lvl5pPr marL="2051698" indent="-205170" algn="l" defTabSz="434477" rtl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</a:defRPr>
      </a:lvl5pPr>
      <a:lvl6pPr marL="2486175" indent="-205170" algn="l" defTabSz="434477" rtl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</a:defRPr>
      </a:lvl6pPr>
      <a:lvl7pPr marL="2920652" indent="-205170" algn="l" defTabSz="434477" rtl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</a:defRPr>
      </a:lvl7pPr>
      <a:lvl8pPr marL="3355129" indent="-205170" algn="l" defTabSz="434477" rtl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</a:defRPr>
      </a:lvl8pPr>
      <a:lvl9pPr marL="3789606" indent="-205170" algn="l" defTabSz="434477" rtl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4477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8954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3431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7909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2386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6863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41340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75817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99040" y="1355182"/>
            <a:ext cx="8723520" cy="5151421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>
              <a:lnSpc>
                <a:spcPct val="75000"/>
              </a:lnSpc>
              <a:buNone/>
            </a:pPr>
            <a:r>
              <a:rPr lang="en-US" sz="2700" b="0" i="1" dirty="0" smtClean="0">
                <a:solidFill>
                  <a:schemeClr val="tx1"/>
                </a:solidFill>
              </a:rPr>
              <a:t>Message Passing Computing</a:t>
            </a:r>
          </a:p>
          <a:p>
            <a:pPr marL="0" indent="0" algn="ctr">
              <a:lnSpc>
                <a:spcPct val="75000"/>
              </a:lnSpc>
              <a:buNone/>
            </a:pPr>
            <a:r>
              <a:rPr lang="en-US" sz="2700" b="0" i="1" dirty="0" smtClean="0">
                <a:solidFill>
                  <a:schemeClr val="tx1"/>
                </a:solidFill>
              </a:rPr>
              <a:t>Lecture 2</a:t>
            </a:r>
            <a:endParaRPr lang="en-US" sz="3400" i="1" dirty="0">
              <a:solidFill>
                <a:srgbClr val="006699"/>
              </a:solidFill>
            </a:endParaRPr>
          </a:p>
          <a:p>
            <a:pPr marL="0" indent="0" algn="ctr">
              <a:lnSpc>
                <a:spcPct val="75000"/>
              </a:lnSpc>
              <a:buNone/>
            </a:pPr>
            <a:r>
              <a:rPr lang="en-US" sz="3800" dirty="0" smtClean="0">
                <a:solidFill>
                  <a:srgbClr val="006699"/>
                </a:solidFill>
              </a:rPr>
              <a:t>Message Passing</a:t>
            </a:r>
            <a:endParaRPr lang="en-US" sz="3800" dirty="0">
              <a:solidFill>
                <a:srgbClr val="006699"/>
              </a:solidFill>
            </a:endParaRPr>
          </a:p>
          <a:p>
            <a:pPr marL="0" indent="0" algn="ctr">
              <a:lnSpc>
                <a:spcPct val="75000"/>
              </a:lnSpc>
              <a:buNone/>
            </a:pPr>
            <a:endParaRPr lang="en-US" sz="3400" dirty="0">
              <a:latin typeface="Times New Roman" pitchFamily="18" charset="0"/>
            </a:endParaRPr>
          </a:p>
          <a:p>
            <a:pPr marL="0" indent="0" algn="ctr">
              <a:lnSpc>
                <a:spcPct val="75000"/>
              </a:lnSpc>
              <a:buNone/>
            </a:pPr>
            <a:r>
              <a:rPr lang="en-US" sz="1900" dirty="0" smtClean="0"/>
              <a:t>Helvi Hartmann</a:t>
            </a:r>
            <a:endParaRPr lang="en-US" sz="1900" dirty="0"/>
          </a:p>
          <a:p>
            <a:pPr marL="0" indent="0" algn="ctr">
              <a:lnSpc>
                <a:spcPct val="75000"/>
              </a:lnSpc>
              <a:buNone/>
            </a:pPr>
            <a:r>
              <a:rPr lang="en-US" sz="1900" dirty="0" smtClean="0"/>
              <a:t>FIAS</a:t>
            </a:r>
            <a:endParaRPr lang="en-US" sz="1900" dirty="0"/>
          </a:p>
          <a:p>
            <a:pPr marL="0" indent="0" algn="ctr">
              <a:lnSpc>
                <a:spcPct val="75000"/>
              </a:lnSpc>
              <a:buNone/>
            </a:pPr>
            <a:endParaRPr lang="en-US" sz="1900" dirty="0"/>
          </a:p>
          <a:p>
            <a:pPr marL="0" indent="0" algn="ctr">
              <a:lnSpc>
                <a:spcPct val="75000"/>
              </a:lnSpc>
              <a:buNone/>
            </a:pPr>
            <a:endParaRPr lang="en-US" sz="1900" dirty="0"/>
          </a:p>
          <a:p>
            <a:pPr marL="0" indent="0" algn="ctr">
              <a:lnSpc>
                <a:spcPct val="75000"/>
              </a:lnSpc>
              <a:buNone/>
            </a:pPr>
            <a:endParaRPr lang="en-US" sz="1900" dirty="0"/>
          </a:p>
          <a:p>
            <a:pPr marL="0" indent="0" algn="ctr">
              <a:lnSpc>
                <a:spcPct val="75000"/>
              </a:lnSpc>
              <a:buNone/>
            </a:pPr>
            <a:r>
              <a:rPr lang="en-US" sz="1300" dirty="0"/>
              <a:t>Inverted CERN School of Computing, </a:t>
            </a:r>
            <a:r>
              <a:rPr lang="en-US" sz="1300" dirty="0" smtClean="0"/>
              <a:t>23-24 </a:t>
            </a:r>
            <a:r>
              <a:rPr lang="en-US" sz="1300" dirty="0"/>
              <a:t>February </a:t>
            </a:r>
            <a:r>
              <a:rPr lang="en-US" sz="1300" dirty="0" smtClean="0"/>
              <a:t>2015</a:t>
            </a:r>
            <a:endParaRPr lang="en-US" sz="13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Inter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Communication 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2438400" y="1143000"/>
            <a:ext cx="5410200" cy="446276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every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accessible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838200" y="1143000"/>
            <a:ext cx="643513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/>
              <a:t>File</a:t>
            </a:r>
          </a:p>
        </p:txBody>
      </p:sp>
      <p:cxnSp>
        <p:nvCxnSpPr>
          <p:cNvPr id="7" name="Gerade Verbindung 6"/>
          <p:cNvCxnSpPr>
            <a:stCxn id="5" idx="3"/>
            <a:endCxn id="4" idx="1"/>
          </p:cNvCxnSpPr>
          <p:nvPr/>
        </p:nvCxnSpPr>
        <p:spPr bwMode="auto">
          <a:xfrm>
            <a:off x="1481713" y="1366138"/>
            <a:ext cx="956687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Rechteck 8"/>
          <p:cNvSpPr/>
          <p:nvPr/>
        </p:nvSpPr>
        <p:spPr>
          <a:xfrm>
            <a:off x="2438400" y="1752600"/>
            <a:ext cx="54102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Asynchrounous</a:t>
            </a:r>
            <a:r>
              <a:rPr lang="de-DE" dirty="0"/>
              <a:t> </a:t>
            </a:r>
            <a:r>
              <a:rPr lang="de-DE" dirty="0" err="1"/>
              <a:t>notification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an </a:t>
            </a:r>
            <a:r>
              <a:rPr lang="de-DE" dirty="0" err="1"/>
              <a:t>event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609600" y="1752600"/>
            <a:ext cx="938466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Signal</a:t>
            </a:r>
            <a:endParaRPr lang="de-DE" dirty="0"/>
          </a:p>
        </p:txBody>
      </p:sp>
      <p:cxnSp>
        <p:nvCxnSpPr>
          <p:cNvPr id="11" name="Gerade Verbindung 10"/>
          <p:cNvCxnSpPr>
            <a:stCxn id="10" idx="3"/>
            <a:endCxn id="9" idx="1"/>
          </p:cNvCxnSpPr>
          <p:nvPr/>
        </p:nvCxnSpPr>
        <p:spPr bwMode="auto">
          <a:xfrm>
            <a:off x="1548066" y="1975738"/>
            <a:ext cx="890334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hteck 13"/>
          <p:cNvSpPr/>
          <p:nvPr/>
        </p:nvSpPr>
        <p:spPr>
          <a:xfrm>
            <a:off x="2438400" y="2362200"/>
            <a:ext cx="5410200" cy="830997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output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streams</a:t>
            </a:r>
            <a:r>
              <a:rPr lang="de-DE" dirty="0"/>
              <a:t> </a:t>
            </a:r>
            <a:r>
              <a:rPr lang="de-DE" dirty="0" err="1"/>
              <a:t>directly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another</a:t>
            </a:r>
            <a:r>
              <a:rPr lang="de-DE" dirty="0"/>
              <a:t> </a:t>
            </a:r>
            <a:r>
              <a:rPr lang="de-DE" dirty="0" err="1" smtClean="0"/>
              <a:t>process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609600" y="2514600"/>
            <a:ext cx="709042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Pipe</a:t>
            </a:r>
            <a:endParaRPr lang="de-DE" dirty="0"/>
          </a:p>
        </p:txBody>
      </p:sp>
      <p:cxnSp>
        <p:nvCxnSpPr>
          <p:cNvPr id="16" name="Gerade Verbindung 15"/>
          <p:cNvCxnSpPr>
            <a:stCxn id="15" idx="3"/>
            <a:endCxn id="14" idx="1"/>
          </p:cNvCxnSpPr>
          <p:nvPr/>
        </p:nvCxnSpPr>
        <p:spPr bwMode="auto">
          <a:xfrm>
            <a:off x="1318642" y="2737738"/>
            <a:ext cx="1119758" cy="3996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hteck 23"/>
          <p:cNvSpPr/>
          <p:nvPr/>
        </p:nvSpPr>
        <p:spPr>
          <a:xfrm>
            <a:off x="2590800" y="3276600"/>
            <a:ext cx="52578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Processes</a:t>
            </a:r>
            <a:r>
              <a:rPr lang="de-DE" dirty="0"/>
              <a:t> </a:t>
            </a:r>
            <a:r>
              <a:rPr lang="de-DE" dirty="0" err="1"/>
              <a:t>access</a:t>
            </a:r>
            <a:r>
              <a:rPr lang="de-DE" dirty="0"/>
              <a:t> same </a:t>
            </a:r>
            <a:r>
              <a:rPr lang="de-DE" dirty="0" err="1"/>
              <a:t>data</a:t>
            </a:r>
            <a:r>
              <a:rPr lang="de-DE" dirty="0"/>
              <a:t> in </a:t>
            </a:r>
            <a:r>
              <a:rPr lang="de-DE" dirty="0" err="1"/>
              <a:t>memory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228600" y="3276600"/>
            <a:ext cx="2095445" cy="446276"/>
          </a:xfrm>
          <a:prstGeom prst="rect">
            <a:avLst/>
          </a:prstGeom>
          <a:ln w="57150" cmpd="thickThin">
            <a:solidFill>
              <a:srgbClr val="800000"/>
            </a:solidFill>
          </a:ln>
        </p:spPr>
        <p:txBody>
          <a:bodyPr wrap="none">
            <a:spAutoFit/>
          </a:bodyPr>
          <a:lstStyle/>
          <a:p>
            <a:r>
              <a:rPr lang="de-DE" dirty="0" err="1" smtClean="0"/>
              <a:t>Shared</a:t>
            </a:r>
            <a:r>
              <a:rPr lang="de-DE" dirty="0" smtClean="0"/>
              <a:t> Memory</a:t>
            </a:r>
            <a:endParaRPr lang="de-DE" dirty="0"/>
          </a:p>
        </p:txBody>
      </p:sp>
      <p:cxnSp>
        <p:nvCxnSpPr>
          <p:cNvPr id="26" name="Gerade Verbindung 25"/>
          <p:cNvCxnSpPr>
            <a:stCxn id="25" idx="3"/>
            <a:endCxn id="24" idx="1"/>
          </p:cNvCxnSpPr>
          <p:nvPr/>
        </p:nvCxnSpPr>
        <p:spPr bwMode="auto">
          <a:xfrm>
            <a:off x="2324045" y="3499738"/>
            <a:ext cx="266755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hteck 27"/>
          <p:cNvSpPr/>
          <p:nvPr/>
        </p:nvSpPr>
        <p:spPr>
          <a:xfrm>
            <a:off x="8229600" y="3276600"/>
            <a:ext cx="1238891" cy="446276"/>
          </a:xfrm>
          <a:prstGeom prst="rect">
            <a:avLst/>
          </a:prstGeom>
          <a:ln w="57150" cmpd="thickThin">
            <a:solidFill>
              <a:srgbClr val="800000"/>
            </a:solidFill>
          </a:ln>
        </p:spPr>
        <p:txBody>
          <a:bodyPr wrap="none">
            <a:spAutoFit/>
          </a:bodyPr>
          <a:lstStyle/>
          <a:p>
            <a:r>
              <a:rPr lang="de-DE" dirty="0" err="1" smtClean="0"/>
              <a:t>OpenMP</a:t>
            </a:r>
            <a:endParaRPr lang="de-DE" dirty="0"/>
          </a:p>
        </p:txBody>
      </p:sp>
      <p:cxnSp>
        <p:nvCxnSpPr>
          <p:cNvPr id="30" name="Gerade Verbindung 29"/>
          <p:cNvCxnSpPr>
            <a:stCxn id="24" idx="3"/>
            <a:endCxn id="28" idx="1"/>
          </p:cNvCxnSpPr>
          <p:nvPr/>
        </p:nvCxnSpPr>
        <p:spPr bwMode="auto">
          <a:xfrm flipV="1">
            <a:off x="7848600" y="3499738"/>
            <a:ext cx="38100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Rechteck 30"/>
          <p:cNvSpPr/>
          <p:nvPr/>
        </p:nvSpPr>
        <p:spPr>
          <a:xfrm>
            <a:off x="2438400" y="4038600"/>
            <a:ext cx="54102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/>
              <a:t>Data </a:t>
            </a:r>
            <a:r>
              <a:rPr lang="de-DE" dirty="0" err="1"/>
              <a:t>is</a:t>
            </a:r>
            <a:r>
              <a:rPr lang="de-DE" dirty="0"/>
              <a:t> send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sockets</a:t>
            </a:r>
            <a:endParaRPr lang="de-DE" dirty="0"/>
          </a:p>
        </p:txBody>
      </p:sp>
      <p:sp>
        <p:nvSpPr>
          <p:cNvPr id="32" name="Rechteck 31"/>
          <p:cNvSpPr/>
          <p:nvPr/>
        </p:nvSpPr>
        <p:spPr>
          <a:xfrm>
            <a:off x="762000" y="4038600"/>
            <a:ext cx="987432" cy="446276"/>
          </a:xfrm>
          <a:prstGeom prst="rect">
            <a:avLst/>
          </a:prstGeom>
          <a:ln w="57150" cmpd="thickThin">
            <a:solidFill>
              <a:srgbClr val="FF6600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Socket</a:t>
            </a:r>
            <a:endParaRPr lang="de-DE" dirty="0"/>
          </a:p>
        </p:txBody>
      </p:sp>
      <p:cxnSp>
        <p:nvCxnSpPr>
          <p:cNvPr id="33" name="Gerade Verbindung 32"/>
          <p:cNvCxnSpPr>
            <a:stCxn id="32" idx="3"/>
            <a:endCxn id="31" idx="1"/>
          </p:cNvCxnSpPr>
          <p:nvPr/>
        </p:nvCxnSpPr>
        <p:spPr bwMode="auto">
          <a:xfrm>
            <a:off x="1749432" y="4261738"/>
            <a:ext cx="688968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Rechteck 33"/>
          <p:cNvSpPr/>
          <p:nvPr/>
        </p:nvSpPr>
        <p:spPr>
          <a:xfrm>
            <a:off x="8229600" y="4038600"/>
            <a:ext cx="840100" cy="446276"/>
          </a:xfrm>
          <a:prstGeom prst="rect">
            <a:avLst/>
          </a:prstGeom>
          <a:ln w="57150" cmpd="thickThin">
            <a:solidFill>
              <a:srgbClr val="FF6600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ZMQ</a:t>
            </a:r>
            <a:endParaRPr lang="de-DE" dirty="0"/>
          </a:p>
        </p:txBody>
      </p:sp>
      <p:cxnSp>
        <p:nvCxnSpPr>
          <p:cNvPr id="35" name="Gerade Verbindung 34"/>
          <p:cNvCxnSpPr>
            <a:stCxn id="31" idx="3"/>
            <a:endCxn id="34" idx="1"/>
          </p:cNvCxnSpPr>
          <p:nvPr/>
        </p:nvCxnSpPr>
        <p:spPr bwMode="auto">
          <a:xfrm flipV="1">
            <a:off x="7848600" y="4261738"/>
            <a:ext cx="38100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Rechteck 42"/>
          <p:cNvSpPr/>
          <p:nvPr/>
        </p:nvSpPr>
        <p:spPr>
          <a:xfrm>
            <a:off x="2590800" y="5029200"/>
            <a:ext cx="51816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/>
              <a:t>Data </a:t>
            </a:r>
            <a:r>
              <a:rPr lang="de-DE" dirty="0" err="1"/>
              <a:t>is</a:t>
            </a:r>
            <a:r>
              <a:rPr lang="de-DE" dirty="0"/>
              <a:t> send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sockets</a:t>
            </a:r>
            <a:endParaRPr lang="de-DE" dirty="0"/>
          </a:p>
        </p:txBody>
      </p:sp>
      <p:sp>
        <p:nvSpPr>
          <p:cNvPr id="44" name="Rechteck 43"/>
          <p:cNvSpPr/>
          <p:nvPr/>
        </p:nvSpPr>
        <p:spPr>
          <a:xfrm>
            <a:off x="152400" y="5029200"/>
            <a:ext cx="2191870" cy="446276"/>
          </a:xfrm>
          <a:prstGeom prst="rect">
            <a:avLst/>
          </a:prstGeom>
          <a:ln w="57150" cmpd="thickThin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Message </a:t>
            </a:r>
            <a:r>
              <a:rPr lang="de-DE" dirty="0" err="1" smtClean="0"/>
              <a:t>Passing</a:t>
            </a:r>
            <a:endParaRPr lang="de-DE" dirty="0"/>
          </a:p>
        </p:txBody>
      </p:sp>
      <p:cxnSp>
        <p:nvCxnSpPr>
          <p:cNvPr id="45" name="Gerade Verbindung 44"/>
          <p:cNvCxnSpPr>
            <a:stCxn id="44" idx="3"/>
            <a:endCxn id="43" idx="1"/>
          </p:cNvCxnSpPr>
          <p:nvPr/>
        </p:nvCxnSpPr>
        <p:spPr bwMode="auto">
          <a:xfrm>
            <a:off x="2344270" y="5252338"/>
            <a:ext cx="24653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Rechteck 45"/>
          <p:cNvSpPr/>
          <p:nvPr/>
        </p:nvSpPr>
        <p:spPr>
          <a:xfrm>
            <a:off x="8229600" y="4648200"/>
            <a:ext cx="823970" cy="446276"/>
          </a:xfrm>
          <a:prstGeom prst="rect">
            <a:avLst/>
          </a:prstGeom>
          <a:ln w="57150" cmpd="thickThin">
            <a:solidFill>
              <a:srgbClr val="7878DE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PVM</a:t>
            </a:r>
            <a:endParaRPr lang="de-DE" dirty="0"/>
          </a:p>
        </p:txBody>
      </p:sp>
      <p:cxnSp>
        <p:nvCxnSpPr>
          <p:cNvPr id="47" name="Gerade Verbindung 46"/>
          <p:cNvCxnSpPr>
            <a:stCxn id="43" idx="3"/>
            <a:endCxn id="46" idx="1"/>
          </p:cNvCxnSpPr>
          <p:nvPr/>
        </p:nvCxnSpPr>
        <p:spPr bwMode="auto">
          <a:xfrm flipV="1">
            <a:off x="7772400" y="4871338"/>
            <a:ext cx="457200" cy="388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Rechteck 48"/>
          <p:cNvSpPr/>
          <p:nvPr/>
        </p:nvSpPr>
        <p:spPr>
          <a:xfrm>
            <a:off x="8229600" y="5257800"/>
            <a:ext cx="709186" cy="446276"/>
          </a:xfrm>
          <a:prstGeom prst="rect">
            <a:avLst/>
          </a:prstGeom>
          <a:ln w="57150" cmpd="thickThin">
            <a:solidFill>
              <a:srgbClr val="7878DE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MPI</a:t>
            </a:r>
            <a:endParaRPr lang="de-DE" dirty="0"/>
          </a:p>
        </p:txBody>
      </p:sp>
      <p:cxnSp>
        <p:nvCxnSpPr>
          <p:cNvPr id="50" name="Gerade Verbindung 49"/>
          <p:cNvCxnSpPr>
            <a:stCxn id="43" idx="3"/>
            <a:endCxn id="49" idx="1"/>
          </p:cNvCxnSpPr>
          <p:nvPr/>
        </p:nvCxnSpPr>
        <p:spPr bwMode="auto">
          <a:xfrm>
            <a:off x="7772400" y="5260033"/>
            <a:ext cx="457200" cy="22090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hteck 59"/>
          <p:cNvSpPr/>
          <p:nvPr/>
        </p:nvSpPr>
        <p:spPr>
          <a:xfrm>
            <a:off x="3352800" y="5715000"/>
            <a:ext cx="4343400" cy="830997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Processes</a:t>
            </a:r>
            <a:r>
              <a:rPr lang="de-DE" dirty="0"/>
              <a:t> outsource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subroutines</a:t>
            </a:r>
            <a:endParaRPr lang="de-DE" dirty="0"/>
          </a:p>
        </p:txBody>
      </p:sp>
      <p:sp>
        <p:nvSpPr>
          <p:cNvPr id="61" name="Rechteck 60"/>
          <p:cNvSpPr/>
          <p:nvPr/>
        </p:nvSpPr>
        <p:spPr>
          <a:xfrm>
            <a:off x="152400" y="5867400"/>
            <a:ext cx="2936740" cy="446276"/>
          </a:xfrm>
          <a:prstGeom prst="rect">
            <a:avLst/>
          </a:prstGeom>
          <a:ln w="57150" cmpd="thickThin"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Remote </a:t>
            </a:r>
            <a:r>
              <a:rPr lang="de-DE" dirty="0" err="1" smtClean="0"/>
              <a:t>Procedure</a:t>
            </a:r>
            <a:r>
              <a:rPr lang="de-DE" dirty="0" smtClean="0"/>
              <a:t> Call</a:t>
            </a:r>
            <a:endParaRPr lang="de-DE" dirty="0"/>
          </a:p>
        </p:txBody>
      </p:sp>
      <p:cxnSp>
        <p:nvCxnSpPr>
          <p:cNvPr id="62" name="Gerade Verbindung 61"/>
          <p:cNvCxnSpPr>
            <a:stCxn id="61" idx="3"/>
            <a:endCxn id="60" idx="1"/>
          </p:cNvCxnSpPr>
          <p:nvPr/>
        </p:nvCxnSpPr>
        <p:spPr bwMode="auto">
          <a:xfrm>
            <a:off x="3089140" y="6090538"/>
            <a:ext cx="263660" cy="3996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hteck 62"/>
          <p:cNvSpPr/>
          <p:nvPr/>
        </p:nvSpPr>
        <p:spPr>
          <a:xfrm>
            <a:off x="8077200" y="5867400"/>
            <a:ext cx="840100" cy="446276"/>
          </a:xfrm>
          <a:prstGeom prst="rect">
            <a:avLst/>
          </a:prstGeom>
          <a:ln w="57150" cmpd="thickThin"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ZMQ</a:t>
            </a:r>
            <a:endParaRPr lang="de-DE" dirty="0"/>
          </a:p>
        </p:txBody>
      </p:sp>
      <p:cxnSp>
        <p:nvCxnSpPr>
          <p:cNvPr id="64" name="Gerade Verbindung 63"/>
          <p:cNvCxnSpPr>
            <a:stCxn id="60" idx="3"/>
            <a:endCxn id="63" idx="1"/>
          </p:cNvCxnSpPr>
          <p:nvPr/>
        </p:nvCxnSpPr>
        <p:spPr bwMode="auto">
          <a:xfrm flipV="1">
            <a:off x="7696200" y="6090538"/>
            <a:ext cx="381000" cy="3996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Rechteck 5"/>
          <p:cNvSpPr/>
          <p:nvPr/>
        </p:nvSpPr>
        <p:spPr bwMode="auto">
          <a:xfrm>
            <a:off x="533400" y="1066800"/>
            <a:ext cx="7772400" cy="2133600"/>
          </a:xfrm>
          <a:prstGeom prst="rect">
            <a:avLst/>
          </a:prstGeom>
          <a:solidFill>
            <a:srgbClr val="FFFFFF">
              <a:alpha val="6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36" name="Rechteck 35"/>
          <p:cNvSpPr/>
          <p:nvPr/>
        </p:nvSpPr>
        <p:spPr bwMode="auto">
          <a:xfrm>
            <a:off x="0" y="3962400"/>
            <a:ext cx="9448800" cy="2590800"/>
          </a:xfrm>
          <a:prstGeom prst="rect">
            <a:avLst/>
          </a:prstGeom>
          <a:solidFill>
            <a:srgbClr val="FFFFFF">
              <a:alpha val="6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992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OpenMP</a:t>
            </a:r>
            <a:endParaRPr lang="de-DE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600200"/>
            <a:ext cx="8222601" cy="477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911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Inter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Communication 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2438400" y="1143000"/>
            <a:ext cx="5410200" cy="446276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every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accessible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838200" y="1143000"/>
            <a:ext cx="643513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/>
              <a:t>File</a:t>
            </a:r>
          </a:p>
        </p:txBody>
      </p:sp>
      <p:cxnSp>
        <p:nvCxnSpPr>
          <p:cNvPr id="7" name="Gerade Verbindung 6"/>
          <p:cNvCxnSpPr>
            <a:stCxn id="5" idx="3"/>
            <a:endCxn id="4" idx="1"/>
          </p:cNvCxnSpPr>
          <p:nvPr/>
        </p:nvCxnSpPr>
        <p:spPr bwMode="auto">
          <a:xfrm>
            <a:off x="1481713" y="1366138"/>
            <a:ext cx="956687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Rechteck 8"/>
          <p:cNvSpPr/>
          <p:nvPr/>
        </p:nvSpPr>
        <p:spPr>
          <a:xfrm>
            <a:off x="2438400" y="1752600"/>
            <a:ext cx="54102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Asynchrounous</a:t>
            </a:r>
            <a:r>
              <a:rPr lang="de-DE" dirty="0"/>
              <a:t> </a:t>
            </a:r>
            <a:r>
              <a:rPr lang="de-DE" dirty="0" err="1"/>
              <a:t>notification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an </a:t>
            </a:r>
            <a:r>
              <a:rPr lang="de-DE" dirty="0" err="1"/>
              <a:t>event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609600" y="1752600"/>
            <a:ext cx="938466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Signal</a:t>
            </a:r>
            <a:endParaRPr lang="de-DE" dirty="0"/>
          </a:p>
        </p:txBody>
      </p:sp>
      <p:cxnSp>
        <p:nvCxnSpPr>
          <p:cNvPr id="11" name="Gerade Verbindung 10"/>
          <p:cNvCxnSpPr>
            <a:stCxn id="10" idx="3"/>
            <a:endCxn id="9" idx="1"/>
          </p:cNvCxnSpPr>
          <p:nvPr/>
        </p:nvCxnSpPr>
        <p:spPr bwMode="auto">
          <a:xfrm>
            <a:off x="1548066" y="1975738"/>
            <a:ext cx="890334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hteck 13"/>
          <p:cNvSpPr/>
          <p:nvPr/>
        </p:nvSpPr>
        <p:spPr>
          <a:xfrm>
            <a:off x="2438400" y="2362200"/>
            <a:ext cx="5410200" cy="830997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output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streams</a:t>
            </a:r>
            <a:r>
              <a:rPr lang="de-DE" dirty="0"/>
              <a:t> </a:t>
            </a:r>
            <a:r>
              <a:rPr lang="de-DE" dirty="0" err="1"/>
              <a:t>directly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another</a:t>
            </a:r>
            <a:r>
              <a:rPr lang="de-DE" dirty="0"/>
              <a:t> </a:t>
            </a:r>
            <a:r>
              <a:rPr lang="de-DE" dirty="0" err="1" smtClean="0"/>
              <a:t>process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609600" y="2514600"/>
            <a:ext cx="709042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Pipe</a:t>
            </a:r>
            <a:endParaRPr lang="de-DE" dirty="0"/>
          </a:p>
        </p:txBody>
      </p:sp>
      <p:cxnSp>
        <p:nvCxnSpPr>
          <p:cNvPr id="16" name="Gerade Verbindung 15"/>
          <p:cNvCxnSpPr>
            <a:stCxn id="15" idx="3"/>
            <a:endCxn id="14" idx="1"/>
          </p:cNvCxnSpPr>
          <p:nvPr/>
        </p:nvCxnSpPr>
        <p:spPr bwMode="auto">
          <a:xfrm>
            <a:off x="1318642" y="2737738"/>
            <a:ext cx="1119758" cy="3996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hteck 23"/>
          <p:cNvSpPr/>
          <p:nvPr/>
        </p:nvSpPr>
        <p:spPr>
          <a:xfrm>
            <a:off x="2590800" y="3276600"/>
            <a:ext cx="52578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Processes</a:t>
            </a:r>
            <a:r>
              <a:rPr lang="de-DE" dirty="0"/>
              <a:t> </a:t>
            </a:r>
            <a:r>
              <a:rPr lang="de-DE" dirty="0" err="1"/>
              <a:t>access</a:t>
            </a:r>
            <a:r>
              <a:rPr lang="de-DE" dirty="0"/>
              <a:t> same </a:t>
            </a:r>
            <a:r>
              <a:rPr lang="de-DE" dirty="0" err="1"/>
              <a:t>data</a:t>
            </a:r>
            <a:r>
              <a:rPr lang="de-DE" dirty="0"/>
              <a:t> in </a:t>
            </a:r>
            <a:r>
              <a:rPr lang="de-DE" dirty="0" err="1"/>
              <a:t>memory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228600" y="3276600"/>
            <a:ext cx="2095445" cy="446276"/>
          </a:xfrm>
          <a:prstGeom prst="rect">
            <a:avLst/>
          </a:prstGeom>
          <a:ln w="57150" cmpd="thickThin">
            <a:solidFill>
              <a:srgbClr val="800000"/>
            </a:solidFill>
          </a:ln>
        </p:spPr>
        <p:txBody>
          <a:bodyPr wrap="none">
            <a:spAutoFit/>
          </a:bodyPr>
          <a:lstStyle/>
          <a:p>
            <a:r>
              <a:rPr lang="de-DE" dirty="0" err="1" smtClean="0"/>
              <a:t>Shared</a:t>
            </a:r>
            <a:r>
              <a:rPr lang="de-DE" dirty="0" smtClean="0"/>
              <a:t> Memory</a:t>
            </a:r>
            <a:endParaRPr lang="de-DE" dirty="0"/>
          </a:p>
        </p:txBody>
      </p:sp>
      <p:cxnSp>
        <p:nvCxnSpPr>
          <p:cNvPr id="26" name="Gerade Verbindung 25"/>
          <p:cNvCxnSpPr>
            <a:stCxn id="25" idx="3"/>
            <a:endCxn id="24" idx="1"/>
          </p:cNvCxnSpPr>
          <p:nvPr/>
        </p:nvCxnSpPr>
        <p:spPr bwMode="auto">
          <a:xfrm>
            <a:off x="2324045" y="3499738"/>
            <a:ext cx="266755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hteck 27"/>
          <p:cNvSpPr/>
          <p:nvPr/>
        </p:nvSpPr>
        <p:spPr>
          <a:xfrm>
            <a:off x="8229600" y="3276600"/>
            <a:ext cx="1238891" cy="446276"/>
          </a:xfrm>
          <a:prstGeom prst="rect">
            <a:avLst/>
          </a:prstGeom>
          <a:ln w="57150" cmpd="thickThin">
            <a:solidFill>
              <a:srgbClr val="800000"/>
            </a:solidFill>
          </a:ln>
        </p:spPr>
        <p:txBody>
          <a:bodyPr wrap="none">
            <a:spAutoFit/>
          </a:bodyPr>
          <a:lstStyle/>
          <a:p>
            <a:r>
              <a:rPr lang="de-DE" dirty="0" err="1" smtClean="0"/>
              <a:t>OpenMP</a:t>
            </a:r>
            <a:endParaRPr lang="de-DE" dirty="0"/>
          </a:p>
        </p:txBody>
      </p:sp>
      <p:cxnSp>
        <p:nvCxnSpPr>
          <p:cNvPr id="30" name="Gerade Verbindung 29"/>
          <p:cNvCxnSpPr>
            <a:stCxn id="24" idx="3"/>
            <a:endCxn id="28" idx="1"/>
          </p:cNvCxnSpPr>
          <p:nvPr/>
        </p:nvCxnSpPr>
        <p:spPr bwMode="auto">
          <a:xfrm flipV="1">
            <a:off x="7848600" y="3499738"/>
            <a:ext cx="38100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Rechteck 30"/>
          <p:cNvSpPr/>
          <p:nvPr/>
        </p:nvSpPr>
        <p:spPr>
          <a:xfrm>
            <a:off x="2438400" y="4038600"/>
            <a:ext cx="54102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/>
              <a:t>Data </a:t>
            </a:r>
            <a:r>
              <a:rPr lang="de-DE" dirty="0" err="1"/>
              <a:t>is</a:t>
            </a:r>
            <a:r>
              <a:rPr lang="de-DE" dirty="0"/>
              <a:t> send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sockets</a:t>
            </a:r>
            <a:endParaRPr lang="de-DE" dirty="0"/>
          </a:p>
        </p:txBody>
      </p:sp>
      <p:sp>
        <p:nvSpPr>
          <p:cNvPr id="32" name="Rechteck 31"/>
          <p:cNvSpPr/>
          <p:nvPr/>
        </p:nvSpPr>
        <p:spPr>
          <a:xfrm>
            <a:off x="762000" y="4038600"/>
            <a:ext cx="987432" cy="446276"/>
          </a:xfrm>
          <a:prstGeom prst="rect">
            <a:avLst/>
          </a:prstGeom>
          <a:ln w="57150" cmpd="thickThin">
            <a:solidFill>
              <a:srgbClr val="FF6600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Socket</a:t>
            </a:r>
            <a:endParaRPr lang="de-DE" dirty="0"/>
          </a:p>
        </p:txBody>
      </p:sp>
      <p:cxnSp>
        <p:nvCxnSpPr>
          <p:cNvPr id="33" name="Gerade Verbindung 32"/>
          <p:cNvCxnSpPr>
            <a:stCxn id="32" idx="3"/>
            <a:endCxn id="31" idx="1"/>
          </p:cNvCxnSpPr>
          <p:nvPr/>
        </p:nvCxnSpPr>
        <p:spPr bwMode="auto">
          <a:xfrm>
            <a:off x="1749432" y="4261738"/>
            <a:ext cx="688968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Rechteck 33"/>
          <p:cNvSpPr/>
          <p:nvPr/>
        </p:nvSpPr>
        <p:spPr>
          <a:xfrm>
            <a:off x="8229600" y="4038600"/>
            <a:ext cx="840100" cy="446276"/>
          </a:xfrm>
          <a:prstGeom prst="rect">
            <a:avLst/>
          </a:prstGeom>
          <a:ln w="57150" cmpd="thickThin">
            <a:solidFill>
              <a:srgbClr val="FF6600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ZMQ</a:t>
            </a:r>
            <a:endParaRPr lang="de-DE" dirty="0"/>
          </a:p>
        </p:txBody>
      </p:sp>
      <p:cxnSp>
        <p:nvCxnSpPr>
          <p:cNvPr id="35" name="Gerade Verbindung 34"/>
          <p:cNvCxnSpPr>
            <a:stCxn id="31" idx="3"/>
            <a:endCxn id="34" idx="1"/>
          </p:cNvCxnSpPr>
          <p:nvPr/>
        </p:nvCxnSpPr>
        <p:spPr bwMode="auto">
          <a:xfrm flipV="1">
            <a:off x="7848600" y="4261738"/>
            <a:ext cx="38100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Rechteck 42"/>
          <p:cNvSpPr/>
          <p:nvPr/>
        </p:nvSpPr>
        <p:spPr>
          <a:xfrm>
            <a:off x="2590800" y="5029200"/>
            <a:ext cx="51816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/>
              <a:t>Data </a:t>
            </a:r>
            <a:r>
              <a:rPr lang="de-DE" dirty="0" err="1"/>
              <a:t>is</a:t>
            </a:r>
            <a:r>
              <a:rPr lang="de-DE" dirty="0"/>
              <a:t> send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sockets</a:t>
            </a:r>
            <a:endParaRPr lang="de-DE" dirty="0"/>
          </a:p>
        </p:txBody>
      </p:sp>
      <p:sp>
        <p:nvSpPr>
          <p:cNvPr id="44" name="Rechteck 43"/>
          <p:cNvSpPr/>
          <p:nvPr/>
        </p:nvSpPr>
        <p:spPr>
          <a:xfrm>
            <a:off x="152400" y="5029200"/>
            <a:ext cx="2191870" cy="446276"/>
          </a:xfrm>
          <a:prstGeom prst="rect">
            <a:avLst/>
          </a:prstGeom>
          <a:ln w="57150" cmpd="thickThin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Message </a:t>
            </a:r>
            <a:r>
              <a:rPr lang="de-DE" dirty="0" err="1" smtClean="0"/>
              <a:t>Passing</a:t>
            </a:r>
            <a:endParaRPr lang="de-DE" dirty="0"/>
          </a:p>
        </p:txBody>
      </p:sp>
      <p:cxnSp>
        <p:nvCxnSpPr>
          <p:cNvPr id="45" name="Gerade Verbindung 44"/>
          <p:cNvCxnSpPr>
            <a:stCxn id="44" idx="3"/>
            <a:endCxn id="43" idx="1"/>
          </p:cNvCxnSpPr>
          <p:nvPr/>
        </p:nvCxnSpPr>
        <p:spPr bwMode="auto">
          <a:xfrm>
            <a:off x="2344270" y="5252338"/>
            <a:ext cx="24653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Rechteck 45"/>
          <p:cNvSpPr/>
          <p:nvPr/>
        </p:nvSpPr>
        <p:spPr>
          <a:xfrm>
            <a:off x="8229600" y="4648200"/>
            <a:ext cx="823970" cy="446276"/>
          </a:xfrm>
          <a:prstGeom prst="rect">
            <a:avLst/>
          </a:prstGeom>
          <a:ln w="57150" cmpd="thickThin">
            <a:solidFill>
              <a:srgbClr val="7878DE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PVM</a:t>
            </a:r>
            <a:endParaRPr lang="de-DE" dirty="0"/>
          </a:p>
        </p:txBody>
      </p:sp>
      <p:cxnSp>
        <p:nvCxnSpPr>
          <p:cNvPr id="47" name="Gerade Verbindung 46"/>
          <p:cNvCxnSpPr>
            <a:stCxn id="43" idx="3"/>
            <a:endCxn id="46" idx="1"/>
          </p:cNvCxnSpPr>
          <p:nvPr/>
        </p:nvCxnSpPr>
        <p:spPr bwMode="auto">
          <a:xfrm flipV="1">
            <a:off x="7772400" y="4871338"/>
            <a:ext cx="457200" cy="388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Rechteck 48"/>
          <p:cNvSpPr/>
          <p:nvPr/>
        </p:nvSpPr>
        <p:spPr>
          <a:xfrm>
            <a:off x="8229600" y="5257800"/>
            <a:ext cx="709186" cy="446276"/>
          </a:xfrm>
          <a:prstGeom prst="rect">
            <a:avLst/>
          </a:prstGeom>
          <a:ln w="57150" cmpd="thickThin">
            <a:solidFill>
              <a:srgbClr val="7878DE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MPI</a:t>
            </a:r>
            <a:endParaRPr lang="de-DE" dirty="0"/>
          </a:p>
        </p:txBody>
      </p:sp>
      <p:cxnSp>
        <p:nvCxnSpPr>
          <p:cNvPr id="50" name="Gerade Verbindung 49"/>
          <p:cNvCxnSpPr>
            <a:stCxn id="43" idx="3"/>
            <a:endCxn id="49" idx="1"/>
          </p:cNvCxnSpPr>
          <p:nvPr/>
        </p:nvCxnSpPr>
        <p:spPr bwMode="auto">
          <a:xfrm>
            <a:off x="7772400" y="5260033"/>
            <a:ext cx="457200" cy="22090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hteck 59"/>
          <p:cNvSpPr/>
          <p:nvPr/>
        </p:nvSpPr>
        <p:spPr>
          <a:xfrm>
            <a:off x="3352800" y="5715000"/>
            <a:ext cx="4343400" cy="830997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Processes</a:t>
            </a:r>
            <a:r>
              <a:rPr lang="de-DE" dirty="0"/>
              <a:t> outsource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subroutines</a:t>
            </a:r>
            <a:endParaRPr lang="de-DE" dirty="0"/>
          </a:p>
        </p:txBody>
      </p:sp>
      <p:sp>
        <p:nvSpPr>
          <p:cNvPr id="61" name="Rechteck 60"/>
          <p:cNvSpPr/>
          <p:nvPr/>
        </p:nvSpPr>
        <p:spPr>
          <a:xfrm>
            <a:off x="152400" y="5867400"/>
            <a:ext cx="2936740" cy="446276"/>
          </a:xfrm>
          <a:prstGeom prst="rect">
            <a:avLst/>
          </a:prstGeom>
          <a:ln w="57150" cmpd="thickThin"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Remote </a:t>
            </a:r>
            <a:r>
              <a:rPr lang="de-DE" dirty="0" err="1" smtClean="0"/>
              <a:t>Procedure</a:t>
            </a:r>
            <a:r>
              <a:rPr lang="de-DE" dirty="0" smtClean="0"/>
              <a:t> Call</a:t>
            </a:r>
            <a:endParaRPr lang="de-DE" dirty="0"/>
          </a:p>
        </p:txBody>
      </p:sp>
      <p:cxnSp>
        <p:nvCxnSpPr>
          <p:cNvPr id="62" name="Gerade Verbindung 61"/>
          <p:cNvCxnSpPr>
            <a:stCxn id="61" idx="3"/>
            <a:endCxn id="60" idx="1"/>
          </p:cNvCxnSpPr>
          <p:nvPr/>
        </p:nvCxnSpPr>
        <p:spPr bwMode="auto">
          <a:xfrm>
            <a:off x="3089140" y="6090538"/>
            <a:ext cx="263660" cy="3996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hteck 62"/>
          <p:cNvSpPr/>
          <p:nvPr/>
        </p:nvSpPr>
        <p:spPr>
          <a:xfrm>
            <a:off x="8077200" y="5867400"/>
            <a:ext cx="840100" cy="446276"/>
          </a:xfrm>
          <a:prstGeom prst="rect">
            <a:avLst/>
          </a:prstGeom>
          <a:ln w="57150" cmpd="thickThin"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ZMQ</a:t>
            </a:r>
            <a:endParaRPr lang="de-DE" dirty="0"/>
          </a:p>
        </p:txBody>
      </p:sp>
      <p:cxnSp>
        <p:nvCxnSpPr>
          <p:cNvPr id="64" name="Gerade Verbindung 63"/>
          <p:cNvCxnSpPr>
            <a:stCxn id="60" idx="3"/>
            <a:endCxn id="63" idx="1"/>
          </p:cNvCxnSpPr>
          <p:nvPr/>
        </p:nvCxnSpPr>
        <p:spPr bwMode="auto">
          <a:xfrm flipV="1">
            <a:off x="7696200" y="6090538"/>
            <a:ext cx="381000" cy="3996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Rechteck 5"/>
          <p:cNvSpPr/>
          <p:nvPr/>
        </p:nvSpPr>
        <p:spPr bwMode="auto">
          <a:xfrm>
            <a:off x="152400" y="1066800"/>
            <a:ext cx="9448800" cy="2819400"/>
          </a:xfrm>
          <a:prstGeom prst="rect">
            <a:avLst/>
          </a:prstGeom>
          <a:solidFill>
            <a:srgbClr val="FFFFFF">
              <a:alpha val="6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36" name="Rechteck 35"/>
          <p:cNvSpPr/>
          <p:nvPr/>
        </p:nvSpPr>
        <p:spPr bwMode="auto">
          <a:xfrm>
            <a:off x="0" y="4572000"/>
            <a:ext cx="9448800" cy="1981200"/>
          </a:xfrm>
          <a:prstGeom prst="rect">
            <a:avLst/>
          </a:prstGeom>
          <a:solidFill>
            <a:srgbClr val="FFFFFF">
              <a:alpha val="6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783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Socket </a:t>
            </a:r>
            <a:r>
              <a:rPr lang="de-DE" dirty="0" err="1" smtClean="0"/>
              <a:t>Programming</a:t>
            </a:r>
            <a:endParaRPr lang="de-DE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743200"/>
            <a:ext cx="8229600" cy="1059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6984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ZMQ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762000" y="1600200"/>
            <a:ext cx="6667500" cy="3934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de-DE" sz="2800" dirty="0" err="1"/>
              <a:t>automatically</a:t>
            </a:r>
            <a:r>
              <a:rPr lang="de-DE" sz="2800" dirty="0"/>
              <a:t> </a:t>
            </a:r>
            <a:r>
              <a:rPr lang="de-DE" sz="2800" dirty="0" err="1"/>
              <a:t>reconnects</a:t>
            </a:r>
            <a:r>
              <a:rPr lang="de-DE" sz="2800" dirty="0"/>
              <a:t> </a:t>
            </a:r>
            <a:r>
              <a:rPr lang="de-DE" sz="2800" dirty="0" err="1"/>
              <a:t>to</a:t>
            </a:r>
            <a:r>
              <a:rPr lang="de-DE" sz="2800" dirty="0"/>
              <a:t> </a:t>
            </a:r>
            <a:r>
              <a:rPr lang="de-DE" sz="2800" dirty="0" err="1"/>
              <a:t>peers</a:t>
            </a:r>
            <a:endParaRPr lang="de-DE" sz="2800" dirty="0"/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de-DE" sz="2800" dirty="0" err="1"/>
              <a:t>queues</a:t>
            </a:r>
            <a:r>
              <a:rPr lang="de-DE" sz="2800" dirty="0"/>
              <a:t> </a:t>
            </a:r>
            <a:r>
              <a:rPr lang="de-DE" sz="2800" dirty="0" err="1"/>
              <a:t>messages</a:t>
            </a:r>
            <a:r>
              <a:rPr lang="de-DE" sz="2800" dirty="0"/>
              <a:t> </a:t>
            </a:r>
            <a:r>
              <a:rPr lang="de-DE" sz="2800" dirty="0" err="1"/>
              <a:t>at</a:t>
            </a:r>
            <a:r>
              <a:rPr lang="de-DE" sz="2800" dirty="0"/>
              <a:t> </a:t>
            </a:r>
            <a:r>
              <a:rPr lang="de-DE" sz="2800" dirty="0" err="1"/>
              <a:t>sender</a:t>
            </a:r>
            <a:r>
              <a:rPr lang="de-DE" sz="2800" dirty="0"/>
              <a:t> </a:t>
            </a:r>
            <a:r>
              <a:rPr lang="de-DE" sz="2800" dirty="0" err="1"/>
              <a:t>and</a:t>
            </a:r>
            <a:r>
              <a:rPr lang="de-DE" sz="2800" dirty="0"/>
              <a:t> </a:t>
            </a:r>
            <a:r>
              <a:rPr lang="de-DE" sz="2800" dirty="0" err="1"/>
              <a:t>receiver</a:t>
            </a:r>
            <a:endParaRPr lang="de-DE" sz="2800" dirty="0"/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de-DE" sz="2800" dirty="0" err="1"/>
              <a:t>routes</a:t>
            </a:r>
            <a:r>
              <a:rPr lang="de-DE" sz="2800" dirty="0"/>
              <a:t> </a:t>
            </a:r>
            <a:r>
              <a:rPr lang="de-DE" sz="2800" dirty="0" err="1"/>
              <a:t>messages</a:t>
            </a:r>
            <a:endParaRPr lang="de-DE" sz="2800" dirty="0"/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de-DE" sz="2800" dirty="0" err="1"/>
              <a:t>handles</a:t>
            </a:r>
            <a:r>
              <a:rPr lang="de-DE" sz="2800" dirty="0"/>
              <a:t> </a:t>
            </a:r>
            <a:r>
              <a:rPr lang="de-DE" sz="2800" dirty="0" err="1"/>
              <a:t>sockets</a:t>
            </a:r>
            <a:r>
              <a:rPr lang="de-DE" sz="2800" dirty="0"/>
              <a:t> </a:t>
            </a:r>
            <a:r>
              <a:rPr lang="de-DE" sz="2800" dirty="0" err="1"/>
              <a:t>errors</a:t>
            </a:r>
            <a:endParaRPr lang="de-DE" sz="2800" dirty="0"/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de-DE" sz="2800" dirty="0" err="1"/>
              <a:t>does</a:t>
            </a:r>
            <a:r>
              <a:rPr lang="de-DE" sz="2800" dirty="0"/>
              <a:t> all I/O in </a:t>
            </a:r>
            <a:r>
              <a:rPr lang="de-DE" sz="2800" dirty="0" err="1"/>
              <a:t>background</a:t>
            </a:r>
            <a:r>
              <a:rPr lang="de-DE" sz="2800" dirty="0"/>
              <a:t> </a:t>
            </a:r>
            <a:r>
              <a:rPr lang="de-DE" sz="2800" dirty="0" err="1"/>
              <a:t>threads</a:t>
            </a:r>
            <a:endParaRPr lang="de-DE" sz="2800" dirty="0"/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de-DE" sz="2800" dirty="0"/>
              <a:t>lock </a:t>
            </a:r>
            <a:r>
              <a:rPr lang="de-DE" sz="2800" dirty="0" err="1"/>
              <a:t>free</a:t>
            </a:r>
            <a:r>
              <a:rPr lang="de-DE" sz="2800" dirty="0"/>
              <a:t> </a:t>
            </a:r>
            <a:r>
              <a:rPr lang="de-DE" sz="2800" dirty="0" err="1"/>
              <a:t>techniques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</a:t>
            </a:r>
            <a:r>
              <a:rPr lang="de-DE" sz="2800" dirty="0" err="1"/>
              <a:t>communication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42235839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ZMQ – Socket </a:t>
            </a:r>
            <a:r>
              <a:rPr lang="de-DE" dirty="0" err="1" smtClean="0"/>
              <a:t>Types</a:t>
            </a:r>
            <a:endParaRPr lang="de-DE" dirty="0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2971799"/>
            <a:ext cx="3048000" cy="3134731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3810000" y="1752600"/>
            <a:ext cx="2298952" cy="8771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2800" dirty="0"/>
              <a:t>Request/</a:t>
            </a:r>
            <a:r>
              <a:rPr lang="de-DE" sz="2800" dirty="0" err="1" smtClean="0"/>
              <a:t>Reply</a:t>
            </a:r>
            <a:endParaRPr lang="de-DE" sz="2800" dirty="0" smtClean="0"/>
          </a:p>
          <a:p>
            <a:pPr algn="ctr"/>
            <a:r>
              <a:rPr lang="de-DE" b="1" dirty="0" err="1" smtClean="0"/>
              <a:t>blocking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9934127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ZMQ – Socket </a:t>
            </a:r>
            <a:r>
              <a:rPr lang="de-DE" dirty="0" err="1" smtClean="0"/>
              <a:t>Types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3631230" y="1752600"/>
            <a:ext cx="1742096" cy="8771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2800" dirty="0" smtClean="0"/>
              <a:t>Push/Pull</a:t>
            </a:r>
          </a:p>
          <a:p>
            <a:pPr algn="ctr"/>
            <a:r>
              <a:rPr lang="de-DE" b="1" dirty="0" err="1" smtClean="0"/>
              <a:t>nonblocking</a:t>
            </a:r>
            <a:endParaRPr lang="de-DE" b="1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2971799"/>
            <a:ext cx="4169917" cy="310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8367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ZMQ – Socket </a:t>
            </a:r>
            <a:r>
              <a:rPr lang="de-DE" dirty="0" err="1" smtClean="0"/>
              <a:t>Types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3505200" y="1828800"/>
            <a:ext cx="27781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2800" dirty="0" err="1" smtClean="0"/>
              <a:t>Publish</a:t>
            </a:r>
            <a:r>
              <a:rPr lang="de-DE" sz="2800" dirty="0" smtClean="0"/>
              <a:t>/</a:t>
            </a:r>
            <a:r>
              <a:rPr lang="de-DE" sz="2800" dirty="0" err="1" smtClean="0"/>
              <a:t>Subscribe</a:t>
            </a:r>
            <a:endParaRPr lang="de-DE" sz="2800" dirty="0" smtClean="0"/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3047999"/>
            <a:ext cx="3962400" cy="304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2252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Inter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Communication 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2438400" y="1143000"/>
            <a:ext cx="5410200" cy="446276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every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accessible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838200" y="1143000"/>
            <a:ext cx="643513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/>
              <a:t>File</a:t>
            </a:r>
          </a:p>
        </p:txBody>
      </p:sp>
      <p:cxnSp>
        <p:nvCxnSpPr>
          <p:cNvPr id="7" name="Gerade Verbindung 6"/>
          <p:cNvCxnSpPr>
            <a:stCxn id="5" idx="3"/>
            <a:endCxn id="4" idx="1"/>
          </p:cNvCxnSpPr>
          <p:nvPr/>
        </p:nvCxnSpPr>
        <p:spPr bwMode="auto">
          <a:xfrm>
            <a:off x="1481713" y="1366138"/>
            <a:ext cx="956687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Rechteck 8"/>
          <p:cNvSpPr/>
          <p:nvPr/>
        </p:nvSpPr>
        <p:spPr>
          <a:xfrm>
            <a:off x="2438400" y="1752600"/>
            <a:ext cx="54102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Asynchrounous</a:t>
            </a:r>
            <a:r>
              <a:rPr lang="de-DE" dirty="0"/>
              <a:t> </a:t>
            </a:r>
            <a:r>
              <a:rPr lang="de-DE" dirty="0" err="1"/>
              <a:t>notification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an </a:t>
            </a:r>
            <a:r>
              <a:rPr lang="de-DE" dirty="0" err="1"/>
              <a:t>event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609600" y="1752600"/>
            <a:ext cx="938466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Signal</a:t>
            </a:r>
            <a:endParaRPr lang="de-DE" dirty="0"/>
          </a:p>
        </p:txBody>
      </p:sp>
      <p:cxnSp>
        <p:nvCxnSpPr>
          <p:cNvPr id="11" name="Gerade Verbindung 10"/>
          <p:cNvCxnSpPr>
            <a:stCxn id="10" idx="3"/>
            <a:endCxn id="9" idx="1"/>
          </p:cNvCxnSpPr>
          <p:nvPr/>
        </p:nvCxnSpPr>
        <p:spPr bwMode="auto">
          <a:xfrm>
            <a:off x="1548066" y="1975738"/>
            <a:ext cx="890334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hteck 13"/>
          <p:cNvSpPr/>
          <p:nvPr/>
        </p:nvSpPr>
        <p:spPr>
          <a:xfrm>
            <a:off x="2438400" y="2362200"/>
            <a:ext cx="5410200" cy="830997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output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streams</a:t>
            </a:r>
            <a:r>
              <a:rPr lang="de-DE" dirty="0"/>
              <a:t> </a:t>
            </a:r>
            <a:r>
              <a:rPr lang="de-DE" dirty="0" err="1"/>
              <a:t>directly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another</a:t>
            </a:r>
            <a:r>
              <a:rPr lang="de-DE" dirty="0"/>
              <a:t> </a:t>
            </a:r>
            <a:r>
              <a:rPr lang="de-DE" dirty="0" err="1" smtClean="0"/>
              <a:t>process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609600" y="2514600"/>
            <a:ext cx="709042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Pipe</a:t>
            </a:r>
            <a:endParaRPr lang="de-DE" dirty="0"/>
          </a:p>
        </p:txBody>
      </p:sp>
      <p:cxnSp>
        <p:nvCxnSpPr>
          <p:cNvPr id="16" name="Gerade Verbindung 15"/>
          <p:cNvCxnSpPr>
            <a:stCxn id="15" idx="3"/>
            <a:endCxn id="14" idx="1"/>
          </p:cNvCxnSpPr>
          <p:nvPr/>
        </p:nvCxnSpPr>
        <p:spPr bwMode="auto">
          <a:xfrm>
            <a:off x="1318642" y="2737738"/>
            <a:ext cx="1119758" cy="3996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hteck 23"/>
          <p:cNvSpPr/>
          <p:nvPr/>
        </p:nvSpPr>
        <p:spPr>
          <a:xfrm>
            <a:off x="2590800" y="3276600"/>
            <a:ext cx="52578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Processes</a:t>
            </a:r>
            <a:r>
              <a:rPr lang="de-DE" dirty="0"/>
              <a:t> </a:t>
            </a:r>
            <a:r>
              <a:rPr lang="de-DE" dirty="0" err="1"/>
              <a:t>access</a:t>
            </a:r>
            <a:r>
              <a:rPr lang="de-DE" dirty="0"/>
              <a:t> same </a:t>
            </a:r>
            <a:r>
              <a:rPr lang="de-DE" dirty="0" err="1"/>
              <a:t>data</a:t>
            </a:r>
            <a:r>
              <a:rPr lang="de-DE" dirty="0"/>
              <a:t> in </a:t>
            </a:r>
            <a:r>
              <a:rPr lang="de-DE" dirty="0" err="1"/>
              <a:t>memory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228600" y="3276600"/>
            <a:ext cx="2095445" cy="446276"/>
          </a:xfrm>
          <a:prstGeom prst="rect">
            <a:avLst/>
          </a:prstGeom>
          <a:ln w="57150" cmpd="thickThin">
            <a:solidFill>
              <a:srgbClr val="800000"/>
            </a:solidFill>
          </a:ln>
        </p:spPr>
        <p:txBody>
          <a:bodyPr wrap="none">
            <a:spAutoFit/>
          </a:bodyPr>
          <a:lstStyle/>
          <a:p>
            <a:r>
              <a:rPr lang="de-DE" dirty="0" err="1" smtClean="0"/>
              <a:t>Shared</a:t>
            </a:r>
            <a:r>
              <a:rPr lang="de-DE" dirty="0" smtClean="0"/>
              <a:t> Memory</a:t>
            </a:r>
            <a:endParaRPr lang="de-DE" dirty="0"/>
          </a:p>
        </p:txBody>
      </p:sp>
      <p:cxnSp>
        <p:nvCxnSpPr>
          <p:cNvPr id="26" name="Gerade Verbindung 25"/>
          <p:cNvCxnSpPr>
            <a:stCxn id="25" idx="3"/>
            <a:endCxn id="24" idx="1"/>
          </p:cNvCxnSpPr>
          <p:nvPr/>
        </p:nvCxnSpPr>
        <p:spPr bwMode="auto">
          <a:xfrm>
            <a:off x="2324045" y="3499738"/>
            <a:ext cx="266755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hteck 27"/>
          <p:cNvSpPr/>
          <p:nvPr/>
        </p:nvSpPr>
        <p:spPr>
          <a:xfrm>
            <a:off x="8229600" y="3276600"/>
            <a:ext cx="1238891" cy="446276"/>
          </a:xfrm>
          <a:prstGeom prst="rect">
            <a:avLst/>
          </a:prstGeom>
          <a:ln w="57150" cmpd="thickThin">
            <a:solidFill>
              <a:srgbClr val="800000"/>
            </a:solidFill>
          </a:ln>
        </p:spPr>
        <p:txBody>
          <a:bodyPr wrap="none">
            <a:spAutoFit/>
          </a:bodyPr>
          <a:lstStyle/>
          <a:p>
            <a:r>
              <a:rPr lang="de-DE" dirty="0" err="1" smtClean="0"/>
              <a:t>OpenMP</a:t>
            </a:r>
            <a:endParaRPr lang="de-DE" dirty="0"/>
          </a:p>
        </p:txBody>
      </p:sp>
      <p:cxnSp>
        <p:nvCxnSpPr>
          <p:cNvPr id="30" name="Gerade Verbindung 29"/>
          <p:cNvCxnSpPr>
            <a:stCxn id="24" idx="3"/>
            <a:endCxn id="28" idx="1"/>
          </p:cNvCxnSpPr>
          <p:nvPr/>
        </p:nvCxnSpPr>
        <p:spPr bwMode="auto">
          <a:xfrm flipV="1">
            <a:off x="7848600" y="3499738"/>
            <a:ext cx="38100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Rechteck 30"/>
          <p:cNvSpPr/>
          <p:nvPr/>
        </p:nvSpPr>
        <p:spPr>
          <a:xfrm>
            <a:off x="2438400" y="4038600"/>
            <a:ext cx="54102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/>
              <a:t>Data </a:t>
            </a:r>
            <a:r>
              <a:rPr lang="de-DE" dirty="0" err="1"/>
              <a:t>is</a:t>
            </a:r>
            <a:r>
              <a:rPr lang="de-DE" dirty="0"/>
              <a:t> send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sockets</a:t>
            </a:r>
            <a:endParaRPr lang="de-DE" dirty="0"/>
          </a:p>
        </p:txBody>
      </p:sp>
      <p:sp>
        <p:nvSpPr>
          <p:cNvPr id="32" name="Rechteck 31"/>
          <p:cNvSpPr/>
          <p:nvPr/>
        </p:nvSpPr>
        <p:spPr>
          <a:xfrm>
            <a:off x="762000" y="4038600"/>
            <a:ext cx="987432" cy="446276"/>
          </a:xfrm>
          <a:prstGeom prst="rect">
            <a:avLst/>
          </a:prstGeom>
          <a:ln w="57150" cmpd="thickThin">
            <a:solidFill>
              <a:srgbClr val="FF6600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Socket</a:t>
            </a:r>
            <a:endParaRPr lang="de-DE" dirty="0"/>
          </a:p>
        </p:txBody>
      </p:sp>
      <p:cxnSp>
        <p:nvCxnSpPr>
          <p:cNvPr id="33" name="Gerade Verbindung 32"/>
          <p:cNvCxnSpPr>
            <a:stCxn id="32" idx="3"/>
            <a:endCxn id="31" idx="1"/>
          </p:cNvCxnSpPr>
          <p:nvPr/>
        </p:nvCxnSpPr>
        <p:spPr bwMode="auto">
          <a:xfrm>
            <a:off x="1749432" y="4261738"/>
            <a:ext cx="688968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Rechteck 33"/>
          <p:cNvSpPr/>
          <p:nvPr/>
        </p:nvSpPr>
        <p:spPr>
          <a:xfrm>
            <a:off x="8229600" y="4038600"/>
            <a:ext cx="840100" cy="446276"/>
          </a:xfrm>
          <a:prstGeom prst="rect">
            <a:avLst/>
          </a:prstGeom>
          <a:ln w="57150" cmpd="thickThin">
            <a:solidFill>
              <a:srgbClr val="FF6600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ZMQ</a:t>
            </a:r>
            <a:endParaRPr lang="de-DE" dirty="0"/>
          </a:p>
        </p:txBody>
      </p:sp>
      <p:cxnSp>
        <p:nvCxnSpPr>
          <p:cNvPr id="35" name="Gerade Verbindung 34"/>
          <p:cNvCxnSpPr>
            <a:stCxn id="31" idx="3"/>
            <a:endCxn id="34" idx="1"/>
          </p:cNvCxnSpPr>
          <p:nvPr/>
        </p:nvCxnSpPr>
        <p:spPr bwMode="auto">
          <a:xfrm flipV="1">
            <a:off x="7848600" y="4261738"/>
            <a:ext cx="38100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Rechteck 42"/>
          <p:cNvSpPr/>
          <p:nvPr/>
        </p:nvSpPr>
        <p:spPr>
          <a:xfrm>
            <a:off x="2590800" y="5029200"/>
            <a:ext cx="51816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/>
              <a:t>Data </a:t>
            </a:r>
            <a:r>
              <a:rPr lang="de-DE" dirty="0" err="1"/>
              <a:t>is</a:t>
            </a:r>
            <a:r>
              <a:rPr lang="de-DE" dirty="0"/>
              <a:t> send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sockets</a:t>
            </a:r>
            <a:endParaRPr lang="de-DE" dirty="0"/>
          </a:p>
        </p:txBody>
      </p:sp>
      <p:sp>
        <p:nvSpPr>
          <p:cNvPr id="44" name="Rechteck 43"/>
          <p:cNvSpPr/>
          <p:nvPr/>
        </p:nvSpPr>
        <p:spPr>
          <a:xfrm>
            <a:off x="152400" y="5029200"/>
            <a:ext cx="2191870" cy="446276"/>
          </a:xfrm>
          <a:prstGeom prst="rect">
            <a:avLst/>
          </a:prstGeom>
          <a:ln w="57150" cmpd="thickThin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Message </a:t>
            </a:r>
            <a:r>
              <a:rPr lang="de-DE" dirty="0" err="1" smtClean="0"/>
              <a:t>Passing</a:t>
            </a:r>
            <a:endParaRPr lang="de-DE" dirty="0"/>
          </a:p>
        </p:txBody>
      </p:sp>
      <p:cxnSp>
        <p:nvCxnSpPr>
          <p:cNvPr id="45" name="Gerade Verbindung 44"/>
          <p:cNvCxnSpPr>
            <a:stCxn id="44" idx="3"/>
            <a:endCxn id="43" idx="1"/>
          </p:cNvCxnSpPr>
          <p:nvPr/>
        </p:nvCxnSpPr>
        <p:spPr bwMode="auto">
          <a:xfrm>
            <a:off x="2344270" y="5252338"/>
            <a:ext cx="24653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Rechteck 45"/>
          <p:cNvSpPr/>
          <p:nvPr/>
        </p:nvSpPr>
        <p:spPr>
          <a:xfrm>
            <a:off x="8229600" y="4648200"/>
            <a:ext cx="823970" cy="446276"/>
          </a:xfrm>
          <a:prstGeom prst="rect">
            <a:avLst/>
          </a:prstGeom>
          <a:ln w="57150" cmpd="thickThin">
            <a:solidFill>
              <a:srgbClr val="7878DE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PVM</a:t>
            </a:r>
            <a:endParaRPr lang="de-DE" dirty="0"/>
          </a:p>
        </p:txBody>
      </p:sp>
      <p:cxnSp>
        <p:nvCxnSpPr>
          <p:cNvPr id="47" name="Gerade Verbindung 46"/>
          <p:cNvCxnSpPr>
            <a:stCxn id="43" idx="3"/>
            <a:endCxn id="46" idx="1"/>
          </p:cNvCxnSpPr>
          <p:nvPr/>
        </p:nvCxnSpPr>
        <p:spPr bwMode="auto">
          <a:xfrm flipV="1">
            <a:off x="7772400" y="4871338"/>
            <a:ext cx="457200" cy="388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Rechteck 48"/>
          <p:cNvSpPr/>
          <p:nvPr/>
        </p:nvSpPr>
        <p:spPr>
          <a:xfrm>
            <a:off x="8229600" y="5257800"/>
            <a:ext cx="709186" cy="446276"/>
          </a:xfrm>
          <a:prstGeom prst="rect">
            <a:avLst/>
          </a:prstGeom>
          <a:ln w="57150" cmpd="thickThin">
            <a:solidFill>
              <a:srgbClr val="7878DE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MPI</a:t>
            </a:r>
            <a:endParaRPr lang="de-DE" dirty="0"/>
          </a:p>
        </p:txBody>
      </p:sp>
      <p:cxnSp>
        <p:nvCxnSpPr>
          <p:cNvPr id="50" name="Gerade Verbindung 49"/>
          <p:cNvCxnSpPr>
            <a:stCxn id="43" idx="3"/>
            <a:endCxn id="49" idx="1"/>
          </p:cNvCxnSpPr>
          <p:nvPr/>
        </p:nvCxnSpPr>
        <p:spPr bwMode="auto">
          <a:xfrm>
            <a:off x="7772400" y="5260033"/>
            <a:ext cx="457200" cy="22090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hteck 59"/>
          <p:cNvSpPr/>
          <p:nvPr/>
        </p:nvSpPr>
        <p:spPr>
          <a:xfrm>
            <a:off x="3352800" y="5715000"/>
            <a:ext cx="4343400" cy="830997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Processes</a:t>
            </a:r>
            <a:r>
              <a:rPr lang="de-DE" dirty="0"/>
              <a:t> outsource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subroutines</a:t>
            </a:r>
            <a:endParaRPr lang="de-DE" dirty="0"/>
          </a:p>
        </p:txBody>
      </p:sp>
      <p:sp>
        <p:nvSpPr>
          <p:cNvPr id="61" name="Rechteck 60"/>
          <p:cNvSpPr/>
          <p:nvPr/>
        </p:nvSpPr>
        <p:spPr>
          <a:xfrm>
            <a:off x="152400" y="5867400"/>
            <a:ext cx="2936740" cy="446276"/>
          </a:xfrm>
          <a:prstGeom prst="rect">
            <a:avLst/>
          </a:prstGeom>
          <a:ln w="57150" cmpd="thickThin"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Remote </a:t>
            </a:r>
            <a:r>
              <a:rPr lang="de-DE" dirty="0" err="1" smtClean="0"/>
              <a:t>Procedure</a:t>
            </a:r>
            <a:r>
              <a:rPr lang="de-DE" dirty="0" smtClean="0"/>
              <a:t> Call</a:t>
            </a:r>
            <a:endParaRPr lang="de-DE" dirty="0"/>
          </a:p>
        </p:txBody>
      </p:sp>
      <p:cxnSp>
        <p:nvCxnSpPr>
          <p:cNvPr id="62" name="Gerade Verbindung 61"/>
          <p:cNvCxnSpPr>
            <a:stCxn id="61" idx="3"/>
            <a:endCxn id="60" idx="1"/>
          </p:cNvCxnSpPr>
          <p:nvPr/>
        </p:nvCxnSpPr>
        <p:spPr bwMode="auto">
          <a:xfrm>
            <a:off x="3089140" y="6090538"/>
            <a:ext cx="263660" cy="3996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hteck 62"/>
          <p:cNvSpPr/>
          <p:nvPr/>
        </p:nvSpPr>
        <p:spPr>
          <a:xfrm>
            <a:off x="8077200" y="5867400"/>
            <a:ext cx="840100" cy="446276"/>
          </a:xfrm>
          <a:prstGeom prst="rect">
            <a:avLst/>
          </a:prstGeom>
          <a:ln w="57150" cmpd="thickThin"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ZMQ</a:t>
            </a:r>
            <a:endParaRPr lang="de-DE" dirty="0"/>
          </a:p>
        </p:txBody>
      </p:sp>
      <p:cxnSp>
        <p:nvCxnSpPr>
          <p:cNvPr id="64" name="Gerade Verbindung 63"/>
          <p:cNvCxnSpPr>
            <a:stCxn id="60" idx="3"/>
            <a:endCxn id="63" idx="1"/>
          </p:cNvCxnSpPr>
          <p:nvPr/>
        </p:nvCxnSpPr>
        <p:spPr bwMode="auto">
          <a:xfrm flipV="1">
            <a:off x="7696200" y="6090538"/>
            <a:ext cx="381000" cy="3996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Rechteck 5"/>
          <p:cNvSpPr/>
          <p:nvPr/>
        </p:nvSpPr>
        <p:spPr bwMode="auto">
          <a:xfrm>
            <a:off x="152400" y="1066800"/>
            <a:ext cx="9448800" cy="3505200"/>
          </a:xfrm>
          <a:prstGeom prst="rect">
            <a:avLst/>
          </a:prstGeom>
          <a:solidFill>
            <a:srgbClr val="FFFFFF">
              <a:alpha val="6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36" name="Rechteck 35"/>
          <p:cNvSpPr/>
          <p:nvPr/>
        </p:nvSpPr>
        <p:spPr bwMode="auto">
          <a:xfrm>
            <a:off x="0" y="5715000"/>
            <a:ext cx="9448800" cy="838200"/>
          </a:xfrm>
          <a:prstGeom prst="rect">
            <a:avLst/>
          </a:prstGeom>
          <a:solidFill>
            <a:srgbClr val="FFFFFF">
              <a:alpha val="6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5391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Message </a:t>
            </a:r>
            <a:r>
              <a:rPr lang="de-DE" dirty="0" err="1" smtClean="0"/>
              <a:t>Passing</a:t>
            </a:r>
            <a:endParaRPr lang="de-DE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828800"/>
            <a:ext cx="8304901" cy="1119873"/>
          </a:xfrm>
          <a:prstGeom prst="rect">
            <a:avLst/>
          </a:prstGeom>
        </p:spPr>
      </p:pic>
      <p:pic>
        <p:nvPicPr>
          <p:cNvPr id="5" name="Bild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3124200"/>
            <a:ext cx="2438400" cy="2489200"/>
          </a:xfrm>
          <a:prstGeom prst="rect">
            <a:avLst/>
          </a:prstGeom>
        </p:spPr>
      </p:pic>
      <p:pic>
        <p:nvPicPr>
          <p:cNvPr id="6" name="Bild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3124200"/>
            <a:ext cx="2438400" cy="2489200"/>
          </a:xfrm>
          <a:prstGeom prst="rect">
            <a:avLst/>
          </a:prstGeom>
        </p:spPr>
      </p:pic>
      <p:cxnSp>
        <p:nvCxnSpPr>
          <p:cNvPr id="8" name="Gerade Verbindung mit Pfeil 7"/>
          <p:cNvCxnSpPr>
            <a:stCxn id="5" idx="3"/>
            <a:endCxn id="6" idx="1"/>
          </p:cNvCxnSpPr>
          <p:nvPr/>
        </p:nvCxnSpPr>
        <p:spPr bwMode="auto">
          <a:xfrm>
            <a:off x="3124200" y="4368800"/>
            <a:ext cx="3429000" cy="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560146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title"/>
          </p:nvPr>
        </p:nvSpPr>
        <p:spPr>
          <a:xfrm>
            <a:off x="365040" y="525656"/>
            <a:ext cx="8483280" cy="761840"/>
          </a:xfrm>
          <a:ln/>
        </p:spPr>
        <p:txBody>
          <a:bodyPr/>
          <a:lstStyle/>
          <a:p>
            <a:r>
              <a:rPr lang="en-US" dirty="0" smtClean="0"/>
              <a:t>Cluster Computing</a:t>
            </a:r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457200" y="1524000"/>
            <a:ext cx="82027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/>
              <a:t>parallel </a:t>
            </a:r>
            <a:r>
              <a:rPr lang="de-DE" sz="2800" dirty="0" err="1" smtClean="0"/>
              <a:t>computing</a:t>
            </a:r>
            <a:r>
              <a:rPr lang="de-DE" sz="2800" dirty="0" smtClean="0"/>
              <a:t> on </a:t>
            </a:r>
            <a:r>
              <a:rPr lang="de-DE" sz="2800" dirty="0" err="1" smtClean="0"/>
              <a:t>systems</a:t>
            </a:r>
            <a:r>
              <a:rPr lang="de-DE" sz="2800" dirty="0" smtClean="0"/>
              <a:t> </a:t>
            </a:r>
            <a:r>
              <a:rPr lang="de-DE" sz="2800" dirty="0" err="1" smtClean="0"/>
              <a:t>with</a:t>
            </a:r>
            <a:r>
              <a:rPr lang="de-DE" sz="2800" dirty="0" smtClean="0"/>
              <a:t> </a:t>
            </a:r>
            <a:r>
              <a:rPr lang="de-DE" sz="2800" dirty="0" err="1" smtClean="0"/>
              <a:t>distributed</a:t>
            </a:r>
            <a:r>
              <a:rPr lang="de-DE" sz="2800" dirty="0" smtClean="0"/>
              <a:t> </a:t>
            </a:r>
            <a:r>
              <a:rPr lang="de-DE" sz="2800" dirty="0" err="1" smtClean="0"/>
              <a:t>memory</a:t>
            </a:r>
            <a:endParaRPr lang="de-DE" sz="2800" dirty="0"/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2057400"/>
            <a:ext cx="3327239" cy="4051300"/>
          </a:xfrm>
          <a:prstGeom prst="rect">
            <a:avLst/>
          </a:prstGeom>
        </p:spPr>
      </p:pic>
      <p:pic>
        <p:nvPicPr>
          <p:cNvPr id="2" name="Bild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9014" y="2667000"/>
            <a:ext cx="4933245" cy="31369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PVM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 bwMode="auto">
          <a:xfrm>
            <a:off x="457200" y="5486400"/>
            <a:ext cx="1461052" cy="762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10" name="Abgerundetes Rechteck 9"/>
          <p:cNvSpPr/>
          <p:nvPr/>
        </p:nvSpPr>
        <p:spPr bwMode="auto">
          <a:xfrm>
            <a:off x="5486400" y="1447800"/>
            <a:ext cx="1524000" cy="1828800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Master</a:t>
            </a:r>
          </a:p>
        </p:txBody>
      </p:sp>
      <p:sp>
        <p:nvSpPr>
          <p:cNvPr id="11" name="Abgerundetes Rechteck 10"/>
          <p:cNvSpPr/>
          <p:nvPr/>
        </p:nvSpPr>
        <p:spPr bwMode="auto">
          <a:xfrm>
            <a:off x="4038600" y="4191000"/>
            <a:ext cx="1524000" cy="1828800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Slave</a:t>
            </a:r>
          </a:p>
        </p:txBody>
      </p:sp>
      <p:sp>
        <p:nvSpPr>
          <p:cNvPr id="12" name="Abgerundetes Rechteck 11"/>
          <p:cNvSpPr/>
          <p:nvPr/>
        </p:nvSpPr>
        <p:spPr bwMode="auto">
          <a:xfrm>
            <a:off x="7391400" y="4191000"/>
            <a:ext cx="1524000" cy="1828800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Slave</a:t>
            </a:r>
          </a:p>
        </p:txBody>
      </p:sp>
      <p:cxnSp>
        <p:nvCxnSpPr>
          <p:cNvPr id="16" name="Gerade Verbindung mit Pfeil 15"/>
          <p:cNvCxnSpPr>
            <a:stCxn id="10" idx="2"/>
            <a:endCxn id="11" idx="0"/>
          </p:cNvCxnSpPr>
          <p:nvPr/>
        </p:nvCxnSpPr>
        <p:spPr bwMode="auto">
          <a:xfrm flipH="1">
            <a:off x="4800600" y="3276600"/>
            <a:ext cx="1447800" cy="91440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Gerade Verbindung mit Pfeil 16"/>
          <p:cNvCxnSpPr>
            <a:stCxn id="10" idx="2"/>
            <a:endCxn id="12" idx="0"/>
          </p:cNvCxnSpPr>
          <p:nvPr/>
        </p:nvCxnSpPr>
        <p:spPr bwMode="auto">
          <a:xfrm>
            <a:off x="6248400" y="3276600"/>
            <a:ext cx="1905000" cy="91440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Gerade Verbindung mit Pfeil 21"/>
          <p:cNvCxnSpPr>
            <a:stCxn id="11" idx="3"/>
            <a:endCxn id="12" idx="1"/>
          </p:cNvCxnSpPr>
          <p:nvPr/>
        </p:nvCxnSpPr>
        <p:spPr bwMode="auto">
          <a:xfrm>
            <a:off x="5562600" y="5105400"/>
            <a:ext cx="1828800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pSp>
        <p:nvGrpSpPr>
          <p:cNvPr id="35" name="Gruppierung 34"/>
          <p:cNvGrpSpPr/>
          <p:nvPr/>
        </p:nvGrpSpPr>
        <p:grpSpPr>
          <a:xfrm>
            <a:off x="381000" y="2971800"/>
            <a:ext cx="1600200" cy="1676400"/>
            <a:chOff x="381000" y="2971800"/>
            <a:chExt cx="1600200" cy="1676400"/>
          </a:xfrm>
        </p:grpSpPr>
        <p:sp>
          <p:nvSpPr>
            <p:cNvPr id="23" name="Rechteck 22"/>
            <p:cNvSpPr/>
            <p:nvPr/>
          </p:nvSpPr>
          <p:spPr bwMode="auto">
            <a:xfrm>
              <a:off x="381000" y="2971800"/>
              <a:ext cx="1600200" cy="1676400"/>
            </a:xfrm>
            <a:prstGeom prst="rect">
              <a:avLst/>
            </a:prstGeom>
            <a:noFill/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7" name="Rechteck 6"/>
            <p:cNvSpPr/>
            <p:nvPr/>
          </p:nvSpPr>
          <p:spPr bwMode="auto">
            <a:xfrm>
              <a:off x="457200" y="3733800"/>
              <a:ext cx="1461052" cy="762000"/>
            </a:xfrm>
            <a:prstGeom prst="rect">
              <a:avLst/>
            </a:prstGeom>
            <a:solidFill>
              <a:srgbClr val="0000FF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533400" y="3048000"/>
              <a:ext cx="1307012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Process</a:t>
              </a:r>
              <a:r>
                <a:rPr lang="de-DE" dirty="0" smtClean="0"/>
                <a:t> 1</a:t>
              </a:r>
              <a:endParaRPr lang="de-DE" dirty="0"/>
            </a:p>
          </p:txBody>
        </p:sp>
      </p:grpSp>
      <p:grpSp>
        <p:nvGrpSpPr>
          <p:cNvPr id="30" name="Gruppierung 29"/>
          <p:cNvGrpSpPr/>
          <p:nvPr/>
        </p:nvGrpSpPr>
        <p:grpSpPr>
          <a:xfrm>
            <a:off x="381000" y="1219200"/>
            <a:ext cx="1600200" cy="1676400"/>
            <a:chOff x="381000" y="1219200"/>
            <a:chExt cx="1600200" cy="1676400"/>
          </a:xfrm>
        </p:grpSpPr>
        <p:sp>
          <p:nvSpPr>
            <p:cNvPr id="5" name="Rechteck 4"/>
            <p:cNvSpPr/>
            <p:nvPr/>
          </p:nvSpPr>
          <p:spPr bwMode="auto">
            <a:xfrm>
              <a:off x="457200" y="2057400"/>
              <a:ext cx="1461052" cy="76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26" name="Rechteck 25"/>
            <p:cNvSpPr/>
            <p:nvPr/>
          </p:nvSpPr>
          <p:spPr bwMode="auto">
            <a:xfrm>
              <a:off x="381000" y="1219200"/>
              <a:ext cx="1600200" cy="1676400"/>
            </a:xfrm>
            <a:prstGeom prst="rect">
              <a:avLst/>
            </a:prstGeom>
            <a:noFill/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533400" y="1295400"/>
              <a:ext cx="1307012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Process</a:t>
              </a:r>
              <a:r>
                <a:rPr lang="de-DE" dirty="0" smtClean="0"/>
                <a:t> 0</a:t>
              </a:r>
              <a:endParaRPr lang="de-DE" dirty="0"/>
            </a:p>
          </p:txBody>
        </p:sp>
      </p:grpSp>
      <p:sp>
        <p:nvSpPr>
          <p:cNvPr id="28" name="Rechteck 27"/>
          <p:cNvSpPr/>
          <p:nvPr/>
        </p:nvSpPr>
        <p:spPr bwMode="auto">
          <a:xfrm>
            <a:off x="381000" y="4800600"/>
            <a:ext cx="1600200" cy="1676400"/>
          </a:xfrm>
          <a:prstGeom prst="rect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533400" y="4876800"/>
            <a:ext cx="1307012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Process</a:t>
            </a:r>
            <a:r>
              <a:rPr lang="de-DE" dirty="0" smtClean="0"/>
              <a:t> 2</a:t>
            </a:r>
            <a:endParaRPr lang="de-DE" dirty="0"/>
          </a:p>
        </p:txBody>
      </p:sp>
      <p:grpSp>
        <p:nvGrpSpPr>
          <p:cNvPr id="31" name="Gruppierung 30"/>
          <p:cNvGrpSpPr/>
          <p:nvPr/>
        </p:nvGrpSpPr>
        <p:grpSpPr>
          <a:xfrm>
            <a:off x="5715000" y="1981200"/>
            <a:ext cx="1143000" cy="1143000"/>
            <a:chOff x="381000" y="1219200"/>
            <a:chExt cx="1600200" cy="1676400"/>
          </a:xfrm>
        </p:grpSpPr>
        <p:sp>
          <p:nvSpPr>
            <p:cNvPr id="32" name="Rechteck 31"/>
            <p:cNvSpPr/>
            <p:nvPr/>
          </p:nvSpPr>
          <p:spPr bwMode="auto">
            <a:xfrm>
              <a:off x="457200" y="2057400"/>
              <a:ext cx="1461052" cy="76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33" name="Rechteck 32"/>
            <p:cNvSpPr/>
            <p:nvPr/>
          </p:nvSpPr>
          <p:spPr bwMode="auto">
            <a:xfrm>
              <a:off x="381000" y="1219200"/>
              <a:ext cx="1600200" cy="1676400"/>
            </a:xfrm>
            <a:prstGeom prst="rect">
              <a:avLst/>
            </a:prstGeom>
            <a:noFill/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487680" y="1330960"/>
              <a:ext cx="1488234" cy="5416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dirty="0" err="1" smtClean="0"/>
                <a:t>Process</a:t>
              </a:r>
              <a:r>
                <a:rPr lang="de-DE" sz="1800" dirty="0" smtClean="0"/>
                <a:t> 0</a:t>
              </a:r>
              <a:endParaRPr lang="de-DE" sz="1800" dirty="0"/>
            </a:p>
          </p:txBody>
        </p:sp>
      </p:grpSp>
      <p:grpSp>
        <p:nvGrpSpPr>
          <p:cNvPr id="36" name="Gruppierung 35"/>
          <p:cNvGrpSpPr/>
          <p:nvPr/>
        </p:nvGrpSpPr>
        <p:grpSpPr>
          <a:xfrm>
            <a:off x="4267200" y="4724400"/>
            <a:ext cx="1066800" cy="1143000"/>
            <a:chOff x="381000" y="2971800"/>
            <a:chExt cx="1600200" cy="1676400"/>
          </a:xfrm>
        </p:grpSpPr>
        <p:sp>
          <p:nvSpPr>
            <p:cNvPr id="37" name="Rechteck 36"/>
            <p:cNvSpPr/>
            <p:nvPr/>
          </p:nvSpPr>
          <p:spPr bwMode="auto">
            <a:xfrm>
              <a:off x="381000" y="2971800"/>
              <a:ext cx="1600200" cy="1676400"/>
            </a:xfrm>
            <a:prstGeom prst="rect">
              <a:avLst/>
            </a:prstGeom>
            <a:noFill/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38" name="Rechteck 37"/>
            <p:cNvSpPr/>
            <p:nvPr/>
          </p:nvSpPr>
          <p:spPr bwMode="auto">
            <a:xfrm>
              <a:off x="457200" y="3733800"/>
              <a:ext cx="1461052" cy="762000"/>
            </a:xfrm>
            <a:prstGeom prst="rect">
              <a:avLst/>
            </a:prstGeom>
            <a:solidFill>
              <a:srgbClr val="0000FF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381000" y="3083560"/>
              <a:ext cx="1594536" cy="5416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dirty="0" err="1" smtClean="0"/>
                <a:t>Process</a:t>
              </a:r>
              <a:r>
                <a:rPr lang="de-DE" sz="1800" dirty="0" smtClean="0"/>
                <a:t> 1</a:t>
              </a:r>
              <a:endParaRPr lang="de-DE" sz="1800" dirty="0"/>
            </a:p>
          </p:txBody>
        </p:sp>
      </p:grpSp>
      <p:grpSp>
        <p:nvGrpSpPr>
          <p:cNvPr id="40" name="Gruppierung 39"/>
          <p:cNvGrpSpPr/>
          <p:nvPr/>
        </p:nvGrpSpPr>
        <p:grpSpPr>
          <a:xfrm>
            <a:off x="7620000" y="4724400"/>
            <a:ext cx="1066800" cy="1143000"/>
            <a:chOff x="381000" y="2971800"/>
            <a:chExt cx="1600200" cy="1676400"/>
          </a:xfrm>
        </p:grpSpPr>
        <p:sp>
          <p:nvSpPr>
            <p:cNvPr id="41" name="Rechteck 40"/>
            <p:cNvSpPr/>
            <p:nvPr/>
          </p:nvSpPr>
          <p:spPr bwMode="auto">
            <a:xfrm>
              <a:off x="381000" y="2971800"/>
              <a:ext cx="1600200" cy="1676400"/>
            </a:xfrm>
            <a:prstGeom prst="rect">
              <a:avLst/>
            </a:prstGeom>
            <a:noFill/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42" name="Rechteck 41"/>
            <p:cNvSpPr/>
            <p:nvPr/>
          </p:nvSpPr>
          <p:spPr bwMode="auto">
            <a:xfrm>
              <a:off x="457200" y="3733800"/>
              <a:ext cx="1461052" cy="7620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381000" y="3083560"/>
              <a:ext cx="1594536" cy="5416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dirty="0" err="1" smtClean="0"/>
                <a:t>Process</a:t>
              </a:r>
              <a:r>
                <a:rPr lang="de-DE" sz="1800" dirty="0" smtClean="0"/>
                <a:t> 2</a:t>
              </a:r>
              <a:endParaRPr lang="de-DE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234707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MPI</a:t>
            </a:r>
            <a:endParaRPr lang="de-DE" dirty="0"/>
          </a:p>
        </p:txBody>
      </p:sp>
      <p:grpSp>
        <p:nvGrpSpPr>
          <p:cNvPr id="3" name="Gruppierung 2"/>
          <p:cNvGrpSpPr/>
          <p:nvPr/>
        </p:nvGrpSpPr>
        <p:grpSpPr>
          <a:xfrm>
            <a:off x="457200" y="1981200"/>
            <a:ext cx="2590800" cy="2895600"/>
            <a:chOff x="381000" y="1219200"/>
            <a:chExt cx="1600200" cy="1676400"/>
          </a:xfrm>
        </p:grpSpPr>
        <p:sp>
          <p:nvSpPr>
            <p:cNvPr id="4" name="Rechteck 3"/>
            <p:cNvSpPr/>
            <p:nvPr/>
          </p:nvSpPr>
          <p:spPr bwMode="auto">
            <a:xfrm>
              <a:off x="457200" y="1792705"/>
              <a:ext cx="1461052" cy="102669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5" name="Rechteck 4"/>
            <p:cNvSpPr/>
            <p:nvPr/>
          </p:nvSpPr>
          <p:spPr bwMode="auto">
            <a:xfrm>
              <a:off x="381000" y="1219200"/>
              <a:ext cx="1600200" cy="1676400"/>
            </a:xfrm>
            <a:prstGeom prst="rect">
              <a:avLst/>
            </a:prstGeom>
            <a:noFill/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804582" y="1307432"/>
              <a:ext cx="822395" cy="258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Processes</a:t>
              </a:r>
              <a:endParaRPr lang="de-DE" dirty="0"/>
            </a:p>
          </p:txBody>
        </p:sp>
      </p:grpSp>
      <p:sp>
        <p:nvSpPr>
          <p:cNvPr id="7" name="Rechteck 6"/>
          <p:cNvSpPr/>
          <p:nvPr/>
        </p:nvSpPr>
        <p:spPr bwMode="auto">
          <a:xfrm>
            <a:off x="685800" y="3505200"/>
            <a:ext cx="1219200" cy="457200"/>
          </a:xfrm>
          <a:prstGeom prst="rect">
            <a:avLst/>
          </a:prstGeom>
          <a:solidFill>
            <a:srgbClr val="0000FF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8" name="Rechteck 7"/>
          <p:cNvSpPr/>
          <p:nvPr/>
        </p:nvSpPr>
        <p:spPr bwMode="auto">
          <a:xfrm>
            <a:off x="685800" y="4191000"/>
            <a:ext cx="1219200" cy="4572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11" name="Abgerundetes Rechteck 10"/>
          <p:cNvSpPr/>
          <p:nvPr/>
        </p:nvSpPr>
        <p:spPr bwMode="auto">
          <a:xfrm>
            <a:off x="7391400" y="1219200"/>
            <a:ext cx="1524000" cy="1828800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node0</a:t>
            </a:r>
          </a:p>
        </p:txBody>
      </p:sp>
      <p:sp>
        <p:nvSpPr>
          <p:cNvPr id="12" name="Abgerundetes Rechteck 11"/>
          <p:cNvSpPr/>
          <p:nvPr/>
        </p:nvSpPr>
        <p:spPr bwMode="auto">
          <a:xfrm>
            <a:off x="7391400" y="4191000"/>
            <a:ext cx="1524000" cy="1828800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node1</a:t>
            </a:r>
          </a:p>
        </p:txBody>
      </p:sp>
      <p:cxnSp>
        <p:nvCxnSpPr>
          <p:cNvPr id="13" name="Gerade Verbindung mit Pfeil 12"/>
          <p:cNvCxnSpPr>
            <a:stCxn id="11" idx="2"/>
            <a:endCxn id="12" idx="0"/>
          </p:cNvCxnSpPr>
          <p:nvPr/>
        </p:nvCxnSpPr>
        <p:spPr bwMode="auto">
          <a:xfrm>
            <a:off x="8153400" y="3048000"/>
            <a:ext cx="0" cy="114300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pSp>
        <p:nvGrpSpPr>
          <p:cNvPr id="14" name="Gruppierung 13"/>
          <p:cNvGrpSpPr/>
          <p:nvPr/>
        </p:nvGrpSpPr>
        <p:grpSpPr>
          <a:xfrm>
            <a:off x="7696200" y="1828800"/>
            <a:ext cx="1066800" cy="1143000"/>
            <a:chOff x="381000" y="2971800"/>
            <a:chExt cx="1600200" cy="1676400"/>
          </a:xfrm>
        </p:grpSpPr>
        <p:sp>
          <p:nvSpPr>
            <p:cNvPr id="15" name="Rechteck 14"/>
            <p:cNvSpPr/>
            <p:nvPr/>
          </p:nvSpPr>
          <p:spPr bwMode="auto">
            <a:xfrm>
              <a:off x="381000" y="2971800"/>
              <a:ext cx="1600200" cy="1676400"/>
            </a:xfrm>
            <a:prstGeom prst="rect">
              <a:avLst/>
            </a:prstGeom>
            <a:noFill/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16" name="Rechteck 15"/>
            <p:cNvSpPr/>
            <p:nvPr/>
          </p:nvSpPr>
          <p:spPr bwMode="auto">
            <a:xfrm>
              <a:off x="457200" y="3733800"/>
              <a:ext cx="1461052" cy="76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381000" y="3083560"/>
              <a:ext cx="1594536" cy="5416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dirty="0" err="1" smtClean="0"/>
                <a:t>Process</a:t>
              </a:r>
              <a:r>
                <a:rPr lang="de-DE" sz="1800" dirty="0" smtClean="0"/>
                <a:t> 0</a:t>
              </a:r>
              <a:endParaRPr lang="de-DE" sz="1800" dirty="0"/>
            </a:p>
          </p:txBody>
        </p:sp>
      </p:grpSp>
      <p:grpSp>
        <p:nvGrpSpPr>
          <p:cNvPr id="18" name="Gruppierung 17"/>
          <p:cNvGrpSpPr/>
          <p:nvPr/>
        </p:nvGrpSpPr>
        <p:grpSpPr>
          <a:xfrm>
            <a:off x="7620000" y="4724400"/>
            <a:ext cx="1066800" cy="1143000"/>
            <a:chOff x="381000" y="2971800"/>
            <a:chExt cx="1600200" cy="1676400"/>
          </a:xfrm>
        </p:grpSpPr>
        <p:sp>
          <p:nvSpPr>
            <p:cNvPr id="19" name="Rechteck 18"/>
            <p:cNvSpPr/>
            <p:nvPr/>
          </p:nvSpPr>
          <p:spPr bwMode="auto">
            <a:xfrm>
              <a:off x="381000" y="2971800"/>
              <a:ext cx="1600200" cy="1676400"/>
            </a:xfrm>
            <a:prstGeom prst="rect">
              <a:avLst/>
            </a:prstGeom>
            <a:noFill/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20" name="Rechteck 19"/>
            <p:cNvSpPr/>
            <p:nvPr/>
          </p:nvSpPr>
          <p:spPr bwMode="auto">
            <a:xfrm>
              <a:off x="457200" y="3733800"/>
              <a:ext cx="1461052" cy="762000"/>
            </a:xfrm>
            <a:prstGeom prst="rect">
              <a:avLst/>
            </a:prstGeom>
            <a:solidFill>
              <a:srgbClr val="60C99C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381000" y="3083560"/>
              <a:ext cx="1594536" cy="5416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dirty="0" err="1" smtClean="0"/>
                <a:t>Process</a:t>
              </a:r>
              <a:r>
                <a:rPr lang="de-DE" sz="1800" dirty="0" smtClean="0"/>
                <a:t> 1</a:t>
              </a:r>
              <a:endParaRPr lang="de-DE" sz="1800" dirty="0"/>
            </a:p>
          </p:txBody>
        </p:sp>
      </p:grpSp>
      <p:sp>
        <p:nvSpPr>
          <p:cNvPr id="27" name="Abgerundetes Rechteck 26"/>
          <p:cNvSpPr/>
          <p:nvPr/>
        </p:nvSpPr>
        <p:spPr bwMode="auto">
          <a:xfrm>
            <a:off x="4038600" y="2819400"/>
            <a:ext cx="2057400" cy="1066800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</a:rPr>
              <a:t>ressource</a:t>
            </a:r>
            <a:r>
              <a:rPr kumimoji="0" lang="de-DE" sz="2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</a:rPr>
              <a:t> </a:t>
            </a:r>
            <a:r>
              <a:rPr kumimoji="0" lang="de-DE" sz="2400" b="0" i="0" u="none" strike="noStrike" cap="none" normalizeH="0" dirty="0" err="1" smtClean="0">
                <a:ln>
                  <a:noFill/>
                </a:ln>
                <a:effectLst/>
                <a:latin typeface="Times New Roman" pitchFamily="18" charset="0"/>
              </a:rPr>
              <a:t>manager</a:t>
            </a:r>
            <a:endParaRPr kumimoji="0" lang="de-DE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cxnSp>
        <p:nvCxnSpPr>
          <p:cNvPr id="29" name="Gekrümmte Verbindung 28"/>
          <p:cNvCxnSpPr>
            <a:stCxn id="27" idx="0"/>
            <a:endCxn id="11" idx="1"/>
          </p:cNvCxnSpPr>
          <p:nvPr/>
        </p:nvCxnSpPr>
        <p:spPr bwMode="auto">
          <a:xfrm rot="5400000" flipH="1" flipV="1">
            <a:off x="5886450" y="1314450"/>
            <a:ext cx="685800" cy="2324100"/>
          </a:xfrm>
          <a:prstGeom prst="curvedConnector2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Gekrümmte Verbindung 30"/>
          <p:cNvCxnSpPr>
            <a:stCxn id="27" idx="2"/>
            <a:endCxn id="12" idx="1"/>
          </p:cNvCxnSpPr>
          <p:nvPr/>
        </p:nvCxnSpPr>
        <p:spPr bwMode="auto">
          <a:xfrm rot="16200000" flipH="1">
            <a:off x="5619750" y="3333750"/>
            <a:ext cx="1219200" cy="2324100"/>
          </a:xfrm>
          <a:prstGeom prst="curvedConnector2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094210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MPI - </a:t>
            </a:r>
            <a:r>
              <a:rPr lang="de-DE" dirty="0" err="1" smtClean="0"/>
              <a:t>Blocking</a:t>
            </a:r>
            <a:endParaRPr lang="de-DE" dirty="0"/>
          </a:p>
        </p:txBody>
      </p:sp>
      <p:grpSp>
        <p:nvGrpSpPr>
          <p:cNvPr id="3" name="Gruppierung 2"/>
          <p:cNvGrpSpPr/>
          <p:nvPr/>
        </p:nvGrpSpPr>
        <p:grpSpPr>
          <a:xfrm>
            <a:off x="457200" y="1981200"/>
            <a:ext cx="2590800" cy="3200400"/>
            <a:chOff x="381000" y="1219200"/>
            <a:chExt cx="1600200" cy="1676400"/>
          </a:xfrm>
        </p:grpSpPr>
        <p:sp>
          <p:nvSpPr>
            <p:cNvPr id="4" name="Rechteck 3"/>
            <p:cNvSpPr/>
            <p:nvPr/>
          </p:nvSpPr>
          <p:spPr bwMode="auto">
            <a:xfrm>
              <a:off x="457200" y="1792705"/>
              <a:ext cx="1461052" cy="102669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5" name="Rechteck 4"/>
            <p:cNvSpPr/>
            <p:nvPr/>
          </p:nvSpPr>
          <p:spPr bwMode="auto">
            <a:xfrm>
              <a:off x="381000" y="1219200"/>
              <a:ext cx="1600200" cy="1676400"/>
            </a:xfrm>
            <a:prstGeom prst="rect">
              <a:avLst/>
            </a:prstGeom>
            <a:noFill/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804582" y="1307432"/>
              <a:ext cx="822395" cy="258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Processes</a:t>
              </a:r>
              <a:endParaRPr lang="de-DE" dirty="0"/>
            </a:p>
          </p:txBody>
        </p:sp>
      </p:grpSp>
      <p:sp>
        <p:nvSpPr>
          <p:cNvPr id="7" name="Rechteck 6"/>
          <p:cNvSpPr/>
          <p:nvPr/>
        </p:nvSpPr>
        <p:spPr bwMode="auto">
          <a:xfrm>
            <a:off x="685800" y="3505200"/>
            <a:ext cx="1219200" cy="457200"/>
          </a:xfrm>
          <a:prstGeom prst="rect">
            <a:avLst/>
          </a:prstGeom>
          <a:solidFill>
            <a:srgbClr val="0000FF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send</a:t>
            </a:r>
          </a:p>
        </p:txBody>
      </p:sp>
      <p:sp>
        <p:nvSpPr>
          <p:cNvPr id="8" name="Rechteck 7"/>
          <p:cNvSpPr/>
          <p:nvPr/>
        </p:nvSpPr>
        <p:spPr bwMode="auto">
          <a:xfrm>
            <a:off x="685800" y="4191000"/>
            <a:ext cx="1219200" cy="4572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</a:rPr>
              <a:t>receive</a:t>
            </a: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9" name="Gruppierung 8"/>
          <p:cNvGrpSpPr/>
          <p:nvPr/>
        </p:nvGrpSpPr>
        <p:grpSpPr>
          <a:xfrm>
            <a:off x="6477000" y="1981200"/>
            <a:ext cx="2590800" cy="3200400"/>
            <a:chOff x="381000" y="1219200"/>
            <a:chExt cx="1600200" cy="1676400"/>
          </a:xfrm>
        </p:grpSpPr>
        <p:sp>
          <p:nvSpPr>
            <p:cNvPr id="10" name="Rechteck 9"/>
            <p:cNvSpPr/>
            <p:nvPr/>
          </p:nvSpPr>
          <p:spPr bwMode="auto">
            <a:xfrm>
              <a:off x="457200" y="1792705"/>
              <a:ext cx="1461052" cy="102669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381000" y="1219200"/>
              <a:ext cx="1600200" cy="1676400"/>
            </a:xfrm>
            <a:prstGeom prst="rect">
              <a:avLst/>
            </a:prstGeom>
            <a:noFill/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804582" y="1307432"/>
              <a:ext cx="822395" cy="258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Processes</a:t>
              </a:r>
              <a:endParaRPr lang="de-DE" dirty="0"/>
            </a:p>
          </p:txBody>
        </p:sp>
      </p:grpSp>
      <p:sp>
        <p:nvSpPr>
          <p:cNvPr id="13" name="Rechteck 12"/>
          <p:cNvSpPr/>
          <p:nvPr/>
        </p:nvSpPr>
        <p:spPr bwMode="auto">
          <a:xfrm>
            <a:off x="6705600" y="3505200"/>
            <a:ext cx="1219200" cy="457200"/>
          </a:xfrm>
          <a:prstGeom prst="rect">
            <a:avLst/>
          </a:prstGeom>
          <a:solidFill>
            <a:srgbClr val="0000FF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</a:rPr>
              <a:t>send</a:t>
            </a:r>
          </a:p>
        </p:txBody>
      </p:sp>
      <p:sp>
        <p:nvSpPr>
          <p:cNvPr id="14" name="Rechteck 13"/>
          <p:cNvSpPr/>
          <p:nvPr/>
        </p:nvSpPr>
        <p:spPr bwMode="auto">
          <a:xfrm>
            <a:off x="6705600" y="4191000"/>
            <a:ext cx="1219200" cy="4572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</a:rPr>
              <a:t>receive</a:t>
            </a: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609600" y="3352800"/>
            <a:ext cx="8305800" cy="1371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8414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MPI - </a:t>
            </a:r>
            <a:r>
              <a:rPr lang="de-DE" dirty="0" err="1" smtClean="0"/>
              <a:t>Blocking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609600" y="1447800"/>
            <a:ext cx="48725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dirty="0" err="1"/>
              <a:t>Synchronous</a:t>
            </a:r>
            <a:r>
              <a:rPr lang="de-DE" sz="2800" dirty="0"/>
              <a:t> Send (</a:t>
            </a:r>
            <a:r>
              <a:rPr lang="de-DE" sz="2800" dirty="0" err="1"/>
              <a:t>MPI_Ssend</a:t>
            </a:r>
            <a:r>
              <a:rPr lang="de-DE" sz="2800" dirty="0"/>
              <a:t>)</a:t>
            </a:r>
          </a:p>
        </p:txBody>
      </p:sp>
      <p:pic>
        <p:nvPicPr>
          <p:cNvPr id="4" name="Bild 3" descr="syn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057400"/>
            <a:ext cx="6896100" cy="419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0922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MPI - </a:t>
            </a:r>
            <a:r>
              <a:rPr lang="de-DE" dirty="0" err="1" smtClean="0"/>
              <a:t>Blocking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609600" y="1447800"/>
            <a:ext cx="43068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dirty="0" err="1" smtClean="0"/>
              <a:t>Buffered</a:t>
            </a:r>
            <a:r>
              <a:rPr lang="de-DE" sz="2800" dirty="0" smtClean="0"/>
              <a:t> </a:t>
            </a:r>
            <a:r>
              <a:rPr lang="de-DE" sz="2800" dirty="0"/>
              <a:t>Send (</a:t>
            </a:r>
            <a:r>
              <a:rPr lang="de-DE" sz="2800" dirty="0" err="1" smtClean="0"/>
              <a:t>MPI_Bsend</a:t>
            </a:r>
            <a:r>
              <a:rPr lang="de-DE" sz="2800" dirty="0"/>
              <a:t>)</a:t>
            </a:r>
          </a:p>
        </p:txBody>
      </p:sp>
      <p:pic>
        <p:nvPicPr>
          <p:cNvPr id="5" name="Bild 4" descr="buffere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057400"/>
            <a:ext cx="8991600" cy="398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4380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MPI - </a:t>
            </a:r>
            <a:r>
              <a:rPr lang="de-DE" dirty="0" err="1" smtClean="0"/>
              <a:t>Blocking</a:t>
            </a:r>
            <a:endParaRPr lang="de-DE" dirty="0"/>
          </a:p>
        </p:txBody>
      </p:sp>
      <p:pic>
        <p:nvPicPr>
          <p:cNvPr id="3" name="Bild 2" descr="progra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143000"/>
            <a:ext cx="6400800" cy="5516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8099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MPI - </a:t>
            </a:r>
            <a:r>
              <a:rPr lang="de-DE" dirty="0" err="1" smtClean="0"/>
              <a:t>Blocking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1447800" y="1905000"/>
            <a:ext cx="2390398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 err="1"/>
              <a:t>Synchronous</a:t>
            </a:r>
            <a:r>
              <a:rPr lang="de-DE" dirty="0"/>
              <a:t> Send </a:t>
            </a:r>
            <a:endParaRPr lang="de-DE" dirty="0" smtClean="0"/>
          </a:p>
          <a:p>
            <a:pPr algn="ctr"/>
            <a:r>
              <a:rPr lang="de-DE" dirty="0" smtClean="0"/>
              <a:t>(</a:t>
            </a:r>
            <a:r>
              <a:rPr lang="de-DE" dirty="0" err="1"/>
              <a:t>MPI_Ssend</a:t>
            </a:r>
            <a:r>
              <a:rPr lang="de-DE" dirty="0"/>
              <a:t>)</a:t>
            </a:r>
          </a:p>
        </p:txBody>
      </p:sp>
      <p:sp>
        <p:nvSpPr>
          <p:cNvPr id="4" name="Rechteck 3"/>
          <p:cNvSpPr/>
          <p:nvPr/>
        </p:nvSpPr>
        <p:spPr>
          <a:xfrm>
            <a:off x="6629400" y="1905000"/>
            <a:ext cx="1903085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 err="1" smtClean="0"/>
              <a:t>Buffered</a:t>
            </a:r>
            <a:r>
              <a:rPr lang="de-DE" dirty="0" smtClean="0"/>
              <a:t> </a:t>
            </a:r>
            <a:r>
              <a:rPr lang="de-DE" dirty="0"/>
              <a:t>Send </a:t>
            </a:r>
            <a:endParaRPr lang="de-DE" dirty="0" smtClean="0"/>
          </a:p>
          <a:p>
            <a:pPr algn="ctr"/>
            <a:r>
              <a:rPr lang="de-DE" dirty="0" smtClean="0"/>
              <a:t>(</a:t>
            </a:r>
            <a:r>
              <a:rPr lang="de-DE" dirty="0" err="1" smtClean="0"/>
              <a:t>MPI_Bsend</a:t>
            </a:r>
            <a:r>
              <a:rPr lang="de-DE" dirty="0"/>
              <a:t>)</a:t>
            </a: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1" y="3378200"/>
            <a:ext cx="4572000" cy="2743200"/>
          </a:xfrm>
          <a:prstGeom prst="rect">
            <a:avLst/>
          </a:prstGeom>
        </p:spPr>
      </p:pic>
      <p:pic>
        <p:nvPicPr>
          <p:cNvPr id="6" name="Bild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299460"/>
            <a:ext cx="5105400" cy="306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6427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MPI - </a:t>
            </a:r>
            <a:r>
              <a:rPr lang="de-DE" dirty="0" err="1" smtClean="0"/>
              <a:t>Blocking</a:t>
            </a:r>
            <a:endParaRPr lang="de-DE" dirty="0"/>
          </a:p>
        </p:txBody>
      </p:sp>
      <p:grpSp>
        <p:nvGrpSpPr>
          <p:cNvPr id="3" name="Gruppierung 2"/>
          <p:cNvGrpSpPr/>
          <p:nvPr/>
        </p:nvGrpSpPr>
        <p:grpSpPr>
          <a:xfrm>
            <a:off x="457200" y="1981200"/>
            <a:ext cx="2590800" cy="3200400"/>
            <a:chOff x="381000" y="1219200"/>
            <a:chExt cx="1600200" cy="1676400"/>
          </a:xfrm>
        </p:grpSpPr>
        <p:sp>
          <p:nvSpPr>
            <p:cNvPr id="4" name="Rechteck 3"/>
            <p:cNvSpPr/>
            <p:nvPr/>
          </p:nvSpPr>
          <p:spPr bwMode="auto">
            <a:xfrm>
              <a:off x="457200" y="1792705"/>
              <a:ext cx="1461052" cy="102669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5" name="Rechteck 4"/>
            <p:cNvSpPr/>
            <p:nvPr/>
          </p:nvSpPr>
          <p:spPr bwMode="auto">
            <a:xfrm>
              <a:off x="381000" y="1219200"/>
              <a:ext cx="1600200" cy="1676400"/>
            </a:xfrm>
            <a:prstGeom prst="rect">
              <a:avLst/>
            </a:prstGeom>
            <a:noFill/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804582" y="1307432"/>
              <a:ext cx="822395" cy="258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Processes</a:t>
              </a:r>
              <a:endParaRPr lang="de-DE" dirty="0"/>
            </a:p>
          </p:txBody>
        </p:sp>
      </p:grpSp>
      <p:sp>
        <p:nvSpPr>
          <p:cNvPr id="7" name="Rechteck 6"/>
          <p:cNvSpPr/>
          <p:nvPr/>
        </p:nvSpPr>
        <p:spPr bwMode="auto">
          <a:xfrm>
            <a:off x="685800" y="3505200"/>
            <a:ext cx="1219200" cy="457200"/>
          </a:xfrm>
          <a:prstGeom prst="rect">
            <a:avLst/>
          </a:prstGeom>
          <a:solidFill>
            <a:srgbClr val="0000FF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send</a:t>
            </a:r>
          </a:p>
        </p:txBody>
      </p:sp>
      <p:sp>
        <p:nvSpPr>
          <p:cNvPr id="8" name="Rechteck 7"/>
          <p:cNvSpPr/>
          <p:nvPr/>
        </p:nvSpPr>
        <p:spPr bwMode="auto">
          <a:xfrm>
            <a:off x="685800" y="4191000"/>
            <a:ext cx="1219200" cy="4572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</a:rPr>
              <a:t>receive</a:t>
            </a: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9" name="Gruppierung 8"/>
          <p:cNvGrpSpPr/>
          <p:nvPr/>
        </p:nvGrpSpPr>
        <p:grpSpPr>
          <a:xfrm>
            <a:off x="6477000" y="1981200"/>
            <a:ext cx="2590800" cy="3200400"/>
            <a:chOff x="381000" y="1219200"/>
            <a:chExt cx="1600200" cy="1676400"/>
          </a:xfrm>
        </p:grpSpPr>
        <p:sp>
          <p:nvSpPr>
            <p:cNvPr id="10" name="Rechteck 9"/>
            <p:cNvSpPr/>
            <p:nvPr/>
          </p:nvSpPr>
          <p:spPr bwMode="auto">
            <a:xfrm>
              <a:off x="457200" y="1792705"/>
              <a:ext cx="1461052" cy="102669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381000" y="1219200"/>
              <a:ext cx="1600200" cy="1676400"/>
            </a:xfrm>
            <a:prstGeom prst="rect">
              <a:avLst/>
            </a:prstGeom>
            <a:noFill/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804582" y="1307432"/>
              <a:ext cx="822395" cy="258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Processes</a:t>
              </a:r>
              <a:endParaRPr lang="de-DE" dirty="0"/>
            </a:p>
          </p:txBody>
        </p:sp>
      </p:grpSp>
      <p:sp>
        <p:nvSpPr>
          <p:cNvPr id="13" name="Rechteck 12"/>
          <p:cNvSpPr/>
          <p:nvPr/>
        </p:nvSpPr>
        <p:spPr bwMode="auto">
          <a:xfrm>
            <a:off x="6705600" y="3505200"/>
            <a:ext cx="1219200" cy="457200"/>
          </a:xfrm>
          <a:prstGeom prst="rect">
            <a:avLst/>
          </a:prstGeom>
          <a:solidFill>
            <a:srgbClr val="0000FF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</a:rPr>
              <a:t>send</a:t>
            </a:r>
          </a:p>
        </p:txBody>
      </p:sp>
      <p:sp>
        <p:nvSpPr>
          <p:cNvPr id="14" name="Rechteck 13"/>
          <p:cNvSpPr/>
          <p:nvPr/>
        </p:nvSpPr>
        <p:spPr bwMode="auto">
          <a:xfrm>
            <a:off x="6705600" y="4191000"/>
            <a:ext cx="1219200" cy="4572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</a:rPr>
              <a:t>receive</a:t>
            </a: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2895600" y="5715000"/>
            <a:ext cx="3608680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returns</a:t>
            </a:r>
            <a:r>
              <a:rPr lang="de-DE" dirty="0"/>
              <a:t> </a:t>
            </a:r>
            <a:r>
              <a:rPr lang="de-DE" dirty="0" err="1"/>
              <a:t>immediately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11759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MPI - </a:t>
            </a:r>
            <a:r>
              <a:rPr lang="de-DE" dirty="0" err="1" smtClean="0"/>
              <a:t>Nonblocking</a:t>
            </a:r>
            <a:endParaRPr lang="de-DE" dirty="0"/>
          </a:p>
        </p:txBody>
      </p:sp>
      <p:pic>
        <p:nvPicPr>
          <p:cNvPr id="4" name="Bild 3" descr="nonblocking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990600"/>
            <a:ext cx="9144000" cy="555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5408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MPI - </a:t>
            </a:r>
            <a:r>
              <a:rPr lang="de-DE" dirty="0" err="1" smtClean="0"/>
              <a:t>Nonblocking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1803229" y="2148147"/>
            <a:ext cx="184666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pic>
        <p:nvPicPr>
          <p:cNvPr id="5" name="Bild 4" descr="55call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95400"/>
            <a:ext cx="87630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664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102585" indent="0" algn="ctr">
              <a:buNone/>
            </a:pPr>
            <a:r>
              <a:rPr lang="de-DE" sz="3200" dirty="0"/>
              <a:t>ZMQ, PVM, MPI, HPX, </a:t>
            </a:r>
            <a:r>
              <a:rPr lang="de-DE" sz="3200" dirty="0" err="1" smtClean="0"/>
              <a:t>OpenMP</a:t>
            </a:r>
            <a:endParaRPr lang="de-DE" sz="3200" dirty="0" smtClean="0"/>
          </a:p>
          <a:p>
            <a:pPr marL="102585" indent="0" algn="ctr">
              <a:buNone/>
            </a:pPr>
            <a:r>
              <a:rPr lang="de-DE" sz="32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Any</a:t>
            </a:r>
            <a:r>
              <a:rPr lang="de-DE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de-DE" sz="32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questions</a:t>
            </a:r>
            <a:r>
              <a:rPr lang="de-DE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  <a:endParaRPr lang="en-GB" sz="3200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MPI – </a:t>
            </a:r>
            <a:r>
              <a:rPr lang="de-DE" dirty="0" err="1" smtClean="0"/>
              <a:t>Collectives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4114800" y="1600200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dirty="0"/>
              <a:t>Broadcast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514600"/>
            <a:ext cx="9067800" cy="346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7692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MPI – </a:t>
            </a:r>
            <a:r>
              <a:rPr lang="de-DE" dirty="0" err="1" smtClean="0"/>
              <a:t>Collectives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2057400" y="1600200"/>
            <a:ext cx="11815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dirty="0" err="1" smtClean="0"/>
              <a:t>Scatter</a:t>
            </a:r>
            <a:endParaRPr lang="de-DE" sz="2800" dirty="0"/>
          </a:p>
        </p:txBody>
      </p:sp>
      <p:sp>
        <p:nvSpPr>
          <p:cNvPr id="5" name="Rechteck 4"/>
          <p:cNvSpPr/>
          <p:nvPr/>
        </p:nvSpPr>
        <p:spPr>
          <a:xfrm>
            <a:off x="6477000" y="1600200"/>
            <a:ext cx="11615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dirty="0" err="1" smtClean="0"/>
              <a:t>Gather</a:t>
            </a:r>
            <a:endParaRPr lang="de-DE" sz="2800" dirty="0"/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286000"/>
            <a:ext cx="4739439" cy="3314700"/>
          </a:xfrm>
          <a:prstGeom prst="rect">
            <a:avLst/>
          </a:prstGeom>
        </p:spPr>
      </p:pic>
      <p:pic>
        <p:nvPicPr>
          <p:cNvPr id="7" name="Bild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2514600"/>
            <a:ext cx="4399717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319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Inter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Communication 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2438400" y="1143000"/>
            <a:ext cx="5410200" cy="446276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every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accessible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838200" y="1143000"/>
            <a:ext cx="643513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/>
              <a:t>File</a:t>
            </a:r>
          </a:p>
        </p:txBody>
      </p:sp>
      <p:cxnSp>
        <p:nvCxnSpPr>
          <p:cNvPr id="7" name="Gerade Verbindung 6"/>
          <p:cNvCxnSpPr>
            <a:stCxn id="5" idx="3"/>
            <a:endCxn id="4" idx="1"/>
          </p:cNvCxnSpPr>
          <p:nvPr/>
        </p:nvCxnSpPr>
        <p:spPr bwMode="auto">
          <a:xfrm>
            <a:off x="1481713" y="1366138"/>
            <a:ext cx="956687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Rechteck 8"/>
          <p:cNvSpPr/>
          <p:nvPr/>
        </p:nvSpPr>
        <p:spPr>
          <a:xfrm>
            <a:off x="2438400" y="1752600"/>
            <a:ext cx="54102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Asynchrounous</a:t>
            </a:r>
            <a:r>
              <a:rPr lang="de-DE" dirty="0"/>
              <a:t> </a:t>
            </a:r>
            <a:r>
              <a:rPr lang="de-DE" dirty="0" err="1"/>
              <a:t>notification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an </a:t>
            </a:r>
            <a:r>
              <a:rPr lang="de-DE" dirty="0" err="1"/>
              <a:t>event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609600" y="1752600"/>
            <a:ext cx="938466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Signal</a:t>
            </a:r>
            <a:endParaRPr lang="de-DE" dirty="0"/>
          </a:p>
        </p:txBody>
      </p:sp>
      <p:cxnSp>
        <p:nvCxnSpPr>
          <p:cNvPr id="11" name="Gerade Verbindung 10"/>
          <p:cNvCxnSpPr>
            <a:stCxn id="10" idx="3"/>
            <a:endCxn id="9" idx="1"/>
          </p:cNvCxnSpPr>
          <p:nvPr/>
        </p:nvCxnSpPr>
        <p:spPr bwMode="auto">
          <a:xfrm>
            <a:off x="1548066" y="1975738"/>
            <a:ext cx="890334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hteck 13"/>
          <p:cNvSpPr/>
          <p:nvPr/>
        </p:nvSpPr>
        <p:spPr>
          <a:xfrm>
            <a:off x="2438400" y="2362200"/>
            <a:ext cx="5410200" cy="830997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output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streams</a:t>
            </a:r>
            <a:r>
              <a:rPr lang="de-DE" dirty="0"/>
              <a:t> </a:t>
            </a:r>
            <a:r>
              <a:rPr lang="de-DE" dirty="0" err="1"/>
              <a:t>directly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another</a:t>
            </a:r>
            <a:r>
              <a:rPr lang="de-DE" dirty="0"/>
              <a:t> </a:t>
            </a:r>
            <a:r>
              <a:rPr lang="de-DE" dirty="0" err="1" smtClean="0"/>
              <a:t>process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609600" y="2514600"/>
            <a:ext cx="709042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Pipe</a:t>
            </a:r>
            <a:endParaRPr lang="de-DE" dirty="0"/>
          </a:p>
        </p:txBody>
      </p:sp>
      <p:cxnSp>
        <p:nvCxnSpPr>
          <p:cNvPr id="16" name="Gerade Verbindung 15"/>
          <p:cNvCxnSpPr>
            <a:stCxn id="15" idx="3"/>
            <a:endCxn id="14" idx="1"/>
          </p:cNvCxnSpPr>
          <p:nvPr/>
        </p:nvCxnSpPr>
        <p:spPr bwMode="auto">
          <a:xfrm>
            <a:off x="1318642" y="2737738"/>
            <a:ext cx="1119758" cy="3996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hteck 23"/>
          <p:cNvSpPr/>
          <p:nvPr/>
        </p:nvSpPr>
        <p:spPr>
          <a:xfrm>
            <a:off x="2590800" y="3276600"/>
            <a:ext cx="52578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Processes</a:t>
            </a:r>
            <a:r>
              <a:rPr lang="de-DE" dirty="0"/>
              <a:t> </a:t>
            </a:r>
            <a:r>
              <a:rPr lang="de-DE" dirty="0" err="1"/>
              <a:t>access</a:t>
            </a:r>
            <a:r>
              <a:rPr lang="de-DE" dirty="0"/>
              <a:t> same </a:t>
            </a:r>
            <a:r>
              <a:rPr lang="de-DE" dirty="0" err="1"/>
              <a:t>data</a:t>
            </a:r>
            <a:r>
              <a:rPr lang="de-DE" dirty="0"/>
              <a:t> in </a:t>
            </a:r>
            <a:r>
              <a:rPr lang="de-DE" dirty="0" err="1"/>
              <a:t>memory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228600" y="3276600"/>
            <a:ext cx="2095445" cy="446276"/>
          </a:xfrm>
          <a:prstGeom prst="rect">
            <a:avLst/>
          </a:prstGeom>
          <a:ln w="57150" cmpd="thickThin">
            <a:solidFill>
              <a:srgbClr val="800000"/>
            </a:solidFill>
          </a:ln>
        </p:spPr>
        <p:txBody>
          <a:bodyPr wrap="none">
            <a:spAutoFit/>
          </a:bodyPr>
          <a:lstStyle/>
          <a:p>
            <a:r>
              <a:rPr lang="de-DE" dirty="0" err="1" smtClean="0"/>
              <a:t>Shared</a:t>
            </a:r>
            <a:r>
              <a:rPr lang="de-DE" dirty="0" smtClean="0"/>
              <a:t> Memory</a:t>
            </a:r>
            <a:endParaRPr lang="de-DE" dirty="0"/>
          </a:p>
        </p:txBody>
      </p:sp>
      <p:cxnSp>
        <p:nvCxnSpPr>
          <p:cNvPr id="26" name="Gerade Verbindung 25"/>
          <p:cNvCxnSpPr>
            <a:stCxn id="25" idx="3"/>
            <a:endCxn id="24" idx="1"/>
          </p:cNvCxnSpPr>
          <p:nvPr/>
        </p:nvCxnSpPr>
        <p:spPr bwMode="auto">
          <a:xfrm>
            <a:off x="2324045" y="3499738"/>
            <a:ext cx="266755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hteck 27"/>
          <p:cNvSpPr/>
          <p:nvPr/>
        </p:nvSpPr>
        <p:spPr>
          <a:xfrm>
            <a:off x="8229600" y="3276600"/>
            <a:ext cx="1238891" cy="446276"/>
          </a:xfrm>
          <a:prstGeom prst="rect">
            <a:avLst/>
          </a:prstGeom>
          <a:ln w="57150" cmpd="thickThin">
            <a:solidFill>
              <a:srgbClr val="800000"/>
            </a:solidFill>
          </a:ln>
        </p:spPr>
        <p:txBody>
          <a:bodyPr wrap="none">
            <a:spAutoFit/>
          </a:bodyPr>
          <a:lstStyle/>
          <a:p>
            <a:r>
              <a:rPr lang="de-DE" dirty="0" err="1" smtClean="0"/>
              <a:t>OpenMP</a:t>
            </a:r>
            <a:endParaRPr lang="de-DE" dirty="0"/>
          </a:p>
        </p:txBody>
      </p:sp>
      <p:cxnSp>
        <p:nvCxnSpPr>
          <p:cNvPr id="30" name="Gerade Verbindung 29"/>
          <p:cNvCxnSpPr>
            <a:stCxn id="24" idx="3"/>
            <a:endCxn id="28" idx="1"/>
          </p:cNvCxnSpPr>
          <p:nvPr/>
        </p:nvCxnSpPr>
        <p:spPr bwMode="auto">
          <a:xfrm flipV="1">
            <a:off x="7848600" y="3499738"/>
            <a:ext cx="38100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Rechteck 30"/>
          <p:cNvSpPr/>
          <p:nvPr/>
        </p:nvSpPr>
        <p:spPr>
          <a:xfrm>
            <a:off x="2438400" y="4038600"/>
            <a:ext cx="54102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/>
              <a:t>Data </a:t>
            </a:r>
            <a:r>
              <a:rPr lang="de-DE" dirty="0" err="1"/>
              <a:t>is</a:t>
            </a:r>
            <a:r>
              <a:rPr lang="de-DE" dirty="0"/>
              <a:t> send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sockets</a:t>
            </a:r>
            <a:endParaRPr lang="de-DE" dirty="0"/>
          </a:p>
        </p:txBody>
      </p:sp>
      <p:sp>
        <p:nvSpPr>
          <p:cNvPr id="32" name="Rechteck 31"/>
          <p:cNvSpPr/>
          <p:nvPr/>
        </p:nvSpPr>
        <p:spPr>
          <a:xfrm>
            <a:off x="762000" y="4038600"/>
            <a:ext cx="987432" cy="446276"/>
          </a:xfrm>
          <a:prstGeom prst="rect">
            <a:avLst/>
          </a:prstGeom>
          <a:ln w="57150" cmpd="thickThin">
            <a:solidFill>
              <a:srgbClr val="FF6600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Socket</a:t>
            </a:r>
            <a:endParaRPr lang="de-DE" dirty="0"/>
          </a:p>
        </p:txBody>
      </p:sp>
      <p:cxnSp>
        <p:nvCxnSpPr>
          <p:cNvPr id="33" name="Gerade Verbindung 32"/>
          <p:cNvCxnSpPr>
            <a:stCxn id="32" idx="3"/>
            <a:endCxn id="31" idx="1"/>
          </p:cNvCxnSpPr>
          <p:nvPr/>
        </p:nvCxnSpPr>
        <p:spPr bwMode="auto">
          <a:xfrm>
            <a:off x="1749432" y="4261738"/>
            <a:ext cx="688968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Rechteck 33"/>
          <p:cNvSpPr/>
          <p:nvPr/>
        </p:nvSpPr>
        <p:spPr>
          <a:xfrm>
            <a:off x="8229600" y="4038600"/>
            <a:ext cx="840100" cy="446276"/>
          </a:xfrm>
          <a:prstGeom prst="rect">
            <a:avLst/>
          </a:prstGeom>
          <a:ln w="57150" cmpd="thickThin">
            <a:solidFill>
              <a:srgbClr val="FF6600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ZMQ</a:t>
            </a:r>
            <a:endParaRPr lang="de-DE" dirty="0"/>
          </a:p>
        </p:txBody>
      </p:sp>
      <p:cxnSp>
        <p:nvCxnSpPr>
          <p:cNvPr id="35" name="Gerade Verbindung 34"/>
          <p:cNvCxnSpPr>
            <a:stCxn id="31" idx="3"/>
            <a:endCxn id="34" idx="1"/>
          </p:cNvCxnSpPr>
          <p:nvPr/>
        </p:nvCxnSpPr>
        <p:spPr bwMode="auto">
          <a:xfrm flipV="1">
            <a:off x="7848600" y="4261738"/>
            <a:ext cx="38100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Rechteck 42"/>
          <p:cNvSpPr/>
          <p:nvPr/>
        </p:nvSpPr>
        <p:spPr>
          <a:xfrm>
            <a:off x="2590800" y="5029200"/>
            <a:ext cx="51816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/>
              <a:t>Data </a:t>
            </a:r>
            <a:r>
              <a:rPr lang="de-DE" dirty="0" err="1"/>
              <a:t>is</a:t>
            </a:r>
            <a:r>
              <a:rPr lang="de-DE" dirty="0"/>
              <a:t> send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sockets</a:t>
            </a:r>
            <a:endParaRPr lang="de-DE" dirty="0"/>
          </a:p>
        </p:txBody>
      </p:sp>
      <p:sp>
        <p:nvSpPr>
          <p:cNvPr id="44" name="Rechteck 43"/>
          <p:cNvSpPr/>
          <p:nvPr/>
        </p:nvSpPr>
        <p:spPr>
          <a:xfrm>
            <a:off x="152400" y="5029200"/>
            <a:ext cx="2191870" cy="446276"/>
          </a:xfrm>
          <a:prstGeom prst="rect">
            <a:avLst/>
          </a:prstGeom>
          <a:ln w="57150" cmpd="thickThin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Message </a:t>
            </a:r>
            <a:r>
              <a:rPr lang="de-DE" dirty="0" err="1" smtClean="0"/>
              <a:t>Passing</a:t>
            </a:r>
            <a:endParaRPr lang="de-DE" dirty="0"/>
          </a:p>
        </p:txBody>
      </p:sp>
      <p:cxnSp>
        <p:nvCxnSpPr>
          <p:cNvPr id="45" name="Gerade Verbindung 44"/>
          <p:cNvCxnSpPr>
            <a:stCxn id="44" idx="3"/>
            <a:endCxn id="43" idx="1"/>
          </p:cNvCxnSpPr>
          <p:nvPr/>
        </p:nvCxnSpPr>
        <p:spPr bwMode="auto">
          <a:xfrm>
            <a:off x="2344270" y="5252338"/>
            <a:ext cx="24653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Rechteck 45"/>
          <p:cNvSpPr/>
          <p:nvPr/>
        </p:nvSpPr>
        <p:spPr>
          <a:xfrm>
            <a:off x="8229600" y="4648200"/>
            <a:ext cx="823970" cy="446276"/>
          </a:xfrm>
          <a:prstGeom prst="rect">
            <a:avLst/>
          </a:prstGeom>
          <a:ln w="57150" cmpd="thickThin">
            <a:solidFill>
              <a:srgbClr val="7878DE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PVM</a:t>
            </a:r>
            <a:endParaRPr lang="de-DE" dirty="0"/>
          </a:p>
        </p:txBody>
      </p:sp>
      <p:cxnSp>
        <p:nvCxnSpPr>
          <p:cNvPr id="47" name="Gerade Verbindung 46"/>
          <p:cNvCxnSpPr>
            <a:stCxn id="43" idx="3"/>
            <a:endCxn id="46" idx="1"/>
          </p:cNvCxnSpPr>
          <p:nvPr/>
        </p:nvCxnSpPr>
        <p:spPr bwMode="auto">
          <a:xfrm flipV="1">
            <a:off x="7772400" y="4871338"/>
            <a:ext cx="457200" cy="388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Rechteck 48"/>
          <p:cNvSpPr/>
          <p:nvPr/>
        </p:nvSpPr>
        <p:spPr>
          <a:xfrm>
            <a:off x="8229600" y="5257800"/>
            <a:ext cx="709186" cy="446276"/>
          </a:xfrm>
          <a:prstGeom prst="rect">
            <a:avLst/>
          </a:prstGeom>
          <a:ln w="57150" cmpd="thickThin">
            <a:solidFill>
              <a:srgbClr val="7878DE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MPI</a:t>
            </a:r>
            <a:endParaRPr lang="de-DE" dirty="0"/>
          </a:p>
        </p:txBody>
      </p:sp>
      <p:cxnSp>
        <p:nvCxnSpPr>
          <p:cNvPr id="50" name="Gerade Verbindung 49"/>
          <p:cNvCxnSpPr>
            <a:stCxn id="43" idx="3"/>
            <a:endCxn id="49" idx="1"/>
          </p:cNvCxnSpPr>
          <p:nvPr/>
        </p:nvCxnSpPr>
        <p:spPr bwMode="auto">
          <a:xfrm>
            <a:off x="7772400" y="5260033"/>
            <a:ext cx="457200" cy="22090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hteck 59"/>
          <p:cNvSpPr/>
          <p:nvPr/>
        </p:nvSpPr>
        <p:spPr>
          <a:xfrm>
            <a:off x="3352800" y="5715000"/>
            <a:ext cx="4343400" cy="830997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Processes</a:t>
            </a:r>
            <a:r>
              <a:rPr lang="de-DE" dirty="0"/>
              <a:t> outsource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subroutines</a:t>
            </a:r>
            <a:endParaRPr lang="de-DE" dirty="0"/>
          </a:p>
        </p:txBody>
      </p:sp>
      <p:sp>
        <p:nvSpPr>
          <p:cNvPr id="61" name="Rechteck 60"/>
          <p:cNvSpPr/>
          <p:nvPr/>
        </p:nvSpPr>
        <p:spPr>
          <a:xfrm>
            <a:off x="152400" y="5867400"/>
            <a:ext cx="2936740" cy="446276"/>
          </a:xfrm>
          <a:prstGeom prst="rect">
            <a:avLst/>
          </a:prstGeom>
          <a:ln w="57150" cmpd="thickThin"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Remote </a:t>
            </a:r>
            <a:r>
              <a:rPr lang="de-DE" dirty="0" err="1" smtClean="0"/>
              <a:t>Procedure</a:t>
            </a:r>
            <a:r>
              <a:rPr lang="de-DE" dirty="0" smtClean="0"/>
              <a:t> Call</a:t>
            </a:r>
            <a:endParaRPr lang="de-DE" dirty="0"/>
          </a:p>
        </p:txBody>
      </p:sp>
      <p:cxnSp>
        <p:nvCxnSpPr>
          <p:cNvPr id="62" name="Gerade Verbindung 61"/>
          <p:cNvCxnSpPr>
            <a:stCxn id="61" idx="3"/>
            <a:endCxn id="60" idx="1"/>
          </p:cNvCxnSpPr>
          <p:nvPr/>
        </p:nvCxnSpPr>
        <p:spPr bwMode="auto">
          <a:xfrm>
            <a:off x="3089140" y="6090538"/>
            <a:ext cx="263660" cy="3996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hteck 62"/>
          <p:cNvSpPr/>
          <p:nvPr/>
        </p:nvSpPr>
        <p:spPr>
          <a:xfrm>
            <a:off x="8077200" y="5867400"/>
            <a:ext cx="840100" cy="446276"/>
          </a:xfrm>
          <a:prstGeom prst="rect">
            <a:avLst/>
          </a:prstGeom>
          <a:ln w="57150" cmpd="thickThin"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ZMQ</a:t>
            </a:r>
            <a:endParaRPr lang="de-DE" dirty="0"/>
          </a:p>
        </p:txBody>
      </p:sp>
      <p:cxnSp>
        <p:nvCxnSpPr>
          <p:cNvPr id="64" name="Gerade Verbindung 63"/>
          <p:cNvCxnSpPr>
            <a:stCxn id="60" idx="3"/>
            <a:endCxn id="63" idx="1"/>
          </p:cNvCxnSpPr>
          <p:nvPr/>
        </p:nvCxnSpPr>
        <p:spPr bwMode="auto">
          <a:xfrm flipV="1">
            <a:off x="7696200" y="6090538"/>
            <a:ext cx="381000" cy="3996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Rechteck 5"/>
          <p:cNvSpPr/>
          <p:nvPr/>
        </p:nvSpPr>
        <p:spPr bwMode="auto">
          <a:xfrm>
            <a:off x="152400" y="1066800"/>
            <a:ext cx="9448800" cy="4648200"/>
          </a:xfrm>
          <a:prstGeom prst="rect">
            <a:avLst/>
          </a:prstGeom>
          <a:solidFill>
            <a:srgbClr val="FFFFFF">
              <a:alpha val="6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5587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Futures</a:t>
            </a:r>
            <a:endParaRPr lang="de-DE" dirty="0"/>
          </a:p>
        </p:txBody>
      </p:sp>
      <p:sp>
        <p:nvSpPr>
          <p:cNvPr id="5" name="Oval 4"/>
          <p:cNvSpPr/>
          <p:nvPr/>
        </p:nvSpPr>
        <p:spPr bwMode="auto">
          <a:xfrm>
            <a:off x="1295400" y="2133600"/>
            <a:ext cx="838200" cy="838200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</a:rPr>
              <a:t>?</a:t>
            </a:r>
          </a:p>
        </p:txBody>
      </p:sp>
      <p:sp>
        <p:nvSpPr>
          <p:cNvPr id="8" name="Rechteck 7"/>
          <p:cNvSpPr/>
          <p:nvPr/>
        </p:nvSpPr>
        <p:spPr bwMode="auto">
          <a:xfrm>
            <a:off x="685800" y="1295400"/>
            <a:ext cx="2057400" cy="2057400"/>
          </a:xfrm>
          <a:prstGeom prst="rect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</a:rPr>
              <a:t>locality</a:t>
            </a:r>
            <a:r>
              <a:rPr kumimoji="0" lang="de-DE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 1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1143000" y="4495800"/>
            <a:ext cx="1143000" cy="1066800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</a:rPr>
              <a:t>future</a:t>
            </a:r>
            <a:endParaRPr kumimoji="0" lang="de-DE" sz="20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685800" y="3657600"/>
            <a:ext cx="2057400" cy="2286000"/>
          </a:xfrm>
          <a:prstGeom prst="rect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</a:rPr>
              <a:t>locality</a:t>
            </a:r>
            <a:r>
              <a:rPr kumimoji="0" lang="de-DE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 1</a:t>
            </a:r>
          </a:p>
        </p:txBody>
      </p:sp>
      <p:cxnSp>
        <p:nvCxnSpPr>
          <p:cNvPr id="13" name="Gerade Verbindung mit Pfeil 12"/>
          <p:cNvCxnSpPr/>
          <p:nvPr/>
        </p:nvCxnSpPr>
        <p:spPr bwMode="auto">
          <a:xfrm>
            <a:off x="457200" y="1295400"/>
            <a:ext cx="0" cy="4953000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feld 13"/>
          <p:cNvSpPr txBox="1"/>
          <p:nvPr/>
        </p:nvSpPr>
        <p:spPr>
          <a:xfrm>
            <a:off x="609600" y="6096000"/>
            <a:ext cx="796750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Time</a:t>
            </a:r>
            <a:endParaRPr lang="de-DE" dirty="0"/>
          </a:p>
        </p:txBody>
      </p:sp>
      <p:sp>
        <p:nvSpPr>
          <p:cNvPr id="15" name="Oval 14"/>
          <p:cNvSpPr/>
          <p:nvPr/>
        </p:nvSpPr>
        <p:spPr bwMode="auto">
          <a:xfrm>
            <a:off x="4648200" y="3200400"/>
            <a:ext cx="838200" cy="838200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</a:rPr>
              <a:t>?</a:t>
            </a:r>
          </a:p>
        </p:txBody>
      </p:sp>
      <p:sp>
        <p:nvSpPr>
          <p:cNvPr id="16" name="Rechteck 15"/>
          <p:cNvSpPr/>
          <p:nvPr/>
        </p:nvSpPr>
        <p:spPr bwMode="auto">
          <a:xfrm>
            <a:off x="4038600" y="2362200"/>
            <a:ext cx="2057400" cy="2057400"/>
          </a:xfrm>
          <a:prstGeom prst="rect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</a:rPr>
              <a:t>locality</a:t>
            </a:r>
            <a:r>
              <a:rPr kumimoji="0" lang="de-DE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 2</a:t>
            </a:r>
          </a:p>
        </p:txBody>
      </p:sp>
      <p:cxnSp>
        <p:nvCxnSpPr>
          <p:cNvPr id="18" name="Gerade Verbindung mit Pfeil 17"/>
          <p:cNvCxnSpPr>
            <a:stCxn id="5" idx="6"/>
            <a:endCxn id="15" idx="2"/>
          </p:cNvCxnSpPr>
          <p:nvPr/>
        </p:nvCxnSpPr>
        <p:spPr bwMode="auto">
          <a:xfrm>
            <a:off x="2133600" y="2552700"/>
            <a:ext cx="2514600" cy="10668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Gerade Verbindung mit Pfeil 19"/>
          <p:cNvCxnSpPr>
            <a:stCxn id="15" idx="3"/>
            <a:endCxn id="10" idx="6"/>
          </p:cNvCxnSpPr>
          <p:nvPr/>
        </p:nvCxnSpPr>
        <p:spPr bwMode="auto">
          <a:xfrm flipH="1">
            <a:off x="2286000" y="3915848"/>
            <a:ext cx="2484952" cy="111335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560963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Futures</a:t>
            </a:r>
            <a:endParaRPr lang="de-DE" dirty="0"/>
          </a:p>
        </p:txBody>
      </p:sp>
      <p:sp>
        <p:nvSpPr>
          <p:cNvPr id="5" name="Oval 4"/>
          <p:cNvSpPr/>
          <p:nvPr/>
        </p:nvSpPr>
        <p:spPr bwMode="auto">
          <a:xfrm>
            <a:off x="1295400" y="2133600"/>
            <a:ext cx="838200" cy="838200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</a:rPr>
              <a:t>?</a:t>
            </a:r>
          </a:p>
        </p:txBody>
      </p:sp>
      <p:sp>
        <p:nvSpPr>
          <p:cNvPr id="8" name="Rechteck 7"/>
          <p:cNvSpPr/>
          <p:nvPr/>
        </p:nvSpPr>
        <p:spPr bwMode="auto">
          <a:xfrm>
            <a:off x="685800" y="1295400"/>
            <a:ext cx="2057400" cy="2057400"/>
          </a:xfrm>
          <a:prstGeom prst="rect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</a:rPr>
              <a:t>locality</a:t>
            </a:r>
            <a:r>
              <a:rPr kumimoji="0" lang="de-DE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 1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762000" y="4572000"/>
            <a:ext cx="609600" cy="533400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solidFill>
                  <a:srgbClr val="FFFFFF"/>
                </a:solidFill>
              </a:rPr>
              <a:t>2</a:t>
            </a:r>
            <a:endParaRPr kumimoji="0" lang="de-DE" sz="20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685800" y="3657600"/>
            <a:ext cx="2057400" cy="2286000"/>
          </a:xfrm>
          <a:prstGeom prst="rect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</a:rPr>
              <a:t>locality</a:t>
            </a:r>
            <a:r>
              <a:rPr kumimoji="0" lang="de-DE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 1</a:t>
            </a:r>
          </a:p>
        </p:txBody>
      </p:sp>
      <p:cxnSp>
        <p:nvCxnSpPr>
          <p:cNvPr id="13" name="Gerade Verbindung mit Pfeil 12"/>
          <p:cNvCxnSpPr/>
          <p:nvPr/>
        </p:nvCxnSpPr>
        <p:spPr bwMode="auto">
          <a:xfrm>
            <a:off x="457200" y="1295400"/>
            <a:ext cx="0" cy="4953000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feld 13"/>
          <p:cNvSpPr txBox="1"/>
          <p:nvPr/>
        </p:nvSpPr>
        <p:spPr>
          <a:xfrm>
            <a:off x="609600" y="6096000"/>
            <a:ext cx="796750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Time</a:t>
            </a:r>
            <a:endParaRPr lang="de-DE" dirty="0"/>
          </a:p>
        </p:txBody>
      </p:sp>
      <p:sp>
        <p:nvSpPr>
          <p:cNvPr id="15" name="Oval 14"/>
          <p:cNvSpPr/>
          <p:nvPr/>
        </p:nvSpPr>
        <p:spPr bwMode="auto">
          <a:xfrm>
            <a:off x="4343400" y="3200400"/>
            <a:ext cx="838200" cy="838200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</a:rPr>
              <a:t>?</a:t>
            </a:r>
          </a:p>
        </p:txBody>
      </p:sp>
      <p:sp>
        <p:nvSpPr>
          <p:cNvPr id="16" name="Rechteck 15"/>
          <p:cNvSpPr/>
          <p:nvPr/>
        </p:nvSpPr>
        <p:spPr bwMode="auto">
          <a:xfrm>
            <a:off x="4038600" y="2362200"/>
            <a:ext cx="1371600" cy="2057400"/>
          </a:xfrm>
          <a:prstGeom prst="rect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</a:rPr>
              <a:t>locality</a:t>
            </a:r>
            <a:r>
              <a:rPr kumimoji="0" lang="de-DE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 2</a:t>
            </a:r>
          </a:p>
        </p:txBody>
      </p:sp>
      <p:cxnSp>
        <p:nvCxnSpPr>
          <p:cNvPr id="18" name="Gerade Verbindung mit Pfeil 17"/>
          <p:cNvCxnSpPr>
            <a:stCxn id="5" idx="6"/>
            <a:endCxn id="15" idx="2"/>
          </p:cNvCxnSpPr>
          <p:nvPr/>
        </p:nvCxnSpPr>
        <p:spPr bwMode="auto">
          <a:xfrm>
            <a:off x="2133600" y="2552700"/>
            <a:ext cx="2209800" cy="10668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Gerade Verbindung mit Pfeil 19"/>
          <p:cNvCxnSpPr>
            <a:stCxn id="15" idx="3"/>
            <a:endCxn id="10" idx="0"/>
          </p:cNvCxnSpPr>
          <p:nvPr/>
        </p:nvCxnSpPr>
        <p:spPr bwMode="auto">
          <a:xfrm flipH="1">
            <a:off x="1066800" y="3915848"/>
            <a:ext cx="3399352" cy="65615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Oval 21"/>
          <p:cNvSpPr/>
          <p:nvPr/>
        </p:nvSpPr>
        <p:spPr bwMode="auto">
          <a:xfrm>
            <a:off x="5867400" y="3200400"/>
            <a:ext cx="838200" cy="8382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</a:rPr>
              <a:t>?</a:t>
            </a:r>
          </a:p>
        </p:txBody>
      </p:sp>
      <p:sp>
        <p:nvSpPr>
          <p:cNvPr id="23" name="Rechteck 22"/>
          <p:cNvSpPr/>
          <p:nvPr/>
        </p:nvSpPr>
        <p:spPr bwMode="auto">
          <a:xfrm>
            <a:off x="5562600" y="2362200"/>
            <a:ext cx="1371600" cy="2057400"/>
          </a:xfrm>
          <a:prstGeom prst="rect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</a:rPr>
              <a:t>locality</a:t>
            </a:r>
            <a:r>
              <a:rPr kumimoji="0" lang="de-DE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 3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7391400" y="3200400"/>
            <a:ext cx="838200" cy="838200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</a:rPr>
              <a:t>?</a:t>
            </a:r>
          </a:p>
        </p:txBody>
      </p:sp>
      <p:sp>
        <p:nvSpPr>
          <p:cNvPr id="25" name="Rechteck 24"/>
          <p:cNvSpPr/>
          <p:nvPr/>
        </p:nvSpPr>
        <p:spPr bwMode="auto">
          <a:xfrm>
            <a:off x="7086600" y="2362200"/>
            <a:ext cx="1371600" cy="2057400"/>
          </a:xfrm>
          <a:prstGeom prst="rect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</a:rPr>
              <a:t>locality</a:t>
            </a:r>
            <a:r>
              <a:rPr kumimoji="0" lang="de-DE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 4</a:t>
            </a:r>
          </a:p>
        </p:txBody>
      </p:sp>
      <p:sp>
        <p:nvSpPr>
          <p:cNvPr id="26" name="Oval 25"/>
          <p:cNvSpPr/>
          <p:nvPr/>
        </p:nvSpPr>
        <p:spPr bwMode="auto">
          <a:xfrm>
            <a:off x="1295400" y="4572000"/>
            <a:ext cx="609600" cy="533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 smtClean="0">
                <a:solidFill>
                  <a:srgbClr val="FFFFFF"/>
                </a:solidFill>
              </a:rPr>
              <a:t>3</a:t>
            </a:r>
            <a:endParaRPr kumimoji="0" lang="de-DE" sz="20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1828800" y="4572000"/>
            <a:ext cx="609600" cy="533400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 smtClean="0">
                <a:solidFill>
                  <a:srgbClr val="FFFFFF"/>
                </a:solidFill>
              </a:rPr>
              <a:t>4</a:t>
            </a:r>
            <a:endParaRPr kumimoji="0" lang="de-DE" sz="20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0" name="Gerade Verbindung mit Pfeil 29"/>
          <p:cNvCxnSpPr>
            <a:stCxn id="5" idx="7"/>
            <a:endCxn id="22" idx="0"/>
          </p:cNvCxnSpPr>
          <p:nvPr/>
        </p:nvCxnSpPr>
        <p:spPr bwMode="auto">
          <a:xfrm>
            <a:off x="2010848" y="2256352"/>
            <a:ext cx="4275652" cy="94404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Gerade Verbindung mit Pfeil 31"/>
          <p:cNvCxnSpPr>
            <a:stCxn id="5" idx="0"/>
            <a:endCxn id="24" idx="0"/>
          </p:cNvCxnSpPr>
          <p:nvPr/>
        </p:nvCxnSpPr>
        <p:spPr bwMode="auto">
          <a:xfrm>
            <a:off x="1714500" y="2133600"/>
            <a:ext cx="6096000" cy="10668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Gerade Verbindung mit Pfeil 35"/>
          <p:cNvCxnSpPr>
            <a:stCxn id="22" idx="3"/>
            <a:endCxn id="26" idx="0"/>
          </p:cNvCxnSpPr>
          <p:nvPr/>
        </p:nvCxnSpPr>
        <p:spPr bwMode="auto">
          <a:xfrm flipH="1">
            <a:off x="1600200" y="3915848"/>
            <a:ext cx="4389952" cy="65615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Gerade Verbindung mit Pfeil 37"/>
          <p:cNvCxnSpPr>
            <a:stCxn id="24" idx="3"/>
            <a:endCxn id="28" idx="0"/>
          </p:cNvCxnSpPr>
          <p:nvPr/>
        </p:nvCxnSpPr>
        <p:spPr bwMode="auto">
          <a:xfrm flipH="1">
            <a:off x="2133600" y="3915848"/>
            <a:ext cx="5380552" cy="65615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2470015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Inter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Communication 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2438400" y="1143000"/>
            <a:ext cx="5410200" cy="446276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every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accessible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838200" y="1143000"/>
            <a:ext cx="643513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/>
              <a:t>File</a:t>
            </a:r>
          </a:p>
        </p:txBody>
      </p:sp>
      <p:cxnSp>
        <p:nvCxnSpPr>
          <p:cNvPr id="7" name="Gerade Verbindung 6"/>
          <p:cNvCxnSpPr>
            <a:stCxn id="5" idx="3"/>
            <a:endCxn id="4" idx="1"/>
          </p:cNvCxnSpPr>
          <p:nvPr/>
        </p:nvCxnSpPr>
        <p:spPr bwMode="auto">
          <a:xfrm>
            <a:off x="1481713" y="1366138"/>
            <a:ext cx="956687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Rechteck 8"/>
          <p:cNvSpPr/>
          <p:nvPr/>
        </p:nvSpPr>
        <p:spPr>
          <a:xfrm>
            <a:off x="2438400" y="1752600"/>
            <a:ext cx="54102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Asynchrounous</a:t>
            </a:r>
            <a:r>
              <a:rPr lang="de-DE" dirty="0"/>
              <a:t> </a:t>
            </a:r>
            <a:r>
              <a:rPr lang="de-DE" dirty="0" err="1"/>
              <a:t>notification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an </a:t>
            </a:r>
            <a:r>
              <a:rPr lang="de-DE" dirty="0" err="1"/>
              <a:t>event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609600" y="1752600"/>
            <a:ext cx="938466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Signal</a:t>
            </a:r>
            <a:endParaRPr lang="de-DE" dirty="0"/>
          </a:p>
        </p:txBody>
      </p:sp>
      <p:cxnSp>
        <p:nvCxnSpPr>
          <p:cNvPr id="11" name="Gerade Verbindung 10"/>
          <p:cNvCxnSpPr>
            <a:stCxn id="10" idx="3"/>
            <a:endCxn id="9" idx="1"/>
          </p:cNvCxnSpPr>
          <p:nvPr/>
        </p:nvCxnSpPr>
        <p:spPr bwMode="auto">
          <a:xfrm>
            <a:off x="1548066" y="1975738"/>
            <a:ext cx="890334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hteck 13"/>
          <p:cNvSpPr/>
          <p:nvPr/>
        </p:nvSpPr>
        <p:spPr>
          <a:xfrm>
            <a:off x="2438400" y="2362200"/>
            <a:ext cx="5410200" cy="830997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output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streams</a:t>
            </a:r>
            <a:r>
              <a:rPr lang="de-DE" dirty="0"/>
              <a:t> </a:t>
            </a:r>
            <a:r>
              <a:rPr lang="de-DE" dirty="0" err="1"/>
              <a:t>directly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another</a:t>
            </a:r>
            <a:r>
              <a:rPr lang="de-DE" dirty="0"/>
              <a:t> </a:t>
            </a:r>
            <a:r>
              <a:rPr lang="de-DE" dirty="0" err="1" smtClean="0"/>
              <a:t>process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609600" y="2514600"/>
            <a:ext cx="709042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Pipe</a:t>
            </a:r>
            <a:endParaRPr lang="de-DE" dirty="0"/>
          </a:p>
        </p:txBody>
      </p:sp>
      <p:cxnSp>
        <p:nvCxnSpPr>
          <p:cNvPr id="16" name="Gerade Verbindung 15"/>
          <p:cNvCxnSpPr>
            <a:stCxn id="15" idx="3"/>
            <a:endCxn id="14" idx="1"/>
          </p:cNvCxnSpPr>
          <p:nvPr/>
        </p:nvCxnSpPr>
        <p:spPr bwMode="auto">
          <a:xfrm>
            <a:off x="1318642" y="2737738"/>
            <a:ext cx="1119758" cy="3996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hteck 23"/>
          <p:cNvSpPr/>
          <p:nvPr/>
        </p:nvSpPr>
        <p:spPr>
          <a:xfrm>
            <a:off x="2590800" y="3276600"/>
            <a:ext cx="52578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Processes</a:t>
            </a:r>
            <a:r>
              <a:rPr lang="de-DE" dirty="0"/>
              <a:t> </a:t>
            </a:r>
            <a:r>
              <a:rPr lang="de-DE" dirty="0" err="1"/>
              <a:t>access</a:t>
            </a:r>
            <a:r>
              <a:rPr lang="de-DE" dirty="0"/>
              <a:t> same </a:t>
            </a:r>
            <a:r>
              <a:rPr lang="de-DE" dirty="0" err="1"/>
              <a:t>data</a:t>
            </a:r>
            <a:r>
              <a:rPr lang="de-DE" dirty="0"/>
              <a:t> in </a:t>
            </a:r>
            <a:r>
              <a:rPr lang="de-DE" dirty="0" err="1"/>
              <a:t>memory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228600" y="3276600"/>
            <a:ext cx="2095445" cy="446276"/>
          </a:xfrm>
          <a:prstGeom prst="rect">
            <a:avLst/>
          </a:prstGeom>
          <a:ln w="57150" cmpd="thickThin">
            <a:solidFill>
              <a:srgbClr val="800000"/>
            </a:solidFill>
          </a:ln>
        </p:spPr>
        <p:txBody>
          <a:bodyPr wrap="none">
            <a:spAutoFit/>
          </a:bodyPr>
          <a:lstStyle/>
          <a:p>
            <a:r>
              <a:rPr lang="de-DE" dirty="0" err="1" smtClean="0"/>
              <a:t>Shared</a:t>
            </a:r>
            <a:r>
              <a:rPr lang="de-DE" dirty="0" smtClean="0"/>
              <a:t> Memory</a:t>
            </a:r>
            <a:endParaRPr lang="de-DE" dirty="0"/>
          </a:p>
        </p:txBody>
      </p:sp>
      <p:cxnSp>
        <p:nvCxnSpPr>
          <p:cNvPr id="26" name="Gerade Verbindung 25"/>
          <p:cNvCxnSpPr>
            <a:stCxn id="25" idx="3"/>
            <a:endCxn id="24" idx="1"/>
          </p:cNvCxnSpPr>
          <p:nvPr/>
        </p:nvCxnSpPr>
        <p:spPr bwMode="auto">
          <a:xfrm>
            <a:off x="2324045" y="3499738"/>
            <a:ext cx="266755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hteck 27"/>
          <p:cNvSpPr/>
          <p:nvPr/>
        </p:nvSpPr>
        <p:spPr>
          <a:xfrm>
            <a:off x="8229600" y="3276600"/>
            <a:ext cx="1238891" cy="446276"/>
          </a:xfrm>
          <a:prstGeom prst="rect">
            <a:avLst/>
          </a:prstGeom>
          <a:ln w="57150" cmpd="thickThin">
            <a:solidFill>
              <a:srgbClr val="800000"/>
            </a:solidFill>
          </a:ln>
        </p:spPr>
        <p:txBody>
          <a:bodyPr wrap="none">
            <a:spAutoFit/>
          </a:bodyPr>
          <a:lstStyle/>
          <a:p>
            <a:r>
              <a:rPr lang="de-DE" dirty="0" err="1" smtClean="0"/>
              <a:t>OpenMP</a:t>
            </a:r>
            <a:endParaRPr lang="de-DE" dirty="0"/>
          </a:p>
        </p:txBody>
      </p:sp>
      <p:cxnSp>
        <p:nvCxnSpPr>
          <p:cNvPr id="30" name="Gerade Verbindung 29"/>
          <p:cNvCxnSpPr>
            <a:stCxn id="24" idx="3"/>
            <a:endCxn id="28" idx="1"/>
          </p:cNvCxnSpPr>
          <p:nvPr/>
        </p:nvCxnSpPr>
        <p:spPr bwMode="auto">
          <a:xfrm flipV="1">
            <a:off x="7848600" y="3499738"/>
            <a:ext cx="38100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Rechteck 30"/>
          <p:cNvSpPr/>
          <p:nvPr/>
        </p:nvSpPr>
        <p:spPr>
          <a:xfrm>
            <a:off x="2438400" y="4038600"/>
            <a:ext cx="54102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/>
              <a:t>Data </a:t>
            </a:r>
            <a:r>
              <a:rPr lang="de-DE" dirty="0" err="1"/>
              <a:t>is</a:t>
            </a:r>
            <a:r>
              <a:rPr lang="de-DE" dirty="0"/>
              <a:t> send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sockets</a:t>
            </a:r>
            <a:endParaRPr lang="de-DE" dirty="0"/>
          </a:p>
        </p:txBody>
      </p:sp>
      <p:sp>
        <p:nvSpPr>
          <p:cNvPr id="32" name="Rechteck 31"/>
          <p:cNvSpPr/>
          <p:nvPr/>
        </p:nvSpPr>
        <p:spPr>
          <a:xfrm>
            <a:off x="762000" y="4038600"/>
            <a:ext cx="987432" cy="446276"/>
          </a:xfrm>
          <a:prstGeom prst="rect">
            <a:avLst/>
          </a:prstGeom>
          <a:ln w="57150" cmpd="thickThin">
            <a:solidFill>
              <a:srgbClr val="FF6600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Socket</a:t>
            </a:r>
            <a:endParaRPr lang="de-DE" dirty="0"/>
          </a:p>
        </p:txBody>
      </p:sp>
      <p:cxnSp>
        <p:nvCxnSpPr>
          <p:cNvPr id="33" name="Gerade Verbindung 32"/>
          <p:cNvCxnSpPr>
            <a:stCxn id="32" idx="3"/>
            <a:endCxn id="31" idx="1"/>
          </p:cNvCxnSpPr>
          <p:nvPr/>
        </p:nvCxnSpPr>
        <p:spPr bwMode="auto">
          <a:xfrm>
            <a:off x="1749432" y="4261738"/>
            <a:ext cx="688968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Rechteck 33"/>
          <p:cNvSpPr/>
          <p:nvPr/>
        </p:nvSpPr>
        <p:spPr>
          <a:xfrm>
            <a:off x="8229600" y="4038600"/>
            <a:ext cx="840100" cy="446276"/>
          </a:xfrm>
          <a:prstGeom prst="rect">
            <a:avLst/>
          </a:prstGeom>
          <a:ln w="57150" cmpd="thickThin">
            <a:solidFill>
              <a:srgbClr val="FF6600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ZMQ</a:t>
            </a:r>
            <a:endParaRPr lang="de-DE" dirty="0"/>
          </a:p>
        </p:txBody>
      </p:sp>
      <p:cxnSp>
        <p:nvCxnSpPr>
          <p:cNvPr id="35" name="Gerade Verbindung 34"/>
          <p:cNvCxnSpPr>
            <a:stCxn id="31" idx="3"/>
            <a:endCxn id="34" idx="1"/>
          </p:cNvCxnSpPr>
          <p:nvPr/>
        </p:nvCxnSpPr>
        <p:spPr bwMode="auto">
          <a:xfrm flipV="1">
            <a:off x="7848600" y="4261738"/>
            <a:ext cx="38100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Rechteck 42"/>
          <p:cNvSpPr/>
          <p:nvPr/>
        </p:nvSpPr>
        <p:spPr>
          <a:xfrm>
            <a:off x="2590800" y="5029200"/>
            <a:ext cx="51816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/>
              <a:t>Data </a:t>
            </a:r>
            <a:r>
              <a:rPr lang="de-DE" dirty="0" err="1"/>
              <a:t>is</a:t>
            </a:r>
            <a:r>
              <a:rPr lang="de-DE" dirty="0"/>
              <a:t> send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sockets</a:t>
            </a:r>
            <a:endParaRPr lang="de-DE" dirty="0"/>
          </a:p>
        </p:txBody>
      </p:sp>
      <p:sp>
        <p:nvSpPr>
          <p:cNvPr id="44" name="Rechteck 43"/>
          <p:cNvSpPr/>
          <p:nvPr/>
        </p:nvSpPr>
        <p:spPr>
          <a:xfrm>
            <a:off x="152400" y="5029200"/>
            <a:ext cx="2191870" cy="446276"/>
          </a:xfrm>
          <a:prstGeom prst="rect">
            <a:avLst/>
          </a:prstGeom>
          <a:ln w="57150" cmpd="thickThin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Message </a:t>
            </a:r>
            <a:r>
              <a:rPr lang="de-DE" dirty="0" err="1" smtClean="0"/>
              <a:t>Passing</a:t>
            </a:r>
            <a:endParaRPr lang="de-DE" dirty="0"/>
          </a:p>
        </p:txBody>
      </p:sp>
      <p:cxnSp>
        <p:nvCxnSpPr>
          <p:cNvPr id="45" name="Gerade Verbindung 44"/>
          <p:cNvCxnSpPr>
            <a:stCxn id="44" idx="3"/>
            <a:endCxn id="43" idx="1"/>
          </p:cNvCxnSpPr>
          <p:nvPr/>
        </p:nvCxnSpPr>
        <p:spPr bwMode="auto">
          <a:xfrm>
            <a:off x="2344270" y="5252338"/>
            <a:ext cx="24653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Rechteck 45"/>
          <p:cNvSpPr/>
          <p:nvPr/>
        </p:nvSpPr>
        <p:spPr>
          <a:xfrm>
            <a:off x="8229600" y="4648200"/>
            <a:ext cx="823970" cy="446276"/>
          </a:xfrm>
          <a:prstGeom prst="rect">
            <a:avLst/>
          </a:prstGeom>
          <a:ln w="57150" cmpd="thickThin">
            <a:solidFill>
              <a:srgbClr val="7878DE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PVM</a:t>
            </a:r>
            <a:endParaRPr lang="de-DE" dirty="0"/>
          </a:p>
        </p:txBody>
      </p:sp>
      <p:cxnSp>
        <p:nvCxnSpPr>
          <p:cNvPr id="47" name="Gerade Verbindung 46"/>
          <p:cNvCxnSpPr>
            <a:stCxn id="43" idx="3"/>
            <a:endCxn id="46" idx="1"/>
          </p:cNvCxnSpPr>
          <p:nvPr/>
        </p:nvCxnSpPr>
        <p:spPr bwMode="auto">
          <a:xfrm flipV="1">
            <a:off x="7772400" y="4871338"/>
            <a:ext cx="457200" cy="388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Rechteck 48"/>
          <p:cNvSpPr/>
          <p:nvPr/>
        </p:nvSpPr>
        <p:spPr>
          <a:xfrm>
            <a:off x="8229600" y="5257800"/>
            <a:ext cx="709186" cy="446276"/>
          </a:xfrm>
          <a:prstGeom prst="rect">
            <a:avLst/>
          </a:prstGeom>
          <a:ln w="57150" cmpd="thickThin">
            <a:solidFill>
              <a:srgbClr val="7878DE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MPI</a:t>
            </a:r>
            <a:endParaRPr lang="de-DE" dirty="0"/>
          </a:p>
        </p:txBody>
      </p:sp>
      <p:cxnSp>
        <p:nvCxnSpPr>
          <p:cNvPr id="50" name="Gerade Verbindung 49"/>
          <p:cNvCxnSpPr>
            <a:stCxn id="43" idx="3"/>
            <a:endCxn id="49" idx="1"/>
          </p:cNvCxnSpPr>
          <p:nvPr/>
        </p:nvCxnSpPr>
        <p:spPr bwMode="auto">
          <a:xfrm>
            <a:off x="7772400" y="5260033"/>
            <a:ext cx="457200" cy="22090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hteck 59"/>
          <p:cNvSpPr/>
          <p:nvPr/>
        </p:nvSpPr>
        <p:spPr>
          <a:xfrm>
            <a:off x="3352800" y="5715000"/>
            <a:ext cx="4343400" cy="830997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Processes</a:t>
            </a:r>
            <a:r>
              <a:rPr lang="de-DE" dirty="0"/>
              <a:t> outsource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subroutines</a:t>
            </a:r>
            <a:endParaRPr lang="de-DE" dirty="0"/>
          </a:p>
        </p:txBody>
      </p:sp>
      <p:sp>
        <p:nvSpPr>
          <p:cNvPr id="61" name="Rechteck 60"/>
          <p:cNvSpPr/>
          <p:nvPr/>
        </p:nvSpPr>
        <p:spPr>
          <a:xfrm>
            <a:off x="152400" y="5867400"/>
            <a:ext cx="2936740" cy="446276"/>
          </a:xfrm>
          <a:prstGeom prst="rect">
            <a:avLst/>
          </a:prstGeom>
          <a:ln w="57150" cmpd="thickThin"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Remote </a:t>
            </a:r>
            <a:r>
              <a:rPr lang="de-DE" dirty="0" err="1" smtClean="0"/>
              <a:t>Procedure</a:t>
            </a:r>
            <a:r>
              <a:rPr lang="de-DE" dirty="0" smtClean="0"/>
              <a:t> Call</a:t>
            </a:r>
            <a:endParaRPr lang="de-DE" dirty="0"/>
          </a:p>
        </p:txBody>
      </p:sp>
      <p:cxnSp>
        <p:nvCxnSpPr>
          <p:cNvPr id="62" name="Gerade Verbindung 61"/>
          <p:cNvCxnSpPr>
            <a:stCxn id="61" idx="3"/>
            <a:endCxn id="60" idx="1"/>
          </p:cNvCxnSpPr>
          <p:nvPr/>
        </p:nvCxnSpPr>
        <p:spPr bwMode="auto">
          <a:xfrm>
            <a:off x="3089140" y="6090538"/>
            <a:ext cx="263660" cy="3996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hteck 62"/>
          <p:cNvSpPr/>
          <p:nvPr/>
        </p:nvSpPr>
        <p:spPr>
          <a:xfrm>
            <a:off x="8077200" y="5867400"/>
            <a:ext cx="840100" cy="446276"/>
          </a:xfrm>
          <a:prstGeom prst="rect">
            <a:avLst/>
          </a:prstGeom>
          <a:ln w="57150" cmpd="thickThin"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ZMQ</a:t>
            </a:r>
            <a:endParaRPr lang="de-DE" dirty="0"/>
          </a:p>
        </p:txBody>
      </p:sp>
      <p:cxnSp>
        <p:nvCxnSpPr>
          <p:cNvPr id="64" name="Gerade Verbindung 63"/>
          <p:cNvCxnSpPr>
            <a:stCxn id="60" idx="3"/>
            <a:endCxn id="63" idx="1"/>
          </p:cNvCxnSpPr>
          <p:nvPr/>
        </p:nvCxnSpPr>
        <p:spPr bwMode="auto">
          <a:xfrm flipV="1">
            <a:off x="7696200" y="6090538"/>
            <a:ext cx="381000" cy="3996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1186080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47800"/>
            <a:ext cx="3327239" cy="4051300"/>
          </a:xfrm>
          <a:prstGeom prst="rect">
            <a:avLst/>
          </a:prstGeom>
        </p:spPr>
      </p:pic>
      <p:pic>
        <p:nvPicPr>
          <p:cNvPr id="2" name="Bild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1828800"/>
            <a:ext cx="4933245" cy="313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2655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457200" y="990600"/>
            <a:ext cx="8763000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/>
              <a:t>05.11.2014:</a:t>
            </a:r>
          </a:p>
          <a:p>
            <a:r>
              <a:rPr lang="de-DE" sz="2000" dirty="0"/>
              <a:t>http://creatia2013.wordpress.com/2013/03/12/dna-is-like-a-computer-program-but-far-far-more-advanced-than-any-software-weve-ever-created-bill-gates/</a:t>
            </a:r>
          </a:p>
          <a:p>
            <a:endParaRPr lang="de-DE" sz="2000" dirty="0"/>
          </a:p>
          <a:p>
            <a:r>
              <a:rPr lang="de-DE" sz="2000" dirty="0"/>
              <a:t>http://</a:t>
            </a:r>
            <a:r>
              <a:rPr lang="de-DE" sz="2000" dirty="0" err="1"/>
              <a:t>www.lhc-facts.ch</a:t>
            </a:r>
            <a:r>
              <a:rPr lang="de-DE" sz="2000" dirty="0"/>
              <a:t>/</a:t>
            </a:r>
            <a:r>
              <a:rPr lang="de-DE" sz="2000" dirty="0" err="1"/>
              <a:t>index.php?page</a:t>
            </a:r>
            <a:r>
              <a:rPr lang="de-DE" sz="2000" dirty="0"/>
              <a:t>=</a:t>
            </a:r>
            <a:r>
              <a:rPr lang="de-DE" sz="2000" dirty="0" err="1"/>
              <a:t>datenverarbeitung</a:t>
            </a:r>
            <a:endParaRPr lang="de-DE" sz="2000" dirty="0"/>
          </a:p>
          <a:p>
            <a:endParaRPr lang="de-DE" sz="2000" dirty="0"/>
          </a:p>
          <a:p>
            <a:r>
              <a:rPr lang="de-DE" sz="2000" dirty="0"/>
              <a:t>http://</a:t>
            </a:r>
            <a:r>
              <a:rPr lang="de-DE" sz="2000" dirty="0" err="1"/>
              <a:t>www.computerhistory.org</a:t>
            </a:r>
            <a:r>
              <a:rPr lang="de-DE" sz="2000" dirty="0"/>
              <a:t>/</a:t>
            </a:r>
            <a:r>
              <a:rPr lang="de-DE" sz="2000" dirty="0" err="1"/>
              <a:t>fellowawards</a:t>
            </a:r>
            <a:r>
              <a:rPr lang="de-DE" sz="2000" dirty="0"/>
              <a:t>/hall/</a:t>
            </a:r>
            <a:r>
              <a:rPr lang="de-DE" sz="2000" dirty="0" err="1"/>
              <a:t>bios</a:t>
            </a:r>
            <a:r>
              <a:rPr lang="de-DE" sz="2000" dirty="0"/>
              <a:t>/</a:t>
            </a:r>
            <a:r>
              <a:rPr lang="de-DE" sz="2000" dirty="0" err="1"/>
              <a:t>Gene,Amdahl</a:t>
            </a:r>
            <a:r>
              <a:rPr lang="de-DE" sz="2000" dirty="0"/>
              <a:t>/</a:t>
            </a:r>
          </a:p>
          <a:p>
            <a:endParaRPr lang="de-DE" sz="2000" dirty="0"/>
          </a:p>
          <a:p>
            <a:r>
              <a:rPr lang="de-DE" sz="2000" dirty="0"/>
              <a:t>http://</a:t>
            </a:r>
            <a:r>
              <a:rPr lang="de-DE" sz="2000" dirty="0" err="1"/>
              <a:t>www.heise.de</a:t>
            </a:r>
            <a:r>
              <a:rPr lang="de-DE" sz="2000" dirty="0"/>
              <a:t>/</a:t>
            </a:r>
            <a:r>
              <a:rPr lang="de-DE" sz="2000" dirty="0" err="1"/>
              <a:t>newsticker</a:t>
            </a:r>
            <a:r>
              <a:rPr lang="de-DE" sz="2000" dirty="0"/>
              <a:t>/</a:t>
            </a:r>
            <a:r>
              <a:rPr lang="de-DE" sz="2000" dirty="0" err="1"/>
              <a:t>meldung</a:t>
            </a:r>
            <a:r>
              <a:rPr lang="de-DE" sz="2000" dirty="0"/>
              <a:t>/AMD-bringt-neuen-Notebook-Prozessor-Llano-1259681.html</a:t>
            </a:r>
          </a:p>
          <a:p>
            <a:endParaRPr lang="de-DE" sz="2000" dirty="0"/>
          </a:p>
          <a:p>
            <a:r>
              <a:rPr lang="de-DE" sz="2000" dirty="0"/>
              <a:t>http://</a:t>
            </a:r>
            <a:r>
              <a:rPr lang="de-DE" sz="2000" dirty="0" err="1"/>
              <a:t>en.wikipedia.org</a:t>
            </a:r>
            <a:r>
              <a:rPr lang="de-DE" sz="2000" dirty="0"/>
              <a:t>/</a:t>
            </a:r>
            <a:r>
              <a:rPr lang="de-DE" sz="2000" dirty="0" err="1"/>
              <a:t>wiki</a:t>
            </a:r>
            <a:r>
              <a:rPr lang="de-DE" sz="2000" dirty="0"/>
              <a:t>/TBR1</a:t>
            </a:r>
          </a:p>
          <a:p>
            <a:endParaRPr lang="de-DE" sz="2000" dirty="0"/>
          </a:p>
          <a:p>
            <a:r>
              <a:rPr lang="de-DE" sz="2000" dirty="0"/>
              <a:t>http://</a:t>
            </a:r>
            <a:r>
              <a:rPr lang="de-DE" sz="2000" dirty="0" err="1"/>
              <a:t>www.adpic.de</a:t>
            </a:r>
            <a:r>
              <a:rPr lang="de-DE" sz="2000" dirty="0"/>
              <a:t>/</a:t>
            </a:r>
            <a:r>
              <a:rPr lang="de-DE" sz="2000" dirty="0" err="1"/>
              <a:t>lizenzfreie_bilder</a:t>
            </a:r>
            <a:r>
              <a:rPr lang="de-DE" sz="2000" dirty="0"/>
              <a:t>/Geld%20_und_%20Boerse/Euro/goldener_gitter_globus_253863.</a:t>
            </a:r>
            <a:r>
              <a:rPr lang="de-DE" sz="2000" dirty="0" smtClean="0"/>
              <a:t>html</a:t>
            </a:r>
            <a:endParaRPr lang="de-DE" sz="2000" dirty="0"/>
          </a:p>
          <a:p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102585" indent="0" algn="ctr">
              <a:buNone/>
            </a:pPr>
            <a:r>
              <a:rPr lang="de-DE" sz="3200" b="0" dirty="0" err="1"/>
              <a:t>What</a:t>
            </a:r>
            <a:r>
              <a:rPr lang="de-DE" sz="3200" b="0" dirty="0"/>
              <a:t> </a:t>
            </a:r>
            <a:r>
              <a:rPr lang="de-DE" sz="3200" b="0" dirty="0" err="1"/>
              <a:t>Methods</a:t>
            </a:r>
            <a:r>
              <a:rPr lang="de-DE" sz="3200" b="0" dirty="0"/>
              <a:t> </a:t>
            </a:r>
            <a:r>
              <a:rPr lang="de-DE" sz="3200" b="0" dirty="0" err="1"/>
              <a:t>of</a:t>
            </a:r>
            <a:r>
              <a:rPr lang="de-DE" sz="3200" b="0" dirty="0"/>
              <a:t> </a:t>
            </a:r>
            <a:r>
              <a:rPr lang="de-DE" sz="3200" b="0" dirty="0" smtClean="0"/>
              <a:t>Message </a:t>
            </a:r>
            <a:r>
              <a:rPr lang="de-DE" sz="3200" b="0" dirty="0" err="1"/>
              <a:t>Passing</a:t>
            </a:r>
            <a:r>
              <a:rPr lang="de-DE" sz="3200" b="0" dirty="0"/>
              <a:t> do </a:t>
            </a:r>
            <a:r>
              <a:rPr lang="de-DE" sz="3200" b="0" dirty="0" err="1" smtClean="0"/>
              <a:t>you</a:t>
            </a:r>
            <a:r>
              <a:rPr lang="de-DE" sz="3200" b="0" dirty="0" smtClean="0"/>
              <a:t> </a:t>
            </a:r>
            <a:r>
              <a:rPr lang="de-DE" sz="3200" b="0" dirty="0" err="1" smtClean="0"/>
              <a:t>know</a:t>
            </a:r>
            <a:r>
              <a:rPr lang="de-DE" sz="3200" b="0" dirty="0" smtClean="0"/>
              <a:t>?</a:t>
            </a:r>
            <a:endParaRPr lang="en-GB" sz="3200" b="0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972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Inter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Communication 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2438400" y="1143000"/>
            <a:ext cx="5410200" cy="446276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every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accessible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838200" y="1143000"/>
            <a:ext cx="643513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/>
              <a:t>File</a:t>
            </a:r>
          </a:p>
        </p:txBody>
      </p:sp>
      <p:cxnSp>
        <p:nvCxnSpPr>
          <p:cNvPr id="7" name="Gerade Verbindung 6"/>
          <p:cNvCxnSpPr>
            <a:stCxn id="5" idx="3"/>
            <a:endCxn id="4" idx="1"/>
          </p:cNvCxnSpPr>
          <p:nvPr/>
        </p:nvCxnSpPr>
        <p:spPr bwMode="auto">
          <a:xfrm>
            <a:off x="1481713" y="1366138"/>
            <a:ext cx="956687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Rechteck 8"/>
          <p:cNvSpPr/>
          <p:nvPr/>
        </p:nvSpPr>
        <p:spPr>
          <a:xfrm>
            <a:off x="2438400" y="1752600"/>
            <a:ext cx="54102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Asynchrounous</a:t>
            </a:r>
            <a:r>
              <a:rPr lang="de-DE" dirty="0"/>
              <a:t> </a:t>
            </a:r>
            <a:r>
              <a:rPr lang="de-DE" dirty="0" err="1"/>
              <a:t>notification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an </a:t>
            </a:r>
            <a:r>
              <a:rPr lang="de-DE" dirty="0" err="1"/>
              <a:t>event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609600" y="1752600"/>
            <a:ext cx="938466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Signal</a:t>
            </a:r>
            <a:endParaRPr lang="de-DE" dirty="0"/>
          </a:p>
        </p:txBody>
      </p:sp>
      <p:cxnSp>
        <p:nvCxnSpPr>
          <p:cNvPr id="11" name="Gerade Verbindung 10"/>
          <p:cNvCxnSpPr>
            <a:stCxn id="10" idx="3"/>
            <a:endCxn id="9" idx="1"/>
          </p:cNvCxnSpPr>
          <p:nvPr/>
        </p:nvCxnSpPr>
        <p:spPr bwMode="auto">
          <a:xfrm>
            <a:off x="1548066" y="1975738"/>
            <a:ext cx="890334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hteck 13"/>
          <p:cNvSpPr/>
          <p:nvPr/>
        </p:nvSpPr>
        <p:spPr>
          <a:xfrm>
            <a:off x="2438400" y="2362200"/>
            <a:ext cx="5410200" cy="830997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output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streams</a:t>
            </a:r>
            <a:r>
              <a:rPr lang="de-DE" dirty="0"/>
              <a:t> </a:t>
            </a:r>
            <a:r>
              <a:rPr lang="de-DE" dirty="0" err="1"/>
              <a:t>directly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another</a:t>
            </a:r>
            <a:r>
              <a:rPr lang="de-DE" dirty="0"/>
              <a:t> </a:t>
            </a:r>
            <a:r>
              <a:rPr lang="de-DE" dirty="0" err="1" smtClean="0"/>
              <a:t>process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609600" y="2514600"/>
            <a:ext cx="709042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Pipe</a:t>
            </a:r>
            <a:endParaRPr lang="de-DE" dirty="0"/>
          </a:p>
        </p:txBody>
      </p:sp>
      <p:cxnSp>
        <p:nvCxnSpPr>
          <p:cNvPr id="16" name="Gerade Verbindung 15"/>
          <p:cNvCxnSpPr>
            <a:stCxn id="15" idx="3"/>
            <a:endCxn id="14" idx="1"/>
          </p:cNvCxnSpPr>
          <p:nvPr/>
        </p:nvCxnSpPr>
        <p:spPr bwMode="auto">
          <a:xfrm>
            <a:off x="1318642" y="2737738"/>
            <a:ext cx="1119758" cy="3996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026648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Inter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Communication 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2438400" y="1143000"/>
            <a:ext cx="5410200" cy="446276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every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accessible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838200" y="1143000"/>
            <a:ext cx="643513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/>
              <a:t>File</a:t>
            </a:r>
          </a:p>
        </p:txBody>
      </p:sp>
      <p:cxnSp>
        <p:nvCxnSpPr>
          <p:cNvPr id="7" name="Gerade Verbindung 6"/>
          <p:cNvCxnSpPr>
            <a:stCxn id="5" idx="3"/>
            <a:endCxn id="4" idx="1"/>
          </p:cNvCxnSpPr>
          <p:nvPr/>
        </p:nvCxnSpPr>
        <p:spPr bwMode="auto">
          <a:xfrm>
            <a:off x="1481713" y="1366138"/>
            <a:ext cx="956687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Rechteck 8"/>
          <p:cNvSpPr/>
          <p:nvPr/>
        </p:nvSpPr>
        <p:spPr>
          <a:xfrm>
            <a:off x="2438400" y="1752600"/>
            <a:ext cx="54102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Asynchrounous</a:t>
            </a:r>
            <a:r>
              <a:rPr lang="de-DE" dirty="0"/>
              <a:t> </a:t>
            </a:r>
            <a:r>
              <a:rPr lang="de-DE" dirty="0" err="1"/>
              <a:t>notification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an </a:t>
            </a:r>
            <a:r>
              <a:rPr lang="de-DE" dirty="0" err="1"/>
              <a:t>event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609600" y="1752600"/>
            <a:ext cx="938466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Signal</a:t>
            </a:r>
            <a:endParaRPr lang="de-DE" dirty="0"/>
          </a:p>
        </p:txBody>
      </p:sp>
      <p:cxnSp>
        <p:nvCxnSpPr>
          <p:cNvPr id="11" name="Gerade Verbindung 10"/>
          <p:cNvCxnSpPr>
            <a:stCxn id="10" idx="3"/>
            <a:endCxn id="9" idx="1"/>
          </p:cNvCxnSpPr>
          <p:nvPr/>
        </p:nvCxnSpPr>
        <p:spPr bwMode="auto">
          <a:xfrm>
            <a:off x="1548066" y="1975738"/>
            <a:ext cx="890334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hteck 13"/>
          <p:cNvSpPr/>
          <p:nvPr/>
        </p:nvSpPr>
        <p:spPr>
          <a:xfrm>
            <a:off x="2438400" y="2362200"/>
            <a:ext cx="5410200" cy="830997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output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streams</a:t>
            </a:r>
            <a:r>
              <a:rPr lang="de-DE" dirty="0"/>
              <a:t> </a:t>
            </a:r>
            <a:r>
              <a:rPr lang="de-DE" dirty="0" err="1"/>
              <a:t>directly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another</a:t>
            </a:r>
            <a:r>
              <a:rPr lang="de-DE" dirty="0"/>
              <a:t> </a:t>
            </a:r>
            <a:r>
              <a:rPr lang="de-DE" dirty="0" err="1" smtClean="0"/>
              <a:t>process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609600" y="2514600"/>
            <a:ext cx="709042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Pipe</a:t>
            </a:r>
            <a:endParaRPr lang="de-DE" dirty="0"/>
          </a:p>
        </p:txBody>
      </p:sp>
      <p:cxnSp>
        <p:nvCxnSpPr>
          <p:cNvPr id="16" name="Gerade Verbindung 15"/>
          <p:cNvCxnSpPr>
            <a:stCxn id="15" idx="3"/>
            <a:endCxn id="14" idx="1"/>
          </p:cNvCxnSpPr>
          <p:nvPr/>
        </p:nvCxnSpPr>
        <p:spPr bwMode="auto">
          <a:xfrm>
            <a:off x="1318642" y="2737738"/>
            <a:ext cx="1119758" cy="3996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hteck 23"/>
          <p:cNvSpPr/>
          <p:nvPr/>
        </p:nvSpPr>
        <p:spPr>
          <a:xfrm>
            <a:off x="2590800" y="3276600"/>
            <a:ext cx="52578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Processes</a:t>
            </a:r>
            <a:r>
              <a:rPr lang="de-DE" dirty="0"/>
              <a:t> </a:t>
            </a:r>
            <a:r>
              <a:rPr lang="de-DE" dirty="0" err="1"/>
              <a:t>access</a:t>
            </a:r>
            <a:r>
              <a:rPr lang="de-DE" dirty="0"/>
              <a:t> same </a:t>
            </a:r>
            <a:r>
              <a:rPr lang="de-DE" dirty="0" err="1"/>
              <a:t>data</a:t>
            </a:r>
            <a:r>
              <a:rPr lang="de-DE" dirty="0"/>
              <a:t> in </a:t>
            </a:r>
            <a:r>
              <a:rPr lang="de-DE" dirty="0" err="1"/>
              <a:t>memory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228600" y="3276600"/>
            <a:ext cx="2095445" cy="446276"/>
          </a:xfrm>
          <a:prstGeom prst="rect">
            <a:avLst/>
          </a:prstGeom>
          <a:ln w="57150" cmpd="thickThin">
            <a:solidFill>
              <a:srgbClr val="800000"/>
            </a:solidFill>
          </a:ln>
        </p:spPr>
        <p:txBody>
          <a:bodyPr wrap="none">
            <a:spAutoFit/>
          </a:bodyPr>
          <a:lstStyle/>
          <a:p>
            <a:r>
              <a:rPr lang="de-DE" dirty="0" err="1" smtClean="0"/>
              <a:t>Shared</a:t>
            </a:r>
            <a:r>
              <a:rPr lang="de-DE" dirty="0" smtClean="0"/>
              <a:t> Memory</a:t>
            </a:r>
            <a:endParaRPr lang="de-DE" dirty="0"/>
          </a:p>
        </p:txBody>
      </p:sp>
      <p:cxnSp>
        <p:nvCxnSpPr>
          <p:cNvPr id="26" name="Gerade Verbindung 25"/>
          <p:cNvCxnSpPr>
            <a:stCxn id="25" idx="3"/>
            <a:endCxn id="24" idx="1"/>
          </p:cNvCxnSpPr>
          <p:nvPr/>
        </p:nvCxnSpPr>
        <p:spPr bwMode="auto">
          <a:xfrm>
            <a:off x="2324045" y="3499738"/>
            <a:ext cx="266755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hteck 27"/>
          <p:cNvSpPr/>
          <p:nvPr/>
        </p:nvSpPr>
        <p:spPr>
          <a:xfrm>
            <a:off x="8229600" y="3276600"/>
            <a:ext cx="1238891" cy="446276"/>
          </a:xfrm>
          <a:prstGeom prst="rect">
            <a:avLst/>
          </a:prstGeom>
          <a:ln w="57150" cmpd="thickThin">
            <a:solidFill>
              <a:srgbClr val="800000"/>
            </a:solidFill>
          </a:ln>
        </p:spPr>
        <p:txBody>
          <a:bodyPr wrap="none">
            <a:spAutoFit/>
          </a:bodyPr>
          <a:lstStyle/>
          <a:p>
            <a:r>
              <a:rPr lang="de-DE" dirty="0" err="1" smtClean="0"/>
              <a:t>OpenMP</a:t>
            </a:r>
            <a:endParaRPr lang="de-DE" dirty="0"/>
          </a:p>
        </p:txBody>
      </p:sp>
      <p:cxnSp>
        <p:nvCxnSpPr>
          <p:cNvPr id="30" name="Gerade Verbindung 29"/>
          <p:cNvCxnSpPr>
            <a:stCxn id="24" idx="3"/>
            <a:endCxn id="28" idx="1"/>
          </p:cNvCxnSpPr>
          <p:nvPr/>
        </p:nvCxnSpPr>
        <p:spPr bwMode="auto">
          <a:xfrm flipV="1">
            <a:off x="7848600" y="3499738"/>
            <a:ext cx="38100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8551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Inter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Communication 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2438400" y="1143000"/>
            <a:ext cx="5410200" cy="446276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every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accessible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838200" y="1143000"/>
            <a:ext cx="643513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/>
              <a:t>File</a:t>
            </a:r>
          </a:p>
        </p:txBody>
      </p:sp>
      <p:cxnSp>
        <p:nvCxnSpPr>
          <p:cNvPr id="7" name="Gerade Verbindung 6"/>
          <p:cNvCxnSpPr>
            <a:stCxn id="5" idx="3"/>
            <a:endCxn id="4" idx="1"/>
          </p:cNvCxnSpPr>
          <p:nvPr/>
        </p:nvCxnSpPr>
        <p:spPr bwMode="auto">
          <a:xfrm>
            <a:off x="1481713" y="1366138"/>
            <a:ext cx="956687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Rechteck 8"/>
          <p:cNvSpPr/>
          <p:nvPr/>
        </p:nvSpPr>
        <p:spPr>
          <a:xfrm>
            <a:off x="2438400" y="1752600"/>
            <a:ext cx="54102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Asynchrounous</a:t>
            </a:r>
            <a:r>
              <a:rPr lang="de-DE" dirty="0"/>
              <a:t> </a:t>
            </a:r>
            <a:r>
              <a:rPr lang="de-DE" dirty="0" err="1"/>
              <a:t>notification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an </a:t>
            </a:r>
            <a:r>
              <a:rPr lang="de-DE" dirty="0" err="1"/>
              <a:t>event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609600" y="1752600"/>
            <a:ext cx="938466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Signal</a:t>
            </a:r>
            <a:endParaRPr lang="de-DE" dirty="0"/>
          </a:p>
        </p:txBody>
      </p:sp>
      <p:cxnSp>
        <p:nvCxnSpPr>
          <p:cNvPr id="11" name="Gerade Verbindung 10"/>
          <p:cNvCxnSpPr>
            <a:stCxn id="10" idx="3"/>
            <a:endCxn id="9" idx="1"/>
          </p:cNvCxnSpPr>
          <p:nvPr/>
        </p:nvCxnSpPr>
        <p:spPr bwMode="auto">
          <a:xfrm>
            <a:off x="1548066" y="1975738"/>
            <a:ext cx="890334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hteck 13"/>
          <p:cNvSpPr/>
          <p:nvPr/>
        </p:nvSpPr>
        <p:spPr>
          <a:xfrm>
            <a:off x="2438400" y="2362200"/>
            <a:ext cx="5410200" cy="830997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output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streams</a:t>
            </a:r>
            <a:r>
              <a:rPr lang="de-DE" dirty="0"/>
              <a:t> </a:t>
            </a:r>
            <a:r>
              <a:rPr lang="de-DE" dirty="0" err="1"/>
              <a:t>directly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another</a:t>
            </a:r>
            <a:r>
              <a:rPr lang="de-DE" dirty="0"/>
              <a:t> </a:t>
            </a:r>
            <a:r>
              <a:rPr lang="de-DE" dirty="0" err="1" smtClean="0"/>
              <a:t>process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609600" y="2514600"/>
            <a:ext cx="709042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Pipe</a:t>
            </a:r>
            <a:endParaRPr lang="de-DE" dirty="0"/>
          </a:p>
        </p:txBody>
      </p:sp>
      <p:cxnSp>
        <p:nvCxnSpPr>
          <p:cNvPr id="16" name="Gerade Verbindung 15"/>
          <p:cNvCxnSpPr>
            <a:stCxn id="15" idx="3"/>
            <a:endCxn id="14" idx="1"/>
          </p:cNvCxnSpPr>
          <p:nvPr/>
        </p:nvCxnSpPr>
        <p:spPr bwMode="auto">
          <a:xfrm>
            <a:off x="1318642" y="2737738"/>
            <a:ext cx="1119758" cy="3996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hteck 23"/>
          <p:cNvSpPr/>
          <p:nvPr/>
        </p:nvSpPr>
        <p:spPr>
          <a:xfrm>
            <a:off x="2590800" y="3276600"/>
            <a:ext cx="52578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Processes</a:t>
            </a:r>
            <a:r>
              <a:rPr lang="de-DE" dirty="0"/>
              <a:t> </a:t>
            </a:r>
            <a:r>
              <a:rPr lang="de-DE" dirty="0" err="1"/>
              <a:t>access</a:t>
            </a:r>
            <a:r>
              <a:rPr lang="de-DE" dirty="0"/>
              <a:t> same </a:t>
            </a:r>
            <a:r>
              <a:rPr lang="de-DE" dirty="0" err="1"/>
              <a:t>data</a:t>
            </a:r>
            <a:r>
              <a:rPr lang="de-DE" dirty="0"/>
              <a:t> in </a:t>
            </a:r>
            <a:r>
              <a:rPr lang="de-DE" dirty="0" err="1"/>
              <a:t>memory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228600" y="3276600"/>
            <a:ext cx="2095445" cy="446276"/>
          </a:xfrm>
          <a:prstGeom prst="rect">
            <a:avLst/>
          </a:prstGeom>
          <a:ln w="57150" cmpd="thickThin">
            <a:solidFill>
              <a:srgbClr val="800000"/>
            </a:solidFill>
          </a:ln>
        </p:spPr>
        <p:txBody>
          <a:bodyPr wrap="none">
            <a:spAutoFit/>
          </a:bodyPr>
          <a:lstStyle/>
          <a:p>
            <a:r>
              <a:rPr lang="de-DE" dirty="0" err="1" smtClean="0"/>
              <a:t>Shared</a:t>
            </a:r>
            <a:r>
              <a:rPr lang="de-DE" dirty="0" smtClean="0"/>
              <a:t> Memory</a:t>
            </a:r>
            <a:endParaRPr lang="de-DE" dirty="0"/>
          </a:p>
        </p:txBody>
      </p:sp>
      <p:cxnSp>
        <p:nvCxnSpPr>
          <p:cNvPr id="26" name="Gerade Verbindung 25"/>
          <p:cNvCxnSpPr>
            <a:stCxn id="25" idx="3"/>
            <a:endCxn id="24" idx="1"/>
          </p:cNvCxnSpPr>
          <p:nvPr/>
        </p:nvCxnSpPr>
        <p:spPr bwMode="auto">
          <a:xfrm>
            <a:off x="2324045" y="3499738"/>
            <a:ext cx="266755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hteck 27"/>
          <p:cNvSpPr/>
          <p:nvPr/>
        </p:nvSpPr>
        <p:spPr>
          <a:xfrm>
            <a:off x="8229600" y="3276600"/>
            <a:ext cx="1238891" cy="446276"/>
          </a:xfrm>
          <a:prstGeom prst="rect">
            <a:avLst/>
          </a:prstGeom>
          <a:ln w="57150" cmpd="thickThin">
            <a:solidFill>
              <a:srgbClr val="800000"/>
            </a:solidFill>
          </a:ln>
        </p:spPr>
        <p:txBody>
          <a:bodyPr wrap="none">
            <a:spAutoFit/>
          </a:bodyPr>
          <a:lstStyle/>
          <a:p>
            <a:r>
              <a:rPr lang="de-DE" dirty="0" err="1" smtClean="0"/>
              <a:t>OpenMP</a:t>
            </a:r>
            <a:endParaRPr lang="de-DE" dirty="0"/>
          </a:p>
        </p:txBody>
      </p:sp>
      <p:cxnSp>
        <p:nvCxnSpPr>
          <p:cNvPr id="30" name="Gerade Verbindung 29"/>
          <p:cNvCxnSpPr>
            <a:stCxn id="24" idx="3"/>
            <a:endCxn id="28" idx="1"/>
          </p:cNvCxnSpPr>
          <p:nvPr/>
        </p:nvCxnSpPr>
        <p:spPr bwMode="auto">
          <a:xfrm flipV="1">
            <a:off x="7848600" y="3499738"/>
            <a:ext cx="38100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Rechteck 30"/>
          <p:cNvSpPr/>
          <p:nvPr/>
        </p:nvSpPr>
        <p:spPr>
          <a:xfrm>
            <a:off x="2438400" y="4038600"/>
            <a:ext cx="54102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/>
              <a:t>Data </a:t>
            </a:r>
            <a:r>
              <a:rPr lang="de-DE" dirty="0" err="1"/>
              <a:t>is</a:t>
            </a:r>
            <a:r>
              <a:rPr lang="de-DE" dirty="0"/>
              <a:t> send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sockets</a:t>
            </a:r>
            <a:endParaRPr lang="de-DE" dirty="0"/>
          </a:p>
        </p:txBody>
      </p:sp>
      <p:sp>
        <p:nvSpPr>
          <p:cNvPr id="32" name="Rechteck 31"/>
          <p:cNvSpPr/>
          <p:nvPr/>
        </p:nvSpPr>
        <p:spPr>
          <a:xfrm>
            <a:off x="762000" y="4038600"/>
            <a:ext cx="987432" cy="446276"/>
          </a:xfrm>
          <a:prstGeom prst="rect">
            <a:avLst/>
          </a:prstGeom>
          <a:ln w="57150" cmpd="thickThin">
            <a:solidFill>
              <a:srgbClr val="FF6600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Socket</a:t>
            </a:r>
            <a:endParaRPr lang="de-DE" dirty="0"/>
          </a:p>
        </p:txBody>
      </p:sp>
      <p:cxnSp>
        <p:nvCxnSpPr>
          <p:cNvPr id="33" name="Gerade Verbindung 32"/>
          <p:cNvCxnSpPr>
            <a:stCxn id="32" idx="3"/>
            <a:endCxn id="31" idx="1"/>
          </p:cNvCxnSpPr>
          <p:nvPr/>
        </p:nvCxnSpPr>
        <p:spPr bwMode="auto">
          <a:xfrm>
            <a:off x="1749432" y="4261738"/>
            <a:ext cx="688968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Rechteck 33"/>
          <p:cNvSpPr/>
          <p:nvPr/>
        </p:nvSpPr>
        <p:spPr>
          <a:xfrm>
            <a:off x="8229600" y="4038600"/>
            <a:ext cx="840100" cy="446276"/>
          </a:xfrm>
          <a:prstGeom prst="rect">
            <a:avLst/>
          </a:prstGeom>
          <a:ln w="57150" cmpd="thickThin">
            <a:solidFill>
              <a:srgbClr val="FF6600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ZMQ</a:t>
            </a:r>
            <a:endParaRPr lang="de-DE" dirty="0"/>
          </a:p>
        </p:txBody>
      </p:sp>
      <p:cxnSp>
        <p:nvCxnSpPr>
          <p:cNvPr id="35" name="Gerade Verbindung 34"/>
          <p:cNvCxnSpPr>
            <a:stCxn id="31" idx="3"/>
            <a:endCxn id="34" idx="1"/>
          </p:cNvCxnSpPr>
          <p:nvPr/>
        </p:nvCxnSpPr>
        <p:spPr bwMode="auto">
          <a:xfrm flipV="1">
            <a:off x="7848600" y="4261738"/>
            <a:ext cx="38100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846231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Inter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Communication 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2438400" y="1143000"/>
            <a:ext cx="5410200" cy="446276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every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accessible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838200" y="1143000"/>
            <a:ext cx="643513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/>
              <a:t>File</a:t>
            </a:r>
          </a:p>
        </p:txBody>
      </p:sp>
      <p:cxnSp>
        <p:nvCxnSpPr>
          <p:cNvPr id="7" name="Gerade Verbindung 6"/>
          <p:cNvCxnSpPr>
            <a:stCxn id="5" idx="3"/>
            <a:endCxn id="4" idx="1"/>
          </p:cNvCxnSpPr>
          <p:nvPr/>
        </p:nvCxnSpPr>
        <p:spPr bwMode="auto">
          <a:xfrm>
            <a:off x="1481713" y="1366138"/>
            <a:ext cx="956687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Rechteck 8"/>
          <p:cNvSpPr/>
          <p:nvPr/>
        </p:nvSpPr>
        <p:spPr>
          <a:xfrm>
            <a:off x="2438400" y="1752600"/>
            <a:ext cx="54102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Asynchrounous</a:t>
            </a:r>
            <a:r>
              <a:rPr lang="de-DE" dirty="0"/>
              <a:t> </a:t>
            </a:r>
            <a:r>
              <a:rPr lang="de-DE" dirty="0" err="1"/>
              <a:t>notification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an </a:t>
            </a:r>
            <a:r>
              <a:rPr lang="de-DE" dirty="0" err="1"/>
              <a:t>event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609600" y="1752600"/>
            <a:ext cx="938466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Signal</a:t>
            </a:r>
            <a:endParaRPr lang="de-DE" dirty="0"/>
          </a:p>
        </p:txBody>
      </p:sp>
      <p:cxnSp>
        <p:nvCxnSpPr>
          <p:cNvPr id="11" name="Gerade Verbindung 10"/>
          <p:cNvCxnSpPr>
            <a:stCxn id="10" idx="3"/>
            <a:endCxn id="9" idx="1"/>
          </p:cNvCxnSpPr>
          <p:nvPr/>
        </p:nvCxnSpPr>
        <p:spPr bwMode="auto">
          <a:xfrm>
            <a:off x="1548066" y="1975738"/>
            <a:ext cx="890334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hteck 13"/>
          <p:cNvSpPr/>
          <p:nvPr/>
        </p:nvSpPr>
        <p:spPr>
          <a:xfrm>
            <a:off x="2438400" y="2362200"/>
            <a:ext cx="5410200" cy="830997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output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streams</a:t>
            </a:r>
            <a:r>
              <a:rPr lang="de-DE" dirty="0"/>
              <a:t> </a:t>
            </a:r>
            <a:r>
              <a:rPr lang="de-DE" dirty="0" err="1"/>
              <a:t>directly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another</a:t>
            </a:r>
            <a:r>
              <a:rPr lang="de-DE" dirty="0"/>
              <a:t> </a:t>
            </a:r>
            <a:r>
              <a:rPr lang="de-DE" dirty="0" err="1" smtClean="0"/>
              <a:t>process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609600" y="2514600"/>
            <a:ext cx="709042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Pipe</a:t>
            </a:r>
            <a:endParaRPr lang="de-DE" dirty="0"/>
          </a:p>
        </p:txBody>
      </p:sp>
      <p:cxnSp>
        <p:nvCxnSpPr>
          <p:cNvPr id="16" name="Gerade Verbindung 15"/>
          <p:cNvCxnSpPr>
            <a:stCxn id="15" idx="3"/>
            <a:endCxn id="14" idx="1"/>
          </p:cNvCxnSpPr>
          <p:nvPr/>
        </p:nvCxnSpPr>
        <p:spPr bwMode="auto">
          <a:xfrm>
            <a:off x="1318642" y="2737738"/>
            <a:ext cx="1119758" cy="3996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hteck 23"/>
          <p:cNvSpPr/>
          <p:nvPr/>
        </p:nvSpPr>
        <p:spPr>
          <a:xfrm>
            <a:off x="2590800" y="3276600"/>
            <a:ext cx="52578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Processes</a:t>
            </a:r>
            <a:r>
              <a:rPr lang="de-DE" dirty="0"/>
              <a:t> </a:t>
            </a:r>
            <a:r>
              <a:rPr lang="de-DE" dirty="0" err="1"/>
              <a:t>access</a:t>
            </a:r>
            <a:r>
              <a:rPr lang="de-DE" dirty="0"/>
              <a:t> same </a:t>
            </a:r>
            <a:r>
              <a:rPr lang="de-DE" dirty="0" err="1"/>
              <a:t>data</a:t>
            </a:r>
            <a:r>
              <a:rPr lang="de-DE" dirty="0"/>
              <a:t> in </a:t>
            </a:r>
            <a:r>
              <a:rPr lang="de-DE" dirty="0" err="1"/>
              <a:t>memory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228600" y="3276600"/>
            <a:ext cx="2095445" cy="446276"/>
          </a:xfrm>
          <a:prstGeom prst="rect">
            <a:avLst/>
          </a:prstGeom>
          <a:ln w="57150" cmpd="thickThin">
            <a:solidFill>
              <a:srgbClr val="800000"/>
            </a:solidFill>
          </a:ln>
        </p:spPr>
        <p:txBody>
          <a:bodyPr wrap="none">
            <a:spAutoFit/>
          </a:bodyPr>
          <a:lstStyle/>
          <a:p>
            <a:r>
              <a:rPr lang="de-DE" dirty="0" err="1" smtClean="0"/>
              <a:t>Shared</a:t>
            </a:r>
            <a:r>
              <a:rPr lang="de-DE" dirty="0" smtClean="0"/>
              <a:t> Memory</a:t>
            </a:r>
            <a:endParaRPr lang="de-DE" dirty="0"/>
          </a:p>
        </p:txBody>
      </p:sp>
      <p:cxnSp>
        <p:nvCxnSpPr>
          <p:cNvPr id="26" name="Gerade Verbindung 25"/>
          <p:cNvCxnSpPr>
            <a:stCxn id="25" idx="3"/>
            <a:endCxn id="24" idx="1"/>
          </p:cNvCxnSpPr>
          <p:nvPr/>
        </p:nvCxnSpPr>
        <p:spPr bwMode="auto">
          <a:xfrm>
            <a:off x="2324045" y="3499738"/>
            <a:ext cx="266755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hteck 27"/>
          <p:cNvSpPr/>
          <p:nvPr/>
        </p:nvSpPr>
        <p:spPr>
          <a:xfrm>
            <a:off x="8229600" y="3276600"/>
            <a:ext cx="1238891" cy="446276"/>
          </a:xfrm>
          <a:prstGeom prst="rect">
            <a:avLst/>
          </a:prstGeom>
          <a:ln w="57150" cmpd="thickThin">
            <a:solidFill>
              <a:srgbClr val="800000"/>
            </a:solidFill>
          </a:ln>
        </p:spPr>
        <p:txBody>
          <a:bodyPr wrap="none">
            <a:spAutoFit/>
          </a:bodyPr>
          <a:lstStyle/>
          <a:p>
            <a:r>
              <a:rPr lang="de-DE" dirty="0" err="1" smtClean="0"/>
              <a:t>OpenMP</a:t>
            </a:r>
            <a:endParaRPr lang="de-DE" dirty="0"/>
          </a:p>
        </p:txBody>
      </p:sp>
      <p:cxnSp>
        <p:nvCxnSpPr>
          <p:cNvPr id="30" name="Gerade Verbindung 29"/>
          <p:cNvCxnSpPr>
            <a:stCxn id="24" idx="3"/>
            <a:endCxn id="28" idx="1"/>
          </p:cNvCxnSpPr>
          <p:nvPr/>
        </p:nvCxnSpPr>
        <p:spPr bwMode="auto">
          <a:xfrm flipV="1">
            <a:off x="7848600" y="3499738"/>
            <a:ext cx="38100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Rechteck 30"/>
          <p:cNvSpPr/>
          <p:nvPr/>
        </p:nvSpPr>
        <p:spPr>
          <a:xfrm>
            <a:off x="2438400" y="4038600"/>
            <a:ext cx="54102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/>
              <a:t>Data </a:t>
            </a:r>
            <a:r>
              <a:rPr lang="de-DE" dirty="0" err="1"/>
              <a:t>is</a:t>
            </a:r>
            <a:r>
              <a:rPr lang="de-DE" dirty="0"/>
              <a:t> send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sockets</a:t>
            </a:r>
            <a:endParaRPr lang="de-DE" dirty="0"/>
          </a:p>
        </p:txBody>
      </p:sp>
      <p:sp>
        <p:nvSpPr>
          <p:cNvPr id="32" name="Rechteck 31"/>
          <p:cNvSpPr/>
          <p:nvPr/>
        </p:nvSpPr>
        <p:spPr>
          <a:xfrm>
            <a:off x="762000" y="4038600"/>
            <a:ext cx="987432" cy="446276"/>
          </a:xfrm>
          <a:prstGeom prst="rect">
            <a:avLst/>
          </a:prstGeom>
          <a:ln w="57150" cmpd="thickThin">
            <a:solidFill>
              <a:srgbClr val="FF6600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Socket</a:t>
            </a:r>
            <a:endParaRPr lang="de-DE" dirty="0"/>
          </a:p>
        </p:txBody>
      </p:sp>
      <p:cxnSp>
        <p:nvCxnSpPr>
          <p:cNvPr id="33" name="Gerade Verbindung 32"/>
          <p:cNvCxnSpPr>
            <a:stCxn id="32" idx="3"/>
            <a:endCxn id="31" idx="1"/>
          </p:cNvCxnSpPr>
          <p:nvPr/>
        </p:nvCxnSpPr>
        <p:spPr bwMode="auto">
          <a:xfrm>
            <a:off x="1749432" y="4261738"/>
            <a:ext cx="688968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Rechteck 33"/>
          <p:cNvSpPr/>
          <p:nvPr/>
        </p:nvSpPr>
        <p:spPr>
          <a:xfrm>
            <a:off x="8229600" y="4038600"/>
            <a:ext cx="840100" cy="446276"/>
          </a:xfrm>
          <a:prstGeom prst="rect">
            <a:avLst/>
          </a:prstGeom>
          <a:ln w="57150" cmpd="thickThin">
            <a:solidFill>
              <a:srgbClr val="FF6600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ZMQ</a:t>
            </a:r>
            <a:endParaRPr lang="de-DE" dirty="0"/>
          </a:p>
        </p:txBody>
      </p:sp>
      <p:cxnSp>
        <p:nvCxnSpPr>
          <p:cNvPr id="35" name="Gerade Verbindung 34"/>
          <p:cNvCxnSpPr>
            <a:stCxn id="31" idx="3"/>
            <a:endCxn id="34" idx="1"/>
          </p:cNvCxnSpPr>
          <p:nvPr/>
        </p:nvCxnSpPr>
        <p:spPr bwMode="auto">
          <a:xfrm flipV="1">
            <a:off x="7848600" y="4261738"/>
            <a:ext cx="38100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Rechteck 42"/>
          <p:cNvSpPr/>
          <p:nvPr/>
        </p:nvSpPr>
        <p:spPr>
          <a:xfrm>
            <a:off x="2590800" y="5029200"/>
            <a:ext cx="51816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/>
              <a:t>Data </a:t>
            </a:r>
            <a:r>
              <a:rPr lang="de-DE" dirty="0" err="1"/>
              <a:t>is</a:t>
            </a:r>
            <a:r>
              <a:rPr lang="de-DE" dirty="0"/>
              <a:t> send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sockets</a:t>
            </a:r>
            <a:endParaRPr lang="de-DE" dirty="0"/>
          </a:p>
        </p:txBody>
      </p:sp>
      <p:sp>
        <p:nvSpPr>
          <p:cNvPr id="44" name="Rechteck 43"/>
          <p:cNvSpPr/>
          <p:nvPr/>
        </p:nvSpPr>
        <p:spPr>
          <a:xfrm>
            <a:off x="152400" y="5029200"/>
            <a:ext cx="2191870" cy="446276"/>
          </a:xfrm>
          <a:prstGeom prst="rect">
            <a:avLst/>
          </a:prstGeom>
          <a:ln w="57150" cmpd="thickThin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Message </a:t>
            </a:r>
            <a:r>
              <a:rPr lang="de-DE" dirty="0" err="1" smtClean="0"/>
              <a:t>Passing</a:t>
            </a:r>
            <a:endParaRPr lang="de-DE" dirty="0"/>
          </a:p>
        </p:txBody>
      </p:sp>
      <p:cxnSp>
        <p:nvCxnSpPr>
          <p:cNvPr id="45" name="Gerade Verbindung 44"/>
          <p:cNvCxnSpPr>
            <a:stCxn id="44" idx="3"/>
            <a:endCxn id="43" idx="1"/>
          </p:cNvCxnSpPr>
          <p:nvPr/>
        </p:nvCxnSpPr>
        <p:spPr bwMode="auto">
          <a:xfrm>
            <a:off x="2344270" y="5252338"/>
            <a:ext cx="24653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Rechteck 45"/>
          <p:cNvSpPr/>
          <p:nvPr/>
        </p:nvSpPr>
        <p:spPr>
          <a:xfrm>
            <a:off x="8229600" y="4648200"/>
            <a:ext cx="823970" cy="446276"/>
          </a:xfrm>
          <a:prstGeom prst="rect">
            <a:avLst/>
          </a:prstGeom>
          <a:ln w="57150" cmpd="thickThin">
            <a:solidFill>
              <a:srgbClr val="7878DE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PVM</a:t>
            </a:r>
            <a:endParaRPr lang="de-DE" dirty="0"/>
          </a:p>
        </p:txBody>
      </p:sp>
      <p:cxnSp>
        <p:nvCxnSpPr>
          <p:cNvPr id="47" name="Gerade Verbindung 46"/>
          <p:cNvCxnSpPr>
            <a:stCxn id="43" idx="3"/>
            <a:endCxn id="46" idx="1"/>
          </p:cNvCxnSpPr>
          <p:nvPr/>
        </p:nvCxnSpPr>
        <p:spPr bwMode="auto">
          <a:xfrm flipV="1">
            <a:off x="7772400" y="4871338"/>
            <a:ext cx="457200" cy="388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Rechteck 48"/>
          <p:cNvSpPr/>
          <p:nvPr/>
        </p:nvSpPr>
        <p:spPr>
          <a:xfrm>
            <a:off x="8229600" y="5257800"/>
            <a:ext cx="709186" cy="446276"/>
          </a:xfrm>
          <a:prstGeom prst="rect">
            <a:avLst/>
          </a:prstGeom>
          <a:ln w="57150" cmpd="thickThin">
            <a:solidFill>
              <a:srgbClr val="7878DE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MPI</a:t>
            </a:r>
            <a:endParaRPr lang="de-DE" dirty="0"/>
          </a:p>
        </p:txBody>
      </p:sp>
      <p:cxnSp>
        <p:nvCxnSpPr>
          <p:cNvPr id="50" name="Gerade Verbindung 49"/>
          <p:cNvCxnSpPr>
            <a:stCxn id="43" idx="3"/>
            <a:endCxn id="49" idx="1"/>
          </p:cNvCxnSpPr>
          <p:nvPr/>
        </p:nvCxnSpPr>
        <p:spPr bwMode="auto">
          <a:xfrm>
            <a:off x="7772400" y="5260033"/>
            <a:ext cx="457200" cy="22090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80134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Inter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Communication 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2438400" y="1143000"/>
            <a:ext cx="5410200" cy="446276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every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accessible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838200" y="1143000"/>
            <a:ext cx="643513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/>
              <a:t>File</a:t>
            </a:r>
          </a:p>
        </p:txBody>
      </p:sp>
      <p:cxnSp>
        <p:nvCxnSpPr>
          <p:cNvPr id="7" name="Gerade Verbindung 6"/>
          <p:cNvCxnSpPr>
            <a:stCxn id="5" idx="3"/>
            <a:endCxn id="4" idx="1"/>
          </p:cNvCxnSpPr>
          <p:nvPr/>
        </p:nvCxnSpPr>
        <p:spPr bwMode="auto">
          <a:xfrm>
            <a:off x="1481713" y="1366138"/>
            <a:ext cx="956687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Rechteck 8"/>
          <p:cNvSpPr/>
          <p:nvPr/>
        </p:nvSpPr>
        <p:spPr>
          <a:xfrm>
            <a:off x="2438400" y="1752600"/>
            <a:ext cx="54102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Asynchrounous</a:t>
            </a:r>
            <a:r>
              <a:rPr lang="de-DE" dirty="0"/>
              <a:t> </a:t>
            </a:r>
            <a:r>
              <a:rPr lang="de-DE" dirty="0" err="1"/>
              <a:t>notification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an </a:t>
            </a:r>
            <a:r>
              <a:rPr lang="de-DE" dirty="0" err="1"/>
              <a:t>event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609600" y="1752600"/>
            <a:ext cx="938466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Signal</a:t>
            </a:r>
            <a:endParaRPr lang="de-DE" dirty="0"/>
          </a:p>
        </p:txBody>
      </p:sp>
      <p:cxnSp>
        <p:nvCxnSpPr>
          <p:cNvPr id="11" name="Gerade Verbindung 10"/>
          <p:cNvCxnSpPr>
            <a:stCxn id="10" idx="3"/>
            <a:endCxn id="9" idx="1"/>
          </p:cNvCxnSpPr>
          <p:nvPr/>
        </p:nvCxnSpPr>
        <p:spPr bwMode="auto">
          <a:xfrm>
            <a:off x="1548066" y="1975738"/>
            <a:ext cx="890334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hteck 13"/>
          <p:cNvSpPr/>
          <p:nvPr/>
        </p:nvSpPr>
        <p:spPr>
          <a:xfrm>
            <a:off x="2438400" y="2362200"/>
            <a:ext cx="5410200" cy="830997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output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streams</a:t>
            </a:r>
            <a:r>
              <a:rPr lang="de-DE" dirty="0"/>
              <a:t> </a:t>
            </a:r>
            <a:r>
              <a:rPr lang="de-DE" dirty="0" err="1"/>
              <a:t>directly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another</a:t>
            </a:r>
            <a:r>
              <a:rPr lang="de-DE" dirty="0"/>
              <a:t> </a:t>
            </a:r>
            <a:r>
              <a:rPr lang="de-DE" dirty="0" err="1" smtClean="0"/>
              <a:t>process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609600" y="2514600"/>
            <a:ext cx="709042" cy="446276"/>
          </a:xfrm>
          <a:prstGeom prst="rect">
            <a:avLst/>
          </a:prstGeom>
          <a:ln w="57150" cmpd="thickThin">
            <a:solidFill>
              <a:srgbClr val="009999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Pipe</a:t>
            </a:r>
            <a:endParaRPr lang="de-DE" dirty="0"/>
          </a:p>
        </p:txBody>
      </p:sp>
      <p:cxnSp>
        <p:nvCxnSpPr>
          <p:cNvPr id="16" name="Gerade Verbindung 15"/>
          <p:cNvCxnSpPr>
            <a:stCxn id="15" idx="3"/>
            <a:endCxn id="14" idx="1"/>
          </p:cNvCxnSpPr>
          <p:nvPr/>
        </p:nvCxnSpPr>
        <p:spPr bwMode="auto">
          <a:xfrm>
            <a:off x="1318642" y="2737738"/>
            <a:ext cx="1119758" cy="3996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hteck 23"/>
          <p:cNvSpPr/>
          <p:nvPr/>
        </p:nvSpPr>
        <p:spPr>
          <a:xfrm>
            <a:off x="2590800" y="3276600"/>
            <a:ext cx="52578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Processes</a:t>
            </a:r>
            <a:r>
              <a:rPr lang="de-DE" dirty="0"/>
              <a:t> </a:t>
            </a:r>
            <a:r>
              <a:rPr lang="de-DE" dirty="0" err="1"/>
              <a:t>access</a:t>
            </a:r>
            <a:r>
              <a:rPr lang="de-DE" dirty="0"/>
              <a:t> same </a:t>
            </a:r>
            <a:r>
              <a:rPr lang="de-DE" dirty="0" err="1"/>
              <a:t>data</a:t>
            </a:r>
            <a:r>
              <a:rPr lang="de-DE" dirty="0"/>
              <a:t> in </a:t>
            </a:r>
            <a:r>
              <a:rPr lang="de-DE" dirty="0" err="1"/>
              <a:t>memory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228600" y="3276600"/>
            <a:ext cx="2095445" cy="446276"/>
          </a:xfrm>
          <a:prstGeom prst="rect">
            <a:avLst/>
          </a:prstGeom>
          <a:ln w="57150" cmpd="thickThin">
            <a:solidFill>
              <a:srgbClr val="800000"/>
            </a:solidFill>
          </a:ln>
        </p:spPr>
        <p:txBody>
          <a:bodyPr wrap="none">
            <a:spAutoFit/>
          </a:bodyPr>
          <a:lstStyle/>
          <a:p>
            <a:r>
              <a:rPr lang="de-DE" dirty="0" err="1" smtClean="0"/>
              <a:t>Shared</a:t>
            </a:r>
            <a:r>
              <a:rPr lang="de-DE" dirty="0" smtClean="0"/>
              <a:t> Memory</a:t>
            </a:r>
            <a:endParaRPr lang="de-DE" dirty="0"/>
          </a:p>
        </p:txBody>
      </p:sp>
      <p:cxnSp>
        <p:nvCxnSpPr>
          <p:cNvPr id="26" name="Gerade Verbindung 25"/>
          <p:cNvCxnSpPr>
            <a:stCxn id="25" idx="3"/>
            <a:endCxn id="24" idx="1"/>
          </p:cNvCxnSpPr>
          <p:nvPr/>
        </p:nvCxnSpPr>
        <p:spPr bwMode="auto">
          <a:xfrm>
            <a:off x="2324045" y="3499738"/>
            <a:ext cx="266755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hteck 27"/>
          <p:cNvSpPr/>
          <p:nvPr/>
        </p:nvSpPr>
        <p:spPr>
          <a:xfrm>
            <a:off x="8229600" y="3276600"/>
            <a:ext cx="1238891" cy="446276"/>
          </a:xfrm>
          <a:prstGeom prst="rect">
            <a:avLst/>
          </a:prstGeom>
          <a:ln w="57150" cmpd="thickThin">
            <a:solidFill>
              <a:srgbClr val="800000"/>
            </a:solidFill>
          </a:ln>
        </p:spPr>
        <p:txBody>
          <a:bodyPr wrap="none">
            <a:spAutoFit/>
          </a:bodyPr>
          <a:lstStyle/>
          <a:p>
            <a:r>
              <a:rPr lang="de-DE" dirty="0" err="1" smtClean="0"/>
              <a:t>OpenMP</a:t>
            </a:r>
            <a:endParaRPr lang="de-DE" dirty="0"/>
          </a:p>
        </p:txBody>
      </p:sp>
      <p:cxnSp>
        <p:nvCxnSpPr>
          <p:cNvPr id="30" name="Gerade Verbindung 29"/>
          <p:cNvCxnSpPr>
            <a:stCxn id="24" idx="3"/>
            <a:endCxn id="28" idx="1"/>
          </p:cNvCxnSpPr>
          <p:nvPr/>
        </p:nvCxnSpPr>
        <p:spPr bwMode="auto">
          <a:xfrm flipV="1">
            <a:off x="7848600" y="3499738"/>
            <a:ext cx="38100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Rechteck 30"/>
          <p:cNvSpPr/>
          <p:nvPr/>
        </p:nvSpPr>
        <p:spPr>
          <a:xfrm>
            <a:off x="2438400" y="4038600"/>
            <a:ext cx="54102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/>
              <a:t>Data </a:t>
            </a:r>
            <a:r>
              <a:rPr lang="de-DE" dirty="0" err="1"/>
              <a:t>is</a:t>
            </a:r>
            <a:r>
              <a:rPr lang="de-DE" dirty="0"/>
              <a:t> send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sockets</a:t>
            </a:r>
            <a:endParaRPr lang="de-DE" dirty="0"/>
          </a:p>
        </p:txBody>
      </p:sp>
      <p:sp>
        <p:nvSpPr>
          <p:cNvPr id="32" name="Rechteck 31"/>
          <p:cNvSpPr/>
          <p:nvPr/>
        </p:nvSpPr>
        <p:spPr>
          <a:xfrm>
            <a:off x="762000" y="4038600"/>
            <a:ext cx="987432" cy="446276"/>
          </a:xfrm>
          <a:prstGeom prst="rect">
            <a:avLst/>
          </a:prstGeom>
          <a:ln w="57150" cmpd="thickThin">
            <a:solidFill>
              <a:srgbClr val="FF6600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Socket</a:t>
            </a:r>
            <a:endParaRPr lang="de-DE" dirty="0"/>
          </a:p>
        </p:txBody>
      </p:sp>
      <p:cxnSp>
        <p:nvCxnSpPr>
          <p:cNvPr id="33" name="Gerade Verbindung 32"/>
          <p:cNvCxnSpPr>
            <a:stCxn id="32" idx="3"/>
            <a:endCxn id="31" idx="1"/>
          </p:cNvCxnSpPr>
          <p:nvPr/>
        </p:nvCxnSpPr>
        <p:spPr bwMode="auto">
          <a:xfrm>
            <a:off x="1749432" y="4261738"/>
            <a:ext cx="688968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Rechteck 33"/>
          <p:cNvSpPr/>
          <p:nvPr/>
        </p:nvSpPr>
        <p:spPr>
          <a:xfrm>
            <a:off x="8229600" y="4038600"/>
            <a:ext cx="840100" cy="446276"/>
          </a:xfrm>
          <a:prstGeom prst="rect">
            <a:avLst/>
          </a:prstGeom>
          <a:ln w="57150" cmpd="thickThin">
            <a:solidFill>
              <a:srgbClr val="FF6600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ZMQ</a:t>
            </a:r>
            <a:endParaRPr lang="de-DE" dirty="0"/>
          </a:p>
        </p:txBody>
      </p:sp>
      <p:cxnSp>
        <p:nvCxnSpPr>
          <p:cNvPr id="35" name="Gerade Verbindung 34"/>
          <p:cNvCxnSpPr>
            <a:stCxn id="31" idx="3"/>
            <a:endCxn id="34" idx="1"/>
          </p:cNvCxnSpPr>
          <p:nvPr/>
        </p:nvCxnSpPr>
        <p:spPr bwMode="auto">
          <a:xfrm flipV="1">
            <a:off x="7848600" y="4261738"/>
            <a:ext cx="38100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Rechteck 42"/>
          <p:cNvSpPr/>
          <p:nvPr/>
        </p:nvSpPr>
        <p:spPr>
          <a:xfrm>
            <a:off x="2590800" y="5029200"/>
            <a:ext cx="5181600" cy="46166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/>
              <a:t>Data </a:t>
            </a:r>
            <a:r>
              <a:rPr lang="de-DE" dirty="0" err="1"/>
              <a:t>is</a:t>
            </a:r>
            <a:r>
              <a:rPr lang="de-DE" dirty="0"/>
              <a:t> send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sockets</a:t>
            </a:r>
            <a:endParaRPr lang="de-DE" dirty="0"/>
          </a:p>
        </p:txBody>
      </p:sp>
      <p:sp>
        <p:nvSpPr>
          <p:cNvPr id="44" name="Rechteck 43"/>
          <p:cNvSpPr/>
          <p:nvPr/>
        </p:nvSpPr>
        <p:spPr>
          <a:xfrm>
            <a:off x="152400" y="5029200"/>
            <a:ext cx="2191870" cy="446276"/>
          </a:xfrm>
          <a:prstGeom prst="rect">
            <a:avLst/>
          </a:prstGeom>
          <a:ln w="57150" cmpd="thickThin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Message </a:t>
            </a:r>
            <a:r>
              <a:rPr lang="de-DE" dirty="0" err="1" smtClean="0"/>
              <a:t>Passing</a:t>
            </a:r>
            <a:endParaRPr lang="de-DE" dirty="0"/>
          </a:p>
        </p:txBody>
      </p:sp>
      <p:cxnSp>
        <p:nvCxnSpPr>
          <p:cNvPr id="45" name="Gerade Verbindung 44"/>
          <p:cNvCxnSpPr>
            <a:stCxn id="44" idx="3"/>
            <a:endCxn id="43" idx="1"/>
          </p:cNvCxnSpPr>
          <p:nvPr/>
        </p:nvCxnSpPr>
        <p:spPr bwMode="auto">
          <a:xfrm>
            <a:off x="2344270" y="5252338"/>
            <a:ext cx="246530" cy="7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Rechteck 45"/>
          <p:cNvSpPr/>
          <p:nvPr/>
        </p:nvSpPr>
        <p:spPr>
          <a:xfrm>
            <a:off x="8229600" y="4648200"/>
            <a:ext cx="823970" cy="446276"/>
          </a:xfrm>
          <a:prstGeom prst="rect">
            <a:avLst/>
          </a:prstGeom>
          <a:ln w="57150" cmpd="thickThin">
            <a:solidFill>
              <a:srgbClr val="7878DE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PVM</a:t>
            </a:r>
            <a:endParaRPr lang="de-DE" dirty="0"/>
          </a:p>
        </p:txBody>
      </p:sp>
      <p:cxnSp>
        <p:nvCxnSpPr>
          <p:cNvPr id="47" name="Gerade Verbindung 46"/>
          <p:cNvCxnSpPr>
            <a:stCxn id="43" idx="3"/>
            <a:endCxn id="46" idx="1"/>
          </p:cNvCxnSpPr>
          <p:nvPr/>
        </p:nvCxnSpPr>
        <p:spPr bwMode="auto">
          <a:xfrm flipV="1">
            <a:off x="7772400" y="4871338"/>
            <a:ext cx="457200" cy="38869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Rechteck 48"/>
          <p:cNvSpPr/>
          <p:nvPr/>
        </p:nvSpPr>
        <p:spPr>
          <a:xfrm>
            <a:off x="8229600" y="5257800"/>
            <a:ext cx="709186" cy="446276"/>
          </a:xfrm>
          <a:prstGeom prst="rect">
            <a:avLst/>
          </a:prstGeom>
          <a:ln w="57150" cmpd="thickThin">
            <a:solidFill>
              <a:srgbClr val="7878DE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MPI</a:t>
            </a:r>
            <a:endParaRPr lang="de-DE" dirty="0"/>
          </a:p>
        </p:txBody>
      </p:sp>
      <p:cxnSp>
        <p:nvCxnSpPr>
          <p:cNvPr id="50" name="Gerade Verbindung 49"/>
          <p:cNvCxnSpPr>
            <a:stCxn id="43" idx="3"/>
            <a:endCxn id="49" idx="1"/>
          </p:cNvCxnSpPr>
          <p:nvPr/>
        </p:nvCxnSpPr>
        <p:spPr bwMode="auto">
          <a:xfrm>
            <a:off x="7772400" y="5260033"/>
            <a:ext cx="457200" cy="22090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hteck 59"/>
          <p:cNvSpPr/>
          <p:nvPr/>
        </p:nvSpPr>
        <p:spPr>
          <a:xfrm>
            <a:off x="3352800" y="5715000"/>
            <a:ext cx="4343400" cy="830997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 err="1"/>
              <a:t>Processes</a:t>
            </a:r>
            <a:r>
              <a:rPr lang="de-DE" dirty="0"/>
              <a:t> outsource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subroutines</a:t>
            </a:r>
            <a:endParaRPr lang="de-DE" dirty="0"/>
          </a:p>
        </p:txBody>
      </p:sp>
      <p:sp>
        <p:nvSpPr>
          <p:cNvPr id="61" name="Rechteck 60"/>
          <p:cNvSpPr/>
          <p:nvPr/>
        </p:nvSpPr>
        <p:spPr>
          <a:xfrm>
            <a:off x="152400" y="5867400"/>
            <a:ext cx="2936740" cy="446276"/>
          </a:xfrm>
          <a:prstGeom prst="rect">
            <a:avLst/>
          </a:prstGeom>
          <a:ln w="57150" cmpd="thickThin"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Remote </a:t>
            </a:r>
            <a:r>
              <a:rPr lang="de-DE" dirty="0" err="1" smtClean="0"/>
              <a:t>Procedure</a:t>
            </a:r>
            <a:r>
              <a:rPr lang="de-DE" dirty="0" smtClean="0"/>
              <a:t> Call</a:t>
            </a:r>
            <a:endParaRPr lang="de-DE" dirty="0"/>
          </a:p>
        </p:txBody>
      </p:sp>
      <p:cxnSp>
        <p:nvCxnSpPr>
          <p:cNvPr id="62" name="Gerade Verbindung 61"/>
          <p:cNvCxnSpPr>
            <a:stCxn id="61" idx="3"/>
            <a:endCxn id="60" idx="1"/>
          </p:cNvCxnSpPr>
          <p:nvPr/>
        </p:nvCxnSpPr>
        <p:spPr bwMode="auto">
          <a:xfrm>
            <a:off x="3089140" y="6090538"/>
            <a:ext cx="263660" cy="3996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hteck 62"/>
          <p:cNvSpPr/>
          <p:nvPr/>
        </p:nvSpPr>
        <p:spPr>
          <a:xfrm>
            <a:off x="8077200" y="5867400"/>
            <a:ext cx="840100" cy="446276"/>
          </a:xfrm>
          <a:prstGeom prst="rect">
            <a:avLst/>
          </a:prstGeom>
          <a:ln w="57150" cmpd="thickThin"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r>
              <a:rPr lang="de-DE" dirty="0" smtClean="0"/>
              <a:t>ZMQ</a:t>
            </a:r>
            <a:endParaRPr lang="de-DE" dirty="0"/>
          </a:p>
        </p:txBody>
      </p:sp>
      <p:cxnSp>
        <p:nvCxnSpPr>
          <p:cNvPr id="64" name="Gerade Verbindung 63"/>
          <p:cNvCxnSpPr>
            <a:stCxn id="60" idx="3"/>
            <a:endCxn id="63" idx="1"/>
          </p:cNvCxnSpPr>
          <p:nvPr/>
        </p:nvCxnSpPr>
        <p:spPr bwMode="auto">
          <a:xfrm flipV="1">
            <a:off x="7696200" y="6090538"/>
            <a:ext cx="381000" cy="3996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49795776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785</Words>
  <Application>Microsoft Office PowerPoint</Application>
  <PresentationFormat>A4 Paper (210x297 mm)</PresentationFormat>
  <Paragraphs>283</Paragraphs>
  <Slides>37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Default Design</vt:lpstr>
      <vt:lpstr>PowerPoint Presentation</vt:lpstr>
      <vt:lpstr>Cluster Computing</vt:lpstr>
      <vt:lpstr>PowerPoint Presentation</vt:lpstr>
      <vt:lpstr>PowerPoint Presentation</vt:lpstr>
      <vt:lpstr>Inter Process Communication </vt:lpstr>
      <vt:lpstr>Inter Process Communication </vt:lpstr>
      <vt:lpstr>Inter Process Communication </vt:lpstr>
      <vt:lpstr>Inter Process Communication </vt:lpstr>
      <vt:lpstr>Inter Process Communication </vt:lpstr>
      <vt:lpstr>Inter Process Communication </vt:lpstr>
      <vt:lpstr>OpenMP</vt:lpstr>
      <vt:lpstr>Inter Process Communication </vt:lpstr>
      <vt:lpstr>Socket Programming</vt:lpstr>
      <vt:lpstr>ZMQ</vt:lpstr>
      <vt:lpstr>ZMQ – Socket Types</vt:lpstr>
      <vt:lpstr>ZMQ – Socket Types</vt:lpstr>
      <vt:lpstr>ZMQ – Socket Types</vt:lpstr>
      <vt:lpstr>Inter Process Communication </vt:lpstr>
      <vt:lpstr>Message Passing</vt:lpstr>
      <vt:lpstr>PVM</vt:lpstr>
      <vt:lpstr>MPI</vt:lpstr>
      <vt:lpstr>MPI - Blocking</vt:lpstr>
      <vt:lpstr>MPI - Blocking</vt:lpstr>
      <vt:lpstr>MPI - Blocking</vt:lpstr>
      <vt:lpstr>MPI - Blocking</vt:lpstr>
      <vt:lpstr>MPI - Blocking</vt:lpstr>
      <vt:lpstr>MPI - Blocking</vt:lpstr>
      <vt:lpstr>MPI - Nonblocking</vt:lpstr>
      <vt:lpstr>MPI - Nonblocking</vt:lpstr>
      <vt:lpstr>MPI – Collectives </vt:lpstr>
      <vt:lpstr>MPI – Collectives </vt:lpstr>
      <vt:lpstr>Inter Process Communication </vt:lpstr>
      <vt:lpstr>Futures</vt:lpstr>
      <vt:lpstr>Futures</vt:lpstr>
      <vt:lpstr>Inter Process Communication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Alberto.Pace@cern.ch</dc:creator>
  <cp:lastModifiedBy>Yasemin Hauser</cp:lastModifiedBy>
  <cp:revision>366</cp:revision>
  <dcterms:modified xsi:type="dcterms:W3CDTF">2015-02-09T15:15:48Z</dcterms:modified>
</cp:coreProperties>
</file>