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12" r:id="rId2"/>
  </p:sldMasterIdLst>
  <p:notesMasterIdLst>
    <p:notesMasterId r:id="rId23"/>
  </p:notesMasterIdLst>
  <p:handoutMasterIdLst>
    <p:handoutMasterId r:id="rId24"/>
  </p:handoutMasterIdLst>
  <p:sldIdLst>
    <p:sldId id="264" r:id="rId3"/>
    <p:sldId id="542" r:id="rId4"/>
    <p:sldId id="562" r:id="rId5"/>
    <p:sldId id="563" r:id="rId6"/>
    <p:sldId id="465" r:id="rId7"/>
    <p:sldId id="526" r:id="rId8"/>
    <p:sldId id="525" r:id="rId9"/>
    <p:sldId id="449" r:id="rId10"/>
    <p:sldId id="586" r:id="rId11"/>
    <p:sldId id="587" r:id="rId12"/>
    <p:sldId id="575" r:id="rId13"/>
    <p:sldId id="429" r:id="rId14"/>
    <p:sldId id="464" r:id="rId15"/>
    <p:sldId id="588" r:id="rId16"/>
    <p:sldId id="568" r:id="rId17"/>
    <p:sldId id="581" r:id="rId18"/>
    <p:sldId id="592" r:id="rId19"/>
    <p:sldId id="593" r:id="rId20"/>
    <p:sldId id="582" r:id="rId21"/>
    <p:sldId id="499" r:id="rId2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38962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7792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16887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55850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1948129" algn="l" defTabSz="779252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337755" algn="l" defTabSz="779252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2727381" algn="l" defTabSz="779252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117007" algn="l" defTabSz="779252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33E"/>
    <a:srgbClr val="FF7B35"/>
    <a:srgbClr val="FF2120"/>
    <a:srgbClr val="FF4F45"/>
    <a:srgbClr val="FF42FA"/>
    <a:srgbClr val="0066FF"/>
    <a:srgbClr val="00FF00"/>
    <a:srgbClr val="66FF66"/>
    <a:srgbClr val="0066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0" autoAdjust="0"/>
    <p:restoredTop sz="96121" autoAdjust="0"/>
  </p:normalViewPr>
  <p:slideViewPr>
    <p:cSldViewPr snapToGrid="0">
      <p:cViewPr>
        <p:scale>
          <a:sx n="112" d="100"/>
          <a:sy n="112" d="100"/>
        </p:scale>
        <p:origin x="-288" y="-64"/>
      </p:cViewPr>
      <p:guideLst>
        <p:guide orient="horz" pos="3478"/>
        <p:guide pos="301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1" d="100"/>
        <a:sy n="201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3077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9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31035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00" smtClean="0"/>
              <a:t>KIT – University of the State of Baden-Wuerttemberg and </a:t>
            </a:r>
            <a:br>
              <a:rPr lang="en-US" sz="800" smtClean="0"/>
            </a:br>
            <a:r>
              <a:rPr lang="en-US" sz="800" smtClean="0"/>
              <a:t>National Laboratory of the Helmholtz Association</a:t>
            </a:r>
          </a:p>
        </p:txBody>
      </p:sp>
      <p:pic>
        <p:nvPicPr>
          <p:cNvPr id="23556" name="Picture 11" descr="KIT-Logo-rgb_d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88913"/>
            <a:ext cx="1008063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242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Prof. Dr. Max Mustermann | </a:t>
            </a:r>
            <a:br>
              <a:rPr lang="de-DE"/>
            </a:br>
            <a:r>
              <a:rPr lang="de-DE"/>
              <a:t>Name of Faculty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FD7C618-7A4B-4647-99D1-A2181E62098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219535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9626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79252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6887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5850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48129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D7C618-7A4B-4647-99D1-A2181E620989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FB8DE-C66C-413D-854A-7754241434CB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D7C618-7A4B-4647-99D1-A2181E620989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D7C618-7A4B-4647-99D1-A2181E620989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B9F97-8A45-47A9-BF94-67C716623056}" type="slidenum">
              <a:rPr lang="en-US"/>
              <a:pPr/>
              <a:t>16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B9F97-8A45-47A9-BF94-67C716623056}" type="slidenum">
              <a:rPr lang="en-US"/>
              <a:pPr/>
              <a:t>19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699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396876" y="6426202"/>
            <a:ext cx="5619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smtClean="0"/>
              <a:t>KIT – University of the State of Baden-Wuerttemberg and </a:t>
            </a:r>
            <a:br>
              <a:rPr lang="en-US" sz="900" smtClean="0"/>
            </a:br>
            <a:r>
              <a:rPr lang="en-US" sz="900" smtClean="0"/>
              <a:t>National Research Center of the Helmholtz Association</a:t>
            </a:r>
            <a:r>
              <a:rPr lang="de-DE" sz="900" smtClean="0"/>
              <a:t> </a:t>
            </a:r>
            <a:endParaRPr lang="en-US" sz="900" smtClean="0"/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393702" y="3335568"/>
            <a:ext cx="853281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400" dirty="0" smtClean="0">
                <a:solidFill>
                  <a:schemeClr val="bg1"/>
                </a:solidFill>
              </a:rPr>
              <a:t>Institut für Experimentelle Kernphysik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7318376" y="6497640"/>
            <a:ext cx="17272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sz="1400" b="1" smtClean="0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6" name="Picture 13" descr="KIT-Logo-rgb_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7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9278138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86" y="155954"/>
            <a:ext cx="7044767" cy="561975"/>
          </a:xfrm>
          <a:prstGeom prst="rect">
            <a:avLst/>
          </a:prstGeom>
        </p:spPr>
        <p:txBody>
          <a:bodyPr lIns="77925" tIns="38963" rIns="77925" bIns="3896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2113" y="1198563"/>
            <a:ext cx="8356600" cy="4894263"/>
          </a:xfrm>
          <a:prstGeom prst="rect">
            <a:avLst/>
          </a:prstGeom>
        </p:spPr>
        <p:txBody>
          <a:bodyPr vert="eaVert" lIns="77925" tIns="38963" rIns="77925" bIns="38963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5352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1"/>
          </a:xfrm>
          <a:prstGeom prst="rect">
            <a:avLst/>
          </a:prstGeom>
        </p:spPr>
        <p:txBody>
          <a:bodyPr vert="eaVert" lIns="77925" tIns="38963" rIns="77925" bIns="38963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1"/>
          </a:xfrm>
          <a:prstGeom prst="rect">
            <a:avLst/>
          </a:prstGeom>
        </p:spPr>
        <p:txBody>
          <a:bodyPr vert="eaVert" lIns="77925" tIns="38963" rIns="77925" bIns="38963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6750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lIns="77925" tIns="38963" rIns="77925" bIns="38963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77925" tIns="38963" rIns="77925" bIns="38963"/>
          <a:lstStyle/>
          <a:p>
            <a:fld id="{13092B5D-1B1C-42FC-8974-79AB39A9854C}" type="datetimeFigureOut">
              <a:rPr lang="de-DE" smtClean="0"/>
              <a:pPr/>
              <a:t>05.08.15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77925" tIns="38963" rIns="77925" bIns="38963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77925" tIns="38963" rIns="77925" bIns="38963"/>
          <a:lstStyle/>
          <a:p>
            <a:fld id="{C77C8B55-4E79-4158-A487-3F453FCA8F3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030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37" y="2130529"/>
            <a:ext cx="7772331" cy="1469779"/>
          </a:xfrm>
          <a:prstGeom prst="rect">
            <a:avLst/>
          </a:prstGeom>
        </p:spPr>
        <p:txBody>
          <a:bodyPr lIns="68308" tIns="34154" rIns="68308" bIns="34154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69" y="3886780"/>
            <a:ext cx="6400664" cy="1751929"/>
          </a:xfrm>
          <a:prstGeom prst="rect">
            <a:avLst/>
          </a:prstGeom>
        </p:spPr>
        <p:txBody>
          <a:bodyPr vert="horz" lIns="68308" tIns="34154" rIns="68308" bIns="34154"/>
          <a:lstStyle>
            <a:lvl1pPr marL="0" indent="0" algn="ctr">
              <a:buNone/>
              <a:defRPr/>
            </a:lvl1pPr>
            <a:lvl2pPr marL="341542" indent="0" algn="ctr">
              <a:buNone/>
              <a:defRPr/>
            </a:lvl2pPr>
            <a:lvl3pPr marL="683085" indent="0" algn="ctr">
              <a:buNone/>
              <a:defRPr/>
            </a:lvl3pPr>
            <a:lvl4pPr marL="1024629" indent="0" algn="ctr">
              <a:buNone/>
              <a:defRPr/>
            </a:lvl4pPr>
            <a:lvl5pPr marL="1366171" indent="0" algn="ctr">
              <a:buNone/>
              <a:defRPr/>
            </a:lvl5pPr>
            <a:lvl6pPr marL="1707713" indent="0" algn="ctr">
              <a:buNone/>
              <a:defRPr/>
            </a:lvl6pPr>
            <a:lvl7pPr marL="2049256" indent="0" algn="ctr">
              <a:buNone/>
              <a:defRPr/>
            </a:lvl7pPr>
            <a:lvl8pPr marL="2390799" indent="0" algn="ctr">
              <a:buNone/>
              <a:defRPr/>
            </a:lvl8pPr>
            <a:lvl9pPr marL="273234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Michel Della Negra/Karlsruhe, Feb 1 2013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Michel Della Negra/Karlsruhe, Feb 1 2013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9342A6-3B89-4441-8B1F-45CD987823D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825" y="138197"/>
            <a:ext cx="7455897" cy="532632"/>
          </a:xfrm>
          <a:prstGeom prst="rect">
            <a:avLst/>
          </a:prstGeom>
        </p:spPr>
        <p:txBody>
          <a:bodyPr lIns="68308" tIns="34154" rIns="68308" bIns="34154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78" y="1600779"/>
            <a:ext cx="8228649" cy="4525935"/>
          </a:xfrm>
          <a:prstGeom prst="rect">
            <a:avLst/>
          </a:prstGeom>
        </p:spPr>
        <p:txBody>
          <a:bodyPr vert="horz" lIns="68308" tIns="34154" rIns="68308" bIns="34154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Michel Della Negra/Karlsruhe, Feb 1 2013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Michel Della Negra/Karlsruhe, Feb 1 2013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3191D0-F93B-481E-AACA-79918069A8D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504" y="4406456"/>
            <a:ext cx="7772332" cy="1361811"/>
          </a:xfrm>
          <a:prstGeom prst="rect">
            <a:avLst/>
          </a:prstGeom>
        </p:spPr>
        <p:txBody>
          <a:bodyPr lIns="68308" tIns="34154" rIns="68308" bIns="34154"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504" y="2906445"/>
            <a:ext cx="7772332" cy="1500008"/>
          </a:xfrm>
          <a:prstGeom prst="rect">
            <a:avLst/>
          </a:prstGeom>
        </p:spPr>
        <p:txBody>
          <a:bodyPr vert="horz" lIns="68308" tIns="34154" rIns="68308" bIns="34154" anchor="b"/>
          <a:lstStyle>
            <a:lvl1pPr marL="0" indent="0">
              <a:buNone/>
              <a:defRPr sz="1500"/>
            </a:lvl1pPr>
            <a:lvl2pPr marL="341542" indent="0">
              <a:buNone/>
              <a:defRPr sz="1400"/>
            </a:lvl2pPr>
            <a:lvl3pPr marL="683085" indent="0">
              <a:buNone/>
              <a:defRPr sz="1200"/>
            </a:lvl3pPr>
            <a:lvl4pPr marL="1024629" indent="0">
              <a:buNone/>
              <a:defRPr sz="1000"/>
            </a:lvl4pPr>
            <a:lvl5pPr marL="1366171" indent="0">
              <a:buNone/>
              <a:defRPr sz="1000"/>
            </a:lvl5pPr>
            <a:lvl6pPr marL="1707713" indent="0">
              <a:buNone/>
              <a:defRPr sz="1000"/>
            </a:lvl6pPr>
            <a:lvl7pPr marL="2049256" indent="0">
              <a:buNone/>
              <a:defRPr sz="1000"/>
            </a:lvl7pPr>
            <a:lvl8pPr marL="2390799" indent="0">
              <a:buNone/>
              <a:defRPr sz="1000"/>
            </a:lvl8pPr>
            <a:lvl9pPr marL="273234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Michel Della Negra/Karlsruhe, Feb 1 2013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Michel Della Negra/Karlsruhe, Feb 1 2013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2BD9F6-65A6-45D6-8AD0-7DD2A13527A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825" y="138197"/>
            <a:ext cx="7455897" cy="532632"/>
          </a:xfrm>
          <a:prstGeom prst="rect">
            <a:avLst/>
          </a:prstGeom>
        </p:spPr>
        <p:txBody>
          <a:bodyPr lIns="68308" tIns="34154" rIns="68308" bIns="34154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77" y="1600779"/>
            <a:ext cx="4048457" cy="4525935"/>
          </a:xfrm>
          <a:prstGeom prst="rect">
            <a:avLst/>
          </a:prstGeom>
        </p:spPr>
        <p:txBody>
          <a:bodyPr vert="horz" lIns="68308" tIns="34154" rIns="68308" bIns="34154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6512" y="1600779"/>
            <a:ext cx="4049815" cy="4525935"/>
          </a:xfrm>
          <a:prstGeom prst="rect">
            <a:avLst/>
          </a:prstGeom>
        </p:spPr>
        <p:txBody>
          <a:bodyPr vert="horz" lIns="68308" tIns="34154" rIns="68308" bIns="34154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Michel Della Negra/Karlsruhe, Feb 1 2013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Michel Della Negra/Karlsruhe, Feb 1 2013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829573-9509-4FCB-8F80-E7A965DDDAE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78" y="274955"/>
            <a:ext cx="8228649" cy="1143000"/>
          </a:xfrm>
          <a:prstGeom prst="rect">
            <a:avLst/>
          </a:prstGeom>
        </p:spPr>
        <p:txBody>
          <a:bodyPr lIns="68308" tIns="34154" rIns="68308" bIns="34154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76" y="1534559"/>
            <a:ext cx="4040308" cy="640599"/>
          </a:xfrm>
          <a:prstGeom prst="rect">
            <a:avLst/>
          </a:prstGeom>
        </p:spPr>
        <p:txBody>
          <a:bodyPr vert="horz" lIns="68308" tIns="34154" rIns="68308" bIns="34154" anchor="b"/>
          <a:lstStyle>
            <a:lvl1pPr marL="0" indent="0">
              <a:buNone/>
              <a:defRPr sz="1800" b="1"/>
            </a:lvl1pPr>
            <a:lvl2pPr marL="341542" indent="0">
              <a:buNone/>
              <a:defRPr sz="1500" b="1"/>
            </a:lvl2pPr>
            <a:lvl3pPr marL="683085" indent="0">
              <a:buNone/>
              <a:defRPr sz="1400" b="1"/>
            </a:lvl3pPr>
            <a:lvl4pPr marL="1024629" indent="0">
              <a:buNone/>
              <a:defRPr sz="1200" b="1"/>
            </a:lvl4pPr>
            <a:lvl5pPr marL="1366171" indent="0">
              <a:buNone/>
              <a:defRPr sz="1200" b="1"/>
            </a:lvl5pPr>
            <a:lvl6pPr marL="1707713" indent="0">
              <a:buNone/>
              <a:defRPr sz="1200" b="1"/>
            </a:lvl6pPr>
            <a:lvl7pPr marL="2049256" indent="0">
              <a:buNone/>
              <a:defRPr sz="1200" b="1"/>
            </a:lvl7pPr>
            <a:lvl8pPr marL="2390799" indent="0">
              <a:buNone/>
              <a:defRPr sz="1200" b="1"/>
            </a:lvl8pPr>
            <a:lvl9pPr marL="273234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" y="2175159"/>
            <a:ext cx="4040308" cy="3951555"/>
          </a:xfrm>
          <a:prstGeom prst="rect">
            <a:avLst/>
          </a:prstGeom>
        </p:spPr>
        <p:txBody>
          <a:bodyPr vert="horz" lIns="68308" tIns="34154" rIns="68308" bIns="34154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659" y="1534559"/>
            <a:ext cx="4041667" cy="640599"/>
          </a:xfrm>
          <a:prstGeom prst="rect">
            <a:avLst/>
          </a:prstGeom>
        </p:spPr>
        <p:txBody>
          <a:bodyPr vert="horz" lIns="68308" tIns="34154" rIns="68308" bIns="34154" anchor="b"/>
          <a:lstStyle>
            <a:lvl1pPr marL="0" indent="0">
              <a:buNone/>
              <a:defRPr sz="1800" b="1"/>
            </a:lvl1pPr>
            <a:lvl2pPr marL="341542" indent="0">
              <a:buNone/>
              <a:defRPr sz="1500" b="1"/>
            </a:lvl2pPr>
            <a:lvl3pPr marL="683085" indent="0">
              <a:buNone/>
              <a:defRPr sz="1400" b="1"/>
            </a:lvl3pPr>
            <a:lvl4pPr marL="1024629" indent="0">
              <a:buNone/>
              <a:defRPr sz="1200" b="1"/>
            </a:lvl4pPr>
            <a:lvl5pPr marL="1366171" indent="0">
              <a:buNone/>
              <a:defRPr sz="1200" b="1"/>
            </a:lvl5pPr>
            <a:lvl6pPr marL="1707713" indent="0">
              <a:buNone/>
              <a:defRPr sz="1200" b="1"/>
            </a:lvl6pPr>
            <a:lvl7pPr marL="2049256" indent="0">
              <a:buNone/>
              <a:defRPr sz="1200" b="1"/>
            </a:lvl7pPr>
            <a:lvl8pPr marL="2390799" indent="0">
              <a:buNone/>
              <a:defRPr sz="1200" b="1"/>
            </a:lvl8pPr>
            <a:lvl9pPr marL="273234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659" y="2175159"/>
            <a:ext cx="4041667" cy="3951555"/>
          </a:xfrm>
          <a:prstGeom prst="rect">
            <a:avLst/>
          </a:prstGeom>
        </p:spPr>
        <p:txBody>
          <a:bodyPr vert="horz" lIns="68308" tIns="34154" rIns="68308" bIns="34154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Michel Della Negra/Karlsruhe, Feb 1 2013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Michel Della Negra/Karlsruhe, Feb 1 2013</a:t>
            </a:r>
            <a:endParaRPr lang="fr-FR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881DF7-FAFB-4F17-BE2B-68077BEB077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825" y="138197"/>
            <a:ext cx="7455897" cy="532632"/>
          </a:xfrm>
          <a:prstGeom prst="rect">
            <a:avLst/>
          </a:prstGeom>
        </p:spPr>
        <p:txBody>
          <a:bodyPr lIns="68308" tIns="34154" rIns="68308" bIns="34154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Michel Della Negra/Karlsruhe, Feb 1 2013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Michel Della Negra/Karlsruhe, Feb 1 2013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3FEC84-D02C-43C3-8533-28C81284C18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Michel Della Negra/Karlsruhe, Feb 1 2013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Michel Della Negra/Karlsruhe, Feb 1 2013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AFB21C-0E0E-4C80-9234-AA243E71CCFC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86" y="155954"/>
            <a:ext cx="7044767" cy="561975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 sz="2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4894263"/>
          </a:xfrm>
          <a:prstGeom prst="rect">
            <a:avLst/>
          </a:prstGeom>
        </p:spPr>
        <p:txBody>
          <a:bodyPr lIns="77925" tIns="38963" rIns="77925" bIns="38963"/>
          <a:lstStyle>
            <a:lvl1pPr indent="-368150">
              <a:spcBef>
                <a:spcPts val="597"/>
              </a:spcBef>
              <a:defRPr sz="1500"/>
            </a:lvl1pPr>
            <a:lvl2pPr indent="-337471">
              <a:spcBef>
                <a:spcPts val="597"/>
              </a:spcBef>
              <a:defRPr sz="1500"/>
            </a:lvl2pPr>
            <a:lvl3pPr indent="-276113">
              <a:spcBef>
                <a:spcPts val="597"/>
              </a:spcBef>
              <a:defRPr sz="1500"/>
            </a:lvl3pPr>
            <a:lvl4pPr indent="-276113">
              <a:spcBef>
                <a:spcPts val="597"/>
              </a:spcBef>
              <a:defRPr sz="1500"/>
            </a:lvl4pPr>
            <a:lvl5pPr indent="-276113">
              <a:spcBef>
                <a:spcPts val="597"/>
              </a:spcBef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03842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76" y="273517"/>
            <a:ext cx="3008162" cy="1161715"/>
          </a:xfrm>
          <a:prstGeom prst="rect">
            <a:avLst/>
          </a:prstGeom>
        </p:spPr>
        <p:txBody>
          <a:bodyPr lIns="68308" tIns="34154" rIns="68308" bIns="34154"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486" y="273515"/>
            <a:ext cx="5111839" cy="5853196"/>
          </a:xfrm>
          <a:prstGeom prst="rect">
            <a:avLst/>
          </a:prstGeom>
        </p:spPr>
        <p:txBody>
          <a:bodyPr vert="horz" lIns="68308" tIns="34154" rIns="68308" bIns="34154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76" y="1435228"/>
            <a:ext cx="3008162" cy="4691483"/>
          </a:xfrm>
          <a:prstGeom prst="rect">
            <a:avLst/>
          </a:prstGeom>
        </p:spPr>
        <p:txBody>
          <a:bodyPr vert="horz" lIns="68308" tIns="34154" rIns="68308" bIns="34154"/>
          <a:lstStyle>
            <a:lvl1pPr marL="0" indent="0">
              <a:buNone/>
              <a:defRPr sz="1000"/>
            </a:lvl1pPr>
            <a:lvl2pPr marL="341542" indent="0">
              <a:buNone/>
              <a:defRPr sz="900"/>
            </a:lvl2pPr>
            <a:lvl3pPr marL="683085" indent="0">
              <a:buNone/>
              <a:defRPr sz="800"/>
            </a:lvl3pPr>
            <a:lvl4pPr marL="1024629" indent="0">
              <a:buNone/>
              <a:defRPr sz="700"/>
            </a:lvl4pPr>
            <a:lvl5pPr marL="1366171" indent="0">
              <a:buNone/>
              <a:defRPr sz="700"/>
            </a:lvl5pPr>
            <a:lvl6pPr marL="1707713" indent="0">
              <a:buNone/>
              <a:defRPr sz="700"/>
            </a:lvl6pPr>
            <a:lvl7pPr marL="2049256" indent="0">
              <a:buNone/>
              <a:defRPr sz="700"/>
            </a:lvl7pPr>
            <a:lvl8pPr marL="2390799" indent="0">
              <a:buNone/>
              <a:defRPr sz="700"/>
            </a:lvl8pPr>
            <a:lvl9pPr marL="2732342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Michel Della Negra/Karlsruhe, Feb 1 2013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Michel Della Negra/Karlsruhe, Feb 1 2013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623823-A5C2-4A01-9237-CE1933DA9BD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78" y="4800892"/>
            <a:ext cx="5486671" cy="565741"/>
          </a:xfrm>
          <a:prstGeom prst="rect">
            <a:avLst/>
          </a:prstGeom>
        </p:spPr>
        <p:txBody>
          <a:bodyPr lIns="68308" tIns="34154" rIns="68308" bIns="34154"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78" y="613247"/>
            <a:ext cx="5486671" cy="4114224"/>
          </a:xfrm>
          <a:prstGeom prst="rect">
            <a:avLst/>
          </a:prstGeom>
        </p:spPr>
        <p:txBody>
          <a:bodyPr vert="horz" lIns="68308" tIns="34154" rIns="68308" bIns="34154"/>
          <a:lstStyle>
            <a:lvl1pPr marL="0" indent="0">
              <a:buNone/>
              <a:defRPr sz="2400"/>
            </a:lvl1pPr>
            <a:lvl2pPr marL="341542" indent="0">
              <a:buNone/>
              <a:defRPr sz="2100"/>
            </a:lvl2pPr>
            <a:lvl3pPr marL="683085" indent="0">
              <a:buNone/>
              <a:defRPr sz="1800"/>
            </a:lvl3pPr>
            <a:lvl4pPr marL="1024629" indent="0">
              <a:buNone/>
              <a:defRPr sz="1500"/>
            </a:lvl4pPr>
            <a:lvl5pPr marL="1366171" indent="0">
              <a:buNone/>
              <a:defRPr sz="1500"/>
            </a:lvl5pPr>
            <a:lvl6pPr marL="1707713" indent="0">
              <a:buNone/>
              <a:defRPr sz="1500"/>
            </a:lvl6pPr>
            <a:lvl7pPr marL="2049256" indent="0">
              <a:buNone/>
              <a:defRPr sz="1500"/>
            </a:lvl7pPr>
            <a:lvl8pPr marL="2390799" indent="0">
              <a:buNone/>
              <a:defRPr sz="1500"/>
            </a:lvl8pPr>
            <a:lvl9pPr marL="2732342" indent="0">
              <a:buNone/>
              <a:defRPr sz="15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78" y="5366629"/>
            <a:ext cx="5486671" cy="806147"/>
          </a:xfrm>
          <a:prstGeom prst="rect">
            <a:avLst/>
          </a:prstGeom>
        </p:spPr>
        <p:txBody>
          <a:bodyPr vert="horz" lIns="68308" tIns="34154" rIns="68308" bIns="34154"/>
          <a:lstStyle>
            <a:lvl1pPr marL="0" indent="0">
              <a:buNone/>
              <a:defRPr sz="1000"/>
            </a:lvl1pPr>
            <a:lvl2pPr marL="341542" indent="0">
              <a:buNone/>
              <a:defRPr sz="900"/>
            </a:lvl2pPr>
            <a:lvl3pPr marL="683085" indent="0">
              <a:buNone/>
              <a:defRPr sz="800"/>
            </a:lvl3pPr>
            <a:lvl4pPr marL="1024629" indent="0">
              <a:buNone/>
              <a:defRPr sz="700"/>
            </a:lvl4pPr>
            <a:lvl5pPr marL="1366171" indent="0">
              <a:buNone/>
              <a:defRPr sz="700"/>
            </a:lvl5pPr>
            <a:lvl6pPr marL="1707713" indent="0">
              <a:buNone/>
              <a:defRPr sz="700"/>
            </a:lvl6pPr>
            <a:lvl7pPr marL="2049256" indent="0">
              <a:buNone/>
              <a:defRPr sz="700"/>
            </a:lvl7pPr>
            <a:lvl8pPr marL="2390799" indent="0">
              <a:buNone/>
              <a:defRPr sz="700"/>
            </a:lvl8pPr>
            <a:lvl9pPr marL="2732342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Michel Della Negra/Karlsruhe, Feb 1 2013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Michel Della Negra/Karlsruhe, Feb 1 2013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A69B77-0561-4974-A505-9858F078559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825" y="138197"/>
            <a:ext cx="7455897" cy="532632"/>
          </a:xfrm>
          <a:prstGeom prst="rect">
            <a:avLst/>
          </a:prstGeom>
        </p:spPr>
        <p:txBody>
          <a:bodyPr lIns="68308" tIns="34154" rIns="68308" bIns="34154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78" y="1600779"/>
            <a:ext cx="8228649" cy="4525935"/>
          </a:xfrm>
          <a:prstGeom prst="rect">
            <a:avLst/>
          </a:prstGeom>
        </p:spPr>
        <p:txBody>
          <a:bodyPr vert="eaVert" lIns="68308" tIns="34154" rIns="68308" bIns="34154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Michel Della Negra/Karlsruhe, Feb 1 2013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Michel Della Negra/Karlsruhe, Feb 1 2013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271A77-3194-477B-98BF-CEC773634F3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0182" y="138196"/>
            <a:ext cx="2056144" cy="5988515"/>
          </a:xfrm>
          <a:prstGeom prst="rect">
            <a:avLst/>
          </a:prstGeom>
        </p:spPr>
        <p:txBody>
          <a:bodyPr vert="eaVert" lIns="68308" tIns="34154" rIns="68308" bIns="34154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78" y="138196"/>
            <a:ext cx="6042129" cy="5988515"/>
          </a:xfrm>
          <a:prstGeom prst="rect">
            <a:avLst/>
          </a:prstGeom>
        </p:spPr>
        <p:txBody>
          <a:bodyPr vert="eaVert" lIns="68308" tIns="34154" rIns="68308" bIns="34154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Michel Della Negra/Karlsruhe, Feb 1 2013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Michel Della Negra/Karlsruhe, Feb 1 2013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1A6BD4-B8FB-4F3A-A363-F1795F12980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lIns="77925" tIns="38963" rIns="77925" bIns="38963" anchor="t"/>
          <a:lstStyle>
            <a:lvl1pPr algn="ctr">
              <a:defRPr sz="2400" b="1" cap="all">
                <a:latin typeface="+mn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14693" y="1618935"/>
            <a:ext cx="7772400" cy="1500187"/>
          </a:xfrm>
          <a:prstGeom prst="rect">
            <a:avLst/>
          </a:prstGeom>
        </p:spPr>
        <p:txBody>
          <a:bodyPr lIns="77925" tIns="38963" rIns="77925" bIns="38963" anchor="b"/>
          <a:lstStyle>
            <a:lvl1pPr marL="0" indent="0">
              <a:buNone/>
              <a:defRPr sz="1700"/>
            </a:lvl1pPr>
            <a:lvl2pPr marL="389626" indent="0">
              <a:buNone/>
              <a:defRPr sz="1500"/>
            </a:lvl2pPr>
            <a:lvl3pPr marL="779252" indent="0">
              <a:buNone/>
              <a:defRPr sz="1400"/>
            </a:lvl3pPr>
            <a:lvl4pPr marL="1168878" indent="0">
              <a:buNone/>
              <a:defRPr sz="1200"/>
            </a:lvl4pPr>
            <a:lvl5pPr marL="1558503" indent="0">
              <a:buNone/>
              <a:defRPr sz="1200"/>
            </a:lvl5pPr>
            <a:lvl6pPr marL="1948129" indent="0">
              <a:buNone/>
              <a:defRPr sz="1200"/>
            </a:lvl6pPr>
            <a:lvl7pPr marL="2337755" indent="0">
              <a:buNone/>
              <a:defRPr sz="1200"/>
            </a:lvl7pPr>
            <a:lvl8pPr marL="2727381" indent="0">
              <a:buNone/>
              <a:defRPr sz="1200"/>
            </a:lvl8pPr>
            <a:lvl9pPr marL="3117007" indent="0">
              <a:buNone/>
              <a:defRPr sz="12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88390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86" y="155954"/>
            <a:ext cx="7044767" cy="561975"/>
          </a:xfrm>
          <a:prstGeom prst="rect">
            <a:avLst/>
          </a:prstGeom>
        </p:spPr>
        <p:txBody>
          <a:bodyPr lIns="77925" tIns="38963" rIns="77925" bIns="38963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3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3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079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3740" cy="555943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864552"/>
            <a:ext cx="4040188" cy="639763"/>
          </a:xfrm>
          <a:prstGeom prst="rect">
            <a:avLst/>
          </a:prstGeom>
        </p:spPr>
        <p:txBody>
          <a:bodyPr lIns="77925" tIns="38963" rIns="77925" bIns="38963" anchor="b"/>
          <a:lstStyle>
            <a:lvl1pPr marL="0" indent="0">
              <a:buNone/>
              <a:defRPr sz="1700" b="1"/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546862"/>
            <a:ext cx="4040188" cy="4579303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864552"/>
            <a:ext cx="4041775" cy="639763"/>
          </a:xfrm>
          <a:prstGeom prst="rect">
            <a:avLst/>
          </a:prstGeom>
        </p:spPr>
        <p:txBody>
          <a:bodyPr lIns="77925" tIns="38963" rIns="77925" bIns="38963" anchor="b"/>
          <a:lstStyle>
            <a:lvl1pPr marL="0" indent="0">
              <a:buNone/>
              <a:defRPr sz="1700" b="1"/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1562102"/>
            <a:ext cx="4041775" cy="4564063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1906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86" y="155954"/>
            <a:ext cx="7044767" cy="561975"/>
          </a:xfrm>
          <a:prstGeom prst="rect">
            <a:avLst/>
          </a:prstGeom>
        </p:spPr>
        <p:txBody>
          <a:bodyPr lIns="77925" tIns="38963" rIns="77925" bIns="38963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2798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1277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49"/>
            <a:ext cx="3008313" cy="1162051"/>
          </a:xfrm>
          <a:prstGeom prst="rect">
            <a:avLst/>
          </a:prstGeom>
        </p:spPr>
        <p:txBody>
          <a:bodyPr lIns="77925" tIns="38963" rIns="77925" bIns="38963"/>
          <a:lstStyle>
            <a:lvl1pPr algn="l">
              <a:defRPr sz="1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0" cy="5853113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 lIns="77925" tIns="38963" rIns="77925" bIns="38963"/>
          <a:lstStyle>
            <a:lvl1pPr marL="0" indent="0">
              <a:buNone/>
              <a:defRPr sz="1200"/>
            </a:lvl1pPr>
            <a:lvl2pPr marL="389626" indent="0">
              <a:buNone/>
              <a:defRPr sz="1000"/>
            </a:lvl2pPr>
            <a:lvl3pPr marL="779252" indent="0">
              <a:buNone/>
              <a:defRPr sz="900"/>
            </a:lvl3pPr>
            <a:lvl4pPr marL="1168878" indent="0">
              <a:buNone/>
              <a:defRPr sz="800"/>
            </a:lvl4pPr>
            <a:lvl5pPr marL="1558503" indent="0">
              <a:buNone/>
              <a:defRPr sz="800"/>
            </a:lvl5pPr>
            <a:lvl6pPr marL="1948129" indent="0">
              <a:buNone/>
              <a:defRPr sz="800"/>
            </a:lvl6pPr>
            <a:lvl7pPr marL="2337755" indent="0">
              <a:buNone/>
              <a:defRPr sz="800"/>
            </a:lvl7pPr>
            <a:lvl8pPr marL="2727381" indent="0">
              <a:buNone/>
              <a:defRPr sz="800"/>
            </a:lvl8pPr>
            <a:lvl9pPr marL="3117007" indent="0">
              <a:buNone/>
              <a:defRPr sz="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00880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lIns="77925" tIns="38963" rIns="77925" bIns="38963"/>
          <a:lstStyle>
            <a:lvl1pPr algn="l">
              <a:defRPr sz="1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77925" tIns="38963" rIns="77925" bIns="38963"/>
          <a:lstStyle>
            <a:lvl1pPr marL="0" indent="0">
              <a:buNone/>
              <a:defRPr sz="2700"/>
            </a:lvl1pPr>
            <a:lvl2pPr marL="389626" indent="0">
              <a:buNone/>
              <a:defRPr sz="2400"/>
            </a:lvl2pPr>
            <a:lvl3pPr marL="779252" indent="0">
              <a:buNone/>
              <a:defRPr sz="2000"/>
            </a:lvl3pPr>
            <a:lvl4pPr marL="1168878" indent="0">
              <a:buNone/>
              <a:defRPr sz="1700"/>
            </a:lvl4pPr>
            <a:lvl5pPr marL="1558503" indent="0">
              <a:buNone/>
              <a:defRPr sz="1700"/>
            </a:lvl5pPr>
            <a:lvl6pPr marL="1948129" indent="0">
              <a:buNone/>
              <a:defRPr sz="1700"/>
            </a:lvl6pPr>
            <a:lvl7pPr marL="2337755" indent="0">
              <a:buNone/>
              <a:defRPr sz="1700"/>
            </a:lvl7pPr>
            <a:lvl8pPr marL="2727381" indent="0">
              <a:buNone/>
              <a:defRPr sz="1700"/>
            </a:lvl8pPr>
            <a:lvl9pPr marL="3117007" indent="0">
              <a:buNone/>
              <a:defRPr sz="17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 lIns="77925" tIns="38963" rIns="77925" bIns="38963"/>
          <a:lstStyle>
            <a:lvl1pPr marL="0" indent="0">
              <a:buNone/>
              <a:defRPr sz="1200"/>
            </a:lvl1pPr>
            <a:lvl2pPr marL="389626" indent="0">
              <a:buNone/>
              <a:defRPr sz="1000"/>
            </a:lvl2pPr>
            <a:lvl3pPr marL="779252" indent="0">
              <a:buNone/>
              <a:defRPr sz="900"/>
            </a:lvl3pPr>
            <a:lvl4pPr marL="1168878" indent="0">
              <a:buNone/>
              <a:defRPr sz="800"/>
            </a:lvl4pPr>
            <a:lvl5pPr marL="1558503" indent="0">
              <a:buNone/>
              <a:defRPr sz="800"/>
            </a:lvl5pPr>
            <a:lvl6pPr marL="1948129" indent="0">
              <a:buNone/>
              <a:defRPr sz="800"/>
            </a:lvl6pPr>
            <a:lvl7pPr marL="2337755" indent="0">
              <a:buNone/>
              <a:defRPr sz="800"/>
            </a:lvl7pPr>
            <a:lvl8pPr marL="2727381" indent="0">
              <a:buNone/>
              <a:defRPr sz="800"/>
            </a:lvl8pPr>
            <a:lvl9pPr marL="3117007" indent="0">
              <a:buNone/>
              <a:defRPr sz="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31162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8" Type="http://schemas.openxmlformats.org/officeDocument/2006/relationships/image" Target="../media/image5.png"/><Relationship Id="rId19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91" y="0"/>
            <a:ext cx="9197749" cy="689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 Box 11"/>
          <p:cNvSpPr txBox="1">
            <a:spLocks noChangeArrowheads="1"/>
          </p:cNvSpPr>
          <p:nvPr/>
        </p:nvSpPr>
        <p:spPr bwMode="auto">
          <a:xfrm>
            <a:off x="8503267" y="6517662"/>
            <a:ext cx="444500" cy="28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1196B166-7551-48F1-A25A-5293D4F42DC4}" type="slidenum">
              <a:rPr lang="de-DE" sz="1200" b="0" smtClean="0"/>
              <a:pPr eaLnBrk="1" hangingPunct="1">
                <a:spcBef>
                  <a:spcPct val="50000"/>
                </a:spcBef>
                <a:defRPr/>
              </a:pPr>
              <a:t>‹Nr.›</a:t>
            </a:fld>
            <a:endParaRPr lang="de-DE" sz="1200" b="0" dirty="0" smtClean="0"/>
          </a:p>
        </p:txBody>
      </p:sp>
      <p:pic>
        <p:nvPicPr>
          <p:cNvPr id="1032" name="Picture 9" descr="KITlogo_4c_frutiger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118" y="130039"/>
            <a:ext cx="1047662" cy="47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feld 2"/>
          <p:cNvSpPr txBox="1">
            <a:spLocks noChangeArrowheads="1"/>
          </p:cNvSpPr>
          <p:nvPr userDrawn="1"/>
        </p:nvSpPr>
        <p:spPr bwMode="auto">
          <a:xfrm>
            <a:off x="140119" y="6498843"/>
            <a:ext cx="1279248" cy="23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000" b="0" dirty="0" smtClean="0"/>
              <a:t>Wim</a:t>
            </a:r>
            <a:r>
              <a:rPr lang="de-DE" sz="1000" b="0" baseline="0" dirty="0" smtClean="0"/>
              <a:t> de Boer</a:t>
            </a:r>
            <a:endParaRPr lang="de-DE" sz="1000" b="0" dirty="0" smtClean="0"/>
          </a:p>
        </p:txBody>
      </p:sp>
      <p:sp>
        <p:nvSpPr>
          <p:cNvPr id="11" name="Textfeld 2"/>
          <p:cNvSpPr txBox="1">
            <a:spLocks noChangeArrowheads="1"/>
          </p:cNvSpPr>
          <p:nvPr userDrawn="1"/>
        </p:nvSpPr>
        <p:spPr bwMode="auto">
          <a:xfrm>
            <a:off x="2820917" y="6514762"/>
            <a:ext cx="7451677" cy="219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sz="1000" b="0" baseline="0" dirty="0" smtClean="0">
                <a:solidFill>
                  <a:schemeClr val="tx2"/>
                </a:solidFill>
              </a:rPr>
              <a:t>ICRC 2015    The </a:t>
            </a:r>
            <a:r>
              <a:rPr lang="de-DE" sz="1000" b="0" baseline="0" dirty="0" err="1" smtClean="0">
                <a:solidFill>
                  <a:schemeClr val="tx2"/>
                </a:solidFill>
              </a:rPr>
              <a:t>Hague</a:t>
            </a:r>
            <a:r>
              <a:rPr lang="de-DE" sz="1000" b="0" baseline="0" dirty="0" smtClean="0">
                <a:solidFill>
                  <a:schemeClr val="tx2"/>
                </a:solidFill>
              </a:rPr>
              <a:t>, </a:t>
            </a:r>
            <a:r>
              <a:rPr lang="de-DE" sz="1000" b="0" baseline="0" dirty="0" smtClean="0">
                <a:solidFill>
                  <a:schemeClr val="tx1"/>
                </a:solidFill>
              </a:rPr>
              <a:t> August 4th, </a:t>
            </a:r>
            <a:r>
              <a:rPr lang="de-DE" sz="1000" b="0" baseline="0" dirty="0" smtClean="0"/>
              <a:t>2015</a:t>
            </a:r>
            <a:endParaRPr lang="de-DE" sz="1000" b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1" r:id="rId2"/>
    <p:sldLayoutId id="2147483808" r:id="rId3"/>
    <p:sldLayoutId id="2147483802" r:id="rId4"/>
    <p:sldLayoutId id="2147483803" r:id="rId5"/>
    <p:sldLayoutId id="2147483809" r:id="rId6"/>
    <p:sldLayoutId id="2147483810" r:id="rId7"/>
    <p:sldLayoutId id="2147483811" r:id="rId8"/>
    <p:sldLayoutId id="2147483804" r:id="rId9"/>
    <p:sldLayoutId id="2147483805" r:id="rId10"/>
    <p:sldLayoutId id="2147483806" r:id="rId11"/>
    <p:sldLayoutId id="2147483824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5pPr>
      <a:lvl6pPr marL="389626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6pPr>
      <a:lvl7pPr marL="779252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7pPr>
      <a:lvl8pPr marL="1168878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8pPr>
      <a:lvl9pPr marL="1558503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267868" indent="-267868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73728" indent="-267868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1700">
          <a:solidFill>
            <a:schemeClr val="tx1"/>
          </a:solidFill>
          <a:latin typeface="+mn-lt"/>
        </a:defRPr>
      </a:lvl2pPr>
      <a:lvl3pPr marL="1030885" indent="-235399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1700">
          <a:solidFill>
            <a:schemeClr val="tx1"/>
          </a:solidFill>
          <a:latin typeface="+mn-lt"/>
        </a:defRPr>
      </a:lvl3pPr>
      <a:lvl4pPr marL="1412394" indent="-235399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1700">
          <a:solidFill>
            <a:schemeClr val="tx1"/>
          </a:solidFill>
          <a:latin typeface="+mn-lt"/>
        </a:defRPr>
      </a:lvl4pPr>
      <a:lvl5pPr marL="1785785" indent="-235399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>
          <a:solidFill>
            <a:schemeClr val="tx1"/>
          </a:solidFill>
          <a:latin typeface="+mn-lt"/>
        </a:defRPr>
      </a:lvl5pPr>
      <a:lvl6pPr marL="2142942" indent="-194813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9"/>
        </a:buBlip>
        <a:defRPr sz="1200">
          <a:solidFill>
            <a:schemeClr val="tx1"/>
          </a:solidFill>
          <a:latin typeface="+mn-lt"/>
        </a:defRPr>
      </a:lvl6pPr>
      <a:lvl7pPr marL="2532568" indent="-194813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9"/>
        </a:buBlip>
        <a:defRPr sz="1200">
          <a:solidFill>
            <a:schemeClr val="tx1"/>
          </a:solidFill>
          <a:latin typeface="+mn-lt"/>
        </a:defRPr>
      </a:lvl7pPr>
      <a:lvl8pPr marL="2922194" indent="-194813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9"/>
        </a:buBlip>
        <a:defRPr sz="1200">
          <a:solidFill>
            <a:schemeClr val="tx1"/>
          </a:solidFill>
          <a:latin typeface="+mn-lt"/>
        </a:defRPr>
      </a:lvl8pPr>
      <a:lvl9pPr marL="3311820" indent="-194813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9"/>
        </a:buBlip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725" y="6612191"/>
            <a:ext cx="2179729" cy="133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377" tIns="37188" rIns="74377" bIns="37188" numCol="1" anchor="t" anchorCtr="0" compatLnSpc="1">
            <a:prstTxWarp prst="textNoShape">
              <a:avLst/>
            </a:prstTxWarp>
          </a:bodyPr>
          <a:lstStyle>
            <a:lvl1pPr>
              <a:defRPr sz="700" u="none">
                <a:latin typeface="Helvetica" charset="0"/>
                <a:ea typeface="+mn-ea"/>
              </a:defRPr>
            </a:lvl1pPr>
          </a:lstStyle>
          <a:p>
            <a:pPr>
              <a:defRPr/>
            </a:pPr>
            <a:r>
              <a:rPr lang="en-US" dirty="0" err="1" smtClean="0"/>
              <a:t>Wim</a:t>
            </a:r>
            <a:r>
              <a:rPr lang="en-US" dirty="0" smtClean="0"/>
              <a:t> de Boer </a:t>
            </a:r>
            <a:endParaRPr lang="en-US" dirty="0"/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600" y="6608595"/>
            <a:ext cx="2896800" cy="132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377" tIns="37188" rIns="74377" bIns="37188" numCol="1" anchor="t" anchorCtr="0" compatLnSpc="1">
            <a:prstTxWarp prst="textNoShape">
              <a:avLst/>
            </a:prstTxWarp>
          </a:bodyPr>
          <a:lstStyle>
            <a:lvl1pPr algn="ctr">
              <a:defRPr sz="700" u="none">
                <a:latin typeface="Helvetica" charset="0"/>
              </a:defRPr>
            </a:lvl1pPr>
          </a:lstStyle>
          <a:p>
            <a:r>
              <a:rPr lang="en-US" dirty="0" smtClean="0"/>
              <a:t>Time and Mass, Venice, March, 2013</a:t>
            </a:r>
            <a:endParaRPr lang="fr-FR" dirty="0"/>
          </a:p>
        </p:txBody>
      </p:sp>
      <p:sp>
        <p:nvSpPr>
          <p:cNvPr id="1341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81790" y="6600317"/>
            <a:ext cx="1905396" cy="133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377" tIns="37188" rIns="74377" bIns="37188" numCol="1" anchor="t" anchorCtr="0" compatLnSpc="1">
            <a:prstTxWarp prst="textNoShape">
              <a:avLst/>
            </a:prstTxWarp>
          </a:bodyPr>
          <a:lstStyle>
            <a:lvl1pPr algn="r">
              <a:defRPr sz="700" u="none">
                <a:latin typeface="Helvetica" charset="0"/>
              </a:defRPr>
            </a:lvl1pPr>
          </a:lstStyle>
          <a:p>
            <a:fld id="{8CCCD09F-3969-41BC-8BCC-ADFF544AD957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1265739" y="76299"/>
            <a:ext cx="6685863" cy="59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4377" tIns="37188" rIns="74377" bIns="37188" anchor="ctr"/>
          <a:lstStyle/>
          <a:p>
            <a:pPr algn="ctr" defTabSz="743660">
              <a:defRPr/>
            </a:pPr>
            <a:endParaRPr lang="en-GB" sz="2200" b="1" u="none">
              <a:solidFill>
                <a:srgbClr val="00547E"/>
              </a:solidFill>
              <a:latin typeface="Helvetica" charset="0"/>
              <a:ea typeface="+mn-ea"/>
            </a:endParaRPr>
          </a:p>
        </p:txBody>
      </p:sp>
      <p:sp>
        <p:nvSpPr>
          <p:cNvPr id="134152" name="Line 8"/>
          <p:cNvSpPr>
            <a:spLocks noChangeShapeType="1"/>
          </p:cNvSpPr>
          <p:nvPr/>
        </p:nvSpPr>
        <p:spPr bwMode="auto">
          <a:xfrm>
            <a:off x="492986" y="761521"/>
            <a:ext cx="8158028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68317" tIns="34159" rIns="68317" bIns="34159" anchor="ctr"/>
          <a:lstStyle/>
          <a:p>
            <a:pPr>
              <a:defRPr/>
            </a:pPr>
            <a:endParaRPr lang="fr-FR">
              <a:ea typeface="+mn-ea"/>
            </a:endParaRPr>
          </a:p>
        </p:txBody>
      </p:sp>
      <p:sp>
        <p:nvSpPr>
          <p:cNvPr id="134155" name="Rectangle 11"/>
          <p:cNvSpPr>
            <a:spLocks noChangeArrowheads="1"/>
          </p:cNvSpPr>
          <p:nvPr userDrawn="1"/>
        </p:nvSpPr>
        <p:spPr bwMode="auto">
          <a:xfrm>
            <a:off x="0" y="2"/>
            <a:ext cx="651882" cy="7600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68317" tIns="34159" rIns="68317" bIns="34159" anchor="ctr"/>
          <a:lstStyle/>
          <a:p>
            <a:pPr>
              <a:defRPr/>
            </a:pPr>
            <a:endParaRPr lang="fr-FR">
              <a:ea typeface="+mn-ea"/>
            </a:endParaRPr>
          </a:p>
        </p:txBody>
      </p:sp>
      <p:pic>
        <p:nvPicPr>
          <p:cNvPr id="9" name="Picture 9" descr="KITlogo_4c_frutige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477701"/>
            <a:ext cx="832513" cy="38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hf hdr="0" dt="0"/>
  <p:txStyles>
    <p:titleStyle>
      <a:lvl1pPr algn="ctr" defTabSz="743660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47E"/>
          </a:solidFill>
          <a:latin typeface="+mj-lt"/>
          <a:ea typeface="MS PGothic" pitchFamily="34" charset="-128"/>
          <a:cs typeface="ＭＳ Ｐゴシック" charset="-128"/>
        </a:defRPr>
      </a:lvl1pPr>
      <a:lvl2pPr algn="ctr" defTabSz="743660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47E"/>
          </a:solidFill>
          <a:latin typeface="Helvetica" charset="0"/>
          <a:ea typeface="MS PGothic" pitchFamily="34" charset="-128"/>
          <a:cs typeface="ＭＳ Ｐゴシック" charset="-128"/>
        </a:defRPr>
      </a:lvl2pPr>
      <a:lvl3pPr algn="ctr" defTabSz="743660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47E"/>
          </a:solidFill>
          <a:latin typeface="Helvetica" charset="0"/>
          <a:ea typeface="MS PGothic" pitchFamily="34" charset="-128"/>
          <a:cs typeface="ＭＳ Ｐゴシック" charset="-128"/>
        </a:defRPr>
      </a:lvl3pPr>
      <a:lvl4pPr algn="ctr" defTabSz="743660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47E"/>
          </a:solidFill>
          <a:latin typeface="Helvetica" charset="0"/>
          <a:ea typeface="MS PGothic" pitchFamily="34" charset="-128"/>
          <a:cs typeface="ＭＳ Ｐゴシック" charset="-128"/>
        </a:defRPr>
      </a:lvl4pPr>
      <a:lvl5pPr algn="ctr" defTabSz="743660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47E"/>
          </a:solidFill>
          <a:latin typeface="Helvetica" charset="0"/>
          <a:ea typeface="MS PGothic" pitchFamily="34" charset="-128"/>
          <a:cs typeface="ＭＳ Ｐゴシック" charset="-128"/>
        </a:defRPr>
      </a:lvl5pPr>
      <a:lvl6pPr marL="341585" algn="ctr" defTabSz="743660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47E"/>
          </a:solidFill>
          <a:latin typeface="Helvetica" charset="0"/>
        </a:defRPr>
      </a:lvl6pPr>
      <a:lvl7pPr marL="683170" algn="ctr" defTabSz="743660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47E"/>
          </a:solidFill>
          <a:latin typeface="Helvetica" charset="0"/>
        </a:defRPr>
      </a:lvl7pPr>
      <a:lvl8pPr marL="1024755" algn="ctr" defTabSz="743660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47E"/>
          </a:solidFill>
          <a:latin typeface="Helvetica" charset="0"/>
        </a:defRPr>
      </a:lvl8pPr>
      <a:lvl9pPr marL="1366340" algn="ctr" defTabSz="743660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47E"/>
          </a:solidFill>
          <a:latin typeface="Helvetica" charset="0"/>
        </a:defRPr>
      </a:lvl9pPr>
    </p:titleStyle>
    <p:bodyStyle>
      <a:lvl1pPr marL="278724" indent="-278724" algn="l" defTabSz="743660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604890" indent="-232467" algn="l" defTabSz="743660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MS PGothic" pitchFamily="34" charset="-128"/>
        </a:defRPr>
      </a:lvl2pPr>
      <a:lvl3pPr marL="929870" indent="-186212" algn="l" defTabSz="743660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MS PGothic" pitchFamily="34" charset="-128"/>
        </a:defRPr>
      </a:lvl3pPr>
      <a:lvl4pPr marL="1301107" indent="-185025" algn="l" defTabSz="743660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MS PGothic" pitchFamily="34" charset="-128"/>
        </a:defRPr>
      </a:lvl4pPr>
      <a:lvl5pPr marL="1673530" indent="-186212" algn="l" defTabSz="74366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MS PGothic" pitchFamily="34" charset="-128"/>
        </a:defRPr>
      </a:lvl5pPr>
      <a:lvl6pPr marL="2015115" indent="-186212" algn="l" defTabSz="74366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6pPr>
      <a:lvl7pPr marL="2356699" indent="-186212" algn="l" defTabSz="74366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7pPr>
      <a:lvl8pPr marL="2698284" indent="-186212" algn="l" defTabSz="74366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8pPr>
      <a:lvl9pPr marL="3039870" indent="-186212" algn="l" defTabSz="74366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3415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1585" algn="l" defTabSz="3415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3170" algn="l" defTabSz="3415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755" algn="l" defTabSz="3415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6340" algn="l" defTabSz="3415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7925" algn="l" defTabSz="3415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49509" algn="l" defTabSz="3415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1095" algn="l" defTabSz="3415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2680" algn="l" defTabSz="3415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hyperlink" Target="http://arxiv.org/abs/arXiv:1005.548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hyperlink" Target="http://arxiv.org/abs/arXiv:1407.4114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38944" y="1412876"/>
            <a:ext cx="83899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69580" y="2390445"/>
            <a:ext cx="8370888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sz="1400" dirty="0" err="1">
                <a:solidFill>
                  <a:srgbClr val="000000"/>
                </a:solidFill>
              </a:rPr>
              <a:t>Wim</a:t>
            </a:r>
            <a:r>
              <a:rPr lang="en-US" sz="1400" dirty="0">
                <a:solidFill>
                  <a:srgbClr val="000000"/>
                </a:solidFill>
              </a:rPr>
              <a:t> de Boer, </a:t>
            </a:r>
            <a:r>
              <a:rPr lang="en-US" sz="1400" dirty="0" smtClean="0">
                <a:solidFill>
                  <a:srgbClr val="000000"/>
                </a:solidFill>
              </a:rPr>
              <a:t>Iris </a:t>
            </a:r>
            <a:r>
              <a:rPr lang="en-US" sz="1400" dirty="0" err="1" smtClean="0">
                <a:solidFill>
                  <a:srgbClr val="000000"/>
                </a:solidFill>
              </a:rPr>
              <a:t>Gebauer</a:t>
            </a:r>
            <a:r>
              <a:rPr lang="en-US" sz="1400" dirty="0" smtClean="0">
                <a:solidFill>
                  <a:srgbClr val="000000"/>
                </a:solidFill>
              </a:rPr>
              <a:t>, Simon Kunz, Alexander Neumann, </a:t>
            </a:r>
            <a:r>
              <a:rPr lang="en-US" sz="1400" dirty="0">
                <a:solidFill>
                  <a:srgbClr val="000000"/>
                </a:solidFill>
              </a:rPr>
              <a:t>Karlsruhe Institute of Technology</a:t>
            </a:r>
          </a:p>
        </p:txBody>
      </p:sp>
      <p:sp>
        <p:nvSpPr>
          <p:cNvPr id="27" name="Rechteck 26"/>
          <p:cNvSpPr/>
          <p:nvPr/>
        </p:nvSpPr>
        <p:spPr>
          <a:xfrm>
            <a:off x="1423945" y="1338508"/>
            <a:ext cx="6029810" cy="817351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r>
              <a:rPr lang="en-GB" b="1" dirty="0"/>
              <a:t>Evidence for </a:t>
            </a:r>
            <a:r>
              <a:rPr lang="en-GB" b="1" dirty="0" smtClean="0"/>
              <a:t>an </a:t>
            </a:r>
            <a:r>
              <a:rPr lang="en-GB" b="1" dirty="0" err="1"/>
              <a:t>hadronic</a:t>
            </a:r>
            <a:r>
              <a:rPr lang="en-GB" b="1" dirty="0"/>
              <a:t> origin of the Fermi Bubbles,</a:t>
            </a:r>
          </a:p>
          <a:p>
            <a:r>
              <a:rPr lang="en-GB" b="1" dirty="0"/>
              <a:t>formed by outflows from star-forming </a:t>
            </a:r>
            <a:r>
              <a:rPr lang="en-GB" b="1" dirty="0" smtClean="0"/>
              <a:t>regions</a:t>
            </a:r>
          </a:p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(Details in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rial"/>
                <a:ea typeface="Lucida Grande"/>
                <a:cs typeface="Arial"/>
              </a:rPr>
              <a:t>arXiv: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Lucida Grande"/>
                <a:cs typeface="Arial"/>
              </a:rPr>
              <a:t>1407.4114)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endParaRPr lang="de-DE" sz="14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106" y="3607731"/>
            <a:ext cx="8893753" cy="2670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ung 10"/>
          <p:cNvGrpSpPr/>
          <p:nvPr/>
        </p:nvGrpSpPr>
        <p:grpSpPr>
          <a:xfrm>
            <a:off x="996623" y="4595673"/>
            <a:ext cx="6902322" cy="1671362"/>
            <a:chOff x="0" y="3409154"/>
            <a:chExt cx="4414622" cy="1671362"/>
          </a:xfrm>
        </p:grpSpPr>
        <p:pic>
          <p:nvPicPr>
            <p:cNvPr id="12" name="Bild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409154"/>
              <a:ext cx="4294213" cy="1453451"/>
            </a:xfrm>
            <a:prstGeom prst="rect">
              <a:avLst/>
            </a:prstGeom>
          </p:spPr>
        </p:pic>
        <p:sp>
          <p:nvSpPr>
            <p:cNvPr id="13" name="Rechteck 12"/>
            <p:cNvSpPr/>
            <p:nvPr/>
          </p:nvSpPr>
          <p:spPr>
            <a:xfrm>
              <a:off x="339006" y="4711184"/>
              <a:ext cx="40756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baseline="30000" dirty="0" smtClean="0"/>
                <a:t>26</a:t>
              </a:r>
              <a:r>
                <a:rPr lang="en-GB" b="1" dirty="0" smtClean="0"/>
                <a:t>Al map from </a:t>
              </a:r>
              <a:r>
                <a:rPr lang="en-GB" b="1" dirty="0" err="1" smtClean="0"/>
                <a:t>Comptel</a:t>
              </a:r>
              <a:r>
                <a:rPr lang="en-GB" b="1" dirty="0" smtClean="0"/>
                <a:t>, 1.6 degree resolution, 0104047</a:t>
              </a:r>
              <a:r>
                <a:rPr lang="en-GB" b="1" dirty="0"/>
                <a:t>.</a:t>
              </a:r>
            </a:p>
          </p:txBody>
        </p:sp>
      </p:grpSp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82" y="948756"/>
            <a:ext cx="7754471" cy="3732811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739485" y="154633"/>
            <a:ext cx="5818026" cy="4480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de-DE" sz="2400" b="1" dirty="0" err="1" smtClean="0"/>
              <a:t>Comparison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with</a:t>
            </a:r>
            <a:r>
              <a:rPr lang="de-DE" sz="2400" b="1" dirty="0" smtClean="0"/>
              <a:t> </a:t>
            </a:r>
            <a:r>
              <a:rPr lang="de-DE" sz="2400" b="1" baseline="30000" dirty="0" smtClean="0"/>
              <a:t>26</a:t>
            </a:r>
            <a:r>
              <a:rPr lang="de-DE" sz="2400" b="1" dirty="0" smtClean="0"/>
              <a:t>Al (</a:t>
            </a:r>
            <a:r>
              <a:rPr lang="de-DE" sz="2400" b="1" dirty="0" err="1" smtClean="0"/>
              <a:t>tracer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SNRs)</a:t>
            </a:r>
            <a:endParaRPr lang="de-DE" sz="2400" b="1" dirty="0"/>
          </a:p>
        </p:txBody>
      </p:sp>
      <p:sp>
        <p:nvSpPr>
          <p:cNvPr id="3" name="Rechteck 2"/>
          <p:cNvSpPr/>
          <p:nvPr/>
        </p:nvSpPr>
        <p:spPr>
          <a:xfrm>
            <a:off x="1938299" y="2024375"/>
            <a:ext cx="1375905" cy="448019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r>
              <a:rPr lang="de-DE" sz="2400" b="1" dirty="0"/>
              <a:t>(|</a:t>
            </a:r>
            <a:r>
              <a:rPr lang="de-DE" sz="2400" b="1" dirty="0" err="1">
                <a:latin typeface="Symbol" charset="2"/>
                <a:cs typeface="Symbol" charset="2"/>
              </a:rPr>
              <a:t>D</a:t>
            </a:r>
            <a:r>
              <a:rPr lang="de-DE" sz="2400" b="1" dirty="0" err="1"/>
              <a:t>b</a:t>
            </a:r>
            <a:r>
              <a:rPr lang="de-DE" sz="2400" b="1" dirty="0"/>
              <a:t>|&lt;1</a:t>
            </a:r>
            <a:r>
              <a:rPr lang="de-DE" sz="2400" b="1" baseline="30000" dirty="0"/>
              <a:t>0</a:t>
            </a:r>
            <a:r>
              <a:rPr lang="de-DE" sz="2400" b="1" dirty="0"/>
              <a:t>)</a:t>
            </a:r>
          </a:p>
        </p:txBody>
      </p:sp>
      <p:cxnSp>
        <p:nvCxnSpPr>
          <p:cNvPr id="7" name="Gerade Verbindung mit Pfeil 6"/>
          <p:cNvCxnSpPr/>
          <p:nvPr/>
        </p:nvCxnSpPr>
        <p:spPr>
          <a:xfrm flipH="1" flipV="1">
            <a:off x="3638052" y="3405083"/>
            <a:ext cx="13253" cy="19416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V="1">
            <a:off x="4844685" y="3408071"/>
            <a:ext cx="6592" cy="19786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H="1" flipV="1">
            <a:off x="5117049" y="3452895"/>
            <a:ext cx="5151" cy="185723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3585883" y="4407649"/>
            <a:ext cx="657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39</a:t>
            </a:r>
            <a:r>
              <a:rPr lang="de-DE" b="1" baseline="30000" dirty="0" smtClean="0"/>
              <a:t>0</a:t>
            </a:r>
            <a:endParaRPr lang="de-DE" b="1" baseline="30000" dirty="0"/>
          </a:p>
        </p:txBody>
      </p:sp>
      <p:sp>
        <p:nvSpPr>
          <p:cNvPr id="18" name="Textfeld 17"/>
          <p:cNvSpPr txBox="1"/>
          <p:nvPr/>
        </p:nvSpPr>
        <p:spPr>
          <a:xfrm>
            <a:off x="4828976" y="4395698"/>
            <a:ext cx="657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-31</a:t>
            </a:r>
            <a:r>
              <a:rPr lang="de-DE" b="1" baseline="30000" dirty="0" smtClean="0"/>
              <a:t>0</a:t>
            </a:r>
            <a:endParaRPr lang="de-DE" b="1" baseline="30000" dirty="0"/>
          </a:p>
        </p:txBody>
      </p:sp>
      <p:pic>
        <p:nvPicPr>
          <p:cNvPr id="21" name="Bild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4699" y="1040828"/>
            <a:ext cx="3168782" cy="2275710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6209183" y="1234884"/>
            <a:ext cx="2238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Integral, </a:t>
            </a:r>
            <a:r>
              <a:rPr lang="en-GB" dirty="0"/>
              <a:t>1309.4980.</a:t>
            </a:r>
          </a:p>
        </p:txBody>
      </p:sp>
    </p:spTree>
    <p:extLst>
      <p:ext uri="{BB962C8B-B14F-4D97-AF65-F5344CB8AC3E}">
        <p14:creationId xmlns:p14="http://schemas.microsoft.com/office/powerpoint/2010/main" val="3419069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25" y="428719"/>
            <a:ext cx="7837532" cy="571432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feld 4"/>
          <p:cNvSpPr txBox="1"/>
          <p:nvPr/>
        </p:nvSpPr>
        <p:spPr>
          <a:xfrm>
            <a:off x="5845743" y="1568824"/>
            <a:ext cx="2186190" cy="1477328"/>
          </a:xfrm>
          <a:prstGeom prst="rect">
            <a:avLst/>
          </a:prstGeom>
          <a:solidFill>
            <a:srgbClr val="F2F2F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/>
              <a:t>1/E</a:t>
            </a:r>
            <a:r>
              <a:rPr lang="de-DE" b="1" baseline="30000" dirty="0"/>
              <a:t>2.1</a:t>
            </a:r>
            <a:r>
              <a:rPr lang="de-DE" b="1" dirty="0"/>
              <a:t> </a:t>
            </a:r>
            <a:r>
              <a:rPr lang="en-GB" b="1" dirty="0" smtClean="0"/>
              <a:t>template</a:t>
            </a:r>
          </a:p>
          <a:p>
            <a:r>
              <a:rPr lang="en-GB" b="1" dirty="0" smtClean="0"/>
              <a:t>in Plane has same</a:t>
            </a:r>
          </a:p>
          <a:p>
            <a:r>
              <a:rPr lang="en-GB" b="1" dirty="0" smtClean="0"/>
              <a:t>scale height as </a:t>
            </a:r>
          </a:p>
          <a:p>
            <a:r>
              <a:rPr lang="en-GB" b="1" dirty="0" smtClean="0"/>
              <a:t>molecular clouds</a:t>
            </a:r>
          </a:p>
          <a:p>
            <a:r>
              <a:rPr lang="en-GB" b="1" dirty="0" smtClean="0"/>
              <a:t>(=CO maps)</a:t>
            </a:r>
            <a:endParaRPr lang="en-GB" b="1" dirty="0"/>
          </a:p>
        </p:txBody>
      </p:sp>
      <p:sp>
        <p:nvSpPr>
          <p:cNvPr id="6" name="Rechteck 5"/>
          <p:cNvSpPr/>
          <p:nvPr/>
        </p:nvSpPr>
        <p:spPr>
          <a:xfrm>
            <a:off x="2248649" y="205414"/>
            <a:ext cx="4572000" cy="646331"/>
          </a:xfrm>
          <a:prstGeom prst="rect">
            <a:avLst/>
          </a:prstGeom>
          <a:solidFill>
            <a:srgbClr val="FFFFFF"/>
          </a:solidFill>
        </p:spPr>
        <p:txBody>
          <a:bodyPr>
            <a:spAutoFit/>
          </a:bodyPr>
          <a:lstStyle/>
          <a:p>
            <a:pPr algn="ctr"/>
            <a:r>
              <a:rPr lang="de-DE" b="1" dirty="0"/>
              <a:t>1/E</a:t>
            </a:r>
            <a:r>
              <a:rPr lang="de-DE" b="1" baseline="30000" dirty="0"/>
              <a:t>2.1</a:t>
            </a:r>
            <a:r>
              <a:rPr lang="de-DE" b="1" dirty="0"/>
              <a:t>  </a:t>
            </a:r>
            <a:r>
              <a:rPr lang="de-DE" b="1" dirty="0" err="1"/>
              <a:t>intensity</a:t>
            </a:r>
            <a:r>
              <a:rPr lang="de-DE" b="1" dirty="0"/>
              <a:t> </a:t>
            </a:r>
            <a:r>
              <a:rPr lang="de-DE" b="1" dirty="0" err="1"/>
              <a:t>as</a:t>
            </a:r>
            <a:r>
              <a:rPr lang="de-DE" b="1" dirty="0"/>
              <a:t> </a:t>
            </a:r>
            <a:r>
              <a:rPr lang="de-DE" b="1" dirty="0" err="1"/>
              <a:t>function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latitude</a:t>
            </a:r>
            <a:endParaRPr lang="de-DE" b="1" dirty="0"/>
          </a:p>
          <a:p>
            <a:pPr algn="ctr"/>
            <a:r>
              <a:rPr lang="de-DE" b="1" dirty="0" smtClean="0"/>
              <a:t>(</a:t>
            </a:r>
            <a:r>
              <a:rPr lang="de-DE" b="1" dirty="0" err="1" smtClean="0"/>
              <a:t>near</a:t>
            </a:r>
            <a:r>
              <a:rPr lang="de-DE" b="1" dirty="0" smtClean="0"/>
              <a:t> </a:t>
            </a:r>
            <a:r>
              <a:rPr lang="de-DE" b="1" dirty="0" err="1" smtClean="0"/>
              <a:t>Galactic</a:t>
            </a:r>
            <a:r>
              <a:rPr lang="de-DE" b="1" dirty="0" smtClean="0"/>
              <a:t> Plane)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755893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4440722" y="231194"/>
            <a:ext cx="736219" cy="294131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de-DE" sz="1400" b="1" dirty="0">
                <a:solidFill>
                  <a:schemeClr val="bg1"/>
                </a:solidFill>
              </a:rPr>
              <a:t>Planck 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333596" y="1174068"/>
            <a:ext cx="3578781" cy="3156453"/>
          </a:xfrm>
          <a:prstGeom prst="rect">
            <a:avLst/>
          </a:prstGeom>
          <a:solidFill>
            <a:srgbClr val="F2F2F2"/>
          </a:solidFill>
          <a:ln>
            <a:solidFill>
              <a:srgbClr val="00B33E"/>
            </a:solidFill>
          </a:ln>
        </p:spPr>
        <p:txBody>
          <a:bodyPr wrap="none" lIns="77925" tIns="38963" rIns="77925" bIns="38963" rtlCol="0">
            <a:spAutoFit/>
          </a:bodyPr>
          <a:lstStyle/>
          <a:p>
            <a:r>
              <a:rPr lang="de-DE" sz="2000" b="1" dirty="0" err="1" smtClean="0"/>
              <a:t>Easiest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explanation</a:t>
            </a:r>
            <a:endParaRPr lang="de-DE" sz="2000" b="1" dirty="0" smtClean="0"/>
          </a:p>
          <a:p>
            <a:r>
              <a:rPr lang="de-DE" sz="2000" b="1" dirty="0" err="1" smtClean="0"/>
              <a:t>for</a:t>
            </a:r>
            <a:r>
              <a:rPr lang="de-DE" sz="2000" b="1" dirty="0" smtClean="0"/>
              <a:t> Bubble: </a:t>
            </a:r>
            <a:r>
              <a:rPr lang="de-DE" sz="2000" b="1" dirty="0" err="1" smtClean="0"/>
              <a:t>they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are</a:t>
            </a:r>
            <a:endParaRPr lang="de-DE" sz="2000" b="1" dirty="0" smtClean="0"/>
          </a:p>
          <a:p>
            <a:r>
              <a:rPr lang="de-DE" sz="2000" b="1" dirty="0" err="1" smtClean="0"/>
              <a:t>outflows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from</a:t>
            </a:r>
            <a:r>
              <a:rPr lang="de-DE" sz="2000" b="1" dirty="0" smtClean="0"/>
              <a:t> star-</a:t>
            </a:r>
            <a:r>
              <a:rPr lang="de-DE" sz="2000" b="1" dirty="0" err="1" smtClean="0"/>
              <a:t>forming</a:t>
            </a:r>
            <a:endParaRPr lang="de-DE" sz="2000" b="1" dirty="0" smtClean="0"/>
          </a:p>
          <a:p>
            <a:r>
              <a:rPr lang="de-DE" sz="2000" b="1" dirty="0" err="1" smtClean="0"/>
              <a:t>regions</a:t>
            </a:r>
            <a:r>
              <a:rPr lang="de-DE" sz="2000" b="1" dirty="0" smtClean="0"/>
              <a:t>. </a:t>
            </a:r>
          </a:p>
          <a:p>
            <a:endParaRPr lang="de-DE" sz="2000" b="1" dirty="0"/>
          </a:p>
          <a:p>
            <a:r>
              <a:rPr lang="de-DE" sz="2000" b="1" dirty="0" smtClean="0"/>
              <a:t>SCR </a:t>
            </a:r>
            <a:r>
              <a:rPr lang="de-DE" sz="2000" b="1" dirty="0" err="1" smtClean="0"/>
              <a:t>spectrum</a:t>
            </a:r>
            <a:r>
              <a:rPr lang="de-DE" sz="2000" b="1" dirty="0"/>
              <a:t> </a:t>
            </a:r>
            <a:r>
              <a:rPr lang="de-DE" sz="2000" b="1" dirty="0" err="1" smtClean="0"/>
              <a:t>is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preserved</a:t>
            </a:r>
            <a:r>
              <a:rPr lang="de-DE" sz="2000" b="1" dirty="0" smtClean="0"/>
              <a:t> </a:t>
            </a:r>
          </a:p>
          <a:p>
            <a:r>
              <a:rPr lang="de-DE" sz="2000" b="1" dirty="0" err="1" smtClean="0"/>
              <a:t>if</a:t>
            </a:r>
            <a:r>
              <a:rPr lang="de-DE" sz="2000" b="1" dirty="0" smtClean="0"/>
              <a:t> CR </a:t>
            </a:r>
            <a:r>
              <a:rPr lang="de-DE" sz="2000" b="1" dirty="0" err="1" smtClean="0"/>
              <a:t>are</a:t>
            </a:r>
            <a:r>
              <a:rPr lang="de-DE" sz="2000" b="1" dirty="0"/>
              <a:t> </a:t>
            </a:r>
            <a:r>
              <a:rPr lang="de-DE" sz="2000" b="1" dirty="0" err="1" smtClean="0"/>
              <a:t>trapped</a:t>
            </a:r>
            <a:r>
              <a:rPr lang="de-DE" sz="2000" b="1" dirty="0" smtClean="0"/>
              <a:t> in </a:t>
            </a:r>
            <a:r>
              <a:rPr lang="de-DE" sz="2000" b="1" dirty="0" err="1" smtClean="0"/>
              <a:t>plasma</a:t>
            </a:r>
            <a:r>
              <a:rPr lang="de-DE" sz="2000" b="1" dirty="0" smtClean="0"/>
              <a:t>, </a:t>
            </a:r>
          </a:p>
          <a:p>
            <a:r>
              <a:rPr lang="de-DE" sz="2000" b="1" dirty="0" smtClean="0">
                <a:solidFill>
                  <a:srgbClr val="FF0000"/>
                </a:solidFill>
              </a:rPr>
              <a:t>so </a:t>
            </a:r>
            <a:r>
              <a:rPr lang="de-DE" sz="2000" b="1" dirty="0" err="1" smtClean="0">
                <a:solidFill>
                  <a:srgbClr val="FF0000"/>
                </a:solidFill>
              </a:rPr>
              <a:t>this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explains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why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excess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2000" b="1" dirty="0" smtClean="0">
                <a:solidFill>
                  <a:srgbClr val="FF0000"/>
                </a:solidFill>
              </a:rPr>
              <a:t>in Plane </a:t>
            </a:r>
            <a:r>
              <a:rPr lang="de-DE" sz="2000" b="1" dirty="0" err="1" smtClean="0">
                <a:solidFill>
                  <a:srgbClr val="FF0000"/>
                </a:solidFill>
              </a:rPr>
              <a:t>and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Bubbles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are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2000" b="1" dirty="0" err="1" smtClean="0">
                <a:solidFill>
                  <a:srgbClr val="FF0000"/>
                </a:solidFill>
              </a:rPr>
              <a:t>identical</a:t>
            </a:r>
            <a:r>
              <a:rPr lang="de-DE" sz="2000" b="1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16489" y="4761799"/>
            <a:ext cx="4390126" cy="1186683"/>
          </a:xfrm>
          <a:prstGeom prst="rect">
            <a:avLst/>
          </a:prstGeom>
          <a:solidFill>
            <a:srgbClr val="F2F2F2"/>
          </a:solidFill>
          <a:ln>
            <a:solidFill>
              <a:srgbClr val="82BE3C"/>
            </a:solidFill>
          </a:ln>
        </p:spPr>
        <p:txBody>
          <a:bodyPr wrap="none" lIns="77925" tIns="38963" rIns="77925" bIns="38963" rtlCol="0">
            <a:spAutoFit/>
          </a:bodyPr>
          <a:lstStyle/>
          <a:p>
            <a:r>
              <a:rPr lang="de-DE" b="1" dirty="0"/>
              <a:t>S</a:t>
            </a:r>
            <a:r>
              <a:rPr lang="de-DE" b="1" dirty="0" smtClean="0"/>
              <a:t>peeds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hot</a:t>
            </a:r>
            <a:r>
              <a:rPr lang="de-DE" b="1" dirty="0" smtClean="0"/>
              <a:t> gas: </a:t>
            </a:r>
            <a:r>
              <a:rPr lang="de-DE" b="1" dirty="0" err="1" smtClean="0"/>
              <a:t>up</a:t>
            </a:r>
            <a:r>
              <a:rPr lang="de-DE" b="1" dirty="0" smtClean="0"/>
              <a:t> </a:t>
            </a:r>
            <a:r>
              <a:rPr lang="de-DE" b="1" dirty="0" err="1" smtClean="0"/>
              <a:t>to</a:t>
            </a:r>
            <a:r>
              <a:rPr lang="de-DE" b="1" dirty="0" smtClean="0"/>
              <a:t> 2000 km/s,</a:t>
            </a:r>
            <a:endParaRPr lang="de-DE" b="1" dirty="0"/>
          </a:p>
          <a:p>
            <a:r>
              <a:rPr lang="de-DE" b="1" dirty="0"/>
              <a:t> (</a:t>
            </a:r>
            <a:r>
              <a:rPr lang="de-DE" b="1" dirty="0" err="1"/>
              <a:t>Breitschwerdt</a:t>
            </a:r>
            <a:r>
              <a:rPr lang="de-DE" b="1" dirty="0"/>
              <a:t>:„</a:t>
            </a:r>
            <a:r>
              <a:rPr lang="de-DE" b="1" dirty="0" err="1">
                <a:solidFill>
                  <a:srgbClr val="FF0000"/>
                </a:solidFill>
              </a:rPr>
              <a:t>Blown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away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by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smtClean="0">
                <a:solidFill>
                  <a:srgbClr val="FF0000"/>
                </a:solidFill>
              </a:rPr>
              <a:t>CRs</a:t>
            </a:r>
            <a:r>
              <a:rPr lang="de-DE" b="1" dirty="0" smtClean="0"/>
              <a:t>“</a:t>
            </a:r>
            <a:r>
              <a:rPr lang="de-DE" b="1" dirty="0"/>
              <a:t>, </a:t>
            </a:r>
            <a:endParaRPr lang="de-DE" b="1" dirty="0" smtClean="0"/>
          </a:p>
          <a:p>
            <a:r>
              <a:rPr lang="de-DE" b="1" dirty="0" smtClean="0"/>
              <a:t>Nature </a:t>
            </a:r>
            <a:r>
              <a:rPr lang="de-DE" b="1" dirty="0"/>
              <a:t>452(2008)826)</a:t>
            </a:r>
          </a:p>
          <a:p>
            <a:r>
              <a:rPr lang="de-DE" b="1" dirty="0"/>
              <a:t>(</a:t>
            </a:r>
            <a:r>
              <a:rPr lang="de-DE" b="1" dirty="0" err="1"/>
              <a:t>see</a:t>
            </a:r>
            <a:r>
              <a:rPr lang="de-DE" b="1" dirty="0"/>
              <a:t> also 0905.3071, 0905.0431</a:t>
            </a:r>
            <a:r>
              <a:rPr lang="de-DE" b="1" dirty="0" smtClean="0"/>
              <a:t>)</a:t>
            </a:r>
            <a:endParaRPr lang="de-DE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1718916" y="187359"/>
            <a:ext cx="4745842" cy="386464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de-DE" sz="2000" b="1" dirty="0" err="1" smtClean="0"/>
              <a:t>Possible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origin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Bubbles</a:t>
            </a:r>
            <a:r>
              <a:rPr lang="de-DE" sz="2000" b="1" dirty="0" smtClean="0"/>
              <a:t> in </a:t>
            </a:r>
            <a:r>
              <a:rPr lang="de-DE" sz="2000" b="1" dirty="0" err="1" smtClean="0"/>
              <a:t>the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halo</a:t>
            </a:r>
            <a:endParaRPr lang="de-DE" sz="2000" b="1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13" y="1142057"/>
            <a:ext cx="5186712" cy="3232011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675774" y="829133"/>
            <a:ext cx="1689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ROSAT X-rays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11228" y="2967335"/>
            <a:ext cx="8321566" cy="786573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lIns="77925" tIns="38963" rIns="77925" bIns="38963">
            <a:spAutoFit/>
          </a:bodyPr>
          <a:lstStyle/>
          <a:p>
            <a:pPr algn="ctr"/>
            <a:r>
              <a:rPr lang="de-DE" sz="4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de-DE" sz="4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The Fermi </a:t>
            </a:r>
            <a:r>
              <a:rPr lang="de-DE" sz="4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few</a:t>
            </a:r>
            <a:r>
              <a:rPr lang="de-DE" sz="4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de-DE" sz="4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GeV</a:t>
            </a:r>
            <a:r>
              <a:rPr lang="de-DE" sz="4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de-DE" sz="4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Excess</a:t>
            </a:r>
            <a:endParaRPr lang="de-DE" sz="4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6265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90" y="1468339"/>
            <a:ext cx="3902013" cy="3519865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426717" y="1200956"/>
            <a:ext cx="1963799" cy="584776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9682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err="1" smtClean="0">
                <a:solidFill>
                  <a:srgbClr val="FF0000"/>
                </a:solidFill>
              </a:rPr>
              <a:t>GeV</a:t>
            </a:r>
            <a:r>
              <a:rPr lang="en-GB" sz="1600" b="1" dirty="0" smtClean="0">
                <a:solidFill>
                  <a:srgbClr val="FF0000"/>
                </a:solidFill>
              </a:rPr>
              <a:t> excess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clearly seen in GC</a:t>
            </a:r>
            <a:endParaRPr lang="en-GB" sz="1600" b="1" dirty="0">
              <a:solidFill>
                <a:srgbClr val="FF0000"/>
              </a:solidFill>
            </a:endParaRPr>
          </a:p>
        </p:txBody>
      </p:sp>
      <p:grpSp>
        <p:nvGrpSpPr>
          <p:cNvPr id="12" name="Gruppierung 11"/>
          <p:cNvGrpSpPr/>
          <p:nvPr/>
        </p:nvGrpSpPr>
        <p:grpSpPr>
          <a:xfrm>
            <a:off x="4812988" y="1150817"/>
            <a:ext cx="3856763" cy="3837387"/>
            <a:chOff x="4781633" y="100266"/>
            <a:chExt cx="3579603" cy="3442818"/>
          </a:xfrm>
        </p:grpSpPr>
        <p:pic>
          <p:nvPicPr>
            <p:cNvPr id="2" name="Bild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81633" y="356501"/>
              <a:ext cx="3579603" cy="3186583"/>
            </a:xfrm>
            <a:prstGeom prst="rect">
              <a:avLst/>
            </a:prstGeom>
          </p:spPr>
        </p:pic>
        <p:sp>
          <p:nvSpPr>
            <p:cNvPr id="10" name="Textfeld 9"/>
            <p:cNvSpPr txBox="1"/>
            <p:nvPr/>
          </p:nvSpPr>
          <p:spPr>
            <a:xfrm>
              <a:off x="5656644" y="100266"/>
              <a:ext cx="2076468" cy="524648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>
              <a:solidFill>
                <a:srgbClr val="00968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</a:rPr>
                <a:t>But everywhere </a:t>
              </a:r>
            </a:p>
            <a:p>
              <a:r>
                <a:rPr lang="en-GB" sz="1600" b="1" dirty="0" smtClean="0">
                  <a:solidFill>
                    <a:srgbClr val="FF0000"/>
                  </a:solidFill>
                </a:rPr>
                <a:t>where 1/E</a:t>
              </a:r>
              <a:r>
                <a:rPr lang="en-GB" sz="1600" b="1" baseline="30000" dirty="0" smtClean="0">
                  <a:solidFill>
                    <a:srgbClr val="FF0000"/>
                  </a:solidFill>
                </a:rPr>
                <a:t>2.1 </a:t>
              </a:r>
              <a:r>
                <a:rPr lang="en-GB" sz="1600" b="1" dirty="0" smtClean="0">
                  <a:solidFill>
                    <a:srgbClr val="FF0000"/>
                  </a:solidFill>
                </a:rPr>
                <a:t>is strong</a:t>
              </a:r>
              <a:endParaRPr lang="en-GB" sz="1600" b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3025786" y="250876"/>
            <a:ext cx="2939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The </a:t>
            </a:r>
            <a:r>
              <a:rPr lang="en-GB" sz="2800" b="1" dirty="0" err="1" smtClean="0"/>
              <a:t>GeV</a:t>
            </a:r>
            <a:r>
              <a:rPr lang="en-GB" sz="2800" b="1" dirty="0" smtClean="0"/>
              <a:t> excess</a:t>
            </a:r>
            <a:endParaRPr lang="en-GB" sz="2800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877949" y="5167382"/>
            <a:ext cx="7399859" cy="1015663"/>
          </a:xfrm>
          <a:prstGeom prst="rect">
            <a:avLst/>
          </a:prstGeom>
          <a:solidFill>
            <a:srgbClr val="F2F2F2"/>
          </a:solidFill>
          <a:ln>
            <a:solidFill>
              <a:srgbClr val="009682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 1/E</a:t>
            </a:r>
            <a:r>
              <a:rPr lang="en-GB" sz="2000" b="1" baseline="30000" dirty="0" smtClean="0"/>
              <a:t>2.1</a:t>
            </a:r>
            <a:r>
              <a:rPr lang="en-GB" sz="2000" b="1" dirty="0" smtClean="0"/>
              <a:t> contribution and </a:t>
            </a:r>
            <a:r>
              <a:rPr lang="en-GB" sz="2000" b="1" dirty="0" err="1" smtClean="0"/>
              <a:t>GeV</a:t>
            </a:r>
            <a:r>
              <a:rPr lang="en-GB" sz="2000" b="1" dirty="0" smtClean="0"/>
              <a:t> excess have </a:t>
            </a:r>
            <a:r>
              <a:rPr lang="en-GB" sz="2000" b="1" dirty="0" smtClean="0">
                <a:solidFill>
                  <a:srgbClr val="FF0000"/>
                </a:solidFill>
              </a:rPr>
              <a:t>Molecular Clouds in common! MCs have factor 100x energy losses than expected, see talk by  </a:t>
            </a:r>
            <a:r>
              <a:rPr lang="en-GB" sz="2000" b="1" dirty="0" err="1" smtClean="0">
                <a:solidFill>
                  <a:srgbClr val="FF0000"/>
                </a:solidFill>
              </a:rPr>
              <a:t>Gabici</a:t>
            </a:r>
            <a:r>
              <a:rPr lang="en-GB" sz="2000" b="1" dirty="0" smtClean="0">
                <a:solidFill>
                  <a:srgbClr val="FF0000"/>
                </a:solidFill>
              </a:rPr>
              <a:t> yesterday.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482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ung 4"/>
          <p:cNvGrpSpPr/>
          <p:nvPr/>
        </p:nvGrpSpPr>
        <p:grpSpPr>
          <a:xfrm>
            <a:off x="314432" y="1105579"/>
            <a:ext cx="4198893" cy="3784393"/>
            <a:chOff x="4766889" y="1011500"/>
            <a:chExt cx="4198893" cy="3784393"/>
          </a:xfrm>
        </p:grpSpPr>
        <p:grpSp>
          <p:nvGrpSpPr>
            <p:cNvPr id="2" name="Gruppieren 26"/>
            <p:cNvGrpSpPr/>
            <p:nvPr/>
          </p:nvGrpSpPr>
          <p:grpSpPr>
            <a:xfrm>
              <a:off x="4959274" y="1753146"/>
              <a:ext cx="3468415" cy="3042747"/>
              <a:chOff x="5731369" y="943960"/>
              <a:chExt cx="3065792" cy="2857500"/>
            </a:xfrm>
          </p:grpSpPr>
          <p:pic>
            <p:nvPicPr>
              <p:cNvPr id="5222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731369" y="943960"/>
                <a:ext cx="3065792" cy="2857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Textfeld 19"/>
              <p:cNvSpPr txBox="1"/>
              <p:nvPr/>
            </p:nvSpPr>
            <p:spPr>
              <a:xfrm>
                <a:off x="7378267" y="2758963"/>
                <a:ext cx="10951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 smtClean="0">
                    <a:solidFill>
                      <a:srgbClr val="FF0000"/>
                    </a:solidFill>
                  </a:rPr>
                  <a:t>100 GeV</a:t>
                </a:r>
                <a:endParaRPr lang="de-DE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2" name="Gerade Verbindung 21"/>
              <p:cNvCxnSpPr/>
              <p:nvPr/>
            </p:nvCxnSpPr>
            <p:spPr>
              <a:xfrm flipH="1" flipV="1">
                <a:off x="7567448" y="945931"/>
                <a:ext cx="15766" cy="222293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/>
            </p:nvCxnSpPr>
            <p:spPr>
              <a:xfrm flipH="1" flipV="1">
                <a:off x="7193916" y="1019501"/>
                <a:ext cx="15766" cy="222293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feld 25"/>
              <p:cNvSpPr txBox="1"/>
              <p:nvPr/>
            </p:nvSpPr>
            <p:spPr>
              <a:xfrm>
                <a:off x="6994623" y="2990193"/>
                <a:ext cx="8386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 smtClean="0">
                    <a:solidFill>
                      <a:srgbClr val="FF0000"/>
                    </a:solidFill>
                  </a:rPr>
                  <a:t>1 GeV</a:t>
                </a:r>
                <a:endParaRPr lang="de-DE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1" name="Textfeld 10"/>
            <p:cNvSpPr txBox="1"/>
            <p:nvPr/>
          </p:nvSpPr>
          <p:spPr>
            <a:xfrm>
              <a:off x="4766889" y="1011500"/>
              <a:ext cx="4198893" cy="76944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B33E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600" b="1" dirty="0" err="1" smtClean="0">
                  <a:solidFill>
                    <a:srgbClr val="FF0000"/>
                  </a:solidFill>
                </a:rPr>
                <a:t>Ionization</a:t>
              </a:r>
              <a:r>
                <a:rPr lang="de-DE" sz="1600" b="1" dirty="0" smtClean="0">
                  <a:solidFill>
                    <a:srgbClr val="FF0000"/>
                  </a:solidFill>
                </a:rPr>
                <a:t> </a:t>
              </a:r>
              <a:r>
                <a:rPr lang="de-DE" sz="1600" b="1" dirty="0" err="1" smtClean="0">
                  <a:solidFill>
                    <a:srgbClr val="FF0000"/>
                  </a:solidFill>
                </a:rPr>
                <a:t>losses</a:t>
              </a:r>
              <a:r>
                <a:rPr lang="de-DE" sz="1600" b="1" dirty="0" smtClean="0"/>
                <a:t>  </a:t>
              </a:r>
              <a:r>
                <a:rPr lang="de-DE" sz="1600" b="1" dirty="0" err="1" smtClean="0"/>
                <a:t>deplete</a:t>
              </a:r>
              <a:r>
                <a:rPr lang="de-DE" sz="1600" b="1" dirty="0" smtClean="0"/>
                <a:t> </a:t>
              </a:r>
              <a:r>
                <a:rPr lang="de-DE" sz="1600" b="1" dirty="0" err="1" smtClean="0"/>
                <a:t>proton</a:t>
              </a:r>
              <a:r>
                <a:rPr lang="de-DE" sz="1600" b="1" dirty="0" smtClean="0"/>
                <a:t> </a:t>
              </a:r>
              <a:r>
                <a:rPr lang="de-DE" sz="1600" b="1" dirty="0" err="1" smtClean="0"/>
                <a:t>spectra</a:t>
              </a:r>
              <a:endParaRPr lang="de-DE" sz="1600" b="1" dirty="0" smtClean="0"/>
            </a:p>
            <a:p>
              <a:r>
                <a:rPr lang="de-DE" sz="1600" b="1" dirty="0" err="1" smtClean="0"/>
                <a:t>below</a:t>
              </a:r>
              <a:r>
                <a:rPr lang="de-DE" sz="1600" b="1" dirty="0" smtClean="0"/>
                <a:t> 7 GV </a:t>
              </a:r>
              <a:r>
                <a:rPr lang="de-DE" sz="1600" b="1" dirty="0" err="1" smtClean="0"/>
                <a:t>for</a:t>
              </a:r>
              <a:r>
                <a:rPr lang="de-DE" sz="1600" b="1" dirty="0" smtClean="0"/>
                <a:t> 100 </a:t>
              </a:r>
              <a:r>
                <a:rPr lang="de-DE" sz="1600" b="1" dirty="0" err="1" smtClean="0"/>
                <a:t>atoms</a:t>
              </a:r>
              <a:r>
                <a:rPr lang="de-DE" sz="1600" b="1" dirty="0" smtClean="0"/>
                <a:t>/cm</a:t>
              </a:r>
              <a:r>
                <a:rPr lang="de-DE" sz="1600" b="1" baseline="30000" dirty="0" smtClean="0"/>
                <a:t>3</a:t>
              </a:r>
              <a:r>
                <a:rPr lang="de-DE" sz="1600" b="1" dirty="0" smtClean="0"/>
                <a:t> </a:t>
              </a:r>
            </a:p>
            <a:p>
              <a:r>
                <a:rPr lang="de-DE" sz="1200" b="1" dirty="0" smtClean="0"/>
                <a:t>(Mannheim, </a:t>
              </a:r>
              <a:r>
                <a:rPr lang="de-DE" sz="1200" b="1" dirty="0" err="1" smtClean="0"/>
                <a:t>Schlickeiser</a:t>
              </a:r>
              <a:r>
                <a:rPr lang="de-DE" sz="1200" b="1" dirty="0" smtClean="0"/>
                <a:t>, A&amp;A 286 (1994) 983)</a:t>
              </a:r>
            </a:p>
          </p:txBody>
        </p:sp>
        <p:sp>
          <p:nvSpPr>
            <p:cNvPr id="23" name="Textfeld 22"/>
            <p:cNvSpPr txBox="1"/>
            <p:nvPr/>
          </p:nvSpPr>
          <p:spPr>
            <a:xfrm rot="17781916">
              <a:off x="5491451" y="2630924"/>
              <a:ext cx="7933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smtClean="0"/>
                <a:t>1/cm</a:t>
              </a:r>
              <a:r>
                <a:rPr lang="de-DE" sz="1600" b="1" baseline="30000" dirty="0" smtClean="0"/>
                <a:t>3</a:t>
              </a:r>
              <a:endParaRPr lang="de-DE" sz="1600" b="1" baseline="30000" dirty="0"/>
            </a:p>
          </p:txBody>
        </p:sp>
        <p:sp>
          <p:nvSpPr>
            <p:cNvPr id="27" name="Textfeld 26"/>
            <p:cNvSpPr txBox="1"/>
            <p:nvPr/>
          </p:nvSpPr>
          <p:spPr>
            <a:xfrm rot="17763145">
              <a:off x="5699813" y="2883908"/>
              <a:ext cx="9365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 smtClean="0"/>
                <a:t>100/cm</a:t>
              </a:r>
              <a:r>
                <a:rPr lang="de-DE" sz="1400" b="1" baseline="30000" dirty="0" smtClean="0"/>
                <a:t>3</a:t>
              </a:r>
              <a:endParaRPr lang="de-DE" sz="1400" b="1" baseline="30000" dirty="0"/>
            </a:p>
          </p:txBody>
        </p:sp>
      </p:grpSp>
      <p:grpSp>
        <p:nvGrpSpPr>
          <p:cNvPr id="9" name="Gruppierung 8"/>
          <p:cNvGrpSpPr/>
          <p:nvPr/>
        </p:nvGrpSpPr>
        <p:grpSpPr>
          <a:xfrm>
            <a:off x="4633913" y="1053538"/>
            <a:ext cx="4200363" cy="3525333"/>
            <a:chOff x="350690" y="1573633"/>
            <a:chExt cx="3448322" cy="2670505"/>
          </a:xfrm>
        </p:grpSpPr>
        <p:pic>
          <p:nvPicPr>
            <p:cNvPr id="3" name="Bild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0690" y="1573633"/>
              <a:ext cx="3448322" cy="2670505"/>
            </a:xfrm>
            <a:prstGeom prst="rect">
              <a:avLst/>
            </a:prstGeom>
          </p:spPr>
        </p:pic>
        <p:sp>
          <p:nvSpPr>
            <p:cNvPr id="4" name="Freihandform 3"/>
            <p:cNvSpPr/>
            <p:nvPr/>
          </p:nvSpPr>
          <p:spPr>
            <a:xfrm>
              <a:off x="1213092" y="2350502"/>
              <a:ext cx="2445140" cy="1554364"/>
            </a:xfrm>
            <a:custGeom>
              <a:avLst/>
              <a:gdLst>
                <a:gd name="connsiteX0" fmla="*/ 0 w 2445140"/>
                <a:gd name="connsiteY0" fmla="*/ 1554364 h 1554364"/>
                <a:gd name="connsiteX1" fmla="*/ 372774 w 2445140"/>
                <a:gd name="connsiteY1" fmla="*/ 758226 h 1554364"/>
                <a:gd name="connsiteX2" fmla="*/ 606547 w 2445140"/>
                <a:gd name="connsiteY2" fmla="*/ 278016 h 1554364"/>
                <a:gd name="connsiteX3" fmla="*/ 777138 w 2445140"/>
                <a:gd name="connsiteY3" fmla="*/ 75823 h 1554364"/>
                <a:gd name="connsiteX4" fmla="*/ 1061456 w 2445140"/>
                <a:gd name="connsiteY4" fmla="*/ 0 h 1554364"/>
                <a:gd name="connsiteX5" fmla="*/ 1491093 w 2445140"/>
                <a:gd name="connsiteY5" fmla="*/ 0 h 1554364"/>
                <a:gd name="connsiteX6" fmla="*/ 2445140 w 2445140"/>
                <a:gd name="connsiteY6" fmla="*/ 75823 h 155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5140" h="1554364">
                  <a:moveTo>
                    <a:pt x="0" y="1554364"/>
                  </a:moveTo>
                  <a:cubicBezTo>
                    <a:pt x="135841" y="1262657"/>
                    <a:pt x="271683" y="970951"/>
                    <a:pt x="372774" y="758226"/>
                  </a:cubicBezTo>
                  <a:cubicBezTo>
                    <a:pt x="473865" y="545501"/>
                    <a:pt x="539153" y="391750"/>
                    <a:pt x="606547" y="278016"/>
                  </a:cubicBezTo>
                  <a:cubicBezTo>
                    <a:pt x="673941" y="164282"/>
                    <a:pt x="701320" y="122159"/>
                    <a:pt x="777138" y="75823"/>
                  </a:cubicBezTo>
                  <a:cubicBezTo>
                    <a:pt x="852956" y="29487"/>
                    <a:pt x="942464" y="12637"/>
                    <a:pt x="1061456" y="0"/>
                  </a:cubicBezTo>
                  <a:cubicBezTo>
                    <a:pt x="1180448" y="-12637"/>
                    <a:pt x="1260479" y="-12637"/>
                    <a:pt x="1491093" y="0"/>
                  </a:cubicBezTo>
                  <a:cubicBezTo>
                    <a:pt x="1721707" y="12637"/>
                    <a:pt x="2445140" y="75823"/>
                    <a:pt x="2445140" y="75823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Gerade Verbindung mit Pfeil 5"/>
            <p:cNvCxnSpPr/>
            <p:nvPr/>
          </p:nvCxnSpPr>
          <p:spPr>
            <a:xfrm flipH="1" flipV="1">
              <a:off x="1946002" y="2470558"/>
              <a:ext cx="25273" cy="1503816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feld 9"/>
          <p:cNvSpPr txBox="1"/>
          <p:nvPr/>
        </p:nvSpPr>
        <p:spPr>
          <a:xfrm>
            <a:off x="1360428" y="214760"/>
            <a:ext cx="56246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Energy losses and proton spectrum</a:t>
            </a:r>
          </a:p>
          <a:p>
            <a:r>
              <a:rPr lang="en-GB" sz="2000" b="1" dirty="0" smtClean="0"/>
              <a:t>.</a:t>
            </a:r>
            <a:endParaRPr lang="en-GB" sz="20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440994" y="5204142"/>
            <a:ext cx="7572994" cy="369332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B33E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Depletion of protons below 7 </a:t>
            </a:r>
            <a:r>
              <a:rPr lang="en-GB" b="1" dirty="0" err="1" smtClean="0"/>
              <a:t>GeV</a:t>
            </a:r>
            <a:r>
              <a:rPr lang="en-GB" b="1" dirty="0" smtClean="0"/>
              <a:t> for a factor 100 more energy loss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10846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41074" y="233237"/>
            <a:ext cx="74020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/>
              <a:t>Gamma spectrum from slices of proton spectrum</a:t>
            </a:r>
            <a:endParaRPr lang="en-US" sz="2400" b="1" dirty="0"/>
          </a:p>
        </p:txBody>
      </p:sp>
      <p:grpSp>
        <p:nvGrpSpPr>
          <p:cNvPr id="2" name="Gruppieren 11"/>
          <p:cNvGrpSpPr/>
          <p:nvPr/>
        </p:nvGrpSpPr>
        <p:grpSpPr>
          <a:xfrm>
            <a:off x="616277" y="1104755"/>
            <a:ext cx="6872611" cy="5154003"/>
            <a:chOff x="4658811" y="813190"/>
            <a:chExt cx="4656137" cy="5534025"/>
          </a:xfrm>
        </p:grpSpPr>
        <p:pic>
          <p:nvPicPr>
            <p:cNvPr id="4505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58811" y="813190"/>
              <a:ext cx="4656137" cy="553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061" name="Text Box 5"/>
            <p:cNvSpPr txBox="1">
              <a:spLocks noChangeArrowheads="1"/>
            </p:cNvSpPr>
            <p:nvPr/>
          </p:nvSpPr>
          <p:spPr bwMode="auto">
            <a:xfrm>
              <a:off x="6543675" y="2174875"/>
              <a:ext cx="93503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b="1"/>
                <a:t>2 GeV</a:t>
              </a:r>
            </a:p>
          </p:txBody>
        </p:sp>
        <p:sp>
          <p:nvSpPr>
            <p:cNvPr id="45062" name="Text Box 6"/>
            <p:cNvSpPr txBox="1">
              <a:spLocks noChangeArrowheads="1"/>
            </p:cNvSpPr>
            <p:nvPr/>
          </p:nvSpPr>
          <p:spPr bwMode="auto">
            <a:xfrm>
              <a:off x="7088188" y="2417763"/>
              <a:ext cx="3397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b="1"/>
                <a:t>4</a:t>
              </a:r>
            </a:p>
          </p:txBody>
        </p:sp>
        <p:sp>
          <p:nvSpPr>
            <p:cNvPr id="45063" name="Text Box 7"/>
            <p:cNvSpPr txBox="1">
              <a:spLocks noChangeArrowheads="1"/>
            </p:cNvSpPr>
            <p:nvPr/>
          </p:nvSpPr>
          <p:spPr bwMode="auto">
            <a:xfrm>
              <a:off x="7299325" y="2628900"/>
              <a:ext cx="3397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b="1"/>
                <a:t>8</a:t>
              </a:r>
            </a:p>
          </p:txBody>
        </p:sp>
        <p:sp>
          <p:nvSpPr>
            <p:cNvPr id="45064" name="Text Box 8"/>
            <p:cNvSpPr txBox="1">
              <a:spLocks noChangeArrowheads="1"/>
            </p:cNvSpPr>
            <p:nvPr/>
          </p:nvSpPr>
          <p:spPr bwMode="auto">
            <a:xfrm>
              <a:off x="7526338" y="2824163"/>
              <a:ext cx="4953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b="1"/>
                <a:t>16</a:t>
              </a:r>
            </a:p>
          </p:txBody>
        </p:sp>
        <p:sp>
          <p:nvSpPr>
            <p:cNvPr id="45065" name="Text Box 9"/>
            <p:cNvSpPr txBox="1">
              <a:spLocks noChangeArrowheads="1"/>
            </p:cNvSpPr>
            <p:nvPr/>
          </p:nvSpPr>
          <p:spPr bwMode="auto">
            <a:xfrm>
              <a:off x="7975600" y="3416300"/>
              <a:ext cx="4953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b="1"/>
                <a:t>32</a:t>
              </a:r>
            </a:p>
          </p:txBody>
        </p:sp>
        <p:sp>
          <p:nvSpPr>
            <p:cNvPr id="45066" name="Text Box 10"/>
            <p:cNvSpPr txBox="1">
              <a:spLocks noChangeArrowheads="1"/>
            </p:cNvSpPr>
            <p:nvPr/>
          </p:nvSpPr>
          <p:spPr bwMode="auto">
            <a:xfrm>
              <a:off x="8361363" y="3643313"/>
              <a:ext cx="4953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b="1"/>
                <a:t>64</a:t>
              </a:r>
            </a:p>
          </p:txBody>
        </p:sp>
        <p:sp>
          <p:nvSpPr>
            <p:cNvPr id="45067" name="Text Box 11"/>
            <p:cNvSpPr txBox="1">
              <a:spLocks noChangeArrowheads="1"/>
            </p:cNvSpPr>
            <p:nvPr/>
          </p:nvSpPr>
          <p:spPr bwMode="auto">
            <a:xfrm rot="18570830">
              <a:off x="6403975" y="3976688"/>
              <a:ext cx="7715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b="1"/>
                <a:t>diff.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6817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3" y="417788"/>
            <a:ext cx="3482625" cy="3079225"/>
          </a:xfrm>
          <a:prstGeom prst="rect">
            <a:avLst/>
          </a:prstGeom>
        </p:spPr>
      </p:pic>
      <p:grpSp>
        <p:nvGrpSpPr>
          <p:cNvPr id="11" name="Gruppierung 10"/>
          <p:cNvGrpSpPr/>
          <p:nvPr/>
        </p:nvGrpSpPr>
        <p:grpSpPr>
          <a:xfrm>
            <a:off x="482870" y="3425865"/>
            <a:ext cx="7818230" cy="2861777"/>
            <a:chOff x="545582" y="3425865"/>
            <a:chExt cx="7818230" cy="2861777"/>
          </a:xfrm>
        </p:grpSpPr>
        <p:pic>
          <p:nvPicPr>
            <p:cNvPr id="8" name="Bild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5582" y="3475309"/>
              <a:ext cx="3493920" cy="2778436"/>
            </a:xfrm>
            <a:prstGeom prst="rect">
              <a:avLst/>
            </a:prstGeom>
          </p:spPr>
        </p:pic>
        <p:pic>
          <p:nvPicPr>
            <p:cNvPr id="4" name="Bild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59337" y="3425865"/>
              <a:ext cx="3604475" cy="2861777"/>
            </a:xfrm>
            <a:prstGeom prst="rect">
              <a:avLst/>
            </a:prstGeom>
          </p:spPr>
        </p:pic>
      </p:grpSp>
      <p:sp>
        <p:nvSpPr>
          <p:cNvPr id="9" name="Textfeld 8"/>
          <p:cNvSpPr txBox="1"/>
          <p:nvPr/>
        </p:nvSpPr>
        <p:spPr>
          <a:xfrm>
            <a:off x="1332650" y="150404"/>
            <a:ext cx="1741407" cy="52322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9682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2 </a:t>
            </a:r>
            <a:r>
              <a:rPr lang="en-GB" sz="1400" b="1" dirty="0" err="1" smtClean="0">
                <a:solidFill>
                  <a:srgbClr val="FF0000"/>
                </a:solidFill>
              </a:rPr>
              <a:t>GeV</a:t>
            </a:r>
            <a:r>
              <a:rPr lang="en-GB" sz="1400" b="1" dirty="0" smtClean="0">
                <a:solidFill>
                  <a:srgbClr val="FF0000"/>
                </a:solidFill>
              </a:rPr>
              <a:t> excess</a:t>
            </a:r>
          </a:p>
          <a:p>
            <a:r>
              <a:rPr lang="en-GB" sz="1400" b="1" dirty="0" smtClean="0">
                <a:solidFill>
                  <a:srgbClr val="FF0000"/>
                </a:solidFill>
              </a:rPr>
              <a:t>clearly seen in GC</a:t>
            </a:r>
            <a:endParaRPr lang="en-GB" sz="1400" b="1" dirty="0">
              <a:solidFill>
                <a:srgbClr val="FF0000"/>
              </a:solidFill>
            </a:endParaRPr>
          </a:p>
        </p:txBody>
      </p:sp>
      <p:grpSp>
        <p:nvGrpSpPr>
          <p:cNvPr id="12" name="Gruppierung 11"/>
          <p:cNvGrpSpPr/>
          <p:nvPr/>
        </p:nvGrpSpPr>
        <p:grpSpPr>
          <a:xfrm>
            <a:off x="4718921" y="100266"/>
            <a:ext cx="3579603" cy="3442818"/>
            <a:chOff x="4781633" y="100266"/>
            <a:chExt cx="3579603" cy="3442818"/>
          </a:xfrm>
        </p:grpSpPr>
        <p:pic>
          <p:nvPicPr>
            <p:cNvPr id="2" name="Bild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81633" y="356501"/>
              <a:ext cx="3579603" cy="3186583"/>
            </a:xfrm>
            <a:prstGeom prst="rect">
              <a:avLst/>
            </a:prstGeom>
          </p:spPr>
        </p:pic>
        <p:sp>
          <p:nvSpPr>
            <p:cNvPr id="10" name="Textfeld 9"/>
            <p:cNvSpPr txBox="1"/>
            <p:nvPr/>
          </p:nvSpPr>
          <p:spPr>
            <a:xfrm>
              <a:off x="5656644" y="100266"/>
              <a:ext cx="1980672" cy="52322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>
              <a:solidFill>
                <a:srgbClr val="00968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But everywhere </a:t>
              </a:r>
            </a:p>
            <a:p>
              <a:r>
                <a:rPr lang="en-GB" sz="1400" b="1" dirty="0" smtClean="0">
                  <a:solidFill>
                    <a:srgbClr val="FF0000"/>
                  </a:solidFill>
                </a:rPr>
                <a:t>where 1/E</a:t>
              </a:r>
              <a:r>
                <a:rPr lang="en-GB" sz="1400" b="1" baseline="30000" dirty="0" smtClean="0">
                  <a:solidFill>
                    <a:srgbClr val="FF0000"/>
                  </a:solidFill>
                </a:rPr>
                <a:t>2.1 </a:t>
              </a:r>
              <a:r>
                <a:rPr lang="en-GB" sz="1400" b="1" dirty="0" smtClean="0">
                  <a:solidFill>
                    <a:srgbClr val="FF0000"/>
                  </a:solidFill>
                </a:rPr>
                <a:t>is strong</a:t>
              </a:r>
              <a:endParaRPr lang="en-GB" sz="1400" b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768190" y="3559340"/>
            <a:ext cx="7233471" cy="830997"/>
          </a:xfrm>
          <a:prstGeom prst="rect">
            <a:avLst/>
          </a:prstGeom>
          <a:solidFill>
            <a:srgbClr val="F2F2F2"/>
          </a:solidFill>
          <a:ln>
            <a:solidFill>
              <a:srgbClr val="00968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Excess disappears everywhere, if energy losses </a:t>
            </a:r>
          </a:p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in MCs are taken into account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220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2113" y="1198564"/>
            <a:ext cx="8356600" cy="2987972"/>
          </a:xfrm>
        </p:spPr>
        <p:txBody>
          <a:bodyPr/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Q: </a:t>
            </a:r>
            <a:r>
              <a:rPr lang="en-GB" sz="2000" b="1" dirty="0" smtClean="0"/>
              <a:t>Why we do not see the excess in the well studied gamma ray spectra of the Orion MCs?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Answer</a:t>
            </a:r>
            <a:r>
              <a:rPr lang="en-GB" sz="2000" b="1" dirty="0" smtClean="0"/>
              <a:t>: they are too young: 3 million years only, energy loss times for protons are more like 100 million yrs.</a:t>
            </a:r>
          </a:p>
          <a:p>
            <a:endParaRPr lang="en-GB" sz="2000" b="1" dirty="0"/>
          </a:p>
          <a:p>
            <a:r>
              <a:rPr lang="en-GB" sz="2000" b="1" dirty="0" smtClean="0">
                <a:solidFill>
                  <a:srgbClr val="FF0000"/>
                </a:solidFill>
              </a:rPr>
              <a:t>Q: </a:t>
            </a:r>
            <a:r>
              <a:rPr lang="en-GB" sz="2000" b="1" dirty="0" smtClean="0"/>
              <a:t>Why we do not see extensive emissivity of MCs, if protons stick there to loose energy?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Answer: </a:t>
            </a:r>
            <a:r>
              <a:rPr lang="en-GB" sz="2000" b="1" dirty="0" smtClean="0"/>
              <a:t>this depends on the filling factor of the cloudlets inside MCs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356976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813950" y="307223"/>
            <a:ext cx="5179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/>
              <a:t>Energy loss times for 1 atom /cm</a:t>
            </a:r>
            <a:r>
              <a:rPr lang="en-US" sz="2400" b="1" baseline="30000" dirty="0" smtClean="0"/>
              <a:t>3</a:t>
            </a:r>
            <a:endParaRPr lang="en-US" sz="2400" b="1" baseline="30000" dirty="0"/>
          </a:p>
        </p:txBody>
      </p:sp>
      <p:grpSp>
        <p:nvGrpSpPr>
          <p:cNvPr id="5" name="Gruppierung 4"/>
          <p:cNvGrpSpPr/>
          <p:nvPr/>
        </p:nvGrpSpPr>
        <p:grpSpPr>
          <a:xfrm>
            <a:off x="877730" y="1139111"/>
            <a:ext cx="7264796" cy="4817874"/>
            <a:chOff x="840378" y="1139111"/>
            <a:chExt cx="7656960" cy="4817874"/>
          </a:xfrm>
        </p:grpSpPr>
        <p:pic>
          <p:nvPicPr>
            <p:cNvPr id="3" name="Bild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0378" y="1139111"/>
              <a:ext cx="7656960" cy="4817874"/>
            </a:xfrm>
            <a:prstGeom prst="rect">
              <a:avLst/>
            </a:prstGeom>
          </p:spPr>
        </p:pic>
        <p:sp>
          <p:nvSpPr>
            <p:cNvPr id="4" name="Textfeld 3"/>
            <p:cNvSpPr txBox="1"/>
            <p:nvPr/>
          </p:nvSpPr>
          <p:spPr>
            <a:xfrm>
              <a:off x="6013516" y="4444395"/>
              <a:ext cx="10058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Galprop</a:t>
              </a:r>
              <a:endParaRPr lang="en-GB" dirty="0" smtClean="0"/>
            </a:p>
            <a:p>
              <a:r>
                <a:rPr lang="en-GB" dirty="0" smtClean="0"/>
                <a:t>Manual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21587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different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1538" y="1066036"/>
            <a:ext cx="8921514" cy="4597739"/>
          </a:xfrm>
          <a:solidFill>
            <a:schemeClr val="accent3">
              <a:lumMod val="95000"/>
            </a:schemeClr>
          </a:solidFill>
          <a:ln>
            <a:solidFill>
              <a:srgbClr val="00B33E"/>
            </a:solidFill>
          </a:ln>
        </p:spPr>
        <p:txBody>
          <a:bodyPr/>
          <a:lstStyle/>
          <a:p>
            <a:r>
              <a:rPr lang="de-DE" sz="1800" b="1" dirty="0" smtClean="0">
                <a:solidFill>
                  <a:srgbClr val="FF0000"/>
                </a:solidFill>
              </a:rPr>
              <a:t>Most </a:t>
            </a:r>
            <a:r>
              <a:rPr lang="de-DE" sz="1800" b="1" dirty="0" err="1" smtClean="0">
                <a:solidFill>
                  <a:srgbClr val="FF0000"/>
                </a:solidFill>
              </a:rPr>
              <a:t>analysis</a:t>
            </a:r>
            <a:r>
              <a:rPr lang="de-DE" sz="1800" b="1" dirty="0" smtClean="0">
                <a:solidFill>
                  <a:srgbClr val="FF0000"/>
                </a:solidFill>
              </a:rPr>
              <a:t>: </a:t>
            </a:r>
            <a:r>
              <a:rPr lang="de-DE" sz="1800" b="1" dirty="0" err="1" smtClean="0"/>
              <a:t>take</a:t>
            </a:r>
            <a:r>
              <a:rPr lang="de-DE" sz="1800" b="1" dirty="0" smtClean="0"/>
              <a:t> </a:t>
            </a:r>
            <a:r>
              <a:rPr lang="de-DE" sz="1800" b="1" dirty="0" err="1" smtClean="0">
                <a:solidFill>
                  <a:srgbClr val="FF0000"/>
                </a:solidFill>
              </a:rPr>
              <a:t>spatial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templates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from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Galprop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and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parametrize</a:t>
            </a:r>
            <a:r>
              <a:rPr lang="de-DE" sz="1800" b="1" dirty="0" smtClean="0"/>
              <a:t> CR </a:t>
            </a:r>
            <a:r>
              <a:rPr lang="de-DE" sz="1800" b="1" dirty="0" err="1" smtClean="0"/>
              <a:t>distribution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to</a:t>
            </a:r>
            <a:r>
              <a:rPr lang="de-DE" sz="1800" b="1" dirty="0" smtClean="0"/>
              <a:t> fit </a:t>
            </a:r>
            <a:r>
              <a:rPr lang="de-DE" sz="1800" b="1" dirty="0" err="1" smtClean="0"/>
              <a:t>data</a:t>
            </a:r>
            <a:r>
              <a:rPr lang="de-DE" sz="1800" b="1" dirty="0" smtClean="0"/>
              <a:t>. Fit in </a:t>
            </a:r>
            <a:r>
              <a:rPr lang="de-DE" sz="1800" b="1" dirty="0" err="1" smtClean="0"/>
              <a:t>each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energy</a:t>
            </a:r>
            <a:r>
              <a:rPr lang="de-DE" sz="1800" b="1" dirty="0" smtClean="0"/>
              <a:t> bin </a:t>
            </a:r>
            <a:r>
              <a:rPr lang="de-DE" sz="1800" b="1" dirty="0" err="1" smtClean="0"/>
              <a:t>to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see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missing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contributions</a:t>
            </a:r>
            <a:endParaRPr lang="de-DE" sz="1800" b="1" dirty="0" smtClean="0"/>
          </a:p>
          <a:p>
            <a:pPr marL="0" indent="0">
              <a:buNone/>
            </a:pPr>
            <a:endParaRPr lang="de-DE" sz="1800" b="1" dirty="0" smtClean="0"/>
          </a:p>
          <a:p>
            <a:r>
              <a:rPr lang="de-DE" sz="1800" b="1" dirty="0" err="1" smtClean="0">
                <a:solidFill>
                  <a:srgbClr val="FF0000"/>
                </a:solidFill>
              </a:rPr>
              <a:t>Here</a:t>
            </a:r>
            <a:r>
              <a:rPr lang="de-DE" sz="1800" b="1" dirty="0" smtClean="0">
                <a:solidFill>
                  <a:srgbClr val="FF0000"/>
                </a:solidFill>
              </a:rPr>
              <a:t>: </a:t>
            </a:r>
            <a:r>
              <a:rPr lang="de-DE" sz="1800" b="1" dirty="0" err="1" smtClean="0"/>
              <a:t>take</a:t>
            </a:r>
            <a:r>
              <a:rPr lang="de-DE" sz="1800" b="1" dirty="0" smtClean="0">
                <a:solidFill>
                  <a:srgbClr val="FF0000"/>
                </a:solidFill>
              </a:rPr>
              <a:t> </a:t>
            </a:r>
            <a:r>
              <a:rPr lang="de-DE" sz="1800" b="1" dirty="0" err="1" smtClean="0">
                <a:solidFill>
                  <a:srgbClr val="FF0000"/>
                </a:solidFill>
              </a:rPr>
              <a:t>energy</a:t>
            </a:r>
            <a:r>
              <a:rPr lang="de-DE" sz="1800" b="1" dirty="0" smtClean="0">
                <a:solidFill>
                  <a:srgbClr val="FF0000"/>
                </a:solidFill>
              </a:rPr>
              <a:t> </a:t>
            </a:r>
            <a:r>
              <a:rPr lang="de-DE" sz="1800" b="1" dirty="0" err="1" smtClean="0"/>
              <a:t>templates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and</a:t>
            </a:r>
            <a:r>
              <a:rPr lang="de-DE" sz="1800" b="1" dirty="0" smtClean="0"/>
              <a:t> fit not </a:t>
            </a:r>
            <a:r>
              <a:rPr lang="de-DE" sz="1800" b="1" dirty="0" err="1" smtClean="0"/>
              <a:t>each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energy</a:t>
            </a:r>
            <a:r>
              <a:rPr lang="de-DE" sz="1800" b="1" dirty="0" smtClean="0"/>
              <a:t> bin, but </a:t>
            </a:r>
            <a:r>
              <a:rPr lang="de-DE" sz="1800" b="1" dirty="0" err="1" smtClean="0"/>
              <a:t>complete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energy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spectrum</a:t>
            </a:r>
            <a:r>
              <a:rPr lang="de-DE" sz="1800" b="1" dirty="0" smtClean="0"/>
              <a:t> (21 </a:t>
            </a:r>
            <a:r>
              <a:rPr lang="de-DE" sz="1800" b="1" dirty="0" err="1" smtClean="0"/>
              <a:t>data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points</a:t>
            </a:r>
            <a:r>
              <a:rPr lang="de-DE" sz="1800" b="1" dirty="0"/>
              <a:t> </a:t>
            </a:r>
            <a:r>
              <a:rPr lang="de-DE" sz="1800" b="1" dirty="0" err="1" smtClean="0"/>
              <a:t>with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only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few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parameters</a:t>
            </a:r>
            <a:r>
              <a:rPr lang="de-DE" sz="1800" b="1" dirty="0"/>
              <a:t>)</a:t>
            </a:r>
            <a:r>
              <a:rPr lang="de-DE" sz="1800" b="1" dirty="0" smtClean="0"/>
              <a:t>:</a:t>
            </a:r>
            <a:r>
              <a:rPr lang="de-DE" sz="1800" b="1" dirty="0" smtClean="0">
                <a:solidFill>
                  <a:srgbClr val="3366FF"/>
                </a:solidFill>
              </a:rPr>
              <a:t> </a:t>
            </a:r>
          </a:p>
          <a:p>
            <a:pPr marL="0" indent="0">
              <a:buNone/>
            </a:pPr>
            <a:r>
              <a:rPr lang="de-DE" sz="1800" b="1" dirty="0" smtClean="0">
                <a:solidFill>
                  <a:srgbClr val="3366FF"/>
                </a:solidFill>
              </a:rPr>
              <a:t>|</a:t>
            </a:r>
            <a:r>
              <a:rPr lang="de-DE" sz="1800" b="1" dirty="0">
                <a:solidFill>
                  <a:srgbClr val="3366FF"/>
                </a:solidFill>
              </a:rPr>
              <a:t>total </a:t>
            </a:r>
            <a:r>
              <a:rPr lang="de-DE" sz="1800" b="1" dirty="0" err="1">
                <a:solidFill>
                  <a:srgbClr val="3366FF"/>
                </a:solidFill>
              </a:rPr>
              <a:t>spectrum</a:t>
            </a:r>
            <a:r>
              <a:rPr lang="de-DE" sz="1800" b="1" dirty="0" smtClean="0">
                <a:solidFill>
                  <a:srgbClr val="3366FF"/>
                </a:solidFill>
              </a:rPr>
              <a:t>&gt; = n</a:t>
            </a:r>
            <a:r>
              <a:rPr lang="de-DE" sz="1800" b="1" baseline="-25000" dirty="0" smtClean="0">
                <a:solidFill>
                  <a:srgbClr val="3366FF"/>
                </a:solidFill>
              </a:rPr>
              <a:t>1</a:t>
            </a:r>
            <a:r>
              <a:rPr lang="de-DE" sz="1800" b="1" dirty="0" smtClean="0">
                <a:solidFill>
                  <a:srgbClr val="3366FF"/>
                </a:solidFill>
              </a:rPr>
              <a:t>|</a:t>
            </a:r>
            <a:r>
              <a:rPr lang="de-DE" sz="1800" b="1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p</a:t>
            </a:r>
            <a:r>
              <a:rPr lang="de-DE" sz="1800" b="1" baseline="30000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0</a:t>
            </a:r>
            <a:r>
              <a:rPr lang="de-DE" sz="1800" b="1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&gt; + </a:t>
            </a:r>
            <a:r>
              <a:rPr lang="de-DE" sz="1800" b="1" dirty="0" smtClean="0">
                <a:solidFill>
                  <a:srgbClr val="3366FF"/>
                </a:solidFill>
              </a:rPr>
              <a:t>n</a:t>
            </a:r>
            <a:r>
              <a:rPr lang="de-DE" sz="1800" b="1" baseline="-25000" dirty="0" smtClean="0">
                <a:solidFill>
                  <a:srgbClr val="3366FF"/>
                </a:solidFill>
              </a:rPr>
              <a:t>2</a:t>
            </a:r>
            <a:r>
              <a:rPr lang="de-DE" sz="1800" b="1" dirty="0" smtClean="0">
                <a:solidFill>
                  <a:srgbClr val="3366FF"/>
                </a:solidFill>
              </a:rPr>
              <a:t>|</a:t>
            </a:r>
            <a:r>
              <a:rPr lang="de-DE" sz="1800" b="1" dirty="0" smtClean="0">
                <a:solidFill>
                  <a:srgbClr val="3366FF"/>
                </a:solidFill>
                <a:cs typeface="Arial"/>
              </a:rPr>
              <a:t>BR</a:t>
            </a:r>
            <a:r>
              <a:rPr lang="de-DE" sz="1800" b="1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&gt; + </a:t>
            </a:r>
            <a:r>
              <a:rPr lang="de-DE" sz="1800" b="1" dirty="0" smtClean="0">
                <a:solidFill>
                  <a:srgbClr val="3366FF"/>
                </a:solidFill>
              </a:rPr>
              <a:t>n</a:t>
            </a:r>
            <a:r>
              <a:rPr lang="de-DE" sz="1800" b="1" baseline="-25000" dirty="0" smtClean="0">
                <a:solidFill>
                  <a:srgbClr val="3366FF"/>
                </a:solidFill>
              </a:rPr>
              <a:t>3</a:t>
            </a:r>
            <a:r>
              <a:rPr lang="de-DE" sz="1800" b="1" dirty="0" smtClean="0">
                <a:solidFill>
                  <a:srgbClr val="3366FF"/>
                </a:solidFill>
              </a:rPr>
              <a:t>|</a:t>
            </a:r>
            <a:r>
              <a:rPr lang="de-DE" sz="1800" b="1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I</a:t>
            </a:r>
            <a:r>
              <a:rPr lang="de-DE" sz="1800" b="1" dirty="0" smtClean="0">
                <a:solidFill>
                  <a:srgbClr val="3366FF"/>
                </a:solidFill>
                <a:cs typeface="Arial"/>
              </a:rPr>
              <a:t>C</a:t>
            </a:r>
            <a:r>
              <a:rPr lang="de-DE" sz="1800" b="1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&gt;  + </a:t>
            </a:r>
            <a:r>
              <a:rPr lang="de-DE" sz="1800" b="1" dirty="0" smtClean="0">
                <a:solidFill>
                  <a:srgbClr val="3366FF"/>
                </a:solidFill>
              </a:rPr>
              <a:t>n</a:t>
            </a:r>
            <a:r>
              <a:rPr lang="de-DE" sz="1800" b="1" baseline="-25000" dirty="0" smtClean="0">
                <a:solidFill>
                  <a:srgbClr val="3366FF"/>
                </a:solidFill>
              </a:rPr>
              <a:t>4</a:t>
            </a:r>
            <a:r>
              <a:rPr lang="de-DE" sz="1800" b="1" dirty="0" smtClean="0">
                <a:solidFill>
                  <a:srgbClr val="3366FF"/>
                </a:solidFill>
              </a:rPr>
              <a:t>|</a:t>
            </a:r>
            <a:r>
              <a:rPr lang="de-DE" sz="1800" b="1" dirty="0" smtClean="0">
                <a:solidFill>
                  <a:srgbClr val="3366FF"/>
                </a:solidFill>
                <a:cs typeface="Arial"/>
              </a:rPr>
              <a:t>Fermi Bubble</a:t>
            </a:r>
            <a:r>
              <a:rPr lang="de-DE" sz="1800" b="1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&gt; +</a:t>
            </a:r>
            <a:r>
              <a:rPr lang="de-DE" sz="1800" b="1" dirty="0">
                <a:solidFill>
                  <a:srgbClr val="3366FF"/>
                </a:solidFill>
              </a:rPr>
              <a:t>n</a:t>
            </a:r>
            <a:r>
              <a:rPr lang="de-DE" sz="1800" b="1" baseline="-25000" dirty="0">
                <a:solidFill>
                  <a:srgbClr val="3366FF"/>
                </a:solidFill>
              </a:rPr>
              <a:t>5</a:t>
            </a:r>
            <a:r>
              <a:rPr lang="de-DE" sz="1800" b="1" dirty="0">
                <a:solidFill>
                  <a:srgbClr val="3366FF"/>
                </a:solidFill>
              </a:rPr>
              <a:t>|</a:t>
            </a:r>
            <a:r>
              <a:rPr lang="de-DE" sz="1800" b="1" dirty="0">
                <a:solidFill>
                  <a:srgbClr val="3366FF"/>
                </a:solidFill>
                <a:cs typeface="Arial"/>
              </a:rPr>
              <a:t>isotropic</a:t>
            </a:r>
            <a:r>
              <a:rPr lang="de-DE" sz="1800" b="1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&gt;</a:t>
            </a:r>
          </a:p>
          <a:p>
            <a:pPr marL="0" indent="0">
              <a:buNone/>
            </a:pPr>
            <a:endParaRPr lang="de-DE" sz="1800" b="1" dirty="0">
              <a:solidFill>
                <a:srgbClr val="FF0000"/>
              </a:solidFill>
              <a:cs typeface="Arial"/>
              <a:sym typeface="Wingdings"/>
            </a:endParaRPr>
          </a:p>
          <a:p>
            <a:r>
              <a:rPr lang="de-DE" sz="1800" b="1" dirty="0">
                <a:cs typeface="Arial"/>
                <a:sym typeface="Wingdings"/>
              </a:rPr>
              <a:t>Templates </a:t>
            </a:r>
            <a:r>
              <a:rPr lang="de-DE" sz="1800" b="1" dirty="0" err="1">
                <a:cs typeface="Arial"/>
                <a:sym typeface="Wingdings"/>
              </a:rPr>
              <a:t>depend</a:t>
            </a:r>
            <a:r>
              <a:rPr lang="de-DE" sz="1800" b="1" dirty="0">
                <a:cs typeface="Arial"/>
                <a:sym typeface="Wingdings"/>
              </a:rPr>
              <a:t> on CR </a:t>
            </a:r>
            <a:r>
              <a:rPr lang="de-DE" sz="1800" b="1" dirty="0" err="1">
                <a:cs typeface="Arial"/>
                <a:sym typeface="Wingdings"/>
              </a:rPr>
              <a:t>spectrum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of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protons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and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electrons</a:t>
            </a:r>
            <a:r>
              <a:rPr lang="de-DE" sz="1800" b="1" dirty="0">
                <a:cs typeface="Arial"/>
                <a:sym typeface="Wingdings"/>
              </a:rPr>
              <a:t>, </a:t>
            </a:r>
            <a:r>
              <a:rPr lang="de-DE" sz="1800" b="1" dirty="0" err="1">
                <a:cs typeface="Arial"/>
                <a:sym typeface="Wingdings"/>
              </a:rPr>
              <a:t>which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can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be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parametrized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with</a:t>
            </a:r>
            <a:r>
              <a:rPr lang="de-DE" sz="1800" b="1" dirty="0">
                <a:cs typeface="Arial"/>
                <a:sym typeface="Wingdings"/>
              </a:rPr>
              <a:t> power </a:t>
            </a:r>
            <a:r>
              <a:rPr lang="de-DE" sz="1800" b="1" dirty="0" err="1">
                <a:cs typeface="Arial"/>
                <a:sym typeface="Wingdings"/>
              </a:rPr>
              <a:t>laws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using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local</a:t>
            </a:r>
            <a:r>
              <a:rPr lang="de-DE" sz="1800" b="1" dirty="0">
                <a:cs typeface="Arial"/>
                <a:sym typeface="Wingdings"/>
              </a:rPr>
              <a:t> CR </a:t>
            </a:r>
            <a:r>
              <a:rPr lang="de-DE" sz="1800" b="1" dirty="0" err="1">
                <a:cs typeface="Arial"/>
                <a:sym typeface="Wingdings"/>
              </a:rPr>
              <a:t>spectra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as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first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estimate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and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optimize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them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for</a:t>
            </a:r>
            <a:r>
              <a:rPr lang="de-DE" sz="1800" b="1" dirty="0">
                <a:cs typeface="Arial"/>
                <a:sym typeface="Wingdings"/>
              </a:rPr>
              <a:t> gamma-</a:t>
            </a:r>
            <a:r>
              <a:rPr lang="de-DE" sz="1800" b="1" dirty="0" err="1">
                <a:cs typeface="Arial"/>
                <a:sym typeface="Wingdings"/>
              </a:rPr>
              <a:t>ray</a:t>
            </a:r>
            <a:r>
              <a:rPr lang="de-DE" sz="1800" b="1" dirty="0">
                <a:cs typeface="Arial"/>
                <a:sym typeface="Wingdings"/>
              </a:rPr>
              <a:t> </a:t>
            </a:r>
            <a:r>
              <a:rPr lang="de-DE" sz="1800" b="1" dirty="0" err="1">
                <a:cs typeface="Arial"/>
                <a:sym typeface="Wingdings"/>
              </a:rPr>
              <a:t>sky</a:t>
            </a:r>
            <a:endParaRPr lang="de-DE" sz="1800" b="1" dirty="0">
              <a:cs typeface="Arial"/>
              <a:sym typeface="Wingdings"/>
            </a:endParaRPr>
          </a:p>
          <a:p>
            <a:pPr marL="0" indent="0">
              <a:buNone/>
            </a:pPr>
            <a:endParaRPr lang="de-DE" sz="1800" b="1" dirty="0" smtClean="0">
              <a:solidFill>
                <a:srgbClr val="3366FF"/>
              </a:solidFill>
              <a:latin typeface="Symbol" charset="2"/>
              <a:cs typeface="Symbol" charset="2"/>
            </a:endParaRPr>
          </a:p>
          <a:p>
            <a:r>
              <a:rPr lang="de-DE" sz="1800" b="1" dirty="0" smtClean="0">
                <a:solidFill>
                  <a:srgbClr val="FF0000"/>
                </a:solidFill>
                <a:cs typeface="Arial"/>
                <a:sym typeface="Wingdings"/>
              </a:rPr>
              <a:t>Big ADVANTAGE</a:t>
            </a:r>
            <a:r>
              <a:rPr lang="de-DE" sz="1800" b="1" dirty="0" smtClean="0">
                <a:cs typeface="Arial"/>
                <a:sym typeface="Wingdings"/>
              </a:rPr>
              <a:t>:  </a:t>
            </a:r>
            <a:r>
              <a:rPr lang="de-DE" sz="1800" b="1" dirty="0" smtClean="0">
                <a:solidFill>
                  <a:srgbClr val="FF0000"/>
                </a:solidFill>
                <a:cs typeface="Arial"/>
                <a:sym typeface="Wingdings"/>
              </a:rPr>
              <a:t>high </a:t>
            </a:r>
            <a:r>
              <a:rPr lang="de-DE" sz="1800" b="1" dirty="0" err="1" smtClean="0">
                <a:solidFill>
                  <a:srgbClr val="FF0000"/>
                </a:solidFill>
                <a:cs typeface="Arial"/>
                <a:sym typeface="Wingdings"/>
              </a:rPr>
              <a:t>spatial</a:t>
            </a:r>
            <a:r>
              <a:rPr lang="de-DE" sz="1800" b="1" dirty="0" smtClean="0">
                <a:solidFill>
                  <a:srgbClr val="FF0000"/>
                </a:solidFill>
                <a:cs typeface="Arial"/>
                <a:sym typeface="Wingdings"/>
              </a:rPr>
              <a:t> </a:t>
            </a:r>
            <a:r>
              <a:rPr lang="de-DE" sz="1800" b="1" dirty="0" err="1" smtClean="0">
                <a:solidFill>
                  <a:srgbClr val="FF0000"/>
                </a:solidFill>
                <a:cs typeface="Arial"/>
                <a:sym typeface="Wingdings"/>
              </a:rPr>
              <a:t>resolution</a:t>
            </a:r>
            <a:r>
              <a:rPr lang="de-DE" sz="1800" b="1" dirty="0" smtClean="0">
                <a:cs typeface="Arial"/>
                <a:sym typeface="Wingdings"/>
              </a:rPr>
              <a:t>, </a:t>
            </a:r>
            <a:r>
              <a:rPr lang="de-DE" sz="1800" b="1" dirty="0" err="1" smtClean="0">
                <a:cs typeface="Arial"/>
                <a:sym typeface="Wingdings"/>
              </a:rPr>
              <a:t>because</a:t>
            </a:r>
            <a:r>
              <a:rPr lang="de-DE" sz="1800" b="1" dirty="0" smtClean="0">
                <a:cs typeface="Arial"/>
                <a:sym typeface="Wingdings"/>
              </a:rPr>
              <a:t> </a:t>
            </a:r>
            <a:r>
              <a:rPr lang="de-DE" sz="1800" b="1" dirty="0" err="1" smtClean="0">
                <a:cs typeface="Arial"/>
                <a:sym typeface="Wingdings"/>
              </a:rPr>
              <a:t>no</a:t>
            </a:r>
            <a:r>
              <a:rPr lang="de-DE" sz="1800" b="1" dirty="0" smtClean="0">
                <a:cs typeface="Arial"/>
                <a:sym typeface="Wingdings"/>
              </a:rPr>
              <a:t> </a:t>
            </a:r>
            <a:r>
              <a:rPr lang="de-DE" sz="1800" b="1" dirty="0" err="1" smtClean="0">
                <a:cs typeface="Arial"/>
                <a:sym typeface="Wingdings"/>
              </a:rPr>
              <a:t>spatially</a:t>
            </a:r>
            <a:r>
              <a:rPr lang="de-DE" sz="1800" b="1" dirty="0" smtClean="0">
                <a:cs typeface="Arial"/>
                <a:sym typeface="Wingdings"/>
              </a:rPr>
              <a:t> </a:t>
            </a:r>
            <a:r>
              <a:rPr lang="de-DE" sz="1800" b="1" dirty="0" err="1" smtClean="0">
                <a:cs typeface="Arial"/>
                <a:sym typeface="Wingdings"/>
              </a:rPr>
              <a:t>smoothed</a:t>
            </a:r>
            <a:r>
              <a:rPr lang="de-DE" sz="1800" b="1" dirty="0" smtClean="0">
                <a:cs typeface="Arial"/>
                <a:sym typeface="Wingdings"/>
              </a:rPr>
              <a:t> </a:t>
            </a:r>
            <a:r>
              <a:rPr lang="de-DE" sz="1800" b="1" dirty="0" err="1" smtClean="0">
                <a:cs typeface="Arial"/>
                <a:sym typeface="Wingdings"/>
              </a:rPr>
              <a:t>templates</a:t>
            </a:r>
            <a:r>
              <a:rPr lang="de-DE" sz="1800" b="1" dirty="0" smtClean="0">
                <a:cs typeface="Arial"/>
                <a:sym typeface="Wingdings"/>
              </a:rPr>
              <a:t> AND all </a:t>
            </a:r>
            <a:r>
              <a:rPr lang="de-DE" sz="1800" b="1" dirty="0" err="1" smtClean="0">
                <a:cs typeface="Arial"/>
                <a:sym typeface="Wingdings"/>
              </a:rPr>
              <a:t>components</a:t>
            </a:r>
            <a:r>
              <a:rPr lang="de-DE" sz="1800" b="1" dirty="0" smtClean="0">
                <a:cs typeface="Arial"/>
                <a:sym typeface="Wingdings"/>
              </a:rPr>
              <a:t> </a:t>
            </a:r>
            <a:r>
              <a:rPr lang="de-DE" sz="1800" b="1" dirty="0" err="1" smtClean="0">
                <a:cs typeface="Arial"/>
                <a:sym typeface="Wingdings"/>
              </a:rPr>
              <a:t>determined</a:t>
            </a:r>
            <a:r>
              <a:rPr lang="de-DE" sz="1800" b="1" dirty="0" smtClean="0">
                <a:cs typeface="Arial"/>
                <a:sym typeface="Wingdings"/>
              </a:rPr>
              <a:t> </a:t>
            </a:r>
            <a:r>
              <a:rPr lang="de-DE" sz="1800" b="1" dirty="0" err="1" smtClean="0">
                <a:cs typeface="Arial"/>
                <a:sym typeface="Wingdings"/>
              </a:rPr>
              <a:t>by</a:t>
            </a:r>
            <a:r>
              <a:rPr lang="de-DE" sz="1800" b="1" dirty="0" smtClean="0">
                <a:cs typeface="Arial"/>
                <a:sym typeface="Wingdings"/>
              </a:rPr>
              <a:t> fit, i.e. NO </a:t>
            </a:r>
            <a:r>
              <a:rPr lang="de-DE" sz="1800" b="1" dirty="0" err="1" smtClean="0">
                <a:cs typeface="Arial"/>
                <a:sym typeface="Wingdings"/>
              </a:rPr>
              <a:t>foreground</a:t>
            </a:r>
            <a:r>
              <a:rPr lang="de-DE" sz="1800" b="1" dirty="0" smtClean="0">
                <a:cs typeface="Arial"/>
                <a:sym typeface="Wingdings"/>
              </a:rPr>
              <a:t> </a:t>
            </a:r>
            <a:r>
              <a:rPr lang="de-DE" sz="1800" b="1" dirty="0" err="1" smtClean="0">
                <a:cs typeface="Arial"/>
                <a:sym typeface="Wingdings"/>
              </a:rPr>
              <a:t>subtraction</a:t>
            </a:r>
            <a:r>
              <a:rPr lang="de-DE" sz="1800" b="1" dirty="0" smtClean="0">
                <a:cs typeface="Arial"/>
                <a:sym typeface="Wingdings"/>
              </a:rPr>
              <a:t>. </a:t>
            </a:r>
            <a:r>
              <a:rPr lang="de-DE" sz="1800" b="1" dirty="0" smtClean="0">
                <a:solidFill>
                  <a:srgbClr val="FF0000"/>
                </a:solidFill>
                <a:cs typeface="Arial"/>
                <a:sym typeface="Wingdings"/>
              </a:rPr>
              <a:t>DO NOT HAVE TO MASK THE GALACTIC PLANE.</a:t>
            </a:r>
          </a:p>
          <a:p>
            <a:endParaRPr lang="de-DE" sz="1800" b="1" dirty="0">
              <a:solidFill>
                <a:srgbClr val="3366FF"/>
              </a:solidFill>
              <a:latin typeface="Symbol" charset="2"/>
              <a:cs typeface="Symbol" charset="2"/>
            </a:endParaRPr>
          </a:p>
          <a:p>
            <a:endParaRPr lang="de-DE" sz="1800" b="1" dirty="0" smtClean="0"/>
          </a:p>
          <a:p>
            <a:endParaRPr lang="de-DE" sz="1800" b="1" dirty="0"/>
          </a:p>
          <a:p>
            <a:endParaRPr lang="de-DE" sz="1800" b="1" dirty="0" smtClean="0"/>
          </a:p>
          <a:p>
            <a:pPr marL="0" indent="0">
              <a:buNone/>
            </a:pPr>
            <a:endParaRPr lang="de-DE" sz="1800" b="1" baseline="-250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de-DE" sz="1800" b="1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 </a:t>
            </a:r>
          </a:p>
          <a:p>
            <a:pPr marL="0" indent="0">
              <a:buNone/>
            </a:pPr>
            <a:endParaRPr lang="de-DE" sz="1800" b="1" baseline="30000" dirty="0">
              <a:latin typeface="Symbol" charset="2"/>
              <a:cs typeface="Symbol" charset="2"/>
            </a:endParaRPr>
          </a:p>
          <a:p>
            <a:pPr marL="0" indent="0">
              <a:buNone/>
            </a:pPr>
            <a:endParaRPr lang="de-DE" sz="1800" b="1" dirty="0"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de-DE" sz="1800" b="1" dirty="0" smtClean="0">
              <a:latin typeface="Arial"/>
              <a:cs typeface="Arial"/>
              <a:sym typeface="Wingdings"/>
            </a:endParaRPr>
          </a:p>
          <a:p>
            <a:pPr marL="0" indent="0">
              <a:buNone/>
            </a:pPr>
            <a:endParaRPr lang="de-DE" sz="1800" b="1" baseline="-25000" dirty="0">
              <a:cs typeface="Arial"/>
              <a:sym typeface="Wingdings"/>
            </a:endParaRPr>
          </a:p>
          <a:p>
            <a:pPr marL="0" indent="0">
              <a:buNone/>
            </a:pPr>
            <a:endParaRPr lang="de-DE" sz="1800" b="1" baseline="-25000" dirty="0">
              <a:cs typeface="Arial"/>
              <a:sym typeface="Wingdings"/>
            </a:endParaRPr>
          </a:p>
          <a:p>
            <a:pPr marL="0" indent="0">
              <a:buNone/>
            </a:pPr>
            <a:endParaRPr lang="de-DE" sz="1800" b="1" dirty="0">
              <a:latin typeface="Arial"/>
              <a:cs typeface="Arial"/>
            </a:endParaRPr>
          </a:p>
          <a:p>
            <a:endParaRPr lang="de-DE" sz="1800" b="1" dirty="0"/>
          </a:p>
        </p:txBody>
      </p:sp>
    </p:spTree>
    <p:extLst>
      <p:ext uri="{BB962C8B-B14F-4D97-AF65-F5344CB8AC3E}">
        <p14:creationId xmlns:p14="http://schemas.microsoft.com/office/powerpoint/2010/main" val="353078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2889" y="848049"/>
            <a:ext cx="8918222" cy="5235756"/>
          </a:xfrm>
          <a:solidFill>
            <a:srgbClr val="F2F2F2"/>
          </a:solidFill>
          <a:ln>
            <a:solidFill>
              <a:srgbClr val="00B33E"/>
            </a:solidFill>
          </a:ln>
        </p:spPr>
        <p:txBody>
          <a:bodyPr/>
          <a:lstStyle/>
          <a:p>
            <a:pPr marL="0" indent="0">
              <a:buSzPct val="140000"/>
              <a:buNone/>
            </a:pPr>
            <a:endParaRPr lang="en-GB" sz="1800" b="1" dirty="0"/>
          </a:p>
          <a:p>
            <a:pPr>
              <a:buSzPct val="140000"/>
            </a:pPr>
            <a:r>
              <a:rPr lang="en-GB" sz="1800" b="1" dirty="0" smtClean="0"/>
              <a:t>Observe 1/E</a:t>
            </a:r>
            <a:r>
              <a:rPr lang="en-GB" sz="1800" b="1" baseline="30000" dirty="0" smtClean="0"/>
              <a:t>2.1</a:t>
            </a:r>
            <a:r>
              <a:rPr lang="en-GB" sz="1800" b="1" dirty="0" smtClean="0"/>
              <a:t> contribution not only in Bubbles, but also in </a:t>
            </a:r>
            <a:r>
              <a:rPr lang="en-GB" sz="1800" b="1" dirty="0">
                <a:solidFill>
                  <a:srgbClr val="FF0000"/>
                </a:solidFill>
              </a:rPr>
              <a:t>star-</a:t>
            </a:r>
            <a:r>
              <a:rPr lang="en-GB" sz="1800" b="1" dirty="0" smtClean="0">
                <a:solidFill>
                  <a:srgbClr val="FF0000"/>
                </a:solidFill>
              </a:rPr>
              <a:t>forming regions of the Galactic Plane: GC, bar region, spiral arms</a:t>
            </a:r>
          </a:p>
          <a:p>
            <a:pPr>
              <a:buSzPct val="140000"/>
            </a:pPr>
            <a:r>
              <a:rPr lang="en-GB" sz="1800" b="1" dirty="0" smtClean="0"/>
              <a:t>Latitude </a:t>
            </a:r>
            <a:r>
              <a:rPr lang="en-GB" sz="1800" b="1" dirty="0"/>
              <a:t>of 1/</a:t>
            </a:r>
            <a:r>
              <a:rPr lang="en-GB" sz="1800" b="1" dirty="0" smtClean="0"/>
              <a:t>E</a:t>
            </a:r>
            <a:r>
              <a:rPr lang="en-GB" sz="1800" b="1" baseline="30000" dirty="0" smtClean="0"/>
              <a:t>2.1</a:t>
            </a:r>
            <a:r>
              <a:rPr lang="en-GB" sz="1800" b="1" dirty="0" smtClean="0"/>
              <a:t> contribution restricted to scale height of Molecular Clouds</a:t>
            </a:r>
          </a:p>
          <a:p>
            <a:pPr marL="0" indent="0">
              <a:buSzPct val="140000"/>
              <a:buNone/>
            </a:pPr>
            <a:r>
              <a:rPr lang="en-GB" sz="1800" b="1" dirty="0" smtClean="0"/>
              <a:t>     AND highly correlated with </a:t>
            </a:r>
            <a:r>
              <a:rPr lang="en-GB" sz="1800" b="1" baseline="30000" dirty="0" smtClean="0"/>
              <a:t>26</a:t>
            </a:r>
            <a:r>
              <a:rPr lang="en-GB" sz="1800" b="1" dirty="0" smtClean="0"/>
              <a:t>Al maps, which is a tracer of SNRs </a:t>
            </a:r>
          </a:p>
          <a:p>
            <a:pPr>
              <a:buSzPct val="140000"/>
            </a:pPr>
            <a:r>
              <a:rPr lang="en-GB" sz="1800" b="1" dirty="0"/>
              <a:t>1/E</a:t>
            </a:r>
            <a:r>
              <a:rPr lang="en-GB" sz="1800" b="1" baseline="30000" dirty="0"/>
              <a:t>2.1</a:t>
            </a:r>
            <a:r>
              <a:rPr lang="en-GB" sz="1800" b="1" dirty="0"/>
              <a:t> </a:t>
            </a:r>
            <a:r>
              <a:rPr lang="en-GB" sz="1800" b="1" dirty="0" smtClean="0"/>
              <a:t>contribution EXPECTED from </a:t>
            </a:r>
            <a:r>
              <a:rPr lang="en-GB" sz="1800" b="1" dirty="0" smtClean="0">
                <a:solidFill>
                  <a:srgbClr val="FF0000"/>
                </a:solidFill>
              </a:rPr>
              <a:t>Source Cosmic Rays, producing π</a:t>
            </a:r>
            <a:r>
              <a:rPr lang="en-GB" sz="1800" b="1" baseline="30000" dirty="0" smtClean="0">
                <a:solidFill>
                  <a:srgbClr val="FF0000"/>
                </a:solidFill>
              </a:rPr>
              <a:t>0</a:t>
            </a:r>
            <a:r>
              <a:rPr lang="en-GB" sz="1800" b="1" dirty="0" smtClean="0">
                <a:solidFill>
                  <a:srgbClr val="FF0000"/>
                </a:solidFill>
              </a:rPr>
              <a:t>s during acceleration </a:t>
            </a:r>
            <a:r>
              <a:rPr lang="en-GB" sz="1800" b="1" dirty="0" smtClean="0"/>
              <a:t>(Hillas,2005 for index, </a:t>
            </a:r>
            <a:r>
              <a:rPr lang="en-GB" sz="1800" b="1" dirty="0" err="1" smtClean="0"/>
              <a:t>Berezhko</a:t>
            </a:r>
            <a:r>
              <a:rPr lang="en-GB" sz="1800" b="1" dirty="0" smtClean="0"/>
              <a:t>, </a:t>
            </a:r>
            <a:r>
              <a:rPr lang="en-GB" sz="1800" b="1" dirty="0" err="1" smtClean="0"/>
              <a:t>Völk</a:t>
            </a:r>
            <a:r>
              <a:rPr lang="en-GB" sz="1800" b="1" dirty="0" smtClean="0"/>
              <a:t> for pred. </a:t>
            </a:r>
            <a:r>
              <a:rPr lang="en-GB" sz="1800" dirty="0" smtClean="0"/>
              <a:t>0404307</a:t>
            </a:r>
            <a:r>
              <a:rPr lang="en-GB" sz="1800" b="1" dirty="0" smtClean="0"/>
              <a:t>)</a:t>
            </a:r>
          </a:p>
          <a:p>
            <a:pPr>
              <a:buSzPct val="140000"/>
            </a:pPr>
            <a:r>
              <a:rPr lang="en-GB" sz="1800" b="1" dirty="0" smtClean="0"/>
              <a:t>Since Bubbles and star-forming regions have an identical 1/E</a:t>
            </a:r>
            <a:r>
              <a:rPr lang="en-GB" sz="1800" b="1" baseline="30000" dirty="0" smtClean="0"/>
              <a:t>2.1</a:t>
            </a:r>
            <a:r>
              <a:rPr lang="en-GB" sz="1800" b="1" dirty="0" smtClean="0"/>
              <a:t> spectrum </a:t>
            </a:r>
            <a:r>
              <a:rPr lang="en-GB" sz="1800" b="1" dirty="0" smtClean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GB" sz="1800" b="1" dirty="0" smtClean="0">
                <a:solidFill>
                  <a:srgbClr val="FF0000"/>
                </a:solidFill>
              </a:rPr>
              <a:t>easiest explanation: bubbles are outflows from star-forming regions</a:t>
            </a:r>
            <a:r>
              <a:rPr lang="en-GB" sz="1800" b="1" dirty="0" smtClean="0"/>
              <a:t>. </a:t>
            </a:r>
          </a:p>
          <a:p>
            <a:pPr>
              <a:buSzPct val="140000"/>
            </a:pPr>
            <a:endParaRPr lang="en-GB" sz="1800" b="1" dirty="0"/>
          </a:p>
          <a:p>
            <a:pPr>
              <a:buSzPct val="140000"/>
            </a:pPr>
            <a:r>
              <a:rPr lang="en-GB" sz="1800" b="1" dirty="0" smtClean="0"/>
              <a:t>MC regions better described by depletion of proton spectrum below 7 </a:t>
            </a:r>
            <a:r>
              <a:rPr lang="en-GB" sz="1800" b="1" dirty="0" err="1" smtClean="0"/>
              <a:t>GeV</a:t>
            </a:r>
            <a:r>
              <a:rPr lang="en-GB" sz="1800" b="1" dirty="0" smtClean="0"/>
              <a:t>, as expected because of higher energy losses in Molecular Clouds (MCs)</a:t>
            </a:r>
          </a:p>
          <a:p>
            <a:pPr>
              <a:buSzPct val="140000"/>
            </a:pPr>
            <a:r>
              <a:rPr lang="en-GB" sz="1800" b="1" dirty="0" smtClean="0"/>
              <a:t>With this depletion below 7 </a:t>
            </a:r>
            <a:r>
              <a:rPr lang="en-GB" sz="1800" b="1" dirty="0" err="1" smtClean="0"/>
              <a:t>GeV</a:t>
            </a:r>
            <a:r>
              <a:rPr lang="en-GB" sz="1800" b="1" dirty="0" smtClean="0"/>
              <a:t>: 2 </a:t>
            </a:r>
            <a:r>
              <a:rPr lang="en-GB" sz="1800" b="1" dirty="0" err="1" smtClean="0"/>
              <a:t>GeV</a:t>
            </a:r>
            <a:r>
              <a:rPr lang="en-GB" sz="1800" b="1" dirty="0" smtClean="0"/>
              <a:t> excess disappears</a:t>
            </a:r>
          </a:p>
          <a:p>
            <a:pPr>
              <a:buSzPct val="140000"/>
            </a:pPr>
            <a:r>
              <a:rPr lang="en-GB" sz="1800" b="1" dirty="0" smtClean="0"/>
              <a:t>Summary of summary:</a:t>
            </a:r>
            <a:r>
              <a:rPr lang="en-GB" sz="1800" b="1" dirty="0"/>
              <a:t> </a:t>
            </a:r>
            <a:r>
              <a:rPr lang="en-GB" sz="1800" b="1" dirty="0" smtClean="0">
                <a:solidFill>
                  <a:srgbClr val="FF0000"/>
                </a:solidFill>
              </a:rPr>
              <a:t>Allowing for SCRs and additional energy losses in MCs provides an excellent fit for every region of the gamma ray sky, unfortunately </a:t>
            </a:r>
            <a:r>
              <a:rPr lang="en-GB" sz="1800" b="1" dirty="0" err="1" smtClean="0">
                <a:solidFill>
                  <a:srgbClr val="FF0000"/>
                </a:solidFill>
              </a:rPr>
              <a:t>w.o</a:t>
            </a:r>
            <a:r>
              <a:rPr lang="en-GB" sz="1800" b="1" dirty="0" smtClean="0">
                <a:solidFill>
                  <a:srgbClr val="FF0000"/>
                </a:solidFill>
              </a:rPr>
              <a:t>. DM</a:t>
            </a:r>
          </a:p>
          <a:p>
            <a:pPr marL="0" lvl="1" indent="0">
              <a:buSzPct val="140000"/>
              <a:buNone/>
            </a:pPr>
            <a:endParaRPr lang="en-GB" sz="1800" b="1" dirty="0" smtClean="0"/>
          </a:p>
          <a:p>
            <a:pPr marL="0" indent="0">
              <a:buSzPct val="140000"/>
              <a:buNone/>
            </a:pPr>
            <a:r>
              <a:rPr lang="en-GB" sz="1800" b="1" dirty="0" smtClean="0"/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301317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53" y="1232479"/>
            <a:ext cx="4494721" cy="458813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756985" y="584904"/>
            <a:ext cx="2578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Bubble template</a:t>
            </a:r>
            <a:endParaRPr lang="en-GB" sz="24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4795483" y="1495718"/>
            <a:ext cx="4200784" cy="2648621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82BE3C"/>
            </a:solidFill>
          </a:ln>
        </p:spPr>
        <p:txBody>
          <a:bodyPr wrap="square" lIns="77925" tIns="38963" rIns="77925" bIns="38963" rtlCol="0">
            <a:spAutoFit/>
          </a:bodyPr>
          <a:lstStyle/>
          <a:p>
            <a:r>
              <a:rPr lang="en-GB" sz="1700" b="1" dirty="0" smtClean="0">
                <a:solidFill>
                  <a:srgbClr val="000000"/>
                </a:solidFill>
              </a:rPr>
              <a:t>Black line corresponds </a:t>
            </a:r>
            <a:r>
              <a:rPr lang="en-GB" sz="1700" b="1" dirty="0">
                <a:solidFill>
                  <a:srgbClr val="FF0000"/>
                </a:solidFill>
              </a:rPr>
              <a:t>to </a:t>
            </a:r>
            <a:r>
              <a:rPr lang="en-GB" sz="1700" b="1" dirty="0" smtClean="0">
                <a:solidFill>
                  <a:srgbClr val="FF0000"/>
                </a:solidFill>
              </a:rPr>
              <a:t>“Source Cosmic Rays”, i.e.  CRs producing π</a:t>
            </a:r>
            <a:r>
              <a:rPr lang="en-GB" sz="1700" b="1" baseline="30000" dirty="0" smtClean="0">
                <a:solidFill>
                  <a:srgbClr val="FF0000"/>
                </a:solidFill>
              </a:rPr>
              <a:t>0</a:t>
            </a:r>
            <a:r>
              <a:rPr lang="en-GB" sz="1700" b="1" dirty="0" smtClean="0">
                <a:solidFill>
                  <a:srgbClr val="FF0000"/>
                </a:solidFill>
              </a:rPr>
              <a:t>s</a:t>
            </a:r>
            <a:r>
              <a:rPr lang="en-GB" sz="1700" b="1" baseline="30000" dirty="0" smtClean="0">
                <a:solidFill>
                  <a:srgbClr val="FF0000"/>
                </a:solidFill>
              </a:rPr>
              <a:t> </a:t>
            </a:r>
            <a:r>
              <a:rPr lang="en-GB" sz="1700" b="1" dirty="0" smtClean="0">
                <a:solidFill>
                  <a:srgbClr val="FF0000"/>
                </a:solidFill>
              </a:rPr>
              <a:t> during acceleration, expected to </a:t>
            </a:r>
            <a:r>
              <a:rPr lang="en-GB" sz="1700" b="1" dirty="0" smtClean="0">
                <a:solidFill>
                  <a:srgbClr val="000000"/>
                </a:solidFill>
              </a:rPr>
              <a:t> correspond to a </a:t>
            </a:r>
            <a:r>
              <a:rPr lang="en-GB" sz="1700" b="1" dirty="0">
                <a:solidFill>
                  <a:srgbClr val="000000"/>
                </a:solidFill>
              </a:rPr>
              <a:t>proton</a:t>
            </a:r>
            <a:r>
              <a:rPr lang="en-GB" sz="1700" b="1" dirty="0">
                <a:solidFill>
                  <a:srgbClr val="FF0000"/>
                </a:solidFill>
              </a:rPr>
              <a:t> </a:t>
            </a:r>
            <a:r>
              <a:rPr lang="en-GB" sz="1700" b="1" dirty="0" smtClean="0">
                <a:solidFill>
                  <a:srgbClr val="FF0000"/>
                </a:solidFill>
              </a:rPr>
              <a:t> </a:t>
            </a:r>
            <a:r>
              <a:rPr lang="en-GB" sz="1700" b="1" dirty="0">
                <a:solidFill>
                  <a:srgbClr val="FF0000"/>
                </a:solidFill>
              </a:rPr>
              <a:t>spectrum </a:t>
            </a:r>
            <a:r>
              <a:rPr lang="en-GB" sz="1700" b="1" dirty="0" smtClean="0">
                <a:solidFill>
                  <a:srgbClr val="FF0000"/>
                </a:solidFill>
              </a:rPr>
              <a:t> </a:t>
            </a:r>
            <a:r>
              <a:rPr lang="en-GB" sz="1700" b="1" dirty="0">
                <a:solidFill>
                  <a:srgbClr val="FF0000"/>
                </a:solidFill>
              </a:rPr>
              <a:t>with slope </a:t>
            </a:r>
            <a:r>
              <a:rPr lang="en-GB" sz="1600" b="1" dirty="0">
                <a:solidFill>
                  <a:srgbClr val="FF0000"/>
                </a:solidFill>
              </a:rPr>
              <a:t>2.1 </a:t>
            </a:r>
            <a:r>
              <a:rPr lang="en-GB" sz="1600" b="1" dirty="0" smtClean="0">
                <a:solidFill>
                  <a:srgbClr val="000000"/>
                </a:solidFill>
              </a:rPr>
              <a:t>(</a:t>
            </a:r>
            <a:r>
              <a:rPr lang="en-GB" sz="1600" b="1" dirty="0" err="1" smtClean="0"/>
              <a:t>Hillas</a:t>
            </a:r>
            <a:r>
              <a:rPr lang="en-GB" sz="1600" b="1" dirty="0" smtClean="0"/>
              <a:t>,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smtClean="0"/>
              <a:t>J. Phys. G31 (2005) 95).</a:t>
            </a:r>
          </a:p>
          <a:p>
            <a:endParaRPr lang="en-GB" sz="1600" b="1" dirty="0"/>
          </a:p>
          <a:p>
            <a:r>
              <a:rPr lang="en-GB" sz="1600" b="1" dirty="0" smtClean="0"/>
              <a:t>This theoretically </a:t>
            </a:r>
            <a:r>
              <a:rPr lang="en-GB" sz="1600" b="1" dirty="0"/>
              <a:t>predicted </a:t>
            </a:r>
            <a:r>
              <a:rPr lang="en-GB" sz="1600" b="1" dirty="0" smtClean="0"/>
              <a:t>contribution (</a:t>
            </a:r>
            <a:r>
              <a:rPr lang="en-GB" sz="1600" b="1" dirty="0" err="1"/>
              <a:t>Völk</a:t>
            </a:r>
            <a:r>
              <a:rPr lang="en-GB" sz="1600" b="1" dirty="0"/>
              <a:t>, </a:t>
            </a:r>
            <a:r>
              <a:rPr lang="en-GB" sz="1600" b="1" dirty="0" err="1"/>
              <a:t>Berezhko</a:t>
            </a:r>
            <a:r>
              <a:rPr lang="en-GB" sz="1600" b="1" dirty="0"/>
              <a:t>, </a:t>
            </a:r>
            <a:r>
              <a:rPr lang="en-GB" sz="1600" b="1" dirty="0" smtClean="0"/>
              <a:t>1309.3955</a:t>
            </a:r>
            <a:r>
              <a:rPr lang="en-GB" sz="1600" b="1" dirty="0"/>
              <a:t>) </a:t>
            </a:r>
            <a:r>
              <a:rPr lang="en-GB" sz="1600" b="1" dirty="0" smtClean="0"/>
              <a:t>agrees with the Bubble spectrum from the Fermi Coll. (1</a:t>
            </a:r>
            <a:r>
              <a:rPr lang="en-GB" b="1" dirty="0" smtClean="0"/>
              <a:t>407.7905) (blue band)</a:t>
            </a:r>
          </a:p>
        </p:txBody>
      </p:sp>
      <p:sp>
        <p:nvSpPr>
          <p:cNvPr id="7" name="Rechteck 6"/>
          <p:cNvSpPr/>
          <p:nvPr/>
        </p:nvSpPr>
        <p:spPr>
          <a:xfrm>
            <a:off x="615100" y="5796394"/>
            <a:ext cx="4481146" cy="336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SSF=Su, </a:t>
            </a:r>
            <a:r>
              <a:rPr lang="de-DE" sz="1600" dirty="0" err="1"/>
              <a:t>Slayter</a:t>
            </a:r>
            <a:r>
              <a:rPr lang="de-DE" sz="1600" dirty="0"/>
              <a:t>, Finkbeiner, </a:t>
            </a:r>
            <a:r>
              <a:rPr lang="de-DE" sz="1600" dirty="0">
                <a:hlinkClick r:id="rId3"/>
              </a:rPr>
              <a:t>arXiv:1005.5480</a:t>
            </a:r>
            <a:endParaRPr lang="en-GB" sz="1600" dirty="0"/>
          </a:p>
        </p:txBody>
      </p:sp>
      <p:sp>
        <p:nvSpPr>
          <p:cNvPr id="8" name="Textfeld 7"/>
          <p:cNvSpPr txBox="1"/>
          <p:nvPr/>
        </p:nvSpPr>
        <p:spPr>
          <a:xfrm>
            <a:off x="5097885" y="4727830"/>
            <a:ext cx="3262807" cy="1200329"/>
          </a:xfrm>
          <a:prstGeom prst="rect">
            <a:avLst/>
          </a:prstGeom>
          <a:solidFill>
            <a:srgbClr val="F2F2F2"/>
          </a:solidFill>
          <a:ln>
            <a:solidFill>
              <a:srgbClr val="00B33E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/>
              <a:t>F</a:t>
            </a:r>
            <a:r>
              <a:rPr lang="en-GB" b="1" dirty="0" smtClean="0"/>
              <a:t>all-off at low energies from</a:t>
            </a:r>
          </a:p>
          <a:p>
            <a:r>
              <a:rPr lang="en-GB" b="1" dirty="0" smtClean="0"/>
              <a:t>kinematics of  pion mass</a:t>
            </a:r>
          </a:p>
          <a:p>
            <a:r>
              <a:rPr lang="en-GB" b="1" dirty="0" smtClean="0"/>
              <a:t>BR and IC do not produce</a:t>
            </a:r>
          </a:p>
          <a:p>
            <a:r>
              <a:rPr lang="en-GB" b="1" dirty="0" smtClean="0"/>
              <a:t>this characteristic fall-off</a:t>
            </a:r>
            <a:endParaRPr lang="en-GB" b="1" dirty="0"/>
          </a:p>
        </p:txBody>
      </p:sp>
      <p:cxnSp>
        <p:nvCxnSpPr>
          <p:cNvPr id="10" name="Gerade Verbindung mit Pfeil 9"/>
          <p:cNvCxnSpPr/>
          <p:nvPr/>
        </p:nvCxnSpPr>
        <p:spPr>
          <a:xfrm flipH="1" flipV="1">
            <a:off x="1856318" y="3143225"/>
            <a:ext cx="3280991" cy="15877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2275526" y="1499499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33E"/>
                </a:solidFill>
              </a:rPr>
              <a:t>BR</a:t>
            </a:r>
            <a:endParaRPr lang="en-GB" b="1" dirty="0">
              <a:solidFill>
                <a:srgbClr val="00B33E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246063" y="209292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IC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111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29" y="1136385"/>
            <a:ext cx="4436929" cy="4092313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645" y="1036114"/>
            <a:ext cx="4574925" cy="418998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817219" y="343265"/>
            <a:ext cx="4553220" cy="663462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pPr algn="ctr"/>
            <a:r>
              <a:rPr lang="en-GB" sz="2000" b="1" dirty="0"/>
              <a:t>How does </a:t>
            </a:r>
            <a:r>
              <a:rPr lang="en-GB" sz="2000" b="1" dirty="0" smtClean="0"/>
              <a:t>the template fit </a:t>
            </a:r>
            <a:r>
              <a:rPr lang="en-GB" sz="2000" b="1" dirty="0"/>
              <a:t>work?</a:t>
            </a:r>
          </a:p>
          <a:p>
            <a:pPr algn="ctr"/>
            <a:r>
              <a:rPr lang="en-GB" b="1" dirty="0" smtClean="0">
                <a:solidFill>
                  <a:srgbClr val="3366FF"/>
                </a:solidFill>
              </a:rPr>
              <a:t>Template fits to Fermi data (6 </a:t>
            </a:r>
            <a:r>
              <a:rPr lang="en-GB" b="1" dirty="0" err="1" smtClean="0">
                <a:solidFill>
                  <a:srgbClr val="3366FF"/>
                </a:solidFill>
              </a:rPr>
              <a:t>yr</a:t>
            </a:r>
            <a:r>
              <a:rPr lang="en-GB" b="1" dirty="0" smtClean="0">
                <a:solidFill>
                  <a:srgbClr val="3366FF"/>
                </a:solidFill>
              </a:rPr>
              <a:t>, Pass 7)</a:t>
            </a:r>
            <a:endParaRPr lang="en-GB" b="1" dirty="0">
              <a:solidFill>
                <a:srgbClr val="3366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699967">
            <a:off x="2858452" y="2902092"/>
            <a:ext cx="1593954" cy="55300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1072229">
            <a:off x="6780513" y="2785858"/>
            <a:ext cx="2221721" cy="52929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5736334" y="3192570"/>
            <a:ext cx="182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bubble template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 rot="450608">
            <a:off x="5637936" y="4067379"/>
            <a:ext cx="90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FF42FA"/>
                </a:solidFill>
              </a:rPr>
              <a:t>Brems</a:t>
            </a:r>
            <a:endParaRPr lang="en-GB" b="1" dirty="0">
              <a:solidFill>
                <a:srgbClr val="FF42FA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 rot="659611">
            <a:off x="5261139" y="4360433"/>
            <a:ext cx="62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A8214"/>
                </a:solidFill>
              </a:rPr>
              <a:t>IC</a:t>
            </a:r>
            <a:endParaRPr lang="en-GB" b="1" dirty="0">
              <a:solidFill>
                <a:srgbClr val="FA8214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 rot="20652080">
            <a:off x="1086763" y="2831853"/>
            <a:ext cx="62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3366FF"/>
                </a:solidFill>
              </a:rPr>
              <a:t>π</a:t>
            </a:r>
            <a:r>
              <a:rPr lang="en-GB" b="1" baseline="30000" smtClean="0">
                <a:solidFill>
                  <a:srgbClr val="3366FF"/>
                </a:solidFill>
              </a:rPr>
              <a:t>0</a:t>
            </a:r>
            <a:endParaRPr lang="en-GB" b="1" baseline="30000">
              <a:solidFill>
                <a:srgbClr val="3366FF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 rot="928770">
            <a:off x="1208432" y="4143491"/>
            <a:ext cx="161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/>
              <a:t>isotropic</a:t>
            </a:r>
            <a:endParaRPr lang="en-GB" b="1"/>
          </a:p>
        </p:txBody>
      </p:sp>
      <p:sp>
        <p:nvSpPr>
          <p:cNvPr id="16" name="Textfeld 15"/>
          <p:cNvSpPr txBox="1"/>
          <p:nvPr/>
        </p:nvSpPr>
        <p:spPr>
          <a:xfrm>
            <a:off x="1127392" y="5484049"/>
            <a:ext cx="7455544" cy="601907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lIns="77925" tIns="38963" rIns="77925" bIns="38963" rtlCol="0">
            <a:spAutoFit/>
          </a:bodyPr>
          <a:lstStyle/>
          <a:p>
            <a:r>
              <a:rPr lang="en-GB" sz="1700" b="1" dirty="0">
                <a:solidFill>
                  <a:srgbClr val="FF0000"/>
                </a:solidFill>
              </a:rPr>
              <a:t>Adding bubble template  improves χ</a:t>
            </a:r>
            <a:r>
              <a:rPr lang="en-GB" sz="1700" b="1" baseline="30000" dirty="0">
                <a:solidFill>
                  <a:srgbClr val="FF0000"/>
                </a:solidFill>
              </a:rPr>
              <a:t>2</a:t>
            </a:r>
            <a:r>
              <a:rPr lang="en-GB" sz="1700" b="1" dirty="0">
                <a:solidFill>
                  <a:srgbClr val="FF0000"/>
                </a:solidFill>
              </a:rPr>
              <a:t> significantly!</a:t>
            </a:r>
          </a:p>
          <a:p>
            <a:r>
              <a:rPr lang="en-GB" sz="1700" b="1" dirty="0" smtClean="0">
                <a:solidFill>
                  <a:srgbClr val="FF0000"/>
                </a:solidFill>
              </a:rPr>
              <a:t>1/E</a:t>
            </a:r>
            <a:r>
              <a:rPr lang="en-GB" sz="1700" b="1" baseline="30000" dirty="0" smtClean="0">
                <a:solidFill>
                  <a:srgbClr val="FF0000"/>
                </a:solidFill>
              </a:rPr>
              <a:t>2.1</a:t>
            </a:r>
            <a:r>
              <a:rPr lang="en-GB" sz="1700" b="1" dirty="0" smtClean="0">
                <a:solidFill>
                  <a:srgbClr val="FF0000"/>
                </a:solidFill>
              </a:rPr>
              <a:t> contribution shows </a:t>
            </a:r>
            <a:r>
              <a:rPr lang="en-GB" sz="1700" b="1" dirty="0">
                <a:solidFill>
                  <a:srgbClr val="FF0000"/>
                </a:solidFill>
              </a:rPr>
              <a:t>up as bending of spectrum at high energies!</a:t>
            </a:r>
          </a:p>
        </p:txBody>
      </p:sp>
    </p:spTree>
    <p:extLst>
      <p:ext uri="{BB962C8B-B14F-4D97-AF65-F5344CB8AC3E}">
        <p14:creationId xmlns:p14="http://schemas.microsoft.com/office/powerpoint/2010/main" val="875714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280743" y="2967335"/>
            <a:ext cx="4582524" cy="786573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lIns="77925" tIns="38963" rIns="77925" bIns="38963">
            <a:spAutoFit/>
          </a:bodyPr>
          <a:lstStyle/>
          <a:p>
            <a:pPr algn="ctr"/>
            <a:r>
              <a:rPr lang="de-DE" sz="4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 Fermi Bubble</a:t>
            </a:r>
          </a:p>
        </p:txBody>
      </p:sp>
    </p:spTree>
    <p:extLst>
      <p:ext uri="{BB962C8B-B14F-4D97-AF65-F5344CB8AC3E}">
        <p14:creationId xmlns:p14="http://schemas.microsoft.com/office/powerpoint/2010/main" val="2546265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12" y="569240"/>
            <a:ext cx="5880371" cy="572286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588544" y="313769"/>
            <a:ext cx="3982488" cy="4480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de-DE" sz="2400" b="1" dirty="0" err="1" smtClean="0"/>
              <a:t>Strength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1/E</a:t>
            </a:r>
            <a:r>
              <a:rPr lang="de-DE" sz="2400" b="1" baseline="30000" dirty="0" smtClean="0"/>
              <a:t>2.1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template</a:t>
            </a:r>
            <a:endParaRPr lang="de-DE" sz="24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6050363" y="1444005"/>
            <a:ext cx="2932561" cy="2263901"/>
          </a:xfrm>
          <a:prstGeom prst="rect">
            <a:avLst/>
          </a:prstGeom>
          <a:solidFill>
            <a:srgbClr val="F2F2F2"/>
          </a:solidFill>
          <a:ln>
            <a:solidFill>
              <a:srgbClr val="82BE3C"/>
            </a:solidFill>
          </a:ln>
        </p:spPr>
        <p:txBody>
          <a:bodyPr wrap="square" lIns="77925" tIns="38963" rIns="77925" bIns="38963" rtlCol="0">
            <a:spAutoFit/>
          </a:bodyPr>
          <a:lstStyle/>
          <a:p>
            <a:r>
              <a:rPr lang="de-DE" b="1" dirty="0" smtClean="0"/>
              <a:t>Hard </a:t>
            </a:r>
            <a:r>
              <a:rPr lang="de-DE" b="1" dirty="0" err="1" smtClean="0"/>
              <a:t>spectrum</a:t>
            </a:r>
            <a:r>
              <a:rPr lang="de-DE" b="1" dirty="0" smtClean="0"/>
              <a:t> </a:t>
            </a:r>
            <a:r>
              <a:rPr lang="de-DE" b="1" dirty="0" err="1"/>
              <a:t>from</a:t>
            </a:r>
            <a:r>
              <a:rPr lang="de-DE" b="1" dirty="0"/>
              <a:t> neutral </a:t>
            </a:r>
            <a:r>
              <a:rPr lang="de-DE" b="1" dirty="0" err="1"/>
              <a:t>pion</a:t>
            </a:r>
            <a:r>
              <a:rPr lang="de-DE" b="1" dirty="0"/>
              <a:t> </a:t>
            </a:r>
            <a:r>
              <a:rPr lang="de-DE" b="1" dirty="0" err="1"/>
              <a:t>decay</a:t>
            </a:r>
            <a:r>
              <a:rPr lang="de-DE" b="1" dirty="0"/>
              <a:t>, so </a:t>
            </a:r>
            <a:r>
              <a:rPr lang="de-DE" b="1" dirty="0" err="1"/>
              <a:t>expect</a:t>
            </a:r>
            <a:r>
              <a:rPr lang="de-DE" b="1" dirty="0"/>
              <a:t> also </a:t>
            </a:r>
            <a:r>
              <a:rPr lang="de-DE" b="1" dirty="0" err="1"/>
              <a:t>electrons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 smtClean="0"/>
              <a:t>muons</a:t>
            </a:r>
            <a:r>
              <a:rPr lang="de-DE" b="1" dirty="0" smtClean="0"/>
              <a:t> </a:t>
            </a:r>
            <a:r>
              <a:rPr lang="de-DE" b="1" dirty="0" err="1" smtClean="0"/>
              <a:t>produced</a:t>
            </a:r>
            <a:r>
              <a:rPr lang="de-DE" b="1" dirty="0" smtClean="0"/>
              <a:t> in </a:t>
            </a:r>
            <a:r>
              <a:rPr lang="de-DE" b="1" dirty="0" err="1" smtClean="0"/>
              <a:t>charged</a:t>
            </a:r>
            <a:r>
              <a:rPr lang="de-DE" b="1" dirty="0" smtClean="0"/>
              <a:t> </a:t>
            </a:r>
            <a:r>
              <a:rPr lang="de-DE" b="1" dirty="0" err="1"/>
              <a:t>pion</a:t>
            </a:r>
            <a:r>
              <a:rPr lang="de-DE" b="1" dirty="0"/>
              <a:t> </a:t>
            </a:r>
            <a:r>
              <a:rPr lang="de-DE" b="1" dirty="0" err="1"/>
              <a:t>decay</a:t>
            </a:r>
            <a:r>
              <a:rPr lang="de-DE" b="1" dirty="0"/>
              <a:t>-&gt; </a:t>
            </a:r>
            <a:endParaRPr lang="de-DE" b="1" dirty="0" smtClean="0"/>
          </a:p>
          <a:p>
            <a:endParaRPr lang="de-DE" b="1" dirty="0" smtClean="0"/>
          </a:p>
          <a:p>
            <a:r>
              <a:rPr lang="de-DE" sz="1700" b="1" dirty="0">
                <a:solidFill>
                  <a:srgbClr val="FF0000"/>
                </a:solidFill>
              </a:rPr>
              <a:t>WMAP </a:t>
            </a:r>
            <a:r>
              <a:rPr lang="de-DE" sz="1700" b="1" dirty="0" err="1" smtClean="0">
                <a:solidFill>
                  <a:srgbClr val="FF0000"/>
                </a:solidFill>
              </a:rPr>
              <a:t>Haze</a:t>
            </a:r>
            <a:r>
              <a:rPr lang="de-DE" sz="1700" b="1" dirty="0" smtClean="0">
                <a:solidFill>
                  <a:srgbClr val="FF0000"/>
                </a:solidFill>
              </a:rPr>
              <a:t> </a:t>
            </a:r>
            <a:r>
              <a:rPr lang="de-DE" sz="1700" b="1" dirty="0" err="1" smtClean="0">
                <a:solidFill>
                  <a:srgbClr val="FF0000"/>
                </a:solidFill>
              </a:rPr>
              <a:t>from</a:t>
            </a:r>
            <a:r>
              <a:rPr lang="de-DE" sz="1700" b="1" dirty="0" smtClean="0">
                <a:solidFill>
                  <a:srgbClr val="FF0000"/>
                </a:solidFill>
              </a:rPr>
              <a:t> </a:t>
            </a:r>
            <a:r>
              <a:rPr lang="de-DE" sz="1700" b="1" dirty="0" err="1" smtClean="0">
                <a:solidFill>
                  <a:srgbClr val="FF0000"/>
                </a:solidFill>
              </a:rPr>
              <a:t>electron</a:t>
            </a:r>
            <a:endParaRPr lang="de-DE" sz="1700" b="1" dirty="0" smtClean="0">
              <a:solidFill>
                <a:srgbClr val="FF0000"/>
              </a:solidFill>
            </a:endParaRPr>
          </a:p>
          <a:p>
            <a:r>
              <a:rPr lang="de-DE" sz="1700" b="1" dirty="0" err="1" smtClean="0">
                <a:solidFill>
                  <a:srgbClr val="FF0000"/>
                </a:solidFill>
              </a:rPr>
              <a:t>induced</a:t>
            </a:r>
            <a:r>
              <a:rPr lang="de-DE" sz="1700" b="1" dirty="0" smtClean="0">
                <a:solidFill>
                  <a:srgbClr val="FF0000"/>
                </a:solidFill>
              </a:rPr>
              <a:t> </a:t>
            </a:r>
            <a:r>
              <a:rPr lang="de-DE" sz="1700" b="1" dirty="0" err="1" smtClean="0">
                <a:solidFill>
                  <a:srgbClr val="FF0000"/>
                </a:solidFill>
              </a:rPr>
              <a:t>radiation</a:t>
            </a:r>
            <a:endParaRPr lang="de-DE" sz="1700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Wim\Documents\PPT\Minneapolis\giant-gamma-ray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6359" y="3902850"/>
            <a:ext cx="2829213" cy="2206287"/>
          </a:xfrm>
          <a:prstGeom prst="rect">
            <a:avLst/>
          </a:prstGeom>
          <a:noFill/>
          <a:ln>
            <a:solidFill>
              <a:srgbClr val="00B33E"/>
            </a:solidFill>
          </a:ln>
        </p:spPr>
      </p:pic>
      <p:sp>
        <p:nvSpPr>
          <p:cNvPr id="4" name="Rechteck 3"/>
          <p:cNvSpPr/>
          <p:nvPr/>
        </p:nvSpPr>
        <p:spPr>
          <a:xfrm>
            <a:off x="766344" y="751229"/>
            <a:ext cx="17135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hlinkClick r:id="rId4"/>
              </a:rPr>
              <a:t>arXiv:1407.4114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815800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82" y="948756"/>
            <a:ext cx="7754471" cy="3732811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916029" y="248001"/>
            <a:ext cx="4511779" cy="978933"/>
          </a:xfrm>
          <a:prstGeom prst="rect">
            <a:avLst/>
          </a:prstGeom>
          <a:solidFill>
            <a:srgbClr val="FFFFFF"/>
          </a:solidFill>
        </p:spPr>
        <p:txBody>
          <a:bodyPr wrap="none" lIns="77925" tIns="38963" rIns="77925" bIns="38963" rtlCol="0">
            <a:spAutoFit/>
          </a:bodyPr>
          <a:lstStyle/>
          <a:p>
            <a:pPr algn="ctr"/>
            <a:r>
              <a:rPr lang="de-DE" sz="2400" b="1" dirty="0" err="1"/>
              <a:t>Strength</a:t>
            </a:r>
            <a:r>
              <a:rPr lang="de-DE" sz="2400" b="1" dirty="0"/>
              <a:t> </a:t>
            </a:r>
            <a:r>
              <a:rPr lang="de-DE" sz="2400" b="1" dirty="0" err="1"/>
              <a:t>of</a:t>
            </a:r>
            <a:r>
              <a:rPr lang="de-DE" sz="2400" b="1" dirty="0"/>
              <a:t> 1/E</a:t>
            </a:r>
            <a:r>
              <a:rPr lang="de-DE" sz="2400" b="1" baseline="30000" dirty="0"/>
              <a:t>2.1</a:t>
            </a:r>
            <a:r>
              <a:rPr lang="de-DE" sz="2400" b="1" dirty="0"/>
              <a:t> </a:t>
            </a:r>
            <a:r>
              <a:rPr lang="de-DE" sz="2400" b="1" dirty="0" err="1" smtClean="0"/>
              <a:t>contribution</a:t>
            </a:r>
            <a:endParaRPr lang="de-DE" sz="2400" b="1" dirty="0"/>
          </a:p>
          <a:p>
            <a:pPr algn="ctr"/>
            <a:r>
              <a:rPr lang="de-DE" sz="2400" b="1" dirty="0" err="1" smtClean="0"/>
              <a:t>as</a:t>
            </a:r>
            <a:r>
              <a:rPr lang="de-DE" sz="2400" b="1" dirty="0" smtClean="0"/>
              <a:t> </a:t>
            </a:r>
            <a:r>
              <a:rPr lang="de-DE" sz="2400" b="1" dirty="0" err="1"/>
              <a:t>function</a:t>
            </a:r>
            <a:r>
              <a:rPr lang="de-DE" sz="2400" b="1" dirty="0"/>
              <a:t> </a:t>
            </a:r>
            <a:r>
              <a:rPr lang="de-DE" sz="2400" b="1" dirty="0" err="1"/>
              <a:t>of</a:t>
            </a:r>
            <a:r>
              <a:rPr lang="de-DE" sz="2400" b="1" dirty="0"/>
              <a:t> </a:t>
            </a:r>
            <a:r>
              <a:rPr lang="de-DE" sz="2400" b="1" dirty="0" err="1" smtClean="0"/>
              <a:t>longitude</a:t>
            </a:r>
            <a:endParaRPr lang="de-DE" sz="2400" b="1" dirty="0" smtClean="0"/>
          </a:p>
          <a:p>
            <a:pPr algn="ctr"/>
            <a:endParaRPr lang="de-DE" sz="1050" b="1" dirty="0"/>
          </a:p>
        </p:txBody>
      </p:sp>
      <p:sp>
        <p:nvSpPr>
          <p:cNvPr id="3" name="Rechteck 2"/>
          <p:cNvSpPr/>
          <p:nvPr/>
        </p:nvSpPr>
        <p:spPr>
          <a:xfrm>
            <a:off x="1938299" y="2024375"/>
            <a:ext cx="1375905" cy="448019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r>
              <a:rPr lang="de-DE" sz="2400" b="1" dirty="0"/>
              <a:t>(|</a:t>
            </a:r>
            <a:r>
              <a:rPr lang="de-DE" sz="2400" b="1" dirty="0" err="1">
                <a:latin typeface="Symbol" charset="2"/>
                <a:cs typeface="Symbol" charset="2"/>
              </a:rPr>
              <a:t>D</a:t>
            </a:r>
            <a:r>
              <a:rPr lang="de-DE" sz="2400" b="1" dirty="0" err="1"/>
              <a:t>b</a:t>
            </a:r>
            <a:r>
              <a:rPr lang="de-DE" sz="2400" b="1" dirty="0"/>
              <a:t>|&lt;1</a:t>
            </a:r>
            <a:r>
              <a:rPr lang="de-DE" sz="2400" b="1" baseline="30000" dirty="0"/>
              <a:t>0</a:t>
            </a:r>
            <a:r>
              <a:rPr lang="de-DE" sz="2400" b="1" dirty="0"/>
              <a:t>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412883" y="4861101"/>
            <a:ext cx="2095603" cy="340297"/>
          </a:xfrm>
          <a:prstGeom prst="rect">
            <a:avLst/>
          </a:prstGeom>
          <a:solidFill>
            <a:srgbClr val="F2F2F2"/>
          </a:solidFill>
          <a:ln>
            <a:solidFill>
              <a:srgbClr val="FF0000"/>
            </a:solidFill>
          </a:ln>
        </p:spPr>
        <p:txBody>
          <a:bodyPr wrap="none" lIns="77925" tIns="38963" rIns="77925" bIns="38963" rtlCol="0">
            <a:spAutoFit/>
          </a:bodyPr>
          <a:lstStyle/>
          <a:p>
            <a:r>
              <a:rPr lang="de-DE" sz="1700" b="1" dirty="0" err="1"/>
              <a:t>Why</a:t>
            </a:r>
            <a:r>
              <a:rPr lang="de-DE" sz="1700" b="1" dirty="0"/>
              <a:t> sharp </a:t>
            </a:r>
            <a:r>
              <a:rPr lang="de-DE" sz="1700" b="1" dirty="0" err="1"/>
              <a:t>edges</a:t>
            </a:r>
            <a:r>
              <a:rPr lang="de-DE" sz="1700" b="1" dirty="0"/>
              <a:t>?</a:t>
            </a:r>
          </a:p>
        </p:txBody>
      </p:sp>
      <p:cxnSp>
        <p:nvCxnSpPr>
          <p:cNvPr id="7" name="Gerade Verbindung mit Pfeil 6"/>
          <p:cNvCxnSpPr/>
          <p:nvPr/>
        </p:nvCxnSpPr>
        <p:spPr>
          <a:xfrm flipV="1">
            <a:off x="3623110" y="3405081"/>
            <a:ext cx="14942" cy="14642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V="1">
            <a:off x="4836334" y="3408069"/>
            <a:ext cx="14942" cy="14642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H="1" flipV="1">
            <a:off x="5135141" y="3452894"/>
            <a:ext cx="1177380" cy="15807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5254663" y="4879032"/>
            <a:ext cx="2132009" cy="340297"/>
          </a:xfrm>
          <a:prstGeom prst="rect">
            <a:avLst/>
          </a:prstGeom>
          <a:solidFill>
            <a:srgbClr val="F2F2F2"/>
          </a:solidFill>
          <a:ln>
            <a:solidFill>
              <a:srgbClr val="FF0000"/>
            </a:solidFill>
          </a:ln>
        </p:spPr>
        <p:txBody>
          <a:bodyPr wrap="none" lIns="77925" tIns="38963" rIns="77925" bIns="38963" rtlCol="0">
            <a:spAutoFit/>
          </a:bodyPr>
          <a:lstStyle/>
          <a:p>
            <a:r>
              <a:rPr lang="de-DE" sz="1700" b="1" dirty="0" err="1"/>
              <a:t>Why</a:t>
            </a:r>
            <a:r>
              <a:rPr lang="de-DE" sz="1700" b="1" dirty="0"/>
              <a:t> </a:t>
            </a:r>
            <a:r>
              <a:rPr lang="de-DE" sz="1700" b="1" dirty="0" err="1"/>
              <a:t>second</a:t>
            </a:r>
            <a:r>
              <a:rPr lang="de-DE" sz="1700" b="1" dirty="0"/>
              <a:t> </a:t>
            </a:r>
            <a:r>
              <a:rPr lang="de-DE" sz="1700" b="1" dirty="0" err="1"/>
              <a:t>peak</a:t>
            </a:r>
            <a:r>
              <a:rPr lang="de-DE" sz="1700" b="1" dirty="0"/>
              <a:t>?</a:t>
            </a:r>
          </a:p>
        </p:txBody>
      </p:sp>
      <p:grpSp>
        <p:nvGrpSpPr>
          <p:cNvPr id="17" name="Gruppierung 16"/>
          <p:cNvGrpSpPr/>
          <p:nvPr/>
        </p:nvGrpSpPr>
        <p:grpSpPr>
          <a:xfrm>
            <a:off x="888873" y="5682867"/>
            <a:ext cx="7918826" cy="372614"/>
            <a:chOff x="687293" y="5662706"/>
            <a:chExt cx="7918826" cy="372613"/>
          </a:xfrm>
        </p:grpSpPr>
        <p:sp>
          <p:nvSpPr>
            <p:cNvPr id="14" name="Textfeld 13"/>
            <p:cNvSpPr txBox="1"/>
            <p:nvPr/>
          </p:nvSpPr>
          <p:spPr>
            <a:xfrm>
              <a:off x="687293" y="5662706"/>
              <a:ext cx="1344707" cy="353942"/>
            </a:xfrm>
            <a:prstGeom prst="rect">
              <a:avLst/>
            </a:prstGeom>
            <a:solidFill>
              <a:srgbClr val="F2F2F2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700" b="1" dirty="0" err="1"/>
                <a:t>Answers</a:t>
              </a:r>
              <a:r>
                <a:rPr lang="de-DE" sz="1700" b="1" dirty="0"/>
                <a:t>: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2288970" y="5681377"/>
              <a:ext cx="2636048" cy="353942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700" b="1" dirty="0"/>
                <a:t>Endpoints </a:t>
              </a:r>
              <a:r>
                <a:rPr lang="de-DE" sz="1700" b="1" dirty="0" err="1"/>
                <a:t>of</a:t>
              </a:r>
              <a:r>
                <a:rPr lang="de-DE" sz="1700" b="1" dirty="0"/>
                <a:t> </a:t>
              </a:r>
              <a:r>
                <a:rPr lang="de-DE" sz="1700" b="1" dirty="0" smtClean="0"/>
                <a:t>bar </a:t>
              </a:r>
              <a:r>
                <a:rPr lang="de-DE" sz="1700" b="1" dirty="0" err="1" smtClean="0"/>
                <a:t>region</a:t>
              </a:r>
              <a:endParaRPr lang="de-DE" sz="1700" b="1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5070987" y="5668686"/>
              <a:ext cx="3535132" cy="353942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700" b="1" dirty="0"/>
                <a:t>Tangent </a:t>
              </a:r>
              <a:r>
                <a:rPr lang="de-DE" sz="1700" b="1" dirty="0" err="1"/>
                <a:t>point</a:t>
              </a:r>
              <a:r>
                <a:rPr lang="de-DE" sz="1700" b="1" dirty="0"/>
                <a:t> </a:t>
              </a:r>
              <a:r>
                <a:rPr lang="de-DE" sz="1700" b="1" dirty="0" err="1"/>
                <a:t>of</a:t>
              </a:r>
              <a:r>
                <a:rPr lang="de-DE" sz="1700" b="1" dirty="0"/>
                <a:t> spiral arm</a:t>
              </a:r>
            </a:p>
          </p:txBody>
        </p:sp>
      </p:grpSp>
      <p:cxnSp>
        <p:nvCxnSpPr>
          <p:cNvPr id="19" name="Gerade Verbindung mit Pfeil 18"/>
          <p:cNvCxnSpPr/>
          <p:nvPr/>
        </p:nvCxnSpPr>
        <p:spPr>
          <a:xfrm>
            <a:off x="3518521" y="5249570"/>
            <a:ext cx="0" cy="418353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6435006" y="5267501"/>
            <a:ext cx="0" cy="418353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3585883" y="4407649"/>
            <a:ext cx="657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39</a:t>
            </a:r>
            <a:r>
              <a:rPr lang="de-DE" b="1" baseline="30000" dirty="0" smtClean="0"/>
              <a:t>0</a:t>
            </a:r>
            <a:endParaRPr lang="de-DE" b="1" baseline="30000" dirty="0"/>
          </a:p>
        </p:txBody>
      </p:sp>
      <p:sp>
        <p:nvSpPr>
          <p:cNvPr id="18" name="Textfeld 17"/>
          <p:cNvSpPr txBox="1"/>
          <p:nvPr/>
        </p:nvSpPr>
        <p:spPr>
          <a:xfrm>
            <a:off x="4828976" y="4395698"/>
            <a:ext cx="657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-31</a:t>
            </a:r>
            <a:r>
              <a:rPr lang="de-DE" b="1" baseline="30000" dirty="0" smtClean="0"/>
              <a:t>0</a:t>
            </a:r>
            <a:endParaRPr lang="de-DE" b="1" baseline="30000" dirty="0"/>
          </a:p>
        </p:txBody>
      </p:sp>
    </p:spTree>
    <p:extLst>
      <p:ext uri="{BB962C8B-B14F-4D97-AF65-F5344CB8AC3E}">
        <p14:creationId xmlns:p14="http://schemas.microsoft.com/office/powerpoint/2010/main" val="2035774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feld 41"/>
          <p:cNvSpPr txBox="1"/>
          <p:nvPr/>
        </p:nvSpPr>
        <p:spPr>
          <a:xfrm>
            <a:off x="2947830" y="300003"/>
            <a:ext cx="2423617" cy="386464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pPr algn="ctr"/>
            <a:r>
              <a:rPr lang="de-DE" sz="2000" b="1" dirty="0"/>
              <a:t>Central Bar in </a:t>
            </a:r>
            <a:r>
              <a:rPr lang="de-DE" sz="2000" b="1" dirty="0" err="1"/>
              <a:t>disc</a:t>
            </a:r>
            <a:endParaRPr lang="de-DE" sz="2000" b="1" dirty="0"/>
          </a:p>
        </p:txBody>
      </p:sp>
      <p:sp>
        <p:nvSpPr>
          <p:cNvPr id="7" name="Rechteck 6"/>
          <p:cNvSpPr/>
          <p:nvPr/>
        </p:nvSpPr>
        <p:spPr>
          <a:xfrm>
            <a:off x="5285921" y="1103812"/>
            <a:ext cx="3622301" cy="1802236"/>
          </a:xfrm>
          <a:prstGeom prst="rect">
            <a:avLst/>
          </a:prstGeom>
          <a:solidFill>
            <a:srgbClr val="FFFFFF"/>
          </a:solidFill>
          <a:ln>
            <a:solidFill>
              <a:srgbClr val="00B33E"/>
            </a:solidFill>
          </a:ln>
        </p:spPr>
        <p:txBody>
          <a:bodyPr wrap="square" lIns="77925" tIns="38963" rIns="77925" bIns="38963">
            <a:spAutoFit/>
          </a:bodyPr>
          <a:lstStyle/>
          <a:p>
            <a:r>
              <a:rPr lang="de-DE" sz="1600" b="1" dirty="0" smtClean="0"/>
              <a:t>Infrared </a:t>
            </a:r>
            <a:r>
              <a:rPr lang="de-DE" sz="1600" b="1" dirty="0" err="1" smtClean="0"/>
              <a:t>sky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maps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of</a:t>
            </a:r>
            <a:r>
              <a:rPr lang="de-DE" sz="1600" b="1" dirty="0" smtClean="0"/>
              <a:t> Spitzer Space </a:t>
            </a:r>
            <a:r>
              <a:rPr lang="de-DE" sz="1600" b="1" dirty="0" err="1" smtClean="0"/>
              <a:t>Telescope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showed</a:t>
            </a:r>
            <a:r>
              <a:rPr lang="de-DE" sz="1600" b="1" dirty="0" smtClean="0"/>
              <a:t> lots </a:t>
            </a:r>
            <a:r>
              <a:rPr lang="de-DE" sz="1600" b="1" dirty="0" err="1" smtClean="0"/>
              <a:t>of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stars</a:t>
            </a:r>
            <a:r>
              <a:rPr lang="de-DE" sz="1600" b="1" dirty="0" smtClean="0"/>
              <a:t>  </a:t>
            </a:r>
            <a:r>
              <a:rPr lang="de-DE" sz="1600" b="1" dirty="0" err="1" smtClean="0"/>
              <a:t>along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the</a:t>
            </a:r>
            <a:r>
              <a:rPr lang="de-DE" sz="1600" b="1" dirty="0" smtClean="0"/>
              <a:t> bar- </a:t>
            </a:r>
            <a:r>
              <a:rPr lang="de-DE" sz="1600" b="1" dirty="0" err="1" smtClean="0"/>
              <a:t>Churchwell</a:t>
            </a:r>
            <a:r>
              <a:rPr lang="de-DE" sz="1600" b="1" dirty="0" smtClean="0"/>
              <a:t> </a:t>
            </a:r>
            <a:r>
              <a:rPr lang="de-DE" sz="1600" b="1" dirty="0"/>
              <a:t>et al.</a:t>
            </a:r>
            <a:r>
              <a:rPr lang="de-DE" sz="2000" b="1" dirty="0">
                <a:solidFill>
                  <a:srgbClr val="FF0000"/>
                </a:solidFill>
              </a:rPr>
              <a:t>, “A New View </a:t>
            </a:r>
            <a:r>
              <a:rPr lang="de-DE" sz="2000" b="1" dirty="0" err="1">
                <a:solidFill>
                  <a:srgbClr val="FF0000"/>
                </a:solidFill>
              </a:rPr>
              <a:t>of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the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Milky</a:t>
            </a:r>
            <a:r>
              <a:rPr lang="de-DE" sz="2000" b="1" dirty="0">
                <a:solidFill>
                  <a:srgbClr val="FF0000"/>
                </a:solidFill>
              </a:rPr>
              <a:t> Way”, </a:t>
            </a:r>
            <a:r>
              <a:rPr lang="de-DE" sz="1600" b="1" dirty="0" err="1"/>
              <a:t>Publ.Astron.Soc.Pac</a:t>
            </a:r>
            <a:r>
              <a:rPr lang="de-DE" sz="1600" b="1" dirty="0"/>
              <a:t>. </a:t>
            </a:r>
            <a:r>
              <a:rPr lang="de-DE" sz="1600" b="1" dirty="0" smtClean="0"/>
              <a:t>121,213 (2009): </a:t>
            </a:r>
            <a:r>
              <a:rPr lang="de-DE" sz="2400" b="1" dirty="0" smtClean="0">
                <a:solidFill>
                  <a:srgbClr val="FF0000"/>
                </a:solidFill>
              </a:rPr>
              <a:t>Bar angle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</a:rPr>
              <a:t>44±10</a:t>
            </a:r>
            <a:r>
              <a:rPr lang="de-DE" sz="2400" b="1" baseline="30000" dirty="0" smtClean="0">
                <a:solidFill>
                  <a:srgbClr val="FF0000"/>
                </a:solidFill>
              </a:rPr>
              <a:t>0</a:t>
            </a:r>
          </a:p>
        </p:txBody>
      </p:sp>
      <p:grpSp>
        <p:nvGrpSpPr>
          <p:cNvPr id="22" name="Gruppierung 21"/>
          <p:cNvGrpSpPr/>
          <p:nvPr/>
        </p:nvGrpSpPr>
        <p:grpSpPr>
          <a:xfrm>
            <a:off x="111275" y="749301"/>
            <a:ext cx="4771385" cy="4762500"/>
            <a:chOff x="50800" y="749300"/>
            <a:chExt cx="4771385" cy="4762500"/>
          </a:xfrm>
        </p:grpSpPr>
        <p:pic>
          <p:nvPicPr>
            <p:cNvPr id="6" name="Bild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0" y="749300"/>
              <a:ext cx="4771385" cy="4762500"/>
            </a:xfrm>
            <a:prstGeom prst="rect">
              <a:avLst/>
            </a:prstGeom>
          </p:spPr>
        </p:pic>
        <p:cxnSp>
          <p:nvCxnSpPr>
            <p:cNvPr id="12" name="Gerade Verbindung mit Pfeil 11"/>
            <p:cNvCxnSpPr>
              <a:stCxn id="9" idx="1"/>
            </p:cNvCxnSpPr>
            <p:nvPr/>
          </p:nvCxnSpPr>
          <p:spPr>
            <a:xfrm flipH="1" flipV="1">
              <a:off x="1816100" y="3251200"/>
              <a:ext cx="586379" cy="740639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/>
            <p:cNvCxnSpPr/>
            <p:nvPr/>
          </p:nvCxnSpPr>
          <p:spPr>
            <a:xfrm flipV="1">
              <a:off x="2461621" y="3022600"/>
              <a:ext cx="586379" cy="999262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2387600" y="3975100"/>
              <a:ext cx="101600" cy="114300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5" name="Gerade Verbindung 4"/>
          <p:cNvCxnSpPr>
            <a:stCxn id="9" idx="1"/>
          </p:cNvCxnSpPr>
          <p:nvPr/>
        </p:nvCxnSpPr>
        <p:spPr>
          <a:xfrm flipV="1">
            <a:off x="2462954" y="652723"/>
            <a:ext cx="2035180" cy="33391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 flipV="1">
            <a:off x="2491874" y="1509637"/>
            <a:ext cx="2178369" cy="25287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 flipV="1">
            <a:off x="2503154" y="2328633"/>
            <a:ext cx="2083178" cy="16857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3968945" y="754856"/>
            <a:ext cx="60387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-30</a:t>
            </a:r>
            <a:r>
              <a:rPr lang="en-GB" b="1" baseline="30000" dirty="0" smtClean="0">
                <a:solidFill>
                  <a:schemeClr val="bg1"/>
                </a:solidFill>
              </a:rPr>
              <a:t>0</a:t>
            </a:r>
            <a:endParaRPr lang="en-GB" b="1" baseline="30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284760" y="1069741"/>
            <a:ext cx="60387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-40</a:t>
            </a:r>
            <a:r>
              <a:rPr lang="en-GB" b="1" baseline="30000" dirty="0" smtClean="0">
                <a:solidFill>
                  <a:schemeClr val="bg1"/>
                </a:solidFill>
              </a:rPr>
              <a:t>0</a:t>
            </a:r>
            <a:endParaRPr lang="en-GB" b="1" baseline="30000" dirty="0">
              <a:solidFill>
                <a:schemeClr val="bg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4279331" y="1945422"/>
            <a:ext cx="60387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-50</a:t>
            </a:r>
            <a:r>
              <a:rPr lang="en-GB" b="1" baseline="30000" dirty="0" smtClean="0">
                <a:solidFill>
                  <a:schemeClr val="bg1"/>
                </a:solidFill>
              </a:rPr>
              <a:t>0</a:t>
            </a:r>
            <a:endParaRPr lang="en-GB" b="1" baseline="30000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296753" y="3726674"/>
            <a:ext cx="3558152" cy="707886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B33E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Peak at -50</a:t>
            </a:r>
            <a:r>
              <a:rPr lang="en-GB" sz="2000" b="1" baseline="30000" dirty="0" smtClean="0"/>
              <a:t>0</a:t>
            </a:r>
            <a:r>
              <a:rPr lang="en-GB" sz="2000" b="1" dirty="0" smtClean="0"/>
              <a:t> corresponds to</a:t>
            </a:r>
            <a:r>
              <a:rPr lang="en-GB" sz="2000" b="1" dirty="0"/>
              <a:t> </a:t>
            </a:r>
            <a:endParaRPr lang="en-GB" sz="2000" b="1" dirty="0" smtClean="0"/>
          </a:p>
          <a:p>
            <a:r>
              <a:rPr lang="en-GB" sz="2000" b="1" dirty="0" smtClean="0"/>
              <a:t>tangent point of spiral arm</a:t>
            </a:r>
          </a:p>
        </p:txBody>
      </p:sp>
    </p:spTree>
    <p:extLst>
      <p:ext uri="{BB962C8B-B14F-4D97-AF65-F5344CB8AC3E}">
        <p14:creationId xmlns:p14="http://schemas.microsoft.com/office/powerpoint/2010/main" val="2797856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324793" y="2967335"/>
            <a:ext cx="6494435" cy="786573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lIns="77925" tIns="38963" rIns="77925" bIns="38963">
            <a:spAutoFit/>
          </a:bodyPr>
          <a:lstStyle/>
          <a:p>
            <a:pPr algn="ctr"/>
            <a:r>
              <a:rPr lang="de-DE" sz="4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</a:t>
            </a:r>
            <a:r>
              <a:rPr lang="de-DE" sz="4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Correlation</a:t>
            </a:r>
            <a:r>
              <a:rPr lang="de-DE" sz="4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de-DE" sz="4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</a:t>
            </a:r>
            <a:r>
              <a:rPr lang="de-DE" sz="4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de-DE" sz="4600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26</a:t>
            </a:r>
            <a:r>
              <a:rPr lang="de-DE" sz="4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</a:t>
            </a:r>
            <a:endParaRPr lang="de-DE" sz="4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155461" y="4244732"/>
            <a:ext cx="4645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(proves that we are looking at SNRs)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00564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_Masterslide_KIT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ERN-master">
  <a:themeElements>
    <a:clrScheme name="CERN-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ERN-master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Genev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Geneva" charset="0"/>
          </a:defRPr>
        </a:defPPr>
      </a:lstStyle>
    </a:lnDef>
  </a:objectDefaults>
  <a:extraClrSchemeLst>
    <a:extraClrScheme>
      <a:clrScheme name="CERN-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mast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mast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mast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1105</Words>
  <Application>Microsoft Macintosh PowerPoint</Application>
  <PresentationFormat>Bildschirmpräsentation (4:3)</PresentationFormat>
  <Paragraphs>162</Paragraphs>
  <Slides>20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2" baseType="lpstr">
      <vt:lpstr>_Masterslide_KIT</vt:lpstr>
      <vt:lpstr>CERN-master</vt:lpstr>
      <vt:lpstr>PowerPoint-Präsentation</vt:lpstr>
      <vt:lpstr>What is different from other analysis?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Questions</vt:lpstr>
      <vt:lpstr>PowerPoint-Präsentation</vt:lpstr>
      <vt:lpstr>Summary</vt:lpstr>
    </vt:vector>
  </TitlesOfParts>
  <Company>Privat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Eber</dc:creator>
  <cp:lastModifiedBy>Wim De Boer</cp:lastModifiedBy>
  <cp:revision>2116</cp:revision>
  <cp:lastPrinted>2014-06-25T11:50:52Z</cp:lastPrinted>
  <dcterms:created xsi:type="dcterms:W3CDTF">2010-10-07T14:04:01Z</dcterms:created>
  <dcterms:modified xsi:type="dcterms:W3CDTF">2015-08-06T15:32:13Z</dcterms:modified>
</cp:coreProperties>
</file>