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60" r:id="rId1"/>
  </p:sldMasterIdLst>
  <p:notesMasterIdLst>
    <p:notesMasterId r:id="rId83"/>
  </p:notesMasterIdLst>
  <p:sldIdLst>
    <p:sldId id="1401" r:id="rId2"/>
    <p:sldId id="1532" r:id="rId3"/>
    <p:sldId id="1557" r:id="rId4"/>
    <p:sldId id="1754" r:id="rId5"/>
    <p:sldId id="1568" r:id="rId6"/>
    <p:sldId id="1569" r:id="rId7"/>
    <p:sldId id="1575" r:id="rId8"/>
    <p:sldId id="1757" r:id="rId9"/>
    <p:sldId id="1634" r:id="rId10"/>
    <p:sldId id="1737" r:id="rId11"/>
    <p:sldId id="1818" r:id="rId12"/>
    <p:sldId id="1538" r:id="rId13"/>
    <p:sldId id="1619" r:id="rId14"/>
    <p:sldId id="1776" r:id="rId15"/>
    <p:sldId id="1812" r:id="rId16"/>
    <p:sldId id="1784" r:id="rId17"/>
    <p:sldId id="1403" r:id="rId18"/>
    <p:sldId id="1727" r:id="rId19"/>
    <p:sldId id="1728" r:id="rId20"/>
    <p:sldId id="1739" r:id="rId21"/>
    <p:sldId id="1827" r:id="rId22"/>
    <p:sldId id="1740" r:id="rId23"/>
    <p:sldId id="1741" r:id="rId24"/>
    <p:sldId id="1742" r:id="rId25"/>
    <p:sldId id="1743" r:id="rId26"/>
    <p:sldId id="1794" r:id="rId27"/>
    <p:sldId id="1814" r:id="rId28"/>
    <p:sldId id="1779" r:id="rId29"/>
    <p:sldId id="1801" r:id="rId30"/>
    <p:sldId id="1800" r:id="rId31"/>
    <p:sldId id="1781" r:id="rId32"/>
    <p:sldId id="1773" r:id="rId33"/>
    <p:sldId id="1769" r:id="rId34"/>
    <p:sldId id="1768" r:id="rId35"/>
    <p:sldId id="1802" r:id="rId36"/>
    <p:sldId id="1822" r:id="rId37"/>
    <p:sldId id="1805" r:id="rId38"/>
    <p:sldId id="1788" r:id="rId39"/>
    <p:sldId id="1787" r:id="rId40"/>
    <p:sldId id="1654" r:id="rId41"/>
    <p:sldId id="1721" r:id="rId42"/>
    <p:sldId id="1725" r:id="rId43"/>
    <p:sldId id="1815" r:id="rId44"/>
    <p:sldId id="1816" r:id="rId45"/>
    <p:sldId id="1724" r:id="rId46"/>
    <p:sldId id="1722" r:id="rId47"/>
    <p:sldId id="1723" r:id="rId48"/>
    <p:sldId id="1726" r:id="rId49"/>
    <p:sldId id="1556" r:id="rId50"/>
    <p:sldId id="1766" r:id="rId51"/>
    <p:sldId id="1824" r:id="rId52"/>
    <p:sldId id="1709" r:id="rId53"/>
    <p:sldId id="1640" r:id="rId54"/>
    <p:sldId id="1828" r:id="rId55"/>
    <p:sldId id="1829" r:id="rId56"/>
    <p:sldId id="1765" r:id="rId57"/>
    <p:sldId id="1489" r:id="rId58"/>
    <p:sldId id="1748" r:id="rId59"/>
    <p:sldId id="1734" r:id="rId60"/>
    <p:sldId id="1755" r:id="rId61"/>
    <p:sldId id="1758" r:id="rId62"/>
    <p:sldId id="1759" r:id="rId63"/>
    <p:sldId id="1615" r:id="rId64"/>
    <p:sldId id="1790" r:id="rId65"/>
    <p:sldId id="1780" r:id="rId66"/>
    <p:sldId id="1786" r:id="rId67"/>
    <p:sldId id="1807" r:id="rId68"/>
    <p:sldId id="1762" r:id="rId69"/>
    <p:sldId id="1761" r:id="rId70"/>
    <p:sldId id="1771" r:id="rId71"/>
    <p:sldId id="1720" r:id="rId72"/>
    <p:sldId id="1764" r:id="rId73"/>
    <p:sldId id="1820" r:id="rId74"/>
    <p:sldId id="1804" r:id="rId75"/>
    <p:sldId id="1732" r:id="rId76"/>
    <p:sldId id="1796" r:id="rId77"/>
    <p:sldId id="1803" r:id="rId78"/>
    <p:sldId id="1825" r:id="rId79"/>
    <p:sldId id="1826" r:id="rId80"/>
    <p:sldId id="1823" r:id="rId81"/>
    <p:sldId id="1775" r:id="rId8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9900"/>
    <a:srgbClr val="FFCCCC"/>
    <a:srgbClr val="00FF00"/>
    <a:srgbClr val="FF9933"/>
    <a:srgbClr val="0033CC"/>
    <a:srgbClr val="FFCC66"/>
    <a:srgbClr val="9933FF"/>
    <a:srgbClr val="996633"/>
    <a:srgbClr val="C33B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54" autoAdjust="0"/>
    <p:restoredTop sz="97748" autoAdjust="0"/>
  </p:normalViewPr>
  <p:slideViewPr>
    <p:cSldViewPr snapToGrid="0" snapToObjects="1">
      <p:cViewPr>
        <p:scale>
          <a:sx n="70" d="100"/>
          <a:sy n="70" d="100"/>
        </p:scale>
        <p:origin x="-566" y="-154"/>
      </p:cViewPr>
      <p:guideLst>
        <p:guide orient="horz" pos="21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58" d="100"/>
          <a:sy n="58" d="100"/>
        </p:scale>
        <p:origin x="-168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C107E70-1BA3-45FB-AB5B-ADF6581A4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D9A9F-7BD7-4B52-97D5-2C8DF8C8A16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ED008C-6738-4AAE-BF86-8D571ED453C7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11F141-F837-4E1B-AE66-52335F5A3E97}" type="slidenum">
              <a:rPr lang="en-US" smtClean="0"/>
              <a:pPr/>
              <a:t>61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BF2E13-C227-4477-99DB-A7EC790D4445}" type="slidenum">
              <a:rPr lang="en-US" smtClean="0"/>
              <a:pPr/>
              <a:t>67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74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9971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D9A9F-7BD7-4B52-97D5-2C8DF8C8A16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D9A9F-7BD7-4B52-97D5-2C8DF8C8A16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78E884-972D-4A72-8C41-CEFE151D6F7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EA4448-D7FE-4263-93B5-CEA330E4931A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D41EAE-025E-4DB1-A881-D1B7F28BD3B3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9971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997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834C9-6F5D-4DF4-923B-1BCB13B4AE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7B4B8-0DCE-4196-A4F5-43EDBD28FE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35ED4-7BAF-4219-97E8-126CC2A3D5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E10AB-49EC-41F9-9CF6-40152CF0C5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5657C-53C1-4F92-AE46-6A979A1EB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0DFBE-DD1B-4888-9AC1-1E1E48D17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88C0D-9C11-4A8F-888F-58922F7271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04A33-9DBF-42DD-BEB3-722F61F55B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255F4A-9AB4-43B1-8B8D-34774C8D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441D5-81E8-40C3-B5C2-13803CA998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37EABFC6-A78D-4E3C-B53A-1EDB63EFC8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84E4C68-1B4E-432A-AF10-DBE3B4D66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wmf"/><Relationship Id="rId4" Type="http://schemas.openxmlformats.org/officeDocument/2006/relationships/image" Target="../media/image65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6780" y="0"/>
            <a:ext cx="920158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460931" y="4863312"/>
            <a:ext cx="21984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</a:rPr>
              <a:t>A. Yu. Smirnov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80235" y="5304657"/>
            <a:ext cx="53779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FFFF00"/>
                </a:solidFill>
              </a:rPr>
              <a:t>Max-Planck Institute  for Nuclear Physics,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               Heidelberg, Germany</a:t>
            </a:r>
          </a:p>
          <a:p>
            <a:r>
              <a:rPr lang="en-US" sz="2000" i="1" dirty="0" smtClean="0">
                <a:solidFill>
                  <a:srgbClr val="FFFF00"/>
                </a:solidFill>
              </a:rPr>
              <a:t>                          &amp; ICTP   </a:t>
            </a:r>
            <a:endParaRPr lang="en-US" sz="2000" i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433" y="6149554"/>
            <a:ext cx="2753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ICRC , August 5, 2015,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The Hague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15" name="Picture 14" descr="mpik-logo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40" y="4893792"/>
            <a:ext cx="1681210" cy="1730829"/>
          </a:xfrm>
          <a:prstGeom prst="rect">
            <a:avLst/>
          </a:prstGeom>
        </p:spPr>
      </p:pic>
      <p:sp>
        <p:nvSpPr>
          <p:cNvPr id="22" name="WordArt 7"/>
          <p:cNvSpPr>
            <a:spLocks noChangeArrowheads="1" noChangeShapeType="1" noTextEdit="1"/>
          </p:cNvSpPr>
          <p:nvPr/>
        </p:nvSpPr>
        <p:spPr bwMode="auto">
          <a:xfrm>
            <a:off x="140179" y="2225040"/>
            <a:ext cx="2582702" cy="7656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CP-violation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104980" y="274320"/>
            <a:ext cx="4629580" cy="9454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 properties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178782" y="1269264"/>
            <a:ext cx="4159538" cy="882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hierarchy and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6" name="Picture 15" descr="newsevents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130375"/>
            <a:ext cx="3426636" cy="2214922"/>
          </a:xfrm>
          <a:prstGeom prst="rect">
            <a:avLst/>
          </a:prstGeom>
        </p:spPr>
      </p:pic>
      <p:pic>
        <p:nvPicPr>
          <p:cNvPr id="14" name="Picture 13" descr="neutrinoIC.jpg"/>
          <p:cNvPicPr>
            <a:picLocks noChangeAspect="1"/>
          </p:cNvPicPr>
          <p:nvPr/>
        </p:nvPicPr>
        <p:blipFill>
          <a:blip r:embed="rId5" cstate="print"/>
          <a:srcRect l="22677" t="9624" r="23307" b="15748"/>
          <a:stretch>
            <a:fillRect/>
          </a:stretch>
        </p:blipFill>
        <p:spPr>
          <a:xfrm>
            <a:off x="6110738" y="3830"/>
            <a:ext cx="3086778" cy="307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58606" y="206820"/>
            <a:ext cx="7489989" cy="10894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DeepCore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oscillation result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1742" y="5446263"/>
            <a:ext cx="406626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Symbol" pitchFamily="18" charset="2"/>
              </a:rPr>
              <a:t>D</a:t>
            </a:r>
            <a:r>
              <a:rPr lang="en-IE" dirty="0" smtClean="0"/>
              <a:t>m</a:t>
            </a:r>
            <a:r>
              <a:rPr lang="en-IE" baseline="-25000" dirty="0" smtClean="0"/>
              <a:t>32</a:t>
            </a:r>
            <a:r>
              <a:rPr lang="en-IE" baseline="30000" dirty="0" smtClean="0"/>
              <a:t>2</a:t>
            </a:r>
            <a:r>
              <a:rPr lang="en-IE" dirty="0" smtClean="0"/>
              <a:t> =  (2.72 +0.19/−0.20) </a:t>
            </a:r>
            <a:r>
              <a:rPr lang="en-US" dirty="0" smtClean="0"/>
              <a:t>10</a:t>
            </a:r>
            <a:r>
              <a:rPr lang="en-US" baseline="30000" dirty="0" smtClean="0"/>
              <a:t>-3</a:t>
            </a:r>
            <a:r>
              <a:rPr lang="en-US" dirty="0" smtClean="0"/>
              <a:t> eV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IE" dirty="0" smtClean="0"/>
              <a:t> </a:t>
            </a:r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>
                <a:latin typeface="Times New Roman" pitchFamily="18" charset="0"/>
              </a:rPr>
              <a:t>23 </a:t>
            </a:r>
            <a:r>
              <a:rPr lang="en-US" dirty="0" smtClean="0"/>
              <a:t>=</a:t>
            </a:r>
            <a:r>
              <a:rPr lang="en-IE" dirty="0" smtClean="0"/>
              <a:t>  0.53 +0.09/−0.12      (NO) 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4691742" y="6092594"/>
            <a:ext cx="445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compatible and comparable in precision </a:t>
            </a:r>
          </a:p>
          <a:p>
            <a:r>
              <a:rPr lang="en-IE" dirty="0" smtClean="0"/>
              <a:t>with accelerator experiments</a:t>
            </a:r>
            <a:endParaRPr lang="en-IE" dirty="0"/>
          </a:p>
        </p:txBody>
      </p:sp>
      <p:pic>
        <p:nvPicPr>
          <p:cNvPr id="10" name="Picture 9" descr="icecube_osc2014_data_mc_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346" y="1478272"/>
            <a:ext cx="3840480" cy="3291840"/>
          </a:xfrm>
          <a:prstGeom prst="rect">
            <a:avLst/>
          </a:prstGeom>
        </p:spPr>
      </p:pic>
      <p:pic>
        <p:nvPicPr>
          <p:cNvPr id="11" name="Picture 10" descr="icecube_osc2014_contou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3842"/>
            <a:ext cx="4389120" cy="32918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8607" y="4880191"/>
            <a:ext cx="3669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 atmospheric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IE" dirty="0" smtClean="0"/>
              <a:t> disappearance,  </a:t>
            </a:r>
          </a:p>
          <a:p>
            <a:r>
              <a:rPr lang="en-IE" dirty="0" smtClean="0"/>
              <a:t>3 years of data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830" y="5630929"/>
            <a:ext cx="3439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>
                <a:solidFill>
                  <a:srgbClr val="FF0000"/>
                </a:solidFill>
              </a:rPr>
              <a:t>IceCube</a:t>
            </a:r>
            <a:r>
              <a:rPr lang="en-IE" dirty="0" smtClean="0">
                <a:solidFill>
                  <a:srgbClr val="FF0000"/>
                </a:solidFill>
              </a:rPr>
              <a:t> Collaboration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(M.G. </a:t>
            </a:r>
            <a:r>
              <a:rPr lang="en-IE" dirty="0" err="1" smtClean="0">
                <a:solidFill>
                  <a:srgbClr val="FF0000"/>
                </a:solidFill>
              </a:rPr>
              <a:t>Aartsen</a:t>
            </a:r>
            <a:r>
              <a:rPr lang="en-IE" dirty="0" smtClean="0">
                <a:solidFill>
                  <a:srgbClr val="FF0000"/>
                </a:solidFill>
              </a:rPr>
              <a:t> </a:t>
            </a:r>
            <a:r>
              <a:rPr lang="en-IE" i="1" dirty="0" smtClean="0">
                <a:solidFill>
                  <a:srgbClr val="FF0000"/>
                </a:solidFill>
              </a:rPr>
              <a:t> et al.</a:t>
            </a:r>
            <a:r>
              <a:rPr lang="en-IE" dirty="0" smtClean="0">
                <a:solidFill>
                  <a:srgbClr val="FF0000"/>
                </a:solidFill>
              </a:rPr>
              <a:t>). </a:t>
            </a:r>
            <a:br>
              <a:rPr lang="en-IE" dirty="0" smtClean="0">
                <a:solidFill>
                  <a:srgbClr val="FF0000"/>
                </a:solidFill>
              </a:rPr>
            </a:br>
            <a:r>
              <a:rPr lang="en-IE" b="1" dirty="0" smtClean="0">
                <a:solidFill>
                  <a:srgbClr val="FF0000"/>
                </a:solidFill>
              </a:rPr>
              <a:t>arXiv:1410.7227 [hep-ex] |</a:t>
            </a:r>
            <a:r>
              <a:rPr lang="en-IE" dirty="0" smtClean="0">
                <a:solidFill>
                  <a:srgbClr val="FF0000"/>
                </a:solidFill>
              </a:rPr>
              <a:t> </a:t>
            </a:r>
            <a:endParaRPr lang="en-I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27180" y="2531904"/>
            <a:ext cx="2782810" cy="7699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6" name="Rectangle 65"/>
          <p:cNvSpPr/>
          <p:nvPr/>
        </p:nvSpPr>
        <p:spPr>
          <a:xfrm>
            <a:off x="2088592" y="1851660"/>
            <a:ext cx="3032048" cy="527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703888" y="1643063"/>
            <a:ext cx="3295650" cy="4941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264479" y="274320"/>
            <a:ext cx="4703761" cy="7708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 mass 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scale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753225" y="1792288"/>
            <a:ext cx="260350" cy="47926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3300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6767513" y="4606925"/>
            <a:ext cx="246062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6759575" y="2940050"/>
            <a:ext cx="2460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6753225" y="3513138"/>
            <a:ext cx="246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6759575" y="4060825"/>
            <a:ext cx="2460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6767513" y="2379663"/>
            <a:ext cx="246062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6762750" y="5145088"/>
            <a:ext cx="246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6757988" y="5697538"/>
            <a:ext cx="246062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6173788" y="1643063"/>
            <a:ext cx="630237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6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5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4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3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2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1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0</a:t>
            </a:r>
            <a:endParaRPr lang="en-US"/>
          </a:p>
          <a:p>
            <a:endParaRPr lang="en-US"/>
          </a:p>
          <a:p>
            <a:r>
              <a:rPr lang="en-US"/>
              <a:t>10</a:t>
            </a:r>
            <a:r>
              <a:rPr lang="en-US" baseline="30000"/>
              <a:t>-1</a:t>
            </a:r>
          </a:p>
          <a:p>
            <a:endParaRPr lang="en-US" baseline="30000"/>
          </a:p>
          <a:p>
            <a:r>
              <a:rPr lang="en-US"/>
              <a:t>10</a:t>
            </a:r>
            <a:r>
              <a:rPr lang="en-US" baseline="30000"/>
              <a:t> -2</a:t>
            </a:r>
            <a:endParaRPr 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6767513" y="6178550"/>
            <a:ext cx="246062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7769225" y="1841500"/>
            <a:ext cx="665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Pauli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7769225" y="2451100"/>
            <a:ext cx="79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Fermi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7381875" y="1768475"/>
            <a:ext cx="446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/>
              <a:t>e</a:t>
            </a:r>
            <a:endParaRPr 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7278688" y="3814763"/>
            <a:ext cx="1201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Bergkvist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7620000" y="4076700"/>
            <a:ext cx="72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ITEP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7342188" y="4502150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Los Alamos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7327900" y="4795838"/>
            <a:ext cx="1743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Troitzk, Mainz</a:t>
            </a:r>
          </a:p>
        </p:txBody>
      </p:sp>
      <p:sp>
        <p:nvSpPr>
          <p:cNvPr id="22551" name="AutoShape 23"/>
          <p:cNvSpPr>
            <a:spLocks noChangeArrowheads="1"/>
          </p:cNvSpPr>
          <p:nvPr/>
        </p:nvSpPr>
        <p:spPr bwMode="auto">
          <a:xfrm>
            <a:off x="7099300" y="1816100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AutoShape 24"/>
          <p:cNvSpPr>
            <a:spLocks noChangeArrowheads="1"/>
          </p:cNvSpPr>
          <p:nvPr/>
        </p:nvSpPr>
        <p:spPr bwMode="auto">
          <a:xfrm>
            <a:off x="7070725" y="5353050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AutoShape 25"/>
          <p:cNvSpPr>
            <a:spLocks noChangeArrowheads="1"/>
          </p:cNvSpPr>
          <p:nvPr/>
        </p:nvSpPr>
        <p:spPr bwMode="auto">
          <a:xfrm>
            <a:off x="7056438" y="4838700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AutoShape 26"/>
          <p:cNvSpPr>
            <a:spLocks noChangeArrowheads="1"/>
          </p:cNvSpPr>
          <p:nvPr/>
        </p:nvSpPr>
        <p:spPr bwMode="auto">
          <a:xfrm>
            <a:off x="7056438" y="4510088"/>
            <a:ext cx="273050" cy="315912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5" name="AutoShape 27"/>
          <p:cNvSpPr>
            <a:spLocks noChangeArrowheads="1"/>
          </p:cNvSpPr>
          <p:nvPr/>
        </p:nvSpPr>
        <p:spPr bwMode="auto">
          <a:xfrm>
            <a:off x="7327900" y="4171950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AutoShape 28"/>
          <p:cNvSpPr>
            <a:spLocks noChangeArrowheads="1"/>
          </p:cNvSpPr>
          <p:nvPr/>
        </p:nvSpPr>
        <p:spPr bwMode="auto">
          <a:xfrm>
            <a:off x="7042150" y="4057650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7380288" y="5334000"/>
            <a:ext cx="1096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KATRIN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 rot="-5400000">
            <a:off x="5414963" y="3730625"/>
            <a:ext cx="915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>
                <a:latin typeface="Symbol" pitchFamily="18" charset="2"/>
              </a:rPr>
              <a:t>n</a:t>
            </a:r>
            <a:r>
              <a:rPr lang="en-US"/>
              <a:t> , eV</a:t>
            </a:r>
          </a:p>
        </p:txBody>
      </p:sp>
      <p:sp>
        <p:nvSpPr>
          <p:cNvPr id="763935" name="Rectangle 31"/>
          <p:cNvSpPr>
            <a:spLocks noChangeArrowheads="1"/>
          </p:cNvSpPr>
          <p:nvPr/>
        </p:nvSpPr>
        <p:spPr bwMode="auto">
          <a:xfrm>
            <a:off x="6784975" y="5549900"/>
            <a:ext cx="203200" cy="279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7591425" y="5551488"/>
            <a:ext cx="712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2016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2561" name="AutoShape 33"/>
          <p:cNvSpPr>
            <a:spLocks noChangeArrowheads="1"/>
          </p:cNvSpPr>
          <p:nvPr/>
        </p:nvSpPr>
        <p:spPr bwMode="auto">
          <a:xfrm>
            <a:off x="5893594" y="5490052"/>
            <a:ext cx="325438" cy="36671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2" name="AutoShape 34"/>
          <p:cNvSpPr>
            <a:spLocks noChangeArrowheads="1"/>
          </p:cNvSpPr>
          <p:nvPr/>
        </p:nvSpPr>
        <p:spPr bwMode="auto">
          <a:xfrm>
            <a:off x="7121525" y="2579688"/>
            <a:ext cx="284163" cy="366712"/>
          </a:xfrm>
          <a:prstGeom prst="downArrow">
            <a:avLst>
              <a:gd name="adj1" fmla="val 50000"/>
              <a:gd name="adj2" fmla="val 3226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2564" name="AutoShape 36"/>
          <p:cNvSpPr>
            <a:spLocks noChangeArrowheads="1"/>
          </p:cNvSpPr>
          <p:nvPr/>
        </p:nvSpPr>
        <p:spPr bwMode="auto">
          <a:xfrm>
            <a:off x="7608888" y="4295775"/>
            <a:ext cx="273050" cy="31591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7875588" y="4267200"/>
            <a:ext cx="884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Zurich</a:t>
            </a:r>
          </a:p>
        </p:txBody>
      </p:sp>
      <p:sp>
        <p:nvSpPr>
          <p:cNvPr id="22566" name="Text Box 38"/>
          <p:cNvSpPr txBox="1">
            <a:spLocks noChangeArrowheads="1"/>
          </p:cNvSpPr>
          <p:nvPr/>
        </p:nvSpPr>
        <p:spPr bwMode="auto">
          <a:xfrm>
            <a:off x="4267200" y="5380038"/>
            <a:ext cx="1539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Oscillations,</a:t>
            </a:r>
          </a:p>
          <a:p>
            <a:r>
              <a:rPr lang="en-US" dirty="0"/>
              <a:t>&amp;  cosmology</a:t>
            </a:r>
          </a:p>
        </p:txBody>
      </p:sp>
      <p:pic>
        <p:nvPicPr>
          <p:cNvPr id="22567" name="Picture 39" descr="katrin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25410">
            <a:off x="5619296" y="633968"/>
            <a:ext cx="3344545" cy="266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7822248" y="1083311"/>
            <a:ext cx="1096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KATRIN</a:t>
            </a:r>
          </a:p>
        </p:txBody>
      </p:sp>
      <p:sp>
        <p:nvSpPr>
          <p:cNvPr id="22569" name="Text Box 41"/>
          <p:cNvSpPr txBox="1">
            <a:spLocks noChangeArrowheads="1"/>
          </p:cNvSpPr>
          <p:nvPr/>
        </p:nvSpPr>
        <p:spPr bwMode="auto">
          <a:xfrm>
            <a:off x="3615558" y="5985510"/>
            <a:ext cx="2572746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~(</a:t>
            </a:r>
            <a:r>
              <a:rPr lang="en-US" dirty="0"/>
              <a:t>0.045 – 0.10) </a:t>
            </a:r>
            <a:r>
              <a:rPr lang="en-US" dirty="0" err="1"/>
              <a:t>eV</a:t>
            </a:r>
            <a:endParaRPr lang="en-US" dirty="0"/>
          </a:p>
        </p:txBody>
      </p:sp>
      <p:sp>
        <p:nvSpPr>
          <p:cNvPr id="22571" name="Text Box 43"/>
          <p:cNvSpPr txBox="1">
            <a:spLocks noChangeArrowheads="1"/>
          </p:cNvSpPr>
          <p:nvPr/>
        </p:nvSpPr>
        <p:spPr bwMode="auto">
          <a:xfrm>
            <a:off x="327180" y="2574130"/>
            <a:ext cx="593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 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</a:p>
          <a:p>
            <a:r>
              <a:rPr lang="en-US" sz="2000" dirty="0">
                <a:latin typeface="Symbol" pitchFamily="18" charset="2"/>
              </a:rPr>
              <a:t> </a:t>
            </a:r>
            <a:r>
              <a:rPr lang="en-US" sz="2000" dirty="0"/>
              <a:t>m</a:t>
            </a:r>
            <a:r>
              <a:rPr lang="en-US" sz="2000" baseline="-25000" dirty="0"/>
              <a:t>3</a:t>
            </a:r>
            <a:endParaRPr lang="en-US" sz="2000" dirty="0"/>
          </a:p>
        </p:txBody>
      </p:sp>
      <p:sp>
        <p:nvSpPr>
          <p:cNvPr id="22572" name="Text Box 44"/>
          <p:cNvSpPr txBox="1">
            <a:spLocks noChangeArrowheads="1"/>
          </p:cNvSpPr>
          <p:nvPr/>
        </p:nvSpPr>
        <p:spPr bwMode="auto">
          <a:xfrm>
            <a:off x="838199" y="2842577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22574" name="Text Box 46"/>
          <p:cNvSpPr txBox="1">
            <a:spLocks noChangeArrowheads="1"/>
          </p:cNvSpPr>
          <p:nvPr/>
        </p:nvSpPr>
        <p:spPr bwMode="auto">
          <a:xfrm>
            <a:off x="838199" y="2665570"/>
            <a:ext cx="371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&gt;</a:t>
            </a:r>
          </a:p>
        </p:txBody>
      </p:sp>
      <p:sp>
        <p:nvSpPr>
          <p:cNvPr id="22575" name="Line 47"/>
          <p:cNvSpPr>
            <a:spLocks noChangeShapeType="1"/>
          </p:cNvSpPr>
          <p:nvPr/>
        </p:nvSpPr>
        <p:spPr bwMode="auto">
          <a:xfrm>
            <a:off x="434340" y="2975768"/>
            <a:ext cx="35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6" name="Text Box 48"/>
          <p:cNvSpPr txBox="1">
            <a:spLocks noChangeArrowheads="1"/>
          </p:cNvSpPr>
          <p:nvPr/>
        </p:nvSpPr>
        <p:spPr bwMode="auto">
          <a:xfrm>
            <a:off x="2091848" y="2746693"/>
            <a:ext cx="883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 = 0.18</a:t>
            </a:r>
            <a:endParaRPr lang="en-US" dirty="0"/>
          </a:p>
        </p:txBody>
      </p:sp>
      <p:sp>
        <p:nvSpPr>
          <p:cNvPr id="22577" name="Text Box 49"/>
          <p:cNvSpPr txBox="1">
            <a:spLocks noChangeArrowheads="1"/>
          </p:cNvSpPr>
          <p:nvPr/>
        </p:nvSpPr>
        <p:spPr bwMode="auto">
          <a:xfrm>
            <a:off x="3078240" y="2571036"/>
            <a:ext cx="28153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 weakest </a:t>
            </a:r>
            <a:r>
              <a:rPr lang="en-US" dirty="0" smtClean="0"/>
              <a:t>mass </a:t>
            </a:r>
          </a:p>
          <a:p>
            <a:r>
              <a:rPr lang="en-US" dirty="0" smtClean="0"/>
              <a:t>hierarchy,</a:t>
            </a:r>
          </a:p>
          <a:p>
            <a:r>
              <a:rPr lang="en-US" dirty="0" smtClean="0"/>
              <a:t>related to large mixing</a:t>
            </a:r>
            <a:endParaRPr lang="en-US" dirty="0"/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233363" y="4473377"/>
            <a:ext cx="295625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Symbol" pitchFamily="18" charset="2"/>
              </a:rPr>
              <a:t>S </a:t>
            </a:r>
            <a:r>
              <a:rPr lang="en-US" dirty="0"/>
              <a:t>m &lt; 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/>
              <a:t>0.136 </a:t>
            </a:r>
            <a:r>
              <a:rPr lang="en-US" dirty="0" err="1"/>
              <a:t>eV</a:t>
            </a:r>
            <a:r>
              <a:rPr lang="en-US" dirty="0"/>
              <a:t>  (95 % CL)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61925" y="1303913"/>
            <a:ext cx="1778000" cy="40011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Oscillations: </a:t>
            </a:r>
            <a:endParaRPr lang="en-IE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175101" y="3922762"/>
            <a:ext cx="1596565" cy="400110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Cosmology:</a:t>
            </a:r>
            <a:endParaRPr lang="en-IE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3189621" y="4437063"/>
            <a:ext cx="2353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Planck 2015  + BAO+ HST</a:t>
            </a:r>
            <a:endParaRPr lang="en-IE" dirty="0"/>
          </a:p>
        </p:txBody>
      </p:sp>
      <p:sp>
        <p:nvSpPr>
          <p:cNvPr id="55" name="TextBox 54"/>
          <p:cNvSpPr txBox="1"/>
          <p:nvPr/>
        </p:nvSpPr>
        <p:spPr>
          <a:xfrm>
            <a:off x="91122" y="4842411"/>
            <a:ext cx="3098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 E. Di Valentino,  et al</a:t>
            </a:r>
            <a:br>
              <a:rPr lang="en-IE" sz="1600" i="1" dirty="0" smtClean="0">
                <a:solidFill>
                  <a:srgbClr val="FF0000"/>
                </a:solidFill>
              </a:rPr>
            </a:br>
            <a:r>
              <a:rPr lang="en-IE" sz="1600" b="1" i="1" dirty="0" smtClean="0">
                <a:solidFill>
                  <a:srgbClr val="FF0000"/>
                </a:solidFill>
              </a:rPr>
              <a:t>1507.08665 [astro-ph.CO]  </a:t>
            </a:r>
            <a:endParaRPr lang="en-IE" sz="1600" i="1" dirty="0">
              <a:solidFill>
                <a:srgbClr val="FF0000"/>
              </a:solidFill>
            </a:endParaRPr>
          </a:p>
        </p:txBody>
      </p:sp>
      <p:sp>
        <p:nvSpPr>
          <p:cNvPr id="57" name="Text Box 8"/>
          <p:cNvSpPr txBox="1">
            <a:spLocks noChangeArrowheads="1"/>
          </p:cNvSpPr>
          <p:nvPr/>
        </p:nvSpPr>
        <p:spPr bwMode="auto">
          <a:xfrm>
            <a:off x="136363" y="5459968"/>
            <a:ext cx="33858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Symbol" pitchFamily="18" charset="2"/>
              </a:rPr>
              <a:t>S </a:t>
            </a:r>
            <a:r>
              <a:rPr lang="en-US" dirty="0"/>
              <a:t>m </a:t>
            </a:r>
            <a:r>
              <a:rPr lang="en-US" dirty="0" smtClean="0"/>
              <a:t>&lt; (0.3 -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0.4) </a:t>
            </a:r>
            <a:r>
              <a:rPr lang="en-US" dirty="0" err="1"/>
              <a:t>eV</a:t>
            </a:r>
            <a:r>
              <a:rPr lang="en-US" dirty="0"/>
              <a:t>  (95 % CL)</a:t>
            </a:r>
          </a:p>
        </p:txBody>
      </p:sp>
      <p:sp>
        <p:nvSpPr>
          <p:cNvPr id="58" name="Text Box 51"/>
          <p:cNvSpPr txBox="1">
            <a:spLocks noChangeArrowheads="1"/>
          </p:cNvSpPr>
          <p:nvPr/>
        </p:nvSpPr>
        <p:spPr bwMode="auto">
          <a:xfrm>
            <a:off x="2088592" y="1893609"/>
            <a:ext cx="3032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/>
              <a:t>m</a:t>
            </a:r>
            <a:r>
              <a:rPr lang="en-US" sz="2000" baseline="-25000" dirty="0" err="1" smtClean="0"/>
              <a:t>h</a:t>
            </a:r>
            <a:r>
              <a:rPr lang="en-US" sz="2000" baseline="-25000" dirty="0" smtClean="0"/>
              <a:t>   </a:t>
            </a:r>
            <a:r>
              <a:rPr lang="en-US" sz="2000" dirty="0" smtClean="0"/>
              <a:t>&gt;  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31</a:t>
            </a:r>
            <a:r>
              <a:rPr lang="en-US" sz="2000" baseline="30000" dirty="0" smtClean="0"/>
              <a:t>2  </a:t>
            </a:r>
            <a:r>
              <a:rPr lang="en-US" sz="2000" dirty="0" smtClean="0"/>
              <a:t>&gt; 0.045 </a:t>
            </a:r>
            <a:r>
              <a:rPr lang="en-US" sz="2000" dirty="0" err="1" smtClean="0"/>
              <a:t>eV</a:t>
            </a:r>
            <a:r>
              <a:rPr lang="en-US" sz="2000" baseline="30000" dirty="0" smtClean="0"/>
              <a:t>        </a:t>
            </a:r>
            <a:endParaRPr lang="en-US" sz="2000" dirty="0"/>
          </a:p>
        </p:txBody>
      </p:sp>
      <p:sp>
        <p:nvSpPr>
          <p:cNvPr id="59" name="Text Box 51"/>
          <p:cNvSpPr txBox="1">
            <a:spLocks noChangeArrowheads="1"/>
          </p:cNvSpPr>
          <p:nvPr/>
        </p:nvSpPr>
        <p:spPr bwMode="auto">
          <a:xfrm>
            <a:off x="1229200" y="2571036"/>
            <a:ext cx="1106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 D</a:t>
            </a:r>
            <a:r>
              <a:rPr lang="en-US" sz="2000" dirty="0"/>
              <a:t>m</a:t>
            </a:r>
            <a:r>
              <a:rPr lang="en-US" sz="2000" baseline="-25000" dirty="0"/>
              <a:t>21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</a:p>
          <a:p>
            <a:r>
              <a:rPr lang="en-US" sz="2000" dirty="0">
                <a:latin typeface="Symbol" pitchFamily="18" charset="2"/>
              </a:rPr>
              <a:t> D</a:t>
            </a:r>
            <a:r>
              <a:rPr lang="en-US" sz="2000" dirty="0"/>
              <a:t>m</a:t>
            </a:r>
            <a:r>
              <a:rPr lang="en-US" sz="2000" baseline="-25000" dirty="0"/>
              <a:t>32</a:t>
            </a:r>
            <a:r>
              <a:rPr lang="en-US" sz="2000" baseline="30000" dirty="0"/>
              <a:t>2</a:t>
            </a:r>
            <a:endParaRPr lang="en-US" sz="2000" dirty="0"/>
          </a:p>
        </p:txBody>
      </p:sp>
      <p:sp>
        <p:nvSpPr>
          <p:cNvPr id="60" name="Freeform 49"/>
          <p:cNvSpPr>
            <a:spLocks/>
          </p:cNvSpPr>
          <p:nvPr/>
        </p:nvSpPr>
        <p:spPr bwMode="auto">
          <a:xfrm>
            <a:off x="2822591" y="1929344"/>
            <a:ext cx="855981" cy="364375"/>
          </a:xfrm>
          <a:custGeom>
            <a:avLst/>
            <a:gdLst>
              <a:gd name="T0" fmla="*/ 0 w 502"/>
              <a:gd name="T1" fmla="*/ 2147483647 h 174"/>
              <a:gd name="T2" fmla="*/ 2147483647 w 502"/>
              <a:gd name="T3" fmla="*/ 2147483647 h 174"/>
              <a:gd name="T4" fmla="*/ 2147483647 w 502"/>
              <a:gd name="T5" fmla="*/ 0 h 174"/>
              <a:gd name="T6" fmla="*/ 2147483647 w 502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174"/>
              <a:gd name="T14" fmla="*/ 502 w 502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174">
                <a:moveTo>
                  <a:pt x="0" y="46"/>
                </a:moveTo>
                <a:lnTo>
                  <a:pt x="36" y="174"/>
                </a:lnTo>
                <a:lnTo>
                  <a:pt x="36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Freeform 49"/>
          <p:cNvSpPr>
            <a:spLocks/>
          </p:cNvSpPr>
          <p:nvPr/>
        </p:nvSpPr>
        <p:spPr bwMode="auto">
          <a:xfrm>
            <a:off x="1176972" y="2603340"/>
            <a:ext cx="1000125" cy="698500"/>
          </a:xfrm>
          <a:custGeom>
            <a:avLst/>
            <a:gdLst>
              <a:gd name="T0" fmla="*/ 0 w 502"/>
              <a:gd name="T1" fmla="*/ 2147483647 h 174"/>
              <a:gd name="T2" fmla="*/ 2147483647 w 502"/>
              <a:gd name="T3" fmla="*/ 2147483647 h 174"/>
              <a:gd name="T4" fmla="*/ 2147483647 w 502"/>
              <a:gd name="T5" fmla="*/ 0 h 174"/>
              <a:gd name="T6" fmla="*/ 2147483647 w 502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174"/>
              <a:gd name="T14" fmla="*/ 502 w 502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174">
                <a:moveTo>
                  <a:pt x="0" y="46"/>
                </a:moveTo>
                <a:lnTo>
                  <a:pt x="36" y="174"/>
                </a:lnTo>
                <a:lnTo>
                  <a:pt x="36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152315" y="5829300"/>
            <a:ext cx="1537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conservative</a:t>
            </a:r>
            <a:endParaRPr lang="en-IE" dirty="0"/>
          </a:p>
        </p:txBody>
      </p:sp>
      <p:sp>
        <p:nvSpPr>
          <p:cNvPr id="63" name="TextBox 62"/>
          <p:cNvSpPr txBox="1"/>
          <p:nvPr/>
        </p:nvSpPr>
        <p:spPr>
          <a:xfrm>
            <a:off x="173038" y="1851660"/>
            <a:ext cx="1563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heaviest</a:t>
            </a:r>
          </a:p>
          <a:p>
            <a:r>
              <a:rPr lang="en-IE" dirty="0" smtClean="0"/>
              <a:t>neutrino</a:t>
            </a:r>
            <a:endParaRPr lang="en-IE" dirty="0"/>
          </a:p>
        </p:txBody>
      </p:sp>
      <p:sp>
        <p:nvSpPr>
          <p:cNvPr id="64" name="Text Box 44"/>
          <p:cNvSpPr txBox="1">
            <a:spLocks noChangeArrowheads="1"/>
          </p:cNvSpPr>
          <p:nvPr/>
        </p:nvSpPr>
        <p:spPr bwMode="auto">
          <a:xfrm>
            <a:off x="2507798" y="2012791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65" name="Line 52"/>
          <p:cNvSpPr>
            <a:spLocks noChangeShapeType="1"/>
          </p:cNvSpPr>
          <p:nvPr/>
        </p:nvSpPr>
        <p:spPr bwMode="auto">
          <a:xfrm>
            <a:off x="1310005" y="2935128"/>
            <a:ext cx="8128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6677026" y="830897"/>
            <a:ext cx="2373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Kinematical methods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74607" y="162560"/>
            <a:ext cx="1730039" cy="805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Scales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3180958" y="227149"/>
            <a:ext cx="2414588" cy="815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GUT - Planck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3263798" y="995679"/>
            <a:ext cx="1168134" cy="4049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mass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</p:txBody>
      </p:sp>
      <p:sp>
        <p:nvSpPr>
          <p:cNvPr id="31753" name="WordArt 9"/>
          <p:cNvSpPr>
            <a:spLocks noChangeArrowheads="1" noChangeShapeType="1" noTextEdit="1"/>
          </p:cNvSpPr>
          <p:nvPr/>
        </p:nvSpPr>
        <p:spPr bwMode="auto">
          <a:xfrm>
            <a:off x="3325999" y="5664981"/>
            <a:ext cx="1567713" cy="5497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sub-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eV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31757" name="WordArt 13"/>
          <p:cNvSpPr>
            <a:spLocks noChangeArrowheads="1" noChangeShapeType="1" noTextEdit="1"/>
          </p:cNvSpPr>
          <p:nvPr/>
        </p:nvSpPr>
        <p:spPr bwMode="auto">
          <a:xfrm>
            <a:off x="3227129" y="3240283"/>
            <a:ext cx="2249206" cy="5651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Electroweak –</a:t>
            </a:r>
          </a:p>
        </p:txBody>
      </p:sp>
      <p:sp>
        <p:nvSpPr>
          <p:cNvPr id="31758" name="WordArt 14"/>
          <p:cNvSpPr>
            <a:spLocks noChangeArrowheads="1" noChangeShapeType="1" noTextEdit="1"/>
          </p:cNvSpPr>
          <p:nvPr/>
        </p:nvSpPr>
        <p:spPr bwMode="auto">
          <a:xfrm>
            <a:off x="3260605" y="3859981"/>
            <a:ext cx="749189" cy="573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LHC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319822" y="670136"/>
            <a:ext cx="24384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High scale seesaw</a:t>
            </a:r>
          </a:p>
          <a:p>
            <a:r>
              <a:rPr lang="en-US" sz="2000" dirty="0" smtClean="0"/>
              <a:t>Quark- lepton </a:t>
            </a:r>
          </a:p>
          <a:p>
            <a:r>
              <a:rPr lang="en-US" sz="2000" dirty="0" smtClean="0"/>
              <a:t>symmetry /analogy</a:t>
            </a:r>
          </a:p>
          <a:p>
            <a:r>
              <a:rPr lang="en-US" sz="2000" dirty="0" smtClean="0"/>
              <a:t>GUT</a:t>
            </a:r>
            <a:endParaRPr lang="en-US" sz="2000" dirty="0"/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3325999" y="5050970"/>
            <a:ext cx="772339" cy="5418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eV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-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2232" y="2822008"/>
            <a:ext cx="25395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Low scale seesaw, </a:t>
            </a:r>
          </a:p>
          <a:p>
            <a:r>
              <a:rPr lang="en-IE" sz="2000" dirty="0" err="1" smtClean="0"/>
              <a:t>radiative</a:t>
            </a:r>
            <a:r>
              <a:rPr lang="en-IE" sz="2000" dirty="0" smtClean="0"/>
              <a:t> mechanisms, RPV, </a:t>
            </a:r>
          </a:p>
          <a:p>
            <a:r>
              <a:rPr lang="en-IE" sz="2000" dirty="0" smtClean="0"/>
              <a:t>high dimensional</a:t>
            </a:r>
          </a:p>
          <a:p>
            <a:r>
              <a:rPr lang="en-IE" sz="2000" dirty="0" smtClean="0"/>
              <a:t>operators</a:t>
            </a:r>
            <a:endParaRPr lang="en-IE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468844" y="4891314"/>
            <a:ext cx="2492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Scale of neutrino masses themselves</a:t>
            </a:r>
          </a:p>
          <a:p>
            <a:r>
              <a:rPr lang="en-IE" sz="2000" dirty="0" smtClean="0"/>
              <a:t> Relation to dark </a:t>
            </a:r>
          </a:p>
          <a:p>
            <a:r>
              <a:rPr lang="en-IE" sz="2000" dirty="0" smtClean="0"/>
              <a:t> energy, MAVAN?</a:t>
            </a:r>
            <a:endParaRPr lang="en-IE" sz="2000" dirty="0"/>
          </a:p>
        </p:txBody>
      </p:sp>
      <p:sp>
        <p:nvSpPr>
          <p:cNvPr id="15" name="Down Arrow 14"/>
          <p:cNvSpPr/>
          <p:nvPr/>
        </p:nvSpPr>
        <p:spPr bwMode="auto">
          <a:xfrm rot="13824863">
            <a:off x="1938237" y="4380315"/>
            <a:ext cx="419100" cy="798991"/>
          </a:xfrm>
          <a:prstGeom prst="downArrow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6200000">
            <a:off x="2023311" y="5349607"/>
            <a:ext cx="419100" cy="560273"/>
          </a:xfrm>
          <a:prstGeom prst="downArrow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 rot="12601780">
            <a:off x="1889120" y="2645739"/>
            <a:ext cx="419100" cy="100985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WordArt 5"/>
          <p:cNvSpPr>
            <a:spLocks noChangeArrowheads="1" noChangeShapeType="1" noTextEdit="1"/>
          </p:cNvSpPr>
          <p:nvPr/>
        </p:nvSpPr>
        <p:spPr bwMode="auto">
          <a:xfrm>
            <a:off x="599460" y="5396565"/>
            <a:ext cx="711815" cy="5555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32781" y="1400628"/>
            <a:ext cx="86914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 V</a:t>
            </a:r>
            <a:r>
              <a:rPr lang="en-US" sz="2000" baseline="-25000" dirty="0" smtClean="0"/>
              <a:t>EW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 </a:t>
            </a:r>
          </a:p>
          <a:p>
            <a:r>
              <a:rPr lang="en-US" sz="2000" baseline="-25000" dirty="0" smtClean="0"/>
              <a:t>   </a:t>
            </a:r>
            <a:r>
              <a:rPr lang="en-US" sz="2000" dirty="0" err="1" smtClean="0"/>
              <a:t>m</a:t>
            </a:r>
            <a:r>
              <a:rPr lang="en-US" sz="2000" baseline="-25000" dirty="0" err="1" smtClean="0">
                <a:latin typeface="Symbol" pitchFamily="18" charset="2"/>
              </a:rPr>
              <a:t>n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665699" y="1777376"/>
            <a:ext cx="5152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WordArt 5"/>
          <p:cNvSpPr>
            <a:spLocks noChangeArrowheads="1" noChangeShapeType="1" noTextEdit="1"/>
          </p:cNvSpPr>
          <p:nvPr/>
        </p:nvSpPr>
        <p:spPr bwMode="auto">
          <a:xfrm>
            <a:off x="1181867" y="5407732"/>
            <a:ext cx="540672" cy="867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Symbol" pitchFamily="18" charset="2"/>
              </a:rPr>
              <a:t>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142271" y="992139"/>
            <a:ext cx="1762375" cy="7445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of new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38547" y="6155921"/>
            <a:ext cx="385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Neutrino mass itself  is the fundamental scale of new physics</a:t>
            </a:r>
            <a:endParaRPr lang="en-IE" dirty="0"/>
          </a:p>
        </p:txBody>
      </p:sp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256722" y="1736736"/>
            <a:ext cx="1952724" cy="871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physics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9" name="TextBox 28"/>
          <p:cNvSpPr txBox="1"/>
          <p:nvPr/>
        </p:nvSpPr>
        <p:spPr>
          <a:xfrm rot="20771645">
            <a:off x="5589481" y="83742"/>
            <a:ext cx="171651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28 orders of</a:t>
            </a:r>
          </a:p>
          <a:p>
            <a:r>
              <a:rPr lang="en-IE" dirty="0" smtClean="0"/>
              <a:t>magnitude</a:t>
            </a:r>
            <a:endParaRPr lang="en-IE" dirty="0"/>
          </a:p>
        </p:txBody>
      </p:sp>
      <p:sp>
        <p:nvSpPr>
          <p:cNvPr id="30" name="TextBox 29"/>
          <p:cNvSpPr txBox="1"/>
          <p:nvPr/>
        </p:nvSpPr>
        <p:spPr>
          <a:xfrm>
            <a:off x="457941" y="6275667"/>
            <a:ext cx="2119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Spurious scale?</a:t>
            </a:r>
            <a:endParaRPr lang="en-IE" dirty="0"/>
          </a:p>
        </p:txBody>
      </p:sp>
      <p:sp>
        <p:nvSpPr>
          <p:cNvPr id="31" name="WordArt 7"/>
          <p:cNvSpPr>
            <a:spLocks noChangeArrowheads="1" noChangeShapeType="1" noTextEdit="1"/>
          </p:cNvSpPr>
          <p:nvPr/>
        </p:nvSpPr>
        <p:spPr bwMode="auto">
          <a:xfrm>
            <a:off x="3234559" y="2001521"/>
            <a:ext cx="1168134" cy="7087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PeV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13257508">
            <a:off x="1916948" y="3433387"/>
            <a:ext cx="419100" cy="798991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-194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5850" name="Freeform 10"/>
          <p:cNvSpPr>
            <a:spLocks/>
          </p:cNvSpPr>
          <p:nvPr/>
        </p:nvSpPr>
        <p:spPr bwMode="auto">
          <a:xfrm>
            <a:off x="304800" y="2514600"/>
            <a:ext cx="2514600" cy="685800"/>
          </a:xfrm>
          <a:custGeom>
            <a:avLst/>
            <a:gdLst>
              <a:gd name="T0" fmla="*/ 0 w 1584"/>
              <a:gd name="T1" fmla="*/ 2147483647 h 432"/>
              <a:gd name="T2" fmla="*/ 2147483647 w 1584"/>
              <a:gd name="T3" fmla="*/ 2147483647 h 432"/>
              <a:gd name="T4" fmla="*/ 2147483647 w 1584"/>
              <a:gd name="T5" fmla="*/ 0 h 432"/>
              <a:gd name="T6" fmla="*/ 0 w 1584"/>
              <a:gd name="T7" fmla="*/ 2147483647 h 432"/>
              <a:gd name="T8" fmla="*/ 0 60000 65536"/>
              <a:gd name="T9" fmla="*/ 0 60000 65536"/>
              <a:gd name="T10" fmla="*/ 0 60000 65536"/>
              <a:gd name="T11" fmla="*/ 0 60000 65536"/>
              <a:gd name="T12" fmla="*/ 0 w 1584"/>
              <a:gd name="T13" fmla="*/ 0 h 432"/>
              <a:gd name="T14" fmla="*/ 1584 w 1584"/>
              <a:gd name="T15" fmla="*/ 432 h 4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4" h="432">
                <a:moveTo>
                  <a:pt x="0" y="432"/>
                </a:moveTo>
                <a:lnTo>
                  <a:pt x="1584" y="432"/>
                </a:lnTo>
                <a:lnTo>
                  <a:pt x="1104" y="0"/>
                </a:lnTo>
                <a:lnTo>
                  <a:pt x="0" y="432"/>
                </a:lnTo>
                <a:close/>
              </a:path>
            </a:pathLst>
          </a:custGeom>
          <a:solidFill>
            <a:schemeClr val="bg2"/>
          </a:solidFill>
          <a:ln w="19050" cmpd="sng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Freeform 11"/>
          <p:cNvSpPr>
            <a:spLocks/>
          </p:cNvSpPr>
          <p:nvPr/>
        </p:nvSpPr>
        <p:spPr bwMode="auto">
          <a:xfrm>
            <a:off x="304800" y="1371600"/>
            <a:ext cx="2514600" cy="1828800"/>
          </a:xfrm>
          <a:custGeom>
            <a:avLst/>
            <a:gdLst>
              <a:gd name="T0" fmla="*/ 0 w 1584"/>
              <a:gd name="T1" fmla="*/ 2147483647 h 1152"/>
              <a:gd name="T2" fmla="*/ 2147483647 w 1584"/>
              <a:gd name="T3" fmla="*/ 0 h 1152"/>
              <a:gd name="T4" fmla="*/ 2147483647 w 1584"/>
              <a:gd name="T5" fmla="*/ 2147483647 h 1152"/>
              <a:gd name="T6" fmla="*/ 0 60000 65536"/>
              <a:gd name="T7" fmla="*/ 0 60000 65536"/>
              <a:gd name="T8" fmla="*/ 0 60000 65536"/>
              <a:gd name="T9" fmla="*/ 0 w 1584"/>
              <a:gd name="T10" fmla="*/ 0 h 1152"/>
              <a:gd name="T11" fmla="*/ 1584 w 1584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4" h="1152">
                <a:moveTo>
                  <a:pt x="0" y="1152"/>
                </a:moveTo>
                <a:lnTo>
                  <a:pt x="864" y="0"/>
                </a:lnTo>
                <a:lnTo>
                  <a:pt x="1584" y="1152"/>
                </a:lnTo>
              </a:path>
            </a:pathLst>
          </a:custGeom>
          <a:noFill/>
          <a:ln w="19050" cmpd="sng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1676400" y="1371600"/>
            <a:ext cx="381000" cy="1143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Freeform 13"/>
          <p:cNvSpPr>
            <a:spLocks/>
          </p:cNvSpPr>
          <p:nvPr/>
        </p:nvSpPr>
        <p:spPr bwMode="auto">
          <a:xfrm>
            <a:off x="304800" y="1371600"/>
            <a:ext cx="1752600" cy="1828800"/>
          </a:xfrm>
          <a:custGeom>
            <a:avLst/>
            <a:gdLst>
              <a:gd name="T0" fmla="*/ 0 w 1104"/>
              <a:gd name="T1" fmla="*/ 2147483647 h 1152"/>
              <a:gd name="T2" fmla="*/ 2147483647 w 1104"/>
              <a:gd name="T3" fmla="*/ 0 h 1152"/>
              <a:gd name="T4" fmla="*/ 2147483647 w 1104"/>
              <a:gd name="T5" fmla="*/ 2147483647 h 1152"/>
              <a:gd name="T6" fmla="*/ 0 w 1104"/>
              <a:gd name="T7" fmla="*/ 2147483647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1104"/>
              <a:gd name="T13" fmla="*/ 0 h 1152"/>
              <a:gd name="T14" fmla="*/ 1104 w 1104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4" h="1152">
                <a:moveTo>
                  <a:pt x="0" y="1152"/>
                </a:moveTo>
                <a:lnTo>
                  <a:pt x="864" y="0"/>
                </a:lnTo>
                <a:lnTo>
                  <a:pt x="1104" y="720"/>
                </a:lnTo>
                <a:lnTo>
                  <a:pt x="0" y="1152"/>
                </a:lnTo>
                <a:close/>
              </a:path>
            </a:pathLst>
          </a:custGeom>
          <a:solidFill>
            <a:srgbClr val="B2B2B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Freeform 14"/>
          <p:cNvSpPr>
            <a:spLocks/>
          </p:cNvSpPr>
          <p:nvPr/>
        </p:nvSpPr>
        <p:spPr bwMode="auto">
          <a:xfrm>
            <a:off x="1676400" y="1371600"/>
            <a:ext cx="1143000" cy="1828800"/>
          </a:xfrm>
          <a:custGeom>
            <a:avLst/>
            <a:gdLst>
              <a:gd name="T0" fmla="*/ 2147483647 w 720"/>
              <a:gd name="T1" fmla="*/ 2147483647 h 1152"/>
              <a:gd name="T2" fmla="*/ 0 w 720"/>
              <a:gd name="T3" fmla="*/ 0 h 1152"/>
              <a:gd name="T4" fmla="*/ 2147483647 w 720"/>
              <a:gd name="T5" fmla="*/ 2147483647 h 1152"/>
              <a:gd name="T6" fmla="*/ 2147483647 w 720"/>
              <a:gd name="T7" fmla="*/ 2147483647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152"/>
              <a:gd name="T14" fmla="*/ 720 w 720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152">
                <a:moveTo>
                  <a:pt x="240" y="720"/>
                </a:moveTo>
                <a:lnTo>
                  <a:pt x="0" y="0"/>
                </a:lnTo>
                <a:lnTo>
                  <a:pt x="720" y="1152"/>
                </a:lnTo>
                <a:lnTo>
                  <a:pt x="240" y="720"/>
                </a:lnTo>
                <a:close/>
              </a:path>
            </a:pathLst>
          </a:custGeom>
          <a:solidFill>
            <a:srgbClr val="4D4D4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WordArt 4"/>
          <p:cNvSpPr>
            <a:spLocks noChangeArrowheads="1" noChangeShapeType="1" noTextEdit="1"/>
          </p:cNvSpPr>
          <p:nvPr/>
        </p:nvSpPr>
        <p:spPr bwMode="auto">
          <a:xfrm>
            <a:off x="2894111" y="239895"/>
            <a:ext cx="2648309" cy="1194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Mixing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6" name="TextBox 25"/>
          <p:cNvSpPr txBox="1"/>
          <p:nvPr/>
        </p:nvSpPr>
        <p:spPr>
          <a:xfrm rot="1033534">
            <a:off x="3293206" y="3349155"/>
            <a:ext cx="2867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from  symmetry </a:t>
            </a:r>
          </a:p>
          <a:p>
            <a:r>
              <a:rPr lang="en-IE" sz="2400" dirty="0" smtClean="0"/>
              <a:t>to anarchy and </a:t>
            </a:r>
          </a:p>
          <a:p>
            <a:r>
              <a:rPr lang="en-IE" sz="2400" dirty="0" smtClean="0"/>
              <a:t>randomness</a:t>
            </a:r>
            <a:endParaRPr lang="en-IE" sz="2400" dirty="0"/>
          </a:p>
        </p:txBody>
      </p:sp>
      <p:pic>
        <p:nvPicPr>
          <p:cNvPr id="14" name="Picture 13" descr="randomnes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8406" y="4934510"/>
            <a:ext cx="2056039" cy="1911970"/>
          </a:xfrm>
          <a:prstGeom prst="rect">
            <a:avLst/>
          </a:prstGeom>
        </p:spPr>
      </p:pic>
      <p:sp>
        <p:nvSpPr>
          <p:cNvPr id="15" name="Flowchart: Connector 14"/>
          <p:cNvSpPr/>
          <p:nvPr/>
        </p:nvSpPr>
        <p:spPr>
          <a:xfrm>
            <a:off x="1709058" y="3333541"/>
            <a:ext cx="1665514" cy="1653180"/>
          </a:xfrm>
          <a:prstGeom prst="flowChartConnector">
            <a:avLst/>
          </a:pr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Cube 11"/>
          <p:cNvSpPr/>
          <p:nvPr/>
        </p:nvSpPr>
        <p:spPr>
          <a:xfrm rot="20130648">
            <a:off x="199028" y="3293456"/>
            <a:ext cx="1697117" cy="1683177"/>
          </a:xfrm>
          <a:prstGeom prst="cube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6" name="Picture 15" descr="Pokemon_Randomness___Book_1_BW_by_goofan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32351">
            <a:off x="6036281" y="2613901"/>
            <a:ext cx="2113477" cy="2008240"/>
          </a:xfrm>
          <a:prstGeom prst="rect">
            <a:avLst/>
          </a:prstGeom>
        </p:spPr>
      </p:pic>
      <p:pic>
        <p:nvPicPr>
          <p:cNvPr id="17" name="Picture 16" descr="randomness-and-computer-securi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40901">
            <a:off x="4830578" y="4584863"/>
            <a:ext cx="2273511" cy="2003539"/>
          </a:xfrm>
          <a:prstGeom prst="rect">
            <a:avLst/>
          </a:prstGeom>
        </p:spPr>
      </p:pic>
      <p:pic>
        <p:nvPicPr>
          <p:cNvPr id="20" name="Picture 19" descr="zzz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36344">
            <a:off x="7181959" y="3494520"/>
            <a:ext cx="2030134" cy="21007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608" y="5405120"/>
            <a:ext cx="3308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Complicated constructions, </a:t>
            </a:r>
          </a:p>
          <a:p>
            <a:r>
              <a:rPr lang="en-IE" dirty="0" smtClean="0"/>
              <a:t>especially if quarks are included</a:t>
            </a:r>
            <a:endParaRPr lang="en-IE" dirty="0"/>
          </a:p>
        </p:txBody>
      </p:sp>
      <p:sp>
        <p:nvSpPr>
          <p:cNvPr id="19" name="TextBox 18"/>
          <p:cNvSpPr txBox="1"/>
          <p:nvPr/>
        </p:nvSpPr>
        <p:spPr>
          <a:xfrm>
            <a:off x="6823096" y="1699776"/>
            <a:ext cx="2273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Not much to add</a:t>
            </a:r>
          </a:p>
          <a:p>
            <a:r>
              <a:rPr lang="en-IE" dirty="0" smtClean="0"/>
              <a:t>- String landscape</a:t>
            </a:r>
          </a:p>
          <a:p>
            <a:r>
              <a:rPr lang="en-IE" dirty="0" smtClean="0"/>
              <a:t>-  </a:t>
            </a:r>
            <a:r>
              <a:rPr lang="en-IE" dirty="0" err="1" smtClean="0"/>
              <a:t>Multiverse</a:t>
            </a:r>
            <a:r>
              <a:rPr lang="en-IE" dirty="0" smtClean="0"/>
              <a:t>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1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6775585" y="737955"/>
            <a:ext cx="2284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66"/>
                </a:solidFill>
              </a:rPr>
              <a:t>H. </a:t>
            </a:r>
            <a:r>
              <a:rPr lang="en-US" sz="1600" i="1" dirty="0" err="1">
                <a:solidFill>
                  <a:srgbClr val="FF0066"/>
                </a:solidFill>
              </a:rPr>
              <a:t>Minakata</a:t>
            </a:r>
            <a:r>
              <a:rPr lang="en-US" sz="1600" i="1" dirty="0">
                <a:solidFill>
                  <a:srgbClr val="FF0066"/>
                </a:solidFill>
              </a:rPr>
              <a:t>, A Y </a:t>
            </a:r>
            <a:r>
              <a:rPr lang="en-US" sz="1600" i="1" dirty="0" smtClean="0">
                <a:solidFill>
                  <a:srgbClr val="FF0066"/>
                </a:solidFill>
              </a:rPr>
              <a:t>S</a:t>
            </a:r>
          </a:p>
          <a:p>
            <a:r>
              <a:rPr lang="en-US" sz="1600" i="1" dirty="0" smtClean="0">
                <a:solidFill>
                  <a:srgbClr val="FF0066"/>
                </a:solidFill>
              </a:rPr>
              <a:t>Z - Z. Xing</a:t>
            </a:r>
          </a:p>
          <a:p>
            <a:r>
              <a:rPr lang="en-US" sz="1600" i="1" dirty="0" smtClean="0">
                <a:solidFill>
                  <a:srgbClr val="FF0066"/>
                </a:solidFill>
              </a:rPr>
              <a:t>J Harada</a:t>
            </a:r>
          </a:p>
          <a:p>
            <a:r>
              <a:rPr lang="en-US" sz="1600" i="1" dirty="0" smtClean="0">
                <a:solidFill>
                  <a:srgbClr val="FF0066"/>
                </a:solidFill>
              </a:rPr>
              <a:t>S </a:t>
            </a:r>
            <a:r>
              <a:rPr lang="en-US" sz="1600" i="1" dirty="0" err="1" smtClean="0">
                <a:solidFill>
                  <a:srgbClr val="FF0066"/>
                </a:solidFill>
              </a:rPr>
              <a:t>Antusch</a:t>
            </a:r>
            <a:r>
              <a:rPr lang="en-US" sz="1600" i="1" dirty="0" smtClean="0">
                <a:solidFill>
                  <a:srgbClr val="FF0066"/>
                </a:solidFill>
              </a:rPr>
              <a:t> , S. F. King</a:t>
            </a:r>
          </a:p>
          <a:p>
            <a:r>
              <a:rPr lang="en-US" sz="1600" i="1" dirty="0" smtClean="0">
                <a:solidFill>
                  <a:srgbClr val="FF0066"/>
                </a:solidFill>
              </a:rPr>
              <a:t>Y </a:t>
            </a:r>
            <a:r>
              <a:rPr lang="en-US" sz="1600" i="1" dirty="0" err="1" smtClean="0">
                <a:solidFill>
                  <a:srgbClr val="FF0066"/>
                </a:solidFill>
              </a:rPr>
              <a:t>Farzan</a:t>
            </a:r>
            <a:r>
              <a:rPr lang="en-US" sz="1600" i="1" dirty="0" smtClean="0">
                <a:solidFill>
                  <a:srgbClr val="FF0066"/>
                </a:solidFill>
              </a:rPr>
              <a:t>, A Y S</a:t>
            </a:r>
          </a:p>
          <a:p>
            <a:r>
              <a:rPr lang="en-US" sz="1600" i="1" dirty="0" smtClean="0">
                <a:solidFill>
                  <a:srgbClr val="FF0066"/>
                </a:solidFill>
              </a:rPr>
              <a:t>M </a:t>
            </a:r>
            <a:r>
              <a:rPr lang="en-US" sz="1600" i="1" dirty="0" err="1" smtClean="0">
                <a:solidFill>
                  <a:srgbClr val="FF0066"/>
                </a:solidFill>
              </a:rPr>
              <a:t>Picariello</a:t>
            </a:r>
            <a:r>
              <a:rPr lang="en-US" sz="1600" i="1" dirty="0" smtClean="0">
                <a:solidFill>
                  <a:srgbClr val="FF0066"/>
                </a:solidFill>
              </a:rPr>
              <a:t> , … . </a:t>
            </a:r>
            <a:endParaRPr lang="en-US" sz="1600" i="1" dirty="0">
              <a:solidFill>
                <a:srgbClr val="FF0066"/>
              </a:solidFill>
            </a:endParaRPr>
          </a:p>
        </p:txBody>
      </p:sp>
      <p:sp>
        <p:nvSpPr>
          <p:cNvPr id="14353" name="Right Arrow 21"/>
          <p:cNvSpPr>
            <a:spLocks noChangeArrowheads="1"/>
          </p:cNvSpPr>
          <p:nvPr/>
        </p:nvSpPr>
        <p:spPr bwMode="auto">
          <a:xfrm rot="13709439">
            <a:off x="5581751" y="1976476"/>
            <a:ext cx="471488" cy="4857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288424" y="1302288"/>
            <a:ext cx="3414467" cy="584775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U</a:t>
            </a:r>
            <a:r>
              <a:rPr lang="en-US" sz="3200" baseline="-25000" dirty="0" smtClean="0"/>
              <a:t>PMNS</a:t>
            </a:r>
            <a:r>
              <a:rPr lang="en-US" sz="3200" baseline="30000" dirty="0" smtClean="0"/>
              <a:t>  </a:t>
            </a:r>
            <a:r>
              <a:rPr lang="en-US" sz="3200" dirty="0" smtClean="0"/>
              <a:t>= U</a:t>
            </a:r>
            <a:r>
              <a:rPr lang="en-US" sz="3200" baseline="-25000" dirty="0" smtClean="0"/>
              <a:t>CKM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 U</a:t>
            </a:r>
            <a:r>
              <a:rPr lang="en-US" sz="3200" baseline="-25000" dirty="0" smtClean="0"/>
              <a:t>X</a:t>
            </a:r>
            <a:endParaRPr lang="en-US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6741001" y="436958"/>
            <a:ext cx="2376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C. </a:t>
            </a:r>
            <a:r>
              <a:rPr lang="en-IE" sz="1600" i="1" dirty="0" err="1" smtClean="0">
                <a:solidFill>
                  <a:srgbClr val="FF0000"/>
                </a:solidFill>
              </a:rPr>
              <a:t>Giunti</a:t>
            </a:r>
            <a:r>
              <a:rPr lang="en-IE" sz="1600" i="1" dirty="0" smtClean="0">
                <a:solidFill>
                  <a:srgbClr val="FF0000"/>
                </a:solidFill>
              </a:rPr>
              <a:t>, M. </a:t>
            </a:r>
            <a:r>
              <a:rPr lang="en-IE" sz="1600" i="1" dirty="0" err="1" smtClean="0">
                <a:solidFill>
                  <a:srgbClr val="FF0000"/>
                </a:solidFill>
              </a:rPr>
              <a:t>Tanimoto</a:t>
            </a:r>
            <a:endParaRPr lang="en-IE" sz="1600" i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5764" y="2888571"/>
            <a:ext cx="415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has similar hierarchical structure determined  by powers of   </a:t>
            </a:r>
            <a:endParaRPr lang="en-US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330310" y="3550358"/>
            <a:ext cx="152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l </a:t>
            </a:r>
            <a:r>
              <a:rPr lang="en-US" sz="2000" dirty="0" smtClean="0"/>
              <a:t>= sin</a:t>
            </a:r>
            <a:r>
              <a:rPr lang="en-US" sz="2000" dirty="0" smtClean="0">
                <a:latin typeface="Symbol" pitchFamily="18" charset="2"/>
              </a:rPr>
              <a:t> </a:t>
            </a:r>
            <a:r>
              <a:rPr lang="en-US" sz="2000" dirty="0" err="1" smtClean="0">
                <a:latin typeface="Symbol" pitchFamily="18" charset="2"/>
              </a:rPr>
              <a:t>q</a:t>
            </a:r>
            <a:r>
              <a:rPr lang="en-US" sz="2000" baseline="-25000" dirty="0" err="1" smtClean="0"/>
              <a:t>C</a:t>
            </a:r>
            <a:r>
              <a:rPr lang="en-US" sz="2000" dirty="0" smtClean="0">
                <a:latin typeface="Symbol" pitchFamily="18" charset="2"/>
              </a:rPr>
              <a:t>    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270635" y="2297784"/>
            <a:ext cx="2272098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U</a:t>
            </a:r>
            <a:r>
              <a:rPr lang="en-US" sz="2800" baseline="-25000" dirty="0" smtClean="0"/>
              <a:t>CKM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~ V</a:t>
            </a:r>
            <a:r>
              <a:rPr lang="en-US" sz="2800" baseline="-25000" dirty="0" smtClean="0"/>
              <a:t>CKM</a:t>
            </a:r>
            <a:r>
              <a:rPr lang="en-US" sz="2800" dirty="0" smtClean="0"/>
              <a:t>   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326564" y="2373262"/>
            <a:ext cx="984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where</a:t>
            </a:r>
            <a:endParaRPr lang="en-IE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49037" y="5330130"/>
            <a:ext cx="1915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Prediction for </a:t>
            </a:r>
          </a:p>
          <a:p>
            <a:r>
              <a:rPr lang="en-IE" sz="2000" dirty="0" smtClean="0"/>
              <a:t>the 1-3 mixing</a:t>
            </a:r>
            <a:endParaRPr lang="en-IE" sz="2000" dirty="0"/>
          </a:p>
        </p:txBody>
      </p:sp>
      <p:sp>
        <p:nvSpPr>
          <p:cNvPr id="20" name="WordArt 4"/>
          <p:cNvSpPr>
            <a:spLocks noChangeArrowheads="1" noChangeShapeType="1" noTextEdit="1"/>
          </p:cNvSpPr>
          <p:nvPr/>
        </p:nvSpPr>
        <p:spPr bwMode="auto">
          <a:xfrm>
            <a:off x="369347" y="274398"/>
            <a:ext cx="4442905" cy="709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PMNS &amp; CKM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5564" y="2422868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  has some special form</a:t>
            </a:r>
          </a:p>
          <a:p>
            <a:r>
              <a:rPr lang="en-US" sz="2000" dirty="0" smtClean="0"/>
              <a:t> determined by symmetry </a:t>
            </a:r>
            <a:endParaRPr lang="en-US" sz="2000" dirty="0"/>
          </a:p>
        </p:txBody>
      </p:sp>
      <p:sp>
        <p:nvSpPr>
          <p:cNvPr id="23" name="TextBox 18"/>
          <p:cNvSpPr txBox="1">
            <a:spLocks noChangeArrowheads="1"/>
          </p:cNvSpPr>
          <p:nvPr/>
        </p:nvSpPr>
        <p:spPr bwMode="auto">
          <a:xfrm>
            <a:off x="271350" y="4118815"/>
            <a:ext cx="3812970" cy="70788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From </a:t>
            </a:r>
            <a:r>
              <a:rPr lang="en-US" sz="2000" dirty="0" smtClean="0"/>
              <a:t>the Dirac matrices of charged leptons and neutrinos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17164" y="3123472"/>
            <a:ext cx="3434799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related to mechanism </a:t>
            </a:r>
          </a:p>
          <a:p>
            <a:r>
              <a:rPr lang="en-US" sz="2000" dirty="0" smtClean="0"/>
              <a:t>that explains smallness of  neutrino mass </a:t>
            </a:r>
            <a:endParaRPr lang="en-US" sz="2000" dirty="0"/>
          </a:p>
        </p:txBody>
      </p:sp>
      <p:sp>
        <p:nvSpPr>
          <p:cNvPr id="26" name="TextBox 16"/>
          <p:cNvSpPr txBox="1">
            <a:spLocks noChangeArrowheads="1"/>
          </p:cNvSpPr>
          <p:nvPr/>
        </p:nvSpPr>
        <p:spPr bwMode="auto">
          <a:xfrm>
            <a:off x="5447644" y="4210255"/>
            <a:ext cx="2659095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U</a:t>
            </a:r>
            <a:r>
              <a:rPr lang="en-US" sz="2400" baseline="-25000" dirty="0" smtClean="0"/>
              <a:t>X </a:t>
            </a:r>
            <a:r>
              <a:rPr lang="en-US" sz="2400" dirty="0" smtClean="0"/>
              <a:t>~ U</a:t>
            </a:r>
            <a:r>
              <a:rPr lang="en-US" sz="2400" baseline="-25000" dirty="0" smtClean="0"/>
              <a:t>23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/4) U</a:t>
            </a:r>
            <a:r>
              <a:rPr lang="en-US" sz="2400" baseline="-25000" dirty="0" smtClean="0"/>
              <a:t>12</a:t>
            </a:r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2273336" y="5401250"/>
            <a:ext cx="478237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sin</a:t>
            </a:r>
            <a:r>
              <a:rPr lang="en-US" sz="2400" baseline="30000" dirty="0" smtClean="0"/>
              <a:t>2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13 </a:t>
            </a:r>
            <a:r>
              <a:rPr lang="en-US" sz="2400" dirty="0" smtClean="0"/>
              <a:t>= sin</a:t>
            </a:r>
            <a:r>
              <a:rPr lang="en-US" sz="2400" baseline="30000" dirty="0" smtClean="0"/>
              <a:t>2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23</a:t>
            </a:r>
            <a:r>
              <a:rPr lang="en-US" sz="2400" dirty="0" smtClean="0"/>
              <a:t> sin</a:t>
            </a:r>
            <a:r>
              <a:rPr lang="en-US" sz="2400" baseline="30000" dirty="0" smtClean="0"/>
              <a:t>2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C </a:t>
            </a:r>
            <a:r>
              <a:rPr lang="en-US" sz="2400" dirty="0" smtClean="0"/>
              <a:t>(1 + O(</a:t>
            </a:r>
            <a:r>
              <a:rPr lang="en-US" sz="2400" dirty="0" smtClean="0">
                <a:latin typeface="Symbol" pitchFamily="18" charset="2"/>
              </a:rPr>
              <a:t>l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))   </a:t>
            </a:r>
            <a:r>
              <a:rPr lang="en-US" sz="2400" dirty="0" smtClean="0">
                <a:latin typeface="Symbol" pitchFamily="18" charset="2"/>
              </a:rPr>
              <a:t> </a:t>
            </a:r>
            <a:endParaRPr lang="en-US" sz="2400" dirty="0"/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2395256" y="6035635"/>
            <a:ext cx="2605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sin</a:t>
            </a:r>
            <a:r>
              <a:rPr lang="en-US" sz="2400" baseline="30000" dirty="0" smtClean="0"/>
              <a:t>2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13 </a:t>
            </a:r>
            <a:r>
              <a:rPr lang="en-US" sz="2400" dirty="0" smtClean="0"/>
              <a:t>~ ½ sin</a:t>
            </a:r>
            <a:r>
              <a:rPr lang="en-US" sz="2400" baseline="30000" dirty="0" smtClean="0"/>
              <a:t>2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  </a:t>
            </a:r>
            <a:r>
              <a:rPr lang="en-US" sz="2400" dirty="0" smtClean="0">
                <a:latin typeface="Symbol" pitchFamily="18" charset="2"/>
              </a:rPr>
              <a:t> 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055711" y="5842337"/>
            <a:ext cx="2061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in a </a:t>
            </a:r>
            <a:r>
              <a:rPr lang="en-IE" sz="2000" dirty="0" smtClean="0"/>
              <a:t> </a:t>
            </a:r>
            <a:r>
              <a:rPr lang="en-IE" sz="2000" dirty="0" smtClean="0"/>
              <a:t>good agreement with measurements </a:t>
            </a:r>
            <a:endParaRPr lang="en-IE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000604" y="129181"/>
            <a:ext cx="111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Quark mixing</a:t>
            </a:r>
            <a:endParaRPr lang="en-IE" dirty="0"/>
          </a:p>
        </p:txBody>
      </p:sp>
      <p:sp>
        <p:nvSpPr>
          <p:cNvPr id="32" name="TextBox 31"/>
          <p:cNvSpPr txBox="1"/>
          <p:nvPr/>
        </p:nvSpPr>
        <p:spPr>
          <a:xfrm>
            <a:off x="6807200" y="61038"/>
            <a:ext cx="175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my prejudice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4349" name="WordArt 21"/>
          <p:cNvSpPr>
            <a:spLocks noChangeArrowheads="1" noChangeShapeType="1" noTextEdit="1"/>
          </p:cNvSpPr>
          <p:nvPr/>
        </p:nvSpPr>
        <p:spPr bwMode="auto">
          <a:xfrm>
            <a:off x="727278" y="359256"/>
            <a:ext cx="5612562" cy="847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What does this mean?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736976" y="1752898"/>
            <a:ext cx="520783" cy="450779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09970" y="2771967"/>
            <a:ext cx="7244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Some additional physics is involved in the lepton sector which explains smallness of neutrino mass and difference of the quark and lepton mixing patterns</a:t>
            </a:r>
            <a:endParaRPr lang="en-IE" sz="2000" dirty="0"/>
          </a:p>
        </p:txBody>
      </p:sp>
      <p:sp>
        <p:nvSpPr>
          <p:cNvPr id="23" name="Right Arrow 22"/>
          <p:cNvSpPr/>
          <p:nvPr/>
        </p:nvSpPr>
        <p:spPr bwMode="auto">
          <a:xfrm>
            <a:off x="759936" y="2963608"/>
            <a:ext cx="520783" cy="450779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790533" y="4540106"/>
            <a:ext cx="520783" cy="450779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37537" y="5870347"/>
            <a:ext cx="414065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Indicates SO(10): no CKM mixing in the first approximation </a:t>
            </a:r>
            <a:endParaRPr lang="en-IE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9970" y="4611891"/>
            <a:ext cx="3276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Two types of new physics</a:t>
            </a:r>
            <a:endParaRPr lang="en-IE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37797" y="4299113"/>
            <a:ext cx="91916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CKM</a:t>
            </a:r>
            <a:endParaRPr lang="en-IE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37796" y="4872906"/>
            <a:ext cx="2321243" cy="83099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Neutrino new physics</a:t>
            </a:r>
            <a:endParaRPr lang="en-IE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621968" y="1517650"/>
            <a:ext cx="5397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Quarks and leptons know about each other,  </a:t>
            </a:r>
          </a:p>
          <a:p>
            <a:r>
              <a:rPr lang="en-IE" sz="2000" dirty="0" smtClean="0"/>
              <a:t>Q L unification, GUT  or/and</a:t>
            </a:r>
          </a:p>
          <a:p>
            <a:r>
              <a:rPr lang="en-IE" sz="2000" dirty="0" smtClean="0"/>
              <a:t>Common </a:t>
            </a:r>
            <a:r>
              <a:rPr lang="en-IE" sz="2000" dirty="0" err="1" smtClean="0"/>
              <a:t>flavor</a:t>
            </a:r>
            <a:r>
              <a:rPr lang="en-IE" sz="2000" dirty="0" smtClean="0"/>
              <a:t>  symmetries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9039" y="560412"/>
            <a:ext cx="143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if not accidental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290954" y="162560"/>
            <a:ext cx="5678805" cy="8642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Challenges and Anomalies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2" name="WordArt 7"/>
          <p:cNvSpPr>
            <a:spLocks noChangeArrowheads="1" noChangeShapeType="1" noTextEdit="1"/>
          </p:cNvSpPr>
          <p:nvPr/>
        </p:nvSpPr>
        <p:spPr bwMode="auto">
          <a:xfrm>
            <a:off x="353374" y="1387739"/>
            <a:ext cx="3273746" cy="394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Determination of unknowns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</p:txBody>
      </p:sp>
      <p:sp>
        <p:nvSpPr>
          <p:cNvPr id="33" name="WordArt 7"/>
          <p:cNvSpPr>
            <a:spLocks noChangeArrowheads="1" noChangeShapeType="1" noTextEdit="1"/>
          </p:cNvSpPr>
          <p:nvPr/>
        </p:nvSpPr>
        <p:spPr bwMode="auto">
          <a:xfrm>
            <a:off x="353374" y="1830911"/>
            <a:ext cx="2989266" cy="490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within 3nu paradigm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59469" y="3363156"/>
            <a:ext cx="1557866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LSND, </a:t>
            </a:r>
            <a:r>
              <a:rPr lang="en-US" sz="2000" dirty="0" err="1" smtClean="0"/>
              <a:t>MiniBooNE</a:t>
            </a:r>
            <a:endParaRPr lang="en-US" sz="20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593136" y="5766478"/>
            <a:ext cx="206108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Solar neutrino anomaly?</a:t>
            </a:r>
            <a:endParaRPr lang="en-US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4581832" y="4168604"/>
            <a:ext cx="4320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eV</a:t>
            </a:r>
            <a:r>
              <a:rPr lang="en-US" sz="2000" dirty="0" smtClean="0"/>
              <a:t> sterile neutrino: not a small perturbation of the 3</a:t>
            </a:r>
            <a:r>
              <a:rPr lang="en-US" sz="2000" dirty="0" smtClean="0">
                <a:latin typeface="Symbol" pitchFamily="18" charset="2"/>
              </a:rPr>
              <a:t>n</a:t>
            </a:r>
            <a:r>
              <a:rPr lang="en-US" sz="2000" dirty="0" smtClean="0"/>
              <a:t> picture</a:t>
            </a:r>
            <a:endParaRPr lang="en-US" sz="2000" dirty="0"/>
          </a:p>
        </p:txBody>
      </p:sp>
      <p:sp>
        <p:nvSpPr>
          <p:cNvPr id="42" name="WordArt 7"/>
          <p:cNvSpPr>
            <a:spLocks noChangeArrowheads="1" noChangeShapeType="1" noTextEdit="1"/>
          </p:cNvSpPr>
          <p:nvPr/>
        </p:nvSpPr>
        <p:spPr bwMode="auto">
          <a:xfrm>
            <a:off x="5153550" y="1377579"/>
            <a:ext cx="2924188" cy="4269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Checks of Anomalies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9469" y="2565847"/>
            <a:ext cx="1968387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Reactor, Gallium source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581832" y="6504057"/>
            <a:ext cx="2147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 smtClean="0"/>
              <a:t>steriles</a:t>
            </a:r>
            <a:r>
              <a:rPr lang="en-IE" sz="2000" dirty="0" smtClean="0"/>
              <a:t>? NSI?</a:t>
            </a:r>
            <a:endParaRPr lang="en-IE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53374" y="2519680"/>
            <a:ext cx="3413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Mass hierarchy/ordering</a:t>
            </a:r>
            <a:endParaRPr lang="en-IE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353374" y="3051870"/>
            <a:ext cx="3413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Absolute values of masses, </a:t>
            </a:r>
          </a:p>
          <a:p>
            <a:r>
              <a:rPr lang="en-IE" sz="2000" dirty="0" smtClean="0"/>
              <a:t>type of spectrum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3694" y="4528783"/>
            <a:ext cx="3253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Nature of neutrino mass: </a:t>
            </a:r>
          </a:p>
          <a:p>
            <a:r>
              <a:rPr lang="en-IE" sz="2000" dirty="0" smtClean="0"/>
              <a:t>(</a:t>
            </a:r>
            <a:r>
              <a:rPr lang="en-IE" sz="2000" dirty="0" err="1" smtClean="0"/>
              <a:t>Majorana</a:t>
            </a:r>
            <a:r>
              <a:rPr lang="en-IE" sz="2000" dirty="0" smtClean="0"/>
              <a:t>-Dirac, </a:t>
            </a:r>
          </a:p>
          <a:p>
            <a:r>
              <a:rPr lang="en-IE" sz="2000" dirty="0" smtClean="0"/>
              <a:t>hard – soft (effective))</a:t>
            </a:r>
            <a:endParaRPr lang="en-IE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45440" y="3910734"/>
            <a:ext cx="2763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CP-violation phase(s)</a:t>
            </a:r>
            <a:endParaRPr lang="en-IE" sz="2000" dirty="0"/>
          </a:p>
        </p:txBody>
      </p:sp>
      <p:sp>
        <p:nvSpPr>
          <p:cNvPr id="26" name="WordArt 7"/>
          <p:cNvSpPr>
            <a:spLocks noChangeArrowheads="1" noChangeShapeType="1" noTextEdit="1"/>
          </p:cNvSpPr>
          <p:nvPr/>
        </p:nvSpPr>
        <p:spPr bwMode="auto">
          <a:xfrm>
            <a:off x="5196303" y="1855333"/>
            <a:ext cx="2924188" cy="5201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and their explanations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7364" y="2682538"/>
            <a:ext cx="2276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Deficit of signal</a:t>
            </a:r>
            <a:endParaRPr lang="en-IE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6939278" y="3444436"/>
            <a:ext cx="2174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Excess of signal</a:t>
            </a:r>
            <a:endParaRPr lang="en-IE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627238" y="5748642"/>
            <a:ext cx="25878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Absence of spectral </a:t>
            </a:r>
          </a:p>
          <a:p>
            <a:r>
              <a:rPr lang="en-IE" sz="2000" dirty="0" smtClean="0"/>
              <a:t>upturn, large DN asymmetry </a:t>
            </a:r>
            <a:endParaRPr lang="en-IE" sz="2000" dirty="0"/>
          </a:p>
        </p:txBody>
      </p:sp>
      <p:sp>
        <p:nvSpPr>
          <p:cNvPr id="30" name="WordArt 7"/>
          <p:cNvSpPr>
            <a:spLocks noChangeArrowheads="1" noChangeShapeType="1" noTextEdit="1"/>
          </p:cNvSpPr>
          <p:nvPr/>
        </p:nvSpPr>
        <p:spPr bwMode="auto">
          <a:xfrm>
            <a:off x="4642792" y="5011430"/>
            <a:ext cx="1835317" cy="4269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IceCube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28838" y="4899670"/>
            <a:ext cx="22429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High sensitivity </a:t>
            </a:r>
          </a:p>
          <a:p>
            <a:r>
              <a:rPr lang="en-IE" sz="2000" dirty="0" smtClean="0"/>
              <a:t>to </a:t>
            </a:r>
            <a:r>
              <a:rPr lang="en-IE" sz="2000" dirty="0" err="1" smtClean="0"/>
              <a:t>steriles</a:t>
            </a:r>
            <a:endParaRPr lang="en-IE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" y="-7938"/>
            <a:ext cx="9143999" cy="6858001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0724" name="WordArt 5"/>
          <p:cNvSpPr>
            <a:spLocks noChangeArrowheads="1" noChangeShapeType="1" noTextEdit="1"/>
          </p:cNvSpPr>
          <p:nvPr/>
        </p:nvSpPr>
        <p:spPr bwMode="auto">
          <a:xfrm>
            <a:off x="290027" y="242392"/>
            <a:ext cx="3792115" cy="1301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hierarchy 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8" name="Picture 7" descr="borexin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886109"/>
            <a:ext cx="3062393" cy="3759660"/>
          </a:xfrm>
          <a:prstGeom prst="rect">
            <a:avLst/>
          </a:prstGeom>
        </p:spPr>
      </p:pic>
      <p:pic>
        <p:nvPicPr>
          <p:cNvPr id="7" name="Picture 6" descr="super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28640" y="193709"/>
            <a:ext cx="3515360" cy="4825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711685" name="WordArt 5"/>
          <p:cNvSpPr>
            <a:spLocks noChangeArrowheads="1" noChangeShapeType="1" noTextEdit="1"/>
          </p:cNvSpPr>
          <p:nvPr/>
        </p:nvSpPr>
        <p:spPr bwMode="auto">
          <a:xfrm>
            <a:off x="3810000" y="2819400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Phenomenology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1687" name="WordArt 7"/>
          <p:cNvSpPr>
            <a:spLocks noChangeArrowheads="1" noChangeShapeType="1" noTextEdit="1"/>
          </p:cNvSpPr>
          <p:nvPr/>
        </p:nvSpPr>
        <p:spPr bwMode="auto">
          <a:xfrm>
            <a:off x="6781800" y="3930650"/>
            <a:ext cx="1676400" cy="56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Atmospheric</a:t>
            </a:r>
          </a:p>
        </p:txBody>
      </p:sp>
      <p:sp>
        <p:nvSpPr>
          <p:cNvPr id="711689" name="WordArt 9"/>
          <p:cNvSpPr>
            <a:spLocks noChangeArrowheads="1" noChangeShapeType="1" noTextEdit="1"/>
          </p:cNvSpPr>
          <p:nvPr/>
        </p:nvSpPr>
        <p:spPr bwMode="auto">
          <a:xfrm>
            <a:off x="6858000" y="4311650"/>
            <a:ext cx="1524000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711690" name="WordArt 10"/>
          <p:cNvSpPr>
            <a:spLocks noChangeArrowheads="1" noChangeShapeType="1" noTextEdit="1"/>
          </p:cNvSpPr>
          <p:nvPr/>
        </p:nvSpPr>
        <p:spPr bwMode="auto">
          <a:xfrm>
            <a:off x="5257800" y="4900613"/>
            <a:ext cx="1828800" cy="661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bb0n decay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78" name="WordArt 11"/>
          <p:cNvSpPr>
            <a:spLocks noChangeArrowheads="1" noChangeShapeType="1" noTextEdit="1"/>
          </p:cNvSpPr>
          <p:nvPr/>
        </p:nvSpPr>
        <p:spPr bwMode="auto">
          <a:xfrm>
            <a:off x="375920" y="136842"/>
            <a:ext cx="18288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1696" name="WordArt 16"/>
          <p:cNvSpPr>
            <a:spLocks noChangeArrowheads="1" noChangeShapeType="1" noTextEdit="1"/>
          </p:cNvSpPr>
          <p:nvPr/>
        </p:nvSpPr>
        <p:spPr bwMode="auto">
          <a:xfrm rot="21290520">
            <a:off x="7489250" y="5013453"/>
            <a:ext cx="762000" cy="51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LBL</a:t>
            </a:r>
          </a:p>
        </p:txBody>
      </p:sp>
      <p:sp>
        <p:nvSpPr>
          <p:cNvPr id="711699" name="WordArt 19"/>
          <p:cNvSpPr>
            <a:spLocks noChangeArrowheads="1" noChangeShapeType="1" noTextEdit="1"/>
          </p:cNvSpPr>
          <p:nvPr/>
        </p:nvSpPr>
        <p:spPr bwMode="auto">
          <a:xfrm rot="423787">
            <a:off x="6248400" y="5620460"/>
            <a:ext cx="2209800" cy="4749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Solar neutrinos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1700" name="WordArt 20"/>
          <p:cNvSpPr>
            <a:spLocks noChangeArrowheads="1" noChangeShapeType="1" noTextEdit="1"/>
          </p:cNvSpPr>
          <p:nvPr/>
        </p:nvSpPr>
        <p:spPr bwMode="auto">
          <a:xfrm>
            <a:off x="5181600" y="762000"/>
            <a:ext cx="3886200" cy="773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Further advance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4" name="WordArt 13"/>
          <p:cNvSpPr>
            <a:spLocks noChangeArrowheads="1" noChangeShapeType="1" noTextEdit="1"/>
          </p:cNvSpPr>
          <p:nvPr/>
        </p:nvSpPr>
        <p:spPr bwMode="auto">
          <a:xfrm rot="704234">
            <a:off x="5011248" y="5979085"/>
            <a:ext cx="1949575" cy="687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C6A34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Cosmology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C6A34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1767" name="Down Arrow 24"/>
          <p:cNvSpPr>
            <a:spLocks noChangeArrowheads="1"/>
          </p:cNvSpPr>
          <p:nvPr/>
        </p:nvSpPr>
        <p:spPr bwMode="auto">
          <a:xfrm>
            <a:off x="990600" y="2590800"/>
            <a:ext cx="528638" cy="636587"/>
          </a:xfrm>
          <a:prstGeom prst="downArrow">
            <a:avLst>
              <a:gd name="adj1" fmla="val 50000"/>
              <a:gd name="adj2" fmla="val 50002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8" name="Down Arrow 27"/>
          <p:cNvSpPr>
            <a:spLocks noChangeArrowheads="1"/>
          </p:cNvSpPr>
          <p:nvPr/>
        </p:nvSpPr>
        <p:spPr bwMode="auto">
          <a:xfrm rot="16611353">
            <a:off x="4349752" y="897318"/>
            <a:ext cx="530225" cy="636588"/>
          </a:xfrm>
          <a:prstGeom prst="downArrow">
            <a:avLst>
              <a:gd name="adj1" fmla="val 50000"/>
              <a:gd name="adj2" fmla="val 498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9" name="Down Arrow 28"/>
          <p:cNvSpPr>
            <a:spLocks noChangeArrowheads="1"/>
          </p:cNvSpPr>
          <p:nvPr/>
        </p:nvSpPr>
        <p:spPr bwMode="auto">
          <a:xfrm rot="19156342">
            <a:off x="3518699" y="2239837"/>
            <a:ext cx="528638" cy="636588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0" name="WordArt 13"/>
          <p:cNvSpPr>
            <a:spLocks noChangeArrowheads="1" noChangeShapeType="1" noTextEdit="1"/>
          </p:cNvSpPr>
          <p:nvPr/>
        </p:nvSpPr>
        <p:spPr bwMode="auto">
          <a:xfrm>
            <a:off x="4724400" y="4297363"/>
            <a:ext cx="1447800" cy="42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203D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33" name="WordArt 20"/>
          <p:cNvSpPr>
            <a:spLocks noChangeArrowheads="1" noChangeShapeType="1" noTextEdit="1"/>
          </p:cNvSpPr>
          <p:nvPr/>
        </p:nvSpPr>
        <p:spPr bwMode="auto">
          <a:xfrm>
            <a:off x="152400" y="3338513"/>
            <a:ext cx="2819400" cy="623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Theoretical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4" name="WordArt 13"/>
          <p:cNvSpPr>
            <a:spLocks noChangeArrowheads="1" noChangeShapeType="1" noTextEdit="1"/>
          </p:cNvSpPr>
          <p:nvPr/>
        </p:nvSpPr>
        <p:spPr bwMode="auto">
          <a:xfrm>
            <a:off x="4495801" y="3896871"/>
            <a:ext cx="1676400" cy="5227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203D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Supernova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2203DF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5" name="WordArt 11"/>
          <p:cNvSpPr>
            <a:spLocks noChangeArrowheads="1" noChangeShapeType="1" noTextEdit="1"/>
          </p:cNvSpPr>
          <p:nvPr/>
        </p:nvSpPr>
        <p:spPr bwMode="auto">
          <a:xfrm>
            <a:off x="408732" y="1193799"/>
            <a:ext cx="3350468" cy="11452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6" name="WordArt 20"/>
          <p:cNvSpPr>
            <a:spLocks noChangeArrowheads="1" noChangeShapeType="1" noTextEdit="1"/>
          </p:cNvSpPr>
          <p:nvPr/>
        </p:nvSpPr>
        <p:spPr bwMode="auto">
          <a:xfrm>
            <a:off x="228600" y="4038600"/>
            <a:ext cx="2819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implications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7" name="WordArt 13"/>
          <p:cNvSpPr>
            <a:spLocks noChangeArrowheads="1" noChangeShapeType="1" noTextEdit="1"/>
          </p:cNvSpPr>
          <p:nvPr/>
        </p:nvSpPr>
        <p:spPr bwMode="auto">
          <a:xfrm rot="413716">
            <a:off x="5388645" y="1893861"/>
            <a:ext cx="3657600" cy="579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important by itself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1524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to discover CP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47" name="Rectangle 23"/>
          <p:cNvSpPr>
            <a:spLocks noChangeArrowheads="1"/>
          </p:cNvSpPr>
          <p:nvPr/>
        </p:nvSpPr>
        <p:spPr bwMode="auto">
          <a:xfrm>
            <a:off x="5791200" y="1828800"/>
            <a:ext cx="2057400" cy="17526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8" name="Rectangle 22"/>
          <p:cNvSpPr>
            <a:spLocks noChangeArrowheads="1"/>
          </p:cNvSpPr>
          <p:nvPr/>
        </p:nvSpPr>
        <p:spPr bwMode="auto">
          <a:xfrm>
            <a:off x="609600" y="1828800"/>
            <a:ext cx="2057400" cy="17526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151" name="TextBox 5"/>
          <p:cNvSpPr txBox="1">
            <a:spLocks noChangeArrowheads="1"/>
          </p:cNvSpPr>
          <p:nvPr/>
        </p:nvSpPr>
        <p:spPr bwMode="auto">
          <a:xfrm rot="-515430">
            <a:off x="194725" y="5632425"/>
            <a:ext cx="1881494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Quark-lepton symmetry</a:t>
            </a:r>
          </a:p>
        </p:txBody>
      </p:sp>
      <p:sp>
        <p:nvSpPr>
          <p:cNvPr id="6152" name="TextBox 6"/>
          <p:cNvSpPr txBox="1">
            <a:spLocks noChangeArrowheads="1"/>
          </p:cNvSpPr>
          <p:nvPr/>
        </p:nvSpPr>
        <p:spPr bwMode="auto">
          <a:xfrm>
            <a:off x="1066800" y="6305550"/>
            <a:ext cx="1600200" cy="4000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Unification</a:t>
            </a:r>
          </a:p>
        </p:txBody>
      </p:sp>
      <p:sp>
        <p:nvSpPr>
          <p:cNvPr id="6153" name="TextBox 7"/>
          <p:cNvSpPr txBox="1">
            <a:spLocks noChangeArrowheads="1"/>
          </p:cNvSpPr>
          <p:nvPr/>
        </p:nvSpPr>
        <p:spPr bwMode="auto">
          <a:xfrm>
            <a:off x="5791200" y="5543550"/>
            <a:ext cx="2514600" cy="400050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Flavor symmetries</a:t>
            </a:r>
          </a:p>
        </p:txBody>
      </p:sp>
      <p:sp>
        <p:nvSpPr>
          <p:cNvPr id="6154" name="Rectangle 8"/>
          <p:cNvSpPr>
            <a:spLocks noChangeArrowheads="1"/>
          </p:cNvSpPr>
          <p:nvPr/>
        </p:nvSpPr>
        <p:spPr bwMode="auto">
          <a:xfrm>
            <a:off x="5181600" y="3505200"/>
            <a:ext cx="1600200" cy="36988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55" name="Rectangle 9"/>
          <p:cNvSpPr>
            <a:spLocks noChangeArrowheads="1"/>
          </p:cNvSpPr>
          <p:nvPr/>
        </p:nvSpPr>
        <p:spPr bwMode="auto">
          <a:xfrm flipV="1">
            <a:off x="3733800" y="2960688"/>
            <a:ext cx="1676400" cy="3683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6019800" y="2087563"/>
            <a:ext cx="1676400" cy="46037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762000" y="2057400"/>
            <a:ext cx="1676400" cy="46038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58" name="Rectangle 12"/>
          <p:cNvSpPr>
            <a:spLocks noChangeArrowheads="1"/>
          </p:cNvSpPr>
          <p:nvPr/>
        </p:nvSpPr>
        <p:spPr bwMode="auto">
          <a:xfrm>
            <a:off x="762000" y="3154362"/>
            <a:ext cx="1676400" cy="46038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59" name="Rectangle 13"/>
          <p:cNvSpPr>
            <a:spLocks noChangeArrowheads="1"/>
          </p:cNvSpPr>
          <p:nvPr/>
        </p:nvSpPr>
        <p:spPr bwMode="auto">
          <a:xfrm>
            <a:off x="762000" y="3352800"/>
            <a:ext cx="1676400" cy="46038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60" name="Rectangle 14"/>
          <p:cNvSpPr>
            <a:spLocks noChangeArrowheads="1"/>
          </p:cNvSpPr>
          <p:nvPr/>
        </p:nvSpPr>
        <p:spPr bwMode="auto">
          <a:xfrm>
            <a:off x="6019800" y="2011362"/>
            <a:ext cx="1676400" cy="46038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61" name="Rectangle 15"/>
          <p:cNvSpPr>
            <a:spLocks noChangeArrowheads="1"/>
          </p:cNvSpPr>
          <p:nvPr/>
        </p:nvSpPr>
        <p:spPr bwMode="auto">
          <a:xfrm>
            <a:off x="6019800" y="3352800"/>
            <a:ext cx="1676400" cy="46038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62" name="TextBox 16"/>
          <p:cNvSpPr txBox="1">
            <a:spLocks noChangeArrowheads="1"/>
          </p:cNvSpPr>
          <p:nvPr/>
        </p:nvSpPr>
        <p:spPr bwMode="auto">
          <a:xfrm rot="604705">
            <a:off x="6973685" y="1451519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Quasi-degenerate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symmetry</a:t>
            </a:r>
          </a:p>
        </p:txBody>
      </p:sp>
      <p:sp>
        <p:nvSpPr>
          <p:cNvPr id="6163" name="TextBox 17"/>
          <p:cNvSpPr txBox="1">
            <a:spLocks noChangeArrowheads="1"/>
          </p:cNvSpPr>
          <p:nvPr/>
        </p:nvSpPr>
        <p:spPr bwMode="auto">
          <a:xfrm>
            <a:off x="152400" y="4812268"/>
            <a:ext cx="312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Similar to quark spectrum</a:t>
            </a:r>
          </a:p>
        </p:txBody>
      </p:sp>
      <p:sp>
        <p:nvSpPr>
          <p:cNvPr id="29" name="TextBox 28"/>
          <p:cNvSpPr txBox="1"/>
          <p:nvPr/>
        </p:nvSpPr>
        <p:spPr>
          <a:xfrm rot="373748">
            <a:off x="246484" y="5245792"/>
            <a:ext cx="1295400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See-saw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3200400" y="243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 vs. special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21368384">
            <a:off x="5191006" y="5987502"/>
            <a:ext cx="3581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Broken L</a:t>
            </a:r>
            <a:r>
              <a:rPr lang="en-US" sz="2000" baseline="-25000" dirty="0" smtClean="0"/>
              <a:t>e</a:t>
            </a:r>
            <a:r>
              <a:rPr lang="en-US" sz="2000" dirty="0" smtClean="0"/>
              <a:t> – L</a:t>
            </a:r>
            <a:r>
              <a:rPr lang="en-US" sz="2000" baseline="-25000" dirty="0" smtClean="0">
                <a:latin typeface="Symbol" pitchFamily="18" charset="2"/>
              </a:rPr>
              <a:t>m</a:t>
            </a:r>
            <a:r>
              <a:rPr lang="en-US" sz="2000" dirty="0" smtClean="0"/>
              <a:t> – L</a:t>
            </a:r>
            <a:r>
              <a:rPr lang="en-US" sz="2000" baseline="-25000" dirty="0" smtClean="0">
                <a:latin typeface="Symbol" pitchFamily="18" charset="2"/>
              </a:rPr>
              <a:t>t</a:t>
            </a:r>
            <a:r>
              <a:rPr lang="en-US" sz="2000" dirty="0" smtClean="0"/>
              <a:t> symmetry                                                                  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 rot="161630">
            <a:off x="5417741" y="5108154"/>
            <a:ext cx="3369244" cy="40011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Pseudo-Dirac + 1 </a:t>
            </a:r>
            <a:r>
              <a:rPr lang="en-US" sz="2000" dirty="0" err="1" smtClean="0"/>
              <a:t>Majorana</a:t>
            </a:r>
            <a:endParaRPr lang="en-US" sz="2000" dirty="0"/>
          </a:p>
        </p:txBody>
      </p:sp>
      <p:sp>
        <p:nvSpPr>
          <p:cNvPr id="34" name="WordArt 11"/>
          <p:cNvSpPr>
            <a:spLocks noChangeArrowheads="1" noChangeShapeType="1" noTextEdit="1"/>
          </p:cNvSpPr>
          <p:nvPr/>
        </p:nvSpPr>
        <p:spPr bwMode="auto">
          <a:xfrm>
            <a:off x="762000" y="304800"/>
            <a:ext cx="6858000" cy="1087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Theoretical implications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6" name="Text Box 51"/>
          <p:cNvSpPr txBox="1">
            <a:spLocks noChangeArrowheads="1"/>
          </p:cNvSpPr>
          <p:nvPr/>
        </p:nvSpPr>
        <p:spPr bwMode="auto">
          <a:xfrm>
            <a:off x="1408112" y="3657600"/>
            <a:ext cx="1106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Symbol" pitchFamily="18" charset="2"/>
              </a:rPr>
              <a:t> D</a:t>
            </a:r>
            <a:r>
              <a:rPr lang="en-US" dirty="0"/>
              <a:t>m</a:t>
            </a:r>
            <a:r>
              <a:rPr lang="en-US" baseline="-25000" dirty="0"/>
              <a:t>21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>
                <a:latin typeface="Symbol" pitchFamily="18" charset="2"/>
              </a:rPr>
              <a:t> D</a:t>
            </a:r>
            <a:r>
              <a:rPr lang="en-US" dirty="0"/>
              <a:t>m</a:t>
            </a:r>
            <a:r>
              <a:rPr lang="en-US" baseline="-25000" dirty="0"/>
              <a:t>32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37" name="Text Box 48"/>
          <p:cNvSpPr txBox="1">
            <a:spLocks noChangeArrowheads="1"/>
          </p:cNvSpPr>
          <p:nvPr/>
        </p:nvSpPr>
        <p:spPr bwMode="auto">
          <a:xfrm>
            <a:off x="685800" y="3581400"/>
            <a:ext cx="593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m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m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38" name="Text Box 51"/>
          <p:cNvSpPr txBox="1">
            <a:spLocks noChangeArrowheads="1"/>
          </p:cNvSpPr>
          <p:nvPr/>
        </p:nvSpPr>
        <p:spPr bwMode="auto">
          <a:xfrm>
            <a:off x="6437312" y="3641725"/>
            <a:ext cx="1106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 D</a:t>
            </a:r>
            <a:r>
              <a:rPr lang="en-US" dirty="0" smtClean="0"/>
              <a:t>m</a:t>
            </a:r>
            <a:r>
              <a:rPr lang="en-US" baseline="-25000" dirty="0" smtClean="0"/>
              <a:t>21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2 D</a:t>
            </a:r>
            <a:r>
              <a:rPr lang="en-US" dirty="0" smtClean="0"/>
              <a:t>m</a:t>
            </a:r>
            <a:r>
              <a:rPr lang="en-US" baseline="-25000" dirty="0" smtClean="0"/>
              <a:t>32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39" name="Text Box 51"/>
          <p:cNvSpPr txBox="1">
            <a:spLocks noChangeArrowheads="1"/>
          </p:cNvSpPr>
          <p:nvPr/>
        </p:nvSpPr>
        <p:spPr bwMode="auto">
          <a:xfrm>
            <a:off x="5675312" y="3641725"/>
            <a:ext cx="1106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m </a:t>
            </a:r>
            <a:endParaRPr lang="en-US" dirty="0"/>
          </a:p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172200" y="37454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                = 1.6 10</a:t>
            </a:r>
            <a:r>
              <a:rPr lang="en-US" baseline="30000" dirty="0" smtClean="0"/>
              <a:t>-2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715000" y="4343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1-2  mixing strongly deviates from maximal</a:t>
            </a:r>
            <a:endParaRPr lang="en-US" dirty="0"/>
          </a:p>
        </p:txBody>
      </p:sp>
      <p:sp>
        <p:nvSpPr>
          <p:cNvPr id="44" name="Freeform 49"/>
          <p:cNvSpPr>
            <a:spLocks/>
          </p:cNvSpPr>
          <p:nvPr/>
        </p:nvSpPr>
        <p:spPr bwMode="auto">
          <a:xfrm>
            <a:off x="1447800" y="3657600"/>
            <a:ext cx="685800" cy="609600"/>
          </a:xfrm>
          <a:custGeom>
            <a:avLst/>
            <a:gdLst>
              <a:gd name="T0" fmla="*/ 0 w 502"/>
              <a:gd name="T1" fmla="*/ 2147483647 h 174"/>
              <a:gd name="T2" fmla="*/ 2147483647 w 502"/>
              <a:gd name="T3" fmla="*/ 2147483647 h 174"/>
              <a:gd name="T4" fmla="*/ 2147483647 w 502"/>
              <a:gd name="T5" fmla="*/ 0 h 174"/>
              <a:gd name="T6" fmla="*/ 2147483647 w 502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174"/>
              <a:gd name="T14" fmla="*/ 502 w 502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174">
                <a:moveTo>
                  <a:pt x="0" y="46"/>
                </a:moveTo>
                <a:lnTo>
                  <a:pt x="36" y="174"/>
                </a:lnTo>
                <a:lnTo>
                  <a:pt x="36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762000" y="3962400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5791200" y="3962400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1600200" y="3962400"/>
            <a:ext cx="5334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6553200" y="3962400"/>
            <a:ext cx="8382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1143000" y="37454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             = 0.18   </a:t>
            </a:r>
            <a:endParaRPr lang="en-US" dirty="0"/>
          </a:p>
        </p:txBody>
      </p:sp>
      <p:sp>
        <p:nvSpPr>
          <p:cNvPr id="61" name="Text Box 48"/>
          <p:cNvSpPr txBox="1">
            <a:spLocks noChangeArrowheads="1"/>
          </p:cNvSpPr>
          <p:nvPr/>
        </p:nvSpPr>
        <p:spPr bwMode="auto">
          <a:xfrm>
            <a:off x="1616075" y="4230469"/>
            <a:ext cx="593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m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m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38200" y="4431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 ~ </a:t>
            </a:r>
            <a:endParaRPr lang="en-US" dirty="0"/>
          </a:p>
        </p:txBody>
      </p:sp>
      <p:sp>
        <p:nvSpPr>
          <p:cNvPr id="63" name="Freeform 49"/>
          <p:cNvSpPr>
            <a:spLocks/>
          </p:cNvSpPr>
          <p:nvPr/>
        </p:nvSpPr>
        <p:spPr bwMode="auto">
          <a:xfrm>
            <a:off x="1524000" y="4343400"/>
            <a:ext cx="533400" cy="533400"/>
          </a:xfrm>
          <a:custGeom>
            <a:avLst/>
            <a:gdLst>
              <a:gd name="T0" fmla="*/ 0 w 502"/>
              <a:gd name="T1" fmla="*/ 2147483647 h 174"/>
              <a:gd name="T2" fmla="*/ 2147483647 w 502"/>
              <a:gd name="T3" fmla="*/ 2147483647 h 174"/>
              <a:gd name="T4" fmla="*/ 2147483647 w 502"/>
              <a:gd name="T5" fmla="*/ 0 h 174"/>
              <a:gd name="T6" fmla="*/ 2147483647 w 502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174"/>
              <a:gd name="T14" fmla="*/ 502 w 502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174">
                <a:moveTo>
                  <a:pt x="0" y="46"/>
                </a:moveTo>
                <a:lnTo>
                  <a:pt x="36" y="174"/>
                </a:lnTo>
                <a:lnTo>
                  <a:pt x="36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1676400" y="4572000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 rot="20983331">
            <a:off x="2667000" y="4982603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rescaling 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81400" y="129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generically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 rot="20731895">
            <a:off x="2971794" y="3886986"/>
            <a:ext cx="157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weakest</a:t>
            </a:r>
          </a:p>
          <a:p>
            <a:r>
              <a:rPr lang="en-US" dirty="0" smtClean="0"/>
              <a:t> hierarchy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7173" name="WordArt 11"/>
          <p:cNvSpPr>
            <a:spLocks noChangeArrowheads="1" noChangeShapeType="1" noTextEdit="1"/>
          </p:cNvSpPr>
          <p:nvPr/>
        </p:nvSpPr>
        <p:spPr bwMode="auto">
          <a:xfrm rot="257960">
            <a:off x="2782211" y="4943340"/>
            <a:ext cx="2694446" cy="911958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4. Summary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7174" name="WordArt 25"/>
          <p:cNvSpPr>
            <a:spLocks noChangeArrowheads="1" noChangeShapeType="1" noTextEdit="1"/>
          </p:cNvSpPr>
          <p:nvPr/>
        </p:nvSpPr>
        <p:spPr bwMode="auto">
          <a:xfrm>
            <a:off x="523684" y="477390"/>
            <a:ext cx="2999118" cy="1035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Outline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 rot="20948113">
            <a:off x="971465" y="2197173"/>
            <a:ext cx="4719516" cy="89985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1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. Neutrino properties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2206940" y="4059256"/>
            <a:ext cx="3178143" cy="72445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3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. CP-violation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 rot="21166309">
            <a:off x="1625728" y="3167279"/>
            <a:ext cx="3399402" cy="92827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2. Mass 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0000" y="5806925"/>
            <a:ext cx="2753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with emphasis on </a:t>
            </a:r>
          </a:p>
          <a:p>
            <a:r>
              <a:rPr lang="en-IE" dirty="0" smtClean="0"/>
              <a:t>astrophysical/</a:t>
            </a:r>
          </a:p>
          <a:p>
            <a:r>
              <a:rPr lang="en-IE" dirty="0" err="1" smtClean="0"/>
              <a:t>astroparticle</a:t>
            </a:r>
            <a:r>
              <a:rPr lang="en-IE" dirty="0" smtClean="0"/>
              <a:t>  methods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624320" y="3949863"/>
            <a:ext cx="203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Ultimate goal;</a:t>
            </a:r>
          </a:p>
          <a:p>
            <a:r>
              <a:rPr lang="en-IE" dirty="0" smtClean="0"/>
              <a:t>connected  to mass hierarchy </a:t>
            </a:r>
          </a:p>
          <a:p>
            <a:r>
              <a:rPr lang="en-IE" dirty="0" smtClean="0"/>
              <a:t>determination 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6614160" y="2985085"/>
            <a:ext cx="2529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Next  big in neutrino </a:t>
            </a:r>
          </a:p>
          <a:p>
            <a:r>
              <a:rPr lang="en-IE" dirty="0" smtClean="0"/>
              <a:t>physics?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6543040" y="1808480"/>
            <a:ext cx="207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Brief summary of what we know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-366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711685" name="WordArt 5"/>
          <p:cNvSpPr>
            <a:spLocks noChangeArrowheads="1" noChangeShapeType="1" noTextEdit="1"/>
          </p:cNvSpPr>
          <p:nvPr/>
        </p:nvSpPr>
        <p:spPr bwMode="auto">
          <a:xfrm>
            <a:off x="219710" y="1320824"/>
            <a:ext cx="2908300" cy="919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Matter effect </a:t>
            </a:r>
          </a:p>
        </p:txBody>
      </p:sp>
      <p:sp>
        <p:nvSpPr>
          <p:cNvPr id="711686" name="WordArt 6"/>
          <p:cNvSpPr>
            <a:spLocks noChangeArrowheads="1" noChangeShapeType="1" noTextEdit="1"/>
          </p:cNvSpPr>
          <p:nvPr/>
        </p:nvSpPr>
        <p:spPr bwMode="auto">
          <a:xfrm rot="-378857">
            <a:off x="3751263" y="1798320"/>
            <a:ext cx="28067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measurements</a:t>
            </a:r>
          </a:p>
        </p:txBody>
      </p:sp>
      <p:sp>
        <p:nvSpPr>
          <p:cNvPr id="711687" name="WordArt 7"/>
          <p:cNvSpPr>
            <a:spLocks noChangeArrowheads="1" noChangeShapeType="1" noTextEdit="1"/>
          </p:cNvSpPr>
          <p:nvPr/>
        </p:nvSpPr>
        <p:spPr bwMode="auto">
          <a:xfrm>
            <a:off x="137160" y="4093200"/>
            <a:ext cx="2032000" cy="5816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Atmospheric</a:t>
            </a:r>
          </a:p>
        </p:txBody>
      </p:sp>
      <p:sp>
        <p:nvSpPr>
          <p:cNvPr id="711688" name="WordArt 8"/>
          <p:cNvSpPr>
            <a:spLocks noChangeArrowheads="1" noChangeShapeType="1" noTextEdit="1"/>
          </p:cNvSpPr>
          <p:nvPr/>
        </p:nvSpPr>
        <p:spPr bwMode="auto">
          <a:xfrm rot="-405472">
            <a:off x="4105275" y="1357313"/>
            <a:ext cx="1506538" cy="536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Precise</a:t>
            </a:r>
          </a:p>
        </p:txBody>
      </p:sp>
      <p:sp>
        <p:nvSpPr>
          <p:cNvPr id="711689" name="WordArt 9"/>
          <p:cNvSpPr>
            <a:spLocks noChangeArrowheads="1" noChangeShapeType="1" noTextEdit="1"/>
          </p:cNvSpPr>
          <p:nvPr/>
        </p:nvSpPr>
        <p:spPr bwMode="auto">
          <a:xfrm>
            <a:off x="177483" y="4551363"/>
            <a:ext cx="1830387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711690" name="WordArt 10"/>
          <p:cNvSpPr>
            <a:spLocks noChangeArrowheads="1" noChangeShapeType="1" noTextEdit="1"/>
          </p:cNvSpPr>
          <p:nvPr/>
        </p:nvSpPr>
        <p:spPr bwMode="auto">
          <a:xfrm>
            <a:off x="300355" y="2019796"/>
            <a:ext cx="2609850" cy="738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on 1-3 mixing</a:t>
            </a:r>
          </a:p>
        </p:txBody>
      </p:sp>
      <p:sp>
        <p:nvSpPr>
          <p:cNvPr id="7178" name="WordArt 11"/>
          <p:cNvSpPr>
            <a:spLocks noChangeArrowheads="1" noChangeShapeType="1" noTextEdit="1"/>
          </p:cNvSpPr>
          <p:nvPr/>
        </p:nvSpPr>
        <p:spPr bwMode="auto">
          <a:xfrm>
            <a:off x="1341120" y="182880"/>
            <a:ext cx="6417343" cy="1117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Race for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1692" name="WordArt 12"/>
          <p:cNvSpPr>
            <a:spLocks noChangeArrowheads="1" noChangeShapeType="1" noTextEdit="1"/>
          </p:cNvSpPr>
          <p:nvPr/>
        </p:nvSpPr>
        <p:spPr bwMode="auto">
          <a:xfrm rot="360469">
            <a:off x="6745605" y="2351088"/>
            <a:ext cx="2397125" cy="725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Cosmology</a:t>
            </a:r>
          </a:p>
        </p:txBody>
      </p:sp>
      <p:sp>
        <p:nvSpPr>
          <p:cNvPr id="711693" name="WordArt 13"/>
          <p:cNvSpPr>
            <a:spLocks noChangeArrowheads="1" noChangeShapeType="1" noTextEdit="1"/>
          </p:cNvSpPr>
          <p:nvPr/>
        </p:nvSpPr>
        <p:spPr bwMode="auto">
          <a:xfrm rot="-546422">
            <a:off x="3680462" y="4008135"/>
            <a:ext cx="2054225" cy="6022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Supernova</a:t>
            </a:r>
          </a:p>
        </p:txBody>
      </p:sp>
      <p:sp>
        <p:nvSpPr>
          <p:cNvPr id="711694" name="WordArt 14"/>
          <p:cNvSpPr>
            <a:spLocks noChangeArrowheads="1" noChangeShapeType="1" noTextEdit="1"/>
          </p:cNvSpPr>
          <p:nvPr/>
        </p:nvSpPr>
        <p:spPr bwMode="auto">
          <a:xfrm>
            <a:off x="6781800" y="3495040"/>
            <a:ext cx="2203450" cy="823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Double beta </a:t>
            </a:r>
          </a:p>
        </p:txBody>
      </p:sp>
      <p:sp>
        <p:nvSpPr>
          <p:cNvPr id="711696" name="WordArt 16"/>
          <p:cNvSpPr>
            <a:spLocks noChangeArrowheads="1" noChangeShapeType="1" noTextEdit="1"/>
          </p:cNvSpPr>
          <p:nvPr/>
        </p:nvSpPr>
        <p:spPr bwMode="auto">
          <a:xfrm rot="950444">
            <a:off x="2552700" y="4368962"/>
            <a:ext cx="654050" cy="51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LBL</a:t>
            </a:r>
          </a:p>
        </p:txBody>
      </p:sp>
      <p:sp>
        <p:nvSpPr>
          <p:cNvPr id="711699" name="WordArt 19"/>
          <p:cNvSpPr>
            <a:spLocks noChangeArrowheads="1" noChangeShapeType="1" noTextEdit="1"/>
          </p:cNvSpPr>
          <p:nvPr/>
        </p:nvSpPr>
        <p:spPr bwMode="auto">
          <a:xfrm rot="924942">
            <a:off x="2203450" y="5031423"/>
            <a:ext cx="2176463" cy="487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experiments</a:t>
            </a:r>
          </a:p>
        </p:txBody>
      </p:sp>
      <p:sp>
        <p:nvSpPr>
          <p:cNvPr id="711700" name="WordArt 20"/>
          <p:cNvSpPr>
            <a:spLocks noChangeArrowheads="1" noChangeShapeType="1" noTextEdit="1"/>
          </p:cNvSpPr>
          <p:nvPr/>
        </p:nvSpPr>
        <p:spPr bwMode="auto">
          <a:xfrm rot="167241">
            <a:off x="212422" y="5233614"/>
            <a:ext cx="1132386" cy="3874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PINGU</a:t>
            </a:r>
          </a:p>
        </p:txBody>
      </p:sp>
      <p:sp>
        <p:nvSpPr>
          <p:cNvPr id="21" name="WordArt 6"/>
          <p:cNvSpPr>
            <a:spLocks noChangeArrowheads="1" noChangeShapeType="1" noTextEdit="1"/>
          </p:cNvSpPr>
          <p:nvPr/>
        </p:nvSpPr>
        <p:spPr bwMode="auto">
          <a:xfrm rot="21221143">
            <a:off x="4200726" y="2168050"/>
            <a:ext cx="1868291" cy="7417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of 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Symbol" pitchFamily="18" charset="2"/>
              </a:rPr>
              <a:t>D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</a:t>
            </a:r>
            <a:r>
              <a:rPr lang="en-US" sz="3600" kern="10" baseline="30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2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 </a:t>
            </a:r>
          </a:p>
        </p:txBody>
      </p:sp>
      <p:sp>
        <p:nvSpPr>
          <p:cNvPr id="22" name="WordArt 8"/>
          <p:cNvSpPr>
            <a:spLocks noChangeArrowheads="1" noChangeShapeType="1" noTextEdit="1"/>
          </p:cNvSpPr>
          <p:nvPr/>
        </p:nvSpPr>
        <p:spPr bwMode="auto">
          <a:xfrm rot="-405472">
            <a:off x="4152900" y="2706688"/>
            <a:ext cx="2000250" cy="454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at reactors</a:t>
            </a:r>
          </a:p>
        </p:txBody>
      </p:sp>
      <p:sp>
        <p:nvSpPr>
          <p:cNvPr id="23" name="WordArt 14"/>
          <p:cNvSpPr>
            <a:spLocks noChangeArrowheads="1" noChangeShapeType="1" noTextEdit="1"/>
          </p:cNvSpPr>
          <p:nvPr/>
        </p:nvSpPr>
        <p:spPr bwMode="auto">
          <a:xfrm>
            <a:off x="6783883" y="4093523"/>
            <a:ext cx="1196975" cy="6515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decay</a:t>
            </a:r>
          </a:p>
        </p:txBody>
      </p:sp>
      <p:sp>
        <p:nvSpPr>
          <p:cNvPr id="24" name="WordArt 13"/>
          <p:cNvSpPr>
            <a:spLocks noChangeArrowheads="1" noChangeShapeType="1" noTextEdit="1"/>
          </p:cNvSpPr>
          <p:nvPr/>
        </p:nvSpPr>
        <p:spPr bwMode="auto">
          <a:xfrm rot="20687819">
            <a:off x="752276" y="6075199"/>
            <a:ext cx="646463" cy="3599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INO</a:t>
            </a:r>
          </a:p>
        </p:txBody>
      </p:sp>
      <p:sp>
        <p:nvSpPr>
          <p:cNvPr id="26" name="WordArt 12"/>
          <p:cNvSpPr>
            <a:spLocks noChangeArrowheads="1" noChangeShapeType="1" noTextEdit="1"/>
          </p:cNvSpPr>
          <p:nvPr/>
        </p:nvSpPr>
        <p:spPr bwMode="auto">
          <a:xfrm rot="339997">
            <a:off x="7669343" y="2977792"/>
            <a:ext cx="823402" cy="5257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Symbol" pitchFamily="18" charset="2"/>
              </a:rPr>
              <a:t>S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7" name="WordArt 14"/>
          <p:cNvSpPr>
            <a:spLocks noChangeArrowheads="1" noChangeShapeType="1" noTextEdit="1"/>
          </p:cNvSpPr>
          <p:nvPr/>
        </p:nvSpPr>
        <p:spPr bwMode="auto">
          <a:xfrm rot="341155">
            <a:off x="8055810" y="4084268"/>
            <a:ext cx="806744" cy="1004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</a:t>
            </a:r>
            <a:r>
              <a:rPr lang="en-US" sz="3600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ee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1767" name="Down Arrow 24"/>
          <p:cNvSpPr>
            <a:spLocks noChangeArrowheads="1"/>
          </p:cNvSpPr>
          <p:nvPr/>
        </p:nvSpPr>
        <p:spPr bwMode="auto">
          <a:xfrm>
            <a:off x="457200" y="3269933"/>
            <a:ext cx="528638" cy="636587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8" name="Down Arrow 27"/>
          <p:cNvSpPr>
            <a:spLocks noChangeArrowheads="1"/>
          </p:cNvSpPr>
          <p:nvPr/>
        </p:nvSpPr>
        <p:spPr bwMode="auto">
          <a:xfrm rot="-1312850">
            <a:off x="2029460" y="3309620"/>
            <a:ext cx="530225" cy="636588"/>
          </a:xfrm>
          <a:prstGeom prst="downArrow">
            <a:avLst>
              <a:gd name="adj1" fmla="val 50000"/>
              <a:gd name="adj2" fmla="val 49853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9" name="Down Arrow 28"/>
          <p:cNvSpPr>
            <a:spLocks noChangeArrowheads="1"/>
          </p:cNvSpPr>
          <p:nvPr/>
        </p:nvSpPr>
        <p:spPr bwMode="auto">
          <a:xfrm rot="-2294274">
            <a:off x="3167380" y="3285490"/>
            <a:ext cx="528638" cy="636588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WordArt 13"/>
          <p:cNvSpPr>
            <a:spLocks noChangeArrowheads="1" noChangeShapeType="1" noTextEdit="1"/>
          </p:cNvSpPr>
          <p:nvPr/>
        </p:nvSpPr>
        <p:spPr bwMode="auto">
          <a:xfrm rot="-579781">
            <a:off x="3816762" y="4386513"/>
            <a:ext cx="1987550" cy="5177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7195" name="TextBox 31"/>
          <p:cNvSpPr txBox="1">
            <a:spLocks noChangeArrowheads="1"/>
          </p:cNvSpPr>
          <p:nvPr/>
        </p:nvSpPr>
        <p:spPr bwMode="auto">
          <a:xfrm>
            <a:off x="4506913" y="5029200"/>
            <a:ext cx="18938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Earth</a:t>
            </a:r>
            <a:r>
              <a:rPr lang="en-US" dirty="0"/>
              <a:t> matter effects,</a:t>
            </a:r>
          </a:p>
          <a:p>
            <a:r>
              <a:rPr lang="en-US" dirty="0"/>
              <a:t>energy spectra</a:t>
            </a:r>
          </a:p>
        </p:txBody>
      </p:sp>
      <p:sp>
        <p:nvSpPr>
          <p:cNvPr id="7196" name="TextBox 32"/>
          <p:cNvSpPr txBox="1">
            <a:spLocks noChangeArrowheads="1"/>
          </p:cNvSpPr>
          <p:nvPr/>
        </p:nvSpPr>
        <p:spPr bwMode="auto">
          <a:xfrm>
            <a:off x="2659208" y="5534561"/>
            <a:ext cx="19737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/>
              <a:t>NOvA</a:t>
            </a:r>
            <a:endParaRPr lang="en-US" sz="2000" dirty="0" smtClean="0"/>
          </a:p>
          <a:p>
            <a:r>
              <a:rPr lang="en-US" sz="2000" dirty="0" smtClean="0"/>
              <a:t>LBNF – DUNE</a:t>
            </a:r>
          </a:p>
          <a:p>
            <a:r>
              <a:rPr lang="en-US" sz="2000" dirty="0" smtClean="0"/>
              <a:t>JPARC-HK</a:t>
            </a:r>
          </a:p>
        </p:txBody>
      </p:sp>
      <p:sp>
        <p:nvSpPr>
          <p:cNvPr id="33" name="WordArt 20"/>
          <p:cNvSpPr>
            <a:spLocks noChangeArrowheads="1" noChangeShapeType="1" noTextEdit="1"/>
          </p:cNvSpPr>
          <p:nvPr/>
        </p:nvSpPr>
        <p:spPr bwMode="auto">
          <a:xfrm rot="21202695">
            <a:off x="313625" y="5678259"/>
            <a:ext cx="1001640" cy="359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ORCA</a:t>
            </a:r>
          </a:p>
        </p:txBody>
      </p:sp>
      <p:sp>
        <p:nvSpPr>
          <p:cNvPr id="35" name="WordArt 10"/>
          <p:cNvSpPr>
            <a:spLocks noChangeArrowheads="1" noChangeShapeType="1" noTextEdit="1"/>
          </p:cNvSpPr>
          <p:nvPr/>
        </p:nvSpPr>
        <p:spPr bwMode="auto">
          <a:xfrm>
            <a:off x="283677" y="2681575"/>
            <a:ext cx="2609850" cy="4410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Oscillations,  conversion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5570" y="3142069"/>
            <a:ext cx="1521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JUNO, RENO-50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1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1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1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1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11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1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11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1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1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1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1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1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1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1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11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11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685" grpId="0" animBg="1"/>
      <p:bldP spid="711686" grpId="0" animBg="1"/>
      <p:bldP spid="711687" grpId="0" animBg="1"/>
      <p:bldP spid="711688" grpId="0" animBg="1"/>
      <p:bldP spid="711689" grpId="0" animBg="1"/>
      <p:bldP spid="711690" grpId="0" animBg="1"/>
      <p:bldP spid="711692" grpId="0" animBg="1"/>
      <p:bldP spid="711693" grpId="0" animBg="1"/>
      <p:bldP spid="711694" grpId="0" animBg="1"/>
      <p:bldP spid="711696" grpId="0" animBg="1"/>
      <p:bldP spid="711699" grpId="0" animBg="1"/>
      <p:bldP spid="711700" grpId="0" animBg="1"/>
      <p:bldP spid="22" grpId="0" animBg="1"/>
      <p:bldP spid="23" grpId="0" animBg="1"/>
      <p:bldP spid="24" grpId="0" animBg="1"/>
      <p:bldP spid="31767" grpId="0" animBg="1"/>
      <p:bldP spid="31768" grpId="0" animBg="1"/>
      <p:bldP spid="31769" grpId="0" animBg="1"/>
      <p:bldP spid="30" grpId="0" animBg="1"/>
      <p:bldP spid="7195" grpId="0"/>
      <p:bldP spid="7196" grpId="0"/>
      <p:bldP spid="33" grpId="0" animBg="1"/>
      <p:bldP spid="35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 </a:t>
            </a:r>
          </a:p>
        </p:txBody>
      </p:sp>
      <p:sp>
        <p:nvSpPr>
          <p:cNvPr id="973828" name="Rectangle 4"/>
          <p:cNvSpPr>
            <a:spLocks noChangeArrowheads="1"/>
          </p:cNvSpPr>
          <p:nvPr/>
        </p:nvSpPr>
        <p:spPr bwMode="auto">
          <a:xfrm>
            <a:off x="6172200" y="1371600"/>
            <a:ext cx="2362200" cy="3200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73829" name="Text Box 5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973831" name="WordArt 7"/>
          <p:cNvSpPr>
            <a:spLocks noChangeArrowheads="1" noChangeShapeType="1" noTextEdit="1"/>
          </p:cNvSpPr>
          <p:nvPr/>
        </p:nvSpPr>
        <p:spPr bwMode="auto">
          <a:xfrm>
            <a:off x="381001" y="225425"/>
            <a:ext cx="6019800" cy="1055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Double beta decay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973841" name="Freeform 17"/>
          <p:cNvSpPr>
            <a:spLocks/>
          </p:cNvSpPr>
          <p:nvPr/>
        </p:nvSpPr>
        <p:spPr bwMode="auto">
          <a:xfrm>
            <a:off x="6400800" y="1524000"/>
            <a:ext cx="1447800" cy="5334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528" y="336"/>
              </a:cxn>
              <a:cxn ang="0">
                <a:pos x="912" y="0"/>
              </a:cxn>
            </a:cxnLst>
            <a:rect l="0" t="0" r="r" b="b"/>
            <a:pathLst>
              <a:path w="912" h="336">
                <a:moveTo>
                  <a:pt x="0" y="336"/>
                </a:moveTo>
                <a:lnTo>
                  <a:pt x="528" y="336"/>
                </a:lnTo>
                <a:lnTo>
                  <a:pt x="91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42" name="Freeform 18"/>
          <p:cNvSpPr>
            <a:spLocks/>
          </p:cNvSpPr>
          <p:nvPr/>
        </p:nvSpPr>
        <p:spPr bwMode="auto">
          <a:xfrm>
            <a:off x="7543800" y="2590800"/>
            <a:ext cx="609600" cy="762000"/>
          </a:xfrm>
          <a:custGeom>
            <a:avLst/>
            <a:gdLst/>
            <a:ahLst/>
            <a:cxnLst>
              <a:cxn ang="0">
                <a:pos x="384" y="0"/>
              </a:cxn>
              <a:cxn ang="0">
                <a:pos x="0" y="0"/>
              </a:cxn>
              <a:cxn ang="0">
                <a:pos x="0" y="480"/>
              </a:cxn>
              <a:cxn ang="0">
                <a:pos x="384" y="480"/>
              </a:cxn>
            </a:cxnLst>
            <a:rect l="0" t="0" r="r" b="b"/>
            <a:pathLst>
              <a:path w="384" h="480">
                <a:moveTo>
                  <a:pt x="384" y="0"/>
                </a:moveTo>
                <a:lnTo>
                  <a:pt x="0" y="0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43" name="Freeform 19"/>
          <p:cNvSpPr>
            <a:spLocks/>
          </p:cNvSpPr>
          <p:nvPr/>
        </p:nvSpPr>
        <p:spPr bwMode="auto">
          <a:xfrm flipV="1">
            <a:off x="6400800" y="3886200"/>
            <a:ext cx="1447800" cy="5334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528" y="336"/>
              </a:cxn>
              <a:cxn ang="0">
                <a:pos x="912" y="0"/>
              </a:cxn>
            </a:cxnLst>
            <a:rect l="0" t="0" r="r" b="b"/>
            <a:pathLst>
              <a:path w="912" h="336">
                <a:moveTo>
                  <a:pt x="0" y="336"/>
                </a:moveTo>
                <a:lnTo>
                  <a:pt x="528" y="336"/>
                </a:lnTo>
                <a:lnTo>
                  <a:pt x="91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44" name="Freeform 20"/>
          <p:cNvSpPr>
            <a:spLocks/>
          </p:cNvSpPr>
          <p:nvPr/>
        </p:nvSpPr>
        <p:spPr bwMode="auto">
          <a:xfrm rot="-3892872">
            <a:off x="7048500" y="3543300"/>
            <a:ext cx="6858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48" y="0"/>
              </a:cxn>
              <a:cxn ang="0">
                <a:pos x="96" y="96"/>
              </a:cxn>
              <a:cxn ang="0">
                <a:pos x="144" y="0"/>
              </a:cxn>
              <a:cxn ang="0">
                <a:pos x="192" y="96"/>
              </a:cxn>
              <a:cxn ang="0">
                <a:pos x="240" y="0"/>
              </a:cxn>
              <a:cxn ang="0">
                <a:pos x="288" y="96"/>
              </a:cxn>
              <a:cxn ang="0">
                <a:pos x="336" y="0"/>
              </a:cxn>
              <a:cxn ang="0">
                <a:pos x="384" y="96"/>
              </a:cxn>
              <a:cxn ang="0">
                <a:pos x="432" y="0"/>
              </a:cxn>
              <a:cxn ang="0">
                <a:pos x="480" y="96"/>
              </a:cxn>
              <a:cxn ang="0">
                <a:pos x="528" y="0"/>
              </a:cxn>
              <a:cxn ang="0">
                <a:pos x="576" y="96"/>
              </a:cxn>
              <a:cxn ang="0">
                <a:pos x="624" y="0"/>
              </a:cxn>
              <a:cxn ang="0">
                <a:pos x="672" y="96"/>
              </a:cxn>
            </a:cxnLst>
            <a:rect l="0" t="0" r="r" b="b"/>
            <a:pathLst>
              <a:path w="672" h="96">
                <a:moveTo>
                  <a:pt x="0" y="96"/>
                </a:moveTo>
                <a:cubicBezTo>
                  <a:pt x="16" y="48"/>
                  <a:pt x="32" y="0"/>
                  <a:pt x="48" y="0"/>
                </a:cubicBezTo>
                <a:cubicBezTo>
                  <a:pt x="64" y="0"/>
                  <a:pt x="80" y="96"/>
                  <a:pt x="96" y="96"/>
                </a:cubicBezTo>
                <a:cubicBezTo>
                  <a:pt x="112" y="96"/>
                  <a:pt x="128" y="0"/>
                  <a:pt x="144" y="0"/>
                </a:cubicBezTo>
                <a:cubicBezTo>
                  <a:pt x="160" y="0"/>
                  <a:pt x="176" y="96"/>
                  <a:pt x="192" y="96"/>
                </a:cubicBezTo>
                <a:cubicBezTo>
                  <a:pt x="208" y="96"/>
                  <a:pt x="224" y="0"/>
                  <a:pt x="240" y="0"/>
                </a:cubicBezTo>
                <a:cubicBezTo>
                  <a:pt x="256" y="0"/>
                  <a:pt x="272" y="96"/>
                  <a:pt x="288" y="96"/>
                </a:cubicBezTo>
                <a:cubicBezTo>
                  <a:pt x="304" y="96"/>
                  <a:pt x="320" y="0"/>
                  <a:pt x="336" y="0"/>
                </a:cubicBezTo>
                <a:cubicBezTo>
                  <a:pt x="352" y="0"/>
                  <a:pt x="368" y="96"/>
                  <a:pt x="384" y="96"/>
                </a:cubicBezTo>
                <a:cubicBezTo>
                  <a:pt x="400" y="96"/>
                  <a:pt x="416" y="0"/>
                  <a:pt x="432" y="0"/>
                </a:cubicBezTo>
                <a:cubicBezTo>
                  <a:pt x="448" y="0"/>
                  <a:pt x="464" y="96"/>
                  <a:pt x="480" y="96"/>
                </a:cubicBezTo>
                <a:cubicBezTo>
                  <a:pt x="496" y="96"/>
                  <a:pt x="512" y="0"/>
                  <a:pt x="528" y="0"/>
                </a:cubicBezTo>
                <a:cubicBezTo>
                  <a:pt x="544" y="0"/>
                  <a:pt x="560" y="96"/>
                  <a:pt x="576" y="96"/>
                </a:cubicBezTo>
                <a:cubicBezTo>
                  <a:pt x="592" y="96"/>
                  <a:pt x="608" y="0"/>
                  <a:pt x="624" y="0"/>
                </a:cubicBezTo>
                <a:cubicBezTo>
                  <a:pt x="640" y="0"/>
                  <a:pt x="656" y="48"/>
                  <a:pt x="672" y="96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45" name="Freeform 21"/>
          <p:cNvSpPr>
            <a:spLocks/>
          </p:cNvSpPr>
          <p:nvPr/>
        </p:nvSpPr>
        <p:spPr bwMode="auto">
          <a:xfrm rot="3892872" flipV="1">
            <a:off x="7048500" y="2247900"/>
            <a:ext cx="6858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48" y="0"/>
              </a:cxn>
              <a:cxn ang="0">
                <a:pos x="96" y="96"/>
              </a:cxn>
              <a:cxn ang="0">
                <a:pos x="144" y="0"/>
              </a:cxn>
              <a:cxn ang="0">
                <a:pos x="192" y="96"/>
              </a:cxn>
              <a:cxn ang="0">
                <a:pos x="240" y="0"/>
              </a:cxn>
              <a:cxn ang="0">
                <a:pos x="288" y="96"/>
              </a:cxn>
              <a:cxn ang="0">
                <a:pos x="336" y="0"/>
              </a:cxn>
              <a:cxn ang="0">
                <a:pos x="384" y="96"/>
              </a:cxn>
              <a:cxn ang="0">
                <a:pos x="432" y="0"/>
              </a:cxn>
              <a:cxn ang="0">
                <a:pos x="480" y="96"/>
              </a:cxn>
              <a:cxn ang="0">
                <a:pos x="528" y="0"/>
              </a:cxn>
              <a:cxn ang="0">
                <a:pos x="576" y="96"/>
              </a:cxn>
              <a:cxn ang="0">
                <a:pos x="624" y="0"/>
              </a:cxn>
              <a:cxn ang="0">
                <a:pos x="672" y="96"/>
              </a:cxn>
            </a:cxnLst>
            <a:rect l="0" t="0" r="r" b="b"/>
            <a:pathLst>
              <a:path w="672" h="96">
                <a:moveTo>
                  <a:pt x="0" y="96"/>
                </a:moveTo>
                <a:cubicBezTo>
                  <a:pt x="16" y="48"/>
                  <a:pt x="32" y="0"/>
                  <a:pt x="48" y="0"/>
                </a:cubicBezTo>
                <a:cubicBezTo>
                  <a:pt x="64" y="0"/>
                  <a:pt x="80" y="96"/>
                  <a:pt x="96" y="96"/>
                </a:cubicBezTo>
                <a:cubicBezTo>
                  <a:pt x="112" y="96"/>
                  <a:pt x="128" y="0"/>
                  <a:pt x="144" y="0"/>
                </a:cubicBezTo>
                <a:cubicBezTo>
                  <a:pt x="160" y="0"/>
                  <a:pt x="176" y="96"/>
                  <a:pt x="192" y="96"/>
                </a:cubicBezTo>
                <a:cubicBezTo>
                  <a:pt x="208" y="96"/>
                  <a:pt x="224" y="0"/>
                  <a:pt x="240" y="0"/>
                </a:cubicBezTo>
                <a:cubicBezTo>
                  <a:pt x="256" y="0"/>
                  <a:pt x="272" y="96"/>
                  <a:pt x="288" y="96"/>
                </a:cubicBezTo>
                <a:cubicBezTo>
                  <a:pt x="304" y="96"/>
                  <a:pt x="320" y="0"/>
                  <a:pt x="336" y="0"/>
                </a:cubicBezTo>
                <a:cubicBezTo>
                  <a:pt x="352" y="0"/>
                  <a:pt x="368" y="96"/>
                  <a:pt x="384" y="96"/>
                </a:cubicBezTo>
                <a:cubicBezTo>
                  <a:pt x="400" y="96"/>
                  <a:pt x="416" y="0"/>
                  <a:pt x="432" y="0"/>
                </a:cubicBezTo>
                <a:cubicBezTo>
                  <a:pt x="448" y="0"/>
                  <a:pt x="464" y="96"/>
                  <a:pt x="480" y="96"/>
                </a:cubicBezTo>
                <a:cubicBezTo>
                  <a:pt x="496" y="96"/>
                  <a:pt x="512" y="0"/>
                  <a:pt x="528" y="0"/>
                </a:cubicBezTo>
                <a:cubicBezTo>
                  <a:pt x="544" y="0"/>
                  <a:pt x="560" y="96"/>
                  <a:pt x="576" y="96"/>
                </a:cubicBezTo>
                <a:cubicBezTo>
                  <a:pt x="592" y="96"/>
                  <a:pt x="608" y="0"/>
                  <a:pt x="624" y="0"/>
                </a:cubicBezTo>
                <a:cubicBezTo>
                  <a:pt x="640" y="0"/>
                  <a:pt x="656" y="48"/>
                  <a:pt x="672" y="96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46" name="Text Box 22"/>
          <p:cNvSpPr txBox="1">
            <a:spLocks noChangeArrowheads="1"/>
          </p:cNvSpPr>
          <p:nvPr/>
        </p:nvSpPr>
        <p:spPr bwMode="auto">
          <a:xfrm>
            <a:off x="7375525" y="2757488"/>
            <a:ext cx="319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73847" name="Text Box 23"/>
          <p:cNvSpPr txBox="1">
            <a:spLocks noChangeArrowheads="1"/>
          </p:cNvSpPr>
          <p:nvPr/>
        </p:nvSpPr>
        <p:spPr bwMode="auto">
          <a:xfrm>
            <a:off x="7772400" y="1462088"/>
            <a:ext cx="306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</a:t>
            </a:r>
          </a:p>
        </p:txBody>
      </p:sp>
      <p:sp>
        <p:nvSpPr>
          <p:cNvPr id="973848" name="Text Box 24"/>
          <p:cNvSpPr txBox="1">
            <a:spLocks noChangeArrowheads="1"/>
          </p:cNvSpPr>
          <p:nvPr/>
        </p:nvSpPr>
        <p:spPr bwMode="auto">
          <a:xfrm>
            <a:off x="7772400" y="4114800"/>
            <a:ext cx="306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</a:t>
            </a:r>
          </a:p>
        </p:txBody>
      </p:sp>
      <p:sp>
        <p:nvSpPr>
          <p:cNvPr id="973849" name="Text Box 25"/>
          <p:cNvSpPr txBox="1">
            <a:spLocks noChangeArrowheads="1"/>
          </p:cNvSpPr>
          <p:nvPr/>
        </p:nvSpPr>
        <p:spPr bwMode="auto">
          <a:xfrm>
            <a:off x="6308725" y="358140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973850" name="Text Box 26"/>
          <p:cNvSpPr txBox="1">
            <a:spLocks noChangeArrowheads="1"/>
          </p:cNvSpPr>
          <p:nvPr/>
        </p:nvSpPr>
        <p:spPr bwMode="auto">
          <a:xfrm>
            <a:off x="6308725" y="175260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973851" name="Text Box 27"/>
          <p:cNvSpPr txBox="1">
            <a:spLocks noChangeArrowheads="1"/>
          </p:cNvSpPr>
          <p:nvPr/>
        </p:nvSpPr>
        <p:spPr bwMode="auto">
          <a:xfrm>
            <a:off x="8137525" y="2403475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973852" name="Text Box 28"/>
          <p:cNvSpPr txBox="1">
            <a:spLocks noChangeArrowheads="1"/>
          </p:cNvSpPr>
          <p:nvPr/>
        </p:nvSpPr>
        <p:spPr bwMode="auto">
          <a:xfrm>
            <a:off x="8148638" y="3165475"/>
            <a:ext cx="309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973853" name="Text Box 29"/>
          <p:cNvSpPr txBox="1">
            <a:spLocks noChangeArrowheads="1"/>
          </p:cNvSpPr>
          <p:nvPr/>
        </p:nvSpPr>
        <p:spPr bwMode="auto">
          <a:xfrm>
            <a:off x="7088188" y="2743200"/>
            <a:ext cx="303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n</a:t>
            </a:r>
          </a:p>
        </p:txBody>
      </p:sp>
      <p:sp>
        <p:nvSpPr>
          <p:cNvPr id="973857" name="Text Box 33"/>
          <p:cNvSpPr txBox="1">
            <a:spLocks noChangeArrowheads="1"/>
          </p:cNvSpPr>
          <p:nvPr/>
        </p:nvSpPr>
        <p:spPr bwMode="auto">
          <a:xfrm>
            <a:off x="7543800" y="2743200"/>
            <a:ext cx="5341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>
                <a:latin typeface="Symbol" pitchFamily="18" charset="2"/>
              </a:rPr>
              <a:t>bb</a:t>
            </a:r>
            <a:endParaRPr lang="en-US" dirty="0"/>
          </a:p>
        </p:txBody>
      </p:sp>
      <p:sp>
        <p:nvSpPr>
          <p:cNvPr id="973858" name="Text Box 34"/>
          <p:cNvSpPr txBox="1">
            <a:spLocks noChangeArrowheads="1"/>
          </p:cNvSpPr>
          <p:nvPr/>
        </p:nvSpPr>
        <p:spPr bwMode="auto">
          <a:xfrm>
            <a:off x="6918325" y="2251075"/>
            <a:ext cx="42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</a:t>
            </a:r>
          </a:p>
        </p:txBody>
      </p:sp>
      <p:sp>
        <p:nvSpPr>
          <p:cNvPr id="973859" name="Text Box 35"/>
          <p:cNvSpPr txBox="1">
            <a:spLocks noChangeArrowheads="1"/>
          </p:cNvSpPr>
          <p:nvPr/>
        </p:nvSpPr>
        <p:spPr bwMode="auto">
          <a:xfrm>
            <a:off x="6892925" y="3317875"/>
            <a:ext cx="42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</a:t>
            </a:r>
          </a:p>
        </p:txBody>
      </p:sp>
      <p:pic>
        <p:nvPicPr>
          <p:cNvPr id="32" name="Picture 31" descr="mbb_vs_Sigma_CosmLim_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124" y="1746367"/>
            <a:ext cx="4520644" cy="384873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315904" y="4693544"/>
            <a:ext cx="259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FF0000"/>
                </a:solidFill>
              </a:rPr>
              <a:t>S. Dell'Oro, </a:t>
            </a:r>
            <a:r>
              <a:rPr lang="it-IT" i="1" dirty="0" smtClean="0">
                <a:solidFill>
                  <a:srgbClr val="FF0000"/>
                </a:solidFill>
              </a:rPr>
              <a:t>et al</a:t>
            </a:r>
            <a:r>
              <a:rPr lang="en-IE" i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1505.02722 </a:t>
            </a:r>
            <a:r>
              <a:rPr lang="en-IE" i="1" dirty="0" smtClean="0">
                <a:solidFill>
                  <a:srgbClr val="FF0000"/>
                </a:solidFill>
              </a:rPr>
              <a:t>[hep-ph] </a:t>
            </a:r>
          </a:p>
          <a:p>
            <a:endParaRPr lang="en-IE" i="1" dirty="0">
              <a:solidFill>
                <a:srgbClr val="FF0000"/>
              </a:solidFill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381001" y="1262033"/>
            <a:ext cx="469483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err="1" smtClean="0"/>
              <a:t>m</a:t>
            </a:r>
            <a:r>
              <a:rPr lang="en-US" sz="2000" baseline="-25000" dirty="0" err="1" smtClean="0">
                <a:latin typeface="Symbol" pitchFamily="18" charset="2"/>
              </a:rPr>
              <a:t>bb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U</a:t>
            </a:r>
            <a:r>
              <a:rPr lang="en-US" sz="2000" baseline="-25000" dirty="0" smtClean="0"/>
              <a:t>e1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+ U</a:t>
            </a:r>
            <a:r>
              <a:rPr lang="en-US" sz="2000" baseline="-25000" dirty="0" smtClean="0"/>
              <a:t>e2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2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pitchFamily="18" charset="2"/>
              </a:rPr>
              <a:t>ia</a:t>
            </a:r>
            <a:r>
              <a:rPr lang="en-US" sz="2000" dirty="0" smtClean="0"/>
              <a:t> + U</a:t>
            </a:r>
            <a:r>
              <a:rPr lang="en-US" sz="2000" baseline="-25000" dirty="0" smtClean="0"/>
              <a:t>e3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m</a:t>
            </a:r>
            <a:r>
              <a:rPr lang="en-US" sz="2000" baseline="-25000" dirty="0" smtClean="0"/>
              <a:t>3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pitchFamily="18" charset="2"/>
              </a:rPr>
              <a:t>if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80060" y="5747506"/>
            <a:ext cx="7978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Constraints from cosmological surveys  and from oscillations. </a:t>
            </a:r>
            <a:endParaRPr lang="en-IE" dirty="0" smtClean="0"/>
          </a:p>
          <a:p>
            <a:r>
              <a:rPr lang="en-IE" dirty="0" smtClean="0"/>
              <a:t>The </a:t>
            </a:r>
            <a:r>
              <a:rPr lang="en-IE" dirty="0" smtClean="0"/>
              <a:t>1</a:t>
            </a:r>
            <a:r>
              <a:rPr lang="en-IE" i="1" dirty="0" smtClean="0"/>
              <a:t>σ</a:t>
            </a:r>
            <a:r>
              <a:rPr lang="en-IE" dirty="0" smtClean="0"/>
              <a:t> region for the IH case is not </a:t>
            </a:r>
            <a:r>
              <a:rPr lang="en-IE" dirty="0" smtClean="0"/>
              <a:t>present at </a:t>
            </a:r>
            <a:r>
              <a:rPr lang="en-IE" dirty="0" smtClean="0"/>
              <a:t>this confidence level. </a:t>
            </a:r>
            <a:endParaRPr lang="en-IE" dirty="0" smtClean="0"/>
          </a:p>
          <a:p>
            <a:r>
              <a:rPr lang="en-IE" dirty="0" smtClean="0"/>
              <a:t>The </a:t>
            </a:r>
            <a:r>
              <a:rPr lang="en-IE" dirty="0" smtClean="0"/>
              <a:t>grey  band  is  the 95% C.L. excluded region coming from  Cosmology</a:t>
            </a:r>
            <a:endParaRPr lang="en-IE" dirty="0"/>
          </a:p>
        </p:txBody>
      </p:sp>
      <p:sp>
        <p:nvSpPr>
          <p:cNvPr id="37" name="Down Arrow 36"/>
          <p:cNvSpPr/>
          <p:nvPr/>
        </p:nvSpPr>
        <p:spPr>
          <a:xfrm rot="5400000">
            <a:off x="1832460" y="3710648"/>
            <a:ext cx="328773" cy="3126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8" name="Down Arrow 37"/>
          <p:cNvSpPr/>
          <p:nvPr/>
        </p:nvSpPr>
        <p:spPr>
          <a:xfrm>
            <a:off x="2435815" y="4729887"/>
            <a:ext cx="328773" cy="3126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9" name="TextBox 38"/>
          <p:cNvSpPr txBox="1"/>
          <p:nvPr/>
        </p:nvSpPr>
        <p:spPr>
          <a:xfrm>
            <a:off x="1081747" y="2684639"/>
            <a:ext cx="1308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Exclude IH</a:t>
            </a:r>
            <a:endParaRPr lang="en-I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90500" y="1955800"/>
            <a:ext cx="1636713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 bwMode="auto">
          <a:xfrm>
            <a:off x="7275513" y="1955800"/>
            <a:ext cx="1636712" cy="4533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Rectangle 75"/>
          <p:cNvSpPr/>
          <p:nvPr/>
        </p:nvSpPr>
        <p:spPr bwMode="auto">
          <a:xfrm>
            <a:off x="5511800" y="1955800"/>
            <a:ext cx="1636713" cy="45339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Rectangle 74"/>
          <p:cNvSpPr/>
          <p:nvPr/>
        </p:nvSpPr>
        <p:spPr bwMode="auto">
          <a:xfrm>
            <a:off x="3738563" y="1955800"/>
            <a:ext cx="1636712" cy="45339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Rectangle 73"/>
          <p:cNvSpPr/>
          <p:nvPr/>
        </p:nvSpPr>
        <p:spPr bwMode="auto">
          <a:xfrm>
            <a:off x="1962150" y="1955800"/>
            <a:ext cx="1636713" cy="45339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2" name="Oval 4"/>
          <p:cNvSpPr>
            <a:spLocks noChangeArrowheads="1"/>
          </p:cNvSpPr>
          <p:nvPr/>
        </p:nvSpPr>
        <p:spPr bwMode="auto">
          <a:xfrm>
            <a:off x="8001000" y="762000"/>
            <a:ext cx="762000" cy="685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Oval 5"/>
          <p:cNvSpPr>
            <a:spLocks noChangeArrowheads="1"/>
          </p:cNvSpPr>
          <p:nvPr/>
        </p:nvSpPr>
        <p:spPr bwMode="auto">
          <a:xfrm>
            <a:off x="7467600" y="762000"/>
            <a:ext cx="762000" cy="685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Oval 6"/>
          <p:cNvSpPr>
            <a:spLocks noChangeArrowheads="1"/>
          </p:cNvSpPr>
          <p:nvPr/>
        </p:nvSpPr>
        <p:spPr bwMode="auto">
          <a:xfrm>
            <a:off x="7696200" y="228600"/>
            <a:ext cx="762000" cy="685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Text Box 7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1516" name="Text Box 8"/>
          <p:cNvSpPr txBox="1">
            <a:spLocks noChangeArrowheads="1"/>
          </p:cNvSpPr>
          <p:nvPr/>
        </p:nvSpPr>
        <p:spPr bwMode="auto">
          <a:xfrm>
            <a:off x="7693025" y="8382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m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7" name="Text Box 9"/>
          <p:cNvSpPr txBox="1">
            <a:spLocks noChangeArrowheads="1"/>
          </p:cNvSpPr>
          <p:nvPr/>
        </p:nvSpPr>
        <p:spPr bwMode="auto">
          <a:xfrm>
            <a:off x="8229600" y="8382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t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8" name="Text Box 10"/>
          <p:cNvSpPr txBox="1">
            <a:spLocks noChangeArrowheads="1"/>
          </p:cNvSpPr>
          <p:nvPr/>
        </p:nvSpPr>
        <p:spPr bwMode="auto">
          <a:xfrm>
            <a:off x="7872413" y="304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Times New Roman" pitchFamily="18" charset="0"/>
              </a:rPr>
              <a:t>e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9" name="Text Box 11"/>
          <p:cNvSpPr txBox="1">
            <a:spLocks noChangeArrowheads="1"/>
          </p:cNvSpPr>
          <p:nvPr/>
        </p:nvSpPr>
        <p:spPr bwMode="auto">
          <a:xfrm>
            <a:off x="223838" y="4746625"/>
            <a:ext cx="53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2m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0" name="Text Box 12"/>
          <p:cNvSpPr txBox="1">
            <a:spLocks noChangeArrowheads="1"/>
          </p:cNvSpPr>
          <p:nvPr/>
        </p:nvSpPr>
        <p:spPr bwMode="auto">
          <a:xfrm>
            <a:off x="180975" y="5345113"/>
            <a:ext cx="53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1" name="Rectangle 13"/>
          <p:cNvSpPr>
            <a:spLocks noChangeArrowheads="1"/>
          </p:cNvSpPr>
          <p:nvPr/>
        </p:nvSpPr>
        <p:spPr bwMode="auto">
          <a:xfrm>
            <a:off x="309563" y="3717925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Rectangle 14"/>
          <p:cNvSpPr>
            <a:spLocks noChangeArrowheads="1"/>
          </p:cNvSpPr>
          <p:nvPr/>
        </p:nvSpPr>
        <p:spPr bwMode="auto">
          <a:xfrm>
            <a:off x="309563" y="517525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Rectangle 15"/>
          <p:cNvSpPr>
            <a:spLocks noChangeArrowheads="1"/>
          </p:cNvSpPr>
          <p:nvPr/>
        </p:nvSpPr>
        <p:spPr bwMode="auto">
          <a:xfrm>
            <a:off x="381000" y="3717925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Rectangle 17"/>
          <p:cNvSpPr>
            <a:spLocks noChangeArrowheads="1"/>
          </p:cNvSpPr>
          <p:nvPr/>
        </p:nvSpPr>
        <p:spPr bwMode="auto">
          <a:xfrm>
            <a:off x="1214438" y="5176838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Rectangle 18"/>
          <p:cNvSpPr>
            <a:spLocks noChangeArrowheads="1"/>
          </p:cNvSpPr>
          <p:nvPr/>
        </p:nvSpPr>
        <p:spPr bwMode="auto">
          <a:xfrm>
            <a:off x="766763" y="5176838"/>
            <a:ext cx="544512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Rectangle 19"/>
          <p:cNvSpPr>
            <a:spLocks noChangeArrowheads="1"/>
          </p:cNvSpPr>
          <p:nvPr/>
        </p:nvSpPr>
        <p:spPr bwMode="auto">
          <a:xfrm>
            <a:off x="309563" y="5734050"/>
            <a:ext cx="7620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Rectangle 21"/>
          <p:cNvSpPr>
            <a:spLocks noChangeArrowheads="1"/>
          </p:cNvSpPr>
          <p:nvPr/>
        </p:nvSpPr>
        <p:spPr bwMode="auto">
          <a:xfrm>
            <a:off x="3154363" y="5294313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190500" y="3249613"/>
            <a:ext cx="534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3m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9" name="WordArt 32"/>
          <p:cNvSpPr>
            <a:spLocks noChangeArrowheads="1" noChangeShapeType="1" noTextEdit="1"/>
          </p:cNvSpPr>
          <p:nvPr/>
        </p:nvSpPr>
        <p:spPr bwMode="auto">
          <a:xfrm>
            <a:off x="1643063" y="204788"/>
            <a:ext cx="5181600" cy="1173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Flavor in matter</a:t>
            </a:r>
          </a:p>
        </p:txBody>
      </p:sp>
      <p:sp>
        <p:nvSpPr>
          <p:cNvPr id="21530" name="TextBox 54"/>
          <p:cNvSpPr txBox="1">
            <a:spLocks noChangeArrowheads="1"/>
          </p:cNvSpPr>
          <p:nvPr/>
        </p:nvSpPr>
        <p:spPr bwMode="auto">
          <a:xfrm>
            <a:off x="1979613" y="6119813"/>
            <a:ext cx="1741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1-2 resonance</a:t>
            </a:r>
          </a:p>
        </p:txBody>
      </p:sp>
      <p:sp>
        <p:nvSpPr>
          <p:cNvPr id="21531" name="Rectangle 19"/>
          <p:cNvSpPr>
            <a:spLocks noChangeArrowheads="1"/>
          </p:cNvSpPr>
          <p:nvPr/>
        </p:nvSpPr>
        <p:spPr bwMode="auto">
          <a:xfrm>
            <a:off x="2117725" y="5294313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Rectangle 19"/>
          <p:cNvSpPr>
            <a:spLocks noChangeArrowheads="1"/>
          </p:cNvSpPr>
          <p:nvPr/>
        </p:nvSpPr>
        <p:spPr bwMode="auto">
          <a:xfrm>
            <a:off x="2109788" y="4946650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Rectangle 20"/>
          <p:cNvSpPr>
            <a:spLocks noChangeArrowheads="1"/>
          </p:cNvSpPr>
          <p:nvPr/>
        </p:nvSpPr>
        <p:spPr bwMode="auto">
          <a:xfrm>
            <a:off x="2784475" y="5294313"/>
            <a:ext cx="427038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4" name="Rectangle 21"/>
          <p:cNvSpPr>
            <a:spLocks noChangeArrowheads="1"/>
          </p:cNvSpPr>
          <p:nvPr/>
        </p:nvSpPr>
        <p:spPr bwMode="auto">
          <a:xfrm>
            <a:off x="3144838" y="4945063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Rectangle 20"/>
          <p:cNvSpPr>
            <a:spLocks noChangeArrowheads="1"/>
          </p:cNvSpPr>
          <p:nvPr/>
        </p:nvSpPr>
        <p:spPr bwMode="auto">
          <a:xfrm>
            <a:off x="2782888" y="4946650"/>
            <a:ext cx="427037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Rectangle 21"/>
          <p:cNvSpPr>
            <a:spLocks noChangeArrowheads="1"/>
          </p:cNvSpPr>
          <p:nvPr/>
        </p:nvSpPr>
        <p:spPr bwMode="auto">
          <a:xfrm>
            <a:off x="1366838" y="5734050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7" name="Rectangle 20"/>
          <p:cNvSpPr>
            <a:spLocks noChangeArrowheads="1"/>
          </p:cNvSpPr>
          <p:nvPr/>
        </p:nvSpPr>
        <p:spPr bwMode="auto">
          <a:xfrm>
            <a:off x="1076325" y="5729288"/>
            <a:ext cx="350838" cy="157162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8" name="Rectangle 13"/>
          <p:cNvSpPr>
            <a:spLocks noChangeArrowheads="1"/>
          </p:cNvSpPr>
          <p:nvPr/>
        </p:nvSpPr>
        <p:spPr bwMode="auto">
          <a:xfrm>
            <a:off x="2117725" y="3665538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9" name="Rectangle 15"/>
          <p:cNvSpPr>
            <a:spLocks noChangeArrowheads="1"/>
          </p:cNvSpPr>
          <p:nvPr/>
        </p:nvSpPr>
        <p:spPr bwMode="auto">
          <a:xfrm>
            <a:off x="2193925" y="366395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0" name="Rectangle 19"/>
          <p:cNvSpPr>
            <a:spLocks noChangeArrowheads="1"/>
          </p:cNvSpPr>
          <p:nvPr/>
        </p:nvSpPr>
        <p:spPr bwMode="auto">
          <a:xfrm>
            <a:off x="3867150" y="4311650"/>
            <a:ext cx="1182688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1" name="Rectangle 20"/>
          <p:cNvSpPr>
            <a:spLocks noChangeArrowheads="1"/>
          </p:cNvSpPr>
          <p:nvPr/>
        </p:nvSpPr>
        <p:spPr bwMode="auto">
          <a:xfrm>
            <a:off x="4984750" y="4311650"/>
            <a:ext cx="1460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2" name="Rectangle 21"/>
          <p:cNvSpPr>
            <a:spLocks noChangeArrowheads="1"/>
          </p:cNvSpPr>
          <p:nvPr/>
        </p:nvSpPr>
        <p:spPr bwMode="auto">
          <a:xfrm>
            <a:off x="5130800" y="4318000"/>
            <a:ext cx="93663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3" name="Rectangle 16"/>
          <p:cNvSpPr>
            <a:spLocks noChangeArrowheads="1"/>
          </p:cNvSpPr>
          <p:nvPr/>
        </p:nvSpPr>
        <p:spPr bwMode="auto">
          <a:xfrm>
            <a:off x="2693988" y="3668713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4" name="Rectangle 16"/>
          <p:cNvSpPr>
            <a:spLocks noChangeArrowheads="1"/>
          </p:cNvSpPr>
          <p:nvPr/>
        </p:nvSpPr>
        <p:spPr bwMode="auto">
          <a:xfrm>
            <a:off x="4673600" y="5103813"/>
            <a:ext cx="558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5" name="Rectangle 19"/>
          <p:cNvSpPr>
            <a:spLocks noChangeArrowheads="1"/>
          </p:cNvSpPr>
          <p:nvPr/>
        </p:nvSpPr>
        <p:spPr bwMode="auto">
          <a:xfrm>
            <a:off x="3878263" y="5103813"/>
            <a:ext cx="1365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6" name="Rectangle 20"/>
          <p:cNvSpPr>
            <a:spLocks noChangeArrowheads="1"/>
          </p:cNvSpPr>
          <p:nvPr/>
        </p:nvSpPr>
        <p:spPr bwMode="auto">
          <a:xfrm>
            <a:off x="4006850" y="5103813"/>
            <a:ext cx="658813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7" name="Rectangle 16"/>
          <p:cNvSpPr>
            <a:spLocks noChangeArrowheads="1"/>
          </p:cNvSpPr>
          <p:nvPr/>
        </p:nvSpPr>
        <p:spPr bwMode="auto">
          <a:xfrm>
            <a:off x="922338" y="3717925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8" name="Rectangle 13"/>
          <p:cNvSpPr>
            <a:spLocks noChangeArrowheads="1"/>
          </p:cNvSpPr>
          <p:nvPr/>
        </p:nvSpPr>
        <p:spPr bwMode="auto">
          <a:xfrm>
            <a:off x="3862388" y="3535363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9" name="Rectangle 15"/>
          <p:cNvSpPr>
            <a:spLocks noChangeArrowheads="1"/>
          </p:cNvSpPr>
          <p:nvPr/>
        </p:nvSpPr>
        <p:spPr bwMode="auto">
          <a:xfrm>
            <a:off x="3975100" y="3535363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0" name="Rectangle 16"/>
          <p:cNvSpPr>
            <a:spLocks noChangeArrowheads="1"/>
          </p:cNvSpPr>
          <p:nvPr/>
        </p:nvSpPr>
        <p:spPr bwMode="auto">
          <a:xfrm>
            <a:off x="4478338" y="3535363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1" name="Rectangle 19"/>
          <p:cNvSpPr>
            <a:spLocks noChangeArrowheads="1"/>
          </p:cNvSpPr>
          <p:nvPr/>
        </p:nvSpPr>
        <p:spPr bwMode="auto">
          <a:xfrm>
            <a:off x="5654675" y="5056188"/>
            <a:ext cx="138113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2" name="Rectangle 16"/>
          <p:cNvSpPr>
            <a:spLocks noChangeArrowheads="1"/>
          </p:cNvSpPr>
          <p:nvPr/>
        </p:nvSpPr>
        <p:spPr bwMode="auto">
          <a:xfrm>
            <a:off x="6338888" y="5067300"/>
            <a:ext cx="652462" cy="153988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3" name="Rectangle 16"/>
          <p:cNvSpPr>
            <a:spLocks noChangeArrowheads="1"/>
          </p:cNvSpPr>
          <p:nvPr/>
        </p:nvSpPr>
        <p:spPr bwMode="auto">
          <a:xfrm>
            <a:off x="6618288" y="3330575"/>
            <a:ext cx="333375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4" name="Rectangle 18"/>
          <p:cNvSpPr>
            <a:spLocks noChangeArrowheads="1"/>
          </p:cNvSpPr>
          <p:nvPr/>
        </p:nvSpPr>
        <p:spPr bwMode="auto">
          <a:xfrm>
            <a:off x="6269038" y="3328988"/>
            <a:ext cx="363537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5" name="Rectangle 19"/>
          <p:cNvSpPr>
            <a:spLocks noChangeArrowheads="1"/>
          </p:cNvSpPr>
          <p:nvPr/>
        </p:nvSpPr>
        <p:spPr bwMode="auto">
          <a:xfrm>
            <a:off x="5595938" y="3321050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6" name="Rectangle 16"/>
          <p:cNvSpPr>
            <a:spLocks noChangeArrowheads="1"/>
          </p:cNvSpPr>
          <p:nvPr/>
        </p:nvSpPr>
        <p:spPr bwMode="auto">
          <a:xfrm>
            <a:off x="6619875" y="3727450"/>
            <a:ext cx="333375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7" name="Rectangle 18"/>
          <p:cNvSpPr>
            <a:spLocks noChangeArrowheads="1"/>
          </p:cNvSpPr>
          <p:nvPr/>
        </p:nvSpPr>
        <p:spPr bwMode="auto">
          <a:xfrm>
            <a:off x="6254750" y="3725863"/>
            <a:ext cx="363538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8" name="Rectangle 19"/>
          <p:cNvSpPr>
            <a:spLocks noChangeArrowheads="1"/>
          </p:cNvSpPr>
          <p:nvPr/>
        </p:nvSpPr>
        <p:spPr bwMode="auto">
          <a:xfrm>
            <a:off x="5594350" y="3725863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9" name="Rectangle 19"/>
          <p:cNvSpPr>
            <a:spLocks noChangeArrowheads="1"/>
          </p:cNvSpPr>
          <p:nvPr/>
        </p:nvSpPr>
        <p:spPr bwMode="auto">
          <a:xfrm>
            <a:off x="7377113" y="2235200"/>
            <a:ext cx="11811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0" name="Rectangle 16"/>
          <p:cNvSpPr>
            <a:spLocks noChangeArrowheads="1"/>
          </p:cNvSpPr>
          <p:nvPr/>
        </p:nvSpPr>
        <p:spPr bwMode="auto">
          <a:xfrm>
            <a:off x="8005763" y="3622675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1" name="Rectangle 13"/>
          <p:cNvSpPr>
            <a:spLocks noChangeArrowheads="1"/>
          </p:cNvSpPr>
          <p:nvPr/>
        </p:nvSpPr>
        <p:spPr bwMode="auto">
          <a:xfrm>
            <a:off x="7421563" y="36195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2" name="Rectangle 15"/>
          <p:cNvSpPr>
            <a:spLocks noChangeArrowheads="1"/>
          </p:cNvSpPr>
          <p:nvPr/>
        </p:nvSpPr>
        <p:spPr bwMode="auto">
          <a:xfrm>
            <a:off x="7481888" y="3627438"/>
            <a:ext cx="515937" cy="147637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3" name="Rectangle 20"/>
          <p:cNvSpPr>
            <a:spLocks noChangeArrowheads="1"/>
          </p:cNvSpPr>
          <p:nvPr/>
        </p:nvSpPr>
        <p:spPr bwMode="auto">
          <a:xfrm>
            <a:off x="8480425" y="2232025"/>
            <a:ext cx="144463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4" name="Rectangle 21"/>
          <p:cNvSpPr>
            <a:spLocks noChangeArrowheads="1"/>
          </p:cNvSpPr>
          <p:nvPr/>
        </p:nvSpPr>
        <p:spPr bwMode="auto">
          <a:xfrm>
            <a:off x="8618538" y="2232025"/>
            <a:ext cx="93662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5" name="Rectangle 20"/>
          <p:cNvSpPr>
            <a:spLocks noChangeArrowheads="1"/>
          </p:cNvSpPr>
          <p:nvPr/>
        </p:nvSpPr>
        <p:spPr bwMode="auto">
          <a:xfrm>
            <a:off x="5713413" y="5062538"/>
            <a:ext cx="758825" cy="150812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6" name="Rectangle 16"/>
          <p:cNvSpPr>
            <a:spLocks noChangeArrowheads="1"/>
          </p:cNvSpPr>
          <p:nvPr/>
        </p:nvSpPr>
        <p:spPr bwMode="auto">
          <a:xfrm>
            <a:off x="8102600" y="5068888"/>
            <a:ext cx="644525" cy="15398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7" name="Rectangle 19"/>
          <p:cNvSpPr>
            <a:spLocks noChangeArrowheads="1"/>
          </p:cNvSpPr>
          <p:nvPr/>
        </p:nvSpPr>
        <p:spPr bwMode="auto">
          <a:xfrm>
            <a:off x="7432675" y="5072063"/>
            <a:ext cx="1365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8" name="Rectangle 20"/>
          <p:cNvSpPr>
            <a:spLocks noChangeArrowheads="1"/>
          </p:cNvSpPr>
          <p:nvPr/>
        </p:nvSpPr>
        <p:spPr bwMode="auto">
          <a:xfrm>
            <a:off x="7502525" y="5068888"/>
            <a:ext cx="771525" cy="153987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9" name="TextBox 54"/>
          <p:cNvSpPr txBox="1">
            <a:spLocks noChangeArrowheads="1"/>
          </p:cNvSpPr>
          <p:nvPr/>
        </p:nvSpPr>
        <p:spPr bwMode="auto">
          <a:xfrm>
            <a:off x="5513388" y="6051550"/>
            <a:ext cx="1741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1-3 resonance</a:t>
            </a:r>
          </a:p>
        </p:txBody>
      </p:sp>
      <p:sp>
        <p:nvSpPr>
          <p:cNvPr id="21570" name="TextBox 77"/>
          <p:cNvSpPr txBox="1">
            <a:spLocks noChangeArrowheads="1"/>
          </p:cNvSpPr>
          <p:nvPr/>
        </p:nvSpPr>
        <p:spPr bwMode="auto">
          <a:xfrm>
            <a:off x="1311275" y="1554163"/>
            <a:ext cx="2427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Density increase  </a:t>
            </a:r>
            <a:r>
              <a:rPr lang="en-US">
                <a:sym typeface="Wingdings" pitchFamily="2" charset="2"/>
              </a:rPr>
              <a:t></a:t>
            </a:r>
            <a:endParaRPr lang="en-US"/>
          </a:p>
        </p:txBody>
      </p:sp>
      <p:sp>
        <p:nvSpPr>
          <p:cNvPr id="21571" name="TextBox 78"/>
          <p:cNvSpPr txBox="1">
            <a:spLocks noChangeArrowheads="1"/>
          </p:cNvSpPr>
          <p:nvPr/>
        </p:nvSpPr>
        <p:spPr bwMode="auto">
          <a:xfrm>
            <a:off x="4206875" y="1535113"/>
            <a:ext cx="379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Normal mass hierarchy, neutrinos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955800" y="1958975"/>
            <a:ext cx="1636713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 bwMode="auto">
          <a:xfrm>
            <a:off x="3744913" y="1952625"/>
            <a:ext cx="1636712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Rectangle 71"/>
          <p:cNvSpPr/>
          <p:nvPr/>
        </p:nvSpPr>
        <p:spPr bwMode="auto">
          <a:xfrm>
            <a:off x="5513388" y="1955800"/>
            <a:ext cx="1636712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3" name="Rectangle 72"/>
          <p:cNvSpPr/>
          <p:nvPr/>
        </p:nvSpPr>
        <p:spPr bwMode="auto">
          <a:xfrm>
            <a:off x="7278688" y="1966913"/>
            <a:ext cx="1636712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90500" y="1955800"/>
            <a:ext cx="1636713" cy="4533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 bwMode="auto">
          <a:xfrm>
            <a:off x="7275513" y="1955800"/>
            <a:ext cx="1636712" cy="4533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Rectangle 75"/>
          <p:cNvSpPr/>
          <p:nvPr/>
        </p:nvSpPr>
        <p:spPr bwMode="auto">
          <a:xfrm>
            <a:off x="5526087" y="1981200"/>
            <a:ext cx="1636713" cy="45339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Rectangle 74"/>
          <p:cNvSpPr/>
          <p:nvPr/>
        </p:nvSpPr>
        <p:spPr bwMode="auto">
          <a:xfrm>
            <a:off x="3738563" y="1955800"/>
            <a:ext cx="1636712" cy="45339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Rectangle 73"/>
          <p:cNvSpPr/>
          <p:nvPr/>
        </p:nvSpPr>
        <p:spPr bwMode="auto">
          <a:xfrm>
            <a:off x="1962150" y="1955800"/>
            <a:ext cx="1636713" cy="45339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2" name="Oval 4"/>
          <p:cNvSpPr>
            <a:spLocks noChangeArrowheads="1"/>
          </p:cNvSpPr>
          <p:nvPr/>
        </p:nvSpPr>
        <p:spPr bwMode="auto">
          <a:xfrm>
            <a:off x="8001000" y="762000"/>
            <a:ext cx="762000" cy="685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Oval 5"/>
          <p:cNvSpPr>
            <a:spLocks noChangeArrowheads="1"/>
          </p:cNvSpPr>
          <p:nvPr/>
        </p:nvSpPr>
        <p:spPr bwMode="auto">
          <a:xfrm>
            <a:off x="7467600" y="762000"/>
            <a:ext cx="762000" cy="685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Oval 6"/>
          <p:cNvSpPr>
            <a:spLocks noChangeArrowheads="1"/>
          </p:cNvSpPr>
          <p:nvPr/>
        </p:nvSpPr>
        <p:spPr bwMode="auto">
          <a:xfrm>
            <a:off x="7696200" y="228600"/>
            <a:ext cx="762000" cy="685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Text Box 7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1516" name="Text Box 8"/>
          <p:cNvSpPr txBox="1">
            <a:spLocks noChangeArrowheads="1"/>
          </p:cNvSpPr>
          <p:nvPr/>
        </p:nvSpPr>
        <p:spPr bwMode="auto">
          <a:xfrm>
            <a:off x="7693025" y="8382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m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7" name="Text Box 9"/>
          <p:cNvSpPr txBox="1">
            <a:spLocks noChangeArrowheads="1"/>
          </p:cNvSpPr>
          <p:nvPr/>
        </p:nvSpPr>
        <p:spPr bwMode="auto">
          <a:xfrm>
            <a:off x="8229600" y="8382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t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8" name="Text Box 10"/>
          <p:cNvSpPr txBox="1">
            <a:spLocks noChangeArrowheads="1"/>
          </p:cNvSpPr>
          <p:nvPr/>
        </p:nvSpPr>
        <p:spPr bwMode="auto">
          <a:xfrm>
            <a:off x="7872413" y="304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Times New Roman" pitchFamily="18" charset="0"/>
              </a:rPr>
              <a:t>e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1519" name="Text Box 11"/>
          <p:cNvSpPr txBox="1">
            <a:spLocks noChangeArrowheads="1"/>
          </p:cNvSpPr>
          <p:nvPr/>
        </p:nvSpPr>
        <p:spPr bwMode="auto">
          <a:xfrm>
            <a:off x="228600" y="3276600"/>
            <a:ext cx="53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2m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0" name="Text Box 12"/>
          <p:cNvSpPr txBox="1">
            <a:spLocks noChangeArrowheads="1"/>
          </p:cNvSpPr>
          <p:nvPr/>
        </p:nvSpPr>
        <p:spPr bwMode="auto">
          <a:xfrm>
            <a:off x="301625" y="4191000"/>
            <a:ext cx="53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1" name="Rectangle 13"/>
          <p:cNvSpPr>
            <a:spLocks noChangeArrowheads="1"/>
          </p:cNvSpPr>
          <p:nvPr/>
        </p:nvSpPr>
        <p:spPr bwMode="auto">
          <a:xfrm>
            <a:off x="304800" y="54864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Rectangle 14"/>
          <p:cNvSpPr>
            <a:spLocks noChangeArrowheads="1"/>
          </p:cNvSpPr>
          <p:nvPr/>
        </p:nvSpPr>
        <p:spPr bwMode="auto">
          <a:xfrm>
            <a:off x="304800" y="37338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Rectangle 15"/>
          <p:cNvSpPr>
            <a:spLocks noChangeArrowheads="1"/>
          </p:cNvSpPr>
          <p:nvPr/>
        </p:nvSpPr>
        <p:spPr bwMode="auto">
          <a:xfrm>
            <a:off x="396875" y="548640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Rectangle 17"/>
          <p:cNvSpPr>
            <a:spLocks noChangeArrowheads="1"/>
          </p:cNvSpPr>
          <p:nvPr/>
        </p:nvSpPr>
        <p:spPr bwMode="auto">
          <a:xfrm>
            <a:off x="1219200" y="37338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Rectangle 18"/>
          <p:cNvSpPr>
            <a:spLocks noChangeArrowheads="1"/>
          </p:cNvSpPr>
          <p:nvPr/>
        </p:nvSpPr>
        <p:spPr bwMode="auto">
          <a:xfrm>
            <a:off x="685800" y="3733800"/>
            <a:ext cx="544512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Rectangle 19"/>
          <p:cNvSpPr>
            <a:spLocks noChangeArrowheads="1"/>
          </p:cNvSpPr>
          <p:nvPr/>
        </p:nvSpPr>
        <p:spPr bwMode="auto">
          <a:xfrm>
            <a:off x="304800" y="4114800"/>
            <a:ext cx="7620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Rectangle 21"/>
          <p:cNvSpPr>
            <a:spLocks noChangeArrowheads="1"/>
          </p:cNvSpPr>
          <p:nvPr/>
        </p:nvSpPr>
        <p:spPr bwMode="auto">
          <a:xfrm>
            <a:off x="3124200" y="3886200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228600" y="5638800"/>
            <a:ext cx="534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3m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1529" name="WordArt 32"/>
          <p:cNvSpPr>
            <a:spLocks noChangeArrowheads="1" noChangeShapeType="1" noTextEdit="1"/>
          </p:cNvSpPr>
          <p:nvPr/>
        </p:nvSpPr>
        <p:spPr bwMode="auto">
          <a:xfrm>
            <a:off x="1643063" y="204788"/>
            <a:ext cx="5181600" cy="1173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Flavor in matter</a:t>
            </a:r>
          </a:p>
        </p:txBody>
      </p:sp>
      <p:sp>
        <p:nvSpPr>
          <p:cNvPr id="21530" name="TextBox 54"/>
          <p:cNvSpPr txBox="1">
            <a:spLocks noChangeArrowheads="1"/>
          </p:cNvSpPr>
          <p:nvPr/>
        </p:nvSpPr>
        <p:spPr bwMode="auto">
          <a:xfrm>
            <a:off x="1979613" y="6119813"/>
            <a:ext cx="1741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1-2 resonance</a:t>
            </a:r>
          </a:p>
        </p:txBody>
      </p:sp>
      <p:sp>
        <p:nvSpPr>
          <p:cNvPr id="21531" name="Rectangle 19"/>
          <p:cNvSpPr>
            <a:spLocks noChangeArrowheads="1"/>
          </p:cNvSpPr>
          <p:nvPr/>
        </p:nvSpPr>
        <p:spPr bwMode="auto">
          <a:xfrm>
            <a:off x="2057400" y="3886200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Rectangle 19"/>
          <p:cNvSpPr>
            <a:spLocks noChangeArrowheads="1"/>
          </p:cNvSpPr>
          <p:nvPr/>
        </p:nvSpPr>
        <p:spPr bwMode="auto">
          <a:xfrm>
            <a:off x="2057400" y="3581400"/>
            <a:ext cx="7207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Rectangle 20"/>
          <p:cNvSpPr>
            <a:spLocks noChangeArrowheads="1"/>
          </p:cNvSpPr>
          <p:nvPr/>
        </p:nvSpPr>
        <p:spPr bwMode="auto">
          <a:xfrm>
            <a:off x="2697162" y="3886200"/>
            <a:ext cx="427038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4" name="Rectangle 21"/>
          <p:cNvSpPr>
            <a:spLocks noChangeArrowheads="1"/>
          </p:cNvSpPr>
          <p:nvPr/>
        </p:nvSpPr>
        <p:spPr bwMode="auto">
          <a:xfrm>
            <a:off x="3124200" y="3581400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Rectangle 20"/>
          <p:cNvSpPr>
            <a:spLocks noChangeArrowheads="1"/>
          </p:cNvSpPr>
          <p:nvPr/>
        </p:nvSpPr>
        <p:spPr bwMode="auto">
          <a:xfrm>
            <a:off x="2697163" y="3581400"/>
            <a:ext cx="427037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Rectangle 21"/>
          <p:cNvSpPr>
            <a:spLocks noChangeArrowheads="1"/>
          </p:cNvSpPr>
          <p:nvPr/>
        </p:nvSpPr>
        <p:spPr bwMode="auto">
          <a:xfrm>
            <a:off x="1371600" y="4114800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7" name="Rectangle 20"/>
          <p:cNvSpPr>
            <a:spLocks noChangeArrowheads="1"/>
          </p:cNvSpPr>
          <p:nvPr/>
        </p:nvSpPr>
        <p:spPr bwMode="auto">
          <a:xfrm>
            <a:off x="1066800" y="4110038"/>
            <a:ext cx="350838" cy="157162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8" name="Rectangle 13"/>
          <p:cNvSpPr>
            <a:spLocks noChangeArrowheads="1"/>
          </p:cNvSpPr>
          <p:nvPr/>
        </p:nvSpPr>
        <p:spPr bwMode="auto">
          <a:xfrm>
            <a:off x="2057400" y="54864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9" name="Rectangle 15"/>
          <p:cNvSpPr>
            <a:spLocks noChangeArrowheads="1"/>
          </p:cNvSpPr>
          <p:nvPr/>
        </p:nvSpPr>
        <p:spPr bwMode="auto">
          <a:xfrm>
            <a:off x="2133600" y="548640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0" name="Rectangle 19"/>
          <p:cNvSpPr>
            <a:spLocks noChangeArrowheads="1"/>
          </p:cNvSpPr>
          <p:nvPr/>
        </p:nvSpPr>
        <p:spPr bwMode="auto">
          <a:xfrm>
            <a:off x="3810000" y="3352800"/>
            <a:ext cx="1182688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1" name="Rectangle 20"/>
          <p:cNvSpPr>
            <a:spLocks noChangeArrowheads="1"/>
          </p:cNvSpPr>
          <p:nvPr/>
        </p:nvSpPr>
        <p:spPr bwMode="auto">
          <a:xfrm>
            <a:off x="4959350" y="3352800"/>
            <a:ext cx="1460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2" name="Rectangle 21"/>
          <p:cNvSpPr>
            <a:spLocks noChangeArrowheads="1"/>
          </p:cNvSpPr>
          <p:nvPr/>
        </p:nvSpPr>
        <p:spPr bwMode="auto">
          <a:xfrm>
            <a:off x="5105400" y="3352800"/>
            <a:ext cx="93663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3" name="Rectangle 16"/>
          <p:cNvSpPr>
            <a:spLocks noChangeArrowheads="1"/>
          </p:cNvSpPr>
          <p:nvPr/>
        </p:nvSpPr>
        <p:spPr bwMode="auto">
          <a:xfrm>
            <a:off x="2667000" y="5486400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5" name="Rectangle 19"/>
          <p:cNvSpPr>
            <a:spLocks noChangeArrowheads="1"/>
          </p:cNvSpPr>
          <p:nvPr/>
        </p:nvSpPr>
        <p:spPr bwMode="auto">
          <a:xfrm>
            <a:off x="3878263" y="5410200"/>
            <a:ext cx="1365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6" name="Rectangle 20"/>
          <p:cNvSpPr>
            <a:spLocks noChangeArrowheads="1"/>
          </p:cNvSpPr>
          <p:nvPr/>
        </p:nvSpPr>
        <p:spPr bwMode="auto">
          <a:xfrm>
            <a:off x="3962400" y="5410200"/>
            <a:ext cx="658813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7" name="Rectangle 16"/>
          <p:cNvSpPr>
            <a:spLocks noChangeArrowheads="1"/>
          </p:cNvSpPr>
          <p:nvPr/>
        </p:nvSpPr>
        <p:spPr bwMode="auto">
          <a:xfrm>
            <a:off x="990600" y="5486400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8" name="Rectangle 13"/>
          <p:cNvSpPr>
            <a:spLocks noChangeArrowheads="1"/>
          </p:cNvSpPr>
          <p:nvPr/>
        </p:nvSpPr>
        <p:spPr bwMode="auto">
          <a:xfrm>
            <a:off x="3862388" y="38100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9" name="Rectangle 15"/>
          <p:cNvSpPr>
            <a:spLocks noChangeArrowheads="1"/>
          </p:cNvSpPr>
          <p:nvPr/>
        </p:nvSpPr>
        <p:spPr bwMode="auto">
          <a:xfrm>
            <a:off x="3978275" y="381000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0" name="Rectangle 16"/>
          <p:cNvSpPr>
            <a:spLocks noChangeArrowheads="1"/>
          </p:cNvSpPr>
          <p:nvPr/>
        </p:nvSpPr>
        <p:spPr bwMode="auto">
          <a:xfrm>
            <a:off x="4648200" y="3810000"/>
            <a:ext cx="609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9" name="Rectangle 19"/>
          <p:cNvSpPr>
            <a:spLocks noChangeArrowheads="1"/>
          </p:cNvSpPr>
          <p:nvPr/>
        </p:nvSpPr>
        <p:spPr bwMode="auto">
          <a:xfrm>
            <a:off x="7377113" y="2235200"/>
            <a:ext cx="11811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0" name="Rectangle 16"/>
          <p:cNvSpPr>
            <a:spLocks noChangeArrowheads="1"/>
          </p:cNvSpPr>
          <p:nvPr/>
        </p:nvSpPr>
        <p:spPr bwMode="auto">
          <a:xfrm>
            <a:off x="8001000" y="5334000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1" name="Rectangle 13"/>
          <p:cNvSpPr>
            <a:spLocks noChangeArrowheads="1"/>
          </p:cNvSpPr>
          <p:nvPr/>
        </p:nvSpPr>
        <p:spPr bwMode="auto">
          <a:xfrm>
            <a:off x="7421563" y="36576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3" name="Rectangle 20"/>
          <p:cNvSpPr>
            <a:spLocks noChangeArrowheads="1"/>
          </p:cNvSpPr>
          <p:nvPr/>
        </p:nvSpPr>
        <p:spPr bwMode="auto">
          <a:xfrm>
            <a:off x="8480425" y="2232025"/>
            <a:ext cx="144463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4" name="Rectangle 21"/>
          <p:cNvSpPr>
            <a:spLocks noChangeArrowheads="1"/>
          </p:cNvSpPr>
          <p:nvPr/>
        </p:nvSpPr>
        <p:spPr bwMode="auto">
          <a:xfrm>
            <a:off x="8618538" y="2232025"/>
            <a:ext cx="93662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6" name="Rectangle 16"/>
          <p:cNvSpPr>
            <a:spLocks noChangeArrowheads="1"/>
          </p:cNvSpPr>
          <p:nvPr/>
        </p:nvSpPr>
        <p:spPr bwMode="auto">
          <a:xfrm>
            <a:off x="8118475" y="3656013"/>
            <a:ext cx="644525" cy="15398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7" name="Rectangle 19"/>
          <p:cNvSpPr>
            <a:spLocks noChangeArrowheads="1"/>
          </p:cNvSpPr>
          <p:nvPr/>
        </p:nvSpPr>
        <p:spPr bwMode="auto">
          <a:xfrm>
            <a:off x="7432675" y="5334000"/>
            <a:ext cx="1365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8" name="Rectangle 20"/>
          <p:cNvSpPr>
            <a:spLocks noChangeArrowheads="1"/>
          </p:cNvSpPr>
          <p:nvPr/>
        </p:nvSpPr>
        <p:spPr bwMode="auto">
          <a:xfrm>
            <a:off x="7534275" y="3657600"/>
            <a:ext cx="771525" cy="153987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70" name="TextBox 77"/>
          <p:cNvSpPr txBox="1">
            <a:spLocks noChangeArrowheads="1"/>
          </p:cNvSpPr>
          <p:nvPr/>
        </p:nvSpPr>
        <p:spPr bwMode="auto">
          <a:xfrm>
            <a:off x="1311275" y="1554163"/>
            <a:ext cx="2427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Density increase  </a:t>
            </a:r>
            <a:r>
              <a:rPr lang="en-US">
                <a:sym typeface="Wingdings" pitchFamily="2" charset="2"/>
              </a:rPr>
              <a:t></a:t>
            </a:r>
            <a:endParaRPr lang="en-US"/>
          </a:p>
        </p:txBody>
      </p:sp>
      <p:sp>
        <p:nvSpPr>
          <p:cNvPr id="21571" name="TextBox 78"/>
          <p:cNvSpPr txBox="1">
            <a:spLocks noChangeArrowheads="1"/>
          </p:cNvSpPr>
          <p:nvPr/>
        </p:nvSpPr>
        <p:spPr bwMode="auto">
          <a:xfrm>
            <a:off x="4206874" y="1535113"/>
            <a:ext cx="4022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Inverted </a:t>
            </a:r>
            <a:r>
              <a:rPr lang="en-US" dirty="0"/>
              <a:t>mass hierarchy, neutrinos</a:t>
            </a:r>
          </a:p>
        </p:txBody>
      </p:sp>
      <p:sp>
        <p:nvSpPr>
          <p:cNvPr id="70" name="Rectangle 19"/>
          <p:cNvSpPr>
            <a:spLocks noChangeArrowheads="1"/>
          </p:cNvSpPr>
          <p:nvPr/>
        </p:nvSpPr>
        <p:spPr bwMode="auto">
          <a:xfrm>
            <a:off x="5638800" y="2971800"/>
            <a:ext cx="1182688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Rectangle 20"/>
          <p:cNvSpPr>
            <a:spLocks noChangeArrowheads="1"/>
          </p:cNvSpPr>
          <p:nvPr/>
        </p:nvSpPr>
        <p:spPr bwMode="auto">
          <a:xfrm>
            <a:off x="6705600" y="2971800"/>
            <a:ext cx="1460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21"/>
          <p:cNvSpPr>
            <a:spLocks noChangeArrowheads="1"/>
          </p:cNvSpPr>
          <p:nvPr/>
        </p:nvSpPr>
        <p:spPr bwMode="auto">
          <a:xfrm>
            <a:off x="6858000" y="2971800"/>
            <a:ext cx="93663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Rectangle 16"/>
          <p:cNvSpPr>
            <a:spLocks noChangeArrowheads="1"/>
          </p:cNvSpPr>
          <p:nvPr/>
        </p:nvSpPr>
        <p:spPr bwMode="auto">
          <a:xfrm>
            <a:off x="4495800" y="5410200"/>
            <a:ext cx="7620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Rectangle 13"/>
          <p:cNvSpPr>
            <a:spLocks noChangeArrowheads="1"/>
          </p:cNvSpPr>
          <p:nvPr/>
        </p:nvSpPr>
        <p:spPr bwMode="auto">
          <a:xfrm>
            <a:off x="5638800" y="37338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Rectangle 16"/>
          <p:cNvSpPr>
            <a:spLocks noChangeArrowheads="1"/>
          </p:cNvSpPr>
          <p:nvPr/>
        </p:nvSpPr>
        <p:spPr bwMode="auto">
          <a:xfrm>
            <a:off x="6400800" y="3733800"/>
            <a:ext cx="609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Rectangle 15"/>
          <p:cNvSpPr>
            <a:spLocks noChangeArrowheads="1"/>
          </p:cNvSpPr>
          <p:nvPr/>
        </p:nvSpPr>
        <p:spPr bwMode="auto">
          <a:xfrm>
            <a:off x="5730875" y="373380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2" name="Rectangle 15"/>
          <p:cNvSpPr>
            <a:spLocks noChangeArrowheads="1"/>
          </p:cNvSpPr>
          <p:nvPr/>
        </p:nvSpPr>
        <p:spPr bwMode="auto">
          <a:xfrm>
            <a:off x="7485063" y="5338763"/>
            <a:ext cx="515937" cy="147637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19"/>
          <p:cNvSpPr>
            <a:spLocks noChangeArrowheads="1"/>
          </p:cNvSpPr>
          <p:nvPr/>
        </p:nvSpPr>
        <p:spPr bwMode="auto">
          <a:xfrm>
            <a:off x="5715000" y="5410200"/>
            <a:ext cx="136525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5" name="Rectangle 20"/>
          <p:cNvSpPr>
            <a:spLocks noChangeArrowheads="1"/>
          </p:cNvSpPr>
          <p:nvPr/>
        </p:nvSpPr>
        <p:spPr bwMode="auto">
          <a:xfrm>
            <a:off x="5791200" y="5411788"/>
            <a:ext cx="758825" cy="150812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2" name="Rectangle 16"/>
          <p:cNvSpPr>
            <a:spLocks noChangeArrowheads="1"/>
          </p:cNvSpPr>
          <p:nvPr/>
        </p:nvSpPr>
        <p:spPr bwMode="auto">
          <a:xfrm>
            <a:off x="6357938" y="5408612"/>
            <a:ext cx="652462" cy="153988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50000">
                <a:srgbClr val="000099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-850900" y="-469900"/>
            <a:ext cx="6807200" cy="6642100"/>
          </a:xfrm>
          <a:prstGeom prst="ellipse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7924800" y="5486400"/>
            <a:ext cx="762000" cy="762000"/>
          </a:xfrm>
          <a:prstGeom prst="ellipse">
            <a:avLst/>
          </a:prstGeom>
          <a:gradFill rotWithShape="0">
            <a:gsLst>
              <a:gs pos="0">
                <a:srgbClr val="33CC33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191000" y="58674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300317" y="223276"/>
            <a:ext cx="6451341" cy="1155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Supernova neutrinos</a:t>
            </a: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828800" y="2014538"/>
            <a:ext cx="1549400" cy="1524000"/>
          </a:xfrm>
          <a:prstGeom prst="ellipse">
            <a:avLst/>
          </a:prstGeom>
          <a:gradFill rotWithShape="0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95305" name="Text Box 9"/>
          <p:cNvSpPr txBox="1">
            <a:spLocks noChangeArrowheads="1"/>
          </p:cNvSpPr>
          <p:nvPr/>
        </p:nvSpPr>
        <p:spPr bwMode="auto">
          <a:xfrm>
            <a:off x="3317875" y="3943350"/>
            <a:ext cx="2001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MSW flavor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conversion 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inside the star</a:t>
            </a:r>
          </a:p>
        </p:txBody>
      </p:sp>
      <p:sp>
        <p:nvSpPr>
          <p:cNvPr id="695306" name="Text Box 10"/>
          <p:cNvSpPr txBox="1">
            <a:spLocks noChangeArrowheads="1"/>
          </p:cNvSpPr>
          <p:nvPr/>
        </p:nvSpPr>
        <p:spPr bwMode="auto">
          <a:xfrm>
            <a:off x="5145088" y="5013325"/>
            <a:ext cx="17129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Propagation 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vacuum</a:t>
            </a:r>
          </a:p>
        </p:txBody>
      </p:sp>
      <p:sp>
        <p:nvSpPr>
          <p:cNvPr id="695307" name="Text Box 11"/>
          <p:cNvSpPr txBox="1">
            <a:spLocks noChangeArrowheads="1"/>
          </p:cNvSpPr>
          <p:nvPr/>
        </p:nvSpPr>
        <p:spPr bwMode="auto">
          <a:xfrm>
            <a:off x="6172200" y="5867400"/>
            <a:ext cx="2106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Oscillations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inside the Earth</a:t>
            </a: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501900" y="2657475"/>
            <a:ext cx="241300" cy="2381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2590800" y="2743200"/>
            <a:ext cx="5943600" cy="335280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5310" name="Text Box 14"/>
          <p:cNvSpPr txBox="1">
            <a:spLocks noChangeArrowheads="1"/>
          </p:cNvSpPr>
          <p:nvPr/>
        </p:nvSpPr>
        <p:spPr bwMode="auto">
          <a:xfrm>
            <a:off x="2898775" y="2284413"/>
            <a:ext cx="2193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chemeClr val="bg1"/>
                </a:solidFill>
              </a:rPr>
              <a:t>Collective flavor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</a:rPr>
              <a:t>trasformation</a:t>
            </a:r>
          </a:p>
        </p:txBody>
      </p:sp>
      <p:sp>
        <p:nvSpPr>
          <p:cNvPr id="695311" name="Text Box 15"/>
          <p:cNvSpPr txBox="1">
            <a:spLocks noChangeArrowheads="1"/>
          </p:cNvSpPr>
          <p:nvPr/>
        </p:nvSpPr>
        <p:spPr bwMode="auto">
          <a:xfrm>
            <a:off x="5024438" y="2986088"/>
            <a:ext cx="162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chemeClr val="bg1"/>
                </a:solidFill>
              </a:rPr>
              <a:t>Shock wave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</a:rPr>
              <a:t>effect on </a:t>
            </a:r>
          </a:p>
          <a:p>
            <a:pPr>
              <a:defRPr/>
            </a:pPr>
            <a:r>
              <a:rPr lang="en-US" sz="2000">
                <a:solidFill>
                  <a:schemeClr val="bg1"/>
                </a:solidFill>
              </a:rPr>
              <a:t>conversion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60198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 known 1-3 mixing  all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MSW transitions are adiabatic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777799">
            <a:off x="6236037" y="2024775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All these </a:t>
            </a:r>
            <a:r>
              <a:rPr lang="en-US" dirty="0" smtClean="0">
                <a:solidFill>
                  <a:srgbClr val="FFFF00"/>
                </a:solidFill>
              </a:rPr>
              <a:t>effects </a:t>
            </a:r>
            <a:r>
              <a:rPr lang="en-US" dirty="0" smtClean="0">
                <a:solidFill>
                  <a:srgbClr val="FFFF00"/>
                </a:solidFill>
              </a:rPr>
              <a:t>depend on the type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of  mass hierarchy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381000" y="729646"/>
            <a:ext cx="2971800" cy="10649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4567447" y="1473200"/>
            <a:ext cx="2900153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Strong suppression of </a:t>
            </a:r>
          </a:p>
          <a:p>
            <a:r>
              <a:rPr lang="en-US" sz="2000" dirty="0"/>
              <a:t>the 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sym typeface="Wingdings" pitchFamily="2" charset="2"/>
              </a:rPr>
              <a:t>e</a:t>
            </a:r>
            <a:r>
              <a:rPr lang="en-US" sz="2000" dirty="0" smtClean="0"/>
              <a:t>  peak </a:t>
            </a:r>
            <a:r>
              <a:rPr lang="en-US" sz="2000" dirty="0" smtClean="0">
                <a:sym typeface="Wingdings" pitchFamily="2" charset="2"/>
              </a:rPr>
              <a:t> NH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7740650" y="1638300"/>
            <a:ext cx="1116013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>
                <a:sym typeface="Wingdings" pitchFamily="2" charset="2"/>
              </a:rPr>
              <a:t>e</a:t>
            </a:r>
            <a:r>
              <a:rPr lang="en-US" sz="2000" dirty="0">
                <a:sym typeface="Wingdings" pitchFamily="2" charset="2"/>
              </a:rPr>
              <a:t> 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>
                <a:sym typeface="Wingdings" pitchFamily="2" charset="2"/>
              </a:rPr>
              <a:t>3</a:t>
            </a:r>
            <a:endParaRPr lang="en-US" sz="2000" dirty="0"/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152400" y="5181600"/>
            <a:ext cx="19607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in neutrino </a:t>
            </a:r>
          </a:p>
          <a:p>
            <a:r>
              <a:rPr lang="en-US" dirty="0" smtClean="0"/>
              <a:t>channels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NH  </a:t>
            </a:r>
          </a:p>
          <a:p>
            <a:r>
              <a:rPr lang="en-US" dirty="0" smtClean="0"/>
              <a:t>in antineutrino </a:t>
            </a:r>
          </a:p>
          <a:p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IH</a:t>
            </a:r>
          </a:p>
        </p:txBody>
      </p:sp>
      <p:sp>
        <p:nvSpPr>
          <p:cNvPr id="7181" name="Text Box 16"/>
          <p:cNvSpPr txBox="1">
            <a:spLocks noChangeArrowheads="1"/>
          </p:cNvSpPr>
          <p:nvPr/>
        </p:nvSpPr>
        <p:spPr bwMode="auto">
          <a:xfrm>
            <a:off x="228600" y="4267200"/>
            <a:ext cx="1640193" cy="707886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Shock wave </a:t>
            </a:r>
            <a:endParaRPr lang="en-US" sz="2000" dirty="0" smtClean="0"/>
          </a:p>
          <a:p>
            <a:r>
              <a:rPr lang="en-US" sz="2000" dirty="0" smtClean="0"/>
              <a:t>effect</a:t>
            </a:r>
            <a:endParaRPr lang="en-US" sz="2000" dirty="0"/>
          </a:p>
        </p:txBody>
      </p:sp>
      <p:sp>
        <p:nvSpPr>
          <p:cNvPr id="7183" name="AutoShape 18"/>
          <p:cNvSpPr>
            <a:spLocks noChangeArrowheads="1"/>
          </p:cNvSpPr>
          <p:nvPr/>
        </p:nvSpPr>
        <p:spPr bwMode="auto">
          <a:xfrm rot="-698105">
            <a:off x="3746929" y="1642281"/>
            <a:ext cx="471487" cy="53181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AutoShape 19"/>
          <p:cNvSpPr>
            <a:spLocks noChangeArrowheads="1"/>
          </p:cNvSpPr>
          <p:nvPr/>
        </p:nvSpPr>
        <p:spPr bwMode="auto">
          <a:xfrm rot="2560138">
            <a:off x="3601696" y="3347134"/>
            <a:ext cx="471488" cy="5318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AutoShape 20"/>
          <p:cNvSpPr>
            <a:spLocks noChangeArrowheads="1"/>
          </p:cNvSpPr>
          <p:nvPr/>
        </p:nvSpPr>
        <p:spPr bwMode="auto">
          <a:xfrm rot="5577152">
            <a:off x="1032553" y="3447366"/>
            <a:ext cx="471487" cy="5318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 rot="-240116">
            <a:off x="6069217" y="4147955"/>
            <a:ext cx="2387192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 in  </a:t>
            </a:r>
            <a:r>
              <a:rPr lang="en-US" dirty="0"/>
              <a:t>the antineutrino </a:t>
            </a:r>
            <a:endParaRPr lang="en-US" dirty="0" smtClean="0"/>
          </a:p>
          <a:p>
            <a:r>
              <a:rPr lang="en-US" dirty="0" smtClean="0"/>
              <a:t>channel only  </a:t>
            </a:r>
            <a:r>
              <a:rPr lang="en-US" dirty="0" smtClean="0">
                <a:sym typeface="Wingdings" pitchFamily="2" charset="2"/>
              </a:rPr>
              <a:t> NH</a:t>
            </a:r>
            <a:endParaRPr lang="en-US" dirty="0"/>
          </a:p>
        </p:txBody>
      </p:sp>
      <p:sp>
        <p:nvSpPr>
          <p:cNvPr id="7187" name="Text Box 22"/>
          <p:cNvSpPr txBox="1">
            <a:spLocks noChangeArrowheads="1"/>
          </p:cNvSpPr>
          <p:nvPr/>
        </p:nvSpPr>
        <p:spPr bwMode="auto">
          <a:xfrm rot="187019">
            <a:off x="6600273" y="4858487"/>
            <a:ext cx="2146742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the neutrino </a:t>
            </a:r>
            <a:endParaRPr lang="en-US" dirty="0" smtClean="0"/>
          </a:p>
          <a:p>
            <a:r>
              <a:rPr lang="en-US" dirty="0" smtClean="0"/>
              <a:t>channel only </a:t>
            </a:r>
            <a:r>
              <a:rPr lang="en-US" dirty="0" smtClean="0">
                <a:sym typeface="Wingdings" pitchFamily="2" charset="2"/>
              </a:rPr>
              <a:t> IH</a:t>
            </a:r>
            <a:endParaRPr lang="en-US" dirty="0"/>
          </a:p>
        </p:txBody>
      </p:sp>
      <p:sp>
        <p:nvSpPr>
          <p:cNvPr id="7188" name="Text Box 23"/>
          <p:cNvSpPr txBox="1">
            <a:spLocks noChangeArrowheads="1"/>
          </p:cNvSpPr>
          <p:nvPr/>
        </p:nvSpPr>
        <p:spPr bwMode="auto">
          <a:xfrm>
            <a:off x="5638800" y="5638800"/>
            <a:ext cx="3421062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If the earth matter effect is </a:t>
            </a:r>
          </a:p>
          <a:p>
            <a:r>
              <a:rPr lang="en-US" dirty="0"/>
              <a:t>observed  for antineutrinos</a:t>
            </a:r>
          </a:p>
          <a:p>
            <a:r>
              <a:rPr lang="en-US" dirty="0"/>
              <a:t>NH is established!</a:t>
            </a:r>
          </a:p>
        </p:txBody>
      </p:sp>
      <p:sp>
        <p:nvSpPr>
          <p:cNvPr id="7190" name="TextBox 21"/>
          <p:cNvSpPr txBox="1">
            <a:spLocks noChangeArrowheads="1"/>
          </p:cNvSpPr>
          <p:nvPr/>
        </p:nvSpPr>
        <p:spPr bwMode="auto">
          <a:xfrm>
            <a:off x="4529138" y="2593975"/>
            <a:ext cx="4052887" cy="677863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Permutation</a:t>
            </a:r>
            <a:r>
              <a:rPr lang="en-US"/>
              <a:t> of the electron and </a:t>
            </a:r>
          </a:p>
          <a:p>
            <a:r>
              <a:rPr lang="en-US"/>
              <a:t>non-electron neutrino spectra </a:t>
            </a:r>
          </a:p>
        </p:txBody>
      </p:sp>
      <p:sp>
        <p:nvSpPr>
          <p:cNvPr id="7191" name="AutoShape 18"/>
          <p:cNvSpPr>
            <a:spLocks noChangeArrowheads="1"/>
          </p:cNvSpPr>
          <p:nvPr/>
        </p:nvSpPr>
        <p:spPr bwMode="auto">
          <a:xfrm rot="1017935">
            <a:off x="3882334" y="2511425"/>
            <a:ext cx="469900" cy="5318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50160" y="4314150"/>
            <a:ext cx="1371600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Neutrino collective</a:t>
            </a:r>
          </a:p>
          <a:p>
            <a:r>
              <a:rPr lang="en-US" dirty="0" smtClean="0"/>
              <a:t>effects  </a:t>
            </a:r>
            <a:endParaRPr lang="en-US" dirty="0"/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 rot="4196462">
            <a:off x="2457090" y="3612447"/>
            <a:ext cx="471487" cy="5318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WordArt 4"/>
          <p:cNvSpPr>
            <a:spLocks noChangeArrowheads="1" noChangeShapeType="1" noTextEdit="1"/>
          </p:cNvSpPr>
          <p:nvPr/>
        </p:nvSpPr>
        <p:spPr bwMode="auto">
          <a:xfrm>
            <a:off x="455490" y="1715786"/>
            <a:ext cx="2267164" cy="8656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affects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5800" y="457200"/>
            <a:ext cx="3505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Time rise of the anti-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sym typeface="Wingdings" pitchFamily="2" charset="2"/>
              </a:rPr>
              <a:t>e</a:t>
            </a:r>
            <a:r>
              <a:rPr lang="en-US" dirty="0" smtClean="0"/>
              <a:t>  burst  initial phase: fast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IH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85720" y="5201920"/>
            <a:ext cx="25450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for  IH  and NH cases; </a:t>
            </a:r>
          </a:p>
          <a:p>
            <a:r>
              <a:rPr lang="en-US" dirty="0" smtClean="0"/>
              <a:t>spectral splits </a:t>
            </a:r>
          </a:p>
          <a:p>
            <a:r>
              <a:rPr lang="en-US" dirty="0" smtClean="0"/>
              <a:t>at high energies </a:t>
            </a:r>
          </a:p>
          <a:p>
            <a:r>
              <a:rPr lang="en-US" dirty="0" smtClean="0">
                <a:sym typeface="Wingdings" pitchFamily="2" charset="2"/>
              </a:rPr>
              <a:t> IH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auto">
          <a:xfrm rot="20378085">
            <a:off x="3706383" y="751219"/>
            <a:ext cx="471487" cy="53181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239000" y="838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P. </a:t>
            </a:r>
            <a:r>
              <a:rPr lang="en-US" i="1" dirty="0" err="1" smtClean="0">
                <a:solidFill>
                  <a:srgbClr val="FF0000"/>
                </a:solidFill>
              </a:rPr>
              <a:t>Serpico</a:t>
            </a:r>
            <a:r>
              <a:rPr lang="en-US" i="1" dirty="0" smtClean="0">
                <a:solidFill>
                  <a:srgbClr val="FF0000"/>
                </a:solidFill>
              </a:rPr>
              <a:t> et al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4184650" y="3794125"/>
            <a:ext cx="2749550" cy="396875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Earth matter effects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29000" y="6248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G. Fuller, et al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B. </a:t>
            </a:r>
            <a:r>
              <a:rPr lang="en-US" i="1" dirty="0" err="1" smtClean="0">
                <a:solidFill>
                  <a:srgbClr val="FF0000"/>
                </a:solidFill>
              </a:rPr>
              <a:t>Dasgupta</a:t>
            </a:r>
            <a:r>
              <a:rPr lang="en-US" i="1" dirty="0" smtClean="0">
                <a:solidFill>
                  <a:srgbClr val="FF0000"/>
                </a:solidFill>
              </a:rPr>
              <a:t> ,et al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189" name="AutoShape 24"/>
          <p:cNvSpPr>
            <a:spLocks noChangeArrowheads="1"/>
          </p:cNvSpPr>
          <p:nvPr/>
        </p:nvSpPr>
        <p:spPr bwMode="auto">
          <a:xfrm>
            <a:off x="6907213" y="5435600"/>
            <a:ext cx="465137" cy="2921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858000" y="3352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i="1" dirty="0" err="1" smtClean="0">
                <a:solidFill>
                  <a:srgbClr val="FF0000"/>
                </a:solidFill>
              </a:rPr>
              <a:t>Dighe</a:t>
            </a:r>
            <a:r>
              <a:rPr lang="en-US" i="1" dirty="0" smtClean="0">
                <a:solidFill>
                  <a:srgbClr val="FF0000"/>
                </a:solidFill>
              </a:rPr>
              <a:t>, A. S. </a:t>
            </a:r>
          </a:p>
          <a:p>
            <a:pPr marL="342900" indent="-342900"/>
            <a:r>
              <a:rPr lang="en-US" i="1" dirty="0" smtClean="0">
                <a:solidFill>
                  <a:srgbClr val="FF0000"/>
                </a:solidFill>
              </a:rPr>
              <a:t>C. </a:t>
            </a:r>
            <a:r>
              <a:rPr lang="en-US" i="1" dirty="0" err="1" smtClean="0">
                <a:solidFill>
                  <a:srgbClr val="FF0000"/>
                </a:solidFill>
              </a:rPr>
              <a:t>Lunardini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2000" y="6172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G. Fuller,  et al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R. Tomas et 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-10160" y="-8165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44037" name="Picture 6" descr="genA"/>
          <p:cNvPicPr>
            <a:picLocks noChangeAspect="1" noChangeArrowheads="1"/>
          </p:cNvPicPr>
          <p:nvPr/>
        </p:nvPicPr>
        <p:blipFill>
          <a:blip r:embed="rId2" cstate="print"/>
          <a:srcRect r="50786"/>
          <a:stretch>
            <a:fillRect/>
          </a:stretch>
        </p:blipFill>
        <p:spPr bwMode="auto">
          <a:xfrm>
            <a:off x="558800" y="1756728"/>
            <a:ext cx="390144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Text Box 14"/>
          <p:cNvSpPr txBox="1">
            <a:spLocks noChangeArrowheads="1"/>
          </p:cNvSpPr>
          <p:nvPr/>
        </p:nvSpPr>
        <p:spPr bwMode="auto">
          <a:xfrm>
            <a:off x="1050925" y="1390015"/>
            <a:ext cx="22765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Normal hierarchy</a:t>
            </a:r>
          </a:p>
        </p:txBody>
      </p:sp>
      <p:sp>
        <p:nvSpPr>
          <p:cNvPr id="44046" name="Text Box 15"/>
          <p:cNvSpPr txBox="1">
            <a:spLocks noChangeArrowheads="1"/>
          </p:cNvSpPr>
          <p:nvPr/>
        </p:nvSpPr>
        <p:spPr bwMode="auto">
          <a:xfrm>
            <a:off x="5850890" y="1318578"/>
            <a:ext cx="24881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Inverted hierarchy</a:t>
            </a:r>
          </a:p>
        </p:txBody>
      </p:sp>
      <p:sp>
        <p:nvSpPr>
          <p:cNvPr id="44050" name="WordArt 5"/>
          <p:cNvSpPr>
            <a:spLocks noChangeArrowheads="1" noChangeShapeType="1" noTextEdit="1"/>
          </p:cNvSpPr>
          <p:nvPr/>
        </p:nvSpPr>
        <p:spPr bwMode="auto">
          <a:xfrm>
            <a:off x="389780" y="233681"/>
            <a:ext cx="6468220" cy="942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Earth matter effect and 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21" name="Picture 6" descr="genA"/>
          <p:cNvPicPr>
            <a:picLocks noChangeAspect="1" noChangeArrowheads="1"/>
          </p:cNvPicPr>
          <p:nvPr/>
        </p:nvPicPr>
        <p:blipFill>
          <a:blip r:embed="rId2" cstate="print"/>
          <a:srcRect l="49484"/>
          <a:stretch>
            <a:fillRect/>
          </a:stretch>
        </p:blipFill>
        <p:spPr bwMode="auto">
          <a:xfrm>
            <a:off x="4954730" y="1736408"/>
            <a:ext cx="3958448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reeform 21"/>
          <p:cNvSpPr/>
          <p:nvPr/>
        </p:nvSpPr>
        <p:spPr>
          <a:xfrm>
            <a:off x="4183380" y="2600960"/>
            <a:ext cx="883110" cy="34882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rgbClr val="00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Freeform 22"/>
          <p:cNvSpPr/>
          <p:nvPr/>
        </p:nvSpPr>
        <p:spPr>
          <a:xfrm>
            <a:off x="4173220" y="1909128"/>
            <a:ext cx="610870" cy="57494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Freeform 23"/>
          <p:cNvSpPr/>
          <p:nvPr/>
        </p:nvSpPr>
        <p:spPr>
          <a:xfrm>
            <a:off x="4122420" y="3603414"/>
            <a:ext cx="883110" cy="34882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rgbClr val="00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Freeform 24"/>
          <p:cNvSpPr/>
          <p:nvPr/>
        </p:nvSpPr>
        <p:spPr>
          <a:xfrm>
            <a:off x="46125" y="2622928"/>
            <a:ext cx="883110" cy="34882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Freeform 25"/>
          <p:cNvSpPr/>
          <p:nvPr/>
        </p:nvSpPr>
        <p:spPr>
          <a:xfrm>
            <a:off x="117245" y="3705014"/>
            <a:ext cx="883110" cy="34882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7" name="Freeform 26"/>
          <p:cNvSpPr/>
          <p:nvPr/>
        </p:nvSpPr>
        <p:spPr>
          <a:xfrm>
            <a:off x="151765" y="4348480"/>
            <a:ext cx="777470" cy="511386"/>
          </a:xfrm>
          <a:custGeom>
            <a:avLst/>
            <a:gdLst>
              <a:gd name="connsiteX0" fmla="*/ 0 w 802640"/>
              <a:gd name="connsiteY0" fmla="*/ 474133 h 511386"/>
              <a:gd name="connsiteX1" fmla="*/ 91440 w 802640"/>
              <a:gd name="connsiteY1" fmla="*/ 453813 h 511386"/>
              <a:gd name="connsiteX2" fmla="*/ 172720 w 802640"/>
              <a:gd name="connsiteY2" fmla="*/ 128693 h 511386"/>
              <a:gd name="connsiteX3" fmla="*/ 264160 w 802640"/>
              <a:gd name="connsiteY3" fmla="*/ 27093 h 511386"/>
              <a:gd name="connsiteX4" fmla="*/ 396240 w 802640"/>
              <a:gd name="connsiteY4" fmla="*/ 291253 h 511386"/>
              <a:gd name="connsiteX5" fmla="*/ 589280 w 802640"/>
              <a:gd name="connsiteY5" fmla="*/ 443653 h 511386"/>
              <a:gd name="connsiteX6" fmla="*/ 802640 w 802640"/>
              <a:gd name="connsiteY6" fmla="*/ 484293 h 51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640" h="511386">
                <a:moveTo>
                  <a:pt x="0" y="474133"/>
                </a:moveTo>
                <a:cubicBezTo>
                  <a:pt x="31326" y="492759"/>
                  <a:pt x="62653" y="511386"/>
                  <a:pt x="91440" y="453813"/>
                </a:cubicBezTo>
                <a:cubicBezTo>
                  <a:pt x="120227" y="396240"/>
                  <a:pt x="143933" y="199813"/>
                  <a:pt x="172720" y="128693"/>
                </a:cubicBezTo>
                <a:cubicBezTo>
                  <a:pt x="201507" y="57573"/>
                  <a:pt x="226907" y="0"/>
                  <a:pt x="264160" y="27093"/>
                </a:cubicBezTo>
                <a:cubicBezTo>
                  <a:pt x="301413" y="54186"/>
                  <a:pt x="342053" y="221826"/>
                  <a:pt x="396240" y="291253"/>
                </a:cubicBezTo>
                <a:cubicBezTo>
                  <a:pt x="450427" y="360680"/>
                  <a:pt x="521547" y="411480"/>
                  <a:pt x="589280" y="443653"/>
                </a:cubicBezTo>
                <a:cubicBezTo>
                  <a:pt x="657013" y="475826"/>
                  <a:pt x="729826" y="480059"/>
                  <a:pt x="802640" y="484293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TextBox 27"/>
          <p:cNvSpPr txBox="1"/>
          <p:nvPr/>
        </p:nvSpPr>
        <p:spPr>
          <a:xfrm>
            <a:off x="1050924" y="5792471"/>
            <a:ext cx="3541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No Earth matter effect</a:t>
            </a:r>
          </a:p>
          <a:p>
            <a:r>
              <a:rPr lang="en-IE" sz="2000" dirty="0" smtClean="0"/>
              <a:t> provided that initial fluxes </a:t>
            </a:r>
          </a:p>
          <a:p>
            <a:r>
              <a:rPr lang="en-IE" sz="2000" dirty="0" smtClean="0"/>
              <a:t>of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 dirty="0" smtClean="0">
                <a:sym typeface="Wingdings" pitchFamily="2" charset="2"/>
              </a:rPr>
              <a:t>‘ and </a:t>
            </a:r>
            <a:r>
              <a:rPr lang="en-US" sz="20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IE" sz="2000" dirty="0" smtClean="0"/>
              <a:t>‘  are identical  </a:t>
            </a:r>
            <a:endParaRPr lang="en-IE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4090" y="5979984"/>
            <a:ext cx="4349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Collective effects and shock waves </a:t>
            </a:r>
          </a:p>
          <a:p>
            <a:r>
              <a:rPr lang="en-IE" sz="2000" dirty="0" smtClean="0"/>
              <a:t>may change this.   </a:t>
            </a:r>
            <a:endParaRPr lang="en-IE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30600" y="1062792"/>
            <a:ext cx="216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Level crossings </a:t>
            </a:r>
            <a:endParaRPr lang="en-IE" sz="2000" dirty="0"/>
          </a:p>
        </p:txBody>
      </p:sp>
      <p:sp>
        <p:nvSpPr>
          <p:cNvPr id="19" name="Up-Down Arrow 18"/>
          <p:cNvSpPr/>
          <p:nvPr/>
        </p:nvSpPr>
        <p:spPr>
          <a:xfrm>
            <a:off x="1584960" y="3671146"/>
            <a:ext cx="284480" cy="372534"/>
          </a:xfrm>
          <a:prstGeom prst="up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680101" y="416461"/>
            <a:ext cx="1317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Adiabatic</a:t>
            </a:r>
          </a:p>
          <a:p>
            <a:r>
              <a:rPr lang="en-IE" dirty="0" smtClean="0"/>
              <a:t>evolution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-7938" y="0"/>
            <a:ext cx="9144001" cy="6858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3632200" y="873125"/>
            <a:ext cx="6045200" cy="5908675"/>
          </a:xfrm>
          <a:prstGeom prst="ellipse">
            <a:avLst/>
          </a:prstGeom>
          <a:gradFill rotWithShape="0">
            <a:gsLst>
              <a:gs pos="0">
                <a:srgbClr val="333333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000">
              <a:latin typeface="Times New Roman" pitchFamily="18" charset="0"/>
            </a:endParaRP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5078413" y="2171700"/>
            <a:ext cx="3181350" cy="3165475"/>
          </a:xfrm>
          <a:prstGeom prst="ellipse">
            <a:avLst/>
          </a:prstGeom>
          <a:gradFill rotWithShape="0">
            <a:gsLst>
              <a:gs pos="0">
                <a:srgbClr val="292929"/>
              </a:gs>
              <a:gs pos="100000">
                <a:srgbClr val="009900"/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324600" y="4800600"/>
            <a:ext cx="7152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core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945313" y="1724336"/>
            <a:ext cx="9813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mantle</a:t>
            </a: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3767138" y="977900"/>
            <a:ext cx="5808662" cy="570865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859530" y="1053465"/>
            <a:ext cx="5643563" cy="5546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6116638" y="3209925"/>
            <a:ext cx="1058862" cy="1049338"/>
          </a:xfrm>
          <a:prstGeom prst="ellipse">
            <a:avLst/>
          </a:prstGeom>
          <a:gradFill rotWithShape="0">
            <a:gsLst>
              <a:gs pos="0">
                <a:schemeClr val="tx2"/>
              </a:gs>
              <a:gs pos="100000">
                <a:srgbClr val="003300"/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6553200" y="0"/>
            <a:ext cx="76200" cy="3733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>
            <a:off x="4460240" y="990600"/>
            <a:ext cx="2092960" cy="493871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5511800" y="5496024"/>
            <a:ext cx="162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core-crossing</a:t>
            </a:r>
          </a:p>
          <a:p>
            <a:r>
              <a:rPr lang="en-US" dirty="0">
                <a:solidFill>
                  <a:schemeClr val="bg1"/>
                </a:solidFill>
              </a:rPr>
              <a:t>trajectory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172200" y="304800"/>
            <a:ext cx="449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ymbol" pitchFamily="18" charset="2"/>
              </a:rPr>
              <a:t>q</a:t>
            </a:r>
            <a:r>
              <a:rPr lang="en-US" sz="2400" baseline="-25000">
                <a:solidFill>
                  <a:schemeClr val="bg1"/>
                </a:solidFill>
                <a:latin typeface="Symbol" pitchFamily="18" charset="2"/>
              </a:rPr>
              <a:t>n</a:t>
            </a:r>
            <a:endParaRPr lang="en-US" sz="24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H="1">
            <a:off x="3651250" y="990600"/>
            <a:ext cx="2901950" cy="296164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477000" y="381000"/>
            <a:ext cx="1017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>
                <a:solidFill>
                  <a:schemeClr val="bg1"/>
                </a:solidFill>
              </a:rPr>
              <a:t>zenith </a:t>
            </a:r>
          </a:p>
          <a:p>
            <a:r>
              <a:rPr lang="en-US">
                <a:solidFill>
                  <a:schemeClr val="bg1"/>
                </a:solidFill>
              </a:rPr>
              <a:t> angle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5218113" y="2819400"/>
            <a:ext cx="954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Symbol" pitchFamily="18" charset="2"/>
              </a:rPr>
              <a:t>Q </a:t>
            </a:r>
            <a:r>
              <a:rPr lang="en-US">
                <a:solidFill>
                  <a:schemeClr val="bg1"/>
                </a:solidFill>
              </a:rPr>
              <a:t>= 33</a:t>
            </a:r>
            <a:r>
              <a:rPr lang="en-US" baseline="30000">
                <a:solidFill>
                  <a:schemeClr val="bg1"/>
                </a:solidFill>
              </a:rPr>
              <a:t>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6477000" y="914400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" name="Picture 34" descr="fig"/>
          <p:cNvPicPr>
            <a:picLocks noChangeAspect="1" noChangeArrowheads="1"/>
          </p:cNvPicPr>
          <p:nvPr/>
        </p:nvPicPr>
        <p:blipFill>
          <a:blip r:embed="rId2" cstate="print"/>
          <a:srcRect l="65303" t="20997" b="59843"/>
          <a:stretch>
            <a:fillRect/>
          </a:stretch>
        </p:blipFill>
        <p:spPr bwMode="auto">
          <a:xfrm>
            <a:off x="853441" y="2326886"/>
            <a:ext cx="2651817" cy="20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4" descr="fig"/>
          <p:cNvPicPr>
            <a:picLocks noChangeAspect="1" noChangeArrowheads="1"/>
          </p:cNvPicPr>
          <p:nvPr/>
        </p:nvPicPr>
        <p:blipFill>
          <a:blip r:embed="rId2" cstate="print"/>
          <a:srcRect l="65120" t="58667" b="22223"/>
          <a:stretch>
            <a:fillRect/>
          </a:stretch>
        </p:blipFill>
        <p:spPr bwMode="auto">
          <a:xfrm>
            <a:off x="853440" y="4521200"/>
            <a:ext cx="2651818" cy="213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250190" y="193675"/>
            <a:ext cx="5429250" cy="1143000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Atmospheric neutrinos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279718" y="1204595"/>
            <a:ext cx="31838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Oscillations </a:t>
            </a:r>
            <a:r>
              <a:rPr lang="en-US" sz="2000" dirty="0" smtClean="0">
                <a:solidFill>
                  <a:schemeClr val="bg1"/>
                </a:solidFill>
              </a:rPr>
              <a:t>in  the Earth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78000" y="2819400"/>
            <a:ext cx="518160" cy="61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1209040" y="3696017"/>
            <a:ext cx="1676400" cy="5965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Freeform 25"/>
          <p:cNvSpPr/>
          <p:nvPr/>
        </p:nvSpPr>
        <p:spPr>
          <a:xfrm>
            <a:off x="1137920" y="2370667"/>
            <a:ext cx="1747520" cy="1947333"/>
          </a:xfrm>
          <a:custGeom>
            <a:avLst/>
            <a:gdLst>
              <a:gd name="connsiteX0" fmla="*/ 0 w 1696720"/>
              <a:gd name="connsiteY0" fmla="*/ 1916853 h 1947333"/>
              <a:gd name="connsiteX1" fmla="*/ 579120 w 1696720"/>
              <a:gd name="connsiteY1" fmla="*/ 1673013 h 1947333"/>
              <a:gd name="connsiteX2" fmla="*/ 1209040 w 1696720"/>
              <a:gd name="connsiteY2" fmla="*/ 270933 h 1947333"/>
              <a:gd name="connsiteX3" fmla="*/ 1696720 w 1696720"/>
              <a:gd name="connsiteY3" fmla="*/ 47413 h 194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6720" h="1947333">
                <a:moveTo>
                  <a:pt x="0" y="1916853"/>
                </a:moveTo>
                <a:cubicBezTo>
                  <a:pt x="188806" y="1932093"/>
                  <a:pt x="377613" y="1947333"/>
                  <a:pt x="579120" y="1673013"/>
                </a:cubicBezTo>
                <a:cubicBezTo>
                  <a:pt x="780627" y="1398693"/>
                  <a:pt x="1022773" y="541866"/>
                  <a:pt x="1209040" y="270933"/>
                </a:cubicBezTo>
                <a:cubicBezTo>
                  <a:pt x="1395307" y="0"/>
                  <a:pt x="1546013" y="23706"/>
                  <a:pt x="1696720" y="47413"/>
                </a:cubicBezTo>
              </a:path>
            </a:pathLst>
          </a:cu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33" name="Straight Connector 32"/>
          <p:cNvCxnSpPr>
            <a:stCxn id="26" idx="0"/>
          </p:cNvCxnSpPr>
          <p:nvPr/>
        </p:nvCxnSpPr>
        <p:spPr>
          <a:xfrm flipV="1">
            <a:off x="1137920" y="3862388"/>
            <a:ext cx="1747520" cy="42513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05258" y="4902299"/>
            <a:ext cx="1712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chemeClr val="bg1"/>
                </a:solidFill>
              </a:rPr>
              <a:t>Parametric</a:t>
            </a:r>
          </a:p>
          <a:p>
            <a:r>
              <a:rPr lang="en-IE" dirty="0" smtClean="0">
                <a:solidFill>
                  <a:schemeClr val="bg1"/>
                </a:solidFill>
              </a:rPr>
              <a:t>enhancement </a:t>
            </a:r>
          </a:p>
          <a:p>
            <a:r>
              <a:rPr lang="en-IE" dirty="0" smtClean="0">
                <a:solidFill>
                  <a:schemeClr val="bg1"/>
                </a:solidFill>
              </a:rPr>
              <a:t>of oscillations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63603" y="2370240"/>
            <a:ext cx="1754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chemeClr val="bg1"/>
                </a:solidFill>
              </a:rPr>
              <a:t>Resonance </a:t>
            </a:r>
          </a:p>
          <a:p>
            <a:r>
              <a:rPr lang="en-IE" dirty="0" smtClean="0">
                <a:solidFill>
                  <a:schemeClr val="bg1"/>
                </a:solidFill>
              </a:rPr>
              <a:t>enhancement</a:t>
            </a:r>
          </a:p>
          <a:p>
            <a:r>
              <a:rPr lang="en-IE" dirty="0" smtClean="0">
                <a:solidFill>
                  <a:schemeClr val="bg1"/>
                </a:solidFill>
              </a:rPr>
              <a:t>of oscillations 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433771" y="3080768"/>
            <a:ext cx="1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chemeClr val="bg1"/>
                </a:solidFill>
              </a:rPr>
              <a:t>probability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-484571" y="5265168"/>
            <a:ext cx="13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chemeClr val="bg1"/>
                </a:solidFill>
              </a:rPr>
              <a:t>probability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1270000" y="1873591"/>
            <a:ext cx="16552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>
                <a:solidFill>
                  <a:schemeClr val="bg1"/>
                </a:solidFill>
                <a:sym typeface="Wingdings" pitchFamily="2" charset="2"/>
              </a:rPr>
              <a:t>e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  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 dirty="0" smtClean="0">
                <a:solidFill>
                  <a:schemeClr val="bg1"/>
                </a:solidFill>
                <a:sym typeface="Wingdings" pitchFamily="2" charset="2"/>
              </a:rPr>
              <a:t> , </a:t>
            </a:r>
            <a:r>
              <a:rPr lang="en-US" sz="2000" dirty="0" err="1" smtClean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err="1" smtClean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t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   </a:t>
            </a:r>
            <a:r>
              <a:rPr lang="en-US" sz="2000" baseline="-25000" dirty="0" smtClean="0">
                <a:solidFill>
                  <a:schemeClr val="bg1"/>
                </a:solidFill>
                <a:sym typeface="Wingdings" pitchFamily="2" charset="2"/>
              </a:rPr>
              <a:t>    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7665" y="2312128"/>
            <a:ext cx="8108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chemeClr val="bg1"/>
                </a:solidFill>
              </a:rPr>
              <a:t>1</a:t>
            </a:r>
          </a:p>
          <a:p>
            <a:r>
              <a:rPr lang="en-IE" sz="1400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IE" sz="1400" dirty="0" smtClean="0">
                <a:solidFill>
                  <a:schemeClr val="bg1"/>
                </a:solidFill>
              </a:rPr>
              <a:t>0.75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0.50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0.25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 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4570" y="4500880"/>
            <a:ext cx="8108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chemeClr val="bg1"/>
                </a:solidFill>
              </a:rPr>
              <a:t>1</a:t>
            </a:r>
          </a:p>
          <a:p>
            <a:r>
              <a:rPr lang="en-IE" sz="1400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IE" sz="1400" dirty="0" smtClean="0">
                <a:solidFill>
                  <a:schemeClr val="bg1"/>
                </a:solidFill>
              </a:rPr>
              <a:t>0.75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0.50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0.25</a:t>
            </a:r>
          </a:p>
          <a:p>
            <a:endParaRPr lang="en-IE" sz="1400" dirty="0" smtClean="0">
              <a:solidFill>
                <a:schemeClr val="bg1"/>
              </a:solidFill>
            </a:endParaRPr>
          </a:p>
          <a:p>
            <a:r>
              <a:rPr lang="en-IE" sz="1400" dirty="0" smtClean="0">
                <a:solidFill>
                  <a:schemeClr val="bg1"/>
                </a:solidFill>
              </a:rPr>
              <a:t>0 </a:t>
            </a:r>
            <a:endParaRPr lang="en-I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5844" name="WordArt 5"/>
          <p:cNvSpPr>
            <a:spLocks noChangeArrowheads="1" noChangeShapeType="1" noTextEdit="1"/>
          </p:cNvSpPr>
          <p:nvPr/>
        </p:nvSpPr>
        <p:spPr bwMode="auto">
          <a:xfrm>
            <a:off x="838200" y="228600"/>
            <a:ext cx="5334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Probabilities</a:t>
            </a:r>
          </a:p>
        </p:txBody>
      </p:sp>
      <p:pic>
        <p:nvPicPr>
          <p:cNvPr id="35845" name="Picture 7" descr="http://inspirehep.net/record/1116664/files/Fig0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600200"/>
            <a:ext cx="3200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 descr="http://inspirehep.net/record/1116664/files/Fig02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32766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1219200" y="1230313"/>
            <a:ext cx="152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neutrinos</a:t>
            </a:r>
          </a:p>
        </p:txBody>
      </p:sp>
      <p:sp>
        <p:nvSpPr>
          <p:cNvPr id="35848" name="TextBox 7"/>
          <p:cNvSpPr txBox="1">
            <a:spLocks noChangeArrowheads="1"/>
          </p:cNvSpPr>
          <p:nvPr/>
        </p:nvSpPr>
        <p:spPr bwMode="auto">
          <a:xfrm>
            <a:off x="4191000" y="12192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antineutrinos</a:t>
            </a:r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7162800" y="1600200"/>
            <a:ext cx="1905000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NH    –  solid</a:t>
            </a:r>
          </a:p>
          <a:p>
            <a:r>
              <a:rPr lang="en-US"/>
              <a:t>IH     –  dashed</a:t>
            </a:r>
          </a:p>
          <a:p>
            <a:r>
              <a:rPr lang="en-US"/>
              <a:t>x =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  -  blue </a:t>
            </a:r>
          </a:p>
          <a:p>
            <a:r>
              <a:rPr lang="en-US"/>
              <a:t>x = e  -  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-3732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5060" name="WordArt 5"/>
          <p:cNvSpPr>
            <a:spLocks noChangeArrowheads="1" noChangeShapeType="1" noTextEdit="1"/>
          </p:cNvSpPr>
          <p:nvPr/>
        </p:nvSpPr>
        <p:spPr bwMode="auto">
          <a:xfrm>
            <a:off x="381001" y="246063"/>
            <a:ext cx="2900679" cy="96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Method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1676400" y="1066800"/>
            <a:ext cx="3657600" cy="36988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5791200" y="2590800"/>
            <a:ext cx="2362200" cy="36988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4" name="TextBox 18"/>
          <p:cNvSpPr txBox="1">
            <a:spLocks noChangeArrowheads="1"/>
          </p:cNvSpPr>
          <p:nvPr/>
        </p:nvSpPr>
        <p:spPr bwMode="auto">
          <a:xfrm>
            <a:off x="638175" y="2722880"/>
            <a:ext cx="2257425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smtClean="0">
                <a:latin typeface="Symbol" pitchFamily="18" charset="2"/>
              </a:rPr>
              <a:t>n</a:t>
            </a:r>
            <a:r>
              <a:rPr lang="en-US" sz="2000" baseline="-25000" dirty="0" smtClean="0">
                <a:latin typeface="Symbol" pitchFamily="18" charset="2"/>
              </a:rPr>
              <a:t>m</a:t>
            </a:r>
            <a:r>
              <a:rPr lang="en-US" sz="2000" dirty="0" smtClean="0"/>
              <a:t> + N 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m 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+  h</a:t>
            </a:r>
            <a:endParaRPr lang="en-US" sz="2000" dirty="0"/>
          </a:p>
        </p:txBody>
      </p:sp>
      <p:sp>
        <p:nvSpPr>
          <p:cNvPr id="45065" name="TextBox 19"/>
          <p:cNvSpPr txBox="1">
            <a:spLocks noChangeArrowheads="1"/>
          </p:cNvSpPr>
          <p:nvPr/>
        </p:nvSpPr>
        <p:spPr bwMode="auto">
          <a:xfrm>
            <a:off x="3245485" y="2576830"/>
            <a:ext cx="1435100" cy="369888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/>
              <a:t>muon</a:t>
            </a:r>
            <a:r>
              <a:rPr lang="en-US" dirty="0"/>
              <a:t> track</a:t>
            </a:r>
          </a:p>
        </p:txBody>
      </p:sp>
      <p:sp>
        <p:nvSpPr>
          <p:cNvPr id="45066" name="TextBox 20"/>
          <p:cNvSpPr txBox="1">
            <a:spLocks noChangeArrowheads="1"/>
          </p:cNvSpPr>
          <p:nvPr/>
        </p:nvSpPr>
        <p:spPr bwMode="auto">
          <a:xfrm>
            <a:off x="3261678" y="2984816"/>
            <a:ext cx="1408748" cy="36933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 + cascade</a:t>
            </a:r>
            <a:endParaRPr lang="en-US" dirty="0"/>
          </a:p>
        </p:txBody>
      </p:sp>
      <p:sp>
        <p:nvSpPr>
          <p:cNvPr id="45067" name="TextBox 21"/>
          <p:cNvSpPr txBox="1">
            <a:spLocks noChangeArrowheads="1"/>
          </p:cNvSpPr>
          <p:nvPr/>
        </p:nvSpPr>
        <p:spPr bwMode="auto">
          <a:xfrm>
            <a:off x="5005545" y="2113241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Measurements </a:t>
            </a:r>
            <a:endParaRPr lang="en-US" dirty="0"/>
          </a:p>
        </p:txBody>
      </p:sp>
      <p:sp>
        <p:nvSpPr>
          <p:cNvPr id="45068" name="TextBox 22"/>
          <p:cNvSpPr txBox="1">
            <a:spLocks noChangeArrowheads="1"/>
          </p:cNvSpPr>
          <p:nvPr/>
        </p:nvSpPr>
        <p:spPr bwMode="auto">
          <a:xfrm>
            <a:off x="5229543" y="2487414"/>
            <a:ext cx="14478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>
                <a:latin typeface="Symbol" pitchFamily="18" charset="2"/>
              </a:rPr>
              <a:t>m</a:t>
            </a:r>
            <a:r>
              <a:rPr lang="en-US" dirty="0" smtClean="0"/>
              <a:t>    E</a:t>
            </a:r>
            <a:r>
              <a:rPr lang="en-US" baseline="-25000" dirty="0" smtClean="0"/>
              <a:t>h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5069" name="TextBox 23"/>
          <p:cNvSpPr txBox="1">
            <a:spLocks noChangeArrowheads="1"/>
          </p:cNvSpPr>
          <p:nvPr/>
        </p:nvSpPr>
        <p:spPr bwMode="auto">
          <a:xfrm>
            <a:off x="7023100" y="3115152"/>
            <a:ext cx="1993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econstruction</a:t>
            </a:r>
            <a:endParaRPr lang="en-US" dirty="0"/>
          </a:p>
        </p:txBody>
      </p:sp>
      <p:sp>
        <p:nvSpPr>
          <p:cNvPr id="45070" name="TextBox 24"/>
          <p:cNvSpPr txBox="1">
            <a:spLocks noChangeArrowheads="1"/>
          </p:cNvSpPr>
          <p:nvPr/>
        </p:nvSpPr>
        <p:spPr bwMode="auto">
          <a:xfrm>
            <a:off x="5098415" y="2960688"/>
            <a:ext cx="169306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E</a:t>
            </a:r>
            <a:r>
              <a:rPr lang="en-US" baseline="-25000" dirty="0">
                <a:latin typeface="Symbol" pitchFamily="18" charset="2"/>
              </a:rPr>
              <a:t>n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pitchFamily="18" charset="2"/>
              </a:rPr>
              <a:t>m</a:t>
            </a:r>
            <a:r>
              <a:rPr lang="en-US" dirty="0" smtClean="0"/>
              <a:t>  </a:t>
            </a:r>
            <a:r>
              <a:rPr lang="en-US" dirty="0"/>
              <a:t>+ </a:t>
            </a:r>
            <a:r>
              <a:rPr lang="en-US" dirty="0" smtClean="0"/>
              <a:t>E</a:t>
            </a:r>
            <a:r>
              <a:rPr lang="en-US" baseline="-25000" dirty="0" smtClean="0"/>
              <a:t>h</a:t>
            </a:r>
            <a:endParaRPr lang="en-US" dirty="0"/>
          </a:p>
        </p:txBody>
      </p:sp>
      <p:sp>
        <p:nvSpPr>
          <p:cNvPr id="45071" name="TextBox 25"/>
          <p:cNvSpPr txBox="1">
            <a:spLocks noChangeArrowheads="1"/>
          </p:cNvSpPr>
          <p:nvPr/>
        </p:nvSpPr>
        <p:spPr bwMode="auto">
          <a:xfrm>
            <a:off x="5209223" y="3330576"/>
            <a:ext cx="178149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h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/>
              <a:t>E</a:t>
            </a:r>
            <a:r>
              <a:rPr lang="en-US" baseline="-25000" dirty="0" err="1">
                <a:latin typeface="Symbol" pitchFamily="18" charset="2"/>
              </a:rPr>
              <a:t>m</a:t>
            </a:r>
            <a:r>
              <a:rPr lang="en-US" dirty="0"/>
              <a:t>  </a:t>
            </a:r>
            <a:r>
              <a:rPr lang="en-US" dirty="0" err="1">
                <a:latin typeface="Symbol" pitchFamily="18" charset="2"/>
              </a:rPr>
              <a:t>q</a:t>
            </a:r>
            <a:r>
              <a:rPr lang="en-US" baseline="-25000" dirty="0" err="1">
                <a:latin typeface="Symbol" pitchFamily="18" charset="2"/>
              </a:rPr>
              <a:t>m</a:t>
            </a:r>
            <a:r>
              <a:rPr lang="en-US" baseline="-25000" dirty="0">
                <a:latin typeface="Symbol" pitchFamily="18" charset="2"/>
              </a:rPr>
              <a:t>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>
                <a:latin typeface="Symbol" pitchFamily="18" charset="2"/>
              </a:rPr>
              <a:t>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25754" y="1436688"/>
            <a:ext cx="7619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Measurement of    E - </a:t>
            </a:r>
            <a:r>
              <a:rPr lang="en-IE" dirty="0" smtClean="0">
                <a:latin typeface="Symbol" pitchFamily="18" charset="2"/>
              </a:rPr>
              <a:t>q</a:t>
            </a:r>
            <a:r>
              <a:rPr lang="en-IE" dirty="0" smtClean="0"/>
              <a:t>  distributions of different type of events. </a:t>
            </a:r>
          </a:p>
          <a:p>
            <a:r>
              <a:rPr lang="en-IE" dirty="0" smtClean="0"/>
              <a:t>Compare events for the normal and inverted orderings</a:t>
            </a:r>
            <a:endParaRPr lang="en-IE" dirty="0"/>
          </a:p>
        </p:txBody>
      </p:sp>
      <p:sp>
        <p:nvSpPr>
          <p:cNvPr id="20" name="TextBox 19"/>
          <p:cNvSpPr txBox="1"/>
          <p:nvPr/>
        </p:nvSpPr>
        <p:spPr>
          <a:xfrm>
            <a:off x="6939915" y="2487414"/>
            <a:ext cx="1583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inelasticity</a:t>
            </a:r>
            <a:endParaRPr lang="en-IE" dirty="0"/>
          </a:p>
        </p:txBody>
      </p:sp>
      <p:sp>
        <p:nvSpPr>
          <p:cNvPr id="22" name="TextBox 21"/>
          <p:cNvSpPr txBox="1"/>
          <p:nvPr/>
        </p:nvSpPr>
        <p:spPr>
          <a:xfrm>
            <a:off x="325754" y="2190690"/>
            <a:ext cx="1295399" cy="40011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“tracks”</a:t>
            </a:r>
            <a:endParaRPr lang="en-IE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351155" y="4169172"/>
            <a:ext cx="1513840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“cascades”</a:t>
            </a:r>
            <a:endParaRPr lang="en-IE" sz="2000" dirty="0"/>
          </a:p>
        </p:txBody>
      </p:sp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562927" y="4683462"/>
            <a:ext cx="2226945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smtClean="0">
                <a:latin typeface="Symbol" pitchFamily="18" charset="2"/>
              </a:rPr>
              <a:t>n</a:t>
            </a:r>
            <a:r>
              <a:rPr lang="en-US" sz="2000" baseline="-25000" dirty="0" smtClean="0"/>
              <a:t>e</a:t>
            </a:r>
            <a:r>
              <a:rPr lang="en-US" sz="2000" dirty="0" smtClean="0"/>
              <a:t> + N 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e + h</a:t>
            </a:r>
            <a:endParaRPr lang="en-US" sz="2000" dirty="0"/>
          </a:p>
        </p:txBody>
      </p: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556895" y="5183822"/>
            <a:ext cx="222694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err="1" smtClean="0">
                <a:latin typeface="Symbol" pitchFamily="18" charset="2"/>
              </a:rPr>
              <a:t>n</a:t>
            </a:r>
            <a:r>
              <a:rPr lang="en-US" sz="2000" baseline="-25000" dirty="0" err="1" smtClean="0">
                <a:latin typeface="Symbol" pitchFamily="18" charset="2"/>
              </a:rPr>
              <a:t>a</a:t>
            </a:r>
            <a:r>
              <a:rPr lang="en-US" sz="2000" dirty="0" smtClean="0"/>
              <a:t> + N 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err="1" smtClean="0">
                <a:latin typeface="Symbol" pitchFamily="18" charset="2"/>
              </a:rPr>
              <a:t>n</a:t>
            </a:r>
            <a:r>
              <a:rPr lang="en-US" sz="2000" baseline="-25000" dirty="0" err="1" smtClean="0">
                <a:latin typeface="Symbol" pitchFamily="18" charset="2"/>
              </a:rPr>
              <a:t>a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+ h</a:t>
            </a:r>
            <a:endParaRPr lang="en-US" sz="2000" dirty="0"/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560705" y="5672455"/>
            <a:ext cx="204628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err="1" smtClean="0">
                <a:latin typeface="Symbol" pitchFamily="18" charset="2"/>
              </a:rPr>
              <a:t>n</a:t>
            </a:r>
            <a:r>
              <a:rPr lang="en-US" sz="2000" baseline="-25000" dirty="0" err="1" smtClean="0">
                <a:latin typeface="Symbol" pitchFamily="18" charset="2"/>
              </a:rPr>
              <a:t>t</a:t>
            </a:r>
            <a:r>
              <a:rPr lang="en-US" sz="2000" dirty="0" smtClean="0"/>
              <a:t> + N 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t </a:t>
            </a:r>
            <a:r>
              <a:rPr lang="en-US" sz="2000" dirty="0" smtClean="0">
                <a:sym typeface="Wingdings" pitchFamily="2" charset="2"/>
              </a:rPr>
              <a:t>+ h</a:t>
            </a:r>
            <a:endParaRPr lang="en-US" sz="2000" dirty="0"/>
          </a:p>
        </p:txBody>
      </p:sp>
      <p:sp>
        <p:nvSpPr>
          <p:cNvPr id="28" name="TextBox 20"/>
          <p:cNvSpPr txBox="1">
            <a:spLocks noChangeArrowheads="1"/>
          </p:cNvSpPr>
          <p:nvPr/>
        </p:nvSpPr>
        <p:spPr bwMode="auto">
          <a:xfrm>
            <a:off x="3281680" y="5202356"/>
            <a:ext cx="1388746" cy="40011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 cascades</a:t>
            </a:r>
            <a:endParaRPr lang="en-US" sz="2000" dirty="0"/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5297170" y="5214540"/>
            <a:ext cx="98806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>
                <a:latin typeface="Symbol" pitchFamily="18" charset="2"/>
              </a:rPr>
              <a:t>n</a:t>
            </a:r>
            <a:r>
              <a:rPr lang="en-US" dirty="0" smtClean="0"/>
              <a:t>  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>
                <a:latin typeface="Symbol" pitchFamily="18" charset="2"/>
              </a:rPr>
              <a:t>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688975" y="3215959"/>
            <a:ext cx="204628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err="1" smtClean="0">
                <a:latin typeface="Symbol" pitchFamily="18" charset="2"/>
              </a:rPr>
              <a:t>n</a:t>
            </a:r>
            <a:r>
              <a:rPr lang="en-US" sz="2000" baseline="-25000" dirty="0" err="1" smtClean="0">
                <a:latin typeface="Symbol" pitchFamily="18" charset="2"/>
              </a:rPr>
              <a:t>t</a:t>
            </a:r>
            <a:r>
              <a:rPr lang="en-US" sz="2000" dirty="0" smtClean="0"/>
              <a:t> + N 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t </a:t>
            </a:r>
            <a:r>
              <a:rPr lang="en-US" sz="2000" dirty="0" smtClean="0">
                <a:sym typeface="Wingdings" pitchFamily="2" charset="2"/>
              </a:rPr>
              <a:t>+ h</a:t>
            </a:r>
            <a:endParaRPr lang="en-US" sz="2000" dirty="0"/>
          </a:p>
        </p:txBody>
      </p:sp>
      <p:sp>
        <p:nvSpPr>
          <p:cNvPr id="32" name="TextBox 18"/>
          <p:cNvSpPr txBox="1">
            <a:spLocks noChangeArrowheads="1"/>
          </p:cNvSpPr>
          <p:nvPr/>
        </p:nvSpPr>
        <p:spPr bwMode="auto">
          <a:xfrm>
            <a:off x="2094706" y="3595689"/>
            <a:ext cx="149177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 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 </a:t>
            </a:r>
            <a:r>
              <a:rPr lang="en-US" sz="2000" dirty="0" smtClean="0"/>
              <a:t>+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 n </a:t>
            </a:r>
            <a:endParaRPr lang="en-US" sz="2000" dirty="0"/>
          </a:p>
        </p:txBody>
      </p: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1911826" y="6055360"/>
            <a:ext cx="122761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Wingdings" pitchFamily="2" charset="2"/>
              </a:rPr>
              <a:t> h </a:t>
            </a:r>
            <a:r>
              <a:rPr lang="en-US" sz="2000" dirty="0" smtClean="0"/>
              <a:t>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  </a:t>
            </a:r>
            <a:endParaRPr lang="en-US" sz="2000" dirty="0"/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901666" y="6407090"/>
            <a:ext cx="149177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Wingdings" pitchFamily="2" charset="2"/>
              </a:rPr>
              <a:t> e</a:t>
            </a:r>
            <a:r>
              <a:rPr lang="en-US" sz="2000" dirty="0" smtClean="0"/>
              <a:t> 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 </a:t>
            </a:r>
            <a:r>
              <a:rPr lang="en-US" sz="2000" dirty="0" smtClean="0"/>
              <a:t>+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 n </a:t>
            </a:r>
            <a:endParaRPr lang="en-US" sz="2000" dirty="0"/>
          </a:p>
        </p:txBody>
      </p:sp>
      <p:sp>
        <p:nvSpPr>
          <p:cNvPr id="37" name="TextBox 23"/>
          <p:cNvSpPr txBox="1">
            <a:spLocks noChangeArrowheads="1"/>
          </p:cNvSpPr>
          <p:nvPr/>
        </p:nvSpPr>
        <p:spPr bwMode="auto">
          <a:xfrm>
            <a:off x="6677343" y="5232578"/>
            <a:ext cx="1993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econstruction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309530" y="538480"/>
            <a:ext cx="2931510" cy="10907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9" name="Picture 8" descr="MiniBoone_ev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7800" y="203200"/>
            <a:ext cx="4960620" cy="4716780"/>
          </a:xfrm>
          <a:prstGeom prst="rect">
            <a:avLst/>
          </a:prstGeom>
        </p:spPr>
      </p:pic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355600" y="1767841"/>
            <a:ext cx="3352800" cy="1341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properties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32100" name="WordArt 5"/>
          <p:cNvSpPr>
            <a:spLocks noChangeArrowheads="1" noChangeShapeType="1" noTextEdit="1"/>
          </p:cNvSpPr>
          <p:nvPr/>
        </p:nvSpPr>
        <p:spPr bwMode="auto">
          <a:xfrm>
            <a:off x="457200" y="324094"/>
            <a:ext cx="4724400" cy="8026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Track events</a:t>
            </a:r>
            <a:endParaRPr lang="en-IE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8" name="Picture 7" descr="Fig05a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46601" y="1971040"/>
            <a:ext cx="4018279" cy="3561080"/>
          </a:xfrm>
          <a:prstGeom prst="rect">
            <a:avLst/>
          </a:prstGeom>
        </p:spPr>
      </p:pic>
      <p:pic>
        <p:nvPicPr>
          <p:cNvPr id="9" name="Picture 8" descr="Fig3ars.png"/>
          <p:cNvPicPr>
            <a:picLocks noChangeAspect="1"/>
          </p:cNvPicPr>
          <p:nvPr/>
        </p:nvPicPr>
        <p:blipFill>
          <a:blip r:embed="rId3" cstate="print"/>
          <a:srcRect r="27411"/>
          <a:stretch>
            <a:fillRect/>
          </a:stretch>
        </p:blipFill>
        <p:spPr>
          <a:xfrm>
            <a:off x="457200" y="1981200"/>
            <a:ext cx="3799840" cy="3540760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181600" y="5773848"/>
            <a:ext cx="27447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Estimator of sensitivity</a:t>
            </a:r>
          </a:p>
          <a:p>
            <a:r>
              <a:rPr lang="en-US" dirty="0"/>
              <a:t>S – asymmetry</a:t>
            </a:r>
          </a:p>
          <a:p>
            <a:r>
              <a:rPr lang="en-US" dirty="0"/>
              <a:t>|S| - significance</a:t>
            </a: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1311275" y="1412875"/>
            <a:ext cx="2217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~ 10</a:t>
            </a:r>
            <a:r>
              <a:rPr lang="en-US" baseline="30000" dirty="0"/>
              <a:t>5 </a:t>
            </a:r>
            <a:r>
              <a:rPr lang="en-US" dirty="0"/>
              <a:t> events/year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43903" y="1484318"/>
            <a:ext cx="2438400" cy="3693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``</a:t>
            </a:r>
            <a:r>
              <a:rPr lang="en-US" dirty="0" err="1" smtClean="0"/>
              <a:t>Distinguishability</a:t>
            </a:r>
            <a:r>
              <a:rPr lang="en-US" dirty="0" smtClean="0"/>
              <a:t>’’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18788" name="WordArt 5"/>
          <p:cNvSpPr>
            <a:spLocks noChangeArrowheads="1" noChangeShapeType="1" noTextEdit="1"/>
          </p:cNvSpPr>
          <p:nvPr/>
        </p:nvSpPr>
        <p:spPr bwMode="auto">
          <a:xfrm>
            <a:off x="535028" y="406400"/>
            <a:ext cx="5323840" cy="843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Cascade events</a:t>
            </a:r>
          </a:p>
        </p:txBody>
      </p:sp>
      <p:pic>
        <p:nvPicPr>
          <p:cNvPr id="9" name="Picture 8" descr="Fig5ars.png"/>
          <p:cNvPicPr>
            <a:picLocks noChangeAspect="1"/>
          </p:cNvPicPr>
          <p:nvPr/>
        </p:nvPicPr>
        <p:blipFill>
          <a:blip r:embed="rId2" cstate="print"/>
          <a:srcRect r="26956"/>
          <a:stretch>
            <a:fillRect/>
          </a:stretch>
        </p:blipFill>
        <p:spPr>
          <a:xfrm>
            <a:off x="406400" y="1976119"/>
            <a:ext cx="3874412" cy="3601721"/>
          </a:xfrm>
          <a:prstGeom prst="rect">
            <a:avLst/>
          </a:prstGeom>
        </p:spPr>
      </p:pic>
      <p:pic>
        <p:nvPicPr>
          <p:cNvPr id="10" name="Picture 9" descr="Fig6ars.png"/>
          <p:cNvPicPr>
            <a:picLocks noChangeAspect="1"/>
          </p:cNvPicPr>
          <p:nvPr/>
        </p:nvPicPr>
        <p:blipFill>
          <a:blip r:embed="rId3" cstate="print"/>
          <a:srcRect r="20184"/>
          <a:stretch>
            <a:fillRect/>
          </a:stretch>
        </p:blipFill>
        <p:spPr>
          <a:xfrm>
            <a:off x="4470400" y="1934930"/>
            <a:ext cx="4104640" cy="36937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3903" y="1443678"/>
            <a:ext cx="2438400" cy="3693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``</a:t>
            </a:r>
            <a:r>
              <a:rPr lang="en-US" dirty="0" err="1" smtClean="0"/>
              <a:t>Distinguishability</a:t>
            </a:r>
            <a:r>
              <a:rPr lang="en-US" dirty="0" smtClean="0"/>
              <a:t>’’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43903" y="5716508"/>
            <a:ext cx="271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Statistical significance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5" name="Picture 4" descr="fi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4660" y="2030095"/>
            <a:ext cx="8282940" cy="3486785"/>
          </a:xfrm>
          <a:prstGeom prst="rect">
            <a:avLst/>
          </a:prstGeom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487681" y="254000"/>
            <a:ext cx="6156959" cy="9245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Smeared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distributions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6320" y="1043543"/>
            <a:ext cx="135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Ken </a:t>
            </a:r>
            <a:r>
              <a:rPr lang="en-IE" i="1" dirty="0" smtClean="0">
                <a:solidFill>
                  <a:srgbClr val="FF0000"/>
                </a:solidFill>
              </a:rPr>
              <a:t>Clark </a:t>
            </a:r>
            <a:endParaRPr lang="en-IE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4080" y="1412875"/>
            <a:ext cx="1056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PINGU</a:t>
            </a:r>
            <a:endParaRPr lang="en-IE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30880" y="5994400"/>
            <a:ext cx="217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/>
              <a:t>distinguishability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487681" y="1274375"/>
            <a:ext cx="323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Over energy  and angle resolution functions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1575435" y="5667494"/>
            <a:ext cx="1045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tracks</a:t>
            </a:r>
            <a:endParaRPr lang="en-IE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720080" y="5618480"/>
            <a:ext cx="130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cascades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63220" y="203200"/>
            <a:ext cx="2136140" cy="8108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PINGU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7" name="Picture 5" descr="PINGU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7720" y="126999"/>
            <a:ext cx="1778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deep_co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756" y="1609487"/>
            <a:ext cx="3260884" cy="400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808606" y="126999"/>
            <a:ext cx="27082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Precision </a:t>
            </a:r>
            <a:r>
              <a:rPr lang="en-US" sz="2000" dirty="0" err="1" smtClean="0"/>
              <a:t>IceCube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 smtClean="0"/>
              <a:t>Next Generation </a:t>
            </a:r>
            <a:endParaRPr lang="en-US" sz="2000" dirty="0"/>
          </a:p>
          <a:p>
            <a:r>
              <a:rPr lang="en-US" sz="2000" dirty="0"/>
              <a:t>Upgrade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3599" y="1240155"/>
            <a:ext cx="128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K. Clark     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fig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8657" y="2985770"/>
            <a:ext cx="3487928" cy="3314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93792" y="5310703"/>
            <a:ext cx="829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PINGU</a:t>
            </a:r>
            <a:endParaRPr lang="en-IE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393792" y="4582160"/>
            <a:ext cx="414814" cy="7285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11393" y="2282092"/>
            <a:ext cx="248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40 strings</a:t>
            </a:r>
          </a:p>
          <a:p>
            <a:r>
              <a:rPr lang="en-IE" dirty="0" smtClean="0"/>
              <a:t>96 DOM’s per string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83540" y="193040"/>
            <a:ext cx="4442460" cy="10471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7" name="Picture 6" descr="fi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820" y="1768475"/>
            <a:ext cx="3934460" cy="378079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39748" y="4124960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54637" y="586343"/>
            <a:ext cx="121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K. Clark    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fig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5680" y="1768475"/>
            <a:ext cx="4195445" cy="37807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51680" y="5720080"/>
            <a:ext cx="4592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Deviation from maximal: </a:t>
            </a:r>
          </a:p>
          <a:p>
            <a:r>
              <a:rPr lang="en-IE" dirty="0" smtClean="0"/>
              <a:t>symmetry or no symmetry,  Quadrant</a:t>
            </a:r>
          </a:p>
          <a:p>
            <a:r>
              <a:rPr lang="en-IE" dirty="0" smtClean="0"/>
              <a:t>Sensitivity to MH depends on 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721360" y="1377593"/>
            <a:ext cx="225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Mass hierarchy</a:t>
            </a:r>
            <a:endParaRPr lang="en-IE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61280" y="1412875"/>
            <a:ext cx="364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Parameters of the 2-3 sector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 flipV="1">
            <a:off x="3203848" y="1882552"/>
            <a:ext cx="72008" cy="187220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203848" y="2170584"/>
            <a:ext cx="9061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fr-FR" dirty="0">
                <a:solidFill>
                  <a:schemeClr val="bg1"/>
                </a:solidFill>
                <a:latin typeface="+mn-lt"/>
              </a:rPr>
              <a:t>4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50 m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09872" y="1346127"/>
            <a:ext cx="39068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115 lines, 20m spaced, </a:t>
            </a:r>
          </a:p>
          <a:p>
            <a:r>
              <a:rPr lang="en-US" sz="2000" dirty="0" smtClean="0"/>
              <a:t>18 DOMs/line, 6m spaced</a:t>
            </a:r>
          </a:p>
          <a:p>
            <a:r>
              <a:rPr lang="en-US" sz="2000" dirty="0" smtClean="0"/>
              <a:t>Instrumented volume ~3.8 </a:t>
            </a:r>
            <a:r>
              <a:rPr lang="en-US" sz="2000" dirty="0"/>
              <a:t>Mt, </a:t>
            </a:r>
            <a:endParaRPr lang="en-US" sz="2000" dirty="0" smtClean="0"/>
          </a:p>
          <a:p>
            <a:r>
              <a:rPr lang="en-US" sz="2000" dirty="0" smtClean="0"/>
              <a:t>2070 OM</a:t>
            </a: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 cstate="print"/>
          <a:srcRect l="52881" t="19747" r="3195" b="26614"/>
          <a:stretch/>
        </p:blipFill>
        <p:spPr>
          <a:xfrm>
            <a:off x="79392" y="2828243"/>
            <a:ext cx="3897186" cy="3578411"/>
          </a:xfrm>
          <a:prstGeom prst="rect">
            <a:avLst/>
          </a:prstGeom>
        </p:spPr>
      </p:pic>
      <p:pic>
        <p:nvPicPr>
          <p:cNvPr id="25" name="Immagine 5" descr="KM3NeT-Telescope-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50"/>
          <a:stretch/>
        </p:blipFill>
        <p:spPr>
          <a:xfrm>
            <a:off x="4219010" y="2112075"/>
            <a:ext cx="4541988" cy="3251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6" name="ZoneTexte 25"/>
          <p:cNvSpPr txBox="1"/>
          <p:nvPr/>
        </p:nvSpPr>
        <p:spPr>
          <a:xfrm>
            <a:off x="4438942" y="5364480"/>
            <a:ext cx="31309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31 3” PMTs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Digital photon counting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Directional information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Wide angle view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13195" y="6387068"/>
            <a:ext cx="259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Poster : Ronald </a:t>
            </a:r>
            <a:r>
              <a:rPr lang="en-GB" i="1" dirty="0" err="1" smtClean="0">
                <a:solidFill>
                  <a:srgbClr val="FF0000"/>
                </a:solidFill>
              </a:rPr>
              <a:t>Bruijn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7" name="WordArt 4"/>
          <p:cNvSpPr>
            <a:spLocks noChangeArrowheads="1" noChangeShapeType="1" noTextEdit="1"/>
          </p:cNvSpPr>
          <p:nvPr/>
        </p:nvSpPr>
        <p:spPr bwMode="auto">
          <a:xfrm>
            <a:off x="281940" y="244067"/>
            <a:ext cx="2054151" cy="811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ORCA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8" name="Picture 17" descr="orca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0358" y="16193"/>
            <a:ext cx="1645920" cy="1741755"/>
          </a:xfrm>
          <a:prstGeom prst="rect">
            <a:avLst/>
          </a:prstGeom>
        </p:spPr>
      </p:pic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2376462" y="232812"/>
            <a:ext cx="3455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Oscillation  Research with  </a:t>
            </a:r>
          </a:p>
          <a:p>
            <a:r>
              <a:rPr lang="en-US" sz="2000" dirty="0" err="1" smtClean="0"/>
              <a:t>Cosmics</a:t>
            </a:r>
            <a:r>
              <a:rPr lang="en-US" sz="2000" dirty="0" smtClean="0"/>
              <a:t> in the Abyss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215422" y="1072778"/>
            <a:ext cx="3011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Brunner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Highlight talk: C. James</a:t>
            </a:r>
            <a:endParaRPr lang="en-IE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7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pic>
        <p:nvPicPr>
          <p:cNvPr id="8" name="Inhaltsplatzhalt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714" y="1676400"/>
            <a:ext cx="3868222" cy="4440073"/>
          </a:xfrm>
        </p:spPr>
      </p:pic>
      <p:sp>
        <p:nvSpPr>
          <p:cNvPr id="3" name="Rectangle 2"/>
          <p:cNvSpPr/>
          <p:nvPr/>
        </p:nvSpPr>
        <p:spPr>
          <a:xfrm>
            <a:off x="4140936" y="3596640"/>
            <a:ext cx="50030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</a:pPr>
            <a:r>
              <a:rPr lang="de-DE" sz="2000" dirty="0" smtClean="0"/>
              <a:t>- Track </a:t>
            </a:r>
            <a:r>
              <a:rPr lang="de-DE" sz="2000" dirty="0"/>
              <a:t>vs shower </a:t>
            </a:r>
            <a:r>
              <a:rPr lang="de-DE" sz="2000" dirty="0" smtClean="0"/>
              <a:t>event classification </a:t>
            </a:r>
            <a:endParaRPr lang="de-DE" sz="2000" dirty="0"/>
          </a:p>
          <a:p>
            <a:pPr marL="285750" indent="-285750">
              <a:lnSpc>
                <a:spcPct val="110000"/>
              </a:lnSpc>
            </a:pPr>
            <a:r>
              <a:rPr lang="de-DE" sz="2000" dirty="0" smtClean="0"/>
              <a:t>- Full </a:t>
            </a:r>
            <a:r>
              <a:rPr lang="de-DE" sz="2000" dirty="0"/>
              <a:t>MC detector response matrices</a:t>
            </a:r>
            <a:br>
              <a:rPr lang="de-DE" sz="2000" dirty="0"/>
            </a:br>
            <a:r>
              <a:rPr lang="de-DE" sz="2000" dirty="0"/>
              <a:t>including misidentified and NC events</a:t>
            </a:r>
          </a:p>
          <a:p>
            <a:pPr marL="285750" indent="-285750">
              <a:lnSpc>
                <a:spcPct val="110000"/>
              </a:lnSpc>
            </a:pPr>
            <a:r>
              <a:rPr lang="de-DE" sz="2000" dirty="0" smtClean="0"/>
              <a:t>- Atmospheric </a:t>
            </a:r>
            <a:r>
              <a:rPr lang="de-DE" sz="2000" dirty="0"/>
              <a:t>muon contamination</a:t>
            </a:r>
          </a:p>
          <a:p>
            <a:pPr marL="285750" indent="-285750">
              <a:lnSpc>
                <a:spcPct val="110000"/>
              </a:lnSpc>
            </a:pPr>
            <a:r>
              <a:rPr lang="de-DE" sz="2000" dirty="0" smtClean="0"/>
              <a:t>- Neutral </a:t>
            </a:r>
            <a:r>
              <a:rPr lang="de-DE" sz="2000" dirty="0"/>
              <a:t>current event </a:t>
            </a:r>
            <a:r>
              <a:rPr lang="de-DE" sz="2000" dirty="0" smtClean="0"/>
              <a:t>contamination</a:t>
            </a:r>
          </a:p>
          <a:p>
            <a:pPr marL="285750" indent="-285750">
              <a:lnSpc>
                <a:spcPct val="110000"/>
              </a:lnSpc>
            </a:pPr>
            <a:r>
              <a:rPr lang="de-DE" sz="2000" dirty="0" smtClean="0"/>
              <a:t>- Various Systematic uncertainties</a:t>
            </a:r>
            <a:endParaRPr lang="de-DE" sz="2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397051" y="1635760"/>
            <a:ext cx="43140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Dependence of sensitivity on time </a:t>
            </a:r>
          </a:p>
          <a:p>
            <a:r>
              <a:rPr lang="en-US" sz="2000" dirty="0" smtClean="0"/>
              <a:t>for fixed θ</a:t>
            </a:r>
            <a:r>
              <a:rPr lang="en-US" sz="2000" baseline="-25000" dirty="0" smtClean="0"/>
              <a:t>23 </a:t>
            </a:r>
            <a:r>
              <a:rPr lang="en-US" sz="2000" dirty="0" smtClean="0"/>
              <a:t>values and 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baseline="-25000" dirty="0" err="1" smtClean="0"/>
              <a:t>CP</a:t>
            </a:r>
            <a:r>
              <a:rPr lang="en-US" sz="2000" dirty="0" smtClean="0"/>
              <a:t> fixed to zero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89552" y="6305941"/>
            <a:ext cx="3010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Poster : </a:t>
            </a:r>
            <a:r>
              <a:rPr lang="en-GB" i="1" dirty="0" err="1" smtClean="0">
                <a:solidFill>
                  <a:srgbClr val="FF0000"/>
                </a:solidFill>
              </a:rPr>
              <a:t>Martijn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</a:rPr>
              <a:t>Jongen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272714" y="367243"/>
            <a:ext cx="4942074" cy="1069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to MH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97040" y="375920"/>
            <a:ext cx="14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Brunner </a:t>
            </a:r>
            <a:endParaRPr lang="en-IE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64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pic>
        <p:nvPicPr>
          <p:cNvPr id="8" name="Inhaltsplatzhalt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99" y="1670692"/>
            <a:ext cx="3975979" cy="4296774"/>
          </a:xfrm>
        </p:spPr>
      </p:pic>
      <p:sp>
        <p:nvSpPr>
          <p:cNvPr id="15" name="ZoneTexte 14"/>
          <p:cNvSpPr txBox="1"/>
          <p:nvPr/>
        </p:nvSpPr>
        <p:spPr>
          <a:xfrm>
            <a:off x="4314629" y="2265680"/>
            <a:ext cx="496482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Dependence of sensitivity  on  θ</a:t>
            </a:r>
            <a:r>
              <a:rPr lang="en-US" sz="2000" baseline="-25000" dirty="0" smtClean="0"/>
              <a:t>23 </a:t>
            </a:r>
            <a:r>
              <a:rPr lang="en-US" sz="2000" dirty="0" smtClean="0">
                <a:solidFill>
                  <a:srgbClr val="FF0000"/>
                </a:solidFill>
              </a:rPr>
              <a:t> . </a:t>
            </a:r>
          </a:p>
          <a:p>
            <a:r>
              <a:rPr lang="en-US" sz="2000" dirty="0" smtClean="0"/>
              <a:t>Higher  for NH  than IH. </a:t>
            </a:r>
          </a:p>
          <a:p>
            <a:endParaRPr lang="en-US" sz="2000" dirty="0" smtClean="0"/>
          </a:p>
          <a:p>
            <a:r>
              <a:rPr lang="en-US" sz="2000" dirty="0" smtClean="0"/>
              <a:t>Second octant easier than first octant. </a:t>
            </a:r>
          </a:p>
          <a:p>
            <a:endParaRPr lang="en-US" sz="2000" dirty="0" smtClean="0"/>
          </a:p>
          <a:p>
            <a:r>
              <a:rPr lang="en-US" sz="2000" dirty="0" smtClean="0"/>
              <a:t>When fixing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baseline="-25000" dirty="0" err="1" smtClean="0"/>
              <a:t>CP</a:t>
            </a:r>
            <a:r>
              <a:rPr lang="en-US" sz="2000" dirty="0" smtClean="0"/>
              <a:t> to zero sensitivity </a:t>
            </a:r>
          </a:p>
          <a:p>
            <a:r>
              <a:rPr lang="en-US" sz="2000" dirty="0" smtClean="0"/>
              <a:t>increases by ~0.5σ</a:t>
            </a: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364040" y="121921"/>
            <a:ext cx="6219640" cy="11301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to mass 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6998" y="1300366"/>
            <a:ext cx="117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3 years</a:t>
            </a:r>
            <a:endParaRPr lang="en-IE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38040" y="1515810"/>
            <a:ext cx="152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Brunner </a:t>
            </a:r>
            <a:endParaRPr lang="en-IE" i="1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4185259">
            <a:off x="6366625" y="4493072"/>
            <a:ext cx="365760" cy="351418"/>
          </a:xfrm>
          <a:prstGeom prst="right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extBox 12"/>
          <p:cNvSpPr txBox="1"/>
          <p:nvPr/>
        </p:nvSpPr>
        <p:spPr>
          <a:xfrm>
            <a:off x="262391" y="6084510"/>
            <a:ext cx="2399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err="1" smtClean="0">
                <a:solidFill>
                  <a:srgbClr val="FF0000"/>
                </a:solidFill>
              </a:rPr>
              <a:t>Martijn</a:t>
            </a:r>
            <a:r>
              <a:rPr lang="en-IE" i="1" dirty="0" smtClean="0">
                <a:solidFill>
                  <a:srgbClr val="FF0000"/>
                </a:solidFill>
              </a:rPr>
              <a:t> JONGEN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Poster 935</a:t>
            </a:r>
            <a:endParaRPr lang="en-IE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5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576580" y="233680"/>
            <a:ext cx="3416300" cy="7600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INO-ICAL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2320" y="284479"/>
            <a:ext cx="425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ICAL Collaboration (Ahmed </a:t>
            </a:r>
            <a:r>
              <a:rPr lang="en-IE" sz="1600" i="1" dirty="0" err="1" smtClean="0">
                <a:solidFill>
                  <a:srgbClr val="FF0000"/>
                </a:solidFill>
              </a:rPr>
              <a:t>Shakeel</a:t>
            </a:r>
            <a:r>
              <a:rPr lang="en-IE" sz="1600" i="1" dirty="0" smtClean="0">
                <a:solidFill>
                  <a:srgbClr val="FF0000"/>
                </a:solidFill>
              </a:rPr>
              <a:t> et al.) arXiv:1505.07380 [</a:t>
            </a:r>
            <a:r>
              <a:rPr lang="en-IE" sz="1600" i="1" dirty="0" err="1" smtClean="0">
                <a:solidFill>
                  <a:srgbClr val="FF0000"/>
                </a:solidFill>
              </a:rPr>
              <a:t>physics.ins-det</a:t>
            </a:r>
            <a:r>
              <a:rPr lang="en-IE" sz="1600" i="1" dirty="0" smtClean="0">
                <a:solidFill>
                  <a:srgbClr val="FF0000"/>
                </a:solidFill>
              </a:rPr>
              <a:t>] 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8" name="Picture 7" descr="intro_mag-coi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591" y="1767839"/>
            <a:ext cx="6080449" cy="31774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430" y="1089709"/>
            <a:ext cx="675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 50 </a:t>
            </a:r>
            <a:r>
              <a:rPr lang="en-IE" dirty="0" err="1" smtClean="0"/>
              <a:t>kt</a:t>
            </a:r>
            <a:r>
              <a:rPr lang="en-IE" dirty="0" smtClean="0"/>
              <a:t> magnetized iron calorimeter (ICAL) detector at the India-based Neutrino Observatory (INO) 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198430" y="5071096"/>
            <a:ext cx="8173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Energy and direction of the </a:t>
            </a:r>
            <a:r>
              <a:rPr lang="en-IE" sz="2000" dirty="0" err="1" smtClean="0"/>
              <a:t>muons</a:t>
            </a:r>
            <a:r>
              <a:rPr lang="en-IE" sz="2000" dirty="0" smtClean="0"/>
              <a:t>; energy of multi-</a:t>
            </a:r>
            <a:r>
              <a:rPr lang="en-IE" sz="2000" dirty="0" err="1" smtClean="0"/>
              <a:t>GeV</a:t>
            </a:r>
            <a:r>
              <a:rPr lang="en-IE" sz="2000" dirty="0" smtClean="0"/>
              <a:t> hadrons;</a:t>
            </a:r>
            <a:endParaRPr lang="en-IE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7951" y="5754922"/>
            <a:ext cx="8945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The energy and zenith angle dependence of the atmospheric neutrinos </a:t>
            </a:r>
          </a:p>
          <a:p>
            <a:r>
              <a:rPr lang="en-IE" sz="2000" dirty="0" smtClean="0"/>
              <a:t>in the multi-</a:t>
            </a:r>
            <a:r>
              <a:rPr lang="en-IE" sz="2000" dirty="0" err="1" smtClean="0"/>
              <a:t>GeV</a:t>
            </a:r>
            <a:r>
              <a:rPr lang="en-IE" sz="2000" dirty="0" smtClean="0"/>
              <a:t> range.</a:t>
            </a:r>
            <a:endParaRPr lang="en-IE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7951" y="5354812"/>
            <a:ext cx="2158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 charge of </a:t>
            </a:r>
            <a:r>
              <a:rPr lang="en-IE" sz="2000" dirty="0" err="1" smtClean="0"/>
              <a:t>muon</a:t>
            </a:r>
            <a:endParaRPr lang="en-IE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626860" y="4135120"/>
            <a:ext cx="2067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Resistive plate </a:t>
            </a:r>
          </a:p>
          <a:p>
            <a:r>
              <a:rPr lang="en-IE" sz="2000" dirty="0" smtClean="0"/>
              <a:t>chambers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10886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294640" y="233680"/>
            <a:ext cx="4663440" cy="9226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to hierarchy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2510" y="338187"/>
            <a:ext cx="4257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ICAL Collaboration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(Ahmed </a:t>
            </a:r>
            <a:r>
              <a:rPr lang="en-IE" i="1" dirty="0" err="1" smtClean="0">
                <a:solidFill>
                  <a:srgbClr val="FF0000"/>
                </a:solidFill>
              </a:rPr>
              <a:t>Shakeel</a:t>
            </a:r>
            <a:r>
              <a:rPr lang="en-IE" i="1" dirty="0" smtClean="0">
                <a:solidFill>
                  <a:srgbClr val="FF0000"/>
                </a:solidFill>
              </a:rPr>
              <a:t> et al.) arXiv:1505.07380 [</a:t>
            </a:r>
            <a:r>
              <a:rPr lang="en-IE" i="1" dirty="0" err="1" smtClean="0">
                <a:solidFill>
                  <a:srgbClr val="FF0000"/>
                </a:solidFill>
              </a:rPr>
              <a:t>physics.ins-det</a:t>
            </a:r>
            <a:r>
              <a:rPr lang="en-IE" i="1" dirty="0" smtClean="0">
                <a:solidFill>
                  <a:srgbClr val="FF0000"/>
                </a:solidFill>
              </a:rPr>
              <a:t>] </a:t>
            </a:r>
            <a:endParaRPr lang="en-IE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620" y="5466079"/>
            <a:ext cx="784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impact of systematic uncertainties on mass hierarchy sensitivity. </a:t>
            </a:r>
          </a:p>
          <a:p>
            <a:r>
              <a:rPr lang="en-IE" dirty="0" smtClean="0"/>
              <a:t>The red (green) lines – without (with) systematic uncertainties </a:t>
            </a:r>
          </a:p>
          <a:p>
            <a:r>
              <a:rPr lang="en-IE" dirty="0" smtClean="0"/>
              <a:t> Long-dashed lines are for fixed values of parameters (1-3 mixing, 2-3 mixing, mass splitting ),  solid -marginalized</a:t>
            </a:r>
            <a:endParaRPr lang="en-IE" dirty="0"/>
          </a:p>
        </p:txBody>
      </p:sp>
      <p:pic>
        <p:nvPicPr>
          <p:cNvPr id="13" name="Picture 12" descr="analysis_with_without_systematicerrors_NH.png"/>
          <p:cNvPicPr>
            <a:picLocks noChangeAspect="1"/>
          </p:cNvPicPr>
          <p:nvPr/>
        </p:nvPicPr>
        <p:blipFill>
          <a:blip r:embed="rId2" cstate="print"/>
          <a:srcRect l="29738" t="1588" r="3367" b="30173"/>
          <a:stretch>
            <a:fillRect/>
          </a:stretch>
        </p:blipFill>
        <p:spPr>
          <a:xfrm>
            <a:off x="1963395" y="1527572"/>
            <a:ext cx="5128285" cy="37353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23760" y="262306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10 -15 years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1332" y="-763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123745" y="132081"/>
            <a:ext cx="4878422" cy="11588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3    paradigm: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2365613" y="2862025"/>
            <a:ext cx="3242707" cy="6747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by the standard model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 rot="299935">
            <a:off x="2592325" y="3530151"/>
            <a:ext cx="3870655" cy="6633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-  with masses and mixing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110428" y="1100589"/>
            <a:ext cx="38418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All well </a:t>
            </a:r>
            <a:r>
              <a:rPr lang="en-US" sz="2000" dirty="0" smtClean="0"/>
              <a:t>established/confirmed </a:t>
            </a:r>
          </a:p>
          <a:p>
            <a:r>
              <a:rPr lang="en-US" sz="2000" dirty="0" smtClean="0"/>
              <a:t>results fit well a framework </a:t>
            </a:r>
          </a:p>
          <a:p>
            <a:r>
              <a:rPr lang="en-US" sz="2000" dirty="0" smtClean="0"/>
              <a:t>with</a:t>
            </a:r>
          </a:p>
        </p:txBody>
      </p:sp>
      <p:sp>
        <p:nvSpPr>
          <p:cNvPr id="32" name="WordArt 7"/>
          <p:cNvSpPr>
            <a:spLocks noChangeArrowheads="1" noChangeShapeType="1" noTextEdit="1"/>
          </p:cNvSpPr>
          <p:nvPr/>
        </p:nvSpPr>
        <p:spPr bwMode="auto">
          <a:xfrm rot="21161910">
            <a:off x="1590207" y="1767846"/>
            <a:ext cx="3200064" cy="5201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-  three neutrinos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33" name="WordArt 7"/>
          <p:cNvSpPr>
            <a:spLocks noChangeArrowheads="1" noChangeShapeType="1" noTextEdit="1"/>
          </p:cNvSpPr>
          <p:nvPr/>
        </p:nvSpPr>
        <p:spPr bwMode="auto">
          <a:xfrm>
            <a:off x="2060601" y="2438400"/>
            <a:ext cx="4106519" cy="5049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-  interactions described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0428" y="4589776"/>
            <a:ext cx="17894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It is widely believed that peculiar properties  </a:t>
            </a:r>
            <a:endParaRPr lang="en-IE" sz="2000" dirty="0"/>
          </a:p>
        </p:txBody>
      </p:sp>
      <p:sp>
        <p:nvSpPr>
          <p:cNvPr id="26" name="Oval 25"/>
          <p:cNvSpPr/>
          <p:nvPr/>
        </p:nvSpPr>
        <p:spPr>
          <a:xfrm>
            <a:off x="2091628" y="4399281"/>
            <a:ext cx="1860613" cy="10862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WordArt 7"/>
          <p:cNvSpPr>
            <a:spLocks noChangeArrowheads="1" noChangeShapeType="1" noTextEdit="1"/>
          </p:cNvSpPr>
          <p:nvPr/>
        </p:nvSpPr>
        <p:spPr bwMode="auto">
          <a:xfrm>
            <a:off x="2345343" y="4528816"/>
            <a:ext cx="1372932" cy="4452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Smallness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243693" y="5820782"/>
            <a:ext cx="1525382" cy="9735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WordArt 7"/>
          <p:cNvSpPr>
            <a:spLocks noChangeArrowheads="1" noChangeShapeType="1" noTextEdit="1"/>
          </p:cNvSpPr>
          <p:nvPr/>
        </p:nvSpPr>
        <p:spPr bwMode="auto">
          <a:xfrm>
            <a:off x="2599343" y="5953760"/>
            <a:ext cx="794097" cy="44524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Large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419600" y="5122594"/>
            <a:ext cx="2033939" cy="1093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WordArt 7"/>
          <p:cNvSpPr>
            <a:spLocks noChangeArrowheads="1" noChangeShapeType="1" noTextEdit="1"/>
          </p:cNvSpPr>
          <p:nvPr/>
        </p:nvSpPr>
        <p:spPr bwMode="auto">
          <a:xfrm>
            <a:off x="4653230" y="5271976"/>
            <a:ext cx="1769829" cy="466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Zero conserved</a:t>
            </a:r>
          </a:p>
        </p:txBody>
      </p:sp>
      <p:sp>
        <p:nvSpPr>
          <p:cNvPr id="29" name="WordArt 7"/>
          <p:cNvSpPr>
            <a:spLocks noChangeArrowheads="1" noChangeShapeType="1" noTextEdit="1"/>
          </p:cNvSpPr>
          <p:nvPr/>
        </p:nvSpPr>
        <p:spPr bwMode="auto">
          <a:xfrm>
            <a:off x="4929539" y="5716977"/>
            <a:ext cx="911165" cy="5149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charges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90419" y="5415638"/>
            <a:ext cx="175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which admits     </a:t>
            </a:r>
          </a:p>
        </p:txBody>
      </p:sp>
      <p:sp>
        <p:nvSpPr>
          <p:cNvPr id="39" name="WordArt 7"/>
          <p:cNvSpPr>
            <a:spLocks noChangeArrowheads="1" noChangeShapeType="1" noTextEdit="1"/>
          </p:cNvSpPr>
          <p:nvPr/>
        </p:nvSpPr>
        <p:spPr bwMode="auto">
          <a:xfrm>
            <a:off x="2345343" y="4885688"/>
            <a:ext cx="1342452" cy="5896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of masses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41" name="WordArt 7"/>
          <p:cNvSpPr>
            <a:spLocks noChangeArrowheads="1" noChangeShapeType="1" noTextEdit="1"/>
          </p:cNvSpPr>
          <p:nvPr/>
        </p:nvSpPr>
        <p:spPr bwMode="auto">
          <a:xfrm>
            <a:off x="2497743" y="6277981"/>
            <a:ext cx="1007457" cy="44524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mixing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29539" y="6353891"/>
            <a:ext cx="99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unique</a:t>
            </a:r>
            <a:endParaRPr lang="en-IE" dirty="0"/>
          </a:p>
        </p:txBody>
      </p:sp>
      <p:sp>
        <p:nvSpPr>
          <p:cNvPr id="44" name="Left-Right Arrow 43"/>
          <p:cNvSpPr/>
          <p:nvPr/>
        </p:nvSpPr>
        <p:spPr bwMode="auto">
          <a:xfrm rot="1443066">
            <a:off x="3899444" y="5147145"/>
            <a:ext cx="525303" cy="400861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Left-Right Arrow 44"/>
          <p:cNvSpPr/>
          <p:nvPr/>
        </p:nvSpPr>
        <p:spPr bwMode="auto">
          <a:xfrm rot="5400000">
            <a:off x="2737317" y="5457539"/>
            <a:ext cx="525303" cy="400861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Left-Right Arrow 45"/>
          <p:cNvSpPr/>
          <p:nvPr/>
        </p:nvSpPr>
        <p:spPr bwMode="auto">
          <a:xfrm rot="19870884">
            <a:off x="3899364" y="5874350"/>
            <a:ext cx="525303" cy="400861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7" name="WordArt 7"/>
          <p:cNvSpPr>
            <a:spLocks noChangeArrowheads="1" noChangeShapeType="1" noTextEdit="1"/>
          </p:cNvSpPr>
          <p:nvPr/>
        </p:nvSpPr>
        <p:spPr bwMode="auto">
          <a:xfrm>
            <a:off x="7141148" y="5932541"/>
            <a:ext cx="1284309" cy="466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Majorana</a:t>
            </a:r>
            <a:endParaRPr lang="en-US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 Black"/>
            </a:endParaRPr>
          </a:p>
        </p:txBody>
      </p:sp>
      <p:sp>
        <p:nvSpPr>
          <p:cNvPr id="48" name="WordArt 7"/>
          <p:cNvSpPr>
            <a:spLocks noChangeArrowheads="1" noChangeShapeType="1" noTextEdit="1"/>
          </p:cNvSpPr>
          <p:nvPr/>
        </p:nvSpPr>
        <p:spPr bwMode="auto">
          <a:xfrm>
            <a:off x="7293549" y="6231958"/>
            <a:ext cx="966532" cy="4413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nature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0561" y="5515981"/>
            <a:ext cx="144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connected</a:t>
            </a:r>
            <a:endParaRPr lang="en-IE" dirty="0"/>
          </a:p>
        </p:txBody>
      </p:sp>
      <p:sp>
        <p:nvSpPr>
          <p:cNvPr id="50" name="WordArt 6"/>
          <p:cNvSpPr>
            <a:spLocks noChangeArrowheads="1" noChangeShapeType="1" noTextEdit="1"/>
          </p:cNvSpPr>
          <p:nvPr/>
        </p:nvSpPr>
        <p:spPr bwMode="auto">
          <a:xfrm>
            <a:off x="2558703" y="314960"/>
            <a:ext cx="651856" cy="7043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Symbol" pitchFamily="18" charset="2"/>
              </a:rPr>
              <a:t>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262746" y="424543"/>
            <a:ext cx="3329540" cy="107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CP-violation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8" name="Picture 7" descr="IceCube-DeepCore.jpg"/>
          <p:cNvPicPr>
            <a:picLocks noChangeAspect="1"/>
          </p:cNvPicPr>
          <p:nvPr/>
        </p:nvPicPr>
        <p:blipFill>
          <a:blip r:embed="rId3" cstate="print"/>
          <a:srcRect b="886"/>
          <a:stretch>
            <a:fillRect/>
          </a:stretch>
        </p:blipFill>
        <p:spPr>
          <a:xfrm>
            <a:off x="5693229" y="0"/>
            <a:ext cx="3298371" cy="4671761"/>
          </a:xfrm>
          <a:prstGeom prst="rect">
            <a:avLst/>
          </a:prstGeom>
        </p:spPr>
      </p:pic>
      <p:pic>
        <p:nvPicPr>
          <p:cNvPr id="7" name="Picture 6" descr="anta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9248" y="2781668"/>
            <a:ext cx="2743200" cy="383396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3709" y="1250315"/>
            <a:ext cx="359219" cy="14907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667478" y="254000"/>
            <a:ext cx="5105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Measuring CP-phase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6" name="WordArt 9"/>
          <p:cNvSpPr>
            <a:spLocks noChangeArrowheads="1" noChangeShapeType="1" noTextEdit="1"/>
          </p:cNvSpPr>
          <p:nvPr/>
        </p:nvSpPr>
        <p:spPr bwMode="auto">
          <a:xfrm>
            <a:off x="667478" y="2084070"/>
            <a:ext cx="2815946" cy="54970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T2K +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NOvA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+ reactors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5338713" y="2036226"/>
            <a:ext cx="1714500" cy="5041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J-PARC- HK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57813" y="3784659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~ 5 - 7 </a:t>
            </a:r>
            <a:r>
              <a:rPr lang="en-US" dirty="0" smtClean="0">
                <a:latin typeface="Symbol" pitchFamily="18" charset="2"/>
              </a:rPr>
              <a:t>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483424" y="3580312"/>
            <a:ext cx="1676400" cy="369332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3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/2 from 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20257" y="4307840"/>
            <a:ext cx="25799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 result in 2030 - 2035</a:t>
            </a:r>
            <a:endParaRPr lang="en-IE" dirty="0"/>
          </a:p>
        </p:txBody>
      </p:sp>
      <p:sp>
        <p:nvSpPr>
          <p:cNvPr id="48" name="WordArt 9"/>
          <p:cNvSpPr>
            <a:spLocks noChangeArrowheads="1" noChangeShapeType="1" noTextEdit="1"/>
          </p:cNvSpPr>
          <p:nvPr/>
        </p:nvSpPr>
        <p:spPr bwMode="auto">
          <a:xfrm>
            <a:off x="381000" y="1168400"/>
            <a:ext cx="2217234" cy="576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fit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49" name="WordArt 9"/>
          <p:cNvSpPr>
            <a:spLocks noChangeArrowheads="1" noChangeShapeType="1" noTextEdit="1"/>
          </p:cNvSpPr>
          <p:nvPr/>
        </p:nvSpPr>
        <p:spPr bwMode="auto">
          <a:xfrm>
            <a:off x="4411427" y="1168400"/>
            <a:ext cx="4142019" cy="64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Dedicated experiments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1" name="WordArt 9"/>
          <p:cNvSpPr>
            <a:spLocks noChangeArrowheads="1" noChangeShapeType="1" noTextEdit="1"/>
          </p:cNvSpPr>
          <p:nvPr/>
        </p:nvSpPr>
        <p:spPr bwMode="auto">
          <a:xfrm>
            <a:off x="5820257" y="3141646"/>
            <a:ext cx="990600" cy="473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ESS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53213" y="3199884"/>
            <a:ext cx="2055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err="1" smtClean="0"/>
              <a:t>Europeanspalation</a:t>
            </a:r>
            <a:r>
              <a:rPr lang="en-IE" sz="1600" dirty="0" smtClean="0"/>
              <a:t> </a:t>
            </a:r>
          </a:p>
          <a:p>
            <a:r>
              <a:rPr lang="en-IE" sz="1600" dirty="0" smtClean="0"/>
              <a:t>source Lund </a:t>
            </a:r>
            <a:endParaRPr lang="en-IE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6604178" y="4815840"/>
            <a:ext cx="16965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 </a:t>
            </a:r>
            <a:r>
              <a:rPr lang="en-US" dirty="0" smtClean="0"/>
              <a:t>~</a:t>
            </a:r>
            <a:r>
              <a:rPr lang="en-IE" dirty="0" smtClean="0"/>
              <a:t> 2 </a:t>
            </a:r>
            <a:r>
              <a:rPr lang="en-IE" dirty="0" err="1" smtClean="0"/>
              <a:t>bln</a:t>
            </a:r>
            <a:r>
              <a:rPr lang="en-IE" dirty="0" smtClean="0"/>
              <a:t> US$</a:t>
            </a:r>
            <a:endParaRPr lang="en-IE" dirty="0"/>
          </a:p>
        </p:txBody>
      </p:sp>
      <p:sp>
        <p:nvSpPr>
          <p:cNvPr id="19" name="WordArt 9"/>
          <p:cNvSpPr>
            <a:spLocks noChangeArrowheads="1" noChangeShapeType="1" noTextEdit="1"/>
          </p:cNvSpPr>
          <p:nvPr/>
        </p:nvSpPr>
        <p:spPr bwMode="auto">
          <a:xfrm>
            <a:off x="883734" y="2792408"/>
            <a:ext cx="1714500" cy="4074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J-PARC- SK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66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3734" y="3210980"/>
            <a:ext cx="1943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750 </a:t>
            </a:r>
            <a:r>
              <a:rPr lang="en-IE" dirty="0" err="1" smtClean="0"/>
              <a:t>kw</a:t>
            </a:r>
            <a:r>
              <a:rPr lang="en-IE" dirty="0" smtClean="0"/>
              <a:t> upgrade</a:t>
            </a:r>
            <a:endParaRPr lang="en-IE" dirty="0"/>
          </a:p>
        </p:txBody>
      </p:sp>
      <p:sp>
        <p:nvSpPr>
          <p:cNvPr id="21" name="TextBox 20"/>
          <p:cNvSpPr txBox="1"/>
          <p:nvPr/>
        </p:nvSpPr>
        <p:spPr>
          <a:xfrm>
            <a:off x="883734" y="3580312"/>
            <a:ext cx="167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at  2- 3 </a:t>
            </a:r>
            <a:r>
              <a:rPr lang="en-US" dirty="0" smtClean="0">
                <a:latin typeface="Symbol" pitchFamily="18" charset="2"/>
              </a:rPr>
              <a:t>s</a:t>
            </a:r>
            <a:endParaRPr lang="en-US" dirty="0" smtClean="0"/>
          </a:p>
        </p:txBody>
      </p:sp>
      <p:sp>
        <p:nvSpPr>
          <p:cNvPr id="24" name="WordArt 9"/>
          <p:cNvSpPr>
            <a:spLocks noChangeArrowheads="1" noChangeShapeType="1" noTextEdit="1"/>
          </p:cNvSpPr>
          <p:nvPr/>
        </p:nvSpPr>
        <p:spPr bwMode="auto">
          <a:xfrm>
            <a:off x="5820257" y="2672080"/>
            <a:ext cx="1957584" cy="4289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DUNE LBNF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99FF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5" name="WordArt 9"/>
          <p:cNvSpPr>
            <a:spLocks noChangeArrowheads="1" noChangeShapeType="1" noTextEdit="1"/>
          </p:cNvSpPr>
          <p:nvPr/>
        </p:nvSpPr>
        <p:spPr bwMode="auto">
          <a:xfrm>
            <a:off x="381000" y="5910527"/>
            <a:ext cx="3102424" cy="64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Alternative?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20257" y="5185172"/>
            <a:ext cx="2986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Long term and expensive commitment</a:t>
            </a:r>
            <a:endParaRPr lang="en-IE" dirty="0"/>
          </a:p>
        </p:txBody>
      </p:sp>
      <p:sp>
        <p:nvSpPr>
          <p:cNvPr id="27" name="TextBox 26"/>
          <p:cNvSpPr txBox="1"/>
          <p:nvPr/>
        </p:nvSpPr>
        <p:spPr>
          <a:xfrm>
            <a:off x="3610705" y="5821680"/>
            <a:ext cx="524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All possible alternatives  must be explored</a:t>
            </a:r>
          </a:p>
          <a:p>
            <a:r>
              <a:rPr lang="en-IE" dirty="0" smtClean="0"/>
              <a:t> and scenarios of developments in the next 20 years should be  considered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18" name="Picture 81" descr="deep_c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8" y="2471056"/>
            <a:ext cx="3810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26980" name="WordArt 5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284988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Ice Cube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899920" y="1153160"/>
            <a:ext cx="297688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Deep Core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743960" y="2148840"/>
            <a:ext cx="171196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PINGU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5791200" y="5638800"/>
            <a:ext cx="1752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MICA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542726">
            <a:off x="3998340" y="3707400"/>
            <a:ext cx="3115250" cy="8079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Super-PINGU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5505271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Megaton-scale</a:t>
            </a:r>
          </a:p>
          <a:p>
            <a:r>
              <a:rPr lang="en-US" dirty="0" smtClean="0"/>
              <a:t>Ice</a:t>
            </a:r>
          </a:p>
          <a:p>
            <a:r>
              <a:rPr lang="en-US" dirty="0" smtClean="0"/>
              <a:t>Cherenkov Array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5695890"/>
            <a:ext cx="1295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0.01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666690"/>
            <a:ext cx="1295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100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1447800"/>
            <a:ext cx="1676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10 - 15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391404" y="2362200"/>
            <a:ext cx="1121229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smtClean="0"/>
              <a:t>3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315200" y="3937117"/>
            <a:ext cx="17526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0.5 – 1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17" name="WordArt 9"/>
          <p:cNvSpPr>
            <a:spLocks noChangeArrowheads="1" noChangeShapeType="1" noTextEdit="1"/>
          </p:cNvSpPr>
          <p:nvPr/>
        </p:nvSpPr>
        <p:spPr bwMode="auto">
          <a:xfrm>
            <a:off x="5246618" y="2471056"/>
            <a:ext cx="2059503" cy="5742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hierarchy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 rot="20488676">
            <a:off x="5525204" y="4314956"/>
            <a:ext cx="1238497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-ORCA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39000" y="4550211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Few </a:t>
            </a:r>
            <a:r>
              <a:rPr lang="en-IE" dirty="0" err="1" smtClean="0"/>
              <a:t>Mtons</a:t>
            </a:r>
            <a:r>
              <a:rPr lang="en-IE" dirty="0" smtClean="0"/>
              <a:t> in sub-</a:t>
            </a:r>
            <a:r>
              <a:rPr lang="en-IE" dirty="0" err="1" smtClean="0"/>
              <a:t>GeVrange</a:t>
            </a:r>
            <a:endParaRPr lang="en-IE" dirty="0"/>
          </a:p>
        </p:txBody>
      </p:sp>
      <p:sp>
        <p:nvSpPr>
          <p:cNvPr id="22" name="TextBox 21"/>
          <p:cNvSpPr txBox="1"/>
          <p:nvPr/>
        </p:nvSpPr>
        <p:spPr>
          <a:xfrm>
            <a:off x="3784601" y="4991087"/>
            <a:ext cx="2070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S. </a:t>
            </a:r>
            <a:r>
              <a:rPr lang="en-IE" sz="1600" i="1" dirty="0" err="1" smtClean="0">
                <a:solidFill>
                  <a:srgbClr val="FF0000"/>
                </a:solidFill>
              </a:rPr>
              <a:t>Razzaque</a:t>
            </a:r>
            <a:r>
              <a:rPr lang="en-IE" sz="1600" i="1" dirty="0" smtClean="0">
                <a:solidFill>
                  <a:srgbClr val="FF0000"/>
                </a:solidFill>
              </a:rPr>
              <a:t>, A.Y.S. </a:t>
            </a:r>
          </a:p>
          <a:p>
            <a:r>
              <a:rPr lang="en-IE" sz="1600" i="1" dirty="0" smtClean="0">
                <a:solidFill>
                  <a:srgbClr val="FF0000"/>
                </a:solidFill>
              </a:rPr>
              <a:t>1406.1407  hep-ph</a:t>
            </a:r>
            <a:endParaRPr lang="en-IE" sz="1600" i="1" dirty="0">
              <a:solidFill>
                <a:srgbClr val="FF0000"/>
              </a:solidFill>
            </a:endParaRPr>
          </a:p>
        </p:txBody>
      </p:sp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008121" y="2772470"/>
            <a:ext cx="1238497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ORCA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44858" y="3242393"/>
            <a:ext cx="2175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3 times denser </a:t>
            </a:r>
            <a:endParaRPr lang="en-IE" dirty="0" smtClean="0"/>
          </a:p>
          <a:p>
            <a:r>
              <a:rPr lang="en-IE" dirty="0" smtClean="0"/>
              <a:t>array than PINGU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5410200" cy="9532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Probabilities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6" name="Picture 5" descr="superFig1a.png"/>
          <p:cNvPicPr>
            <a:picLocks noChangeAspect="1"/>
          </p:cNvPicPr>
          <p:nvPr/>
        </p:nvPicPr>
        <p:blipFill>
          <a:blip r:embed="rId2" cstate="print"/>
          <a:srcRect t="5089" r="24592" b="22903"/>
          <a:stretch>
            <a:fillRect/>
          </a:stretch>
        </p:blipFill>
        <p:spPr>
          <a:xfrm>
            <a:off x="381000" y="1829657"/>
            <a:ext cx="5918328" cy="4875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1676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  (10%) effect </a:t>
            </a:r>
          </a:p>
          <a:p>
            <a:r>
              <a:rPr lang="en-US" dirty="0" smtClean="0"/>
              <a:t>at  E ~ (0.5 – 1.5) </a:t>
            </a:r>
            <a:r>
              <a:rPr lang="en-US" dirty="0" err="1" smtClean="0"/>
              <a:t>GeV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3254846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 shift</a:t>
            </a:r>
          </a:p>
          <a:p>
            <a:r>
              <a:rPr lang="en-US" dirty="0" smtClean="0"/>
              <a:t>of curves, </a:t>
            </a:r>
          </a:p>
          <a:p>
            <a:r>
              <a:rPr lang="en-US" dirty="0" smtClean="0"/>
              <a:t>the same for all zenith </a:t>
            </a:r>
          </a:p>
          <a:p>
            <a:r>
              <a:rPr lang="en-US" dirty="0" smtClean="0"/>
              <a:t>angles in mantle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77000" y="4875082"/>
            <a:ext cx="23622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Averaging over  </a:t>
            </a:r>
          </a:p>
          <a:p>
            <a:r>
              <a:rPr lang="en-US" dirty="0" smtClean="0"/>
              <a:t>fast oscillations </a:t>
            </a:r>
          </a:p>
          <a:p>
            <a:r>
              <a:rPr lang="en-US" dirty="0" smtClean="0"/>
              <a:t>and integration over zenith angle  does not wash out CP phase effect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371600"/>
            <a:ext cx="1143000" cy="369332"/>
          </a:xfrm>
          <a:prstGeom prst="rect">
            <a:avLst/>
          </a:prstGeom>
          <a:solidFill>
            <a:srgbClr val="FF66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22860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Parametric effects</a:t>
            </a:r>
            <a:endParaRPr lang="en-IE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7800" y="3733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1-2 resonance</a:t>
            </a:r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95800" y="3733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1-3 resonance</a:t>
            </a:r>
            <a:endParaRPr lang="en-IE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752600" y="1371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NH</a:t>
            </a:r>
            <a:endParaRPr lang="en-IE" dirty="0"/>
          </a:p>
        </p:txBody>
      </p:sp>
      <p:sp>
        <p:nvSpPr>
          <p:cNvPr id="16" name="TextBox 15"/>
          <p:cNvSpPr txBox="1"/>
          <p:nvPr/>
        </p:nvSpPr>
        <p:spPr>
          <a:xfrm>
            <a:off x="5943600" y="309344"/>
            <a:ext cx="3014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S. </a:t>
            </a:r>
            <a:r>
              <a:rPr lang="en-IE" sz="1600" i="1" dirty="0" err="1" smtClean="0">
                <a:solidFill>
                  <a:srgbClr val="FF0000"/>
                </a:solidFill>
              </a:rPr>
              <a:t>Razzaque</a:t>
            </a:r>
            <a:r>
              <a:rPr lang="en-IE" sz="1600" i="1" dirty="0" smtClean="0">
                <a:solidFill>
                  <a:srgbClr val="FF0000"/>
                </a:solidFill>
              </a:rPr>
              <a:t>, A.Y.S. </a:t>
            </a:r>
          </a:p>
          <a:p>
            <a:r>
              <a:rPr lang="en-IE" sz="1600" i="1" dirty="0" err="1" smtClean="0">
                <a:solidFill>
                  <a:srgbClr val="FF0000"/>
                </a:solidFill>
              </a:rPr>
              <a:t>arXiv</a:t>
            </a:r>
            <a:r>
              <a:rPr lang="en-IE" sz="1600" i="1" dirty="0" smtClean="0">
                <a:solidFill>
                  <a:srgbClr val="FF0000"/>
                </a:solidFill>
              </a:rPr>
              <a:t>: 1406.1407  hep-ph</a:t>
            </a:r>
            <a:endParaRPr lang="en-IE" sz="16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4342" y="25915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key: with change of the phase</a:t>
            </a:r>
            <a:endParaRPr lang="en-IE" dirty="0"/>
          </a:p>
        </p:txBody>
      </p:sp>
      <p:sp>
        <p:nvSpPr>
          <p:cNvPr id="18" name="Down Arrow 17"/>
          <p:cNvSpPr/>
          <p:nvPr/>
        </p:nvSpPr>
        <p:spPr bwMode="auto">
          <a:xfrm>
            <a:off x="7184572" y="4495830"/>
            <a:ext cx="304800" cy="304800"/>
          </a:xfrm>
          <a:prstGeom prst="downArrow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6" name="Picture 5" descr="superFig1b.png"/>
          <p:cNvPicPr>
            <a:picLocks noChangeAspect="1"/>
          </p:cNvPicPr>
          <p:nvPr/>
        </p:nvPicPr>
        <p:blipFill>
          <a:blip r:embed="rId2" cstate="print"/>
          <a:srcRect t="4707" r="25467" b="23538"/>
          <a:stretch>
            <a:fillRect/>
          </a:stretch>
        </p:blipFill>
        <p:spPr>
          <a:xfrm>
            <a:off x="457200" y="1828800"/>
            <a:ext cx="5619800" cy="4455582"/>
          </a:xfrm>
          <a:prstGeom prst="rect">
            <a:avLst/>
          </a:prstGeom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5257800" cy="8770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Probabilities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598712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S. </a:t>
            </a:r>
            <a:r>
              <a:rPr lang="en-US" i="1" dirty="0" err="1" smtClean="0">
                <a:solidFill>
                  <a:srgbClr val="FF0000"/>
                </a:solidFill>
              </a:rPr>
              <a:t>Razzaque</a:t>
            </a:r>
            <a:r>
              <a:rPr lang="en-US" i="1" dirty="0" smtClean="0">
                <a:solidFill>
                  <a:srgbClr val="FF0000"/>
                </a:solidFill>
              </a:rPr>
              <a:t> A Y 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0800" y="2209800"/>
            <a:ext cx="22098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Effect is opposite </a:t>
            </a:r>
          </a:p>
          <a:p>
            <a:r>
              <a:rPr lang="en-US" dirty="0" smtClean="0"/>
              <a:t>to 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/>
              <a:t> </a:t>
            </a:r>
          </a:p>
          <a:p>
            <a:r>
              <a:rPr lang="en-US" dirty="0" smtClean="0"/>
              <a:t>with change of </a:t>
            </a:r>
            <a:r>
              <a:rPr lang="en-US" dirty="0" smtClean="0">
                <a:latin typeface="Symbol" pitchFamily="18" charset="2"/>
              </a:rPr>
              <a:t>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371600"/>
            <a:ext cx="1219200" cy="369332"/>
          </a:xfrm>
          <a:prstGeom prst="rect">
            <a:avLst/>
          </a:prstGeom>
          <a:solidFill>
            <a:srgbClr val="FF66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latin typeface="Symbol" pitchFamily="18" charset="2"/>
                <a:sym typeface="Wingdings" pitchFamily="2" charset="2"/>
              </a:rPr>
              <a:t>m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 bwMode="auto">
          <a:xfrm>
            <a:off x="7162800" y="3352800"/>
            <a:ext cx="304800" cy="304800"/>
          </a:xfrm>
          <a:prstGeom prst="downArrow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7000" y="3733800"/>
            <a:ext cx="22098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Flavor suppression</a:t>
            </a:r>
          </a:p>
          <a:p>
            <a:r>
              <a:rPr lang="en-US" dirty="0" smtClean="0"/>
              <a:t>of effects for 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/>
              <a:t> events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0800" y="164413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 phase shift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6531427" y="5183556"/>
            <a:ext cx="2460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/>
              <a:t>Flavor</a:t>
            </a:r>
            <a:r>
              <a:rPr lang="en-IE" dirty="0" smtClean="0"/>
              <a:t> identification is crucial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276608" y="2050197"/>
            <a:ext cx="2743192" cy="10022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9157" name="WordArt 4"/>
          <p:cNvSpPr>
            <a:spLocks noChangeArrowheads="1" noChangeShapeType="1" noTextEdit="1"/>
          </p:cNvSpPr>
          <p:nvPr/>
        </p:nvSpPr>
        <p:spPr bwMode="auto">
          <a:xfrm>
            <a:off x="631384" y="228600"/>
            <a:ext cx="6477000" cy="949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Distinguishability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for CP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49164" name="TextBox 21"/>
          <p:cNvSpPr txBox="1">
            <a:spLocks noChangeArrowheads="1"/>
          </p:cNvSpPr>
          <p:nvPr/>
        </p:nvSpPr>
        <p:spPr bwMode="auto">
          <a:xfrm>
            <a:off x="304800" y="5769114"/>
            <a:ext cx="2971808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Total </a:t>
            </a:r>
            <a:r>
              <a:rPr lang="en-US" sz="2000" dirty="0" err="1" smtClean="0"/>
              <a:t>distinguishability</a:t>
            </a:r>
            <a:endParaRPr lang="en-US" sz="2000" dirty="0"/>
          </a:p>
        </p:txBody>
      </p:sp>
      <p:sp>
        <p:nvSpPr>
          <p:cNvPr id="49166" name="TextBox 27"/>
          <p:cNvSpPr txBox="1">
            <a:spLocks noChangeArrowheads="1"/>
          </p:cNvSpPr>
          <p:nvPr/>
        </p:nvSpPr>
        <p:spPr bwMode="auto">
          <a:xfrm>
            <a:off x="3962400" y="1981200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ij</a:t>
            </a:r>
            <a:r>
              <a:rPr lang="en-US" sz="2400" baseline="-25000" dirty="0" smtClean="0"/>
              <a:t> </a:t>
            </a:r>
            <a:r>
              <a:rPr lang="en-US" sz="2400" baseline="30000" dirty="0" smtClean="0">
                <a:latin typeface="Symbol" pitchFamily="18" charset="2"/>
              </a:rPr>
              <a:t>d</a:t>
            </a:r>
            <a:r>
              <a:rPr lang="en-US" sz="2400" dirty="0" smtClean="0"/>
              <a:t> -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ij</a:t>
            </a:r>
            <a:r>
              <a:rPr lang="en-US" sz="2400" baseline="30000" dirty="0" err="1" smtClean="0">
                <a:latin typeface="Symbol" pitchFamily="18" charset="2"/>
              </a:rPr>
              <a:t>d</a:t>
            </a:r>
            <a:r>
              <a:rPr lang="en-US" sz="2400" baseline="30000" dirty="0" smtClean="0">
                <a:latin typeface="Symbol" pitchFamily="18" charset="2"/>
              </a:rPr>
              <a:t> = 0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9165" name="TextBox 23"/>
          <p:cNvSpPr txBox="1">
            <a:spLocks noChangeArrowheads="1"/>
          </p:cNvSpPr>
          <p:nvPr/>
        </p:nvSpPr>
        <p:spPr bwMode="auto">
          <a:xfrm>
            <a:off x="3439892" y="5725882"/>
            <a:ext cx="243840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/>
              <a:t>S</a:t>
            </a:r>
            <a:r>
              <a:rPr lang="en-US" sz="2000" baseline="30000" dirty="0" err="1" smtClean="0"/>
              <a:t>tot</a:t>
            </a:r>
            <a:r>
              <a:rPr lang="en-US" sz="2000" dirty="0" smtClean="0"/>
              <a:t> </a:t>
            </a:r>
            <a:r>
              <a:rPr lang="en-US" sz="2000" dirty="0"/>
              <a:t>= [</a:t>
            </a:r>
            <a:r>
              <a:rPr lang="en-US" sz="2000" dirty="0">
                <a:latin typeface="Symbol" pitchFamily="18" charset="2"/>
              </a:rPr>
              <a:t>S</a:t>
            </a:r>
            <a:r>
              <a:rPr lang="en-US" sz="2000" dirty="0"/>
              <a:t> </a:t>
            </a:r>
            <a:r>
              <a:rPr lang="en-US" sz="2000" baseline="-25000" dirty="0" err="1"/>
              <a:t>ij</a:t>
            </a:r>
            <a:r>
              <a:rPr lang="en-US" sz="2000" dirty="0"/>
              <a:t> S</a:t>
            </a:r>
            <a:r>
              <a:rPr lang="en-US" sz="2000" baseline="-25000" dirty="0"/>
              <a:t>ij</a:t>
            </a:r>
            <a:r>
              <a:rPr lang="en-US" sz="2000" baseline="30000" dirty="0"/>
              <a:t>2</a:t>
            </a:r>
            <a:r>
              <a:rPr lang="en-US" sz="2000" dirty="0"/>
              <a:t> ]</a:t>
            </a:r>
            <a:r>
              <a:rPr lang="en-US" sz="2000" baseline="30000" dirty="0"/>
              <a:t>1/2 </a:t>
            </a:r>
            <a:r>
              <a:rPr lang="en-US" sz="2000" dirty="0"/>
              <a:t> </a:t>
            </a:r>
          </a:p>
        </p:txBody>
      </p: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3276608" y="2281533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err="1" smtClean="0"/>
              <a:t>S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 =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2046512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energy-zenith </a:t>
            </a:r>
          </a:p>
          <a:p>
            <a:r>
              <a:rPr lang="en-US" dirty="0" smtClean="0"/>
              <a:t>angle   bin </a:t>
            </a:r>
            <a:r>
              <a:rPr lang="en-US" dirty="0" err="1" smtClean="0"/>
              <a:t>ij</a:t>
            </a:r>
            <a:r>
              <a:rPr lang="en-US" dirty="0" smtClean="0"/>
              <a:t>  </a:t>
            </a:r>
          </a:p>
          <a:p>
            <a:r>
              <a:rPr lang="en-US" dirty="0" smtClean="0"/>
              <a:t>relative  CP-difference</a:t>
            </a: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4495800" y="25908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ij</a:t>
            </a:r>
            <a:r>
              <a:rPr lang="en-US" sz="2400" baseline="30000" dirty="0" err="1" smtClean="0">
                <a:latin typeface="Symbol" pitchFamily="18" charset="2"/>
              </a:rPr>
              <a:t>d</a:t>
            </a:r>
            <a:r>
              <a:rPr lang="en-US" sz="2400" baseline="30000" dirty="0" smtClean="0">
                <a:latin typeface="Symbol" pitchFamily="18" charset="2"/>
              </a:rPr>
              <a:t> = 0 </a:t>
            </a:r>
            <a:r>
              <a:rPr lang="en-US" sz="2400" baseline="-25000" dirty="0" smtClean="0"/>
              <a:t>    </a:t>
            </a:r>
            <a:r>
              <a:rPr lang="en-US" sz="2400" baseline="30000" dirty="0" smtClean="0"/>
              <a:t> 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038600" y="2514600"/>
            <a:ext cx="1828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Freeform 20"/>
          <p:cNvSpPr>
            <a:spLocks/>
          </p:cNvSpPr>
          <p:nvPr/>
        </p:nvSpPr>
        <p:spPr bwMode="auto">
          <a:xfrm>
            <a:off x="4343400" y="2590800"/>
            <a:ext cx="990600" cy="457200"/>
          </a:xfrm>
          <a:custGeom>
            <a:avLst/>
            <a:gdLst>
              <a:gd name="T0" fmla="*/ 0 w 192"/>
              <a:gd name="T1" fmla="*/ 2147483647 h 192"/>
              <a:gd name="T2" fmla="*/ 2147483647 w 192"/>
              <a:gd name="T3" fmla="*/ 2147483647 h 192"/>
              <a:gd name="T4" fmla="*/ 2147483647 w 192"/>
              <a:gd name="T5" fmla="*/ 0 h 192"/>
              <a:gd name="T6" fmla="*/ 2147483647 w 192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192"/>
              <a:gd name="T14" fmla="*/ 192 w 192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192">
                <a:moveTo>
                  <a:pt x="0" y="96"/>
                </a:moveTo>
                <a:lnTo>
                  <a:pt x="48" y="192"/>
                </a:lnTo>
                <a:lnTo>
                  <a:pt x="48" y="0"/>
                </a:lnTo>
                <a:lnTo>
                  <a:pt x="19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Elbow Connector 25"/>
          <p:cNvCxnSpPr/>
          <p:nvPr/>
        </p:nvCxnSpPr>
        <p:spPr bwMode="auto">
          <a:xfrm rot="16200000" flipH="1">
            <a:off x="6858000" y="3505200"/>
            <a:ext cx="685800" cy="2286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Elbow Connector 36"/>
          <p:cNvCxnSpPr/>
          <p:nvPr/>
        </p:nvCxnSpPr>
        <p:spPr bwMode="auto">
          <a:xfrm rot="5400000" flipH="1" flipV="1">
            <a:off x="6858000" y="4114800"/>
            <a:ext cx="381000" cy="3810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Elbow Connector 39"/>
          <p:cNvCxnSpPr/>
          <p:nvPr/>
        </p:nvCxnSpPr>
        <p:spPr bwMode="auto">
          <a:xfrm flipV="1">
            <a:off x="6324600" y="4495800"/>
            <a:ext cx="685800" cy="762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Elbow Connector 43"/>
          <p:cNvCxnSpPr/>
          <p:nvPr/>
        </p:nvCxnSpPr>
        <p:spPr bwMode="auto">
          <a:xfrm rot="5400000" flipH="1" flipV="1">
            <a:off x="6096000" y="4495800"/>
            <a:ext cx="685800" cy="3810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27"/>
          <p:cNvSpPr txBox="1">
            <a:spLocks noChangeArrowheads="1"/>
          </p:cNvSpPr>
          <p:nvPr/>
        </p:nvSpPr>
        <p:spPr bwMode="auto">
          <a:xfrm>
            <a:off x="478970" y="4572002"/>
            <a:ext cx="9144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|</a:t>
            </a:r>
            <a:r>
              <a:rPr lang="en-US" sz="2400" dirty="0" err="1" smtClean="0"/>
              <a:t>S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|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66800" y="32766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is true value  </a:t>
            </a:r>
            <a:r>
              <a:rPr lang="en-US" dirty="0" smtClean="0">
                <a:sym typeface="Wingdings" pitchFamily="2" charset="2"/>
              </a:rPr>
              <a:t> 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ij</a:t>
            </a:r>
            <a:r>
              <a:rPr lang="en-US" baseline="-25000" dirty="0" smtClean="0"/>
              <a:t> </a:t>
            </a:r>
            <a:r>
              <a:rPr lang="en-US" baseline="30000" dirty="0" smtClean="0">
                <a:latin typeface="Symbol" pitchFamily="18" charset="2"/>
              </a:rPr>
              <a:t>d</a:t>
            </a:r>
            <a:r>
              <a:rPr lang="en-US" dirty="0" smtClean="0"/>
              <a:t> </a:t>
            </a:r>
            <a:r>
              <a:rPr lang="en-US" baseline="30000" dirty="0" smtClean="0"/>
              <a:t>  </a:t>
            </a:r>
            <a:r>
              <a:rPr lang="en-US" dirty="0" smtClean="0"/>
              <a:t>corresponds to ``true’’  value  of events</a:t>
            </a:r>
            <a:r>
              <a:rPr lang="en-US" baseline="30000" dirty="0" smtClean="0"/>
              <a:t>                     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819400" y="35814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ij</a:t>
            </a:r>
            <a:r>
              <a:rPr lang="en-US" baseline="30000" dirty="0" err="1" smtClean="0">
                <a:latin typeface="Symbol" pitchFamily="18" charset="2"/>
              </a:rPr>
              <a:t>d</a:t>
            </a:r>
            <a:r>
              <a:rPr lang="en-US" baseline="30000" dirty="0" smtClean="0">
                <a:latin typeface="Symbol" pitchFamily="18" charset="2"/>
              </a:rPr>
              <a:t> = 0</a:t>
            </a:r>
            <a:r>
              <a:rPr lang="en-US" dirty="0" smtClean="0"/>
              <a:t> </a:t>
            </a:r>
            <a:r>
              <a:rPr lang="en-US" baseline="30000" dirty="0" smtClean="0"/>
              <a:t>    </a:t>
            </a:r>
            <a:r>
              <a:rPr lang="en-US" dirty="0" smtClean="0"/>
              <a:t>``measured’’  number  of events</a:t>
            </a:r>
            <a:r>
              <a:rPr lang="en-US" baseline="30000" dirty="0" smtClean="0"/>
              <a:t>                     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600200" y="458366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distinguishability</a:t>
            </a:r>
            <a:r>
              <a:rPr lang="en-US" dirty="0" smtClean="0"/>
              <a:t>  of different values of CP-phase 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28600" y="1219200"/>
            <a:ext cx="548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Quick estimator (metric) of discovery potential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934200" y="236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fluctuations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94710" y="1447800"/>
            <a:ext cx="202474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- CC events </a:t>
            </a:r>
          </a:p>
          <a:p>
            <a:r>
              <a:rPr lang="en-US" dirty="0" smtClean="0"/>
              <a:t>(track + cascade)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27368" y="2155366"/>
            <a:ext cx="1937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S-distributions</a:t>
            </a:r>
          </a:p>
          <a:p>
            <a:r>
              <a:rPr lang="en-IE" dirty="0" smtClean="0"/>
              <a:t>for different</a:t>
            </a:r>
          </a:p>
          <a:p>
            <a:r>
              <a:rPr lang="en-IE" dirty="0" smtClean="0"/>
              <a:t> values of  </a:t>
            </a:r>
            <a:r>
              <a:rPr lang="en-IE" dirty="0" smtClean="0">
                <a:latin typeface="Symbol" pitchFamily="18" charset="2"/>
              </a:rPr>
              <a:t>d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683828" y="4064382"/>
            <a:ext cx="2460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After smearing over neutrino energy and direction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6651166" y="3288320"/>
            <a:ext cx="1752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 PINGU</a:t>
            </a:r>
          </a:p>
          <a:p>
            <a:r>
              <a:rPr lang="en-US" dirty="0" smtClean="0"/>
              <a:t> 1 year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1166" y="5798653"/>
            <a:ext cx="2286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S. </a:t>
            </a:r>
            <a:r>
              <a:rPr lang="en-IE" sz="1600" i="1" dirty="0" err="1" smtClean="0">
                <a:solidFill>
                  <a:srgbClr val="FF0000"/>
                </a:solidFill>
              </a:rPr>
              <a:t>Razzaque</a:t>
            </a:r>
            <a:r>
              <a:rPr lang="en-IE" sz="1600" i="1" dirty="0" smtClean="0">
                <a:solidFill>
                  <a:srgbClr val="FF0000"/>
                </a:solidFill>
              </a:rPr>
              <a:t>, A.Y.S. </a:t>
            </a:r>
          </a:p>
          <a:p>
            <a:r>
              <a:rPr lang="en-IE" sz="1600" i="1" dirty="0" err="1" smtClean="0">
                <a:solidFill>
                  <a:srgbClr val="FF0000"/>
                </a:solidFill>
              </a:rPr>
              <a:t>arXiv</a:t>
            </a:r>
            <a:r>
              <a:rPr lang="en-IE" sz="1600" i="1" dirty="0" smtClean="0">
                <a:solidFill>
                  <a:srgbClr val="FF0000"/>
                </a:solidFill>
              </a:rPr>
              <a:t>: 1406.1407  v2</a:t>
            </a:r>
          </a:p>
          <a:p>
            <a:r>
              <a:rPr lang="en-IE" sz="1600" i="1" dirty="0" smtClean="0">
                <a:solidFill>
                  <a:srgbClr val="FF0000"/>
                </a:solidFill>
              </a:rPr>
              <a:t> hep-ph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18" name="Picture 17" descr="spFig4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07242" y="1357741"/>
            <a:ext cx="3124192" cy="2706641"/>
          </a:xfrm>
          <a:prstGeom prst="rect">
            <a:avLst/>
          </a:prstGeom>
        </p:spPr>
      </p:pic>
      <p:pic>
        <p:nvPicPr>
          <p:cNvPr id="17" name="Picture 16" descr="spFig4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654" y="1375655"/>
            <a:ext cx="3124199" cy="2706523"/>
          </a:xfrm>
          <a:prstGeom prst="rect">
            <a:avLst/>
          </a:prstGeom>
        </p:spPr>
      </p:pic>
      <p:pic>
        <p:nvPicPr>
          <p:cNvPr id="19" name="Picture 18" descr="spFig4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5306" y="3934651"/>
            <a:ext cx="3122547" cy="2706523"/>
          </a:xfrm>
          <a:prstGeom prst="rect">
            <a:avLst/>
          </a:prstGeom>
        </p:spPr>
      </p:pic>
      <p:pic>
        <p:nvPicPr>
          <p:cNvPr id="20" name="Picture 19" descr="spFig4d.png"/>
          <p:cNvPicPr>
            <a:picLocks noChangeAspect="1"/>
          </p:cNvPicPr>
          <p:nvPr/>
        </p:nvPicPr>
        <p:blipFill>
          <a:blip r:embed="rId5" cstate="print"/>
          <a:srcRect l="4049"/>
          <a:stretch>
            <a:fillRect/>
          </a:stretch>
        </p:blipFill>
        <p:spPr>
          <a:xfrm>
            <a:off x="3528942" y="3923127"/>
            <a:ext cx="2991606" cy="2706523"/>
          </a:xfrm>
          <a:prstGeom prst="rect">
            <a:avLst/>
          </a:prstGeom>
        </p:spPr>
      </p:pic>
      <p:sp>
        <p:nvSpPr>
          <p:cNvPr id="22" name="WordArt 4"/>
          <p:cNvSpPr>
            <a:spLocks noChangeArrowheads="1" noChangeShapeType="1" noTextEdit="1"/>
          </p:cNvSpPr>
          <p:nvPr/>
        </p:nvSpPr>
        <p:spPr bwMode="auto">
          <a:xfrm>
            <a:off x="446320" y="239492"/>
            <a:ext cx="6172188" cy="1151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 images of the Earth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7368" y="4987712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 distributions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60025" y="413660"/>
            <a:ext cx="241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For different values of CP phase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2938" y="3345314"/>
            <a:ext cx="174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 PINGU</a:t>
            </a:r>
          </a:p>
          <a:p>
            <a:r>
              <a:rPr lang="en-US" dirty="0" smtClean="0"/>
              <a:t> 1 year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51166" y="4081701"/>
            <a:ext cx="2460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After smearing over neutrino energy and direction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6912429" y="1447800"/>
            <a:ext cx="197031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 </a:t>
            </a:r>
            <a:r>
              <a:rPr lang="en-US" dirty="0" smtClean="0"/>
              <a:t>- CC events </a:t>
            </a:r>
          </a:p>
          <a:p>
            <a:r>
              <a:rPr lang="en-US" dirty="0" smtClean="0"/>
              <a:t>(cascades)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60026" y="2296884"/>
            <a:ext cx="1937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S-distributions</a:t>
            </a:r>
          </a:p>
          <a:p>
            <a:r>
              <a:rPr lang="en-IE" dirty="0" smtClean="0"/>
              <a:t>for different</a:t>
            </a:r>
          </a:p>
          <a:p>
            <a:r>
              <a:rPr lang="en-IE" dirty="0" smtClean="0"/>
              <a:t> values of  </a:t>
            </a:r>
            <a:r>
              <a:rPr lang="en-IE" dirty="0" smtClean="0">
                <a:latin typeface="Symbol" pitchFamily="18" charset="2"/>
              </a:rPr>
              <a:t>d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6651166" y="5200187"/>
            <a:ext cx="2286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S. </a:t>
            </a:r>
            <a:r>
              <a:rPr lang="en-IE" sz="1600" i="1" dirty="0" err="1" smtClean="0">
                <a:solidFill>
                  <a:srgbClr val="FF0000"/>
                </a:solidFill>
              </a:rPr>
              <a:t>Razzaque</a:t>
            </a:r>
            <a:r>
              <a:rPr lang="en-IE" sz="1600" i="1" dirty="0" smtClean="0">
                <a:solidFill>
                  <a:srgbClr val="FF0000"/>
                </a:solidFill>
              </a:rPr>
              <a:t>, A.Y.S. </a:t>
            </a:r>
          </a:p>
          <a:p>
            <a:r>
              <a:rPr lang="en-IE" sz="1600" i="1" dirty="0" err="1" smtClean="0">
                <a:solidFill>
                  <a:srgbClr val="FF0000"/>
                </a:solidFill>
              </a:rPr>
              <a:t>arXiv</a:t>
            </a:r>
            <a:r>
              <a:rPr lang="en-IE" sz="1600" i="1" dirty="0" smtClean="0">
                <a:solidFill>
                  <a:srgbClr val="FF0000"/>
                </a:solidFill>
              </a:rPr>
              <a:t>: 1406.1407  v2</a:t>
            </a:r>
          </a:p>
          <a:p>
            <a:r>
              <a:rPr lang="en-IE" sz="1600" i="1" dirty="0" smtClean="0">
                <a:solidFill>
                  <a:srgbClr val="FF0000"/>
                </a:solidFill>
              </a:rPr>
              <a:t> hep-ph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17" name="Picture 16" descr="cpFig8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2544" y="1368192"/>
            <a:ext cx="3058890" cy="2677883"/>
          </a:xfrm>
          <a:prstGeom prst="rect">
            <a:avLst/>
          </a:prstGeom>
        </p:spPr>
      </p:pic>
      <p:pic>
        <p:nvPicPr>
          <p:cNvPr id="16" name="Picture 15" descr="cpFig8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553" y="1368193"/>
            <a:ext cx="3178622" cy="2677882"/>
          </a:xfrm>
          <a:prstGeom prst="rect">
            <a:avLst/>
          </a:prstGeom>
        </p:spPr>
      </p:pic>
      <p:pic>
        <p:nvPicPr>
          <p:cNvPr id="18" name="Picture 17" descr="spFig8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553" y="3928300"/>
            <a:ext cx="3178622" cy="2701350"/>
          </a:xfrm>
          <a:prstGeom prst="rect">
            <a:avLst/>
          </a:prstGeom>
        </p:spPr>
      </p:pic>
      <p:pic>
        <p:nvPicPr>
          <p:cNvPr id="19" name="Picture 18" descr="spFig8d.png"/>
          <p:cNvPicPr>
            <a:picLocks noChangeAspect="1"/>
          </p:cNvPicPr>
          <p:nvPr/>
        </p:nvPicPr>
        <p:blipFill>
          <a:blip r:embed="rId5" cstate="print"/>
          <a:srcRect l="4049"/>
          <a:stretch>
            <a:fillRect/>
          </a:stretch>
        </p:blipFill>
        <p:spPr>
          <a:xfrm>
            <a:off x="3598175" y="3958987"/>
            <a:ext cx="2933259" cy="2670663"/>
          </a:xfrm>
          <a:prstGeom prst="rect">
            <a:avLst/>
          </a:prstGeom>
        </p:spPr>
      </p:pic>
      <p:sp>
        <p:nvSpPr>
          <p:cNvPr id="21" name="WordArt 4"/>
          <p:cNvSpPr>
            <a:spLocks noChangeArrowheads="1" noChangeShapeType="1" noTextEdit="1"/>
          </p:cNvSpPr>
          <p:nvPr/>
        </p:nvSpPr>
        <p:spPr bwMode="auto">
          <a:xfrm>
            <a:off x="446320" y="239492"/>
            <a:ext cx="6172188" cy="1151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 images of the Earth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51166" y="6248400"/>
            <a:ext cx="2492834" cy="3693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Can we measure this?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7" name="Picture 6" descr="Fig11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0332" y="206834"/>
            <a:ext cx="4350564" cy="6511921"/>
          </a:xfrm>
          <a:prstGeom prst="rect">
            <a:avLst/>
          </a:prstGeom>
        </p:spPr>
      </p:pic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239480" y="261254"/>
            <a:ext cx="3722920" cy="9556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of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239480" y="1336673"/>
            <a:ext cx="3037120" cy="809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SuperPINGU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753" y="2383971"/>
            <a:ext cx="2481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Effect of  correlated systematic errors 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495753" y="3452951"/>
            <a:ext cx="273231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err="1" smtClean="0"/>
              <a:t>Flavor</a:t>
            </a:r>
            <a:r>
              <a:rPr lang="en-IE" dirty="0" smtClean="0"/>
              <a:t> misidentification can further reduce </a:t>
            </a:r>
            <a:r>
              <a:rPr lang="en-IE" dirty="0" err="1" smtClean="0"/>
              <a:t>distinguishability</a:t>
            </a:r>
            <a:r>
              <a:rPr lang="en-IE" dirty="0" smtClean="0"/>
              <a:t>  by factor  1.5 - 2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31371" y="5562600"/>
            <a:ext cx="17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Still  </a:t>
            </a:r>
            <a:r>
              <a:rPr lang="en-US" dirty="0" smtClean="0"/>
              <a:t>S</a:t>
            </a:r>
            <a:r>
              <a:rPr lang="en-US" baseline="-25000" dirty="0" smtClean="0">
                <a:latin typeface="Symbol" pitchFamily="18" charset="2"/>
              </a:rPr>
              <a:t>s</a:t>
            </a:r>
            <a:r>
              <a:rPr lang="en-IE" dirty="0" smtClean="0"/>
              <a:t> </a:t>
            </a:r>
            <a:r>
              <a:rPr lang="en-US" dirty="0" smtClean="0"/>
              <a:t>~</a:t>
            </a:r>
            <a:r>
              <a:rPr lang="en-IE" dirty="0" smtClean="0"/>
              <a:t> 3-4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2337516" y="5542280"/>
            <a:ext cx="1251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for </a:t>
            </a:r>
            <a:r>
              <a:rPr lang="en-IE" dirty="0" smtClean="0">
                <a:latin typeface="Symbol" pitchFamily="18" charset="2"/>
              </a:rPr>
              <a:t>d</a:t>
            </a:r>
            <a:r>
              <a:rPr lang="en-IE" dirty="0" smtClean="0"/>
              <a:t> = </a:t>
            </a:r>
            <a:r>
              <a:rPr lang="en-IE" dirty="0" smtClean="0">
                <a:latin typeface="Symbol" pitchFamily="18" charset="2"/>
              </a:rPr>
              <a:t>p</a:t>
            </a:r>
            <a:r>
              <a:rPr lang="en-IE" dirty="0" smtClean="0"/>
              <a:t>   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664025" y="5910937"/>
            <a:ext cx="303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after 4 years of exposure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4861" y="-635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269021" y="452063"/>
            <a:ext cx="3326934" cy="12600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Summary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6" name="Picture 5" descr="NOvA-Neutrino-Detector-Records-First-3D-Particle-Trac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2532" y="20320"/>
            <a:ext cx="4287520" cy="4175760"/>
          </a:xfrm>
          <a:prstGeom prst="rect">
            <a:avLst/>
          </a:prstGeom>
        </p:spPr>
      </p:pic>
      <p:pic>
        <p:nvPicPr>
          <p:cNvPr id="5" name="Picture 4" descr="T2K-oscillation.jpg"/>
          <p:cNvPicPr>
            <a:picLocks noChangeAspect="1"/>
          </p:cNvPicPr>
          <p:nvPr/>
        </p:nvPicPr>
        <p:blipFill>
          <a:blip r:embed="rId4" cstate="print"/>
          <a:srcRect l="745" t="1152" r="745" b="1152"/>
          <a:stretch>
            <a:fillRect/>
          </a:stretch>
        </p:blipFill>
        <p:spPr>
          <a:xfrm>
            <a:off x="3948508" y="3563753"/>
            <a:ext cx="4874104" cy="32401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726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>
              <a:latin typeface="Times New Roman" pitchFamily="18" charset="0"/>
            </a:endParaRPr>
          </a:p>
        </p:txBody>
      </p:sp>
      <p:sp>
        <p:nvSpPr>
          <p:cNvPr id="680963" name="Rectangle 3"/>
          <p:cNvSpPr>
            <a:spLocks noChangeArrowheads="1"/>
          </p:cNvSpPr>
          <p:nvPr/>
        </p:nvSpPr>
        <p:spPr bwMode="auto">
          <a:xfrm>
            <a:off x="9906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8001000" y="762000"/>
            <a:ext cx="762000" cy="685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7467600" y="762000"/>
            <a:ext cx="762000" cy="685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7696200" y="228600"/>
            <a:ext cx="762000" cy="685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693025" y="8382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tx2"/>
                </a:solidFill>
                <a:latin typeface="Symbol" pitchFamily="18" charset="2"/>
              </a:rPr>
              <a:t>m</a:t>
            </a:r>
            <a:endParaRPr lang="en-US" sz="2400" dirty="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8229600" y="8382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 dirty="0" err="1">
                <a:solidFill>
                  <a:schemeClr val="tx2"/>
                </a:solidFill>
                <a:latin typeface="Symbol" pitchFamily="18" charset="2"/>
              </a:rPr>
              <a:t>t</a:t>
            </a:r>
            <a:endParaRPr lang="en-US" sz="2400" dirty="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872413" y="304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tx2"/>
                </a:solidFill>
                <a:latin typeface="Times New Roman" pitchFamily="18" charset="0"/>
              </a:rPr>
              <a:t>e</a:t>
            </a:r>
            <a:endParaRPr lang="en-US" sz="2400" dirty="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90600" y="35052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990600" y="38100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447800" y="21336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447800" y="3657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506538" y="2133600"/>
            <a:ext cx="746125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195513" y="2133600"/>
            <a:ext cx="623887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1905000" y="3657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1447800" y="3962400"/>
            <a:ext cx="7620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2209800" y="3962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2514600" y="3962400"/>
            <a:ext cx="304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990600" y="19812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3276600" y="3048000"/>
            <a:ext cx="784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>
                <a:latin typeface="Times New Roman" pitchFamily="18" charset="0"/>
              </a:rPr>
              <a:t>m</a:t>
            </a:r>
            <a:r>
              <a:rPr lang="en-US" sz="2000" baseline="30000">
                <a:latin typeface="Times New Roman" pitchFamily="18" charset="0"/>
              </a:rPr>
              <a:t>2</a:t>
            </a:r>
            <a:r>
              <a:rPr lang="en-US" sz="2000" baseline="-25000">
                <a:latin typeface="Times New Roman" pitchFamily="18" charset="0"/>
              </a:rPr>
              <a:t>31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3276600" y="3738563"/>
            <a:ext cx="784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>
                <a:latin typeface="Times New Roman" pitchFamily="18" charset="0"/>
              </a:rPr>
              <a:t>m</a:t>
            </a:r>
            <a:r>
              <a:rPr lang="en-US" sz="2000" baseline="30000">
                <a:latin typeface="Times New Roman" pitchFamily="18" charset="0"/>
              </a:rPr>
              <a:t>2</a:t>
            </a:r>
            <a:r>
              <a:rPr lang="en-US" sz="2000" baseline="-25000">
                <a:latin typeface="Times New Roman" pitchFamily="18" charset="0"/>
              </a:rPr>
              <a:t>21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3124200" y="2209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2971800" y="3733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92163" y="4906645"/>
            <a:ext cx="30107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Normal mass hierarchy 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174750" y="2378075"/>
            <a:ext cx="661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|U</a:t>
            </a:r>
            <a:r>
              <a:rPr lang="en-US" baseline="-25000">
                <a:latin typeface="Times New Roman" pitchFamily="18" charset="0"/>
              </a:rPr>
              <a:t>e3</a:t>
            </a:r>
            <a:r>
              <a:rPr lang="en-US">
                <a:latin typeface="Times New Roman" pitchFamily="18" charset="0"/>
              </a:rPr>
              <a:t>|</a:t>
            </a:r>
            <a:r>
              <a:rPr lang="en-US" baseline="30000">
                <a:latin typeface="Times New Roman" pitchFamily="18" charset="0"/>
              </a:rPr>
              <a:t>2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71625" y="1719263"/>
            <a:ext cx="681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|U</a:t>
            </a:r>
            <a:r>
              <a:rPr lang="en-US" baseline="-25000">
                <a:latin typeface="Symbol" pitchFamily="18" charset="2"/>
              </a:rPr>
              <a:t>m</a:t>
            </a:r>
            <a:r>
              <a:rPr lang="en-US" baseline="-25000">
                <a:latin typeface="Times New Roman" pitchFamily="18" charset="0"/>
              </a:rPr>
              <a:t>3</a:t>
            </a:r>
            <a:r>
              <a:rPr lang="en-US">
                <a:latin typeface="Times New Roman" pitchFamily="18" charset="0"/>
              </a:rPr>
              <a:t>|</a:t>
            </a:r>
            <a:r>
              <a:rPr lang="en-US" baseline="30000">
                <a:latin typeface="Times New Roman" pitchFamily="18" charset="0"/>
              </a:rPr>
              <a:t>2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75" name="WordArt 31"/>
          <p:cNvSpPr>
            <a:spLocks noChangeArrowheads="1" noChangeShapeType="1" noTextEdit="1"/>
          </p:cNvSpPr>
          <p:nvPr/>
        </p:nvSpPr>
        <p:spPr bwMode="auto">
          <a:xfrm>
            <a:off x="1719265" y="248332"/>
            <a:ext cx="4877480" cy="1173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Lepton Mixing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263775" y="1747838"/>
            <a:ext cx="66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|U</a:t>
            </a:r>
            <a:r>
              <a:rPr lang="en-US" baseline="-25000">
                <a:latin typeface="Symbol" pitchFamily="18" charset="2"/>
              </a:rPr>
              <a:t>t</a:t>
            </a:r>
            <a:r>
              <a:rPr lang="en-US" baseline="-25000">
                <a:latin typeface="Times New Roman" pitchFamily="18" charset="0"/>
              </a:rPr>
              <a:t>3</a:t>
            </a:r>
            <a:r>
              <a:rPr lang="en-US">
                <a:latin typeface="Times New Roman" pitchFamily="18" charset="0"/>
              </a:rPr>
              <a:t>|</a:t>
            </a:r>
            <a:r>
              <a:rPr lang="en-US" baseline="30000">
                <a:latin typeface="Times New Roman" pitchFamily="18" charset="0"/>
              </a:rPr>
              <a:t>2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414463" y="4071938"/>
            <a:ext cx="661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|U</a:t>
            </a:r>
            <a:r>
              <a:rPr lang="en-US" baseline="-25000">
                <a:latin typeface="Times New Roman" pitchFamily="18" charset="0"/>
              </a:rPr>
              <a:t>e1</a:t>
            </a:r>
            <a:r>
              <a:rPr lang="en-US">
                <a:latin typeface="Times New Roman" pitchFamily="18" charset="0"/>
              </a:rPr>
              <a:t>|</a:t>
            </a:r>
            <a:r>
              <a:rPr lang="en-US" baseline="30000">
                <a:latin typeface="Times New Roman" pitchFamily="18" charset="0"/>
              </a:rPr>
              <a:t>2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1376363" y="3271838"/>
            <a:ext cx="661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|U</a:t>
            </a:r>
            <a:r>
              <a:rPr lang="en-US" baseline="-25000">
                <a:latin typeface="Times New Roman" pitchFamily="18" charset="0"/>
              </a:rPr>
              <a:t>e2</a:t>
            </a:r>
            <a:r>
              <a:rPr lang="en-US">
                <a:latin typeface="Times New Roman" pitchFamily="18" charset="0"/>
              </a:rPr>
              <a:t>|</a:t>
            </a:r>
            <a:r>
              <a:rPr lang="en-US" baseline="30000">
                <a:latin typeface="Times New Roman" pitchFamily="18" charset="0"/>
              </a:rPr>
              <a:t>2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4275773" y="2721610"/>
            <a:ext cx="261302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/>
              <a:t>tan</a:t>
            </a:r>
            <a:r>
              <a:rPr lang="en-US" sz="2000" baseline="30000" dirty="0">
                <a:latin typeface="Symbol" pitchFamily="18" charset="2"/>
              </a:rPr>
              <a:t>2</a:t>
            </a:r>
            <a:r>
              <a:rPr lang="en-US" sz="2000" dirty="0">
                <a:latin typeface="Symbol" pitchFamily="18" charset="2"/>
              </a:rPr>
              <a:t>q</a:t>
            </a:r>
            <a:r>
              <a:rPr lang="en-US" sz="2000" baseline="-25000" dirty="0">
                <a:latin typeface="Times New Roman" pitchFamily="18" charset="0"/>
              </a:rPr>
              <a:t>23  </a:t>
            </a:r>
            <a:r>
              <a:rPr lang="en-US" sz="2000" dirty="0"/>
              <a:t>=</a:t>
            </a:r>
            <a:r>
              <a:rPr lang="en-US" sz="2000" dirty="0">
                <a:latin typeface="Times New Roman" pitchFamily="18" charset="0"/>
              </a:rPr>
              <a:t> |U</a:t>
            </a:r>
            <a:r>
              <a:rPr lang="en-US" sz="2000" baseline="-25000" dirty="0">
                <a:latin typeface="Symbol" pitchFamily="18" charset="2"/>
              </a:rPr>
              <a:t>m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|</a:t>
            </a:r>
            <a:r>
              <a:rPr lang="en-US" sz="2000" baseline="30000" dirty="0">
                <a:latin typeface="Times New Roman" pitchFamily="18" charset="0"/>
              </a:rPr>
              <a:t>2   </a:t>
            </a:r>
            <a:r>
              <a:rPr lang="en-US" sz="2000" dirty="0">
                <a:latin typeface="Times New Roman" pitchFamily="18" charset="0"/>
              </a:rPr>
              <a:t>/ |U</a:t>
            </a:r>
            <a:r>
              <a:rPr lang="en-US" sz="2000" baseline="-25000" dirty="0">
                <a:latin typeface="Symbol" pitchFamily="18" charset="2"/>
              </a:rPr>
              <a:t>t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|</a:t>
            </a:r>
            <a:r>
              <a:rPr lang="en-US" sz="2000" baseline="30000" dirty="0">
                <a:latin typeface="Times New Roman" pitchFamily="18" charset="0"/>
              </a:rPr>
              <a:t>2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4306253" y="2281873"/>
            <a:ext cx="184054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/>
              <a:t>sin</a:t>
            </a:r>
            <a:r>
              <a:rPr lang="en-US" sz="2000" baseline="30000" dirty="0">
                <a:latin typeface="Symbol" pitchFamily="18" charset="2"/>
              </a:rPr>
              <a:t>2</a:t>
            </a:r>
            <a:r>
              <a:rPr lang="en-US" sz="2000" dirty="0">
                <a:latin typeface="Symbol" pitchFamily="18" charset="2"/>
              </a:rPr>
              <a:t>q</a:t>
            </a:r>
            <a:r>
              <a:rPr lang="en-US" sz="2000" baseline="-25000" dirty="0">
                <a:latin typeface="Times New Roman" pitchFamily="18" charset="0"/>
              </a:rPr>
              <a:t>13  </a:t>
            </a:r>
            <a:r>
              <a:rPr lang="en-US" sz="2000" dirty="0"/>
              <a:t>=</a:t>
            </a:r>
            <a:r>
              <a:rPr lang="en-US" sz="2000" dirty="0">
                <a:latin typeface="Times New Roman" pitchFamily="18" charset="0"/>
              </a:rPr>
              <a:t> |</a:t>
            </a:r>
            <a:r>
              <a:rPr lang="en-US" sz="2000" dirty="0" smtClean="0">
                <a:latin typeface="Times New Roman" pitchFamily="18" charset="0"/>
              </a:rPr>
              <a:t>U</a:t>
            </a:r>
            <a:r>
              <a:rPr lang="en-US" sz="2000" baseline="-25000" dirty="0" smtClean="0">
                <a:latin typeface="Times New Roman" pitchFamily="18" charset="0"/>
              </a:rPr>
              <a:t>e3</a:t>
            </a:r>
            <a:r>
              <a:rPr lang="en-US" sz="2000" dirty="0" smtClean="0">
                <a:latin typeface="Times New Roman" pitchFamily="18" charset="0"/>
              </a:rPr>
              <a:t>|</a:t>
            </a:r>
            <a:r>
              <a:rPr lang="en-US" sz="2000" baseline="30000" dirty="0" smtClean="0">
                <a:latin typeface="Times New Roman" pitchFamily="18" charset="0"/>
              </a:rPr>
              <a:t>2 </a:t>
            </a:r>
            <a:endParaRPr lang="en-US" sz="2000" baseline="30000" dirty="0">
              <a:latin typeface="Times New Roman" pitchFamily="18" charset="0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4276724" y="1844040"/>
            <a:ext cx="261912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tan</a:t>
            </a:r>
            <a:r>
              <a:rPr lang="en-US" sz="2000" baseline="30000" dirty="0">
                <a:latin typeface="Symbol" pitchFamily="18" charset="2"/>
              </a:rPr>
              <a:t>2</a:t>
            </a:r>
            <a:r>
              <a:rPr lang="en-US" sz="2000" dirty="0">
                <a:latin typeface="Symbol" pitchFamily="18" charset="2"/>
              </a:rPr>
              <a:t>q</a:t>
            </a:r>
            <a:r>
              <a:rPr lang="en-US" sz="2000" baseline="-25000" dirty="0">
                <a:latin typeface="Times New Roman" pitchFamily="18" charset="0"/>
              </a:rPr>
              <a:t>12 </a:t>
            </a:r>
            <a:r>
              <a:rPr lang="en-US" sz="2000" dirty="0"/>
              <a:t>=</a:t>
            </a:r>
            <a:r>
              <a:rPr lang="en-US" sz="2000" baseline="-25000" dirty="0">
                <a:latin typeface="Times New Roman" pitchFamily="18" charset="0"/>
              </a:rPr>
              <a:t>  </a:t>
            </a:r>
            <a:r>
              <a:rPr lang="en-US" sz="2000" dirty="0">
                <a:latin typeface="Times New Roman" pitchFamily="18" charset="0"/>
              </a:rPr>
              <a:t>|U</a:t>
            </a:r>
            <a:r>
              <a:rPr lang="en-US" sz="2000" baseline="-25000" dirty="0">
                <a:latin typeface="Times New Roman" pitchFamily="18" charset="0"/>
              </a:rPr>
              <a:t>e2</a:t>
            </a:r>
            <a:r>
              <a:rPr lang="en-US" sz="2000" dirty="0">
                <a:latin typeface="Times New Roman" pitchFamily="18" charset="0"/>
              </a:rPr>
              <a:t>|</a:t>
            </a:r>
            <a:r>
              <a:rPr lang="en-US" sz="2000" baseline="30000" dirty="0">
                <a:latin typeface="Times New Roman" pitchFamily="18" charset="0"/>
              </a:rPr>
              <a:t>2  </a:t>
            </a:r>
            <a:r>
              <a:rPr lang="en-US" sz="2000" dirty="0" smtClean="0">
                <a:latin typeface="Times New Roman" pitchFamily="18" charset="0"/>
              </a:rPr>
              <a:t>/ |U</a:t>
            </a:r>
            <a:r>
              <a:rPr lang="en-US" sz="2000" baseline="-25000" dirty="0" smtClean="0">
                <a:latin typeface="Times New Roman" pitchFamily="18" charset="0"/>
              </a:rPr>
              <a:t>e1</a:t>
            </a:r>
            <a:r>
              <a:rPr lang="en-US" sz="2000" dirty="0" smtClean="0">
                <a:latin typeface="Times New Roman" pitchFamily="18" charset="0"/>
              </a:rPr>
              <a:t>|</a:t>
            </a:r>
            <a:r>
              <a:rPr lang="en-US" sz="2000" baseline="30000" dirty="0" smtClean="0">
                <a:latin typeface="Times New Roman" pitchFamily="18" charset="0"/>
              </a:rPr>
              <a:t>2      </a:t>
            </a:r>
            <a:endParaRPr lang="en-US" sz="2000" baseline="30000" dirty="0">
              <a:latin typeface="Times New Roman" pitchFamily="18" charset="0"/>
            </a:endParaRP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990600" y="5343525"/>
            <a:ext cx="198002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ij </a:t>
            </a:r>
            <a:r>
              <a:rPr lang="en-US" sz="2000" dirty="0"/>
              <a:t>= 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/>
              <a:t>i</a:t>
            </a:r>
            <a:r>
              <a:rPr lang="en-US" sz="2000" baseline="-25000" dirty="0" smtClean="0"/>
              <a:t> </a:t>
            </a:r>
            <a:r>
              <a:rPr lang="en-US" sz="2000" dirty="0"/>
              <a:t>- 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/>
              <a:t>j</a:t>
            </a:r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4458018" y="1431290"/>
            <a:ext cx="24272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Mixing parameters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5063490" y="3673793"/>
            <a:ext cx="20828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n</a:t>
            </a:r>
            <a:r>
              <a:rPr lang="en-US" sz="2000" baseline="-25000" dirty="0" err="1"/>
              <a:t>f</a:t>
            </a:r>
            <a:r>
              <a:rPr lang="en-US" sz="2000" dirty="0"/>
              <a:t>  = </a:t>
            </a:r>
            <a:r>
              <a:rPr lang="en-US" sz="2000" dirty="0" smtClean="0"/>
              <a:t>U</a:t>
            </a:r>
            <a:r>
              <a:rPr lang="en-US" sz="2000" baseline="-25000" dirty="0" smtClean="0"/>
              <a:t>PMNS</a:t>
            </a:r>
            <a:r>
              <a:rPr lang="en-US" sz="2000" dirty="0" smtClean="0"/>
              <a:t> </a:t>
            </a:r>
            <a:r>
              <a:rPr lang="en-US" sz="2000" dirty="0" err="1">
                <a:latin typeface="Symbol" pitchFamily="18" charset="2"/>
              </a:rPr>
              <a:t>n</a:t>
            </a:r>
            <a:r>
              <a:rPr lang="en-US" sz="2000" baseline="-25000" dirty="0" err="1"/>
              <a:t>mass</a:t>
            </a:r>
            <a:endParaRPr lang="en-US" sz="2000" dirty="0"/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5222875" y="5664518"/>
            <a:ext cx="287655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U</a:t>
            </a:r>
            <a:r>
              <a:rPr lang="en-US" sz="2000" baseline="-25000" dirty="0"/>
              <a:t>PMNS  </a:t>
            </a:r>
            <a:r>
              <a:rPr lang="en-US" sz="2000" dirty="0"/>
              <a:t>= U</a:t>
            </a:r>
            <a:r>
              <a:rPr lang="en-US" sz="2000" baseline="-25000" dirty="0"/>
              <a:t>23</a:t>
            </a:r>
            <a:r>
              <a:rPr lang="en-US" sz="2000" dirty="0"/>
              <a:t>I</a:t>
            </a:r>
            <a:r>
              <a:rPr lang="en-US" sz="2000" baseline="-25000" dirty="0">
                <a:latin typeface="Symbol" pitchFamily="18" charset="2"/>
              </a:rPr>
              <a:t>d </a:t>
            </a:r>
            <a:r>
              <a:rPr lang="en-US" sz="2000" dirty="0"/>
              <a:t>U</a:t>
            </a:r>
            <a:r>
              <a:rPr lang="en-US" sz="2000" baseline="-25000" dirty="0"/>
              <a:t>13</a:t>
            </a:r>
            <a:r>
              <a:rPr lang="en-US" sz="2000" dirty="0"/>
              <a:t>I</a:t>
            </a:r>
            <a:r>
              <a:rPr lang="en-US" sz="2000" baseline="-25000" dirty="0">
                <a:latin typeface="Symbol" pitchFamily="18" charset="2"/>
              </a:rPr>
              <a:t>-d </a:t>
            </a:r>
            <a:r>
              <a:rPr lang="en-US" sz="2000" dirty="0"/>
              <a:t>U</a:t>
            </a:r>
            <a:r>
              <a:rPr lang="en-US" sz="2000" baseline="-25000" dirty="0"/>
              <a:t>12</a:t>
            </a:r>
            <a:endParaRPr lang="en-US" sz="2000" dirty="0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1600200" y="4510088"/>
            <a:ext cx="1098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FLAVOR</a:t>
            </a:r>
            <a:endParaRPr lang="en-US" dirty="0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5188268" y="3260408"/>
            <a:ext cx="19271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Mixing matrix: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6895847" y="4119562"/>
            <a:ext cx="4026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</a:t>
            </a:r>
          </a:p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2</a:t>
            </a:r>
          </a:p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5447030" y="4087813"/>
            <a:ext cx="4587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e</a:t>
            </a:r>
          </a:p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Symbol" pitchFamily="18" charset="2"/>
              </a:rPr>
              <a:t>m</a:t>
            </a:r>
            <a:r>
              <a:rPr lang="en-US" sz="2000" baseline="-25000" dirty="0">
                <a:latin typeface="Times New Roman" pitchFamily="18" charset="0"/>
              </a:rPr>
              <a:t> </a:t>
            </a:r>
          </a:p>
          <a:p>
            <a:r>
              <a:rPr lang="en-US" sz="2000" dirty="0" err="1">
                <a:latin typeface="Symbol" pitchFamily="18" charset="2"/>
              </a:rPr>
              <a:t>n</a:t>
            </a:r>
            <a:r>
              <a:rPr lang="en-US" sz="2000" baseline="-25000" dirty="0" err="1">
                <a:latin typeface="Symbol" pitchFamily="18" charset="2"/>
              </a:rPr>
              <a:t>t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819776" y="4417695"/>
            <a:ext cx="1055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= U</a:t>
            </a:r>
            <a:r>
              <a:rPr lang="en-US" sz="2000" baseline="-25000" dirty="0"/>
              <a:t>PMNS</a:t>
            </a:r>
            <a:endParaRPr lang="en-US" sz="2000" dirty="0"/>
          </a:p>
        </p:txBody>
      </p:sp>
      <p:sp>
        <p:nvSpPr>
          <p:cNvPr id="6192" name="AutoShape 48"/>
          <p:cNvSpPr>
            <a:spLocks noChangeArrowheads="1"/>
          </p:cNvSpPr>
          <p:nvPr/>
        </p:nvSpPr>
        <p:spPr bwMode="auto">
          <a:xfrm>
            <a:off x="5402263" y="4203383"/>
            <a:ext cx="439737" cy="860425"/>
          </a:xfrm>
          <a:prstGeom prst="bracketPair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6855143" y="4243705"/>
            <a:ext cx="439737" cy="860425"/>
          </a:xfrm>
          <a:prstGeom prst="bracketPair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934268" y="5241925"/>
            <a:ext cx="3427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Standard </a:t>
            </a:r>
            <a:r>
              <a:rPr lang="en-IE" sz="2000" dirty="0" err="1" smtClean="0"/>
              <a:t>parametrization</a:t>
            </a:r>
            <a:endParaRPr lang="en-IE" sz="2000" dirty="0"/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5406390" y="6098426"/>
            <a:ext cx="2451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 I</a:t>
            </a:r>
            <a:r>
              <a:rPr lang="en-US" sz="2000" baseline="-25000" dirty="0">
                <a:latin typeface="Symbol" pitchFamily="18" charset="2"/>
              </a:rPr>
              <a:t>d</a:t>
            </a:r>
            <a:r>
              <a:rPr lang="en-US" sz="2000" dirty="0"/>
              <a:t>  = </a:t>
            </a:r>
            <a:r>
              <a:rPr lang="en-US" sz="2000" dirty="0" err="1"/>
              <a:t>diag</a:t>
            </a:r>
            <a:r>
              <a:rPr lang="en-US" sz="2000" dirty="0"/>
              <a:t> (1, 1, </a:t>
            </a:r>
            <a:r>
              <a:rPr lang="en-US" sz="2000" dirty="0" err="1"/>
              <a:t>e</a:t>
            </a:r>
            <a:r>
              <a:rPr lang="en-US" sz="2000" baseline="30000" dirty="0" err="1"/>
              <a:t>i</a:t>
            </a:r>
            <a:r>
              <a:rPr lang="en-US" sz="2000" baseline="30000" dirty="0" err="1">
                <a:latin typeface="Symbol" pitchFamily="18" charset="2"/>
              </a:rPr>
              <a:t>d</a:t>
            </a:r>
            <a:r>
              <a:rPr lang="en-US" sz="2000" dirty="0"/>
              <a:t> 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33600" y="328878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CP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467601" y="3079820"/>
            <a:ext cx="1676399" cy="707886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TBM,</a:t>
            </a:r>
          </a:p>
          <a:p>
            <a:r>
              <a:rPr lang="en-US" sz="2000" dirty="0" smtClean="0"/>
              <a:t>Symmetry?</a:t>
            </a:r>
            <a:endParaRPr lang="en-US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7298521" y="1789430"/>
            <a:ext cx="854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 </a:t>
            </a:r>
            <a:r>
              <a:rPr lang="en-US" dirty="0" smtClean="0"/>
              <a:t>~ </a:t>
            </a:r>
            <a:r>
              <a:rPr lang="en-IE" dirty="0" smtClean="0"/>
              <a:t>1/2</a:t>
            </a:r>
            <a:endParaRPr lang="en-IE" dirty="0"/>
          </a:p>
        </p:txBody>
      </p:sp>
      <p:sp>
        <p:nvSpPr>
          <p:cNvPr id="59" name="TextBox 58"/>
          <p:cNvSpPr txBox="1"/>
          <p:nvPr/>
        </p:nvSpPr>
        <p:spPr>
          <a:xfrm>
            <a:off x="7319010" y="2269550"/>
            <a:ext cx="1088390" cy="38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= 0.022</a:t>
            </a:r>
            <a:endParaRPr lang="en-IE" dirty="0"/>
          </a:p>
        </p:txBody>
      </p:sp>
      <p:sp>
        <p:nvSpPr>
          <p:cNvPr id="61" name="TextBox 60"/>
          <p:cNvSpPr txBox="1"/>
          <p:nvPr/>
        </p:nvSpPr>
        <p:spPr>
          <a:xfrm>
            <a:off x="7430601" y="2731770"/>
            <a:ext cx="854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 </a:t>
            </a:r>
            <a:r>
              <a:rPr lang="en-US" dirty="0" smtClean="0"/>
              <a:t>~ </a:t>
            </a:r>
            <a:r>
              <a:rPr lang="en-IE" dirty="0" smtClean="0"/>
              <a:t>1.0</a:t>
            </a:r>
            <a:endParaRPr lang="en-IE" dirty="0"/>
          </a:p>
        </p:txBody>
      </p:sp>
      <p:sp>
        <p:nvSpPr>
          <p:cNvPr id="62" name="Text Box 68"/>
          <p:cNvSpPr txBox="1">
            <a:spLocks noChangeArrowheads="1"/>
          </p:cNvSpPr>
          <p:nvPr/>
        </p:nvSpPr>
        <p:spPr bwMode="auto">
          <a:xfrm>
            <a:off x="963998" y="5861606"/>
            <a:ext cx="27318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D</a:t>
            </a:r>
            <a:r>
              <a:rPr lang="en-US" sz="2000" dirty="0"/>
              <a:t>m</a:t>
            </a:r>
            <a:r>
              <a:rPr lang="en-US" sz="2000" baseline="30000" dirty="0"/>
              <a:t>2</a:t>
            </a:r>
            <a:r>
              <a:rPr lang="en-US" sz="2000" baseline="-25000" dirty="0"/>
              <a:t>32 </a:t>
            </a:r>
            <a:r>
              <a:rPr lang="en-US" sz="2000" dirty="0"/>
              <a:t>= </a:t>
            </a:r>
            <a:r>
              <a:rPr lang="en-US" sz="2000" dirty="0" smtClean="0"/>
              <a:t>2.5 </a:t>
            </a:r>
            <a:r>
              <a:rPr lang="en-US" sz="2000" dirty="0"/>
              <a:t>x 10</a:t>
            </a:r>
            <a:r>
              <a:rPr lang="en-US" sz="2000" baseline="30000" dirty="0"/>
              <a:t>-3</a:t>
            </a:r>
            <a:r>
              <a:rPr lang="en-US" sz="2000" dirty="0"/>
              <a:t> eV</a:t>
            </a:r>
            <a:r>
              <a:rPr lang="en-US" sz="2000" baseline="30000" dirty="0"/>
              <a:t>2</a:t>
            </a:r>
            <a:endParaRPr lang="en-US" sz="2000" dirty="0"/>
          </a:p>
        </p:txBody>
      </p:sp>
      <p:sp>
        <p:nvSpPr>
          <p:cNvPr id="63" name="Text Box 69"/>
          <p:cNvSpPr txBox="1">
            <a:spLocks noChangeArrowheads="1"/>
          </p:cNvSpPr>
          <p:nvPr/>
        </p:nvSpPr>
        <p:spPr bwMode="auto">
          <a:xfrm>
            <a:off x="974158" y="6261716"/>
            <a:ext cx="2705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D</a:t>
            </a:r>
            <a:r>
              <a:rPr lang="en-US" sz="2000" dirty="0"/>
              <a:t>m</a:t>
            </a:r>
            <a:r>
              <a:rPr lang="en-US" sz="2000" baseline="30000" dirty="0"/>
              <a:t>2</a:t>
            </a:r>
            <a:r>
              <a:rPr lang="en-US" sz="2000" baseline="-25000" dirty="0"/>
              <a:t>21 </a:t>
            </a:r>
            <a:r>
              <a:rPr lang="en-US" sz="2000" dirty="0"/>
              <a:t>= 7.5 x 10</a:t>
            </a:r>
            <a:r>
              <a:rPr lang="en-US" sz="2000" baseline="30000" dirty="0"/>
              <a:t>-5</a:t>
            </a:r>
            <a:r>
              <a:rPr lang="en-US" sz="2000" dirty="0"/>
              <a:t> eV</a:t>
            </a:r>
            <a:r>
              <a:rPr lang="en-US" sz="2000" baseline="30000" dirty="0"/>
              <a:t>2</a:t>
            </a:r>
            <a:endParaRPr lang="en-US" sz="2000" dirty="0"/>
          </a:p>
        </p:txBody>
      </p:sp>
      <p:sp>
        <p:nvSpPr>
          <p:cNvPr id="60" name="TextBox 59"/>
          <p:cNvSpPr txBox="1"/>
          <p:nvPr/>
        </p:nvSpPr>
        <p:spPr>
          <a:xfrm>
            <a:off x="7751445" y="6477100"/>
            <a:ext cx="131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CP-phase</a:t>
            </a:r>
            <a:endParaRPr lang="en-IE" dirty="0"/>
          </a:p>
        </p:txBody>
      </p:sp>
      <p:sp>
        <p:nvSpPr>
          <p:cNvPr id="64" name="Down Arrow 63"/>
          <p:cNvSpPr/>
          <p:nvPr/>
        </p:nvSpPr>
        <p:spPr>
          <a:xfrm rot="8306631">
            <a:off x="7451098" y="6408213"/>
            <a:ext cx="321311" cy="351131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5" name="Text Box 36"/>
          <p:cNvSpPr txBox="1">
            <a:spLocks noChangeArrowheads="1"/>
          </p:cNvSpPr>
          <p:nvPr/>
        </p:nvSpPr>
        <p:spPr bwMode="auto">
          <a:xfrm rot="16200000">
            <a:off x="139158" y="2775994"/>
            <a:ext cx="1058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MASS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dirty="0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2754" y="390875"/>
            <a:ext cx="707526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Enormous progress  all mixing angles and mass </a:t>
            </a:r>
            <a:r>
              <a:rPr lang="en-IE" sz="2000" dirty="0" err="1" smtClean="0"/>
              <a:t>splittings</a:t>
            </a:r>
            <a:r>
              <a:rPr lang="en-IE" sz="2000" dirty="0" smtClean="0"/>
              <a:t> </a:t>
            </a:r>
          </a:p>
          <a:p>
            <a:r>
              <a:rPr lang="en-IE" sz="2000" dirty="0" smtClean="0"/>
              <a:t>in 3</a:t>
            </a:r>
            <a:r>
              <a:rPr lang="en-IE" sz="2000" dirty="0" smtClean="0">
                <a:latin typeface="Symbol" pitchFamily="18" charset="2"/>
              </a:rPr>
              <a:t>n</a:t>
            </a:r>
            <a:r>
              <a:rPr lang="en-IE" sz="2000" dirty="0" smtClean="0"/>
              <a:t> framework are measured</a:t>
            </a:r>
          </a:p>
        </p:txBody>
      </p:sp>
      <p:sp>
        <p:nvSpPr>
          <p:cNvPr id="10" name="TextBox 9"/>
          <p:cNvSpPr txBox="1"/>
          <p:nvPr/>
        </p:nvSpPr>
        <p:spPr>
          <a:xfrm rot="21385998">
            <a:off x="1051848" y="1005022"/>
            <a:ext cx="5814196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Still  physics behind  neutrino mass and mixing </a:t>
            </a:r>
          </a:p>
          <a:p>
            <a:r>
              <a:rPr lang="en-IE" sz="2000" dirty="0" smtClean="0"/>
              <a:t>is not yet identified</a:t>
            </a:r>
          </a:p>
        </p:txBody>
      </p:sp>
      <p:sp>
        <p:nvSpPr>
          <p:cNvPr id="6" name="TextBox 5"/>
          <p:cNvSpPr txBox="1"/>
          <p:nvPr/>
        </p:nvSpPr>
        <p:spPr>
          <a:xfrm rot="21309826">
            <a:off x="1407760" y="1548457"/>
            <a:ext cx="7004505" cy="707886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Few challenges  imply existence of new neutrino states-   sterile  neutrinos</a:t>
            </a:r>
            <a:endParaRPr lang="en-IE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6871" y="3982100"/>
            <a:ext cx="5705106" cy="707886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Identification of the neutrino mass ordering – </a:t>
            </a:r>
          </a:p>
          <a:p>
            <a:r>
              <a:rPr lang="en-IE" sz="2000" dirty="0" smtClean="0"/>
              <a:t>next big in neutrino physics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37995" y="2427311"/>
            <a:ext cx="6969125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Measurements of missing parameters of the 3</a:t>
            </a:r>
            <a:r>
              <a:rPr lang="en-IE" sz="2000" dirty="0" smtClean="0">
                <a:latin typeface="Symbol" pitchFamily="18" charset="2"/>
              </a:rPr>
              <a:t>n</a:t>
            </a:r>
            <a:r>
              <a:rPr lang="en-IE" sz="2000" dirty="0" smtClean="0"/>
              <a:t> paradigm          - mass hierarchy, </a:t>
            </a:r>
          </a:p>
          <a:p>
            <a:pPr>
              <a:buFontTx/>
              <a:buChar char="-"/>
            </a:pPr>
            <a:r>
              <a:rPr lang="en-IE" sz="2000" dirty="0" smtClean="0"/>
              <a:t> CP phase,  as well as  </a:t>
            </a:r>
          </a:p>
          <a:p>
            <a:pPr>
              <a:buFontTx/>
              <a:buChar char="-"/>
            </a:pPr>
            <a:r>
              <a:rPr lang="en-IE" sz="2000" dirty="0" smtClean="0"/>
              <a:t> searches physics </a:t>
            </a:r>
            <a:r>
              <a:rPr lang="en-IE" sz="2000" dirty="0" smtClean="0"/>
              <a:t>beyond 3</a:t>
            </a:r>
            <a:r>
              <a:rPr lang="en-IE" sz="2000" dirty="0" smtClean="0">
                <a:latin typeface="Symbol" pitchFamily="18" charset="2"/>
              </a:rPr>
              <a:t>n</a:t>
            </a:r>
            <a:r>
              <a:rPr lang="en-IE" sz="2000" dirty="0" smtClean="0"/>
              <a:t> </a:t>
            </a:r>
            <a:r>
              <a:rPr lang="en-IE" sz="2000" dirty="0" smtClean="0"/>
              <a:t>paradigm </a:t>
            </a:r>
          </a:p>
          <a:p>
            <a:r>
              <a:rPr lang="en-IE" sz="2000" dirty="0" smtClean="0"/>
              <a:t>  may lead to breakthrough in the field.</a:t>
            </a:r>
            <a:endParaRPr lang="en-IE" sz="2000" dirty="0"/>
          </a:p>
        </p:txBody>
      </p:sp>
      <p:sp>
        <p:nvSpPr>
          <p:cNvPr id="12" name="TextBox 11"/>
          <p:cNvSpPr txBox="1"/>
          <p:nvPr/>
        </p:nvSpPr>
        <p:spPr>
          <a:xfrm rot="21386719">
            <a:off x="733048" y="4494365"/>
            <a:ext cx="744231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Large atmospheric neutrino detectors  with low (few </a:t>
            </a:r>
            <a:r>
              <a:rPr lang="en-IE" sz="2000" dirty="0" err="1" smtClean="0"/>
              <a:t>GeV</a:t>
            </a:r>
            <a:r>
              <a:rPr lang="en-IE" sz="2000" dirty="0" smtClean="0"/>
              <a:t>) energy threshold PINGU, ORCA may be first in this race.</a:t>
            </a:r>
            <a:endParaRPr lang="en-IE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53272" y="5286573"/>
            <a:ext cx="6155121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Measurements of the Dirac CP-phase ultimate in oscillation neutrino experiments</a:t>
            </a:r>
            <a:endParaRPr lang="en-IE" sz="2000" dirty="0"/>
          </a:p>
        </p:txBody>
      </p:sp>
      <p:sp>
        <p:nvSpPr>
          <p:cNvPr id="14" name="TextBox 13"/>
          <p:cNvSpPr txBox="1"/>
          <p:nvPr/>
        </p:nvSpPr>
        <p:spPr>
          <a:xfrm rot="21386394">
            <a:off x="2206272" y="5913609"/>
            <a:ext cx="684258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 possibility to use further upgrade of PINGU,  ORCA detectors to measure the CP phase should be explored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11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5995" y="597267"/>
            <a:ext cx="4144645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Race for mass hierarchy:</a:t>
            </a:r>
          </a:p>
          <a:p>
            <a:r>
              <a:rPr lang="en-IE" sz="2000" dirty="0" smtClean="0"/>
              <a:t>       PINGU,  ORCA</a:t>
            </a:r>
          </a:p>
          <a:p>
            <a:r>
              <a:rPr lang="en-IE" sz="2000" dirty="0" smtClean="0"/>
              <a:t>       JUNO,  RENO 50</a:t>
            </a:r>
          </a:p>
          <a:p>
            <a:r>
              <a:rPr lang="en-IE" sz="2000" dirty="0" smtClean="0"/>
              <a:t>        T2K , </a:t>
            </a:r>
            <a:r>
              <a:rPr lang="en-IE" sz="2000" dirty="0" err="1" smtClean="0"/>
              <a:t>NOvA</a:t>
            </a:r>
            <a:r>
              <a:rPr lang="en-IE" sz="2000" dirty="0" smtClean="0"/>
              <a:t> </a:t>
            </a:r>
          </a:p>
          <a:p>
            <a:r>
              <a:rPr lang="en-IE" sz="2000" dirty="0" smtClean="0"/>
              <a:t>         Supernova neutrino bursts</a:t>
            </a:r>
          </a:p>
          <a:p>
            <a:r>
              <a:rPr lang="en-IE" sz="2000" dirty="0" smtClean="0"/>
              <a:t>         Cosmology  </a:t>
            </a:r>
            <a:endParaRPr lang="en-IE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996315" y="2997200"/>
            <a:ext cx="679640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Fast developments of techniques of detection of low energy (atmospheric)  neutrinos in  multi Megaton detectors</a:t>
            </a:r>
            <a:endParaRPr lang="en-I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50925" y="4145280"/>
            <a:ext cx="7832725" cy="1631216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Can address crucial issues in particle, neutrino  physics:</a:t>
            </a:r>
          </a:p>
          <a:p>
            <a:r>
              <a:rPr lang="en-IE" sz="2000" dirty="0" smtClean="0"/>
              <a:t>   - establishing neutrino mass ordering</a:t>
            </a:r>
          </a:p>
          <a:p>
            <a:r>
              <a:rPr lang="en-IE" sz="2000" dirty="0" smtClean="0"/>
              <a:t>   - determination of the CP-phase</a:t>
            </a:r>
          </a:p>
          <a:p>
            <a:r>
              <a:rPr lang="en-IE" sz="2000" dirty="0" smtClean="0"/>
              <a:t>   - searches for sterile neutrinos, and tests of existing hints                  </a:t>
            </a:r>
          </a:p>
          <a:p>
            <a:r>
              <a:rPr lang="en-IE" sz="2000" dirty="0" smtClean="0"/>
              <a:t>   - searches for non-standard neutrino interactions, etc.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50925" y="5923280"/>
            <a:ext cx="6308725" cy="400110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This may lead to major developments in the field</a:t>
            </a:r>
            <a:endParaRPr lang="en-IE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902960" y="955675"/>
            <a:ext cx="220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2022 – 2026 ?</a:t>
            </a:r>
            <a:endParaRPr lang="en-IE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101080" y="1760527"/>
            <a:ext cx="3032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Tomorrow?  But require  </a:t>
            </a:r>
          </a:p>
          <a:p>
            <a:r>
              <a:rPr lang="en-IE" dirty="0" smtClean="0"/>
              <a:t>better understanding collective effects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050925" y="2377440"/>
            <a:ext cx="7319646" cy="10718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Backup slides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IE" dirty="0" smtClean="0"/>
              <a:t>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471806" y="261257"/>
            <a:ext cx="4785994" cy="99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Daya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Bay result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5258" y="261159"/>
            <a:ext cx="3254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 </a:t>
            </a:r>
            <a:r>
              <a:rPr lang="en-IE" i="1" dirty="0" err="1" smtClean="0">
                <a:solidFill>
                  <a:srgbClr val="FF0000"/>
                </a:solidFill>
              </a:rPr>
              <a:t>Daya</a:t>
            </a:r>
            <a:r>
              <a:rPr lang="en-IE" i="1" dirty="0" smtClean="0">
                <a:solidFill>
                  <a:srgbClr val="FF0000"/>
                </a:solidFill>
              </a:rPr>
              <a:t> Bay Collaboration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(An, F.P. et al.) </a:t>
            </a:r>
          </a:p>
          <a:p>
            <a:r>
              <a:rPr lang="en-IE" i="1" dirty="0" smtClean="0">
                <a:solidFill>
                  <a:srgbClr val="FF0000"/>
                </a:solidFill>
              </a:rPr>
              <a:t>arXiv:1505.03456 [hep-ex] 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7" name="Picture 6" descr="loe_NL2015.png"/>
          <p:cNvPicPr>
            <a:picLocks noChangeAspect="1"/>
          </p:cNvPicPr>
          <p:nvPr/>
        </p:nvPicPr>
        <p:blipFill>
          <a:blip r:embed="rId2" cstate="print"/>
          <a:srcRect l="29177" b="40495"/>
          <a:stretch>
            <a:fillRect/>
          </a:stretch>
        </p:blipFill>
        <p:spPr>
          <a:xfrm>
            <a:off x="4937830" y="4191003"/>
            <a:ext cx="4108207" cy="2464971"/>
          </a:xfrm>
          <a:prstGeom prst="rect">
            <a:avLst/>
          </a:prstGeom>
        </p:spPr>
      </p:pic>
      <p:pic>
        <p:nvPicPr>
          <p:cNvPr id="8" name="Picture 7" descr="spectral_distortion_NL2015_v2.png"/>
          <p:cNvPicPr>
            <a:picLocks noChangeAspect="1"/>
          </p:cNvPicPr>
          <p:nvPr/>
        </p:nvPicPr>
        <p:blipFill>
          <a:blip r:embed="rId3" cstate="print"/>
          <a:srcRect l="30860"/>
          <a:stretch>
            <a:fillRect/>
          </a:stretch>
        </p:blipFill>
        <p:spPr>
          <a:xfrm>
            <a:off x="319402" y="1761227"/>
            <a:ext cx="4435909" cy="4533900"/>
          </a:xfrm>
          <a:prstGeom prst="rect">
            <a:avLst/>
          </a:prstGeom>
        </p:spPr>
      </p:pic>
      <p:pic>
        <p:nvPicPr>
          <p:cNvPr id="9" name="Picture 8" descr="farNearAllowedOscillation_621days_wAccel_v5.png"/>
          <p:cNvPicPr>
            <a:picLocks noChangeAspect="1"/>
          </p:cNvPicPr>
          <p:nvPr/>
        </p:nvPicPr>
        <p:blipFill>
          <a:blip r:embed="rId4" cstate="print"/>
          <a:srcRect l="28616" b="30173"/>
          <a:stretch>
            <a:fillRect/>
          </a:stretch>
        </p:blipFill>
        <p:spPr>
          <a:xfrm>
            <a:off x="4937830" y="1323611"/>
            <a:ext cx="4108206" cy="2863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05460" y="304800"/>
            <a:ext cx="5011420" cy="800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fit results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5" name="Picture 4" descr="b20.fig-region-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180" y="1392556"/>
            <a:ext cx="5529580" cy="513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2800" y="1392555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Normal ordering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6542314" y="1578429"/>
            <a:ext cx="2296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Bergstrom, et al, 1507.0436 [hep-ph]</a:t>
            </a:r>
            <a:endParaRPr lang="en-IE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05460" y="304800"/>
            <a:ext cx="5011420" cy="800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fit results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8" name="Picture 7" descr="b20.fig-region-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" y="1392555"/>
            <a:ext cx="5417820" cy="51308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2800" y="1392555"/>
            <a:ext cx="220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Inverted ordering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64975" y="185896"/>
            <a:ext cx="6191425" cy="121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Hierarchy and CP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85346" name="Picture 2" descr="972485.fig.0013"/>
          <p:cNvPicPr>
            <a:picLocks noChangeAspect="1" noChangeArrowheads="1"/>
          </p:cNvPicPr>
          <p:nvPr/>
        </p:nvPicPr>
        <p:blipFill>
          <a:blip r:embed="rId2" cstate="print"/>
          <a:srcRect l="3937" t="9374" r="3937" b="9374"/>
          <a:stretch>
            <a:fillRect/>
          </a:stretch>
        </p:blipFill>
        <p:spPr bwMode="auto">
          <a:xfrm>
            <a:off x="296558" y="1920759"/>
            <a:ext cx="8684712" cy="32518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4973" y="5365617"/>
            <a:ext cx="84162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neutrino oscillation probability at baselines of 295 (left), 810 (middle), and 7500 km (right) as a function of the neutrino energy. The red (blue) band corresponds to the normal (inverted) mass hierarchy and the band width is obtained by varying the value of delta . The probabilities for  antineutrinos look similar with the hierarchies interchanged. Note the different scales of the axes.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827891" y="1254108"/>
            <a:ext cx="5493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M. </a:t>
            </a:r>
            <a:r>
              <a:rPr lang="en-US" i="1" dirty="0" err="1" smtClean="0">
                <a:solidFill>
                  <a:srgbClr val="FF0000"/>
                </a:solidFill>
              </a:rPr>
              <a:t>Blennow</a:t>
            </a:r>
            <a:r>
              <a:rPr lang="en-US" i="1" dirty="0" smtClean="0">
                <a:solidFill>
                  <a:srgbClr val="FF0000"/>
                </a:solidFill>
              </a:rPr>
              <a:t>  and A Y S,  Advances in High Energy Physics , v. 2013 (2013), ID 972485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84399" y="2060694"/>
            <a:ext cx="995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295 km</a:t>
            </a:r>
            <a:endParaRPr lang="en-IE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212080" y="2060694"/>
            <a:ext cx="95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810 km</a:t>
            </a:r>
            <a:endParaRPr lang="en-IE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914640" y="2062480"/>
            <a:ext cx="108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7500 km</a:t>
            </a:r>
            <a:endParaRPr lang="en-IE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0394" y="1254108"/>
            <a:ext cx="1501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degeneracy 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114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pic>
        <p:nvPicPr>
          <p:cNvPr id="38" name="Picture 37" descr="behindd.jpg"/>
          <p:cNvPicPr>
            <a:picLocks noChangeAspect="1"/>
          </p:cNvPicPr>
          <p:nvPr/>
        </p:nvPicPr>
        <p:blipFill>
          <a:blip r:embed="rId2" cstate="print"/>
          <a:srcRect l="10861" r="13576"/>
          <a:stretch>
            <a:fillRect/>
          </a:stretch>
        </p:blipFill>
        <p:spPr>
          <a:xfrm>
            <a:off x="16892" y="1084732"/>
            <a:ext cx="2846158" cy="5703888"/>
          </a:xfrm>
          <a:prstGeom prst="rect">
            <a:avLst/>
          </a:prstGeom>
        </p:spPr>
      </p:pic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27152" y="-21260"/>
            <a:ext cx="4201237" cy="14181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66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Neutrino Portal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66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342097" y="3196107"/>
            <a:ext cx="1200869" cy="9435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66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(LH)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66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93800" y="1412875"/>
            <a:ext cx="27718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Singlet of SM </a:t>
            </a:r>
          </a:p>
          <a:p>
            <a:r>
              <a:rPr lang="en-IE" sz="2000" dirty="0" smtClean="0">
                <a:solidFill>
                  <a:schemeClr val="bg1"/>
                </a:solidFill>
              </a:rPr>
              <a:t>symmetry  group</a:t>
            </a:r>
          </a:p>
          <a:p>
            <a:r>
              <a:rPr lang="en-IE" sz="2000" dirty="0" smtClean="0">
                <a:solidFill>
                  <a:schemeClr val="bg1"/>
                </a:solidFill>
              </a:rPr>
              <a:t>SU(3)</a:t>
            </a:r>
            <a:r>
              <a:rPr lang="en-IE" sz="2000" dirty="0" err="1" smtClean="0">
                <a:solidFill>
                  <a:schemeClr val="bg1"/>
                </a:solidFill>
              </a:rPr>
              <a:t>xSU</a:t>
            </a:r>
            <a:r>
              <a:rPr lang="en-IE" sz="2000" dirty="0" smtClean="0">
                <a:solidFill>
                  <a:schemeClr val="bg1"/>
                </a:solidFill>
              </a:rPr>
              <a:t>(2) XU(1)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2768" y="3283748"/>
            <a:ext cx="47752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S</a:t>
            </a:r>
            <a:endParaRPr lang="en-IE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20208" y="2563218"/>
            <a:ext cx="640080" cy="5232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 smtClean="0">
                <a:latin typeface="Symbol" pitchFamily="18" charset="2"/>
              </a:rPr>
              <a:t>n</a:t>
            </a:r>
            <a:r>
              <a:rPr lang="en-IE" sz="2800" baseline="-25000" dirty="0" err="1" smtClean="0"/>
              <a:t>R</a:t>
            </a:r>
            <a:endParaRPr lang="en-IE" sz="2800" dirty="0"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85492" y="5255158"/>
            <a:ext cx="3394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Non-local interactions which violate fundamental symmetries  </a:t>
            </a:r>
            <a:r>
              <a:rPr lang="en-IE" sz="2000" dirty="0" err="1" smtClean="0">
                <a:solidFill>
                  <a:schemeClr val="bg1"/>
                </a:solidFill>
              </a:rPr>
              <a:t>eg</a:t>
            </a:r>
            <a:r>
              <a:rPr lang="en-IE" sz="2000" dirty="0" smtClean="0">
                <a:solidFill>
                  <a:schemeClr val="bg1"/>
                </a:solidFill>
              </a:rPr>
              <a:t> CPT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15" name="Left-Right Arrow 14"/>
          <p:cNvSpPr/>
          <p:nvPr/>
        </p:nvSpPr>
        <p:spPr>
          <a:xfrm>
            <a:off x="3255256" y="3377971"/>
            <a:ext cx="568960" cy="35560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Left-Right Arrow 16"/>
          <p:cNvSpPr/>
          <p:nvPr/>
        </p:nvSpPr>
        <p:spPr>
          <a:xfrm rot="1460457">
            <a:off x="3281986" y="4009749"/>
            <a:ext cx="568960" cy="35560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Left-Right Arrow 17"/>
          <p:cNvSpPr/>
          <p:nvPr/>
        </p:nvSpPr>
        <p:spPr>
          <a:xfrm rot="2450808">
            <a:off x="3208250" y="4524230"/>
            <a:ext cx="568960" cy="35560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TextBox 18"/>
          <p:cNvSpPr txBox="1"/>
          <p:nvPr/>
        </p:nvSpPr>
        <p:spPr>
          <a:xfrm>
            <a:off x="4082768" y="4113672"/>
            <a:ext cx="433429" cy="461665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F</a:t>
            </a:r>
            <a:endParaRPr lang="en-IE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80896" y="4511539"/>
            <a:ext cx="3224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singlet of symmetry group of hidden sector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19812510">
            <a:off x="3221955" y="2812972"/>
            <a:ext cx="568960" cy="35560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TextBox 24"/>
          <p:cNvSpPr txBox="1"/>
          <p:nvPr/>
        </p:nvSpPr>
        <p:spPr>
          <a:xfrm>
            <a:off x="4870233" y="3771754"/>
            <a:ext cx="2509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 F is  composite </a:t>
            </a:r>
            <a:r>
              <a:rPr lang="en-IE" sz="2000" dirty="0" err="1" smtClean="0">
                <a:solidFill>
                  <a:schemeClr val="bg1"/>
                </a:solidFill>
              </a:rPr>
              <a:t>fermionic</a:t>
            </a:r>
            <a:r>
              <a:rPr lang="en-IE" sz="2000" dirty="0" smtClean="0">
                <a:solidFill>
                  <a:schemeClr val="bg1"/>
                </a:solidFill>
              </a:rPr>
              <a:t> operator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95537" y="4381470"/>
            <a:ext cx="396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bg1"/>
                </a:solidFill>
                <a:latin typeface="Symbol" pitchFamily="18" charset="2"/>
              </a:rPr>
              <a:t>n</a:t>
            </a:r>
          </a:p>
          <a:p>
            <a:r>
              <a:rPr lang="en-IE" sz="2400" dirty="0" smtClean="0">
                <a:solidFill>
                  <a:schemeClr val="bg1"/>
                </a:solidFill>
              </a:rPr>
              <a:t>e</a:t>
            </a:r>
            <a:endParaRPr lang="en-IE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78430" y="4443114"/>
            <a:ext cx="579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bg1"/>
                </a:solidFill>
              </a:rPr>
              <a:t>H</a:t>
            </a:r>
            <a:r>
              <a:rPr lang="en-IE" sz="2400" baseline="30000" dirty="0" smtClean="0">
                <a:solidFill>
                  <a:schemeClr val="bg1"/>
                </a:solidFill>
              </a:rPr>
              <a:t>+</a:t>
            </a:r>
            <a:endParaRPr lang="en-IE" sz="2400" dirty="0" smtClean="0">
              <a:solidFill>
                <a:schemeClr val="bg1"/>
              </a:solidFill>
            </a:endParaRPr>
          </a:p>
          <a:p>
            <a:r>
              <a:rPr lang="en-IE" sz="2400" dirty="0" smtClean="0">
                <a:solidFill>
                  <a:schemeClr val="bg1"/>
                </a:solidFill>
              </a:rPr>
              <a:t>H</a:t>
            </a:r>
            <a:r>
              <a:rPr lang="en-IE" sz="2400" baseline="30000" dirty="0" smtClean="0">
                <a:solidFill>
                  <a:schemeClr val="bg1"/>
                </a:solidFill>
              </a:rPr>
              <a:t>0</a:t>
            </a:r>
            <a:endParaRPr lang="en-IE" sz="2400" dirty="0">
              <a:solidFill>
                <a:schemeClr val="bg1"/>
              </a:solidFill>
            </a:endParaRPr>
          </a:p>
        </p:txBody>
      </p:sp>
      <p:sp>
        <p:nvSpPr>
          <p:cNvPr id="28" name="Double Bracket 27"/>
          <p:cNvSpPr/>
          <p:nvPr/>
        </p:nvSpPr>
        <p:spPr>
          <a:xfrm>
            <a:off x="1464715" y="4501199"/>
            <a:ext cx="396875" cy="635427"/>
          </a:xfrm>
          <a:prstGeom prst="bracketPair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Double Bracket 28"/>
          <p:cNvSpPr/>
          <p:nvPr/>
        </p:nvSpPr>
        <p:spPr>
          <a:xfrm>
            <a:off x="1987228" y="4501199"/>
            <a:ext cx="579755" cy="635427"/>
          </a:xfrm>
          <a:prstGeom prst="bracketPair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7" name="TextBox 36"/>
          <p:cNvSpPr txBox="1"/>
          <p:nvPr/>
        </p:nvSpPr>
        <p:spPr>
          <a:xfrm>
            <a:off x="1861590" y="2544012"/>
            <a:ext cx="41551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CC66"/>
                </a:solidFill>
              </a:rPr>
              <a:t>~ 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427480" y="2825393"/>
            <a:ext cx="375920" cy="0"/>
          </a:xfrm>
          <a:prstGeom prst="line">
            <a:avLst/>
          </a:prstGeom>
          <a:ln w="762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image_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9333" y="61686"/>
            <a:ext cx="3360581" cy="2501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Times New Roman" pitchFamily="18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2895600" y="1905000"/>
            <a:ext cx="35052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9157" name="WordArt 4"/>
          <p:cNvSpPr>
            <a:spLocks noChangeArrowheads="1" noChangeShapeType="1" noTextEdit="1"/>
          </p:cNvSpPr>
          <p:nvPr/>
        </p:nvSpPr>
        <p:spPr bwMode="auto">
          <a:xfrm>
            <a:off x="528638" y="152400"/>
            <a:ext cx="8081962" cy="1101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H-asymmetry and significance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49160" name="TextBox 13"/>
          <p:cNvSpPr txBox="1">
            <a:spLocks noChangeArrowheads="1"/>
          </p:cNvSpPr>
          <p:nvPr/>
        </p:nvSpPr>
        <p:spPr bwMode="auto">
          <a:xfrm>
            <a:off x="6934200" y="1219200"/>
            <a:ext cx="2159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E. </a:t>
            </a:r>
            <a:r>
              <a:rPr lang="en-US" sz="1600" i="1" dirty="0" err="1" smtClean="0">
                <a:solidFill>
                  <a:srgbClr val="FF0000"/>
                </a:solidFill>
              </a:rPr>
              <a:t>Kh</a:t>
            </a:r>
            <a:r>
              <a:rPr lang="en-US" sz="1600" i="1" dirty="0" smtClean="0">
                <a:solidFill>
                  <a:srgbClr val="FF0000"/>
                </a:solidFill>
              </a:rPr>
              <a:t>. </a:t>
            </a:r>
            <a:r>
              <a:rPr lang="en-US" sz="1600" i="1" dirty="0" err="1" smtClean="0">
                <a:solidFill>
                  <a:srgbClr val="FF0000"/>
                </a:solidFill>
              </a:rPr>
              <a:t>Akhmedov</a:t>
            </a:r>
            <a:r>
              <a:rPr lang="en-US" sz="1600" i="1" dirty="0">
                <a:solidFill>
                  <a:srgbClr val="FF0000"/>
                </a:solidFill>
              </a:rPr>
              <a:t>, 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1600" i="1" dirty="0" smtClean="0">
                <a:solidFill>
                  <a:srgbClr val="FF0000"/>
                </a:solidFill>
              </a:rPr>
              <a:t>S</a:t>
            </a:r>
            <a:r>
              <a:rPr lang="en-US" sz="1600" i="1" dirty="0">
                <a:solidFill>
                  <a:srgbClr val="FF0000"/>
                </a:solidFill>
              </a:rPr>
              <a:t>. </a:t>
            </a:r>
            <a:r>
              <a:rPr lang="en-US" sz="1600" i="1" dirty="0" err="1">
                <a:solidFill>
                  <a:srgbClr val="FF0000"/>
                </a:solidFill>
              </a:rPr>
              <a:t>Razzaque</a:t>
            </a:r>
            <a:r>
              <a:rPr lang="en-US" sz="1600" i="1" dirty="0">
                <a:solidFill>
                  <a:srgbClr val="FF0000"/>
                </a:solidFill>
              </a:rPr>
              <a:t>, A. Y. S.</a:t>
            </a:r>
          </a:p>
          <a:p>
            <a:r>
              <a:rPr lang="en-US" sz="1600" i="1" dirty="0" err="1">
                <a:solidFill>
                  <a:srgbClr val="FF0000"/>
                </a:solidFill>
              </a:rPr>
              <a:t>arXiv</a:t>
            </a:r>
            <a:r>
              <a:rPr lang="en-US" sz="1600" i="1" dirty="0">
                <a:solidFill>
                  <a:srgbClr val="FF0000"/>
                </a:solidFill>
              </a:rPr>
              <a:t>: 1205.7071</a:t>
            </a:r>
          </a:p>
        </p:txBody>
      </p:sp>
      <p:sp>
        <p:nvSpPr>
          <p:cNvPr id="49164" name="TextBox 21"/>
          <p:cNvSpPr txBox="1">
            <a:spLocks noChangeArrowheads="1"/>
          </p:cNvSpPr>
          <p:nvPr/>
        </p:nvSpPr>
        <p:spPr bwMode="auto">
          <a:xfrm>
            <a:off x="304800" y="5924490"/>
            <a:ext cx="2326640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Total  </a:t>
            </a:r>
            <a:r>
              <a:rPr lang="en-US" sz="2000" dirty="0" err="1" smtClean="0"/>
              <a:t>distinguishability</a:t>
            </a:r>
            <a:endParaRPr lang="en-US" sz="2000" dirty="0"/>
          </a:p>
        </p:txBody>
      </p:sp>
      <p:sp>
        <p:nvSpPr>
          <p:cNvPr id="49165" name="TextBox 23"/>
          <p:cNvSpPr txBox="1">
            <a:spLocks noChangeArrowheads="1"/>
          </p:cNvSpPr>
          <p:nvPr/>
        </p:nvSpPr>
        <p:spPr bwMode="auto">
          <a:xfrm>
            <a:off x="3200400" y="5924550"/>
            <a:ext cx="243840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/>
              <a:t>S</a:t>
            </a:r>
            <a:r>
              <a:rPr lang="en-US" sz="2000" baseline="30000" dirty="0" err="1" smtClean="0"/>
              <a:t>tot</a:t>
            </a:r>
            <a:r>
              <a:rPr lang="en-US" sz="2000" dirty="0" smtClean="0"/>
              <a:t> </a:t>
            </a:r>
            <a:r>
              <a:rPr lang="en-US" sz="2000" dirty="0"/>
              <a:t>= [</a:t>
            </a:r>
            <a:r>
              <a:rPr lang="en-US" sz="2000" dirty="0">
                <a:latin typeface="Symbol" pitchFamily="18" charset="2"/>
              </a:rPr>
              <a:t>S</a:t>
            </a:r>
            <a:r>
              <a:rPr lang="en-US" sz="2000" dirty="0"/>
              <a:t> </a:t>
            </a:r>
            <a:r>
              <a:rPr lang="en-US" sz="2000" baseline="-25000" dirty="0" err="1"/>
              <a:t>ij</a:t>
            </a:r>
            <a:r>
              <a:rPr lang="en-US" sz="2000" dirty="0"/>
              <a:t> S</a:t>
            </a:r>
            <a:r>
              <a:rPr lang="en-US" sz="2000" baseline="-25000" dirty="0"/>
              <a:t>ij</a:t>
            </a:r>
            <a:r>
              <a:rPr lang="en-US" sz="2000" baseline="30000" dirty="0"/>
              <a:t>2</a:t>
            </a:r>
            <a:r>
              <a:rPr lang="en-US" sz="2000" dirty="0"/>
              <a:t> ]</a:t>
            </a:r>
            <a:r>
              <a:rPr lang="en-US" sz="2000" baseline="30000" dirty="0"/>
              <a:t>1/2 </a:t>
            </a:r>
            <a:r>
              <a:rPr lang="en-US" sz="2000" dirty="0"/>
              <a:t> </a:t>
            </a:r>
          </a:p>
        </p:txBody>
      </p:sp>
      <p:sp>
        <p:nvSpPr>
          <p:cNvPr id="49166" name="TextBox 27"/>
          <p:cNvSpPr txBox="1">
            <a:spLocks noChangeArrowheads="1"/>
          </p:cNvSpPr>
          <p:nvPr/>
        </p:nvSpPr>
        <p:spPr bwMode="auto">
          <a:xfrm>
            <a:off x="3657600" y="19812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[ </a:t>
            </a:r>
            <a:r>
              <a:rPr lang="en-US" sz="2400" dirty="0" err="1"/>
              <a:t>N</a:t>
            </a:r>
            <a:r>
              <a:rPr lang="en-US" sz="2400" baseline="-25000" dirty="0" err="1"/>
              <a:t>ij</a:t>
            </a:r>
            <a:r>
              <a:rPr lang="en-US" sz="2400" baseline="30000" dirty="0" err="1"/>
              <a:t>IH</a:t>
            </a:r>
            <a:r>
              <a:rPr lang="en-US" sz="2400" baseline="30000" dirty="0"/>
              <a:t>   </a:t>
            </a:r>
            <a:r>
              <a:rPr lang="en-US" sz="2400" dirty="0"/>
              <a:t>- 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ij</a:t>
            </a:r>
            <a:r>
              <a:rPr lang="en-US" sz="2400" baseline="30000" dirty="0" err="1" smtClean="0"/>
              <a:t>NH</a:t>
            </a:r>
            <a:r>
              <a:rPr lang="en-US" sz="2400" dirty="0" smtClean="0"/>
              <a:t>]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9167" name="TextBox 29"/>
          <p:cNvSpPr txBox="1">
            <a:spLocks noChangeArrowheads="1"/>
          </p:cNvSpPr>
          <p:nvPr/>
        </p:nvSpPr>
        <p:spPr bwMode="auto">
          <a:xfrm>
            <a:off x="3124200" y="4953000"/>
            <a:ext cx="4419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ij</a:t>
            </a:r>
            <a:r>
              <a:rPr lang="en-US" sz="2000" baseline="30000" dirty="0" err="1" smtClean="0"/>
              <a:t>NH</a:t>
            </a:r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 </a:t>
            </a: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-25000" dirty="0" smtClean="0"/>
              <a:t>ij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 </a:t>
            </a:r>
            <a:r>
              <a:rPr lang="en-US" sz="2000" dirty="0"/>
              <a:t>=  </a:t>
            </a:r>
            <a:r>
              <a:rPr lang="en-US" sz="2000" dirty="0" err="1"/>
              <a:t>N</a:t>
            </a:r>
            <a:r>
              <a:rPr lang="en-US" sz="2000" baseline="-25000" dirty="0" err="1"/>
              <a:t>ij</a:t>
            </a:r>
            <a:r>
              <a:rPr lang="en-US" sz="2000" baseline="30000" dirty="0" err="1"/>
              <a:t>NH</a:t>
            </a:r>
            <a:r>
              <a:rPr lang="en-US" sz="2000" baseline="30000" dirty="0"/>
              <a:t>   </a:t>
            </a:r>
            <a:r>
              <a:rPr lang="en-US" sz="2000" dirty="0"/>
              <a:t>+ (f </a:t>
            </a:r>
            <a:r>
              <a:rPr lang="en-US" sz="2000" dirty="0" err="1"/>
              <a:t>N</a:t>
            </a:r>
            <a:r>
              <a:rPr lang="en-US" sz="2000" baseline="-25000" dirty="0" err="1"/>
              <a:t>ij</a:t>
            </a:r>
            <a:r>
              <a:rPr lang="en-US" sz="2000" baseline="30000" dirty="0" err="1"/>
              <a:t>NH</a:t>
            </a:r>
            <a:r>
              <a:rPr lang="en-US" sz="2000" dirty="0"/>
              <a:t>) </a:t>
            </a:r>
            <a:r>
              <a:rPr lang="en-US" sz="2000" baseline="30000" dirty="0"/>
              <a:t>2         </a:t>
            </a:r>
            <a:r>
              <a:rPr lang="en-US" sz="2000" dirty="0"/>
              <a:t> </a:t>
            </a:r>
          </a:p>
        </p:txBody>
      </p:sp>
      <p:sp>
        <p:nvSpPr>
          <p:cNvPr id="49168" name="TextBox 30"/>
          <p:cNvSpPr txBox="1">
            <a:spLocks noChangeArrowheads="1"/>
          </p:cNvSpPr>
          <p:nvPr/>
        </p:nvSpPr>
        <p:spPr bwMode="auto">
          <a:xfrm>
            <a:off x="304800" y="4876800"/>
            <a:ext cx="213360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Uncorrelated systematic error</a:t>
            </a:r>
          </a:p>
        </p:txBody>
      </p: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2971800" y="2357735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err="1" smtClean="0"/>
              <a:t>S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 =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204847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</a:t>
            </a:r>
            <a:r>
              <a:rPr lang="en-US" dirty="0" err="1" smtClean="0"/>
              <a:t>ij</a:t>
            </a:r>
            <a:r>
              <a:rPr lang="en-US" dirty="0" smtClean="0"/>
              <a:t>-  bin</a:t>
            </a:r>
          </a:p>
          <a:p>
            <a:r>
              <a:rPr lang="en-US" dirty="0" smtClean="0"/>
              <a:t>Hierarchy asymmetry</a:t>
            </a:r>
          </a:p>
          <a:p>
            <a:r>
              <a:rPr lang="en-US" dirty="0" smtClean="0"/>
              <a:t>H-asymmetry</a:t>
            </a:r>
            <a:endParaRPr lang="en-US" dirty="0"/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4495800" y="2590800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ij</a:t>
            </a:r>
            <a:r>
              <a:rPr lang="en-US" sz="2400" baseline="30000" dirty="0" err="1" smtClean="0"/>
              <a:t>NH</a:t>
            </a:r>
            <a:r>
              <a:rPr lang="en-US" sz="2400" baseline="30000" dirty="0" smtClean="0"/>
              <a:t> 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3733800" y="2514600"/>
            <a:ext cx="2286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Freeform 20"/>
          <p:cNvSpPr>
            <a:spLocks/>
          </p:cNvSpPr>
          <p:nvPr/>
        </p:nvSpPr>
        <p:spPr bwMode="auto">
          <a:xfrm>
            <a:off x="4495800" y="2590800"/>
            <a:ext cx="457200" cy="457200"/>
          </a:xfrm>
          <a:custGeom>
            <a:avLst/>
            <a:gdLst>
              <a:gd name="T0" fmla="*/ 0 w 192"/>
              <a:gd name="T1" fmla="*/ 2147483647 h 192"/>
              <a:gd name="T2" fmla="*/ 2147483647 w 192"/>
              <a:gd name="T3" fmla="*/ 2147483647 h 192"/>
              <a:gd name="T4" fmla="*/ 2147483647 w 192"/>
              <a:gd name="T5" fmla="*/ 0 h 192"/>
              <a:gd name="T6" fmla="*/ 2147483647 w 192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192"/>
              <a:gd name="T14" fmla="*/ 192 w 192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192">
                <a:moveTo>
                  <a:pt x="0" y="96"/>
                </a:moveTo>
                <a:lnTo>
                  <a:pt x="48" y="192"/>
                </a:lnTo>
                <a:lnTo>
                  <a:pt x="48" y="0"/>
                </a:lnTo>
                <a:lnTo>
                  <a:pt x="19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Elbow Connector 25"/>
          <p:cNvCxnSpPr/>
          <p:nvPr/>
        </p:nvCxnSpPr>
        <p:spPr bwMode="auto">
          <a:xfrm rot="16200000" flipH="1">
            <a:off x="6858000" y="3505200"/>
            <a:ext cx="685800" cy="2286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Elbow Connector 36"/>
          <p:cNvCxnSpPr/>
          <p:nvPr/>
        </p:nvCxnSpPr>
        <p:spPr bwMode="auto">
          <a:xfrm rot="5400000" flipH="1" flipV="1">
            <a:off x="6858000" y="4114800"/>
            <a:ext cx="381000" cy="3810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Elbow Connector 39"/>
          <p:cNvCxnSpPr/>
          <p:nvPr/>
        </p:nvCxnSpPr>
        <p:spPr bwMode="auto">
          <a:xfrm flipV="1">
            <a:off x="6324600" y="4495800"/>
            <a:ext cx="685800" cy="762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Elbow Connector 43"/>
          <p:cNvCxnSpPr/>
          <p:nvPr/>
        </p:nvCxnSpPr>
        <p:spPr bwMode="auto">
          <a:xfrm rot="5400000" flipH="1" flipV="1">
            <a:off x="6096000" y="4495800"/>
            <a:ext cx="685800" cy="3810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27"/>
          <p:cNvSpPr txBox="1">
            <a:spLocks noChangeArrowheads="1"/>
          </p:cNvSpPr>
          <p:nvPr/>
        </p:nvSpPr>
        <p:spPr bwMode="auto">
          <a:xfrm>
            <a:off x="381000" y="4038600"/>
            <a:ext cx="9144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|</a:t>
            </a:r>
            <a:r>
              <a:rPr lang="en-US" sz="2400" dirty="0" err="1" smtClean="0"/>
              <a:t>S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|</a:t>
            </a:r>
            <a:r>
              <a:rPr lang="en-US" sz="2400" baseline="30000" dirty="0" smtClean="0"/>
              <a:t>     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304800" y="34406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NH is true hierarchy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ij</a:t>
            </a:r>
            <a:r>
              <a:rPr lang="en-US" baseline="30000" dirty="0" err="1" smtClean="0"/>
              <a:t>NH</a:t>
            </a:r>
            <a:r>
              <a:rPr lang="en-US" baseline="30000" dirty="0" smtClean="0"/>
              <a:t>    </a:t>
            </a:r>
            <a:r>
              <a:rPr lang="en-US" dirty="0" smtClean="0"/>
              <a:t>``experimental’’  number  of events</a:t>
            </a:r>
            <a:r>
              <a:rPr lang="en-US" baseline="30000" dirty="0" smtClean="0"/>
              <a:t>                     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971800" y="3733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ij</a:t>
            </a:r>
            <a:r>
              <a:rPr lang="en-US" baseline="30000" dirty="0" err="1" smtClean="0"/>
              <a:t>IH</a:t>
            </a:r>
            <a:r>
              <a:rPr lang="en-US" baseline="30000" dirty="0" smtClean="0"/>
              <a:t>    </a:t>
            </a:r>
            <a:r>
              <a:rPr lang="en-US" dirty="0" smtClean="0"/>
              <a:t>``fit’’  number  of events</a:t>
            </a:r>
            <a:r>
              <a:rPr lang="en-US" baseline="30000" dirty="0" smtClean="0"/>
              <a:t>                     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371600" y="41148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statistical significance of establishing true hierarchy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28600" y="1295400"/>
            <a:ext cx="548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Quick estimator (metric) of discovery potential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 rot="20858614">
            <a:off x="7027853" y="514611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denominator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21159208">
            <a:off x="6768195" y="2676684"/>
            <a:ext cx="2438400" cy="3693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``</a:t>
            </a:r>
            <a:r>
              <a:rPr lang="en-US" dirty="0" err="1" smtClean="0"/>
              <a:t>Distinguishability</a:t>
            </a:r>
            <a:r>
              <a:rPr lang="en-US" dirty="0" smtClean="0"/>
              <a:t>’’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2087900" y="250373"/>
            <a:ext cx="4541500" cy="8926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Status and hint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7" name="WordArt 9"/>
          <p:cNvSpPr>
            <a:spLocks noChangeArrowheads="1" noChangeShapeType="1" noTextEdit="1"/>
          </p:cNvSpPr>
          <p:nvPr/>
        </p:nvSpPr>
        <p:spPr bwMode="auto">
          <a:xfrm>
            <a:off x="3942080" y="1447800"/>
            <a:ext cx="2819400" cy="56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J-PARC (beam upgrade)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20690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/>
              <a:t>p.o.t</a:t>
            </a:r>
            <a:r>
              <a:rPr lang="en-IE" dirty="0" smtClean="0"/>
              <a:t>.  6 10</a:t>
            </a:r>
            <a:r>
              <a:rPr lang="en-IE" baseline="30000" dirty="0" smtClean="0"/>
              <a:t>20</a:t>
            </a:r>
            <a:r>
              <a:rPr lang="en-IE" dirty="0" smtClean="0"/>
              <a:t>  </a:t>
            </a:r>
            <a:r>
              <a:rPr lang="en-IE" dirty="0" smtClean="0">
                <a:sym typeface="Wingdings" pitchFamily="2" charset="2"/>
              </a:rPr>
              <a:t></a:t>
            </a:r>
            <a:r>
              <a:rPr lang="en-IE" dirty="0" smtClean="0"/>
              <a:t> 7.8  10</a:t>
            </a:r>
            <a:r>
              <a:rPr lang="en-IE" baseline="30000" dirty="0" smtClean="0"/>
              <a:t>21</a:t>
            </a:r>
            <a:r>
              <a:rPr lang="en-IE" dirty="0" smtClean="0">
                <a:sym typeface="Wingdings" pitchFamily="2" charset="2"/>
              </a:rPr>
              <a:t>     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726789" y="2069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by 2018</a:t>
            </a:r>
            <a:endParaRPr lang="en-IE" dirty="0"/>
          </a:p>
        </p:txBody>
      </p:sp>
      <p:sp>
        <p:nvSpPr>
          <p:cNvPr id="14" name="WordArt 9"/>
          <p:cNvSpPr>
            <a:spLocks noChangeArrowheads="1" noChangeShapeType="1" noTextEdit="1"/>
          </p:cNvSpPr>
          <p:nvPr/>
        </p:nvSpPr>
        <p:spPr bwMode="auto">
          <a:xfrm>
            <a:off x="6898640" y="1426210"/>
            <a:ext cx="2057400" cy="56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Super-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Kamiokande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5" name="WordArt 9"/>
          <p:cNvSpPr>
            <a:spLocks noChangeArrowheads="1" noChangeShapeType="1" noTextEdit="1"/>
          </p:cNvSpPr>
          <p:nvPr/>
        </p:nvSpPr>
        <p:spPr bwMode="auto">
          <a:xfrm>
            <a:off x="4001930" y="5106670"/>
            <a:ext cx="838200" cy="56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NOvA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76040" y="2409428"/>
            <a:ext cx="346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i.e. 13 times higher statistics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96360" y="5936734"/>
            <a:ext cx="4876800" cy="369332"/>
          </a:xfrm>
          <a:prstGeom prst="rect">
            <a:avLst/>
          </a:prstGeom>
          <a:solidFill>
            <a:srgbClr val="FF66CC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Distinguishing    - </a:t>
            </a:r>
            <a:r>
              <a:rPr lang="en-IE" dirty="0" smtClean="0">
                <a:latin typeface="Symbol" pitchFamily="18" charset="2"/>
              </a:rPr>
              <a:t>p</a:t>
            </a:r>
            <a:r>
              <a:rPr lang="en-IE" dirty="0" smtClean="0"/>
              <a:t>/2 from 0 at &gt; 3</a:t>
            </a:r>
            <a:r>
              <a:rPr lang="en-IE" dirty="0" smtClean="0">
                <a:latin typeface="Symbol" pitchFamily="18" charset="2"/>
              </a:rPr>
              <a:t>s</a:t>
            </a:r>
            <a:r>
              <a:rPr lang="en-IE" dirty="0" smtClean="0"/>
              <a:t> level? </a:t>
            </a:r>
            <a:endParaRPr lang="en-IE" dirty="0"/>
          </a:p>
        </p:txBody>
      </p:sp>
      <p:sp>
        <p:nvSpPr>
          <p:cNvPr id="23" name="Down Arrow 22"/>
          <p:cNvSpPr/>
          <p:nvPr/>
        </p:nvSpPr>
        <p:spPr bwMode="auto">
          <a:xfrm rot="16200000">
            <a:off x="4008235" y="3256166"/>
            <a:ext cx="366960" cy="458629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1026" name="Picture 2" descr="C:\Users\Smirnov\Downloads\cont_marg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3048000" cy="46482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04800" y="6336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PDG (reactors)</a:t>
            </a:r>
            <a:endParaRPr lang="en-IE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1143002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Marginalized over 2-3 mixing</a:t>
            </a:r>
            <a:endParaRPr lang="en-IE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638040" y="2819400"/>
            <a:ext cx="4505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sensitivity to the  phase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r>
              <a:rPr lang="en-IE" dirty="0" smtClean="0"/>
              <a:t> at 90% C.L. </a:t>
            </a:r>
          </a:p>
          <a:p>
            <a:r>
              <a:rPr lang="en-IE" dirty="0" smtClean="0"/>
              <a:t>or better over </a:t>
            </a:r>
          </a:p>
          <a:p>
            <a:r>
              <a:rPr lang="en-IE" dirty="0" smtClean="0"/>
              <a:t>  −115∘ &lt;</a:t>
            </a:r>
            <a:r>
              <a:rPr lang="en-IE" i="1" dirty="0" smtClean="0"/>
              <a:t> 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r>
              <a:rPr lang="en-IE" dirty="0" smtClean="0"/>
              <a:t>  &lt; −60∘   for NH </a:t>
            </a:r>
          </a:p>
          <a:p>
            <a:r>
              <a:rPr lang="en-IE" dirty="0" smtClean="0"/>
              <a:t>  +50∘  &lt; 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r>
              <a:rPr lang="en-IE" dirty="0" smtClean="0"/>
              <a:t>  &lt;  +130∘ for IH. </a:t>
            </a:r>
          </a:p>
          <a:p>
            <a:r>
              <a:rPr lang="en-IE" dirty="0" smtClean="0"/>
              <a:t> if </a:t>
            </a:r>
            <a:r>
              <a:rPr lang="en-IE" i="1" dirty="0" smtClean="0"/>
              <a:t>θ</a:t>
            </a:r>
            <a:r>
              <a:rPr lang="en-IE" i="1" baseline="-25000" dirty="0" smtClean="0"/>
              <a:t>23</a:t>
            </a:r>
            <a:r>
              <a:rPr lang="en-IE" i="1" dirty="0" smtClean="0"/>
              <a:t> </a:t>
            </a:r>
            <a:r>
              <a:rPr lang="en-IE" dirty="0" smtClean="0"/>
              <a:t>= 45∘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34280" y="4206240"/>
            <a:ext cx="403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T2K Collaboration (K. Abe, et al.). </a:t>
            </a:r>
            <a:r>
              <a:rPr lang="en-IE" b="1" i="1" dirty="0" smtClean="0">
                <a:solidFill>
                  <a:srgbClr val="FF0000"/>
                </a:solidFill>
              </a:rPr>
              <a:t>arXiv:1409.7469 [hep-ex] </a:t>
            </a:r>
            <a:endParaRPr lang="en-IE" i="1" dirty="0" smtClean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72308" y="5106670"/>
            <a:ext cx="3895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further substantial improvements</a:t>
            </a:r>
            <a:endParaRPr lang="en-IE" dirty="0"/>
          </a:p>
        </p:txBody>
      </p:sp>
      <p:sp>
        <p:nvSpPr>
          <p:cNvPr id="20" name="Right Arrow 19"/>
          <p:cNvSpPr/>
          <p:nvPr/>
        </p:nvSpPr>
        <p:spPr>
          <a:xfrm>
            <a:off x="721360" y="5035550"/>
            <a:ext cx="349885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-11113" y="0"/>
            <a:ext cx="9144001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618499" name="Rectangle 3"/>
          <p:cNvSpPr>
            <a:spLocks noChangeArrowheads="1"/>
          </p:cNvSpPr>
          <p:nvPr/>
        </p:nvSpPr>
        <p:spPr bwMode="auto">
          <a:xfrm>
            <a:off x="9906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618500" name="Rectangle 4"/>
          <p:cNvSpPr>
            <a:spLocks noChangeArrowheads="1"/>
          </p:cNvSpPr>
          <p:nvPr/>
        </p:nvSpPr>
        <p:spPr bwMode="auto">
          <a:xfrm>
            <a:off x="57912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Oval 5"/>
          <p:cNvSpPr>
            <a:spLocks noChangeArrowheads="1"/>
          </p:cNvSpPr>
          <p:nvPr/>
        </p:nvSpPr>
        <p:spPr bwMode="auto">
          <a:xfrm>
            <a:off x="8001000" y="762000"/>
            <a:ext cx="762000" cy="685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Oval 6"/>
          <p:cNvSpPr>
            <a:spLocks noChangeArrowheads="1"/>
          </p:cNvSpPr>
          <p:nvPr/>
        </p:nvSpPr>
        <p:spPr bwMode="auto">
          <a:xfrm>
            <a:off x="7467600" y="762000"/>
            <a:ext cx="762000" cy="685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Oval 7"/>
          <p:cNvSpPr>
            <a:spLocks noChangeArrowheads="1"/>
          </p:cNvSpPr>
          <p:nvPr/>
        </p:nvSpPr>
        <p:spPr bwMode="auto">
          <a:xfrm>
            <a:off x="7696200" y="228600"/>
            <a:ext cx="762000" cy="685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7693025" y="8382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m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9707" name="Text Box 10"/>
          <p:cNvSpPr txBox="1">
            <a:spLocks noChangeArrowheads="1"/>
          </p:cNvSpPr>
          <p:nvPr/>
        </p:nvSpPr>
        <p:spPr bwMode="auto">
          <a:xfrm>
            <a:off x="8229600" y="8382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t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9708" name="Text Box 11"/>
          <p:cNvSpPr txBox="1">
            <a:spLocks noChangeArrowheads="1"/>
          </p:cNvSpPr>
          <p:nvPr/>
        </p:nvSpPr>
        <p:spPr bwMode="auto">
          <a:xfrm>
            <a:off x="7872413" y="304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Times New Roman" pitchFamily="18" charset="0"/>
              </a:rPr>
              <a:t>e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9709" name="Text Box 12"/>
          <p:cNvSpPr txBox="1">
            <a:spLocks noChangeArrowheads="1"/>
          </p:cNvSpPr>
          <p:nvPr/>
        </p:nvSpPr>
        <p:spPr bwMode="auto">
          <a:xfrm>
            <a:off x="990600" y="35052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9710" name="Text Box 13"/>
          <p:cNvSpPr txBox="1">
            <a:spLocks noChangeArrowheads="1"/>
          </p:cNvSpPr>
          <p:nvPr/>
        </p:nvSpPr>
        <p:spPr bwMode="auto">
          <a:xfrm>
            <a:off x="990600" y="38100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9711" name="Rectangle 14"/>
          <p:cNvSpPr>
            <a:spLocks noChangeArrowheads="1"/>
          </p:cNvSpPr>
          <p:nvPr/>
        </p:nvSpPr>
        <p:spPr bwMode="auto">
          <a:xfrm>
            <a:off x="1447800" y="21336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Rectangle 15"/>
          <p:cNvSpPr>
            <a:spLocks noChangeArrowheads="1"/>
          </p:cNvSpPr>
          <p:nvPr/>
        </p:nvSpPr>
        <p:spPr bwMode="auto">
          <a:xfrm>
            <a:off x="1447800" y="3657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Rectangle 16"/>
          <p:cNvSpPr>
            <a:spLocks noChangeArrowheads="1"/>
          </p:cNvSpPr>
          <p:nvPr/>
        </p:nvSpPr>
        <p:spPr bwMode="auto">
          <a:xfrm>
            <a:off x="6248400" y="2438400"/>
            <a:ext cx="838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Rectangle 17"/>
          <p:cNvSpPr>
            <a:spLocks noChangeArrowheads="1"/>
          </p:cNvSpPr>
          <p:nvPr/>
        </p:nvSpPr>
        <p:spPr bwMode="auto">
          <a:xfrm>
            <a:off x="7086600" y="2438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Rectangle 18"/>
          <p:cNvSpPr>
            <a:spLocks noChangeArrowheads="1"/>
          </p:cNvSpPr>
          <p:nvPr/>
        </p:nvSpPr>
        <p:spPr bwMode="auto">
          <a:xfrm>
            <a:off x="2133600" y="2133600"/>
            <a:ext cx="685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Rectangle 19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Rectangle 20"/>
          <p:cNvSpPr>
            <a:spLocks noChangeArrowheads="1"/>
          </p:cNvSpPr>
          <p:nvPr/>
        </p:nvSpPr>
        <p:spPr bwMode="auto">
          <a:xfrm>
            <a:off x="7391400" y="2438400"/>
            <a:ext cx="228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Rectangle 21"/>
          <p:cNvSpPr>
            <a:spLocks noChangeArrowheads="1"/>
          </p:cNvSpPr>
          <p:nvPr/>
        </p:nvSpPr>
        <p:spPr bwMode="auto">
          <a:xfrm>
            <a:off x="1905000" y="3657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Text Box 23"/>
          <p:cNvSpPr txBox="1">
            <a:spLocks noChangeArrowheads="1"/>
          </p:cNvSpPr>
          <p:nvPr/>
        </p:nvSpPr>
        <p:spPr bwMode="auto">
          <a:xfrm>
            <a:off x="5791200" y="2286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1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9721" name="Text Box 24"/>
          <p:cNvSpPr txBox="1">
            <a:spLocks noChangeArrowheads="1"/>
          </p:cNvSpPr>
          <p:nvPr/>
        </p:nvSpPr>
        <p:spPr bwMode="auto">
          <a:xfrm>
            <a:off x="5791200" y="1981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Times New Roman" pitchFamily="18" charset="0"/>
              </a:rPr>
              <a:t>2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29722" name="Text Box 25"/>
          <p:cNvSpPr txBox="1">
            <a:spLocks noChangeArrowheads="1"/>
          </p:cNvSpPr>
          <p:nvPr/>
        </p:nvSpPr>
        <p:spPr bwMode="auto">
          <a:xfrm>
            <a:off x="5791200" y="3810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Times New Roman" pitchFamily="18" charset="0"/>
              </a:rPr>
              <a:t>3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29723" name="Rectangle 26"/>
          <p:cNvSpPr>
            <a:spLocks noChangeArrowheads="1"/>
          </p:cNvSpPr>
          <p:nvPr/>
        </p:nvSpPr>
        <p:spPr bwMode="auto">
          <a:xfrm>
            <a:off x="6934200" y="3962400"/>
            <a:ext cx="685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Rectangle 27"/>
          <p:cNvSpPr>
            <a:spLocks noChangeArrowheads="1"/>
          </p:cNvSpPr>
          <p:nvPr/>
        </p:nvSpPr>
        <p:spPr bwMode="auto">
          <a:xfrm>
            <a:off x="6248400" y="39624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Rectangle 28"/>
          <p:cNvSpPr>
            <a:spLocks noChangeArrowheads="1"/>
          </p:cNvSpPr>
          <p:nvPr/>
        </p:nvSpPr>
        <p:spPr bwMode="auto">
          <a:xfrm>
            <a:off x="6305550" y="3962400"/>
            <a:ext cx="6286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Rectangle 29"/>
          <p:cNvSpPr>
            <a:spLocks noChangeArrowheads="1"/>
          </p:cNvSpPr>
          <p:nvPr/>
        </p:nvSpPr>
        <p:spPr bwMode="auto">
          <a:xfrm>
            <a:off x="1447800" y="3962400"/>
            <a:ext cx="838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7" name="Rectangle 30"/>
          <p:cNvSpPr>
            <a:spLocks noChangeArrowheads="1"/>
          </p:cNvSpPr>
          <p:nvPr/>
        </p:nvSpPr>
        <p:spPr bwMode="auto">
          <a:xfrm>
            <a:off x="2286000" y="3962400"/>
            <a:ext cx="3810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Rectangle 31"/>
          <p:cNvSpPr>
            <a:spLocks noChangeArrowheads="1"/>
          </p:cNvSpPr>
          <p:nvPr/>
        </p:nvSpPr>
        <p:spPr bwMode="auto">
          <a:xfrm>
            <a:off x="2590800" y="3962400"/>
            <a:ext cx="228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Rectangle 32"/>
          <p:cNvSpPr>
            <a:spLocks noChangeArrowheads="1"/>
          </p:cNvSpPr>
          <p:nvPr/>
        </p:nvSpPr>
        <p:spPr bwMode="auto">
          <a:xfrm>
            <a:off x="6248400" y="2133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0" name="Rectangle 33"/>
          <p:cNvSpPr>
            <a:spLocks noChangeArrowheads="1"/>
          </p:cNvSpPr>
          <p:nvPr/>
        </p:nvSpPr>
        <p:spPr bwMode="auto">
          <a:xfrm>
            <a:off x="6705600" y="2133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1" name="Rectangle 34"/>
          <p:cNvSpPr>
            <a:spLocks noChangeArrowheads="1"/>
          </p:cNvSpPr>
          <p:nvPr/>
        </p:nvSpPr>
        <p:spPr bwMode="auto">
          <a:xfrm>
            <a:off x="7162800" y="2133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Text Box 35"/>
          <p:cNvSpPr txBox="1">
            <a:spLocks noChangeArrowheads="1"/>
          </p:cNvSpPr>
          <p:nvPr/>
        </p:nvSpPr>
        <p:spPr bwMode="auto">
          <a:xfrm>
            <a:off x="990600" y="1981200"/>
            <a:ext cx="402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9733" name="Text Box 36"/>
          <p:cNvSpPr txBox="1">
            <a:spLocks noChangeArrowheads="1"/>
          </p:cNvSpPr>
          <p:nvPr/>
        </p:nvSpPr>
        <p:spPr bwMode="auto">
          <a:xfrm rot="16200000">
            <a:off x="258763" y="2762250"/>
            <a:ext cx="1058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MASS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  <p:sp>
        <p:nvSpPr>
          <p:cNvPr id="29734" name="Text Box 37"/>
          <p:cNvSpPr txBox="1">
            <a:spLocks noChangeArrowheads="1"/>
          </p:cNvSpPr>
          <p:nvPr/>
        </p:nvSpPr>
        <p:spPr bwMode="auto">
          <a:xfrm>
            <a:off x="8077200" y="2981325"/>
            <a:ext cx="836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/>
              <a:t>m</a:t>
            </a:r>
            <a:r>
              <a:rPr lang="en-US" sz="2000" baseline="30000"/>
              <a:t>2</a:t>
            </a:r>
            <a:r>
              <a:rPr lang="en-US" sz="2000" baseline="-25000"/>
              <a:t>23</a:t>
            </a:r>
            <a:endParaRPr lang="en-US" sz="2000"/>
          </a:p>
        </p:txBody>
      </p:sp>
      <p:sp>
        <p:nvSpPr>
          <p:cNvPr id="29735" name="Text Box 38"/>
          <p:cNvSpPr txBox="1">
            <a:spLocks noChangeArrowheads="1"/>
          </p:cNvSpPr>
          <p:nvPr/>
        </p:nvSpPr>
        <p:spPr bwMode="auto">
          <a:xfrm>
            <a:off x="3276600" y="3057525"/>
            <a:ext cx="836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/>
              <a:t>m</a:t>
            </a:r>
            <a:r>
              <a:rPr lang="en-US" sz="2000" baseline="30000"/>
              <a:t>2</a:t>
            </a:r>
            <a:r>
              <a:rPr lang="en-US" sz="2000" baseline="-25000"/>
              <a:t>32</a:t>
            </a:r>
            <a:endParaRPr lang="en-US" sz="2000"/>
          </a:p>
        </p:txBody>
      </p:sp>
      <p:sp>
        <p:nvSpPr>
          <p:cNvPr id="29736" name="Text Box 39"/>
          <p:cNvSpPr txBox="1">
            <a:spLocks noChangeArrowheads="1"/>
          </p:cNvSpPr>
          <p:nvPr/>
        </p:nvSpPr>
        <p:spPr bwMode="auto">
          <a:xfrm>
            <a:off x="8077200" y="2127250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/>
              <a:t>m</a:t>
            </a:r>
            <a:r>
              <a:rPr lang="en-US" sz="2000" baseline="30000"/>
              <a:t>2</a:t>
            </a:r>
            <a:r>
              <a:rPr lang="en-US" sz="2000" baseline="-25000"/>
              <a:t>21</a:t>
            </a:r>
            <a:endParaRPr lang="en-US" sz="2000"/>
          </a:p>
        </p:txBody>
      </p:sp>
      <p:sp>
        <p:nvSpPr>
          <p:cNvPr id="29737" name="Text Box 40"/>
          <p:cNvSpPr txBox="1">
            <a:spLocks noChangeArrowheads="1"/>
          </p:cNvSpPr>
          <p:nvPr/>
        </p:nvSpPr>
        <p:spPr bwMode="auto">
          <a:xfrm>
            <a:off x="3276600" y="3727450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/>
              <a:t>m</a:t>
            </a:r>
            <a:r>
              <a:rPr lang="en-US" sz="2000" baseline="30000"/>
              <a:t>2</a:t>
            </a:r>
            <a:r>
              <a:rPr lang="en-US" sz="2000" baseline="-25000"/>
              <a:t>21</a:t>
            </a:r>
            <a:endParaRPr lang="en-US" sz="2000"/>
          </a:p>
        </p:txBody>
      </p:sp>
      <p:sp>
        <p:nvSpPr>
          <p:cNvPr id="29738" name="Text Box 41"/>
          <p:cNvSpPr txBox="1">
            <a:spLocks noChangeArrowheads="1"/>
          </p:cNvSpPr>
          <p:nvPr/>
        </p:nvSpPr>
        <p:spPr bwMode="auto">
          <a:xfrm>
            <a:off x="5522912" y="4529773"/>
            <a:ext cx="2822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Inverted mass hierarchy</a:t>
            </a:r>
          </a:p>
        </p:txBody>
      </p:sp>
      <p:sp>
        <p:nvSpPr>
          <p:cNvPr id="29739" name="Line 42"/>
          <p:cNvSpPr>
            <a:spLocks noChangeShapeType="1"/>
          </p:cNvSpPr>
          <p:nvPr/>
        </p:nvSpPr>
        <p:spPr bwMode="auto">
          <a:xfrm>
            <a:off x="3124200" y="2209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0" name="Line 43"/>
          <p:cNvSpPr>
            <a:spLocks noChangeShapeType="1"/>
          </p:cNvSpPr>
          <p:nvPr/>
        </p:nvSpPr>
        <p:spPr bwMode="auto">
          <a:xfrm>
            <a:off x="2971800" y="3733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1" name="Line 44"/>
          <p:cNvSpPr>
            <a:spLocks noChangeShapeType="1"/>
          </p:cNvSpPr>
          <p:nvPr/>
        </p:nvSpPr>
        <p:spPr bwMode="auto">
          <a:xfrm>
            <a:off x="7924800" y="2209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Line 45"/>
          <p:cNvSpPr>
            <a:spLocks noChangeShapeType="1"/>
          </p:cNvSpPr>
          <p:nvPr/>
        </p:nvSpPr>
        <p:spPr bwMode="auto">
          <a:xfrm>
            <a:off x="77724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3" name="Text Box 46"/>
          <p:cNvSpPr txBox="1">
            <a:spLocks noChangeArrowheads="1"/>
          </p:cNvSpPr>
          <p:nvPr/>
        </p:nvSpPr>
        <p:spPr bwMode="auto">
          <a:xfrm>
            <a:off x="930276" y="4529773"/>
            <a:ext cx="2633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Normal mass hierarchy</a:t>
            </a:r>
          </a:p>
        </p:txBody>
      </p:sp>
      <p:sp>
        <p:nvSpPr>
          <p:cNvPr id="29744" name="Rectangle 47"/>
          <p:cNvSpPr>
            <a:spLocks noChangeArrowheads="1"/>
          </p:cNvSpPr>
          <p:nvPr/>
        </p:nvSpPr>
        <p:spPr bwMode="auto">
          <a:xfrm>
            <a:off x="1447800" y="3657600"/>
            <a:ext cx="13716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5" name="Rectangle 48"/>
          <p:cNvSpPr>
            <a:spLocks noChangeArrowheads="1"/>
          </p:cNvSpPr>
          <p:nvPr/>
        </p:nvSpPr>
        <p:spPr bwMode="auto">
          <a:xfrm>
            <a:off x="1447800" y="3962400"/>
            <a:ext cx="1371600" cy="152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6" name="WordArt 49"/>
          <p:cNvSpPr>
            <a:spLocks noChangeArrowheads="1" noChangeShapeType="1" noTextEdit="1"/>
          </p:cNvSpPr>
          <p:nvPr/>
        </p:nvSpPr>
        <p:spPr bwMode="auto">
          <a:xfrm>
            <a:off x="1705610" y="157480"/>
            <a:ext cx="5259070" cy="10387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 mass ordering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9748" name="Rectangle 51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9" name="Rectangle 52"/>
          <p:cNvSpPr>
            <a:spLocks noChangeArrowheads="1"/>
          </p:cNvSpPr>
          <p:nvPr/>
        </p:nvSpPr>
        <p:spPr bwMode="auto">
          <a:xfrm>
            <a:off x="2286000" y="3962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1" name="Rectangle 63"/>
          <p:cNvSpPr>
            <a:spLocks noChangeArrowheads="1"/>
          </p:cNvSpPr>
          <p:nvPr/>
        </p:nvSpPr>
        <p:spPr bwMode="auto">
          <a:xfrm>
            <a:off x="1524000" y="2133600"/>
            <a:ext cx="6286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3643776" y="1680944"/>
            <a:ext cx="175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Fixed by solar neutrinos</a:t>
            </a:r>
            <a:endParaRPr lang="en-IE" dirty="0"/>
          </a:p>
        </p:txBody>
      </p:sp>
      <p:sp>
        <p:nvSpPr>
          <p:cNvPr id="71" name="Text Box 8"/>
          <p:cNvSpPr txBox="1">
            <a:spLocks noChangeArrowheads="1"/>
          </p:cNvSpPr>
          <p:nvPr/>
        </p:nvSpPr>
        <p:spPr bwMode="auto">
          <a:xfrm>
            <a:off x="1505585" y="4857234"/>
            <a:ext cx="12560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Symbol" pitchFamily="18" charset="2"/>
              </a:rPr>
              <a:t>S </a:t>
            </a:r>
            <a:r>
              <a:rPr lang="en-US" dirty="0"/>
              <a:t>m </a:t>
            </a:r>
            <a:r>
              <a:rPr lang="en-US" dirty="0" smtClean="0"/>
              <a:t>&gt; 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endParaRPr lang="en-US" dirty="0"/>
          </a:p>
        </p:txBody>
      </p:sp>
      <p:sp>
        <p:nvSpPr>
          <p:cNvPr id="72" name="Text Box 8"/>
          <p:cNvSpPr txBox="1">
            <a:spLocks noChangeArrowheads="1"/>
          </p:cNvSpPr>
          <p:nvPr/>
        </p:nvSpPr>
        <p:spPr bwMode="auto">
          <a:xfrm>
            <a:off x="6211570" y="4896485"/>
            <a:ext cx="12560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Symbol" pitchFamily="18" charset="2"/>
              </a:rPr>
              <a:t>S </a:t>
            </a:r>
            <a:r>
              <a:rPr lang="en-US" dirty="0"/>
              <a:t>m </a:t>
            </a:r>
            <a:r>
              <a:rPr lang="en-US" dirty="0" smtClean="0"/>
              <a:t>&gt; 2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endParaRPr lang="en-US" dirty="0"/>
          </a:p>
        </p:txBody>
      </p:sp>
      <p:sp>
        <p:nvSpPr>
          <p:cNvPr id="68" name="Text Box 68"/>
          <p:cNvSpPr txBox="1">
            <a:spLocks noChangeArrowheads="1"/>
          </p:cNvSpPr>
          <p:nvPr/>
        </p:nvSpPr>
        <p:spPr bwMode="auto">
          <a:xfrm>
            <a:off x="584263" y="5316220"/>
            <a:ext cx="343395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</a:t>
            </a:r>
            <a:r>
              <a:rPr lang="en-US" sz="2000" dirty="0" smtClean="0"/>
              <a:t>| = 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32</a:t>
            </a:r>
            <a:r>
              <a:rPr lang="en-US" sz="2000" dirty="0" smtClean="0"/>
              <a:t>| + 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21</a:t>
            </a:r>
            <a:r>
              <a:rPr lang="en-US" sz="2000" dirty="0" smtClean="0"/>
              <a:t>|</a:t>
            </a:r>
            <a:endParaRPr lang="en-US" sz="2000" dirty="0"/>
          </a:p>
        </p:txBody>
      </p:sp>
      <p:sp>
        <p:nvSpPr>
          <p:cNvPr id="69" name="Text Box 68"/>
          <p:cNvSpPr txBox="1">
            <a:spLocks noChangeArrowheads="1"/>
          </p:cNvSpPr>
          <p:nvPr/>
        </p:nvSpPr>
        <p:spPr bwMode="auto">
          <a:xfrm>
            <a:off x="5434140" y="5312241"/>
            <a:ext cx="3326552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</a:t>
            </a:r>
            <a:r>
              <a:rPr lang="en-US" sz="2000" dirty="0" smtClean="0"/>
              <a:t>| = 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32</a:t>
            </a:r>
            <a:r>
              <a:rPr lang="en-US" sz="2000" dirty="0" smtClean="0"/>
              <a:t>| - 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21</a:t>
            </a:r>
            <a:r>
              <a:rPr lang="en-US" sz="2000" dirty="0" smtClean="0"/>
              <a:t>|</a:t>
            </a:r>
            <a:endParaRPr lang="en-US" sz="2000" dirty="0"/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auto">
          <a:xfrm>
            <a:off x="4700556" y="5836295"/>
            <a:ext cx="24222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/>
              <a:t>D</a:t>
            </a:r>
            <a:r>
              <a:rPr lang="en-US" sz="2000" baseline="-25000" dirty="0" err="1" smtClean="0"/>
              <a:t>ij</a:t>
            </a:r>
            <a:r>
              <a:rPr lang="en-US" sz="2000" baseline="-25000" dirty="0" smtClean="0"/>
              <a:t>  </a:t>
            </a:r>
            <a:r>
              <a:rPr lang="en-US" sz="2000" dirty="0"/>
              <a:t>=</a:t>
            </a:r>
            <a:r>
              <a:rPr lang="en-US" sz="2000" dirty="0" smtClean="0"/>
              <a:t> 4|U</a:t>
            </a:r>
            <a:r>
              <a:rPr lang="en-US" sz="2000" baseline="-25000" dirty="0" smtClean="0"/>
              <a:t>ei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|U</a:t>
            </a:r>
            <a:r>
              <a:rPr lang="en-US" sz="2000" baseline="-25000" dirty="0" smtClean="0"/>
              <a:t>ej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  </a:t>
            </a:r>
            <a:r>
              <a:rPr lang="en-US" sz="2000" baseline="-25000" dirty="0" smtClean="0"/>
              <a:t>   </a:t>
            </a:r>
            <a:endParaRPr lang="en-US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1837311" y="6256725"/>
            <a:ext cx="2250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mass  </a:t>
            </a:r>
            <a:r>
              <a:rPr lang="en-IE" sz="2000" dirty="0" err="1" smtClean="0"/>
              <a:t>splittings</a:t>
            </a:r>
            <a:endParaRPr lang="en-IE" sz="2000" dirty="0"/>
          </a:p>
        </p:txBody>
      </p:sp>
      <p:sp>
        <p:nvSpPr>
          <p:cNvPr id="75" name="Text Box 68"/>
          <p:cNvSpPr txBox="1">
            <a:spLocks noChangeArrowheads="1"/>
          </p:cNvSpPr>
          <p:nvPr/>
        </p:nvSpPr>
        <p:spPr bwMode="auto">
          <a:xfrm>
            <a:off x="3251277" y="5856615"/>
            <a:ext cx="976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|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ij</a:t>
            </a:r>
            <a:r>
              <a:rPr lang="en-US" sz="2000" dirty="0" smtClean="0"/>
              <a:t>|</a:t>
            </a:r>
            <a:endParaRPr lang="en-US" sz="2000" dirty="0"/>
          </a:p>
        </p:txBody>
      </p:sp>
      <p:sp>
        <p:nvSpPr>
          <p:cNvPr id="76" name="Text Box 68"/>
          <p:cNvSpPr txBox="1">
            <a:spLocks noChangeArrowheads="1"/>
          </p:cNvSpPr>
          <p:nvPr/>
        </p:nvSpPr>
        <p:spPr bwMode="auto">
          <a:xfrm>
            <a:off x="5234296" y="6256725"/>
            <a:ext cx="2233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oscillation depth </a:t>
            </a:r>
            <a:endParaRPr lang="en-US" sz="2000" dirty="0"/>
          </a:p>
        </p:txBody>
      </p:sp>
      <p:sp>
        <p:nvSpPr>
          <p:cNvPr id="77" name="Left-Right Arrow 76"/>
          <p:cNvSpPr/>
          <p:nvPr/>
        </p:nvSpPr>
        <p:spPr>
          <a:xfrm>
            <a:off x="4208995" y="5856615"/>
            <a:ext cx="474765" cy="355054"/>
          </a:xfrm>
          <a:prstGeom prst="leftRight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5" name="Text Box 36"/>
          <p:cNvSpPr txBox="1">
            <a:spLocks noChangeArrowheads="1"/>
          </p:cNvSpPr>
          <p:nvPr/>
        </p:nvSpPr>
        <p:spPr bwMode="auto">
          <a:xfrm rot="16200000">
            <a:off x="4905200" y="2781269"/>
            <a:ext cx="1058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MASS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5" name="Picture 4" descr="Fig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31605">
            <a:off x="351329" y="1869000"/>
            <a:ext cx="2710834" cy="271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84101" y="1443373"/>
            <a:ext cx="1729179" cy="4763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dms_23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7" name="Picture 6" descr="theta23degen.png"/>
          <p:cNvPicPr>
            <a:picLocks noChangeAspect="1"/>
          </p:cNvPicPr>
          <p:nvPr/>
        </p:nvPicPr>
        <p:blipFill>
          <a:blip r:embed="rId3" cstate="print"/>
          <a:srcRect r="26947"/>
          <a:stretch>
            <a:fillRect/>
          </a:stretch>
        </p:blipFill>
        <p:spPr>
          <a:xfrm>
            <a:off x="1686318" y="4204765"/>
            <a:ext cx="2702867" cy="2653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02757" y="6045199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Symbol" pitchFamily="18" charset="2"/>
              </a:rPr>
              <a:t>q</a:t>
            </a:r>
            <a:r>
              <a:rPr lang="en-US" sz="2000" baseline="-25000" dirty="0" smtClean="0"/>
              <a:t>32, true</a:t>
            </a:r>
            <a:r>
              <a:rPr lang="en-US" sz="2000" dirty="0" smtClean="0"/>
              <a:t>  =  0.42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702757" y="56134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Symbol" pitchFamily="18" charset="2"/>
              </a:rPr>
              <a:t>q</a:t>
            </a:r>
            <a:r>
              <a:rPr lang="en-US" sz="2000" baseline="-25000" dirty="0" smtClean="0"/>
              <a:t>32, fit</a:t>
            </a:r>
            <a:r>
              <a:rPr lang="en-US" sz="2000" dirty="0" smtClean="0"/>
              <a:t>  =  0.50</a:t>
            </a:r>
            <a:endParaRPr lang="en-US" sz="2000" dirty="0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2924862" y="3854978"/>
            <a:ext cx="1402925" cy="428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theta_23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1" name="Picture 5" descr="D:\armanf\prob,nm,mutomu,34,21,low,new.png"/>
          <p:cNvPicPr>
            <a:picLocks noChangeAspect="1" noChangeArrowheads="1"/>
          </p:cNvPicPr>
          <p:nvPr/>
        </p:nvPicPr>
        <p:blipFill>
          <a:blip r:embed="rId4" cstate="print"/>
          <a:srcRect t="35179"/>
          <a:stretch>
            <a:fillRect/>
          </a:stretch>
        </p:blipFill>
        <p:spPr bwMode="auto">
          <a:xfrm rot="375365">
            <a:off x="4292188" y="1015624"/>
            <a:ext cx="2707122" cy="2664549"/>
          </a:xfrm>
          <a:prstGeom prst="rect">
            <a:avLst/>
          </a:prstGeom>
          <a:noFill/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6558844" y="1443373"/>
            <a:ext cx="1863796" cy="3984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Non-standard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6675080" y="1930402"/>
            <a:ext cx="1950760" cy="428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interactions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4" name="Picture 13" descr="pedro13sm1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64957" y="3928185"/>
            <a:ext cx="2977967" cy="29298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7030156" y="3556000"/>
            <a:ext cx="1433124" cy="432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Sterile nu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92164" name="WordArt 4"/>
          <p:cNvSpPr>
            <a:spLocks noChangeArrowheads="1" noChangeShapeType="1" noTextEdit="1"/>
          </p:cNvSpPr>
          <p:nvPr/>
        </p:nvSpPr>
        <p:spPr bwMode="auto">
          <a:xfrm>
            <a:off x="1490454" y="106804"/>
            <a:ext cx="3812693" cy="121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Other physics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4763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618499" name="Rectangle 3"/>
          <p:cNvSpPr>
            <a:spLocks noChangeArrowheads="1"/>
          </p:cNvSpPr>
          <p:nvPr/>
        </p:nvSpPr>
        <p:spPr bwMode="auto">
          <a:xfrm>
            <a:off x="9906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618500" name="Rectangle 4"/>
          <p:cNvSpPr>
            <a:spLocks noChangeArrowheads="1"/>
          </p:cNvSpPr>
          <p:nvPr/>
        </p:nvSpPr>
        <p:spPr bwMode="auto">
          <a:xfrm>
            <a:off x="57912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0181" name="Oval 5"/>
          <p:cNvSpPr>
            <a:spLocks noChangeArrowheads="1"/>
          </p:cNvSpPr>
          <p:nvPr/>
        </p:nvSpPr>
        <p:spPr bwMode="auto">
          <a:xfrm>
            <a:off x="8096250" y="687388"/>
            <a:ext cx="762000" cy="685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Oval 6"/>
          <p:cNvSpPr>
            <a:spLocks noChangeArrowheads="1"/>
          </p:cNvSpPr>
          <p:nvPr/>
        </p:nvSpPr>
        <p:spPr bwMode="auto">
          <a:xfrm>
            <a:off x="7585075" y="687388"/>
            <a:ext cx="762000" cy="685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7781925" y="153988"/>
            <a:ext cx="762000" cy="685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7767638" y="7747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m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8304213" y="774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Symbol" pitchFamily="18" charset="2"/>
              </a:rPr>
              <a:t>t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7958138" y="177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  <a:latin typeface="Times New Roman" pitchFamily="18" charset="0"/>
              </a:rPr>
              <a:t>e</a:t>
            </a:r>
            <a:endParaRPr lang="en-US" sz="24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990600" y="3505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990600" y="3810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1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1447800" y="21336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1447800" y="3657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6248400" y="2438400"/>
            <a:ext cx="838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7086600" y="2438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4" name="Rectangle 18"/>
          <p:cNvSpPr>
            <a:spLocks noChangeArrowheads="1"/>
          </p:cNvSpPr>
          <p:nvPr/>
        </p:nvSpPr>
        <p:spPr bwMode="auto">
          <a:xfrm>
            <a:off x="2133600" y="2133600"/>
            <a:ext cx="685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7391400" y="2438400"/>
            <a:ext cx="228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1905000" y="3657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8" name="Text Box 23"/>
          <p:cNvSpPr txBox="1">
            <a:spLocks noChangeArrowheads="1"/>
          </p:cNvSpPr>
          <p:nvPr/>
        </p:nvSpPr>
        <p:spPr bwMode="auto">
          <a:xfrm>
            <a:off x="5791200" y="2286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Times New Roman" pitchFamily="18" charset="0"/>
              </a:rPr>
              <a:t>1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50199" name="Text Box 24"/>
          <p:cNvSpPr txBox="1">
            <a:spLocks noChangeArrowheads="1"/>
          </p:cNvSpPr>
          <p:nvPr/>
        </p:nvSpPr>
        <p:spPr bwMode="auto">
          <a:xfrm>
            <a:off x="5791200" y="1981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Times New Roman" pitchFamily="18" charset="0"/>
              </a:rPr>
              <a:t>2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50200" name="Text Box 25"/>
          <p:cNvSpPr txBox="1">
            <a:spLocks noChangeArrowheads="1"/>
          </p:cNvSpPr>
          <p:nvPr/>
        </p:nvSpPr>
        <p:spPr bwMode="auto">
          <a:xfrm>
            <a:off x="5791200" y="3810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Times New Roman" pitchFamily="18" charset="0"/>
              </a:rPr>
              <a:t>3</a:t>
            </a:r>
            <a:endParaRPr lang="en-US" sz="2000">
              <a:latin typeface="Symbol" pitchFamily="18" charset="2"/>
            </a:endParaRPr>
          </a:p>
        </p:txBody>
      </p:sp>
      <p:sp>
        <p:nvSpPr>
          <p:cNvPr id="50201" name="Rectangle 26"/>
          <p:cNvSpPr>
            <a:spLocks noChangeArrowheads="1"/>
          </p:cNvSpPr>
          <p:nvPr/>
        </p:nvSpPr>
        <p:spPr bwMode="auto">
          <a:xfrm>
            <a:off x="6934200" y="3962400"/>
            <a:ext cx="685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2" name="Rectangle 27"/>
          <p:cNvSpPr>
            <a:spLocks noChangeArrowheads="1"/>
          </p:cNvSpPr>
          <p:nvPr/>
        </p:nvSpPr>
        <p:spPr bwMode="auto">
          <a:xfrm>
            <a:off x="6248400" y="39624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3" name="Rectangle 28"/>
          <p:cNvSpPr>
            <a:spLocks noChangeArrowheads="1"/>
          </p:cNvSpPr>
          <p:nvPr/>
        </p:nvSpPr>
        <p:spPr bwMode="auto">
          <a:xfrm>
            <a:off x="6305550" y="3962400"/>
            <a:ext cx="6286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4" name="Rectangle 29"/>
          <p:cNvSpPr>
            <a:spLocks noChangeArrowheads="1"/>
          </p:cNvSpPr>
          <p:nvPr/>
        </p:nvSpPr>
        <p:spPr bwMode="auto">
          <a:xfrm>
            <a:off x="1447800" y="3962400"/>
            <a:ext cx="838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5" name="Rectangle 30"/>
          <p:cNvSpPr>
            <a:spLocks noChangeArrowheads="1"/>
          </p:cNvSpPr>
          <p:nvPr/>
        </p:nvSpPr>
        <p:spPr bwMode="auto">
          <a:xfrm>
            <a:off x="2286000" y="3962400"/>
            <a:ext cx="3810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6" name="Rectangle 31"/>
          <p:cNvSpPr>
            <a:spLocks noChangeArrowheads="1"/>
          </p:cNvSpPr>
          <p:nvPr/>
        </p:nvSpPr>
        <p:spPr bwMode="auto">
          <a:xfrm>
            <a:off x="2590800" y="3962400"/>
            <a:ext cx="228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7" name="Rectangle 32"/>
          <p:cNvSpPr>
            <a:spLocks noChangeArrowheads="1"/>
          </p:cNvSpPr>
          <p:nvPr/>
        </p:nvSpPr>
        <p:spPr bwMode="auto">
          <a:xfrm>
            <a:off x="6248400" y="2133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8" name="Rectangle 33"/>
          <p:cNvSpPr>
            <a:spLocks noChangeArrowheads="1"/>
          </p:cNvSpPr>
          <p:nvPr/>
        </p:nvSpPr>
        <p:spPr bwMode="auto">
          <a:xfrm>
            <a:off x="6705600" y="2133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09" name="Rectangle 34"/>
          <p:cNvSpPr>
            <a:spLocks noChangeArrowheads="1"/>
          </p:cNvSpPr>
          <p:nvPr/>
        </p:nvSpPr>
        <p:spPr bwMode="auto">
          <a:xfrm>
            <a:off x="7162800" y="2133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10" name="Text Box 35"/>
          <p:cNvSpPr txBox="1">
            <a:spLocks noChangeArrowheads="1"/>
          </p:cNvSpPr>
          <p:nvPr/>
        </p:nvSpPr>
        <p:spPr bwMode="auto">
          <a:xfrm>
            <a:off x="990600" y="1981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3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50211" name="Text Box 36"/>
          <p:cNvSpPr txBox="1">
            <a:spLocks noChangeArrowheads="1"/>
          </p:cNvSpPr>
          <p:nvPr/>
        </p:nvSpPr>
        <p:spPr bwMode="auto">
          <a:xfrm rot="-5400000">
            <a:off x="258763" y="276225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MASS</a:t>
            </a:r>
          </a:p>
        </p:txBody>
      </p:sp>
      <p:sp>
        <p:nvSpPr>
          <p:cNvPr id="50212" name="Text Box 38"/>
          <p:cNvSpPr txBox="1">
            <a:spLocks noChangeArrowheads="1"/>
          </p:cNvSpPr>
          <p:nvPr/>
        </p:nvSpPr>
        <p:spPr bwMode="auto">
          <a:xfrm>
            <a:off x="2325688" y="2660650"/>
            <a:ext cx="568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32</a:t>
            </a:r>
            <a:endParaRPr lang="en-US" sz="2000"/>
          </a:p>
        </p:txBody>
      </p:sp>
      <p:sp>
        <p:nvSpPr>
          <p:cNvPr id="50213" name="Text Box 39"/>
          <p:cNvSpPr txBox="1">
            <a:spLocks noChangeArrowheads="1"/>
          </p:cNvSpPr>
          <p:nvPr/>
        </p:nvSpPr>
        <p:spPr bwMode="auto">
          <a:xfrm>
            <a:off x="3449638" y="2092960"/>
            <a:ext cx="193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w</a:t>
            </a:r>
            <a:r>
              <a:rPr lang="en-US" sz="2000" baseline="-25000" dirty="0" err="1"/>
              <a:t>ij</a:t>
            </a:r>
            <a:r>
              <a:rPr lang="en-US" sz="2000" dirty="0">
                <a:latin typeface="Symbol" pitchFamily="18" charset="2"/>
              </a:rPr>
              <a:t>  </a:t>
            </a:r>
            <a:r>
              <a:rPr lang="en-US" sz="2000" dirty="0"/>
              <a:t>=</a:t>
            </a:r>
            <a:r>
              <a:rPr lang="en-US" sz="2000" dirty="0">
                <a:latin typeface="Symbol" pitchFamily="18" charset="2"/>
              </a:rPr>
              <a:t> D</a:t>
            </a:r>
            <a:r>
              <a:rPr lang="en-US" sz="2000" dirty="0"/>
              <a:t>m</a:t>
            </a:r>
            <a:r>
              <a:rPr lang="en-US" sz="2000" baseline="30000" dirty="0"/>
              <a:t>2</a:t>
            </a:r>
            <a:r>
              <a:rPr lang="en-US" sz="2000" baseline="-25000" dirty="0"/>
              <a:t>ij </a:t>
            </a:r>
            <a:r>
              <a:rPr lang="en-US" sz="2000" dirty="0"/>
              <a:t>/2E</a:t>
            </a:r>
          </a:p>
        </p:txBody>
      </p:sp>
      <p:sp>
        <p:nvSpPr>
          <p:cNvPr id="50214" name="Text Box 40"/>
          <p:cNvSpPr txBox="1">
            <a:spLocks noChangeArrowheads="1"/>
          </p:cNvSpPr>
          <p:nvPr/>
        </p:nvSpPr>
        <p:spPr bwMode="auto">
          <a:xfrm>
            <a:off x="3673793" y="3702050"/>
            <a:ext cx="1433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D</a:t>
            </a:r>
            <a:r>
              <a:rPr lang="en-US" sz="2000" baseline="-25000" dirty="0"/>
              <a:t>31  </a:t>
            </a:r>
            <a:r>
              <a:rPr lang="en-US" sz="2000" dirty="0"/>
              <a:t>~ 2D</a:t>
            </a:r>
            <a:r>
              <a:rPr lang="en-US" sz="2000" baseline="-25000" dirty="0"/>
              <a:t>32</a:t>
            </a:r>
            <a:endParaRPr lang="en-US" sz="2000" dirty="0"/>
          </a:p>
        </p:txBody>
      </p:sp>
      <p:sp>
        <p:nvSpPr>
          <p:cNvPr id="50215" name="Text Box 41"/>
          <p:cNvSpPr txBox="1">
            <a:spLocks noChangeArrowheads="1"/>
          </p:cNvSpPr>
          <p:nvPr/>
        </p:nvSpPr>
        <p:spPr bwMode="auto">
          <a:xfrm>
            <a:off x="5592763" y="1192213"/>
            <a:ext cx="2325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Inverted hierarchy</a:t>
            </a:r>
          </a:p>
        </p:txBody>
      </p:sp>
      <p:sp>
        <p:nvSpPr>
          <p:cNvPr id="50216" name="Line 42"/>
          <p:cNvSpPr>
            <a:spLocks noChangeShapeType="1"/>
          </p:cNvSpPr>
          <p:nvPr/>
        </p:nvSpPr>
        <p:spPr bwMode="auto">
          <a:xfrm>
            <a:off x="2919413" y="2144713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17" name="Line 44"/>
          <p:cNvSpPr>
            <a:spLocks noChangeShapeType="1"/>
          </p:cNvSpPr>
          <p:nvPr/>
        </p:nvSpPr>
        <p:spPr bwMode="auto">
          <a:xfrm>
            <a:off x="7696200" y="24384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18" name="Text Box 46"/>
          <p:cNvSpPr txBox="1">
            <a:spLocks noChangeArrowheads="1"/>
          </p:cNvSpPr>
          <p:nvPr/>
        </p:nvSpPr>
        <p:spPr bwMode="auto">
          <a:xfrm>
            <a:off x="815975" y="1192213"/>
            <a:ext cx="2136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Normal hierarchy</a:t>
            </a:r>
          </a:p>
        </p:txBody>
      </p:sp>
      <p:sp>
        <p:nvSpPr>
          <p:cNvPr id="50219" name="Rectangle 47"/>
          <p:cNvSpPr>
            <a:spLocks noChangeArrowheads="1"/>
          </p:cNvSpPr>
          <p:nvPr/>
        </p:nvSpPr>
        <p:spPr bwMode="auto">
          <a:xfrm>
            <a:off x="1447800" y="3657600"/>
            <a:ext cx="13716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20" name="Rectangle 48"/>
          <p:cNvSpPr>
            <a:spLocks noChangeArrowheads="1"/>
          </p:cNvSpPr>
          <p:nvPr/>
        </p:nvSpPr>
        <p:spPr bwMode="auto">
          <a:xfrm>
            <a:off x="1447800" y="3962400"/>
            <a:ext cx="1371600" cy="152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21" name="WordArt 49"/>
          <p:cNvSpPr>
            <a:spLocks noChangeArrowheads="1" noChangeShapeType="1" noTextEdit="1"/>
          </p:cNvSpPr>
          <p:nvPr/>
        </p:nvSpPr>
        <p:spPr bwMode="auto">
          <a:xfrm>
            <a:off x="620713" y="196850"/>
            <a:ext cx="6627812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ordering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with reactors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0222" name="Rectangle 51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23" name="Rectangle 52"/>
          <p:cNvSpPr>
            <a:spLocks noChangeArrowheads="1"/>
          </p:cNvSpPr>
          <p:nvPr/>
        </p:nvSpPr>
        <p:spPr bwMode="auto">
          <a:xfrm>
            <a:off x="2286000" y="3962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24" name="Rectangle 63"/>
          <p:cNvSpPr>
            <a:spLocks noChangeArrowheads="1"/>
          </p:cNvSpPr>
          <p:nvPr/>
        </p:nvSpPr>
        <p:spPr bwMode="auto">
          <a:xfrm>
            <a:off x="1524000" y="2133600"/>
            <a:ext cx="62865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25" name="Text Box 67"/>
          <p:cNvSpPr txBox="1">
            <a:spLocks noChangeArrowheads="1"/>
          </p:cNvSpPr>
          <p:nvPr/>
        </p:nvSpPr>
        <p:spPr bwMode="auto">
          <a:xfrm>
            <a:off x="3481853" y="2714506"/>
            <a:ext cx="2089033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Oscillation depth:</a:t>
            </a:r>
            <a:endParaRPr lang="en-US" dirty="0"/>
          </a:p>
        </p:txBody>
      </p:sp>
      <p:sp>
        <p:nvSpPr>
          <p:cNvPr id="50227" name="Text Box 38"/>
          <p:cNvSpPr txBox="1">
            <a:spLocks noChangeArrowheads="1"/>
          </p:cNvSpPr>
          <p:nvPr/>
        </p:nvSpPr>
        <p:spPr bwMode="auto">
          <a:xfrm>
            <a:off x="2797175" y="4064000"/>
            <a:ext cx="542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31</a:t>
            </a:r>
            <a:endParaRPr lang="en-US" sz="2000"/>
          </a:p>
        </p:txBody>
      </p:sp>
      <p:sp>
        <p:nvSpPr>
          <p:cNvPr id="50228" name="Line 42"/>
          <p:cNvSpPr>
            <a:spLocks noChangeShapeType="1"/>
          </p:cNvSpPr>
          <p:nvPr/>
        </p:nvSpPr>
        <p:spPr bwMode="auto">
          <a:xfrm>
            <a:off x="3125788" y="2136775"/>
            <a:ext cx="0" cy="197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30" name="Text Box 38"/>
          <p:cNvSpPr txBox="1">
            <a:spLocks noChangeArrowheads="1"/>
          </p:cNvSpPr>
          <p:nvPr/>
        </p:nvSpPr>
        <p:spPr bwMode="auto">
          <a:xfrm>
            <a:off x="7204075" y="2946400"/>
            <a:ext cx="541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31</a:t>
            </a:r>
            <a:endParaRPr lang="en-US" sz="2000"/>
          </a:p>
        </p:txBody>
      </p:sp>
      <p:sp>
        <p:nvSpPr>
          <p:cNvPr id="50231" name="Text Box 38"/>
          <p:cNvSpPr txBox="1">
            <a:spLocks noChangeArrowheads="1"/>
          </p:cNvSpPr>
          <p:nvPr/>
        </p:nvSpPr>
        <p:spPr bwMode="auto">
          <a:xfrm>
            <a:off x="7615238" y="1682750"/>
            <a:ext cx="569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32</a:t>
            </a:r>
            <a:endParaRPr lang="en-US" sz="2000"/>
          </a:p>
        </p:txBody>
      </p:sp>
      <p:sp>
        <p:nvSpPr>
          <p:cNvPr id="50232" name="Line 42"/>
          <p:cNvSpPr>
            <a:spLocks noChangeShapeType="1"/>
          </p:cNvSpPr>
          <p:nvPr/>
        </p:nvSpPr>
        <p:spPr bwMode="auto">
          <a:xfrm>
            <a:off x="7896225" y="2136775"/>
            <a:ext cx="0" cy="197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233" name="Text Box 40"/>
          <p:cNvSpPr txBox="1">
            <a:spLocks noChangeArrowheads="1"/>
          </p:cNvSpPr>
          <p:nvPr/>
        </p:nvSpPr>
        <p:spPr bwMode="auto">
          <a:xfrm>
            <a:off x="1447800" y="4549775"/>
            <a:ext cx="1204913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31  </a:t>
            </a:r>
            <a:r>
              <a:rPr lang="en-US" sz="2000"/>
              <a:t>&gt; </a:t>
            </a:r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32</a:t>
            </a:r>
            <a:endParaRPr lang="en-US" sz="2000"/>
          </a:p>
        </p:txBody>
      </p:sp>
      <p:sp>
        <p:nvSpPr>
          <p:cNvPr id="50234" name="Text Box 40"/>
          <p:cNvSpPr txBox="1">
            <a:spLocks noChangeArrowheads="1"/>
          </p:cNvSpPr>
          <p:nvPr/>
        </p:nvSpPr>
        <p:spPr bwMode="auto">
          <a:xfrm>
            <a:off x="6691313" y="4560888"/>
            <a:ext cx="1204912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31  </a:t>
            </a:r>
            <a:r>
              <a:rPr lang="en-US" sz="2000"/>
              <a:t>&lt; </a:t>
            </a:r>
            <a:r>
              <a:rPr lang="en-US" sz="2000">
                <a:latin typeface="Symbol" pitchFamily="18" charset="2"/>
              </a:rPr>
              <a:t>w</a:t>
            </a:r>
            <a:r>
              <a:rPr lang="en-US" sz="2000" baseline="-25000"/>
              <a:t>32</a:t>
            </a:r>
            <a:endParaRPr lang="en-US" sz="2000"/>
          </a:p>
        </p:txBody>
      </p:sp>
      <p:cxnSp>
        <p:nvCxnSpPr>
          <p:cNvPr id="50235" name="Straight Connector 79"/>
          <p:cNvCxnSpPr>
            <a:cxnSpLocks noChangeShapeType="1"/>
          </p:cNvCxnSpPr>
          <p:nvPr/>
        </p:nvCxnSpPr>
        <p:spPr bwMode="auto">
          <a:xfrm>
            <a:off x="2301875" y="5808663"/>
            <a:ext cx="12160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82" name="Freeform 81"/>
          <p:cNvSpPr/>
          <p:nvPr/>
        </p:nvSpPr>
        <p:spPr bwMode="auto">
          <a:xfrm>
            <a:off x="2579688" y="5195888"/>
            <a:ext cx="323850" cy="603250"/>
          </a:xfrm>
          <a:custGeom>
            <a:avLst/>
            <a:gdLst>
              <a:gd name="connsiteX0" fmla="*/ 0 w 322730"/>
              <a:gd name="connsiteY0" fmla="*/ 796066 h 796066"/>
              <a:gd name="connsiteX1" fmla="*/ 150607 w 322730"/>
              <a:gd name="connsiteY1" fmla="*/ 0 h 796066"/>
              <a:gd name="connsiteX2" fmla="*/ 322730 w 322730"/>
              <a:gd name="connsiteY2" fmla="*/ 796066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730" h="796066">
                <a:moveTo>
                  <a:pt x="0" y="796066"/>
                </a:moveTo>
                <a:cubicBezTo>
                  <a:pt x="48409" y="398033"/>
                  <a:pt x="96819" y="0"/>
                  <a:pt x="150607" y="0"/>
                </a:cubicBezTo>
                <a:cubicBezTo>
                  <a:pt x="204395" y="0"/>
                  <a:pt x="322730" y="796066"/>
                  <a:pt x="322730" y="796066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" name="Freeform 85"/>
          <p:cNvSpPr/>
          <p:nvPr/>
        </p:nvSpPr>
        <p:spPr bwMode="auto">
          <a:xfrm>
            <a:off x="2984500" y="4654550"/>
            <a:ext cx="322263" cy="1144588"/>
          </a:xfrm>
          <a:custGeom>
            <a:avLst/>
            <a:gdLst>
              <a:gd name="connsiteX0" fmla="*/ 0 w 322730"/>
              <a:gd name="connsiteY0" fmla="*/ 796066 h 796066"/>
              <a:gd name="connsiteX1" fmla="*/ 150607 w 322730"/>
              <a:gd name="connsiteY1" fmla="*/ 0 h 796066"/>
              <a:gd name="connsiteX2" fmla="*/ 322730 w 322730"/>
              <a:gd name="connsiteY2" fmla="*/ 796066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730" h="796066">
                <a:moveTo>
                  <a:pt x="0" y="796066"/>
                </a:moveTo>
                <a:cubicBezTo>
                  <a:pt x="48409" y="398033"/>
                  <a:pt x="96819" y="0"/>
                  <a:pt x="150607" y="0"/>
                </a:cubicBezTo>
                <a:cubicBezTo>
                  <a:pt x="204395" y="0"/>
                  <a:pt x="322730" y="796066"/>
                  <a:pt x="322730" y="796066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7" name="Freeform 86"/>
          <p:cNvSpPr/>
          <p:nvPr/>
        </p:nvSpPr>
        <p:spPr bwMode="auto">
          <a:xfrm>
            <a:off x="6143625" y="5173663"/>
            <a:ext cx="323850" cy="603250"/>
          </a:xfrm>
          <a:custGeom>
            <a:avLst/>
            <a:gdLst>
              <a:gd name="connsiteX0" fmla="*/ 0 w 322730"/>
              <a:gd name="connsiteY0" fmla="*/ 796066 h 796066"/>
              <a:gd name="connsiteX1" fmla="*/ 150607 w 322730"/>
              <a:gd name="connsiteY1" fmla="*/ 0 h 796066"/>
              <a:gd name="connsiteX2" fmla="*/ 322730 w 322730"/>
              <a:gd name="connsiteY2" fmla="*/ 796066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730" h="796066">
                <a:moveTo>
                  <a:pt x="0" y="796066"/>
                </a:moveTo>
                <a:cubicBezTo>
                  <a:pt x="48409" y="398033"/>
                  <a:pt x="96819" y="0"/>
                  <a:pt x="150607" y="0"/>
                </a:cubicBezTo>
                <a:cubicBezTo>
                  <a:pt x="204395" y="0"/>
                  <a:pt x="322730" y="796066"/>
                  <a:pt x="322730" y="796066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240" name="TextBox 88"/>
          <p:cNvSpPr txBox="1">
            <a:spLocks noChangeArrowheads="1"/>
          </p:cNvSpPr>
          <p:nvPr/>
        </p:nvSpPr>
        <p:spPr bwMode="auto">
          <a:xfrm>
            <a:off x="3795713" y="4960938"/>
            <a:ext cx="1109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Fourier </a:t>
            </a:r>
          </a:p>
          <a:p>
            <a:r>
              <a:rPr lang="en-US"/>
              <a:t>analysis</a:t>
            </a:r>
          </a:p>
        </p:txBody>
      </p:sp>
      <p:sp>
        <p:nvSpPr>
          <p:cNvPr id="90" name="Freeform 89"/>
          <p:cNvSpPr/>
          <p:nvPr/>
        </p:nvSpPr>
        <p:spPr bwMode="auto">
          <a:xfrm>
            <a:off x="5745163" y="4643438"/>
            <a:ext cx="323850" cy="1144587"/>
          </a:xfrm>
          <a:custGeom>
            <a:avLst/>
            <a:gdLst>
              <a:gd name="connsiteX0" fmla="*/ 0 w 322730"/>
              <a:gd name="connsiteY0" fmla="*/ 796066 h 796066"/>
              <a:gd name="connsiteX1" fmla="*/ 150607 w 322730"/>
              <a:gd name="connsiteY1" fmla="*/ 0 h 796066"/>
              <a:gd name="connsiteX2" fmla="*/ 322730 w 322730"/>
              <a:gd name="connsiteY2" fmla="*/ 796066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730" h="796066">
                <a:moveTo>
                  <a:pt x="0" y="796066"/>
                </a:moveTo>
                <a:cubicBezTo>
                  <a:pt x="48409" y="398033"/>
                  <a:pt x="96819" y="0"/>
                  <a:pt x="150607" y="0"/>
                </a:cubicBezTo>
                <a:cubicBezTo>
                  <a:pt x="204395" y="0"/>
                  <a:pt x="322730" y="796066"/>
                  <a:pt x="322730" y="796066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cxnSp>
        <p:nvCxnSpPr>
          <p:cNvPr id="50242" name="Straight Connector 93"/>
          <p:cNvCxnSpPr>
            <a:cxnSpLocks noChangeShapeType="1"/>
          </p:cNvCxnSpPr>
          <p:nvPr/>
        </p:nvCxnSpPr>
        <p:spPr bwMode="auto">
          <a:xfrm>
            <a:off x="5502275" y="5776913"/>
            <a:ext cx="12160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0244" name="Text Box 40"/>
          <p:cNvSpPr txBox="1">
            <a:spLocks noChangeArrowheads="1"/>
          </p:cNvSpPr>
          <p:nvPr/>
        </p:nvSpPr>
        <p:spPr bwMode="auto">
          <a:xfrm>
            <a:off x="6787515" y="5540693"/>
            <a:ext cx="360363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endParaRPr lang="en-US" sz="2000" baseline="-25000"/>
          </a:p>
        </p:txBody>
      </p:sp>
      <p:sp>
        <p:nvSpPr>
          <p:cNvPr id="50245" name="TextBox 97"/>
          <p:cNvSpPr txBox="1">
            <a:spLocks noChangeArrowheads="1"/>
          </p:cNvSpPr>
          <p:nvPr/>
        </p:nvSpPr>
        <p:spPr bwMode="auto">
          <a:xfrm>
            <a:off x="7504113" y="5140325"/>
            <a:ext cx="1450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S. Petcov M. Piai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29235" y="5789284"/>
            <a:ext cx="230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Higher frequency -</a:t>
            </a:r>
          </a:p>
          <a:p>
            <a:r>
              <a:rPr lang="en-IE" dirty="0" smtClean="0"/>
              <a:t>larger depth</a:t>
            </a:r>
            <a:endParaRPr lang="en-IE" dirty="0"/>
          </a:p>
        </p:txBody>
      </p:sp>
      <p:sp>
        <p:nvSpPr>
          <p:cNvPr id="70" name="TextBox 69"/>
          <p:cNvSpPr txBox="1"/>
          <p:nvPr/>
        </p:nvSpPr>
        <p:spPr>
          <a:xfrm>
            <a:off x="5603558" y="5927189"/>
            <a:ext cx="2316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Higher frequency –</a:t>
            </a:r>
          </a:p>
          <a:p>
            <a:r>
              <a:rPr lang="en-IE" dirty="0" smtClean="0"/>
              <a:t>smaller depth</a:t>
            </a:r>
            <a:endParaRPr lang="en-IE" dirty="0"/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auto">
          <a:xfrm>
            <a:off x="3368993" y="3060700"/>
            <a:ext cx="24222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D</a:t>
            </a:r>
            <a:r>
              <a:rPr lang="en-US" sz="2000" baseline="-25000" dirty="0"/>
              <a:t>31  </a:t>
            </a:r>
            <a:r>
              <a:rPr lang="en-US" sz="2000" dirty="0"/>
              <a:t>=</a:t>
            </a:r>
            <a:r>
              <a:rPr lang="en-US" sz="2000" dirty="0" smtClean="0"/>
              <a:t> 4|U</a:t>
            </a:r>
            <a:r>
              <a:rPr lang="en-US" sz="2000" baseline="-25000" dirty="0" smtClean="0"/>
              <a:t>e1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|U</a:t>
            </a:r>
            <a:r>
              <a:rPr lang="en-US" sz="2000" baseline="-25000" dirty="0" smtClean="0"/>
              <a:t>e3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  </a:t>
            </a:r>
            <a:r>
              <a:rPr lang="en-US" sz="2000" baseline="-25000" dirty="0" smtClean="0"/>
              <a:t>   </a:t>
            </a:r>
            <a:endParaRPr lang="en-US" sz="2000" dirty="0"/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auto">
          <a:xfrm>
            <a:off x="5474018" y="6462653"/>
            <a:ext cx="2711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D</a:t>
            </a:r>
            <a:r>
              <a:rPr lang="en-US" sz="2000" baseline="-25000" dirty="0" smtClean="0"/>
              <a:t>32  </a:t>
            </a:r>
            <a:r>
              <a:rPr lang="en-US" sz="2000" dirty="0"/>
              <a:t>=</a:t>
            </a:r>
            <a:r>
              <a:rPr lang="en-US" sz="2000" dirty="0" smtClean="0"/>
              <a:t> 4|U</a:t>
            </a:r>
            <a:r>
              <a:rPr lang="en-US" sz="2000" baseline="-25000" dirty="0" smtClean="0"/>
              <a:t>e2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|U</a:t>
            </a:r>
            <a:r>
              <a:rPr lang="en-US" sz="2000" baseline="-25000" dirty="0" smtClean="0"/>
              <a:t>e3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  </a:t>
            </a:r>
            <a:r>
              <a:rPr lang="en-US" sz="2000" baseline="-25000" dirty="0" smtClean="0"/>
              <a:t>   </a:t>
            </a:r>
            <a:endParaRPr lang="en-US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3582353" y="1566594"/>
            <a:ext cx="139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Oscillation </a:t>
            </a:r>
          </a:p>
          <a:p>
            <a:r>
              <a:rPr lang="en-IE" dirty="0" smtClean="0"/>
              <a:t>frequency</a:t>
            </a:r>
            <a:endParaRPr lang="en-IE" dirty="0"/>
          </a:p>
        </p:txBody>
      </p:sp>
      <p:sp>
        <p:nvSpPr>
          <p:cNvPr id="75" name="Text Box 40"/>
          <p:cNvSpPr txBox="1">
            <a:spLocks noChangeArrowheads="1"/>
          </p:cNvSpPr>
          <p:nvPr/>
        </p:nvSpPr>
        <p:spPr bwMode="auto">
          <a:xfrm>
            <a:off x="3562033" y="5547678"/>
            <a:ext cx="360363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w</a:t>
            </a:r>
            <a:endParaRPr lang="en-US" sz="2000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7" name="WordArt 8"/>
          <p:cNvSpPr>
            <a:spLocks noChangeArrowheads="1" noChangeShapeType="1" noTextEdit="1"/>
          </p:cNvSpPr>
          <p:nvPr/>
        </p:nvSpPr>
        <p:spPr bwMode="auto">
          <a:xfrm>
            <a:off x="425892" y="215146"/>
            <a:ext cx="2425813" cy="9234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JUNO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310142" y="1194425"/>
            <a:ext cx="30091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Jiangmen</a:t>
            </a:r>
            <a:r>
              <a:rPr lang="en-US" sz="2000" dirty="0" smtClean="0"/>
              <a:t> Underground </a:t>
            </a:r>
          </a:p>
          <a:p>
            <a:r>
              <a:rPr lang="en-US" sz="2000" dirty="0" smtClean="0"/>
              <a:t>Neutrino Observatory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91166" y="1892151"/>
            <a:ext cx="3845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d = 700 m,  L = 53 km,  P = 36 GW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332925" y="2231003"/>
            <a:ext cx="256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20 </a:t>
            </a:r>
            <a:r>
              <a:rPr lang="en-IE" dirty="0" err="1" smtClean="0"/>
              <a:t>kt</a:t>
            </a:r>
            <a:r>
              <a:rPr lang="en-IE" dirty="0" smtClean="0"/>
              <a:t> LAB </a:t>
            </a:r>
            <a:r>
              <a:rPr lang="en-IE" dirty="0" err="1" smtClean="0"/>
              <a:t>scintillator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391166" y="2600335"/>
            <a:ext cx="181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 + p </a:t>
            </a:r>
            <a:r>
              <a:rPr lang="en-IE" dirty="0" smtClean="0">
                <a:sym typeface="Wingdings" pitchFamily="2" charset="2"/>
              </a:rPr>
              <a:t> d  +  </a:t>
            </a:r>
            <a:r>
              <a:rPr lang="en-IE" dirty="0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IE" dirty="0" smtClean="0">
                <a:sym typeface="Wingdings" pitchFamily="2" charset="2"/>
              </a:rPr>
              <a:t>    </a:t>
            </a:r>
            <a:endParaRPr lang="en-IE" dirty="0"/>
          </a:p>
        </p:txBody>
      </p:sp>
      <p:pic>
        <p:nvPicPr>
          <p:cNvPr id="9" name="Picture 8" descr="jun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2125" y="4466762"/>
            <a:ext cx="3343250" cy="2143471"/>
          </a:xfrm>
          <a:prstGeom prst="rect">
            <a:avLst/>
          </a:prstGeom>
        </p:spPr>
      </p:pic>
      <p:pic>
        <p:nvPicPr>
          <p:cNvPr id="10" name="Picture 9" descr="jun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8851" y="3599723"/>
            <a:ext cx="4442851" cy="2883184"/>
          </a:xfrm>
          <a:prstGeom prst="rect">
            <a:avLst/>
          </a:prstGeom>
        </p:spPr>
      </p:pic>
      <p:pic>
        <p:nvPicPr>
          <p:cNvPr id="11" name="Picture 10" descr="juno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8851" y="608328"/>
            <a:ext cx="4428750" cy="28882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48851" y="120134"/>
            <a:ext cx="2199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Also RENO-50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282125" y="3005409"/>
            <a:ext cx="35187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Key requirement: </a:t>
            </a:r>
          </a:p>
          <a:p>
            <a:r>
              <a:rPr lang="en-IE" dirty="0" smtClean="0"/>
              <a:t>energy resolution 3% at 1 </a:t>
            </a:r>
            <a:r>
              <a:rPr lang="en-IE" dirty="0" err="1" smtClean="0"/>
              <a:t>MeV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299727" y="3718560"/>
            <a:ext cx="2291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Operation in 2020</a:t>
            </a:r>
          </a:p>
          <a:p>
            <a:r>
              <a:rPr lang="en-IE" dirty="0" smtClean="0"/>
              <a:t>(3 - 4)</a:t>
            </a:r>
            <a:r>
              <a:rPr lang="en-IE" dirty="0" smtClean="0">
                <a:latin typeface="Symbol" pitchFamily="18" charset="2"/>
              </a:rPr>
              <a:t>s</a:t>
            </a:r>
            <a:r>
              <a:rPr lang="en-IE" dirty="0" smtClean="0"/>
              <a:t>  in 6 years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0633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>
              <a:latin typeface="Times New Roman" pitchFamily="18" charset="0"/>
            </a:endParaRPr>
          </a:p>
        </p:txBody>
      </p:sp>
      <p:sp>
        <p:nvSpPr>
          <p:cNvPr id="626691" name="Rectangle 3"/>
          <p:cNvSpPr>
            <a:spLocks noChangeArrowheads="1"/>
          </p:cNvSpPr>
          <p:nvPr/>
        </p:nvSpPr>
        <p:spPr bwMode="auto">
          <a:xfrm>
            <a:off x="9906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626692" name="Rectangle 4"/>
          <p:cNvSpPr>
            <a:spLocks noChangeArrowheads="1"/>
          </p:cNvSpPr>
          <p:nvPr/>
        </p:nvSpPr>
        <p:spPr bwMode="auto">
          <a:xfrm>
            <a:off x="5791200" y="1600200"/>
            <a:ext cx="2286000" cy="2895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990600" y="3505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990600" y="38100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1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447800" y="21336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447800" y="3657600"/>
            <a:ext cx="457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524000" y="2133600"/>
            <a:ext cx="6096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324600" y="3733800"/>
            <a:ext cx="12954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2133600" y="2133600"/>
            <a:ext cx="685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2362200" y="3657600"/>
            <a:ext cx="4572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6248400" y="3733800"/>
            <a:ext cx="76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1905000" y="3657600"/>
            <a:ext cx="457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 rot="-5400000">
            <a:off x="5149961" y="2812227"/>
            <a:ext cx="764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mass</a:t>
            </a: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6248400" y="2133600"/>
            <a:ext cx="14478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6248400" y="3962400"/>
            <a:ext cx="1295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7543800" y="3962400"/>
            <a:ext cx="762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1447800" y="3962400"/>
            <a:ext cx="8382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2286000" y="3962400"/>
            <a:ext cx="304800" cy="152400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2590800" y="3962400"/>
            <a:ext cx="228600" cy="1524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990600" y="1981200"/>
            <a:ext cx="398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baseline="-25000">
                <a:solidFill>
                  <a:schemeClr val="tx2"/>
                </a:solidFill>
                <a:latin typeface="Times New Roman" pitchFamily="18" charset="0"/>
              </a:rPr>
              <a:t>3</a:t>
            </a:r>
            <a:endParaRPr lang="en-US" sz="200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 rot="-5400000">
            <a:off x="409686" y="2959864"/>
            <a:ext cx="764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mass</a:t>
            </a:r>
          </a:p>
        </p:txBody>
      </p:sp>
      <p:sp>
        <p:nvSpPr>
          <p:cNvPr id="28697" name="Text Box 25"/>
          <p:cNvSpPr txBox="1">
            <a:spLocks noChangeArrowheads="1"/>
          </p:cNvSpPr>
          <p:nvPr/>
        </p:nvSpPr>
        <p:spPr bwMode="auto">
          <a:xfrm>
            <a:off x="6348413" y="4629150"/>
            <a:ext cx="96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Quarks</a:t>
            </a:r>
          </a:p>
        </p:txBody>
      </p:sp>
      <p:sp>
        <p:nvSpPr>
          <p:cNvPr id="28698" name="Text Box 26"/>
          <p:cNvSpPr txBox="1">
            <a:spLocks noChangeArrowheads="1"/>
          </p:cNvSpPr>
          <p:nvPr/>
        </p:nvSpPr>
        <p:spPr bwMode="auto">
          <a:xfrm>
            <a:off x="1585913" y="4643438"/>
            <a:ext cx="101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Leptons</a:t>
            </a:r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1447800" y="2133600"/>
            <a:ext cx="13716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1447800" y="3657600"/>
            <a:ext cx="13716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1447800" y="3962400"/>
            <a:ext cx="13716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1119188" y="4983163"/>
            <a:ext cx="192405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n</a:t>
            </a:r>
            <a:r>
              <a:rPr lang="en-US" baseline="-25000"/>
              <a:t>f</a:t>
            </a:r>
            <a:r>
              <a:rPr lang="en-US"/>
              <a:t>  =  U</a:t>
            </a:r>
            <a:r>
              <a:rPr lang="en-US" baseline="-25000"/>
              <a:t>PMNS</a:t>
            </a:r>
            <a:r>
              <a:rPr lang="en-US"/>
              <a:t> </a:t>
            </a:r>
            <a:r>
              <a:rPr lang="en-US">
                <a:latin typeface="Symbol" pitchFamily="18" charset="2"/>
              </a:rPr>
              <a:t>n</a:t>
            </a:r>
            <a:r>
              <a:rPr lang="en-US" baseline="-25000"/>
              <a:t>mass</a:t>
            </a:r>
            <a:endParaRPr lang="en-US"/>
          </a:p>
        </p:txBody>
      </p:sp>
      <p:sp>
        <p:nvSpPr>
          <p:cNvPr id="28703" name="Line 31"/>
          <p:cNvSpPr>
            <a:spLocks noChangeShapeType="1"/>
          </p:cNvSpPr>
          <p:nvPr/>
        </p:nvSpPr>
        <p:spPr bwMode="auto">
          <a:xfrm>
            <a:off x="7618413" y="3962400"/>
            <a:ext cx="1587" cy="152400"/>
          </a:xfrm>
          <a:prstGeom prst="line">
            <a:avLst/>
          </a:prstGeom>
          <a:noFill/>
          <a:ln w="127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4" name="Line 32"/>
          <p:cNvSpPr>
            <a:spLocks noChangeShapeType="1"/>
          </p:cNvSpPr>
          <p:nvPr/>
        </p:nvSpPr>
        <p:spPr bwMode="auto">
          <a:xfrm>
            <a:off x="7620000" y="3733800"/>
            <a:ext cx="1588" cy="1524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5867400" y="2057400"/>
            <a:ext cx="292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rgbClr val="868686"/>
            </a:prstShdw>
          </a:effectLst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5851525" y="3595688"/>
            <a:ext cx="301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rgbClr val="868686"/>
            </a:prstShdw>
          </a:effectLst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5867400" y="3851275"/>
            <a:ext cx="3032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rgbClr val="868686"/>
            </a:prstShdw>
          </a:effectLst>
        </p:spPr>
        <p:txBody>
          <a:bodyPr wrap="none">
            <a:spAutoFit/>
          </a:bodyPr>
          <a:lstStyle/>
          <a:p>
            <a:r>
              <a:rPr lang="en-US"/>
              <a:t>u</a:t>
            </a:r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6248400" y="2133600"/>
            <a:ext cx="1588" cy="1524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5983288" y="4964113"/>
            <a:ext cx="1693092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U</a:t>
            </a:r>
            <a:r>
              <a:rPr lang="en-US" baseline="-25000" dirty="0" err="1"/>
              <a:t>d</a:t>
            </a:r>
            <a:r>
              <a:rPr lang="en-US" dirty="0"/>
              <a:t>  =  </a:t>
            </a:r>
            <a:r>
              <a:rPr lang="en-US" dirty="0" smtClean="0"/>
              <a:t>V</a:t>
            </a:r>
            <a:r>
              <a:rPr lang="en-US" baseline="-25000" dirty="0" smtClean="0"/>
              <a:t>CKM</a:t>
            </a:r>
            <a:r>
              <a:rPr lang="en-US" baseline="30000" dirty="0"/>
              <a:t>+</a:t>
            </a:r>
            <a:r>
              <a:rPr lang="en-US" dirty="0"/>
              <a:t> U </a:t>
            </a:r>
          </a:p>
        </p:txBody>
      </p:sp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7696200" y="5700713"/>
            <a:ext cx="13811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rgbClr val="868686"/>
            </a:prstShdw>
          </a:effectLst>
        </p:spPr>
        <p:txBody>
          <a:bodyPr wrap="none">
            <a:spAutoFit/>
          </a:bodyPr>
          <a:lstStyle/>
          <a:p>
            <a:r>
              <a:rPr lang="en-US"/>
              <a:t>U = (u, c, t)</a:t>
            </a:r>
          </a:p>
        </p:txBody>
      </p:sp>
      <p:sp>
        <p:nvSpPr>
          <p:cNvPr id="28711" name="WordArt 39"/>
          <p:cNvSpPr>
            <a:spLocks noChangeArrowheads="1" noChangeShapeType="1" noTextEdit="1"/>
          </p:cNvSpPr>
          <p:nvPr/>
        </p:nvSpPr>
        <p:spPr bwMode="auto">
          <a:xfrm>
            <a:off x="778510" y="162560"/>
            <a:ext cx="6951663" cy="10925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Leptons versus quarks</a:t>
            </a:r>
          </a:p>
        </p:txBody>
      </p:sp>
      <p:sp>
        <p:nvSpPr>
          <p:cNvPr id="28712" name="Text Box 41"/>
          <p:cNvSpPr txBox="1">
            <a:spLocks noChangeArrowheads="1"/>
          </p:cNvSpPr>
          <p:nvPr/>
        </p:nvSpPr>
        <p:spPr bwMode="auto">
          <a:xfrm>
            <a:off x="5284788" y="6130925"/>
            <a:ext cx="3525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combination of down-quarks</a:t>
            </a:r>
          </a:p>
          <a:p>
            <a:r>
              <a:rPr lang="en-US"/>
              <a:t>produced with a given up quark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24600" y="115347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normal</a:t>
            </a:r>
            <a:endParaRPr lang="en-IE" dirty="0"/>
          </a:p>
        </p:txBody>
      </p:sp>
      <p:sp>
        <p:nvSpPr>
          <p:cNvPr id="42" name="TextBox 41"/>
          <p:cNvSpPr txBox="1"/>
          <p:nvPr/>
        </p:nvSpPr>
        <p:spPr>
          <a:xfrm>
            <a:off x="1783080" y="111283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special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1219200" y="5105400"/>
            <a:ext cx="4724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514600" y="2514600"/>
            <a:ext cx="4572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81924" name="WordArt 4"/>
          <p:cNvSpPr>
            <a:spLocks noChangeArrowheads="1" noChangeShapeType="1" noTextEdit="1"/>
          </p:cNvSpPr>
          <p:nvPr/>
        </p:nvSpPr>
        <p:spPr bwMode="auto">
          <a:xfrm>
            <a:off x="248920" y="294640"/>
            <a:ext cx="7147560" cy="1053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Solar neutrinos: 1-2 normal ordering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295400"/>
            <a:ext cx="3886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Determined  with matter effects </a:t>
            </a:r>
          </a:p>
          <a:p>
            <a:r>
              <a:rPr lang="en-US" dirty="0" smtClean="0"/>
              <a:t>on the  solar neutrinos</a:t>
            </a:r>
          </a:p>
        </p:txBody>
      </p:sp>
      <p:sp>
        <p:nvSpPr>
          <p:cNvPr id="7" name="TextBox 6"/>
          <p:cNvSpPr txBox="1"/>
          <p:nvPr/>
        </p:nvSpPr>
        <p:spPr>
          <a:xfrm rot="21068046">
            <a:off x="1418933" y="1830615"/>
            <a:ext cx="3505200" cy="64633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suppression at high energies </a:t>
            </a:r>
          </a:p>
          <a:p>
            <a:r>
              <a:rPr lang="en-US" dirty="0" smtClean="0"/>
              <a:t>is smaller than at low energies</a:t>
            </a:r>
            <a:endParaRPr lang="en-US" dirty="0"/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505200" y="2590800"/>
            <a:ext cx="3505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|U</a:t>
            </a:r>
            <a:r>
              <a:rPr lang="en-US" baseline="-25000" dirty="0" smtClean="0"/>
              <a:t>e2</a:t>
            </a:r>
            <a:r>
              <a:rPr lang="en-US" dirty="0" smtClean="0"/>
              <a:t>|</a:t>
            </a:r>
            <a:r>
              <a:rPr lang="en-US" baseline="30000" dirty="0" smtClean="0"/>
              <a:t>2</a:t>
            </a:r>
            <a:r>
              <a:rPr lang="en-US" dirty="0" smtClean="0">
                <a:latin typeface="Times New Roman" pitchFamily="18" charset="0"/>
              </a:rPr>
              <a:t>  </a:t>
            </a:r>
            <a:r>
              <a:rPr lang="en-US" dirty="0" smtClean="0"/>
              <a:t>~ sin</a:t>
            </a:r>
            <a:r>
              <a:rPr lang="en-US" baseline="30000" dirty="0" smtClean="0">
                <a:latin typeface="Symbol" pitchFamily="18" charset="2"/>
              </a:rPr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>
                <a:latin typeface="Times New Roman" pitchFamily="18" charset="0"/>
              </a:rPr>
              <a:t>12  </a:t>
            </a:r>
            <a:r>
              <a:rPr lang="en-US" dirty="0" smtClean="0"/>
              <a:t>~ 0.3    for NH </a:t>
            </a:r>
            <a:r>
              <a:rPr lang="en-US" baseline="30000" dirty="0" smtClean="0"/>
              <a:t> 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3505200" y="3048000"/>
            <a:ext cx="3505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|U</a:t>
            </a:r>
            <a:r>
              <a:rPr lang="en-US" baseline="-25000" dirty="0" smtClean="0"/>
              <a:t>e1</a:t>
            </a:r>
            <a:r>
              <a:rPr lang="en-US" dirty="0" smtClean="0"/>
              <a:t>|</a:t>
            </a:r>
            <a:r>
              <a:rPr lang="en-US" baseline="30000" dirty="0" smtClean="0"/>
              <a:t>2</a:t>
            </a:r>
            <a:r>
              <a:rPr lang="en-US" dirty="0" smtClean="0">
                <a:latin typeface="Times New Roman" pitchFamily="18" charset="0"/>
              </a:rPr>
              <a:t>  </a:t>
            </a:r>
            <a:r>
              <a:rPr lang="en-US" dirty="0" smtClean="0"/>
              <a:t>~ cos</a:t>
            </a:r>
            <a:r>
              <a:rPr lang="en-US" baseline="30000" dirty="0" smtClean="0">
                <a:latin typeface="Symbol" pitchFamily="18" charset="2"/>
              </a:rPr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>
                <a:latin typeface="Times New Roman" pitchFamily="18" charset="0"/>
              </a:rPr>
              <a:t>12  </a:t>
            </a:r>
            <a:r>
              <a:rPr lang="en-US" dirty="0" smtClean="0"/>
              <a:t>~ 0.7    for IH </a:t>
            </a:r>
            <a:r>
              <a:rPr lang="en-US" baseline="30000" dirty="0" smtClean="0"/>
              <a:t> 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2590800" y="2819400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ee</a:t>
            </a:r>
            <a:r>
              <a:rPr lang="en-US" dirty="0" smtClean="0"/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=  </a:t>
            </a:r>
            <a:r>
              <a:rPr lang="en-US" baseline="30000" dirty="0" smtClean="0"/>
              <a:t> 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 bwMode="auto">
          <a:xfrm>
            <a:off x="5715000" y="1905000"/>
            <a:ext cx="152400" cy="376476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Left Brace 15"/>
          <p:cNvSpPr/>
          <p:nvPr/>
        </p:nvSpPr>
        <p:spPr bwMode="auto">
          <a:xfrm>
            <a:off x="3276600" y="2590800"/>
            <a:ext cx="228600" cy="762000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897868"/>
            <a:ext cx="6400800" cy="369332"/>
          </a:xfrm>
          <a:prstGeom prst="rect">
            <a:avLst/>
          </a:prstGeom>
          <a:solidFill>
            <a:srgbClr val="FF66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 is to determine the 1-3 or 2-3 ordering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43434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neutrinos are not sensitive to 1-3 ordering due to very small matter effect on 1-3 mixing:  </a:t>
            </a:r>
            <a:endParaRPr lang="en-US" dirty="0"/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1219200" y="5410200"/>
            <a:ext cx="342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smtClean="0"/>
              <a:t>sin</a:t>
            </a:r>
            <a:r>
              <a:rPr lang="en-US" sz="2000" baseline="30000" dirty="0" smtClean="0">
                <a:latin typeface="Symbol" pitchFamily="18" charset="2"/>
              </a:rPr>
              <a:t> </a:t>
            </a:r>
            <a:r>
              <a:rPr lang="en-US" sz="2000" dirty="0" smtClean="0">
                <a:latin typeface="Symbol" pitchFamily="18" charset="2"/>
              </a:rPr>
              <a:t>q</a:t>
            </a:r>
            <a:r>
              <a:rPr lang="en-US" sz="2000" baseline="30000" dirty="0" smtClean="0"/>
              <a:t>m</a:t>
            </a:r>
            <a:r>
              <a:rPr lang="en-US" sz="2000" baseline="-25000" dirty="0" smtClean="0">
                <a:latin typeface="Times New Roman" pitchFamily="18" charset="0"/>
              </a:rPr>
              <a:t>13  </a:t>
            </a:r>
            <a:r>
              <a:rPr lang="en-US" sz="2000" dirty="0" smtClean="0"/>
              <a:t>= sin</a:t>
            </a:r>
            <a:r>
              <a:rPr lang="en-US" sz="2000" baseline="30000" dirty="0" smtClean="0">
                <a:latin typeface="Symbol" pitchFamily="18" charset="2"/>
              </a:rPr>
              <a:t> </a:t>
            </a:r>
            <a:r>
              <a:rPr lang="en-US" sz="2000" dirty="0" smtClean="0">
                <a:latin typeface="Symbol" pitchFamily="18" charset="2"/>
              </a:rPr>
              <a:t>q</a:t>
            </a:r>
            <a:r>
              <a:rPr lang="en-US" sz="2000" baseline="-25000" dirty="0" smtClean="0">
                <a:latin typeface="Times New Roman" pitchFamily="18" charset="0"/>
              </a:rPr>
              <a:t>13</a:t>
            </a:r>
            <a:r>
              <a:rPr lang="en-US" sz="2000" dirty="0" smtClean="0"/>
              <a:t>  1 +/-   </a:t>
            </a:r>
            <a:r>
              <a:rPr lang="en-US" sz="2000" dirty="0" smtClean="0">
                <a:latin typeface="Times New Roman" pitchFamily="18" charset="0"/>
              </a:rPr>
              <a:t> </a:t>
            </a:r>
            <a:endParaRPr lang="en-US" sz="2000" baseline="30000" dirty="0"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2400" y="52972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2EV </a:t>
            </a:r>
            <a:r>
              <a:rPr lang="en-US" dirty="0" err="1" smtClean="0"/>
              <a:t>cos</a:t>
            </a:r>
            <a:r>
              <a:rPr lang="en-US" dirty="0" smtClean="0"/>
              <a:t> 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>
                <a:latin typeface="Times New Roman" pitchFamily="18" charset="0"/>
              </a:rPr>
              <a:t>13</a:t>
            </a:r>
            <a:r>
              <a:rPr lang="en-US" dirty="0" smtClean="0">
                <a:latin typeface="Symbol" pitchFamily="18" charset="2"/>
              </a:rPr>
              <a:t>                   </a:t>
            </a:r>
          </a:p>
          <a:p>
            <a:r>
              <a:rPr lang="en-US" dirty="0" smtClean="0">
                <a:latin typeface="Symbol" pitchFamily="18" charset="2"/>
              </a:rPr>
              <a:t>      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31</a:t>
            </a:r>
            <a:r>
              <a:rPr lang="en-US" baseline="-25000" dirty="0" smtClean="0">
                <a:latin typeface="Times New Roman" pitchFamily="18" charset="0"/>
              </a:rPr>
              <a:t>                 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038600" y="5638800"/>
            <a:ext cx="1447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Double Bracket 25"/>
          <p:cNvSpPr/>
          <p:nvPr/>
        </p:nvSpPr>
        <p:spPr bwMode="auto">
          <a:xfrm>
            <a:off x="3200400" y="5257800"/>
            <a:ext cx="2438400" cy="685800"/>
          </a:xfrm>
          <a:prstGeom prst="bracketPair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29000" y="6260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NH / IH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410200" y="617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few 10</a:t>
            </a:r>
            <a:r>
              <a:rPr lang="en-US" baseline="30000" dirty="0" smtClean="0"/>
              <a:t>-2</a:t>
            </a:r>
            <a:endParaRPr lang="en-US" dirty="0"/>
          </a:p>
        </p:txBody>
      </p:sp>
      <p:sp>
        <p:nvSpPr>
          <p:cNvPr id="31" name="Right Arrow 30"/>
          <p:cNvSpPr/>
          <p:nvPr/>
        </p:nvSpPr>
        <p:spPr bwMode="auto">
          <a:xfrm rot="13686000">
            <a:off x="5079356" y="5995562"/>
            <a:ext cx="381000" cy="304800"/>
          </a:xfrm>
          <a:prstGeom prst="rightArrow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 rot="13686000">
            <a:off x="3683644" y="5958569"/>
            <a:ext cx="381000" cy="304800"/>
          </a:xfrm>
          <a:prstGeom prst="rightArrow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6868" name="WordArt 5"/>
          <p:cNvSpPr>
            <a:spLocks noChangeArrowheads="1" noChangeShapeType="1" noTextEdit="1"/>
          </p:cNvSpPr>
          <p:nvPr/>
        </p:nvSpPr>
        <p:spPr bwMode="auto">
          <a:xfrm>
            <a:off x="381000" y="436880"/>
            <a:ext cx="6243320" cy="11696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Suppression of effects</a:t>
            </a:r>
          </a:p>
        </p:txBody>
      </p:sp>
      <p:sp>
        <p:nvSpPr>
          <p:cNvPr id="36869" name="Text Box 12"/>
          <p:cNvSpPr txBox="1">
            <a:spLocks noChangeArrowheads="1"/>
          </p:cNvSpPr>
          <p:nvPr/>
        </p:nvSpPr>
        <p:spPr bwMode="auto">
          <a:xfrm>
            <a:off x="304800" y="4343400"/>
            <a:ext cx="1849438" cy="830263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Integration</a:t>
            </a:r>
          </a:p>
          <a:p>
            <a:r>
              <a:rPr lang="en-US" sz="2400"/>
              <a:t>averaging</a:t>
            </a:r>
          </a:p>
        </p:txBody>
      </p:sp>
      <p:sp>
        <p:nvSpPr>
          <p:cNvPr id="36870" name="Text Box 13"/>
          <p:cNvSpPr txBox="1">
            <a:spLocks noChangeArrowheads="1"/>
          </p:cNvSpPr>
          <p:nvPr/>
        </p:nvSpPr>
        <p:spPr bwMode="auto">
          <a:xfrm>
            <a:off x="2819400" y="4318000"/>
            <a:ext cx="4321175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averaging and smoothing  effects </a:t>
            </a:r>
          </a:p>
          <a:p>
            <a:r>
              <a:rPr lang="en-US" sz="2000"/>
              <a:t>reconstruction of  neutrino energy</a:t>
            </a:r>
          </a:p>
          <a:p>
            <a:r>
              <a:rPr lang="en-US" sz="2000"/>
              <a:t>and direction </a:t>
            </a:r>
          </a:p>
        </p:txBody>
      </p:sp>
      <p:sp>
        <p:nvSpPr>
          <p:cNvPr id="36871" name="Text Box 15"/>
          <p:cNvSpPr txBox="1">
            <a:spLocks noChangeArrowheads="1"/>
          </p:cNvSpPr>
          <p:nvPr/>
        </p:nvSpPr>
        <p:spPr bwMode="auto">
          <a:xfrm>
            <a:off x="419100" y="2065338"/>
            <a:ext cx="1409700" cy="830262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Original </a:t>
            </a:r>
          </a:p>
          <a:p>
            <a:r>
              <a:rPr lang="en-US" sz="2400"/>
              <a:t>fluxes</a:t>
            </a:r>
          </a:p>
        </p:txBody>
      </p:sp>
      <p:sp>
        <p:nvSpPr>
          <p:cNvPr id="36872" name="Text Box 16"/>
          <p:cNvSpPr txBox="1">
            <a:spLocks noChangeArrowheads="1"/>
          </p:cNvSpPr>
          <p:nvPr/>
        </p:nvSpPr>
        <p:spPr bwMode="auto">
          <a:xfrm>
            <a:off x="2895600" y="5867400"/>
            <a:ext cx="2935288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identification of flavor</a:t>
            </a:r>
          </a:p>
        </p:txBody>
      </p:sp>
      <p:sp>
        <p:nvSpPr>
          <p:cNvPr id="36873" name="Text Box 19"/>
          <p:cNvSpPr txBox="1">
            <a:spLocks noChangeArrowheads="1"/>
          </p:cNvSpPr>
          <p:nvPr/>
        </p:nvSpPr>
        <p:spPr bwMode="auto">
          <a:xfrm>
            <a:off x="2819400" y="1752600"/>
            <a:ext cx="243840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different flavors: </a:t>
            </a:r>
          </a:p>
          <a:p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/>
              <a:t>e</a:t>
            </a:r>
            <a:r>
              <a:rPr lang="en-US" sz="2000" baseline="-25000">
                <a:latin typeface="Symbol" pitchFamily="18" charset="2"/>
              </a:rPr>
              <a:t> </a:t>
            </a:r>
            <a:r>
              <a:rPr lang="en-US" sz="2000"/>
              <a:t> and </a:t>
            </a:r>
            <a:r>
              <a:rPr lang="en-US" sz="2000">
                <a:latin typeface="Symbol" pitchFamily="18" charset="2"/>
              </a:rPr>
              <a:t>n</a:t>
            </a:r>
            <a:r>
              <a:rPr lang="en-US" sz="2000" baseline="-25000">
                <a:latin typeface="Symbol" pitchFamily="18" charset="2"/>
              </a:rPr>
              <a:t>m   </a:t>
            </a:r>
            <a:r>
              <a:rPr lang="en-US" sz="2000"/>
              <a:t> </a:t>
            </a:r>
          </a:p>
        </p:txBody>
      </p:sp>
      <p:sp>
        <p:nvSpPr>
          <p:cNvPr id="36874" name="Text Box 22"/>
          <p:cNvSpPr txBox="1">
            <a:spLocks noChangeArrowheads="1"/>
          </p:cNvSpPr>
          <p:nvPr/>
        </p:nvSpPr>
        <p:spPr bwMode="auto">
          <a:xfrm>
            <a:off x="381000" y="5943600"/>
            <a:ext cx="1601788" cy="461963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Detection</a:t>
            </a:r>
          </a:p>
        </p:txBody>
      </p:sp>
      <p:sp>
        <p:nvSpPr>
          <p:cNvPr id="36875" name="Text Box 19"/>
          <p:cNvSpPr txBox="1">
            <a:spLocks noChangeArrowheads="1"/>
          </p:cNvSpPr>
          <p:nvPr/>
        </p:nvSpPr>
        <p:spPr bwMode="auto">
          <a:xfrm>
            <a:off x="2773363" y="2667000"/>
            <a:ext cx="1874837" cy="708025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neutrinos and </a:t>
            </a:r>
          </a:p>
          <a:p>
            <a:r>
              <a:rPr lang="en-US" sz="2000"/>
              <a:t>antineutrinos 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6019800" y="1752600"/>
            <a:ext cx="145415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Screening </a:t>
            </a:r>
          </a:p>
          <a:p>
            <a:r>
              <a:rPr lang="en-US" sz="2000"/>
              <a:t>factors</a:t>
            </a:r>
          </a:p>
        </p:txBody>
      </p:sp>
      <p:sp>
        <p:nvSpPr>
          <p:cNvPr id="36877" name="Text Box 20"/>
          <p:cNvSpPr txBox="1">
            <a:spLocks noChangeArrowheads="1"/>
          </p:cNvSpPr>
          <p:nvPr/>
        </p:nvSpPr>
        <p:spPr bwMode="auto">
          <a:xfrm rot="-725879">
            <a:off x="7262813" y="1914525"/>
            <a:ext cx="15938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(1 - r s</a:t>
            </a:r>
            <a:r>
              <a:rPr lang="en-US" sz="2000" baseline="-25000"/>
              <a:t>23</a:t>
            </a:r>
            <a:r>
              <a:rPr lang="en-US" sz="2000" baseline="30000"/>
              <a:t>2 </a:t>
            </a:r>
            <a:r>
              <a:rPr lang="en-US" sz="2000"/>
              <a:t>)</a:t>
            </a:r>
            <a:r>
              <a:rPr lang="en-US" sz="2000" baseline="30000"/>
              <a:t>   </a:t>
            </a:r>
            <a:endParaRPr lang="en-US" sz="2000"/>
          </a:p>
        </p:txBody>
      </p:sp>
      <p:sp>
        <p:nvSpPr>
          <p:cNvPr id="36878" name="TextBox 14"/>
          <p:cNvSpPr txBox="1">
            <a:spLocks noChangeArrowheads="1"/>
          </p:cNvSpPr>
          <p:nvPr/>
        </p:nvSpPr>
        <p:spPr bwMode="auto">
          <a:xfrm>
            <a:off x="7010400" y="3124200"/>
            <a:ext cx="182880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Reduces CP-asymmetry</a:t>
            </a:r>
          </a:p>
        </p:txBody>
      </p:sp>
      <p:sp>
        <p:nvSpPr>
          <p:cNvPr id="36879" name="Text Box 20"/>
          <p:cNvSpPr txBox="1">
            <a:spLocks noChangeArrowheads="1"/>
          </p:cNvSpPr>
          <p:nvPr/>
        </p:nvSpPr>
        <p:spPr bwMode="auto">
          <a:xfrm rot="194410">
            <a:off x="5743575" y="2782888"/>
            <a:ext cx="1036638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(1 - </a:t>
            </a:r>
            <a:r>
              <a:rPr lang="en-US" sz="2000">
                <a:latin typeface="Symbol" pitchFamily="18" charset="2"/>
              </a:rPr>
              <a:t>k</a:t>
            </a:r>
            <a:r>
              <a:rPr lang="en-US" sz="2000" baseline="-25000"/>
              <a:t>e</a:t>
            </a:r>
            <a:r>
              <a:rPr lang="en-US" sz="2000" baseline="30000"/>
              <a:t> </a:t>
            </a:r>
            <a:r>
              <a:rPr lang="en-US" sz="2000"/>
              <a:t>)</a:t>
            </a:r>
            <a:r>
              <a:rPr lang="en-US" sz="2000" baseline="30000"/>
              <a:t>   </a:t>
            </a:r>
            <a:endParaRPr lang="en-US" sz="2000"/>
          </a:p>
        </p:txBody>
      </p:sp>
      <p:sp>
        <p:nvSpPr>
          <p:cNvPr id="36880" name="Text Box 20"/>
          <p:cNvSpPr txBox="1">
            <a:spLocks noChangeArrowheads="1"/>
          </p:cNvSpPr>
          <p:nvPr/>
        </p:nvSpPr>
        <p:spPr bwMode="auto">
          <a:xfrm rot="-248618">
            <a:off x="5270500" y="3236913"/>
            <a:ext cx="1036638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(1 – </a:t>
            </a:r>
            <a:r>
              <a:rPr lang="en-US" sz="2000">
                <a:latin typeface="Symbol" pitchFamily="18" charset="2"/>
              </a:rPr>
              <a:t>k</a:t>
            </a:r>
            <a:r>
              <a:rPr lang="en-US" sz="2000" baseline="-25000">
                <a:latin typeface="Symbol" pitchFamily="18" charset="2"/>
              </a:rPr>
              <a:t>m</a:t>
            </a:r>
            <a:r>
              <a:rPr lang="en-US" sz="2000"/>
              <a:t>)</a:t>
            </a:r>
            <a:r>
              <a:rPr lang="en-US" sz="2000" baseline="30000"/>
              <a:t>   </a:t>
            </a:r>
            <a:endParaRPr lang="en-US" sz="2000"/>
          </a:p>
        </p:txBody>
      </p:sp>
      <p:sp>
        <p:nvSpPr>
          <p:cNvPr id="36881" name="Right Arrow 17"/>
          <p:cNvSpPr>
            <a:spLocks noChangeArrowheads="1"/>
          </p:cNvSpPr>
          <p:nvPr/>
        </p:nvSpPr>
        <p:spPr bwMode="auto">
          <a:xfrm>
            <a:off x="2133600" y="19812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882" name="AutoShape 75"/>
          <p:cNvSpPr>
            <a:spLocks noChangeArrowheads="1"/>
          </p:cNvSpPr>
          <p:nvPr/>
        </p:nvSpPr>
        <p:spPr bwMode="auto">
          <a:xfrm rot="-6449645">
            <a:off x="2066131" y="1981995"/>
            <a:ext cx="377825" cy="2968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6883" name="AutoShape 75"/>
          <p:cNvSpPr>
            <a:spLocks noChangeArrowheads="1"/>
          </p:cNvSpPr>
          <p:nvPr/>
        </p:nvSpPr>
        <p:spPr bwMode="auto">
          <a:xfrm rot="-3773369">
            <a:off x="2086769" y="2739231"/>
            <a:ext cx="377825" cy="2968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76580" y="111759"/>
            <a:ext cx="4005580" cy="8820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INO-ICAL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6160" y="416559"/>
            <a:ext cx="425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ICAL Collaboration (Ahmed </a:t>
            </a:r>
            <a:r>
              <a:rPr lang="en-IE" sz="1600" i="1" dirty="0" err="1" smtClean="0">
                <a:solidFill>
                  <a:srgbClr val="FF0000"/>
                </a:solidFill>
              </a:rPr>
              <a:t>Shakeel</a:t>
            </a:r>
            <a:r>
              <a:rPr lang="en-IE" sz="1600" i="1" dirty="0" smtClean="0">
                <a:solidFill>
                  <a:srgbClr val="FF0000"/>
                </a:solidFill>
              </a:rPr>
              <a:t> et al.) arXiv:1505.07380 [</a:t>
            </a:r>
            <a:r>
              <a:rPr lang="en-IE" sz="1600" i="1" dirty="0" err="1" smtClean="0">
                <a:solidFill>
                  <a:srgbClr val="FF0000"/>
                </a:solidFill>
              </a:rPr>
              <a:t>physics.ins-det</a:t>
            </a:r>
            <a:r>
              <a:rPr lang="en-IE" sz="1600" i="1" dirty="0" smtClean="0">
                <a:solidFill>
                  <a:srgbClr val="FF0000"/>
                </a:solidFill>
              </a:rPr>
              <a:t>] 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7" name="Picture 6" descr="analysis_MH-comp-2n3D-NH.png"/>
          <p:cNvPicPr>
            <a:picLocks noChangeAspect="1"/>
          </p:cNvPicPr>
          <p:nvPr/>
        </p:nvPicPr>
        <p:blipFill>
          <a:blip r:embed="rId2" cstate="print"/>
          <a:srcRect l="29738" t="2382" r="2244" b="30967"/>
          <a:stretch>
            <a:fillRect/>
          </a:stretch>
        </p:blipFill>
        <p:spPr>
          <a:xfrm>
            <a:off x="218569" y="1407734"/>
            <a:ext cx="3896231" cy="30218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265" y="4582160"/>
            <a:ext cx="7873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hierarchy sensitivity of ICAL with input normal  hierarchy including correlated </a:t>
            </a:r>
            <a:r>
              <a:rPr lang="en-IE" dirty="0" err="1" smtClean="0"/>
              <a:t>hadron</a:t>
            </a:r>
            <a:r>
              <a:rPr lang="en-IE" dirty="0" smtClean="0"/>
              <a:t> energy information, with |</a:t>
            </a:r>
            <a:r>
              <a:rPr lang="el-GR" dirty="0" smtClean="0"/>
              <a:t>Δ</a:t>
            </a:r>
            <a:r>
              <a:rPr lang="en-IE" i="1" dirty="0" smtClean="0"/>
              <a:t>m</a:t>
            </a:r>
            <a:r>
              <a:rPr lang="en-IE" dirty="0" smtClean="0"/>
              <a:t>2eff|, sin2</a:t>
            </a:r>
            <a:r>
              <a:rPr lang="el-GR" i="1" dirty="0" smtClean="0"/>
              <a:t>θ</a:t>
            </a:r>
            <a:r>
              <a:rPr lang="el-GR" dirty="0" smtClean="0"/>
              <a:t>23 </a:t>
            </a:r>
            <a:r>
              <a:rPr lang="en-IE" dirty="0" smtClean="0"/>
              <a:t>and sin22</a:t>
            </a:r>
            <a:r>
              <a:rPr lang="el-GR" i="1" dirty="0" smtClean="0"/>
              <a:t>θ</a:t>
            </a:r>
            <a:r>
              <a:rPr lang="el-GR" dirty="0" smtClean="0"/>
              <a:t>13 </a:t>
            </a:r>
            <a:r>
              <a:rPr lang="en-IE" dirty="0" smtClean="0"/>
              <a:t>marginalised over their 3</a:t>
            </a:r>
            <a:r>
              <a:rPr lang="el-GR" i="1" dirty="0" smtClean="0"/>
              <a:t>σ</a:t>
            </a:r>
            <a:r>
              <a:rPr lang="el-GR" dirty="0" smtClean="0"/>
              <a:t> </a:t>
            </a:r>
            <a:r>
              <a:rPr lang="en-IE" dirty="0" smtClean="0"/>
              <a:t>ranges . Improvement with the inclusion of </a:t>
            </a:r>
            <a:r>
              <a:rPr lang="en-IE" dirty="0" err="1" smtClean="0"/>
              <a:t>hadron</a:t>
            </a:r>
            <a:r>
              <a:rPr lang="en-IE" dirty="0" smtClean="0"/>
              <a:t> energy is significant.\</a:t>
            </a:r>
            <a:r>
              <a:rPr lang="en-IE" dirty="0" err="1" smtClean="0"/>
              <a:t>chisqmh</a:t>
            </a:r>
            <a:r>
              <a:rPr lang="en-IE" dirty="0" smtClean="0"/>
              <a:t> as a function of the exposure assuming NH (left panel) and IH (right panel) as true hierarchy. </a:t>
            </a:r>
            <a:endParaRPr lang="en-IE" dirty="0"/>
          </a:p>
        </p:txBody>
      </p:sp>
      <p:pic>
        <p:nvPicPr>
          <p:cNvPr id="10" name="Picture 9" descr="analysis_MH-comp-2n3D-IH.png"/>
          <p:cNvPicPr>
            <a:picLocks noChangeAspect="1"/>
          </p:cNvPicPr>
          <p:nvPr/>
        </p:nvPicPr>
        <p:blipFill>
          <a:blip r:embed="rId3" cstate="print"/>
          <a:srcRect l="29177" t="2382" r="2244" b="30967"/>
          <a:stretch>
            <a:fillRect/>
          </a:stretch>
        </p:blipFill>
        <p:spPr>
          <a:xfrm>
            <a:off x="4582160" y="1407727"/>
            <a:ext cx="4399655" cy="302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48132" name="WordArt 5"/>
          <p:cNvSpPr>
            <a:spLocks noChangeArrowheads="1" noChangeShapeType="1" noTextEdit="1"/>
          </p:cNvSpPr>
          <p:nvPr/>
        </p:nvSpPr>
        <p:spPr bwMode="auto">
          <a:xfrm>
            <a:off x="762000" y="386080"/>
            <a:ext cx="6817360" cy="9855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Cascade events e +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nutau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48133" name="Picture 2" descr="http://inspirehep.net/record/1116664/files/Fig8n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" y="1930400"/>
            <a:ext cx="4343400" cy="363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49240" y="14594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S. </a:t>
            </a:r>
            <a:r>
              <a:rPr lang="en-US" i="1" dirty="0" err="1" smtClean="0">
                <a:solidFill>
                  <a:srgbClr val="FF0000"/>
                </a:solidFill>
              </a:rPr>
              <a:t>Razzque</a:t>
            </a:r>
            <a:r>
              <a:rPr lang="en-US" i="1" dirty="0" smtClean="0">
                <a:solidFill>
                  <a:srgbClr val="FF0000"/>
                </a:solidFill>
              </a:rPr>
              <a:t> and A.Y.S.,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7" name="WordArt 8"/>
          <p:cNvSpPr>
            <a:spLocks noChangeArrowheads="1" noChangeShapeType="1" noTextEdit="1"/>
          </p:cNvSpPr>
          <p:nvPr/>
        </p:nvSpPr>
        <p:spPr bwMode="auto">
          <a:xfrm>
            <a:off x="492126" y="267467"/>
            <a:ext cx="1706788" cy="971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T2K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1619" y="215090"/>
            <a:ext cx="3973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T2K Collaboration (K. Abe  et al.).  </a:t>
            </a:r>
            <a:r>
              <a:rPr lang="en-IE" sz="1600" b="1" i="1" dirty="0" err="1" smtClean="0">
                <a:solidFill>
                  <a:srgbClr val="FF0000"/>
                </a:solidFill>
              </a:rPr>
              <a:t>Phys.Rev</a:t>
            </a:r>
            <a:r>
              <a:rPr lang="en-IE" sz="1600" b="1" i="1" dirty="0" smtClean="0">
                <a:solidFill>
                  <a:srgbClr val="FF0000"/>
                </a:solidFill>
              </a:rPr>
              <a:t>. D91 (2015) 7, 072010</a:t>
            </a:r>
            <a:r>
              <a:rPr lang="en-IE" sz="1600" i="1" dirty="0" smtClean="0">
                <a:solidFill>
                  <a:srgbClr val="FF0000"/>
                </a:solidFill>
              </a:rPr>
              <a:t>  </a:t>
            </a:r>
            <a:br>
              <a:rPr lang="en-IE" sz="1600" i="1" dirty="0" smtClean="0">
                <a:solidFill>
                  <a:srgbClr val="FF0000"/>
                </a:solidFill>
              </a:rPr>
            </a:br>
            <a:r>
              <a:rPr lang="en-IE" sz="1600" b="1" i="1" dirty="0" smtClean="0">
                <a:solidFill>
                  <a:srgbClr val="FF0000"/>
                </a:solidFill>
              </a:rPr>
              <a:t>arXiv:1502.01550 [hep-ex] 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15" name="Picture 14" descr="t2k_nueapp_1.jpg"/>
          <p:cNvPicPr>
            <a:picLocks noChangeAspect="1"/>
          </p:cNvPicPr>
          <p:nvPr/>
        </p:nvPicPr>
        <p:blipFill>
          <a:blip r:embed="rId2" cstate="print"/>
          <a:srcRect r="2692" b="49970"/>
          <a:stretch>
            <a:fillRect/>
          </a:stretch>
        </p:blipFill>
        <p:spPr>
          <a:xfrm>
            <a:off x="1952622" y="2004897"/>
            <a:ext cx="4468751" cy="32373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88507" y="5301733"/>
            <a:ext cx="415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0                 1                2                3          </a:t>
            </a:r>
            <a:endParaRPr lang="en-IE" dirty="0"/>
          </a:p>
        </p:txBody>
      </p:sp>
      <p:sp>
        <p:nvSpPr>
          <p:cNvPr id="18" name="TextBox 17"/>
          <p:cNvSpPr txBox="1"/>
          <p:nvPr/>
        </p:nvSpPr>
        <p:spPr>
          <a:xfrm>
            <a:off x="4004853" y="5648438"/>
            <a:ext cx="1111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E (</a:t>
            </a:r>
            <a:r>
              <a:rPr lang="en-IE" dirty="0" err="1" smtClean="0"/>
              <a:t>GeV</a:t>
            </a:r>
            <a:r>
              <a:rPr lang="en-IE" dirty="0" smtClean="0"/>
              <a:t>)</a:t>
            </a:r>
            <a:endParaRPr lang="en-IE" dirty="0"/>
          </a:p>
        </p:txBody>
      </p:sp>
      <p:sp>
        <p:nvSpPr>
          <p:cNvPr id="19" name="TextBox 18"/>
          <p:cNvSpPr txBox="1"/>
          <p:nvPr/>
        </p:nvSpPr>
        <p:spPr>
          <a:xfrm>
            <a:off x="1998922" y="1562580"/>
            <a:ext cx="3163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Oscillation probabilities</a:t>
            </a:r>
            <a:endParaRPr lang="en-IE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7" name="WordArt 8"/>
          <p:cNvSpPr>
            <a:spLocks noChangeArrowheads="1" noChangeShapeType="1" noTextEdit="1"/>
          </p:cNvSpPr>
          <p:nvPr/>
        </p:nvSpPr>
        <p:spPr bwMode="auto">
          <a:xfrm>
            <a:off x="1050926" y="213360"/>
            <a:ext cx="2159634" cy="948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NOVA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6" name="Picture 5" descr="nov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477" y="1509712"/>
            <a:ext cx="4274668" cy="2529853"/>
          </a:xfrm>
          <a:prstGeom prst="rect">
            <a:avLst/>
          </a:prstGeom>
        </p:spPr>
      </p:pic>
      <p:pic>
        <p:nvPicPr>
          <p:cNvPr id="7" name="Picture 6" descr="nov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477" y="4294208"/>
            <a:ext cx="4427510" cy="2419107"/>
          </a:xfrm>
          <a:prstGeom prst="rect">
            <a:avLst/>
          </a:prstGeom>
        </p:spPr>
      </p:pic>
      <p:pic>
        <p:nvPicPr>
          <p:cNvPr id="8" name="Picture 7" descr="nova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3628" y="2585010"/>
            <a:ext cx="3501004" cy="40472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18903" y="662792"/>
            <a:ext cx="28613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FNAL – Ash River</a:t>
            </a:r>
          </a:p>
          <a:p>
            <a:r>
              <a:rPr lang="en-IE" sz="2000" dirty="0" smtClean="0"/>
              <a:t>L = 810 km,  14 </a:t>
            </a:r>
            <a:r>
              <a:rPr lang="en-IE" sz="2000" dirty="0" err="1" smtClean="0"/>
              <a:t>kton</a:t>
            </a:r>
            <a:endParaRPr lang="en-IE" sz="2000" dirty="0" smtClean="0"/>
          </a:p>
          <a:p>
            <a:r>
              <a:rPr lang="en-IE" sz="2000" dirty="0" smtClean="0"/>
              <a:t>off axis 3.3</a:t>
            </a:r>
            <a:r>
              <a:rPr lang="en-IE" sz="2000" baseline="30000" dirty="0" smtClean="0"/>
              <a:t>o</a:t>
            </a:r>
            <a:r>
              <a:rPr lang="en-IE" sz="2000" dirty="0" smtClean="0"/>
              <a:t> </a:t>
            </a:r>
          </a:p>
          <a:p>
            <a:r>
              <a:rPr lang="en-IE" sz="2000" dirty="0" smtClean="0"/>
              <a:t>E = 1 - 3  </a:t>
            </a:r>
            <a:r>
              <a:rPr lang="en-IE" sz="2000" dirty="0" err="1" smtClean="0"/>
              <a:t>GeV</a:t>
            </a:r>
            <a:endParaRPr lang="en-IE" sz="2000" dirty="0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5295753" y="2028453"/>
            <a:ext cx="928675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baseline="-25000" dirty="0">
                <a:latin typeface="Symbol" pitchFamily="18" charset="2"/>
              </a:rPr>
              <a:t>m</a:t>
            </a:r>
            <a:r>
              <a:rPr lang="en-US" sz="2000" dirty="0">
                <a:latin typeface="Symbol" pitchFamily="18" charset="2"/>
              </a:rPr>
              <a:t> </a:t>
            </a:r>
            <a:r>
              <a:rPr lang="en-US" sz="2000" dirty="0" smtClean="0">
                <a:latin typeface="Symbol" pitchFamily="18" charset="2"/>
              </a:rPr>
              <a:t>- n</a:t>
            </a:r>
            <a:r>
              <a:rPr lang="en-US" sz="2000" baseline="-25000" dirty="0" smtClean="0">
                <a:latin typeface="Times New Roman" pitchFamily="18" charset="0"/>
              </a:rPr>
              <a:t>e    </a:t>
            </a:r>
            <a:r>
              <a:rPr lang="en-US" sz="2000" dirty="0" smtClean="0">
                <a:latin typeface="Symbol" pitchFamily="18" charset="2"/>
              </a:rPr>
              <a:t>   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2303" y="2105397"/>
            <a:ext cx="257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oscillations in matter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041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16637" y="1481817"/>
            <a:ext cx="3922713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961801" y="234176"/>
            <a:ext cx="6063973" cy="9665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TBM Mixing pattern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133975" y="1098891"/>
            <a:ext cx="40100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FF3300"/>
                </a:solidFill>
              </a:rPr>
              <a:t>P. F. </a:t>
            </a:r>
            <a:r>
              <a:rPr lang="en-US" sz="1600" i="1" dirty="0" smtClean="0">
                <a:solidFill>
                  <a:srgbClr val="FF3300"/>
                </a:solidFill>
              </a:rPr>
              <a:t>Harrison, D</a:t>
            </a:r>
            <a:r>
              <a:rPr lang="en-US" sz="1600" i="1" dirty="0">
                <a:solidFill>
                  <a:srgbClr val="FF3300"/>
                </a:solidFill>
              </a:rPr>
              <a:t>. H. </a:t>
            </a:r>
            <a:r>
              <a:rPr lang="en-US" sz="1600" i="1" dirty="0" err="1" smtClean="0">
                <a:solidFill>
                  <a:srgbClr val="FF3300"/>
                </a:solidFill>
              </a:rPr>
              <a:t>Perkins,W</a:t>
            </a:r>
            <a:r>
              <a:rPr lang="en-US" sz="1600" i="1" dirty="0">
                <a:solidFill>
                  <a:srgbClr val="FF3300"/>
                </a:solidFill>
              </a:rPr>
              <a:t>. G. Scott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133975" y="1880847"/>
            <a:ext cx="2282825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U</a:t>
            </a:r>
            <a:r>
              <a:rPr lang="en-US" baseline="-25000" dirty="0" err="1"/>
              <a:t>tbm</a:t>
            </a:r>
            <a:r>
              <a:rPr lang="en-US" dirty="0"/>
              <a:t> = U</a:t>
            </a:r>
            <a:r>
              <a:rPr lang="en-US" baseline="-25000" dirty="0"/>
              <a:t>23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dirty="0"/>
              <a:t>/4) U</a:t>
            </a:r>
            <a:r>
              <a:rPr lang="en-US" baseline="-25000" dirty="0"/>
              <a:t>12 </a:t>
            </a:r>
            <a:r>
              <a:rPr lang="en-US" baseline="30000" dirty="0"/>
              <a:t> </a:t>
            </a:r>
            <a:endParaRPr lang="en-US" dirty="0"/>
          </a:p>
        </p:txBody>
      </p:sp>
      <p:sp>
        <p:nvSpPr>
          <p:cNvPr id="27657" name="Freeform 9"/>
          <p:cNvSpPr>
            <a:spLocks/>
          </p:cNvSpPr>
          <p:nvPr/>
        </p:nvSpPr>
        <p:spPr bwMode="auto">
          <a:xfrm>
            <a:off x="1703856" y="1851794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1558684" y="1649029"/>
            <a:ext cx="2593975" cy="1066800"/>
          </a:xfrm>
          <a:prstGeom prst="bracketPair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708010" y="1987007"/>
            <a:ext cx="817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U</a:t>
            </a:r>
            <a:r>
              <a:rPr lang="en-US" baseline="-25000" dirty="0" err="1"/>
              <a:t>tbm</a:t>
            </a:r>
            <a:r>
              <a:rPr lang="en-US" dirty="0"/>
              <a:t> =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525573" y="1780381"/>
            <a:ext cx="2616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   2/3       1/3        0</a:t>
            </a:r>
          </a:p>
          <a:p>
            <a:r>
              <a:rPr lang="en-US" dirty="0"/>
              <a:t>-  1/6       1/3    -   1/2 </a:t>
            </a:r>
          </a:p>
          <a:p>
            <a:r>
              <a:rPr lang="en-US" dirty="0"/>
              <a:t>-  1/6       1/3        1/2</a:t>
            </a:r>
          </a:p>
        </p:txBody>
      </p:sp>
      <p:sp>
        <p:nvSpPr>
          <p:cNvPr id="27661" name="Freeform 13"/>
          <p:cNvSpPr>
            <a:spLocks/>
          </p:cNvSpPr>
          <p:nvPr/>
        </p:nvSpPr>
        <p:spPr bwMode="auto">
          <a:xfrm>
            <a:off x="1714742" y="2127999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2" name="Freeform 14"/>
          <p:cNvSpPr>
            <a:spLocks/>
          </p:cNvSpPr>
          <p:nvPr/>
        </p:nvSpPr>
        <p:spPr bwMode="auto">
          <a:xfrm>
            <a:off x="3472543" y="2403702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3" name="Freeform 15"/>
          <p:cNvSpPr>
            <a:spLocks/>
          </p:cNvSpPr>
          <p:nvPr/>
        </p:nvSpPr>
        <p:spPr bwMode="auto">
          <a:xfrm>
            <a:off x="2555572" y="1835603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4" name="Freeform 16"/>
          <p:cNvSpPr>
            <a:spLocks/>
          </p:cNvSpPr>
          <p:nvPr/>
        </p:nvSpPr>
        <p:spPr bwMode="auto">
          <a:xfrm>
            <a:off x="1714742" y="2378371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5" name="Freeform 17"/>
          <p:cNvSpPr>
            <a:spLocks/>
          </p:cNvSpPr>
          <p:nvPr/>
        </p:nvSpPr>
        <p:spPr bwMode="auto">
          <a:xfrm>
            <a:off x="2555572" y="2414588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6" name="Freeform 18"/>
          <p:cNvSpPr>
            <a:spLocks/>
          </p:cNvSpPr>
          <p:nvPr/>
        </p:nvSpPr>
        <p:spPr bwMode="auto">
          <a:xfrm>
            <a:off x="2555572" y="2125120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7" name="Freeform 19"/>
          <p:cNvSpPr>
            <a:spLocks/>
          </p:cNvSpPr>
          <p:nvPr/>
        </p:nvSpPr>
        <p:spPr bwMode="auto">
          <a:xfrm>
            <a:off x="3472543" y="2125120"/>
            <a:ext cx="533400" cy="228600"/>
          </a:xfrm>
          <a:custGeom>
            <a:avLst/>
            <a:gdLst>
              <a:gd name="T0" fmla="*/ 0 w 240"/>
              <a:gd name="T1" fmla="*/ 2147483647 h 336"/>
              <a:gd name="T2" fmla="*/ 2147483647 w 240"/>
              <a:gd name="T3" fmla="*/ 2147483647 h 336"/>
              <a:gd name="T4" fmla="*/ 2147483647 w 240"/>
              <a:gd name="T5" fmla="*/ 0 h 336"/>
              <a:gd name="T6" fmla="*/ 2147483647 w 240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336"/>
              <a:gd name="T14" fmla="*/ 240 w 240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336">
                <a:moveTo>
                  <a:pt x="0" y="144"/>
                </a:moveTo>
                <a:lnTo>
                  <a:pt x="48" y="336"/>
                </a:lnTo>
                <a:lnTo>
                  <a:pt x="48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5133975" y="2356599"/>
            <a:ext cx="1455848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/>
              <a:t>12</a:t>
            </a:r>
            <a:r>
              <a:rPr lang="en-US" baseline="30000" dirty="0" smtClean="0"/>
              <a:t> </a:t>
            </a:r>
            <a:r>
              <a:rPr lang="en-US" dirty="0"/>
              <a:t>= 1/3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7264631" y="1408879"/>
            <a:ext cx="1570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3300"/>
                </a:solidFill>
              </a:rPr>
              <a:t>L. </a:t>
            </a:r>
            <a:r>
              <a:rPr lang="en-US" sz="1600" i="1" dirty="0" err="1">
                <a:solidFill>
                  <a:srgbClr val="FF3300"/>
                </a:solidFill>
              </a:rPr>
              <a:t>Wolfenstein</a:t>
            </a:r>
            <a:endParaRPr lang="en-US" sz="1600" i="1" dirty="0">
              <a:solidFill>
                <a:srgbClr val="FF3300"/>
              </a:solidFill>
            </a:endParaRPr>
          </a:p>
        </p:txBody>
      </p:sp>
      <p:sp>
        <p:nvSpPr>
          <p:cNvPr id="670749" name="Text Box 29"/>
          <p:cNvSpPr txBox="1">
            <a:spLocks noChangeArrowheads="1"/>
          </p:cNvSpPr>
          <p:nvPr/>
        </p:nvSpPr>
        <p:spPr bwMode="auto">
          <a:xfrm rot="714028">
            <a:off x="4042851" y="1661094"/>
            <a:ext cx="628698" cy="369332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789751">
            <a:off x="4038704" y="2115018"/>
            <a:ext cx="707196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0.62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789751">
            <a:off x="4025945" y="2574707"/>
            <a:ext cx="753217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0.78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91819" y="6041180"/>
            <a:ext cx="3819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is no relation of mixing  </a:t>
            </a:r>
          </a:p>
          <a:p>
            <a:r>
              <a:rPr lang="en-US" sz="2000" dirty="0" smtClean="0"/>
              <a:t>with masses  (mass ratios) 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 rot="789751">
            <a:off x="6613666" y="2527876"/>
            <a:ext cx="1335914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0.30- 0.31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 rot="232119">
            <a:off x="4539526" y="3440519"/>
            <a:ext cx="20546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Not accidental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2458" y="6293908"/>
            <a:ext cx="4731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Parameters look like C-G coefficients</a:t>
            </a:r>
            <a:endParaRPr lang="en-IE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239912" y="3851770"/>
            <a:ext cx="310199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Accidental,  numerology,</a:t>
            </a:r>
          </a:p>
          <a:p>
            <a:r>
              <a:rPr lang="en-IE" sz="2000" dirty="0" smtClean="0"/>
              <a:t> useful for bookkeeping</a:t>
            </a:r>
          </a:p>
        </p:txBody>
      </p:sp>
      <p:sp>
        <p:nvSpPr>
          <p:cNvPr id="34" name="TextBox 33"/>
          <p:cNvSpPr txBox="1"/>
          <p:nvPr/>
        </p:nvSpPr>
        <p:spPr>
          <a:xfrm rot="21312298">
            <a:off x="1028239" y="4569446"/>
            <a:ext cx="276709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Accidental symmetry  </a:t>
            </a:r>
          </a:p>
          <a:p>
            <a:r>
              <a:rPr lang="en-IE" sz="2000" dirty="0" smtClean="0"/>
              <a:t>(still useful)</a:t>
            </a:r>
            <a:endParaRPr lang="en-IE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811319" y="3793312"/>
            <a:ext cx="402335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Lowest order approximation </a:t>
            </a:r>
          </a:p>
          <a:p>
            <a:r>
              <a:rPr lang="en-IE" sz="2000" dirty="0" smtClean="0"/>
              <a:t>which corresponds to weakly </a:t>
            </a:r>
          </a:p>
          <a:p>
            <a:r>
              <a:rPr lang="en-IE" sz="2000" dirty="0" smtClean="0"/>
              <a:t>broken (</a:t>
            </a:r>
            <a:r>
              <a:rPr lang="en-IE" sz="2000" dirty="0" err="1" smtClean="0"/>
              <a:t>flavor</a:t>
            </a:r>
            <a:r>
              <a:rPr lang="en-IE" sz="2000" dirty="0" smtClean="0"/>
              <a:t>)  symmetry </a:t>
            </a:r>
          </a:p>
          <a:p>
            <a:r>
              <a:rPr lang="en-IE" sz="2000" dirty="0" smtClean="0"/>
              <a:t>of the </a:t>
            </a:r>
            <a:r>
              <a:rPr lang="en-IE" sz="2000" dirty="0" err="1" smtClean="0"/>
              <a:t>Lagrangian</a:t>
            </a:r>
            <a:endParaRPr lang="en-IE" sz="2000" dirty="0"/>
          </a:p>
        </p:txBody>
      </p:sp>
      <p:sp>
        <p:nvSpPr>
          <p:cNvPr id="36" name="TextBox 35"/>
          <p:cNvSpPr txBox="1"/>
          <p:nvPr/>
        </p:nvSpPr>
        <p:spPr>
          <a:xfrm rot="21295601">
            <a:off x="5309971" y="5004886"/>
            <a:ext cx="345337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with some other physics </a:t>
            </a:r>
          </a:p>
          <a:p>
            <a:r>
              <a:rPr lang="en-IE" sz="2000" dirty="0" smtClean="0"/>
              <a:t>and structures associated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29540" y="155575"/>
            <a:ext cx="5864860" cy="10718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NOvA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 and T2K sensitivity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5" name="Picture 4" descr="hie_se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6016" y="1369695"/>
            <a:ext cx="3741424" cy="2633980"/>
          </a:xfrm>
          <a:prstGeom prst="rect">
            <a:avLst/>
          </a:prstGeom>
        </p:spPr>
      </p:pic>
      <p:pic>
        <p:nvPicPr>
          <p:cNvPr id="7" name="Picture 6" descr="hie_sens_t2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6180" y="4043680"/>
            <a:ext cx="3731260" cy="2646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7749" y="1725497"/>
            <a:ext cx="3973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T2K Collaboration (K. Abe  et al.).  </a:t>
            </a:r>
            <a:r>
              <a:rPr lang="en-IE" sz="1600" b="1" i="1" dirty="0" err="1" smtClean="0">
                <a:solidFill>
                  <a:srgbClr val="FF0000"/>
                </a:solidFill>
              </a:rPr>
              <a:t>Phys.Rev</a:t>
            </a:r>
            <a:r>
              <a:rPr lang="en-IE" sz="1600" b="1" i="1" dirty="0" smtClean="0">
                <a:solidFill>
                  <a:srgbClr val="FF0000"/>
                </a:solidFill>
              </a:rPr>
              <a:t>. D91 (2015) 7, 072010</a:t>
            </a:r>
            <a:r>
              <a:rPr lang="en-IE" sz="1600" i="1" dirty="0" smtClean="0">
                <a:solidFill>
                  <a:srgbClr val="FF0000"/>
                </a:solidFill>
              </a:rPr>
              <a:t>  </a:t>
            </a:r>
            <a:br>
              <a:rPr lang="en-IE" sz="1600" i="1" dirty="0" smtClean="0">
                <a:solidFill>
                  <a:srgbClr val="FF0000"/>
                </a:solidFill>
              </a:rPr>
            </a:br>
            <a:r>
              <a:rPr lang="en-IE" sz="1600" b="1" i="1" dirty="0" smtClean="0">
                <a:solidFill>
                  <a:srgbClr val="FF0000"/>
                </a:solidFill>
              </a:rPr>
              <a:t>arXiv:1502.01550 [hep-ex] </a:t>
            </a:r>
            <a:endParaRPr lang="en-IE" sz="1600" i="1" dirty="0">
              <a:solidFill>
                <a:srgbClr val="FF0000"/>
              </a:solidFill>
            </a:endParaRPr>
          </a:p>
        </p:txBody>
      </p:sp>
      <p:pic>
        <p:nvPicPr>
          <p:cNvPr id="9" name="Picture 8" descr="t2k_nueapp_1.jpg"/>
          <p:cNvPicPr>
            <a:picLocks noChangeAspect="1"/>
          </p:cNvPicPr>
          <p:nvPr/>
        </p:nvPicPr>
        <p:blipFill>
          <a:blip r:embed="rId4" cstate="print"/>
          <a:srcRect r="2692" b="49970"/>
          <a:stretch>
            <a:fillRect/>
          </a:stretch>
        </p:blipFill>
        <p:spPr>
          <a:xfrm>
            <a:off x="344549" y="2519680"/>
            <a:ext cx="3841371" cy="34693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947" y="6036548"/>
            <a:ext cx="3483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0             1              2             3          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1830613" y="6376908"/>
            <a:ext cx="1111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E (</a:t>
            </a:r>
            <a:r>
              <a:rPr lang="en-IE" dirty="0" err="1" smtClean="0"/>
              <a:t>GeV</a:t>
            </a:r>
            <a:r>
              <a:rPr lang="en-IE" dirty="0" smtClean="0"/>
              <a:t>)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8861" y="7034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44931" y="281696"/>
            <a:ext cx="4953167" cy="944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CP-phase from global fit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5" name="Picture 4" descr="fig-chisq-hier.png"/>
          <p:cNvPicPr>
            <a:picLocks noChangeAspect="1"/>
          </p:cNvPicPr>
          <p:nvPr/>
        </p:nvPicPr>
        <p:blipFill>
          <a:blip r:embed="rId2" cstate="print"/>
          <a:srcRect t="68229"/>
          <a:stretch>
            <a:fillRect/>
          </a:stretch>
        </p:blipFill>
        <p:spPr>
          <a:xfrm>
            <a:off x="185057" y="1785236"/>
            <a:ext cx="5113042" cy="3864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72275" y="1486294"/>
            <a:ext cx="3352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Contribution of different sets of experimental results to the determination of the mass ordering, the octant of </a:t>
            </a:r>
            <a:r>
              <a:rPr lang="en-IE" i="1" dirty="0" smtClean="0"/>
              <a:t>θ</a:t>
            </a:r>
            <a:r>
              <a:rPr lang="en-IE" i="1" baseline="-25000" dirty="0" smtClean="0"/>
              <a:t>23</a:t>
            </a:r>
            <a:r>
              <a:rPr lang="en-IE" dirty="0" smtClean="0"/>
              <a:t>  and of the CP violating phase.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5345394" y="3303954"/>
            <a:ext cx="298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Genesis  of determination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5348177" y="3675965"/>
            <a:ext cx="1655897" cy="923330"/>
          </a:xfrm>
          <a:prstGeom prst="rect">
            <a:avLst/>
          </a:prstGeom>
          <a:solidFill>
            <a:srgbClr val="7030A0">
              <a:alpha val="63000"/>
            </a:srgbClr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Solar</a:t>
            </a:r>
          </a:p>
          <a:p>
            <a:r>
              <a:rPr lang="en-IE" dirty="0" smtClean="0"/>
              <a:t>Reactors</a:t>
            </a:r>
          </a:p>
          <a:p>
            <a:r>
              <a:rPr lang="en-IE" dirty="0" smtClean="0"/>
              <a:t>MINOS </a:t>
            </a:r>
            <a:r>
              <a:rPr lang="en-IE" dirty="0" err="1" smtClean="0"/>
              <a:t>dis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6207761" y="4742934"/>
            <a:ext cx="125984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T2K - </a:t>
            </a:r>
            <a:r>
              <a:rPr lang="en-IE" dirty="0" err="1" smtClean="0"/>
              <a:t>Dis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6538577" y="5264666"/>
            <a:ext cx="1228125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T2K-App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807817" y="5796558"/>
            <a:ext cx="1604045" cy="369332"/>
          </a:xfrm>
          <a:prstGeom prst="rect">
            <a:avLst/>
          </a:prstGeom>
          <a:solidFill>
            <a:srgbClr val="FF0000">
              <a:alpha val="89000"/>
            </a:srgbClr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MINOS-App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7146102" y="6243077"/>
            <a:ext cx="158942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/>
              <a:t>Atmospheric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5754131" y="4671814"/>
            <a:ext cx="3532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+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56753" y="5200134"/>
            <a:ext cx="3532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+</a:t>
            </a:r>
            <a:endParaRPr lang="en-IE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6323091" y="5703778"/>
            <a:ext cx="3532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+</a:t>
            </a:r>
            <a:endParaRPr lang="en-IE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577091" y="6145014"/>
            <a:ext cx="3532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+</a:t>
            </a:r>
            <a:endParaRPr lang="en-IE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715055" y="1419196"/>
            <a:ext cx="11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Inverted</a:t>
            </a:r>
            <a:endParaRPr lang="en-IE" dirty="0"/>
          </a:p>
        </p:txBody>
      </p:sp>
      <p:sp>
        <p:nvSpPr>
          <p:cNvPr id="20" name="TextBox 19"/>
          <p:cNvSpPr txBox="1"/>
          <p:nvPr/>
        </p:nvSpPr>
        <p:spPr>
          <a:xfrm>
            <a:off x="3200400" y="1442750"/>
            <a:ext cx="104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Normal</a:t>
            </a:r>
            <a:endParaRPr lang="en-IE" dirty="0"/>
          </a:p>
        </p:txBody>
      </p:sp>
      <p:sp>
        <p:nvSpPr>
          <p:cNvPr id="22" name="TextBox 21"/>
          <p:cNvSpPr txBox="1"/>
          <p:nvPr/>
        </p:nvSpPr>
        <p:spPr>
          <a:xfrm>
            <a:off x="5571243" y="362976"/>
            <a:ext cx="3542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i="1" dirty="0" smtClean="0">
                <a:solidFill>
                  <a:srgbClr val="FF0000"/>
                </a:solidFill>
              </a:rPr>
              <a:t> M.C. Gonzalez-Garcia, M. </a:t>
            </a:r>
            <a:r>
              <a:rPr lang="en-IE" sz="1600" i="1" dirty="0" err="1" smtClean="0">
                <a:solidFill>
                  <a:srgbClr val="FF0000"/>
                </a:solidFill>
              </a:rPr>
              <a:t>Maltoni</a:t>
            </a:r>
            <a:r>
              <a:rPr lang="en-IE" sz="1600" i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IE" sz="1600" i="1" dirty="0" smtClean="0">
                <a:solidFill>
                  <a:srgbClr val="FF0000"/>
                </a:solidFill>
              </a:rPr>
              <a:t>T. </a:t>
            </a:r>
            <a:r>
              <a:rPr lang="en-IE" sz="1600" i="1" dirty="0" err="1" smtClean="0">
                <a:solidFill>
                  <a:srgbClr val="FF0000"/>
                </a:solidFill>
              </a:rPr>
              <a:t>Schwetz</a:t>
            </a:r>
            <a:r>
              <a:rPr lang="en-IE" sz="1600" i="1" dirty="0" smtClean="0">
                <a:solidFill>
                  <a:srgbClr val="FF0000"/>
                </a:solidFill>
              </a:rPr>
              <a:t>, </a:t>
            </a:r>
            <a:r>
              <a:rPr lang="en-IE" sz="1600" b="1" i="1" dirty="0" smtClean="0">
                <a:solidFill>
                  <a:srgbClr val="FF0000"/>
                </a:solidFill>
              </a:rPr>
              <a:t>JHEP 1411 (2014) 052,1409.5439 [hep-ph]  </a:t>
            </a:r>
            <a:endParaRPr lang="en-IE" sz="1600" i="1" dirty="0" smtClean="0">
              <a:solidFill>
                <a:srgbClr val="FF0000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4652842" y="3810492"/>
            <a:ext cx="381000" cy="521732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Down Arrow 23"/>
          <p:cNvSpPr/>
          <p:nvPr/>
        </p:nvSpPr>
        <p:spPr>
          <a:xfrm>
            <a:off x="2023479" y="3947185"/>
            <a:ext cx="381000" cy="521732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TextBox 24"/>
          <p:cNvSpPr txBox="1"/>
          <p:nvPr/>
        </p:nvSpPr>
        <p:spPr>
          <a:xfrm>
            <a:off x="1311275" y="6021903"/>
            <a:ext cx="3369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/>
              <a:t>Atm</a:t>
            </a:r>
            <a:r>
              <a:rPr lang="en-IE" dirty="0" smtClean="0"/>
              <a:t> nu contribution: excess of  sub </a:t>
            </a:r>
            <a:r>
              <a:rPr lang="en-IE" dirty="0" err="1" smtClean="0"/>
              <a:t>GeV</a:t>
            </a:r>
            <a:r>
              <a:rPr lang="en-IE" dirty="0" smtClean="0"/>
              <a:t> </a:t>
            </a:r>
            <a:r>
              <a:rPr lang="en-IE" dirty="0" err="1" smtClean="0"/>
              <a:t>nue</a:t>
            </a:r>
            <a:r>
              <a:rPr lang="en-IE" dirty="0" smtClean="0"/>
              <a:t> events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7" name="WordArt 8"/>
          <p:cNvSpPr>
            <a:spLocks noChangeArrowheads="1" noChangeShapeType="1" noTextEdit="1"/>
          </p:cNvSpPr>
          <p:nvPr/>
        </p:nvSpPr>
        <p:spPr bwMode="auto">
          <a:xfrm>
            <a:off x="460601" y="266209"/>
            <a:ext cx="4769318" cy="9425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LBNF-DUNE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541640" y="1511266"/>
            <a:ext cx="35442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L = 1300km, </a:t>
            </a:r>
            <a:r>
              <a:rPr lang="en-US" sz="2000" dirty="0" err="1" smtClean="0"/>
              <a:t>LAr</a:t>
            </a:r>
            <a:r>
              <a:rPr lang="en-US" sz="2000" dirty="0" smtClean="0"/>
              <a:t> TPC 35 </a:t>
            </a:r>
            <a:r>
              <a:rPr lang="en-US" sz="2000" dirty="0" err="1" smtClean="0"/>
              <a:t>kt</a:t>
            </a:r>
            <a:endParaRPr lang="en-US" sz="2000" dirty="0"/>
          </a:p>
        </p:txBody>
      </p:sp>
      <p:pic>
        <p:nvPicPr>
          <p:cNvPr id="6" name="Picture 5" descr="lbn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471" y="1944521"/>
            <a:ext cx="5243332" cy="2054911"/>
          </a:xfrm>
          <a:prstGeom prst="rect">
            <a:avLst/>
          </a:prstGeom>
        </p:spPr>
      </p:pic>
      <p:pic>
        <p:nvPicPr>
          <p:cNvPr id="7" name="Picture 6" descr="lbn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8998" y="1231912"/>
            <a:ext cx="3146493" cy="2834656"/>
          </a:xfrm>
          <a:prstGeom prst="rect">
            <a:avLst/>
          </a:prstGeom>
        </p:spPr>
      </p:pic>
      <p:pic>
        <p:nvPicPr>
          <p:cNvPr id="8" name="Picture 7" descr="lbne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7423" y="4043417"/>
            <a:ext cx="3146493" cy="2646749"/>
          </a:xfrm>
          <a:prstGeom prst="rect">
            <a:avLst/>
          </a:prstGeom>
        </p:spPr>
      </p:pic>
      <p:pic>
        <p:nvPicPr>
          <p:cNvPr id="9" name="Picture 2" descr="460123.fig.005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195" y="4387239"/>
            <a:ext cx="4790723" cy="23059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Symbol" pitchFamily="18" charset="2"/>
              </a:rPr>
              <a:t>l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543675" y="2300288"/>
            <a:ext cx="2257425" cy="8397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25669" name="AutoShape 5"/>
          <p:cNvSpPr>
            <a:spLocks noChangeArrowheads="1"/>
          </p:cNvSpPr>
          <p:nvPr/>
        </p:nvSpPr>
        <p:spPr bwMode="auto">
          <a:xfrm>
            <a:off x="5410200" y="4648200"/>
            <a:ext cx="2286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366713" y="219075"/>
            <a:ext cx="5486400" cy="885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Mass hierarchies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295400" y="2286000"/>
            <a:ext cx="4724400" cy="3962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2208213" y="2286000"/>
            <a:ext cx="1587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133600" y="5638800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133600" y="3962400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2133600" y="2209800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200400" y="2286000"/>
            <a:ext cx="1588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4191000" y="2286000"/>
            <a:ext cx="1588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5105400" y="2286000"/>
            <a:ext cx="1588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3124200" y="2209800"/>
            <a:ext cx="152400" cy="1524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124200" y="3276600"/>
            <a:ext cx="152400" cy="1524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3124200" y="4114800"/>
            <a:ext cx="152400" cy="1524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4114800" y="2209800"/>
            <a:ext cx="152400" cy="152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4114800" y="4648200"/>
            <a:ext cx="152400" cy="152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4114800" y="3048000"/>
            <a:ext cx="152400" cy="152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029200" y="22098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029200" y="2743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AutoShape 23"/>
          <p:cNvSpPr>
            <a:spLocks noChangeArrowheads="1"/>
          </p:cNvSpPr>
          <p:nvPr/>
        </p:nvSpPr>
        <p:spPr bwMode="auto">
          <a:xfrm>
            <a:off x="4953000" y="2514600"/>
            <a:ext cx="304800" cy="152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1812925" y="1600200"/>
            <a:ext cx="431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up           down       charged    neutrinos</a:t>
            </a:r>
          </a:p>
          <a:p>
            <a:r>
              <a:rPr lang="en-US"/>
              <a:t>quarks    quarks     leptons</a:t>
            </a: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1295400" y="2970213"/>
            <a:ext cx="1524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1295400" y="36576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1295400" y="43434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1295400" y="57150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1295400" y="50292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5867400" y="2970213"/>
            <a:ext cx="1524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>
            <a:off x="5867400" y="57150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Line 32"/>
          <p:cNvSpPr>
            <a:spLocks noChangeShapeType="1"/>
          </p:cNvSpPr>
          <p:nvPr/>
        </p:nvSpPr>
        <p:spPr bwMode="auto">
          <a:xfrm>
            <a:off x="5867400" y="36576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Line 33"/>
          <p:cNvSpPr>
            <a:spLocks noChangeShapeType="1"/>
          </p:cNvSpPr>
          <p:nvPr/>
        </p:nvSpPr>
        <p:spPr bwMode="auto">
          <a:xfrm>
            <a:off x="5867400" y="43434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Line 34"/>
          <p:cNvSpPr>
            <a:spLocks noChangeShapeType="1"/>
          </p:cNvSpPr>
          <p:nvPr/>
        </p:nvSpPr>
        <p:spPr bwMode="auto">
          <a:xfrm>
            <a:off x="5867400" y="5029200"/>
            <a:ext cx="152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685800" y="2819400"/>
            <a:ext cx="627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-1</a:t>
            </a:r>
            <a:r>
              <a:rPr lang="en-US"/>
              <a:t> </a:t>
            </a:r>
          </a:p>
        </p:txBody>
      </p: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685800" y="3505200"/>
            <a:ext cx="652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-2</a:t>
            </a:r>
            <a:r>
              <a:rPr lang="en-US"/>
              <a:t> </a:t>
            </a:r>
          </a:p>
        </p:txBody>
      </p:sp>
      <p:sp>
        <p:nvSpPr>
          <p:cNvPr id="24613" name="Text Box 37"/>
          <p:cNvSpPr txBox="1">
            <a:spLocks noChangeArrowheads="1"/>
          </p:cNvSpPr>
          <p:nvPr/>
        </p:nvSpPr>
        <p:spPr bwMode="auto">
          <a:xfrm>
            <a:off x="685800" y="4114800"/>
            <a:ext cx="652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-3</a:t>
            </a:r>
            <a:r>
              <a:rPr lang="en-US"/>
              <a:t> </a:t>
            </a:r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685800" y="4800600"/>
            <a:ext cx="652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-4</a:t>
            </a:r>
            <a:r>
              <a:rPr lang="en-US"/>
              <a:t> </a:t>
            </a:r>
          </a:p>
        </p:txBody>
      </p:sp>
      <p:sp>
        <p:nvSpPr>
          <p:cNvPr id="24615" name="Text Box 39"/>
          <p:cNvSpPr txBox="1">
            <a:spLocks noChangeArrowheads="1"/>
          </p:cNvSpPr>
          <p:nvPr/>
        </p:nvSpPr>
        <p:spPr bwMode="auto">
          <a:xfrm>
            <a:off x="685800" y="5562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</a:t>
            </a:r>
            <a:r>
              <a:rPr lang="en-US" baseline="30000"/>
              <a:t>-5</a:t>
            </a:r>
            <a:r>
              <a:rPr lang="en-US"/>
              <a:t> </a:t>
            </a: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822325" y="2022475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984012" y="6315650"/>
            <a:ext cx="1657826" cy="40011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</a:t>
            </a:r>
            <a:r>
              <a:rPr lang="en-US" sz="2000" baseline="-25000" dirty="0"/>
              <a:t>u</a:t>
            </a:r>
            <a:r>
              <a:rPr lang="en-US" sz="2000" dirty="0"/>
              <a:t> </a:t>
            </a:r>
            <a:r>
              <a:rPr lang="en-US" sz="2000" dirty="0" err="1"/>
              <a:t>m</a:t>
            </a:r>
            <a:r>
              <a:rPr lang="en-US" sz="2000" baseline="-25000" dirty="0" err="1"/>
              <a:t>t</a:t>
            </a:r>
            <a:r>
              <a:rPr lang="en-US" sz="2000" dirty="0"/>
              <a:t>  =  m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  <a:endParaRPr lang="en-US" sz="2000" dirty="0"/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223838" y="1422400"/>
            <a:ext cx="82708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at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dirty="0"/>
              <a:t>  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5029200" y="3505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3867150" y="5453063"/>
            <a:ext cx="1009650" cy="641350"/>
          </a:xfrm>
          <a:prstGeom prst="rect">
            <a:avLst/>
          </a:prstGeom>
          <a:solidFill>
            <a:srgbClr val="00FF00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Koide </a:t>
            </a:r>
          </a:p>
          <a:p>
            <a:r>
              <a:rPr lang="en-US"/>
              <a:t>relation</a:t>
            </a:r>
          </a:p>
        </p:txBody>
      </p:sp>
      <p:sp>
        <p:nvSpPr>
          <p:cNvPr id="24621" name="Text Box 45"/>
          <p:cNvSpPr txBox="1">
            <a:spLocks noChangeArrowheads="1"/>
          </p:cNvSpPr>
          <p:nvPr/>
        </p:nvSpPr>
        <p:spPr bwMode="auto">
          <a:xfrm>
            <a:off x="2878138" y="6319838"/>
            <a:ext cx="1927131" cy="400110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sin</a:t>
            </a:r>
            <a:r>
              <a:rPr lang="en-US" sz="2000" dirty="0" err="1">
                <a:latin typeface="Symbol" pitchFamily="18" charset="2"/>
              </a:rPr>
              <a:t>q</a:t>
            </a:r>
            <a:r>
              <a:rPr lang="en-US" sz="2000" baseline="-25000" dirty="0" err="1"/>
              <a:t>C</a:t>
            </a:r>
            <a:r>
              <a:rPr lang="en-US" sz="2000" dirty="0"/>
              <a:t> ~   </a:t>
            </a:r>
            <a:r>
              <a:rPr lang="en-US" sz="2000" dirty="0" err="1"/>
              <a:t>m</a:t>
            </a:r>
            <a:r>
              <a:rPr lang="en-US" sz="2000" baseline="-25000" dirty="0" err="1"/>
              <a:t>d</a:t>
            </a:r>
            <a:r>
              <a:rPr lang="en-US" sz="2000" dirty="0"/>
              <a:t>/m</a:t>
            </a:r>
            <a:r>
              <a:rPr lang="en-US" sz="2000" baseline="-25000" dirty="0"/>
              <a:t>s</a:t>
            </a:r>
            <a:endParaRPr lang="en-US" sz="2000" dirty="0"/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4955540" y="6369368"/>
            <a:ext cx="33178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Gatto–Sartori-Tonin</a:t>
            </a:r>
            <a:r>
              <a:rPr lang="en-US" dirty="0"/>
              <a:t> relation </a:t>
            </a:r>
          </a:p>
        </p:txBody>
      </p:sp>
      <p:sp>
        <p:nvSpPr>
          <p:cNvPr id="24623" name="Freeform 47"/>
          <p:cNvSpPr>
            <a:spLocks/>
          </p:cNvSpPr>
          <p:nvPr/>
        </p:nvSpPr>
        <p:spPr bwMode="auto">
          <a:xfrm>
            <a:off x="3860483" y="6367463"/>
            <a:ext cx="838200" cy="304800"/>
          </a:xfrm>
          <a:custGeom>
            <a:avLst/>
            <a:gdLst>
              <a:gd name="T0" fmla="*/ 0 w 528"/>
              <a:gd name="T1" fmla="*/ 2147483647 h 144"/>
              <a:gd name="T2" fmla="*/ 2147483647 w 528"/>
              <a:gd name="T3" fmla="*/ 2147483647 h 144"/>
              <a:gd name="T4" fmla="*/ 2147483647 w 528"/>
              <a:gd name="T5" fmla="*/ 0 h 144"/>
              <a:gd name="T6" fmla="*/ 2147483647 w 528"/>
              <a:gd name="T7" fmla="*/ 0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144"/>
              <a:gd name="T14" fmla="*/ 528 w 528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144">
                <a:moveTo>
                  <a:pt x="0" y="48"/>
                </a:moveTo>
                <a:lnTo>
                  <a:pt x="48" y="144"/>
                </a:lnTo>
                <a:lnTo>
                  <a:pt x="48" y="0"/>
                </a:lnTo>
                <a:lnTo>
                  <a:pt x="528" y="0"/>
                </a:lnTo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6624638" y="2286000"/>
            <a:ext cx="593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Symbol" pitchFamily="18" charset="2"/>
              </a:rPr>
              <a:t> </a:t>
            </a:r>
            <a:r>
              <a:rPr lang="en-US" sz="2000"/>
              <a:t>m</a:t>
            </a:r>
            <a:r>
              <a:rPr lang="en-US" sz="2000" baseline="-25000"/>
              <a:t>2</a:t>
            </a:r>
            <a:r>
              <a:rPr lang="en-US" sz="2000"/>
              <a:t> </a:t>
            </a:r>
          </a:p>
          <a:p>
            <a:r>
              <a:rPr lang="en-US" sz="2000">
                <a:latin typeface="Symbol" pitchFamily="18" charset="2"/>
              </a:rPr>
              <a:t> </a:t>
            </a:r>
            <a:r>
              <a:rPr lang="en-US" sz="2000"/>
              <a:t>m</a:t>
            </a:r>
            <a:r>
              <a:rPr lang="en-US" sz="2000" baseline="-25000"/>
              <a:t>3</a:t>
            </a:r>
            <a:endParaRPr lang="en-US" sz="2000"/>
          </a:p>
        </p:txBody>
      </p:sp>
      <p:sp>
        <p:nvSpPr>
          <p:cNvPr id="24625" name="Freeform 49"/>
          <p:cNvSpPr>
            <a:spLocks/>
          </p:cNvSpPr>
          <p:nvPr/>
        </p:nvSpPr>
        <p:spPr bwMode="auto">
          <a:xfrm>
            <a:off x="7532688" y="2374900"/>
            <a:ext cx="1000125" cy="698500"/>
          </a:xfrm>
          <a:custGeom>
            <a:avLst/>
            <a:gdLst>
              <a:gd name="T0" fmla="*/ 0 w 502"/>
              <a:gd name="T1" fmla="*/ 2147483647 h 174"/>
              <a:gd name="T2" fmla="*/ 2147483647 w 502"/>
              <a:gd name="T3" fmla="*/ 2147483647 h 174"/>
              <a:gd name="T4" fmla="*/ 2147483647 w 502"/>
              <a:gd name="T5" fmla="*/ 0 h 174"/>
              <a:gd name="T6" fmla="*/ 2147483647 w 502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174"/>
              <a:gd name="T14" fmla="*/ 502 w 502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174">
                <a:moveTo>
                  <a:pt x="0" y="46"/>
                </a:moveTo>
                <a:lnTo>
                  <a:pt x="36" y="174"/>
                </a:lnTo>
                <a:lnTo>
                  <a:pt x="36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7691438" y="3243263"/>
            <a:ext cx="828675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~ 0.18</a:t>
            </a:r>
          </a:p>
        </p:txBody>
      </p:sp>
      <p:sp>
        <p:nvSpPr>
          <p:cNvPr id="24627" name="Text Box 51"/>
          <p:cNvSpPr txBox="1">
            <a:spLocks noChangeArrowheads="1"/>
          </p:cNvSpPr>
          <p:nvPr/>
        </p:nvSpPr>
        <p:spPr bwMode="auto">
          <a:xfrm>
            <a:off x="7632700" y="2393950"/>
            <a:ext cx="1106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 D</a:t>
            </a:r>
            <a:r>
              <a:rPr lang="en-US" sz="2000" dirty="0"/>
              <a:t>m</a:t>
            </a:r>
            <a:r>
              <a:rPr lang="en-US" sz="2000" baseline="-25000" dirty="0"/>
              <a:t>21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</a:p>
          <a:p>
            <a:r>
              <a:rPr lang="en-US" sz="2000" dirty="0">
                <a:latin typeface="Symbol" pitchFamily="18" charset="2"/>
              </a:rPr>
              <a:t> D</a:t>
            </a:r>
            <a:r>
              <a:rPr lang="en-US" sz="2000" dirty="0"/>
              <a:t>m</a:t>
            </a:r>
            <a:r>
              <a:rPr lang="en-US" sz="2000" baseline="-25000" dirty="0"/>
              <a:t>32</a:t>
            </a:r>
            <a:r>
              <a:rPr lang="en-US" sz="2000" baseline="30000" dirty="0"/>
              <a:t>2</a:t>
            </a:r>
            <a:endParaRPr lang="en-US" sz="2000" dirty="0"/>
          </a:p>
        </p:txBody>
      </p:sp>
      <p:sp>
        <p:nvSpPr>
          <p:cNvPr id="24628" name="Line 52"/>
          <p:cNvSpPr>
            <a:spLocks noChangeShapeType="1"/>
          </p:cNvSpPr>
          <p:nvPr/>
        </p:nvSpPr>
        <p:spPr bwMode="auto">
          <a:xfrm>
            <a:off x="7720013" y="2765425"/>
            <a:ext cx="8128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 rot="-5400000">
            <a:off x="-292894" y="3991770"/>
            <a:ext cx="1400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mass ratios</a:t>
            </a:r>
          </a:p>
        </p:txBody>
      </p:sp>
      <p:sp>
        <p:nvSpPr>
          <p:cNvPr id="24630" name="AutoShape 54"/>
          <p:cNvSpPr>
            <a:spLocks noChangeArrowheads="1"/>
          </p:cNvSpPr>
          <p:nvPr/>
        </p:nvSpPr>
        <p:spPr bwMode="auto">
          <a:xfrm>
            <a:off x="4954588" y="3105150"/>
            <a:ext cx="303212" cy="24288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1" name="Text Box 55"/>
          <p:cNvSpPr txBox="1">
            <a:spLocks noChangeArrowheads="1"/>
          </p:cNvSpPr>
          <p:nvPr/>
        </p:nvSpPr>
        <p:spPr bwMode="auto">
          <a:xfrm rot="221002">
            <a:off x="6488113" y="3935413"/>
            <a:ext cx="2354262" cy="1311275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Neutrinos have </a:t>
            </a:r>
          </a:p>
          <a:p>
            <a:r>
              <a:rPr lang="en-US" sz="2000"/>
              <a:t>the weakest mass </a:t>
            </a:r>
          </a:p>
          <a:p>
            <a:r>
              <a:rPr lang="en-US" sz="2000"/>
              <a:t>hierarchy (if any) </a:t>
            </a:r>
          </a:p>
          <a:p>
            <a:r>
              <a:rPr lang="en-US" sz="2000"/>
              <a:t>among fermions </a:t>
            </a:r>
          </a:p>
        </p:txBody>
      </p:sp>
      <p:sp>
        <p:nvSpPr>
          <p:cNvPr id="24632" name="Text Box 56"/>
          <p:cNvSpPr txBox="1">
            <a:spLocks noChangeArrowheads="1"/>
          </p:cNvSpPr>
          <p:nvPr/>
        </p:nvSpPr>
        <p:spPr bwMode="auto">
          <a:xfrm>
            <a:off x="7146472" y="2391453"/>
            <a:ext cx="3818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Symbol" pitchFamily="18" charset="2"/>
              </a:rPr>
              <a:t>&gt;</a:t>
            </a:r>
          </a:p>
        </p:txBody>
      </p:sp>
      <p:sp>
        <p:nvSpPr>
          <p:cNvPr id="24635" name="Text Box 59"/>
          <p:cNvSpPr txBox="1">
            <a:spLocks noChangeArrowheads="1"/>
          </p:cNvSpPr>
          <p:nvPr/>
        </p:nvSpPr>
        <p:spPr bwMode="auto">
          <a:xfrm rot="-190131">
            <a:off x="6860700" y="5244904"/>
            <a:ext cx="213352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Related to </a:t>
            </a:r>
            <a:r>
              <a:rPr lang="en-US" sz="2000" dirty="0" smtClean="0"/>
              <a:t>large </a:t>
            </a:r>
            <a:endParaRPr lang="en-US" sz="2000" dirty="0"/>
          </a:p>
          <a:p>
            <a:r>
              <a:rPr lang="en-US" sz="2000" dirty="0"/>
              <a:t>lepton mixing?</a:t>
            </a:r>
          </a:p>
        </p:txBody>
      </p:sp>
      <p:sp>
        <p:nvSpPr>
          <p:cNvPr id="24636" name="Line 60"/>
          <p:cNvSpPr>
            <a:spLocks noChangeShapeType="1"/>
          </p:cNvSpPr>
          <p:nvPr/>
        </p:nvSpPr>
        <p:spPr bwMode="auto">
          <a:xfrm>
            <a:off x="6764338" y="2684463"/>
            <a:ext cx="3333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7" name="AutoShape 61"/>
          <p:cNvSpPr>
            <a:spLocks noChangeArrowheads="1"/>
          </p:cNvSpPr>
          <p:nvPr/>
        </p:nvSpPr>
        <p:spPr bwMode="auto">
          <a:xfrm flipH="1" flipV="1">
            <a:off x="4953000" y="3805238"/>
            <a:ext cx="303213" cy="242887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8" name="Line 62"/>
          <p:cNvSpPr>
            <a:spLocks noChangeShapeType="1"/>
          </p:cNvSpPr>
          <p:nvPr/>
        </p:nvSpPr>
        <p:spPr bwMode="auto">
          <a:xfrm flipV="1">
            <a:off x="7258049" y="2743199"/>
            <a:ext cx="176213" cy="873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272714" y="133563"/>
            <a:ext cx="4942074" cy="1069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to MH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1" name="Picture 10" descr="orc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552" y="1869440"/>
            <a:ext cx="5515008" cy="401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64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0484" name="WordArt 5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6858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CP-violation and CP-phase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81000" y="3824287"/>
            <a:ext cx="3059113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Under CP-transformations: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3346450" y="3124200"/>
            <a:ext cx="11493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dirty="0">
                <a:sym typeface="Wingdings" pitchFamily="2" charset="2"/>
              </a:rPr>
              <a:t>   </a:t>
            </a:r>
            <a:r>
              <a:rPr lang="en-US" sz="2000" dirty="0" err="1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30000" dirty="0" err="1">
                <a:sym typeface="Wingdings" pitchFamily="2" charset="2"/>
              </a:rPr>
              <a:t>c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 </a:t>
            </a:r>
            <a:endParaRPr lang="en-US" sz="2000" dirty="0"/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381000" y="3105150"/>
            <a:ext cx="2671763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CP- transformations: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4800600" y="3108325"/>
            <a:ext cx="19050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30000" dirty="0" err="1">
                <a:sym typeface="Wingdings" pitchFamily="2" charset="2"/>
              </a:rPr>
              <a:t>c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 =  </a:t>
            </a:r>
            <a:r>
              <a:rPr lang="en-US" sz="2000" dirty="0" err="1">
                <a:sym typeface="Wingdings" pitchFamily="2" charset="2"/>
              </a:rPr>
              <a:t>i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g</a:t>
            </a:r>
            <a:r>
              <a:rPr lang="en-US" sz="2000" baseline="-25000" dirty="0">
                <a:sym typeface="Wingdings" pitchFamily="2" charset="2"/>
              </a:rPr>
              <a:t>0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 g</a:t>
            </a:r>
            <a:r>
              <a:rPr lang="en-US" sz="2000" baseline="-25000" dirty="0">
                <a:sym typeface="Wingdings" pitchFamily="2" charset="2"/>
              </a:rPr>
              <a:t>2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30000" dirty="0">
                <a:sym typeface="Wingdings" pitchFamily="2" charset="2"/>
              </a:rPr>
              <a:t> +   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 </a:t>
            </a:r>
            <a:endParaRPr lang="en-US" sz="2000" dirty="0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2362200" y="4267200"/>
            <a:ext cx="222368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U</a:t>
            </a:r>
            <a:r>
              <a:rPr lang="en-US" sz="2000" baseline="-25000" dirty="0"/>
              <a:t>PMNS</a:t>
            </a:r>
            <a:r>
              <a:rPr lang="en-US" sz="2000" dirty="0"/>
              <a:t> </a:t>
            </a:r>
            <a:r>
              <a:rPr lang="en-US" sz="2000" dirty="0">
                <a:sym typeface="Wingdings" pitchFamily="2" charset="2"/>
              </a:rPr>
              <a:t>  U</a:t>
            </a:r>
            <a:r>
              <a:rPr lang="en-US" sz="2000" baseline="-25000" dirty="0">
                <a:sym typeface="Wingdings" pitchFamily="2" charset="2"/>
              </a:rPr>
              <a:t>PMNS </a:t>
            </a:r>
            <a:r>
              <a:rPr lang="en-US" sz="2000" dirty="0">
                <a:sym typeface="Wingdings" pitchFamily="2" charset="2"/>
              </a:rPr>
              <a:t>*</a:t>
            </a:r>
            <a:endParaRPr lang="en-US" sz="2000" dirty="0"/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5155690" y="4248090"/>
            <a:ext cx="1168910" cy="400110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Symbol" pitchFamily="18" charset="2"/>
                <a:sym typeface="Wingdings" pitchFamily="2" charset="2"/>
              </a:rPr>
              <a:t>d</a:t>
            </a:r>
            <a:r>
              <a:rPr lang="en-US" sz="2000" dirty="0">
                <a:sym typeface="Wingdings" pitchFamily="2" charset="2"/>
              </a:rPr>
              <a:t>   -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d </a:t>
            </a:r>
            <a:endParaRPr lang="en-US" sz="2000" dirty="0"/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2362200" y="4800600"/>
            <a:ext cx="1107996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V </a:t>
            </a:r>
            <a:r>
              <a:rPr lang="en-US" sz="2000">
                <a:sym typeface="Wingdings" pitchFamily="2" charset="2"/>
              </a:rPr>
              <a:t> - V</a:t>
            </a:r>
            <a:endParaRPr lang="en-US" sz="2000"/>
          </a:p>
        </p:txBody>
      </p:sp>
      <p:sp>
        <p:nvSpPr>
          <p:cNvPr id="20493" name="Text Box 14"/>
          <p:cNvSpPr txBox="1">
            <a:spLocks noChangeArrowheads="1"/>
          </p:cNvSpPr>
          <p:nvPr/>
        </p:nvSpPr>
        <p:spPr bwMode="auto">
          <a:xfrm>
            <a:off x="4724400" y="4953000"/>
            <a:ext cx="426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usual medium is  </a:t>
            </a:r>
            <a:r>
              <a:rPr lang="en-US" dirty="0" smtClean="0"/>
              <a:t>C-asymmetric which </a:t>
            </a:r>
          </a:p>
          <a:p>
            <a:r>
              <a:rPr lang="en-US" dirty="0" smtClean="0"/>
              <a:t>leads </a:t>
            </a:r>
            <a:r>
              <a:rPr lang="en-US" dirty="0"/>
              <a:t>to CP </a:t>
            </a:r>
            <a:r>
              <a:rPr lang="en-US" dirty="0" smtClean="0"/>
              <a:t>asymmetry of </a:t>
            </a:r>
            <a:r>
              <a:rPr lang="en-US" dirty="0"/>
              <a:t>interactions</a:t>
            </a:r>
          </a:p>
        </p:txBody>
      </p:sp>
      <p:sp>
        <p:nvSpPr>
          <p:cNvPr id="20494" name="AutoShape 21"/>
          <p:cNvSpPr>
            <a:spLocks noChangeArrowheads="1"/>
          </p:cNvSpPr>
          <p:nvPr/>
        </p:nvSpPr>
        <p:spPr bwMode="auto">
          <a:xfrm>
            <a:off x="4724400" y="4343400"/>
            <a:ext cx="2286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TextBox 16"/>
          <p:cNvSpPr txBox="1">
            <a:spLocks noChangeArrowheads="1"/>
          </p:cNvSpPr>
          <p:nvPr/>
        </p:nvSpPr>
        <p:spPr bwMode="auto">
          <a:xfrm>
            <a:off x="4800600" y="5906869"/>
            <a:ext cx="3581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Degeneracy of effects: </a:t>
            </a:r>
          </a:p>
          <a:p>
            <a:r>
              <a:rPr lang="en-US" dirty="0"/>
              <a:t>Matter can </a:t>
            </a:r>
            <a:r>
              <a:rPr lang="en-US" dirty="0" smtClean="0"/>
              <a:t>imitate CP-violation</a:t>
            </a:r>
            <a:endParaRPr lang="en-US" dirty="0"/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>
            <a:off x="1041400" y="1889125"/>
            <a:ext cx="20828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n</a:t>
            </a:r>
            <a:r>
              <a:rPr lang="en-US" sz="2000" baseline="-25000" dirty="0" err="1"/>
              <a:t>f</a:t>
            </a:r>
            <a:r>
              <a:rPr lang="en-US" sz="2000" dirty="0"/>
              <a:t>  =  U</a:t>
            </a:r>
            <a:r>
              <a:rPr lang="en-US" sz="2000" baseline="-25000" dirty="0"/>
              <a:t>PMNS</a:t>
            </a:r>
            <a:r>
              <a:rPr lang="en-US" sz="2000" dirty="0"/>
              <a:t> </a:t>
            </a:r>
            <a:r>
              <a:rPr lang="en-US" sz="2000" dirty="0" err="1">
                <a:latin typeface="Symbol" pitchFamily="18" charset="2"/>
              </a:rPr>
              <a:t>n</a:t>
            </a:r>
            <a:r>
              <a:rPr lang="en-US" sz="2000" baseline="-25000" dirty="0" err="1"/>
              <a:t>mass</a:t>
            </a:r>
            <a:endParaRPr lang="en-US" sz="2000" dirty="0"/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3905250" y="1905000"/>
            <a:ext cx="287655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U</a:t>
            </a:r>
            <a:r>
              <a:rPr lang="en-US" sz="2000" baseline="-25000" dirty="0"/>
              <a:t>PMNS  </a:t>
            </a:r>
            <a:r>
              <a:rPr lang="en-US" sz="2000" dirty="0"/>
              <a:t>= U</a:t>
            </a:r>
            <a:r>
              <a:rPr lang="en-US" sz="2000" baseline="-25000" dirty="0"/>
              <a:t>23</a:t>
            </a:r>
            <a:r>
              <a:rPr lang="en-US" sz="2000" dirty="0"/>
              <a:t>I</a:t>
            </a:r>
            <a:r>
              <a:rPr lang="en-US" sz="2000" baseline="-25000" dirty="0">
                <a:latin typeface="Symbol" pitchFamily="18" charset="2"/>
              </a:rPr>
              <a:t>d </a:t>
            </a:r>
            <a:r>
              <a:rPr lang="en-US" sz="2000" dirty="0"/>
              <a:t>U</a:t>
            </a:r>
            <a:r>
              <a:rPr lang="en-US" sz="2000" baseline="-25000" dirty="0"/>
              <a:t>13</a:t>
            </a:r>
            <a:r>
              <a:rPr lang="en-US" sz="2000" dirty="0"/>
              <a:t>I</a:t>
            </a:r>
            <a:r>
              <a:rPr lang="en-US" sz="2000" baseline="-25000" dirty="0">
                <a:latin typeface="Symbol" pitchFamily="18" charset="2"/>
              </a:rPr>
              <a:t>-d </a:t>
            </a:r>
            <a:r>
              <a:rPr lang="en-US" sz="2000" dirty="0"/>
              <a:t>U</a:t>
            </a:r>
            <a:r>
              <a:rPr lang="en-US" sz="2000" baseline="-25000" dirty="0"/>
              <a:t>12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13716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Dirac CP-phase in the standard </a:t>
            </a:r>
            <a:r>
              <a:rPr lang="en-IE" dirty="0" err="1" smtClean="0"/>
              <a:t>parametrization</a:t>
            </a:r>
            <a:r>
              <a:rPr lang="en-IE" dirty="0" smtClean="0"/>
              <a:t>  of the PMNS matrix</a:t>
            </a:r>
            <a:endParaRPr lang="en-IE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3434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Matter potential</a:t>
            </a:r>
            <a:endParaRPr lang="en-IE" dirty="0"/>
          </a:p>
        </p:txBody>
      </p:sp>
      <p:sp>
        <p:nvSpPr>
          <p:cNvPr id="20" name="Text Box 48"/>
          <p:cNvSpPr txBox="1">
            <a:spLocks noChangeArrowheads="1"/>
          </p:cNvSpPr>
          <p:nvPr/>
        </p:nvSpPr>
        <p:spPr bwMode="auto">
          <a:xfrm>
            <a:off x="3886200" y="2438400"/>
            <a:ext cx="24511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 I</a:t>
            </a:r>
            <a:r>
              <a:rPr lang="en-US" sz="2000" baseline="-25000" dirty="0">
                <a:latin typeface="Symbol" pitchFamily="18" charset="2"/>
              </a:rPr>
              <a:t>d</a:t>
            </a:r>
            <a:r>
              <a:rPr lang="en-US" sz="2000" dirty="0"/>
              <a:t>  = </a:t>
            </a:r>
            <a:r>
              <a:rPr lang="en-US" sz="2000" dirty="0" err="1"/>
              <a:t>diag</a:t>
            </a:r>
            <a:r>
              <a:rPr lang="en-US" sz="2000" dirty="0"/>
              <a:t> (1, 1, </a:t>
            </a:r>
            <a:r>
              <a:rPr lang="en-US" sz="2000" dirty="0" err="1"/>
              <a:t>e</a:t>
            </a:r>
            <a:r>
              <a:rPr lang="en-US" sz="2000" baseline="30000" dirty="0" err="1"/>
              <a:t>i</a:t>
            </a:r>
            <a:r>
              <a:rPr lang="en-US" sz="2000" baseline="30000" dirty="0" err="1">
                <a:latin typeface="Symbol" pitchFamily="18" charset="2"/>
              </a:rPr>
              <a:t>d</a:t>
            </a:r>
            <a:r>
              <a:rPr lang="en-US" sz="2000" dirty="0"/>
              <a:t> 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86600" y="3124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/>
              <a:t>upto</a:t>
            </a:r>
            <a:r>
              <a:rPr lang="en-IE" dirty="0" smtClean="0"/>
              <a:t>  </a:t>
            </a:r>
            <a:r>
              <a:rPr lang="en-IE" dirty="0" err="1" smtClean="0"/>
              <a:t>Majorana</a:t>
            </a:r>
            <a:r>
              <a:rPr lang="en-IE" dirty="0" smtClean="0"/>
              <a:t> phase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76580" y="419735"/>
            <a:ext cx="3934460" cy="10718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Fit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5" name="Picture 4" descr="b20.fig-lhood-d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735" y="1778000"/>
            <a:ext cx="3327164" cy="4866640"/>
          </a:xfrm>
          <a:prstGeom prst="rect">
            <a:avLst/>
          </a:prstGeom>
        </p:spPr>
      </p:pic>
      <p:pic>
        <p:nvPicPr>
          <p:cNvPr id="7" name="Picture 6" descr="b20.fig-lhood-t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1039" y="1747520"/>
            <a:ext cx="3962401" cy="4866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-76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8979" y="1085721"/>
            <a:ext cx="8584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cs typeface="Comic Sans MS"/>
              </a:rPr>
              <a:t>  </a:t>
            </a:r>
            <a:r>
              <a:rPr lang="en-GB" sz="2000" dirty="0" err="1" smtClean="0">
                <a:cs typeface="Comic Sans MS"/>
              </a:rPr>
              <a:t>Muon</a:t>
            </a:r>
            <a:r>
              <a:rPr lang="en-GB" sz="2000" dirty="0" smtClean="0">
                <a:cs typeface="Comic Sans MS"/>
              </a:rPr>
              <a:t>- and electron-channels contribute to net hierarchy asymmetry.</a:t>
            </a:r>
          </a:p>
          <a:p>
            <a:pPr algn="ctr"/>
            <a:r>
              <a:rPr lang="en-GB" sz="2000" dirty="0" smtClean="0">
                <a:cs typeface="Comic Sans MS"/>
              </a:rPr>
              <a:t>Electron channel more robust against detector resolution effects: </a:t>
            </a:r>
            <a:endParaRPr lang="en-GB" sz="2000" dirty="0">
              <a:cs typeface="Comic Sans M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692" y="1933003"/>
            <a:ext cx="3273612" cy="23077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5364" y="1933002"/>
            <a:ext cx="3455073" cy="230776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544" y="4366641"/>
            <a:ext cx="3287926" cy="232392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8307" y="4308162"/>
            <a:ext cx="3461213" cy="2429820"/>
          </a:xfrm>
          <a:prstGeom prst="rect">
            <a:avLst/>
          </a:prstGeom>
        </p:spPr>
      </p:pic>
      <p:sp>
        <p:nvSpPr>
          <p:cNvPr id="9" name="Flèche vers la droite 8"/>
          <p:cNvSpPr/>
          <p:nvPr/>
        </p:nvSpPr>
        <p:spPr bwMode="auto">
          <a:xfrm>
            <a:off x="4227932" y="2743633"/>
            <a:ext cx="547268" cy="659967"/>
          </a:xfrm>
          <a:prstGeom prst="rightArrow">
            <a:avLst/>
          </a:prstGeom>
          <a:solidFill>
            <a:srgbClr val="FF99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Flèche vers la droite 9"/>
          <p:cNvSpPr/>
          <p:nvPr/>
        </p:nvSpPr>
        <p:spPr bwMode="auto">
          <a:xfrm>
            <a:off x="4268572" y="5349527"/>
            <a:ext cx="547268" cy="619185"/>
          </a:xfrm>
          <a:prstGeom prst="rightArrow">
            <a:avLst/>
          </a:prstGeom>
          <a:solidFill>
            <a:srgbClr val="FF99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631859" y="3814516"/>
            <a:ext cx="1793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E, </a:t>
            </a:r>
            <a:r>
              <a:rPr lang="en-GB" dirty="0" err="1" smtClean="0">
                <a:solidFill>
                  <a:srgbClr val="0000FF"/>
                </a:solidFill>
              </a:rPr>
              <a:t>θ</a:t>
            </a:r>
            <a:r>
              <a:rPr lang="en-GB" dirty="0" smtClean="0">
                <a:solidFill>
                  <a:srgbClr val="0000FF"/>
                </a:solidFill>
              </a:rPr>
              <a:t> smearing</a:t>
            </a:r>
          </a:p>
          <a:p>
            <a:pPr algn="ctr"/>
            <a:r>
              <a:rPr lang="en-GB" dirty="0" smtClean="0">
                <a:solidFill>
                  <a:srgbClr val="0000FF"/>
                </a:solidFill>
              </a:rPr>
              <a:t>(kinematics</a:t>
            </a:r>
          </a:p>
          <a:p>
            <a:pPr algn="ctr"/>
            <a:r>
              <a:rPr lang="en-GB" dirty="0" smtClean="0">
                <a:solidFill>
                  <a:srgbClr val="0000FF"/>
                </a:solidFill>
              </a:rPr>
              <a:t>+ detector</a:t>
            </a:r>
          </a:p>
          <a:p>
            <a:pPr algn="ctr"/>
            <a:r>
              <a:rPr lang="en-GB" dirty="0" smtClean="0">
                <a:solidFill>
                  <a:srgbClr val="0000FF"/>
                </a:solidFill>
              </a:rPr>
              <a:t>resolution)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pPr/>
              <a:t>77</a:t>
            </a:fld>
            <a:endParaRPr lang="en-GB"/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386081" y="172720"/>
            <a:ext cx="5943599" cy="8026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Smeared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distributions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7040" y="375920"/>
            <a:ext cx="206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Brunner [532]</a:t>
            </a:r>
            <a:endParaRPr lang="en-IE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7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83540" y="193040"/>
            <a:ext cx="4442460" cy="10471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7" name="Picture 6" descr="fi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820" y="1412875"/>
            <a:ext cx="4391660" cy="378079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39748" y="3749040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54637" y="586343"/>
            <a:ext cx="121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K. Clark    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pingu_sens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6960" y="3484879"/>
            <a:ext cx="4135120" cy="3259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-4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891540" y="223520"/>
            <a:ext cx="6972300" cy="1075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Sensitivity to 2-3 mixing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5" name="Picture 4" descr="fi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387600"/>
            <a:ext cx="4195445" cy="34391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17919" y="1256268"/>
            <a:ext cx="1951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K. Clark,  [1379]     </a:t>
            </a:r>
            <a:endParaRPr lang="en-IE" i="1" dirty="0">
              <a:solidFill>
                <a:srgbClr val="FF0000"/>
              </a:solidFill>
            </a:endParaRPr>
          </a:p>
        </p:txBody>
      </p:sp>
      <p:pic>
        <p:nvPicPr>
          <p:cNvPr id="8" name="Picture 4" descr="theta23degen.png"/>
          <p:cNvPicPr>
            <a:picLocks noChangeAspect="1"/>
          </p:cNvPicPr>
          <p:nvPr/>
        </p:nvPicPr>
        <p:blipFill>
          <a:blip r:embed="rId3" cstate="print"/>
          <a:srcRect r="26947"/>
          <a:stretch>
            <a:fillRect/>
          </a:stretch>
        </p:blipFill>
        <p:spPr bwMode="auto">
          <a:xfrm>
            <a:off x="396240" y="2296160"/>
            <a:ext cx="4023360" cy="360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050925" y="59436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sin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n-US" sz="2000" dirty="0">
                <a:latin typeface="Symbol" pitchFamily="18" charset="2"/>
              </a:rPr>
              <a:t>q</a:t>
            </a:r>
            <a:r>
              <a:rPr lang="en-US" sz="2000" baseline="-25000" dirty="0"/>
              <a:t>32, fit</a:t>
            </a:r>
            <a:r>
              <a:rPr lang="en-US" sz="2000" dirty="0"/>
              <a:t>  =  0.50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061085" y="6252210"/>
            <a:ext cx="266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sin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n-US" sz="2000" dirty="0">
                <a:latin typeface="Symbol" pitchFamily="18" charset="2"/>
              </a:rPr>
              <a:t>q</a:t>
            </a:r>
            <a:r>
              <a:rPr lang="en-US" sz="2000" baseline="-25000" dirty="0"/>
              <a:t>32, true</a:t>
            </a:r>
            <a:r>
              <a:rPr lang="en-US" sz="2000" dirty="0"/>
              <a:t> </a:t>
            </a:r>
            <a:r>
              <a:rPr lang="en-US" sz="2000" dirty="0" smtClean="0"/>
              <a:t>=  </a:t>
            </a:r>
            <a:r>
              <a:rPr lang="en-US" sz="2000" dirty="0"/>
              <a:t>0.42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240" y="1260475"/>
            <a:ext cx="5587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Deviation from maximal symmetry or no symmetry</a:t>
            </a:r>
          </a:p>
          <a:p>
            <a:r>
              <a:rPr lang="en-IE" dirty="0" smtClean="0"/>
              <a:t>Quadrant</a:t>
            </a:r>
          </a:p>
          <a:p>
            <a:r>
              <a:rPr lang="en-IE" dirty="0" smtClean="0"/>
              <a:t>Sensitivity to MH depends on </a:t>
            </a:r>
            <a:endParaRPr lang="en-IE" dirty="0"/>
          </a:p>
        </p:txBody>
      </p:sp>
      <p:sp>
        <p:nvSpPr>
          <p:cNvPr id="12" name="Right Arrow 11"/>
          <p:cNvSpPr/>
          <p:nvPr/>
        </p:nvSpPr>
        <p:spPr>
          <a:xfrm rot="20019557">
            <a:off x="5374640" y="4693920"/>
            <a:ext cx="375920" cy="33528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7" y="4663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183438" y="2290763"/>
            <a:ext cx="1779587" cy="2141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555625" y="252413"/>
            <a:ext cx="1282700" cy="67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9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Solar</a:t>
            </a:r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 rot="-903352">
            <a:off x="558800" y="1453238"/>
            <a:ext cx="2043113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KamLAND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 rot="184853">
            <a:off x="236538" y="2119758"/>
            <a:ext cx="2535237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Atmospheric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 rot="430217">
            <a:off x="122757" y="4662739"/>
            <a:ext cx="1551608" cy="4377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MINOS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 rot="344258">
            <a:off x="307975" y="2613470"/>
            <a:ext cx="1919288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303213" y="869950"/>
            <a:ext cx="2173287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neutrinos</a:t>
            </a:r>
          </a:p>
        </p:txBody>
      </p:sp>
      <p:sp>
        <p:nvSpPr>
          <p:cNvPr id="21515" name="WordArt 11"/>
          <p:cNvSpPr>
            <a:spLocks noChangeArrowheads="1" noChangeShapeType="1" noTextEdit="1"/>
          </p:cNvSpPr>
          <p:nvPr/>
        </p:nvSpPr>
        <p:spPr bwMode="auto">
          <a:xfrm rot="536345">
            <a:off x="254817" y="5957188"/>
            <a:ext cx="1063625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T2K</a:t>
            </a:r>
          </a:p>
        </p:txBody>
      </p:sp>
      <p:sp>
        <p:nvSpPr>
          <p:cNvPr id="21516" name="WordArt 12"/>
          <p:cNvSpPr>
            <a:spLocks noChangeArrowheads="1" noChangeShapeType="1" noTextEdit="1"/>
          </p:cNvSpPr>
          <p:nvPr/>
        </p:nvSpPr>
        <p:spPr bwMode="auto">
          <a:xfrm rot="-813492">
            <a:off x="144405" y="5277609"/>
            <a:ext cx="1020763" cy="487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K2K</a:t>
            </a:r>
          </a:p>
        </p:txBody>
      </p:sp>
      <p:pic>
        <p:nvPicPr>
          <p:cNvPr id="21517" name="Picture 13" descr="ev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57769">
            <a:off x="3433763" y="1417638"/>
            <a:ext cx="2840037" cy="199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8" name="Rectangle 14"/>
          <p:cNvSpPr>
            <a:spLocks noChangeArrowheads="1"/>
          </p:cNvSpPr>
          <p:nvPr/>
        </p:nvSpPr>
        <p:spPr bwMode="auto">
          <a:xfrm rot="427925">
            <a:off x="3179763" y="3524250"/>
            <a:ext cx="2843212" cy="1974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 rot="444358">
            <a:off x="3233738" y="3560763"/>
            <a:ext cx="2795587" cy="1419225"/>
          </a:xfrm>
          <a:custGeom>
            <a:avLst/>
            <a:gdLst>
              <a:gd name="T0" fmla="*/ 0 w 2880"/>
              <a:gd name="T1" fmla="*/ 0 h 768"/>
              <a:gd name="T2" fmla="*/ 96 w 2880"/>
              <a:gd name="T3" fmla="*/ 768 h 768"/>
              <a:gd name="T4" fmla="*/ 192 w 2880"/>
              <a:gd name="T5" fmla="*/ 0 h 768"/>
              <a:gd name="T6" fmla="*/ 288 w 2880"/>
              <a:gd name="T7" fmla="*/ 768 h 768"/>
              <a:gd name="T8" fmla="*/ 384 w 2880"/>
              <a:gd name="T9" fmla="*/ 0 h 768"/>
              <a:gd name="T10" fmla="*/ 480 w 2880"/>
              <a:gd name="T11" fmla="*/ 768 h 768"/>
              <a:gd name="T12" fmla="*/ 576 w 2880"/>
              <a:gd name="T13" fmla="*/ 0 h 768"/>
              <a:gd name="T14" fmla="*/ 672 w 2880"/>
              <a:gd name="T15" fmla="*/ 768 h 768"/>
              <a:gd name="T16" fmla="*/ 768 w 2880"/>
              <a:gd name="T17" fmla="*/ 0 h 768"/>
              <a:gd name="T18" fmla="*/ 864 w 2880"/>
              <a:gd name="T19" fmla="*/ 768 h 768"/>
              <a:gd name="T20" fmla="*/ 960 w 2880"/>
              <a:gd name="T21" fmla="*/ 0 h 768"/>
              <a:gd name="T22" fmla="*/ 1056 w 2880"/>
              <a:gd name="T23" fmla="*/ 768 h 768"/>
              <a:gd name="T24" fmla="*/ 1152 w 2880"/>
              <a:gd name="T25" fmla="*/ 0 h 768"/>
              <a:gd name="T26" fmla="*/ 1248 w 2880"/>
              <a:gd name="T27" fmla="*/ 768 h 768"/>
              <a:gd name="T28" fmla="*/ 1344 w 2880"/>
              <a:gd name="T29" fmla="*/ 0 h 768"/>
              <a:gd name="T30" fmla="*/ 1440 w 2880"/>
              <a:gd name="T31" fmla="*/ 768 h 768"/>
              <a:gd name="T32" fmla="*/ 1536 w 2880"/>
              <a:gd name="T33" fmla="*/ 0 h 768"/>
              <a:gd name="T34" fmla="*/ 1632 w 2880"/>
              <a:gd name="T35" fmla="*/ 768 h 768"/>
              <a:gd name="T36" fmla="*/ 1728 w 2880"/>
              <a:gd name="T37" fmla="*/ 0 h 768"/>
              <a:gd name="T38" fmla="*/ 1824 w 2880"/>
              <a:gd name="T39" fmla="*/ 768 h 768"/>
              <a:gd name="T40" fmla="*/ 1920 w 2880"/>
              <a:gd name="T41" fmla="*/ 0 h 768"/>
              <a:gd name="T42" fmla="*/ 2016 w 2880"/>
              <a:gd name="T43" fmla="*/ 768 h 768"/>
              <a:gd name="T44" fmla="*/ 2112 w 2880"/>
              <a:gd name="T45" fmla="*/ 0 h 768"/>
              <a:gd name="T46" fmla="*/ 2208 w 2880"/>
              <a:gd name="T47" fmla="*/ 768 h 768"/>
              <a:gd name="T48" fmla="*/ 2304 w 2880"/>
              <a:gd name="T49" fmla="*/ 0 h 768"/>
              <a:gd name="T50" fmla="*/ 2400 w 2880"/>
              <a:gd name="T51" fmla="*/ 768 h 768"/>
              <a:gd name="T52" fmla="*/ 2496 w 2880"/>
              <a:gd name="T53" fmla="*/ 0 h 768"/>
              <a:gd name="T54" fmla="*/ 2592 w 2880"/>
              <a:gd name="T55" fmla="*/ 768 h 768"/>
              <a:gd name="T56" fmla="*/ 2688 w 2880"/>
              <a:gd name="T57" fmla="*/ 0 h 768"/>
              <a:gd name="T58" fmla="*/ 2784 w 2880"/>
              <a:gd name="T59" fmla="*/ 768 h 768"/>
              <a:gd name="T60" fmla="*/ 2880 w 2880"/>
              <a:gd name="T61" fmla="*/ 0 h 7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880"/>
              <a:gd name="T94" fmla="*/ 0 h 768"/>
              <a:gd name="T95" fmla="*/ 2880 w 2880"/>
              <a:gd name="T96" fmla="*/ 768 h 76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880" h="768">
                <a:moveTo>
                  <a:pt x="0" y="0"/>
                </a:moveTo>
                <a:cubicBezTo>
                  <a:pt x="32" y="384"/>
                  <a:pt x="64" y="768"/>
                  <a:pt x="96" y="768"/>
                </a:cubicBezTo>
                <a:cubicBezTo>
                  <a:pt x="128" y="768"/>
                  <a:pt x="160" y="0"/>
                  <a:pt x="192" y="0"/>
                </a:cubicBezTo>
                <a:cubicBezTo>
                  <a:pt x="224" y="0"/>
                  <a:pt x="256" y="768"/>
                  <a:pt x="288" y="768"/>
                </a:cubicBezTo>
                <a:cubicBezTo>
                  <a:pt x="320" y="768"/>
                  <a:pt x="352" y="0"/>
                  <a:pt x="384" y="0"/>
                </a:cubicBezTo>
                <a:cubicBezTo>
                  <a:pt x="416" y="0"/>
                  <a:pt x="448" y="768"/>
                  <a:pt x="480" y="768"/>
                </a:cubicBezTo>
                <a:cubicBezTo>
                  <a:pt x="512" y="768"/>
                  <a:pt x="544" y="0"/>
                  <a:pt x="576" y="0"/>
                </a:cubicBezTo>
                <a:cubicBezTo>
                  <a:pt x="608" y="0"/>
                  <a:pt x="640" y="768"/>
                  <a:pt x="672" y="768"/>
                </a:cubicBezTo>
                <a:cubicBezTo>
                  <a:pt x="704" y="768"/>
                  <a:pt x="736" y="0"/>
                  <a:pt x="768" y="0"/>
                </a:cubicBezTo>
                <a:cubicBezTo>
                  <a:pt x="800" y="0"/>
                  <a:pt x="832" y="768"/>
                  <a:pt x="864" y="768"/>
                </a:cubicBezTo>
                <a:cubicBezTo>
                  <a:pt x="896" y="768"/>
                  <a:pt x="928" y="0"/>
                  <a:pt x="960" y="0"/>
                </a:cubicBezTo>
                <a:cubicBezTo>
                  <a:pt x="992" y="0"/>
                  <a:pt x="1024" y="768"/>
                  <a:pt x="1056" y="768"/>
                </a:cubicBezTo>
                <a:cubicBezTo>
                  <a:pt x="1088" y="768"/>
                  <a:pt x="1120" y="0"/>
                  <a:pt x="1152" y="0"/>
                </a:cubicBezTo>
                <a:cubicBezTo>
                  <a:pt x="1184" y="0"/>
                  <a:pt x="1216" y="768"/>
                  <a:pt x="1248" y="768"/>
                </a:cubicBezTo>
                <a:cubicBezTo>
                  <a:pt x="1280" y="768"/>
                  <a:pt x="1312" y="0"/>
                  <a:pt x="1344" y="0"/>
                </a:cubicBezTo>
                <a:cubicBezTo>
                  <a:pt x="1376" y="0"/>
                  <a:pt x="1408" y="768"/>
                  <a:pt x="1440" y="768"/>
                </a:cubicBezTo>
                <a:cubicBezTo>
                  <a:pt x="1472" y="768"/>
                  <a:pt x="1504" y="0"/>
                  <a:pt x="1536" y="0"/>
                </a:cubicBezTo>
                <a:cubicBezTo>
                  <a:pt x="1568" y="0"/>
                  <a:pt x="1600" y="768"/>
                  <a:pt x="1632" y="768"/>
                </a:cubicBezTo>
                <a:cubicBezTo>
                  <a:pt x="1664" y="768"/>
                  <a:pt x="1696" y="0"/>
                  <a:pt x="1728" y="0"/>
                </a:cubicBezTo>
                <a:cubicBezTo>
                  <a:pt x="1760" y="0"/>
                  <a:pt x="1792" y="768"/>
                  <a:pt x="1824" y="768"/>
                </a:cubicBezTo>
                <a:cubicBezTo>
                  <a:pt x="1856" y="768"/>
                  <a:pt x="1888" y="0"/>
                  <a:pt x="1920" y="0"/>
                </a:cubicBezTo>
                <a:cubicBezTo>
                  <a:pt x="1952" y="0"/>
                  <a:pt x="1984" y="768"/>
                  <a:pt x="2016" y="768"/>
                </a:cubicBezTo>
                <a:cubicBezTo>
                  <a:pt x="2048" y="768"/>
                  <a:pt x="2080" y="0"/>
                  <a:pt x="2112" y="0"/>
                </a:cubicBezTo>
                <a:cubicBezTo>
                  <a:pt x="2144" y="0"/>
                  <a:pt x="2176" y="768"/>
                  <a:pt x="2208" y="768"/>
                </a:cubicBezTo>
                <a:cubicBezTo>
                  <a:pt x="2240" y="768"/>
                  <a:pt x="2272" y="0"/>
                  <a:pt x="2304" y="0"/>
                </a:cubicBezTo>
                <a:cubicBezTo>
                  <a:pt x="2336" y="0"/>
                  <a:pt x="2368" y="768"/>
                  <a:pt x="2400" y="768"/>
                </a:cubicBezTo>
                <a:cubicBezTo>
                  <a:pt x="2432" y="768"/>
                  <a:pt x="2464" y="0"/>
                  <a:pt x="2496" y="0"/>
                </a:cubicBezTo>
                <a:cubicBezTo>
                  <a:pt x="2528" y="0"/>
                  <a:pt x="2560" y="768"/>
                  <a:pt x="2592" y="768"/>
                </a:cubicBezTo>
                <a:cubicBezTo>
                  <a:pt x="2624" y="768"/>
                  <a:pt x="2656" y="0"/>
                  <a:pt x="2688" y="0"/>
                </a:cubicBezTo>
                <a:cubicBezTo>
                  <a:pt x="2720" y="0"/>
                  <a:pt x="2752" y="768"/>
                  <a:pt x="2784" y="768"/>
                </a:cubicBezTo>
                <a:cubicBezTo>
                  <a:pt x="2816" y="768"/>
                  <a:pt x="2848" y="384"/>
                  <a:pt x="2880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WordArt 16"/>
          <p:cNvSpPr>
            <a:spLocks noChangeArrowheads="1" noChangeShapeType="1" noTextEdit="1"/>
          </p:cNvSpPr>
          <p:nvPr/>
        </p:nvSpPr>
        <p:spPr bwMode="auto">
          <a:xfrm>
            <a:off x="6853238" y="831850"/>
            <a:ext cx="1593850" cy="67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Symbol"/>
              </a:rPr>
              <a:t> </a:t>
            </a:r>
          </a:p>
        </p:txBody>
      </p:sp>
      <p:sp>
        <p:nvSpPr>
          <p:cNvPr id="21521" name="WordArt 17"/>
          <p:cNvSpPr>
            <a:spLocks noChangeArrowheads="1" noChangeShapeType="1" noTextEdit="1"/>
          </p:cNvSpPr>
          <p:nvPr/>
        </p:nvSpPr>
        <p:spPr bwMode="auto">
          <a:xfrm>
            <a:off x="7940675" y="2789238"/>
            <a:ext cx="534988" cy="531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</a:t>
            </a:r>
          </a:p>
        </p:txBody>
      </p:sp>
      <p:sp>
        <p:nvSpPr>
          <p:cNvPr id="21522" name="WordArt 18"/>
          <p:cNvSpPr>
            <a:spLocks noChangeArrowheads="1" noChangeShapeType="1" noTextEdit="1"/>
          </p:cNvSpPr>
          <p:nvPr/>
        </p:nvSpPr>
        <p:spPr bwMode="auto">
          <a:xfrm>
            <a:off x="8543925" y="2449513"/>
            <a:ext cx="31908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2</a:t>
            </a:r>
          </a:p>
        </p:txBody>
      </p:sp>
      <p:sp>
        <p:nvSpPr>
          <p:cNvPr id="21523" name="WordArt 19"/>
          <p:cNvSpPr>
            <a:spLocks noChangeArrowheads="1" noChangeShapeType="1" noTextEdit="1"/>
          </p:cNvSpPr>
          <p:nvPr/>
        </p:nvSpPr>
        <p:spPr bwMode="auto">
          <a:xfrm>
            <a:off x="7319963" y="2676525"/>
            <a:ext cx="534987" cy="644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Symbol"/>
              </a:rPr>
              <a:t>D</a:t>
            </a:r>
          </a:p>
        </p:txBody>
      </p:sp>
      <p:sp>
        <p:nvSpPr>
          <p:cNvPr id="21524" name="WordArt 20"/>
          <p:cNvSpPr>
            <a:spLocks noChangeArrowheads="1" noChangeShapeType="1" noTextEdit="1"/>
          </p:cNvSpPr>
          <p:nvPr/>
        </p:nvSpPr>
        <p:spPr bwMode="auto">
          <a:xfrm>
            <a:off x="7726363" y="3659188"/>
            <a:ext cx="534987" cy="644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Symbol"/>
              </a:rPr>
              <a:t>q</a:t>
            </a:r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>
            <a:off x="2740025" y="3016250"/>
            <a:ext cx="407988" cy="10287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6516688" y="2949575"/>
            <a:ext cx="407987" cy="10287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 rot="-522275">
            <a:off x="4621213" y="1330325"/>
            <a:ext cx="158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MSW-effect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 rot="468185">
            <a:off x="3140075" y="5080000"/>
            <a:ext cx="142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Oscillations</a:t>
            </a:r>
          </a:p>
        </p:txBody>
      </p:sp>
      <p:sp>
        <p:nvSpPr>
          <p:cNvPr id="21529" name="WordArt 25"/>
          <p:cNvSpPr>
            <a:spLocks noChangeArrowheads="1" noChangeShapeType="1" noTextEdit="1"/>
          </p:cNvSpPr>
          <p:nvPr/>
        </p:nvSpPr>
        <p:spPr bwMode="auto">
          <a:xfrm rot="21266854">
            <a:off x="259003" y="3227789"/>
            <a:ext cx="2111823" cy="620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Double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Chooz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5080000" y="5721350"/>
            <a:ext cx="2239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Can be resonantly </a:t>
            </a:r>
          </a:p>
          <a:p>
            <a:r>
              <a:rPr lang="en-US" dirty="0"/>
              <a:t>enhanced in matter</a:t>
            </a:r>
          </a:p>
        </p:txBody>
      </p:sp>
      <p:sp>
        <p:nvSpPr>
          <p:cNvPr id="21531" name="WordArt 27"/>
          <p:cNvSpPr>
            <a:spLocks noChangeArrowheads="1" noChangeShapeType="1" noTextEdit="1"/>
          </p:cNvSpPr>
          <p:nvPr/>
        </p:nvSpPr>
        <p:spPr bwMode="auto">
          <a:xfrm>
            <a:off x="496846" y="3979863"/>
            <a:ext cx="19192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Daya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 Bay</a:t>
            </a:r>
          </a:p>
        </p:txBody>
      </p:sp>
      <p:sp>
        <p:nvSpPr>
          <p:cNvPr id="21532" name="WordArt 28"/>
          <p:cNvSpPr>
            <a:spLocks noChangeArrowheads="1" noChangeShapeType="1" noTextEdit="1"/>
          </p:cNvSpPr>
          <p:nvPr/>
        </p:nvSpPr>
        <p:spPr bwMode="auto">
          <a:xfrm>
            <a:off x="2544626" y="171133"/>
            <a:ext cx="5137603" cy="8838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oscillation fit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9" name="WordArt 8"/>
          <p:cNvSpPr>
            <a:spLocks noChangeArrowheads="1" noChangeShapeType="1" noTextEdit="1"/>
          </p:cNvSpPr>
          <p:nvPr/>
        </p:nvSpPr>
        <p:spPr bwMode="auto">
          <a:xfrm rot="430217">
            <a:off x="1727554" y="6258870"/>
            <a:ext cx="1965677" cy="6348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DeepCore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0" name="WordArt 8"/>
          <p:cNvSpPr>
            <a:spLocks noChangeArrowheads="1" noChangeShapeType="1" noTextEdit="1"/>
          </p:cNvSpPr>
          <p:nvPr/>
        </p:nvSpPr>
        <p:spPr bwMode="auto">
          <a:xfrm rot="21366816">
            <a:off x="1224187" y="5597184"/>
            <a:ext cx="1658937" cy="531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Antares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1" name="WordArt 8"/>
          <p:cNvSpPr>
            <a:spLocks noChangeArrowheads="1" noChangeShapeType="1" noTextEdit="1"/>
          </p:cNvSpPr>
          <p:nvPr/>
        </p:nvSpPr>
        <p:spPr bwMode="auto">
          <a:xfrm rot="21198997">
            <a:off x="1406069" y="5069618"/>
            <a:ext cx="1047513" cy="455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RENO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-76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5119" y="5811520"/>
            <a:ext cx="8584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cs typeface="Comic Sans MS"/>
              </a:rPr>
              <a:t>  </a:t>
            </a:r>
            <a:r>
              <a:rPr lang="en-GB" sz="2000" dirty="0" err="1" smtClean="0">
                <a:cs typeface="Comic Sans MS"/>
              </a:rPr>
              <a:t>Muon</a:t>
            </a:r>
            <a:r>
              <a:rPr lang="en-GB" sz="2000" dirty="0" smtClean="0">
                <a:cs typeface="Comic Sans MS"/>
              </a:rPr>
              <a:t>- and electron-channels contribute to net hierarchy asymmetry.</a:t>
            </a:r>
          </a:p>
          <a:p>
            <a:pPr algn="ctr"/>
            <a:r>
              <a:rPr lang="en-GB" sz="2000" dirty="0" smtClean="0">
                <a:cs typeface="Comic Sans MS"/>
              </a:rPr>
              <a:t>Electron channel more robust against detector resolution effects: </a:t>
            </a:r>
            <a:endParaRPr lang="en-GB" sz="2000" dirty="0">
              <a:cs typeface="Comic Sans M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524" y="1645920"/>
            <a:ext cx="3455073" cy="327570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9507" y="1645920"/>
            <a:ext cx="3461213" cy="3275702"/>
          </a:xfrm>
          <a:prstGeom prst="rect">
            <a:avLst/>
          </a:prstGeom>
        </p:spPr>
      </p:pic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386081" y="172720"/>
            <a:ext cx="5943599" cy="8026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Smeared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distributions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7040" y="375920"/>
            <a:ext cx="150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>
                <a:solidFill>
                  <a:srgbClr val="FF0000"/>
                </a:solidFill>
              </a:rPr>
              <a:t>J. Brunner </a:t>
            </a:r>
            <a:endParaRPr lang="en-IE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7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576580" y="419735"/>
            <a:ext cx="7319646" cy="10718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Symmetries of Hidden sector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4856943" y="365127"/>
            <a:ext cx="3835362" cy="7703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Global 3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Symbol" pitchFamily="18" charset="2"/>
              </a:rPr>
              <a:t>n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– fit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7" name="Picture 6" descr="fig-chisq-glo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665" y="214332"/>
            <a:ext cx="4274820" cy="63017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18309" y="2394869"/>
            <a:ext cx="1817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2-3 mixing:</a:t>
            </a:r>
            <a:endParaRPr lang="en-I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980214" y="2786747"/>
            <a:ext cx="3712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asymmetric for  NO and IO</a:t>
            </a:r>
          </a:p>
          <a:p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>
                <a:latin typeface="Times New Roman" pitchFamily="18" charset="0"/>
              </a:rPr>
              <a:t>23</a:t>
            </a:r>
            <a:r>
              <a:rPr lang="en-IE" dirty="0" smtClean="0"/>
              <a:t> = 0.45 (NO), = 0.58 (IO)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5051289" y="3712029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Small  preference IO and </a:t>
            </a:r>
          </a:p>
          <a:p>
            <a:r>
              <a:rPr lang="en-IE" dirty="0" smtClean="0"/>
              <a:t>2</a:t>
            </a:r>
            <a:r>
              <a:rPr lang="en-IE" baseline="30000" dirty="0" smtClean="0"/>
              <a:t>nd</a:t>
            </a:r>
            <a:r>
              <a:rPr lang="en-IE" dirty="0" smtClean="0"/>
              <a:t> quadrant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5007423" y="1273627"/>
            <a:ext cx="3864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 M.C. Gonzalez-Garcia, M. </a:t>
            </a:r>
            <a:r>
              <a:rPr lang="en-IE" dirty="0" err="1" smtClean="0">
                <a:solidFill>
                  <a:srgbClr val="FF0000"/>
                </a:solidFill>
              </a:rPr>
              <a:t>Maltoni</a:t>
            </a:r>
            <a:r>
              <a:rPr lang="en-IE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T. </a:t>
            </a:r>
            <a:r>
              <a:rPr lang="en-IE" dirty="0" err="1" smtClean="0">
                <a:solidFill>
                  <a:srgbClr val="FF0000"/>
                </a:solidFill>
              </a:rPr>
              <a:t>Schwetz</a:t>
            </a:r>
            <a:r>
              <a:rPr lang="en-IE" dirty="0" smtClean="0">
                <a:solidFill>
                  <a:srgbClr val="FF0000"/>
                </a:solidFill>
              </a:rPr>
              <a:t>, </a:t>
            </a:r>
            <a:r>
              <a:rPr lang="en-IE" b="1" dirty="0" smtClean="0">
                <a:solidFill>
                  <a:srgbClr val="FF0000"/>
                </a:solidFill>
              </a:rPr>
              <a:t>JHEP 1411 (2014) 052,1409.5439 [hep-ph]  </a:t>
            </a:r>
            <a:endParaRPr lang="en-IE" dirty="0" smtClean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311275" y="3433078"/>
            <a:ext cx="267154" cy="278951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Down Arrow 11"/>
          <p:cNvSpPr/>
          <p:nvPr/>
        </p:nvSpPr>
        <p:spPr>
          <a:xfrm>
            <a:off x="1463675" y="5577563"/>
            <a:ext cx="267154" cy="278951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Down Arrow 12"/>
          <p:cNvSpPr/>
          <p:nvPr/>
        </p:nvSpPr>
        <p:spPr>
          <a:xfrm>
            <a:off x="3923846" y="5577563"/>
            <a:ext cx="267154" cy="278951"/>
          </a:xfrm>
          <a:prstGeom prst="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21710</TotalTime>
  <Words>4065</Words>
  <Application>Microsoft Office PowerPoint</Application>
  <PresentationFormat>On-screen Show (4:3)</PresentationFormat>
  <Paragraphs>1210</Paragraphs>
  <Slides>81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</vt:vector>
  </TitlesOfParts>
  <Company>ictp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smirnov</dc:creator>
  <cp:lastModifiedBy>Smirnov</cp:lastModifiedBy>
  <cp:revision>1839</cp:revision>
  <dcterms:created xsi:type="dcterms:W3CDTF">2002-07-02T21:36:52Z</dcterms:created>
  <dcterms:modified xsi:type="dcterms:W3CDTF">2015-08-05T06:29:38Z</dcterms:modified>
</cp:coreProperties>
</file>