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86" r:id="rId2"/>
    <p:sldId id="293" r:id="rId3"/>
    <p:sldId id="295" r:id="rId4"/>
    <p:sldId id="298" r:id="rId5"/>
    <p:sldId id="299" r:id="rId6"/>
    <p:sldId id="300" r:id="rId7"/>
    <p:sldId id="301" r:id="rId8"/>
    <p:sldId id="302" r:id="rId9"/>
    <p:sldId id="30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348C"/>
    <a:srgbClr val="7BB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47" autoAdjust="0"/>
    <p:restoredTop sz="94660"/>
  </p:normalViewPr>
  <p:slideViewPr>
    <p:cSldViewPr>
      <p:cViewPr varScale="1">
        <p:scale>
          <a:sx n="84" d="100"/>
          <a:sy n="84" d="100"/>
        </p:scale>
        <p:origin x="68" y="1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220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227" y="5918500"/>
            <a:ext cx="842392" cy="842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11960" y="6428358"/>
            <a:ext cx="1584176" cy="365125"/>
          </a:xfrm>
          <a:prstGeom prst="rect">
            <a:avLst/>
          </a:prstGeo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854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3024336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3568" y="-27384"/>
            <a:ext cx="8460432" cy="836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3568" y="1600200"/>
            <a:ext cx="806489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" name="Rectangle 4"/>
          <p:cNvSpPr>
            <a:spLocks noChangeAspect="1"/>
          </p:cNvSpPr>
          <p:nvPr/>
        </p:nvSpPr>
        <p:spPr>
          <a:xfrm>
            <a:off x="0" y="1141610"/>
            <a:ext cx="611559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/>
        </p:nvSpPr>
        <p:spPr>
          <a:xfrm rot="16200000">
            <a:off x="-69563" y="83580"/>
            <a:ext cx="761107" cy="601136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-16768" y="6469211"/>
            <a:ext cx="495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arallelogram 8"/>
          <p:cNvSpPr/>
          <p:nvPr userDrawn="1"/>
        </p:nvSpPr>
        <p:spPr>
          <a:xfrm>
            <a:off x="36000" y="854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5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670943"/>
            <a:ext cx="8208912" cy="2910185"/>
          </a:xfrm>
        </p:spPr>
        <p:txBody>
          <a:bodyPr>
            <a:normAutofit/>
          </a:bodyPr>
          <a:lstStyle/>
          <a:p>
            <a:r>
              <a:rPr lang="en-US" dirty="0"/>
              <a:t>Experiments, Schedule &amp; Access to the hall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19672" y="3356993"/>
            <a:ext cx="6400800" cy="2232247"/>
          </a:xfrm>
        </p:spPr>
        <p:txBody>
          <a:bodyPr>
            <a:normAutofit/>
          </a:bodyPr>
          <a:lstStyle/>
          <a:p>
            <a:r>
              <a:rPr lang="en-GB" dirty="0" smtClean="0"/>
              <a:t>.</a:t>
            </a:r>
            <a:endParaRPr lang="en-GB" dirty="0"/>
          </a:p>
          <a:p>
            <a:endParaRPr lang="en-US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995936" y="6093296"/>
            <a:ext cx="21490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en-GB" dirty="0">
                <a:solidFill>
                  <a:prstClr val="black"/>
                </a:solidFill>
              </a:rPr>
              <a:t>Magdalena </a:t>
            </a:r>
            <a:r>
              <a:rPr lang="en-GB" dirty="0" smtClean="0">
                <a:solidFill>
                  <a:prstClr val="black"/>
                </a:solidFill>
              </a:rPr>
              <a:t>Kowalska</a:t>
            </a:r>
          </a:p>
        </p:txBody>
      </p:sp>
    </p:spTree>
    <p:extLst>
      <p:ext uri="{BB962C8B-B14F-4D97-AF65-F5344CB8AC3E}">
        <p14:creationId xmlns:p14="http://schemas.microsoft.com/office/powerpoint/2010/main" val="1142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ISOLDE schedule – part 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 rot="16200000">
            <a:off x="1901704" y="3396385"/>
            <a:ext cx="5511223" cy="103472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GPS startup on schedule (end July); </a:t>
            </a:r>
          </a:p>
          <a:p>
            <a:pPr marL="0" indent="0">
              <a:buNone/>
            </a:pPr>
            <a:r>
              <a:rPr lang="en-US" dirty="0" smtClean="0"/>
              <a:t>HRS – 2 weeks buffer eaten up and physics delayed by ca 1 week (CRIS and IDS runs changed into tests)</a:t>
            </a:r>
          </a:p>
          <a:p>
            <a:pPr marL="0" indent="0">
              <a:buNone/>
            </a:pPr>
            <a:r>
              <a:rPr lang="en-US" dirty="0" smtClean="0"/>
              <a:t>Magnet cycling and slit position problems 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088851"/>
            <a:ext cx="3981450" cy="572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4679" y="1088851"/>
            <a:ext cx="3933825" cy="572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H="1" flipV="1">
            <a:off x="1331640" y="3789040"/>
            <a:ext cx="2808312" cy="20882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3203848" y="2636912"/>
            <a:ext cx="1224136" cy="19442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5004048" y="1412776"/>
            <a:ext cx="2448272" cy="1440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627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ISOLDE schedule – part 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060276"/>
            <a:ext cx="3971925" cy="575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6579" y="1007318"/>
            <a:ext cx="3971925" cy="573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Content Placeholder 9"/>
          <p:cNvSpPr>
            <a:spLocks noGrp="1"/>
          </p:cNvSpPr>
          <p:nvPr>
            <p:ph idx="1"/>
          </p:nvPr>
        </p:nvSpPr>
        <p:spPr>
          <a:xfrm rot="16200000">
            <a:off x="1802549" y="3407338"/>
            <a:ext cx="5803964" cy="86409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GPS rather ok</a:t>
            </a:r>
          </a:p>
          <a:p>
            <a:pPr marL="0" indent="0">
              <a:buNone/>
            </a:pPr>
            <a:r>
              <a:rPr lang="en-US" dirty="0" smtClean="0"/>
              <a:t>HRS: only one smooth run and then target piston problem – rescheduling 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1763688" y="5013176"/>
            <a:ext cx="2520280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1259632" y="2420888"/>
            <a:ext cx="3024336" cy="31683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3023828" y="3429000"/>
            <a:ext cx="1620180" cy="15841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4932040" y="3212976"/>
            <a:ext cx="3096344" cy="2196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4499992" y="3429000"/>
            <a:ext cx="1980220" cy="19802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6138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ISOLDE schedule – part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980728"/>
            <a:ext cx="3952875" cy="580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4679" y="1052736"/>
            <a:ext cx="3933825" cy="572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Content Placeholder 9"/>
          <p:cNvSpPr txBox="1">
            <a:spLocks/>
          </p:cNvSpPr>
          <p:nvPr/>
        </p:nvSpPr>
        <p:spPr>
          <a:xfrm rot="16200000">
            <a:off x="1802549" y="3407338"/>
            <a:ext cx="5803964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dirty="0" smtClean="0"/>
              <a:t>GPS: several new or prototype targets</a:t>
            </a:r>
          </a:p>
          <a:p>
            <a:pPr marL="0" indent="0">
              <a:buFontTx/>
              <a:buNone/>
            </a:pPr>
            <a:r>
              <a:rPr lang="en-US" dirty="0" smtClean="0"/>
              <a:t>HRS: COLLAPS and CRIS – require </a:t>
            </a:r>
            <a:r>
              <a:rPr lang="en-US" dirty="0" err="1" smtClean="0"/>
              <a:t>ISCOOl</a:t>
            </a:r>
            <a:r>
              <a:rPr lang="en-US" dirty="0" smtClean="0"/>
              <a:t> bunching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1835696" y="3068960"/>
            <a:ext cx="2436787" cy="24482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1547664" y="4725144"/>
            <a:ext cx="2724819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572000" y="5661248"/>
            <a:ext cx="1800200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4572000" y="1556792"/>
            <a:ext cx="1800200" cy="37084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01007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ISOLDE schedule – 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1493" y="980728"/>
            <a:ext cx="4158979" cy="4525963"/>
          </a:xfrm>
        </p:spPr>
        <p:txBody>
          <a:bodyPr/>
          <a:lstStyle/>
          <a:p>
            <a:r>
              <a:rPr lang="en-US" dirty="0" smtClean="0"/>
              <a:t>Very difficult start-up</a:t>
            </a:r>
          </a:p>
          <a:p>
            <a:pPr lvl="1"/>
            <a:r>
              <a:rPr lang="en-US" dirty="0" smtClean="0"/>
              <a:t>Still debugging in the online period</a:t>
            </a:r>
          </a:p>
          <a:p>
            <a:r>
              <a:rPr lang="en-US" dirty="0" smtClean="0"/>
              <a:t>HRS piston problem</a:t>
            </a:r>
          </a:p>
          <a:p>
            <a:r>
              <a:rPr lang="en-US" dirty="0" smtClean="0"/>
              <a:t>HRS </a:t>
            </a:r>
            <a:r>
              <a:rPr lang="en-US" dirty="0" err="1" smtClean="0"/>
              <a:t>multipoles</a:t>
            </a:r>
            <a:r>
              <a:rPr lang="en-US" dirty="0" smtClean="0"/>
              <a:t> on – no beam </a:t>
            </a:r>
          </a:p>
          <a:p>
            <a:r>
              <a:rPr lang="en-US" dirty="0" smtClean="0"/>
              <a:t>B508 delayed – CRIS, COLLAPS, SSP</a:t>
            </a:r>
          </a:p>
          <a:p>
            <a:r>
              <a:rPr lang="en-US" dirty="0" smtClean="0"/>
              <a:t>Policy</a:t>
            </a:r>
            <a:r>
              <a:rPr lang="en-US" dirty="0" smtClean="0"/>
              <a:t>: give some beam to every group</a:t>
            </a:r>
          </a:p>
          <a:p>
            <a:pPr marL="0" indent="0">
              <a:buNone/>
            </a:pPr>
            <a:r>
              <a:rPr lang="en-US" b="1" dirty="0" smtClean="0"/>
              <a:t>=&gt; many </a:t>
            </a:r>
            <a:r>
              <a:rPr lang="en-US" b="1" dirty="0"/>
              <a:t>changes to the schedule</a:t>
            </a:r>
          </a:p>
          <a:p>
            <a:endParaRPr lang="en-US" dirty="0"/>
          </a:p>
          <a:p>
            <a:r>
              <a:rPr lang="en-US" dirty="0" smtClean="0"/>
              <a:t>Some nice physics in spite of problems</a:t>
            </a:r>
          </a:p>
          <a:p>
            <a:pPr>
              <a:buFont typeface="Symbol"/>
              <a:buChar char="Þ"/>
            </a:pP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35" y="908720"/>
            <a:ext cx="3981450" cy="317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H="1">
            <a:off x="4661493" y="3933056"/>
            <a:ext cx="126531" cy="1474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/>
          <p:cNvSpPr txBox="1">
            <a:spLocks/>
          </p:cNvSpPr>
          <p:nvPr/>
        </p:nvSpPr>
        <p:spPr>
          <a:xfrm>
            <a:off x="827584" y="4080545"/>
            <a:ext cx="7848872" cy="271293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Rare-earth collections of medical isotopes for PSI, Denmark, Lausanne </a:t>
            </a:r>
          </a:p>
          <a:p>
            <a:r>
              <a:rPr lang="en-US" dirty="0" smtClean="0"/>
              <a:t>ISOLTRAP: mass of 130-132Cd – 2/3 of </a:t>
            </a:r>
            <a:r>
              <a:rPr lang="en-US" dirty="0" err="1" smtClean="0"/>
              <a:t>programme</a:t>
            </a:r>
            <a:r>
              <a:rPr lang="en-US" dirty="0" smtClean="0"/>
              <a:t> in 1/3 of time, no Cs </a:t>
            </a:r>
            <a:r>
              <a:rPr lang="en-US" dirty="0" err="1" smtClean="0"/>
              <a:t>contasmination</a:t>
            </a:r>
            <a:endParaRPr lang="en-US" dirty="0" smtClean="0"/>
          </a:p>
          <a:p>
            <a:r>
              <a:rPr lang="en-US" dirty="0" smtClean="0"/>
              <a:t>206Hg for IDS – reasonable transmission</a:t>
            </a:r>
          </a:p>
          <a:p>
            <a:r>
              <a:rPr lang="en-US" dirty="0" smtClean="0"/>
              <a:t>The TATRA setup from Bratislava – new ISOLDE group and setup</a:t>
            </a:r>
          </a:p>
          <a:p>
            <a:r>
              <a:rPr lang="en-US" dirty="0" smtClean="0"/>
              <a:t>Solid-state studies with molten </a:t>
            </a:r>
            <a:r>
              <a:rPr lang="en-US" dirty="0" err="1" smtClean="0"/>
              <a:t>Pb</a:t>
            </a:r>
            <a:r>
              <a:rPr lang="en-US" dirty="0" smtClean="0"/>
              <a:t> and Sn targets</a:t>
            </a:r>
          </a:p>
          <a:p>
            <a:r>
              <a:rPr lang="en-US" dirty="0" smtClean="0"/>
              <a:t>In-source spectroscopy of At – WINDMILL and ISOLTRAP</a:t>
            </a:r>
          </a:p>
          <a:p>
            <a:r>
              <a:rPr lang="en-US" dirty="0" smtClean="0"/>
              <a:t>11Li for Caen and Madrid groups – 1000 ions/s for &gt; week, neutron detectors at LA1</a:t>
            </a:r>
          </a:p>
          <a:p>
            <a:r>
              <a:rPr lang="en-US" dirty="0" smtClean="0"/>
              <a:t>31Ar at IDS, 1-2 ions/s for &gt; week, target survived CERN-wide 3h power cut</a:t>
            </a:r>
          </a:p>
          <a:p>
            <a:r>
              <a:rPr lang="en-US" dirty="0" smtClean="0"/>
              <a:t>TISD: boron beams, molten salt, </a:t>
            </a:r>
            <a:r>
              <a:rPr lang="en-US" dirty="0" smtClean="0"/>
              <a:t>…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8438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Access to ISOLDE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6" descr="Macintosh HD:Users:anapaulabernardes:Desktop:Screen Shot 2014-06-17 at 18.16.1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99554"/>
            <a:ext cx="8136904" cy="5213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908720"/>
            <a:ext cx="7653536" cy="4525963"/>
          </a:xfrm>
        </p:spPr>
        <p:txBody>
          <a:bodyPr/>
          <a:lstStyle/>
          <a:p>
            <a:r>
              <a:rPr lang="en-GB" dirty="0"/>
              <a:t>From beginning of July: </a:t>
            </a:r>
            <a:endParaRPr lang="en-GB" dirty="0" smtClean="0"/>
          </a:p>
          <a:p>
            <a:pPr lvl="1"/>
            <a:r>
              <a:rPr lang="en-GB" dirty="0"/>
              <a:t>Access to HIE-ISOLDE worksite: only local physicists when moving equipment</a:t>
            </a:r>
          </a:p>
          <a:p>
            <a:pPr lvl="1"/>
            <a:r>
              <a:rPr lang="en-GB" dirty="0" smtClean="0"/>
              <a:t>Access </a:t>
            </a:r>
            <a:r>
              <a:rPr lang="en-GB" dirty="0"/>
              <a:t>for users from Jura </a:t>
            </a:r>
            <a:r>
              <a:rPr lang="en-GB" dirty="0" smtClean="0"/>
              <a:t>side</a:t>
            </a:r>
          </a:p>
          <a:p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283968" y="1700808"/>
            <a:ext cx="3528392" cy="201622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99865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Access to ISOLDE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980728"/>
            <a:ext cx="8460432" cy="554461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b="1" dirty="0" smtClean="0"/>
              <a:t>Users requesting dosimeter after Jul 1</a:t>
            </a:r>
            <a:r>
              <a:rPr lang="en-GB" b="1" baseline="30000" dirty="0" smtClean="0"/>
              <a:t>st</a:t>
            </a:r>
            <a:r>
              <a:rPr lang="en-GB" dirty="0" smtClean="0"/>
              <a:t>: (</a:t>
            </a:r>
            <a:r>
              <a:rPr lang="en-GB" sz="1600" dirty="0" smtClean="0"/>
              <a:t>www.cern.ch/isolde/get-access-isolde-facility</a:t>
            </a:r>
            <a:r>
              <a:rPr lang="en-GB" dirty="0" smtClean="0"/>
              <a:t>)</a:t>
            </a:r>
          </a:p>
          <a:p>
            <a:r>
              <a:rPr lang="en-GB" dirty="0" smtClean="0"/>
              <a:t>No temporary dosimeters possible</a:t>
            </a:r>
          </a:p>
          <a:p>
            <a:r>
              <a:rPr lang="en-GB" dirty="0" smtClean="0"/>
              <a:t>To obtain dosimeter:</a:t>
            </a:r>
          </a:p>
          <a:p>
            <a:pPr lvl="1"/>
            <a:r>
              <a:rPr lang="en-GB" dirty="0" smtClean="0"/>
              <a:t>Follow online courses on general safety (as before)</a:t>
            </a:r>
          </a:p>
          <a:p>
            <a:pPr lvl="1"/>
            <a:r>
              <a:rPr lang="en-GB" dirty="0" smtClean="0"/>
              <a:t>Follow online RP course on Supervised Areas (as before)</a:t>
            </a:r>
          </a:p>
          <a:p>
            <a:pPr lvl="1"/>
            <a:r>
              <a:rPr lang="en-GB" dirty="0" smtClean="0"/>
              <a:t>Follow ISOLDE online RP course  </a:t>
            </a:r>
            <a:r>
              <a:rPr lang="en-GB" dirty="0" smtClean="0">
                <a:solidFill>
                  <a:srgbClr val="FF0000"/>
                </a:solidFill>
              </a:rPr>
              <a:t>– NEW, no complaints until now</a:t>
            </a:r>
          </a:p>
          <a:p>
            <a:pPr lvl="1"/>
            <a:r>
              <a:rPr lang="en-GB" dirty="0" smtClean="0"/>
              <a:t>Present RP form signed by home institute </a:t>
            </a:r>
            <a:r>
              <a:rPr lang="en-GB" dirty="0" smtClean="0">
                <a:solidFill>
                  <a:srgbClr val="FF0000"/>
                </a:solidFill>
              </a:rPr>
              <a:t>– NEW, only 1 complaint until now</a:t>
            </a:r>
          </a:p>
          <a:p>
            <a:r>
              <a:rPr lang="en-GB" dirty="0" smtClean="0"/>
              <a:t>To access ISOLDE:</a:t>
            </a:r>
          </a:p>
          <a:p>
            <a:pPr lvl="1"/>
            <a:r>
              <a:rPr lang="en-GB" dirty="0" smtClean="0"/>
              <a:t>Follow 2-h RP ISOLDE practical course – </a:t>
            </a:r>
            <a:r>
              <a:rPr lang="en-GB" dirty="0" smtClean="0">
                <a:solidFill>
                  <a:srgbClr val="FF0000"/>
                </a:solidFill>
              </a:rPr>
              <a:t>NEW</a:t>
            </a:r>
            <a:r>
              <a:rPr lang="en-GB" dirty="0" smtClean="0"/>
              <a:t> (2pm Tue, Fri, </a:t>
            </a:r>
            <a:r>
              <a:rPr lang="en-GB" dirty="0" smtClean="0">
                <a:solidFill>
                  <a:srgbClr val="FF0000"/>
                </a:solidFill>
              </a:rPr>
              <a:t>no complaints until now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Follow online electrical awareness course - </a:t>
            </a:r>
            <a:r>
              <a:rPr lang="en-GB" dirty="0" smtClean="0">
                <a:solidFill>
                  <a:srgbClr val="FF0000"/>
                </a:solidFill>
              </a:rPr>
              <a:t>NEW</a:t>
            </a:r>
          </a:p>
          <a:p>
            <a:pPr lvl="1"/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r>
              <a:rPr lang="en-GB" b="1" dirty="0" smtClean="0"/>
              <a:t>CERN staff requesting dosimeters:</a:t>
            </a:r>
            <a:r>
              <a:rPr lang="en-GB" dirty="0" smtClean="0"/>
              <a:t> as before (online courses + 1-day course)</a:t>
            </a:r>
          </a:p>
          <a:p>
            <a:endParaRPr lang="en-GB" dirty="0" smtClean="0"/>
          </a:p>
          <a:p>
            <a:pPr marL="0" indent="0">
              <a:buNone/>
            </a:pPr>
            <a:r>
              <a:rPr lang="en-GB" b="1" dirty="0" smtClean="0"/>
              <a:t>Users and staff with valid dosimeters</a:t>
            </a:r>
            <a:r>
              <a:rPr lang="en-GB" dirty="0" smtClean="0"/>
              <a:t>:</a:t>
            </a:r>
          </a:p>
          <a:p>
            <a:pPr marL="742950" lvl="2" indent="-342900">
              <a:buBlip>
                <a:blip r:embed="rId2"/>
              </a:buBlip>
            </a:pPr>
            <a:r>
              <a:rPr lang="en-GB" dirty="0" smtClean="0"/>
              <a:t>After July 1</a:t>
            </a:r>
            <a:r>
              <a:rPr lang="en-GB" baseline="30000" dirty="0" smtClean="0"/>
              <a:t>st</a:t>
            </a:r>
            <a:r>
              <a:rPr lang="en-GB" dirty="0" smtClean="0"/>
              <a:t>: Follow </a:t>
            </a:r>
            <a:r>
              <a:rPr lang="en-GB" dirty="0"/>
              <a:t>ISOLDE online RP and electrical awareness course</a:t>
            </a:r>
            <a:endParaRPr lang="en-GB" dirty="0" smtClean="0"/>
          </a:p>
          <a:p>
            <a:pPr marL="742950" lvl="2" indent="-342900">
              <a:buBlip>
                <a:blip r:embed="rId2"/>
              </a:buBlip>
            </a:pPr>
            <a:r>
              <a:rPr lang="en-GB" dirty="0" smtClean="0"/>
              <a:t>Follow new procedure when present medical certificate expires</a:t>
            </a:r>
          </a:p>
          <a:p>
            <a:endParaRPr lang="en-GB" dirty="0" smtClean="0"/>
          </a:p>
          <a:p>
            <a:pPr marL="0" indent="0">
              <a:buNone/>
            </a:pPr>
            <a:r>
              <a:rPr lang="en-GB" b="1" dirty="0" smtClean="0"/>
              <a:t>Access to ISOLDE via dosimeter (once tourniquet behind ISOLDE is ready), </a:t>
            </a:r>
          </a:p>
          <a:p>
            <a:pPr marL="0" indent="0">
              <a:buNone/>
            </a:pPr>
            <a:r>
              <a:rPr lang="en-GB" b="1" dirty="0" smtClean="0"/>
              <a:t>until then – with  CERN card</a:t>
            </a: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1990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 at ISOLDE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124744"/>
            <a:ext cx="7653536" cy="554461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3 electrical incidents this year – safety teams looking closely</a:t>
            </a:r>
          </a:p>
          <a:p>
            <a:endParaRPr lang="en-US" dirty="0" smtClean="0"/>
          </a:p>
          <a:p>
            <a:r>
              <a:rPr lang="en-US" dirty="0" smtClean="0"/>
              <a:t>Safety contacts at ISOLDE</a:t>
            </a:r>
          </a:p>
          <a:p>
            <a:pPr lvl="1"/>
            <a:r>
              <a:rPr lang="en-US" dirty="0" smtClean="0"/>
              <a:t>General safety aspects, travelling experiments – GLIMOS (me)</a:t>
            </a:r>
          </a:p>
          <a:p>
            <a:pPr lvl="1"/>
            <a:r>
              <a:rPr lang="en-US" dirty="0" smtClean="0"/>
              <a:t>For fixed-setups: Safety person for every aspect assigned -&gt; CERN courses have to be followed</a:t>
            </a:r>
          </a:p>
          <a:p>
            <a:r>
              <a:rPr lang="en-US" dirty="0" smtClean="0"/>
              <a:t>Do not perform tasks for which you are not trained or at least briefed</a:t>
            </a:r>
          </a:p>
          <a:p>
            <a:pPr lvl="1"/>
            <a:r>
              <a:rPr lang="en-US" dirty="0" smtClean="0"/>
              <a:t>Connecting electronics and cabling (before powering up)– no problem</a:t>
            </a:r>
          </a:p>
          <a:p>
            <a:pPr lvl="1"/>
            <a:r>
              <a:rPr lang="en-US" dirty="0" smtClean="0"/>
              <a:t>Work with open circuits -&gt; CERN “habilitation </a:t>
            </a:r>
            <a:r>
              <a:rPr lang="en-US" dirty="0" err="1" smtClean="0"/>
              <a:t>electrique</a:t>
            </a:r>
            <a:r>
              <a:rPr lang="en-US" dirty="0" smtClean="0"/>
              <a:t>” (2-day course) needed</a:t>
            </a:r>
          </a:p>
          <a:p>
            <a:pPr lvl="1"/>
            <a:r>
              <a:rPr lang="en-US" dirty="0" smtClean="0"/>
              <a:t>Filling LN2 – use </a:t>
            </a:r>
            <a:r>
              <a:rPr lang="en-US" dirty="0" err="1" smtClean="0"/>
              <a:t>cryo</a:t>
            </a:r>
            <a:r>
              <a:rPr lang="en-US" dirty="0" smtClean="0"/>
              <a:t> gloves and safety glasses, get a briefing from the local </a:t>
            </a:r>
            <a:r>
              <a:rPr lang="en-US" dirty="0" err="1" smtClean="0"/>
              <a:t>cryo</a:t>
            </a:r>
            <a:r>
              <a:rPr lang="en-US" dirty="0" smtClean="0"/>
              <a:t>-safety person</a:t>
            </a:r>
          </a:p>
          <a:p>
            <a:r>
              <a:rPr lang="en-US" dirty="0" smtClean="0"/>
              <a:t>Electronics tests – electronics lab in b275, detector lab to come in b508</a:t>
            </a:r>
          </a:p>
          <a:p>
            <a:endParaRPr lang="en-US" dirty="0" smtClean="0"/>
          </a:p>
          <a:p>
            <a:r>
              <a:rPr lang="en-US" dirty="0" smtClean="0"/>
              <a:t>To come:</a:t>
            </a:r>
            <a:endParaRPr lang="en-US" dirty="0"/>
          </a:p>
          <a:p>
            <a:pPr lvl="1"/>
            <a:r>
              <a:rPr lang="en-US" dirty="0" smtClean="0"/>
              <a:t>Short safety file to be prepared by travelling experiments before running</a:t>
            </a:r>
          </a:p>
          <a:p>
            <a:pPr lvl="1"/>
            <a:r>
              <a:rPr lang="en-US" dirty="0" smtClean="0"/>
              <a:t>“light” safety check before taking beam (started last month)</a:t>
            </a:r>
          </a:p>
          <a:p>
            <a:pPr lvl="1"/>
            <a:r>
              <a:rPr lang="en-US" dirty="0" err="1" smtClean="0"/>
              <a:t>Ppt</a:t>
            </a:r>
            <a:r>
              <a:rPr lang="en-US" dirty="0" smtClean="0"/>
              <a:t> with electrical good practices – to be prepared by CERN safety by Jan2015</a:t>
            </a:r>
          </a:p>
          <a:p>
            <a:pPr lvl="1"/>
            <a:r>
              <a:rPr lang="en-US" dirty="0" smtClean="0"/>
              <a:t>Electrical safety at ISOLDE – online course and 1-h class course (joined with RP course) – for Jan2015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2329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at ISOLDE - practicalities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Toolbox for (mostly) travelling experiments refilled:</a:t>
            </a:r>
          </a:p>
          <a:p>
            <a:pPr lvl="1"/>
            <a:r>
              <a:rPr lang="en-US" dirty="0" smtClean="0"/>
              <a:t>Mechanical tools</a:t>
            </a:r>
          </a:p>
          <a:p>
            <a:pPr lvl="1"/>
            <a:r>
              <a:rPr lang="en-US" dirty="0" smtClean="0"/>
              <a:t>Safety equipment: glasses, </a:t>
            </a:r>
            <a:r>
              <a:rPr lang="en-US" dirty="0" err="1" smtClean="0"/>
              <a:t>cryo</a:t>
            </a:r>
            <a:r>
              <a:rPr lang="en-US" dirty="0" smtClean="0"/>
              <a:t>-gloves, LN2 tubes, electrical insulating gloves and mat</a:t>
            </a:r>
          </a:p>
          <a:p>
            <a:pPr lvl="1"/>
            <a:r>
              <a:rPr lang="en-US" dirty="0" smtClean="0"/>
              <a:t>Ask before taking tools of other experiments</a:t>
            </a:r>
          </a:p>
          <a:p>
            <a:r>
              <a:rPr lang="en-US" dirty="0" smtClean="0"/>
              <a:t>Mechanical workshop</a:t>
            </a:r>
          </a:p>
          <a:p>
            <a:pPr lvl="1"/>
            <a:r>
              <a:rPr lang="en-US" dirty="0" smtClean="0"/>
              <a:t>Soon in b508</a:t>
            </a:r>
          </a:p>
          <a:p>
            <a:pPr lvl="1"/>
            <a:r>
              <a:rPr lang="en-US" dirty="0" smtClean="0"/>
              <a:t>Before -  self-service workshop in </a:t>
            </a:r>
            <a:r>
              <a:rPr lang="en-US" dirty="0" err="1" smtClean="0"/>
              <a:t>Prevessin</a:t>
            </a:r>
            <a:r>
              <a:rPr lang="en-US" dirty="0" smtClean="0"/>
              <a:t> – contact Ramon </a:t>
            </a:r>
            <a:r>
              <a:rPr lang="en-US" dirty="0" err="1" smtClean="0"/>
              <a:t>Folch</a:t>
            </a:r>
            <a:endParaRPr lang="en-US" dirty="0" smtClean="0"/>
          </a:p>
          <a:p>
            <a:r>
              <a:rPr lang="en-US" dirty="0" smtClean="0"/>
              <a:t>Make sure that other respect safety rules:</a:t>
            </a:r>
          </a:p>
          <a:p>
            <a:pPr lvl="1"/>
            <a:r>
              <a:rPr lang="en-US" dirty="0" smtClean="0"/>
              <a:t>E.g. HIE-ISOLDE workers closing the SAS door and the door to the worksite</a:t>
            </a:r>
          </a:p>
          <a:p>
            <a:pPr lvl="1"/>
            <a:r>
              <a:rPr lang="en-US" dirty="0" smtClean="0"/>
              <a:t>E.g. users filling LN2 in flip-flops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668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1087</TotalTime>
  <Words>700</Words>
  <Application>Microsoft Office PowerPoint</Application>
  <PresentationFormat>On-screen Show (4:3)</PresentationFormat>
  <Paragraphs>94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Symbol</vt:lpstr>
      <vt:lpstr>Wingdings</vt:lpstr>
      <vt:lpstr>Office Theme</vt:lpstr>
      <vt:lpstr>Experiments, Schedule &amp; Access to the hall</vt:lpstr>
      <vt:lpstr>ISOLDE schedule – part 1</vt:lpstr>
      <vt:lpstr>ISOLDE schedule – part 1</vt:lpstr>
      <vt:lpstr>ISOLDE schedule – part 2</vt:lpstr>
      <vt:lpstr>ISOLDE schedule – summary</vt:lpstr>
      <vt:lpstr>Access to ISOLDE</vt:lpstr>
      <vt:lpstr>Access to ISOLDE</vt:lpstr>
      <vt:lpstr>Safety at ISOLDE</vt:lpstr>
      <vt:lpstr>When at ISOLDE - practicalities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magda kowalska</cp:lastModifiedBy>
  <cp:revision>579</cp:revision>
  <dcterms:created xsi:type="dcterms:W3CDTF">2012-03-08T16:06:15Z</dcterms:created>
  <dcterms:modified xsi:type="dcterms:W3CDTF">2014-11-04T14:17:10Z</dcterms:modified>
</cp:coreProperties>
</file>