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Default Extension="wdp" ContentType="image/vnd.ms-photo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6" r:id="rId1"/>
    <p:sldMasterId id="2147483673" r:id="rId2"/>
  </p:sldMasterIdLst>
  <p:notesMasterIdLst>
    <p:notesMasterId r:id="rId25"/>
  </p:notesMasterIdLst>
  <p:sldIdLst>
    <p:sldId id="290" r:id="rId3"/>
    <p:sldId id="274" r:id="rId4"/>
    <p:sldId id="272" r:id="rId5"/>
    <p:sldId id="271" r:id="rId6"/>
    <p:sldId id="283" r:id="rId7"/>
    <p:sldId id="291" r:id="rId8"/>
    <p:sldId id="292" r:id="rId9"/>
    <p:sldId id="285" r:id="rId10"/>
    <p:sldId id="286" r:id="rId11"/>
    <p:sldId id="276" r:id="rId12"/>
    <p:sldId id="288" r:id="rId13"/>
    <p:sldId id="287" r:id="rId14"/>
    <p:sldId id="281" r:id="rId15"/>
    <p:sldId id="277" r:id="rId16"/>
    <p:sldId id="269" r:id="rId17"/>
    <p:sldId id="294" r:id="rId18"/>
    <p:sldId id="275" r:id="rId19"/>
    <p:sldId id="278" r:id="rId20"/>
    <p:sldId id="300" r:id="rId21"/>
    <p:sldId id="280" r:id="rId22"/>
    <p:sldId id="293" r:id="rId23"/>
    <p:sldId id="299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1" name="Elisa Rapisarda" initials="ER" lastIdx="1" clrIdx="0">
    <p:extLst>
      <p:ext uri="{19B8F6BF-5375-455C-9EA6-DF929625EA0E}">
        <p15:presenceInfo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userId="S-1-5-21-1526224874-1540688658-1361462980-9345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FFCC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935" autoAdjust="0"/>
    <p:restoredTop sz="94660"/>
  </p:normalViewPr>
  <p:slideViewPr>
    <p:cSldViewPr snapToGrid="0">
      <p:cViewPr varScale="1">
        <p:scale>
          <a:sx n="89" d="100"/>
          <a:sy n="89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8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635B9-06F9-43FB-8CCC-7386199E3CD2}" type="datetimeFigureOut">
              <a:rPr lang="en-GB" smtClean="0"/>
              <a:pPr/>
              <a:t>11/4/14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B9B1B-7D23-4C17-9AEF-9E86C27749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1169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Is</a:t>
            </a:r>
            <a:r>
              <a:rPr lang="en-US" baseline="0" dirty="0" smtClean="0"/>
              <a:t> the steering power strong enough? Are the </a:t>
            </a:r>
            <a:r>
              <a:rPr lang="en-US" baseline="0" dirty="0" err="1" smtClean="0"/>
              <a:t>steerers</a:t>
            </a:r>
            <a:r>
              <a:rPr lang="en-US" baseline="0" dirty="0" smtClean="0"/>
              <a:t> well placed to allow the recover?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0139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It looks like the beam line (using the file from August) is able to transmit around</a:t>
            </a:r>
            <a:r>
              <a:rPr lang="en-US" baseline="0" dirty="0" smtClean="0"/>
              <a:t> 20pi </a:t>
            </a:r>
            <a:r>
              <a:rPr lang="en-US" baseline="0" dirty="0" smtClean="0"/>
              <a:t>[mm </a:t>
            </a:r>
            <a:r>
              <a:rPr lang="en-US" baseline="0" dirty="0" err="1" smtClean="0"/>
              <a:t>mrad</a:t>
            </a:r>
            <a:r>
              <a:rPr lang="en-US" baseline="0" dirty="0" smtClean="0"/>
              <a:t>] of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in X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According to the references the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is around 10 to 14</a:t>
            </a:r>
            <a:r>
              <a:rPr lang="en-GB" sz="1200" dirty="0" smtClean="0">
                <a:sym typeface="Symbol" panose="05050102010706020507" pitchFamily="18" charset="2"/>
              </a:rPr>
              <a:t></a:t>
            </a:r>
            <a:r>
              <a:rPr lang="en-US" baseline="0" dirty="0" smtClean="0"/>
              <a:t> [mm </a:t>
            </a:r>
            <a:r>
              <a:rPr lang="en-US" baseline="0" dirty="0" err="1" smtClean="0"/>
              <a:t>mrad</a:t>
            </a:r>
            <a:r>
              <a:rPr lang="en-US" baseline="0" dirty="0" smtClean="0"/>
              <a:t>] according to the type of the source. For the surface source, the measured values translate to 10</a:t>
            </a:r>
            <a:r>
              <a:rPr lang="en-GB" sz="1200" dirty="0" smtClean="0">
                <a:sym typeface="Symbol" panose="05050102010706020507" pitchFamily="18" charset="2"/>
              </a:rPr>
              <a:t></a:t>
            </a:r>
            <a:r>
              <a:rPr lang="en-US" baseline="0" dirty="0" smtClean="0"/>
              <a:t>mm </a:t>
            </a:r>
            <a:r>
              <a:rPr lang="en-US" baseline="0" dirty="0" err="1" smtClean="0"/>
              <a:t>mrad</a:t>
            </a:r>
            <a:r>
              <a:rPr lang="en-US" baseline="0" dirty="0" smtClean="0"/>
              <a:t> at 60kV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 match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of the beam – acceptance of the beam line is very close, this explains why we have always trouble to transport the beam, and at the best we get 80%, after hours and hours of tuning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8658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Nominal optics of the beam line, using </a:t>
            </a:r>
            <a:r>
              <a:rPr lang="en-US" baseline="0" dirty="0" smtClean="0"/>
              <a:t>experimental values from a beam transport done on 22 August 2014. (29.88 </a:t>
            </a:r>
            <a:r>
              <a:rPr lang="en-US" baseline="0" dirty="0" err="1" smtClean="0"/>
              <a:t>keV</a:t>
            </a:r>
            <a:r>
              <a:rPr lang="en-US" baseline="0" dirty="0" smtClean="0"/>
              <a:t>, </a:t>
            </a:r>
            <a:r>
              <a:rPr lang="en-US" baseline="30000" dirty="0" smtClean="0"/>
              <a:t>132</a:t>
            </a:r>
            <a:r>
              <a:rPr lang="en-US" dirty="0" smtClean="0"/>
              <a:t>Xe</a:t>
            </a:r>
            <a:r>
              <a:rPr lang="en-GB" dirty="0" smtClean="0"/>
              <a:t>), 52% transmission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620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2720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Probably due to the</a:t>
            </a:r>
            <a:r>
              <a:rPr lang="en-US" baseline="0" dirty="0" smtClean="0"/>
              <a:t> fact that the vertical misalignment is pretty large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3749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Envelopes</a:t>
            </a:r>
            <a:r>
              <a:rPr lang="en-US" baseline="0" dirty="0" smtClean="0"/>
              <a:t> </a:t>
            </a:r>
            <a:r>
              <a:rPr lang="en-US" dirty="0" smtClean="0"/>
              <a:t>using </a:t>
            </a:r>
            <a:r>
              <a:rPr lang="en-US" baseline="0" dirty="0" smtClean="0"/>
              <a:t>experimental values from a beam transport done on 05 September 2014.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UCx</a:t>
            </a:r>
            <a:r>
              <a:rPr lang="en-US" dirty="0" smtClean="0"/>
              <a:t> #512 @ GPS to FC inside IDS setup, with 115In for Is590 - 77% from GSP.FC490 and 85% from GSP.558 /MLB. ER, LMF/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3700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Overall the</a:t>
            </a:r>
            <a:r>
              <a:rPr lang="en-US" baseline="0" dirty="0" smtClean="0"/>
              <a:t> beam envelope is recovered, but it appears distorted. Quantify the acceptance lost after the correction. This is done at 1sigma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, where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in x is 17pi mm </a:t>
            </a:r>
            <a:r>
              <a:rPr lang="en-US" baseline="0" dirty="0" err="1" smtClean="0"/>
              <a:t>mrad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B9B1B-7D23-4C17-9AEF-9E86C27749A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714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247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238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53B07D-3830-489C-9F21-5F40CC3B6BC5}" type="datetimeFigureOut">
              <a:rPr lang="en-GB" smtClean="0"/>
              <a:pPr/>
              <a:t>11/4/14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EEC4-00A7-455F-B497-8915478AF6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600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53B07D-3830-489C-9F21-5F40CC3B6BC5}" type="datetimeFigureOut">
              <a:rPr lang="en-GB" smtClean="0"/>
              <a:pPr/>
              <a:t>11/4/14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EEC4-00A7-455F-B497-8915478AF6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557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033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108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195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395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72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181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/>
              <a:t>Acceptance studies of the ISOLDE beam lines with MADX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5383" y="3933056"/>
            <a:ext cx="3148850" cy="691274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Elisa Rapisarda</a:t>
            </a:r>
          </a:p>
          <a:p>
            <a:r>
              <a:rPr lang="de-DE" dirty="0" smtClean="0"/>
              <a:t>PH Division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16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7636" y="1246449"/>
            <a:ext cx="5853350" cy="523220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MSS9"/>
              </a:rPr>
              <a:t>Expected</a:t>
            </a:r>
            <a:r>
              <a:rPr lang="en-GB" sz="1400" dirty="0">
                <a:latin typeface="CMSS9"/>
              </a:rPr>
              <a:t>:</a:t>
            </a:r>
          </a:p>
          <a:p>
            <a:r>
              <a:rPr lang="en-US" sz="1400" dirty="0">
                <a:latin typeface="CMSS8"/>
              </a:rPr>
              <a:t>Accepted </a:t>
            </a:r>
            <a:r>
              <a:rPr lang="en-US" sz="1400" dirty="0" smtClean="0">
                <a:latin typeface="CMSS8"/>
              </a:rPr>
              <a:t>phase-space </a:t>
            </a:r>
            <a:r>
              <a:rPr lang="en-US" sz="1400" dirty="0">
                <a:latin typeface="CMSS8"/>
              </a:rPr>
              <a:t>will be much smaller than without misalignments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336462" y="613368"/>
            <a:ext cx="6174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Beam line WITH misalignments from survey 2013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Field </a:t>
            </a:r>
            <a:r>
              <a:rPr lang="en-US" sz="1200" dirty="0"/>
              <a:t>strengths of the </a:t>
            </a:r>
            <a:r>
              <a:rPr lang="en-US" sz="1200" dirty="0" smtClean="0"/>
              <a:t>elements </a:t>
            </a:r>
            <a:r>
              <a:rPr lang="en-US" sz="1200" dirty="0"/>
              <a:t>from used voltages in </a:t>
            </a:r>
            <a:r>
              <a:rPr lang="en-US" sz="1200" dirty="0" smtClean="0"/>
              <a:t>the </a:t>
            </a:r>
            <a:r>
              <a:rPr lang="en-GB" sz="1200" dirty="0" smtClean="0"/>
              <a:t>experiment </a:t>
            </a:r>
            <a:r>
              <a:rPr lang="en-GB" sz="1200" dirty="0"/>
              <a:t>(without </a:t>
            </a:r>
            <a:r>
              <a:rPr lang="en-GB" sz="1200" dirty="0" err="1"/>
              <a:t>steerers</a:t>
            </a:r>
            <a:r>
              <a:rPr lang="en-GB" sz="1200" dirty="0" smtClean="0"/>
              <a:t>) 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No </a:t>
            </a:r>
            <a:r>
              <a:rPr lang="en-US" sz="1200" dirty="0"/>
              <a:t>corrections of the beam are made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453693" y="20295"/>
            <a:ext cx="7434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Acceptance Study (2)  </a:t>
            </a:r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add misalignments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644269" y="1119720"/>
            <a:ext cx="175847" cy="3199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/>
          <p:cNvGrpSpPr/>
          <p:nvPr/>
        </p:nvGrpSpPr>
        <p:grpSpPr>
          <a:xfrm>
            <a:off x="2997485" y="4338000"/>
            <a:ext cx="6146515" cy="2520000"/>
            <a:chOff x="648677" y="2590804"/>
            <a:chExt cx="6146515" cy="25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1224" r="7071"/>
            <a:stretch/>
          </p:blipFill>
          <p:spPr>
            <a:xfrm>
              <a:off x="648677" y="2590804"/>
              <a:ext cx="3079438" cy="252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1209" r="7509"/>
            <a:stretch/>
          </p:blipFill>
          <p:spPr>
            <a:xfrm>
              <a:off x="3728115" y="2590804"/>
              <a:ext cx="3067077" cy="25200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402260" y="2590804"/>
              <a:ext cx="17854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C00000"/>
                  </a:solidFill>
                  <a:latin typeface="CMSS8"/>
                </a:rPr>
                <a:t>(a) Tested </a:t>
              </a:r>
              <a:r>
                <a:rPr lang="en-GB" sz="1200" dirty="0" smtClean="0">
                  <a:solidFill>
                    <a:srgbClr val="C00000"/>
                  </a:solidFill>
                  <a:latin typeface="CMSS8"/>
                </a:rPr>
                <a:t>phase-space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432872" y="2590804"/>
              <a:ext cx="19667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C00000"/>
                  </a:solidFill>
                  <a:latin typeface="CMSS8"/>
                </a:rPr>
                <a:t>(b) Accepted phase-space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48492" y="1769669"/>
            <a:ext cx="5928431" cy="2568331"/>
            <a:chOff x="148492" y="1769669"/>
            <a:chExt cx="5928431" cy="256833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833" y="1785299"/>
              <a:ext cx="2823652" cy="252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45212" y="1818000"/>
              <a:ext cx="2797200" cy="25200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148492" y="1769669"/>
              <a:ext cx="5928431" cy="2568331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47636" y="3321539"/>
            <a:ext cx="159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Central Trajectory (</a:t>
            </a:r>
            <a:r>
              <a:rPr lang="en-US" sz="1200" dirty="0" err="1" smtClean="0">
                <a:solidFill>
                  <a:srgbClr val="C00000"/>
                </a:solidFill>
              </a:rPr>
              <a:t>x,y</a:t>
            </a:r>
            <a:r>
              <a:rPr lang="en-US" sz="1200" dirty="0" smtClean="0">
                <a:solidFill>
                  <a:srgbClr val="C00000"/>
                </a:solidFill>
              </a:rPr>
              <a:t>)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No misalignment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3230" y="3497976"/>
            <a:ext cx="159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Central Trajectory (</a:t>
            </a:r>
            <a:r>
              <a:rPr lang="en-US" sz="1200" dirty="0" err="1" smtClean="0">
                <a:solidFill>
                  <a:srgbClr val="C00000"/>
                </a:solidFill>
              </a:rPr>
              <a:t>x,y</a:t>
            </a:r>
            <a:r>
              <a:rPr lang="en-US" sz="1200" dirty="0" smtClean="0">
                <a:solidFill>
                  <a:srgbClr val="C00000"/>
                </a:solidFill>
              </a:rPr>
              <a:t>)</a:t>
            </a:r>
          </a:p>
          <a:p>
            <a:r>
              <a:rPr lang="en-US" sz="1200" dirty="0" smtClean="0">
                <a:solidFill>
                  <a:srgbClr val="C00000"/>
                </a:solidFill>
              </a:rPr>
              <a:t>With misalignment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27" name="Elbow Connector 26"/>
          <p:cNvCxnSpPr>
            <a:stCxn id="22" idx="3"/>
          </p:cNvCxnSpPr>
          <p:nvPr/>
        </p:nvCxnSpPr>
        <p:spPr>
          <a:xfrm>
            <a:off x="6076923" y="3053835"/>
            <a:ext cx="1269539" cy="33022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77905" y="3245562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BAD ORBITS 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35" name="5-Point Star 34"/>
          <p:cNvSpPr/>
          <p:nvPr/>
        </p:nvSpPr>
        <p:spPr>
          <a:xfrm>
            <a:off x="3834023" y="1818000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047002" y="5424127"/>
            <a:ext cx="879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±10 </a:t>
            </a:r>
            <a:r>
              <a:rPr lang="en-GB" sz="1400" dirty="0" err="1" smtClean="0">
                <a:solidFill>
                  <a:srgbClr val="FF0000"/>
                </a:solidFill>
              </a:rPr>
              <a:t>mrad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552305" y="4830308"/>
            <a:ext cx="0" cy="144000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531409" y="6302166"/>
            <a:ext cx="2340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18456" y="6270308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±3.0 mm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00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300" t="5857" r="8790" b="4086"/>
          <a:stretch/>
        </p:blipFill>
        <p:spPr>
          <a:xfrm>
            <a:off x="1336429" y="0"/>
            <a:ext cx="6941535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591" t="5810" r="9086" b="2762"/>
          <a:stretch/>
        </p:blipFill>
        <p:spPr>
          <a:xfrm>
            <a:off x="1354025" y="3136031"/>
            <a:ext cx="6923939" cy="363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7877" y="43946"/>
            <a:ext cx="3699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Acceptance Study (2)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670157" y="4687759"/>
            <a:ext cx="1024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Y</a:t>
            </a:r>
            <a:r>
              <a:rPr lang="en-GB" sz="1400" dirty="0" smtClean="0">
                <a:solidFill>
                  <a:srgbClr val="FF0000"/>
                </a:solidFill>
              </a:rPr>
              <a:t>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67752" y="1303515"/>
            <a:ext cx="1029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X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2950887" y="4068831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662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08" y="476726"/>
            <a:ext cx="4428000" cy="6280827"/>
            <a:chOff x="5193" y="476726"/>
            <a:chExt cx="4428000" cy="62808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3776"/>
            <a:stretch/>
          </p:blipFill>
          <p:spPr>
            <a:xfrm>
              <a:off x="5193" y="3493478"/>
              <a:ext cx="4428000" cy="32640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6495" r="1453"/>
            <a:stretch/>
          </p:blipFill>
          <p:spPr>
            <a:xfrm>
              <a:off x="8207" y="476726"/>
              <a:ext cx="4343032" cy="3337168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337295" y="500171"/>
            <a:ext cx="4752000" cy="6265197"/>
            <a:chOff x="4392000" y="500171"/>
            <a:chExt cx="4752000" cy="626519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13598" r="1527"/>
            <a:stretch/>
          </p:blipFill>
          <p:spPr>
            <a:xfrm>
              <a:off x="4392000" y="3508284"/>
              <a:ext cx="4752000" cy="325708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l="12403" r="624"/>
            <a:stretch/>
          </p:blipFill>
          <p:spPr>
            <a:xfrm>
              <a:off x="4426599" y="500171"/>
              <a:ext cx="4717401" cy="3359916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0" y="375138"/>
            <a:ext cx="4371894" cy="6482862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195754" y="5806"/>
            <a:ext cx="1779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No misalignment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1694" y="68323"/>
            <a:ext cx="3345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Add misalignment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BAD ORBITS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93653" y="382934"/>
            <a:ext cx="4750347" cy="648286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68925" y="4790831"/>
            <a:ext cx="3816000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72835" y="5584097"/>
            <a:ext cx="3816000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94996" y="4580118"/>
            <a:ext cx="10679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B0F0"/>
                </a:solidFill>
              </a:rPr>
              <a:t>Kicker aperture</a:t>
            </a:r>
            <a:endParaRPr lang="en-GB" sz="1100" dirty="0">
              <a:solidFill>
                <a:srgbClr val="00B0F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872894" y="5181703"/>
            <a:ext cx="4104000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872894" y="6185974"/>
            <a:ext cx="4104000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23548" y="4950470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rgbClr val="00B0F0"/>
                </a:solidFill>
              </a:rPr>
              <a:t>Quadrupole</a:t>
            </a:r>
            <a:r>
              <a:rPr lang="en-US" sz="1100" dirty="0" smtClean="0">
                <a:solidFill>
                  <a:srgbClr val="00B0F0"/>
                </a:solidFill>
              </a:rPr>
              <a:t> aperture</a:t>
            </a:r>
            <a:endParaRPr lang="en-GB" sz="1100" dirty="0">
              <a:solidFill>
                <a:srgbClr val="00B0F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33562" y="576260"/>
            <a:ext cx="36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041177" y="572869"/>
            <a:ext cx="54000" cy="21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61868" y="572875"/>
            <a:ext cx="216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323852" y="572869"/>
            <a:ext cx="252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362435" y="580688"/>
            <a:ext cx="252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799997" y="580688"/>
            <a:ext cx="252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019577" y="572869"/>
            <a:ext cx="216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5-Point Star 31"/>
          <p:cNvSpPr/>
          <p:nvPr/>
        </p:nvSpPr>
        <p:spPr>
          <a:xfrm>
            <a:off x="5416826" y="537780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9975" y="650369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71220" y="642072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9111" y="98274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1</a:t>
            </a:r>
            <a:r>
              <a:rPr lang="en-US" sz="12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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71468" y="103115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1</a:t>
            </a:r>
            <a:r>
              <a:rPr lang="en-US" sz="1200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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71468" y="401355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1</a:t>
            </a:r>
            <a:r>
              <a:rPr lang="en-US" sz="1200" i="1" dirty="0" smtClean="0">
                <a:sym typeface="Symbol" panose="05050102010706020507" pitchFamily="18" charset="2"/>
              </a:rPr>
              <a:t></a:t>
            </a:r>
            <a:endParaRPr lang="en-GB" sz="12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2487783" y="398512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1</a:t>
            </a:r>
            <a:r>
              <a:rPr lang="en-US" sz="1200" i="1" dirty="0" smtClean="0">
                <a:sym typeface="Symbol" panose="05050102010706020507" pitchFamily="18" charset="2"/>
              </a:rPr>
              <a:t>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729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7391"/>
            <a:ext cx="89385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Acceptance Study (3) </a:t>
            </a: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Add misalignments</a:t>
            </a:r>
          </a:p>
          <a:p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			add correction to misalignments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44099" y="2140695"/>
            <a:ext cx="6601882" cy="738664"/>
          </a:xfrm>
          <a:prstGeom prst="rect">
            <a:avLst/>
          </a:prstGeom>
          <a:ln w="190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MSS9"/>
              </a:rPr>
              <a:t>Expected</a:t>
            </a:r>
            <a:r>
              <a:rPr lang="en-GB" sz="1400" dirty="0">
                <a:latin typeface="CMSS9"/>
              </a:rPr>
              <a:t>:</a:t>
            </a:r>
          </a:p>
          <a:p>
            <a:r>
              <a:rPr lang="en-US" sz="1400" dirty="0">
                <a:latin typeface="CMSS8"/>
              </a:rPr>
              <a:t>Accepted </a:t>
            </a:r>
            <a:r>
              <a:rPr lang="en-US" sz="1400" dirty="0" smtClean="0">
                <a:latin typeface="CMSS8"/>
              </a:rPr>
              <a:t>phase-space </a:t>
            </a:r>
            <a:r>
              <a:rPr lang="en-US" sz="1400" dirty="0">
                <a:latin typeface="CMSS8"/>
              </a:rPr>
              <a:t>will be </a:t>
            </a:r>
            <a:r>
              <a:rPr lang="en-US" sz="1400" dirty="0" smtClean="0">
                <a:latin typeface="CMSS8"/>
              </a:rPr>
              <a:t>smaller </a:t>
            </a:r>
            <a:r>
              <a:rPr lang="en-US" sz="1400" dirty="0">
                <a:latin typeface="CMSS8"/>
              </a:rPr>
              <a:t>than without </a:t>
            </a:r>
            <a:r>
              <a:rPr lang="en-US" sz="1400" dirty="0" smtClean="0">
                <a:latin typeface="CMSS8"/>
              </a:rPr>
              <a:t>misalignments</a:t>
            </a:r>
          </a:p>
          <a:p>
            <a:r>
              <a:rPr lang="en-US" sz="1400" dirty="0">
                <a:latin typeface="CMSS8"/>
              </a:rPr>
              <a:t>Accepted </a:t>
            </a:r>
            <a:r>
              <a:rPr lang="en-US" sz="1400" dirty="0" smtClean="0">
                <a:latin typeface="CMSS8"/>
              </a:rPr>
              <a:t>phase-space </a:t>
            </a:r>
            <a:r>
              <a:rPr lang="en-US" sz="1400" dirty="0">
                <a:latin typeface="CMSS8"/>
              </a:rPr>
              <a:t>will be somewhere between the </a:t>
            </a:r>
            <a:r>
              <a:rPr lang="en-US" sz="1400" dirty="0" smtClean="0">
                <a:latin typeface="CMSS8"/>
              </a:rPr>
              <a:t>1</a:t>
            </a:r>
            <a:r>
              <a:rPr lang="en-US" sz="1400" baseline="30000" dirty="0" smtClean="0">
                <a:latin typeface="CMSS8"/>
              </a:rPr>
              <a:t>st </a:t>
            </a:r>
            <a:r>
              <a:rPr lang="en-US" sz="1400" dirty="0" smtClean="0">
                <a:latin typeface="CMSS8"/>
              </a:rPr>
              <a:t>and 2</a:t>
            </a:r>
            <a:r>
              <a:rPr lang="en-US" sz="1400" baseline="30000" dirty="0" smtClean="0">
                <a:latin typeface="CMSS8"/>
              </a:rPr>
              <a:t>nd</a:t>
            </a:r>
            <a:r>
              <a:rPr lang="en-US" sz="1400" dirty="0" smtClean="0">
                <a:latin typeface="CMSS8"/>
              </a:rPr>
              <a:t> </a:t>
            </a:r>
            <a:r>
              <a:rPr lang="en-GB" sz="1400" dirty="0" smtClean="0">
                <a:latin typeface="CMSS8"/>
              </a:rPr>
              <a:t>configuration</a:t>
            </a:r>
            <a:endParaRPr lang="en-GB" sz="1400" dirty="0">
              <a:latin typeface="CMSS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5580" y="1021498"/>
            <a:ext cx="6036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Beam line WITH misalignments from survey 2013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Field </a:t>
            </a:r>
            <a:r>
              <a:rPr lang="en-US" sz="1200" dirty="0"/>
              <a:t>strengths of the </a:t>
            </a:r>
            <a:r>
              <a:rPr lang="en-US" sz="1200" dirty="0" smtClean="0"/>
              <a:t>elements </a:t>
            </a:r>
            <a:r>
              <a:rPr lang="en-US" sz="1200" dirty="0"/>
              <a:t>from used voltages in </a:t>
            </a:r>
            <a:r>
              <a:rPr lang="en-US" sz="1200" dirty="0" smtClean="0"/>
              <a:t>the </a:t>
            </a:r>
            <a:r>
              <a:rPr lang="en-GB" sz="1200" dirty="0" smtClean="0"/>
              <a:t>experiment </a:t>
            </a:r>
            <a:r>
              <a:rPr lang="en-GB" sz="1200" dirty="0"/>
              <a:t>(without </a:t>
            </a:r>
            <a:r>
              <a:rPr lang="en-GB" sz="1200" dirty="0" err="1"/>
              <a:t>steerers</a:t>
            </a:r>
            <a:r>
              <a:rPr lang="en-GB" sz="1200" dirty="0" smtClean="0"/>
              <a:t>) 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</a:t>
            </a:r>
            <a:r>
              <a:rPr lang="en-US" sz="1200" dirty="0" smtClean="0"/>
              <a:t>orrections </a:t>
            </a:r>
            <a:r>
              <a:rPr lang="en-US" sz="1200" dirty="0"/>
              <a:t>of the beam are </a:t>
            </a:r>
            <a:r>
              <a:rPr lang="en-US" sz="1200" dirty="0" smtClean="0"/>
              <a:t>made by using the </a:t>
            </a:r>
            <a:r>
              <a:rPr lang="en-US" sz="1200" dirty="0" err="1" smtClean="0"/>
              <a:t>steerers</a:t>
            </a:r>
            <a:endParaRPr lang="en-GB" sz="1200" dirty="0"/>
          </a:p>
        </p:txBody>
      </p:sp>
      <p:sp>
        <p:nvSpPr>
          <p:cNvPr id="11" name="Down Arrow 10"/>
          <p:cNvSpPr/>
          <p:nvPr/>
        </p:nvSpPr>
        <p:spPr>
          <a:xfrm>
            <a:off x="4709059" y="1671099"/>
            <a:ext cx="175847" cy="3199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77391" y="3400141"/>
            <a:ext cx="6783754" cy="2617705"/>
            <a:chOff x="922215" y="2939033"/>
            <a:chExt cx="6783754" cy="2617705"/>
          </a:xfrm>
        </p:grpSpPr>
        <p:sp>
          <p:nvSpPr>
            <p:cNvPr id="13" name="TextBox 12"/>
            <p:cNvSpPr txBox="1"/>
            <p:nvPr/>
          </p:nvSpPr>
          <p:spPr>
            <a:xfrm>
              <a:off x="1359615" y="3011660"/>
              <a:ext cx="623025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Trajectories correction algorithms</a:t>
              </a:r>
            </a:p>
            <a:p>
              <a:pPr marL="285750" indent="-285750">
                <a:spcAft>
                  <a:spcPts val="600"/>
                </a:spcAft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Global correction is performed using MADX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Micado</a:t>
              </a:r>
              <a:r>
                <a:rPr lang="en-US" sz="1400" dirty="0" smtClean="0">
                  <a:solidFill>
                    <a:srgbClr val="002060"/>
                  </a:solidFill>
                </a:rPr>
                <a:t> correction algorithms</a:t>
              </a:r>
            </a:p>
            <a:p>
              <a:pPr marL="285750" indent="-285750">
                <a:spcAft>
                  <a:spcPts val="600"/>
                </a:spcAft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Monitors are added in the beam line at the position of the Diagnostic Boxes (n.9 Diagnostic Boxes)</a:t>
              </a:r>
            </a:p>
            <a:p>
              <a:pPr marL="285750" indent="-285750">
                <a:spcAft>
                  <a:spcPts val="600"/>
                </a:spcAft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Correctors are the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Quadrupoles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steerers</a:t>
              </a:r>
              <a:r>
                <a:rPr lang="en-US" sz="1400" dirty="0" smtClean="0">
                  <a:solidFill>
                    <a:srgbClr val="002060"/>
                  </a:solidFill>
                </a:rPr>
                <a:t> (n.8 Horizontal and Vertical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Steerers</a:t>
              </a:r>
              <a:r>
                <a:rPr lang="en-US" sz="1400" dirty="0" smtClean="0">
                  <a:solidFill>
                    <a:srgbClr val="002060"/>
                  </a:solidFill>
                </a:rPr>
                <a:t>)</a:t>
              </a:r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4573856" y="4451329"/>
              <a:ext cx="135899" cy="47673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5880" y="5103367"/>
              <a:ext cx="53320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2060"/>
                  </a:solidFill>
                </a:rPr>
                <a:t>The algorithms minimize the trajectory distortion at the monitors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22215" y="2939033"/>
              <a:ext cx="6783754" cy="261770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74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56006" y="167613"/>
            <a:ext cx="4312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Central Trajectories  (</a:t>
            </a:r>
            <a:r>
              <a:rPr lang="en-US" sz="3200" dirty="0" err="1" smtClean="0">
                <a:solidFill>
                  <a:srgbClr val="C00000"/>
                </a:solidFill>
              </a:rPr>
              <a:t>x,y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1607" y="1011576"/>
            <a:ext cx="8754149" cy="2966994"/>
            <a:chOff x="103115" y="1152253"/>
            <a:chExt cx="8754149" cy="296699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66952" y="1152253"/>
              <a:ext cx="2890312" cy="252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115" y="1152253"/>
              <a:ext cx="2823652" cy="252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259" y="1152253"/>
              <a:ext cx="2797200" cy="2520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90418" y="3596027"/>
              <a:ext cx="14381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No</a:t>
              </a:r>
              <a:r>
                <a:rPr lang="en-US" dirty="0" smtClean="0">
                  <a:solidFill>
                    <a:srgbClr val="0070C0"/>
                  </a:solidFill>
                </a:rPr>
                <a:t> </a:t>
              </a:r>
              <a:r>
                <a:rPr lang="en-US" sz="1400" dirty="0" smtClean="0">
                  <a:solidFill>
                    <a:srgbClr val="0070C0"/>
                  </a:solidFill>
                </a:rPr>
                <a:t>misalignment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844534" y="3596027"/>
              <a:ext cx="15407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with misalignment</a:t>
              </a:r>
            </a:p>
            <a:p>
              <a:r>
                <a:rPr lang="en-US" sz="1400" dirty="0">
                  <a:solidFill>
                    <a:srgbClr val="0070C0"/>
                  </a:solidFill>
                </a:rPr>
                <a:t>-&gt;bad orbits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75049" y="3596027"/>
              <a:ext cx="15407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with misalignment</a:t>
              </a:r>
            </a:p>
            <a:p>
              <a:r>
                <a:rPr lang="en-US" sz="1400" dirty="0">
                  <a:solidFill>
                    <a:srgbClr val="0070C0"/>
                  </a:solidFill>
                </a:rPr>
                <a:t>+ correction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21334" y="3988120"/>
            <a:ext cx="594750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2060"/>
                </a:solidFill>
              </a:rPr>
              <a:t>X trajectory is recovered</a:t>
            </a:r>
          </a:p>
          <a:p>
            <a:r>
              <a:rPr lang="en-US" sz="900" dirty="0" smtClean="0">
                <a:latin typeface="Arial Narrow" panose="020B0606020202030204" pitchFamily="34" charset="0"/>
              </a:rPr>
              <a:t>@ </a:t>
            </a:r>
            <a:r>
              <a:rPr lang="en-US" sz="900" dirty="0">
                <a:latin typeface="Arial Narrow" panose="020B0606020202030204" pitchFamily="34" charset="0"/>
              </a:rPr>
              <a:t>NAME             %04s "CORR"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@ TYPE             %04s "CORR"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@ TITLE            %07s "HRS_RC4"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@ ORIGIN           %22s "MAD-X 5.02.00 Linux 64"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@ DATE             %08s "02/11/14"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@ TIME             %08s "11.50.16"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* NAME                           PX.OLD             PY.OLD      PX.CORRECTION      PY.CORRECTION 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$ %s                                %le                %le                %le                %le 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 "CA0.QS40.1"                         0                  0    -0.006061917782                  0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 "CB0.QS30.1"                         0                  0    -0.002992806435                  0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 "CC0.QS50.1"                         0                  0      0.00163374579                  0</a:t>
            </a:r>
          </a:p>
          <a:p>
            <a:r>
              <a:rPr lang="en-US" sz="900" dirty="0">
                <a:latin typeface="Arial Narrow" panose="020B0606020202030204" pitchFamily="34" charset="0"/>
              </a:rPr>
              <a:t> "RC4.QS40.1"                         0                  0    -0.002733865499                  </a:t>
            </a:r>
            <a:r>
              <a:rPr lang="en-US" sz="900" dirty="0" smtClean="0">
                <a:latin typeface="Arial Narrow" panose="020B0606020202030204" pitchFamily="34" charset="0"/>
              </a:rPr>
              <a:t>0</a:t>
            </a:r>
            <a:endParaRPr lang="en-US" sz="900" dirty="0"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5556" y="5054356"/>
            <a:ext cx="4030075" cy="84845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743938" y="5478585"/>
            <a:ext cx="351693" cy="187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81882" y="6422344"/>
            <a:ext cx="4551887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!!!! Y trajectory is not recovered (not yet)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0891757"/>
              </p:ext>
            </p:extLst>
          </p:nvPr>
        </p:nvGraphicFramePr>
        <p:xfrm>
          <a:off x="5154806" y="4567605"/>
          <a:ext cx="3708000" cy="1821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000"/>
                <a:gridCol w="1854000"/>
              </a:tblGrid>
              <a:tr h="3385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Correction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mrad</a:t>
                      </a:r>
                      <a:r>
                        <a:rPr lang="en-US" sz="1200" dirty="0" smtClean="0"/>
                        <a:t>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Control Room</a:t>
                      </a:r>
                      <a:r>
                        <a:rPr lang="en-US" sz="1200" baseline="0" dirty="0" smtClean="0"/>
                        <a:t> Voltages (V)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- 6.1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- 71.5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- 3.0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-35.1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18.8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- 2.7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-31.6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336406" y="6401899"/>
            <a:ext cx="1706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dirty="0" smtClean="0"/>
              <a:t>= 50keV</a:t>
            </a:r>
            <a:endParaRPr lang="en-GB" dirty="0"/>
          </a:p>
        </p:txBody>
      </p:sp>
      <p:sp>
        <p:nvSpPr>
          <p:cNvPr id="21" name="5-Point Star 20"/>
          <p:cNvSpPr/>
          <p:nvPr/>
        </p:nvSpPr>
        <p:spPr>
          <a:xfrm>
            <a:off x="3788862" y="989497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21"/>
          <p:cNvSpPr/>
          <p:nvPr/>
        </p:nvSpPr>
        <p:spPr>
          <a:xfrm>
            <a:off x="6754801" y="997312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408142" y="4268280"/>
            <a:ext cx="3208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Steerer</a:t>
            </a:r>
            <a:r>
              <a:rPr lang="en-US" sz="1200" dirty="0" smtClean="0"/>
              <a:t> </a:t>
            </a:r>
            <a:r>
              <a:rPr lang="en-US" sz="1200" dirty="0" err="1" smtClean="0"/>
              <a:t>Strenghts</a:t>
            </a:r>
            <a:r>
              <a:rPr lang="en-US" sz="1200" dirty="0" smtClean="0"/>
              <a:t> are within the steering powers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081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803" y="114283"/>
            <a:ext cx="89385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Acceptance Study (3) </a:t>
            </a: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Add misalignments</a:t>
            </a:r>
          </a:p>
          <a:p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			add correction to misalignments</a:t>
            </a:r>
            <a:endParaRPr lang="en-GB" sz="28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33699" y="1579155"/>
            <a:ext cx="6783754" cy="2764293"/>
            <a:chOff x="922215" y="2939032"/>
            <a:chExt cx="6783754" cy="2764293"/>
          </a:xfrm>
        </p:grpSpPr>
        <p:sp>
          <p:nvSpPr>
            <p:cNvPr id="8" name="TextBox 7"/>
            <p:cNvSpPr txBox="1"/>
            <p:nvPr/>
          </p:nvSpPr>
          <p:spPr>
            <a:xfrm>
              <a:off x="1359615" y="3011660"/>
              <a:ext cx="5947507" cy="252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Trajectories correction algorithms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Global correction algorithm does not work fine for the trajectory Y where misalignment</a:t>
              </a:r>
              <a:r>
                <a:rPr lang="en-US" sz="1400" dirty="0">
                  <a:solidFill>
                    <a:srgbClr val="002060"/>
                  </a:solidFill>
                </a:rPr>
                <a:t> </a:t>
              </a:r>
              <a:r>
                <a:rPr lang="en-US" sz="1400" dirty="0" smtClean="0">
                  <a:solidFill>
                    <a:srgbClr val="002060"/>
                  </a:solidFill>
                </a:rPr>
                <a:t>is larger</a:t>
              </a:r>
              <a:endParaRPr lang="en-US" sz="1400" dirty="0">
                <a:solidFill>
                  <a:srgbClr val="002060"/>
                </a:solidFill>
              </a:endParaRP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(n. 9 </a:t>
              </a:r>
              <a:r>
                <a:rPr lang="en-US" sz="1400" dirty="0">
                  <a:solidFill>
                    <a:srgbClr val="002060"/>
                  </a:solidFill>
                </a:rPr>
                <a:t>monitors (diagnostic </a:t>
              </a:r>
              <a:r>
                <a:rPr lang="en-US" sz="1400" dirty="0" smtClean="0">
                  <a:solidFill>
                    <a:srgbClr val="002060"/>
                  </a:solidFill>
                </a:rPr>
                <a:t>boxes), n.8 </a:t>
              </a:r>
              <a:r>
                <a:rPr lang="en-US" sz="1400" dirty="0">
                  <a:solidFill>
                    <a:srgbClr val="002060"/>
                  </a:solidFill>
                </a:rPr>
                <a:t>correctors (</a:t>
              </a:r>
              <a:r>
                <a:rPr lang="en-US" sz="1400" dirty="0" err="1">
                  <a:solidFill>
                    <a:srgbClr val="002060"/>
                  </a:solidFill>
                </a:rPr>
                <a:t>quadrupoles</a:t>
              </a:r>
              <a:r>
                <a:rPr lang="en-US" sz="1400" dirty="0">
                  <a:solidFill>
                    <a:srgbClr val="002060"/>
                  </a:solidFill>
                </a:rPr>
                <a:t> </a:t>
              </a:r>
              <a:r>
                <a:rPr lang="en-US" sz="1400" dirty="0" err="1">
                  <a:solidFill>
                    <a:srgbClr val="002060"/>
                  </a:solidFill>
                </a:rPr>
                <a:t>steerers</a:t>
              </a:r>
              <a:r>
                <a:rPr lang="en-US" sz="1400" dirty="0" smtClean="0">
                  <a:solidFill>
                    <a:srgbClr val="002060"/>
                  </a:solidFill>
                </a:rPr>
                <a:t>) too large phase space of parameters </a:t>
              </a:r>
              <a:endParaRPr lang="en-US" sz="1400" dirty="0">
                <a:solidFill>
                  <a:srgbClr val="002060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US" sz="1400" dirty="0" smtClean="0">
                <a:solidFill>
                  <a:srgbClr val="002060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US" sz="1400" dirty="0">
                <a:solidFill>
                  <a:srgbClr val="002060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US" sz="1400" dirty="0" smtClean="0">
                <a:solidFill>
                  <a:srgbClr val="002060"/>
                </a:solidFill>
              </a:endParaRP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PIECEWISE correction: combination of segment-by-segment correction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solidFill>
                    <a:srgbClr val="002060"/>
                  </a:solidFill>
                </a:rPr>
                <a:t>Enabling </a:t>
              </a:r>
              <a:r>
                <a:rPr lang="en-US" sz="1400" dirty="0" err="1">
                  <a:solidFill>
                    <a:srgbClr val="002060"/>
                  </a:solidFill>
                </a:rPr>
                <a:t>steerers</a:t>
              </a:r>
              <a:r>
                <a:rPr lang="en-US" sz="1400" dirty="0">
                  <a:solidFill>
                    <a:srgbClr val="002060"/>
                  </a:solidFill>
                </a:rPr>
                <a:t> over a short-range one by one, and checking the position at the next monitor downstream</a:t>
              </a:r>
              <a:r>
                <a:rPr lang="en-US" sz="1400" dirty="0" smtClean="0">
                  <a:solidFill>
                    <a:srgbClr val="002060"/>
                  </a:solidFill>
                </a:rPr>
                <a:t>.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>
              <a:off x="4265418" y="4165824"/>
              <a:ext cx="135899" cy="47673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22215" y="2939032"/>
              <a:ext cx="6783754" cy="2764293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61426" y="4454103"/>
            <a:ext cx="1807290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Still in progress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03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54590" y="284844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1385" y="1188111"/>
            <a:ext cx="73660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 Reliable </a:t>
            </a: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odel </a:t>
            </a:r>
            <a:r>
              <a:rPr lang="en-US" dirty="0">
                <a:solidFill>
                  <a:srgbClr val="002060"/>
                </a:solidFill>
              </a:rPr>
              <a:t>of the ISOLDE beam lines in MADX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 </a:t>
            </a:r>
            <a:r>
              <a:rPr lang="en-US" dirty="0" smtClean="0">
                <a:solidFill>
                  <a:srgbClr val="002060"/>
                </a:solidFill>
              </a:rPr>
              <a:t>Integration </a:t>
            </a:r>
            <a:r>
              <a:rPr lang="en-US" dirty="0">
                <a:solidFill>
                  <a:srgbClr val="002060"/>
                </a:solidFill>
              </a:rPr>
              <a:t>with the HIE-ISOLDE beam transport </a:t>
            </a:r>
            <a:r>
              <a:rPr lang="en-US" dirty="0" smtClean="0">
                <a:solidFill>
                  <a:srgbClr val="002060"/>
                </a:solidFill>
              </a:rPr>
              <a:t>simulations </a:t>
            </a:r>
            <a:r>
              <a:rPr lang="en-US" dirty="0">
                <a:solidFill>
                  <a:srgbClr val="002060"/>
                </a:solidFill>
              </a:rPr>
              <a:t>done also with MADX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 </a:t>
            </a:r>
            <a:r>
              <a:rPr lang="en-US" dirty="0" smtClean="0">
                <a:solidFill>
                  <a:srgbClr val="002060"/>
                </a:solidFill>
              </a:rPr>
              <a:t>Easy </a:t>
            </a:r>
            <a:r>
              <a:rPr lang="en-US" dirty="0">
                <a:solidFill>
                  <a:srgbClr val="002060"/>
                </a:solidFill>
              </a:rPr>
              <a:t>implementation of </a:t>
            </a:r>
            <a:r>
              <a:rPr lang="en-US" dirty="0" smtClean="0">
                <a:solidFill>
                  <a:srgbClr val="002060"/>
                </a:solidFill>
              </a:rPr>
              <a:t>other </a:t>
            </a:r>
            <a:r>
              <a:rPr lang="en-US" dirty="0">
                <a:solidFill>
                  <a:srgbClr val="002060"/>
                </a:solidFill>
              </a:rPr>
              <a:t>ISOLDE beam </a:t>
            </a:r>
            <a:r>
              <a:rPr lang="en-US" dirty="0" smtClean="0">
                <a:solidFill>
                  <a:srgbClr val="002060"/>
                </a:solidFill>
              </a:rPr>
              <a:t>lines </a:t>
            </a:r>
            <a:r>
              <a:rPr lang="en-US" dirty="0">
                <a:solidFill>
                  <a:srgbClr val="002060"/>
                </a:solidFill>
              </a:rPr>
              <a:t>(LA1, LA2, VITO, …)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endParaRPr lang="en-US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 </a:t>
            </a:r>
            <a:r>
              <a:rPr lang="en-US" dirty="0" smtClean="0">
                <a:solidFill>
                  <a:srgbClr val="002060"/>
                </a:solidFill>
              </a:rPr>
              <a:t>Horizontal </a:t>
            </a:r>
            <a:r>
              <a:rPr lang="en-US" dirty="0">
                <a:solidFill>
                  <a:srgbClr val="002060"/>
                </a:solidFill>
              </a:rPr>
              <a:t>trajectory distortions generated by the misalignment can be corrected with the </a:t>
            </a:r>
            <a:r>
              <a:rPr lang="en-US" dirty="0" err="1" smtClean="0">
                <a:solidFill>
                  <a:srgbClr val="002060"/>
                </a:solidFill>
              </a:rPr>
              <a:t>steerers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 </a:t>
            </a:r>
            <a:r>
              <a:rPr lang="en-US" dirty="0" smtClean="0">
                <a:solidFill>
                  <a:srgbClr val="002060"/>
                </a:solidFill>
              </a:rPr>
              <a:t>Vertical </a:t>
            </a:r>
            <a:r>
              <a:rPr lang="en-US" dirty="0">
                <a:solidFill>
                  <a:srgbClr val="002060"/>
                </a:solidFill>
              </a:rPr>
              <a:t>trajectory </a:t>
            </a:r>
            <a:r>
              <a:rPr lang="en-US" dirty="0" smtClean="0">
                <a:solidFill>
                  <a:srgbClr val="002060"/>
                </a:solidFill>
              </a:rPr>
              <a:t>distortions </a:t>
            </a:r>
            <a:r>
              <a:rPr lang="en-US" dirty="0">
                <a:solidFill>
                  <a:srgbClr val="002060"/>
                </a:solidFill>
              </a:rPr>
              <a:t>under analysis </a:t>
            </a:r>
            <a:r>
              <a:rPr lang="en-US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mtClean="0">
                <a:solidFill>
                  <a:srgbClr val="002060"/>
                </a:solidFill>
                <a:sym typeface="Wingdings" panose="05000000000000000000" pitchFamily="2" charset="2"/>
              </a:rPr>
              <a:t>PIECEWISE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en-US" smtClean="0">
                <a:solidFill>
                  <a:srgbClr val="002060"/>
                </a:solidFill>
              </a:rPr>
              <a:t>TO </a:t>
            </a:r>
            <a:r>
              <a:rPr lang="en-US" dirty="0">
                <a:solidFill>
                  <a:srgbClr val="002060"/>
                </a:solidFill>
              </a:rPr>
              <a:t>BE DONE: quantify beam losses after trajectory correction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9624" y="4963651"/>
            <a:ext cx="7495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J. Kurcewicz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M. Fraser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D. Voulot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3 Summer Students: Marcel Diem, </a:t>
            </a:r>
            <a:r>
              <a:rPr lang="en-GB" dirty="0" smtClean="0">
                <a:solidFill>
                  <a:srgbClr val="0070C0"/>
                </a:solidFill>
              </a:rPr>
              <a:t>Casey </a:t>
            </a:r>
            <a:r>
              <a:rPr lang="en-GB" dirty="0">
                <a:solidFill>
                  <a:srgbClr val="0070C0"/>
                </a:solidFill>
              </a:rPr>
              <a:t>D. McGrath, </a:t>
            </a:r>
            <a:r>
              <a:rPr lang="en-US" dirty="0" smtClean="0">
                <a:solidFill>
                  <a:srgbClr val="0070C0"/>
                </a:solidFill>
              </a:rPr>
              <a:t>Vasil Karayonchev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1882" y="4646575"/>
            <a:ext cx="13556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Thanks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31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MAD-X work for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MAD-X includes only magnetic elements </a:t>
            </a:r>
          </a:p>
          <a:p>
            <a:r>
              <a:rPr lang="en-US" dirty="0" smtClean="0"/>
              <a:t>At ISOLDE only electrostatic elements are present.</a:t>
            </a:r>
          </a:p>
          <a:p>
            <a:r>
              <a:rPr lang="en-US" dirty="0" err="1" smtClean="0"/>
              <a:t>Quadrupoles</a:t>
            </a:r>
            <a:r>
              <a:rPr lang="en-US" dirty="0" smtClean="0"/>
              <a:t>? Switchyards (</a:t>
            </a:r>
            <a:r>
              <a:rPr lang="en-US" dirty="0" err="1" smtClean="0"/>
              <a:t>kicker+deflector</a:t>
            </a:r>
            <a:r>
              <a:rPr lang="en-US" dirty="0" smtClean="0"/>
              <a:t>) ?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4734" y="3703077"/>
            <a:ext cx="4573245" cy="286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38" y="3703078"/>
            <a:ext cx="3821509" cy="286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49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598" y="205344"/>
            <a:ext cx="3678931" cy="564104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MAD-X Quadruples</a:t>
            </a:r>
          </a:p>
        </p:txBody>
      </p:sp>
      <p:pic>
        <p:nvPicPr>
          <p:cNvPr id="3074" name="Picture 2" descr="C:\Users\Vasko1\Documents\CERN\Presentation\QuadrupoleSim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3">
                    <a14:imgEffect>
                      <a14:backgroundRemoval t="118" b="89941" l="9934" r="89984">
                        <a14:foregroundMark x1="45402" y1="49822" x2="68144" y2="646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413" y="1124744"/>
            <a:ext cx="384037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9947"/>
          <a:stretch/>
        </p:blipFill>
        <p:spPr bwMode="auto">
          <a:xfrm>
            <a:off x="3698432" y="1628800"/>
            <a:ext cx="4759598" cy="157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4716016" y="1620689"/>
            <a:ext cx="432048" cy="330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66137" y="3789040"/>
            <a:ext cx="3273689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16647" y="3620338"/>
            <a:ext cx="3305153" cy="2760990"/>
          </a:xfrm>
          <a:prstGeom prst="rect">
            <a:avLst/>
          </a:prstGeom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210" y="1052947"/>
            <a:ext cx="1870379" cy="43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31640" y="3203278"/>
            <a:ext cx="2366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MAD-X Quadruple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64088" y="3266358"/>
            <a:ext cx="2366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SIMION</a:t>
            </a:r>
            <a:r>
              <a:rPr lang="el-GR" dirty="0" smtClean="0"/>
              <a:t> </a:t>
            </a:r>
            <a:r>
              <a:rPr lang="en-US" dirty="0" smtClean="0"/>
              <a:t>transfer matrix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26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2778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6939"/>
          <a:stretch/>
        </p:blipFill>
        <p:spPr>
          <a:xfrm>
            <a:off x="939375" y="1656739"/>
            <a:ext cx="4005985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7224"/>
          <a:stretch/>
        </p:blipFill>
        <p:spPr>
          <a:xfrm>
            <a:off x="4945360" y="1656739"/>
            <a:ext cx="4015099" cy="3240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20691589">
            <a:off x="5644147" y="2915602"/>
            <a:ext cx="3102744" cy="737687"/>
          </a:xfrm>
          <a:prstGeom prst="ellipse">
            <a:avLst/>
          </a:prstGeom>
          <a:solidFill>
            <a:srgbClr val="CCFFCC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640275" y="2853190"/>
            <a:ext cx="3102744" cy="737687"/>
          </a:xfrm>
          <a:prstGeom prst="ellipse">
            <a:avLst/>
          </a:prstGeom>
          <a:solidFill>
            <a:srgbClr val="CCFFCC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843460" y="4163430"/>
            <a:ext cx="2107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ym typeface="Symbol" panose="05050102010706020507" pitchFamily="18" charset="2"/>
              </a:rPr>
              <a:t>Emittance</a:t>
            </a:r>
            <a:r>
              <a:rPr lang="en-GB" sz="1400" dirty="0" smtClean="0">
                <a:sym typeface="Symbol" panose="05050102010706020507" pitchFamily="18" charset="2"/>
              </a:rPr>
              <a:t>  25 mm </a:t>
            </a:r>
            <a:r>
              <a:rPr lang="en-GB" sz="1400" dirty="0" err="1" smtClean="0">
                <a:sym typeface="Symbol" panose="05050102010706020507" pitchFamily="18" charset="2"/>
              </a:rPr>
              <a:t>mrad</a:t>
            </a:r>
            <a:endParaRPr lang="en-GB" sz="1400" dirty="0"/>
          </a:p>
        </p:txBody>
      </p:sp>
      <p:cxnSp>
        <p:nvCxnSpPr>
          <p:cNvPr id="12" name="Elbow Connector 11"/>
          <p:cNvCxnSpPr>
            <a:stCxn id="8" idx="3"/>
            <a:endCxn id="10" idx="1"/>
          </p:cNvCxnSpPr>
          <p:nvPr/>
        </p:nvCxnSpPr>
        <p:spPr>
          <a:xfrm rot="16200000" flipH="1">
            <a:off x="6276793" y="3750652"/>
            <a:ext cx="494602" cy="63873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04658" y="48029"/>
            <a:ext cx="3249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Nominal transport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5050" y="717133"/>
            <a:ext cx="3523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HRS_RC4_used140905_1705_voltages.madx @ 50kV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654424" y="2215565"/>
            <a:ext cx="0" cy="205200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662855" y="4271942"/>
            <a:ext cx="3060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16983" y="4274527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±5.0 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146205" y="3197508"/>
            <a:ext cx="879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±15 </a:t>
            </a:r>
            <a:r>
              <a:rPr lang="en-GB" sz="1400" dirty="0" err="1" smtClean="0">
                <a:solidFill>
                  <a:srgbClr val="FF0000"/>
                </a:solidFill>
              </a:rPr>
              <a:t>mrad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20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759" y="68883"/>
            <a:ext cx="3021516" cy="56499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Motivation I</a:t>
            </a:r>
            <a:endParaRPr lang="en-US" sz="32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Vasko1\Documents\CERN\Presentation\Captur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8857" t="1537" r="-571" b="38262"/>
          <a:stretch/>
        </p:blipFill>
        <p:spPr bwMode="auto">
          <a:xfrm>
            <a:off x="26709" y="1336412"/>
            <a:ext cx="9117291" cy="41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361021" y="2941492"/>
            <a:ext cx="3434179" cy="20988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96657" y="2941492"/>
            <a:ext cx="3390308" cy="21559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186965" y="2284602"/>
            <a:ext cx="576064" cy="87248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154177" y="1584196"/>
            <a:ext cx="1296144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8260029">
            <a:off x="6921175" y="2548417"/>
            <a:ext cx="635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RC4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94545" y="945498"/>
            <a:ext cx="1963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ISOLDE Decay </a:t>
            </a:r>
            <a:r>
              <a:rPr lang="en-US" sz="1400" b="1" dirty="0">
                <a:solidFill>
                  <a:srgbClr val="FF0000"/>
                </a:solidFill>
              </a:rPr>
              <a:t>S</a:t>
            </a:r>
            <a:r>
              <a:rPr lang="en-US" sz="1400" b="1" dirty="0" smtClean="0">
                <a:solidFill>
                  <a:srgbClr val="FF0000"/>
                </a:solidFill>
              </a:rPr>
              <a:t>tation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5444" y="5947317"/>
            <a:ext cx="4614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30 meters of </a:t>
            </a:r>
            <a:r>
              <a:rPr lang="en-US" dirty="0" err="1" smtClean="0"/>
              <a:t>beamline</a:t>
            </a:r>
            <a:endParaRPr lang="en-US" dirty="0" smtClean="0"/>
          </a:p>
          <a:p>
            <a:r>
              <a:rPr lang="en-US" dirty="0" smtClean="0"/>
              <a:t>31 elements (21 QUADs, 5 kickers, 5 deflectors)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61318" y="256697"/>
            <a:ext cx="2780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ym typeface="Symbol" panose="05050102010706020507" pitchFamily="18" charset="2"/>
              </a:rPr>
              <a:t>Transmission to RC4: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ym typeface="Symbol" panose="05050102010706020507" pitchFamily="18" charset="2"/>
              </a:rPr>
              <a:t>Design of the latest part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33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386" t="4415" r="7828" b="3683"/>
          <a:stretch/>
        </p:blipFill>
        <p:spPr>
          <a:xfrm>
            <a:off x="2012685" y="3232565"/>
            <a:ext cx="7128001" cy="356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725" t="6161" r="7384" b="4717"/>
          <a:stretch/>
        </p:blipFill>
        <p:spPr>
          <a:xfrm>
            <a:off x="1994002" y="-7435"/>
            <a:ext cx="7138737" cy="3240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16200000">
            <a:off x="1197287" y="4941522"/>
            <a:ext cx="1024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Y</a:t>
            </a:r>
            <a:r>
              <a:rPr lang="en-GB" sz="1400" dirty="0" smtClean="0">
                <a:solidFill>
                  <a:srgbClr val="FF0000"/>
                </a:solidFill>
              </a:rPr>
              <a:t>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19914" y="383237"/>
            <a:ext cx="5742687" cy="282618"/>
            <a:chOff x="2966428" y="447461"/>
            <a:chExt cx="5742687" cy="282618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2966428" y="721789"/>
              <a:ext cx="43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543714" y="721789"/>
              <a:ext cx="1080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5759941" y="718071"/>
              <a:ext cx="97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4831723" y="718071"/>
              <a:ext cx="756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6884409" y="729222"/>
              <a:ext cx="115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8205115" y="718071"/>
              <a:ext cx="504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966428" y="467612"/>
              <a:ext cx="4138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CA0</a:t>
              </a:r>
              <a:endParaRPr lang="en-GB" sz="11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170" y="467612"/>
              <a:ext cx="4090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CB0</a:t>
              </a:r>
              <a:endParaRPr lang="en-GB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68205" y="467612"/>
              <a:ext cx="4074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CC0</a:t>
              </a:r>
              <a:endParaRPr lang="en-GB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23200" y="456461"/>
              <a:ext cx="4090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RC0</a:t>
              </a:r>
              <a:endParaRPr lang="en-GB" sz="11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53875" y="468469"/>
              <a:ext cx="4090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RC2</a:t>
              </a:r>
              <a:endParaRPr lang="en-GB" sz="11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72823" y="447461"/>
              <a:ext cx="4090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RC4</a:t>
              </a:r>
              <a:endParaRPr lang="en-GB" sz="1100" dirty="0"/>
            </a:p>
          </p:txBody>
        </p:sp>
      </p:grpSp>
      <p:sp>
        <p:nvSpPr>
          <p:cNvPr id="37" name="TextBox 36"/>
          <p:cNvSpPr txBox="1"/>
          <p:nvPr/>
        </p:nvSpPr>
        <p:spPr>
          <a:xfrm rot="16200000">
            <a:off x="1236972" y="1773877"/>
            <a:ext cx="1029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X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9" name="5-Point Star 38"/>
          <p:cNvSpPr/>
          <p:nvPr/>
        </p:nvSpPr>
        <p:spPr>
          <a:xfrm>
            <a:off x="5295914" y="1127532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5-Point Star 39"/>
          <p:cNvSpPr/>
          <p:nvPr/>
        </p:nvSpPr>
        <p:spPr>
          <a:xfrm>
            <a:off x="7747341" y="762057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5-Point Star 40"/>
          <p:cNvSpPr/>
          <p:nvPr/>
        </p:nvSpPr>
        <p:spPr>
          <a:xfrm>
            <a:off x="6447493" y="2749753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594589" y="2689834"/>
            <a:ext cx="1540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Here the beam turns right</a:t>
            </a:r>
            <a:endParaRPr lang="en-GB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852230" y="2914852"/>
            <a:ext cx="2965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Nominal transport: </a:t>
            </a:r>
          </a:p>
          <a:p>
            <a:r>
              <a:rPr lang="en-US" sz="1200" dirty="0" smtClean="0"/>
              <a:t>HRS_RC4_used140905_1705_voltages.madx</a:t>
            </a:r>
            <a:endParaRPr lang="en-GB" sz="12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2398500" y="3790462"/>
            <a:ext cx="6588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411757" y="4021016"/>
            <a:ext cx="65880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411757" y="5974862"/>
            <a:ext cx="6588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411757" y="5752123"/>
            <a:ext cx="65880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94652" y="3517121"/>
            <a:ext cx="1423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solidFill>
                  <a:srgbClr val="92D050"/>
                </a:solidFill>
              </a:rPr>
              <a:t>Quadrupole</a:t>
            </a:r>
            <a:r>
              <a:rPr lang="en-US" sz="1100" b="1" dirty="0" smtClean="0">
                <a:solidFill>
                  <a:srgbClr val="92D050"/>
                </a:solidFill>
              </a:rPr>
              <a:t> aperture</a:t>
            </a:r>
            <a:endParaRPr lang="en-GB" sz="1100" b="1" dirty="0">
              <a:solidFill>
                <a:srgbClr val="92D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84773" y="3778731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92D050"/>
                </a:solidFill>
              </a:rPr>
              <a:t>Deflector aperture</a:t>
            </a:r>
            <a:endParaRPr lang="en-GB" sz="11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04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EEC4-00A7-455F-B497-8915478AF667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218" r="654"/>
          <a:stretch/>
        </p:blipFill>
        <p:spPr>
          <a:xfrm>
            <a:off x="0" y="1524990"/>
            <a:ext cx="9128369" cy="5400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275387" y="5384800"/>
            <a:ext cx="432000" cy="10160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173077">
            <a:off x="5039014" y="5134927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40mm</a:t>
            </a:r>
            <a:endParaRPr lang="en-GB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43535" y="5677875"/>
            <a:ext cx="0" cy="750125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4948850" y="5929136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110mm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481756" y="3528647"/>
            <a:ext cx="360000" cy="144000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0173077">
            <a:off x="3155384" y="3246326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dirty="0" smtClean="0"/>
              <a:t>0mm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108984" y="3890815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120mm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563935" y="3693009"/>
            <a:ext cx="0" cy="750125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810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6276" y="1134175"/>
            <a:ext cx="8759231" cy="3264075"/>
            <a:chOff x="197199" y="3440646"/>
            <a:chExt cx="8759231" cy="32640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3776"/>
            <a:stretch/>
          </p:blipFill>
          <p:spPr>
            <a:xfrm>
              <a:off x="197199" y="3440646"/>
              <a:ext cx="4428000" cy="326407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5199" y="3440646"/>
              <a:ext cx="4331231" cy="326197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2954590" y="284844"/>
            <a:ext cx="3283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Beam envelope X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81201" y="4348735"/>
            <a:ext cx="1438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No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misalignment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61354" y="4536828"/>
            <a:ext cx="3092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with </a:t>
            </a:r>
            <a:r>
              <a:rPr lang="en-US" sz="1400" dirty="0" smtClean="0">
                <a:solidFill>
                  <a:srgbClr val="0070C0"/>
                </a:solidFill>
              </a:rPr>
              <a:t>misalignment + </a:t>
            </a:r>
            <a:r>
              <a:rPr lang="en-US" sz="1400" dirty="0" err="1" smtClean="0">
                <a:solidFill>
                  <a:srgbClr val="0070C0"/>
                </a:solidFill>
              </a:rPr>
              <a:t>steerer</a:t>
            </a:r>
            <a:r>
              <a:rPr lang="en-US" sz="1400" dirty="0" smtClean="0">
                <a:solidFill>
                  <a:srgbClr val="0070C0"/>
                </a:solidFill>
              </a:rPr>
              <a:t> corrections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5522146" y="1288383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024576" y="17549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1</a:t>
            </a:r>
            <a:r>
              <a:rPr lang="en-US" sz="1200" i="1" dirty="0" smtClean="0">
                <a:sym typeface="Symbol" panose="05050102010706020507" pitchFamily="18" charset="2"/>
              </a:rPr>
              <a:t></a:t>
            </a:r>
            <a:endParaRPr lang="en-GB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09259" y="177054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1</a:t>
            </a:r>
            <a:r>
              <a:rPr lang="en-US" sz="1200" i="1" dirty="0" smtClean="0">
                <a:sym typeface="Symbol" panose="05050102010706020507" pitchFamily="18" charset="2"/>
              </a:rPr>
              <a:t></a:t>
            </a:r>
            <a:endParaRPr lang="en-GB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12098" y="5146638"/>
            <a:ext cx="5723042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!!!! To BE DONE: Quantify the acceptance that is lost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62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9654" y="25124"/>
            <a:ext cx="2324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Motivation II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4928" y="519748"/>
            <a:ext cx="7947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MSS10"/>
              </a:rPr>
              <a:t>Last Survey done in 2013 (</a:t>
            </a:r>
            <a:r>
              <a:rPr lang="en-GB" sz="1400" dirty="0" smtClean="0"/>
              <a:t>Mateusz </a:t>
            </a:r>
            <a:r>
              <a:rPr lang="en-GB" sz="1400" dirty="0"/>
              <a:t>Boruchowski </a:t>
            </a:r>
            <a:r>
              <a:rPr lang="en-GB" sz="1400" dirty="0" smtClean="0"/>
              <a:t>) </a:t>
            </a:r>
            <a:r>
              <a:rPr lang="en-US" sz="1400" dirty="0" smtClean="0">
                <a:solidFill>
                  <a:srgbClr val="000000"/>
                </a:solidFill>
                <a:latin typeface="CMSS10"/>
              </a:rPr>
              <a:t>shows significant misalignments </a:t>
            </a:r>
            <a:r>
              <a:rPr lang="en-US" sz="1400" dirty="0">
                <a:solidFill>
                  <a:srgbClr val="000000"/>
                </a:solidFill>
                <a:latin typeface="CMSS10"/>
              </a:rPr>
              <a:t>in the </a:t>
            </a:r>
            <a:r>
              <a:rPr lang="en-US" sz="1400" dirty="0" err="1" smtClean="0">
                <a:solidFill>
                  <a:srgbClr val="000000"/>
                </a:solidFill>
                <a:latin typeface="CMSS10"/>
              </a:rPr>
              <a:t>beamlines</a:t>
            </a:r>
            <a:endParaRPr lang="en-US" sz="1400" dirty="0">
              <a:solidFill>
                <a:srgbClr val="000000"/>
              </a:solidFill>
              <a:latin typeface="CMSS1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2301" y="6180360"/>
            <a:ext cx="81924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MSS9"/>
              </a:rPr>
              <a:t>These misalignments </a:t>
            </a:r>
            <a:r>
              <a:rPr lang="en-US" sz="1100" dirty="0" smtClean="0">
                <a:solidFill>
                  <a:srgbClr val="000000"/>
                </a:solidFill>
                <a:latin typeface="CMSS9"/>
              </a:rPr>
              <a:t>act on the </a:t>
            </a:r>
            <a:r>
              <a:rPr lang="en-US" sz="1100" dirty="0">
                <a:solidFill>
                  <a:srgbClr val="000000"/>
                </a:solidFill>
                <a:latin typeface="CMSS9"/>
              </a:rPr>
              <a:t>beam transport to the experiment but it is </a:t>
            </a:r>
            <a:r>
              <a:rPr lang="en-US" sz="1100" dirty="0" smtClean="0">
                <a:solidFill>
                  <a:srgbClr val="000000"/>
                </a:solidFill>
                <a:latin typeface="CMSS9"/>
              </a:rPr>
              <a:t>not clear </a:t>
            </a:r>
            <a:r>
              <a:rPr lang="en-US" sz="1100" dirty="0">
                <a:solidFill>
                  <a:srgbClr val="000000"/>
                </a:solidFill>
                <a:latin typeface="CMSS9"/>
              </a:rPr>
              <a:t>how large the </a:t>
            </a:r>
            <a:r>
              <a:rPr lang="en-US" sz="1100" dirty="0" smtClean="0">
                <a:solidFill>
                  <a:srgbClr val="000000"/>
                </a:solidFill>
                <a:latin typeface="CMSS9"/>
              </a:rPr>
              <a:t>effect </a:t>
            </a:r>
            <a:r>
              <a:rPr lang="en-US" sz="1100" dirty="0">
                <a:solidFill>
                  <a:srgbClr val="000000"/>
                </a:solidFill>
                <a:latin typeface="CMSS9"/>
              </a:rPr>
              <a:t>is</a:t>
            </a:r>
          </a:p>
          <a:p>
            <a:r>
              <a:rPr lang="en-GB" sz="1100" dirty="0">
                <a:solidFill>
                  <a:srgbClr val="3333B3"/>
                </a:solidFill>
                <a:latin typeface="CMSS10"/>
              </a:rPr>
              <a:t>Main question</a:t>
            </a:r>
          </a:p>
          <a:p>
            <a:r>
              <a:rPr lang="en-US" sz="1100" dirty="0">
                <a:solidFill>
                  <a:srgbClr val="000000"/>
                </a:solidFill>
                <a:latin typeface="CMSS10"/>
              </a:rPr>
              <a:t>Should the </a:t>
            </a:r>
            <a:r>
              <a:rPr lang="en-US" sz="1100" dirty="0" smtClean="0">
                <a:solidFill>
                  <a:srgbClr val="000000"/>
                </a:solidFill>
                <a:latin typeface="CMSS10"/>
              </a:rPr>
              <a:t>beam line </a:t>
            </a:r>
            <a:r>
              <a:rPr lang="en-US" sz="1100" dirty="0">
                <a:solidFill>
                  <a:srgbClr val="000000"/>
                </a:solidFill>
                <a:latin typeface="CMSS10"/>
              </a:rPr>
              <a:t>be realigned</a:t>
            </a:r>
            <a:r>
              <a:rPr lang="en-US" sz="1100" dirty="0" smtClean="0">
                <a:solidFill>
                  <a:srgbClr val="000000"/>
                </a:solidFill>
                <a:latin typeface="CMSS10"/>
              </a:rPr>
              <a:t>?</a:t>
            </a:r>
            <a:endParaRPr lang="en-US" sz="1100" dirty="0">
              <a:solidFill>
                <a:srgbClr val="000000"/>
              </a:solidFill>
              <a:latin typeface="CMSS1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3229" y="1173255"/>
            <a:ext cx="114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070302" y="3668751"/>
            <a:ext cx="889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800095"/>
            <a:ext cx="9144000" cy="5400000"/>
            <a:chOff x="0" y="800095"/>
            <a:chExt cx="9144000" cy="5400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00095"/>
              <a:ext cx="9144000" cy="5400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595815" y="3492280"/>
              <a:ext cx="890954" cy="1800000"/>
            </a:xfrm>
            <a:prstGeom prst="rect">
              <a:avLst/>
            </a:prstGeom>
            <a:solidFill>
              <a:srgbClr val="CCFFCC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70C0"/>
                  </a:solidFill>
                </a:rPr>
                <a:t>8.7 mm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394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6959" y="565095"/>
            <a:ext cx="812670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What </a:t>
            </a:r>
            <a:r>
              <a:rPr lang="en-US" sz="1200" dirty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area in the initial phase-space makes it through the beam line from CA0 to the RC4 (IDS position)</a:t>
            </a:r>
          </a:p>
          <a:p>
            <a:pPr algn="ctr"/>
            <a:endParaRPr lang="en-GB" sz="1600" dirty="0">
              <a:latin typeface="CMSS9"/>
            </a:endParaRPr>
          </a:p>
          <a:p>
            <a:r>
              <a:rPr lang="en-US" sz="1200" dirty="0" smtClean="0"/>
              <a:t>Main </a:t>
            </a:r>
            <a:r>
              <a:rPr lang="en-US" sz="1200" dirty="0"/>
              <a:t>unknowns: 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beam </a:t>
            </a:r>
            <a:r>
              <a:rPr lang="en-US" sz="1200" dirty="0" err="1"/>
              <a:t>emittance</a:t>
            </a:r>
            <a:endParaRPr lang="en-US" sz="1200" dirty="0"/>
          </a:p>
          <a:p>
            <a:pPr marL="285750" indent="-285750">
              <a:buFontTx/>
              <a:buChar char="-"/>
            </a:pPr>
            <a:r>
              <a:rPr lang="en-US" sz="1200" dirty="0"/>
              <a:t>Initial beam parameters </a:t>
            </a:r>
            <a:endParaRPr lang="en-US" sz="1200" dirty="0" smtClean="0"/>
          </a:p>
          <a:p>
            <a:r>
              <a:rPr lang="en-US" sz="1200" dirty="0" smtClean="0"/>
              <a:t>Different ion sources at ISOLDE, full characterization is missing </a:t>
            </a:r>
          </a:p>
          <a:p>
            <a:pPr marL="285750" indent="-285750" algn="ctr">
              <a:buFontTx/>
              <a:buChar char="-"/>
            </a:pPr>
            <a:endParaRPr lang="en-US" sz="1200" dirty="0"/>
          </a:p>
          <a:p>
            <a:endParaRPr lang="en-US" sz="1600" dirty="0">
              <a:latin typeface="CMSS9"/>
            </a:endParaRPr>
          </a:p>
          <a:p>
            <a:endParaRPr lang="en-US" sz="1600" dirty="0" smtClean="0">
              <a:latin typeface="CMSS9"/>
            </a:endParaRPr>
          </a:p>
          <a:p>
            <a:endParaRPr lang="en-US" sz="1600" dirty="0" smtClean="0">
              <a:latin typeface="CMSS9"/>
            </a:endParaRPr>
          </a:p>
          <a:p>
            <a:endParaRPr lang="en-US" sz="1600" dirty="0" smtClean="0">
              <a:latin typeface="CMSS9"/>
            </a:endParaRPr>
          </a:p>
          <a:p>
            <a:endParaRPr lang="en-US" sz="1400" dirty="0" smtClean="0">
              <a:latin typeface="CMSS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6803" y="16864"/>
            <a:ext cx="3241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Acceptance Study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4252" y="1836532"/>
            <a:ext cx="58591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Approach: 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U</a:t>
            </a:r>
            <a:r>
              <a:rPr lang="en-US" sz="1200" dirty="0" smtClean="0"/>
              <a:t>niform distribution in phase-space (X,X’) and (Y,Y’)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Track particles </a:t>
            </a:r>
            <a:r>
              <a:rPr lang="en-US" sz="1200" dirty="0" smtClean="0"/>
              <a:t>using an experimental beam line setting </a:t>
            </a:r>
          </a:p>
          <a:p>
            <a:pPr marL="285750" indent="-285750">
              <a:buFontTx/>
              <a:buChar char="-"/>
            </a:pPr>
            <a:r>
              <a:rPr lang="en-US" sz="1200" dirty="0" smtClean="0"/>
              <a:t>Add apertures</a:t>
            </a:r>
          </a:p>
          <a:p>
            <a:pPr marL="1657350" lvl="3" indent="-285750">
              <a:buFontTx/>
              <a:buChar char="-"/>
            </a:pPr>
            <a:r>
              <a:rPr lang="en-US" sz="1200" dirty="0"/>
              <a:t>C</a:t>
            </a:r>
            <a:r>
              <a:rPr lang="en-US" sz="1200" dirty="0" smtClean="0"/>
              <a:t>ircular for </a:t>
            </a:r>
            <a:r>
              <a:rPr lang="en-US" sz="1200" dirty="0" err="1" smtClean="0">
                <a:solidFill>
                  <a:srgbClr val="00B050"/>
                </a:solidFill>
              </a:rPr>
              <a:t>quadrupoles</a:t>
            </a:r>
            <a:r>
              <a:rPr lang="en-US" sz="1200" dirty="0" smtClean="0">
                <a:solidFill>
                  <a:srgbClr val="00B050"/>
                </a:solidFill>
              </a:rPr>
              <a:t> </a:t>
            </a:r>
            <a:r>
              <a:rPr lang="en-US" sz="1200" dirty="0" smtClean="0">
                <a:sym typeface="Symbol" panose="05050102010706020507" pitchFamily="18" charset="2"/>
              </a:rPr>
              <a:t> = 15cm</a:t>
            </a:r>
          </a:p>
          <a:p>
            <a:pPr marL="1657350" lvl="3" indent="-285750">
              <a:buFontTx/>
              <a:buChar char="-"/>
            </a:pPr>
            <a:r>
              <a:rPr lang="en-US" sz="1200" dirty="0" smtClean="0">
                <a:sym typeface="Symbol" panose="05050102010706020507" pitchFamily="18" charset="2"/>
              </a:rPr>
              <a:t>Rectangular for </a:t>
            </a:r>
            <a:r>
              <a:rPr lang="en-US" sz="1200" dirty="0" smtClean="0">
                <a:solidFill>
                  <a:srgbClr val="00B050"/>
                </a:solidFill>
                <a:sym typeface="Symbol" panose="05050102010706020507" pitchFamily="18" charset="2"/>
              </a:rPr>
              <a:t>kickers</a:t>
            </a:r>
            <a:r>
              <a:rPr lang="en-US" sz="1200" dirty="0" smtClean="0">
                <a:sym typeface="Symbol" panose="05050102010706020507" pitchFamily="18" charset="2"/>
              </a:rPr>
              <a:t> (x=±20 mm) </a:t>
            </a:r>
            <a:r>
              <a:rPr lang="en-US" sz="1200" dirty="0">
                <a:sym typeface="Symbol" panose="05050102010706020507" pitchFamily="18" charset="2"/>
              </a:rPr>
              <a:t>and </a:t>
            </a:r>
            <a:r>
              <a:rPr lang="en-US" sz="1200" dirty="0" smtClean="0">
                <a:solidFill>
                  <a:srgbClr val="00B050"/>
                </a:solidFill>
                <a:sym typeface="Symbol" panose="05050102010706020507" pitchFamily="18" charset="2"/>
              </a:rPr>
              <a:t>Switchyards</a:t>
            </a:r>
            <a:r>
              <a:rPr lang="en-US" sz="1200" dirty="0" smtClean="0">
                <a:sym typeface="Symbol" panose="05050102010706020507" pitchFamily="18" charset="2"/>
              </a:rPr>
              <a:t> (x=±15mm)</a:t>
            </a:r>
          </a:p>
          <a:p>
            <a:pPr marL="0" lvl="3" indent="265113">
              <a:buFontTx/>
              <a:buChar char="-"/>
            </a:pPr>
            <a:r>
              <a:rPr lang="en-US" sz="1200" dirty="0" smtClean="0">
                <a:sym typeface="Symbol" panose="05050102010706020507" pitchFamily="18" charset="2"/>
              </a:rPr>
              <a:t>Check the fraction of the initial distribution that goes through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946959" y="5094784"/>
            <a:ext cx="699476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dirty="0" smtClean="0">
                <a:latin typeface="CMSS9"/>
              </a:rPr>
              <a:t>QUESTION: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MSS9"/>
              </a:rPr>
              <a:t>What the effect of the misalignment on the trajectories?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CMSS8"/>
              </a:rPr>
              <a:t>Can we recover the acceptance before the </a:t>
            </a:r>
            <a:r>
              <a:rPr lang="en-US" sz="1600" dirty="0" smtClean="0">
                <a:latin typeface="CMSS8"/>
              </a:rPr>
              <a:t>misalignment?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MSS8"/>
              </a:rPr>
              <a:t>What will be the difference between </a:t>
            </a:r>
            <a:r>
              <a:rPr lang="en-US" sz="1600" dirty="0">
                <a:latin typeface="CMSS8"/>
              </a:rPr>
              <a:t>the </a:t>
            </a:r>
            <a:r>
              <a:rPr lang="en-US" sz="1600" dirty="0" smtClean="0">
                <a:latin typeface="CMSS8"/>
              </a:rPr>
              <a:t>1</a:t>
            </a:r>
            <a:r>
              <a:rPr lang="en-US" sz="1600" baseline="30000" dirty="0" smtClean="0">
                <a:latin typeface="CMSS8"/>
              </a:rPr>
              <a:t>st</a:t>
            </a:r>
            <a:r>
              <a:rPr lang="en-US" sz="1600" dirty="0" smtClean="0">
                <a:latin typeface="CMSS8"/>
              </a:rPr>
              <a:t> and 3</a:t>
            </a:r>
            <a:r>
              <a:rPr lang="en-US" sz="1600" baseline="30000" dirty="0" smtClean="0">
                <a:latin typeface="CMSS8"/>
              </a:rPr>
              <a:t>rd</a:t>
            </a:r>
            <a:r>
              <a:rPr lang="en-US" sz="1600" dirty="0" smtClean="0">
                <a:latin typeface="CMSS8"/>
              </a:rPr>
              <a:t> configuration? </a:t>
            </a:r>
            <a:r>
              <a:rPr lang="en-US" sz="1600" dirty="0" smtClean="0">
                <a:latin typeface="CMSS8"/>
                <a:sym typeface="Wingdings" panose="05000000000000000000" pitchFamily="2" charset="2"/>
              </a:rPr>
              <a:t> quantify the effects of misalignment in the BEAM TRANSPORT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525945" y="3585950"/>
            <a:ext cx="641578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MSS9"/>
              </a:rPr>
              <a:t>Three different </a:t>
            </a:r>
            <a:r>
              <a:rPr lang="en-US" sz="1400" dirty="0">
                <a:latin typeface="CMSS9"/>
              </a:rPr>
              <a:t>configurations: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>
                <a:latin typeface="CMSS9"/>
              </a:rPr>
              <a:t>1) no misalignments are included in the definition of the beam line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>
                <a:latin typeface="CMSS9"/>
              </a:rPr>
              <a:t>2) With misalignments according to survey </a:t>
            </a:r>
            <a:r>
              <a:rPr lang="en-US" sz="1400" dirty="0">
                <a:latin typeface="CMSS9"/>
                <a:sym typeface="Wingdings" panose="05000000000000000000" pitchFamily="2" charset="2"/>
              </a:rPr>
              <a:t> trajectories are distorted</a:t>
            </a:r>
            <a:endParaRPr lang="en-US" sz="1400" dirty="0">
              <a:latin typeface="CMSS9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400" dirty="0">
                <a:latin typeface="CMSS9"/>
              </a:rPr>
              <a:t>3) Correct the trajectories by using the steering power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503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3633" y="168285"/>
            <a:ext cx="2869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Method: MADX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9944" y="753060"/>
            <a:ext cx="795476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MAD-X (Methodical Accelerator Design) is a software for particle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accelerator simulations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on transfer matrix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formalism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Only magnetic elements are implemented in MAD-X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ISOLDE has only electrostatic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elements: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kicker, deflector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Electrostatic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vs Magnetic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lengths of the elements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be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adjusted?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Electrostatic deflector vs magnet?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Careful cross-check with SIMION for </a:t>
            </a:r>
            <a:r>
              <a:rPr lang="en-US" sz="16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Quadrupoles</a:t>
            </a:r>
            <a:r>
              <a:rPr lang="en-US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kickers and deflector</a:t>
            </a:r>
          </a:p>
          <a:p>
            <a:endParaRPr lang="en-US" sz="1400" dirty="0" smtClean="0">
              <a:latin typeface="CMSS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37045" y="638537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2 Summer Students: </a:t>
            </a:r>
            <a:r>
              <a:rPr lang="en-GB" sz="1400" dirty="0">
                <a:solidFill>
                  <a:srgbClr val="0070C0"/>
                </a:solidFill>
              </a:rPr>
              <a:t>Casey D. McGrath, </a:t>
            </a:r>
            <a:r>
              <a:rPr lang="en-US" sz="1400" dirty="0">
                <a:solidFill>
                  <a:srgbClr val="0070C0"/>
                </a:solidFill>
              </a:rPr>
              <a:t>Vasil Karayonchev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25607" y="2210844"/>
            <a:ext cx="8218393" cy="2862168"/>
            <a:chOff x="911277" y="2377267"/>
            <a:chExt cx="8218393" cy="286216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425" y="2377267"/>
              <a:ext cx="4573245" cy="286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1277" y="2377267"/>
              <a:ext cx="3821509" cy="2862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70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11860"/>
          <a:stretch/>
        </p:blipFill>
        <p:spPr>
          <a:xfrm>
            <a:off x="0" y="0"/>
            <a:ext cx="5842527" cy="39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9913" t="20851" r="24797"/>
          <a:stretch/>
        </p:blipFill>
        <p:spPr>
          <a:xfrm>
            <a:off x="4978401" y="1753809"/>
            <a:ext cx="4165600" cy="50906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81701" y="584517"/>
            <a:ext cx="3223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3-ways switchyard</a:t>
            </a:r>
            <a:endParaRPr lang="en-GB" sz="3200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7607" t="21792" r="13419" b="3433"/>
          <a:stretch/>
        </p:blipFill>
        <p:spPr>
          <a:xfrm>
            <a:off x="0" y="3173046"/>
            <a:ext cx="3013499" cy="230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1795" t="22339" r="27863" b="3655"/>
          <a:stretch/>
        </p:blipFill>
        <p:spPr>
          <a:xfrm>
            <a:off x="2602401" y="3763708"/>
            <a:ext cx="2376000" cy="308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469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64862" y="0"/>
            <a:ext cx="2634272" cy="43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018"/>
          <a:stretch/>
        </p:blipFill>
        <p:spPr>
          <a:xfrm>
            <a:off x="4569428" y="537885"/>
            <a:ext cx="3268617" cy="26280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206139" y="196123"/>
            <a:ext cx="312615" cy="109415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509885" y="101742"/>
            <a:ext cx="1123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Transfer matrix</a:t>
            </a:r>
            <a:endParaRPr lang="en-GB" sz="1200" dirty="0"/>
          </a:p>
        </p:txBody>
      </p:sp>
      <p:sp>
        <p:nvSpPr>
          <p:cNvPr id="10" name="Right Arrow 9"/>
          <p:cNvSpPr/>
          <p:nvPr/>
        </p:nvSpPr>
        <p:spPr>
          <a:xfrm>
            <a:off x="4569428" y="196123"/>
            <a:ext cx="312615" cy="109415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845685" y="112329"/>
            <a:ext cx="1094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 in MADX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1255641" y="3813221"/>
            <a:ext cx="24332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Electric bending </a:t>
            </a:r>
            <a:r>
              <a:rPr lang="en-US" sz="1200" dirty="0" smtClean="0"/>
              <a:t>radius = 600 mm</a:t>
            </a:r>
            <a:endParaRPr lang="en-US" sz="1200" dirty="0"/>
          </a:p>
          <a:p>
            <a:r>
              <a:rPr lang="en-US" sz="1200" dirty="0"/>
              <a:t>Electric bending angle </a:t>
            </a:r>
            <a:r>
              <a:rPr lang="en-US" sz="1200" dirty="0" smtClean="0"/>
              <a:t>= 27.5 </a:t>
            </a:r>
            <a:r>
              <a:rPr lang="en-US" sz="1200" dirty="0" err="1" smtClean="0"/>
              <a:t>deg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03970" y="112329"/>
            <a:ext cx="1077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Track particles</a:t>
            </a:r>
            <a:endParaRPr lang="en-GB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055" y="3466400"/>
            <a:ext cx="3386282" cy="2880000"/>
          </a:xfrm>
          <a:prstGeom prst="rect">
            <a:avLst/>
          </a:prstGeom>
        </p:spPr>
      </p:pic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15" name="TextBox 14"/>
              <p:cNvSpPr txBox="1"/>
              <p:nvPr/>
            </p:nvSpPr>
            <p:spPr>
              <a:xfrm>
                <a:off x="1512980" y="4875968"/>
                <a:ext cx="3537315" cy="489236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Magnetic </a:t>
                </a:r>
                <a:r>
                  <a:rPr lang="en-US" sz="1200" dirty="0"/>
                  <a:t>radius = Electric radius (mm</a:t>
                </a:r>
                <a:r>
                  <a:rPr lang="en-US" sz="1200" dirty="0" smtClean="0"/>
                  <a:t>) /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√2</m:t>
                    </m:r>
                  </m:oMath>
                </a14:m>
                <a:endParaRPr lang="en-US" sz="1200" dirty="0"/>
              </a:p>
              <a:p>
                <a:r>
                  <a:rPr lang="en-US" sz="1200" dirty="0"/>
                  <a:t>Magnetic bending angle </a:t>
                </a:r>
                <a:r>
                  <a:rPr lang="en-US" sz="1200" dirty="0" smtClean="0"/>
                  <a:t>=</a:t>
                </a:r>
                <a:r>
                  <a:rPr lang="en-US" sz="1200" dirty="0"/>
                  <a:t> Electric bending </a:t>
                </a:r>
                <a:r>
                  <a:rPr lang="en-US" sz="1200" dirty="0" smtClean="0"/>
                  <a:t>angle *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√2</m:t>
                    </m:r>
                  </m:oMath>
                </a14:m>
                <a:endParaRPr lang="en-GB" sz="12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980" y="4875968"/>
                <a:ext cx="3537315" cy="489236"/>
              </a:xfrm>
              <a:prstGeom prst="rect">
                <a:avLst/>
              </a:prstGeom>
              <a:blipFill rotWithShape="0">
                <a:blip r:embed="rId5"/>
                <a:stretch>
                  <a:fillRect b="-5882"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000055" y="445169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Electrostatic deflector behaves as a SBEND (magnet)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74079" y="5485557"/>
            <a:ext cx="39467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! Not for the dispersion (negligible at ISOLDE)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94071" y="6027003"/>
            <a:ext cx="58586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We have a correct model in MADX </a:t>
            </a:r>
          </a:p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BUT not well suited for dispersion studies</a:t>
            </a:r>
            <a:endParaRPr lang="en-GB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03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129966" y="420401"/>
            <a:ext cx="3699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Acceptance Study (1)</a:t>
            </a:r>
            <a:endParaRPr lang="en-GB" sz="3200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78423" y="5316422"/>
            <a:ext cx="8366723" cy="1297878"/>
            <a:chOff x="376623" y="5504928"/>
            <a:chExt cx="8366723" cy="1297878"/>
          </a:xfrm>
        </p:grpSpPr>
        <p:sp>
          <p:nvSpPr>
            <p:cNvPr id="21" name="TextBox 20"/>
            <p:cNvSpPr txBox="1"/>
            <p:nvPr/>
          </p:nvSpPr>
          <p:spPr>
            <a:xfrm>
              <a:off x="376623" y="5504928"/>
              <a:ext cx="9137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References: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6373" y="5740977"/>
              <a:ext cx="6635599" cy="106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9388" indent="-179388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400" dirty="0" err="1" smtClean="0">
                  <a:sym typeface="Symbol" panose="05050102010706020507" pitchFamily="18" charset="2"/>
                </a:rPr>
                <a:t>Emittance</a:t>
              </a:r>
              <a:r>
                <a:rPr lang="en-GB" sz="1400" dirty="0" smtClean="0">
                  <a:sym typeface="Symbol" panose="05050102010706020507" pitchFamily="18" charset="2"/>
                </a:rPr>
                <a:t> </a:t>
              </a:r>
              <a:r>
                <a:rPr lang="en-GB" sz="1400" baseline="-25000" dirty="0" smtClean="0">
                  <a:sym typeface="Symbol" panose="05050102010706020507" pitchFamily="18" charset="2"/>
                </a:rPr>
                <a:t>_x</a:t>
              </a:r>
              <a:r>
                <a:rPr lang="en-GB" sz="1400" dirty="0" smtClean="0">
                  <a:sym typeface="Symbol" panose="05050102010706020507" pitchFamily="18" charset="2"/>
                </a:rPr>
                <a:t> = 10 </a:t>
              </a:r>
              <a:r>
                <a:rPr lang="en-GB" sz="1400" dirty="0">
                  <a:sym typeface="Symbol" panose="05050102010706020507" pitchFamily="18" charset="2"/>
                </a:rPr>
                <a:t> mm </a:t>
              </a:r>
              <a:r>
                <a:rPr lang="en-GB" sz="1400" dirty="0" err="1" smtClean="0">
                  <a:sym typeface="Symbol" panose="05050102010706020507" pitchFamily="18" charset="2"/>
                </a:rPr>
                <a:t>mrad</a:t>
              </a:r>
              <a:r>
                <a:rPr lang="en-GB" sz="1400" dirty="0" smtClean="0">
                  <a:sym typeface="Symbol" panose="05050102010706020507" pitchFamily="18" charset="2"/>
                </a:rPr>
                <a:t> at 60kV   </a:t>
              </a:r>
              <a:r>
                <a:rPr lang="en-GB" sz="1400" dirty="0" smtClean="0">
                  <a:sym typeface="Wingdings" panose="05000000000000000000" pitchFamily="2" charset="2"/>
                </a:rPr>
                <a:t> </a:t>
              </a:r>
              <a:r>
                <a:rPr lang="en-US" sz="1200" dirty="0" smtClean="0"/>
                <a:t>E. </a:t>
              </a:r>
              <a:r>
                <a:rPr lang="en-US" sz="1200" dirty="0" err="1" smtClean="0"/>
                <a:t>Kugler</a:t>
              </a:r>
              <a:r>
                <a:rPr lang="en-US" sz="1200" dirty="0" smtClean="0"/>
                <a:t>, </a:t>
              </a:r>
              <a:r>
                <a:rPr lang="fr-FR" sz="1200" dirty="0"/>
                <a:t>Hyperfine Interactions 129 (2000) </a:t>
              </a:r>
              <a:r>
                <a:rPr lang="fr-FR" sz="1200" dirty="0" smtClean="0"/>
                <a:t>23–42</a:t>
              </a:r>
            </a:p>
            <a:p>
              <a:pPr marL="179388" indent="-179388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400" dirty="0" err="1" smtClean="0">
                  <a:sym typeface="Symbol" panose="05050102010706020507" pitchFamily="18" charset="2"/>
                </a:rPr>
                <a:t>Emittance</a:t>
              </a:r>
              <a:r>
                <a:rPr lang="en-GB" sz="1400" dirty="0" smtClean="0">
                  <a:sym typeface="Symbol" panose="05050102010706020507" pitchFamily="18" charset="2"/>
                </a:rPr>
                <a:t> </a:t>
              </a:r>
              <a:r>
                <a:rPr lang="en-GB" sz="1400" dirty="0">
                  <a:sym typeface="Symbol" panose="05050102010706020507" pitchFamily="18" charset="2"/>
                </a:rPr>
                <a:t></a:t>
              </a:r>
              <a:r>
                <a:rPr lang="en-GB" sz="1400" baseline="-25000" dirty="0">
                  <a:sym typeface="Symbol" panose="05050102010706020507" pitchFamily="18" charset="2"/>
                </a:rPr>
                <a:t>_x</a:t>
              </a:r>
              <a:r>
                <a:rPr lang="en-GB" sz="1400" dirty="0">
                  <a:sym typeface="Symbol" panose="05050102010706020507" pitchFamily="18" charset="2"/>
                </a:rPr>
                <a:t> </a:t>
              </a:r>
              <a:r>
                <a:rPr lang="en-GB" sz="1400" dirty="0" smtClean="0">
                  <a:sym typeface="Symbol" panose="05050102010706020507" pitchFamily="18" charset="2"/>
                </a:rPr>
                <a:t>= 12-14 </a:t>
              </a:r>
              <a:r>
                <a:rPr lang="en-GB" sz="1400" dirty="0">
                  <a:sym typeface="Symbol" panose="05050102010706020507" pitchFamily="18" charset="2"/>
                </a:rPr>
                <a:t> mm </a:t>
              </a:r>
              <a:r>
                <a:rPr lang="en-GB" sz="1400" dirty="0" err="1" smtClean="0">
                  <a:sym typeface="Symbol" panose="05050102010706020507" pitchFamily="18" charset="2"/>
                </a:rPr>
                <a:t>mrad</a:t>
              </a:r>
              <a:r>
                <a:rPr lang="en-GB" sz="1400" dirty="0" smtClean="0">
                  <a:sym typeface="Symbol" panose="05050102010706020507" pitchFamily="18" charset="2"/>
                </a:rPr>
                <a:t> (surface source)at 30kV</a:t>
              </a:r>
            </a:p>
            <a:p>
              <a:pPr marL="179388" indent="-179388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sz="1400" dirty="0" err="1" smtClean="0">
                  <a:sym typeface="Symbol" panose="05050102010706020507" pitchFamily="18" charset="2"/>
                </a:rPr>
                <a:t>Emittance</a:t>
              </a:r>
              <a:r>
                <a:rPr lang="en-GB" sz="1400" dirty="0" smtClean="0">
                  <a:sym typeface="Symbol" panose="05050102010706020507" pitchFamily="18" charset="2"/>
                </a:rPr>
                <a:t> </a:t>
              </a:r>
              <a:r>
                <a:rPr lang="en-GB" sz="1400" dirty="0">
                  <a:sym typeface="Symbol" panose="05050102010706020507" pitchFamily="18" charset="2"/>
                </a:rPr>
                <a:t></a:t>
              </a:r>
              <a:r>
                <a:rPr lang="en-GB" sz="1400" baseline="-25000" dirty="0">
                  <a:sym typeface="Symbol" panose="05050102010706020507" pitchFamily="18" charset="2"/>
                </a:rPr>
                <a:t>_x</a:t>
              </a:r>
              <a:r>
                <a:rPr lang="en-GB" sz="1400" dirty="0">
                  <a:sym typeface="Symbol" panose="05050102010706020507" pitchFamily="18" charset="2"/>
                </a:rPr>
                <a:t> = </a:t>
              </a:r>
              <a:r>
                <a:rPr lang="en-GB" sz="1400" dirty="0" smtClean="0">
                  <a:sym typeface="Symbol" panose="05050102010706020507" pitchFamily="18" charset="2"/>
                </a:rPr>
                <a:t>8 - 10 </a:t>
              </a:r>
              <a:r>
                <a:rPr lang="en-GB" sz="1400" dirty="0">
                  <a:sym typeface="Symbol" panose="05050102010706020507" pitchFamily="18" charset="2"/>
                </a:rPr>
                <a:t> mm </a:t>
              </a:r>
              <a:r>
                <a:rPr lang="en-GB" sz="1400" dirty="0" err="1">
                  <a:sym typeface="Symbol" panose="05050102010706020507" pitchFamily="18" charset="2"/>
                </a:rPr>
                <a:t>mrad</a:t>
              </a:r>
              <a:r>
                <a:rPr lang="en-GB" sz="1400" dirty="0">
                  <a:sym typeface="Symbol" panose="05050102010706020507" pitchFamily="18" charset="2"/>
                </a:rPr>
                <a:t> </a:t>
              </a:r>
              <a:r>
                <a:rPr lang="en-GB" sz="1400" dirty="0" smtClean="0">
                  <a:sym typeface="Symbol" panose="05050102010706020507" pitchFamily="18" charset="2"/>
                </a:rPr>
                <a:t>(plasma source) at 30kV        </a:t>
              </a:r>
            </a:p>
          </p:txBody>
        </p:sp>
        <p:sp>
          <p:nvSpPr>
            <p:cNvPr id="23" name="Right Brace 22"/>
            <p:cNvSpPr/>
            <p:nvPr/>
          </p:nvSpPr>
          <p:spPr>
            <a:xfrm>
              <a:off x="4964728" y="6214948"/>
              <a:ext cx="104078" cy="48322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68806" y="6271892"/>
              <a:ext cx="36745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ym typeface="Symbol" panose="05050102010706020507" pitchFamily="18" charset="2"/>
                </a:rPr>
                <a:t>F. Wenander </a:t>
              </a:r>
              <a:r>
                <a:rPr lang="en-US" sz="1200" i="1" dirty="0" smtClean="0">
                  <a:sym typeface="Symbol" panose="05050102010706020507" pitchFamily="18" charset="2"/>
                </a:rPr>
                <a:t>et al., </a:t>
              </a:r>
              <a:r>
                <a:rPr lang="en-US" sz="1200" dirty="0" err="1" smtClean="0">
                  <a:sym typeface="Symbol" panose="05050102010706020507" pitchFamily="18" charset="2"/>
                </a:rPr>
                <a:t>Nucl</a:t>
              </a:r>
              <a:r>
                <a:rPr lang="en-US" sz="1200" dirty="0" smtClean="0">
                  <a:sym typeface="Symbol" panose="05050102010706020507" pitchFamily="18" charset="2"/>
                </a:rPr>
                <a:t>. Instr. Meth. B204</a:t>
              </a:r>
              <a:r>
                <a:rPr lang="fr-FR" sz="1200" dirty="0" smtClean="0"/>
                <a:t> </a:t>
              </a:r>
              <a:r>
                <a:rPr lang="fr-FR" sz="1200" dirty="0"/>
                <a:t>(</a:t>
              </a:r>
              <a:r>
                <a:rPr lang="fr-FR" sz="1200" dirty="0" smtClean="0"/>
                <a:t>2003) 261</a:t>
              </a:r>
              <a:endParaRPr lang="fr-FR" sz="12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66180" y="29009"/>
            <a:ext cx="2965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Nominal transport: </a:t>
            </a:r>
          </a:p>
          <a:p>
            <a:r>
              <a:rPr lang="en-US" sz="1200" dirty="0" smtClean="0"/>
              <a:t>HRS_RC4_used142208_0359_voltages.madx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290335" y="985950"/>
            <a:ext cx="6532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Beam line </a:t>
            </a:r>
            <a:r>
              <a:rPr lang="en-GB" sz="1200" dirty="0"/>
              <a:t>without </a:t>
            </a:r>
            <a:r>
              <a:rPr lang="en-GB" sz="1200" dirty="0" smtClean="0"/>
              <a:t>misalignments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Field </a:t>
            </a:r>
            <a:r>
              <a:rPr lang="en-US" sz="1200" dirty="0"/>
              <a:t>strengths of the </a:t>
            </a:r>
            <a:r>
              <a:rPr lang="en-US" sz="1200" dirty="0" smtClean="0"/>
              <a:t>elements </a:t>
            </a:r>
            <a:r>
              <a:rPr lang="en-US" sz="1200" dirty="0"/>
              <a:t>from used voltages in </a:t>
            </a:r>
            <a:r>
              <a:rPr lang="en-US" sz="1200" dirty="0" smtClean="0"/>
              <a:t>the </a:t>
            </a:r>
            <a:r>
              <a:rPr lang="en-GB" sz="1200" dirty="0" smtClean="0"/>
              <a:t>experiment </a:t>
            </a:r>
            <a:r>
              <a:rPr lang="en-GB" sz="1200" dirty="0"/>
              <a:t>(without </a:t>
            </a:r>
            <a:r>
              <a:rPr lang="en-GB" sz="1200" dirty="0" err="1"/>
              <a:t>steerers</a:t>
            </a:r>
            <a:r>
              <a:rPr lang="en-GB" sz="1200" dirty="0" smtClean="0"/>
              <a:t>) @30kV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No </a:t>
            </a:r>
            <a:r>
              <a:rPr lang="en-US" sz="1200" dirty="0"/>
              <a:t>corrections of the beam are made</a:t>
            </a:r>
            <a:endParaRPr lang="en-GB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978728" y="1697807"/>
            <a:ext cx="3984745" cy="3619598"/>
            <a:chOff x="978728" y="1697807"/>
            <a:chExt cx="3984745" cy="3619598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/>
            <a:srcRect r="7706"/>
            <a:stretch/>
          </p:blipFill>
          <p:spPr>
            <a:xfrm>
              <a:off x="978728" y="1697807"/>
              <a:ext cx="3984745" cy="32400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699289" y="2216648"/>
              <a:ext cx="3060000" cy="2052000"/>
            </a:xfrm>
            <a:prstGeom prst="rect">
              <a:avLst/>
            </a:prstGeom>
            <a:noFill/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1647903" y="4296252"/>
              <a:ext cx="31320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815553" y="4296252"/>
              <a:ext cx="8274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±5.0 mm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165626" y="3063931"/>
              <a:ext cx="8799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±15 </a:t>
              </a:r>
              <a:r>
                <a:rPr lang="en-GB" sz="1400" dirty="0" err="1" smtClean="0">
                  <a:solidFill>
                    <a:srgbClr val="FF0000"/>
                  </a:solidFill>
                </a:rPr>
                <a:t>mrad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669322" y="2196527"/>
              <a:ext cx="0" cy="2088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631866" y="1921488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</a:t>
              </a:r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82263" y="5009628"/>
              <a:ext cx="20498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>
                  <a:latin typeface="CMSS8"/>
                </a:rPr>
                <a:t>(a) Tested </a:t>
              </a:r>
              <a:r>
                <a:rPr lang="en-GB" sz="1400" dirty="0" smtClean="0">
                  <a:latin typeface="CMSS8"/>
                </a:rPr>
                <a:t>phase-space</a:t>
              </a:r>
              <a:endParaRPr lang="en-GB" sz="1400" dirty="0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r="7941"/>
          <a:stretch/>
        </p:blipFill>
        <p:spPr>
          <a:xfrm>
            <a:off x="4962179" y="1697807"/>
            <a:ext cx="3981693" cy="32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99157" y="4279570"/>
            <a:ext cx="2260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ym typeface="Symbol" panose="05050102010706020507" pitchFamily="18" charset="2"/>
              </a:rPr>
              <a:t>Emittance</a:t>
            </a:r>
            <a:r>
              <a:rPr lang="en-GB" sz="1400" dirty="0" smtClean="0">
                <a:sym typeface="Symbol" panose="05050102010706020507" pitchFamily="18" charset="2"/>
              </a:rPr>
              <a:t>  20 mm </a:t>
            </a:r>
            <a:r>
              <a:rPr lang="en-GB" sz="1400" dirty="0" err="1" smtClean="0">
                <a:sym typeface="Symbol" panose="05050102010706020507" pitchFamily="18" charset="2"/>
              </a:rPr>
              <a:t>mrad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589402" y="1896665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031364" y="4953437"/>
            <a:ext cx="2263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MSS8"/>
              </a:rPr>
              <a:t>(b) Accepted phase-space</a:t>
            </a:r>
            <a:endParaRPr lang="en-GB" sz="1400" dirty="0"/>
          </a:p>
        </p:txBody>
      </p:sp>
      <p:sp>
        <p:nvSpPr>
          <p:cNvPr id="35" name="Oval 34"/>
          <p:cNvSpPr/>
          <p:nvPr/>
        </p:nvSpPr>
        <p:spPr>
          <a:xfrm rot="21307291">
            <a:off x="5774166" y="2858770"/>
            <a:ext cx="2844000" cy="770933"/>
          </a:xfrm>
          <a:prstGeom prst="ellipse">
            <a:avLst/>
          </a:prstGeom>
          <a:solidFill>
            <a:srgbClr val="CCFFCC">
              <a:alpha val="4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672191" y="2212992"/>
            <a:ext cx="3060000" cy="2052000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Elbow Connector 17"/>
          <p:cNvCxnSpPr>
            <a:stCxn id="35" idx="3"/>
            <a:endCxn id="13" idx="1"/>
          </p:cNvCxnSpPr>
          <p:nvPr/>
        </p:nvCxnSpPr>
        <p:spPr>
          <a:xfrm rot="16200000" flipH="1">
            <a:off x="5942253" y="3876554"/>
            <a:ext cx="832133" cy="2816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085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076" t="5534" r="8016" b="3367"/>
          <a:stretch/>
        </p:blipFill>
        <p:spPr>
          <a:xfrm>
            <a:off x="1760940" y="3348389"/>
            <a:ext cx="7408000" cy="345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8608" t="4992" r="8323" b="4565"/>
          <a:stretch/>
        </p:blipFill>
        <p:spPr>
          <a:xfrm>
            <a:off x="1769731" y="0"/>
            <a:ext cx="7390419" cy="3492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361533" y="603275"/>
            <a:ext cx="432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996637" y="602639"/>
            <a:ext cx="1116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281124" y="597065"/>
            <a:ext cx="1044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15912" y="602639"/>
            <a:ext cx="828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453132" y="597065"/>
            <a:ext cx="1260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837838" y="597065"/>
            <a:ext cx="5400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79637" y="341029"/>
            <a:ext cx="413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CA0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308505" y="328940"/>
            <a:ext cx="409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CB0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4443452" y="351085"/>
            <a:ext cx="406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CC0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475636" y="352060"/>
            <a:ext cx="409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RC0</a:t>
            </a:r>
            <a:endParaRPr lang="en-GB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6694934" y="335455"/>
            <a:ext cx="409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RC2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7893613" y="172210"/>
            <a:ext cx="409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RC4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984617" y="1423223"/>
            <a:ext cx="1029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X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5143912" y="1220927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20"/>
          <p:cNvSpPr/>
          <p:nvPr/>
        </p:nvSpPr>
        <p:spPr>
          <a:xfrm>
            <a:off x="7728837" y="999131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5-Point Star 21"/>
          <p:cNvSpPr/>
          <p:nvPr/>
        </p:nvSpPr>
        <p:spPr>
          <a:xfrm>
            <a:off x="6700556" y="3036956"/>
            <a:ext cx="117513" cy="126381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813660" y="2993987"/>
            <a:ext cx="1540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Here the beam turns right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987022" y="4957859"/>
            <a:ext cx="1024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Y</a:t>
            </a:r>
            <a:r>
              <a:rPr lang="en-GB" sz="1400" dirty="0" smtClean="0">
                <a:solidFill>
                  <a:srgbClr val="FF0000"/>
                </a:solidFill>
              </a:rPr>
              <a:t> envelope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0497" y="3019848"/>
            <a:ext cx="2965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Nominal transport: </a:t>
            </a:r>
          </a:p>
          <a:p>
            <a:r>
              <a:rPr lang="en-US" sz="1200" dirty="0" smtClean="0"/>
              <a:t>HRS_RC4_used142208_0359_voltages.madx</a:t>
            </a:r>
            <a:endParaRPr lang="en-GB" sz="12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194634" y="3667884"/>
            <a:ext cx="6876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94634" y="6295288"/>
            <a:ext cx="6876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167621" y="3913450"/>
            <a:ext cx="68760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179004" y="6033477"/>
            <a:ext cx="6876000" cy="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02590" y="3442818"/>
            <a:ext cx="1423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solidFill>
                  <a:srgbClr val="92D050"/>
                </a:solidFill>
              </a:rPr>
              <a:t>Quadrupole</a:t>
            </a:r>
            <a:r>
              <a:rPr lang="en-US" sz="1100" b="1" dirty="0" smtClean="0">
                <a:solidFill>
                  <a:srgbClr val="92D050"/>
                </a:solidFill>
              </a:rPr>
              <a:t> aperture</a:t>
            </a:r>
            <a:endParaRPr lang="en-GB" sz="1100" b="1" dirty="0">
              <a:solidFill>
                <a:srgbClr val="92D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46691" y="3688177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92D050"/>
                </a:solidFill>
              </a:rPr>
              <a:t>Deflector aperture</a:t>
            </a:r>
            <a:endParaRPr lang="en-GB" sz="11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54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1237</TotalTime>
  <Words>1600</Words>
  <Application>Microsoft Macintosh PowerPoint</Application>
  <PresentationFormat>On-screen Show (4:3)</PresentationFormat>
  <Paragraphs>266</Paragraphs>
  <Slides>22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2_Office Theme</vt:lpstr>
      <vt:lpstr>1_Office Theme</vt:lpstr>
      <vt:lpstr>Acceptance studies of the ISOLDE beam lines with MADX</vt:lpstr>
      <vt:lpstr>Motivation I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Does MAD-X work for us?</vt:lpstr>
      <vt:lpstr>MAD-X Quadruples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MIDAS-GRAIN  at IDS</dc:title>
  <dc:creator>Elisa Rapisarda</dc:creator>
  <cp:lastModifiedBy>Elisa Rapisarda</cp:lastModifiedBy>
  <cp:revision>123</cp:revision>
  <cp:lastPrinted>2014-11-02T11:49:02Z</cp:lastPrinted>
  <dcterms:created xsi:type="dcterms:W3CDTF">2014-11-04T13:50:06Z</dcterms:created>
  <dcterms:modified xsi:type="dcterms:W3CDTF">2014-11-04T13:54:56Z</dcterms:modified>
</cp:coreProperties>
</file>