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6" r:id="rId2"/>
    <p:sldId id="292" r:id="rId3"/>
    <p:sldId id="295" r:id="rId4"/>
    <p:sldId id="293" r:id="rId5"/>
    <p:sldId id="334" r:id="rId6"/>
    <p:sldId id="325" r:id="rId7"/>
    <p:sldId id="339" r:id="rId8"/>
    <p:sldId id="340" r:id="rId9"/>
    <p:sldId id="336" r:id="rId10"/>
    <p:sldId id="337" r:id="rId11"/>
    <p:sldId id="338" r:id="rId12"/>
    <p:sldId id="341" r:id="rId13"/>
    <p:sldId id="300" r:id="rId14"/>
    <p:sldId id="284" r:id="rId15"/>
    <p:sldId id="32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348C"/>
    <a:srgbClr val="7BB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522" autoAdjust="0"/>
  </p:normalViewPr>
  <p:slideViewPr>
    <p:cSldViewPr>
      <p:cViewPr>
        <p:scale>
          <a:sx n="200" d="100"/>
          <a:sy n="200" d="100"/>
        </p:scale>
        <p:origin x="1920" y="22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admin:Desktop:Subistence%20payments%202014%20-%2013-10-201-O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600" b="1"/>
                </a:pPr>
                <a:endParaRPr lang="es-E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Sheet1!$S$6:$S$16</c:f>
              <c:strCache>
                <c:ptCount val="11"/>
                <c:pt idx="0">
                  <c:v>Be</c:v>
                </c:pt>
                <c:pt idx="2">
                  <c:v>UK</c:v>
                </c:pt>
                <c:pt idx="4">
                  <c:v>Spain</c:v>
                </c:pt>
                <c:pt idx="6">
                  <c:v>RILIS</c:v>
                </c:pt>
                <c:pt idx="8">
                  <c:v>Sweden</c:v>
                </c:pt>
                <c:pt idx="10">
                  <c:v>Ge</c:v>
                </c:pt>
              </c:strCache>
            </c:strRef>
          </c:cat>
          <c:val>
            <c:numRef>
              <c:f>Sheet1!$T$6:$T$16</c:f>
              <c:numCache>
                <c:formatCode>General</c:formatCode>
                <c:ptCount val="11"/>
                <c:pt idx="0">
                  <c:v>4200.0</c:v>
                </c:pt>
                <c:pt idx="2">
                  <c:v>2309.0</c:v>
                </c:pt>
                <c:pt idx="4">
                  <c:v>3572.0</c:v>
                </c:pt>
                <c:pt idx="6">
                  <c:v>7992.0</c:v>
                </c:pt>
                <c:pt idx="8">
                  <c:v>3000.0</c:v>
                </c:pt>
                <c:pt idx="10">
                  <c:v>4500.0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05/11/14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46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rgbClr val="0000FF"/>
                </a:solidFill>
                <a:latin typeface="Calibri" charset="0"/>
              </a:rPr>
              <a:t>discussion with </a:t>
            </a:r>
            <a:r>
              <a:rPr lang="en-US" dirty="0" err="1" smtClean="0">
                <a:solidFill>
                  <a:srgbClr val="0000FF"/>
                </a:solidFill>
                <a:latin typeface="Calibri" charset="0"/>
              </a:rPr>
              <a:t>Ph</a:t>
            </a:r>
            <a:r>
              <a:rPr lang="en-US" dirty="0" smtClean="0">
                <a:solidFill>
                  <a:srgbClr val="0000FF"/>
                </a:solidFill>
                <a:latin typeface="Calibri" charset="0"/>
              </a:rPr>
              <a:t> to get a Limited term contract 50% collaboration + 50% PH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924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committee agrees that until Greece signs the updated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MoU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has paid its outstanding fees it will no longer be considered a member of the ISOLDE collaboration.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854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58924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8770" y="116632"/>
            <a:ext cx="4667726" cy="101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1" y="1141610"/>
            <a:ext cx="936000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98244" y="-84224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6" Type="http://schemas.openxmlformats.org/officeDocument/2006/relationships/image" Target="../media/image10.JPG"/><Relationship Id="rId7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2060848"/>
            <a:ext cx="8712968" cy="1872208"/>
          </a:xfrm>
        </p:spPr>
        <p:txBody>
          <a:bodyPr>
            <a:normAutofit/>
          </a:bodyPr>
          <a:lstStyle/>
          <a:p>
            <a:r>
              <a:rPr lang="en-US" dirty="0" smtClean="0"/>
              <a:t>News of the                       Group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7704" y="4052664"/>
            <a:ext cx="6400800" cy="1176536"/>
          </a:xfrm>
        </p:spPr>
        <p:txBody>
          <a:bodyPr>
            <a:normAutofit/>
          </a:bodyPr>
          <a:lstStyle/>
          <a:p>
            <a:r>
              <a:rPr lang="de-DE" sz="2400" dirty="0" smtClean="0"/>
              <a:t>Maria J. G. Borge</a:t>
            </a:r>
          </a:p>
        </p:txBody>
      </p:sp>
      <p:pic>
        <p:nvPicPr>
          <p:cNvPr id="8" name="Picture 7" descr="Isolde_50_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763912"/>
            <a:ext cx="3240360" cy="1039058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4211960" y="0"/>
            <a:ext cx="4932040" cy="1196752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0000" dist="23000" dir="5400000" sx="0" sy="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CuadroTexto 5"/>
          <p:cNvSpPr txBox="1"/>
          <p:nvPr/>
        </p:nvSpPr>
        <p:spPr>
          <a:xfrm>
            <a:off x="1331640" y="630932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4th </a:t>
            </a:r>
            <a:r>
              <a:rPr lang="es-ES" dirty="0" err="1" smtClean="0"/>
              <a:t>November</a:t>
            </a:r>
            <a:r>
              <a:rPr lang="es-ES" dirty="0" smtClean="0"/>
              <a:t> 2014</a:t>
            </a:r>
            <a:endParaRPr lang="es-E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IDS operative and working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5013176"/>
            <a:ext cx="2664296" cy="1584176"/>
          </a:xfrm>
        </p:spPr>
        <p:txBody>
          <a:bodyPr>
            <a:normAutofit fontScale="85000" lnSpcReduction="20000"/>
          </a:bodyPr>
          <a:lstStyle/>
          <a:p>
            <a:pPr>
              <a:buFont typeface="Arial"/>
              <a:buChar char="•"/>
            </a:pPr>
            <a:r>
              <a:rPr lang="en-US" sz="1600" dirty="0"/>
              <a:t>Implantation on  Tape </a:t>
            </a:r>
          </a:p>
          <a:p>
            <a:pPr>
              <a:buFont typeface="Arial"/>
              <a:buChar char="•"/>
            </a:pPr>
            <a:r>
              <a:rPr lang="en-US" sz="1600" dirty="0"/>
              <a:t>4 </a:t>
            </a:r>
            <a:r>
              <a:rPr lang="en-US" sz="1600" dirty="0" err="1"/>
              <a:t>Ge</a:t>
            </a:r>
            <a:r>
              <a:rPr lang="en-US" sz="1600" dirty="0"/>
              <a:t> Clovers at Backward angles</a:t>
            </a:r>
          </a:p>
          <a:p>
            <a:pPr>
              <a:buFont typeface="Arial"/>
              <a:buChar char="•"/>
            </a:pPr>
            <a:r>
              <a:rPr lang="en-US" sz="1600" dirty="0">
                <a:solidFill>
                  <a:srgbClr val="008000"/>
                </a:solidFill>
              </a:rPr>
              <a:t> 2 LaBr3</a:t>
            </a:r>
          </a:p>
          <a:p>
            <a:pPr>
              <a:buFont typeface="Arial"/>
              <a:buChar char="•"/>
            </a:pPr>
            <a:r>
              <a:rPr lang="en-US" sz="1600" dirty="0">
                <a:solidFill>
                  <a:srgbClr val="008000"/>
                </a:solidFill>
              </a:rPr>
              <a:t>1 plastic </a:t>
            </a:r>
            <a:r>
              <a:rPr lang="en-US" sz="1600" dirty="0" smtClean="0">
                <a:solidFill>
                  <a:srgbClr val="008000"/>
                </a:solidFill>
              </a:rPr>
              <a:t>scintillator</a:t>
            </a:r>
          </a:p>
          <a:p>
            <a:pPr>
              <a:buFont typeface="Arial"/>
              <a:buChar char="•"/>
            </a:pPr>
            <a:r>
              <a:rPr lang="en-US" sz="1600" dirty="0" smtClean="0">
                <a:solidFill>
                  <a:srgbClr val="008000"/>
                </a:solidFill>
              </a:rPr>
              <a:t>IS579,590, No </a:t>
            </a:r>
            <a:r>
              <a:rPr lang="en-US" sz="1600" dirty="0" err="1" smtClean="0">
                <a:solidFill>
                  <a:srgbClr val="008000"/>
                </a:solidFill>
              </a:rPr>
              <a:t>Mn</a:t>
            </a:r>
            <a:endParaRPr lang="en-US" sz="1600" dirty="0" smtClean="0">
              <a:solidFill>
                <a:srgbClr val="008000"/>
              </a:solidFill>
            </a:endParaRPr>
          </a:p>
          <a:p>
            <a:pPr>
              <a:buFont typeface="Arial"/>
              <a:buChar char="•"/>
            </a:pPr>
            <a:r>
              <a:rPr lang="en-US" sz="1600" dirty="0" smtClean="0">
                <a:solidFill>
                  <a:srgbClr val="008000"/>
                </a:solidFill>
              </a:rPr>
              <a:t>Data on </a:t>
            </a:r>
            <a:r>
              <a:rPr lang="en-US" sz="1600" baseline="30000" dirty="0" smtClean="0">
                <a:solidFill>
                  <a:srgbClr val="008000"/>
                </a:solidFill>
              </a:rPr>
              <a:t>129</a:t>
            </a:r>
            <a:r>
              <a:rPr lang="en-US" sz="1600" dirty="0" smtClean="0">
                <a:solidFill>
                  <a:srgbClr val="008000"/>
                </a:solidFill>
              </a:rPr>
              <a:t>In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5" descr="20140901_234429.jpg"/>
          <p:cNvPicPr>
            <a:picLocks noChangeAspect="1"/>
          </p:cNvPicPr>
          <p:nvPr/>
        </p:nvPicPr>
        <p:blipFill>
          <a:blip r:embed="rId2"/>
          <a:srcRect l="22747" t="7175" r="5637"/>
          <a:stretch>
            <a:fillRect/>
          </a:stretch>
        </p:blipFill>
        <p:spPr>
          <a:xfrm>
            <a:off x="323528" y="1466508"/>
            <a:ext cx="2988000" cy="2178516"/>
          </a:xfrm>
          <a:prstGeom prst="rect">
            <a:avLst/>
          </a:prstGeom>
          <a:ln w="38100" cmpd="sng">
            <a:solidFill>
              <a:srgbClr val="008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940150" y="1124744"/>
            <a:ext cx="19859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</a:rPr>
              <a:t>Life Time Measurements</a:t>
            </a:r>
            <a:endParaRPr lang="en-US" sz="1400" dirty="0">
              <a:solidFill>
                <a:srgbClr val="008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5" t="9552" r="2308"/>
          <a:stretch/>
        </p:blipFill>
        <p:spPr>
          <a:xfrm>
            <a:off x="3275856" y="1466508"/>
            <a:ext cx="3027725" cy="2160000"/>
          </a:xfrm>
          <a:prstGeom prst="rect">
            <a:avLst/>
          </a:prstGeom>
          <a:ln w="38100" cmpd="sng">
            <a:solidFill>
              <a:srgbClr val="0000FF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3480937" y="1124744"/>
            <a:ext cx="29172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High efficiency Gamma Spectroscopy 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63888" y="5013176"/>
            <a:ext cx="29523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400" dirty="0" smtClean="0"/>
              <a:t> </a:t>
            </a:r>
            <a:r>
              <a:rPr lang="en-US" sz="1600" dirty="0" smtClean="0"/>
              <a:t>Implantation on  Tape 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 4 Ge Clovers at Backward angles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 </a:t>
            </a:r>
            <a:r>
              <a:rPr lang="en-US" sz="1600" dirty="0" smtClean="0">
                <a:solidFill>
                  <a:srgbClr val="0000FF"/>
                </a:solidFill>
              </a:rPr>
              <a:t>1Miniball Detector (triple cluster)</a:t>
            </a:r>
          </a:p>
          <a:p>
            <a:pPr>
              <a:buFont typeface="Arial"/>
              <a:buChar char="•"/>
            </a:pPr>
            <a:r>
              <a:rPr lang="en-US" sz="1600" dirty="0" smtClean="0">
                <a:solidFill>
                  <a:srgbClr val="0000FF"/>
                </a:solidFill>
              </a:rPr>
              <a:t> 3 plastic scintillators</a:t>
            </a:r>
          </a:p>
          <a:p>
            <a:pPr>
              <a:buFont typeface="Arial"/>
              <a:buChar char="•"/>
            </a:pPr>
            <a:r>
              <a:rPr lang="en-US" sz="1600" dirty="0" smtClean="0">
                <a:solidFill>
                  <a:srgbClr val="0000FF"/>
                </a:solidFill>
              </a:rPr>
              <a:t>IS588</a:t>
            </a:r>
            <a:r>
              <a:rPr lang="en-US" sz="1600" baseline="30000" dirty="0" smtClean="0">
                <a:solidFill>
                  <a:srgbClr val="0000FF"/>
                </a:solidFill>
              </a:rPr>
              <a:t> 207,208</a:t>
            </a:r>
            <a:r>
              <a:rPr lang="en-US" sz="1600" dirty="0" smtClean="0">
                <a:solidFill>
                  <a:srgbClr val="0000FF"/>
                </a:solidFill>
              </a:rPr>
              <a:t>Hg</a:t>
            </a:r>
            <a:endParaRPr lang="en-US" sz="1600" dirty="0">
              <a:solidFill>
                <a:srgbClr val="0000FF"/>
              </a:solidFill>
            </a:endParaRPr>
          </a:p>
        </p:txBody>
      </p:sp>
      <p:pic>
        <p:nvPicPr>
          <p:cNvPr id="11" name="Picture 10" descr="2014-10-21 14.38.28.jpg"/>
          <p:cNvPicPr>
            <a:picLocks noChangeAspect="1"/>
          </p:cNvPicPr>
          <p:nvPr/>
        </p:nvPicPr>
        <p:blipFill rotWithShape="1">
          <a:blip r:embed="rId4"/>
          <a:srcRect l="6603" r="5037"/>
          <a:stretch/>
        </p:blipFill>
        <p:spPr>
          <a:xfrm>
            <a:off x="6381989" y="1466508"/>
            <a:ext cx="2870531" cy="2160000"/>
          </a:xfrm>
          <a:prstGeom prst="rect">
            <a:avLst/>
          </a:prstGeom>
          <a:ln w="38100" cmpd="sng">
            <a:solidFill>
              <a:srgbClr val="800000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6622952" y="1124744"/>
            <a:ext cx="2388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6600"/>
                </a:solidFill>
              </a:rPr>
              <a:t>Charged Particle Spectroscopy</a:t>
            </a:r>
            <a:endParaRPr lang="en-US" sz="1400" dirty="0">
              <a:solidFill>
                <a:srgbClr val="FF6600"/>
              </a:solidFill>
            </a:endParaRPr>
          </a:p>
        </p:txBody>
      </p:sp>
      <p:pic>
        <p:nvPicPr>
          <p:cNvPr id="13" name="Picture 12" descr="20140901_234119.jpg"/>
          <p:cNvPicPr>
            <a:picLocks noChangeAspect="1"/>
          </p:cNvPicPr>
          <p:nvPr/>
        </p:nvPicPr>
        <p:blipFill rotWithShape="1">
          <a:blip r:embed="rId5"/>
          <a:srcRect l="9394" r="10152"/>
          <a:stretch/>
        </p:blipFill>
        <p:spPr>
          <a:xfrm>
            <a:off x="1187624" y="3452330"/>
            <a:ext cx="2026479" cy="1416830"/>
          </a:xfrm>
          <a:prstGeom prst="rect">
            <a:avLst/>
          </a:prstGeom>
          <a:ln w="28575" cmpd="sng">
            <a:solidFill>
              <a:srgbClr val="008000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139952" y="3501008"/>
            <a:ext cx="1986052" cy="1489539"/>
          </a:xfrm>
          <a:prstGeom prst="rect">
            <a:avLst/>
          </a:prstGeom>
          <a:ln w="38100" cmpd="sng">
            <a:solidFill>
              <a:srgbClr val="0000FF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7"/>
          <a:srcRect t="22152" r="4130" b="17986"/>
          <a:stretch/>
        </p:blipFill>
        <p:spPr>
          <a:xfrm>
            <a:off x="6732240" y="3645024"/>
            <a:ext cx="2232000" cy="1872208"/>
          </a:xfrm>
          <a:prstGeom prst="rect">
            <a:avLst/>
          </a:prstGeom>
          <a:ln w="38100" cmpd="sng">
            <a:solidFill>
              <a:srgbClr val="800000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6397308" y="5661248"/>
            <a:ext cx="26728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400" dirty="0" smtClean="0"/>
              <a:t> Implantation </a:t>
            </a:r>
            <a:r>
              <a:rPr lang="en-US" sz="1400" dirty="0"/>
              <a:t>on C foil</a:t>
            </a:r>
          </a:p>
          <a:p>
            <a:pPr>
              <a:buFont typeface="Arial"/>
              <a:buChar char="•"/>
            </a:pPr>
            <a:r>
              <a:rPr lang="en-US" sz="1400" dirty="0" smtClean="0"/>
              <a:t> 4 Ge Clovers at Forward angles</a:t>
            </a:r>
          </a:p>
          <a:p>
            <a:pPr>
              <a:buFont typeface="Arial"/>
              <a:buChar char="•"/>
            </a:pPr>
            <a:r>
              <a:rPr lang="en-US" sz="1400" dirty="0" smtClean="0"/>
              <a:t> </a:t>
            </a:r>
            <a:r>
              <a:rPr lang="en-US" sz="1400" dirty="0" smtClean="0">
                <a:solidFill>
                  <a:srgbClr val="800000"/>
                </a:solidFill>
              </a:rPr>
              <a:t>Si box</a:t>
            </a:r>
          </a:p>
          <a:p>
            <a:pPr>
              <a:buFont typeface="Arial"/>
              <a:buChar char="•"/>
            </a:pPr>
            <a:r>
              <a:rPr lang="en-US" sz="1400" dirty="0" smtClean="0">
                <a:solidFill>
                  <a:srgbClr val="800000"/>
                </a:solidFill>
              </a:rPr>
              <a:t> IS476</a:t>
            </a:r>
            <a:r>
              <a:rPr lang="en-US" sz="1400" baseline="30000" dirty="0" smtClean="0">
                <a:solidFill>
                  <a:srgbClr val="800000"/>
                </a:solidFill>
              </a:rPr>
              <a:t>+ 31</a:t>
            </a:r>
            <a:r>
              <a:rPr lang="en-US" sz="1400" dirty="0" smtClean="0">
                <a:solidFill>
                  <a:srgbClr val="800000"/>
                </a:solidFill>
              </a:rPr>
              <a:t>Ar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99592" y="6488668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 E. </a:t>
            </a:r>
            <a:r>
              <a:rPr lang="en-US" dirty="0" err="1" smtClean="0"/>
              <a:t>Rapisarda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849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VITO Beam Line On going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04" b="29671"/>
          <a:stretch/>
        </p:blipFill>
        <p:spPr>
          <a:xfrm>
            <a:off x="1036946" y="976458"/>
            <a:ext cx="7864219" cy="310597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68517" y="1278068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 smtClean="0">
                <a:solidFill>
                  <a:srgbClr val="29348C"/>
                </a:solidFill>
              </a:rPr>
              <a:t>β</a:t>
            </a:r>
            <a:r>
              <a:rPr lang="en-GB" sz="1600" dirty="0" smtClean="0">
                <a:solidFill>
                  <a:srgbClr val="29348C"/>
                </a:solidFill>
              </a:rPr>
              <a:t>-NMR end-station</a:t>
            </a:r>
            <a:endParaRPr lang="en-GB" sz="1600" dirty="0">
              <a:solidFill>
                <a:srgbClr val="29348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84341" y="3928786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29348C"/>
                </a:solidFill>
              </a:rPr>
              <a:t>ASPIC end-station</a:t>
            </a:r>
            <a:endParaRPr lang="en-GB" sz="1600" dirty="0">
              <a:solidFill>
                <a:srgbClr val="29348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52693" y="3698632"/>
            <a:ext cx="2376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29348C"/>
                </a:solidFill>
              </a:rPr>
              <a:t>p</a:t>
            </a:r>
            <a:r>
              <a:rPr lang="en-GB" sz="1600" dirty="0" smtClean="0">
                <a:solidFill>
                  <a:srgbClr val="29348C"/>
                </a:solidFill>
              </a:rPr>
              <a:t>olarizer from COLLAPS</a:t>
            </a:r>
            <a:endParaRPr lang="en-GB" sz="1600" dirty="0">
              <a:solidFill>
                <a:srgbClr val="29348C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28957" y="1840554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29348C"/>
                </a:solidFill>
              </a:rPr>
              <a:t>5° deflector</a:t>
            </a:r>
            <a:endParaRPr lang="en-GB" sz="1600" dirty="0">
              <a:solidFill>
                <a:srgbClr val="29348C"/>
              </a:solidFill>
            </a:endParaRPr>
          </a:p>
        </p:txBody>
      </p:sp>
      <p:cxnSp>
        <p:nvCxnSpPr>
          <p:cNvPr id="11" name="Straight Arrow Connector 10"/>
          <p:cNvCxnSpPr>
            <a:stCxn id="10" idx="2"/>
          </p:cNvCxnSpPr>
          <p:nvPr/>
        </p:nvCxnSpPr>
        <p:spPr>
          <a:xfrm flipH="1">
            <a:off x="7388997" y="2179108"/>
            <a:ext cx="360040" cy="741566"/>
          </a:xfrm>
          <a:prstGeom prst="straightConnector1">
            <a:avLst/>
          </a:prstGeom>
          <a:ln w="15875">
            <a:solidFill>
              <a:srgbClr val="29348C"/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770125" y="6264002"/>
            <a:ext cx="2376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29348C"/>
                </a:solidFill>
              </a:rPr>
              <a:t>s</a:t>
            </a:r>
            <a:r>
              <a:rPr lang="en-GB" sz="1600" dirty="0" smtClean="0">
                <a:solidFill>
                  <a:srgbClr val="29348C"/>
                </a:solidFill>
              </a:rPr>
              <a:t>pacer for the polarizer</a:t>
            </a:r>
            <a:endParaRPr lang="en-GB" sz="1600" dirty="0">
              <a:solidFill>
                <a:srgbClr val="29348C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3" t="38249" r="4849" b="38451"/>
          <a:stretch/>
        </p:blipFill>
        <p:spPr>
          <a:xfrm>
            <a:off x="2384441" y="4518428"/>
            <a:ext cx="6589088" cy="1597962"/>
          </a:xfrm>
          <a:prstGeom prst="rect">
            <a:avLst/>
          </a:prstGeom>
        </p:spPr>
      </p:pic>
      <p:sp>
        <p:nvSpPr>
          <p:cNvPr id="14" name="Right Brace 13"/>
          <p:cNvSpPr/>
          <p:nvPr/>
        </p:nvSpPr>
        <p:spPr>
          <a:xfrm rot="5400000">
            <a:off x="4632294" y="4786062"/>
            <a:ext cx="688869" cy="2376264"/>
          </a:xfrm>
          <a:prstGeom prst="rightBrace">
            <a:avLst>
              <a:gd name="adj1" fmla="val 56936"/>
              <a:gd name="adj2" fmla="val 50794"/>
            </a:avLst>
          </a:prstGeom>
          <a:ln w="15875">
            <a:solidFill>
              <a:srgbClr val="2934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ight Brace 14"/>
          <p:cNvSpPr/>
          <p:nvPr/>
        </p:nvSpPr>
        <p:spPr>
          <a:xfrm rot="5400000">
            <a:off x="5660805" y="2286180"/>
            <a:ext cx="360040" cy="2376264"/>
          </a:xfrm>
          <a:prstGeom prst="rightBrace">
            <a:avLst>
              <a:gd name="adj1" fmla="val 56936"/>
              <a:gd name="adj2" fmla="val 50794"/>
            </a:avLst>
          </a:prstGeom>
          <a:ln w="15875">
            <a:solidFill>
              <a:srgbClr val="2934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6740925" y="2179108"/>
            <a:ext cx="1008112" cy="3138301"/>
          </a:xfrm>
          <a:prstGeom prst="straightConnector1">
            <a:avLst/>
          </a:prstGeom>
          <a:ln w="15875">
            <a:solidFill>
              <a:srgbClr val="29348C"/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483768" y="3717032"/>
            <a:ext cx="4968552" cy="224676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Status:</a:t>
            </a:r>
          </a:p>
          <a:p>
            <a:pPr marL="228600" indent="-228600">
              <a:buAutoNum type="arabicPeriod"/>
            </a:pPr>
            <a:r>
              <a:rPr lang="en-GB" sz="1400" dirty="0" err="1" smtClean="0"/>
              <a:t>Beamline</a:t>
            </a:r>
            <a:r>
              <a:rPr lang="en-GB" sz="1400" dirty="0" smtClean="0"/>
              <a:t> pumped down and checked for leaks</a:t>
            </a:r>
          </a:p>
          <a:p>
            <a:pPr marL="228600" indent="-228600">
              <a:buAutoNum type="arabicPeriod"/>
            </a:pPr>
            <a:r>
              <a:rPr lang="en-GB" sz="1400" dirty="0" smtClean="0"/>
              <a:t>Switchyard mounted last Friday </a:t>
            </a:r>
            <a:br>
              <a:rPr lang="en-GB" sz="1400" dirty="0" smtClean="0"/>
            </a:br>
            <a:r>
              <a:rPr lang="en-GB" sz="1400" dirty="0" smtClean="0"/>
              <a:t>→ small adjustments needed for better stability</a:t>
            </a:r>
          </a:p>
          <a:p>
            <a:pPr marL="228600" indent="-228600">
              <a:buAutoNum type="arabicPeriod"/>
            </a:pPr>
            <a:r>
              <a:rPr lang="en-GB" sz="1400" dirty="0" smtClean="0"/>
              <a:t>Waiting for PS (to be mounted this week)</a:t>
            </a:r>
          </a:p>
          <a:p>
            <a:pPr marL="228600" indent="-228600">
              <a:buAutoNum type="arabicPeriod"/>
            </a:pPr>
            <a:r>
              <a:rPr lang="en-GB" sz="1400" dirty="0" smtClean="0"/>
              <a:t>Radioactive beam: </a:t>
            </a:r>
            <a:r>
              <a:rPr lang="en-GB" sz="1400" baseline="30000" dirty="0" smtClean="0"/>
              <a:t>111</a:t>
            </a:r>
            <a:r>
              <a:rPr lang="en-GB" sz="1400" dirty="0" smtClean="0"/>
              <a:t>In in Dec 2014 (PAC @ VITO)</a:t>
            </a:r>
          </a:p>
          <a:p>
            <a:endParaRPr lang="en-GB" sz="1400" dirty="0"/>
          </a:p>
          <a:p>
            <a:r>
              <a:rPr lang="en-GB" sz="1400" b="1" dirty="0" smtClean="0"/>
              <a:t>Problems:</a:t>
            </a:r>
          </a:p>
          <a:p>
            <a:pPr marL="228600" indent="-228600">
              <a:buAutoNum type="arabicPeriod"/>
            </a:pPr>
            <a:r>
              <a:rPr lang="en-GB" sz="1400" dirty="0" smtClean="0"/>
              <a:t>ASPIC TM pump broken</a:t>
            </a:r>
          </a:p>
          <a:p>
            <a:pPr marL="228600" indent="-228600">
              <a:buAutoNum type="arabicPeriod"/>
            </a:pPr>
            <a:r>
              <a:rPr lang="en-GB" sz="1400" dirty="0" smtClean="0"/>
              <a:t>Missing 35° deflector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691206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NICOLE Status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コンテンツ プレースホルダー 2"/>
          <p:cNvSpPr txBox="1">
            <a:spLocks/>
          </p:cNvSpPr>
          <p:nvPr/>
        </p:nvSpPr>
        <p:spPr>
          <a:xfrm>
            <a:off x="932284" y="1217643"/>
            <a:ext cx="8229600" cy="5084470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2800" dirty="0" smtClean="0"/>
              <a:t>Set the fridge at the beam line roughly.</a:t>
            </a:r>
          </a:p>
          <a:p>
            <a:r>
              <a:rPr lang="en-US" altLang="ja-JP" sz="2800" dirty="0" smtClean="0"/>
              <a:t>Reassemble the main unit of the fridge.</a:t>
            </a:r>
          </a:p>
          <a:p>
            <a:r>
              <a:rPr lang="en-US" altLang="ja-JP" sz="2800" dirty="0" smtClean="0"/>
              <a:t>Vacuum test at the LN2 temperature. </a:t>
            </a:r>
          </a:p>
          <a:p>
            <a:endParaRPr lang="en-US" altLang="ja-JP" sz="2800" dirty="0" smtClean="0"/>
          </a:p>
          <a:p>
            <a:pPr algn="r"/>
            <a:endParaRPr lang="en-US" altLang="ja-JP" sz="2800" dirty="0" smtClean="0"/>
          </a:p>
          <a:p>
            <a:endParaRPr kumimoji="1" lang="en-US" altLang="ja-JP" sz="2800" dirty="0" smtClean="0"/>
          </a:p>
          <a:p>
            <a:endParaRPr lang="en-US" altLang="ja-JP" sz="2800" dirty="0" smtClean="0"/>
          </a:p>
          <a:p>
            <a:r>
              <a:rPr kumimoji="1" lang="en-US" altLang="ja-JP" sz="2800" dirty="0" smtClean="0"/>
              <a:t>Next step:</a:t>
            </a:r>
          </a:p>
          <a:p>
            <a:pPr marL="457200" lvl="1" indent="0">
              <a:buFont typeface="Wingdings" pitchFamily="2" charset="2"/>
              <a:buNone/>
            </a:pPr>
            <a:r>
              <a:rPr lang="en-US" altLang="ja-JP" sz="1800" dirty="0" smtClean="0">
                <a:solidFill>
                  <a:srgbClr val="0000FF"/>
                </a:solidFill>
              </a:rPr>
              <a:t>He transfer test with the new supports (now drawing) and test the fridge at He temperature.</a:t>
            </a:r>
          </a:p>
          <a:p>
            <a:pPr marL="457200" lvl="1" indent="0">
              <a:buFont typeface="Wingdings" pitchFamily="2" charset="2"/>
              <a:buNone/>
            </a:pPr>
            <a:r>
              <a:rPr lang="en-US" altLang="ja-JP" sz="1800" dirty="0" smtClean="0">
                <a:solidFill>
                  <a:srgbClr val="0000FF"/>
                </a:solidFill>
              </a:rPr>
              <a:t>Connect the fridge to the beam line (fine alignment)</a:t>
            </a:r>
            <a:endParaRPr kumimoji="1" lang="ja-JP" altLang="en-US" sz="1800" dirty="0">
              <a:solidFill>
                <a:srgbClr val="0000FF"/>
              </a:solidFill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708920"/>
            <a:ext cx="2600325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710703"/>
            <a:ext cx="2600325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710703"/>
            <a:ext cx="2600325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4674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564904"/>
            <a:ext cx="7643192" cy="980736"/>
          </a:xfrm>
        </p:spPr>
        <p:txBody>
          <a:bodyPr>
            <a:normAutofit fontScale="90000"/>
          </a:bodyPr>
          <a:lstStyle/>
          <a:p>
            <a:r>
              <a:rPr lang="en-US" dirty="0"/>
              <a:t>Collaboration </a:t>
            </a:r>
            <a:r>
              <a:rPr lang="en-US" dirty="0" smtClean="0"/>
              <a:t>Matters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72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315416"/>
            <a:ext cx="7643192" cy="980736"/>
          </a:xfrm>
        </p:spPr>
        <p:txBody>
          <a:bodyPr>
            <a:normAutofit/>
          </a:bodyPr>
          <a:lstStyle/>
          <a:p>
            <a:r>
              <a:rPr lang="en-US" dirty="0" smtClean="0"/>
              <a:t>Income of the collaboration</a:t>
            </a:r>
            <a:endParaRPr lang="en-US" dirty="0"/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2659273"/>
              </p:ext>
            </p:extLst>
          </p:nvPr>
        </p:nvGraphicFramePr>
        <p:xfrm>
          <a:off x="1259632" y="476672"/>
          <a:ext cx="6720408" cy="64034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0102"/>
                <a:gridCol w="1680102"/>
                <a:gridCol w="1680102"/>
                <a:gridCol w="1680102"/>
              </a:tblGrid>
              <a:tr h="631618">
                <a:tc>
                  <a:txBody>
                    <a:bodyPr/>
                    <a:lstStyle/>
                    <a:p>
                      <a:r>
                        <a:rPr lang="en-US" dirty="0" smtClean="0"/>
                        <a:t>Country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Amount per year (CHF)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2013 contribution</a:t>
                      </a:r>
                    </a:p>
                    <a:p>
                      <a:r>
                        <a:rPr lang="en-US" dirty="0" smtClean="0"/>
                        <a:t>Received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2014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contribution</a:t>
                      </a:r>
                    </a:p>
                    <a:p>
                      <a:r>
                        <a:rPr lang="en-US" dirty="0" smtClean="0"/>
                        <a:t>Received</a:t>
                      </a:r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Belgium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60.000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Wingdings" charset="2"/>
                        <a:buNone/>
                      </a:pP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  ✔</a:t>
                      </a:r>
                      <a:endParaRPr lang="en-US" sz="1600" dirty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Wingdings" charset="2"/>
                        <a:buNone/>
                      </a:pP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CERN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60.000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    </a:t>
                      </a: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Denmark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60.000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   ✔</a:t>
                      </a: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Finland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60.000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  </a:t>
                      </a: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France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60.000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  </a:t>
                      </a: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latin typeface="+mn-lt"/>
                      </a:endParaRPr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Germany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60.000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   ✔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Greece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>
                        <a:latin typeface="+mn-lt"/>
                      </a:endParaRPr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India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40.000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Ireland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10.000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Italy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60.000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    ✔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Norway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60.000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    ✔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Romania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60.000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    </a:t>
                      </a: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 ✔</a:t>
                      </a: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</a:rPr>
                        <a:t>On </a:t>
                      </a: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</a:rPr>
                        <a:t>the way</a:t>
                      </a:r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Spain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60.000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On </a:t>
                      </a:r>
                      <a:r>
                        <a:rPr lang="en-US" sz="1600" dirty="0" smtClean="0">
                          <a:latin typeface="+mn-lt"/>
                        </a:rPr>
                        <a:t>the way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Sweden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60.000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    </a:t>
                      </a: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United Kingdom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60.000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   </a:t>
                      </a: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563888" y="3573016"/>
            <a:ext cx="2016224" cy="369332"/>
          </a:xfrm>
          <a:prstGeom prst="rect">
            <a:avLst/>
          </a:prstGeom>
          <a:solidFill>
            <a:srgbClr val="CCFFCC"/>
          </a:solidFill>
          <a:ln>
            <a:solidFill>
              <a:srgbClr val="CCFFCC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Paid 2010-2011</a:t>
            </a:r>
          </a:p>
        </p:txBody>
      </p:sp>
      <p:sp>
        <p:nvSpPr>
          <p:cNvPr id="4" name="TextBox 3"/>
          <p:cNvSpPr txBox="1"/>
          <p:nvPr/>
        </p:nvSpPr>
        <p:spPr>
          <a:xfrm rot="19707325">
            <a:off x="1171925" y="2640642"/>
            <a:ext cx="6768752" cy="267765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Bulgaria</a:t>
            </a:r>
            <a:r>
              <a:rPr lang="en-US" sz="2400" dirty="0" smtClean="0"/>
              <a:t> has agreed with the ISOLDE-</a:t>
            </a:r>
            <a:r>
              <a:rPr lang="en-US" sz="2400" dirty="0" err="1" smtClean="0"/>
              <a:t>MoU</a:t>
            </a:r>
            <a:r>
              <a:rPr lang="en-US" sz="2400" dirty="0" smtClean="0"/>
              <a:t> &amp; Sergio </a:t>
            </a:r>
            <a:r>
              <a:rPr lang="en-US" sz="2400" dirty="0" err="1" smtClean="0"/>
              <a:t>Bertolucci</a:t>
            </a:r>
            <a:r>
              <a:rPr lang="en-US" sz="2400" dirty="0" smtClean="0"/>
              <a:t> has signed  the 21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of March 2014, pending the Bulgaria side.</a:t>
            </a:r>
          </a:p>
          <a:p>
            <a:r>
              <a:rPr lang="en-US" sz="2400" b="1" dirty="0" smtClean="0"/>
              <a:t>Poland</a:t>
            </a:r>
            <a:r>
              <a:rPr lang="en-US" sz="2400" dirty="0" smtClean="0"/>
              <a:t> is in the process to apply.</a:t>
            </a:r>
          </a:p>
          <a:p>
            <a:r>
              <a:rPr lang="en-US" sz="2400" b="1" dirty="0" smtClean="0"/>
              <a:t>South Africa </a:t>
            </a:r>
            <a:r>
              <a:rPr lang="en-US" sz="2400" dirty="0"/>
              <a:t>is in the process to apply.</a:t>
            </a:r>
            <a:endParaRPr lang="en-US" sz="2400" b="1" dirty="0" smtClean="0"/>
          </a:p>
          <a:p>
            <a:r>
              <a:rPr lang="en-US" sz="2400" b="1" dirty="0"/>
              <a:t>Algeria</a:t>
            </a:r>
            <a:r>
              <a:rPr lang="en-US" sz="2400" dirty="0"/>
              <a:t> is interested in joining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Problems with India contribution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build="allAtOnce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979712" y="260648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Expenditure Collaboration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1052736"/>
            <a:ext cx="7653536" cy="547260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Contribution 2013 and 2014 to HIE-ISOLDE already transferred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Minimum Expenditure foreseen for </a:t>
            </a:r>
            <a:r>
              <a:rPr lang="en-US" dirty="0">
                <a:solidFill>
                  <a:srgbClr val="FF0000"/>
                </a:solidFill>
              </a:rPr>
              <a:t>2014</a:t>
            </a:r>
            <a:r>
              <a:rPr lang="en-US" dirty="0"/>
              <a:t>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250.00 – 300.000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				(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presently: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216.459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CHF)</a:t>
            </a:r>
          </a:p>
          <a:p>
            <a:endParaRPr lang="en-US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dirty="0"/>
              <a:t>Balance	1st November 2014	</a:t>
            </a:r>
            <a:r>
              <a:rPr lang="en-US" dirty="0" smtClean="0">
                <a:solidFill>
                  <a:srgbClr val="000090"/>
                </a:solidFill>
              </a:rPr>
              <a:t>466. </a:t>
            </a:r>
            <a:r>
              <a:rPr lang="en-US" smtClean="0">
                <a:solidFill>
                  <a:srgbClr val="000090"/>
                </a:solidFill>
              </a:rPr>
              <a:t>773 </a:t>
            </a:r>
            <a:r>
              <a:rPr lang="en-US" dirty="0">
                <a:solidFill>
                  <a:srgbClr val="000090"/>
                </a:solidFill>
              </a:rPr>
              <a:t>CHF</a:t>
            </a:r>
          </a:p>
          <a:p>
            <a:r>
              <a:rPr lang="en-US" dirty="0"/>
              <a:t>Contribution 2012 		96,2 % received</a:t>
            </a:r>
          </a:p>
          <a:p>
            <a:r>
              <a:rPr lang="en-US" dirty="0"/>
              <a:t>Contributions 2013		80 % received</a:t>
            </a:r>
          </a:p>
          <a:p>
            <a:r>
              <a:rPr lang="en-US" dirty="0"/>
              <a:t>Contributions 2014		</a:t>
            </a:r>
            <a:r>
              <a:rPr lang="en-US" dirty="0" smtClean="0"/>
              <a:t>59 </a:t>
            </a:r>
            <a:r>
              <a:rPr lang="en-US" dirty="0"/>
              <a:t>% received</a:t>
            </a:r>
          </a:p>
          <a:p>
            <a:endParaRPr lang="en-US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dirty="0"/>
          </a:p>
        </p:txBody>
      </p:sp>
      <p:graphicFrame>
        <p:nvGraphicFramePr>
          <p:cNvPr id="5" name="Grá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2433192"/>
              </p:ext>
            </p:extLst>
          </p:nvPr>
        </p:nvGraphicFramePr>
        <p:xfrm>
          <a:off x="2627784" y="1124744"/>
          <a:ext cx="3960440" cy="3748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88224" y="2492896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Subsistance</a:t>
            </a:r>
            <a:endParaRPr lang="en-US" dirty="0" smtClean="0"/>
          </a:p>
          <a:p>
            <a:r>
              <a:rPr lang="en-US" dirty="0" smtClean="0"/>
              <a:t>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849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Fellows Associates and students</a:t>
            </a:r>
          </a:p>
          <a:p>
            <a:r>
              <a:rPr lang="en-US" sz="2400" dirty="0"/>
              <a:t>Courses and </a:t>
            </a:r>
            <a:r>
              <a:rPr lang="en-US" sz="2400" dirty="0" smtClean="0"/>
              <a:t>workshops </a:t>
            </a:r>
            <a:r>
              <a:rPr lang="en-US" sz="2400" dirty="0"/>
              <a:t>during </a:t>
            </a:r>
            <a:r>
              <a:rPr lang="en-US" sz="2400" dirty="0" smtClean="0"/>
              <a:t>2014</a:t>
            </a:r>
          </a:p>
          <a:p>
            <a:r>
              <a:rPr lang="en-US" sz="2400" dirty="0" smtClean="0"/>
              <a:t>ENSAR </a:t>
            </a:r>
            <a:r>
              <a:rPr lang="en-US" sz="2400" dirty="0"/>
              <a:t> </a:t>
            </a:r>
            <a:r>
              <a:rPr lang="en-US" sz="2400" dirty="0" smtClean="0"/>
              <a:t>/ ENSAR 2</a:t>
            </a:r>
          </a:p>
          <a:p>
            <a:r>
              <a:rPr lang="en-US" sz="2400" dirty="0" smtClean="0"/>
              <a:t>EURISOL </a:t>
            </a:r>
            <a:r>
              <a:rPr lang="en-US" sz="2400" dirty="0" err="1" smtClean="0"/>
              <a:t>MoU</a:t>
            </a:r>
            <a:r>
              <a:rPr lang="en-US" sz="2400" dirty="0" smtClean="0"/>
              <a:t> / EURISOL DF</a:t>
            </a:r>
          </a:p>
          <a:p>
            <a:r>
              <a:rPr lang="en-US" sz="2400" dirty="0" smtClean="0"/>
              <a:t>Status of the new beam lines: IDS, VITO</a:t>
            </a:r>
            <a:endParaRPr lang="en-US" sz="2400" dirty="0"/>
          </a:p>
          <a:p>
            <a:r>
              <a:rPr lang="en-US" sz="2400" dirty="0" smtClean="0"/>
              <a:t>Financial situation of the collaboration</a:t>
            </a:r>
            <a:endParaRPr lang="en-US" sz="2200" dirty="0" smtClean="0"/>
          </a:p>
          <a:p>
            <a:r>
              <a:rPr lang="en-US" sz="2400" dirty="0" smtClean="0"/>
              <a:t>Collaboration Matters: </a:t>
            </a:r>
          </a:p>
          <a:p>
            <a:pPr lvl="1"/>
            <a:r>
              <a:rPr lang="en-US" sz="2200" dirty="0" smtClean="0"/>
              <a:t>Norwegian </a:t>
            </a:r>
            <a:r>
              <a:rPr lang="en-US" sz="2200" dirty="0" smtClean="0"/>
              <a:t>Contract </a:t>
            </a:r>
            <a:endParaRPr lang="en-US" sz="2400" dirty="0" smtClean="0"/>
          </a:p>
          <a:p>
            <a:r>
              <a:rPr lang="en-US" sz="2400" dirty="0" smtClean="0"/>
              <a:t>Letter of Intend to host AGATA@HIE-ISOLDE</a:t>
            </a:r>
          </a:p>
          <a:p>
            <a:pPr lvl="1"/>
            <a:r>
              <a:rPr lang="en-US" sz="2200" dirty="0" smtClean="0"/>
              <a:t>Period of 2017-2018 assigned to GANIL, prolongation of the present stay of AGATA.</a:t>
            </a:r>
          </a:p>
          <a:p>
            <a:pPr lvl="1"/>
            <a:endParaRPr lang="en-US" sz="2200" dirty="0" smtClean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420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>
          <a:xfrm>
            <a:off x="1042988" y="0"/>
            <a:ext cx="7643812" cy="981075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libri" charset="0"/>
              </a:rPr>
              <a:t>Fellows, Associates &amp; Students</a:t>
            </a:r>
            <a:endParaRPr lang="en-US" dirty="0">
              <a:latin typeface="Calibri" charset="0"/>
            </a:endParaRP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>
          <a:xfrm>
            <a:off x="1095127" y="1052736"/>
            <a:ext cx="7653337" cy="5400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Calibri" charset="0"/>
              </a:rPr>
              <a:t>Associates (March)</a:t>
            </a:r>
          </a:p>
          <a:p>
            <a:pPr marL="0" indent="0">
              <a:buNone/>
            </a:pPr>
            <a:r>
              <a:rPr lang="en-US" dirty="0" smtClean="0">
                <a:latin typeface="Calibri" charset="0"/>
              </a:rPr>
              <a:t>	</a:t>
            </a:r>
            <a:r>
              <a:rPr lang="en-US" dirty="0" err="1" smtClean="0">
                <a:latin typeface="Calibri" charset="0"/>
              </a:rPr>
              <a:t>Claes</a:t>
            </a:r>
            <a:r>
              <a:rPr lang="en-US" dirty="0" smtClean="0">
                <a:latin typeface="Calibri" charset="0"/>
              </a:rPr>
              <a:t> </a:t>
            </a:r>
            <a:r>
              <a:rPr lang="en-US" dirty="0" err="1" smtClean="0">
                <a:latin typeface="Calibri" charset="0"/>
              </a:rPr>
              <a:t>Fahlander</a:t>
            </a:r>
            <a:r>
              <a:rPr lang="en-US" dirty="0" smtClean="0">
                <a:latin typeface="Calibri" charset="0"/>
              </a:rPr>
              <a:t> July – Dec 2014 + </a:t>
            </a:r>
            <a:r>
              <a:rPr lang="en-US" dirty="0" smtClean="0">
                <a:solidFill>
                  <a:srgbClr val="0000FF"/>
                </a:solidFill>
                <a:latin typeface="Calibri" charset="0"/>
              </a:rPr>
              <a:t>1 month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  <a:latin typeface="Calibri" charset="0"/>
              </a:rPr>
              <a:t>New Applications: </a:t>
            </a:r>
            <a:r>
              <a:rPr lang="en-US" dirty="0" err="1" smtClean="0">
                <a:solidFill>
                  <a:srgbClr val="0000FF"/>
                </a:solidFill>
                <a:latin typeface="Calibri" charset="0"/>
              </a:rPr>
              <a:t>Palle</a:t>
            </a:r>
            <a:r>
              <a:rPr lang="en-US" dirty="0" smtClean="0">
                <a:solidFill>
                  <a:srgbClr val="0000FF"/>
                </a:solidFill>
                <a:latin typeface="Calibri" charset="0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Calibri" charset="0"/>
              </a:rPr>
              <a:t>Gunnlaugsson</a:t>
            </a:r>
            <a:r>
              <a:rPr lang="en-US" dirty="0" smtClean="0">
                <a:solidFill>
                  <a:srgbClr val="0000FF"/>
                </a:solidFill>
                <a:latin typeface="Calibri" charset="0"/>
              </a:rPr>
              <a:t>, </a:t>
            </a:r>
            <a:r>
              <a:rPr lang="en-US" dirty="0" err="1" smtClean="0">
                <a:solidFill>
                  <a:srgbClr val="0000FF"/>
                </a:solidFill>
                <a:latin typeface="Calibri" charset="0"/>
              </a:rPr>
              <a:t>Costel</a:t>
            </a:r>
            <a:r>
              <a:rPr lang="en-US" dirty="0" smtClean="0">
                <a:solidFill>
                  <a:srgbClr val="0000FF"/>
                </a:solidFill>
                <a:latin typeface="Calibri" charset="0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Calibri" charset="0"/>
              </a:rPr>
              <a:t>Petrarche</a:t>
            </a:r>
            <a:r>
              <a:rPr lang="en-US" dirty="0" smtClean="0">
                <a:solidFill>
                  <a:srgbClr val="0000FF"/>
                </a:solidFill>
                <a:latin typeface="Calibri" charset="0"/>
              </a:rPr>
              <a:t>,…</a:t>
            </a:r>
            <a:endParaRPr lang="en-US" dirty="0">
              <a:solidFill>
                <a:srgbClr val="0000FF"/>
              </a:solidFill>
              <a:latin typeface="Calibri" charset="0"/>
            </a:endParaRPr>
          </a:p>
          <a:p>
            <a:r>
              <a:rPr lang="en-US" dirty="0">
                <a:latin typeface="Calibri" charset="0"/>
              </a:rPr>
              <a:t>Corresponding Associates </a:t>
            </a:r>
            <a:r>
              <a:rPr lang="en-US" dirty="0" smtClean="0">
                <a:latin typeface="Calibri" charset="0"/>
              </a:rPr>
              <a:t>(March)</a:t>
            </a:r>
            <a:endParaRPr lang="en-US" dirty="0">
              <a:latin typeface="Calibri" charset="0"/>
            </a:endParaRPr>
          </a:p>
          <a:p>
            <a:pPr marL="457200" lvl="1" indent="0">
              <a:buNone/>
            </a:pPr>
            <a:r>
              <a:rPr lang="en-US" dirty="0" smtClean="0">
                <a:latin typeface="Calibri" charset="0"/>
              </a:rPr>
              <a:t>	</a:t>
            </a:r>
            <a:r>
              <a:rPr lang="en-US" dirty="0" err="1" smtClean="0">
                <a:latin typeface="Calibri" charset="0"/>
              </a:rPr>
              <a:t>Amandina</a:t>
            </a:r>
            <a:r>
              <a:rPr lang="en-US" dirty="0" smtClean="0">
                <a:latin typeface="Calibri" charset="0"/>
              </a:rPr>
              <a:t> Lima Lopes July-</a:t>
            </a:r>
            <a:r>
              <a:rPr lang="en-US" dirty="0" err="1" smtClean="0">
                <a:latin typeface="Calibri" charset="0"/>
              </a:rPr>
              <a:t>Cctober</a:t>
            </a:r>
            <a:r>
              <a:rPr lang="en-US" dirty="0" smtClean="0">
                <a:latin typeface="Calibri" charset="0"/>
              </a:rPr>
              <a:t> 2014</a:t>
            </a:r>
          </a:p>
          <a:p>
            <a:pPr lvl="1"/>
            <a:r>
              <a:rPr lang="en-US" dirty="0">
                <a:solidFill>
                  <a:srgbClr val="0000FF"/>
                </a:solidFill>
                <a:latin typeface="Calibri" charset="0"/>
              </a:rPr>
              <a:t>New Applications: </a:t>
            </a:r>
            <a:r>
              <a:rPr lang="en-US" dirty="0" err="1" smtClean="0">
                <a:solidFill>
                  <a:srgbClr val="0000FF"/>
                </a:solidFill>
                <a:latin typeface="Calibri" charset="0"/>
              </a:rPr>
              <a:t>Janne</a:t>
            </a:r>
            <a:r>
              <a:rPr lang="en-US" dirty="0" smtClean="0">
                <a:solidFill>
                  <a:srgbClr val="0000FF"/>
                </a:solidFill>
                <a:latin typeface="Calibri" charset="0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Calibri" charset="0"/>
              </a:rPr>
              <a:t>Pakarinen</a:t>
            </a:r>
            <a:r>
              <a:rPr lang="en-US" dirty="0" smtClean="0">
                <a:solidFill>
                  <a:srgbClr val="0000FF"/>
                </a:solidFill>
                <a:latin typeface="Calibri" charset="0"/>
              </a:rPr>
              <a:t> July-Dec 2015</a:t>
            </a:r>
          </a:p>
          <a:p>
            <a:pPr lvl="1"/>
            <a:endParaRPr lang="en-US" dirty="0" smtClean="0">
              <a:latin typeface="Calibri" charset="0"/>
            </a:endParaRPr>
          </a:p>
          <a:p>
            <a:r>
              <a:rPr lang="en-US" dirty="0">
                <a:latin typeface="Calibri" charset="0"/>
              </a:rPr>
              <a:t>Fellows: </a:t>
            </a:r>
            <a:r>
              <a:rPr lang="en-US" dirty="0" smtClean="0">
                <a:latin typeface="Calibri" charset="0"/>
              </a:rPr>
              <a:t>(~3</a:t>
            </a:r>
            <a:r>
              <a:rPr lang="en-US" baseline="30000" dirty="0" smtClean="0">
                <a:latin typeface="Calibri" charset="0"/>
              </a:rPr>
              <a:t>th</a:t>
            </a:r>
            <a:r>
              <a:rPr lang="en-US" dirty="0" smtClean="0">
                <a:latin typeface="Calibri" charset="0"/>
              </a:rPr>
              <a:t> </a:t>
            </a:r>
            <a:r>
              <a:rPr lang="en-US" dirty="0">
                <a:latin typeface="Calibri" charset="0"/>
              </a:rPr>
              <a:t>of </a:t>
            </a:r>
            <a:r>
              <a:rPr lang="en-US" dirty="0" smtClean="0">
                <a:latin typeface="Calibri" charset="0"/>
              </a:rPr>
              <a:t>March 2015)</a:t>
            </a:r>
            <a:endParaRPr lang="en-US" dirty="0">
              <a:solidFill>
                <a:srgbClr val="7BBA21"/>
              </a:solidFill>
              <a:latin typeface="Calibri" charset="0"/>
            </a:endParaRPr>
          </a:p>
          <a:p>
            <a:pPr lvl="2"/>
            <a:r>
              <a:rPr lang="en-US" dirty="0" smtClean="0">
                <a:latin typeface="Calibri" charset="0"/>
              </a:rPr>
              <a:t>Susanne </a:t>
            </a:r>
            <a:r>
              <a:rPr lang="en-US" dirty="0" err="1">
                <a:latin typeface="Calibri" charset="0"/>
              </a:rPr>
              <a:t>Kreim</a:t>
            </a:r>
            <a:r>
              <a:rPr lang="en-US" dirty="0">
                <a:latin typeface="Calibri" charset="0"/>
              </a:rPr>
              <a:t>, </a:t>
            </a:r>
            <a:r>
              <a:rPr lang="en-US" dirty="0" smtClean="0">
                <a:latin typeface="Calibri" charset="0"/>
              </a:rPr>
              <a:t>Dec 2014  (ground state properties)</a:t>
            </a:r>
            <a:endParaRPr lang="en-US" dirty="0">
              <a:latin typeface="Calibri" charset="0"/>
            </a:endParaRPr>
          </a:p>
          <a:p>
            <a:pPr lvl="2"/>
            <a:r>
              <a:rPr lang="en-US" dirty="0">
                <a:latin typeface="Calibri" charset="0"/>
              </a:rPr>
              <a:t>Elisa </a:t>
            </a:r>
            <a:r>
              <a:rPr lang="en-US" dirty="0" err="1">
                <a:latin typeface="Calibri" charset="0"/>
              </a:rPr>
              <a:t>Rapisarda</a:t>
            </a:r>
            <a:r>
              <a:rPr lang="en-US" dirty="0">
                <a:latin typeface="Calibri" charset="0"/>
              </a:rPr>
              <a:t>, </a:t>
            </a:r>
            <a:r>
              <a:rPr lang="en-US" dirty="0" smtClean="0">
                <a:solidFill>
                  <a:srgbClr val="000000"/>
                </a:solidFill>
                <a:latin typeface="Calibri" charset="0"/>
              </a:rPr>
              <a:t>Dec</a:t>
            </a:r>
            <a:r>
              <a:rPr lang="en-US" dirty="0" smtClean="0">
                <a:solidFill>
                  <a:srgbClr val="FF0000"/>
                </a:solidFill>
                <a:latin typeface="Calibri" charset="0"/>
              </a:rPr>
              <a:t> </a:t>
            </a:r>
            <a:r>
              <a:rPr lang="en-US" dirty="0" smtClean="0">
                <a:latin typeface="Calibri" charset="0"/>
              </a:rPr>
              <a:t>2014 (Nuclear structure) + </a:t>
            </a:r>
            <a:r>
              <a:rPr lang="en-US" dirty="0" smtClean="0">
                <a:solidFill>
                  <a:srgbClr val="0000FF"/>
                </a:solidFill>
                <a:latin typeface="Calibri" charset="0"/>
              </a:rPr>
              <a:t>5 months</a:t>
            </a:r>
            <a:endParaRPr lang="en-US" dirty="0">
              <a:solidFill>
                <a:srgbClr val="0000FF"/>
              </a:solidFill>
              <a:latin typeface="Calibri" charset="0"/>
            </a:endParaRPr>
          </a:p>
          <a:p>
            <a:pPr lvl="2"/>
            <a:r>
              <a:rPr lang="en-US" dirty="0">
                <a:latin typeface="Calibri" charset="0"/>
              </a:rPr>
              <a:t>Monika </a:t>
            </a:r>
            <a:r>
              <a:rPr lang="en-US" dirty="0" err="1">
                <a:latin typeface="Calibri" charset="0"/>
              </a:rPr>
              <a:t>Stachura</a:t>
            </a:r>
            <a:r>
              <a:rPr lang="en-US" dirty="0">
                <a:latin typeface="Calibri" charset="0"/>
              </a:rPr>
              <a:t>, </a:t>
            </a:r>
            <a:r>
              <a:rPr lang="en-US" dirty="0" smtClean="0">
                <a:latin typeface="Calibri" charset="0"/>
              </a:rPr>
              <a:t>April </a:t>
            </a:r>
            <a:r>
              <a:rPr lang="en-US" dirty="0">
                <a:latin typeface="Calibri" charset="0"/>
              </a:rPr>
              <a:t>2013- March </a:t>
            </a:r>
            <a:r>
              <a:rPr lang="en-US" dirty="0" smtClean="0">
                <a:latin typeface="Calibri" charset="0"/>
              </a:rPr>
              <a:t>2015 ( Applied Sciences)</a:t>
            </a:r>
            <a:endParaRPr lang="en-US" dirty="0">
              <a:latin typeface="Calibri" charset="0"/>
            </a:endParaRPr>
          </a:p>
          <a:p>
            <a:pPr lvl="2"/>
            <a:r>
              <a:rPr lang="en-US" dirty="0" smtClean="0">
                <a:latin typeface="Calibri" charset="0"/>
              </a:rPr>
              <a:t>Miguel </a:t>
            </a:r>
            <a:r>
              <a:rPr lang="en-US" dirty="0" err="1" smtClean="0">
                <a:latin typeface="Calibri" charset="0"/>
              </a:rPr>
              <a:t>Madurga</a:t>
            </a:r>
            <a:r>
              <a:rPr lang="en-US" dirty="0" smtClean="0">
                <a:latin typeface="Calibri" charset="0"/>
              </a:rPr>
              <a:t> ( June 2014 – May 2016) </a:t>
            </a:r>
            <a:r>
              <a:rPr lang="en-US" dirty="0">
                <a:latin typeface="Calibri" charset="0"/>
              </a:rPr>
              <a:t>(Nuclear structure</a:t>
            </a:r>
            <a:r>
              <a:rPr lang="en-US" dirty="0" smtClean="0">
                <a:latin typeface="Calibri" charset="0"/>
              </a:rPr>
              <a:t>)</a:t>
            </a:r>
          </a:p>
          <a:p>
            <a:pPr lvl="2"/>
            <a:r>
              <a:rPr lang="en-US" dirty="0" smtClean="0">
                <a:latin typeface="Calibri" charset="0"/>
              </a:rPr>
              <a:t>Stephan </a:t>
            </a:r>
            <a:r>
              <a:rPr lang="en-US" dirty="0" err="1" smtClean="0">
                <a:latin typeface="Calibri" charset="0"/>
              </a:rPr>
              <a:t>Ettenbauer</a:t>
            </a:r>
            <a:r>
              <a:rPr lang="en-US" dirty="0" smtClean="0">
                <a:latin typeface="Calibri" charset="0"/>
              </a:rPr>
              <a:t> (June 2014 – Jan 2017, COLLAPS, </a:t>
            </a:r>
            <a:r>
              <a:rPr lang="en-US" dirty="0" err="1" smtClean="0">
                <a:latin typeface="Calibri" charset="0"/>
              </a:rPr>
              <a:t>Polarisastion</a:t>
            </a:r>
            <a:r>
              <a:rPr lang="en-US" dirty="0" smtClean="0">
                <a:latin typeface="Calibri" charset="0"/>
              </a:rPr>
              <a:t> beams)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Calibri" charset="0"/>
              </a:rPr>
              <a:t>Akira Miyazaki (June 2014- May 2016, SC cavities)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  <a:latin typeface="Calibri" charset="0"/>
              </a:rPr>
              <a:t>Kara Lynch ( Jan 2015 – </a:t>
            </a:r>
            <a:r>
              <a:rPr lang="en-US" dirty="0">
                <a:solidFill>
                  <a:srgbClr val="FF0000"/>
                </a:solidFill>
                <a:latin typeface="Calibri" charset="0"/>
              </a:rPr>
              <a:t>D</a:t>
            </a:r>
            <a:r>
              <a:rPr lang="en-US" dirty="0" smtClean="0">
                <a:solidFill>
                  <a:srgbClr val="FF0000"/>
                </a:solidFill>
                <a:latin typeface="Calibri" charset="0"/>
              </a:rPr>
              <a:t>ec 2017)</a:t>
            </a:r>
          </a:p>
          <a:p>
            <a:pPr marL="914400" lvl="2" indent="0">
              <a:buNone/>
            </a:pPr>
            <a:r>
              <a:rPr lang="en-US" sz="2100" dirty="0" smtClean="0">
                <a:solidFill>
                  <a:srgbClr val="0000FF"/>
                </a:solidFill>
                <a:latin typeface="Calibri" charset="0"/>
              </a:rPr>
              <a:t>Good Candidates are requested to apply in March 2015</a:t>
            </a:r>
            <a:endParaRPr lang="en-US" sz="2100" dirty="0">
              <a:solidFill>
                <a:srgbClr val="0000FF"/>
              </a:solidFill>
              <a:latin typeface="Calibri" charset="0"/>
            </a:endParaRPr>
          </a:p>
          <a:p>
            <a:pPr lvl="2"/>
            <a:endParaRPr lang="en-US" dirty="0" smtClean="0">
              <a:solidFill>
                <a:srgbClr val="FF0000"/>
              </a:solidFill>
              <a:latin typeface="Calibri" charset="0"/>
            </a:endParaRPr>
          </a:p>
          <a:p>
            <a:pPr marL="342900" lvl="2" indent="-342900">
              <a:buBlip>
                <a:blip r:embed="rId3"/>
              </a:buBlip>
            </a:pPr>
            <a:r>
              <a:rPr lang="en-US" dirty="0" smtClean="0">
                <a:latin typeface="Calibri" charset="0"/>
              </a:rPr>
              <a:t>Doctoral student: </a:t>
            </a:r>
            <a:r>
              <a:rPr lang="en-US" b="1" dirty="0" smtClean="0">
                <a:latin typeface="Calibri" charset="0"/>
              </a:rPr>
              <a:t>Next deadline. </a:t>
            </a:r>
            <a:endParaRPr lang="en-US" dirty="0" smtClean="0">
              <a:latin typeface="Calibri" charset="0"/>
            </a:endParaRP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Calibri" charset="0"/>
              </a:rPr>
              <a:t>Doctoral Student CERN for IDS</a:t>
            </a:r>
            <a:r>
              <a:rPr lang="en-US" dirty="0" smtClean="0">
                <a:solidFill>
                  <a:srgbClr val="000090"/>
                </a:solidFill>
                <a:latin typeface="Calibri" charset="0"/>
              </a:rPr>
              <a:t>: </a:t>
            </a:r>
            <a:r>
              <a:rPr lang="en-US" dirty="0" err="1" smtClean="0">
                <a:solidFill>
                  <a:srgbClr val="000000"/>
                </a:solidFill>
                <a:latin typeface="Calibri" charset="0"/>
              </a:rPr>
              <a:t>Razvan</a:t>
            </a:r>
            <a:r>
              <a:rPr lang="en-US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alibri" charset="0"/>
              </a:rPr>
              <a:t>Lica</a:t>
            </a:r>
            <a:endParaRPr lang="en-US" dirty="0" smtClean="0">
              <a:solidFill>
                <a:srgbClr val="000000"/>
              </a:solidFill>
              <a:latin typeface="Calibri" charset="0"/>
            </a:endParaRPr>
          </a:p>
          <a:p>
            <a:pPr lvl="2"/>
            <a:r>
              <a:rPr lang="en-US" dirty="0" smtClean="0">
                <a:latin typeface="Calibri" charset="0"/>
              </a:rPr>
              <a:t>Doctoral Program with Greece for life sciences (50% GR, 50% CERN):</a:t>
            </a:r>
          </a:p>
          <a:p>
            <a:pPr lvl="3"/>
            <a:r>
              <a:rPr lang="en-US" dirty="0" err="1">
                <a:latin typeface="Calibri" charset="0"/>
              </a:rPr>
              <a:t>Stavroula</a:t>
            </a:r>
            <a:r>
              <a:rPr lang="en-US" dirty="0">
                <a:latin typeface="Calibri" charset="0"/>
              </a:rPr>
              <a:t> </a:t>
            </a:r>
            <a:r>
              <a:rPr lang="en-US" dirty="0" err="1">
                <a:latin typeface="Calibri" charset="0"/>
              </a:rPr>
              <a:t>Pallada</a:t>
            </a:r>
            <a:r>
              <a:rPr lang="en-US" dirty="0">
                <a:latin typeface="Calibri" charset="0"/>
              </a:rPr>
              <a:t> (March 2014 - Feb 2017</a:t>
            </a:r>
            <a:r>
              <a:rPr lang="en-US" dirty="0" smtClean="0">
                <a:latin typeface="Calibri" charset="0"/>
              </a:rPr>
              <a:t>)</a:t>
            </a:r>
          </a:p>
          <a:p>
            <a:pPr lvl="2"/>
            <a:r>
              <a:rPr lang="en-US" dirty="0">
                <a:solidFill>
                  <a:srgbClr val="000000"/>
                </a:solidFill>
                <a:latin typeface="Calibri" charset="0"/>
              </a:rPr>
              <a:t>Doctoral Program with </a:t>
            </a:r>
            <a:r>
              <a:rPr lang="en-US" dirty="0" smtClean="0">
                <a:solidFill>
                  <a:srgbClr val="000000"/>
                </a:solidFill>
                <a:latin typeface="Calibri" charset="0"/>
              </a:rPr>
              <a:t>Germany</a:t>
            </a:r>
          </a:p>
          <a:p>
            <a:pPr lvl="3"/>
            <a:r>
              <a:rPr lang="en-US" dirty="0" smtClean="0">
                <a:solidFill>
                  <a:srgbClr val="000000"/>
                </a:solidFill>
                <a:latin typeface="Calibri" charset="0"/>
              </a:rPr>
              <a:t>Laura </a:t>
            </a:r>
            <a:r>
              <a:rPr lang="en-US" dirty="0" err="1" smtClean="0">
                <a:solidFill>
                  <a:srgbClr val="000000"/>
                </a:solidFill>
                <a:latin typeface="Calibri" charset="0"/>
              </a:rPr>
              <a:t>Grob</a:t>
            </a:r>
            <a:r>
              <a:rPr lang="en-US" dirty="0" smtClean="0">
                <a:solidFill>
                  <a:srgbClr val="000000"/>
                </a:solidFill>
                <a:latin typeface="Calibri" charset="0"/>
              </a:rPr>
              <a:t> Jun2014 –</a:t>
            </a:r>
          </a:p>
          <a:p>
            <a:pPr lvl="2"/>
            <a:endParaRPr lang="en-US" b="1" dirty="0" smtClean="0">
              <a:solidFill>
                <a:srgbClr val="000090"/>
              </a:solidFill>
              <a:latin typeface="Calibri" charset="0"/>
            </a:endParaRPr>
          </a:p>
          <a:p>
            <a:r>
              <a:rPr lang="en-US" dirty="0" smtClean="0">
                <a:latin typeface="Calibri" charset="0"/>
              </a:rPr>
              <a:t>User </a:t>
            </a:r>
            <a:r>
              <a:rPr lang="en-US" dirty="0">
                <a:latin typeface="Calibri" charset="0"/>
              </a:rPr>
              <a:t>support: Jennifer </a:t>
            </a:r>
            <a:r>
              <a:rPr lang="en-US" dirty="0" err="1">
                <a:latin typeface="Calibri" charset="0"/>
              </a:rPr>
              <a:t>Wetterings</a:t>
            </a:r>
            <a:r>
              <a:rPr lang="en-US" dirty="0">
                <a:latin typeface="Calibri" charset="0"/>
              </a:rPr>
              <a:t> (50% Col + 50% PH</a:t>
            </a:r>
            <a:r>
              <a:rPr lang="en-US" dirty="0" smtClean="0">
                <a:latin typeface="Calibri" charset="0"/>
              </a:rPr>
              <a:t>) </a:t>
            </a:r>
            <a:r>
              <a:rPr lang="en-US" dirty="0" smtClean="0">
                <a:latin typeface="Calibri" charset="0"/>
                <a:sym typeface="Wingdings"/>
              </a:rPr>
              <a:t> </a:t>
            </a:r>
            <a:r>
              <a:rPr lang="en-US" dirty="0" smtClean="0">
                <a:solidFill>
                  <a:srgbClr val="0000FF"/>
                </a:solidFill>
                <a:latin typeface="Calibri" charset="0"/>
                <a:sym typeface="Wingdings"/>
              </a:rPr>
              <a:t>Contract finishes April 2015</a:t>
            </a:r>
            <a:endParaRPr lang="en-US" dirty="0">
              <a:solidFill>
                <a:srgbClr val="0000FF"/>
              </a:solidFill>
              <a:latin typeface="Calibri" charset="0"/>
            </a:endParaRPr>
          </a:p>
          <a:p>
            <a:pPr marL="914400" lvl="2" indent="0">
              <a:buNone/>
            </a:pPr>
            <a:endParaRPr lang="en-US" dirty="0">
              <a:latin typeface="Calibri" charset="0"/>
            </a:endParaRPr>
          </a:p>
        </p:txBody>
      </p:sp>
      <p:sp>
        <p:nvSpPr>
          <p:cNvPr id="32772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78263" y="6427788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23848C8-AB15-7F48-912C-FF6F2CC1DF43}" type="slidenum">
              <a:rPr lang="en-US" sz="1200">
                <a:solidFill>
                  <a:srgbClr val="898989"/>
                </a:solidFill>
                <a:latin typeface="Calibri" charset="0"/>
                <a:cs typeface="Arial" charset="0"/>
              </a:rPr>
              <a:pPr eaLnBrk="1" hangingPunct="1"/>
              <a:t>3</a:t>
            </a:fld>
            <a:endParaRPr lang="en-US" sz="1200">
              <a:solidFill>
                <a:srgbClr val="898989"/>
              </a:solidFill>
              <a:latin typeface="Calibri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5171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Courses / Workshops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052736"/>
            <a:ext cx="7653536" cy="5544616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0090"/>
                </a:solidFill>
              </a:rPr>
              <a:t>Courses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Separator courses in April-May 2015</a:t>
            </a: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000090"/>
                </a:solidFill>
              </a:rPr>
              <a:t>Workshop</a:t>
            </a:r>
          </a:p>
          <a:p>
            <a:r>
              <a:rPr lang="es-ES" dirty="0"/>
              <a:t>ISOLDE </a:t>
            </a:r>
            <a:r>
              <a:rPr lang="es-ES" dirty="0" err="1"/>
              <a:t>Workshop</a:t>
            </a:r>
            <a:r>
              <a:rPr lang="es-ES" dirty="0"/>
              <a:t>  15 – 17 </a:t>
            </a:r>
            <a:r>
              <a:rPr lang="es-ES" dirty="0" err="1"/>
              <a:t>December</a:t>
            </a:r>
            <a:r>
              <a:rPr lang="es-ES" dirty="0"/>
              <a:t> 2014</a:t>
            </a:r>
          </a:p>
          <a:p>
            <a:pPr marL="0" indent="0">
              <a:buNone/>
            </a:pPr>
            <a:r>
              <a:rPr lang="es-ES" dirty="0" err="1"/>
              <a:t>One</a:t>
            </a:r>
            <a:r>
              <a:rPr lang="es-ES" dirty="0"/>
              <a:t> </a:t>
            </a:r>
            <a:r>
              <a:rPr lang="es-ES" dirty="0" err="1"/>
              <a:t>session</a:t>
            </a:r>
            <a:r>
              <a:rPr lang="es-ES" dirty="0"/>
              <a:t> </a:t>
            </a:r>
            <a:r>
              <a:rPr lang="es-ES" dirty="0" err="1"/>
              <a:t>Wednesday</a:t>
            </a:r>
            <a:r>
              <a:rPr lang="es-ES" dirty="0"/>
              <a:t> 17th in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morning</a:t>
            </a:r>
            <a:r>
              <a:rPr lang="es-ES" dirty="0"/>
              <a:t> </a:t>
            </a:r>
            <a:r>
              <a:rPr lang="es-ES" dirty="0" err="1"/>
              <a:t>dedicated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celebrate</a:t>
            </a:r>
            <a:r>
              <a:rPr lang="es-ES" dirty="0"/>
              <a:t> </a:t>
            </a:r>
          </a:p>
          <a:p>
            <a:pPr marL="0" indent="0">
              <a:buNone/>
            </a:pPr>
            <a:r>
              <a:rPr lang="es-ES" dirty="0" err="1"/>
              <a:t>the</a:t>
            </a:r>
            <a:r>
              <a:rPr lang="es-ES" dirty="0"/>
              <a:t> 50 </a:t>
            </a:r>
            <a:r>
              <a:rPr lang="es-ES" dirty="0" err="1"/>
              <a:t>years</a:t>
            </a:r>
            <a:r>
              <a:rPr lang="es-ES" dirty="0"/>
              <a:t> </a:t>
            </a:r>
            <a:r>
              <a:rPr lang="es-ES" dirty="0" err="1"/>
              <a:t>anniversary</a:t>
            </a:r>
            <a:r>
              <a:rPr lang="es-ES" dirty="0"/>
              <a:t> of ISOLDE </a:t>
            </a:r>
            <a:r>
              <a:rPr lang="es-ES" dirty="0" err="1"/>
              <a:t>approval</a:t>
            </a:r>
            <a:r>
              <a:rPr lang="es-ES" dirty="0"/>
              <a:t>.</a:t>
            </a:r>
          </a:p>
          <a:p>
            <a:pPr marL="0" indent="0">
              <a:buNone/>
            </a:pPr>
            <a:r>
              <a:rPr lang="es-ES" dirty="0"/>
              <a:t>	</a:t>
            </a:r>
            <a:r>
              <a:rPr lang="es-ES" dirty="0">
                <a:solidFill>
                  <a:srgbClr val="FF0000"/>
                </a:solidFill>
              </a:rPr>
              <a:t>Posters </a:t>
            </a:r>
            <a:r>
              <a:rPr lang="es-ES" dirty="0" err="1">
                <a:solidFill>
                  <a:srgbClr val="FF0000"/>
                </a:solidFill>
              </a:rPr>
              <a:t>prize</a:t>
            </a:r>
            <a:endParaRPr lang="es-ES" dirty="0">
              <a:solidFill>
                <a:srgbClr val="FF0000"/>
              </a:solidFill>
            </a:endParaRPr>
          </a:p>
          <a:p>
            <a:endParaRPr lang="en-US" sz="2400" dirty="0" smtClean="0">
              <a:solidFill>
                <a:srgbClr val="000090"/>
              </a:solidFill>
            </a:endParaRPr>
          </a:p>
          <a:p>
            <a:r>
              <a:rPr lang="en-US" dirty="0" err="1" smtClean="0"/>
              <a:t>SASc</a:t>
            </a:r>
            <a:r>
              <a:rPr lang="en-US" dirty="0"/>
              <a:t>-ISOLDE Spring Workshop on GEANT4 (SWG 2015),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will </a:t>
            </a:r>
            <a:r>
              <a:rPr lang="en-US" dirty="0"/>
              <a:t>be held on April 26 - May 1, 2015 in </a:t>
            </a:r>
            <a:r>
              <a:rPr lang="en-US" dirty="0" err="1"/>
              <a:t>Casta-Papiernicka</a:t>
            </a:r>
            <a:r>
              <a:rPr lang="en-US" dirty="0"/>
              <a:t> in Slovakia. 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/>
              <a:t>Institute of Physics, Slovak Academy of Sciences and ISOLDE collaboration</a:t>
            </a:r>
            <a:endParaRPr lang="es-ES" dirty="0"/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dirty="0" smtClean="0"/>
          </a:p>
          <a:p>
            <a:endParaRPr lang="es-ES" dirty="0" smtClean="0"/>
          </a:p>
          <a:p>
            <a:pPr marL="457200" lvl="1" indent="0">
              <a:buNone/>
            </a:pPr>
            <a:endParaRPr lang="es-ES" dirty="0"/>
          </a:p>
          <a:p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971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-8"/>
            <a:ext cx="9937104" cy="98073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ENSAR</a:t>
            </a:r>
            <a:r>
              <a:rPr lang="en-US" sz="3600" dirty="0"/>
              <a:t> </a:t>
            </a:r>
            <a:r>
              <a:rPr lang="en-US" sz="3600" dirty="0" smtClean="0"/>
              <a:t>/ ENSAR 2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124744"/>
            <a:ext cx="7653536" cy="223224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ENSAR stand for </a:t>
            </a:r>
            <a:r>
              <a:rPr lang="en-US" dirty="0"/>
              <a:t>European Nuclear Structure and Application </a:t>
            </a:r>
            <a:r>
              <a:rPr lang="en-US" dirty="0" smtClean="0"/>
              <a:t>Research</a:t>
            </a:r>
          </a:p>
          <a:p>
            <a:pPr lvl="1"/>
            <a:r>
              <a:rPr lang="en-US" dirty="0" smtClean="0"/>
              <a:t> Started 1</a:t>
            </a:r>
            <a:r>
              <a:rPr lang="en-US" baseline="30000" dirty="0" smtClean="0"/>
              <a:t>st</a:t>
            </a:r>
            <a:r>
              <a:rPr lang="en-US" dirty="0" smtClean="0"/>
              <a:t> Sep 2010 ends in 31</a:t>
            </a:r>
            <a:r>
              <a:rPr lang="en-US" baseline="30000" dirty="0" smtClean="0"/>
              <a:t>st</a:t>
            </a:r>
            <a:r>
              <a:rPr lang="en-US" dirty="0" smtClean="0"/>
              <a:t> Dec 2014</a:t>
            </a:r>
          </a:p>
          <a:p>
            <a:pPr lvl="1"/>
            <a:r>
              <a:rPr lang="en-US" dirty="0" smtClean="0"/>
              <a:t>The TNA money used this year for young newcomers : 237 days distributed this year.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ENSAR 2 Application submitted 2</a:t>
            </a:r>
            <a:r>
              <a:rPr lang="en-US" baseline="30000" dirty="0" smtClean="0"/>
              <a:t>nd</a:t>
            </a:r>
            <a:r>
              <a:rPr lang="en-US" dirty="0" smtClean="0"/>
              <a:t> of September. News expected for the end of January 2015</a:t>
            </a:r>
          </a:p>
          <a:p>
            <a:pPr lvl="1"/>
            <a:r>
              <a:rPr lang="en-US" dirty="0" smtClean="0"/>
              <a:t>Mushin </a:t>
            </a:r>
            <a:r>
              <a:rPr lang="en-US" dirty="0" err="1" smtClean="0"/>
              <a:t>Harakeh</a:t>
            </a:r>
            <a:r>
              <a:rPr lang="en-US" dirty="0" smtClean="0"/>
              <a:t> coordinator </a:t>
            </a:r>
          </a:p>
          <a:p>
            <a:pPr lvl="1"/>
            <a:r>
              <a:rPr lang="en-US" dirty="0" smtClean="0"/>
              <a:t>10 </a:t>
            </a:r>
            <a:r>
              <a:rPr lang="en-US" dirty="0" err="1" smtClean="0"/>
              <a:t>Meuros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 bwMode="auto">
          <a:xfrm>
            <a:off x="971600" y="3356992"/>
            <a:ext cx="7848600" cy="2808312"/>
          </a:xfrm>
          <a:prstGeom prst="rect">
            <a:avLst/>
          </a:prstGeom>
          <a:extLst/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371600" indent="-4572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lvl="2">
              <a:spcBef>
                <a:spcPct val="20000"/>
              </a:spcBef>
              <a:buFont typeface="Wingdings" charset="0"/>
              <a:buChar char="Ø"/>
            </a:pPr>
            <a:r>
              <a:rPr lang="en-GB" sz="1800" b="1" dirty="0" smtClean="0">
                <a:solidFill>
                  <a:srgbClr val="000099"/>
                </a:solidFill>
                <a:latin typeface="Times New Roman" charset="0"/>
              </a:rPr>
              <a:t>10 TNAs </a:t>
            </a:r>
          </a:p>
          <a:p>
            <a:pPr lvl="2">
              <a:spcBef>
                <a:spcPct val="20000"/>
              </a:spcBef>
              <a:buFont typeface="Wingdings" charset="0"/>
              <a:buChar char="Ø"/>
            </a:pPr>
            <a:r>
              <a:rPr lang="en-GB" sz="1800" b="1" dirty="0" smtClean="0">
                <a:solidFill>
                  <a:srgbClr val="000099"/>
                </a:solidFill>
                <a:latin typeface="Times New Roman" charset="0"/>
              </a:rPr>
              <a:t>7 </a:t>
            </a:r>
            <a:r>
              <a:rPr lang="en-GB" sz="1800" b="1" dirty="0">
                <a:solidFill>
                  <a:srgbClr val="000099"/>
                </a:solidFill>
                <a:latin typeface="Times New Roman" charset="0"/>
              </a:rPr>
              <a:t>JRAs</a:t>
            </a:r>
          </a:p>
          <a:p>
            <a:pPr lvl="2">
              <a:spcBef>
                <a:spcPct val="20000"/>
              </a:spcBef>
              <a:buFont typeface="Wingdings" charset="0"/>
              <a:buChar char="Ø"/>
            </a:pPr>
            <a:r>
              <a:rPr lang="en-GB" sz="1800" b="1" dirty="0">
                <a:solidFill>
                  <a:srgbClr val="000099"/>
                </a:solidFill>
                <a:latin typeface="Times New Roman" charset="0"/>
              </a:rPr>
              <a:t> </a:t>
            </a:r>
            <a:r>
              <a:rPr lang="en-GB" sz="1800" b="1" dirty="0" smtClean="0">
                <a:solidFill>
                  <a:srgbClr val="000099"/>
                </a:solidFill>
                <a:latin typeface="Times New Roman" charset="0"/>
              </a:rPr>
              <a:t>8 NAs</a:t>
            </a:r>
            <a:endParaRPr lang="en-GB" sz="1800" b="1" dirty="0">
              <a:latin typeface="Times New Roman" charset="0"/>
            </a:endParaRPr>
          </a:p>
          <a:p>
            <a:pPr marL="914400" lvl="2" indent="0">
              <a:spcBef>
                <a:spcPct val="20000"/>
              </a:spcBef>
            </a:pPr>
            <a:endParaRPr lang="en-GB" sz="1800" b="1" dirty="0">
              <a:latin typeface="Times New Roman" charset="0"/>
            </a:endParaRPr>
          </a:p>
          <a:p>
            <a:pPr lvl="2">
              <a:spcBef>
                <a:spcPct val="20000"/>
              </a:spcBef>
              <a:buFont typeface="Arial" charset="0"/>
              <a:buChar char="•"/>
            </a:pPr>
            <a:endParaRPr lang="en-GB" sz="1800" b="1" dirty="0">
              <a:latin typeface="Times New Roman" charset="0"/>
            </a:endParaRPr>
          </a:p>
          <a:p>
            <a:pPr>
              <a:spcBef>
                <a:spcPct val="20000"/>
              </a:spcBef>
            </a:pPr>
            <a:r>
              <a:rPr lang="en-GB" sz="1800" b="1" dirty="0">
                <a:solidFill>
                  <a:srgbClr val="FF0000"/>
                </a:solidFill>
                <a:latin typeface="Times New Roman" charset="0"/>
              </a:rPr>
              <a:t>EC financial contribution request: 10 M€</a:t>
            </a:r>
            <a:endParaRPr lang="en-GB" sz="1800" b="1" dirty="0">
              <a:latin typeface="Times New Roman" charset="0"/>
            </a:endParaRPr>
          </a:p>
          <a:p>
            <a:pPr lvl="2">
              <a:spcBef>
                <a:spcPct val="20000"/>
              </a:spcBef>
              <a:buSzPct val="65000"/>
              <a:buFont typeface="Wingdings" charset="0"/>
              <a:buChar char="q"/>
            </a:pPr>
            <a:r>
              <a:rPr lang="en-GB" sz="1800" b="1" dirty="0">
                <a:solidFill>
                  <a:srgbClr val="000099"/>
                </a:solidFill>
                <a:latin typeface="Times New Roman" charset="0"/>
              </a:rPr>
              <a:t>Transnational Access Activities: </a:t>
            </a:r>
            <a:r>
              <a:rPr lang="en-GB" sz="1800" b="1" dirty="0" smtClean="0">
                <a:solidFill>
                  <a:srgbClr val="000099"/>
                </a:solidFill>
                <a:latin typeface="Times New Roman" charset="0"/>
                <a:sym typeface="Symbol" charset="0"/>
              </a:rPr>
              <a:t>47.5</a:t>
            </a:r>
            <a:r>
              <a:rPr lang="en-GB" sz="1800" b="1" dirty="0" smtClean="0">
                <a:solidFill>
                  <a:srgbClr val="000099"/>
                </a:solidFill>
                <a:latin typeface="Times New Roman" charset="0"/>
              </a:rPr>
              <a:t>%</a:t>
            </a:r>
            <a:endParaRPr lang="en-GB" sz="1800" b="1" dirty="0">
              <a:solidFill>
                <a:srgbClr val="000099"/>
              </a:solidFill>
              <a:latin typeface="Times New Roman" charset="0"/>
            </a:endParaRPr>
          </a:p>
          <a:p>
            <a:pPr lvl="2">
              <a:spcBef>
                <a:spcPct val="20000"/>
              </a:spcBef>
              <a:buSzPct val="65000"/>
              <a:buFont typeface="Wingdings" charset="0"/>
              <a:buChar char="q"/>
            </a:pPr>
            <a:r>
              <a:rPr lang="en-GB" sz="1800" b="1" dirty="0">
                <a:solidFill>
                  <a:srgbClr val="000099"/>
                </a:solidFill>
                <a:latin typeface="Times New Roman" charset="0"/>
              </a:rPr>
              <a:t>Joint Research Activities: </a:t>
            </a:r>
            <a:r>
              <a:rPr lang="en-GB" sz="1800" b="1" dirty="0" smtClean="0">
                <a:solidFill>
                  <a:srgbClr val="000099"/>
                </a:solidFill>
                <a:latin typeface="Times New Roman" charset="0"/>
              </a:rPr>
              <a:t>37.2%</a:t>
            </a:r>
            <a:endParaRPr lang="en-GB" sz="1800" b="1" dirty="0">
              <a:solidFill>
                <a:srgbClr val="000099"/>
              </a:solidFill>
              <a:latin typeface="Times New Roman" charset="0"/>
            </a:endParaRPr>
          </a:p>
          <a:p>
            <a:pPr lvl="2">
              <a:spcBef>
                <a:spcPct val="20000"/>
              </a:spcBef>
              <a:buSzPct val="65000"/>
              <a:buFont typeface="Wingdings" charset="0"/>
              <a:buChar char="q"/>
            </a:pPr>
            <a:r>
              <a:rPr lang="en-GB" sz="1800" b="1" dirty="0">
                <a:solidFill>
                  <a:srgbClr val="000099"/>
                </a:solidFill>
                <a:latin typeface="Times New Roman" charset="0"/>
              </a:rPr>
              <a:t>Networking Activities: </a:t>
            </a:r>
            <a:r>
              <a:rPr lang="en-GB" sz="1800" b="1" dirty="0" smtClean="0">
                <a:solidFill>
                  <a:srgbClr val="000099"/>
                </a:solidFill>
                <a:latin typeface="Times New Roman" charset="0"/>
              </a:rPr>
              <a:t>15.3%</a:t>
            </a:r>
            <a:endParaRPr lang="en-GB" sz="1800" b="1" dirty="0">
              <a:solidFill>
                <a:srgbClr val="000099"/>
              </a:solidFill>
              <a:latin typeface="Times New Roman" charset="0"/>
            </a:endParaRPr>
          </a:p>
          <a:p>
            <a:pPr lvl="1">
              <a:spcBef>
                <a:spcPct val="20000"/>
              </a:spcBef>
              <a:spcAft>
                <a:spcPts val="1200"/>
              </a:spcAft>
              <a:buSzPct val="100000"/>
              <a:buFont typeface="Arial" charset="0"/>
              <a:buChar char="•"/>
            </a:pPr>
            <a:endParaRPr lang="en-GB" sz="2600" b="1" dirty="0">
              <a:latin typeface="Times New Roman" charset="0"/>
              <a:cs typeface="ＭＳ Ｐゴシック" charset="0"/>
            </a:endParaRPr>
          </a:p>
          <a:p>
            <a:pPr>
              <a:spcBef>
                <a:spcPct val="20000"/>
              </a:spcBef>
              <a:spcAft>
                <a:spcPts val="1200"/>
              </a:spcAft>
              <a:buFont typeface="Symbol" charset="0"/>
              <a:buNone/>
            </a:pPr>
            <a:endParaRPr lang="en-GB" sz="2800" b="1" dirty="0">
              <a:latin typeface="Times New Roman" charset="0"/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5148064" y="2420888"/>
            <a:ext cx="5600700" cy="3240360"/>
          </a:xfrm>
          <a:prstGeom prst="rect">
            <a:avLst/>
          </a:prstGeom>
          <a:extLst/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Font typeface="Symbol" charset="0"/>
              <a:buNone/>
            </a:pPr>
            <a:r>
              <a:rPr lang="en-GB" sz="1600" b="1" dirty="0" smtClean="0">
                <a:latin typeface="Times New Roman" charset="0"/>
              </a:rPr>
              <a:t>	</a:t>
            </a:r>
            <a:r>
              <a:rPr lang="en-GB" sz="1100" b="1" dirty="0" smtClean="0">
                <a:latin typeface="Times New Roman" charset="0"/>
              </a:rPr>
              <a:t>GANIL </a:t>
            </a:r>
            <a:r>
              <a:rPr lang="en-GB" sz="1100" b="1" dirty="0">
                <a:latin typeface="Times New Roman" charset="0"/>
              </a:rPr>
              <a:t>(France)</a:t>
            </a:r>
          </a:p>
          <a:p>
            <a:pPr lvl="2">
              <a:spcBef>
                <a:spcPct val="20000"/>
              </a:spcBef>
              <a:buFont typeface="Wingdings" charset="0"/>
              <a:buChar char="Ø"/>
            </a:pPr>
            <a:r>
              <a:rPr lang="en-GB" sz="1100" b="1" dirty="0">
                <a:latin typeface="Times New Roman" charset="0"/>
              </a:rPr>
              <a:t> GSI (Germany)</a:t>
            </a:r>
          </a:p>
          <a:p>
            <a:pPr lvl="2">
              <a:spcBef>
                <a:spcPct val="20000"/>
              </a:spcBef>
              <a:buFont typeface="Wingdings" charset="0"/>
              <a:buChar char="Ø"/>
            </a:pPr>
            <a:r>
              <a:rPr lang="en-GB" sz="1100" b="1" dirty="0">
                <a:latin typeface="Times New Roman" charset="0"/>
              </a:rPr>
              <a:t> LNL / LNS (Italy)</a:t>
            </a:r>
          </a:p>
          <a:p>
            <a:pPr lvl="2">
              <a:spcBef>
                <a:spcPct val="20000"/>
              </a:spcBef>
              <a:buFont typeface="Wingdings" charset="0"/>
              <a:buChar char="Ø"/>
            </a:pPr>
            <a:r>
              <a:rPr lang="en-GB" sz="1100" b="1" dirty="0">
                <a:latin typeface="Times New Roman" charset="0"/>
              </a:rPr>
              <a:t> JYFL (Finland)</a:t>
            </a:r>
          </a:p>
          <a:p>
            <a:pPr lvl="2">
              <a:spcBef>
                <a:spcPct val="20000"/>
              </a:spcBef>
              <a:buFont typeface="Wingdings" charset="0"/>
              <a:buChar char="Ø"/>
            </a:pPr>
            <a:r>
              <a:rPr lang="en-GB" sz="1100" b="1" dirty="0">
                <a:latin typeface="Times New Roman" charset="0"/>
              </a:rPr>
              <a:t> ISOLDE – CERN (Switzerland</a:t>
            </a:r>
            <a:r>
              <a:rPr lang="en-GB" sz="1100" b="1" dirty="0" smtClean="0">
                <a:latin typeface="Times New Roman" charset="0"/>
              </a:rPr>
              <a:t>)</a:t>
            </a:r>
          </a:p>
          <a:p>
            <a:pPr lvl="2">
              <a:spcBef>
                <a:spcPct val="20000"/>
              </a:spcBef>
            </a:pPr>
            <a:r>
              <a:rPr lang="en-GB" sz="1100" dirty="0">
                <a:latin typeface="+mj-lt"/>
              </a:rPr>
              <a:t>712.000 Euros (10 M)/ </a:t>
            </a:r>
            <a:r>
              <a:rPr lang="en-GB" sz="1100" dirty="0" smtClean="0">
                <a:latin typeface="+mj-lt"/>
              </a:rPr>
              <a:t>543.380 </a:t>
            </a:r>
            <a:r>
              <a:rPr lang="en-GB" sz="1100" dirty="0">
                <a:latin typeface="+mj-lt"/>
              </a:rPr>
              <a:t>(8M) Euros</a:t>
            </a:r>
          </a:p>
          <a:p>
            <a:pPr lvl="2">
              <a:spcBef>
                <a:spcPct val="20000"/>
              </a:spcBef>
              <a:buFont typeface="Wingdings" charset="0"/>
              <a:buChar char="Ø"/>
            </a:pPr>
            <a:r>
              <a:rPr lang="en-GB" sz="1100" b="1" dirty="0">
                <a:latin typeface="Times New Roman" charset="0"/>
              </a:rPr>
              <a:t> ALTO – CNRS (France)</a:t>
            </a:r>
          </a:p>
          <a:p>
            <a:pPr lvl="2">
              <a:spcBef>
                <a:spcPct val="20000"/>
              </a:spcBef>
              <a:buFont typeface="Wingdings" charset="0"/>
              <a:buChar char="Ø"/>
            </a:pPr>
            <a:r>
              <a:rPr lang="en-GB" sz="1100" b="1" dirty="0">
                <a:latin typeface="Times New Roman" charset="0"/>
              </a:rPr>
              <a:t> KVI (The Netherlands)</a:t>
            </a:r>
          </a:p>
          <a:p>
            <a:pPr lvl="2">
              <a:spcBef>
                <a:spcPct val="20000"/>
              </a:spcBef>
              <a:buFont typeface="Wingdings" charset="0"/>
              <a:buChar char="Ø"/>
            </a:pPr>
            <a:r>
              <a:rPr lang="en-GB" sz="1100" b="1" dirty="0">
                <a:latin typeface="Times New Roman" charset="0"/>
              </a:rPr>
              <a:t> SLCJ-HIL / IFJ PAN (Poland)</a:t>
            </a:r>
          </a:p>
          <a:p>
            <a:pPr lvl="2">
              <a:spcBef>
                <a:spcPct val="20000"/>
              </a:spcBef>
              <a:buFont typeface="Wingdings" charset="0"/>
              <a:buChar char="Ø"/>
            </a:pPr>
            <a:r>
              <a:rPr lang="en-GB" sz="1100" b="1" dirty="0">
                <a:latin typeface="Times New Roman" charset="0"/>
              </a:rPr>
              <a:t> ELI-NP / IFIN-HH (Romania)</a:t>
            </a:r>
          </a:p>
          <a:p>
            <a:pPr lvl="2">
              <a:spcBef>
                <a:spcPct val="20000"/>
              </a:spcBef>
              <a:buFont typeface="Wingdings" charset="0"/>
              <a:buChar char="Ø"/>
            </a:pPr>
            <a:r>
              <a:rPr lang="en-GB" sz="1100" b="1" dirty="0">
                <a:latin typeface="Times New Roman" charset="0"/>
              </a:rPr>
              <a:t> ECT* (Italy)</a:t>
            </a:r>
          </a:p>
          <a:p>
            <a:pPr>
              <a:spcBef>
                <a:spcPct val="20000"/>
              </a:spcBef>
              <a:spcAft>
                <a:spcPts val="1200"/>
              </a:spcAft>
              <a:buFont typeface="Symbol" charset="0"/>
              <a:buNone/>
            </a:pPr>
            <a:endParaRPr lang="en-GB" sz="1600" b="1" dirty="0">
              <a:latin typeface="Times New Roman" charset="0"/>
            </a:endParaRPr>
          </a:p>
          <a:p>
            <a:pPr>
              <a:spcBef>
                <a:spcPct val="20000"/>
              </a:spcBef>
              <a:spcAft>
                <a:spcPts val="1200"/>
              </a:spcAft>
              <a:buFont typeface="Symbol" charset="0"/>
              <a:buNone/>
            </a:pPr>
            <a:endParaRPr lang="en-GB" sz="1600" b="1" dirty="0">
              <a:latin typeface="Times New Roman" charset="0"/>
            </a:endParaRPr>
          </a:p>
        </p:txBody>
      </p:sp>
      <p:sp>
        <p:nvSpPr>
          <p:cNvPr id="9" name="Left Brace 8"/>
          <p:cNvSpPr/>
          <p:nvPr/>
        </p:nvSpPr>
        <p:spPr>
          <a:xfrm>
            <a:off x="5076056" y="2564904"/>
            <a:ext cx="864096" cy="2088232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19637613">
            <a:off x="5277098" y="4163528"/>
            <a:ext cx="821851" cy="338554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en-GB" sz="1600" b="1" kern="0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charset="0"/>
                <a:ea typeface="+mn-ea"/>
              </a:rPr>
              <a:t>NEW</a:t>
            </a:r>
            <a:endParaRPr lang="fr-FR" sz="1600" b="1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anose="030F0702030302020204" pitchFamily="66" charset="0"/>
              <a:ea typeface="+mn-ea"/>
            </a:endParaRPr>
          </a:p>
        </p:txBody>
      </p:sp>
      <p:sp>
        <p:nvSpPr>
          <p:cNvPr id="11" name="Left Brace 10"/>
          <p:cNvSpPr/>
          <p:nvPr/>
        </p:nvSpPr>
        <p:spPr>
          <a:xfrm>
            <a:off x="5868144" y="4149080"/>
            <a:ext cx="288032" cy="504056"/>
          </a:xfrm>
          <a:prstGeom prst="leftBrace">
            <a:avLst>
              <a:gd name="adj1" fmla="val 46669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518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JRA / NA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4928" y="1052736"/>
            <a:ext cx="7653536" cy="1152128"/>
          </a:xfrm>
        </p:spPr>
        <p:txBody>
          <a:bodyPr>
            <a:noAutofit/>
          </a:bodyPr>
          <a:lstStyle/>
          <a:p>
            <a:r>
              <a:rPr lang="en-GB" sz="2000" dirty="0" smtClean="0">
                <a:solidFill>
                  <a:srgbClr val="000090"/>
                </a:solidFill>
              </a:rPr>
              <a:t>All </a:t>
            </a:r>
            <a:r>
              <a:rPr lang="en-GB" sz="2000" b="1" dirty="0" smtClean="0">
                <a:solidFill>
                  <a:srgbClr val="000090"/>
                </a:solidFill>
              </a:rPr>
              <a:t>Integrating </a:t>
            </a:r>
            <a:r>
              <a:rPr lang="en-GB" sz="2000" b="1" dirty="0">
                <a:solidFill>
                  <a:srgbClr val="000090"/>
                </a:solidFill>
              </a:rPr>
              <a:t>Activity (IA</a:t>
            </a:r>
            <a:r>
              <a:rPr lang="en-GB" sz="2000" b="1" dirty="0" smtClean="0">
                <a:solidFill>
                  <a:srgbClr val="000090"/>
                </a:solidFill>
              </a:rPr>
              <a:t>)</a:t>
            </a:r>
            <a:r>
              <a:rPr lang="en-GB" sz="2000" dirty="0">
                <a:solidFill>
                  <a:srgbClr val="000090"/>
                </a:solidFill>
              </a:rPr>
              <a:t> </a:t>
            </a:r>
            <a:r>
              <a:rPr lang="en-GB" sz="2000" dirty="0" smtClean="0">
                <a:solidFill>
                  <a:srgbClr val="000090"/>
                </a:solidFill>
              </a:rPr>
              <a:t>should </a:t>
            </a:r>
            <a:r>
              <a:rPr lang="en-GB" sz="2000" dirty="0">
                <a:solidFill>
                  <a:srgbClr val="000090"/>
                </a:solidFill>
              </a:rPr>
              <a:t>be for the benefit of the </a:t>
            </a:r>
            <a:r>
              <a:rPr lang="en-GB" sz="2000" b="1" dirty="0">
                <a:solidFill>
                  <a:srgbClr val="000090"/>
                </a:solidFill>
              </a:rPr>
              <a:t>Research Infrastructures (RIs)</a:t>
            </a:r>
            <a:r>
              <a:rPr lang="en-GB" sz="2000" dirty="0">
                <a:solidFill>
                  <a:srgbClr val="000090"/>
                </a:solidFill>
              </a:rPr>
              <a:t> within the IA. The </a:t>
            </a:r>
            <a:r>
              <a:rPr lang="en-GB" sz="2000" b="1" dirty="0" smtClean="0">
                <a:solidFill>
                  <a:srgbClr val="000090"/>
                </a:solidFill>
              </a:rPr>
              <a:t>Trans National </a:t>
            </a:r>
            <a:r>
              <a:rPr lang="en-GB" sz="2000" b="1" dirty="0">
                <a:solidFill>
                  <a:srgbClr val="000090"/>
                </a:solidFill>
              </a:rPr>
              <a:t>Access Activities (TNAs)</a:t>
            </a:r>
            <a:r>
              <a:rPr lang="en-GB" sz="2000" dirty="0">
                <a:solidFill>
                  <a:srgbClr val="000090"/>
                </a:solidFill>
              </a:rPr>
              <a:t> are to serve the community by offering access to the advanced unique RIs of an IA.</a:t>
            </a:r>
            <a:r>
              <a:rPr lang="es-ES_tradnl" sz="2000" dirty="0">
                <a:solidFill>
                  <a:srgbClr val="000090"/>
                </a:solidFill>
              </a:rPr>
              <a:t> </a:t>
            </a:r>
            <a:endParaRPr lang="es-ES" sz="2000" dirty="0">
              <a:solidFill>
                <a:srgbClr val="000090"/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CuadroTexto 5"/>
          <p:cNvSpPr txBox="1"/>
          <p:nvPr/>
        </p:nvSpPr>
        <p:spPr>
          <a:xfrm>
            <a:off x="3995936" y="2636912"/>
            <a:ext cx="48245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	</a:t>
            </a:r>
            <a:r>
              <a:rPr lang="en-GB" b="1" dirty="0" smtClean="0">
                <a:solidFill>
                  <a:srgbClr val="800000"/>
                </a:solidFill>
              </a:rPr>
              <a:t>The JRAs @ ENSAR</a:t>
            </a:r>
            <a:r>
              <a:rPr lang="en-GB" b="1" baseline="30000" dirty="0" smtClean="0">
                <a:solidFill>
                  <a:srgbClr val="800000"/>
                </a:solidFill>
              </a:rPr>
              <a:t>2</a:t>
            </a:r>
            <a:r>
              <a:rPr lang="en-GB" b="1" dirty="0" smtClean="0">
                <a:solidFill>
                  <a:srgbClr val="800000"/>
                </a:solidFill>
              </a:rPr>
              <a:t> : </a:t>
            </a:r>
            <a:r>
              <a:rPr lang="en-US" dirty="0" smtClean="0">
                <a:solidFill>
                  <a:srgbClr val="800000"/>
                </a:solidFill>
              </a:rPr>
              <a:t>37.2 </a:t>
            </a:r>
            <a:r>
              <a:rPr lang="en-US" dirty="0">
                <a:solidFill>
                  <a:srgbClr val="800000"/>
                </a:solidFill>
              </a:rPr>
              <a:t>%</a:t>
            </a:r>
            <a:endParaRPr lang="es-ES_tradnl" b="1" dirty="0">
              <a:solidFill>
                <a:srgbClr val="800000"/>
              </a:solidFill>
            </a:endParaRPr>
          </a:p>
          <a:p>
            <a:pPr lvl="2"/>
            <a:r>
              <a:rPr lang="en-GB" b="1" dirty="0" err="1" smtClean="0">
                <a:solidFill>
                  <a:srgbClr val="000090"/>
                </a:solidFill>
              </a:rPr>
              <a:t>TheoS</a:t>
            </a:r>
            <a:r>
              <a:rPr lang="en-GB" b="1" dirty="0" smtClean="0"/>
              <a:t>(</a:t>
            </a:r>
            <a:r>
              <a:rPr lang="en-GB" b="1" dirty="0"/>
              <a:t>Nuclear Structure &amp; Reactions)</a:t>
            </a:r>
            <a:endParaRPr lang="es-ES_tradnl" dirty="0"/>
          </a:p>
          <a:p>
            <a:pPr lvl="2"/>
            <a:r>
              <a:rPr lang="en-GB" b="1" dirty="0" err="1" smtClean="0">
                <a:solidFill>
                  <a:srgbClr val="000090"/>
                </a:solidFill>
              </a:rPr>
              <a:t>PSeGe</a:t>
            </a:r>
            <a:r>
              <a:rPr lang="en-GB" b="1" dirty="0" smtClean="0">
                <a:solidFill>
                  <a:srgbClr val="000090"/>
                </a:solidFill>
              </a:rPr>
              <a:t>: </a:t>
            </a:r>
            <a:r>
              <a:rPr lang="en-GB" b="1" dirty="0" smtClean="0">
                <a:solidFill>
                  <a:srgbClr val="000000"/>
                </a:solidFill>
              </a:rPr>
              <a:t>AGATA</a:t>
            </a:r>
            <a:r>
              <a:rPr lang="en-GB" b="1" dirty="0" smtClean="0">
                <a:solidFill>
                  <a:srgbClr val="000090"/>
                </a:solidFill>
              </a:rPr>
              <a:t> </a:t>
            </a:r>
            <a:r>
              <a:rPr lang="en-GB" b="1" dirty="0"/>
              <a:t>detector + applications</a:t>
            </a:r>
            <a:endParaRPr lang="es-ES_tradnl" dirty="0"/>
          </a:p>
          <a:p>
            <a:pPr lvl="2"/>
            <a:r>
              <a:rPr lang="en-GB" b="1" dirty="0" err="1" smtClean="0">
                <a:solidFill>
                  <a:srgbClr val="000090"/>
                </a:solidFill>
              </a:rPr>
              <a:t>TecHIBA</a:t>
            </a:r>
            <a:r>
              <a:rPr lang="en-GB" b="1" dirty="0" smtClean="0"/>
              <a:t>: </a:t>
            </a:r>
            <a:r>
              <a:rPr lang="en-GB" b="1" dirty="0"/>
              <a:t>stable ion beams + medical isotopes </a:t>
            </a:r>
            <a:r>
              <a:rPr lang="en-GB" b="1" dirty="0" smtClean="0">
                <a:solidFill>
                  <a:srgbClr val="FF0000"/>
                </a:solidFill>
              </a:rPr>
              <a:t>(CERN)</a:t>
            </a:r>
            <a:endParaRPr lang="es-ES_tradnl" dirty="0">
              <a:solidFill>
                <a:srgbClr val="FF0000"/>
              </a:solidFill>
            </a:endParaRPr>
          </a:p>
          <a:p>
            <a:pPr lvl="2"/>
            <a:r>
              <a:rPr lang="en-GB" b="1" dirty="0">
                <a:solidFill>
                  <a:srgbClr val="000090"/>
                </a:solidFill>
              </a:rPr>
              <a:t>EURISOL</a:t>
            </a:r>
            <a:r>
              <a:rPr lang="en-GB" b="1" dirty="0"/>
              <a:t> facility (all stages</a:t>
            </a:r>
            <a:r>
              <a:rPr lang="en-GB" b="1" dirty="0" smtClean="0"/>
              <a:t>)</a:t>
            </a:r>
            <a:r>
              <a:rPr lang="en-GB" b="1" dirty="0">
                <a:solidFill>
                  <a:srgbClr val="000090"/>
                </a:solidFill>
              </a:rPr>
              <a:t> </a:t>
            </a:r>
            <a:r>
              <a:rPr lang="en-GB" b="1" dirty="0">
                <a:solidFill>
                  <a:srgbClr val="FF0000"/>
                </a:solidFill>
              </a:rPr>
              <a:t>(CERN</a:t>
            </a:r>
            <a:r>
              <a:rPr lang="en-GB" b="1" dirty="0" smtClean="0">
                <a:solidFill>
                  <a:srgbClr val="FF0000"/>
                </a:solidFill>
              </a:rPr>
              <a:t>)</a:t>
            </a:r>
            <a:endParaRPr lang="es-ES_tradnl" dirty="0">
              <a:solidFill>
                <a:srgbClr val="FF0000"/>
              </a:solidFill>
            </a:endParaRPr>
          </a:p>
          <a:p>
            <a:pPr lvl="2"/>
            <a:r>
              <a:rPr lang="en-GB" b="1" dirty="0">
                <a:solidFill>
                  <a:srgbClr val="000090"/>
                </a:solidFill>
              </a:rPr>
              <a:t>RESIST: </a:t>
            </a:r>
            <a:r>
              <a:rPr lang="en-GB" b="1" dirty="0"/>
              <a:t>resonant ionisation techniques for </a:t>
            </a:r>
            <a:r>
              <a:rPr lang="en-GB" b="1" dirty="0" smtClean="0"/>
              <a:t>separators </a:t>
            </a:r>
            <a:r>
              <a:rPr lang="en-GB" b="1" dirty="0" smtClean="0">
                <a:solidFill>
                  <a:srgbClr val="FF0000"/>
                </a:solidFill>
              </a:rPr>
              <a:t>(</a:t>
            </a:r>
            <a:r>
              <a:rPr lang="en-GB" b="1" dirty="0">
                <a:solidFill>
                  <a:srgbClr val="FF0000"/>
                </a:solidFill>
              </a:rPr>
              <a:t>CERN</a:t>
            </a:r>
            <a:r>
              <a:rPr lang="en-GB" b="1" dirty="0" smtClean="0">
                <a:solidFill>
                  <a:srgbClr val="FF0000"/>
                </a:solidFill>
              </a:rPr>
              <a:t>)</a:t>
            </a:r>
            <a:endParaRPr lang="es-ES_tradnl" dirty="0">
              <a:solidFill>
                <a:srgbClr val="FF0000"/>
              </a:solidFill>
            </a:endParaRPr>
          </a:p>
          <a:p>
            <a:pPr lvl="2"/>
            <a:r>
              <a:rPr lang="en-GB" b="1" dirty="0" smtClean="0">
                <a:solidFill>
                  <a:srgbClr val="000090"/>
                </a:solidFill>
              </a:rPr>
              <a:t>PASPAG: </a:t>
            </a:r>
            <a:r>
              <a:rPr lang="en-GB" b="1" dirty="0" smtClean="0"/>
              <a:t>particle </a:t>
            </a:r>
            <a:r>
              <a:rPr lang="en-GB" b="1" dirty="0"/>
              <a:t>and gamma detection</a:t>
            </a:r>
            <a:endParaRPr lang="es-ES_tradnl" dirty="0"/>
          </a:p>
          <a:p>
            <a:pPr lvl="2"/>
            <a:r>
              <a:rPr lang="en-GB" b="1" dirty="0">
                <a:solidFill>
                  <a:srgbClr val="000090"/>
                </a:solidFill>
              </a:rPr>
              <a:t>SiNuRSE2</a:t>
            </a:r>
            <a:r>
              <a:rPr lang="en-GB" b="1" dirty="0"/>
              <a:t>: simulations</a:t>
            </a:r>
            <a:endParaRPr lang="es-ES_tradnl" dirty="0"/>
          </a:p>
          <a:p>
            <a:endParaRPr lang="es-ES" dirty="0"/>
          </a:p>
        </p:txBody>
      </p:sp>
      <p:sp>
        <p:nvSpPr>
          <p:cNvPr id="7" name="CuadroTexto 6"/>
          <p:cNvSpPr txBox="1"/>
          <p:nvPr/>
        </p:nvSpPr>
        <p:spPr>
          <a:xfrm>
            <a:off x="251520" y="2636912"/>
            <a:ext cx="48245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	</a:t>
            </a:r>
            <a:r>
              <a:rPr lang="en-GB" dirty="0" smtClean="0"/>
              <a:t> </a:t>
            </a:r>
            <a:r>
              <a:rPr lang="en-GB" b="1" dirty="0" smtClean="0">
                <a:solidFill>
                  <a:srgbClr val="800000"/>
                </a:solidFill>
              </a:rPr>
              <a:t>NAs  @ ENSAR</a:t>
            </a:r>
            <a:r>
              <a:rPr lang="en-GB" b="1" baseline="30000" dirty="0" smtClean="0">
                <a:solidFill>
                  <a:srgbClr val="800000"/>
                </a:solidFill>
              </a:rPr>
              <a:t>2</a:t>
            </a:r>
            <a:r>
              <a:rPr lang="en-GB" b="1" dirty="0" smtClean="0">
                <a:solidFill>
                  <a:srgbClr val="800000"/>
                </a:solidFill>
              </a:rPr>
              <a:t> : 15.3 %</a:t>
            </a:r>
          </a:p>
          <a:p>
            <a:r>
              <a:rPr lang="en-GB" b="1" dirty="0" smtClean="0"/>
              <a:t>	FISCO</a:t>
            </a:r>
            <a:r>
              <a:rPr lang="en-GB" b="1" dirty="0"/>
              <a:t>: </a:t>
            </a:r>
            <a:r>
              <a:rPr lang="en-GB" b="1" dirty="0" smtClean="0"/>
              <a:t> Management </a:t>
            </a:r>
            <a:r>
              <a:rPr lang="en-GB" b="1" dirty="0"/>
              <a:t>NA</a:t>
            </a:r>
            <a:endParaRPr lang="es-ES_tradnl" dirty="0"/>
          </a:p>
          <a:p>
            <a:pPr lvl="2"/>
            <a:r>
              <a:rPr lang="en-GB" b="1" dirty="0" smtClean="0">
                <a:solidFill>
                  <a:srgbClr val="000090"/>
                </a:solidFill>
              </a:rPr>
              <a:t>NUSPRA</a:t>
            </a:r>
            <a:r>
              <a:rPr lang="en-GB" b="1" dirty="0"/>
              <a:t>: </a:t>
            </a:r>
            <a:r>
              <a:rPr lang="en-GB" b="1" dirty="0" smtClean="0"/>
              <a:t>Network of facilities to propose common DAQ, electronics..</a:t>
            </a:r>
          </a:p>
          <a:p>
            <a:pPr lvl="2"/>
            <a:r>
              <a:rPr lang="en-GB" b="1" dirty="0" smtClean="0">
                <a:solidFill>
                  <a:srgbClr val="000090"/>
                </a:solidFill>
              </a:rPr>
              <a:t>MEDINET: </a:t>
            </a:r>
            <a:r>
              <a:rPr lang="en-GB" b="1" dirty="0"/>
              <a:t>nuclear applications (medical applications, </a:t>
            </a:r>
            <a:r>
              <a:rPr lang="en-GB" b="1" i="1" dirty="0"/>
              <a:t>e.g.</a:t>
            </a:r>
            <a:r>
              <a:rPr lang="en-GB" b="1" dirty="0"/>
              <a:t>, </a:t>
            </a:r>
            <a:r>
              <a:rPr lang="en-GB" b="1" dirty="0" err="1"/>
              <a:t>hadrontherapy</a:t>
            </a:r>
            <a:r>
              <a:rPr lang="en-GB" b="1" dirty="0"/>
              <a:t>?)</a:t>
            </a:r>
            <a:endParaRPr lang="es-ES_tradnl" dirty="0"/>
          </a:p>
          <a:p>
            <a:pPr lvl="2"/>
            <a:r>
              <a:rPr lang="en-GB" b="1" dirty="0" smtClean="0">
                <a:solidFill>
                  <a:srgbClr val="000090"/>
                </a:solidFill>
              </a:rPr>
              <a:t>ENSAF</a:t>
            </a:r>
            <a:r>
              <a:rPr lang="en-GB" b="1" dirty="0">
                <a:solidFill>
                  <a:srgbClr val="000090"/>
                </a:solidFill>
              </a:rPr>
              <a:t>: </a:t>
            </a:r>
            <a:r>
              <a:rPr lang="en-GB" b="1" dirty="0"/>
              <a:t>small scale </a:t>
            </a:r>
            <a:r>
              <a:rPr lang="en-GB" b="1" dirty="0" smtClean="0"/>
              <a:t>facilities</a:t>
            </a:r>
            <a:endParaRPr lang="es-ES_tradnl" dirty="0"/>
          </a:p>
          <a:p>
            <a:pPr lvl="2"/>
            <a:r>
              <a:rPr lang="en-GB" b="1" dirty="0" smtClean="0">
                <a:solidFill>
                  <a:srgbClr val="000090"/>
                </a:solidFill>
              </a:rPr>
              <a:t>NUSPIN: </a:t>
            </a:r>
            <a:r>
              <a:rPr lang="en-GB" b="1" dirty="0" smtClean="0"/>
              <a:t>Nuclear spectroscopy </a:t>
            </a:r>
            <a:r>
              <a:rPr lang="en-GB" b="1" dirty="0" err="1" smtClean="0"/>
              <a:t>Instr</a:t>
            </a:r>
            <a:endParaRPr lang="en-GB" b="1" dirty="0" smtClean="0">
              <a:solidFill>
                <a:srgbClr val="000090"/>
              </a:solidFill>
            </a:endParaRPr>
          </a:p>
          <a:p>
            <a:pPr lvl="2"/>
            <a:r>
              <a:rPr lang="en-GB" b="1" dirty="0" smtClean="0">
                <a:solidFill>
                  <a:srgbClr val="000090"/>
                </a:solidFill>
              </a:rPr>
              <a:t>GDS</a:t>
            </a:r>
            <a:r>
              <a:rPr lang="en-GB" b="1" dirty="0">
                <a:solidFill>
                  <a:srgbClr val="000090"/>
                </a:solidFill>
              </a:rPr>
              <a:t>: </a:t>
            </a:r>
            <a:r>
              <a:rPr lang="en-GB" b="1" dirty="0"/>
              <a:t>Active targets </a:t>
            </a:r>
            <a:r>
              <a:rPr lang="en-GB" b="1" dirty="0" smtClean="0"/>
              <a:t>+TPC</a:t>
            </a:r>
            <a:endParaRPr lang="es-ES_tradnl" dirty="0"/>
          </a:p>
          <a:p>
            <a:pPr lvl="2"/>
            <a:r>
              <a:rPr lang="en-GB" b="1" dirty="0">
                <a:solidFill>
                  <a:srgbClr val="000090"/>
                </a:solidFill>
              </a:rPr>
              <a:t>MIDAS: </a:t>
            </a:r>
            <a:r>
              <a:rPr lang="en-GB" b="1" dirty="0"/>
              <a:t>ECR ion </a:t>
            </a:r>
            <a:r>
              <a:rPr lang="en-GB" b="1" dirty="0" smtClean="0"/>
              <a:t>sources</a:t>
            </a:r>
          </a:p>
          <a:p>
            <a:pPr lvl="2"/>
            <a:r>
              <a:rPr lang="en-GB" b="1" dirty="0" err="1" smtClean="0">
                <a:solidFill>
                  <a:srgbClr val="000090"/>
                </a:solidFill>
              </a:rPr>
              <a:t>NuPIA</a:t>
            </a:r>
            <a:r>
              <a:rPr lang="en-GB" b="1" dirty="0" smtClean="0">
                <a:solidFill>
                  <a:srgbClr val="000090"/>
                </a:solidFill>
              </a:rPr>
              <a:t>:</a:t>
            </a:r>
            <a:r>
              <a:rPr lang="en-GB" b="1" dirty="0" smtClean="0"/>
              <a:t> Nuclear Physics Innovation</a:t>
            </a:r>
            <a:endParaRPr lang="es-ES_tradnl" dirty="0"/>
          </a:p>
          <a:p>
            <a:r>
              <a:rPr lang="en-GB" dirty="0"/>
              <a:t> </a:t>
            </a:r>
            <a:endParaRPr lang="es-ES_tradnl" dirty="0"/>
          </a:p>
          <a:p>
            <a:endParaRPr lang="es-ES" dirty="0"/>
          </a:p>
        </p:txBody>
      </p:sp>
      <p:sp>
        <p:nvSpPr>
          <p:cNvPr id="8" name="TextBox 7"/>
          <p:cNvSpPr txBox="1"/>
          <p:nvPr/>
        </p:nvSpPr>
        <p:spPr>
          <a:xfrm>
            <a:off x="3563888" y="609329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~ 11% for CERN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401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EURISOL </a:t>
            </a:r>
            <a:r>
              <a:rPr lang="en-US" dirty="0" err="1" smtClean="0"/>
              <a:t>MoU</a:t>
            </a:r>
            <a:r>
              <a:rPr lang="en-US" dirty="0" smtClean="0"/>
              <a:t> / EURISOL DF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980728"/>
            <a:ext cx="7653536" cy="3312368"/>
          </a:xfrm>
        </p:spPr>
        <p:txBody>
          <a:bodyPr>
            <a:normAutofit fontScale="92500" lnSpcReduction="10000"/>
          </a:bodyPr>
          <a:lstStyle/>
          <a:p>
            <a:r>
              <a:rPr lang="en-US" sz="1700" dirty="0" smtClean="0"/>
              <a:t>Steps towards EURISOL:</a:t>
            </a:r>
          </a:p>
          <a:p>
            <a:pPr lvl="1"/>
            <a:r>
              <a:rPr lang="en-US" sz="1700" dirty="0"/>
              <a:t>5</a:t>
            </a:r>
            <a:r>
              <a:rPr lang="en-US" sz="1700" baseline="30000" dirty="0"/>
              <a:t>th</a:t>
            </a:r>
            <a:r>
              <a:rPr lang="en-US" sz="1700" dirty="0"/>
              <a:t> framework: EURISOL Research and Technical Development Study.</a:t>
            </a:r>
          </a:p>
          <a:p>
            <a:pPr lvl="2"/>
            <a:r>
              <a:rPr lang="en-US" sz="1700" dirty="0"/>
              <a:t>Conceptual Design Report (2004)</a:t>
            </a:r>
          </a:p>
          <a:p>
            <a:pPr lvl="1"/>
            <a:r>
              <a:rPr lang="en-US" sz="1700" dirty="0"/>
              <a:t>6</a:t>
            </a:r>
            <a:r>
              <a:rPr lang="en-US" sz="1700" baseline="30000" dirty="0"/>
              <a:t>th</a:t>
            </a:r>
            <a:r>
              <a:rPr lang="en-US" sz="1700" dirty="0"/>
              <a:t> framework: EURISOL Design Study</a:t>
            </a:r>
          </a:p>
          <a:p>
            <a:pPr lvl="2"/>
            <a:r>
              <a:rPr lang="en-US" sz="1700" dirty="0"/>
              <a:t>Reference Design report &amp; preliminary Cost Estimate (</a:t>
            </a:r>
            <a:r>
              <a:rPr lang="en-US" sz="1700" dirty="0" smtClean="0"/>
              <a:t>2009)</a:t>
            </a:r>
          </a:p>
          <a:p>
            <a:r>
              <a:rPr lang="en-US" sz="1700" dirty="0" smtClean="0"/>
              <a:t>Supported by Long Range Plan 2010, A </a:t>
            </a:r>
            <a:r>
              <a:rPr lang="en-US" sz="1700" dirty="0" err="1" smtClean="0"/>
              <a:t>MoU</a:t>
            </a:r>
            <a:r>
              <a:rPr lang="en-US" sz="1700" dirty="0" smtClean="0"/>
              <a:t> was created to launch a collaborative effort to continue the development of EURISOL R&amp;D and Cost </a:t>
            </a:r>
          </a:p>
          <a:p>
            <a:r>
              <a:rPr lang="en-US" sz="1700" dirty="0" smtClean="0"/>
              <a:t>Parties: CERN, GANIL(2011), COPIN (Poland) (2012), BEC (</a:t>
            </a:r>
            <a:r>
              <a:rPr lang="en-US" sz="1700" dirty="0" err="1" smtClean="0"/>
              <a:t>belgium</a:t>
            </a:r>
            <a:r>
              <a:rPr lang="en-US" sz="1700" dirty="0" smtClean="0"/>
              <a:t>) 12/7/2014, INFN(2014). Valid 3 years </a:t>
            </a:r>
            <a:r>
              <a:rPr lang="en-US" sz="1700" dirty="0" smtClean="0">
                <a:sym typeface="Wingdings"/>
              </a:rPr>
              <a:t> July 2017.</a:t>
            </a:r>
          </a:p>
          <a:p>
            <a:r>
              <a:rPr lang="en-US" sz="1700" dirty="0" smtClean="0">
                <a:sym typeface="Wingdings"/>
              </a:rPr>
              <a:t>Steering Committee: Borge, M. </a:t>
            </a:r>
            <a:r>
              <a:rPr lang="en-US" sz="1700" dirty="0" err="1">
                <a:sym typeface="Wingdings"/>
              </a:rPr>
              <a:t>L</a:t>
            </a:r>
            <a:r>
              <a:rPr lang="en-US" sz="1700" dirty="0" err="1" smtClean="0">
                <a:sym typeface="Wingdings"/>
              </a:rPr>
              <a:t>ewitowitz</a:t>
            </a:r>
            <a:r>
              <a:rPr lang="en-US" sz="1700" dirty="0" smtClean="0">
                <a:sym typeface="Wingdings"/>
              </a:rPr>
              <a:t> (project leader), A. </a:t>
            </a:r>
            <a:r>
              <a:rPr lang="en-US" sz="1700" dirty="0" err="1" smtClean="0">
                <a:sym typeface="Wingdings"/>
              </a:rPr>
              <a:t>Maj</a:t>
            </a:r>
            <a:r>
              <a:rPr lang="en-US" sz="1700" dirty="0" smtClean="0">
                <a:sym typeface="Wingdings"/>
              </a:rPr>
              <a:t>, L. </a:t>
            </a:r>
            <a:r>
              <a:rPr lang="en-US" sz="1700" dirty="0" err="1" smtClean="0">
                <a:sym typeface="Wingdings"/>
              </a:rPr>
              <a:t>Popescu</a:t>
            </a:r>
            <a:r>
              <a:rPr lang="en-US" sz="1700" dirty="0" smtClean="0">
                <a:sym typeface="Wingdings"/>
              </a:rPr>
              <a:t>, Sara  </a:t>
            </a:r>
            <a:r>
              <a:rPr lang="en-US" sz="1700" dirty="0" err="1" smtClean="0">
                <a:sym typeface="Wingdings"/>
              </a:rPr>
              <a:t>Pirrone</a:t>
            </a:r>
            <a:r>
              <a:rPr lang="en-US" sz="1700" dirty="0" smtClean="0">
                <a:sym typeface="Wingdings"/>
              </a:rPr>
              <a:t> and A. </a:t>
            </a:r>
            <a:r>
              <a:rPr lang="en-US" sz="1700" dirty="0" err="1" smtClean="0">
                <a:sym typeface="Wingdings"/>
              </a:rPr>
              <a:t>Bracco</a:t>
            </a:r>
            <a:r>
              <a:rPr lang="en-US" sz="1700" dirty="0" smtClean="0">
                <a:sym typeface="Wingdings"/>
              </a:rPr>
              <a:t> (</a:t>
            </a:r>
            <a:r>
              <a:rPr lang="en-US" sz="1700" dirty="0" err="1" smtClean="0">
                <a:sym typeface="Wingdings"/>
              </a:rPr>
              <a:t>Nuppec</a:t>
            </a:r>
            <a:r>
              <a:rPr lang="en-US" sz="1700" dirty="0" smtClean="0">
                <a:sym typeface="Wingdings"/>
              </a:rPr>
              <a:t> Chair, ex-officio member)</a:t>
            </a:r>
          </a:p>
          <a:p>
            <a:r>
              <a:rPr lang="en-US" sz="1700" dirty="0" smtClean="0">
                <a:sym typeface="Wingdings"/>
              </a:rPr>
              <a:t>Fee 3000 euros/ y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563888" y="3933056"/>
            <a:ext cx="7653536" cy="30243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EURISOL DF:</a:t>
            </a:r>
          </a:p>
          <a:p>
            <a:r>
              <a:rPr lang="en-US" dirty="0" smtClean="0"/>
              <a:t>Enter in ESFRI list (3 countries) and obtain funds. </a:t>
            </a:r>
          </a:p>
          <a:p>
            <a:pPr lvl="1"/>
            <a:r>
              <a:rPr lang="en-US" dirty="0" smtClean="0"/>
              <a:t>Plan for call 2018</a:t>
            </a:r>
          </a:p>
          <a:p>
            <a:r>
              <a:rPr lang="en-US" dirty="0" smtClean="0"/>
              <a:t>To be define:</a:t>
            </a:r>
          </a:p>
          <a:p>
            <a:pPr lvl="1"/>
            <a:r>
              <a:rPr lang="en-US" dirty="0" smtClean="0">
                <a:sym typeface="Wingdings"/>
              </a:rPr>
              <a:t>Members: GANIL, ISOLDE, SPES (+ISOL@MYRRHA)</a:t>
            </a:r>
          </a:p>
          <a:p>
            <a:pPr lvl="1"/>
            <a:r>
              <a:rPr lang="en-US" dirty="0" smtClean="0">
                <a:sym typeface="Wingdings"/>
              </a:rPr>
              <a:t>Small scale ISOL facilities: ALTO, Jyvaskyla</a:t>
            </a:r>
          </a:p>
          <a:p>
            <a:r>
              <a:rPr lang="en-US" dirty="0" smtClean="0">
                <a:sym typeface="Wingdings"/>
              </a:rPr>
              <a:t>Legal structure, coordination, responsibilities…</a:t>
            </a:r>
          </a:p>
          <a:p>
            <a:r>
              <a:rPr lang="en-US" dirty="0" smtClean="0">
                <a:sym typeface="Wingdings"/>
              </a:rPr>
              <a:t>CERN?</a:t>
            </a:r>
          </a:p>
          <a:p>
            <a:pPr marL="0" indent="0">
              <a:buFontTx/>
              <a:buNone/>
            </a:pPr>
            <a:endParaRPr lang="en-US" dirty="0" smtClean="0"/>
          </a:p>
        </p:txBody>
      </p:sp>
      <p:pic>
        <p:nvPicPr>
          <p:cNvPr id="7" name="Marcador de contenido 5" descr="Screen Shot 2014-10-31 at 10.15.36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820" r="-13461"/>
          <a:stretch/>
        </p:blipFill>
        <p:spPr>
          <a:xfrm>
            <a:off x="683568" y="4221088"/>
            <a:ext cx="2782831" cy="164564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07452" y="5877272"/>
            <a:ext cx="27284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Propose in Lisbon Oct2012</a:t>
            </a:r>
          </a:p>
          <a:p>
            <a:r>
              <a:rPr lang="en-US" dirty="0" smtClean="0"/>
              <a:t>Discussed in York July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516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ISOLDE </a:t>
            </a:r>
            <a:r>
              <a:rPr lang="es-ES" dirty="0" err="1" smtClean="0"/>
              <a:t>Towards</a:t>
            </a:r>
            <a:r>
              <a:rPr lang="es-ES" dirty="0" smtClean="0"/>
              <a:t> EURISOL-DF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contenido 5"/>
          <p:cNvSpPr txBox="1">
            <a:spLocks noGrp="1"/>
          </p:cNvSpPr>
          <p:nvPr>
            <p:ph idx="1"/>
          </p:nvPr>
        </p:nvSpPr>
        <p:spPr>
          <a:xfrm>
            <a:off x="1022920" y="1065159"/>
            <a:ext cx="7653536" cy="308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Concentrate in the Intensity, purity and </a:t>
            </a:r>
            <a:r>
              <a:rPr lang="en-GB" dirty="0" err="1" smtClean="0"/>
              <a:t>emittance</a:t>
            </a:r>
            <a:r>
              <a:rPr lang="en-GB" dirty="0" smtClean="0"/>
              <a:t> of the radioactive beams .	Target + ION SOURCE</a:t>
            </a:r>
          </a:p>
          <a:p>
            <a:pPr lvl="1"/>
            <a:r>
              <a:rPr lang="en-GB" dirty="0" smtClean="0"/>
              <a:t>	EBIS+REBUNCHER</a:t>
            </a:r>
          </a:p>
          <a:p>
            <a:pPr lvl="1"/>
            <a:r>
              <a:rPr lang="en-GB" dirty="0" smtClean="0"/>
              <a:t>	HRS new design</a:t>
            </a:r>
          </a:p>
          <a:p>
            <a:pPr lvl="2"/>
            <a:r>
              <a:rPr lang="en-GB" dirty="0" smtClean="0"/>
              <a:t>Design of new beam dumps to face the increase in energy</a:t>
            </a:r>
          </a:p>
          <a:p>
            <a:pPr lvl="1"/>
            <a:r>
              <a:rPr lang="en-GB" dirty="0" smtClean="0"/>
              <a:t>	Cost estimated in 10 MCHF</a:t>
            </a:r>
          </a:p>
          <a:p>
            <a:r>
              <a:rPr lang="en-GB" dirty="0" smtClean="0"/>
              <a:t>Implementation of the TSR (?)  as part of the Instrumentation</a:t>
            </a:r>
          </a:p>
          <a:p>
            <a:pPr lvl="1"/>
            <a:r>
              <a:rPr lang="en-GB" dirty="0" smtClean="0"/>
              <a:t>Study done</a:t>
            </a:r>
          </a:p>
          <a:p>
            <a:pPr lvl="1"/>
            <a:r>
              <a:rPr lang="en-GB" dirty="0" smtClean="0"/>
              <a:t>Cost estimated 15 MCHF</a:t>
            </a:r>
          </a:p>
          <a:p>
            <a:endParaRPr lang="es-ES" dirty="0"/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1043608" y="4005064"/>
            <a:ext cx="7653536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FF0000"/>
                </a:solidFill>
              </a:rPr>
              <a:t>Steps taken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1. Preliminary discussion with DG-EU : </a:t>
            </a:r>
            <a:r>
              <a:rPr lang="en-US" dirty="0" err="1" smtClean="0"/>
              <a:t>Svetlomir</a:t>
            </a:r>
            <a:r>
              <a:rPr lang="en-US" dirty="0" smtClean="0"/>
              <a:t> </a:t>
            </a:r>
            <a:r>
              <a:rPr lang="en-US" dirty="0" err="1" smtClean="0"/>
              <a:t>Stavrev</a:t>
            </a:r>
            <a:r>
              <a:rPr lang="en-US" dirty="0" smtClean="0"/>
              <a:t> 17 </a:t>
            </a:r>
            <a:r>
              <a:rPr lang="en-US" dirty="0" err="1" smtClean="0"/>
              <a:t>oct</a:t>
            </a:r>
            <a:r>
              <a:rPr lang="en-US" dirty="0" smtClean="0"/>
              <a:t> 2014</a:t>
            </a:r>
          </a:p>
          <a:p>
            <a:pPr lvl="2"/>
            <a:r>
              <a:rPr lang="en-US" dirty="0" smtClean="0"/>
              <a:t>Contact the Swiss representative to get their support. </a:t>
            </a:r>
          </a:p>
          <a:p>
            <a:pPr lvl="2"/>
            <a:r>
              <a:rPr lang="en-US" dirty="0" smtClean="0"/>
              <a:t>Prepare a 1 page description of the project for </a:t>
            </a:r>
            <a:r>
              <a:rPr lang="en-US" dirty="0" err="1" smtClean="0"/>
              <a:t>swiss</a:t>
            </a:r>
            <a:r>
              <a:rPr lang="en-US" dirty="0" smtClean="0"/>
              <a:t>. </a:t>
            </a:r>
          </a:p>
          <a:p>
            <a:pPr lvl="2"/>
            <a:r>
              <a:rPr lang="en-US" dirty="0" smtClean="0"/>
              <a:t>To be approved by Council.</a:t>
            </a:r>
          </a:p>
          <a:p>
            <a:pPr lvl="1"/>
            <a:r>
              <a:rPr lang="en-US" dirty="0" smtClean="0"/>
              <a:t>Consult the CERN legal service, DG-LS: Eva Maria </a:t>
            </a:r>
            <a:r>
              <a:rPr lang="en-US" dirty="0" err="1" smtClean="0"/>
              <a:t>Groniger</a:t>
            </a:r>
            <a:r>
              <a:rPr lang="en-US" dirty="0" smtClean="0"/>
              <a:t>-Voss</a:t>
            </a:r>
          </a:p>
          <a:p>
            <a:pPr lvl="1"/>
            <a:r>
              <a:rPr lang="en-US" dirty="0" smtClean="0"/>
              <a:t>Scientific Deputy Director: Sergio </a:t>
            </a:r>
            <a:r>
              <a:rPr lang="en-US" dirty="0" err="1" smtClean="0"/>
              <a:t>Bertolucci</a:t>
            </a:r>
            <a:r>
              <a:rPr lang="en-US" dirty="0" smtClean="0"/>
              <a:t> 6 Nov 2014</a:t>
            </a:r>
          </a:p>
          <a:p>
            <a:pPr lvl="2"/>
            <a:r>
              <a:rPr lang="en-US" dirty="0" smtClean="0"/>
              <a:t>Most probably CERN cannot be member of ERIC</a:t>
            </a:r>
          </a:p>
          <a:p>
            <a:pPr marL="457200" lvl="1" indent="0">
              <a:buFont typeface="Wingdings" pitchFamily="2" charset="2"/>
              <a:buNone/>
            </a:pPr>
            <a:endParaRPr lang="en-US" dirty="0" smtClean="0"/>
          </a:p>
          <a:p>
            <a:pPr marL="457200" lvl="1" indent="0">
              <a:buFont typeface="Wingdings" pitchFamily="2" charset="2"/>
              <a:buNone/>
            </a:pPr>
            <a:endParaRPr lang="es-ES" dirty="0" smtClean="0"/>
          </a:p>
          <a:p>
            <a:endParaRPr lang="es-ES" dirty="0" smtClean="0"/>
          </a:p>
          <a:p>
            <a:pPr marL="457200" lvl="1" indent="0">
              <a:buFont typeface="Wingdings" pitchFamily="2" charset="2"/>
              <a:buNone/>
            </a:pPr>
            <a:endParaRPr lang="es-ES" dirty="0" smtClean="0"/>
          </a:p>
          <a:p>
            <a:pPr marL="457200" lvl="1" indent="0">
              <a:buFont typeface="Wingdings" pitchFamily="2" charset="2"/>
              <a:buNone/>
            </a:pPr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21329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043608" y="2564904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News on the Beam Lines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537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4548</TotalTime>
  <Words>985</Words>
  <Application>Microsoft Macintosh PowerPoint</Application>
  <PresentationFormat>Presentación en pantalla (4:3)</PresentationFormat>
  <Paragraphs>304</Paragraphs>
  <Slides>15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Office Theme</vt:lpstr>
      <vt:lpstr>News of the                       Group</vt:lpstr>
      <vt:lpstr>Outline</vt:lpstr>
      <vt:lpstr>Fellows, Associates &amp; Students</vt:lpstr>
      <vt:lpstr>Courses / Workshops</vt:lpstr>
      <vt:lpstr>ENSAR / ENSAR 2</vt:lpstr>
      <vt:lpstr>JRA / NA</vt:lpstr>
      <vt:lpstr>EURISOL MoU / EURISOL DF</vt:lpstr>
      <vt:lpstr>ISOLDE Towards EURISOL-DF </vt:lpstr>
      <vt:lpstr>Presentación de PowerPoint</vt:lpstr>
      <vt:lpstr>IDS operative and working </vt:lpstr>
      <vt:lpstr>VITO Beam Line On going</vt:lpstr>
      <vt:lpstr>NICOLE Status</vt:lpstr>
      <vt:lpstr>Collaboration Matters </vt:lpstr>
      <vt:lpstr>Income of the collaboration</vt:lpstr>
      <vt:lpstr>Presentación de PowerPoint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Maria Jose Garcia Borge</cp:lastModifiedBy>
  <cp:revision>531</cp:revision>
  <dcterms:created xsi:type="dcterms:W3CDTF">2012-03-08T16:06:15Z</dcterms:created>
  <dcterms:modified xsi:type="dcterms:W3CDTF">2014-11-05T16:53:12Z</dcterms:modified>
</cp:coreProperties>
</file>