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xlsx" ContentType="application/vnd.openxmlformats-officedocument.spreadsheetml.sheet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embeddings/oleObject1.bin" ContentType="application/vnd.openxmlformats-officedocument.oleObject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ppt/embeddings/oleObject2.bin" ContentType="application/vnd.openxmlformats-officedocument.oleObject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  <p:sldMasterId id="2147483685" r:id="rId2"/>
  </p:sldMasterIdLst>
  <p:notesMasterIdLst>
    <p:notesMasterId r:id="rId41"/>
  </p:notesMasterIdLst>
  <p:sldIdLst>
    <p:sldId id="256" r:id="rId3"/>
    <p:sldId id="259" r:id="rId4"/>
    <p:sldId id="310" r:id="rId5"/>
    <p:sldId id="325" r:id="rId6"/>
    <p:sldId id="328" r:id="rId7"/>
    <p:sldId id="329" r:id="rId8"/>
    <p:sldId id="330" r:id="rId9"/>
    <p:sldId id="331" r:id="rId10"/>
    <p:sldId id="332" r:id="rId11"/>
    <p:sldId id="333" r:id="rId12"/>
    <p:sldId id="334" r:id="rId13"/>
    <p:sldId id="335" r:id="rId14"/>
    <p:sldId id="336" r:id="rId15"/>
    <p:sldId id="338" r:id="rId16"/>
    <p:sldId id="337" r:id="rId17"/>
    <p:sldId id="339" r:id="rId18"/>
    <p:sldId id="340" r:id="rId19"/>
    <p:sldId id="341" r:id="rId20"/>
    <p:sldId id="342" r:id="rId21"/>
    <p:sldId id="343" r:id="rId22"/>
    <p:sldId id="344" r:id="rId23"/>
    <p:sldId id="345" r:id="rId24"/>
    <p:sldId id="346" r:id="rId25"/>
    <p:sldId id="293" r:id="rId26"/>
    <p:sldId id="319" r:id="rId27"/>
    <p:sldId id="320" r:id="rId28"/>
    <p:sldId id="324" r:id="rId29"/>
    <p:sldId id="321" r:id="rId30"/>
    <p:sldId id="322" r:id="rId31"/>
    <p:sldId id="323" r:id="rId32"/>
    <p:sldId id="311" r:id="rId33"/>
    <p:sldId id="313" r:id="rId34"/>
    <p:sldId id="314" r:id="rId35"/>
    <p:sldId id="315" r:id="rId36"/>
    <p:sldId id="316" r:id="rId37"/>
    <p:sldId id="309" r:id="rId38"/>
    <p:sldId id="318" r:id="rId39"/>
    <p:sldId id="307" r:id="rId4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9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slide" Target="slides/slide38.xml"/><Relationship Id="rId41" Type="http://schemas.openxmlformats.org/officeDocument/2006/relationships/notesMaster" Target="notesMasters/notesMaster1.xml"/><Relationship Id="rId42" Type="http://schemas.openxmlformats.org/officeDocument/2006/relationships/printerSettings" Target="printerSettings/printerSettings1.bin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../embeddings/oleObject1.bin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oleObject" Target="../embeddings/oleObject2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2551886337402"/>
          <c:y val="0.0898193160637529"/>
          <c:w val="0.7595992135964"/>
          <c:h val="0.740604625508768"/>
        </c:manualLayout>
      </c:layout>
      <c:scatterChart>
        <c:scatterStyle val="lineMarker"/>
        <c:varyColors val="0"/>
        <c:ser>
          <c:idx val="3"/>
          <c:order val="0"/>
          <c:tx>
            <c:v>10 W</c:v>
          </c:tx>
          <c:spPr>
            <a:ln w="25400">
              <a:solidFill>
                <a:schemeClr val="tx2">
                  <a:lumMod val="75000"/>
                </a:schemeClr>
              </a:solidFill>
            </a:ln>
          </c:spPr>
          <c:marker>
            <c:symbol val="none"/>
          </c:marker>
          <c:xVal>
            <c:numRef>
              <c:f>Data!$AY$3:$AY$26</c:f>
              <c:numCache>
                <c:formatCode>General</c:formatCode>
                <c:ptCount val="24"/>
                <c:pt idx="0">
                  <c:v>0.01</c:v>
                </c:pt>
                <c:pt idx="1">
                  <c:v>0.02</c:v>
                </c:pt>
                <c:pt idx="2">
                  <c:v>0.05</c:v>
                </c:pt>
                <c:pt idx="3">
                  <c:v>0.07</c:v>
                </c:pt>
                <c:pt idx="4">
                  <c:v>0.08</c:v>
                </c:pt>
                <c:pt idx="5">
                  <c:v>0.1</c:v>
                </c:pt>
                <c:pt idx="6">
                  <c:v>0.2</c:v>
                </c:pt>
                <c:pt idx="7">
                  <c:v>0.3</c:v>
                </c:pt>
                <c:pt idx="8">
                  <c:v>0.5</c:v>
                </c:pt>
                <c:pt idx="9">
                  <c:v>0.7</c:v>
                </c:pt>
                <c:pt idx="10">
                  <c:v>1.0</c:v>
                </c:pt>
                <c:pt idx="11">
                  <c:v>1.3</c:v>
                </c:pt>
                <c:pt idx="12">
                  <c:v>1.5</c:v>
                </c:pt>
                <c:pt idx="13">
                  <c:v>2.0</c:v>
                </c:pt>
                <c:pt idx="14">
                  <c:v>2.5</c:v>
                </c:pt>
                <c:pt idx="15">
                  <c:v>3.0</c:v>
                </c:pt>
                <c:pt idx="16">
                  <c:v>3.5</c:v>
                </c:pt>
                <c:pt idx="17">
                  <c:v>4.0</c:v>
                </c:pt>
                <c:pt idx="18">
                  <c:v>4.5</c:v>
                </c:pt>
                <c:pt idx="19">
                  <c:v>5.0</c:v>
                </c:pt>
                <c:pt idx="20">
                  <c:v>5.5</c:v>
                </c:pt>
                <c:pt idx="21">
                  <c:v>6.0</c:v>
                </c:pt>
                <c:pt idx="22">
                  <c:v>6.5</c:v>
                </c:pt>
                <c:pt idx="23">
                  <c:v>7.0</c:v>
                </c:pt>
              </c:numCache>
            </c:numRef>
          </c:xVal>
          <c:yVal>
            <c:numRef>
              <c:f>Data!$BA$3:$BA$26</c:f>
              <c:numCache>
                <c:formatCode>0.00E+00</c:formatCode>
                <c:ptCount val="24"/>
                <c:pt idx="0">
                  <c:v>1317.267286376077</c:v>
                </c:pt>
                <c:pt idx="1">
                  <c:v>5269.06914550431</c:v>
                </c:pt>
                <c:pt idx="2">
                  <c:v>32931.68215940194</c:v>
                </c:pt>
                <c:pt idx="3">
                  <c:v>64546.0970324278</c:v>
                </c:pt>
                <c:pt idx="4">
                  <c:v>84305.10632806895</c:v>
                </c:pt>
                <c:pt idx="5">
                  <c:v>131726.7286376077</c:v>
                </c:pt>
                <c:pt idx="6">
                  <c:v>526906.914550431</c:v>
                </c:pt>
                <c:pt idx="7">
                  <c:v>1.18554055773847E6</c:v>
                </c:pt>
                <c:pt idx="8">
                  <c:v>3.2931682159402E6</c:v>
                </c:pt>
                <c:pt idx="9">
                  <c:v>6.45460970324278E6</c:v>
                </c:pt>
                <c:pt idx="10">
                  <c:v>1.31726728637608E7</c:v>
                </c:pt>
                <c:pt idx="11">
                  <c:v>2.22618171397557E7</c:v>
                </c:pt>
                <c:pt idx="12">
                  <c:v>2.96385139434617E7</c:v>
                </c:pt>
                <c:pt idx="13">
                  <c:v>5.26906914550431E7</c:v>
                </c:pt>
                <c:pt idx="14">
                  <c:v>8.23292053985048E7</c:v>
                </c:pt>
                <c:pt idx="15">
                  <c:v>1.18554055773847E8</c:v>
                </c:pt>
                <c:pt idx="16">
                  <c:v>1.6136524258107E8</c:v>
                </c:pt>
                <c:pt idx="17">
                  <c:v>2.10762765820172E8</c:v>
                </c:pt>
                <c:pt idx="18">
                  <c:v>2.66746625491156E8</c:v>
                </c:pt>
                <c:pt idx="19">
                  <c:v>3.2931682159402E8</c:v>
                </c:pt>
                <c:pt idx="20">
                  <c:v>3.98473354128763E8</c:v>
                </c:pt>
                <c:pt idx="21">
                  <c:v>4.74216223095388E8</c:v>
                </c:pt>
                <c:pt idx="22">
                  <c:v>5.56545428493893E8</c:v>
                </c:pt>
                <c:pt idx="23">
                  <c:v>6.45460970324278E8</c:v>
                </c:pt>
              </c:numCache>
            </c:numRef>
          </c:yVal>
          <c:smooth val="0"/>
        </c:ser>
        <c:ser>
          <c:idx val="4"/>
          <c:order val="1"/>
          <c:tx>
            <c:v>7 W</c:v>
          </c:tx>
          <c:spPr>
            <a:ln w="19050">
              <a:solidFill>
                <a:schemeClr val="tx2">
                  <a:lumMod val="40000"/>
                  <a:lumOff val="60000"/>
                </a:schemeClr>
              </a:solidFill>
            </a:ln>
          </c:spPr>
          <c:marker>
            <c:symbol val="none"/>
          </c:marker>
          <c:xVal>
            <c:numRef>
              <c:f>Data!$AY$3:$AY$26</c:f>
              <c:numCache>
                <c:formatCode>General</c:formatCode>
                <c:ptCount val="24"/>
                <c:pt idx="0">
                  <c:v>0.01</c:v>
                </c:pt>
                <c:pt idx="1">
                  <c:v>0.02</c:v>
                </c:pt>
                <c:pt idx="2">
                  <c:v>0.05</c:v>
                </c:pt>
                <c:pt idx="3">
                  <c:v>0.07</c:v>
                </c:pt>
                <c:pt idx="4">
                  <c:v>0.08</c:v>
                </c:pt>
                <c:pt idx="5">
                  <c:v>0.1</c:v>
                </c:pt>
                <c:pt idx="6">
                  <c:v>0.2</c:v>
                </c:pt>
                <c:pt idx="7">
                  <c:v>0.3</c:v>
                </c:pt>
                <c:pt idx="8">
                  <c:v>0.5</c:v>
                </c:pt>
                <c:pt idx="9">
                  <c:v>0.7</c:v>
                </c:pt>
                <c:pt idx="10">
                  <c:v>1.0</c:v>
                </c:pt>
                <c:pt idx="11">
                  <c:v>1.3</c:v>
                </c:pt>
                <c:pt idx="12">
                  <c:v>1.5</c:v>
                </c:pt>
                <c:pt idx="13">
                  <c:v>2.0</c:v>
                </c:pt>
                <c:pt idx="14">
                  <c:v>2.5</c:v>
                </c:pt>
                <c:pt idx="15">
                  <c:v>3.0</c:v>
                </c:pt>
                <c:pt idx="16">
                  <c:v>3.5</c:v>
                </c:pt>
                <c:pt idx="17">
                  <c:v>4.0</c:v>
                </c:pt>
                <c:pt idx="18">
                  <c:v>4.5</c:v>
                </c:pt>
                <c:pt idx="19">
                  <c:v>5.0</c:v>
                </c:pt>
                <c:pt idx="20">
                  <c:v>5.5</c:v>
                </c:pt>
                <c:pt idx="21">
                  <c:v>6.0</c:v>
                </c:pt>
                <c:pt idx="22">
                  <c:v>6.5</c:v>
                </c:pt>
                <c:pt idx="23">
                  <c:v>7.0</c:v>
                </c:pt>
              </c:numCache>
            </c:numRef>
          </c:xVal>
          <c:yVal>
            <c:numRef>
              <c:f>Data!$AZ$3:$AZ$26</c:f>
              <c:numCache>
                <c:formatCode>0.00E+00</c:formatCode>
                <c:ptCount val="24"/>
                <c:pt idx="0">
                  <c:v>1881.810409108682</c:v>
                </c:pt>
                <c:pt idx="1">
                  <c:v>7527.24163643473</c:v>
                </c:pt>
                <c:pt idx="2">
                  <c:v>47045.26022771702</c:v>
                </c:pt>
                <c:pt idx="3">
                  <c:v>92208.71004632539</c:v>
                </c:pt>
                <c:pt idx="4">
                  <c:v>120435.8661829557</c:v>
                </c:pt>
                <c:pt idx="5">
                  <c:v>188181.0409108682</c:v>
                </c:pt>
                <c:pt idx="6">
                  <c:v>752724.1636434728</c:v>
                </c:pt>
                <c:pt idx="7">
                  <c:v>1.69362936819781E6</c:v>
                </c:pt>
                <c:pt idx="8">
                  <c:v>4.7045260227717E6</c:v>
                </c:pt>
                <c:pt idx="9">
                  <c:v>9.22087100463254E6</c:v>
                </c:pt>
                <c:pt idx="10">
                  <c:v>1.88181040910868E7</c:v>
                </c:pt>
                <c:pt idx="11">
                  <c:v>3.18025959139367E7</c:v>
                </c:pt>
                <c:pt idx="12">
                  <c:v>4.23407342049453E7</c:v>
                </c:pt>
                <c:pt idx="13">
                  <c:v>7.52724163643472E7</c:v>
                </c:pt>
                <c:pt idx="14">
                  <c:v>1.17613150569293E8</c:v>
                </c:pt>
                <c:pt idx="15">
                  <c:v>1.69362936819781E8</c:v>
                </c:pt>
                <c:pt idx="16">
                  <c:v>2.30521775115814E8</c:v>
                </c:pt>
                <c:pt idx="17">
                  <c:v>3.01089665457389E8</c:v>
                </c:pt>
                <c:pt idx="18">
                  <c:v>3.81066607844508E8</c:v>
                </c:pt>
                <c:pt idx="19">
                  <c:v>4.7045260227717E8</c:v>
                </c:pt>
                <c:pt idx="20">
                  <c:v>5.69247648755376E8</c:v>
                </c:pt>
                <c:pt idx="21">
                  <c:v>6.77451747279125E8</c:v>
                </c:pt>
                <c:pt idx="22">
                  <c:v>7.95064897848418E8</c:v>
                </c:pt>
                <c:pt idx="23">
                  <c:v>9.22087100463254E8</c:v>
                </c:pt>
              </c:numCache>
            </c:numRef>
          </c:yVal>
          <c:smooth val="0"/>
        </c:ser>
        <c:ser>
          <c:idx val="5"/>
          <c:order val="2"/>
          <c:tx>
            <c:strRef>
              <c:f>Data!$A$1</c:f>
              <c:strCache>
                <c:ptCount val="1"/>
                <c:pt idx="0">
                  <c:v>HIE-ISOLDE specification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9"/>
            <c:spPr>
              <a:solidFill>
                <a:srgbClr val="FF0000"/>
              </a:solidFill>
            </c:spPr>
          </c:marker>
          <c:xVal>
            <c:numRef>
              <c:f>Data!$B$3</c:f>
              <c:numCache>
                <c:formatCode>General</c:formatCode>
                <c:ptCount val="1"/>
                <c:pt idx="0">
                  <c:v>6.0</c:v>
                </c:pt>
              </c:numCache>
            </c:numRef>
          </c:xVal>
          <c:yVal>
            <c:numRef>
              <c:f>Data!$A$3</c:f>
              <c:numCache>
                <c:formatCode>0.00E+00</c:formatCode>
                <c:ptCount val="1"/>
                <c:pt idx="0">
                  <c:v>4.7E8</c:v>
                </c:pt>
              </c:numCache>
            </c:numRef>
          </c:yVal>
          <c:smooth val="0"/>
        </c:ser>
        <c:ser>
          <c:idx val="2"/>
          <c:order val="3"/>
          <c:tx>
            <c:v>QP2.1 with final plate</c:v>
          </c:tx>
          <c:spPr>
            <a:ln w="28575">
              <a:noFill/>
            </a:ln>
          </c:spPr>
          <c:marker>
            <c:symbol val="circle"/>
            <c:size val="7"/>
            <c:spPr>
              <a:solidFill>
                <a:schemeClr val="accent6">
                  <a:lumMod val="75000"/>
                </a:schemeClr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Data!$ED$3:$ED$100</c:f>
              <c:numCache>
                <c:formatCode>0.00E+00</c:formatCode>
                <c:ptCount val="98"/>
                <c:pt idx="0">
                  <c:v>0.7272465</c:v>
                </c:pt>
                <c:pt idx="1">
                  <c:v>0.4720335</c:v>
                </c:pt>
                <c:pt idx="2">
                  <c:v>0.335004</c:v>
                </c:pt>
                <c:pt idx="3">
                  <c:v>0.2379826</c:v>
                </c:pt>
                <c:pt idx="4">
                  <c:v>0.1673962</c:v>
                </c:pt>
                <c:pt idx="5">
                  <c:v>0.1187325</c:v>
                </c:pt>
                <c:pt idx="6">
                  <c:v>0.08308624</c:v>
                </c:pt>
                <c:pt idx="7">
                  <c:v>0.05923028</c:v>
                </c:pt>
                <c:pt idx="8">
                  <c:v>0.036693</c:v>
                </c:pt>
                <c:pt idx="9">
                  <c:v>0.03876315</c:v>
                </c:pt>
                <c:pt idx="10">
                  <c:v>0.03886012</c:v>
                </c:pt>
                <c:pt idx="11">
                  <c:v>0.02681752</c:v>
                </c:pt>
                <c:pt idx="12">
                  <c:v>0.02347643</c:v>
                </c:pt>
                <c:pt idx="13">
                  <c:v>0.2637054</c:v>
                </c:pt>
                <c:pt idx="14">
                  <c:v>0.2981118</c:v>
                </c:pt>
                <c:pt idx="15">
                  <c:v>0.3699825</c:v>
                </c:pt>
                <c:pt idx="16">
                  <c:v>0.4145322</c:v>
                </c:pt>
                <c:pt idx="17">
                  <c:v>0.5397879</c:v>
                </c:pt>
                <c:pt idx="18">
                  <c:v>0.6325738</c:v>
                </c:pt>
                <c:pt idx="19">
                  <c:v>1.068933</c:v>
                </c:pt>
                <c:pt idx="20">
                  <c:v>0.9634381</c:v>
                </c:pt>
                <c:pt idx="21">
                  <c:v>0.8652647</c:v>
                </c:pt>
                <c:pt idx="22">
                  <c:v>1.349079</c:v>
                </c:pt>
                <c:pt idx="23">
                  <c:v>1.502122</c:v>
                </c:pt>
                <c:pt idx="24">
                  <c:v>1.206968</c:v>
                </c:pt>
                <c:pt idx="25">
                  <c:v>1.271545</c:v>
                </c:pt>
                <c:pt idx="26">
                  <c:v>1.408593</c:v>
                </c:pt>
                <c:pt idx="27">
                  <c:v>1.576247</c:v>
                </c:pt>
                <c:pt idx="28">
                  <c:v>1.647399</c:v>
                </c:pt>
                <c:pt idx="29">
                  <c:v>1.770819</c:v>
                </c:pt>
                <c:pt idx="30">
                  <c:v>1.685722</c:v>
                </c:pt>
                <c:pt idx="31">
                  <c:v>1.606351</c:v>
                </c:pt>
                <c:pt idx="32">
                  <c:v>1.524568</c:v>
                </c:pt>
                <c:pt idx="33">
                  <c:v>1.444985</c:v>
                </c:pt>
                <c:pt idx="34">
                  <c:v>1.373841</c:v>
                </c:pt>
                <c:pt idx="35">
                  <c:v>1.294903</c:v>
                </c:pt>
                <c:pt idx="36">
                  <c:v>1.229488</c:v>
                </c:pt>
                <c:pt idx="37">
                  <c:v>1.165951</c:v>
                </c:pt>
                <c:pt idx="38">
                  <c:v>1.109073</c:v>
                </c:pt>
                <c:pt idx="39">
                  <c:v>1.045657</c:v>
                </c:pt>
                <c:pt idx="40">
                  <c:v>0.9408248</c:v>
                </c:pt>
                <c:pt idx="41">
                  <c:v>0.8931885</c:v>
                </c:pt>
                <c:pt idx="42">
                  <c:v>0.8486312</c:v>
                </c:pt>
                <c:pt idx="43">
                  <c:v>0.8073603</c:v>
                </c:pt>
                <c:pt idx="44">
                  <c:v>0.8058123</c:v>
                </c:pt>
                <c:pt idx="45">
                  <c:v>0.731106</c:v>
                </c:pt>
                <c:pt idx="46">
                  <c:v>0.7308618</c:v>
                </c:pt>
                <c:pt idx="47">
                  <c:v>0.77362</c:v>
                </c:pt>
                <c:pt idx="48">
                  <c:v>0.8193683</c:v>
                </c:pt>
                <c:pt idx="49">
                  <c:v>0.9587003</c:v>
                </c:pt>
                <c:pt idx="50">
                  <c:v>1.182371</c:v>
                </c:pt>
                <c:pt idx="51">
                  <c:v>1.472249</c:v>
                </c:pt>
                <c:pt idx="52">
                  <c:v>1.626342</c:v>
                </c:pt>
                <c:pt idx="53">
                  <c:v>1.659462</c:v>
                </c:pt>
                <c:pt idx="54">
                  <c:v>1.694252</c:v>
                </c:pt>
                <c:pt idx="55">
                  <c:v>1.676903</c:v>
                </c:pt>
                <c:pt idx="56">
                  <c:v>1.743836</c:v>
                </c:pt>
                <c:pt idx="57">
                  <c:v>1.922427</c:v>
                </c:pt>
                <c:pt idx="58">
                  <c:v>2.128654</c:v>
                </c:pt>
                <c:pt idx="59">
                  <c:v>2.352364999999998</c:v>
                </c:pt>
                <c:pt idx="60">
                  <c:v>2.58338</c:v>
                </c:pt>
                <c:pt idx="61">
                  <c:v>2.820768</c:v>
                </c:pt>
                <c:pt idx="62">
                  <c:v>3.135473</c:v>
                </c:pt>
                <c:pt idx="63">
                  <c:v>3.447491</c:v>
                </c:pt>
                <c:pt idx="64">
                  <c:v>3.760066</c:v>
                </c:pt>
                <c:pt idx="65">
                  <c:v>4.198512999999996</c:v>
                </c:pt>
                <c:pt idx="66">
                  <c:v>4.256504</c:v>
                </c:pt>
                <c:pt idx="67">
                  <c:v>4.659317999999997</c:v>
                </c:pt>
                <c:pt idx="68">
                  <c:v>5.028580999999996</c:v>
                </c:pt>
                <c:pt idx="69">
                  <c:v>5.538916999999997</c:v>
                </c:pt>
                <c:pt idx="70">
                  <c:v>5.980759</c:v>
                </c:pt>
                <c:pt idx="71">
                  <c:v>6.361457999999997</c:v>
                </c:pt>
                <c:pt idx="72">
                  <c:v>6.774297</c:v>
                </c:pt>
                <c:pt idx="73">
                  <c:v>6.605110999999995</c:v>
                </c:pt>
                <c:pt idx="74">
                  <c:v>6.182916999999994</c:v>
                </c:pt>
                <c:pt idx="75">
                  <c:v>5.587510999999996</c:v>
                </c:pt>
                <c:pt idx="76">
                  <c:v>5.952995999999997</c:v>
                </c:pt>
                <c:pt idx="77">
                  <c:v>4.813388999999997</c:v>
                </c:pt>
                <c:pt idx="78">
                  <c:v>4.823930999999995</c:v>
                </c:pt>
                <c:pt idx="79">
                  <c:v>4.408612</c:v>
                </c:pt>
                <c:pt idx="80">
                  <c:v>4.016958999999997</c:v>
                </c:pt>
                <c:pt idx="81">
                  <c:v>3.815694999999998</c:v>
                </c:pt>
                <c:pt idx="82">
                  <c:v>3.442422999999998</c:v>
                </c:pt>
                <c:pt idx="83">
                  <c:v>3.618761</c:v>
                </c:pt>
                <c:pt idx="84">
                  <c:v>3.299478</c:v>
                </c:pt>
                <c:pt idx="85">
                  <c:v>2.995817999999998</c:v>
                </c:pt>
                <c:pt idx="86">
                  <c:v>2.710043999999998</c:v>
                </c:pt>
                <c:pt idx="87">
                  <c:v>2.452077</c:v>
                </c:pt>
                <c:pt idx="88">
                  <c:v>2.348352999999999</c:v>
                </c:pt>
                <c:pt idx="89">
                  <c:v>2.326976999999998</c:v>
                </c:pt>
                <c:pt idx="90">
                  <c:v>2.215643</c:v>
                </c:pt>
                <c:pt idx="91">
                  <c:v>1.996999</c:v>
                </c:pt>
                <c:pt idx="92">
                  <c:v>1.796854</c:v>
                </c:pt>
                <c:pt idx="93">
                  <c:v>1.795595</c:v>
                </c:pt>
                <c:pt idx="94">
                  <c:v>5.5026</c:v>
                </c:pt>
                <c:pt idx="95">
                  <c:v>5.427190999999997</c:v>
                </c:pt>
                <c:pt idx="96">
                  <c:v>5.356727</c:v>
                </c:pt>
                <c:pt idx="97">
                  <c:v>5.224139999999997</c:v>
                </c:pt>
              </c:numCache>
            </c:numRef>
          </c:xVal>
          <c:yVal>
            <c:numRef>
              <c:f>Data!$EE$3:$EE$100</c:f>
              <c:numCache>
                <c:formatCode>0.00E+00</c:formatCode>
                <c:ptCount val="98"/>
                <c:pt idx="0">
                  <c:v>1.459018E9</c:v>
                </c:pt>
                <c:pt idx="1">
                  <c:v>1.544933E9</c:v>
                </c:pt>
                <c:pt idx="2">
                  <c:v>1.562023E9</c:v>
                </c:pt>
                <c:pt idx="3">
                  <c:v>1.585E9</c:v>
                </c:pt>
                <c:pt idx="4">
                  <c:v>1.617492E9</c:v>
                </c:pt>
                <c:pt idx="5">
                  <c:v>1.6102E9</c:v>
                </c:pt>
                <c:pt idx="6">
                  <c:v>1.686385E9</c:v>
                </c:pt>
                <c:pt idx="7">
                  <c:v>1.71397E9</c:v>
                </c:pt>
                <c:pt idx="8">
                  <c:v>1.4936E9</c:v>
                </c:pt>
                <c:pt idx="9">
                  <c:v>1.673524E9</c:v>
                </c:pt>
                <c:pt idx="10">
                  <c:v>1.679148E9</c:v>
                </c:pt>
                <c:pt idx="11">
                  <c:v>1.689326E9</c:v>
                </c:pt>
                <c:pt idx="12">
                  <c:v>1.697607E9</c:v>
                </c:pt>
                <c:pt idx="13">
                  <c:v>1.564304E9</c:v>
                </c:pt>
                <c:pt idx="14">
                  <c:v>1.578681E9</c:v>
                </c:pt>
                <c:pt idx="15">
                  <c:v>1.553732E9</c:v>
                </c:pt>
                <c:pt idx="16">
                  <c:v>1.532864E9</c:v>
                </c:pt>
                <c:pt idx="17">
                  <c:v>1.499171E9</c:v>
                </c:pt>
                <c:pt idx="18">
                  <c:v>1.473781E9</c:v>
                </c:pt>
                <c:pt idx="19">
                  <c:v>1.389352E9</c:v>
                </c:pt>
                <c:pt idx="20">
                  <c:v>1.406356E9</c:v>
                </c:pt>
                <c:pt idx="21">
                  <c:v>1.428097E9</c:v>
                </c:pt>
                <c:pt idx="22">
                  <c:v>1.32925E9</c:v>
                </c:pt>
                <c:pt idx="23">
                  <c:v>1.30884E9</c:v>
                </c:pt>
                <c:pt idx="24">
                  <c:v>1.364118E9</c:v>
                </c:pt>
                <c:pt idx="25">
                  <c:v>1.354593E9</c:v>
                </c:pt>
                <c:pt idx="26">
                  <c:v>1.321304E9</c:v>
                </c:pt>
                <c:pt idx="27">
                  <c:v>1.300109E9</c:v>
                </c:pt>
                <c:pt idx="28">
                  <c:v>1.294344E9</c:v>
                </c:pt>
                <c:pt idx="29">
                  <c:v>1.1924E9</c:v>
                </c:pt>
                <c:pt idx="30">
                  <c:v>1.207392E9</c:v>
                </c:pt>
                <c:pt idx="31">
                  <c:v>1.231973E9</c:v>
                </c:pt>
                <c:pt idx="32">
                  <c:v>1.234939E9</c:v>
                </c:pt>
                <c:pt idx="33">
                  <c:v>1.250259E9</c:v>
                </c:pt>
                <c:pt idx="34">
                  <c:v>1.273713E9</c:v>
                </c:pt>
                <c:pt idx="35">
                  <c:v>1.276802E9</c:v>
                </c:pt>
                <c:pt idx="36">
                  <c:v>1.2967E9</c:v>
                </c:pt>
                <c:pt idx="37">
                  <c:v>1.304527E9</c:v>
                </c:pt>
                <c:pt idx="38">
                  <c:v>1.327476E9</c:v>
                </c:pt>
                <c:pt idx="39">
                  <c:v>1.333111E9</c:v>
                </c:pt>
                <c:pt idx="40">
                  <c:v>1.35186E9</c:v>
                </c:pt>
                <c:pt idx="41">
                  <c:v>1.360376E9</c:v>
                </c:pt>
                <c:pt idx="42">
                  <c:v>1.381068E9</c:v>
                </c:pt>
                <c:pt idx="43">
                  <c:v>1.387388E9</c:v>
                </c:pt>
                <c:pt idx="44">
                  <c:v>1.38487E9</c:v>
                </c:pt>
                <c:pt idx="45">
                  <c:v>1.446198E9</c:v>
                </c:pt>
                <c:pt idx="46">
                  <c:v>1.452554E9</c:v>
                </c:pt>
                <c:pt idx="47">
                  <c:v>1.454709E9</c:v>
                </c:pt>
                <c:pt idx="48">
                  <c:v>1.431365E9</c:v>
                </c:pt>
                <c:pt idx="49">
                  <c:v>1.416565E9</c:v>
                </c:pt>
                <c:pt idx="50">
                  <c:v>1.361124E9</c:v>
                </c:pt>
                <c:pt idx="51">
                  <c:v>1.324021E9</c:v>
                </c:pt>
                <c:pt idx="52">
                  <c:v>1.292773E9</c:v>
                </c:pt>
                <c:pt idx="53">
                  <c:v>1.287473E9</c:v>
                </c:pt>
                <c:pt idx="54">
                  <c:v>1.279522E9</c:v>
                </c:pt>
                <c:pt idx="55">
                  <c:v>1.211644E9</c:v>
                </c:pt>
                <c:pt idx="56">
                  <c:v>1.19729E9</c:v>
                </c:pt>
                <c:pt idx="57">
                  <c:v>1.152647E9</c:v>
                </c:pt>
                <c:pt idx="58">
                  <c:v>1.123962E9</c:v>
                </c:pt>
                <c:pt idx="59">
                  <c:v>1.08905E9</c:v>
                </c:pt>
                <c:pt idx="60">
                  <c:v>1.057136E9</c:v>
                </c:pt>
                <c:pt idx="61">
                  <c:v>1.025258E9</c:v>
                </c:pt>
                <c:pt idx="62">
                  <c:v>9.849137E8</c:v>
                </c:pt>
                <c:pt idx="63">
                  <c:v>9.488964E8</c:v>
                </c:pt>
                <c:pt idx="64">
                  <c:v>9.170851E8</c:v>
                </c:pt>
                <c:pt idx="65">
                  <c:v>8.573349E8</c:v>
                </c:pt>
                <c:pt idx="66">
                  <c:v>8.405058E8</c:v>
                </c:pt>
                <c:pt idx="67">
                  <c:v>7.844139E8</c:v>
                </c:pt>
                <c:pt idx="68">
                  <c:v>7.377951E8</c:v>
                </c:pt>
                <c:pt idx="69">
                  <c:v>6.756995E8</c:v>
                </c:pt>
                <c:pt idx="70">
                  <c:v>6.234483E8</c:v>
                </c:pt>
                <c:pt idx="71">
                  <c:v>5.755632E8</c:v>
                </c:pt>
                <c:pt idx="72">
                  <c:v>5.13274E8</c:v>
                </c:pt>
                <c:pt idx="73">
                  <c:v>5.399029E8</c:v>
                </c:pt>
                <c:pt idx="74">
                  <c:v>5.971524E8</c:v>
                </c:pt>
                <c:pt idx="75">
                  <c:v>6.774792E8</c:v>
                </c:pt>
                <c:pt idx="76">
                  <c:v>6.269865E8</c:v>
                </c:pt>
                <c:pt idx="77">
                  <c:v>7.775114E8</c:v>
                </c:pt>
                <c:pt idx="78">
                  <c:v>7.576198E8</c:v>
                </c:pt>
                <c:pt idx="79">
                  <c:v>8.143677E8</c:v>
                </c:pt>
                <c:pt idx="80">
                  <c:v>8.65601E8</c:v>
                </c:pt>
                <c:pt idx="81">
                  <c:v>8.899539E8</c:v>
                </c:pt>
                <c:pt idx="82">
                  <c:v>9.313415E8</c:v>
                </c:pt>
                <c:pt idx="83">
                  <c:v>9.099176E8</c:v>
                </c:pt>
                <c:pt idx="84">
                  <c:v>9.463376E8</c:v>
                </c:pt>
                <c:pt idx="85">
                  <c:v>9.76204E8</c:v>
                </c:pt>
                <c:pt idx="86">
                  <c:v>1.013372E9</c:v>
                </c:pt>
                <c:pt idx="87">
                  <c:v>1.048769E9</c:v>
                </c:pt>
                <c:pt idx="88">
                  <c:v>1.085737E9</c:v>
                </c:pt>
                <c:pt idx="89">
                  <c:v>1.06646E9</c:v>
                </c:pt>
                <c:pt idx="90">
                  <c:v>1.088548E9</c:v>
                </c:pt>
                <c:pt idx="91">
                  <c:v>1.130812E9</c:v>
                </c:pt>
                <c:pt idx="92">
                  <c:v>1.158849E9</c:v>
                </c:pt>
                <c:pt idx="93">
                  <c:v>1.160059E9</c:v>
                </c:pt>
                <c:pt idx="94">
                  <c:v>6.815789E8</c:v>
                </c:pt>
                <c:pt idx="95">
                  <c:v>6.901779E8</c:v>
                </c:pt>
                <c:pt idx="96">
                  <c:v>6.958594E8</c:v>
                </c:pt>
                <c:pt idx="97">
                  <c:v>7.110921E8</c:v>
                </c:pt>
              </c:numCache>
            </c:numRef>
          </c:yVal>
          <c:smooth val="0"/>
        </c:ser>
        <c:ser>
          <c:idx val="0"/>
          <c:order val="4"/>
          <c:tx>
            <c:v>QP3.2 </c:v>
          </c:tx>
          <c:spPr>
            <a:ln w="28575">
              <a:noFill/>
            </a:ln>
          </c:spPr>
          <c:marker>
            <c:symbol val="triangle"/>
            <c:size val="7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Data!$EO$3:$EO$66</c:f>
              <c:numCache>
                <c:formatCode>0.00E+00</c:formatCode>
                <c:ptCount val="64"/>
                <c:pt idx="0">
                  <c:v>0.4014422</c:v>
                </c:pt>
                <c:pt idx="1">
                  <c:v>0.3653328</c:v>
                </c:pt>
                <c:pt idx="2">
                  <c:v>0.3302209</c:v>
                </c:pt>
                <c:pt idx="3">
                  <c:v>0.2934186</c:v>
                </c:pt>
                <c:pt idx="4">
                  <c:v>0.2634695</c:v>
                </c:pt>
                <c:pt idx="5">
                  <c:v>0.2369249</c:v>
                </c:pt>
                <c:pt idx="6">
                  <c:v>0.2110209</c:v>
                </c:pt>
                <c:pt idx="7">
                  <c:v>0.1893469</c:v>
                </c:pt>
                <c:pt idx="8">
                  <c:v>0.1706337</c:v>
                </c:pt>
                <c:pt idx="9">
                  <c:v>0.4020511</c:v>
                </c:pt>
                <c:pt idx="10">
                  <c:v>0.4489829</c:v>
                </c:pt>
                <c:pt idx="11">
                  <c:v>0.501213</c:v>
                </c:pt>
                <c:pt idx="12">
                  <c:v>0.5602548</c:v>
                </c:pt>
                <c:pt idx="13">
                  <c:v>0.6226757</c:v>
                </c:pt>
                <c:pt idx="14">
                  <c:v>0.6940699</c:v>
                </c:pt>
                <c:pt idx="15">
                  <c:v>0.7714298</c:v>
                </c:pt>
                <c:pt idx="16">
                  <c:v>0.8573256</c:v>
                </c:pt>
                <c:pt idx="17">
                  <c:v>0.9539357</c:v>
                </c:pt>
                <c:pt idx="18">
                  <c:v>1.058932</c:v>
                </c:pt>
                <c:pt idx="19">
                  <c:v>1.172509</c:v>
                </c:pt>
                <c:pt idx="20">
                  <c:v>1.297239</c:v>
                </c:pt>
                <c:pt idx="21">
                  <c:v>1.433174</c:v>
                </c:pt>
                <c:pt idx="22">
                  <c:v>1.586275</c:v>
                </c:pt>
                <c:pt idx="23">
                  <c:v>1.586063</c:v>
                </c:pt>
                <c:pt idx="24">
                  <c:v>1.754491</c:v>
                </c:pt>
                <c:pt idx="25">
                  <c:v>1.926661</c:v>
                </c:pt>
                <c:pt idx="26">
                  <c:v>2.118685999999999</c:v>
                </c:pt>
                <c:pt idx="27">
                  <c:v>2.021749999999999</c:v>
                </c:pt>
                <c:pt idx="28">
                  <c:v>1.843658</c:v>
                </c:pt>
                <c:pt idx="29">
                  <c:v>2.115098999999998</c:v>
                </c:pt>
                <c:pt idx="30">
                  <c:v>2.217061</c:v>
                </c:pt>
                <c:pt idx="31">
                  <c:v>2.329597</c:v>
                </c:pt>
                <c:pt idx="32">
                  <c:v>2.445374</c:v>
                </c:pt>
                <c:pt idx="33">
                  <c:v>2.566208</c:v>
                </c:pt>
                <c:pt idx="34">
                  <c:v>2.695739</c:v>
                </c:pt>
                <c:pt idx="35">
                  <c:v>2.820319</c:v>
                </c:pt>
                <c:pt idx="36">
                  <c:v>2.955843999999997</c:v>
                </c:pt>
                <c:pt idx="37">
                  <c:v>3.098527</c:v>
                </c:pt>
                <c:pt idx="38">
                  <c:v>3.24155</c:v>
                </c:pt>
                <c:pt idx="39">
                  <c:v>3.388122</c:v>
                </c:pt>
                <c:pt idx="40">
                  <c:v>3.541199</c:v>
                </c:pt>
                <c:pt idx="41">
                  <c:v>3.675786</c:v>
                </c:pt>
                <c:pt idx="42">
                  <c:v>3.810894999999999</c:v>
                </c:pt>
                <c:pt idx="43">
                  <c:v>3.942457</c:v>
                </c:pt>
                <c:pt idx="44">
                  <c:v>4.135125999999997</c:v>
                </c:pt>
                <c:pt idx="45">
                  <c:v>4.342533999999997</c:v>
                </c:pt>
                <c:pt idx="46">
                  <c:v>4.517577999999997</c:v>
                </c:pt>
                <c:pt idx="47">
                  <c:v>4.736159</c:v>
                </c:pt>
                <c:pt idx="48">
                  <c:v>4.915896</c:v>
                </c:pt>
                <c:pt idx="49">
                  <c:v>5.094948999999997</c:v>
                </c:pt>
                <c:pt idx="50">
                  <c:v>5.39197</c:v>
                </c:pt>
                <c:pt idx="51">
                  <c:v>5.179705</c:v>
                </c:pt>
                <c:pt idx="52">
                  <c:v>5.590473</c:v>
                </c:pt>
                <c:pt idx="53">
                  <c:v>5.798542</c:v>
                </c:pt>
                <c:pt idx="54">
                  <c:v>6.032917999999997</c:v>
                </c:pt>
                <c:pt idx="55">
                  <c:v>6.227388999999997</c:v>
                </c:pt>
                <c:pt idx="56">
                  <c:v>6.448334</c:v>
                </c:pt>
                <c:pt idx="57">
                  <c:v>6.676712</c:v>
                </c:pt>
                <c:pt idx="58">
                  <c:v>5.20775</c:v>
                </c:pt>
                <c:pt idx="59">
                  <c:v>5.036266</c:v>
                </c:pt>
                <c:pt idx="60">
                  <c:v>4.819805999999997</c:v>
                </c:pt>
                <c:pt idx="61">
                  <c:v>4.61027</c:v>
                </c:pt>
                <c:pt idx="62">
                  <c:v>6.260098</c:v>
                </c:pt>
                <c:pt idx="63">
                  <c:v>6.067531999999995</c:v>
                </c:pt>
              </c:numCache>
            </c:numRef>
          </c:xVal>
          <c:yVal>
            <c:numRef>
              <c:f>Data!$EP$3:$EP$66</c:f>
              <c:numCache>
                <c:formatCode>0.00E+00</c:formatCode>
                <c:ptCount val="64"/>
                <c:pt idx="0">
                  <c:v>1.663224E9</c:v>
                </c:pt>
                <c:pt idx="1">
                  <c:v>1.714841E9</c:v>
                </c:pt>
                <c:pt idx="2">
                  <c:v>1.767858E9</c:v>
                </c:pt>
                <c:pt idx="3">
                  <c:v>1.767864E9</c:v>
                </c:pt>
                <c:pt idx="4">
                  <c:v>1.793295E9</c:v>
                </c:pt>
                <c:pt idx="5">
                  <c:v>1.83546E9</c:v>
                </c:pt>
                <c:pt idx="6">
                  <c:v>1.834842E9</c:v>
                </c:pt>
                <c:pt idx="7">
                  <c:v>1.851319E9</c:v>
                </c:pt>
                <c:pt idx="8">
                  <c:v>1.875924E9</c:v>
                </c:pt>
                <c:pt idx="9">
                  <c:v>1.668075E9</c:v>
                </c:pt>
                <c:pt idx="10">
                  <c:v>1.635271E9</c:v>
                </c:pt>
                <c:pt idx="11">
                  <c:v>1.609302E9</c:v>
                </c:pt>
                <c:pt idx="12">
                  <c:v>1.577945E9</c:v>
                </c:pt>
                <c:pt idx="13">
                  <c:v>1.539578E9</c:v>
                </c:pt>
                <c:pt idx="14">
                  <c:v>1.512311E9</c:v>
                </c:pt>
                <c:pt idx="15">
                  <c:v>1.487481E9</c:v>
                </c:pt>
                <c:pt idx="16">
                  <c:v>1.463542E9</c:v>
                </c:pt>
                <c:pt idx="17">
                  <c:v>1.434134E9</c:v>
                </c:pt>
                <c:pt idx="18">
                  <c:v>1.399231E9</c:v>
                </c:pt>
                <c:pt idx="19">
                  <c:v>1.359678E9</c:v>
                </c:pt>
                <c:pt idx="20">
                  <c:v>1.319153E9</c:v>
                </c:pt>
                <c:pt idx="21">
                  <c:v>1.27702E9</c:v>
                </c:pt>
                <c:pt idx="22">
                  <c:v>1.236156E9</c:v>
                </c:pt>
                <c:pt idx="23">
                  <c:v>1.230018E9</c:v>
                </c:pt>
                <c:pt idx="24">
                  <c:v>1.172681E9</c:v>
                </c:pt>
                <c:pt idx="25">
                  <c:v>1.126876E9</c:v>
                </c:pt>
                <c:pt idx="26">
                  <c:v>1.078296E9</c:v>
                </c:pt>
                <c:pt idx="27">
                  <c:v>1.100704E9</c:v>
                </c:pt>
                <c:pt idx="28">
                  <c:v>1.142596E9</c:v>
                </c:pt>
                <c:pt idx="29">
                  <c:v>1.068518E9</c:v>
                </c:pt>
                <c:pt idx="30">
                  <c:v>1.04538E9</c:v>
                </c:pt>
                <c:pt idx="31">
                  <c:v>1.023289E9</c:v>
                </c:pt>
                <c:pt idx="32">
                  <c:v>9.994449E8</c:v>
                </c:pt>
                <c:pt idx="33">
                  <c:v>9.738049E8</c:v>
                </c:pt>
                <c:pt idx="34">
                  <c:v>9.50519E8</c:v>
                </c:pt>
                <c:pt idx="35">
                  <c:v>9.247937E8</c:v>
                </c:pt>
                <c:pt idx="36">
                  <c:v>9.022763E8</c:v>
                </c:pt>
                <c:pt idx="37">
                  <c:v>8.7604E8</c:v>
                </c:pt>
                <c:pt idx="38">
                  <c:v>8.484978E8</c:v>
                </c:pt>
                <c:pt idx="39">
                  <c:v>8.242E8</c:v>
                </c:pt>
                <c:pt idx="40">
                  <c:v>7.996567E8</c:v>
                </c:pt>
                <c:pt idx="41">
                  <c:v>7.62226E8</c:v>
                </c:pt>
                <c:pt idx="42">
                  <c:v>7.220874E8</c:v>
                </c:pt>
                <c:pt idx="43">
                  <c:v>6.86679E8</c:v>
                </c:pt>
                <c:pt idx="44">
                  <c:v>6.623631E8</c:v>
                </c:pt>
                <c:pt idx="45">
                  <c:v>6.422211E8</c:v>
                </c:pt>
                <c:pt idx="46">
                  <c:v>6.170652E8</c:v>
                </c:pt>
                <c:pt idx="47">
                  <c:v>5.96902E8</c:v>
                </c:pt>
                <c:pt idx="48">
                  <c:v>5.608584E8</c:v>
                </c:pt>
                <c:pt idx="49">
                  <c:v>5.348357E8</c:v>
                </c:pt>
                <c:pt idx="50">
                  <c:v>5.248435E8</c:v>
                </c:pt>
                <c:pt idx="51">
                  <c:v>5.508667E8</c:v>
                </c:pt>
                <c:pt idx="52">
                  <c:v>4.965778E8</c:v>
                </c:pt>
                <c:pt idx="53">
                  <c:v>4.66786E8</c:v>
                </c:pt>
                <c:pt idx="54">
                  <c:v>4.423848E8</c:v>
                </c:pt>
                <c:pt idx="55">
                  <c:v>4.171064E8</c:v>
                </c:pt>
                <c:pt idx="56">
                  <c:v>3.909416E8</c:v>
                </c:pt>
                <c:pt idx="57">
                  <c:v>3.657472E8</c:v>
                </c:pt>
                <c:pt idx="58">
                  <c:v>5.466797E8</c:v>
                </c:pt>
                <c:pt idx="59">
                  <c:v>5.693596E8</c:v>
                </c:pt>
                <c:pt idx="60">
                  <c:v>5.96202E8</c:v>
                </c:pt>
                <c:pt idx="61">
                  <c:v>6.209811E8</c:v>
                </c:pt>
                <c:pt idx="62">
                  <c:v>4.058599E8</c:v>
                </c:pt>
                <c:pt idx="63">
                  <c:v>4.276589E8</c:v>
                </c:pt>
              </c:numCache>
            </c:numRef>
          </c:yVal>
          <c:smooth val="0"/>
        </c:ser>
        <c:ser>
          <c:idx val="1"/>
          <c:order val="5"/>
          <c:tx>
            <c:v>QS1.1</c:v>
          </c:tx>
          <c:spPr>
            <a:ln>
              <a:noFill/>
            </a:ln>
          </c:spPr>
          <c:marker>
            <c:symbol val="square"/>
            <c:size val="7"/>
            <c:spPr>
              <a:solidFill>
                <a:srgbClr val="92D050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Data!$EL$3:$EL$80</c:f>
              <c:numCache>
                <c:formatCode>0.00E+00</c:formatCode>
                <c:ptCount val="78"/>
                <c:pt idx="0">
                  <c:v>0.4567448</c:v>
                </c:pt>
                <c:pt idx="1">
                  <c:v>0.4341602</c:v>
                </c:pt>
                <c:pt idx="2">
                  <c:v>0.4175067</c:v>
                </c:pt>
                <c:pt idx="3">
                  <c:v>0.3910155</c:v>
                </c:pt>
                <c:pt idx="4">
                  <c:v>0.3701836</c:v>
                </c:pt>
                <c:pt idx="5">
                  <c:v>0.35063</c:v>
                </c:pt>
                <c:pt idx="6">
                  <c:v>0.3328228</c:v>
                </c:pt>
                <c:pt idx="7">
                  <c:v>0.3164241</c:v>
                </c:pt>
                <c:pt idx="8">
                  <c:v>0.2979822</c:v>
                </c:pt>
                <c:pt idx="9">
                  <c:v>0.2817528</c:v>
                </c:pt>
                <c:pt idx="10">
                  <c:v>0.2672187</c:v>
                </c:pt>
                <c:pt idx="11">
                  <c:v>0.2523764</c:v>
                </c:pt>
                <c:pt idx="12">
                  <c:v>0.2383112</c:v>
                </c:pt>
                <c:pt idx="13">
                  <c:v>0.2255233</c:v>
                </c:pt>
                <c:pt idx="14">
                  <c:v>0.2133221</c:v>
                </c:pt>
                <c:pt idx="15">
                  <c:v>0.2016298</c:v>
                </c:pt>
                <c:pt idx="16">
                  <c:v>0.190616</c:v>
                </c:pt>
                <c:pt idx="17">
                  <c:v>0.1801519</c:v>
                </c:pt>
                <c:pt idx="18">
                  <c:v>0.4754402</c:v>
                </c:pt>
                <c:pt idx="19">
                  <c:v>0.5023172</c:v>
                </c:pt>
                <c:pt idx="20">
                  <c:v>0.5250492</c:v>
                </c:pt>
                <c:pt idx="21">
                  <c:v>0.5531192</c:v>
                </c:pt>
                <c:pt idx="22">
                  <c:v>0.5818804</c:v>
                </c:pt>
                <c:pt idx="23">
                  <c:v>0.6151425</c:v>
                </c:pt>
                <c:pt idx="24">
                  <c:v>0.6486735</c:v>
                </c:pt>
                <c:pt idx="25">
                  <c:v>0.6842881</c:v>
                </c:pt>
                <c:pt idx="26">
                  <c:v>0.7223279</c:v>
                </c:pt>
                <c:pt idx="27">
                  <c:v>0.7620877</c:v>
                </c:pt>
                <c:pt idx="28">
                  <c:v>0.8034971</c:v>
                </c:pt>
                <c:pt idx="29">
                  <c:v>0.8477821</c:v>
                </c:pt>
                <c:pt idx="30">
                  <c:v>0.8980035</c:v>
                </c:pt>
                <c:pt idx="31">
                  <c:v>0.9479604</c:v>
                </c:pt>
                <c:pt idx="32">
                  <c:v>0.9974321</c:v>
                </c:pt>
                <c:pt idx="33">
                  <c:v>1.050586</c:v>
                </c:pt>
                <c:pt idx="34">
                  <c:v>1.112486</c:v>
                </c:pt>
                <c:pt idx="35">
                  <c:v>1.168197</c:v>
                </c:pt>
                <c:pt idx="36">
                  <c:v>1.226869</c:v>
                </c:pt>
                <c:pt idx="37">
                  <c:v>1.291958</c:v>
                </c:pt>
                <c:pt idx="38">
                  <c:v>1.35833</c:v>
                </c:pt>
                <c:pt idx="39">
                  <c:v>1.426752</c:v>
                </c:pt>
                <c:pt idx="40">
                  <c:v>1.501842</c:v>
                </c:pt>
                <c:pt idx="41">
                  <c:v>1.580101</c:v>
                </c:pt>
                <c:pt idx="42">
                  <c:v>1.657123</c:v>
                </c:pt>
                <c:pt idx="43">
                  <c:v>1.739203</c:v>
                </c:pt>
                <c:pt idx="44">
                  <c:v>1.827482</c:v>
                </c:pt>
                <c:pt idx="45">
                  <c:v>1.917401</c:v>
                </c:pt>
                <c:pt idx="46">
                  <c:v>2.00597</c:v>
                </c:pt>
                <c:pt idx="47">
                  <c:v>2.107828</c:v>
                </c:pt>
                <c:pt idx="48">
                  <c:v>2.217682</c:v>
                </c:pt>
                <c:pt idx="49">
                  <c:v>2.329318</c:v>
                </c:pt>
                <c:pt idx="50">
                  <c:v>2.440796</c:v>
                </c:pt>
                <c:pt idx="51">
                  <c:v>2.560091</c:v>
                </c:pt>
                <c:pt idx="52">
                  <c:v>2.682847</c:v>
                </c:pt>
                <c:pt idx="53">
                  <c:v>2.802687</c:v>
                </c:pt>
                <c:pt idx="54">
                  <c:v>2.932979</c:v>
                </c:pt>
                <c:pt idx="55">
                  <c:v>3.066304</c:v>
                </c:pt>
                <c:pt idx="56">
                  <c:v>3.207516</c:v>
                </c:pt>
                <c:pt idx="57">
                  <c:v>3.355864999999997</c:v>
                </c:pt>
                <c:pt idx="58">
                  <c:v>3.521653</c:v>
                </c:pt>
                <c:pt idx="59">
                  <c:v>3.68883</c:v>
                </c:pt>
                <c:pt idx="60">
                  <c:v>3.853397</c:v>
                </c:pt>
                <c:pt idx="61">
                  <c:v>4.030917999999997</c:v>
                </c:pt>
                <c:pt idx="62">
                  <c:v>4.234411999999997</c:v>
                </c:pt>
                <c:pt idx="63">
                  <c:v>4.435034</c:v>
                </c:pt>
                <c:pt idx="64">
                  <c:v>4.636733</c:v>
                </c:pt>
                <c:pt idx="65">
                  <c:v>4.828687999999997</c:v>
                </c:pt>
                <c:pt idx="66">
                  <c:v>5.030028</c:v>
                </c:pt>
                <c:pt idx="67">
                  <c:v>5.266514999999996</c:v>
                </c:pt>
                <c:pt idx="68">
                  <c:v>5.514374999999997</c:v>
                </c:pt>
                <c:pt idx="69">
                  <c:v>5.726488999999997</c:v>
                </c:pt>
                <c:pt idx="70">
                  <c:v>5.985554</c:v>
                </c:pt>
                <c:pt idx="71">
                  <c:v>6.212372</c:v>
                </c:pt>
                <c:pt idx="72">
                  <c:v>6.460830999999997</c:v>
                </c:pt>
                <c:pt idx="73">
                  <c:v>1.366462</c:v>
                </c:pt>
                <c:pt idx="74">
                  <c:v>2.105393</c:v>
                </c:pt>
                <c:pt idx="75">
                  <c:v>3.039817999999999</c:v>
                </c:pt>
                <c:pt idx="76">
                  <c:v>4.460663</c:v>
                </c:pt>
                <c:pt idx="77">
                  <c:v>5.95932</c:v>
                </c:pt>
              </c:numCache>
            </c:numRef>
          </c:xVal>
          <c:yVal>
            <c:numRef>
              <c:f>Data!$EM$3:$EM$80</c:f>
              <c:numCache>
                <c:formatCode>0.00E+00</c:formatCode>
                <c:ptCount val="78"/>
                <c:pt idx="0">
                  <c:v>1.23324E9</c:v>
                </c:pt>
                <c:pt idx="1">
                  <c:v>1.252014E9</c:v>
                </c:pt>
                <c:pt idx="2">
                  <c:v>1.296065E9</c:v>
                </c:pt>
                <c:pt idx="3">
                  <c:v>1.273275E9</c:v>
                </c:pt>
                <c:pt idx="4">
                  <c:v>1.279582E9</c:v>
                </c:pt>
                <c:pt idx="5">
                  <c:v>1.285511E9</c:v>
                </c:pt>
                <c:pt idx="6">
                  <c:v>1.295976E9</c:v>
                </c:pt>
                <c:pt idx="7">
                  <c:v>1.302652E9</c:v>
                </c:pt>
                <c:pt idx="8">
                  <c:v>1.301381E9</c:v>
                </c:pt>
                <c:pt idx="9">
                  <c:v>1.30519E9</c:v>
                </c:pt>
                <c:pt idx="10">
                  <c:v>1.315147E9</c:v>
                </c:pt>
                <c:pt idx="11">
                  <c:v>1.316124E9</c:v>
                </c:pt>
                <c:pt idx="12">
                  <c:v>1.319226E9</c:v>
                </c:pt>
                <c:pt idx="13">
                  <c:v>1.320482E9</c:v>
                </c:pt>
                <c:pt idx="14">
                  <c:v>1.325448E9</c:v>
                </c:pt>
                <c:pt idx="15">
                  <c:v>1.32705E9</c:v>
                </c:pt>
                <c:pt idx="16">
                  <c:v>1.333892E9</c:v>
                </c:pt>
                <c:pt idx="17">
                  <c:v>1.334768E9</c:v>
                </c:pt>
                <c:pt idx="18">
                  <c:v>1.202012E9</c:v>
                </c:pt>
                <c:pt idx="19">
                  <c:v>1.197367E9</c:v>
                </c:pt>
                <c:pt idx="20">
                  <c:v>1.188656E9</c:v>
                </c:pt>
                <c:pt idx="21">
                  <c:v>1.174954E9</c:v>
                </c:pt>
                <c:pt idx="22">
                  <c:v>1.163963E9</c:v>
                </c:pt>
                <c:pt idx="23">
                  <c:v>1.154471E9</c:v>
                </c:pt>
                <c:pt idx="24">
                  <c:v>1.145657E9</c:v>
                </c:pt>
                <c:pt idx="25">
                  <c:v>1.13519E9</c:v>
                </c:pt>
                <c:pt idx="26">
                  <c:v>1.123842E9</c:v>
                </c:pt>
                <c:pt idx="27">
                  <c:v>1.113341E9</c:v>
                </c:pt>
                <c:pt idx="28">
                  <c:v>1.103106E9</c:v>
                </c:pt>
                <c:pt idx="29">
                  <c:v>1.088685E9</c:v>
                </c:pt>
                <c:pt idx="30">
                  <c:v>1.074009E9</c:v>
                </c:pt>
                <c:pt idx="31">
                  <c:v>1.056922E9</c:v>
                </c:pt>
                <c:pt idx="32">
                  <c:v>1.042854E9</c:v>
                </c:pt>
                <c:pt idx="33">
                  <c:v>1.025876E9</c:v>
                </c:pt>
                <c:pt idx="34">
                  <c:v>1.003218E9</c:v>
                </c:pt>
                <c:pt idx="35">
                  <c:v>9.898681E8</c:v>
                </c:pt>
                <c:pt idx="36">
                  <c:v>9.741808E8</c:v>
                </c:pt>
                <c:pt idx="37">
                  <c:v>9.557521E8</c:v>
                </c:pt>
                <c:pt idx="38">
                  <c:v>9.369028E8</c:v>
                </c:pt>
                <c:pt idx="39">
                  <c:v>9.235951E8</c:v>
                </c:pt>
                <c:pt idx="40">
                  <c:v>9.034213E8</c:v>
                </c:pt>
                <c:pt idx="41">
                  <c:v>8.856457E8</c:v>
                </c:pt>
                <c:pt idx="42">
                  <c:v>8.686248E8</c:v>
                </c:pt>
                <c:pt idx="43">
                  <c:v>8.523498E8</c:v>
                </c:pt>
                <c:pt idx="44">
                  <c:v>8.316653E8</c:v>
                </c:pt>
                <c:pt idx="45">
                  <c:v>8.148463E8</c:v>
                </c:pt>
                <c:pt idx="46">
                  <c:v>7.985008E8</c:v>
                </c:pt>
                <c:pt idx="47">
                  <c:v>7.831998E8</c:v>
                </c:pt>
                <c:pt idx="48">
                  <c:v>7.599468E8</c:v>
                </c:pt>
                <c:pt idx="49">
                  <c:v>7.448773E8</c:v>
                </c:pt>
                <c:pt idx="50">
                  <c:v>7.269044E8</c:v>
                </c:pt>
                <c:pt idx="51">
                  <c:v>7.091539E8</c:v>
                </c:pt>
                <c:pt idx="52">
                  <c:v>6.921464E8</c:v>
                </c:pt>
                <c:pt idx="53">
                  <c:v>6.807442E8</c:v>
                </c:pt>
                <c:pt idx="54">
                  <c:v>6.64732E8</c:v>
                </c:pt>
                <c:pt idx="55">
                  <c:v>6.47811E8</c:v>
                </c:pt>
                <c:pt idx="56">
                  <c:v>6.291891E8</c:v>
                </c:pt>
                <c:pt idx="57">
                  <c:v>6.129329E8</c:v>
                </c:pt>
                <c:pt idx="58">
                  <c:v>5.953855E8</c:v>
                </c:pt>
                <c:pt idx="59">
                  <c:v>5.789968E8</c:v>
                </c:pt>
                <c:pt idx="60">
                  <c:v>5.609452E8</c:v>
                </c:pt>
                <c:pt idx="61">
                  <c:v>5.431518E8</c:v>
                </c:pt>
                <c:pt idx="62">
                  <c:v>5.228808E8</c:v>
                </c:pt>
                <c:pt idx="63">
                  <c:v>5.032717E8</c:v>
                </c:pt>
                <c:pt idx="64">
                  <c:v>4.843581E8</c:v>
                </c:pt>
                <c:pt idx="65">
                  <c:v>4.661775E8</c:v>
                </c:pt>
                <c:pt idx="66">
                  <c:v>4.475426E8</c:v>
                </c:pt>
                <c:pt idx="67">
                  <c:v>4.298056E8</c:v>
                </c:pt>
                <c:pt idx="68">
                  <c:v>4.124815E8</c:v>
                </c:pt>
                <c:pt idx="69">
                  <c:v>3.97285E8</c:v>
                </c:pt>
                <c:pt idx="70">
                  <c:v>3.783842E8</c:v>
                </c:pt>
                <c:pt idx="71">
                  <c:v>3.597128E8</c:v>
                </c:pt>
                <c:pt idx="72">
                  <c:v>3.405232E8</c:v>
                </c:pt>
                <c:pt idx="73">
                  <c:v>9.382574E8</c:v>
                </c:pt>
                <c:pt idx="74">
                  <c:v>7.870535E8</c:v>
                </c:pt>
                <c:pt idx="75">
                  <c:v>6.569164E8</c:v>
                </c:pt>
                <c:pt idx="76">
                  <c:v>4.992601E8</c:v>
                </c:pt>
                <c:pt idx="77">
                  <c:v>3.760532E8</c:v>
                </c:pt>
              </c:numCache>
            </c:numRef>
          </c:yVal>
          <c:smooth val="0"/>
        </c:ser>
        <c:ser>
          <c:idx val="6"/>
          <c:order val="6"/>
          <c:tx>
            <c:v>QS2.1</c:v>
          </c:tx>
          <c:spPr>
            <a:ln>
              <a:noFill/>
            </a:ln>
          </c:spPr>
          <c:marker>
            <c:symbol val="square"/>
            <c:size val="5"/>
          </c:marker>
          <c:xVal>
            <c:numRef>
              <c:f>Data!$EU$3:$EU$39</c:f>
              <c:numCache>
                <c:formatCode>0.00E+00</c:formatCode>
                <c:ptCount val="37"/>
                <c:pt idx="0">
                  <c:v>0.4501782</c:v>
                </c:pt>
                <c:pt idx="1">
                  <c:v>0.403197</c:v>
                </c:pt>
                <c:pt idx="2">
                  <c:v>0.3610523</c:v>
                </c:pt>
                <c:pt idx="3">
                  <c:v>0.3234987</c:v>
                </c:pt>
                <c:pt idx="4">
                  <c:v>0.2896882</c:v>
                </c:pt>
                <c:pt idx="5">
                  <c:v>0.2580439</c:v>
                </c:pt>
                <c:pt idx="6">
                  <c:v>0.2294732</c:v>
                </c:pt>
                <c:pt idx="7">
                  <c:v>0.2045157</c:v>
                </c:pt>
                <c:pt idx="8">
                  <c:v>0.450854</c:v>
                </c:pt>
                <c:pt idx="9">
                  <c:v>0.499722</c:v>
                </c:pt>
                <c:pt idx="10">
                  <c:v>0.5553722</c:v>
                </c:pt>
                <c:pt idx="11">
                  <c:v>0.6181455</c:v>
                </c:pt>
                <c:pt idx="12">
                  <c:v>0.6852368</c:v>
                </c:pt>
                <c:pt idx="13">
                  <c:v>0.7615774</c:v>
                </c:pt>
                <c:pt idx="14">
                  <c:v>0.8413739</c:v>
                </c:pt>
                <c:pt idx="15">
                  <c:v>0.9315616</c:v>
                </c:pt>
                <c:pt idx="16">
                  <c:v>1.030894</c:v>
                </c:pt>
                <c:pt idx="17">
                  <c:v>1.143457</c:v>
                </c:pt>
                <c:pt idx="18">
                  <c:v>1.263199</c:v>
                </c:pt>
                <c:pt idx="19">
                  <c:v>1.395281</c:v>
                </c:pt>
                <c:pt idx="20">
                  <c:v>1.536733</c:v>
                </c:pt>
                <c:pt idx="21">
                  <c:v>1.692479</c:v>
                </c:pt>
                <c:pt idx="22">
                  <c:v>1.863254</c:v>
                </c:pt>
                <c:pt idx="23">
                  <c:v>2.051648999999997</c:v>
                </c:pt>
                <c:pt idx="24">
                  <c:v>2.259077</c:v>
                </c:pt>
                <c:pt idx="25">
                  <c:v>2.487037</c:v>
                </c:pt>
                <c:pt idx="26">
                  <c:v>2.733374</c:v>
                </c:pt>
                <c:pt idx="27">
                  <c:v>3.000637</c:v>
                </c:pt>
                <c:pt idx="28">
                  <c:v>3.306484999999999</c:v>
                </c:pt>
                <c:pt idx="29">
                  <c:v>3.641016</c:v>
                </c:pt>
                <c:pt idx="30">
                  <c:v>4.009921</c:v>
                </c:pt>
                <c:pt idx="31">
                  <c:v>4.417853</c:v>
                </c:pt>
                <c:pt idx="32">
                  <c:v>4.830465</c:v>
                </c:pt>
                <c:pt idx="33">
                  <c:v>5.310048</c:v>
                </c:pt>
                <c:pt idx="34">
                  <c:v>5.771707</c:v>
                </c:pt>
                <c:pt idx="35">
                  <c:v>6.005448</c:v>
                </c:pt>
                <c:pt idx="36">
                  <c:v>6.304981999999994</c:v>
                </c:pt>
              </c:numCache>
            </c:numRef>
          </c:xVal>
          <c:yVal>
            <c:numRef>
              <c:f>Data!$EV$3:$EV$39</c:f>
              <c:numCache>
                <c:formatCode>0.00E+00</c:formatCode>
                <c:ptCount val="37"/>
                <c:pt idx="0">
                  <c:v>8.415029E8</c:v>
                </c:pt>
                <c:pt idx="1">
                  <c:v>8.54309E8</c:v>
                </c:pt>
                <c:pt idx="2">
                  <c:v>8.665036E8</c:v>
                </c:pt>
                <c:pt idx="3">
                  <c:v>8.757771E8</c:v>
                </c:pt>
                <c:pt idx="4">
                  <c:v>8.849928E8</c:v>
                </c:pt>
                <c:pt idx="5">
                  <c:v>8.91115E8</c:v>
                </c:pt>
                <c:pt idx="6">
                  <c:v>8.995175E8</c:v>
                </c:pt>
                <c:pt idx="7">
                  <c:v>9.056166E8</c:v>
                </c:pt>
                <c:pt idx="8">
                  <c:v>8.395226E8</c:v>
                </c:pt>
                <c:pt idx="9">
                  <c:v>8.230651E8</c:v>
                </c:pt>
                <c:pt idx="10">
                  <c:v>8.087204E8</c:v>
                </c:pt>
                <c:pt idx="11">
                  <c:v>7.905056E8</c:v>
                </c:pt>
                <c:pt idx="12">
                  <c:v>7.702307E8</c:v>
                </c:pt>
                <c:pt idx="13">
                  <c:v>7.51123E8</c:v>
                </c:pt>
                <c:pt idx="14">
                  <c:v>7.316024E8</c:v>
                </c:pt>
                <c:pt idx="15">
                  <c:v>7.112725E8</c:v>
                </c:pt>
                <c:pt idx="16">
                  <c:v>6.895443E8</c:v>
                </c:pt>
                <c:pt idx="17">
                  <c:v>6.669318E8</c:v>
                </c:pt>
                <c:pt idx="18">
                  <c:v>6.450351E8</c:v>
                </c:pt>
                <c:pt idx="19">
                  <c:v>6.215618E8</c:v>
                </c:pt>
                <c:pt idx="20">
                  <c:v>5.988162E8</c:v>
                </c:pt>
                <c:pt idx="21">
                  <c:v>5.736865E8</c:v>
                </c:pt>
                <c:pt idx="22">
                  <c:v>5.506589E8</c:v>
                </c:pt>
                <c:pt idx="23">
                  <c:v>5.245759E8</c:v>
                </c:pt>
                <c:pt idx="24">
                  <c:v>5.006793E8</c:v>
                </c:pt>
                <c:pt idx="25">
                  <c:v>4.755849E8</c:v>
                </c:pt>
                <c:pt idx="26">
                  <c:v>4.523233E8</c:v>
                </c:pt>
                <c:pt idx="27">
                  <c:v>4.300986E8</c:v>
                </c:pt>
                <c:pt idx="28">
                  <c:v>4.062883E8</c:v>
                </c:pt>
                <c:pt idx="29">
                  <c:v>3.827383E8</c:v>
                </c:pt>
                <c:pt idx="30">
                  <c:v>3.596999E8</c:v>
                </c:pt>
                <c:pt idx="31">
                  <c:v>3.359676E8</c:v>
                </c:pt>
                <c:pt idx="32">
                  <c:v>3.118412E8</c:v>
                </c:pt>
                <c:pt idx="33">
                  <c:v>2.853206E8</c:v>
                </c:pt>
                <c:pt idx="34">
                  <c:v>2.636735E8</c:v>
                </c:pt>
                <c:pt idx="35">
                  <c:v>2.537895E8</c:v>
                </c:pt>
                <c:pt idx="36">
                  <c:v>2.409691E8</c:v>
                </c:pt>
              </c:numCache>
            </c:numRef>
          </c:yVal>
          <c:smooth val="0"/>
        </c:ser>
        <c:ser>
          <c:idx val="7"/>
          <c:order val="7"/>
          <c:tx>
            <c:v>QS3.1</c:v>
          </c:tx>
          <c:spPr>
            <a:ln>
              <a:noFill/>
            </a:ln>
          </c:spPr>
          <c:marker>
            <c:symbol val="diamond"/>
            <c:size val="8"/>
            <c:spPr>
              <a:solidFill>
                <a:srgbClr val="FFC000"/>
              </a:solidFill>
            </c:spPr>
          </c:marker>
          <c:xVal>
            <c:numRef>
              <c:f>Data!$EX$3:$EX$67</c:f>
              <c:numCache>
                <c:formatCode>0.00E+00</c:formatCode>
                <c:ptCount val="65"/>
                <c:pt idx="0">
                  <c:v>0.4681129</c:v>
                </c:pt>
                <c:pt idx="1">
                  <c:v>0.4201079</c:v>
                </c:pt>
                <c:pt idx="2">
                  <c:v>0.3759784</c:v>
                </c:pt>
                <c:pt idx="3">
                  <c:v>0.3370102</c:v>
                </c:pt>
                <c:pt idx="4">
                  <c:v>0.3034997</c:v>
                </c:pt>
                <c:pt idx="5">
                  <c:v>0.2711222</c:v>
                </c:pt>
                <c:pt idx="6">
                  <c:v>0.2427039</c:v>
                </c:pt>
                <c:pt idx="7">
                  <c:v>0.2166806</c:v>
                </c:pt>
                <c:pt idx="8">
                  <c:v>0.1939673</c:v>
                </c:pt>
                <c:pt idx="9">
                  <c:v>0.1731487</c:v>
                </c:pt>
                <c:pt idx="10">
                  <c:v>0.1554331</c:v>
                </c:pt>
                <c:pt idx="11">
                  <c:v>0.1384394</c:v>
                </c:pt>
                <c:pt idx="12">
                  <c:v>0.1234934</c:v>
                </c:pt>
                <c:pt idx="13">
                  <c:v>0.1100906</c:v>
                </c:pt>
                <c:pt idx="14">
                  <c:v>0.09825962</c:v>
                </c:pt>
                <c:pt idx="15">
                  <c:v>0.08751258</c:v>
                </c:pt>
                <c:pt idx="16">
                  <c:v>0.07784534</c:v>
                </c:pt>
                <c:pt idx="17">
                  <c:v>0.06992202</c:v>
                </c:pt>
                <c:pt idx="18">
                  <c:v>0.06212781</c:v>
                </c:pt>
                <c:pt idx="19">
                  <c:v>0.4654145</c:v>
                </c:pt>
                <c:pt idx="20">
                  <c:v>0.5157617</c:v>
                </c:pt>
                <c:pt idx="21">
                  <c:v>0.5726235</c:v>
                </c:pt>
                <c:pt idx="22">
                  <c:v>0.6357958</c:v>
                </c:pt>
                <c:pt idx="23">
                  <c:v>0.7093365</c:v>
                </c:pt>
                <c:pt idx="24">
                  <c:v>0.7916811</c:v>
                </c:pt>
                <c:pt idx="25">
                  <c:v>0.8739666</c:v>
                </c:pt>
                <c:pt idx="26">
                  <c:v>0.9690641</c:v>
                </c:pt>
                <c:pt idx="27">
                  <c:v>1.072324</c:v>
                </c:pt>
                <c:pt idx="28">
                  <c:v>1.190337</c:v>
                </c:pt>
                <c:pt idx="29">
                  <c:v>1.316655</c:v>
                </c:pt>
                <c:pt idx="30">
                  <c:v>1.460152</c:v>
                </c:pt>
                <c:pt idx="31">
                  <c:v>1.617312</c:v>
                </c:pt>
                <c:pt idx="32">
                  <c:v>1.792076</c:v>
                </c:pt>
                <c:pt idx="33">
                  <c:v>1.980574</c:v>
                </c:pt>
                <c:pt idx="34">
                  <c:v>2.08368</c:v>
                </c:pt>
                <c:pt idx="35">
                  <c:v>2.192959999999998</c:v>
                </c:pt>
                <c:pt idx="36">
                  <c:v>2.307640999999998</c:v>
                </c:pt>
                <c:pt idx="37">
                  <c:v>2.424906</c:v>
                </c:pt>
                <c:pt idx="38">
                  <c:v>2.550568</c:v>
                </c:pt>
                <c:pt idx="39">
                  <c:v>2.682578</c:v>
                </c:pt>
                <c:pt idx="40">
                  <c:v>2.819240999999997</c:v>
                </c:pt>
                <c:pt idx="41">
                  <c:v>2.959773999999999</c:v>
                </c:pt>
                <c:pt idx="42">
                  <c:v>3.07494</c:v>
                </c:pt>
                <c:pt idx="43">
                  <c:v>3.246642</c:v>
                </c:pt>
                <c:pt idx="44">
                  <c:v>3.413446</c:v>
                </c:pt>
                <c:pt idx="45">
                  <c:v>3.596909</c:v>
                </c:pt>
                <c:pt idx="46">
                  <c:v>3.788123</c:v>
                </c:pt>
                <c:pt idx="47">
                  <c:v>3.983084</c:v>
                </c:pt>
                <c:pt idx="48">
                  <c:v>4.175473</c:v>
                </c:pt>
                <c:pt idx="49">
                  <c:v>4.398659999999999</c:v>
                </c:pt>
                <c:pt idx="50">
                  <c:v>4.620975999999994</c:v>
                </c:pt>
                <c:pt idx="51">
                  <c:v>4.878874</c:v>
                </c:pt>
                <c:pt idx="52">
                  <c:v>5.143433999999997</c:v>
                </c:pt>
                <c:pt idx="53">
                  <c:v>5.396313</c:v>
                </c:pt>
                <c:pt idx="54">
                  <c:v>5.654883999999995</c:v>
                </c:pt>
                <c:pt idx="55">
                  <c:v>5.902762</c:v>
                </c:pt>
                <c:pt idx="56">
                  <c:v>6.006445</c:v>
                </c:pt>
                <c:pt idx="57">
                  <c:v>6.004693</c:v>
                </c:pt>
                <c:pt idx="58">
                  <c:v>6.168169999999997</c:v>
                </c:pt>
                <c:pt idx="59">
                  <c:v>6.39666</c:v>
                </c:pt>
                <c:pt idx="60">
                  <c:v>6.714661</c:v>
                </c:pt>
                <c:pt idx="61">
                  <c:v>6.975258</c:v>
                </c:pt>
                <c:pt idx="62">
                  <c:v>7.222178999999997</c:v>
                </c:pt>
                <c:pt idx="63">
                  <c:v>6.003732</c:v>
                </c:pt>
                <c:pt idx="64">
                  <c:v>4.938816</c:v>
                </c:pt>
              </c:numCache>
            </c:numRef>
          </c:xVal>
          <c:yVal>
            <c:numRef>
              <c:f>Data!$EY$3:$EY$67</c:f>
              <c:numCache>
                <c:formatCode>0.00E+00</c:formatCode>
                <c:ptCount val="65"/>
                <c:pt idx="0">
                  <c:v>8.622946E8</c:v>
                </c:pt>
                <c:pt idx="1">
                  <c:v>8.761872E8</c:v>
                </c:pt>
                <c:pt idx="2">
                  <c:v>8.809345E8</c:v>
                </c:pt>
                <c:pt idx="3">
                  <c:v>8.914228E8</c:v>
                </c:pt>
                <c:pt idx="4">
                  <c:v>9.039155E8</c:v>
                </c:pt>
                <c:pt idx="5">
                  <c:v>9.136599E8</c:v>
                </c:pt>
                <c:pt idx="6">
                  <c:v>9.223975E8</c:v>
                </c:pt>
                <c:pt idx="7">
                  <c:v>9.289784E8</c:v>
                </c:pt>
                <c:pt idx="8">
                  <c:v>9.347836E8</c:v>
                </c:pt>
                <c:pt idx="9">
                  <c:v>9.423126E8</c:v>
                </c:pt>
                <c:pt idx="10">
                  <c:v>9.448245E8</c:v>
                </c:pt>
                <c:pt idx="11">
                  <c:v>9.533519E8</c:v>
                </c:pt>
                <c:pt idx="12">
                  <c:v>9.564931E8</c:v>
                </c:pt>
                <c:pt idx="13">
                  <c:v>9.606997E8</c:v>
                </c:pt>
                <c:pt idx="14">
                  <c:v>9.6796E8</c:v>
                </c:pt>
                <c:pt idx="15">
                  <c:v>9.704884E8</c:v>
                </c:pt>
                <c:pt idx="16">
                  <c:v>9.728122E8</c:v>
                </c:pt>
                <c:pt idx="17">
                  <c:v>9.790973E8</c:v>
                </c:pt>
                <c:pt idx="18">
                  <c:v>9.818242E8</c:v>
                </c:pt>
                <c:pt idx="19">
                  <c:v>8.669109E8</c:v>
                </c:pt>
                <c:pt idx="20">
                  <c:v>8.558251E8</c:v>
                </c:pt>
                <c:pt idx="21">
                  <c:v>8.419584E8</c:v>
                </c:pt>
                <c:pt idx="22">
                  <c:v>8.286132E8</c:v>
                </c:pt>
                <c:pt idx="23">
                  <c:v>8.167045E8</c:v>
                </c:pt>
                <c:pt idx="24">
                  <c:v>8.016604E8</c:v>
                </c:pt>
                <c:pt idx="25">
                  <c:v>7.792206E8</c:v>
                </c:pt>
                <c:pt idx="26">
                  <c:v>7.615326E8</c:v>
                </c:pt>
                <c:pt idx="27">
                  <c:v>7.402024E8</c:v>
                </c:pt>
                <c:pt idx="28">
                  <c:v>7.230147E8</c:v>
                </c:pt>
                <c:pt idx="29">
                  <c:v>7.024391E8</c:v>
                </c:pt>
                <c:pt idx="30">
                  <c:v>6.826979E8</c:v>
                </c:pt>
                <c:pt idx="31">
                  <c:v>6.640618E8</c:v>
                </c:pt>
                <c:pt idx="32">
                  <c:v>6.431168E8</c:v>
                </c:pt>
                <c:pt idx="33">
                  <c:v>6.23618E8</c:v>
                </c:pt>
                <c:pt idx="34">
                  <c:v>6.131921E8</c:v>
                </c:pt>
                <c:pt idx="35">
                  <c:v>6.005169E8</c:v>
                </c:pt>
                <c:pt idx="36">
                  <c:v>5.886607E8</c:v>
                </c:pt>
                <c:pt idx="37">
                  <c:v>5.778101E8</c:v>
                </c:pt>
                <c:pt idx="38">
                  <c:v>5.674531E8</c:v>
                </c:pt>
                <c:pt idx="39">
                  <c:v>5.557408E8</c:v>
                </c:pt>
                <c:pt idx="40">
                  <c:v>5.440352E8</c:v>
                </c:pt>
                <c:pt idx="41">
                  <c:v>5.326882E8</c:v>
                </c:pt>
                <c:pt idx="42">
                  <c:v>5.105274E8</c:v>
                </c:pt>
                <c:pt idx="43">
                  <c:v>5.011209E8</c:v>
                </c:pt>
                <c:pt idx="44">
                  <c:v>4.919438E8</c:v>
                </c:pt>
                <c:pt idx="45">
                  <c:v>4.80994E8</c:v>
                </c:pt>
                <c:pt idx="46">
                  <c:v>4.694508E8</c:v>
                </c:pt>
                <c:pt idx="47">
                  <c:v>4.558158E8</c:v>
                </c:pt>
                <c:pt idx="48">
                  <c:v>4.425816E8</c:v>
                </c:pt>
                <c:pt idx="49">
                  <c:v>4.301062E8</c:v>
                </c:pt>
                <c:pt idx="50">
                  <c:v>4.161442E8</c:v>
                </c:pt>
                <c:pt idx="51">
                  <c:v>4.038637E8</c:v>
                </c:pt>
                <c:pt idx="52">
                  <c:v>3.89747E8</c:v>
                </c:pt>
                <c:pt idx="53">
                  <c:v>3.764108E8</c:v>
                </c:pt>
                <c:pt idx="54">
                  <c:v>3.594447E8</c:v>
                </c:pt>
                <c:pt idx="55">
                  <c:v>3.422561E8</c:v>
                </c:pt>
                <c:pt idx="56">
                  <c:v>3.36489E8</c:v>
                </c:pt>
                <c:pt idx="57">
                  <c:v>3.371386E8</c:v>
                </c:pt>
                <c:pt idx="58">
                  <c:v>3.263561E8</c:v>
                </c:pt>
                <c:pt idx="59">
                  <c:v>3.133446E8</c:v>
                </c:pt>
                <c:pt idx="60">
                  <c:v>2.974349E8</c:v>
                </c:pt>
                <c:pt idx="61">
                  <c:v>2.838069E8</c:v>
                </c:pt>
                <c:pt idx="62">
                  <c:v>2.714674E8</c:v>
                </c:pt>
                <c:pt idx="63">
                  <c:v>3.406078E8</c:v>
                </c:pt>
                <c:pt idx="64">
                  <c:v>4.069286E8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52013112"/>
        <c:axId val="-2052005096"/>
      </c:scatterChart>
      <c:valAx>
        <c:axId val="-2052013112"/>
        <c:scaling>
          <c:orientation val="minMax"/>
          <c:max val="7.0"/>
        </c:scaling>
        <c:delete val="0"/>
        <c:axPos val="b"/>
        <c:title>
          <c:tx>
            <c:rich>
              <a:bodyPr/>
              <a:lstStyle/>
              <a:p>
                <a:pPr>
                  <a:defRPr sz="1800" b="1"/>
                </a:pPr>
                <a:r>
                  <a:rPr lang="en-US" sz="1800" b="1" i="0" u="none" strike="noStrike" baseline="0"/>
                  <a:t>E</a:t>
                </a:r>
                <a:r>
                  <a:rPr lang="en-US" sz="1800" b="1" i="0" u="none" strike="noStrike" baseline="-25000"/>
                  <a:t>acc</a:t>
                </a:r>
                <a:r>
                  <a:rPr lang="en-US" sz="1800" b="1" i="0" u="none" strike="noStrike" baseline="0"/>
                  <a:t>(MV/m) </a:t>
                </a:r>
                <a:endParaRPr lang="en-US" sz="1800" b="1"/>
              </a:p>
            </c:rich>
          </c:tx>
          <c:layout>
            <c:manualLayout>
              <c:xMode val="edge"/>
              <c:yMode val="edge"/>
              <c:x val="0.468308400613422"/>
              <c:y val="0.913700787401575"/>
            </c:manualLayout>
          </c:layout>
          <c:overlay val="0"/>
        </c:title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-2052005096"/>
        <c:crosses val="autoZero"/>
        <c:crossBetween val="midCat"/>
      </c:valAx>
      <c:valAx>
        <c:axId val="-2052005096"/>
        <c:scaling>
          <c:logBase val="10.0"/>
          <c:orientation val="minMax"/>
          <c:min val="1.0E7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800"/>
                </a:pPr>
                <a:r>
                  <a:rPr lang="en-US" sz="1800"/>
                  <a:t>Quality Factor</a:t>
                </a:r>
              </a:p>
            </c:rich>
          </c:tx>
          <c:layout>
            <c:manualLayout>
              <c:xMode val="edge"/>
              <c:yMode val="edge"/>
              <c:x val="0.0214448669201521"/>
              <c:y val="0.369123017231542"/>
            </c:manualLayout>
          </c:layout>
          <c:overlay val="0"/>
        </c:title>
        <c:numFmt formatCode="0.E+00" sourceLinked="0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-2052013112"/>
        <c:crosses val="autoZero"/>
        <c:crossBetween val="midCat"/>
      </c:valAx>
      <c:spPr>
        <a:ln w="3175"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608100489339973"/>
          <c:y val="0.527036783445547"/>
          <c:w val="0.251754405224062"/>
          <c:h val="0.276446821409418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ln w="6350">
      <a:solidFill>
        <a:schemeClr val="tx1"/>
      </a:solidFill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52299901688072"/>
          <c:y val="0.123038412398622"/>
          <c:w val="0.784547950416055"/>
          <c:h val="0.722078499214373"/>
        </c:manualLayout>
      </c:layout>
      <c:scatterChart>
        <c:scatterStyle val="lineMarker"/>
        <c:varyColors val="0"/>
        <c:ser>
          <c:idx val="0"/>
          <c:order val="0"/>
          <c:tx>
            <c:v>Training Quenches</c:v>
          </c:tx>
          <c:spPr>
            <a:ln w="9525" cmpd="sng">
              <a:solidFill>
                <a:srgbClr val="000090"/>
              </a:solidFill>
            </a:ln>
          </c:spPr>
          <c:marker>
            <c:symbol val="triangle"/>
            <c:size val="4"/>
            <c:spPr>
              <a:solidFill>
                <a:srgbClr val="FF0000"/>
              </a:solidFill>
              <a:ln w="9525" cmpd="sng">
                <a:solidFill>
                  <a:srgbClr val="FF0000"/>
                </a:solidFill>
              </a:ln>
            </c:spPr>
          </c:marker>
          <c:xVal>
            <c:numRef>
              <c:f>'Sheet1 (2)'!$A$8:$A$20</c:f>
              <c:numCache>
                <c:formatCode>General</c:formatCode>
                <c:ptCount val="13"/>
                <c:pt idx="0">
                  <c:v>1.0</c:v>
                </c:pt>
                <c:pt idx="1">
                  <c:v>2.0</c:v>
                </c:pt>
                <c:pt idx="2">
                  <c:v>3.0</c:v>
                </c:pt>
                <c:pt idx="3">
                  <c:v>4.0</c:v>
                </c:pt>
                <c:pt idx="4">
                  <c:v>5.0</c:v>
                </c:pt>
                <c:pt idx="5">
                  <c:v>6.0</c:v>
                </c:pt>
                <c:pt idx="6">
                  <c:v>7.0</c:v>
                </c:pt>
                <c:pt idx="7">
                  <c:v>8.0</c:v>
                </c:pt>
                <c:pt idx="8">
                  <c:v>9.0</c:v>
                </c:pt>
                <c:pt idx="9">
                  <c:v>10.0</c:v>
                </c:pt>
                <c:pt idx="10">
                  <c:v>11.0</c:v>
                </c:pt>
                <c:pt idx="11">
                  <c:v>12.0</c:v>
                </c:pt>
                <c:pt idx="12">
                  <c:v>13.0</c:v>
                </c:pt>
              </c:numCache>
            </c:numRef>
          </c:xVal>
          <c:yVal>
            <c:numRef>
              <c:f>'Sheet1 (2)'!$B$8:$B$20</c:f>
              <c:numCache>
                <c:formatCode>General</c:formatCode>
                <c:ptCount val="13"/>
                <c:pt idx="0">
                  <c:v>57.8</c:v>
                </c:pt>
                <c:pt idx="1">
                  <c:v>63.6</c:v>
                </c:pt>
                <c:pt idx="2">
                  <c:v>74.3</c:v>
                </c:pt>
                <c:pt idx="3">
                  <c:v>88.6</c:v>
                </c:pt>
                <c:pt idx="4">
                  <c:v>99.6</c:v>
                </c:pt>
                <c:pt idx="5">
                  <c:v>100.7</c:v>
                </c:pt>
                <c:pt idx="6">
                  <c:v>105.7</c:v>
                </c:pt>
                <c:pt idx="7">
                  <c:v>107.3</c:v>
                </c:pt>
                <c:pt idx="8">
                  <c:v>110.7</c:v>
                </c:pt>
                <c:pt idx="9">
                  <c:v>110.0</c:v>
                </c:pt>
                <c:pt idx="10">
                  <c:v>111.6</c:v>
                </c:pt>
                <c:pt idx="11">
                  <c:v>116.6</c:v>
                </c:pt>
                <c:pt idx="12">
                  <c:v>113.4</c:v>
                </c:pt>
              </c:numCache>
            </c:numRef>
          </c:yVal>
          <c:smooth val="0"/>
        </c:ser>
        <c:ser>
          <c:idx val="2"/>
          <c:order val="1"/>
          <c:tx>
            <c:v>I_nom</c:v>
          </c:tx>
          <c:spPr>
            <a:ln w="9525" cmpd="sng">
              <a:solidFill>
                <a:schemeClr val="tx1"/>
              </a:solidFill>
              <a:prstDash val="sysDash"/>
            </a:ln>
          </c:spPr>
          <c:marker>
            <c:symbol val="none"/>
          </c:marker>
          <c:dPt>
            <c:idx val="1"/>
            <c:bubble3D val="0"/>
            <c:spPr>
              <a:ln w="9525" cmpd="sng">
                <a:solidFill>
                  <a:schemeClr val="tx2"/>
                </a:solidFill>
                <a:prstDash val="lgDash"/>
              </a:ln>
            </c:spPr>
          </c:dPt>
          <c:dLbls>
            <c:dLbl>
              <c:idx val="0"/>
              <c:delete val="1"/>
            </c:dLbl>
            <c:dLbl>
              <c:idx val="1"/>
              <c:layout>
                <c:manualLayout>
                  <c:x val="-0.333079011675265"/>
                  <c:y val="-0.0112824239321097"/>
                </c:manualLayout>
              </c:layout>
              <c:tx>
                <c:rich>
                  <a:bodyPr/>
                  <a:lstStyle/>
                  <a:p>
                    <a:r>
                      <a:rPr lang="en-US" sz="1200" b="1">
                        <a:solidFill>
                          <a:schemeClr val="tx2"/>
                        </a:solidFill>
                      </a:rPr>
                      <a:t>Inom= 115.5 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xVal>
            <c:numRef>
              <c:f>'Sheet1 (2)'!$A$4:$A$5</c:f>
              <c:numCache>
                <c:formatCode>General</c:formatCode>
                <c:ptCount val="2"/>
                <c:pt idx="0">
                  <c:v>11.0</c:v>
                </c:pt>
                <c:pt idx="1">
                  <c:v>15.5</c:v>
                </c:pt>
              </c:numCache>
            </c:numRef>
          </c:xVal>
          <c:yVal>
            <c:numRef>
              <c:f>'Sheet1 (2)'!$B$4:$B$5</c:f>
              <c:numCache>
                <c:formatCode>0.0</c:formatCode>
                <c:ptCount val="2"/>
                <c:pt idx="0">
                  <c:v>115.5</c:v>
                </c:pt>
                <c:pt idx="1">
                  <c:v>115.5</c:v>
                </c:pt>
              </c:numCache>
            </c:numRef>
          </c:yVal>
          <c:smooth val="0"/>
        </c:ser>
        <c:ser>
          <c:idx val="4"/>
          <c:order val="2"/>
          <c:tx>
            <c:v>After Thermal cycle</c:v>
          </c:tx>
          <c:spPr>
            <a:ln w="15875">
              <a:solidFill>
                <a:srgbClr val="000090"/>
              </a:solidFill>
            </a:ln>
          </c:spPr>
          <c:marker>
            <c:symbol val="diamond"/>
            <c:size val="4"/>
            <c:spPr>
              <a:solidFill>
                <a:schemeClr val="accent4"/>
              </a:solidFill>
              <a:ln>
                <a:solidFill>
                  <a:schemeClr val="accent4"/>
                </a:solidFill>
              </a:ln>
            </c:spPr>
          </c:marker>
          <c:xVal>
            <c:numRef>
              <c:f>'Sheet1 (2)'!$A$29:$A$30</c:f>
              <c:numCache>
                <c:formatCode>General</c:formatCode>
                <c:ptCount val="2"/>
                <c:pt idx="0">
                  <c:v>14.0</c:v>
                </c:pt>
                <c:pt idx="1">
                  <c:v>15.0</c:v>
                </c:pt>
              </c:numCache>
            </c:numRef>
          </c:xVal>
          <c:yVal>
            <c:numRef>
              <c:f>'Sheet1 (2)'!$B$29:$B$30</c:f>
              <c:numCache>
                <c:formatCode>General</c:formatCode>
                <c:ptCount val="2"/>
                <c:pt idx="0">
                  <c:v>109.7</c:v>
                </c:pt>
                <c:pt idx="1">
                  <c:v>115.6</c:v>
                </c:pt>
              </c:numCache>
            </c:numRef>
          </c:yVal>
          <c:smooth val="0"/>
        </c:ser>
        <c:ser>
          <c:idx val="1"/>
          <c:order val="3"/>
          <c:tx>
            <c:v>th_cycle</c:v>
          </c:tx>
          <c:spPr>
            <a:ln w="9525" cmpd="sng">
              <a:solidFill>
                <a:schemeClr val="tx2"/>
              </a:solidFill>
              <a:prstDash val="lgDash"/>
            </a:ln>
          </c:spPr>
          <c:marker>
            <c:symbol val="none"/>
          </c:marker>
          <c:dLbls>
            <c:dLbl>
              <c:idx val="1"/>
              <c:layout>
                <c:manualLayout>
                  <c:x val="-0.0743728920919545"/>
                  <c:y val="0.262934598928559"/>
                </c:manualLayout>
              </c:layout>
              <c:tx>
                <c:rich>
                  <a:bodyPr rot="-5400000" vert="horz"/>
                  <a:lstStyle/>
                  <a:p>
                    <a:pPr>
                      <a:defRPr sz="800"/>
                    </a:pPr>
                    <a:r>
                      <a:rPr lang="en-US" sz="800" b="1" i="0">
                        <a:solidFill>
                          <a:schemeClr val="tx2"/>
                        </a:solidFill>
                      </a:rPr>
                      <a:t>Thermal Cycle</a:t>
                    </a:r>
                    <a:endParaRPr lang="en-US" b="1" i="0">
                      <a:solidFill>
                        <a:schemeClr val="tx2"/>
                      </a:solidFill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800"/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xVal>
            <c:numRef>
              <c:f>'Sheet1 (2)'!$D$4:$D$5</c:f>
              <c:numCache>
                <c:formatCode>General</c:formatCode>
                <c:ptCount val="2"/>
                <c:pt idx="0">
                  <c:v>14.0</c:v>
                </c:pt>
                <c:pt idx="1">
                  <c:v>14.0</c:v>
                </c:pt>
              </c:numCache>
            </c:numRef>
          </c:xVal>
          <c:yVal>
            <c:numRef>
              <c:f>'Sheet1 (2)'!$E$4:$E$5</c:f>
              <c:numCache>
                <c:formatCode>General</c:formatCode>
                <c:ptCount val="2"/>
                <c:pt idx="0">
                  <c:v>90.0</c:v>
                </c:pt>
                <c:pt idx="1">
                  <c:v>120.0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28082056"/>
        <c:axId val="-2028076184"/>
      </c:scatterChart>
      <c:valAx>
        <c:axId val="-2028082056"/>
        <c:scaling>
          <c:orientation val="minMax"/>
          <c:max val="15.0"/>
          <c:min val="1.0"/>
        </c:scaling>
        <c:delete val="0"/>
        <c:axPos val="b"/>
        <c:majorGridlines>
          <c:spPr>
            <a:ln>
              <a:noFill/>
            </a:ln>
          </c:spPr>
        </c:majorGridlines>
        <c:title>
          <c:tx>
            <c:rich>
              <a:bodyPr/>
              <a:lstStyle/>
              <a:p>
                <a:pPr>
                  <a:defRPr sz="900"/>
                </a:pPr>
                <a:r>
                  <a:rPr lang="en-US" sz="900"/>
                  <a:t>Quench #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en-US"/>
          </a:p>
        </c:txPr>
        <c:crossAx val="-2028076184"/>
        <c:crosses val="autoZero"/>
        <c:crossBetween val="midCat"/>
        <c:majorUnit val="2.0"/>
      </c:valAx>
      <c:valAx>
        <c:axId val="-2028076184"/>
        <c:scaling>
          <c:orientation val="minMax"/>
          <c:max val="120.0"/>
          <c:min val="40.0"/>
        </c:scaling>
        <c:delete val="0"/>
        <c:axPos val="l"/>
        <c:majorGridlines>
          <c:spPr>
            <a:ln>
              <a:noFill/>
            </a:ln>
          </c:spPr>
        </c:majorGridlines>
        <c:minorGridlines>
          <c:spPr>
            <a:ln>
              <a:noFill/>
            </a:ln>
          </c:spPr>
        </c:minorGridlines>
        <c:title>
          <c:tx>
            <c:rich>
              <a:bodyPr rot="-5400000" vert="horz"/>
              <a:lstStyle/>
              <a:p>
                <a:pPr>
                  <a:defRPr sz="900"/>
                </a:pPr>
                <a:r>
                  <a:rPr lang="en-US" sz="900"/>
                  <a:t>Current [A]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en-US"/>
          </a:p>
        </c:txPr>
        <c:crossAx val="-2028082056"/>
        <c:crosses val="autoZero"/>
        <c:crossBetween val="midCat"/>
        <c:majorUnit val="20.0"/>
        <c:minorUnit val="4.0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ysClr val="window" lastClr="FFFFFF"/>
    </a:solidFill>
  </c:sp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67044861966512"/>
          <c:y val="0.0726072607260726"/>
          <c:w val="0.634050397165701"/>
          <c:h val="0.727216028689483"/>
        </c:manualLayout>
      </c:layout>
      <c:scatterChart>
        <c:scatterStyle val="lineMarker"/>
        <c:varyColors val="0"/>
        <c:ser>
          <c:idx val="2"/>
          <c:order val="0"/>
          <c:tx>
            <c:v>116A_center_2</c:v>
          </c:tx>
          <c:spPr>
            <a:ln w="15875" cmpd="sng">
              <a:solidFill>
                <a:schemeClr val="accent2"/>
              </a:solidFill>
            </a:ln>
          </c:spPr>
          <c:marker>
            <c:symbol val="none"/>
          </c:marker>
          <c:xVal>
            <c:numRef>
              <c:f>Sheet1!$E$2:$E$205</c:f>
              <c:numCache>
                <c:formatCode>General</c:formatCode>
                <c:ptCount val="204"/>
                <c:pt idx="0">
                  <c:v>13.285</c:v>
                </c:pt>
                <c:pt idx="1">
                  <c:v>15.285</c:v>
                </c:pt>
                <c:pt idx="2">
                  <c:v>17.31</c:v>
                </c:pt>
                <c:pt idx="3">
                  <c:v>19.31</c:v>
                </c:pt>
                <c:pt idx="4">
                  <c:v>21.31</c:v>
                </c:pt>
                <c:pt idx="5">
                  <c:v>23.345</c:v>
                </c:pt>
                <c:pt idx="6">
                  <c:v>25.345</c:v>
                </c:pt>
                <c:pt idx="7">
                  <c:v>27.355</c:v>
                </c:pt>
                <c:pt idx="8">
                  <c:v>29.36</c:v>
                </c:pt>
                <c:pt idx="9">
                  <c:v>31.36499999999999</c:v>
                </c:pt>
                <c:pt idx="10">
                  <c:v>33.37</c:v>
                </c:pt>
                <c:pt idx="11">
                  <c:v>35.37</c:v>
                </c:pt>
                <c:pt idx="12">
                  <c:v>37.395</c:v>
                </c:pt>
                <c:pt idx="13">
                  <c:v>39.505</c:v>
                </c:pt>
                <c:pt idx="14">
                  <c:v>41.58</c:v>
                </c:pt>
                <c:pt idx="15">
                  <c:v>43.58</c:v>
                </c:pt>
                <c:pt idx="16">
                  <c:v>45.595</c:v>
                </c:pt>
                <c:pt idx="17">
                  <c:v>47.595</c:v>
                </c:pt>
                <c:pt idx="18">
                  <c:v>49.595</c:v>
                </c:pt>
                <c:pt idx="19">
                  <c:v>51.605</c:v>
                </c:pt>
                <c:pt idx="20">
                  <c:v>53.67</c:v>
                </c:pt>
                <c:pt idx="21">
                  <c:v>55.67</c:v>
                </c:pt>
                <c:pt idx="22">
                  <c:v>57.69</c:v>
                </c:pt>
                <c:pt idx="23">
                  <c:v>59.695</c:v>
                </c:pt>
                <c:pt idx="24">
                  <c:v>61.69</c:v>
                </c:pt>
                <c:pt idx="25">
                  <c:v>63.695</c:v>
                </c:pt>
                <c:pt idx="26">
                  <c:v>65.69</c:v>
                </c:pt>
                <c:pt idx="27">
                  <c:v>67.70500000000001</c:v>
                </c:pt>
                <c:pt idx="28">
                  <c:v>69.715</c:v>
                </c:pt>
                <c:pt idx="29">
                  <c:v>71.715</c:v>
                </c:pt>
                <c:pt idx="30">
                  <c:v>73.73</c:v>
                </c:pt>
                <c:pt idx="31">
                  <c:v>75.75</c:v>
                </c:pt>
                <c:pt idx="32">
                  <c:v>77.82</c:v>
                </c:pt>
                <c:pt idx="33">
                  <c:v>79.81500000000001</c:v>
                </c:pt>
                <c:pt idx="34">
                  <c:v>81.81500000000001</c:v>
                </c:pt>
                <c:pt idx="35">
                  <c:v>83.83</c:v>
                </c:pt>
                <c:pt idx="36">
                  <c:v>85.82499999999997</c:v>
                </c:pt>
                <c:pt idx="37">
                  <c:v>87.83</c:v>
                </c:pt>
                <c:pt idx="38">
                  <c:v>89.865</c:v>
                </c:pt>
                <c:pt idx="39">
                  <c:v>91.87499999999998</c:v>
                </c:pt>
                <c:pt idx="40">
                  <c:v>93.94</c:v>
                </c:pt>
                <c:pt idx="41">
                  <c:v>95.95</c:v>
                </c:pt>
                <c:pt idx="42">
                  <c:v>97.95</c:v>
                </c:pt>
                <c:pt idx="43">
                  <c:v>99.965</c:v>
                </c:pt>
                <c:pt idx="44">
                  <c:v>101.99</c:v>
                </c:pt>
                <c:pt idx="45">
                  <c:v>104.005</c:v>
                </c:pt>
                <c:pt idx="46">
                  <c:v>106.04</c:v>
                </c:pt>
                <c:pt idx="47">
                  <c:v>108.045</c:v>
                </c:pt>
                <c:pt idx="48">
                  <c:v>110.075</c:v>
                </c:pt>
                <c:pt idx="49">
                  <c:v>112.13</c:v>
                </c:pt>
                <c:pt idx="50">
                  <c:v>114.155</c:v>
                </c:pt>
                <c:pt idx="51">
                  <c:v>116.175</c:v>
                </c:pt>
                <c:pt idx="52">
                  <c:v>118.18</c:v>
                </c:pt>
                <c:pt idx="53">
                  <c:v>120.19</c:v>
                </c:pt>
                <c:pt idx="54">
                  <c:v>122.19</c:v>
                </c:pt>
                <c:pt idx="55">
                  <c:v>124.19</c:v>
                </c:pt>
                <c:pt idx="56">
                  <c:v>126.25</c:v>
                </c:pt>
                <c:pt idx="57">
                  <c:v>128.3</c:v>
                </c:pt>
                <c:pt idx="58">
                  <c:v>130.365</c:v>
                </c:pt>
                <c:pt idx="59">
                  <c:v>132.365</c:v>
                </c:pt>
                <c:pt idx="60">
                  <c:v>134.39</c:v>
                </c:pt>
                <c:pt idx="61">
                  <c:v>136.39</c:v>
                </c:pt>
                <c:pt idx="62">
                  <c:v>138.39</c:v>
                </c:pt>
                <c:pt idx="63">
                  <c:v>140.39</c:v>
                </c:pt>
                <c:pt idx="64">
                  <c:v>142.4</c:v>
                </c:pt>
                <c:pt idx="65">
                  <c:v>144.425</c:v>
                </c:pt>
                <c:pt idx="66">
                  <c:v>146.425</c:v>
                </c:pt>
                <c:pt idx="67">
                  <c:v>148.45</c:v>
                </c:pt>
                <c:pt idx="68">
                  <c:v>150.525</c:v>
                </c:pt>
                <c:pt idx="69">
                  <c:v>152.525</c:v>
                </c:pt>
                <c:pt idx="70">
                  <c:v>154.585</c:v>
                </c:pt>
                <c:pt idx="71">
                  <c:v>156.585</c:v>
                </c:pt>
                <c:pt idx="72">
                  <c:v>158.61</c:v>
                </c:pt>
                <c:pt idx="73">
                  <c:v>160.61</c:v>
                </c:pt>
                <c:pt idx="74">
                  <c:v>162.635</c:v>
                </c:pt>
                <c:pt idx="75">
                  <c:v>164.65</c:v>
                </c:pt>
                <c:pt idx="76">
                  <c:v>166.645</c:v>
                </c:pt>
                <c:pt idx="77">
                  <c:v>168.645</c:v>
                </c:pt>
                <c:pt idx="78">
                  <c:v>170.645</c:v>
                </c:pt>
                <c:pt idx="79">
                  <c:v>172.66</c:v>
                </c:pt>
                <c:pt idx="80">
                  <c:v>174.66</c:v>
                </c:pt>
                <c:pt idx="81">
                  <c:v>176.66</c:v>
                </c:pt>
                <c:pt idx="82">
                  <c:v>178.685</c:v>
                </c:pt>
                <c:pt idx="83">
                  <c:v>180.71</c:v>
                </c:pt>
                <c:pt idx="84">
                  <c:v>182.71</c:v>
                </c:pt>
                <c:pt idx="85">
                  <c:v>184.76</c:v>
                </c:pt>
                <c:pt idx="86">
                  <c:v>186.85</c:v>
                </c:pt>
                <c:pt idx="87">
                  <c:v>188.885</c:v>
                </c:pt>
                <c:pt idx="88">
                  <c:v>190.885</c:v>
                </c:pt>
                <c:pt idx="89">
                  <c:v>192.885</c:v>
                </c:pt>
                <c:pt idx="90">
                  <c:v>194.895</c:v>
                </c:pt>
                <c:pt idx="91">
                  <c:v>196.895</c:v>
                </c:pt>
                <c:pt idx="92">
                  <c:v>198.96</c:v>
                </c:pt>
                <c:pt idx="93">
                  <c:v>200.985</c:v>
                </c:pt>
                <c:pt idx="94">
                  <c:v>202.995</c:v>
                </c:pt>
                <c:pt idx="95">
                  <c:v>204.995</c:v>
                </c:pt>
                <c:pt idx="96">
                  <c:v>207.0</c:v>
                </c:pt>
                <c:pt idx="97">
                  <c:v>209.06</c:v>
                </c:pt>
                <c:pt idx="98">
                  <c:v>211.07</c:v>
                </c:pt>
                <c:pt idx="99">
                  <c:v>213.11</c:v>
                </c:pt>
                <c:pt idx="100">
                  <c:v>215.125</c:v>
                </c:pt>
                <c:pt idx="101">
                  <c:v>217.15</c:v>
                </c:pt>
                <c:pt idx="102">
                  <c:v>219.15</c:v>
                </c:pt>
                <c:pt idx="103">
                  <c:v>221.21</c:v>
                </c:pt>
                <c:pt idx="104">
                  <c:v>223.225</c:v>
                </c:pt>
                <c:pt idx="105">
                  <c:v>225.25</c:v>
                </c:pt>
                <c:pt idx="106">
                  <c:v>227.26</c:v>
                </c:pt>
                <c:pt idx="107">
                  <c:v>229.265</c:v>
                </c:pt>
                <c:pt idx="108">
                  <c:v>231.26</c:v>
                </c:pt>
                <c:pt idx="109">
                  <c:v>233.285</c:v>
                </c:pt>
                <c:pt idx="110">
                  <c:v>235.31</c:v>
                </c:pt>
                <c:pt idx="111">
                  <c:v>237.315</c:v>
                </c:pt>
                <c:pt idx="112">
                  <c:v>239.35</c:v>
                </c:pt>
                <c:pt idx="113">
                  <c:v>241.385</c:v>
                </c:pt>
                <c:pt idx="114">
                  <c:v>243.415</c:v>
                </c:pt>
                <c:pt idx="115">
                  <c:v>245.44</c:v>
                </c:pt>
                <c:pt idx="116">
                  <c:v>247.44</c:v>
                </c:pt>
                <c:pt idx="117">
                  <c:v>249.465</c:v>
                </c:pt>
                <c:pt idx="118">
                  <c:v>251.465</c:v>
                </c:pt>
                <c:pt idx="119">
                  <c:v>253.49</c:v>
                </c:pt>
                <c:pt idx="120">
                  <c:v>255.5</c:v>
                </c:pt>
                <c:pt idx="121">
                  <c:v>257.515</c:v>
                </c:pt>
                <c:pt idx="122">
                  <c:v>259.5249999999999</c:v>
                </c:pt>
                <c:pt idx="123">
                  <c:v>261.54</c:v>
                </c:pt>
                <c:pt idx="124">
                  <c:v>263.54</c:v>
                </c:pt>
                <c:pt idx="125">
                  <c:v>265.54</c:v>
                </c:pt>
                <c:pt idx="126">
                  <c:v>267.57</c:v>
                </c:pt>
                <c:pt idx="127">
                  <c:v>269.565</c:v>
                </c:pt>
                <c:pt idx="128">
                  <c:v>271.565</c:v>
                </c:pt>
                <c:pt idx="129">
                  <c:v>273.565</c:v>
                </c:pt>
                <c:pt idx="130">
                  <c:v>275.5899999999999</c:v>
                </c:pt>
                <c:pt idx="131">
                  <c:v>277.61</c:v>
                </c:pt>
                <c:pt idx="132">
                  <c:v>279.605</c:v>
                </c:pt>
                <c:pt idx="133">
                  <c:v>281.62</c:v>
                </c:pt>
                <c:pt idx="134">
                  <c:v>283.62</c:v>
                </c:pt>
                <c:pt idx="135">
                  <c:v>285.655</c:v>
                </c:pt>
                <c:pt idx="136">
                  <c:v>287.72</c:v>
                </c:pt>
                <c:pt idx="137">
                  <c:v>289.73</c:v>
                </c:pt>
                <c:pt idx="138">
                  <c:v>291.745</c:v>
                </c:pt>
                <c:pt idx="139">
                  <c:v>293.76</c:v>
                </c:pt>
                <c:pt idx="140">
                  <c:v>295.7799999999999</c:v>
                </c:pt>
                <c:pt idx="141">
                  <c:v>297.785</c:v>
                </c:pt>
                <c:pt idx="142">
                  <c:v>299.795</c:v>
                </c:pt>
                <c:pt idx="143">
                  <c:v>301.8</c:v>
                </c:pt>
                <c:pt idx="144">
                  <c:v>303.825</c:v>
                </c:pt>
                <c:pt idx="145">
                  <c:v>305.82</c:v>
                </c:pt>
                <c:pt idx="146">
                  <c:v>307.9049999999999</c:v>
                </c:pt>
                <c:pt idx="147">
                  <c:v>309.91</c:v>
                </c:pt>
                <c:pt idx="148">
                  <c:v>311.95</c:v>
                </c:pt>
                <c:pt idx="149">
                  <c:v>313.95</c:v>
                </c:pt>
                <c:pt idx="150">
                  <c:v>315.985</c:v>
                </c:pt>
                <c:pt idx="151">
                  <c:v>318.05</c:v>
                </c:pt>
                <c:pt idx="152">
                  <c:v>320.075</c:v>
                </c:pt>
                <c:pt idx="153">
                  <c:v>322.0899999999999</c:v>
                </c:pt>
                <c:pt idx="154">
                  <c:v>324.0899999999999</c:v>
                </c:pt>
                <c:pt idx="155">
                  <c:v>326.0849999999999</c:v>
                </c:pt>
                <c:pt idx="156">
                  <c:v>328.1</c:v>
                </c:pt>
                <c:pt idx="157">
                  <c:v>330.1</c:v>
                </c:pt>
                <c:pt idx="158">
                  <c:v>332.13</c:v>
                </c:pt>
                <c:pt idx="159">
                  <c:v>334.125</c:v>
                </c:pt>
                <c:pt idx="160">
                  <c:v>336.125</c:v>
                </c:pt>
                <c:pt idx="161">
                  <c:v>338.14</c:v>
                </c:pt>
                <c:pt idx="162">
                  <c:v>340.15</c:v>
                </c:pt>
                <c:pt idx="163">
                  <c:v>342.155</c:v>
                </c:pt>
                <c:pt idx="164">
                  <c:v>344.15</c:v>
                </c:pt>
                <c:pt idx="165">
                  <c:v>346.15</c:v>
                </c:pt>
                <c:pt idx="166">
                  <c:v>348.18</c:v>
                </c:pt>
                <c:pt idx="167">
                  <c:v>350.175</c:v>
                </c:pt>
                <c:pt idx="168">
                  <c:v>352.2049999999999</c:v>
                </c:pt>
                <c:pt idx="169">
                  <c:v>354.2149999999999</c:v>
                </c:pt>
                <c:pt idx="170">
                  <c:v>356.225</c:v>
                </c:pt>
                <c:pt idx="171">
                  <c:v>358.25</c:v>
                </c:pt>
                <c:pt idx="172">
                  <c:v>360.285</c:v>
                </c:pt>
                <c:pt idx="173">
                  <c:v>362.3</c:v>
                </c:pt>
                <c:pt idx="174">
                  <c:v>364.375</c:v>
                </c:pt>
                <c:pt idx="175">
                  <c:v>366.39</c:v>
                </c:pt>
                <c:pt idx="176">
                  <c:v>368.39</c:v>
                </c:pt>
                <c:pt idx="177">
                  <c:v>370.4</c:v>
                </c:pt>
                <c:pt idx="178">
                  <c:v>372.415</c:v>
                </c:pt>
                <c:pt idx="179">
                  <c:v>374.4349999999995</c:v>
                </c:pt>
                <c:pt idx="180">
                  <c:v>376.45</c:v>
                </c:pt>
                <c:pt idx="181">
                  <c:v>378.4649999999999</c:v>
                </c:pt>
                <c:pt idx="182">
                  <c:v>380.49</c:v>
                </c:pt>
                <c:pt idx="183">
                  <c:v>382.555</c:v>
                </c:pt>
                <c:pt idx="184">
                  <c:v>384.58</c:v>
                </c:pt>
                <c:pt idx="185">
                  <c:v>386.575</c:v>
                </c:pt>
                <c:pt idx="186">
                  <c:v>388.59</c:v>
                </c:pt>
                <c:pt idx="187">
                  <c:v>390.625</c:v>
                </c:pt>
                <c:pt idx="188">
                  <c:v>392.64</c:v>
                </c:pt>
                <c:pt idx="189">
                  <c:v>394.665</c:v>
                </c:pt>
                <c:pt idx="190">
                  <c:v>396.665</c:v>
                </c:pt>
                <c:pt idx="191">
                  <c:v>398.665</c:v>
                </c:pt>
                <c:pt idx="192">
                  <c:v>400.69</c:v>
                </c:pt>
                <c:pt idx="193">
                  <c:v>402.69</c:v>
                </c:pt>
                <c:pt idx="194">
                  <c:v>404.69</c:v>
                </c:pt>
                <c:pt idx="195">
                  <c:v>406.7149999999999</c:v>
                </c:pt>
                <c:pt idx="196">
                  <c:v>408.7149999999999</c:v>
                </c:pt>
                <c:pt idx="197">
                  <c:v>410.725</c:v>
                </c:pt>
                <c:pt idx="198">
                  <c:v>412.74</c:v>
                </c:pt>
                <c:pt idx="199">
                  <c:v>414.815</c:v>
                </c:pt>
                <c:pt idx="200">
                  <c:v>416.825</c:v>
                </c:pt>
                <c:pt idx="201">
                  <c:v>418.825</c:v>
                </c:pt>
                <c:pt idx="202">
                  <c:v>420.825</c:v>
                </c:pt>
                <c:pt idx="203">
                  <c:v>422.825</c:v>
                </c:pt>
              </c:numCache>
            </c:numRef>
          </c:xVal>
          <c:yVal>
            <c:numRef>
              <c:f>Sheet1!$F$2:$F$205</c:f>
              <c:numCache>
                <c:formatCode>General</c:formatCode>
                <c:ptCount val="204"/>
                <c:pt idx="0">
                  <c:v>0.005939</c:v>
                </c:pt>
                <c:pt idx="1">
                  <c:v>0.006123</c:v>
                </c:pt>
                <c:pt idx="2">
                  <c:v>0.006404</c:v>
                </c:pt>
                <c:pt idx="3">
                  <c:v>0.006816</c:v>
                </c:pt>
                <c:pt idx="4">
                  <c:v>0.007149</c:v>
                </c:pt>
                <c:pt idx="5">
                  <c:v>0.008441</c:v>
                </c:pt>
                <c:pt idx="6">
                  <c:v>0.00939</c:v>
                </c:pt>
                <c:pt idx="7">
                  <c:v>0.010693</c:v>
                </c:pt>
                <c:pt idx="8">
                  <c:v>0.012373</c:v>
                </c:pt>
                <c:pt idx="9">
                  <c:v>0.014419</c:v>
                </c:pt>
                <c:pt idx="10">
                  <c:v>0.016806</c:v>
                </c:pt>
                <c:pt idx="11">
                  <c:v>0.019744</c:v>
                </c:pt>
                <c:pt idx="12">
                  <c:v>0.02373</c:v>
                </c:pt>
                <c:pt idx="13">
                  <c:v>0.028582</c:v>
                </c:pt>
                <c:pt idx="14">
                  <c:v>0.03461</c:v>
                </c:pt>
                <c:pt idx="15">
                  <c:v>0.042086</c:v>
                </c:pt>
                <c:pt idx="16">
                  <c:v>0.051995</c:v>
                </c:pt>
                <c:pt idx="17">
                  <c:v>0.064859</c:v>
                </c:pt>
                <c:pt idx="18">
                  <c:v>0.081793</c:v>
                </c:pt>
                <c:pt idx="19">
                  <c:v>0.104378</c:v>
                </c:pt>
                <c:pt idx="20">
                  <c:v>0.135334</c:v>
                </c:pt>
                <c:pt idx="21">
                  <c:v>0.175246</c:v>
                </c:pt>
                <c:pt idx="22">
                  <c:v>0.228549</c:v>
                </c:pt>
                <c:pt idx="23">
                  <c:v>0.296889</c:v>
                </c:pt>
                <c:pt idx="24">
                  <c:v>0.38373</c:v>
                </c:pt>
                <c:pt idx="25">
                  <c:v>0.49297</c:v>
                </c:pt>
                <c:pt idx="26">
                  <c:v>0.62719</c:v>
                </c:pt>
                <c:pt idx="27">
                  <c:v>0.79009</c:v>
                </c:pt>
                <c:pt idx="28">
                  <c:v>0.98158</c:v>
                </c:pt>
                <c:pt idx="29">
                  <c:v>1.19966</c:v>
                </c:pt>
                <c:pt idx="30">
                  <c:v>1.44492</c:v>
                </c:pt>
                <c:pt idx="31">
                  <c:v>1.71341</c:v>
                </c:pt>
                <c:pt idx="32">
                  <c:v>2.004869999999999</c:v>
                </c:pt>
                <c:pt idx="33">
                  <c:v>2.29837</c:v>
                </c:pt>
                <c:pt idx="34">
                  <c:v>2.59898</c:v>
                </c:pt>
                <c:pt idx="35">
                  <c:v>2.90894</c:v>
                </c:pt>
                <c:pt idx="36">
                  <c:v>3.2211</c:v>
                </c:pt>
                <c:pt idx="37">
                  <c:v>3.539</c:v>
                </c:pt>
                <c:pt idx="38">
                  <c:v>3.871</c:v>
                </c:pt>
                <c:pt idx="39">
                  <c:v>4.197399999999996</c:v>
                </c:pt>
                <c:pt idx="40">
                  <c:v>4.528899999999997</c:v>
                </c:pt>
                <c:pt idx="41">
                  <c:v>4.844099999999996</c:v>
                </c:pt>
                <c:pt idx="42">
                  <c:v>5.146999999999998</c:v>
                </c:pt>
                <c:pt idx="43">
                  <c:v>5.4389</c:v>
                </c:pt>
                <c:pt idx="44">
                  <c:v>5.715899999999999</c:v>
                </c:pt>
                <c:pt idx="45">
                  <c:v>5.9724</c:v>
                </c:pt>
                <c:pt idx="46">
                  <c:v>6.2119</c:v>
                </c:pt>
                <c:pt idx="47">
                  <c:v>6.4268</c:v>
                </c:pt>
                <c:pt idx="48">
                  <c:v>6.624699999999995</c:v>
                </c:pt>
                <c:pt idx="49">
                  <c:v>6.804499999999996</c:v>
                </c:pt>
                <c:pt idx="50">
                  <c:v>6.9623</c:v>
                </c:pt>
                <c:pt idx="51">
                  <c:v>7.102099999999997</c:v>
                </c:pt>
                <c:pt idx="52">
                  <c:v>7.2237</c:v>
                </c:pt>
                <c:pt idx="53">
                  <c:v>7.3314</c:v>
                </c:pt>
                <c:pt idx="54">
                  <c:v>7.423999999999999</c:v>
                </c:pt>
                <c:pt idx="55">
                  <c:v>7.504099999999998</c:v>
                </c:pt>
                <c:pt idx="56">
                  <c:v>7.5739</c:v>
                </c:pt>
                <c:pt idx="57">
                  <c:v>7.6333</c:v>
                </c:pt>
                <c:pt idx="58">
                  <c:v>7.683499999999999</c:v>
                </c:pt>
                <c:pt idx="59">
                  <c:v>7.724199999999996</c:v>
                </c:pt>
                <c:pt idx="60">
                  <c:v>7.7593</c:v>
                </c:pt>
                <c:pt idx="61">
                  <c:v>7.788</c:v>
                </c:pt>
                <c:pt idx="62">
                  <c:v>7.8112</c:v>
                </c:pt>
                <c:pt idx="63">
                  <c:v>7.8301</c:v>
                </c:pt>
                <c:pt idx="64">
                  <c:v>7.8457</c:v>
                </c:pt>
                <c:pt idx="65">
                  <c:v>7.856999999999997</c:v>
                </c:pt>
                <c:pt idx="66">
                  <c:v>7.867399999999995</c:v>
                </c:pt>
                <c:pt idx="67">
                  <c:v>7.8758</c:v>
                </c:pt>
                <c:pt idx="68">
                  <c:v>7.882</c:v>
                </c:pt>
                <c:pt idx="69">
                  <c:v>7.8866</c:v>
                </c:pt>
                <c:pt idx="70">
                  <c:v>7.8911</c:v>
                </c:pt>
                <c:pt idx="71">
                  <c:v>7.894099999999995</c:v>
                </c:pt>
                <c:pt idx="72">
                  <c:v>7.895799999999999</c:v>
                </c:pt>
                <c:pt idx="73">
                  <c:v>7.897299999999999</c:v>
                </c:pt>
                <c:pt idx="74">
                  <c:v>7.898099999999998</c:v>
                </c:pt>
                <c:pt idx="75">
                  <c:v>7.8988</c:v>
                </c:pt>
                <c:pt idx="76">
                  <c:v>7.8993</c:v>
                </c:pt>
                <c:pt idx="77">
                  <c:v>7.8995</c:v>
                </c:pt>
                <c:pt idx="78">
                  <c:v>7.8997</c:v>
                </c:pt>
                <c:pt idx="79">
                  <c:v>7.8997</c:v>
                </c:pt>
                <c:pt idx="80">
                  <c:v>7.8996</c:v>
                </c:pt>
                <c:pt idx="81">
                  <c:v>7.8994</c:v>
                </c:pt>
                <c:pt idx="82">
                  <c:v>7.8997</c:v>
                </c:pt>
                <c:pt idx="83">
                  <c:v>7.8994</c:v>
                </c:pt>
                <c:pt idx="84">
                  <c:v>7.8991</c:v>
                </c:pt>
                <c:pt idx="85">
                  <c:v>7.8987</c:v>
                </c:pt>
                <c:pt idx="86">
                  <c:v>7.8984</c:v>
                </c:pt>
                <c:pt idx="87">
                  <c:v>7.8987</c:v>
                </c:pt>
                <c:pt idx="88">
                  <c:v>7.898499999999998</c:v>
                </c:pt>
                <c:pt idx="89">
                  <c:v>7.8983</c:v>
                </c:pt>
                <c:pt idx="90">
                  <c:v>7.897699999999999</c:v>
                </c:pt>
                <c:pt idx="91">
                  <c:v>7.897399999999997</c:v>
                </c:pt>
                <c:pt idx="92">
                  <c:v>7.896999999999998</c:v>
                </c:pt>
                <c:pt idx="93">
                  <c:v>7.897499999999995</c:v>
                </c:pt>
                <c:pt idx="94">
                  <c:v>7.8968</c:v>
                </c:pt>
                <c:pt idx="95">
                  <c:v>7.8968</c:v>
                </c:pt>
                <c:pt idx="96">
                  <c:v>7.8967</c:v>
                </c:pt>
                <c:pt idx="97">
                  <c:v>7.8962</c:v>
                </c:pt>
                <c:pt idx="98">
                  <c:v>7.8966</c:v>
                </c:pt>
                <c:pt idx="99">
                  <c:v>7.8965</c:v>
                </c:pt>
                <c:pt idx="100">
                  <c:v>7.8964</c:v>
                </c:pt>
                <c:pt idx="101">
                  <c:v>7.8961</c:v>
                </c:pt>
                <c:pt idx="102">
                  <c:v>7.8961</c:v>
                </c:pt>
                <c:pt idx="103">
                  <c:v>7.8964</c:v>
                </c:pt>
                <c:pt idx="104">
                  <c:v>7.8966</c:v>
                </c:pt>
                <c:pt idx="105">
                  <c:v>7.8965</c:v>
                </c:pt>
                <c:pt idx="106">
                  <c:v>7.8966</c:v>
                </c:pt>
                <c:pt idx="107">
                  <c:v>7.8967</c:v>
                </c:pt>
                <c:pt idx="108">
                  <c:v>7.896999999999998</c:v>
                </c:pt>
                <c:pt idx="109">
                  <c:v>7.897899999999995</c:v>
                </c:pt>
                <c:pt idx="110">
                  <c:v>7.897799999999997</c:v>
                </c:pt>
                <c:pt idx="111">
                  <c:v>7.897999999999996</c:v>
                </c:pt>
                <c:pt idx="112">
                  <c:v>7.897999999999996</c:v>
                </c:pt>
                <c:pt idx="113">
                  <c:v>7.899</c:v>
                </c:pt>
                <c:pt idx="114">
                  <c:v>7.899</c:v>
                </c:pt>
                <c:pt idx="115">
                  <c:v>7.8991</c:v>
                </c:pt>
                <c:pt idx="116">
                  <c:v>7.8992</c:v>
                </c:pt>
                <c:pt idx="117">
                  <c:v>7.8992</c:v>
                </c:pt>
                <c:pt idx="118">
                  <c:v>7.8992</c:v>
                </c:pt>
                <c:pt idx="119">
                  <c:v>7.8995</c:v>
                </c:pt>
                <c:pt idx="120">
                  <c:v>7.8987</c:v>
                </c:pt>
                <c:pt idx="121">
                  <c:v>7.898099999999998</c:v>
                </c:pt>
                <c:pt idx="122">
                  <c:v>7.897099999999995</c:v>
                </c:pt>
                <c:pt idx="123">
                  <c:v>7.895799999999999</c:v>
                </c:pt>
                <c:pt idx="124">
                  <c:v>7.8938</c:v>
                </c:pt>
                <c:pt idx="125">
                  <c:v>7.8912</c:v>
                </c:pt>
                <c:pt idx="126">
                  <c:v>7.8877</c:v>
                </c:pt>
                <c:pt idx="127">
                  <c:v>7.8837</c:v>
                </c:pt>
                <c:pt idx="128">
                  <c:v>7.8783</c:v>
                </c:pt>
                <c:pt idx="129">
                  <c:v>7.8714</c:v>
                </c:pt>
                <c:pt idx="130">
                  <c:v>7.862399999999996</c:v>
                </c:pt>
                <c:pt idx="131">
                  <c:v>7.8507</c:v>
                </c:pt>
                <c:pt idx="132">
                  <c:v>7.8369</c:v>
                </c:pt>
                <c:pt idx="133">
                  <c:v>7.8186</c:v>
                </c:pt>
                <c:pt idx="134">
                  <c:v>7.7967</c:v>
                </c:pt>
                <c:pt idx="135">
                  <c:v>7.7696</c:v>
                </c:pt>
                <c:pt idx="136">
                  <c:v>7.7359</c:v>
                </c:pt>
                <c:pt idx="137">
                  <c:v>7.696099999999998</c:v>
                </c:pt>
                <c:pt idx="138">
                  <c:v>7.6492</c:v>
                </c:pt>
                <c:pt idx="139">
                  <c:v>7.5926</c:v>
                </c:pt>
                <c:pt idx="140">
                  <c:v>7.526899999999999</c:v>
                </c:pt>
                <c:pt idx="141">
                  <c:v>7.45</c:v>
                </c:pt>
                <c:pt idx="142">
                  <c:v>7.3603</c:v>
                </c:pt>
                <c:pt idx="143">
                  <c:v>7.258</c:v>
                </c:pt>
                <c:pt idx="144">
                  <c:v>7.1391</c:v>
                </c:pt>
                <c:pt idx="145">
                  <c:v>7.0064</c:v>
                </c:pt>
                <c:pt idx="146">
                  <c:v>6.8496</c:v>
                </c:pt>
                <c:pt idx="147">
                  <c:v>6.6791</c:v>
                </c:pt>
                <c:pt idx="148">
                  <c:v>6.4867</c:v>
                </c:pt>
                <c:pt idx="149">
                  <c:v>6.279</c:v>
                </c:pt>
                <c:pt idx="150">
                  <c:v>6.0461</c:v>
                </c:pt>
                <c:pt idx="151">
                  <c:v>5.7912</c:v>
                </c:pt>
                <c:pt idx="152">
                  <c:v>5.5215</c:v>
                </c:pt>
                <c:pt idx="153">
                  <c:v>5.2358</c:v>
                </c:pt>
                <c:pt idx="154">
                  <c:v>4.9398</c:v>
                </c:pt>
                <c:pt idx="155">
                  <c:v>4.6324</c:v>
                </c:pt>
                <c:pt idx="156">
                  <c:v>4.314399999999996</c:v>
                </c:pt>
                <c:pt idx="157">
                  <c:v>3.995099999999998</c:v>
                </c:pt>
                <c:pt idx="158">
                  <c:v>3.668</c:v>
                </c:pt>
                <c:pt idx="159">
                  <c:v>3.3509</c:v>
                </c:pt>
                <c:pt idx="160">
                  <c:v>3.039099999999999</c:v>
                </c:pt>
                <c:pt idx="161">
                  <c:v>2.7312</c:v>
                </c:pt>
                <c:pt idx="162">
                  <c:v>2.4293</c:v>
                </c:pt>
                <c:pt idx="163">
                  <c:v>2.1366</c:v>
                </c:pt>
                <c:pt idx="164">
                  <c:v>1.8535</c:v>
                </c:pt>
                <c:pt idx="165">
                  <c:v>1.58327</c:v>
                </c:pt>
                <c:pt idx="166">
                  <c:v>1.32803</c:v>
                </c:pt>
                <c:pt idx="167">
                  <c:v>1.09914</c:v>
                </c:pt>
                <c:pt idx="168">
                  <c:v>0.89295</c:v>
                </c:pt>
                <c:pt idx="169">
                  <c:v>0.71611</c:v>
                </c:pt>
                <c:pt idx="170">
                  <c:v>0.56664</c:v>
                </c:pt>
                <c:pt idx="171">
                  <c:v>0.44277</c:v>
                </c:pt>
                <c:pt idx="172">
                  <c:v>0.34252</c:v>
                </c:pt>
                <c:pt idx="173">
                  <c:v>0.26389</c:v>
                </c:pt>
                <c:pt idx="174">
                  <c:v>0.20093</c:v>
                </c:pt>
                <c:pt idx="175">
                  <c:v>0.154245</c:v>
                </c:pt>
                <c:pt idx="176">
                  <c:v>0.119137</c:v>
                </c:pt>
                <c:pt idx="177">
                  <c:v>0.0924</c:v>
                </c:pt>
                <c:pt idx="178">
                  <c:v>0.072341</c:v>
                </c:pt>
                <c:pt idx="179">
                  <c:v>0.057065</c:v>
                </c:pt>
                <c:pt idx="180">
                  <c:v>0.04568</c:v>
                </c:pt>
                <c:pt idx="181">
                  <c:v>0.036856</c:v>
                </c:pt>
                <c:pt idx="182">
                  <c:v>0.030055</c:v>
                </c:pt>
                <c:pt idx="183">
                  <c:v>0.024745</c:v>
                </c:pt>
                <c:pt idx="184">
                  <c:v>0.020552</c:v>
                </c:pt>
                <c:pt idx="185">
                  <c:v>0.017064</c:v>
                </c:pt>
                <c:pt idx="186">
                  <c:v>0.014386</c:v>
                </c:pt>
                <c:pt idx="187">
                  <c:v>0.012235</c:v>
                </c:pt>
                <c:pt idx="188">
                  <c:v>0.010483</c:v>
                </c:pt>
                <c:pt idx="189">
                  <c:v>0.009053</c:v>
                </c:pt>
                <c:pt idx="190">
                  <c:v>0.007792</c:v>
                </c:pt>
                <c:pt idx="191">
                  <c:v>0.0068</c:v>
                </c:pt>
                <c:pt idx="192">
                  <c:v>0.005973</c:v>
                </c:pt>
                <c:pt idx="193">
                  <c:v>0.004972</c:v>
                </c:pt>
                <c:pt idx="194">
                  <c:v>0.004683</c:v>
                </c:pt>
                <c:pt idx="195">
                  <c:v>0.004201</c:v>
                </c:pt>
                <c:pt idx="196">
                  <c:v>0.003782</c:v>
                </c:pt>
                <c:pt idx="197">
                  <c:v>0.003415</c:v>
                </c:pt>
                <c:pt idx="198">
                  <c:v>0.003059</c:v>
                </c:pt>
                <c:pt idx="199">
                  <c:v>0.002834</c:v>
                </c:pt>
                <c:pt idx="200">
                  <c:v>0.002632</c:v>
                </c:pt>
                <c:pt idx="201">
                  <c:v>0.002478</c:v>
                </c:pt>
                <c:pt idx="202">
                  <c:v>0.002327</c:v>
                </c:pt>
                <c:pt idx="203">
                  <c:v>0.002177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32098888"/>
        <c:axId val="-2132055384"/>
      </c:scatterChart>
      <c:scatterChart>
        <c:scatterStyle val="lineMarker"/>
        <c:varyColors val="0"/>
        <c:ser>
          <c:idx val="0"/>
          <c:order val="1"/>
          <c:tx>
            <c:v>log10</c:v>
          </c:tx>
          <c:spPr>
            <a:ln w="19050" cap="sq" cmpd="sng">
              <a:solidFill>
                <a:schemeClr val="tx2"/>
              </a:solidFill>
              <a:prstDash val="sysDot"/>
            </a:ln>
          </c:spPr>
          <c:marker>
            <c:symbol val="none"/>
          </c:marker>
          <c:xVal>
            <c:numRef>
              <c:f>Sheet1!$E$2:$E$205</c:f>
              <c:numCache>
                <c:formatCode>General</c:formatCode>
                <c:ptCount val="204"/>
                <c:pt idx="0">
                  <c:v>13.285</c:v>
                </c:pt>
                <c:pt idx="1">
                  <c:v>15.285</c:v>
                </c:pt>
                <c:pt idx="2">
                  <c:v>17.31</c:v>
                </c:pt>
                <c:pt idx="3">
                  <c:v>19.31</c:v>
                </c:pt>
                <c:pt idx="4">
                  <c:v>21.31</c:v>
                </c:pt>
                <c:pt idx="5">
                  <c:v>23.345</c:v>
                </c:pt>
                <c:pt idx="6">
                  <c:v>25.345</c:v>
                </c:pt>
                <c:pt idx="7">
                  <c:v>27.355</c:v>
                </c:pt>
                <c:pt idx="8">
                  <c:v>29.36</c:v>
                </c:pt>
                <c:pt idx="9">
                  <c:v>31.36499999999999</c:v>
                </c:pt>
                <c:pt idx="10">
                  <c:v>33.37</c:v>
                </c:pt>
                <c:pt idx="11">
                  <c:v>35.37</c:v>
                </c:pt>
                <c:pt idx="12">
                  <c:v>37.395</c:v>
                </c:pt>
                <c:pt idx="13">
                  <c:v>39.505</c:v>
                </c:pt>
                <c:pt idx="14">
                  <c:v>41.58</c:v>
                </c:pt>
                <c:pt idx="15">
                  <c:v>43.58</c:v>
                </c:pt>
                <c:pt idx="16">
                  <c:v>45.595</c:v>
                </c:pt>
                <c:pt idx="17">
                  <c:v>47.595</c:v>
                </c:pt>
                <c:pt idx="18">
                  <c:v>49.595</c:v>
                </c:pt>
                <c:pt idx="19">
                  <c:v>51.605</c:v>
                </c:pt>
                <c:pt idx="20">
                  <c:v>53.67</c:v>
                </c:pt>
                <c:pt idx="21">
                  <c:v>55.67</c:v>
                </c:pt>
                <c:pt idx="22">
                  <c:v>57.69</c:v>
                </c:pt>
                <c:pt idx="23">
                  <c:v>59.695</c:v>
                </c:pt>
                <c:pt idx="24">
                  <c:v>61.69</c:v>
                </c:pt>
                <c:pt idx="25">
                  <c:v>63.695</c:v>
                </c:pt>
                <c:pt idx="26">
                  <c:v>65.69</c:v>
                </c:pt>
                <c:pt idx="27">
                  <c:v>67.70500000000001</c:v>
                </c:pt>
                <c:pt idx="28">
                  <c:v>69.715</c:v>
                </c:pt>
                <c:pt idx="29">
                  <c:v>71.715</c:v>
                </c:pt>
                <c:pt idx="30">
                  <c:v>73.73</c:v>
                </c:pt>
                <c:pt idx="31">
                  <c:v>75.75</c:v>
                </c:pt>
                <c:pt idx="32">
                  <c:v>77.82</c:v>
                </c:pt>
                <c:pt idx="33">
                  <c:v>79.81500000000001</c:v>
                </c:pt>
                <c:pt idx="34">
                  <c:v>81.81500000000001</c:v>
                </c:pt>
                <c:pt idx="35">
                  <c:v>83.83</c:v>
                </c:pt>
                <c:pt idx="36">
                  <c:v>85.82499999999997</c:v>
                </c:pt>
                <c:pt idx="37">
                  <c:v>87.83</c:v>
                </c:pt>
                <c:pt idx="38">
                  <c:v>89.865</c:v>
                </c:pt>
                <c:pt idx="39">
                  <c:v>91.87499999999998</c:v>
                </c:pt>
                <c:pt idx="40">
                  <c:v>93.94</c:v>
                </c:pt>
                <c:pt idx="41">
                  <c:v>95.95</c:v>
                </c:pt>
                <c:pt idx="42">
                  <c:v>97.95</c:v>
                </c:pt>
                <c:pt idx="43">
                  <c:v>99.965</c:v>
                </c:pt>
                <c:pt idx="44">
                  <c:v>101.99</c:v>
                </c:pt>
                <c:pt idx="45">
                  <c:v>104.005</c:v>
                </c:pt>
                <c:pt idx="46">
                  <c:v>106.04</c:v>
                </c:pt>
                <c:pt idx="47">
                  <c:v>108.045</c:v>
                </c:pt>
                <c:pt idx="48">
                  <c:v>110.075</c:v>
                </c:pt>
                <c:pt idx="49">
                  <c:v>112.13</c:v>
                </c:pt>
                <c:pt idx="50">
                  <c:v>114.155</c:v>
                </c:pt>
                <c:pt idx="51">
                  <c:v>116.175</c:v>
                </c:pt>
                <c:pt idx="52">
                  <c:v>118.18</c:v>
                </c:pt>
                <c:pt idx="53">
                  <c:v>120.19</c:v>
                </c:pt>
                <c:pt idx="54">
                  <c:v>122.19</c:v>
                </c:pt>
                <c:pt idx="55">
                  <c:v>124.19</c:v>
                </c:pt>
                <c:pt idx="56">
                  <c:v>126.25</c:v>
                </c:pt>
                <c:pt idx="57">
                  <c:v>128.3</c:v>
                </c:pt>
                <c:pt idx="58">
                  <c:v>130.365</c:v>
                </c:pt>
                <c:pt idx="59">
                  <c:v>132.365</c:v>
                </c:pt>
                <c:pt idx="60">
                  <c:v>134.39</c:v>
                </c:pt>
                <c:pt idx="61">
                  <c:v>136.39</c:v>
                </c:pt>
                <c:pt idx="62">
                  <c:v>138.39</c:v>
                </c:pt>
                <c:pt idx="63">
                  <c:v>140.39</c:v>
                </c:pt>
                <c:pt idx="64">
                  <c:v>142.4</c:v>
                </c:pt>
                <c:pt idx="65">
                  <c:v>144.425</c:v>
                </c:pt>
                <c:pt idx="66">
                  <c:v>146.425</c:v>
                </c:pt>
                <c:pt idx="67">
                  <c:v>148.45</c:v>
                </c:pt>
                <c:pt idx="68">
                  <c:v>150.525</c:v>
                </c:pt>
                <c:pt idx="69">
                  <c:v>152.525</c:v>
                </c:pt>
                <c:pt idx="70">
                  <c:v>154.585</c:v>
                </c:pt>
                <c:pt idx="71">
                  <c:v>156.585</c:v>
                </c:pt>
                <c:pt idx="72">
                  <c:v>158.61</c:v>
                </c:pt>
                <c:pt idx="73">
                  <c:v>160.61</c:v>
                </c:pt>
                <c:pt idx="74">
                  <c:v>162.635</c:v>
                </c:pt>
                <c:pt idx="75">
                  <c:v>164.65</c:v>
                </c:pt>
                <c:pt idx="76">
                  <c:v>166.645</c:v>
                </c:pt>
                <c:pt idx="77">
                  <c:v>168.645</c:v>
                </c:pt>
                <c:pt idx="78">
                  <c:v>170.645</c:v>
                </c:pt>
                <c:pt idx="79">
                  <c:v>172.66</c:v>
                </c:pt>
                <c:pt idx="80">
                  <c:v>174.66</c:v>
                </c:pt>
                <c:pt idx="81">
                  <c:v>176.66</c:v>
                </c:pt>
                <c:pt idx="82">
                  <c:v>178.685</c:v>
                </c:pt>
                <c:pt idx="83">
                  <c:v>180.71</c:v>
                </c:pt>
                <c:pt idx="84">
                  <c:v>182.71</c:v>
                </c:pt>
                <c:pt idx="85">
                  <c:v>184.76</c:v>
                </c:pt>
                <c:pt idx="86">
                  <c:v>186.85</c:v>
                </c:pt>
                <c:pt idx="87">
                  <c:v>188.885</c:v>
                </c:pt>
                <c:pt idx="88">
                  <c:v>190.885</c:v>
                </c:pt>
                <c:pt idx="89">
                  <c:v>192.885</c:v>
                </c:pt>
                <c:pt idx="90">
                  <c:v>194.895</c:v>
                </c:pt>
                <c:pt idx="91">
                  <c:v>196.895</c:v>
                </c:pt>
                <c:pt idx="92">
                  <c:v>198.96</c:v>
                </c:pt>
                <c:pt idx="93">
                  <c:v>200.985</c:v>
                </c:pt>
                <c:pt idx="94">
                  <c:v>202.995</c:v>
                </c:pt>
                <c:pt idx="95">
                  <c:v>204.995</c:v>
                </c:pt>
                <c:pt idx="96">
                  <c:v>207.0</c:v>
                </c:pt>
                <c:pt idx="97">
                  <c:v>209.06</c:v>
                </c:pt>
                <c:pt idx="98">
                  <c:v>211.07</c:v>
                </c:pt>
                <c:pt idx="99">
                  <c:v>213.11</c:v>
                </c:pt>
                <c:pt idx="100">
                  <c:v>215.125</c:v>
                </c:pt>
                <c:pt idx="101">
                  <c:v>217.15</c:v>
                </c:pt>
                <c:pt idx="102">
                  <c:v>219.15</c:v>
                </c:pt>
                <c:pt idx="103">
                  <c:v>221.21</c:v>
                </c:pt>
                <c:pt idx="104">
                  <c:v>223.225</c:v>
                </c:pt>
                <c:pt idx="105">
                  <c:v>225.25</c:v>
                </c:pt>
                <c:pt idx="106">
                  <c:v>227.26</c:v>
                </c:pt>
                <c:pt idx="107">
                  <c:v>229.265</c:v>
                </c:pt>
                <c:pt idx="108">
                  <c:v>231.26</c:v>
                </c:pt>
                <c:pt idx="109">
                  <c:v>233.285</c:v>
                </c:pt>
                <c:pt idx="110">
                  <c:v>235.31</c:v>
                </c:pt>
                <c:pt idx="111">
                  <c:v>237.315</c:v>
                </c:pt>
                <c:pt idx="112">
                  <c:v>239.35</c:v>
                </c:pt>
                <c:pt idx="113">
                  <c:v>241.385</c:v>
                </c:pt>
                <c:pt idx="114">
                  <c:v>243.415</c:v>
                </c:pt>
                <c:pt idx="115">
                  <c:v>245.44</c:v>
                </c:pt>
                <c:pt idx="116">
                  <c:v>247.44</c:v>
                </c:pt>
                <c:pt idx="117">
                  <c:v>249.465</c:v>
                </c:pt>
                <c:pt idx="118">
                  <c:v>251.465</c:v>
                </c:pt>
                <c:pt idx="119">
                  <c:v>253.49</c:v>
                </c:pt>
                <c:pt idx="120">
                  <c:v>255.5</c:v>
                </c:pt>
                <c:pt idx="121">
                  <c:v>257.515</c:v>
                </c:pt>
                <c:pt idx="122">
                  <c:v>259.5249999999999</c:v>
                </c:pt>
                <c:pt idx="123">
                  <c:v>261.54</c:v>
                </c:pt>
                <c:pt idx="124">
                  <c:v>263.54</c:v>
                </c:pt>
                <c:pt idx="125">
                  <c:v>265.54</c:v>
                </c:pt>
                <c:pt idx="126">
                  <c:v>267.57</c:v>
                </c:pt>
                <c:pt idx="127">
                  <c:v>269.565</c:v>
                </c:pt>
                <c:pt idx="128">
                  <c:v>271.565</c:v>
                </c:pt>
                <c:pt idx="129">
                  <c:v>273.565</c:v>
                </c:pt>
                <c:pt idx="130">
                  <c:v>275.5899999999999</c:v>
                </c:pt>
                <c:pt idx="131">
                  <c:v>277.61</c:v>
                </c:pt>
                <c:pt idx="132">
                  <c:v>279.605</c:v>
                </c:pt>
                <c:pt idx="133">
                  <c:v>281.62</c:v>
                </c:pt>
                <c:pt idx="134">
                  <c:v>283.62</c:v>
                </c:pt>
                <c:pt idx="135">
                  <c:v>285.655</c:v>
                </c:pt>
                <c:pt idx="136">
                  <c:v>287.72</c:v>
                </c:pt>
                <c:pt idx="137">
                  <c:v>289.73</c:v>
                </c:pt>
                <c:pt idx="138">
                  <c:v>291.745</c:v>
                </c:pt>
                <c:pt idx="139">
                  <c:v>293.76</c:v>
                </c:pt>
                <c:pt idx="140">
                  <c:v>295.7799999999999</c:v>
                </c:pt>
                <c:pt idx="141">
                  <c:v>297.785</c:v>
                </c:pt>
                <c:pt idx="142">
                  <c:v>299.795</c:v>
                </c:pt>
                <c:pt idx="143">
                  <c:v>301.8</c:v>
                </c:pt>
                <c:pt idx="144">
                  <c:v>303.825</c:v>
                </c:pt>
                <c:pt idx="145">
                  <c:v>305.82</c:v>
                </c:pt>
                <c:pt idx="146">
                  <c:v>307.9049999999999</c:v>
                </c:pt>
                <c:pt idx="147">
                  <c:v>309.91</c:v>
                </c:pt>
                <c:pt idx="148">
                  <c:v>311.95</c:v>
                </c:pt>
                <c:pt idx="149">
                  <c:v>313.95</c:v>
                </c:pt>
                <c:pt idx="150">
                  <c:v>315.985</c:v>
                </c:pt>
                <c:pt idx="151">
                  <c:v>318.05</c:v>
                </c:pt>
                <c:pt idx="152">
                  <c:v>320.075</c:v>
                </c:pt>
                <c:pt idx="153">
                  <c:v>322.0899999999999</c:v>
                </c:pt>
                <c:pt idx="154">
                  <c:v>324.0899999999999</c:v>
                </c:pt>
                <c:pt idx="155">
                  <c:v>326.0849999999999</c:v>
                </c:pt>
                <c:pt idx="156">
                  <c:v>328.1</c:v>
                </c:pt>
                <c:pt idx="157">
                  <c:v>330.1</c:v>
                </c:pt>
                <c:pt idx="158">
                  <c:v>332.13</c:v>
                </c:pt>
                <c:pt idx="159">
                  <c:v>334.125</c:v>
                </c:pt>
                <c:pt idx="160">
                  <c:v>336.125</c:v>
                </c:pt>
                <c:pt idx="161">
                  <c:v>338.14</c:v>
                </c:pt>
                <c:pt idx="162">
                  <c:v>340.15</c:v>
                </c:pt>
                <c:pt idx="163">
                  <c:v>342.155</c:v>
                </c:pt>
                <c:pt idx="164">
                  <c:v>344.15</c:v>
                </c:pt>
                <c:pt idx="165">
                  <c:v>346.15</c:v>
                </c:pt>
                <c:pt idx="166">
                  <c:v>348.18</c:v>
                </c:pt>
                <c:pt idx="167">
                  <c:v>350.175</c:v>
                </c:pt>
                <c:pt idx="168">
                  <c:v>352.2049999999999</c:v>
                </c:pt>
                <c:pt idx="169">
                  <c:v>354.2149999999999</c:v>
                </c:pt>
                <c:pt idx="170">
                  <c:v>356.225</c:v>
                </c:pt>
                <c:pt idx="171">
                  <c:v>358.25</c:v>
                </c:pt>
                <c:pt idx="172">
                  <c:v>360.285</c:v>
                </c:pt>
                <c:pt idx="173">
                  <c:v>362.3</c:v>
                </c:pt>
                <c:pt idx="174">
                  <c:v>364.375</c:v>
                </c:pt>
                <c:pt idx="175">
                  <c:v>366.39</c:v>
                </c:pt>
                <c:pt idx="176">
                  <c:v>368.39</c:v>
                </c:pt>
                <c:pt idx="177">
                  <c:v>370.4</c:v>
                </c:pt>
                <c:pt idx="178">
                  <c:v>372.415</c:v>
                </c:pt>
                <c:pt idx="179">
                  <c:v>374.4349999999995</c:v>
                </c:pt>
                <c:pt idx="180">
                  <c:v>376.45</c:v>
                </c:pt>
                <c:pt idx="181">
                  <c:v>378.4649999999999</c:v>
                </c:pt>
                <c:pt idx="182">
                  <c:v>380.49</c:v>
                </c:pt>
                <c:pt idx="183">
                  <c:v>382.555</c:v>
                </c:pt>
                <c:pt idx="184">
                  <c:v>384.58</c:v>
                </c:pt>
                <c:pt idx="185">
                  <c:v>386.575</c:v>
                </c:pt>
                <c:pt idx="186">
                  <c:v>388.59</c:v>
                </c:pt>
                <c:pt idx="187">
                  <c:v>390.625</c:v>
                </c:pt>
                <c:pt idx="188">
                  <c:v>392.64</c:v>
                </c:pt>
                <c:pt idx="189">
                  <c:v>394.665</c:v>
                </c:pt>
                <c:pt idx="190">
                  <c:v>396.665</c:v>
                </c:pt>
                <c:pt idx="191">
                  <c:v>398.665</c:v>
                </c:pt>
                <c:pt idx="192">
                  <c:v>400.69</c:v>
                </c:pt>
                <c:pt idx="193">
                  <c:v>402.69</c:v>
                </c:pt>
                <c:pt idx="194">
                  <c:v>404.69</c:v>
                </c:pt>
                <c:pt idx="195">
                  <c:v>406.7149999999999</c:v>
                </c:pt>
                <c:pt idx="196">
                  <c:v>408.7149999999999</c:v>
                </c:pt>
                <c:pt idx="197">
                  <c:v>410.725</c:v>
                </c:pt>
                <c:pt idx="198">
                  <c:v>412.74</c:v>
                </c:pt>
                <c:pt idx="199">
                  <c:v>414.815</c:v>
                </c:pt>
                <c:pt idx="200">
                  <c:v>416.825</c:v>
                </c:pt>
                <c:pt idx="201">
                  <c:v>418.825</c:v>
                </c:pt>
                <c:pt idx="202">
                  <c:v>420.825</c:v>
                </c:pt>
                <c:pt idx="203">
                  <c:v>422.825</c:v>
                </c:pt>
              </c:numCache>
            </c:numRef>
          </c:xVal>
          <c:yVal>
            <c:numRef>
              <c:f>Sheet1!$F$2:$F$205</c:f>
              <c:numCache>
                <c:formatCode>General</c:formatCode>
                <c:ptCount val="204"/>
                <c:pt idx="0">
                  <c:v>0.005939</c:v>
                </c:pt>
                <c:pt idx="1">
                  <c:v>0.006123</c:v>
                </c:pt>
                <c:pt idx="2">
                  <c:v>0.006404</c:v>
                </c:pt>
                <c:pt idx="3">
                  <c:v>0.006816</c:v>
                </c:pt>
                <c:pt idx="4">
                  <c:v>0.007149</c:v>
                </c:pt>
                <c:pt idx="5">
                  <c:v>0.008441</c:v>
                </c:pt>
                <c:pt idx="6">
                  <c:v>0.00939</c:v>
                </c:pt>
                <c:pt idx="7">
                  <c:v>0.010693</c:v>
                </c:pt>
                <c:pt idx="8">
                  <c:v>0.012373</c:v>
                </c:pt>
                <c:pt idx="9">
                  <c:v>0.014419</c:v>
                </c:pt>
                <c:pt idx="10">
                  <c:v>0.016806</c:v>
                </c:pt>
                <c:pt idx="11">
                  <c:v>0.019744</c:v>
                </c:pt>
                <c:pt idx="12">
                  <c:v>0.02373</c:v>
                </c:pt>
                <c:pt idx="13">
                  <c:v>0.028582</c:v>
                </c:pt>
                <c:pt idx="14">
                  <c:v>0.03461</c:v>
                </c:pt>
                <c:pt idx="15">
                  <c:v>0.042086</c:v>
                </c:pt>
                <c:pt idx="16">
                  <c:v>0.051995</c:v>
                </c:pt>
                <c:pt idx="17">
                  <c:v>0.064859</c:v>
                </c:pt>
                <c:pt idx="18">
                  <c:v>0.081793</c:v>
                </c:pt>
                <c:pt idx="19">
                  <c:v>0.104378</c:v>
                </c:pt>
                <c:pt idx="20">
                  <c:v>0.135334</c:v>
                </c:pt>
                <c:pt idx="21">
                  <c:v>0.175246</c:v>
                </c:pt>
                <c:pt idx="22">
                  <c:v>0.228549</c:v>
                </c:pt>
                <c:pt idx="23">
                  <c:v>0.296889</c:v>
                </c:pt>
                <c:pt idx="24">
                  <c:v>0.38373</c:v>
                </c:pt>
                <c:pt idx="25">
                  <c:v>0.49297</c:v>
                </c:pt>
                <c:pt idx="26">
                  <c:v>0.62719</c:v>
                </c:pt>
                <c:pt idx="27">
                  <c:v>0.79009</c:v>
                </c:pt>
                <c:pt idx="28">
                  <c:v>0.98158</c:v>
                </c:pt>
                <c:pt idx="29">
                  <c:v>1.19966</c:v>
                </c:pt>
                <c:pt idx="30">
                  <c:v>1.44492</c:v>
                </c:pt>
                <c:pt idx="31">
                  <c:v>1.71341</c:v>
                </c:pt>
                <c:pt idx="32">
                  <c:v>2.004869999999999</c:v>
                </c:pt>
                <c:pt idx="33">
                  <c:v>2.29837</c:v>
                </c:pt>
                <c:pt idx="34">
                  <c:v>2.59898</c:v>
                </c:pt>
                <c:pt idx="35">
                  <c:v>2.90894</c:v>
                </c:pt>
                <c:pt idx="36">
                  <c:v>3.2211</c:v>
                </c:pt>
                <c:pt idx="37">
                  <c:v>3.539</c:v>
                </c:pt>
                <c:pt idx="38">
                  <c:v>3.871</c:v>
                </c:pt>
                <c:pt idx="39">
                  <c:v>4.197399999999996</c:v>
                </c:pt>
                <c:pt idx="40">
                  <c:v>4.528899999999997</c:v>
                </c:pt>
                <c:pt idx="41">
                  <c:v>4.844099999999996</c:v>
                </c:pt>
                <c:pt idx="42">
                  <c:v>5.146999999999998</c:v>
                </c:pt>
                <c:pt idx="43">
                  <c:v>5.4389</c:v>
                </c:pt>
                <c:pt idx="44">
                  <c:v>5.715899999999999</c:v>
                </c:pt>
                <c:pt idx="45">
                  <c:v>5.9724</c:v>
                </c:pt>
                <c:pt idx="46">
                  <c:v>6.2119</c:v>
                </c:pt>
                <c:pt idx="47">
                  <c:v>6.4268</c:v>
                </c:pt>
                <c:pt idx="48">
                  <c:v>6.624699999999995</c:v>
                </c:pt>
                <c:pt idx="49">
                  <c:v>6.804499999999996</c:v>
                </c:pt>
                <c:pt idx="50">
                  <c:v>6.9623</c:v>
                </c:pt>
                <c:pt idx="51">
                  <c:v>7.102099999999997</c:v>
                </c:pt>
                <c:pt idx="52">
                  <c:v>7.2237</c:v>
                </c:pt>
                <c:pt idx="53">
                  <c:v>7.3314</c:v>
                </c:pt>
                <c:pt idx="54">
                  <c:v>7.423999999999999</c:v>
                </c:pt>
                <c:pt idx="55">
                  <c:v>7.504099999999998</c:v>
                </c:pt>
                <c:pt idx="56">
                  <c:v>7.5739</c:v>
                </c:pt>
                <c:pt idx="57">
                  <c:v>7.6333</c:v>
                </c:pt>
                <c:pt idx="58">
                  <c:v>7.683499999999999</c:v>
                </c:pt>
                <c:pt idx="59">
                  <c:v>7.724199999999996</c:v>
                </c:pt>
                <c:pt idx="60">
                  <c:v>7.7593</c:v>
                </c:pt>
                <c:pt idx="61">
                  <c:v>7.788</c:v>
                </c:pt>
                <c:pt idx="62">
                  <c:v>7.8112</c:v>
                </c:pt>
                <c:pt idx="63">
                  <c:v>7.8301</c:v>
                </c:pt>
                <c:pt idx="64">
                  <c:v>7.8457</c:v>
                </c:pt>
                <c:pt idx="65">
                  <c:v>7.856999999999997</c:v>
                </c:pt>
                <c:pt idx="66">
                  <c:v>7.867399999999995</c:v>
                </c:pt>
                <c:pt idx="67">
                  <c:v>7.8758</c:v>
                </c:pt>
                <c:pt idx="68">
                  <c:v>7.882</c:v>
                </c:pt>
                <c:pt idx="69">
                  <c:v>7.8866</c:v>
                </c:pt>
                <c:pt idx="70">
                  <c:v>7.8911</c:v>
                </c:pt>
                <c:pt idx="71">
                  <c:v>7.894099999999995</c:v>
                </c:pt>
                <c:pt idx="72">
                  <c:v>7.895799999999999</c:v>
                </c:pt>
                <c:pt idx="73">
                  <c:v>7.897299999999999</c:v>
                </c:pt>
                <c:pt idx="74">
                  <c:v>7.898099999999998</c:v>
                </c:pt>
                <c:pt idx="75">
                  <c:v>7.8988</c:v>
                </c:pt>
                <c:pt idx="76">
                  <c:v>7.8993</c:v>
                </c:pt>
                <c:pt idx="77">
                  <c:v>7.8995</c:v>
                </c:pt>
                <c:pt idx="78">
                  <c:v>7.8997</c:v>
                </c:pt>
                <c:pt idx="79">
                  <c:v>7.8997</c:v>
                </c:pt>
                <c:pt idx="80">
                  <c:v>7.8996</c:v>
                </c:pt>
                <c:pt idx="81">
                  <c:v>7.8994</c:v>
                </c:pt>
                <c:pt idx="82">
                  <c:v>7.8997</c:v>
                </c:pt>
                <c:pt idx="83">
                  <c:v>7.8994</c:v>
                </c:pt>
                <c:pt idx="84">
                  <c:v>7.8991</c:v>
                </c:pt>
                <c:pt idx="85">
                  <c:v>7.8987</c:v>
                </c:pt>
                <c:pt idx="86">
                  <c:v>7.8984</c:v>
                </c:pt>
                <c:pt idx="87">
                  <c:v>7.8987</c:v>
                </c:pt>
                <c:pt idx="88">
                  <c:v>7.898499999999998</c:v>
                </c:pt>
                <c:pt idx="89">
                  <c:v>7.8983</c:v>
                </c:pt>
                <c:pt idx="90">
                  <c:v>7.897699999999999</c:v>
                </c:pt>
                <c:pt idx="91">
                  <c:v>7.897399999999997</c:v>
                </c:pt>
                <c:pt idx="92">
                  <c:v>7.896999999999998</c:v>
                </c:pt>
                <c:pt idx="93">
                  <c:v>7.897499999999995</c:v>
                </c:pt>
                <c:pt idx="94">
                  <c:v>7.8968</c:v>
                </c:pt>
                <c:pt idx="95">
                  <c:v>7.8968</c:v>
                </c:pt>
                <c:pt idx="96">
                  <c:v>7.8967</c:v>
                </c:pt>
                <c:pt idx="97">
                  <c:v>7.8962</c:v>
                </c:pt>
                <c:pt idx="98">
                  <c:v>7.8966</c:v>
                </c:pt>
                <c:pt idx="99">
                  <c:v>7.8965</c:v>
                </c:pt>
                <c:pt idx="100">
                  <c:v>7.8964</c:v>
                </c:pt>
                <c:pt idx="101">
                  <c:v>7.8961</c:v>
                </c:pt>
                <c:pt idx="102">
                  <c:v>7.8961</c:v>
                </c:pt>
                <c:pt idx="103">
                  <c:v>7.8964</c:v>
                </c:pt>
                <c:pt idx="104">
                  <c:v>7.8966</c:v>
                </c:pt>
                <c:pt idx="105">
                  <c:v>7.8965</c:v>
                </c:pt>
                <c:pt idx="106">
                  <c:v>7.8966</c:v>
                </c:pt>
                <c:pt idx="107">
                  <c:v>7.8967</c:v>
                </c:pt>
                <c:pt idx="108">
                  <c:v>7.896999999999998</c:v>
                </c:pt>
                <c:pt idx="109">
                  <c:v>7.897899999999995</c:v>
                </c:pt>
                <c:pt idx="110">
                  <c:v>7.897799999999997</c:v>
                </c:pt>
                <c:pt idx="111">
                  <c:v>7.897999999999996</c:v>
                </c:pt>
                <c:pt idx="112">
                  <c:v>7.897999999999996</c:v>
                </c:pt>
                <c:pt idx="113">
                  <c:v>7.899</c:v>
                </c:pt>
                <c:pt idx="114">
                  <c:v>7.899</c:v>
                </c:pt>
                <c:pt idx="115">
                  <c:v>7.8991</c:v>
                </c:pt>
                <c:pt idx="116">
                  <c:v>7.8992</c:v>
                </c:pt>
                <c:pt idx="117">
                  <c:v>7.8992</c:v>
                </c:pt>
                <c:pt idx="118">
                  <c:v>7.8992</c:v>
                </c:pt>
                <c:pt idx="119">
                  <c:v>7.8995</c:v>
                </c:pt>
                <c:pt idx="120">
                  <c:v>7.8987</c:v>
                </c:pt>
                <c:pt idx="121">
                  <c:v>7.898099999999998</c:v>
                </c:pt>
                <c:pt idx="122">
                  <c:v>7.897099999999995</c:v>
                </c:pt>
                <c:pt idx="123">
                  <c:v>7.895799999999999</c:v>
                </c:pt>
                <c:pt idx="124">
                  <c:v>7.8938</c:v>
                </c:pt>
                <c:pt idx="125">
                  <c:v>7.8912</c:v>
                </c:pt>
                <c:pt idx="126">
                  <c:v>7.8877</c:v>
                </c:pt>
                <c:pt idx="127">
                  <c:v>7.8837</c:v>
                </c:pt>
                <c:pt idx="128">
                  <c:v>7.8783</c:v>
                </c:pt>
                <c:pt idx="129">
                  <c:v>7.8714</c:v>
                </c:pt>
                <c:pt idx="130">
                  <c:v>7.862399999999996</c:v>
                </c:pt>
                <c:pt idx="131">
                  <c:v>7.8507</c:v>
                </c:pt>
                <c:pt idx="132">
                  <c:v>7.8369</c:v>
                </c:pt>
                <c:pt idx="133">
                  <c:v>7.8186</c:v>
                </c:pt>
                <c:pt idx="134">
                  <c:v>7.7967</c:v>
                </c:pt>
                <c:pt idx="135">
                  <c:v>7.7696</c:v>
                </c:pt>
                <c:pt idx="136">
                  <c:v>7.7359</c:v>
                </c:pt>
                <c:pt idx="137">
                  <c:v>7.696099999999998</c:v>
                </c:pt>
                <c:pt idx="138">
                  <c:v>7.6492</c:v>
                </c:pt>
                <c:pt idx="139">
                  <c:v>7.5926</c:v>
                </c:pt>
                <c:pt idx="140">
                  <c:v>7.526899999999999</c:v>
                </c:pt>
                <c:pt idx="141">
                  <c:v>7.45</c:v>
                </c:pt>
                <c:pt idx="142">
                  <c:v>7.3603</c:v>
                </c:pt>
                <c:pt idx="143">
                  <c:v>7.258</c:v>
                </c:pt>
                <c:pt idx="144">
                  <c:v>7.1391</c:v>
                </c:pt>
                <c:pt idx="145">
                  <c:v>7.0064</c:v>
                </c:pt>
                <c:pt idx="146">
                  <c:v>6.8496</c:v>
                </c:pt>
                <c:pt idx="147">
                  <c:v>6.6791</c:v>
                </c:pt>
                <c:pt idx="148">
                  <c:v>6.4867</c:v>
                </c:pt>
                <c:pt idx="149">
                  <c:v>6.279</c:v>
                </c:pt>
                <c:pt idx="150">
                  <c:v>6.0461</c:v>
                </c:pt>
                <c:pt idx="151">
                  <c:v>5.7912</c:v>
                </c:pt>
                <c:pt idx="152">
                  <c:v>5.5215</c:v>
                </c:pt>
                <c:pt idx="153">
                  <c:v>5.2358</c:v>
                </c:pt>
                <c:pt idx="154">
                  <c:v>4.9398</c:v>
                </c:pt>
                <c:pt idx="155">
                  <c:v>4.6324</c:v>
                </c:pt>
                <c:pt idx="156">
                  <c:v>4.314399999999996</c:v>
                </c:pt>
                <c:pt idx="157">
                  <c:v>3.995099999999998</c:v>
                </c:pt>
                <c:pt idx="158">
                  <c:v>3.668</c:v>
                </c:pt>
                <c:pt idx="159">
                  <c:v>3.3509</c:v>
                </c:pt>
                <c:pt idx="160">
                  <c:v>3.039099999999999</c:v>
                </c:pt>
                <c:pt idx="161">
                  <c:v>2.7312</c:v>
                </c:pt>
                <c:pt idx="162">
                  <c:v>2.4293</c:v>
                </c:pt>
                <c:pt idx="163">
                  <c:v>2.1366</c:v>
                </c:pt>
                <c:pt idx="164">
                  <c:v>1.8535</c:v>
                </c:pt>
                <c:pt idx="165">
                  <c:v>1.58327</c:v>
                </c:pt>
                <c:pt idx="166">
                  <c:v>1.32803</c:v>
                </c:pt>
                <c:pt idx="167">
                  <c:v>1.09914</c:v>
                </c:pt>
                <c:pt idx="168">
                  <c:v>0.89295</c:v>
                </c:pt>
                <c:pt idx="169">
                  <c:v>0.71611</c:v>
                </c:pt>
                <c:pt idx="170">
                  <c:v>0.56664</c:v>
                </c:pt>
                <c:pt idx="171">
                  <c:v>0.44277</c:v>
                </c:pt>
                <c:pt idx="172">
                  <c:v>0.34252</c:v>
                </c:pt>
                <c:pt idx="173">
                  <c:v>0.26389</c:v>
                </c:pt>
                <c:pt idx="174">
                  <c:v>0.20093</c:v>
                </c:pt>
                <c:pt idx="175">
                  <c:v>0.154245</c:v>
                </c:pt>
                <c:pt idx="176">
                  <c:v>0.119137</c:v>
                </c:pt>
                <c:pt idx="177">
                  <c:v>0.0924</c:v>
                </c:pt>
                <c:pt idx="178">
                  <c:v>0.072341</c:v>
                </c:pt>
                <c:pt idx="179">
                  <c:v>0.057065</c:v>
                </c:pt>
                <c:pt idx="180">
                  <c:v>0.04568</c:v>
                </c:pt>
                <c:pt idx="181">
                  <c:v>0.036856</c:v>
                </c:pt>
                <c:pt idx="182">
                  <c:v>0.030055</c:v>
                </c:pt>
                <c:pt idx="183">
                  <c:v>0.024745</c:v>
                </c:pt>
                <c:pt idx="184">
                  <c:v>0.020552</c:v>
                </c:pt>
                <c:pt idx="185">
                  <c:v>0.017064</c:v>
                </c:pt>
                <c:pt idx="186">
                  <c:v>0.014386</c:v>
                </c:pt>
                <c:pt idx="187">
                  <c:v>0.012235</c:v>
                </c:pt>
                <c:pt idx="188">
                  <c:v>0.010483</c:v>
                </c:pt>
                <c:pt idx="189">
                  <c:v>0.009053</c:v>
                </c:pt>
                <c:pt idx="190">
                  <c:v>0.007792</c:v>
                </c:pt>
                <c:pt idx="191">
                  <c:v>0.0068</c:v>
                </c:pt>
                <c:pt idx="192">
                  <c:v>0.005973</c:v>
                </c:pt>
                <c:pt idx="193">
                  <c:v>0.004972</c:v>
                </c:pt>
                <c:pt idx="194">
                  <c:v>0.004683</c:v>
                </c:pt>
                <c:pt idx="195">
                  <c:v>0.004201</c:v>
                </c:pt>
                <c:pt idx="196">
                  <c:v>0.003782</c:v>
                </c:pt>
                <c:pt idx="197">
                  <c:v>0.003415</c:v>
                </c:pt>
                <c:pt idx="198">
                  <c:v>0.003059</c:v>
                </c:pt>
                <c:pt idx="199">
                  <c:v>0.002834</c:v>
                </c:pt>
                <c:pt idx="200">
                  <c:v>0.002632</c:v>
                </c:pt>
                <c:pt idx="201">
                  <c:v>0.002478</c:v>
                </c:pt>
                <c:pt idx="202">
                  <c:v>0.002327</c:v>
                </c:pt>
                <c:pt idx="203">
                  <c:v>0.002177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76755512"/>
        <c:axId val="-2076540424"/>
      </c:scatterChart>
      <c:valAx>
        <c:axId val="-2132098888"/>
        <c:scaling>
          <c:orientation val="minMax"/>
          <c:max val="440.0"/>
          <c:min val="0.0"/>
        </c:scaling>
        <c:delete val="0"/>
        <c:axPos val="b"/>
        <c:title>
          <c:tx>
            <c:rich>
              <a:bodyPr/>
              <a:lstStyle/>
              <a:p>
                <a:pPr>
                  <a:defRPr sz="900"/>
                </a:pPr>
                <a:r>
                  <a:rPr lang="en-US" sz="900"/>
                  <a:t>Z [ mm]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2132055384"/>
        <c:crosses val="autoZero"/>
        <c:crossBetween val="midCat"/>
        <c:majorUnit val="50.0"/>
      </c:valAx>
      <c:valAx>
        <c:axId val="-2132055384"/>
        <c:scaling>
          <c:orientation val="minMax"/>
          <c:max val="8.0"/>
        </c:scaling>
        <c:delete val="0"/>
        <c:axPos val="l"/>
        <c:majorGridlines>
          <c:spPr>
            <a:ln>
              <a:solidFill>
                <a:schemeClr val="bg1">
                  <a:lumMod val="50000"/>
                </a:schemeClr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900"/>
                  <a:t>Bz [T]</a:t>
                </a:r>
              </a:p>
            </c:rich>
          </c:tx>
          <c:layout>
            <c:manualLayout>
              <c:xMode val="edge"/>
              <c:yMode val="edge"/>
              <c:x val="0.0301804353663713"/>
              <c:y val="0.357396637301525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2132098888"/>
        <c:crosses val="autoZero"/>
        <c:crossBetween val="midCat"/>
        <c:majorUnit val="2.0"/>
      </c:valAx>
      <c:valAx>
        <c:axId val="-2076540424"/>
        <c:scaling>
          <c:logBase val="10.0"/>
          <c:orientation val="minMax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 sz="900"/>
                </a:pPr>
                <a:r>
                  <a:rPr lang="en-US" sz="900"/>
                  <a:t>Bz [T], log</a:t>
                </a:r>
                <a:r>
                  <a:rPr lang="en-US" sz="900" baseline="-25000"/>
                  <a:t>10</a:t>
                </a:r>
              </a:p>
            </c:rich>
          </c:tx>
          <c:layout>
            <c:manualLayout>
              <c:xMode val="edge"/>
              <c:yMode val="edge"/>
              <c:x val="0.900804033159222"/>
              <c:y val="0.19718406486317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2076755512"/>
        <c:crosses val="max"/>
        <c:crossBetween val="midCat"/>
      </c:valAx>
      <c:valAx>
        <c:axId val="-20767555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-2076540424"/>
        <c:crosses val="autoZero"/>
        <c:crossBetween val="midCat"/>
      </c:valAx>
    </c:plotArea>
    <c:plotVisOnly val="1"/>
    <c:dispBlanksAs val="gap"/>
    <c:showDLblsOverMax val="0"/>
  </c:chart>
  <c:spPr>
    <a:solidFill>
      <a:sysClr val="window" lastClr="FFFFFF"/>
    </a:solidFill>
  </c:sp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C0AE0C-F616-FB4C-A656-E699F96BF21D}" type="datetimeFigureOut">
              <a:rPr lang="en-US" smtClean="0"/>
              <a:t>11/4/14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6C3D38-5CD6-C34F-894E-68CC18BACA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379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Highlight remaining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4063C-3ADC-47C1-8122-143CE46E83B8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87671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MC</a:t>
            </a:r>
            <a:r>
              <a:rPr lang="en-GB" baseline="0" dirty="0" smtClean="0"/>
              <a:t> option ?</a:t>
            </a:r>
          </a:p>
          <a:p>
            <a:r>
              <a:rPr lang="en-GB" baseline="0" dirty="0" smtClean="0"/>
              <a:t>Non  </a:t>
            </a:r>
            <a:r>
              <a:rPr lang="en-GB" baseline="0" dirty="0" err="1" smtClean="0"/>
              <a:t>onform</a:t>
            </a:r>
            <a:r>
              <a:rPr lang="en-GB" baseline="0" dirty="0" smtClean="0"/>
              <a:t> =red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4063C-3ADC-47C1-8122-143CE46E83B8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8375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Cryo</a:t>
            </a:r>
            <a:r>
              <a:rPr lang="en-GB" dirty="0" smtClean="0"/>
              <a:t> </a:t>
            </a:r>
            <a:r>
              <a:rPr lang="en-GB" dirty="0" err="1" smtClean="0"/>
              <a:t>rf</a:t>
            </a:r>
            <a:r>
              <a:rPr lang="en-GB" dirty="0" smtClean="0"/>
              <a:t> = linac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4063C-3ADC-47C1-8122-143CE46E83B8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9709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Ubuntu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Ubuntu Ligh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  <p:pic>
        <p:nvPicPr>
          <p:cNvPr id="4" name="Picture 3" descr="2014-04-09_CERN_60years_ENdept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5426020"/>
            <a:ext cx="4376736" cy="1152000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455177" y="5722630"/>
            <a:ext cx="2257435" cy="734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FB4B-AF5E-480F-B579-052496A165DD}" type="datetimeFigureOut">
              <a:rPr lang="en-GB" smtClean="0"/>
              <a:t>11/4/14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02ED1-E1E9-4921-9F90-97C16AA06C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208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FB4B-AF5E-480F-B579-052496A165DD}" type="datetimeFigureOut">
              <a:rPr lang="en-GB" smtClean="0"/>
              <a:t>11/4/14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02ED1-E1E9-4921-9F90-97C16AA06C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90202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FB4B-AF5E-480F-B579-052496A165DD}" type="datetimeFigureOut">
              <a:rPr lang="en-GB" smtClean="0"/>
              <a:t>11/4/14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02ED1-E1E9-4921-9F90-97C16AA06C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44792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FB4B-AF5E-480F-B579-052496A165DD}" type="datetimeFigureOut">
              <a:rPr lang="en-GB" smtClean="0"/>
              <a:t>11/4/14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02ED1-E1E9-4921-9F90-97C16AA06C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07970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FB4B-AF5E-480F-B579-052496A165DD}" type="datetimeFigureOut">
              <a:rPr lang="en-GB" smtClean="0"/>
              <a:t>11/4/14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02ED1-E1E9-4921-9F90-97C16AA06C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99558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FB4B-AF5E-480F-B579-052496A165DD}" type="datetimeFigureOut">
              <a:rPr lang="en-GB" smtClean="0"/>
              <a:t>11/4/14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02ED1-E1E9-4921-9F90-97C16AA06C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35249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FB4B-AF5E-480F-B579-052496A165DD}" type="datetimeFigureOut">
              <a:rPr lang="en-GB" smtClean="0"/>
              <a:t>11/4/14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02ED1-E1E9-4921-9F90-97C16AA06C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6625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FB4B-AF5E-480F-B579-052496A165DD}" type="datetimeFigureOut">
              <a:rPr lang="en-GB" smtClean="0"/>
              <a:t>11/4/14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02ED1-E1E9-4921-9F90-97C16AA06C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73986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FB4B-AF5E-480F-B579-052496A165DD}" type="datetimeFigureOut">
              <a:rPr lang="en-GB" smtClean="0"/>
              <a:t>11/4/14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02ED1-E1E9-4921-9F90-97C16AA06C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90049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FB4B-AF5E-480F-B579-052496A165DD}" type="datetimeFigureOut">
              <a:rPr lang="en-GB" smtClean="0"/>
              <a:t>11/4/14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02ED1-E1E9-4921-9F90-97C16AA06C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3897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40016" y="6356350"/>
            <a:ext cx="4816908" cy="365125"/>
          </a:xfrm>
        </p:spPr>
        <p:txBody>
          <a:bodyPr/>
          <a:lstStyle/>
          <a:p>
            <a:r>
              <a:rPr lang="en-US" dirty="0" smtClean="0"/>
              <a:t>Y. </a:t>
            </a:r>
            <a:r>
              <a:rPr lang="en-US" dirty="0" err="1" smtClean="0"/>
              <a:t>Kadi</a:t>
            </a:r>
            <a:r>
              <a:rPr lang="en-US" dirty="0" smtClean="0"/>
              <a:t> – 71</a:t>
            </a:r>
            <a:r>
              <a:rPr lang="en-US" baseline="30000" dirty="0" smtClean="0"/>
              <a:t>st</a:t>
            </a:r>
            <a:r>
              <a:rPr lang="en-US" dirty="0" smtClean="0"/>
              <a:t> ISOLDE Collaboration Committee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949325"/>
            <a:ext cx="8226425" cy="5324475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925365" y="304713"/>
            <a:ext cx="1683971" cy="548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FB4B-AF5E-480F-B579-052496A165DD}" type="datetimeFigureOut">
              <a:rPr lang="en-GB" smtClean="0"/>
              <a:t>11/4/14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02ED1-E1E9-4921-9F90-97C16AA06C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0206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014-04-09_CERN_60years_ENdept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8286" y="2796780"/>
            <a:ext cx="4376736" cy="1152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x-none" dirty="0" smtClean="0"/>
              <a:t>Click to edit Master text 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40CC2-05D3-4024-ADF4-2E65E3BA784B}" type="datetimeFigureOut">
              <a:rPr lang="en-GB" smtClean="0"/>
              <a:t>11/4/14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9395D-E1F3-4E41-9C32-EA13FC040B5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3647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40CC2-05D3-4024-ADF4-2E65E3BA784B}" type="datetimeFigureOut">
              <a:rPr lang="en-GB" smtClean="0"/>
              <a:t>11/4/14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9395D-E1F3-4E41-9C32-EA13FC040B5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028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40CC2-05D3-4024-ADF4-2E65E3BA784B}" type="datetimeFigureOut">
              <a:rPr lang="en-GB" smtClean="0"/>
              <a:t>11/4/14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9395D-E1F3-4E41-9C32-EA13FC040B5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2797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1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0.xml"/><Relationship Id="rId2" Type="http://schemas.openxmlformats.org/officeDocument/2006/relationships/slideLayout" Target="../slideLayouts/slideLayout11.xml"/><Relationship Id="rId3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Relationship Id="rId9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49333"/>
            <a:ext cx="8226854" cy="533643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2014-04-09_CERN_60years_ENdept_75dpi.png"/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6327150"/>
            <a:ext cx="1641276" cy="432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2" r:id="rId3"/>
    <p:sldLayoutId id="2147483684" r:id="rId4"/>
    <p:sldLayoutId id="2147483680" r:id="rId5"/>
    <p:sldLayoutId id="2147483676" r:id="rId6"/>
    <p:sldLayoutId id="2147483697" r:id="rId7"/>
    <p:sldLayoutId id="2147483698" r:id="rId8"/>
    <p:sldLayoutId id="2147483699" r:id="rId9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Ubuntu Ligh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/>
        <a:buChar char="•"/>
        <a:defRPr kumimoji="0" sz="3200" b="0" i="0" kern="1200">
          <a:solidFill>
            <a:srgbClr val="0C377B"/>
          </a:solidFill>
          <a:latin typeface="Ubuntu Light"/>
          <a:ea typeface="+mn-ea"/>
          <a:cs typeface="Ubuntu Light"/>
        </a:defRPr>
      </a:lvl1pPr>
      <a:lvl2pPr marL="460375" indent="-228600" algn="l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100000"/>
        <a:buFont typeface="Arial"/>
        <a:buChar char="•"/>
        <a:defRPr kumimoji="0" sz="3200" b="0" i="0" kern="1200">
          <a:solidFill>
            <a:srgbClr val="0C377B"/>
          </a:solidFill>
          <a:latin typeface="Ubuntu Light"/>
          <a:ea typeface="+mn-ea"/>
          <a:cs typeface="Ubuntu Light"/>
        </a:defRPr>
      </a:lvl2pPr>
      <a:lvl3pPr marL="685800" indent="-225425" algn="l" rtl="0" eaLnBrk="1" latinLnBrk="0" hangingPunct="1">
        <a:lnSpc>
          <a:spcPct val="90000"/>
        </a:lnSpc>
        <a:spcBef>
          <a:spcPts val="600"/>
        </a:spcBef>
        <a:buClr>
          <a:schemeClr val="accent2"/>
        </a:buClr>
        <a:buSzPct val="100000"/>
        <a:buFont typeface="Arial"/>
        <a:buChar char="•"/>
        <a:defRPr kumimoji="0" sz="3200" b="0" i="0" kern="1200">
          <a:solidFill>
            <a:srgbClr val="0C377B"/>
          </a:solidFill>
          <a:latin typeface="Ubuntu Light"/>
          <a:ea typeface="+mn-ea"/>
          <a:cs typeface="Ubuntu Light"/>
        </a:defRPr>
      </a:lvl3pPr>
      <a:lvl4pPr marL="909638" indent="-223838" algn="l" rtl="0" eaLnBrk="1" latinLnBrk="0" hangingPunct="1">
        <a:lnSpc>
          <a:spcPct val="90000"/>
        </a:lnSpc>
        <a:spcBef>
          <a:spcPts val="600"/>
        </a:spcBef>
        <a:buClr>
          <a:schemeClr val="accent3"/>
        </a:buClr>
        <a:buSzPct val="100000"/>
        <a:buFont typeface="Arial"/>
        <a:buChar char="•"/>
        <a:defRPr kumimoji="0" sz="3200" b="0" i="0" kern="1200">
          <a:solidFill>
            <a:srgbClr val="0C377B"/>
          </a:solidFill>
          <a:latin typeface="Ubuntu Light"/>
          <a:ea typeface="+mn-ea"/>
          <a:cs typeface="Ubuntu Light"/>
        </a:defRPr>
      </a:lvl4pPr>
      <a:lvl5pPr marL="1146175" indent="-236538" algn="l" rtl="0" eaLnBrk="1" latinLnBrk="0" hangingPunct="1">
        <a:lnSpc>
          <a:spcPct val="90000"/>
        </a:lnSpc>
        <a:spcBef>
          <a:spcPts val="600"/>
        </a:spcBef>
        <a:buClr>
          <a:schemeClr val="accent4"/>
        </a:buClr>
        <a:buSzPct val="100000"/>
        <a:buFont typeface="Arial"/>
        <a:buChar char="•"/>
        <a:defRPr kumimoji="0" sz="3200" b="0" i="0" kern="1200" baseline="0">
          <a:solidFill>
            <a:srgbClr val="0C377B"/>
          </a:solidFill>
          <a:latin typeface="Ubuntu Ligh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3FB4B-AF5E-480F-B579-052496A165DD}" type="datetimeFigureOut">
              <a:rPr lang="en-GB" smtClean="0"/>
              <a:t>11/4/14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802ED1-E1E9-4921-9F90-97C16AA06C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293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17.png"/><Relationship Id="rId5" Type="http://schemas.microsoft.com/office/2007/relationships/hdphoto" Target="../media/hdphoto2.wdp"/><Relationship Id="rId6" Type="http://schemas.openxmlformats.org/officeDocument/2006/relationships/image" Target="../media/image18.png"/><Relationship Id="rId7" Type="http://schemas.microsoft.com/office/2007/relationships/hdphoto" Target="../media/hdphoto3.wdp"/><Relationship Id="rId8" Type="http://schemas.openxmlformats.org/officeDocument/2006/relationships/image" Target="../media/image19.png"/><Relationship Id="rId9" Type="http://schemas.openxmlformats.org/officeDocument/2006/relationships/image" Target="../media/image20.jpeg"/><Relationship Id="rId10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microsoft.com/office/2007/relationships/hdphoto" Target="../media/hdphoto4.wdp"/><Relationship Id="rId5" Type="http://schemas.openxmlformats.org/officeDocument/2006/relationships/image" Target="../media/image24.png"/><Relationship Id="rId6" Type="http://schemas.openxmlformats.org/officeDocument/2006/relationships/image" Target="../media/image25.jpeg"/><Relationship Id="rId7" Type="http://schemas.openxmlformats.org/officeDocument/2006/relationships/image" Target="../media/image26.jpe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tif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4" Type="http://schemas.openxmlformats.org/officeDocument/2006/relationships/image" Target="../media/image33.jpeg"/><Relationship Id="rId5" Type="http://schemas.openxmlformats.org/officeDocument/2006/relationships/image" Target="../media/image34.jpeg"/><Relationship Id="rId6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4" Type="http://schemas.openxmlformats.org/officeDocument/2006/relationships/image" Target="../media/image37.jpeg"/><Relationship Id="rId5" Type="http://schemas.openxmlformats.org/officeDocument/2006/relationships/image" Target="../media/image38.jpeg"/><Relationship Id="rId6" Type="http://schemas.openxmlformats.org/officeDocument/2006/relationships/image" Target="../media/image39.jpeg"/><Relationship Id="rId7" Type="http://schemas.openxmlformats.org/officeDocument/2006/relationships/image" Target="../media/image40.jpeg"/><Relationship Id="rId8" Type="http://schemas.openxmlformats.org/officeDocument/2006/relationships/image" Target="../media/image41.jpeg"/><Relationship Id="rId9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edms.cern.ch/document/1332784/1.4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5" Type="http://schemas.openxmlformats.org/officeDocument/2006/relationships/image" Target="../media/image48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5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5" Type="http://schemas.openxmlformats.org/officeDocument/2006/relationships/image" Target="../media/image8.png"/><Relationship Id="rId6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1084650"/>
            <a:ext cx="8265984" cy="1826363"/>
          </a:xfrm>
        </p:spPr>
        <p:txBody>
          <a:bodyPr/>
          <a:lstStyle/>
          <a:p>
            <a:r>
              <a:rPr lang="en-US" dirty="0" smtClean="0"/>
              <a:t>HIE-ISOLDE Status </a:t>
            </a:r>
            <a:r>
              <a:rPr lang="en-US" dirty="0"/>
              <a:t>Report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800" y="3238976"/>
            <a:ext cx="8265984" cy="1066688"/>
          </a:xfrm>
        </p:spPr>
        <p:txBody>
          <a:bodyPr/>
          <a:lstStyle/>
          <a:p>
            <a:r>
              <a:rPr lang="en-US" dirty="0" smtClean="0"/>
              <a:t>71</a:t>
            </a:r>
            <a:r>
              <a:rPr lang="en-US" baseline="30000" dirty="0" smtClean="0"/>
              <a:t>st</a:t>
            </a:r>
            <a:r>
              <a:rPr lang="en-US" dirty="0" smtClean="0"/>
              <a:t> ISOLDE Collaboration Committee </a:t>
            </a:r>
            <a:r>
              <a:rPr lang="en-US" dirty="0" smtClean="0"/>
              <a:t>Meeting</a:t>
            </a:r>
            <a:endParaRPr lang="en-US" dirty="0"/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428692" y="4233646"/>
            <a:ext cx="8265984" cy="1066688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marL="0" indent="0" algn="l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kumimoji="0" sz="2800" b="0" i="0" kern="1200">
                <a:solidFill>
                  <a:schemeClr val="accent4"/>
                </a:solidFill>
                <a:effectLst/>
                <a:latin typeface="Ubuntu Ligh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bg2"/>
              </a:buClr>
              <a:buSzPct val="100000"/>
              <a:buFont typeface="Arial"/>
              <a:buNone/>
              <a:defRPr kumimoji="0" sz="1800" b="0" i="0" kern="1200">
                <a:solidFill>
                  <a:schemeClr val="tx1">
                    <a:tint val="75000"/>
                  </a:schemeClr>
                </a:solidFill>
                <a:latin typeface="Ubuntu Ligh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buSzPct val="100000"/>
              <a:buFont typeface="Arial"/>
              <a:buNone/>
              <a:defRPr kumimoji="0" sz="1600" b="0" i="0" kern="1200">
                <a:solidFill>
                  <a:schemeClr val="tx1">
                    <a:tint val="75000"/>
                  </a:schemeClr>
                </a:solidFill>
                <a:latin typeface="Ubuntu Ligh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3"/>
              </a:buClr>
              <a:buSzPct val="100000"/>
              <a:buFont typeface="Arial"/>
              <a:buNone/>
              <a:defRPr kumimoji="0" sz="1400" b="0" i="0" kern="1200">
                <a:solidFill>
                  <a:schemeClr val="tx1">
                    <a:tint val="75000"/>
                  </a:schemeClr>
                </a:solidFill>
                <a:latin typeface="Ubuntu Ligh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b="0" i="0" kern="1200" baseline="0">
                <a:solidFill>
                  <a:schemeClr val="tx1">
                    <a:tint val="75000"/>
                  </a:schemeClr>
                </a:solidFill>
                <a:latin typeface="Ubuntu Ligh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 smtClean="0">
                <a:solidFill>
                  <a:srgbClr val="000090"/>
                </a:solidFill>
              </a:rPr>
              <a:t>Y. KADI</a:t>
            </a:r>
          </a:p>
          <a:p>
            <a:pPr algn="ctr">
              <a:spcBef>
                <a:spcPts val="1200"/>
              </a:spcBef>
            </a:pPr>
            <a:r>
              <a:rPr lang="en-US" sz="2000" dirty="0" smtClean="0">
                <a:solidFill>
                  <a:srgbClr val="000090"/>
                </a:solidFill>
              </a:rPr>
              <a:t>on behalf of the HIE-ISOLDE Project Team</a:t>
            </a:r>
            <a:endParaRPr lang="en-US" sz="20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363272" cy="1143000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SM18 test infrastructure for CM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6132" y="1171496"/>
            <a:ext cx="55139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Integration study done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Reshuffling M9 bunker roof: October 2014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Racks installation and RF cabling by end 2014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Cryogenics valve box installation and commissioning: January 2015</a:t>
            </a: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4108" y="1136656"/>
            <a:ext cx="3587368" cy="5085400"/>
          </a:xfrm>
          <a:prstGeom prst="rect">
            <a:avLst/>
          </a:prstGeom>
          <a:noFill/>
        </p:spPr>
      </p:pic>
      <p:pic>
        <p:nvPicPr>
          <p:cNvPr id="2050" name="Picture 2" descr="\\cern.ch\dfs\Users\w\wventuri\Documents\MyDocs\SRF\HIE ISOLDE\LINAC WG\SM18 integration\image00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265" y="2864848"/>
            <a:ext cx="5357843" cy="3348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72886" y="6356350"/>
            <a:ext cx="5038844" cy="365125"/>
          </a:xfrm>
        </p:spPr>
        <p:txBody>
          <a:bodyPr/>
          <a:lstStyle/>
          <a:p>
            <a:r>
              <a:rPr lang="en-GB" dirty="0" smtClean="0"/>
              <a:t>W. </a:t>
            </a:r>
            <a:r>
              <a:rPr lang="en-GB" dirty="0" err="1" smtClean="0"/>
              <a:t>Venturini</a:t>
            </a:r>
            <a:r>
              <a:rPr lang="en-GB" dirty="0" smtClean="0"/>
              <a:t> </a:t>
            </a:r>
            <a:r>
              <a:rPr lang="en-GB" dirty="0"/>
              <a:t>– HIE-ISOLDE Steering Committee - November 3rd, 2014</a:t>
            </a:r>
          </a:p>
        </p:txBody>
      </p:sp>
    </p:spTree>
    <p:extLst>
      <p:ext uri="{BB962C8B-B14F-4D97-AF65-F5344CB8AC3E}">
        <p14:creationId xmlns:p14="http://schemas.microsoft.com/office/powerpoint/2010/main" val="32748051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-12357"/>
            <a:ext cx="7772400" cy="715962"/>
          </a:xfrm>
        </p:spPr>
        <p:txBody>
          <a:bodyPr/>
          <a:lstStyle/>
          <a:p>
            <a:r>
              <a:rPr lang="en-US" sz="2800" dirty="0"/>
              <a:t>Procurement of CM components </a:t>
            </a:r>
            <a:endParaRPr lang="en-GB" sz="2800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736309"/>
            <a:ext cx="2785558" cy="261649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0696" r="2884" b="11040"/>
          <a:stretch/>
        </p:blipFill>
        <p:spPr bwMode="auto">
          <a:xfrm>
            <a:off x="3210440" y="791794"/>
            <a:ext cx="2821993" cy="2637206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6993" r="21830"/>
          <a:stretch/>
        </p:blipFill>
        <p:spPr bwMode="auto">
          <a:xfrm>
            <a:off x="6477000" y="2405603"/>
            <a:ext cx="2382439" cy="189439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8" t="5031" r="14893" b="16322"/>
          <a:stretch/>
        </p:blipFill>
        <p:spPr bwMode="auto">
          <a:xfrm>
            <a:off x="24714" y="3810000"/>
            <a:ext cx="3222718" cy="255665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 descr="\\cern.ch\dfs\Users\v\vparma\Documents\Private\future activities\HIE Isolde upgrade Cryomodules\Cost &amp; Schedule October 2014\DSC_0681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6392" y="3797643"/>
            <a:ext cx="3461608" cy="2596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\\cern.ch\dfs\Users\a\aharriso\Documents\My Pictures\HIE ISOLDE\Cryo-Module\CADINOX - Oct 2014\IMAG0481.jpg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0680" y="609600"/>
            <a:ext cx="2562320" cy="16764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3544135" y="460630"/>
            <a:ext cx="2013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1505EB"/>
                </a:solidFill>
                <a:latin typeface="Comic Sans MS" panose="030F0702030302020204" pitchFamily="66" charset="0"/>
              </a:rPr>
              <a:t>Main components</a:t>
            </a:r>
            <a:endParaRPr lang="en-US" dirty="0">
              <a:solidFill>
                <a:srgbClr val="1505EB"/>
              </a:solidFill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91322" y="2900690"/>
            <a:ext cx="21403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Thermal shield</a:t>
            </a:r>
          </a:p>
          <a:p>
            <a:pPr algn="ctr"/>
            <a:r>
              <a:rPr lang="en-US" sz="1400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(EN/</a:t>
            </a:r>
            <a:r>
              <a:rPr lang="en-US" sz="1400" dirty="0" err="1" smtClean="0">
                <a:solidFill>
                  <a:srgbClr val="FFFF00"/>
                </a:solidFill>
                <a:latin typeface="Comic Sans MS" panose="030F0702030302020204" pitchFamily="66" charset="0"/>
              </a:rPr>
              <a:t>MME+contracting</a:t>
            </a:r>
            <a:r>
              <a:rPr lang="en-US" sz="1400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)</a:t>
            </a:r>
            <a:endParaRPr lang="en-GB" sz="1400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35194" y="2819400"/>
            <a:ext cx="15247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Vacuum vessel</a:t>
            </a:r>
          </a:p>
          <a:p>
            <a:pPr algn="ctr"/>
            <a:r>
              <a:rPr lang="en-US" sz="1400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(</a:t>
            </a:r>
            <a:r>
              <a:rPr lang="en-US" sz="1400" dirty="0" err="1" smtClean="0">
                <a:solidFill>
                  <a:srgbClr val="FFFF00"/>
                </a:solidFill>
                <a:latin typeface="Comic Sans MS" panose="030F0702030302020204" pitchFamily="66" charset="0"/>
              </a:rPr>
              <a:t>Cadinox</a:t>
            </a:r>
            <a:r>
              <a:rPr lang="en-US" sz="1400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, Spain)</a:t>
            </a:r>
            <a:endParaRPr lang="en-GB" sz="1400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81860" y="1782945"/>
            <a:ext cx="15247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Helium vessel</a:t>
            </a:r>
          </a:p>
          <a:p>
            <a:pPr algn="ctr"/>
            <a:r>
              <a:rPr lang="en-US" sz="1400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(</a:t>
            </a:r>
            <a:r>
              <a:rPr lang="en-US" sz="1400" dirty="0" err="1" smtClean="0">
                <a:solidFill>
                  <a:srgbClr val="FFFF00"/>
                </a:solidFill>
                <a:latin typeface="Comic Sans MS" panose="030F0702030302020204" pitchFamily="66" charset="0"/>
              </a:rPr>
              <a:t>Cadinox</a:t>
            </a:r>
            <a:r>
              <a:rPr lang="en-US" sz="1400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, Spain)</a:t>
            </a:r>
            <a:endParaRPr lang="en-GB" sz="1400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77000" y="3587622"/>
            <a:ext cx="2414444" cy="738664"/>
          </a:xfrm>
          <a:prstGeom prst="rect">
            <a:avLst/>
          </a:prstGeom>
          <a:solidFill>
            <a:schemeClr val="tx1">
              <a:lumMod val="50000"/>
              <a:lumOff val="50000"/>
              <a:alpha val="44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Supporting system</a:t>
            </a:r>
          </a:p>
          <a:p>
            <a:pPr algn="ctr"/>
            <a:r>
              <a:rPr lang="en-US" sz="1400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(EN-MME, subcontracting </a:t>
            </a:r>
          </a:p>
          <a:p>
            <a:pPr algn="ctr"/>
            <a:r>
              <a:rPr lang="en-US" sz="1400" dirty="0" err="1" smtClean="0">
                <a:solidFill>
                  <a:srgbClr val="FFFF00"/>
                </a:solidFill>
                <a:latin typeface="Comic Sans MS" panose="030F0702030302020204" pitchFamily="66" charset="0"/>
              </a:rPr>
              <a:t>Rodofil</a:t>
            </a:r>
            <a:r>
              <a:rPr lang="en-US" sz="1400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-RIAL, Italy)</a:t>
            </a:r>
            <a:endParaRPr lang="en-GB" sz="1400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042729" y="5867400"/>
            <a:ext cx="20409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Cavity/solenoid Frame</a:t>
            </a:r>
          </a:p>
          <a:p>
            <a:pPr algn="ctr"/>
            <a:r>
              <a:rPr lang="en-US" sz="1400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(</a:t>
            </a:r>
            <a:r>
              <a:rPr lang="en-US" sz="1400" dirty="0" err="1" smtClean="0">
                <a:solidFill>
                  <a:srgbClr val="FFFF00"/>
                </a:solidFill>
                <a:latin typeface="Comic Sans MS" panose="030F0702030302020204" pitchFamily="66" charset="0"/>
              </a:rPr>
              <a:t>Kinkele</a:t>
            </a:r>
            <a:r>
              <a:rPr lang="en-US" sz="1400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, Germany)</a:t>
            </a:r>
            <a:endParaRPr lang="en-GB" sz="1400" dirty="0" smtClean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5473" y="5867400"/>
            <a:ext cx="30412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Motorized Frame adjusting device</a:t>
            </a:r>
          </a:p>
          <a:p>
            <a:pPr algn="ctr"/>
            <a:r>
              <a:rPr lang="en-GB" sz="1400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(</a:t>
            </a:r>
            <a:r>
              <a:rPr lang="en-GB" sz="1400" dirty="0" err="1" smtClean="0">
                <a:solidFill>
                  <a:srgbClr val="FFFF00"/>
                </a:solidFill>
                <a:latin typeface="Comic Sans MS" panose="030F0702030302020204" pitchFamily="66" charset="0"/>
              </a:rPr>
              <a:t>Kircholm</a:t>
            </a:r>
            <a:r>
              <a:rPr lang="en-GB" sz="1400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, DK, through CATE) </a:t>
            </a:r>
            <a:endParaRPr lang="en-GB" sz="1400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72886" y="6356350"/>
            <a:ext cx="5038844" cy="365125"/>
          </a:xfrm>
        </p:spPr>
        <p:txBody>
          <a:bodyPr/>
          <a:lstStyle/>
          <a:p>
            <a:r>
              <a:rPr lang="en-GB" dirty="0" smtClean="0"/>
              <a:t>V. Parma</a:t>
            </a:r>
            <a:r>
              <a:rPr lang="en-GB" dirty="0" smtClean="0"/>
              <a:t> </a:t>
            </a:r>
            <a:r>
              <a:rPr lang="en-GB" dirty="0"/>
              <a:t>– HIE-ISOLDE Steering Committee - November 3rd, 2014</a:t>
            </a:r>
          </a:p>
        </p:txBody>
      </p:sp>
    </p:spTree>
    <p:extLst>
      <p:ext uri="{BB962C8B-B14F-4D97-AF65-F5344CB8AC3E}">
        <p14:creationId xmlns:p14="http://schemas.microsoft.com/office/powerpoint/2010/main" val="24783531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304" y="2223584"/>
            <a:ext cx="2909096" cy="2230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3479489" y="1371600"/>
            <a:ext cx="5435911" cy="4850458"/>
            <a:chOff x="2940570" y="2348880"/>
            <a:chExt cx="5455517" cy="4471888"/>
          </a:xfrm>
        </p:grpSpPr>
        <p:pic>
          <p:nvPicPr>
            <p:cNvPr id="4" name="Picture 8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423" r="18872"/>
            <a:stretch/>
          </p:blipFill>
          <p:spPr bwMode="auto">
            <a:xfrm>
              <a:off x="2940570" y="2348880"/>
              <a:ext cx="5444606" cy="44718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6358558" y="5509910"/>
              <a:ext cx="8226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0070C0"/>
                  </a:solidFill>
                </a:rPr>
                <a:t>Class ISO7</a:t>
              </a:r>
              <a:endParaRPr lang="en-GB" sz="1200" dirty="0">
                <a:solidFill>
                  <a:srgbClr val="0070C0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573426" y="4782606"/>
              <a:ext cx="8226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0070C0"/>
                  </a:solidFill>
                </a:rPr>
                <a:t>Class ISO5</a:t>
              </a:r>
              <a:endParaRPr lang="en-GB" sz="1200" dirty="0">
                <a:solidFill>
                  <a:srgbClr val="0070C0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189222" y="6309319"/>
              <a:ext cx="12275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0070C0"/>
                  </a:solidFill>
                </a:rPr>
                <a:t>Preparation area</a:t>
              </a:r>
              <a:endParaRPr lang="en-GB" sz="1200" dirty="0">
                <a:solidFill>
                  <a:srgbClr val="0070C0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716016" y="5517232"/>
              <a:ext cx="4732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chemeClr val="accent2"/>
                  </a:solidFill>
                </a:rPr>
                <a:t>Rails</a:t>
              </a:r>
              <a:endParaRPr lang="en-GB" sz="1200" dirty="0">
                <a:solidFill>
                  <a:schemeClr val="accent2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732240" y="2350930"/>
              <a:ext cx="118660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chemeClr val="accent2"/>
                  </a:solidFill>
                </a:rPr>
                <a:t>Assembly frame</a:t>
              </a:r>
              <a:endParaRPr lang="en-GB" sz="1200" dirty="0">
                <a:solidFill>
                  <a:schemeClr val="accent2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115380" y="3894440"/>
              <a:ext cx="1258816" cy="4256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solidFill>
                    <a:schemeClr val="accent2"/>
                  </a:solidFill>
                </a:rPr>
                <a:t>Cavity /Solenoid </a:t>
              </a:r>
            </a:p>
            <a:p>
              <a:r>
                <a:rPr lang="en-GB" sz="1200" dirty="0" smtClean="0">
                  <a:solidFill>
                    <a:schemeClr val="accent2"/>
                  </a:solidFill>
                </a:rPr>
                <a:t>Assembly  trolley</a:t>
              </a:r>
              <a:endParaRPr lang="en-GB" sz="1200" dirty="0">
                <a:solidFill>
                  <a:schemeClr val="accent2"/>
                </a:solidFill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5941521" y="4356293"/>
              <a:ext cx="142647" cy="368851"/>
            </a:xfrm>
            <a:prstGeom prst="straightConnector1">
              <a:avLst/>
            </a:prstGeom>
            <a:ln w="19050">
              <a:solidFill>
                <a:schemeClr val="accent2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122" name="Picture 1" descr="cid:image001.png@01CF3EB1.007C8DD0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58" t="20900" r="14007" b="7802"/>
          <a:stretch/>
        </p:blipFill>
        <p:spPr bwMode="auto">
          <a:xfrm>
            <a:off x="291304" y="586721"/>
            <a:ext cx="2412188" cy="1582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189389" y="3930745"/>
            <a:ext cx="3259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Multi-purpose trolley </a:t>
            </a:r>
          </a:p>
          <a:p>
            <a:pPr algn="ctr"/>
            <a:r>
              <a:rPr lang="en-GB" sz="1200" i="1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(top plate preparation)</a:t>
            </a:r>
            <a:endParaRPr lang="en-GB" sz="1200" i="1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791200" y="609600"/>
            <a:ext cx="3200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1505EB"/>
                </a:solidFill>
                <a:latin typeface="Comic Sans MS" panose="030F0702030302020204" pitchFamily="66" charset="0"/>
              </a:rPr>
              <a:t>Main assembly </a:t>
            </a:r>
            <a:r>
              <a:rPr lang="en-US" dirty="0" smtClean="0">
                <a:solidFill>
                  <a:srgbClr val="1505EB"/>
                </a:solidFill>
                <a:latin typeface="Comic Sans MS" panose="030F0702030302020204" pitchFamily="66" charset="0"/>
              </a:rPr>
              <a:t>tooling</a:t>
            </a:r>
          </a:p>
          <a:p>
            <a:r>
              <a:rPr lang="en-US" dirty="0" smtClean="0">
                <a:solidFill>
                  <a:srgbClr val="1505EB"/>
                </a:solidFill>
                <a:latin typeface="Comic Sans MS" panose="030F0702030302020204" pitchFamily="66" charset="0"/>
              </a:rPr>
              <a:t>(design &amp; procurement:</a:t>
            </a:r>
          </a:p>
          <a:p>
            <a:r>
              <a:rPr lang="en-US" dirty="0" smtClean="0">
                <a:solidFill>
                  <a:srgbClr val="1505EB"/>
                </a:solidFill>
                <a:latin typeface="Comic Sans MS" panose="030F0702030302020204" pitchFamily="66" charset="0"/>
              </a:rPr>
              <a:t>EN-MME+TE-MSC )</a:t>
            </a:r>
            <a:endParaRPr lang="en-GB" dirty="0">
              <a:solidFill>
                <a:srgbClr val="1505EB"/>
              </a:solidFill>
              <a:latin typeface="Comic Sans MS" panose="030F0702030302020204" pitchFamily="66" charset="0"/>
            </a:endParaRPr>
          </a:p>
        </p:txBody>
      </p:sp>
      <p:pic>
        <p:nvPicPr>
          <p:cNvPr id="8194" name="Picture 2" descr="\\cern.ch\dfs\Users\v\vparma\Documents\Private\future activities\HIE Isolde upgrade Cryomodules\Cost &amp; Schedule October 2014\IMAG0109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872" y="4572000"/>
            <a:ext cx="3160725" cy="1787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357015" y="6019800"/>
            <a:ext cx="31085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Cavity/Solenoid trolley (delivered today)</a:t>
            </a:r>
            <a:endParaRPr lang="en-GB" sz="1200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5400000">
            <a:off x="3161410" y="1354439"/>
            <a:ext cx="2977145" cy="1984764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3968545" y="3535310"/>
            <a:ext cx="13628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Assembly Frame</a:t>
            </a:r>
            <a:endParaRPr lang="en-GB" sz="1200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609600" y="76200"/>
            <a:ext cx="7772400" cy="715962"/>
          </a:xfrm>
        </p:spPr>
        <p:txBody>
          <a:bodyPr/>
          <a:lstStyle/>
          <a:p>
            <a:pPr lvl="0"/>
            <a:r>
              <a:rPr lang="en-US" sz="2400" dirty="0"/>
              <a:t>CM assembly infrastructure and specific </a:t>
            </a:r>
            <a:r>
              <a:rPr lang="en-US" sz="2400" dirty="0" smtClean="0"/>
              <a:t>tooling</a:t>
            </a:r>
            <a:endParaRPr lang="en-GB" sz="2400" dirty="0"/>
          </a:p>
        </p:txBody>
      </p:sp>
      <p:sp>
        <p:nvSpPr>
          <p:cNvPr id="2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72886" y="6356350"/>
            <a:ext cx="5038844" cy="365125"/>
          </a:xfrm>
        </p:spPr>
        <p:txBody>
          <a:bodyPr/>
          <a:lstStyle/>
          <a:p>
            <a:r>
              <a:rPr lang="en-GB" dirty="0" smtClean="0"/>
              <a:t>V. Parma</a:t>
            </a:r>
            <a:r>
              <a:rPr lang="en-GB" dirty="0" smtClean="0"/>
              <a:t> </a:t>
            </a:r>
            <a:r>
              <a:rPr lang="en-GB" dirty="0"/>
              <a:t>– HIE-ISOLDE Steering Committee - November 3rd, 2014</a:t>
            </a:r>
          </a:p>
        </p:txBody>
      </p:sp>
    </p:spTree>
    <p:extLst>
      <p:ext uri="{BB962C8B-B14F-4D97-AF65-F5344CB8AC3E}">
        <p14:creationId xmlns:p14="http://schemas.microsoft.com/office/powerpoint/2010/main" val="142293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3664"/>
            <a:ext cx="8229600" cy="738336"/>
          </a:xfrm>
        </p:spPr>
        <p:txBody>
          <a:bodyPr>
            <a:normAutofit/>
          </a:bodyPr>
          <a:lstStyle/>
          <a:p>
            <a:r>
              <a:rPr lang="en-GB" sz="2800" dirty="0" smtClean="0"/>
              <a:t>Assembly Schedule: from Baseline to Actual</a:t>
            </a:r>
            <a:endParaRPr lang="en-GB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b="51367"/>
          <a:stretch/>
        </p:blipFill>
        <p:spPr>
          <a:xfrm>
            <a:off x="0" y="685800"/>
            <a:ext cx="9144000" cy="196953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t="49419"/>
          <a:stretch/>
        </p:blipFill>
        <p:spPr>
          <a:xfrm>
            <a:off x="0" y="2590800"/>
            <a:ext cx="9144000" cy="2048385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0" y="4419600"/>
            <a:ext cx="9067800" cy="22860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 fontScale="4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Actual: </a:t>
            </a:r>
            <a:r>
              <a:rPr lang="en-GB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start of assembly delayed by 9 weeks</a:t>
            </a:r>
            <a:r>
              <a:rPr lang="en-GB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, due to:  </a:t>
            </a:r>
          </a:p>
          <a:p>
            <a:r>
              <a:rPr lang="en-GB" sz="29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SM18 clean-rooms infrastructure </a:t>
            </a:r>
            <a:r>
              <a:rPr lang="en-GB" sz="2900" dirty="0" smtClean="0">
                <a:latin typeface="Comic Sans MS" panose="030F0702030302020204" pitchFamily="66" charset="0"/>
              </a:rPr>
              <a:t>ready  </a:t>
            </a:r>
            <a:r>
              <a:rPr lang="en-GB" sz="29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2</a:t>
            </a:r>
            <a:r>
              <a:rPr lang="en-GB" sz="2900" baseline="300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nd</a:t>
            </a:r>
            <a:r>
              <a:rPr lang="en-GB" sz="29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 week Sept. </a:t>
            </a:r>
            <a:r>
              <a:rPr lang="en-GB" sz="2900" dirty="0" smtClean="0">
                <a:solidFill>
                  <a:srgbClr val="0000FF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 </a:t>
            </a:r>
            <a:r>
              <a:rPr lang="en-GB" sz="29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+12 weeks delay</a:t>
            </a:r>
          </a:p>
          <a:p>
            <a:r>
              <a:rPr lang="en-GB" sz="2900" dirty="0" smtClean="0">
                <a:latin typeface="Comic Sans MS" panose="030F0702030302020204" pitchFamily="66" charset="0"/>
              </a:rPr>
              <a:t>The </a:t>
            </a:r>
            <a:r>
              <a:rPr lang="en-GB" sz="2900" dirty="0" smtClean="0">
                <a:solidFill>
                  <a:srgbClr val="1505EB"/>
                </a:solidFill>
                <a:latin typeface="Comic Sans MS" panose="030F0702030302020204" pitchFamily="66" charset="0"/>
              </a:rPr>
              <a:t>2 AL4030 technicians joined </a:t>
            </a:r>
            <a:r>
              <a:rPr lang="en-GB" sz="2900" dirty="0" smtClean="0">
                <a:latin typeface="Comic Sans MS" panose="030F0702030302020204" pitchFamily="66" charset="0"/>
              </a:rPr>
              <a:t>in August (weeks 33 and 36) </a:t>
            </a:r>
            <a:r>
              <a:rPr lang="en-GB" sz="2900" dirty="0" smtClean="0">
                <a:solidFill>
                  <a:srgbClr val="1505EB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 </a:t>
            </a:r>
            <a:r>
              <a:rPr lang="en-GB" sz="2900" dirty="0" smtClean="0">
                <a:solidFill>
                  <a:srgbClr val="1505EB"/>
                </a:solidFill>
                <a:latin typeface="Comic Sans MS" panose="030F0702030302020204" pitchFamily="66" charset="0"/>
              </a:rPr>
              <a:t>more than +8</a:t>
            </a:r>
            <a:r>
              <a:rPr lang="en-GB" sz="2900" dirty="0">
                <a:solidFill>
                  <a:srgbClr val="1505EB"/>
                </a:solidFill>
                <a:latin typeface="Comic Sans MS" panose="030F0702030302020204" pitchFamily="66" charset="0"/>
              </a:rPr>
              <a:t> weeks </a:t>
            </a:r>
            <a:r>
              <a:rPr lang="en-GB" sz="2900" dirty="0" smtClean="0">
                <a:solidFill>
                  <a:srgbClr val="1505EB"/>
                </a:solidFill>
                <a:latin typeface="Comic Sans MS" panose="030F0702030302020204" pitchFamily="66" charset="0"/>
              </a:rPr>
              <a:t>delay</a:t>
            </a:r>
          </a:p>
          <a:p>
            <a:r>
              <a:rPr lang="en-GB" sz="2900" dirty="0" smtClean="0">
                <a:solidFill>
                  <a:srgbClr val="1505EB"/>
                </a:solidFill>
                <a:latin typeface="Comic Sans MS" panose="030F0702030302020204" pitchFamily="66" charset="0"/>
              </a:rPr>
              <a:t>Training of clean-room </a:t>
            </a:r>
            <a:r>
              <a:rPr lang="en-GB" sz="29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team  </a:t>
            </a:r>
            <a:r>
              <a:rPr lang="en-GB" sz="2900" dirty="0" smtClean="0">
                <a:latin typeface="Comic Sans MS" panose="030F0702030302020204" pitchFamily="66" charset="0"/>
              </a:rPr>
              <a:t>started between August (occasionally) and September, </a:t>
            </a:r>
            <a:r>
              <a:rPr lang="en-GB" sz="2900" dirty="0" smtClean="0">
                <a:solidFill>
                  <a:srgbClr val="1505EB"/>
                </a:solidFill>
                <a:latin typeface="Comic Sans MS" panose="030F0702030302020204" pitchFamily="66" charset="0"/>
              </a:rPr>
              <a:t>done during assembly </a:t>
            </a:r>
            <a:r>
              <a:rPr lang="en-GB" sz="2900" dirty="0" smtClean="0">
                <a:solidFill>
                  <a:srgbClr val="1505EB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 </a:t>
            </a:r>
            <a:r>
              <a:rPr lang="en-GB" sz="2900" dirty="0">
                <a:solidFill>
                  <a:srgbClr val="1505EB"/>
                </a:solidFill>
                <a:latin typeface="Comic Sans MS" panose="030F0702030302020204" pitchFamily="66" charset="0"/>
              </a:rPr>
              <a:t>more than +8 weeks delay</a:t>
            </a:r>
          </a:p>
          <a:p>
            <a:r>
              <a:rPr lang="en-GB" sz="29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Vacuum vessel arrival delayed (+ 4weeks) </a:t>
            </a:r>
            <a:r>
              <a:rPr lang="en-GB" sz="2900" dirty="0" smtClean="0">
                <a:solidFill>
                  <a:srgbClr val="0000FF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 </a:t>
            </a:r>
            <a:r>
              <a:rPr lang="en-GB" sz="2900" dirty="0" smtClean="0">
                <a:solidFill>
                  <a:srgbClr val="1505EB"/>
                </a:solidFill>
                <a:latin typeface="Comic Sans MS" panose="030F0702030302020204" pitchFamily="66" charset="0"/>
              </a:rPr>
              <a:t>start assembly not possible earlier than mid August</a:t>
            </a:r>
          </a:p>
          <a:p>
            <a:r>
              <a:rPr lang="en-GB" sz="2900" dirty="0" smtClean="0">
                <a:latin typeface="Comic Sans MS" panose="030F0702030302020204" pitchFamily="66" charset="0"/>
              </a:rPr>
              <a:t>Also </a:t>
            </a:r>
            <a:r>
              <a:rPr lang="en-GB" sz="2900" dirty="0" smtClean="0">
                <a:solidFill>
                  <a:srgbClr val="1505EB"/>
                </a:solidFill>
                <a:latin typeface="Comic Sans MS" panose="030F0702030302020204" pitchFamily="66" charset="0"/>
              </a:rPr>
              <a:t>thermal shield preparation (Ni plating) </a:t>
            </a:r>
            <a:r>
              <a:rPr lang="en-GB" sz="2900" dirty="0" smtClean="0">
                <a:latin typeface="Comic Sans MS" panose="030F0702030302020204" pitchFamily="66" charset="0"/>
              </a:rPr>
              <a:t>suffered a delay </a:t>
            </a:r>
            <a:r>
              <a:rPr lang="en-GB" sz="2900" dirty="0" smtClean="0">
                <a:solidFill>
                  <a:srgbClr val="1505EB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 arrived end Sept.</a:t>
            </a:r>
          </a:p>
          <a:p>
            <a:pPr marL="0" indent="0">
              <a:buNone/>
            </a:pPr>
            <a:endParaRPr lang="en-US" b="1" dirty="0" smtClean="0">
              <a:solidFill>
                <a:srgbClr val="1505EB"/>
              </a:solidFill>
              <a:latin typeface="Comic Sans MS" panose="030F0702030302020204" pitchFamily="66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1505EB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Actual assembly schedule:</a:t>
            </a:r>
          </a:p>
          <a:p>
            <a:r>
              <a:rPr lang="en-GB" dirty="0" smtClean="0">
                <a:solidFill>
                  <a:srgbClr val="1505EB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Preserve 27 weeks of assembly, assembly windows ends </a:t>
            </a:r>
            <a:r>
              <a:rPr lang="en-GB" dirty="0" smtClean="0">
                <a:solidFill>
                  <a:srgbClr val="FF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mid April 2015 (+ 9 weeks on baseline)</a:t>
            </a:r>
            <a:r>
              <a:rPr lang="en-GB" dirty="0">
                <a:latin typeface="Comic Sans MS" panose="030F0702030302020204" pitchFamily="66" charset="0"/>
              </a:rPr>
              <a:t> </a:t>
            </a:r>
            <a:endParaRPr lang="en-GB" dirty="0" smtClean="0">
              <a:latin typeface="Comic Sans MS" panose="030F0702030302020204" pitchFamily="66" charset="0"/>
            </a:endParaRPr>
          </a:p>
          <a:p>
            <a:r>
              <a:rPr lang="en-US" dirty="0" smtClean="0">
                <a:solidFill>
                  <a:srgbClr val="1505EB"/>
                </a:solidFill>
                <a:latin typeface="Comic Sans MS" panose="030F0702030302020204" pitchFamily="66" charset="0"/>
              </a:rPr>
              <a:t>Keep steps durations (no learning curve) </a:t>
            </a:r>
            <a:r>
              <a:rPr lang="en-US" dirty="0" smtClean="0">
                <a:solidFill>
                  <a:srgbClr val="1505EB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 </a:t>
            </a:r>
            <a:r>
              <a:rPr lang="en-US" dirty="0" smtClean="0">
                <a:solidFill>
                  <a:srgbClr val="FF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c</a:t>
            </a:r>
            <a:r>
              <a:rPr lang="en-US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hallenging start-up considering learning + training  </a:t>
            </a:r>
            <a:endParaRPr lang="en-GB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13233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Thermal shield ready</a:t>
            </a:r>
            <a:endParaRPr lang="en-GB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974" y="949333"/>
            <a:ext cx="6294733" cy="52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72886" y="6356350"/>
            <a:ext cx="5038844" cy="365125"/>
          </a:xfrm>
        </p:spPr>
        <p:txBody>
          <a:bodyPr/>
          <a:lstStyle/>
          <a:p>
            <a:r>
              <a:rPr lang="en-GB" dirty="0" smtClean="0"/>
              <a:t>V. Parma</a:t>
            </a:r>
            <a:r>
              <a:rPr lang="en-GB" dirty="0" smtClean="0"/>
              <a:t> </a:t>
            </a:r>
            <a:r>
              <a:rPr lang="en-GB" dirty="0"/>
              <a:t>– HIE-ISOLDE Steering Committee - November 3rd, 2014</a:t>
            </a:r>
          </a:p>
        </p:txBody>
      </p:sp>
    </p:spTree>
    <p:extLst>
      <p:ext uri="{BB962C8B-B14F-4D97-AF65-F5344CB8AC3E}">
        <p14:creationId xmlns:p14="http://schemas.microsoft.com/office/powerpoint/2010/main" val="35548350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 txBox="1">
            <a:spLocks/>
          </p:cNvSpPr>
          <p:nvPr/>
        </p:nvSpPr>
        <p:spPr>
          <a:xfrm>
            <a:off x="152400" y="4445076"/>
            <a:ext cx="8839200" cy="165706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rgbClr val="1505EB"/>
                </a:solidFill>
                <a:latin typeface="Comic Sans MS" panose="030F0702030302020204" pitchFamily="66" charset="0"/>
              </a:rPr>
              <a:t>Status, after 7 (out of 27) weeks of assembly: </a:t>
            </a:r>
            <a:endParaRPr lang="en-GB" sz="1800" b="1" dirty="0" smtClean="0">
              <a:solidFill>
                <a:srgbClr val="1505EB"/>
              </a:solidFill>
              <a:latin typeface="Comic Sans MS" panose="030F0702030302020204" pitchFamily="66" charset="0"/>
            </a:endParaRPr>
          </a:p>
          <a:p>
            <a:r>
              <a:rPr lang="en-GB" sz="1800" dirty="0" smtClean="0">
                <a:solidFill>
                  <a:srgbClr val="1505EB"/>
                </a:solidFill>
                <a:latin typeface="Comic Sans MS" panose="030F0702030302020204" pitchFamily="66" charset="0"/>
              </a:rPr>
              <a:t>Step 3 (Chimney assembly): </a:t>
            </a:r>
            <a:r>
              <a:rPr lang="en-GB" sz="18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Delay </a:t>
            </a:r>
            <a:r>
              <a:rPr lang="en-GB" sz="18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factor: ~1.2</a:t>
            </a:r>
          </a:p>
          <a:p>
            <a:r>
              <a:rPr lang="en-GB" sz="1800" dirty="0" smtClean="0">
                <a:solidFill>
                  <a:srgbClr val="1505EB"/>
                </a:solidFill>
                <a:latin typeface="Comic Sans MS" panose="030F0702030302020204" pitchFamily="66" charset="0"/>
              </a:rPr>
              <a:t>Step 1 (Vacuum vessel assembly): </a:t>
            </a:r>
            <a:r>
              <a:rPr lang="en-GB" sz="18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delay </a:t>
            </a:r>
            <a:r>
              <a:rPr lang="en-GB" sz="1800" dirty="0">
                <a:solidFill>
                  <a:srgbClr val="FF0000"/>
                </a:solidFill>
                <a:latin typeface="Comic Sans MS" panose="030F0702030302020204" pitchFamily="66" charset="0"/>
              </a:rPr>
              <a:t>factor: </a:t>
            </a:r>
            <a:r>
              <a:rPr lang="en-GB" sz="18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~2.2</a:t>
            </a:r>
            <a:endParaRPr lang="en-GB" sz="1800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r>
              <a:rPr lang="en-US" sz="1800" dirty="0" smtClean="0">
                <a:solidFill>
                  <a:srgbClr val="1505EB"/>
                </a:solidFill>
                <a:latin typeface="Comic Sans MS" panose="030F0702030302020204" pitchFamily="66" charset="0"/>
              </a:rPr>
              <a:t>Step 2 (thermal shield and vacuum vessel </a:t>
            </a:r>
            <a:r>
              <a:rPr lang="en-US" sz="1800" dirty="0" err="1" smtClean="0">
                <a:solidFill>
                  <a:srgbClr val="1505EB"/>
                </a:solidFill>
                <a:latin typeface="Comic Sans MS" panose="030F0702030302020204" pitchFamily="66" charset="0"/>
              </a:rPr>
              <a:t>assy</a:t>
            </a:r>
            <a:r>
              <a:rPr lang="en-US" sz="1800" dirty="0" smtClean="0">
                <a:solidFill>
                  <a:srgbClr val="1505EB"/>
                </a:solidFill>
                <a:latin typeface="Comic Sans MS" panose="030F0702030302020204" pitchFamily="66" charset="0"/>
              </a:rPr>
              <a:t>): </a:t>
            </a:r>
            <a:r>
              <a:rPr lang="en-GB" sz="1800" dirty="0">
                <a:solidFill>
                  <a:srgbClr val="FF0000"/>
                </a:solidFill>
                <a:latin typeface="Comic Sans MS" panose="030F0702030302020204" pitchFamily="66" charset="0"/>
              </a:rPr>
              <a:t>delay factor: </a:t>
            </a:r>
            <a:r>
              <a:rPr lang="en-GB" sz="18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~1.7</a:t>
            </a:r>
            <a:r>
              <a:rPr lang="en-US" sz="1800" dirty="0" smtClean="0">
                <a:solidFill>
                  <a:srgbClr val="1505EB"/>
                </a:solidFill>
                <a:latin typeface="Comic Sans MS" panose="030F0702030302020204" pitchFamily="66" charset="0"/>
              </a:rPr>
              <a:t>  </a:t>
            </a:r>
          </a:p>
          <a:p>
            <a:r>
              <a:rPr lang="en-US" sz="1800" dirty="0" smtClean="0">
                <a:solidFill>
                  <a:srgbClr val="1505EB"/>
                </a:solidFill>
                <a:latin typeface="Comic Sans MS" panose="030F0702030302020204" pitchFamily="66" charset="0"/>
              </a:rPr>
              <a:t>Average delay factor so far</a:t>
            </a:r>
            <a:r>
              <a:rPr lang="en-US" sz="18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: 1.7</a:t>
            </a:r>
            <a:endParaRPr lang="en-GB" sz="1800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23528" y="23664"/>
            <a:ext cx="8229600" cy="738336"/>
          </a:xfrm>
        </p:spPr>
        <p:txBody>
          <a:bodyPr>
            <a:normAutofit/>
          </a:bodyPr>
          <a:lstStyle/>
          <a:p>
            <a:r>
              <a:rPr lang="en-GB" sz="2800" dirty="0" smtClean="0"/>
              <a:t>Assembly Schedule: progress tracking</a:t>
            </a:r>
            <a:endParaRPr lang="en-GB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506148" cy="3531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72886" y="6356350"/>
            <a:ext cx="5038844" cy="365125"/>
          </a:xfrm>
        </p:spPr>
        <p:txBody>
          <a:bodyPr/>
          <a:lstStyle/>
          <a:p>
            <a:r>
              <a:rPr lang="en-GB" dirty="0" smtClean="0"/>
              <a:t>V. Parma</a:t>
            </a:r>
            <a:r>
              <a:rPr lang="en-GB" dirty="0" smtClean="0"/>
              <a:t> </a:t>
            </a:r>
            <a:r>
              <a:rPr lang="en-GB" dirty="0"/>
              <a:t>– HIE-ISOLDE Steering Committee - November 3rd, 2014</a:t>
            </a:r>
          </a:p>
        </p:txBody>
      </p:sp>
    </p:spTree>
    <p:extLst>
      <p:ext uri="{BB962C8B-B14F-4D97-AF65-F5344CB8AC3E}">
        <p14:creationId xmlns:p14="http://schemas.microsoft.com/office/powerpoint/2010/main" val="3217511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3" y="76200"/>
            <a:ext cx="7772400" cy="715962"/>
          </a:xfrm>
        </p:spPr>
        <p:txBody>
          <a:bodyPr/>
          <a:lstStyle/>
          <a:p>
            <a:r>
              <a:rPr lang="en-US" sz="2800" dirty="0" smtClean="0"/>
              <a:t>Extrapolating to the future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3859122"/>
            <a:ext cx="8781535" cy="2590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 smtClean="0"/>
              <a:t>Present steps (1-3), have been mainly </a:t>
            </a:r>
            <a:r>
              <a:rPr lang="en-US" sz="1800" dirty="0" smtClean="0">
                <a:solidFill>
                  <a:srgbClr val="1505EB"/>
                </a:solidFill>
              </a:rPr>
              <a:t>affected by the start-up (learning, training) </a:t>
            </a:r>
            <a:r>
              <a:rPr lang="en-US" sz="1800" dirty="0" smtClean="0"/>
              <a:t>but also by NC on tools and components</a:t>
            </a:r>
            <a:r>
              <a:rPr lang="en-US" sz="1800" dirty="0" smtClean="0"/>
              <a:t>: =&gt; </a:t>
            </a:r>
            <a:r>
              <a:rPr lang="en-US" sz="1800" dirty="0">
                <a:solidFill>
                  <a:srgbClr val="1505EB"/>
                </a:solidFill>
              </a:rPr>
              <a:t>No major assembly issue encountered</a:t>
            </a:r>
            <a:endParaRPr lang="en-US" sz="1800" dirty="0" smtClean="0"/>
          </a:p>
          <a:p>
            <a:r>
              <a:rPr lang="en-US" sz="1600" dirty="0" smtClean="0">
                <a:solidFill>
                  <a:schemeClr val="tx1"/>
                </a:solidFill>
              </a:rPr>
              <a:t>Extrapolating with the presently accumulated delay (</a:t>
            </a:r>
            <a:r>
              <a:rPr lang="en-US" sz="1600" dirty="0" smtClean="0">
                <a:solidFill>
                  <a:srgbClr val="1505EB"/>
                </a:solidFill>
              </a:rPr>
              <a:t>orange path</a:t>
            </a:r>
            <a:r>
              <a:rPr lang="en-US" sz="1600" dirty="0" smtClean="0">
                <a:solidFill>
                  <a:schemeClr val="tx1"/>
                </a:solidFill>
              </a:rPr>
              <a:t>) leads to </a:t>
            </a:r>
            <a:r>
              <a:rPr lang="en-US" sz="1600" u="sng" dirty="0" smtClean="0">
                <a:solidFill>
                  <a:srgbClr val="1505EB"/>
                </a:solidFill>
              </a:rPr>
              <a:t>week </a:t>
            </a:r>
            <a:r>
              <a:rPr lang="en-US" sz="1600" u="sng" dirty="0" smtClean="0">
                <a:solidFill>
                  <a:srgbClr val="1505EB"/>
                </a:solidFill>
              </a:rPr>
              <a:t>13</a:t>
            </a:r>
          </a:p>
          <a:p>
            <a:r>
              <a:rPr lang="en-US" sz="1600" dirty="0" smtClean="0">
                <a:solidFill>
                  <a:schemeClr val="tx1"/>
                </a:solidFill>
              </a:rPr>
              <a:t>Considering</a:t>
            </a:r>
            <a:r>
              <a:rPr lang="en-US" sz="1600" dirty="0" smtClean="0"/>
              <a:t> </a:t>
            </a:r>
            <a:r>
              <a:rPr lang="en-US" sz="1600" dirty="0">
                <a:solidFill>
                  <a:srgbClr val="1505EB"/>
                </a:solidFill>
              </a:rPr>
              <a:t>increasing extent of blank assemblies </a:t>
            </a:r>
            <a:r>
              <a:rPr lang="en-US" sz="1600" dirty="0">
                <a:solidFill>
                  <a:schemeClr val="tx1"/>
                </a:solidFill>
              </a:rPr>
              <a:t>wherever </a:t>
            </a:r>
            <a:r>
              <a:rPr lang="en-US" sz="1600" dirty="0" smtClean="0">
                <a:solidFill>
                  <a:schemeClr val="tx1"/>
                </a:solidFill>
              </a:rPr>
              <a:t>possible</a:t>
            </a:r>
          </a:p>
          <a:p>
            <a:r>
              <a:rPr lang="en-US" sz="1600" dirty="0" smtClean="0"/>
              <a:t>Increase </a:t>
            </a:r>
            <a:r>
              <a:rPr lang="en-US" sz="1600" dirty="0">
                <a:solidFill>
                  <a:srgbClr val="1505EB"/>
                </a:solidFill>
              </a:rPr>
              <a:t>clean-room workforce from 4 persons to 4 </a:t>
            </a:r>
            <a:r>
              <a:rPr lang="en-US" sz="1600" dirty="0" smtClean="0">
                <a:solidFill>
                  <a:srgbClr val="1505EB"/>
                </a:solidFill>
              </a:rPr>
              <a:t>FTE</a:t>
            </a:r>
            <a:r>
              <a:rPr lang="en-US" sz="1600" dirty="0" smtClean="0"/>
              <a:t>.</a:t>
            </a:r>
          </a:p>
          <a:p>
            <a:r>
              <a:rPr lang="en-US" sz="1600" dirty="0">
                <a:solidFill>
                  <a:srgbClr val="1505EB"/>
                </a:solidFill>
                <a:sym typeface="Wingdings" panose="05000000000000000000" pitchFamily="2" charset="2"/>
              </a:rPr>
              <a:t>Continuous monitoring is in </a:t>
            </a:r>
            <a:r>
              <a:rPr lang="en-US" sz="1600" dirty="0" smtClean="0">
                <a:solidFill>
                  <a:srgbClr val="1505EB"/>
                </a:solidFill>
                <a:sym typeface="Wingdings" panose="05000000000000000000" pitchFamily="2" charset="2"/>
              </a:rPr>
              <a:t>place</a:t>
            </a:r>
          </a:p>
          <a:p>
            <a:r>
              <a:rPr lang="en-US" sz="1600" dirty="0" smtClean="0">
                <a:sym typeface="Wingdings" panose="05000000000000000000" pitchFamily="2" charset="2"/>
              </a:rPr>
              <a:t>Still </a:t>
            </a:r>
            <a:r>
              <a:rPr lang="en-US" sz="1600" dirty="0">
                <a:sym typeface="Wingdings" panose="05000000000000000000" pitchFamily="2" charset="2"/>
              </a:rPr>
              <a:t>too early to assess a </a:t>
            </a:r>
            <a:r>
              <a:rPr lang="en-US" sz="1600" dirty="0">
                <a:solidFill>
                  <a:srgbClr val="1505EB"/>
                </a:solidFill>
                <a:sym typeface="Wingdings" panose="05000000000000000000" pitchFamily="2" charset="2"/>
              </a:rPr>
              <a:t>global trend</a:t>
            </a:r>
            <a:r>
              <a:rPr lang="en-US" sz="1600" dirty="0">
                <a:sym typeface="Wingdings" panose="05000000000000000000" pitchFamily="2" charset="2"/>
              </a:rPr>
              <a:t>. More time needed (</a:t>
            </a:r>
            <a:r>
              <a:rPr lang="en-US" sz="1600" dirty="0">
                <a:solidFill>
                  <a:srgbClr val="1505EB"/>
                </a:solidFill>
                <a:sym typeface="Wingdings" panose="05000000000000000000" pitchFamily="2" charset="2"/>
              </a:rPr>
              <a:t>~4 weeks ?) </a:t>
            </a:r>
            <a:r>
              <a:rPr lang="en-US" sz="1600" dirty="0">
                <a:sym typeface="Wingdings" panose="05000000000000000000" pitchFamily="2" charset="2"/>
              </a:rPr>
              <a:t>for</a:t>
            </a:r>
            <a:r>
              <a:rPr lang="en-US" sz="1600" dirty="0">
                <a:solidFill>
                  <a:srgbClr val="1505EB"/>
                </a:solidFill>
                <a:sym typeface="Wingdings" panose="05000000000000000000" pitchFamily="2" charset="2"/>
              </a:rPr>
              <a:t> </a:t>
            </a:r>
            <a:r>
              <a:rPr lang="en-US" sz="1600" dirty="0">
                <a:sym typeface="Wingdings" panose="05000000000000000000" pitchFamily="2" charset="2"/>
              </a:rPr>
              <a:t>a better estimate, when most of the “new” tools will be under control. </a:t>
            </a:r>
            <a:endParaRPr lang="en-US" dirty="0" smtClean="0">
              <a:solidFill>
                <a:schemeClr val="tx1"/>
              </a:solidFill>
            </a:endParaRPr>
          </a:p>
          <a:p>
            <a:pPr lvl="1"/>
            <a:endParaRPr lang="en-US" dirty="0" smtClean="0"/>
          </a:p>
        </p:txBody>
      </p:sp>
      <p:pic>
        <p:nvPicPr>
          <p:cNvPr id="6159" name="Picture 1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776873"/>
            <a:ext cx="8686800" cy="295067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0" name="Straight Connector 19"/>
          <p:cNvCxnSpPr/>
          <p:nvPr/>
        </p:nvCxnSpPr>
        <p:spPr>
          <a:xfrm>
            <a:off x="3048000" y="1506908"/>
            <a:ext cx="5867400" cy="1236292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72886" y="6356350"/>
            <a:ext cx="5038844" cy="365125"/>
          </a:xfrm>
        </p:spPr>
        <p:txBody>
          <a:bodyPr/>
          <a:lstStyle/>
          <a:p>
            <a:r>
              <a:rPr lang="en-GB" dirty="0" smtClean="0"/>
              <a:t>V. Parma</a:t>
            </a:r>
            <a:r>
              <a:rPr lang="en-GB" dirty="0" smtClean="0"/>
              <a:t> </a:t>
            </a:r>
            <a:r>
              <a:rPr lang="en-GB" dirty="0"/>
              <a:t>– HIE-ISOLDE Steering Committee - November 3rd, 2014</a:t>
            </a:r>
          </a:p>
        </p:txBody>
      </p:sp>
    </p:spTree>
    <p:extLst>
      <p:ext uri="{BB962C8B-B14F-4D97-AF65-F5344CB8AC3E}">
        <p14:creationId xmlns:p14="http://schemas.microsoft.com/office/powerpoint/2010/main" val="1930093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\\cern.ch\dfs\Users\v\voulot\Desktop\Clipboard01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782" y="1524000"/>
            <a:ext cx="9149166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5881" y="86380"/>
            <a:ext cx="2988319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800" dirty="0" smtClean="0"/>
              <a:t>HIE-ISOLDE in 2015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2400" y="5181600"/>
            <a:ext cx="1870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REX Low energy part (charge breeder)</a:t>
            </a:r>
          </a:p>
        </p:txBody>
      </p:sp>
      <p:sp>
        <p:nvSpPr>
          <p:cNvPr id="7" name="Right Brace 6"/>
          <p:cNvSpPr/>
          <p:nvPr/>
        </p:nvSpPr>
        <p:spPr>
          <a:xfrm rot="5400000">
            <a:off x="952988" y="4111772"/>
            <a:ext cx="304800" cy="183485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ight Brace 10"/>
          <p:cNvSpPr/>
          <p:nvPr/>
        </p:nvSpPr>
        <p:spPr>
          <a:xfrm rot="5400000">
            <a:off x="2936728" y="3997472"/>
            <a:ext cx="304800" cy="206345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ight Brace 11"/>
          <p:cNvSpPr/>
          <p:nvPr/>
        </p:nvSpPr>
        <p:spPr>
          <a:xfrm rot="5400000">
            <a:off x="4495800" y="4572000"/>
            <a:ext cx="304800" cy="914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ight Brace 12"/>
          <p:cNvSpPr/>
          <p:nvPr/>
        </p:nvSpPr>
        <p:spPr>
          <a:xfrm rot="5400000">
            <a:off x="6896100" y="3162300"/>
            <a:ext cx="304800" cy="37338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2472984" y="5181600"/>
            <a:ext cx="12608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NC linac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038600" y="5181600"/>
            <a:ext cx="1828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S</a:t>
            </a:r>
            <a:r>
              <a:rPr lang="en-GB" sz="1200" dirty="0" smtClean="0"/>
              <a:t>C linac (1 CM/5 cavities)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130584" y="5181600"/>
            <a:ext cx="1946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HEBT : 2 beamlines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553200" y="1448544"/>
            <a:ext cx="83820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Miniball</a:t>
            </a:r>
            <a:endParaRPr lang="en-GB" sz="1400" dirty="0"/>
          </a:p>
        </p:txBody>
      </p:sp>
      <p:cxnSp>
        <p:nvCxnSpPr>
          <p:cNvPr id="6" name="Straight Arrow Connector 5"/>
          <p:cNvCxnSpPr>
            <a:stCxn id="2" idx="2"/>
          </p:cNvCxnSpPr>
          <p:nvPr/>
        </p:nvCxnSpPr>
        <p:spPr>
          <a:xfrm>
            <a:off x="6972300" y="1756321"/>
            <a:ext cx="342900" cy="52967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838723" y="1371600"/>
            <a:ext cx="122907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Multipurpose beamline</a:t>
            </a:r>
            <a:endParaRPr lang="en-GB" sz="1400" dirty="0"/>
          </a:p>
        </p:txBody>
      </p:sp>
      <p:cxnSp>
        <p:nvCxnSpPr>
          <p:cNvPr id="21" name="Straight Arrow Connector 20"/>
          <p:cNvCxnSpPr>
            <a:stCxn id="20" idx="2"/>
          </p:cNvCxnSpPr>
          <p:nvPr/>
        </p:nvCxnSpPr>
        <p:spPr>
          <a:xfrm>
            <a:off x="8453262" y="1894820"/>
            <a:ext cx="157338" cy="54358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40016" y="6356350"/>
            <a:ext cx="4816908" cy="365125"/>
          </a:xfrm>
        </p:spPr>
        <p:txBody>
          <a:bodyPr/>
          <a:lstStyle/>
          <a:p>
            <a:r>
              <a:rPr lang="en-US" dirty="0" smtClean="0"/>
              <a:t>D. </a:t>
            </a:r>
            <a:r>
              <a:rPr lang="en-US" dirty="0" err="1" smtClean="0"/>
              <a:t>Voulot</a:t>
            </a:r>
            <a:r>
              <a:rPr lang="en-US" dirty="0" smtClean="0"/>
              <a:t> </a:t>
            </a:r>
            <a:r>
              <a:rPr lang="en-US" dirty="0" smtClean="0"/>
              <a:t>– 2</a:t>
            </a:r>
            <a:r>
              <a:rPr lang="en-US" baseline="30000" dirty="0" smtClean="0"/>
              <a:t>nd</a:t>
            </a:r>
            <a:r>
              <a:rPr lang="en-US" dirty="0" smtClean="0"/>
              <a:t>  Cost &amp; Schedule Review of the HIE-ISOLDE project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3625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52400" y="554910"/>
            <a:ext cx="6631270" cy="5943600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sz="2000" dirty="0" smtClean="0"/>
              <a:t>Cabling </a:t>
            </a:r>
          </a:p>
          <a:p>
            <a:pPr marL="685800"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500" dirty="0" smtClean="0"/>
              <a:t>All cable-trays installed</a:t>
            </a:r>
          </a:p>
          <a:p>
            <a:pPr marL="685800"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500" dirty="0" smtClean="0"/>
              <a:t>DC cables, vacuum controls and instrumentation -&gt; done</a:t>
            </a:r>
          </a:p>
          <a:p>
            <a:pPr marL="685800"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500" dirty="0" smtClean="0">
                <a:solidFill>
                  <a:schemeClr val="accent1"/>
                </a:solidFill>
              </a:rPr>
              <a:t>RF cabling and cryogenics instrumentation  - &gt; ongoing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000" dirty="0" smtClean="0"/>
              <a:t>Piping for cooling and gasses</a:t>
            </a:r>
          </a:p>
          <a:p>
            <a:pPr marL="685800"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500" dirty="0" smtClean="0"/>
              <a:t>Cooling water (demi &amp; mixed) -&gt; done</a:t>
            </a:r>
          </a:p>
          <a:p>
            <a:pPr marL="685800"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500" dirty="0"/>
              <a:t>V</a:t>
            </a:r>
            <a:r>
              <a:rPr lang="en-GB" sz="1500" dirty="0" smtClean="0"/>
              <a:t>acuum lines, N2 (venting) and He (conditioning) lines -&gt; done</a:t>
            </a:r>
          </a:p>
          <a:p>
            <a:pPr marL="685800"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500" dirty="0" smtClean="0">
                <a:solidFill>
                  <a:schemeClr val="accent1"/>
                </a:solidFill>
              </a:rPr>
              <a:t>Remaining:</a:t>
            </a:r>
          </a:p>
          <a:p>
            <a:pPr marL="971550" lvl="2" indent="-171450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GB" sz="1300" dirty="0" smtClean="0">
                <a:solidFill>
                  <a:schemeClr val="accent1"/>
                </a:solidFill>
              </a:rPr>
              <a:t>Compressed air along SC linac and HEBT (ongoing)</a:t>
            </a:r>
          </a:p>
          <a:p>
            <a:pPr marL="971550" lvl="2" indent="-171450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GB" sz="1300" dirty="0" smtClean="0">
                <a:solidFill>
                  <a:schemeClr val="accent1"/>
                </a:solidFill>
              </a:rPr>
              <a:t>Flanges for roughing/backing vacuum connections</a:t>
            </a:r>
          </a:p>
          <a:p>
            <a:pPr marL="971550" lvl="2" indent="-171450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GB" sz="1300" dirty="0" smtClean="0">
                <a:solidFill>
                  <a:schemeClr val="accent1"/>
                </a:solidFill>
              </a:rPr>
              <a:t>Existing REX magnetic elements to be connected to demi water circuit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000" dirty="0" smtClean="0"/>
              <a:t>Mechanical supports</a:t>
            </a:r>
          </a:p>
          <a:p>
            <a:pPr marL="685800"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500" dirty="0" smtClean="0"/>
              <a:t>All equipment delivered and ready for installation </a:t>
            </a:r>
          </a:p>
          <a:p>
            <a:pPr marL="685800"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500" dirty="0" smtClean="0">
                <a:solidFill>
                  <a:schemeClr val="accent1"/>
                </a:solidFill>
              </a:rPr>
              <a:t>Except:</a:t>
            </a:r>
          </a:p>
          <a:p>
            <a:pPr marL="1085850" lvl="2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GB" sz="1300" dirty="0" smtClean="0">
                <a:solidFill>
                  <a:schemeClr val="accent1"/>
                </a:solidFill>
              </a:rPr>
              <a:t>Adjustment tables for the SDB-steerer assemblies (14/11)</a:t>
            </a:r>
          </a:p>
          <a:p>
            <a:pPr marL="1085850" lvl="2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GB" sz="1300" dirty="0" smtClean="0"/>
              <a:t>Cryomodule supports (in production, expected end November)</a:t>
            </a:r>
          </a:p>
          <a:p>
            <a:pPr marL="1085850" lvl="2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GB" sz="1300" dirty="0" smtClean="0"/>
              <a:t>Supports for inter-tanks (design finished, to be manufactured, expected December)</a:t>
            </a:r>
          </a:p>
          <a:p>
            <a:pPr marL="685800"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500" dirty="0" smtClean="0"/>
              <a:t>All supports in place for magnets and diagnostics</a:t>
            </a:r>
          </a:p>
          <a:p>
            <a:pPr marL="685800"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500" dirty="0" smtClean="0">
                <a:solidFill>
                  <a:schemeClr val="accent1"/>
                </a:solidFill>
              </a:rPr>
              <a:t>Remaining: adjustment tables installation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200" y="152400"/>
            <a:ext cx="70524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Infrastructure and mechanical supports</a:t>
            </a:r>
            <a:endParaRPr lang="en-GB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2418" y="1872266"/>
            <a:ext cx="2186343" cy="16439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2418" y="3668332"/>
            <a:ext cx="2186343" cy="164390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2418" y="76200"/>
            <a:ext cx="2186343" cy="1643908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6760" y="5464397"/>
            <a:ext cx="2241800" cy="1317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40016" y="6356350"/>
            <a:ext cx="4816908" cy="365125"/>
          </a:xfrm>
        </p:spPr>
        <p:txBody>
          <a:bodyPr/>
          <a:lstStyle/>
          <a:p>
            <a:r>
              <a:rPr lang="en-US" dirty="0" smtClean="0"/>
              <a:t>D. </a:t>
            </a:r>
            <a:r>
              <a:rPr lang="en-US" dirty="0" err="1" smtClean="0"/>
              <a:t>Voulot</a:t>
            </a:r>
            <a:r>
              <a:rPr lang="en-US" dirty="0" smtClean="0"/>
              <a:t> </a:t>
            </a:r>
            <a:r>
              <a:rPr lang="en-US" dirty="0" smtClean="0"/>
              <a:t>– 2</a:t>
            </a:r>
            <a:r>
              <a:rPr lang="en-US" baseline="30000" dirty="0" smtClean="0"/>
              <a:t>nd</a:t>
            </a:r>
            <a:r>
              <a:rPr lang="en-US" dirty="0" smtClean="0"/>
              <a:t>  Cost &amp; Schedule Review of the HIE-ISOLDE project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9363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76200" y="152400"/>
            <a:ext cx="35262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Procurement status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04800" y="679698"/>
            <a:ext cx="6168625" cy="52117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b="1" dirty="0" smtClean="0"/>
              <a:t>Magnets</a:t>
            </a:r>
          </a:p>
          <a:p>
            <a:pPr marL="400050" lvl="1" indent="0">
              <a:buNone/>
            </a:pPr>
            <a:r>
              <a:rPr lang="en-GB" sz="1600" dirty="0" smtClean="0"/>
              <a:t>First unit already at CERN</a:t>
            </a:r>
          </a:p>
          <a:p>
            <a:pPr marL="400050" lvl="1" indent="0">
              <a:buNone/>
            </a:pPr>
            <a:r>
              <a:rPr lang="en-GB" sz="1600" dirty="0" smtClean="0"/>
              <a:t>All magnets will be delivered by end of January</a:t>
            </a:r>
          </a:p>
          <a:p>
            <a:pPr marL="400050" lvl="1" indent="0">
              <a:buNone/>
            </a:pPr>
            <a:endParaRPr lang="en-GB" sz="1600" b="1" dirty="0"/>
          </a:p>
          <a:p>
            <a:pPr marL="0" indent="0">
              <a:buNone/>
            </a:pPr>
            <a:r>
              <a:rPr lang="en-GB" sz="1800" b="1" dirty="0" smtClean="0"/>
              <a:t>Power converters</a:t>
            </a:r>
            <a:endParaRPr lang="en-GB" sz="1800" b="1" dirty="0"/>
          </a:p>
          <a:p>
            <a:pPr marL="400050" lvl="1" indent="0">
              <a:buNone/>
            </a:pPr>
            <a:r>
              <a:rPr lang="en-GB" sz="1600" dirty="0" smtClean="0"/>
              <a:t>MC supplies at CERN, 2 MB supplies already assembled, installation pending</a:t>
            </a:r>
          </a:p>
          <a:p>
            <a:pPr marL="400050" lvl="1" indent="0">
              <a:buNone/>
            </a:pPr>
            <a:r>
              <a:rPr lang="en-GB" sz="1600" dirty="0" smtClean="0">
                <a:solidFill>
                  <a:srgbClr val="FF0000"/>
                </a:solidFill>
              </a:rPr>
              <a:t>Some quality issue on MQ supplies (COBALT), 4 months delay, </a:t>
            </a:r>
          </a:p>
          <a:p>
            <a:pPr marL="400050" lvl="1" indent="0">
              <a:buNone/>
            </a:pPr>
            <a:r>
              <a:rPr lang="en-GB" sz="1600" dirty="0" smtClean="0">
                <a:solidFill>
                  <a:schemeClr val="accent1"/>
                </a:solidFill>
              </a:rPr>
              <a:t>Expect first 4 units by mid December, 14 units by end of January</a:t>
            </a:r>
            <a:endParaRPr lang="en-GB" sz="1600" b="1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n-GB" sz="1800" b="1" dirty="0" smtClean="0"/>
              <a:t>Beam instrumentation</a:t>
            </a:r>
            <a:endParaRPr lang="en-GB" sz="1800" b="1" dirty="0"/>
          </a:p>
          <a:p>
            <a:pPr marL="400050" lvl="1" indent="0">
              <a:buNone/>
            </a:pPr>
            <a:r>
              <a:rPr lang="en-GB" sz="1600" dirty="0" smtClean="0"/>
              <a:t>All short-DBs are at CERN (6 units), last units under acceptance tests</a:t>
            </a:r>
            <a:endParaRPr lang="en-GB" sz="1600" dirty="0"/>
          </a:p>
          <a:p>
            <a:pPr marL="400050" lvl="1" indent="0">
              <a:buNone/>
            </a:pPr>
            <a:r>
              <a:rPr lang="en-GB" sz="1600" dirty="0" smtClean="0"/>
              <a:t>Long-DB in production, first units end of October, full contract end of November (9 units)</a:t>
            </a:r>
            <a:endParaRPr lang="en-GB" sz="1600" b="1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n-GB" sz="1800" b="1" dirty="0" smtClean="0"/>
              <a:t>Vacuum components</a:t>
            </a:r>
            <a:endParaRPr lang="en-GB" sz="1800" b="1" dirty="0"/>
          </a:p>
          <a:p>
            <a:pPr marL="400050" lvl="1" indent="0">
              <a:buNone/>
            </a:pPr>
            <a:r>
              <a:rPr lang="en-GB" sz="1600" dirty="0" smtClean="0"/>
              <a:t>Pump, valves, gauges, already at CERN</a:t>
            </a:r>
          </a:p>
          <a:p>
            <a:pPr marL="400050" lvl="1" indent="0">
              <a:buNone/>
            </a:pPr>
            <a:r>
              <a:rPr lang="en-GB" sz="1600" dirty="0" smtClean="0"/>
              <a:t>Vacuum chamber in production, expect final delivery before Christmas</a:t>
            </a:r>
            <a:endParaRPr lang="en-GB" sz="1800" dirty="0"/>
          </a:p>
          <a:p>
            <a:pPr marL="400050" lvl="1" indent="0">
              <a:buNone/>
            </a:pPr>
            <a:endParaRPr lang="en-GB" sz="1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9617" y="675620"/>
            <a:ext cx="1208334" cy="77453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4026" y="414010"/>
            <a:ext cx="854207" cy="132581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0" y="806403"/>
            <a:ext cx="1166903" cy="97754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50" t="24282" r="15729" b="24782"/>
          <a:stretch/>
        </p:blipFill>
        <p:spPr>
          <a:xfrm>
            <a:off x="6603872" y="2133600"/>
            <a:ext cx="1248224" cy="48438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5161" y="2788081"/>
            <a:ext cx="1183060" cy="9525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282527" y="3064545"/>
            <a:ext cx="1468719" cy="82603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49"/>
          <a:stretch/>
        </p:blipFill>
        <p:spPr>
          <a:xfrm>
            <a:off x="7198708" y="4648200"/>
            <a:ext cx="1335378" cy="1541352"/>
          </a:xfrm>
          <a:prstGeom prst="rect">
            <a:avLst/>
          </a:prstGeom>
        </p:spPr>
      </p:pic>
      <p:sp>
        <p:nvSpPr>
          <p:cNvPr id="1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40016" y="6356350"/>
            <a:ext cx="4816908" cy="365125"/>
          </a:xfrm>
        </p:spPr>
        <p:txBody>
          <a:bodyPr/>
          <a:lstStyle/>
          <a:p>
            <a:r>
              <a:rPr lang="en-US" dirty="0" smtClean="0"/>
              <a:t>D. </a:t>
            </a:r>
            <a:r>
              <a:rPr lang="en-US" dirty="0" err="1" smtClean="0"/>
              <a:t>Voulot</a:t>
            </a:r>
            <a:r>
              <a:rPr lang="en-US" dirty="0" smtClean="0"/>
              <a:t> </a:t>
            </a:r>
            <a:r>
              <a:rPr lang="en-US" dirty="0" smtClean="0"/>
              <a:t>– 2</a:t>
            </a:r>
            <a:r>
              <a:rPr lang="en-US" baseline="30000" dirty="0" smtClean="0"/>
              <a:t>nd</a:t>
            </a:r>
            <a:r>
              <a:rPr lang="en-US" dirty="0" smtClean="0"/>
              <a:t>  Cost &amp; Schedule Review of the HIE-ISOLDE project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6046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100989"/>
            <a:ext cx="8226425" cy="4908647"/>
          </a:xfrm>
        </p:spPr>
        <p:txBody>
          <a:bodyPr>
            <a:normAutofit/>
          </a:bodyPr>
          <a:lstStyle/>
          <a:p>
            <a:r>
              <a:rPr lang="en-US" dirty="0" smtClean="0"/>
              <a:t>  </a:t>
            </a:r>
            <a:r>
              <a:rPr lang="en-US" sz="2800" dirty="0"/>
              <a:t>Project re-organization</a:t>
            </a:r>
          </a:p>
          <a:p>
            <a:r>
              <a:rPr lang="en-US" sz="2800" dirty="0" smtClean="0"/>
              <a:t>  Technical Status</a:t>
            </a:r>
            <a:endParaRPr lang="en-US" sz="2800" dirty="0" smtClean="0"/>
          </a:p>
          <a:p>
            <a:pPr marL="454025" indent="-457200"/>
            <a:r>
              <a:rPr lang="en-US" sz="2800" dirty="0"/>
              <a:t>Schedule</a:t>
            </a:r>
          </a:p>
          <a:p>
            <a:pPr marL="454025" indent="-457200"/>
            <a:r>
              <a:rPr lang="en-US" sz="2800" dirty="0" smtClean="0"/>
              <a:t>Financial Situation</a:t>
            </a:r>
            <a:endParaRPr lang="en-US" sz="2800" dirty="0"/>
          </a:p>
          <a:p>
            <a:pPr marL="454025" indent="-457200"/>
            <a:r>
              <a:rPr lang="en-US" sz="2800" dirty="0" smtClean="0"/>
              <a:t>Strategy for Phase 2</a:t>
            </a:r>
          </a:p>
          <a:p>
            <a:pPr marL="454025" indent="-457200"/>
            <a:r>
              <a:rPr lang="en-US" sz="2800" dirty="0" smtClean="0"/>
              <a:t>Conclusions</a:t>
            </a:r>
            <a:endParaRPr lang="en-US" sz="28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40016" y="6356350"/>
            <a:ext cx="4816908" cy="365125"/>
          </a:xfrm>
        </p:spPr>
        <p:txBody>
          <a:bodyPr/>
          <a:lstStyle/>
          <a:p>
            <a:r>
              <a:rPr lang="en-US" dirty="0" smtClean="0"/>
              <a:t>Y. </a:t>
            </a:r>
            <a:r>
              <a:rPr lang="en-US" dirty="0" err="1" smtClean="0"/>
              <a:t>Kadi</a:t>
            </a:r>
            <a:r>
              <a:rPr lang="en-US" dirty="0" smtClean="0"/>
              <a:t> – </a:t>
            </a:r>
            <a:r>
              <a:rPr lang="en-US" dirty="0" smtClean="0"/>
              <a:t>71</a:t>
            </a:r>
            <a:r>
              <a:rPr lang="en-US" baseline="30000" dirty="0" smtClean="0"/>
              <a:t>st</a:t>
            </a:r>
            <a:r>
              <a:rPr lang="en-US" dirty="0" smtClean="0"/>
              <a:t> ISOLDE </a:t>
            </a:r>
            <a:r>
              <a:rPr lang="en-US" dirty="0" smtClean="0"/>
              <a:t>Collaboration </a:t>
            </a:r>
            <a:r>
              <a:rPr lang="en-US" dirty="0" smtClean="0"/>
              <a:t>Committee </a:t>
            </a:r>
            <a:r>
              <a:rPr lang="en-US" dirty="0" smtClean="0"/>
              <a:t>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25066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914400"/>
            <a:ext cx="6477000" cy="52117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2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81000" y="755364"/>
            <a:ext cx="8229600" cy="579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Control hardware (BE-CO)</a:t>
            </a:r>
          </a:p>
          <a:p>
            <a:pPr marL="400050" lvl="1" indent="0">
              <a:buNone/>
            </a:pPr>
            <a:r>
              <a:rPr lang="en-GB" sz="1600" dirty="0" smtClean="0"/>
              <a:t>Network (</a:t>
            </a:r>
            <a:r>
              <a:rPr lang="en-GB" sz="1600" dirty="0" err="1" smtClean="0"/>
              <a:t>WorldFIP</a:t>
            </a:r>
            <a:r>
              <a:rPr lang="en-GB" sz="1600" dirty="0" smtClean="0"/>
              <a:t>, Ethernet)</a:t>
            </a:r>
          </a:p>
          <a:p>
            <a:pPr marL="400050" lvl="1" indent="0">
              <a:buNone/>
            </a:pPr>
            <a:r>
              <a:rPr lang="en-GB" sz="1600" dirty="0" smtClean="0"/>
              <a:t>Front End Computers (industrial PC, VME crates)</a:t>
            </a:r>
          </a:p>
          <a:p>
            <a:pPr marL="400050" lvl="1" indent="0">
              <a:buNone/>
            </a:pPr>
            <a:r>
              <a:rPr lang="en-GB" sz="1600" dirty="0" smtClean="0"/>
              <a:t>Timing </a:t>
            </a:r>
          </a:p>
          <a:p>
            <a:pPr marL="400050" lvl="1" indent="0">
              <a:buNone/>
            </a:pPr>
            <a:r>
              <a:rPr lang="en-GB" sz="1600" dirty="0" smtClean="0">
                <a:solidFill>
                  <a:schemeClr val="accent1"/>
                </a:solidFill>
              </a:rPr>
              <a:t>-&gt; All request done, equipment available, waiting for racks installation to complete control installation (expected mid-November)</a:t>
            </a:r>
          </a:p>
          <a:p>
            <a:r>
              <a:rPr lang="en-GB" sz="2000" dirty="0" smtClean="0"/>
              <a:t>Interlocks</a:t>
            </a:r>
          </a:p>
          <a:p>
            <a:pPr marL="400050" lvl="1" indent="0">
              <a:buNone/>
            </a:pPr>
            <a:r>
              <a:rPr lang="en-GB" sz="1600" dirty="0" smtClean="0"/>
              <a:t>Warm magnet interlocks (WIC)</a:t>
            </a:r>
          </a:p>
          <a:p>
            <a:pPr marL="400050" lvl="1" indent="0">
              <a:buNone/>
            </a:pPr>
            <a:r>
              <a:rPr lang="en-GB" sz="1600" dirty="0" smtClean="0">
                <a:solidFill>
                  <a:schemeClr val="accent1"/>
                </a:solidFill>
              </a:rPr>
              <a:t>-&gt; Design ready, equipment available, deployment expected before December</a:t>
            </a:r>
          </a:p>
          <a:p>
            <a:pPr marL="400050" lvl="1" indent="0">
              <a:buNone/>
            </a:pPr>
            <a:r>
              <a:rPr lang="en-GB" sz="1600" dirty="0" smtClean="0"/>
              <a:t>Interlocks: vacuum, cryogenics, RF</a:t>
            </a:r>
          </a:p>
          <a:p>
            <a:pPr marL="400050" lvl="1" indent="0">
              <a:buNone/>
            </a:pPr>
            <a:r>
              <a:rPr lang="en-GB" sz="1600" dirty="0" smtClean="0">
                <a:solidFill>
                  <a:schemeClr val="accent1"/>
                </a:solidFill>
              </a:rPr>
              <a:t>-&gt; Interlocks logic specified (HIE-ISOLDE note: </a:t>
            </a:r>
            <a:r>
              <a:rPr lang="en-GB" sz="1300" dirty="0" smtClean="0">
                <a:solidFill>
                  <a:schemeClr val="accent1"/>
                </a:solidFill>
                <a:hlinkClick r:id="rId3"/>
              </a:rPr>
              <a:t>HIE-CIH-ES-0001</a:t>
            </a:r>
            <a:r>
              <a:rPr lang="en-GB" sz="1600" dirty="0" smtClean="0">
                <a:solidFill>
                  <a:schemeClr val="accent1"/>
                </a:solidFill>
              </a:rPr>
              <a:t>)</a:t>
            </a:r>
          </a:p>
          <a:p>
            <a:pPr marL="400050" lvl="1" indent="0">
              <a:buNone/>
            </a:pPr>
            <a:r>
              <a:rPr lang="en-GB" sz="1600" dirty="0" smtClean="0">
                <a:solidFill>
                  <a:schemeClr val="accent1"/>
                </a:solidFill>
              </a:rPr>
              <a:t>-&gt; Cabling ready, need controls (cryogenics and vacuum) for finalisation</a:t>
            </a:r>
          </a:p>
          <a:p>
            <a:r>
              <a:rPr lang="en-GB" sz="2000" dirty="0" smtClean="0"/>
              <a:t>Low level control software (FESA classes, INCA)</a:t>
            </a:r>
          </a:p>
          <a:p>
            <a:pPr marL="400050" lvl="1" indent="0">
              <a:buNone/>
            </a:pPr>
            <a:r>
              <a:rPr lang="en-GB" sz="1600" dirty="0" smtClean="0">
                <a:solidFill>
                  <a:schemeClr val="accent1"/>
                </a:solidFill>
              </a:rPr>
              <a:t>EPC control ready (except for MB field regulation) 15/1/2015</a:t>
            </a:r>
          </a:p>
          <a:p>
            <a:pPr marL="400050" lvl="1" indent="0">
              <a:buNone/>
            </a:pPr>
            <a:r>
              <a:rPr lang="en-GB" sz="1600" dirty="0" smtClean="0">
                <a:solidFill>
                  <a:schemeClr val="accent1"/>
                </a:solidFill>
              </a:rPr>
              <a:t>BI control ready end of December</a:t>
            </a:r>
          </a:p>
          <a:p>
            <a:pPr marL="400050" lvl="1" indent="0">
              <a:buNone/>
            </a:pPr>
            <a:r>
              <a:rPr lang="en-GB" sz="1600" dirty="0" smtClean="0">
                <a:solidFill>
                  <a:schemeClr val="accent1"/>
                </a:solidFill>
              </a:rPr>
              <a:t>Vacuum control ready (PVSS) 30/1/2015</a:t>
            </a:r>
          </a:p>
          <a:p>
            <a:pPr marL="400050" lvl="1" indent="0">
              <a:buNone/>
            </a:pPr>
            <a:r>
              <a:rPr lang="en-GB" sz="1600" dirty="0" smtClean="0">
                <a:solidFill>
                  <a:schemeClr val="accent1"/>
                </a:solidFill>
              </a:rPr>
              <a:t>Cryogenics control ready (PVSS) 13/4/15</a:t>
            </a:r>
          </a:p>
          <a:p>
            <a:pPr marL="400050" lvl="1" indent="0">
              <a:buNone/>
            </a:pPr>
            <a:r>
              <a:rPr lang="en-GB" sz="1600" dirty="0" smtClean="0">
                <a:solidFill>
                  <a:schemeClr val="accent1"/>
                </a:solidFill>
              </a:rPr>
              <a:t>SRF control 3/2/15</a:t>
            </a:r>
          </a:p>
          <a:p>
            <a:pPr marL="400050" lvl="1" indent="0">
              <a:buFont typeface="Arial" panose="020B0604020202020204" pitchFamily="34" charset="0"/>
              <a:buNone/>
            </a:pPr>
            <a:endParaRPr lang="en-GB" sz="16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GB" sz="20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GB" sz="20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GB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76200" y="152400"/>
            <a:ext cx="853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Control, </a:t>
            </a:r>
            <a:r>
              <a:rPr lang="en-GB" sz="2800" dirty="0" smtClean="0"/>
              <a:t>interlocks and low-level control software</a:t>
            </a:r>
            <a:endParaRPr lang="en-GB" sz="2800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40016" y="6356350"/>
            <a:ext cx="4816908" cy="365125"/>
          </a:xfrm>
        </p:spPr>
        <p:txBody>
          <a:bodyPr/>
          <a:lstStyle/>
          <a:p>
            <a:r>
              <a:rPr lang="en-US" dirty="0" smtClean="0"/>
              <a:t>D. </a:t>
            </a:r>
            <a:r>
              <a:rPr lang="en-US" dirty="0" err="1" smtClean="0"/>
              <a:t>Voulot</a:t>
            </a:r>
            <a:r>
              <a:rPr lang="en-US" dirty="0" smtClean="0"/>
              <a:t> </a:t>
            </a:r>
            <a:r>
              <a:rPr lang="en-US" dirty="0" smtClean="0"/>
              <a:t>– 2</a:t>
            </a:r>
            <a:r>
              <a:rPr lang="en-US" baseline="30000" dirty="0" smtClean="0"/>
              <a:t>nd</a:t>
            </a:r>
            <a:r>
              <a:rPr lang="en-US" dirty="0" smtClean="0"/>
              <a:t>  Cost &amp; Schedule Review of the HIE-ISOLDE project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3359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" y="152400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Interface with  experiments</a:t>
            </a:r>
            <a:endParaRPr lang="en-GB" sz="2800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81000" y="838200"/>
            <a:ext cx="5227529" cy="579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Vacuum transition with instrumentation</a:t>
            </a:r>
          </a:p>
          <a:p>
            <a:pPr lvl="1"/>
            <a:r>
              <a:rPr lang="en-GB" sz="1800" dirty="0" smtClean="0"/>
              <a:t>need vacuum gauges to interlock the opening of experiment gate valve</a:t>
            </a:r>
          </a:p>
          <a:p>
            <a:pPr lvl="1"/>
            <a:r>
              <a:rPr lang="en-GB" sz="1800" dirty="0" smtClean="0"/>
              <a:t>trigger for SC linac fast valves</a:t>
            </a:r>
          </a:p>
          <a:p>
            <a:pPr lvl="1"/>
            <a:r>
              <a:rPr lang="en-GB" sz="1800" dirty="0" smtClean="0"/>
              <a:t>Standard: ISO-KF DN50</a:t>
            </a:r>
          </a:p>
          <a:p>
            <a:r>
              <a:rPr lang="en-GB" sz="2000" dirty="0" smtClean="0"/>
              <a:t>A patch panel with the different services is foreseen at each experimental station:</a:t>
            </a:r>
          </a:p>
          <a:p>
            <a:pPr lvl="1"/>
            <a:r>
              <a:rPr lang="en-GB" sz="1800" dirty="0"/>
              <a:t>Physics </a:t>
            </a:r>
            <a:r>
              <a:rPr lang="en-GB" sz="1800" dirty="0" smtClean="0"/>
              <a:t>network</a:t>
            </a:r>
          </a:p>
          <a:p>
            <a:pPr lvl="2"/>
            <a:r>
              <a:rPr lang="en-GB" sz="1400" dirty="0" smtClean="0"/>
              <a:t>Synchronisation signals: T1, T2, EBIS, GPS beam gate, HRS beam gate, RILIS</a:t>
            </a:r>
          </a:p>
          <a:p>
            <a:pPr lvl="2"/>
            <a:r>
              <a:rPr lang="en-GB" sz="1400" dirty="0" smtClean="0"/>
              <a:t>2 spare channels (connection to P13)</a:t>
            </a:r>
            <a:r>
              <a:rPr lang="en-GB" sz="1400" dirty="0"/>
              <a:t>	</a:t>
            </a:r>
          </a:p>
          <a:p>
            <a:pPr lvl="1"/>
            <a:r>
              <a:rPr lang="en-GB" sz="1800" dirty="0" smtClean="0"/>
              <a:t>Compressed </a:t>
            </a:r>
            <a:r>
              <a:rPr lang="en-GB" sz="1800" dirty="0"/>
              <a:t>air</a:t>
            </a:r>
          </a:p>
          <a:p>
            <a:pPr lvl="1"/>
            <a:r>
              <a:rPr lang="en-GB" sz="1800" dirty="0" smtClean="0"/>
              <a:t>Dry </a:t>
            </a:r>
            <a:r>
              <a:rPr lang="en-GB" sz="1800" dirty="0"/>
              <a:t>N2 for venting</a:t>
            </a:r>
          </a:p>
          <a:p>
            <a:pPr lvl="1"/>
            <a:r>
              <a:rPr lang="en-GB" sz="1800" dirty="0" smtClean="0"/>
              <a:t>Exhaust </a:t>
            </a:r>
            <a:r>
              <a:rPr lang="en-GB" sz="1800" dirty="0"/>
              <a:t>line</a:t>
            </a:r>
          </a:p>
          <a:p>
            <a:pPr lvl="1"/>
            <a:r>
              <a:rPr lang="en-GB" sz="1800" dirty="0" smtClean="0"/>
              <a:t>Power outlet (2-phase / 3-phase)</a:t>
            </a:r>
            <a:endParaRPr lang="en-GB" sz="1800" dirty="0"/>
          </a:p>
          <a:p>
            <a:pPr lvl="1"/>
            <a:r>
              <a:rPr lang="en-GB" sz="1800" dirty="0" smtClean="0"/>
              <a:t>Water cooling manifold (already in place)</a:t>
            </a:r>
            <a:endParaRPr lang="en-GB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295"/>
          <a:stretch/>
        </p:blipFill>
        <p:spPr bwMode="auto">
          <a:xfrm>
            <a:off x="5608529" y="838200"/>
            <a:ext cx="3455501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171"/>
          <a:stretch/>
        </p:blipFill>
        <p:spPr bwMode="auto">
          <a:xfrm>
            <a:off x="6324600" y="3743608"/>
            <a:ext cx="2089869" cy="245218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40016" y="6356350"/>
            <a:ext cx="4816908" cy="365125"/>
          </a:xfrm>
        </p:spPr>
        <p:txBody>
          <a:bodyPr/>
          <a:lstStyle/>
          <a:p>
            <a:r>
              <a:rPr lang="en-US" dirty="0" smtClean="0"/>
              <a:t>D. </a:t>
            </a:r>
            <a:r>
              <a:rPr lang="en-US" dirty="0" err="1" smtClean="0"/>
              <a:t>Voulot</a:t>
            </a:r>
            <a:r>
              <a:rPr lang="en-US" dirty="0" smtClean="0"/>
              <a:t> </a:t>
            </a:r>
            <a:r>
              <a:rPr lang="en-US" dirty="0" smtClean="0"/>
              <a:t>– 2</a:t>
            </a:r>
            <a:r>
              <a:rPr lang="en-US" baseline="30000" dirty="0" smtClean="0"/>
              <a:t>nd</a:t>
            </a:r>
            <a:r>
              <a:rPr lang="en-US" dirty="0" smtClean="0"/>
              <a:t>  Cost &amp; Schedule Review of the HIE-ISOLDE project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392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28491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400" b="1" dirty="0" smtClean="0"/>
              <a:t>Goal: </a:t>
            </a:r>
            <a:r>
              <a:rPr lang="en-GB" sz="1400" b="1" dirty="0"/>
              <a:t>first </a:t>
            </a:r>
            <a:r>
              <a:rPr lang="en-GB" sz="1400" b="1" dirty="0" smtClean="0"/>
              <a:t>HIE-ISOLDE </a:t>
            </a:r>
            <a:r>
              <a:rPr lang="en-GB" sz="1400" b="1" dirty="0"/>
              <a:t>physics </a:t>
            </a:r>
            <a:r>
              <a:rPr lang="en-GB" sz="1400" b="1" dirty="0" smtClean="0"/>
              <a:t>12/10/</a:t>
            </a:r>
            <a:r>
              <a:rPr lang="en-GB" sz="1400" b="1" dirty="0" smtClean="0"/>
              <a:t>15</a:t>
            </a:r>
            <a:endParaRPr lang="en-GB" sz="1400" b="1" dirty="0"/>
          </a:p>
          <a:p>
            <a:pPr marL="0" indent="0">
              <a:buNone/>
            </a:pPr>
            <a:r>
              <a:rPr lang="en-GB" sz="1400" dirty="0" smtClean="0"/>
              <a:t>Main milestones:</a:t>
            </a:r>
          </a:p>
          <a:p>
            <a:r>
              <a:rPr lang="en-GB" sz="1400" dirty="0" smtClean="0"/>
              <a:t>8/12/14 start HW tests on first beamline (XT00-XT01) </a:t>
            </a:r>
          </a:p>
          <a:p>
            <a:pPr marL="457200" lvl="1" indent="0">
              <a:buNone/>
            </a:pPr>
            <a:r>
              <a:rPr lang="en-GB" sz="1100" dirty="0" smtClean="0"/>
              <a:t>(-&gt; At least one doublet with LDB and one MD installed and operational)</a:t>
            </a:r>
            <a:endParaRPr lang="en-GB" sz="1100" dirty="0"/>
          </a:p>
          <a:p>
            <a:r>
              <a:rPr lang="en-GB" sz="1400" dirty="0"/>
              <a:t>20/4/15 finish HW tests on second beamline (XT02</a:t>
            </a:r>
            <a:r>
              <a:rPr lang="en-GB" sz="1400" dirty="0" smtClean="0"/>
              <a:t>) -&gt; HEBT handover to BE-OP</a:t>
            </a:r>
            <a:endParaRPr lang="en-GB" sz="1400" dirty="0"/>
          </a:p>
          <a:p>
            <a:r>
              <a:rPr lang="en-GB" sz="1400" dirty="0" smtClean="0"/>
              <a:t>13/4 – 12/6/15 CM1 </a:t>
            </a:r>
            <a:r>
              <a:rPr lang="en-GB" sz="1400" dirty="0"/>
              <a:t>installation</a:t>
            </a:r>
          </a:p>
          <a:p>
            <a:r>
              <a:rPr lang="en-GB" sz="1400" dirty="0" smtClean="0"/>
              <a:t>1/6/15 REX charge breeder and NC linac ready</a:t>
            </a:r>
          </a:p>
          <a:p>
            <a:r>
              <a:rPr lang="en-GB" sz="1400" dirty="0" smtClean="0"/>
              <a:t>24/7/15 machine ‘ready-to-go’</a:t>
            </a:r>
          </a:p>
          <a:p>
            <a:pPr marL="400050" lvl="1" indent="0">
              <a:buNone/>
            </a:pPr>
            <a:r>
              <a:rPr lang="en-GB" sz="1400" dirty="0" smtClean="0">
                <a:solidFill>
                  <a:srgbClr val="0070C0"/>
                </a:solidFill>
              </a:rPr>
              <a:t>At </a:t>
            </a:r>
            <a:r>
              <a:rPr lang="en-GB" sz="1400" dirty="0">
                <a:solidFill>
                  <a:srgbClr val="0070C0"/>
                </a:solidFill>
              </a:rPr>
              <a:t>this point the machine should be fully </a:t>
            </a:r>
            <a:r>
              <a:rPr lang="en-GB" sz="1400" dirty="0" smtClean="0">
                <a:solidFill>
                  <a:srgbClr val="0070C0"/>
                </a:solidFill>
              </a:rPr>
              <a:t>operational</a:t>
            </a:r>
            <a:r>
              <a:rPr lang="en-GB" sz="1400" dirty="0" smtClean="0">
                <a:solidFill>
                  <a:srgbClr val="0070C0"/>
                </a:solidFill>
              </a:rPr>
              <a:t>!</a:t>
            </a:r>
            <a:endParaRPr lang="en-GB" sz="1400" dirty="0"/>
          </a:p>
          <a:p>
            <a:pPr marL="0" indent="0">
              <a:buNone/>
            </a:pPr>
            <a:r>
              <a:rPr lang="en-GB" sz="1400" dirty="0" smtClean="0"/>
              <a:t>Commissioning scenario</a:t>
            </a:r>
            <a:endParaRPr lang="en-GB" sz="1400" dirty="0"/>
          </a:p>
          <a:p>
            <a:r>
              <a:rPr lang="en-GB" sz="1400" dirty="0" smtClean="0"/>
              <a:t>Periodic dry-runs</a:t>
            </a:r>
          </a:p>
          <a:p>
            <a:pPr lvl="1"/>
            <a:r>
              <a:rPr lang="en-GB" sz="1200" dirty="0" smtClean="0"/>
              <a:t>Periodic test of the machine in realistic conditions (≠ hardware tests)</a:t>
            </a:r>
          </a:p>
          <a:p>
            <a:pPr lvl="1"/>
            <a:r>
              <a:rPr lang="en-GB" sz="1200" dirty="0" smtClean="0"/>
              <a:t>Start as soon as the first equipment become available (Dec 14)</a:t>
            </a:r>
          </a:p>
          <a:p>
            <a:pPr lvl="1"/>
            <a:r>
              <a:rPr lang="en-GB" sz="1200" dirty="0" smtClean="0"/>
              <a:t>Increasing step by step the scope of the dry-runs</a:t>
            </a:r>
          </a:p>
          <a:p>
            <a:pPr lvl="1"/>
            <a:r>
              <a:rPr lang="en-GB" sz="1200" dirty="0" smtClean="0"/>
              <a:t>Document the progress, follow-up bugs and problems</a:t>
            </a:r>
          </a:p>
          <a:p>
            <a:pPr marL="457200" lvl="1" indent="0">
              <a:buNone/>
            </a:pPr>
            <a:r>
              <a:rPr lang="en-GB" sz="1400" dirty="0" smtClean="0">
                <a:solidFill>
                  <a:srgbClr val="0070C0"/>
                </a:solidFill>
              </a:rPr>
              <a:t>Objective: debug most of the hardware ahead of the machine check-out</a:t>
            </a:r>
          </a:p>
          <a:p>
            <a:r>
              <a:rPr lang="en-GB" sz="1400" dirty="0" smtClean="0"/>
              <a:t>Machine check out: 4 weeks</a:t>
            </a:r>
          </a:p>
          <a:p>
            <a:pPr lvl="1"/>
            <a:r>
              <a:rPr lang="en-GB" sz="1200" dirty="0" smtClean="0"/>
              <a:t>1</a:t>
            </a:r>
            <a:r>
              <a:rPr lang="en-GB" sz="1200" baseline="30000" dirty="0" smtClean="0"/>
              <a:t>st</a:t>
            </a:r>
            <a:r>
              <a:rPr lang="en-GB" sz="1200" dirty="0" smtClean="0"/>
              <a:t> dry run  with all the components (including SCRF)</a:t>
            </a:r>
          </a:p>
          <a:p>
            <a:pPr marL="457200" lvl="1" indent="0">
              <a:buNone/>
            </a:pPr>
            <a:r>
              <a:rPr lang="en-GB" sz="1400" dirty="0" smtClean="0">
                <a:solidFill>
                  <a:srgbClr val="0070C0"/>
                </a:solidFill>
              </a:rPr>
              <a:t>Some buffer time for debugging</a:t>
            </a:r>
          </a:p>
          <a:p>
            <a:r>
              <a:rPr lang="en-GB" sz="1400" dirty="0" smtClean="0"/>
              <a:t>Beam commissioning: 7 weeks</a:t>
            </a:r>
            <a:endParaRPr lang="en-GB" sz="1400" dirty="0"/>
          </a:p>
          <a:p>
            <a:r>
              <a:rPr lang="en-GB" sz="1400" dirty="0" smtClean="0"/>
              <a:t>12/10/15 to 14/12 /15 HIE-ISOLDE Physics with 1 cryomodule (9 weeks of physics)</a:t>
            </a:r>
            <a:endParaRPr lang="en-GB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152400"/>
            <a:ext cx="40965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Commissioning </a:t>
            </a:r>
            <a:r>
              <a:rPr lang="en-GB" sz="2800" dirty="0" smtClean="0"/>
              <a:t>planning</a:t>
            </a:r>
            <a:endParaRPr lang="en-GB" sz="1400" dirty="0"/>
          </a:p>
        </p:txBody>
      </p:sp>
      <p:sp>
        <p:nvSpPr>
          <p:cNvPr id="4" name="TextBox 3"/>
          <p:cNvSpPr txBox="1"/>
          <p:nvPr/>
        </p:nvSpPr>
        <p:spPr>
          <a:xfrm rot="19362469">
            <a:off x="752319" y="3237532"/>
            <a:ext cx="7181094" cy="4001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sz="2000" dirty="0" smtClean="0"/>
              <a:t>Not taking into account the possible 8 weeks delay for CM1 </a:t>
            </a:r>
            <a:endParaRPr lang="en-US" sz="2000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40016" y="6356350"/>
            <a:ext cx="4816908" cy="365125"/>
          </a:xfrm>
        </p:spPr>
        <p:txBody>
          <a:bodyPr/>
          <a:lstStyle/>
          <a:p>
            <a:r>
              <a:rPr lang="en-US" dirty="0" smtClean="0"/>
              <a:t>D. </a:t>
            </a:r>
            <a:r>
              <a:rPr lang="en-US" dirty="0" err="1" smtClean="0"/>
              <a:t>Voulot</a:t>
            </a:r>
            <a:r>
              <a:rPr lang="en-US" dirty="0" smtClean="0"/>
              <a:t> </a:t>
            </a:r>
            <a:r>
              <a:rPr lang="en-US" dirty="0" smtClean="0"/>
              <a:t>– 2</a:t>
            </a:r>
            <a:r>
              <a:rPr lang="en-US" baseline="30000" dirty="0" smtClean="0"/>
              <a:t>nd</a:t>
            </a:r>
            <a:r>
              <a:rPr lang="en-US" dirty="0" smtClean="0"/>
              <a:t>  Cost &amp; Schedule Review of the HIE-ISOLDE project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0558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F. </a:t>
            </a:r>
            <a:r>
              <a:rPr lang="en-GB" dirty="0" err="1"/>
              <a:t>Formenti</a:t>
            </a:r>
            <a:r>
              <a:rPr lang="en-GB" dirty="0"/>
              <a:t> – HIE-ISOLDE Steering Committee - November 3rd, 2014</a:t>
            </a:r>
          </a:p>
        </p:txBody>
      </p:sp>
      <p:sp>
        <p:nvSpPr>
          <p:cNvPr id="2355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119D922-B4AA-4D45-AC0F-D19E9AA619C0}" type="slidenum">
              <a:rPr lang="en-GB" smtClean="0"/>
              <a:pPr/>
              <a:t>23</a:t>
            </a:fld>
            <a:endParaRPr lang="en-GB" smtClean="0"/>
          </a:p>
        </p:txBody>
      </p:sp>
      <p:pic>
        <p:nvPicPr>
          <p:cNvPr id="23555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579438"/>
            <a:ext cx="6481762" cy="569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8888" y="579438"/>
            <a:ext cx="6481762" cy="569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58888" y="579438"/>
            <a:ext cx="6481762" cy="569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90550" y="1125538"/>
            <a:ext cx="6254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rgbClr val="FF0000"/>
                </a:solidFill>
                <a:latin typeface="Calibri" pitchFamily="34" charset="0"/>
              </a:rPr>
              <a:t>08/4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90550" y="1503363"/>
            <a:ext cx="6254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rgbClr val="FF0000"/>
                </a:solidFill>
                <a:latin typeface="Calibri" pitchFamily="34" charset="0"/>
              </a:rPr>
              <a:t>24/6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90550" y="1873250"/>
            <a:ext cx="6254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rgbClr val="FF0000"/>
                </a:solidFill>
                <a:latin typeface="Calibri" pitchFamily="34" charset="0"/>
              </a:rPr>
              <a:t>26/8</a:t>
            </a: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468313" y="115888"/>
            <a:ext cx="8229600" cy="563562"/>
          </a:xfrm>
          <a:prstGeom prst="rect">
            <a:avLst/>
          </a:prstGeom>
        </p:spPr>
        <p:txBody>
          <a:bodyPr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HIE-ISOLDE global planning progress (Phase1)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58888" y="579438"/>
            <a:ext cx="6481762" cy="569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42925" y="2276475"/>
            <a:ext cx="7429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rgbClr val="FF0000"/>
                </a:solidFill>
                <a:latin typeface="Calibri" pitchFamily="34" charset="0"/>
              </a:rPr>
              <a:t>24/10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387475" y="4508500"/>
            <a:ext cx="3844925" cy="10160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 b="1">
                <a:latin typeface="Calibri" pitchFamily="34" charset="0"/>
              </a:rPr>
              <a:t>The project is not yet out of the critical path</a:t>
            </a:r>
            <a:endParaRPr lang="en-GB" sz="1200" b="1">
              <a:latin typeface="Calibri" pitchFamily="34" charset="0"/>
            </a:endParaRPr>
          </a:p>
          <a:p>
            <a:pPr algn="ctr"/>
            <a:endParaRPr lang="en-GB" sz="1200" b="1">
              <a:latin typeface="Calibri" pitchFamily="34" charset="0"/>
            </a:endParaRPr>
          </a:p>
          <a:p>
            <a:pPr algn="ctr"/>
            <a:r>
              <a:rPr lang="en-GB" sz="1200" b="1">
                <a:latin typeface="Calibri" pitchFamily="34" charset="0"/>
              </a:rPr>
              <a:t>Progress in the activities can be acknowledged</a:t>
            </a:r>
          </a:p>
          <a:p>
            <a:pPr algn="ctr"/>
            <a:endParaRPr lang="en-US" sz="1200" b="1">
              <a:latin typeface="Calibri" pitchFamily="34" charset="0"/>
            </a:endParaRPr>
          </a:p>
          <a:p>
            <a:pPr algn="ctr"/>
            <a:r>
              <a:rPr lang="en-US" sz="1200" b="1">
                <a:latin typeface="Calibri" pitchFamily="34" charset="0"/>
              </a:rPr>
              <a:t>Efforts to catch up with delays are noticeable</a:t>
            </a:r>
            <a:endParaRPr lang="en-GB" sz="1200" b="1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0633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1" grpId="1"/>
      <p:bldP spid="12" grpId="0"/>
      <p:bldP spid="12" grpId="1"/>
      <p:bldP spid="5" grpId="0"/>
      <p:bldP spid="1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EVM evolution (Apr - Oct 2014)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7414"/>
          <a:stretch/>
        </p:blipFill>
        <p:spPr>
          <a:xfrm>
            <a:off x="169811" y="873879"/>
            <a:ext cx="4568614" cy="3142330"/>
          </a:xfrm>
          <a:prstGeom prst="rect">
            <a:avLst/>
          </a:prstGeom>
          <a:noFill/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4316" t="7875" r="19806" b="18776"/>
          <a:stretch/>
        </p:blipFill>
        <p:spPr>
          <a:xfrm>
            <a:off x="4943255" y="1362785"/>
            <a:ext cx="3630544" cy="2172999"/>
          </a:xfrm>
          <a:prstGeom prst="rect">
            <a:avLst/>
          </a:prstGeom>
        </p:spPr>
      </p:pic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53" t="6031" r="7753"/>
          <a:stretch/>
        </p:blipFill>
        <p:spPr bwMode="auto">
          <a:xfrm>
            <a:off x="452691" y="3959821"/>
            <a:ext cx="4094099" cy="276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9" t="7442" r="14581" b="8935"/>
          <a:stretch/>
        </p:blipFill>
        <p:spPr bwMode="auto">
          <a:xfrm>
            <a:off x="4943255" y="4014443"/>
            <a:ext cx="3630544" cy="2147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706343" y="2143765"/>
            <a:ext cx="128810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April 2014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738876" y="4858923"/>
            <a:ext cx="164731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October 2014</a:t>
            </a:r>
            <a:endParaRPr lang="en-US" b="1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40016" y="6356350"/>
            <a:ext cx="4816908" cy="365125"/>
          </a:xfrm>
        </p:spPr>
        <p:txBody>
          <a:bodyPr/>
          <a:lstStyle/>
          <a:p>
            <a:r>
              <a:rPr lang="en-US" dirty="0" smtClean="0"/>
              <a:t>Y. </a:t>
            </a:r>
            <a:r>
              <a:rPr lang="en-US" dirty="0" err="1" smtClean="0"/>
              <a:t>Kadi</a:t>
            </a:r>
            <a:r>
              <a:rPr lang="en-US" dirty="0" smtClean="0"/>
              <a:t> – </a:t>
            </a:r>
            <a:r>
              <a:rPr lang="en-US" dirty="0" smtClean="0"/>
              <a:t>71</a:t>
            </a:r>
            <a:r>
              <a:rPr lang="en-US" baseline="30000" dirty="0" smtClean="0"/>
              <a:t>st</a:t>
            </a:r>
            <a:r>
              <a:rPr lang="en-US" dirty="0" smtClean="0"/>
              <a:t> ISOLDE </a:t>
            </a:r>
            <a:r>
              <a:rPr lang="en-US" dirty="0" smtClean="0"/>
              <a:t>Collaboration </a:t>
            </a:r>
            <a:r>
              <a:rPr lang="en-US" dirty="0" smtClean="0"/>
              <a:t>Committee </a:t>
            </a:r>
            <a:r>
              <a:rPr lang="en-US" dirty="0" smtClean="0"/>
              <a:t>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72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Situation of the Infrastructure Part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145313"/>
            <a:ext cx="8226425" cy="5026891"/>
          </a:xfrm>
        </p:spPr>
        <p:txBody>
          <a:bodyPr/>
          <a:lstStyle/>
          <a:p>
            <a:pPr algn="just"/>
            <a:r>
              <a:rPr lang="en-GB" dirty="0" smtClean="0"/>
              <a:t>Accounting situation on 20-oct-14</a:t>
            </a:r>
          </a:p>
          <a:p>
            <a:pPr algn="just"/>
            <a:endParaRPr lang="en-GB" dirty="0" smtClean="0"/>
          </a:p>
          <a:p>
            <a:pPr algn="just"/>
            <a:endParaRPr lang="en-GB" dirty="0" smtClean="0"/>
          </a:p>
          <a:p>
            <a:pPr algn="just">
              <a:lnSpc>
                <a:spcPct val="100000"/>
              </a:lnSpc>
            </a:pPr>
            <a:endParaRPr lang="fr-CH" dirty="0" smtClean="0"/>
          </a:p>
          <a:p>
            <a:pPr algn="just">
              <a:lnSpc>
                <a:spcPct val="100000"/>
              </a:lnSpc>
            </a:pPr>
            <a:r>
              <a:rPr lang="fr-CH" dirty="0" err="1" smtClean="0"/>
              <a:t>Remaining</a:t>
            </a:r>
            <a:r>
              <a:rPr lang="fr-CH" dirty="0" smtClean="0"/>
              <a:t> budget (3.7 MCHF)</a:t>
            </a:r>
          </a:p>
          <a:p>
            <a:pPr algn="just">
              <a:lnSpc>
                <a:spcPct val="150000"/>
              </a:lnSpc>
            </a:pPr>
            <a:endParaRPr lang="fr-CH" dirty="0" smtClean="0"/>
          </a:p>
          <a:p>
            <a:pPr algn="just">
              <a:lnSpc>
                <a:spcPct val="100000"/>
              </a:lnSpc>
            </a:pPr>
            <a:endParaRPr lang="en-GB" dirty="0" smtClean="0"/>
          </a:p>
          <a:p>
            <a:pPr algn="just"/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0786000"/>
              </p:ext>
            </p:extLst>
          </p:nvPr>
        </p:nvGraphicFramePr>
        <p:xfrm>
          <a:off x="355587" y="1717931"/>
          <a:ext cx="8520546" cy="110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6304"/>
                <a:gridCol w="2914060"/>
                <a:gridCol w="2840182"/>
              </a:tblGrid>
              <a:tr h="330788">
                <a:tc>
                  <a:txBody>
                    <a:bodyPr/>
                    <a:lstStyle/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>
                          <a:latin typeface="Ubuntu Light" panose="020B0304030602030204" pitchFamily="34" charset="0"/>
                        </a:rPr>
                        <a:t>Charges</a:t>
                      </a:r>
                      <a:endParaRPr lang="en-GB" b="1" dirty="0" smtClean="0">
                        <a:latin typeface="Ubuntu Light" panose="020B03040306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err="1" smtClean="0">
                          <a:latin typeface="Ubuntu Light" panose="020B0304030602030204" pitchFamily="34" charset="0"/>
                        </a:rPr>
                        <a:t>Commitments</a:t>
                      </a:r>
                      <a:r>
                        <a:rPr lang="fr-CH" dirty="0" smtClean="0">
                          <a:latin typeface="Ubuntu Light" panose="020B0304030602030204" pitchFamily="34" charset="0"/>
                        </a:rPr>
                        <a:t> + pipeline</a:t>
                      </a:r>
                      <a:endParaRPr lang="en-GB" dirty="0">
                        <a:latin typeface="Ubuntu Light" panose="020B03040306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err="1" smtClean="0">
                          <a:latin typeface="Ubuntu Light" panose="020B0304030602030204" pitchFamily="34" charset="0"/>
                        </a:rPr>
                        <a:t>Cost</a:t>
                      </a:r>
                      <a:r>
                        <a:rPr lang="fr-CH" dirty="0" smtClean="0">
                          <a:latin typeface="Ubuntu Light" panose="020B0304030602030204" pitchFamily="34" charset="0"/>
                        </a:rPr>
                        <a:t> to </a:t>
                      </a:r>
                      <a:r>
                        <a:rPr lang="fr-CH" dirty="0" err="1" smtClean="0">
                          <a:latin typeface="Ubuntu Light" panose="020B0304030602030204" pitchFamily="34" charset="0"/>
                        </a:rPr>
                        <a:t>Completion</a:t>
                      </a:r>
                      <a:endParaRPr lang="en-GB" dirty="0">
                        <a:latin typeface="Ubuntu Light" panose="020B0304030602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>
                          <a:latin typeface="Ubuntu Light" panose="020B0304030602030204" pitchFamily="34" charset="0"/>
                        </a:rPr>
                        <a:t>12.7 MCHF</a:t>
                      </a:r>
                      <a:endParaRPr lang="en-GB" b="1" dirty="0">
                        <a:latin typeface="Ubuntu Light" panose="020B03040306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>
                          <a:latin typeface="Ubuntu Light" panose="020B0304030602030204" pitchFamily="34" charset="0"/>
                        </a:rPr>
                        <a:t>17.5 MCHF</a:t>
                      </a:r>
                      <a:endParaRPr lang="en-GB" dirty="0">
                        <a:latin typeface="Ubuntu Light" panose="020B03040306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>
                          <a:latin typeface="Ubuntu Light" panose="020B0304030602030204" pitchFamily="34" charset="0"/>
                        </a:rPr>
                        <a:t>21.2 MCHF</a:t>
                      </a:r>
                      <a:endParaRPr lang="en-GB" dirty="0">
                        <a:latin typeface="Ubuntu Light" panose="020B0304030602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>
                          <a:latin typeface="Ubuntu Light" panose="020B0304030602030204" pitchFamily="34" charset="0"/>
                        </a:rPr>
                        <a:t>60%</a:t>
                      </a:r>
                      <a:endParaRPr lang="en-GB" b="1" dirty="0">
                        <a:latin typeface="Ubuntu Light" panose="020B03040306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>
                          <a:latin typeface="Ubuntu Light" panose="020B0304030602030204" pitchFamily="34" charset="0"/>
                        </a:rPr>
                        <a:t>83%</a:t>
                      </a:r>
                      <a:endParaRPr lang="en-GB" dirty="0">
                        <a:latin typeface="Ubuntu Light" panose="020B03040306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Ubuntu Light" panose="020B0304030602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4574894"/>
              </p:ext>
            </p:extLst>
          </p:nvPr>
        </p:nvGraphicFramePr>
        <p:xfrm>
          <a:off x="369447" y="3875082"/>
          <a:ext cx="8520546" cy="2194559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840182"/>
                <a:gridCol w="2840182"/>
                <a:gridCol w="2840182"/>
              </a:tblGrid>
              <a:tr h="370840">
                <a:tc>
                  <a:txBody>
                    <a:bodyPr/>
                    <a:lstStyle/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>
                          <a:latin typeface="Ubuntu Light" panose="020B0304030602030204" pitchFamily="34" charset="0"/>
                        </a:rPr>
                        <a:t>Vacuum infrastructure </a:t>
                      </a:r>
                    </a:p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b="1" dirty="0" smtClean="0">
                          <a:latin typeface="Ubuntu Light" panose="020B0304030602030204" pitchFamily="34" charset="0"/>
                        </a:rPr>
                        <a:t>0.5</a:t>
                      </a:r>
                      <a:r>
                        <a:rPr lang="fr-CH" b="1" baseline="0" dirty="0" smtClean="0">
                          <a:latin typeface="Ubuntu Light" panose="020B0304030602030204" pitchFamily="34" charset="0"/>
                        </a:rPr>
                        <a:t> MCHF</a:t>
                      </a:r>
                      <a:endParaRPr lang="en-GB" b="1" dirty="0" smtClean="0">
                        <a:latin typeface="Ubuntu Light" panose="020B03040306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>
                          <a:latin typeface="Ubuntu Light" panose="020B0304030602030204" pitchFamily="34" charset="0"/>
                        </a:rPr>
                        <a:t>Transport &amp; handling</a:t>
                      </a:r>
                    </a:p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b="1" dirty="0" smtClean="0">
                          <a:latin typeface="Ubuntu Light" panose="020B0304030602030204" pitchFamily="34" charset="0"/>
                        </a:rPr>
                        <a:t>0.4 MCHF</a:t>
                      </a:r>
                      <a:endParaRPr lang="en-GB" b="1" dirty="0">
                        <a:latin typeface="Ubuntu Light" panose="020B03040306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>
                          <a:latin typeface="Ubuntu Light" panose="020B0304030602030204" pitchFamily="34" charset="0"/>
                        </a:rPr>
                        <a:t>DC </a:t>
                      </a:r>
                      <a:r>
                        <a:rPr lang="fr-CH" dirty="0" err="1" smtClean="0">
                          <a:latin typeface="Ubuntu Light" panose="020B0304030602030204" pitchFamily="34" charset="0"/>
                        </a:rPr>
                        <a:t>cabling</a:t>
                      </a:r>
                      <a:endParaRPr lang="fr-CH" dirty="0" smtClean="0">
                        <a:latin typeface="Ubuntu Light" panose="020B0304030602030204" pitchFamily="34" charset="0"/>
                      </a:endParaRPr>
                    </a:p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b="1" dirty="0" smtClean="0">
                          <a:latin typeface="Ubuntu Light" panose="020B0304030602030204" pitchFamily="34" charset="0"/>
                        </a:rPr>
                        <a:t>0.4 MCHF</a:t>
                      </a:r>
                      <a:endParaRPr lang="en-GB" b="1" dirty="0" smtClean="0">
                        <a:latin typeface="Ubuntu Light" panose="020B0304030602030204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>
                          <a:latin typeface="Ubuntu Light" panose="020B0304030602030204" pitchFamily="34" charset="0"/>
                        </a:rPr>
                        <a:t>SC </a:t>
                      </a:r>
                      <a:r>
                        <a:rPr lang="fr-CH" dirty="0" err="1" smtClean="0">
                          <a:latin typeface="Ubuntu Light" panose="020B0304030602030204" pitchFamily="34" charset="0"/>
                        </a:rPr>
                        <a:t>cavity</a:t>
                      </a:r>
                      <a:r>
                        <a:rPr lang="fr-CH" dirty="0" smtClean="0">
                          <a:latin typeface="Ubuntu Light" panose="020B0304030602030204" pitchFamily="34" charset="0"/>
                        </a:rPr>
                        <a:t> test</a:t>
                      </a:r>
                    </a:p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dirty="0" smtClean="0">
                        <a:latin typeface="Ubuntu Light" panose="020B0304030602030204" pitchFamily="34" charset="0"/>
                      </a:endParaRPr>
                    </a:p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b="1" dirty="0" smtClean="0">
                          <a:latin typeface="Ubuntu Light" panose="020B0304030602030204" pitchFamily="34" charset="0"/>
                        </a:rPr>
                        <a:t>0.3 MCHF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>
                          <a:latin typeface="Ubuntu Light" panose="020B0304030602030204" pitchFamily="34" charset="0"/>
                        </a:rPr>
                        <a:t>Control &amp; Electronics - Power </a:t>
                      </a:r>
                      <a:r>
                        <a:rPr lang="fr-CH" dirty="0" err="1" smtClean="0">
                          <a:latin typeface="Ubuntu Light" panose="020B0304030602030204" pitchFamily="34" charset="0"/>
                        </a:rPr>
                        <a:t>Converters</a:t>
                      </a:r>
                      <a:endParaRPr lang="fr-CH" dirty="0" smtClean="0">
                        <a:latin typeface="Ubuntu Light" panose="020B0304030602030204" pitchFamily="34" charset="0"/>
                      </a:endParaRPr>
                    </a:p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b="1" dirty="0" smtClean="0">
                          <a:latin typeface="Ubuntu Light" panose="020B0304030602030204" pitchFamily="34" charset="0"/>
                        </a:rPr>
                        <a:t>0.3 MCHF</a:t>
                      </a:r>
                      <a:endParaRPr lang="en-GB" b="1" dirty="0">
                        <a:latin typeface="Ubuntu Light" panose="020B03040306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err="1" smtClean="0">
                          <a:latin typeface="Ubuntu Light" panose="020B0304030602030204" pitchFamily="34" charset="0"/>
                        </a:rPr>
                        <a:t>Electrical</a:t>
                      </a:r>
                      <a:r>
                        <a:rPr lang="fr-CH" dirty="0" smtClean="0">
                          <a:latin typeface="Ubuntu Light" panose="020B0304030602030204" pitchFamily="34" charset="0"/>
                        </a:rPr>
                        <a:t> </a:t>
                      </a:r>
                      <a:r>
                        <a:rPr lang="fr-CH" dirty="0" err="1" smtClean="0">
                          <a:latin typeface="Ubuntu Light" panose="020B0304030602030204" pitchFamily="34" charset="0"/>
                        </a:rPr>
                        <a:t>systems</a:t>
                      </a:r>
                      <a:endParaRPr lang="fr-CH" dirty="0" smtClean="0">
                        <a:latin typeface="Ubuntu Light" panose="020B0304030602030204" pitchFamily="34" charset="0"/>
                      </a:endParaRPr>
                    </a:p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dirty="0" smtClean="0">
                        <a:latin typeface="Ubuntu Light" panose="020B0304030602030204" pitchFamily="34" charset="0"/>
                      </a:endParaRPr>
                    </a:p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b="1" dirty="0" smtClean="0">
                          <a:latin typeface="Ubuntu Light" panose="020B0304030602030204" pitchFamily="34" charset="0"/>
                        </a:rPr>
                        <a:t>0.2 MCHF</a:t>
                      </a:r>
                      <a:endParaRPr lang="en-GB" b="1" dirty="0">
                        <a:latin typeface="Ubuntu Light" panose="020B0304030602030204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>
                          <a:latin typeface="Ubuntu Light" panose="020B0304030602030204" pitchFamily="34" charset="0"/>
                        </a:rPr>
                        <a:t> SC </a:t>
                      </a:r>
                      <a:r>
                        <a:rPr lang="fr-CH" dirty="0" err="1" smtClean="0">
                          <a:latin typeface="Ubuntu Light" panose="020B0304030602030204" pitchFamily="34" charset="0"/>
                        </a:rPr>
                        <a:t>cavity</a:t>
                      </a:r>
                      <a:r>
                        <a:rPr lang="fr-CH" dirty="0" smtClean="0">
                          <a:latin typeface="Ubuntu Light" panose="020B0304030602030204" pitchFamily="34" charset="0"/>
                        </a:rPr>
                        <a:t> </a:t>
                      </a:r>
                      <a:r>
                        <a:rPr lang="fr-CH" dirty="0" err="1" smtClean="0">
                          <a:latin typeface="Ubuntu Light" panose="020B0304030602030204" pitchFamily="34" charset="0"/>
                        </a:rPr>
                        <a:t>sputtering</a:t>
                      </a:r>
                      <a:r>
                        <a:rPr lang="fr-CH" dirty="0" smtClean="0">
                          <a:latin typeface="Ubuntu Light" panose="020B0304030602030204" pitchFamily="34" charset="0"/>
                        </a:rPr>
                        <a:t> R&amp;D</a:t>
                      </a:r>
                    </a:p>
                    <a:p>
                      <a:pPr algn="ctr"/>
                      <a:r>
                        <a:rPr lang="fr-CH" b="1" dirty="0" smtClean="0">
                          <a:latin typeface="Ubuntu Light" panose="020B0304030602030204" pitchFamily="34" charset="0"/>
                        </a:rPr>
                        <a:t>0.2 MCHF</a:t>
                      </a:r>
                      <a:endParaRPr lang="en-GB" b="1" dirty="0">
                        <a:latin typeface="Ubuntu Light" panose="020B03040306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>
                          <a:latin typeface="Ubuntu Light" panose="020B0304030602030204" pitchFamily="34" charset="0"/>
                        </a:rPr>
                        <a:t> Survey &amp; </a:t>
                      </a:r>
                      <a:r>
                        <a:rPr lang="fr-CH" dirty="0" err="1" smtClean="0">
                          <a:latin typeface="Ubuntu Light" panose="020B0304030602030204" pitchFamily="34" charset="0"/>
                        </a:rPr>
                        <a:t>Alignment</a:t>
                      </a:r>
                      <a:endParaRPr lang="fr-CH" dirty="0" smtClean="0">
                        <a:latin typeface="Ubuntu Light" panose="020B0304030602030204" pitchFamily="34" charset="0"/>
                      </a:endParaRPr>
                    </a:p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b="1" dirty="0" smtClean="0">
                          <a:latin typeface="Ubuntu Light" panose="020B0304030602030204" pitchFamily="34" charset="0"/>
                        </a:rPr>
                        <a:t>0.2 MCHF</a:t>
                      </a:r>
                      <a:endParaRPr lang="en-GB" b="1" dirty="0">
                        <a:latin typeface="Ubuntu Light" panose="020B03040306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err="1" smtClean="0">
                          <a:latin typeface="Ubuntu Light" panose="020B0304030602030204" pitchFamily="34" charset="0"/>
                        </a:rPr>
                        <a:t>Cooling</a:t>
                      </a:r>
                      <a:r>
                        <a:rPr lang="fr-CH" dirty="0" smtClean="0">
                          <a:latin typeface="Ubuntu Light" panose="020B0304030602030204" pitchFamily="34" charset="0"/>
                        </a:rPr>
                        <a:t> &amp; ventilation</a:t>
                      </a:r>
                    </a:p>
                    <a:p>
                      <a:pPr algn="ctr"/>
                      <a:r>
                        <a:rPr lang="fr-CH" b="1" dirty="0" smtClean="0">
                          <a:latin typeface="Ubuntu Light" panose="020B0304030602030204" pitchFamily="34" charset="0"/>
                        </a:rPr>
                        <a:t>0.2 MCHF</a:t>
                      </a:r>
                      <a:endParaRPr lang="en-GB" b="1" dirty="0">
                        <a:latin typeface="Ubuntu Light" panose="020B030403060203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40016" y="6356350"/>
            <a:ext cx="4816908" cy="365125"/>
          </a:xfrm>
        </p:spPr>
        <p:txBody>
          <a:bodyPr/>
          <a:lstStyle/>
          <a:p>
            <a:r>
              <a:rPr lang="en-US" dirty="0" smtClean="0"/>
              <a:t>S. Prodon – 2</a:t>
            </a:r>
            <a:r>
              <a:rPr lang="en-US" baseline="30000" dirty="0" smtClean="0"/>
              <a:t>nd</a:t>
            </a:r>
            <a:r>
              <a:rPr lang="en-US" dirty="0" smtClean="0"/>
              <a:t>  Cost &amp; Schedule Review of the HIE-ISOLDE project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8753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Situation of the Infrastructure Part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246909"/>
            <a:ext cx="8226425" cy="5026891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Extrapolation of the final Cost to Completion: </a:t>
            </a:r>
            <a:r>
              <a:rPr lang="en-US" b="1" dirty="0" smtClean="0"/>
              <a:t>between</a:t>
            </a:r>
            <a:r>
              <a:rPr lang="en-US" dirty="0" smtClean="0"/>
              <a:t> </a:t>
            </a:r>
            <a:r>
              <a:rPr lang="en-US" b="1" dirty="0" smtClean="0"/>
              <a:t>21.0 and 21.5 MCHF</a:t>
            </a:r>
          </a:p>
          <a:p>
            <a:pPr lvl="1" algn="just"/>
            <a:r>
              <a:rPr lang="en-US" sz="2800" b="1" dirty="0" smtClean="0">
                <a:solidFill>
                  <a:srgbClr val="FF0000"/>
                </a:solidFill>
              </a:rPr>
              <a:t>No contingency reserve</a:t>
            </a:r>
          </a:p>
          <a:p>
            <a:pPr lvl="1" algn="just"/>
            <a:r>
              <a:rPr lang="en-US" sz="2800" dirty="0" smtClean="0"/>
              <a:t>Some cost overruns already included in the actual estimate</a:t>
            </a:r>
          </a:p>
          <a:p>
            <a:pPr lvl="1" algn="just"/>
            <a:r>
              <a:rPr lang="en-US" sz="2800" dirty="0" smtClean="0"/>
              <a:t>Low </a:t>
            </a:r>
            <a:r>
              <a:rPr lang="en-US" sz="2800" dirty="0"/>
              <a:t>risk of major cost </a:t>
            </a:r>
            <a:r>
              <a:rPr lang="en-US" sz="2800" dirty="0" smtClean="0"/>
              <a:t>overrun (remaining budget: multiple on-going activities with small amount each)</a:t>
            </a:r>
          </a:p>
          <a:p>
            <a:pPr lvl="1" algn="just"/>
            <a:r>
              <a:rPr lang="en-US" sz="2800" dirty="0" smtClean="0"/>
              <a:t>Savings and cost overruns linked to end-of-project works</a:t>
            </a:r>
          </a:p>
          <a:p>
            <a:pPr lvl="1" algn="just"/>
            <a:endParaRPr lang="en-US" dirty="0" smtClean="0"/>
          </a:p>
          <a:p>
            <a:pPr lvl="1" algn="just"/>
            <a:endParaRPr lang="en-US" dirty="0" smtClean="0"/>
          </a:p>
          <a:p>
            <a:pPr lvl="1" algn="just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40016" y="6356350"/>
            <a:ext cx="4816908" cy="365125"/>
          </a:xfrm>
        </p:spPr>
        <p:txBody>
          <a:bodyPr/>
          <a:lstStyle/>
          <a:p>
            <a:r>
              <a:rPr lang="en-US" dirty="0" smtClean="0"/>
              <a:t>S. Prodon – 2</a:t>
            </a:r>
            <a:r>
              <a:rPr lang="en-US" baseline="30000" dirty="0" smtClean="0"/>
              <a:t>nd</a:t>
            </a:r>
            <a:r>
              <a:rPr lang="en-US" dirty="0" smtClean="0"/>
              <a:t>  Cost &amp; Schedule Review of the HIE-ISOLDE project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69195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Situation of the Machine Part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246909"/>
            <a:ext cx="8226425" cy="5026891"/>
          </a:xfrm>
        </p:spPr>
        <p:txBody>
          <a:bodyPr/>
          <a:lstStyle/>
          <a:p>
            <a:pPr algn="just"/>
            <a:r>
              <a:rPr lang="en-GB" dirty="0" smtClean="0"/>
              <a:t>Cost by Phase</a:t>
            </a:r>
          </a:p>
          <a:p>
            <a:pPr algn="just"/>
            <a:endParaRPr lang="en-GB" dirty="0" smtClean="0"/>
          </a:p>
          <a:p>
            <a:pPr algn="just"/>
            <a:endParaRPr lang="en-GB" dirty="0" smtClean="0"/>
          </a:p>
          <a:p>
            <a:pPr algn="just">
              <a:lnSpc>
                <a:spcPct val="100000"/>
              </a:lnSpc>
            </a:pPr>
            <a:endParaRPr lang="fr-CH" dirty="0" smtClean="0"/>
          </a:p>
          <a:p>
            <a:pPr lvl="1" algn="just">
              <a:lnSpc>
                <a:spcPct val="100000"/>
              </a:lnSpc>
            </a:pPr>
            <a:r>
              <a:rPr lang="fr-CH" sz="2800" dirty="0" err="1" smtClean="0"/>
              <a:t>Savings</a:t>
            </a:r>
            <a:r>
              <a:rPr lang="fr-CH" sz="2800" dirty="0" smtClean="0"/>
              <a:t> for Phase 1 : CATHI budget &amp; </a:t>
            </a:r>
            <a:r>
              <a:rPr lang="fr-CH" sz="2800" dirty="0" err="1" smtClean="0"/>
              <a:t>beam</a:t>
            </a:r>
            <a:r>
              <a:rPr lang="fr-CH" sz="2800" dirty="0" smtClean="0"/>
              <a:t> instrumentation</a:t>
            </a:r>
          </a:p>
          <a:p>
            <a:pPr lvl="1" algn="just">
              <a:lnSpc>
                <a:spcPct val="100000"/>
              </a:lnSpc>
            </a:pPr>
            <a:r>
              <a:rPr lang="fr-CH" sz="2800" dirty="0" err="1" smtClean="0"/>
              <a:t>Refined</a:t>
            </a:r>
            <a:r>
              <a:rPr lang="fr-CH" sz="2800" dirty="0" smtClean="0"/>
              <a:t> </a:t>
            </a:r>
            <a:r>
              <a:rPr lang="fr-CH" sz="2800" dirty="0" err="1" smtClean="0"/>
              <a:t>cost</a:t>
            </a:r>
            <a:r>
              <a:rPr lang="fr-CH" sz="2800" dirty="0" smtClean="0"/>
              <a:t> </a:t>
            </a:r>
            <a:r>
              <a:rPr lang="fr-CH" sz="2800" dirty="0" err="1" smtClean="0"/>
              <a:t>estimate</a:t>
            </a:r>
            <a:r>
              <a:rPr lang="fr-CH" sz="2800" dirty="0" smtClean="0"/>
              <a:t> for Phases 2 &amp; 3 </a:t>
            </a:r>
            <a:r>
              <a:rPr lang="fr-CH" sz="2800" dirty="0" err="1" smtClean="0"/>
              <a:t>based</a:t>
            </a:r>
            <a:r>
              <a:rPr lang="fr-CH" sz="2800" dirty="0" smtClean="0"/>
              <a:t> on </a:t>
            </a:r>
            <a:r>
              <a:rPr lang="fr-CH" sz="2800" dirty="0" err="1" smtClean="0"/>
              <a:t>experience</a:t>
            </a:r>
            <a:endParaRPr lang="fr-CH" sz="2800" dirty="0" smtClean="0"/>
          </a:p>
          <a:p>
            <a:pPr algn="just">
              <a:lnSpc>
                <a:spcPct val="100000"/>
              </a:lnSpc>
            </a:pPr>
            <a:endParaRPr lang="en-GB" dirty="0" smtClean="0"/>
          </a:p>
          <a:p>
            <a:pPr algn="just"/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5871802"/>
              </p:ext>
            </p:extLst>
          </p:nvPr>
        </p:nvGraphicFramePr>
        <p:xfrm>
          <a:off x="355587" y="1773347"/>
          <a:ext cx="8520546" cy="1483360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1668462"/>
                <a:gridCol w="1668462"/>
                <a:gridCol w="1757580"/>
                <a:gridCol w="1713021"/>
                <a:gridCol w="1713021"/>
              </a:tblGrid>
              <a:tr h="370840">
                <a:tc>
                  <a:txBody>
                    <a:bodyPr/>
                    <a:lstStyle/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b="1" i="1" dirty="0" smtClean="0">
                          <a:latin typeface="Ubuntu Light" panose="020B0304030602030204" pitchFamily="34" charset="0"/>
                        </a:rPr>
                        <a:t>In MCHF</a:t>
                      </a:r>
                      <a:endParaRPr lang="en-GB" b="1" i="1" dirty="0" smtClean="0">
                        <a:latin typeface="Ubuntu Light" panose="020B03040306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>
                          <a:latin typeface="Ubuntu Light" panose="020B0304030602030204" pitchFamily="34" charset="0"/>
                        </a:rPr>
                        <a:t>Phase 1</a:t>
                      </a:r>
                      <a:endParaRPr lang="en-GB" b="1" dirty="0" smtClean="0">
                        <a:latin typeface="Ubuntu Light" panose="020B03040306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>
                          <a:latin typeface="Ubuntu Light" panose="020B0304030602030204" pitchFamily="34" charset="0"/>
                        </a:rPr>
                        <a:t>Phase 2</a:t>
                      </a:r>
                      <a:endParaRPr lang="en-GB" dirty="0">
                        <a:latin typeface="Ubuntu Light" panose="020B03040306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>
                          <a:latin typeface="Ubuntu Light" panose="020B0304030602030204" pitchFamily="34" charset="0"/>
                        </a:rPr>
                        <a:t>Phase 3</a:t>
                      </a:r>
                      <a:endParaRPr lang="en-GB" dirty="0">
                        <a:latin typeface="Ubuntu Light" panose="020B03040306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>
                          <a:latin typeface="Ubuntu Light" panose="020B0304030602030204" pitchFamily="34" charset="0"/>
                        </a:rPr>
                        <a:t>Total</a:t>
                      </a:r>
                      <a:endParaRPr lang="en-GB" dirty="0">
                        <a:latin typeface="Ubuntu Light" panose="020B0304030602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b="0" dirty="0" err="1" smtClean="0">
                          <a:latin typeface="Ubuntu Light" panose="020B0304030602030204" pitchFamily="34" charset="0"/>
                        </a:rPr>
                        <a:t>October</a:t>
                      </a:r>
                      <a:r>
                        <a:rPr lang="fr-CH" b="0" dirty="0" smtClean="0">
                          <a:latin typeface="Ubuntu Light" panose="020B0304030602030204" pitchFamily="34" charset="0"/>
                        </a:rPr>
                        <a:t> 14</a:t>
                      </a:r>
                      <a:endParaRPr lang="en-GB" b="0" dirty="0">
                        <a:latin typeface="Ubuntu Light" panose="020B03040306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>
                          <a:latin typeface="Ubuntu Light" panose="020B0304030602030204" pitchFamily="34" charset="0"/>
                        </a:rPr>
                        <a:t>12.6</a:t>
                      </a:r>
                      <a:endParaRPr lang="en-GB" b="1" dirty="0">
                        <a:latin typeface="Ubuntu Light" panose="020B03040306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>
                          <a:latin typeface="Ubuntu Light" panose="020B0304030602030204" pitchFamily="34" charset="0"/>
                        </a:rPr>
                        <a:t>3.8</a:t>
                      </a:r>
                      <a:endParaRPr lang="en-GB" dirty="0">
                        <a:latin typeface="Ubuntu Light" panose="020B03040306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>
                          <a:latin typeface="Ubuntu Light" panose="020B0304030602030204" pitchFamily="34" charset="0"/>
                        </a:rPr>
                        <a:t>5.6</a:t>
                      </a:r>
                      <a:endParaRPr lang="en-GB" dirty="0">
                        <a:latin typeface="Ubuntu Light" panose="020B03040306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>
                          <a:latin typeface="Ubuntu Light" panose="020B0304030602030204" pitchFamily="34" charset="0"/>
                        </a:rPr>
                        <a:t>22.0</a:t>
                      </a:r>
                      <a:endParaRPr lang="en-GB" dirty="0">
                        <a:latin typeface="Ubuntu Light" panose="020B0304030602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b="0" dirty="0" err="1" smtClean="0">
                          <a:latin typeface="Ubuntu Light" panose="020B0304030602030204" pitchFamily="34" charset="0"/>
                        </a:rPr>
                        <a:t>October</a:t>
                      </a:r>
                      <a:r>
                        <a:rPr lang="fr-CH" b="0" dirty="0" smtClean="0">
                          <a:latin typeface="Ubuntu Light" panose="020B0304030602030204" pitchFamily="34" charset="0"/>
                        </a:rPr>
                        <a:t> 13</a:t>
                      </a:r>
                      <a:endParaRPr lang="en-GB" b="0" dirty="0">
                        <a:latin typeface="Ubuntu Light" panose="020B03040306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>
                          <a:latin typeface="Ubuntu Light" panose="020B0304030602030204" pitchFamily="34" charset="0"/>
                        </a:rPr>
                        <a:t>13.1</a:t>
                      </a:r>
                      <a:endParaRPr lang="en-GB" b="1" dirty="0">
                        <a:latin typeface="Ubuntu Light" panose="020B03040306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>
                          <a:latin typeface="Ubuntu Light" panose="020B0304030602030204" pitchFamily="34" charset="0"/>
                        </a:rPr>
                        <a:t>3.7</a:t>
                      </a:r>
                      <a:endParaRPr lang="en-GB" dirty="0">
                        <a:latin typeface="Ubuntu Light" panose="020B03040306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>
                          <a:latin typeface="Ubuntu Light" panose="020B0304030602030204" pitchFamily="34" charset="0"/>
                        </a:rPr>
                        <a:t>5.2</a:t>
                      </a:r>
                      <a:endParaRPr lang="en-GB" dirty="0">
                        <a:latin typeface="Ubuntu Light" panose="020B03040306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>
                          <a:latin typeface="Ubuntu Light" panose="020B0304030602030204" pitchFamily="34" charset="0"/>
                        </a:rPr>
                        <a:t>22.0</a:t>
                      </a:r>
                      <a:endParaRPr lang="en-GB" dirty="0">
                        <a:latin typeface="Ubuntu Light" panose="020B0304030602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b="1" dirty="0" smtClean="0">
                          <a:latin typeface="Ubuntu Light" panose="020B0304030602030204" pitchFamily="34" charset="0"/>
                        </a:rPr>
                        <a:t>Delta </a:t>
                      </a:r>
                      <a:r>
                        <a:rPr lang="fr-CH" b="1" dirty="0" err="1" smtClean="0">
                          <a:latin typeface="Ubuntu Light" panose="020B0304030602030204" pitchFamily="34" charset="0"/>
                        </a:rPr>
                        <a:t>cost</a:t>
                      </a:r>
                      <a:endParaRPr lang="en-GB" b="1" dirty="0">
                        <a:latin typeface="Ubuntu Light" panose="020B03040306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b="1" dirty="0" smtClean="0">
                          <a:latin typeface="Ubuntu Light" panose="020B0304030602030204" pitchFamily="34" charset="0"/>
                        </a:rPr>
                        <a:t>-0.5</a:t>
                      </a:r>
                      <a:endParaRPr lang="en-GB" b="1" dirty="0">
                        <a:latin typeface="Ubuntu Light" panose="020B03040306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>
                          <a:latin typeface="Ubuntu Light" panose="020B0304030602030204" pitchFamily="34" charset="0"/>
                        </a:rPr>
                        <a:t>+0.1</a:t>
                      </a:r>
                      <a:endParaRPr lang="en-GB" dirty="0">
                        <a:latin typeface="Ubuntu Light" panose="020B03040306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>
                          <a:latin typeface="Ubuntu Light" panose="020B0304030602030204" pitchFamily="34" charset="0"/>
                        </a:rPr>
                        <a:t>+0.4</a:t>
                      </a:r>
                      <a:endParaRPr lang="en-GB" dirty="0">
                        <a:latin typeface="Ubuntu Light" panose="020B03040306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Ubuntu Light" panose="020B0304030602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40016" y="6356350"/>
            <a:ext cx="4816908" cy="365125"/>
          </a:xfrm>
        </p:spPr>
        <p:txBody>
          <a:bodyPr/>
          <a:lstStyle/>
          <a:p>
            <a:r>
              <a:rPr lang="en-US" dirty="0" smtClean="0"/>
              <a:t>S. Prodon – 2</a:t>
            </a:r>
            <a:r>
              <a:rPr lang="en-US" baseline="30000" dirty="0" smtClean="0"/>
              <a:t>nd</a:t>
            </a:r>
            <a:r>
              <a:rPr lang="en-US" dirty="0" smtClean="0"/>
              <a:t>  Cost &amp; Schedule Review of the HIE-ISOLDE project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98604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Situation of the Machine Part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246909"/>
            <a:ext cx="8226425" cy="5026891"/>
          </a:xfrm>
        </p:spPr>
        <p:txBody>
          <a:bodyPr/>
          <a:lstStyle/>
          <a:p>
            <a:pPr algn="just"/>
            <a:r>
              <a:rPr lang="en-GB" dirty="0" smtClean="0"/>
              <a:t>Accounting situation on 20-oct-14</a:t>
            </a:r>
          </a:p>
          <a:p>
            <a:pPr algn="just"/>
            <a:endParaRPr lang="en-GB" dirty="0" smtClean="0"/>
          </a:p>
          <a:p>
            <a:pPr algn="just"/>
            <a:endParaRPr lang="en-GB" dirty="0" smtClean="0"/>
          </a:p>
          <a:p>
            <a:pPr algn="just">
              <a:lnSpc>
                <a:spcPct val="100000"/>
              </a:lnSpc>
            </a:pPr>
            <a:endParaRPr lang="fr-CH" dirty="0" smtClean="0"/>
          </a:p>
          <a:p>
            <a:pPr algn="just">
              <a:lnSpc>
                <a:spcPct val="100000"/>
              </a:lnSpc>
            </a:pPr>
            <a:r>
              <a:rPr lang="fr-CH" dirty="0" err="1" smtClean="0"/>
              <a:t>Remaining</a:t>
            </a:r>
            <a:r>
              <a:rPr lang="fr-CH" dirty="0" smtClean="0"/>
              <a:t> budget Phases 1 &amp; 2</a:t>
            </a:r>
            <a:br>
              <a:rPr lang="fr-CH" dirty="0" smtClean="0"/>
            </a:br>
            <a:r>
              <a:rPr lang="fr-CH" dirty="0" smtClean="0"/>
              <a:t>(4.6 MCHF)</a:t>
            </a:r>
          </a:p>
          <a:p>
            <a:pPr algn="just">
              <a:lnSpc>
                <a:spcPct val="100000"/>
              </a:lnSpc>
            </a:pPr>
            <a:endParaRPr lang="en-GB" dirty="0" smtClean="0"/>
          </a:p>
          <a:p>
            <a:pPr algn="just"/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0887558"/>
              </p:ext>
            </p:extLst>
          </p:nvPr>
        </p:nvGraphicFramePr>
        <p:xfrm>
          <a:off x="355587" y="1764111"/>
          <a:ext cx="8520545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308"/>
                <a:gridCol w="982796"/>
                <a:gridCol w="1105512"/>
                <a:gridCol w="1099925"/>
                <a:gridCol w="1245716"/>
                <a:gridCol w="1998288"/>
              </a:tblGrid>
              <a:tr h="370840">
                <a:tc>
                  <a:txBody>
                    <a:bodyPr/>
                    <a:lstStyle/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b="1" i="1" dirty="0" smtClean="0">
                          <a:latin typeface="Ubuntu Light" panose="020B0304030602030204" pitchFamily="34" charset="0"/>
                        </a:rPr>
                        <a:t>In MCHF</a:t>
                      </a:r>
                      <a:endParaRPr lang="en-GB" b="1" i="1" dirty="0" smtClean="0">
                        <a:latin typeface="Ubuntu Light" panose="020B0304030602030204" pitchFamily="34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>
                          <a:latin typeface="Ubuntu Light" panose="020B0304030602030204" pitchFamily="34" charset="0"/>
                        </a:rPr>
                        <a:t>Charges</a:t>
                      </a:r>
                      <a:endParaRPr lang="en-GB" b="1" dirty="0" smtClean="0">
                        <a:latin typeface="Ubuntu Light" panose="020B030403060203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>
                          <a:solidFill>
                            <a:srgbClr val="FF0000"/>
                          </a:solidFill>
                          <a:latin typeface="Ubuntu Light" panose="020B0304030602030204" pitchFamily="34" charset="0"/>
                        </a:rPr>
                        <a:t>With</a:t>
                      </a:r>
                      <a:r>
                        <a:rPr lang="fr-CH" baseline="0" dirty="0" smtClean="0">
                          <a:solidFill>
                            <a:srgbClr val="FF0000"/>
                          </a:solidFill>
                          <a:latin typeface="Ubuntu Light" panose="020B0304030602030204" pitchFamily="34" charset="0"/>
                        </a:rPr>
                        <a:t> </a:t>
                      </a:r>
                      <a:r>
                        <a:rPr lang="fr-CH" dirty="0" smtClean="0">
                          <a:latin typeface="Ubuntu Light" panose="020B0304030602030204" pitchFamily="34" charset="0"/>
                        </a:rPr>
                        <a:t>Committments + pipeline</a:t>
                      </a:r>
                      <a:endParaRPr lang="en-GB" dirty="0">
                        <a:latin typeface="Ubuntu Light" panose="020B0304030602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err="1" smtClean="0">
                          <a:latin typeface="Ubuntu Light" panose="020B0304030602030204" pitchFamily="34" charset="0"/>
                        </a:rPr>
                        <a:t>Cost</a:t>
                      </a:r>
                      <a:r>
                        <a:rPr lang="fr-CH" dirty="0" smtClean="0">
                          <a:latin typeface="Ubuntu Light" panose="020B0304030602030204" pitchFamily="34" charset="0"/>
                        </a:rPr>
                        <a:t> to </a:t>
                      </a:r>
                      <a:r>
                        <a:rPr lang="fr-CH" dirty="0" err="1" smtClean="0">
                          <a:latin typeface="Ubuntu Light" panose="020B0304030602030204" pitchFamily="34" charset="0"/>
                        </a:rPr>
                        <a:t>Completion</a:t>
                      </a:r>
                      <a:endParaRPr lang="en-GB" dirty="0">
                        <a:latin typeface="Ubuntu Light" panose="020B0304030602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b="0" dirty="0" smtClean="0">
                          <a:latin typeface="Ubuntu Light" panose="020B0304030602030204" pitchFamily="34" charset="0"/>
                        </a:rPr>
                        <a:t>Full </a:t>
                      </a:r>
                      <a:r>
                        <a:rPr lang="fr-CH" b="0" dirty="0" err="1" smtClean="0">
                          <a:latin typeface="Ubuntu Light" panose="020B0304030602030204" pitchFamily="34" charset="0"/>
                        </a:rPr>
                        <a:t>project</a:t>
                      </a:r>
                      <a:endParaRPr lang="en-GB" b="0" dirty="0">
                        <a:latin typeface="Ubuntu Light" panose="020B03040306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>
                          <a:latin typeface="Ubuntu Light" panose="020B0304030602030204" pitchFamily="34" charset="0"/>
                        </a:rPr>
                        <a:t>8.0</a:t>
                      </a:r>
                      <a:endParaRPr lang="en-GB" b="1" dirty="0">
                        <a:latin typeface="Ubuntu Light" panose="020B0304030602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b="0" dirty="0" smtClean="0">
                          <a:latin typeface="Ubuntu Light" panose="020B0304030602030204" pitchFamily="34" charset="0"/>
                        </a:rPr>
                        <a:t>36%</a:t>
                      </a:r>
                      <a:endParaRPr lang="en-GB" b="0" dirty="0">
                        <a:latin typeface="Ubuntu Light" panose="020B03040306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>
                          <a:latin typeface="Ubuntu Light" panose="020B0304030602030204" pitchFamily="34" charset="0"/>
                        </a:rPr>
                        <a:t>11.8</a:t>
                      </a:r>
                      <a:endParaRPr lang="en-GB" dirty="0">
                        <a:latin typeface="Ubuntu Light" panose="020B0304030602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>
                          <a:latin typeface="Ubuntu Light" panose="020B0304030602030204" pitchFamily="34" charset="0"/>
                        </a:rPr>
                        <a:t>54%</a:t>
                      </a:r>
                      <a:endParaRPr lang="en-GB" dirty="0">
                        <a:latin typeface="Ubuntu Light" panose="020B03040306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>
                          <a:latin typeface="Ubuntu Light" panose="020B0304030602030204" pitchFamily="34" charset="0"/>
                        </a:rPr>
                        <a:t>22.0</a:t>
                      </a:r>
                      <a:endParaRPr lang="en-GB" dirty="0">
                        <a:latin typeface="Ubuntu Light" panose="020B0304030602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b="0" dirty="0" smtClean="0">
                          <a:latin typeface="Ubuntu Light" panose="020B0304030602030204" pitchFamily="34" charset="0"/>
                        </a:rPr>
                        <a:t>Phases 1 &amp; 2</a:t>
                      </a:r>
                      <a:endParaRPr lang="en-GB" b="0" dirty="0">
                        <a:latin typeface="Ubuntu Light" panose="020B03040306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b="0" dirty="0" smtClean="0">
                          <a:latin typeface="Ubuntu Light" panose="020B0304030602030204" pitchFamily="34" charset="0"/>
                        </a:rPr>
                        <a:t>8.0</a:t>
                      </a:r>
                      <a:endParaRPr lang="en-GB" b="0" dirty="0">
                        <a:latin typeface="Ubuntu Light" panose="020B0304030602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b="0" dirty="0" smtClean="0">
                          <a:latin typeface="Ubuntu Light" panose="020B0304030602030204" pitchFamily="34" charset="0"/>
                        </a:rPr>
                        <a:t>49%</a:t>
                      </a:r>
                      <a:endParaRPr lang="en-GB" b="0" dirty="0">
                        <a:latin typeface="Ubuntu Light" panose="020B03040306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>
                          <a:latin typeface="Ubuntu Light" panose="020B0304030602030204" pitchFamily="34" charset="0"/>
                        </a:rPr>
                        <a:t>11.8</a:t>
                      </a:r>
                      <a:endParaRPr lang="en-GB" dirty="0">
                        <a:latin typeface="Ubuntu Light" panose="020B0304030602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>
                          <a:latin typeface="Ubuntu Light" panose="020B0304030602030204" pitchFamily="34" charset="0"/>
                        </a:rPr>
                        <a:t>72%</a:t>
                      </a:r>
                      <a:endParaRPr lang="en-GB" dirty="0">
                        <a:latin typeface="Ubuntu Light" panose="020B03040306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>
                          <a:latin typeface="Ubuntu Light" panose="020B0304030602030204" pitchFamily="34" charset="0"/>
                        </a:rPr>
                        <a:t>16.4</a:t>
                      </a:r>
                      <a:endParaRPr lang="en-GB" dirty="0">
                        <a:latin typeface="Ubuntu Light" panose="020B0304030602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5194835"/>
              </p:ext>
            </p:extLst>
          </p:nvPr>
        </p:nvGraphicFramePr>
        <p:xfrm>
          <a:off x="360211" y="4529880"/>
          <a:ext cx="8520546" cy="1554479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840182"/>
                <a:gridCol w="2840182"/>
                <a:gridCol w="2840182"/>
              </a:tblGrid>
              <a:tr h="370840">
                <a:tc>
                  <a:txBody>
                    <a:bodyPr/>
                    <a:lstStyle/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>
                          <a:latin typeface="Ubuntu Light" panose="020B0304030602030204" pitchFamily="34" charset="0"/>
                        </a:rPr>
                        <a:t> SC </a:t>
                      </a:r>
                      <a:r>
                        <a:rPr lang="fr-CH" dirty="0" err="1" smtClean="0">
                          <a:latin typeface="Ubuntu Light" panose="020B0304030602030204" pitchFamily="34" charset="0"/>
                        </a:rPr>
                        <a:t>Cryomodule</a:t>
                      </a:r>
                      <a:r>
                        <a:rPr lang="fr-CH" dirty="0" smtClean="0">
                          <a:latin typeface="Ubuntu Light" panose="020B0304030602030204" pitchFamily="34" charset="0"/>
                        </a:rPr>
                        <a:t> </a:t>
                      </a:r>
                      <a:r>
                        <a:rPr lang="fr-CH" dirty="0" err="1" smtClean="0">
                          <a:latin typeface="Ubuntu Light" panose="020B0304030602030204" pitchFamily="34" charset="0"/>
                        </a:rPr>
                        <a:t>Series</a:t>
                      </a:r>
                      <a:r>
                        <a:rPr lang="fr-CH" dirty="0" smtClean="0">
                          <a:latin typeface="Ubuntu Light" panose="020B0304030602030204" pitchFamily="34" charset="0"/>
                        </a:rPr>
                        <a:t> Production</a:t>
                      </a:r>
                    </a:p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b="1" dirty="0" smtClean="0">
                          <a:latin typeface="Ubuntu Light" panose="020B0304030602030204" pitchFamily="34" charset="0"/>
                        </a:rPr>
                        <a:t>2.0 MCHF (54% budget)</a:t>
                      </a:r>
                      <a:endParaRPr lang="en-GB" b="1" dirty="0" smtClean="0">
                        <a:latin typeface="Ubuntu Light" panose="020B03040306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>
                          <a:latin typeface="Ubuntu Light" panose="020B0304030602030204" pitchFamily="34" charset="0"/>
                        </a:rPr>
                        <a:t>SC </a:t>
                      </a:r>
                      <a:r>
                        <a:rPr lang="fr-CH" dirty="0" err="1" smtClean="0">
                          <a:latin typeface="Ubuntu Light" panose="020B0304030602030204" pitchFamily="34" charset="0"/>
                        </a:rPr>
                        <a:t>Cavity</a:t>
                      </a:r>
                      <a:r>
                        <a:rPr lang="fr-CH" dirty="0" smtClean="0">
                          <a:latin typeface="Ubuntu Light" panose="020B0304030602030204" pitchFamily="34" charset="0"/>
                        </a:rPr>
                        <a:t> RF</a:t>
                      </a:r>
                    </a:p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dirty="0" smtClean="0">
                        <a:latin typeface="Ubuntu Light" panose="020B0304030602030204" pitchFamily="34" charset="0"/>
                      </a:endParaRPr>
                    </a:p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b="1" dirty="0" smtClean="0">
                          <a:latin typeface="Ubuntu Light" panose="020B0304030602030204" pitchFamily="34" charset="0"/>
                        </a:rPr>
                        <a:t>0.5 MCHF</a:t>
                      </a:r>
                      <a:endParaRPr lang="en-GB" b="1" dirty="0">
                        <a:latin typeface="Ubuntu Light" panose="020B03040306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err="1" smtClean="0">
                          <a:latin typeface="Ubuntu Light" panose="020B0304030602030204" pitchFamily="34" charset="0"/>
                        </a:rPr>
                        <a:t>Beam</a:t>
                      </a:r>
                      <a:r>
                        <a:rPr lang="fr-CH" dirty="0" smtClean="0">
                          <a:latin typeface="Ubuntu Light" panose="020B0304030602030204" pitchFamily="34" charset="0"/>
                        </a:rPr>
                        <a:t> instrumentation</a:t>
                      </a:r>
                    </a:p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dirty="0" smtClean="0">
                        <a:latin typeface="Ubuntu Light" panose="020B0304030602030204" pitchFamily="34" charset="0"/>
                      </a:endParaRPr>
                    </a:p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b="1" dirty="0" smtClean="0">
                          <a:latin typeface="Ubuntu Light" panose="020B0304030602030204" pitchFamily="34" charset="0"/>
                        </a:rPr>
                        <a:t>0.4 MCHF</a:t>
                      </a:r>
                      <a:endParaRPr lang="en-GB" b="1" dirty="0" smtClean="0">
                        <a:latin typeface="Ubuntu Light" panose="020B0304030602030204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>
                          <a:latin typeface="Ubuntu Light" panose="020B0304030602030204" pitchFamily="34" charset="0"/>
                        </a:rPr>
                        <a:t>SC </a:t>
                      </a:r>
                      <a:r>
                        <a:rPr lang="fr-CH" dirty="0" err="1" smtClean="0">
                          <a:latin typeface="Ubuntu Light" panose="020B0304030602030204" pitchFamily="34" charset="0"/>
                        </a:rPr>
                        <a:t>Cavity</a:t>
                      </a:r>
                      <a:r>
                        <a:rPr lang="fr-CH" dirty="0" smtClean="0">
                          <a:latin typeface="Ubuntu Light" panose="020B0304030602030204" pitchFamily="34" charset="0"/>
                        </a:rPr>
                        <a:t> </a:t>
                      </a:r>
                      <a:r>
                        <a:rPr lang="fr-CH" dirty="0" err="1" smtClean="0">
                          <a:latin typeface="Ubuntu Light" panose="020B0304030602030204" pitchFamily="34" charset="0"/>
                        </a:rPr>
                        <a:t>manufacturing</a:t>
                      </a:r>
                      <a:endParaRPr lang="fr-CH" dirty="0" smtClean="0">
                        <a:latin typeface="Ubuntu Light" panose="020B0304030602030204" pitchFamily="34" charset="0"/>
                      </a:endParaRPr>
                    </a:p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b="1" dirty="0" smtClean="0">
                          <a:latin typeface="Ubuntu Light" panose="020B0304030602030204" pitchFamily="34" charset="0"/>
                        </a:rPr>
                        <a:t>0.4 MCHF</a:t>
                      </a:r>
                      <a:endParaRPr lang="en-GB" b="1" dirty="0" smtClean="0">
                        <a:latin typeface="Ubuntu Light" panose="020B03040306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>
                          <a:latin typeface="Ubuntu Light" panose="020B0304030602030204" pitchFamily="34" charset="0"/>
                        </a:rPr>
                        <a:t>SC </a:t>
                      </a:r>
                      <a:r>
                        <a:rPr lang="fr-CH" dirty="0" err="1" smtClean="0">
                          <a:latin typeface="Ubuntu Light" panose="020B0304030602030204" pitchFamily="34" charset="0"/>
                        </a:rPr>
                        <a:t>Cavity</a:t>
                      </a:r>
                      <a:r>
                        <a:rPr lang="fr-CH" dirty="0" smtClean="0">
                          <a:latin typeface="Ubuntu Light" panose="020B0304030602030204" pitchFamily="34" charset="0"/>
                        </a:rPr>
                        <a:t> </a:t>
                      </a:r>
                      <a:r>
                        <a:rPr lang="fr-CH" dirty="0" err="1" smtClean="0">
                          <a:latin typeface="Ubuntu Light" panose="020B0304030602030204" pitchFamily="34" charset="0"/>
                        </a:rPr>
                        <a:t>sputtering</a:t>
                      </a:r>
                      <a:endParaRPr lang="fr-CH" dirty="0" smtClean="0">
                        <a:latin typeface="Ubuntu Light" panose="020B0304030602030204" pitchFamily="34" charset="0"/>
                      </a:endParaRPr>
                    </a:p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b="1" dirty="0" smtClean="0">
                          <a:latin typeface="Ubuntu Light" panose="020B0304030602030204" pitchFamily="34" charset="0"/>
                        </a:rPr>
                        <a:t>0.3 MCHF</a:t>
                      </a:r>
                      <a:endParaRPr lang="en-GB" b="1" dirty="0">
                        <a:latin typeface="Ubuntu Light" panose="020B03040306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>
                          <a:latin typeface="Ubuntu Light" panose="020B0304030602030204" pitchFamily="34" charset="0"/>
                        </a:rPr>
                        <a:t>Machine vacuum</a:t>
                      </a:r>
                    </a:p>
                    <a:p>
                      <a:pPr marL="0" marR="0" lvl="2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b="1" dirty="0" smtClean="0">
                          <a:latin typeface="Ubuntu Light" panose="020B0304030602030204" pitchFamily="34" charset="0"/>
                        </a:rPr>
                        <a:t>0.3 MCHF</a:t>
                      </a:r>
                      <a:endParaRPr lang="en-GB" b="1" dirty="0">
                        <a:latin typeface="Ubuntu Light" panose="020B030403060203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320862" y="4553030"/>
            <a:ext cx="2858668" cy="919127"/>
          </a:xfrm>
          <a:prstGeom prst="roundRect">
            <a:avLst/>
          </a:prstGeom>
          <a:noFill/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40016" y="6356350"/>
            <a:ext cx="4816908" cy="365125"/>
          </a:xfrm>
        </p:spPr>
        <p:txBody>
          <a:bodyPr/>
          <a:lstStyle/>
          <a:p>
            <a:r>
              <a:rPr lang="en-US" dirty="0" smtClean="0"/>
              <a:t>S. Prodon – 2</a:t>
            </a:r>
            <a:r>
              <a:rPr lang="en-US" baseline="30000" dirty="0" smtClean="0"/>
              <a:t>nd</a:t>
            </a:r>
            <a:r>
              <a:rPr lang="en-US" dirty="0" smtClean="0"/>
              <a:t>  Cost &amp; Schedule Review of the HIE-ISOLDE project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3506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Situation of the Machine Part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246909"/>
            <a:ext cx="8226425" cy="5026891"/>
          </a:xfrm>
        </p:spPr>
        <p:txBody>
          <a:bodyPr>
            <a:normAutofit/>
          </a:bodyPr>
          <a:lstStyle/>
          <a:p>
            <a:pPr algn="just"/>
            <a:r>
              <a:rPr lang="en-US" dirty="0"/>
              <a:t>Extrapolation of the final Cost to </a:t>
            </a:r>
            <a:r>
              <a:rPr lang="en-US" dirty="0" smtClean="0"/>
              <a:t>Completion Phases 1 &amp; 2: </a:t>
            </a:r>
            <a:r>
              <a:rPr lang="en-US" b="1" dirty="0" smtClean="0"/>
              <a:t>between</a:t>
            </a:r>
            <a:r>
              <a:rPr lang="en-US" dirty="0" smtClean="0"/>
              <a:t> </a:t>
            </a:r>
            <a:r>
              <a:rPr lang="en-US" b="1" dirty="0" smtClean="0"/>
              <a:t>16.2 and 17.0 MCHF </a:t>
            </a:r>
            <a:endParaRPr lang="en-US" dirty="0" smtClean="0"/>
          </a:p>
          <a:p>
            <a:pPr lvl="1" algn="just"/>
            <a:r>
              <a:rPr lang="en-US" sz="2800" dirty="0" smtClean="0"/>
              <a:t>R&amp;D and design completed</a:t>
            </a:r>
          </a:p>
          <a:p>
            <a:pPr lvl="1" algn="just"/>
            <a:r>
              <a:rPr lang="en-US" sz="2800" dirty="0" smtClean="0"/>
              <a:t>Risk of cost overrun linked to manufacturing of SC </a:t>
            </a:r>
            <a:r>
              <a:rPr lang="en-US" sz="2800" dirty="0" err="1" smtClean="0"/>
              <a:t>Cryomodules</a:t>
            </a:r>
            <a:endParaRPr lang="en-US" sz="2800" dirty="0" smtClean="0"/>
          </a:p>
          <a:p>
            <a:pPr lvl="1" algn="just"/>
            <a:r>
              <a:rPr lang="en-US" sz="2800" dirty="0"/>
              <a:t>Savings and cost overruns linked to end-of-project works</a:t>
            </a:r>
          </a:p>
          <a:p>
            <a:pPr lvl="1" algn="just"/>
            <a:endParaRPr lang="en-US" dirty="0" smtClean="0"/>
          </a:p>
          <a:p>
            <a:pPr lvl="1" algn="just"/>
            <a:endParaRPr lang="en-US" dirty="0" smtClean="0"/>
          </a:p>
          <a:p>
            <a:pPr lvl="1" algn="just"/>
            <a:endParaRPr lang="en-US" dirty="0" smtClean="0"/>
          </a:p>
          <a:p>
            <a:pPr lvl="1" algn="just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40016" y="6356350"/>
            <a:ext cx="4816908" cy="365125"/>
          </a:xfrm>
        </p:spPr>
        <p:txBody>
          <a:bodyPr/>
          <a:lstStyle/>
          <a:p>
            <a:r>
              <a:rPr lang="en-US" dirty="0" smtClean="0"/>
              <a:t>S. Prodon – 2</a:t>
            </a:r>
            <a:r>
              <a:rPr lang="en-US" baseline="30000" dirty="0" smtClean="0"/>
              <a:t>nd</a:t>
            </a:r>
            <a:r>
              <a:rPr lang="en-US" dirty="0" smtClean="0"/>
              <a:t>  Cost &amp; Schedule Review of the HIE-ISOLDE project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61808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Situation in Oct.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Project Structure was re-organized</a:t>
            </a:r>
            <a:endParaRPr lang="en-US" dirty="0"/>
          </a:p>
        </p:txBody>
      </p:sp>
      <p:pic>
        <p:nvPicPr>
          <p:cNvPr id="8" name="Picture 7" descr="Copy (2) of OrganisationChart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8" t="8621" r="2623" b="3790"/>
          <a:stretch/>
        </p:blipFill>
        <p:spPr>
          <a:xfrm>
            <a:off x="621223" y="1573854"/>
            <a:ext cx="7937799" cy="4569384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4737095" y="4629305"/>
            <a:ext cx="1728192" cy="155489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40016" y="6356350"/>
            <a:ext cx="4816908" cy="365125"/>
          </a:xfrm>
        </p:spPr>
        <p:txBody>
          <a:bodyPr/>
          <a:lstStyle/>
          <a:p>
            <a:r>
              <a:rPr lang="en-US" dirty="0" smtClean="0"/>
              <a:t>Y. </a:t>
            </a:r>
            <a:r>
              <a:rPr lang="en-US" dirty="0" err="1" smtClean="0"/>
              <a:t>Kadi</a:t>
            </a:r>
            <a:r>
              <a:rPr lang="en-US" dirty="0" smtClean="0"/>
              <a:t> – </a:t>
            </a:r>
            <a:r>
              <a:rPr lang="en-US" dirty="0" smtClean="0"/>
              <a:t>71</a:t>
            </a:r>
            <a:r>
              <a:rPr lang="en-US" baseline="30000" dirty="0" smtClean="0"/>
              <a:t>st</a:t>
            </a:r>
            <a:r>
              <a:rPr lang="en-US" dirty="0" smtClean="0"/>
              <a:t> ISOLDE </a:t>
            </a:r>
            <a:r>
              <a:rPr lang="en-US" dirty="0" smtClean="0"/>
              <a:t>Collaboration </a:t>
            </a:r>
            <a:r>
              <a:rPr lang="en-US" dirty="0" smtClean="0"/>
              <a:t>Committee </a:t>
            </a:r>
            <a:r>
              <a:rPr lang="en-US" dirty="0" smtClean="0"/>
              <a:t>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7516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Situation of the Machine Part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246909"/>
            <a:ext cx="8226425" cy="5026891"/>
          </a:xfrm>
        </p:spPr>
        <p:txBody>
          <a:bodyPr>
            <a:normAutofit/>
          </a:bodyPr>
          <a:lstStyle/>
          <a:p>
            <a:pPr marL="225425" lvl="1" indent="-225425" algn="just">
              <a:buClr>
                <a:schemeClr val="accent1"/>
              </a:buClr>
            </a:pPr>
            <a:r>
              <a:rPr lang="fr-CH" dirty="0" smtClean="0"/>
              <a:t>Cash balance Collaboration Phases 1 &amp; 2</a:t>
            </a:r>
          </a:p>
          <a:p>
            <a:pPr marL="225425" lvl="1" indent="-225425" algn="just">
              <a:buClr>
                <a:schemeClr val="accent1"/>
              </a:buClr>
            </a:pPr>
            <a:endParaRPr lang="fr-CH" dirty="0"/>
          </a:p>
          <a:p>
            <a:pPr marL="225425" lvl="1" indent="-225425" algn="just">
              <a:buClr>
                <a:schemeClr val="accent1"/>
              </a:buClr>
            </a:pPr>
            <a:endParaRPr lang="fr-CH" dirty="0" smtClean="0"/>
          </a:p>
          <a:p>
            <a:pPr marL="225425" lvl="1" indent="-225425" algn="just">
              <a:buClr>
                <a:schemeClr val="accent1"/>
              </a:buClr>
            </a:pPr>
            <a:endParaRPr lang="fr-CH" dirty="0"/>
          </a:p>
          <a:p>
            <a:pPr marL="225425" lvl="1" indent="-225425" algn="just">
              <a:buClr>
                <a:schemeClr val="accent1"/>
              </a:buClr>
            </a:pPr>
            <a:endParaRPr lang="fr-CH" dirty="0" smtClean="0"/>
          </a:p>
          <a:p>
            <a:pPr marL="225425" lvl="1" indent="-225425" algn="just">
              <a:buClr>
                <a:schemeClr val="accent1"/>
              </a:buClr>
            </a:pP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/>
              <a:t>CERN </a:t>
            </a:r>
            <a:r>
              <a:rPr lang="fr-CH" dirty="0" smtClean="0"/>
              <a:t>contribution </a:t>
            </a:r>
            <a:r>
              <a:rPr lang="fr-CH" dirty="0"/>
              <a:t>of </a:t>
            </a:r>
            <a:r>
              <a:rPr lang="fr-CH" b="1" dirty="0"/>
              <a:t>4.5 MCHF</a:t>
            </a:r>
            <a:endParaRPr lang="en-GB" b="1" dirty="0"/>
          </a:p>
          <a:p>
            <a:pPr marL="225425" lvl="1" indent="-225425" algn="just">
              <a:buClr>
                <a:schemeClr val="accent1"/>
              </a:buClr>
            </a:pPr>
            <a:endParaRPr lang="fr-CH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3372566"/>
              </p:ext>
            </p:extLst>
          </p:nvPr>
        </p:nvGraphicFramePr>
        <p:xfrm>
          <a:off x="546755" y="1834331"/>
          <a:ext cx="8344287" cy="1869555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4308523"/>
                <a:gridCol w="2017882"/>
                <a:gridCol w="2017882"/>
              </a:tblGrid>
              <a:tr h="373911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US" sz="1800" i="1" dirty="0" smtClean="0">
                          <a:effectLst/>
                          <a:latin typeface="Ubuntu Light" panose="020B0304030602030204" pitchFamily="34" charset="0"/>
                        </a:rPr>
                        <a:t>In MCHF</a:t>
                      </a:r>
                      <a:r>
                        <a:rPr lang="en-US" sz="1800" i="1" dirty="0">
                          <a:effectLst/>
                          <a:latin typeface="Ubuntu Light" panose="020B0304030602030204" pitchFamily="34" charset="0"/>
                        </a:rPr>
                        <a:t> </a:t>
                      </a:r>
                      <a:endParaRPr lang="en-GB" sz="1800" i="1" dirty="0">
                        <a:effectLst/>
                        <a:latin typeface="Ubuntu Light" panose="020B03040306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US" sz="1800" dirty="0" smtClean="0">
                          <a:effectLst/>
                          <a:latin typeface="Ubuntu Light" panose="020B0304030602030204" pitchFamily="34" charset="0"/>
                        </a:rPr>
                        <a:t>From</a:t>
                      </a:r>
                      <a:endParaRPr lang="en-GB" sz="1800" dirty="0">
                        <a:effectLst/>
                        <a:latin typeface="Ubuntu Light" panose="020B03040306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US" sz="1800" dirty="0" smtClean="0">
                          <a:effectLst/>
                          <a:latin typeface="Ubuntu Light" panose="020B0304030602030204" pitchFamily="34" charset="0"/>
                          <a:ea typeface="+mn-ea"/>
                          <a:cs typeface="+mn-cs"/>
                        </a:rPr>
                        <a:t>To</a:t>
                      </a:r>
                      <a:endParaRPr lang="en-GB" sz="1800" dirty="0">
                        <a:effectLst/>
                        <a:latin typeface="Ubuntu Light" panose="020B03040306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3911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US" sz="1800" dirty="0" smtClean="0">
                          <a:effectLst/>
                          <a:latin typeface="Ubuntu Light" panose="020B0304030602030204" pitchFamily="34" charset="0"/>
                        </a:rPr>
                        <a:t>Expenses</a:t>
                      </a:r>
                      <a:endParaRPr lang="en-GB" sz="1800" dirty="0">
                        <a:effectLst/>
                        <a:latin typeface="Ubuntu Light" panose="020B03040306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800" dirty="0" smtClean="0">
                          <a:effectLst/>
                          <a:latin typeface="Ubuntu Light" panose="020B0304030602030204" pitchFamily="34" charset="0"/>
                        </a:rPr>
                        <a:t>16.2</a:t>
                      </a:r>
                      <a:endParaRPr lang="en-GB" sz="1800" dirty="0">
                        <a:effectLst/>
                        <a:latin typeface="Ubuntu Light" panose="020B03040306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800" dirty="0" smtClean="0">
                          <a:effectLst/>
                          <a:latin typeface="Ubuntu Light" panose="020B0304030602030204" pitchFamily="34" charset="0"/>
                        </a:rPr>
                        <a:t>17.0</a:t>
                      </a:r>
                      <a:endParaRPr lang="en-GB" sz="1800" dirty="0">
                        <a:effectLst/>
                        <a:latin typeface="Ubuntu Light" panose="020B03040306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3911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US" sz="1800" dirty="0">
                          <a:effectLst/>
                          <a:latin typeface="Ubuntu Light" panose="020B0304030602030204" pitchFamily="34" charset="0"/>
                        </a:rPr>
                        <a:t>Funding secured by the Collaboration</a:t>
                      </a:r>
                      <a:endParaRPr lang="en-GB" sz="1800" dirty="0">
                        <a:effectLst/>
                        <a:latin typeface="Ubuntu Light" panose="020B03040306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Ubuntu Light" panose="020B0304030602030204" pitchFamily="34" charset="0"/>
                        </a:rPr>
                        <a:t>10.8</a:t>
                      </a:r>
                      <a:endParaRPr lang="en-GB" sz="1800" dirty="0">
                        <a:effectLst/>
                        <a:latin typeface="Ubuntu Light" panose="020B03040306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Ubuntu Light" panose="020B0304030602030204" pitchFamily="34" charset="0"/>
                        </a:rPr>
                        <a:t>10.8</a:t>
                      </a:r>
                      <a:endParaRPr lang="en-GB" sz="1800" dirty="0">
                        <a:effectLst/>
                        <a:latin typeface="Ubuntu Light" panose="020B03040306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3911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fr-FR" sz="1800" dirty="0" smtClean="0">
                          <a:effectLst/>
                          <a:latin typeface="Ubuntu Light" panose="020B0304030602030204" pitchFamily="34" charset="0"/>
                          <a:ea typeface="Times New Roman"/>
                          <a:cs typeface="Times New Roman"/>
                        </a:rPr>
                        <a:t>In-</a:t>
                      </a:r>
                      <a:r>
                        <a:rPr lang="fr-FR" sz="1800" dirty="0" err="1" smtClean="0">
                          <a:effectLst/>
                          <a:latin typeface="Ubuntu Light" panose="020B0304030602030204" pitchFamily="34" charset="0"/>
                          <a:ea typeface="Times New Roman"/>
                          <a:cs typeface="Times New Roman"/>
                        </a:rPr>
                        <a:t>kind</a:t>
                      </a:r>
                      <a:r>
                        <a:rPr lang="fr-FR" sz="1800" dirty="0" smtClean="0">
                          <a:effectLst/>
                          <a:latin typeface="Ubuntu Light" panose="020B0304030602030204" pitchFamily="34" charset="0"/>
                          <a:ea typeface="Times New Roman"/>
                          <a:cs typeface="Times New Roman"/>
                        </a:rPr>
                        <a:t> contribution</a:t>
                      </a:r>
                      <a:endParaRPr lang="en-GB" sz="1800" dirty="0">
                        <a:effectLst/>
                        <a:latin typeface="Ubuntu Light" panose="020B03040306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effectLst/>
                          <a:latin typeface="Ubuntu Light" panose="020B0304030602030204" pitchFamily="34" charset="0"/>
                          <a:ea typeface="Times New Roman"/>
                          <a:cs typeface="Times New Roman"/>
                        </a:rPr>
                        <a:t>0.4</a:t>
                      </a:r>
                      <a:endParaRPr lang="en-GB" sz="1800" dirty="0">
                        <a:effectLst/>
                        <a:latin typeface="Ubuntu Light" panose="020B03040306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effectLst/>
                          <a:latin typeface="Ubuntu Light" panose="020B0304030602030204" pitchFamily="34" charset="0"/>
                          <a:ea typeface="Times New Roman"/>
                          <a:cs typeface="Times New Roman"/>
                        </a:rPr>
                        <a:t>0.4</a:t>
                      </a:r>
                      <a:endParaRPr lang="en-GB" sz="1800" dirty="0">
                        <a:effectLst/>
                        <a:latin typeface="Ubuntu Light" panose="020B03040306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3911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US" sz="1800" dirty="0">
                          <a:effectLst/>
                          <a:latin typeface="Ubuntu Light" panose="020B0304030602030204" pitchFamily="34" charset="0"/>
                        </a:rPr>
                        <a:t>Cash </a:t>
                      </a:r>
                      <a:r>
                        <a:rPr lang="en-US" sz="1800" dirty="0" smtClean="0">
                          <a:effectLst/>
                          <a:latin typeface="Ubuntu Light" panose="020B0304030602030204" pitchFamily="34" charset="0"/>
                        </a:rPr>
                        <a:t>balance Collaboration</a:t>
                      </a:r>
                      <a:endParaRPr lang="en-GB" sz="1800" dirty="0">
                        <a:effectLst/>
                        <a:latin typeface="Ubuntu Light" panose="020B03040306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Ubuntu Light" panose="020B0304030602030204" pitchFamily="34" charset="0"/>
                        </a:rPr>
                        <a:t>-5.0</a:t>
                      </a:r>
                      <a:endParaRPr lang="en-GB" sz="1800" dirty="0">
                        <a:effectLst/>
                        <a:latin typeface="Ubuntu Light" panose="020B03040306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Ubuntu Light" panose="020B0304030602030204" pitchFamily="34" charset="0"/>
                        </a:rPr>
                        <a:t>-5.8</a:t>
                      </a:r>
                      <a:endParaRPr lang="en-GB" sz="1800" dirty="0">
                        <a:effectLst/>
                        <a:latin typeface="Ubuntu Light" panose="020B03040306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0308226"/>
              </p:ext>
            </p:extLst>
          </p:nvPr>
        </p:nvGraphicFramePr>
        <p:xfrm>
          <a:off x="548680" y="4463779"/>
          <a:ext cx="8344287" cy="8258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08523"/>
                <a:gridCol w="2017882"/>
                <a:gridCol w="2017882"/>
              </a:tblGrid>
              <a:tr h="412914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US" sz="1800" i="1" dirty="0" smtClean="0">
                          <a:effectLst/>
                          <a:latin typeface="Ubuntu Light" panose="020B0304030602030204" pitchFamily="34" charset="0"/>
                        </a:rPr>
                        <a:t>In MCHF</a:t>
                      </a:r>
                      <a:r>
                        <a:rPr lang="en-US" sz="1800" i="1" dirty="0">
                          <a:effectLst/>
                          <a:latin typeface="Ubuntu Light" panose="020B0304030602030204" pitchFamily="34" charset="0"/>
                        </a:rPr>
                        <a:t> </a:t>
                      </a:r>
                      <a:endParaRPr lang="en-GB" sz="1800" i="1" dirty="0">
                        <a:effectLst/>
                        <a:latin typeface="Ubuntu Light" panose="020B03040306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US" sz="1800" dirty="0" smtClean="0">
                          <a:effectLst/>
                          <a:latin typeface="Ubuntu Light" panose="020B0304030602030204" pitchFamily="34" charset="0"/>
                        </a:rPr>
                        <a:t>From</a:t>
                      </a:r>
                      <a:endParaRPr lang="en-GB" sz="1800" dirty="0">
                        <a:effectLst/>
                        <a:latin typeface="Ubuntu Light" panose="020B03040306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US" sz="1800" dirty="0" smtClean="0">
                          <a:effectLst/>
                          <a:latin typeface="Ubuntu Light" panose="020B0304030602030204" pitchFamily="34" charset="0"/>
                          <a:ea typeface="+mn-ea"/>
                          <a:cs typeface="+mn-cs"/>
                        </a:rPr>
                        <a:t>To</a:t>
                      </a:r>
                      <a:endParaRPr lang="en-GB" sz="1800" dirty="0">
                        <a:effectLst/>
                        <a:latin typeface="Ubuntu Light" panose="020B03040306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2914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US" sz="1800" dirty="0">
                          <a:effectLst/>
                          <a:latin typeface="Ubuntu Light" panose="020B0304030602030204" pitchFamily="34" charset="0"/>
                        </a:rPr>
                        <a:t>Cash </a:t>
                      </a:r>
                      <a:r>
                        <a:rPr lang="en-US" sz="1800" dirty="0" smtClean="0">
                          <a:effectLst/>
                          <a:latin typeface="Ubuntu Light" panose="020B0304030602030204" pitchFamily="34" charset="0"/>
                        </a:rPr>
                        <a:t>balance Phases 1 &amp; 2</a:t>
                      </a:r>
                      <a:endParaRPr lang="en-GB" sz="1800" dirty="0">
                        <a:effectLst/>
                        <a:latin typeface="Ubuntu Light" panose="020B03040306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Ubuntu Light" panose="020B0304030602030204" pitchFamily="34" charset="0"/>
                        </a:rPr>
                        <a:t>-0.5</a:t>
                      </a:r>
                      <a:endParaRPr lang="en-GB" sz="1800" dirty="0">
                        <a:effectLst/>
                        <a:latin typeface="Ubuntu Light" panose="020B03040306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Ubuntu Light" panose="020B0304030602030204" pitchFamily="34" charset="0"/>
                        </a:rPr>
                        <a:t>-1.3</a:t>
                      </a:r>
                      <a:endParaRPr lang="en-GB" sz="1800" dirty="0">
                        <a:effectLst/>
                        <a:latin typeface="Ubuntu Light" panose="020B03040306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Rounded Rectangle 3"/>
          <p:cNvSpPr/>
          <p:nvPr/>
        </p:nvSpPr>
        <p:spPr>
          <a:xfrm>
            <a:off x="4838218" y="4826621"/>
            <a:ext cx="4052824" cy="462986"/>
          </a:xfrm>
          <a:prstGeom prst="roundRect">
            <a:avLst/>
          </a:prstGeom>
          <a:noFill/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5845215" y="5347499"/>
            <a:ext cx="22223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  <a:latin typeface="Ubuntu Light"/>
              </a:rPr>
              <a:t>Shortfall</a:t>
            </a:r>
            <a:endParaRPr lang="en-US" sz="3200" b="1" dirty="0">
              <a:solidFill>
                <a:srgbClr val="FF0000"/>
              </a:solidFill>
              <a:latin typeface="Ubuntu Light"/>
            </a:endParaRP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40016" y="6356350"/>
            <a:ext cx="4816908" cy="365125"/>
          </a:xfrm>
        </p:spPr>
        <p:txBody>
          <a:bodyPr/>
          <a:lstStyle/>
          <a:p>
            <a:r>
              <a:rPr lang="en-US" dirty="0" smtClean="0"/>
              <a:t>S. Prodon – 2</a:t>
            </a:r>
            <a:r>
              <a:rPr lang="en-US" baseline="30000" dirty="0" smtClean="0"/>
              <a:t>nd</a:t>
            </a:r>
            <a:r>
              <a:rPr lang="en-US" dirty="0" smtClean="0"/>
              <a:t>  Cost &amp; Schedule Review of the HIE-ISOLDE project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7938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Phase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246909"/>
            <a:ext cx="8226425" cy="502689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Today Phase 1 is almost completed</a:t>
            </a:r>
          </a:p>
          <a:p>
            <a:pPr lvl="2"/>
            <a:r>
              <a:rPr lang="en-US" sz="2800" dirty="0" smtClean="0"/>
              <a:t>Infrastructure is 83% completed, remains</a:t>
            </a:r>
          </a:p>
          <a:p>
            <a:pPr lvl="4"/>
            <a:r>
              <a:rPr lang="en-US" sz="2800" dirty="0" smtClean="0"/>
              <a:t>Installation of Cryogenic plant</a:t>
            </a:r>
          </a:p>
          <a:p>
            <a:pPr lvl="4"/>
            <a:r>
              <a:rPr lang="en-US" sz="2800" dirty="0" smtClean="0"/>
              <a:t>Power converters, RF system</a:t>
            </a:r>
          </a:p>
          <a:p>
            <a:pPr lvl="4"/>
            <a:r>
              <a:rPr lang="en-US" sz="2800" dirty="0" smtClean="0"/>
              <a:t>Some cabling</a:t>
            </a:r>
          </a:p>
          <a:p>
            <a:pPr lvl="2"/>
            <a:r>
              <a:rPr lang="en-US" sz="2800" dirty="0" smtClean="0"/>
              <a:t>Machine components is 72% completed</a:t>
            </a:r>
          </a:p>
          <a:p>
            <a:pPr lvl="4"/>
            <a:r>
              <a:rPr lang="en-US" sz="2800" dirty="0" smtClean="0"/>
              <a:t>Delays in procurement</a:t>
            </a:r>
          </a:p>
          <a:p>
            <a:pPr lvl="4"/>
            <a:r>
              <a:rPr lang="en-US" sz="2800" dirty="0" smtClean="0"/>
              <a:t>&gt; 70% success rate for the cavity sputtering</a:t>
            </a:r>
          </a:p>
          <a:p>
            <a:pPr lvl="4"/>
            <a:endParaRPr lang="en-US" sz="2800" dirty="0" smtClean="0"/>
          </a:p>
          <a:p>
            <a:r>
              <a:rPr lang="en-US" dirty="0" smtClean="0"/>
              <a:t>Technical Risks are still present:</a:t>
            </a:r>
          </a:p>
          <a:p>
            <a:pPr lvl="2"/>
            <a:r>
              <a:rPr lang="en-US" sz="2800" dirty="0" smtClean="0"/>
              <a:t>Series cavities performance</a:t>
            </a:r>
          </a:p>
          <a:p>
            <a:pPr lvl="2"/>
            <a:r>
              <a:rPr lang="en-US" sz="2800" dirty="0" smtClean="0"/>
              <a:t>Re-work / re-engineering</a:t>
            </a:r>
          </a:p>
          <a:p>
            <a:pPr lvl="2"/>
            <a:r>
              <a:rPr lang="en-US" sz="2800" b="1" dirty="0" smtClean="0"/>
              <a:t>CM1 remains a prototype !</a:t>
            </a:r>
            <a:endParaRPr lang="fr-CH" sz="2800" b="1" dirty="0" smtClean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40016" y="6356350"/>
            <a:ext cx="4816908" cy="365125"/>
          </a:xfrm>
        </p:spPr>
        <p:txBody>
          <a:bodyPr/>
          <a:lstStyle/>
          <a:p>
            <a:r>
              <a:rPr lang="en-US" dirty="0" smtClean="0"/>
              <a:t>Y. </a:t>
            </a:r>
            <a:r>
              <a:rPr lang="en-US" dirty="0" err="1" smtClean="0"/>
              <a:t>Kadi</a:t>
            </a:r>
            <a:r>
              <a:rPr lang="en-US" dirty="0" smtClean="0"/>
              <a:t> – </a:t>
            </a:r>
            <a:r>
              <a:rPr lang="en-US" dirty="0" smtClean="0"/>
              <a:t>71</a:t>
            </a:r>
            <a:r>
              <a:rPr lang="en-US" baseline="30000" dirty="0" smtClean="0"/>
              <a:t>st</a:t>
            </a:r>
            <a:r>
              <a:rPr lang="en-US" dirty="0" smtClean="0"/>
              <a:t> ISOLDE </a:t>
            </a:r>
            <a:r>
              <a:rPr lang="en-US" dirty="0" smtClean="0"/>
              <a:t>Collaboration </a:t>
            </a:r>
            <a:r>
              <a:rPr lang="en-US" dirty="0" smtClean="0"/>
              <a:t>Committee </a:t>
            </a:r>
            <a:r>
              <a:rPr lang="en-US" dirty="0" smtClean="0"/>
              <a:t>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6917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needed for Phase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246909"/>
            <a:ext cx="8226425" cy="5026891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Additional Infrastructure</a:t>
            </a:r>
          </a:p>
          <a:p>
            <a:pPr lvl="3"/>
            <a:r>
              <a:rPr lang="en-US" sz="28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J</a:t>
            </a:r>
            <a:r>
              <a:rPr lang="en-US" sz="28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umper boxes x 2 </a:t>
            </a:r>
            <a:r>
              <a:rPr lang="en-US" sz="2800" b="1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sz="2800" b="1" dirty="0" smtClean="0">
              <a:solidFill>
                <a:schemeClr val="tx1">
                  <a:lumMod val="40000"/>
                  <a:lumOff val="60000"/>
                </a:schemeClr>
              </a:solidFill>
            </a:endParaRPr>
          </a:p>
          <a:p>
            <a:pPr lvl="3"/>
            <a:r>
              <a:rPr lang="en-US" sz="2800" dirty="0" smtClean="0">
                <a:solidFill>
                  <a:srgbClr val="76A6F2"/>
                </a:solidFill>
              </a:rPr>
              <a:t>Solenoid power converters x </a:t>
            </a:r>
            <a:r>
              <a:rPr lang="en-US" sz="2800" dirty="0">
                <a:solidFill>
                  <a:srgbClr val="76A6F2"/>
                </a:solidFill>
              </a:rPr>
              <a:t>2 </a:t>
            </a:r>
            <a:r>
              <a:rPr lang="en-US" sz="2800" b="1" dirty="0">
                <a:solidFill>
                  <a:srgbClr val="76A6F2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sz="2800" dirty="0" smtClean="0">
              <a:solidFill>
                <a:srgbClr val="76A6F2"/>
              </a:solidFill>
            </a:endParaRPr>
          </a:p>
          <a:p>
            <a:pPr lvl="3"/>
            <a:r>
              <a:rPr lang="en-US" sz="2800" dirty="0" err="1" smtClean="0">
                <a:solidFill>
                  <a:srgbClr val="76A6F2"/>
                </a:solidFill>
              </a:rPr>
              <a:t>Cryomodule</a:t>
            </a:r>
            <a:r>
              <a:rPr lang="en-US" sz="2800" dirty="0" smtClean="0">
                <a:solidFill>
                  <a:srgbClr val="76A6F2"/>
                </a:solidFill>
              </a:rPr>
              <a:t> supports x 2 </a:t>
            </a:r>
            <a:r>
              <a:rPr lang="en-US" sz="2800" b="1" dirty="0" smtClean="0">
                <a:solidFill>
                  <a:srgbClr val="76A6F2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sz="2800" dirty="0" smtClean="0">
              <a:solidFill>
                <a:srgbClr val="76A6F2"/>
              </a:solidFill>
            </a:endParaRPr>
          </a:p>
          <a:p>
            <a:pPr lvl="3"/>
            <a:r>
              <a:rPr lang="en-US" sz="2800" dirty="0" smtClean="0">
                <a:solidFill>
                  <a:srgbClr val="FF6600"/>
                </a:solidFill>
              </a:rPr>
              <a:t>Vacuum chambers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SC </a:t>
            </a:r>
            <a:r>
              <a:rPr lang="en-US" dirty="0" err="1" smtClean="0"/>
              <a:t>Linac</a:t>
            </a:r>
            <a:r>
              <a:rPr lang="en-US" dirty="0" smtClean="0"/>
              <a:t> components:</a:t>
            </a:r>
          </a:p>
          <a:p>
            <a:pPr lvl="3"/>
            <a:r>
              <a:rPr lang="en-US" sz="2800" dirty="0" smtClean="0">
                <a:solidFill>
                  <a:srgbClr val="3366FF"/>
                </a:solidFill>
              </a:rPr>
              <a:t>Cavity substrates x 10 </a:t>
            </a:r>
            <a:r>
              <a:rPr lang="en-US" sz="2800" b="1" dirty="0">
                <a:solidFill>
                  <a:srgbClr val="3366FF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r>
              <a:rPr lang="en-US" sz="2800" dirty="0" smtClean="0">
                <a:solidFill>
                  <a:srgbClr val="3366FF"/>
                </a:solidFill>
              </a:rPr>
              <a:t> 3 add. options needed from RI</a:t>
            </a:r>
          </a:p>
          <a:p>
            <a:pPr lvl="3"/>
            <a:r>
              <a:rPr lang="en-US" sz="2800" dirty="0" smtClean="0">
                <a:solidFill>
                  <a:srgbClr val="3366FF"/>
                </a:solidFill>
              </a:rPr>
              <a:t>Coupler system x 10 </a:t>
            </a:r>
            <a:r>
              <a:rPr lang="en-US" sz="2800" b="1" dirty="0">
                <a:solidFill>
                  <a:srgbClr val="3366FF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r>
              <a:rPr lang="en-US" sz="2800" dirty="0">
                <a:solidFill>
                  <a:srgbClr val="3366FF"/>
                </a:solidFill>
              </a:rPr>
              <a:t> </a:t>
            </a:r>
            <a:r>
              <a:rPr lang="en-US" sz="2800" dirty="0" smtClean="0">
                <a:solidFill>
                  <a:srgbClr val="3366FF"/>
                </a:solidFill>
              </a:rPr>
              <a:t>5 </a:t>
            </a:r>
            <a:r>
              <a:rPr lang="en-US" sz="2800" dirty="0">
                <a:solidFill>
                  <a:srgbClr val="3366FF"/>
                </a:solidFill>
              </a:rPr>
              <a:t>add. </a:t>
            </a:r>
            <a:r>
              <a:rPr lang="en-US" sz="2800" dirty="0" smtClean="0">
                <a:solidFill>
                  <a:srgbClr val="3366FF"/>
                </a:solidFill>
              </a:rPr>
              <a:t>Units</a:t>
            </a:r>
          </a:p>
          <a:p>
            <a:pPr lvl="3"/>
            <a:r>
              <a:rPr lang="en-US" sz="2800" dirty="0">
                <a:solidFill>
                  <a:srgbClr val="FF6600"/>
                </a:solidFill>
              </a:rPr>
              <a:t>T</a:t>
            </a:r>
            <a:r>
              <a:rPr lang="en-US" sz="2800" dirty="0" smtClean="0">
                <a:solidFill>
                  <a:srgbClr val="FF6600"/>
                </a:solidFill>
              </a:rPr>
              <a:t>uner system x 10</a:t>
            </a:r>
          </a:p>
          <a:p>
            <a:pPr lvl="3"/>
            <a:r>
              <a:rPr lang="en-US" sz="2800" dirty="0" smtClean="0">
                <a:solidFill>
                  <a:srgbClr val="76A6F2"/>
                </a:solidFill>
              </a:rPr>
              <a:t>Solenoids x 2 </a:t>
            </a:r>
            <a:r>
              <a:rPr lang="en-US" sz="2800" b="1" dirty="0">
                <a:solidFill>
                  <a:srgbClr val="76A6F2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r>
              <a:rPr lang="en-US" sz="2800" dirty="0">
                <a:solidFill>
                  <a:srgbClr val="76A6F2"/>
                </a:solidFill>
              </a:rPr>
              <a:t> </a:t>
            </a:r>
            <a:endParaRPr lang="en-US" sz="2800" dirty="0" smtClean="0">
              <a:solidFill>
                <a:srgbClr val="76A6F2"/>
              </a:solidFill>
            </a:endParaRPr>
          </a:p>
          <a:p>
            <a:pPr lvl="3"/>
            <a:r>
              <a:rPr lang="en-US" sz="2800" dirty="0" smtClean="0">
                <a:solidFill>
                  <a:srgbClr val="FF6600"/>
                </a:solidFill>
              </a:rPr>
              <a:t>Cryostats x 2</a:t>
            </a:r>
          </a:p>
          <a:p>
            <a:pPr lvl="3"/>
            <a:r>
              <a:rPr lang="en-US" sz="2800" dirty="0" err="1" smtClean="0">
                <a:solidFill>
                  <a:srgbClr val="76A6F2"/>
                </a:solidFill>
              </a:rPr>
              <a:t>Intertanks</a:t>
            </a:r>
            <a:r>
              <a:rPr lang="en-US" sz="2800" dirty="0" smtClean="0">
                <a:solidFill>
                  <a:srgbClr val="76A6F2"/>
                </a:solidFill>
              </a:rPr>
              <a:t> x 2 </a:t>
            </a:r>
            <a:r>
              <a:rPr lang="en-US" sz="2800" b="1" dirty="0" smtClean="0">
                <a:solidFill>
                  <a:srgbClr val="76A6F2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</a:p>
          <a:p>
            <a:pPr lvl="3"/>
            <a:r>
              <a:rPr lang="en-US" sz="2800" dirty="0">
                <a:solidFill>
                  <a:srgbClr val="FF6600"/>
                </a:solidFill>
              </a:rPr>
              <a:t>RF systems (</a:t>
            </a:r>
            <a:r>
              <a:rPr lang="en-US" sz="2800" dirty="0" smtClean="0">
                <a:solidFill>
                  <a:srgbClr val="FF6600"/>
                </a:solidFill>
              </a:rPr>
              <a:t>LLRF, RF amplifiers) </a:t>
            </a:r>
            <a:r>
              <a:rPr lang="en-US" sz="2800" dirty="0">
                <a:solidFill>
                  <a:srgbClr val="FF6600"/>
                </a:solidFill>
              </a:rPr>
              <a:t>x </a:t>
            </a:r>
            <a:r>
              <a:rPr lang="en-US" sz="2800" dirty="0" smtClean="0">
                <a:solidFill>
                  <a:srgbClr val="FF6600"/>
                </a:solidFill>
              </a:rPr>
              <a:t>2</a:t>
            </a:r>
            <a:endParaRPr lang="en-US" sz="2800" b="1" dirty="0">
              <a:solidFill>
                <a:srgbClr val="FF6600"/>
              </a:solidFill>
              <a:latin typeface="Zapf Dingbats"/>
              <a:ea typeface="Zapf Dingbats"/>
              <a:cs typeface="Zapf Dingbats"/>
              <a:sym typeface="Zapf Dingbats"/>
            </a:endParaRPr>
          </a:p>
          <a:p>
            <a:pPr lvl="3"/>
            <a:endParaRPr lang="en-US" sz="2800" dirty="0"/>
          </a:p>
          <a:p>
            <a:pPr marL="685800" lvl="3" indent="0">
              <a:buNone/>
            </a:pPr>
            <a:endParaRPr lang="en-US" sz="2800" dirty="0" smtClean="0">
              <a:solidFill>
                <a:srgbClr val="76A6F2"/>
              </a:solidFill>
            </a:endParaRPr>
          </a:p>
          <a:p>
            <a:pPr lvl="2"/>
            <a:endParaRPr lang="en-US" sz="2800" dirty="0" smtClean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40016" y="6356350"/>
            <a:ext cx="4816908" cy="365125"/>
          </a:xfrm>
        </p:spPr>
        <p:txBody>
          <a:bodyPr/>
          <a:lstStyle/>
          <a:p>
            <a:r>
              <a:rPr lang="en-US" dirty="0" smtClean="0"/>
              <a:t>Y. </a:t>
            </a:r>
            <a:r>
              <a:rPr lang="en-US" dirty="0" err="1" smtClean="0"/>
              <a:t>Kadi</a:t>
            </a:r>
            <a:r>
              <a:rPr lang="en-US" dirty="0" smtClean="0"/>
              <a:t> – </a:t>
            </a:r>
            <a:r>
              <a:rPr lang="en-US" dirty="0" smtClean="0"/>
              <a:t>71</a:t>
            </a:r>
            <a:r>
              <a:rPr lang="en-US" baseline="30000" dirty="0" smtClean="0"/>
              <a:t>st</a:t>
            </a:r>
            <a:r>
              <a:rPr lang="en-US" dirty="0" smtClean="0"/>
              <a:t> ISOLDE </a:t>
            </a:r>
            <a:r>
              <a:rPr lang="en-US" dirty="0" smtClean="0"/>
              <a:t>Collaboration </a:t>
            </a:r>
            <a:r>
              <a:rPr lang="en-US" dirty="0" smtClean="0"/>
              <a:t>Committee </a:t>
            </a:r>
            <a:r>
              <a:rPr lang="en-US" dirty="0" smtClean="0"/>
              <a:t>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4856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Procurement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endParaRPr lang="en-GB" dirty="0" smtClean="0"/>
          </a:p>
          <a:p>
            <a:r>
              <a:rPr lang="en-GB" dirty="0" smtClean="0"/>
              <a:t>Procurement </a:t>
            </a:r>
            <a:r>
              <a:rPr lang="en-GB" dirty="0"/>
              <a:t>for CM3 and CM4 </a:t>
            </a:r>
            <a:r>
              <a:rPr lang="en-GB" dirty="0" smtClean="0"/>
              <a:t>will have to </a:t>
            </a:r>
            <a:r>
              <a:rPr lang="en-GB" dirty="0"/>
              <a:t>be </a:t>
            </a:r>
            <a:r>
              <a:rPr lang="en-GB" dirty="0" smtClean="0"/>
              <a:t>re-launched </a:t>
            </a:r>
            <a:r>
              <a:rPr lang="en-GB" dirty="0"/>
              <a:t>(exceptions: adjusters and a few other minor parts)</a:t>
            </a:r>
          </a:p>
          <a:p>
            <a:pPr>
              <a:spcBef>
                <a:spcPts val="1200"/>
              </a:spcBef>
            </a:pPr>
            <a:r>
              <a:rPr lang="en-GB" dirty="0" smtClean="0"/>
              <a:t>Activate Options </a:t>
            </a:r>
            <a:r>
              <a:rPr lang="en-GB" dirty="0"/>
              <a:t>on 3 of main </a:t>
            </a:r>
            <a:r>
              <a:rPr lang="en-GB" dirty="0" smtClean="0"/>
              <a:t>components </a:t>
            </a:r>
            <a:r>
              <a:rPr lang="en-GB" dirty="0" smtClean="0">
                <a:sym typeface="Wingdings"/>
              </a:rPr>
              <a:t> only covers need for CM3</a:t>
            </a:r>
          </a:p>
          <a:p>
            <a:pPr>
              <a:spcBef>
                <a:spcPts val="1200"/>
              </a:spcBef>
            </a:pPr>
            <a:r>
              <a:rPr lang="en-GB" dirty="0" smtClean="0">
                <a:sym typeface="Wingdings"/>
              </a:rPr>
              <a:t>Need to place new orders for CM4 (re-negotiation of existing contracts ?)</a:t>
            </a:r>
          </a:p>
          <a:p>
            <a:pPr>
              <a:spcBef>
                <a:spcPts val="1200"/>
              </a:spcBef>
            </a:pPr>
            <a:r>
              <a:rPr lang="en-GB" dirty="0">
                <a:sym typeface="Wingdings"/>
              </a:rPr>
              <a:t>Phase 2 </a:t>
            </a:r>
            <a:r>
              <a:rPr lang="en-GB" dirty="0" smtClean="0">
                <a:sym typeface="Wingdings"/>
              </a:rPr>
              <a:t>CMs </a:t>
            </a:r>
            <a:r>
              <a:rPr lang="en-GB" dirty="0">
                <a:sym typeface="Wingdings"/>
              </a:rPr>
              <a:t>are identical to Phase </a:t>
            </a:r>
            <a:r>
              <a:rPr lang="en-GB" dirty="0" smtClean="0">
                <a:sym typeface="Wingdings"/>
              </a:rPr>
              <a:t>1, </a:t>
            </a:r>
            <a:r>
              <a:rPr lang="en-GB" dirty="0">
                <a:sym typeface="Wingdings"/>
              </a:rPr>
              <a:t>so the cost estimate applies. But…</a:t>
            </a:r>
          </a:p>
          <a:p>
            <a:pPr lvl="3">
              <a:spcBef>
                <a:spcPts val="1200"/>
              </a:spcBef>
            </a:pPr>
            <a:r>
              <a:rPr lang="en-GB" sz="2400" dirty="0">
                <a:sym typeface="Wingdings"/>
              </a:rPr>
              <a:t>Phase 1 </a:t>
            </a:r>
            <a:r>
              <a:rPr lang="en-GB" sz="2400" dirty="0" smtClean="0">
                <a:sym typeface="Wingdings"/>
              </a:rPr>
              <a:t>CMs: </a:t>
            </a:r>
            <a:r>
              <a:rPr lang="en-GB" sz="2400" dirty="0">
                <a:sym typeface="Wingdings"/>
              </a:rPr>
              <a:t>aggressive prices for 3 main orders  foresee contingency plan for Phase 2</a:t>
            </a:r>
          </a:p>
          <a:p>
            <a:pPr lvl="1">
              <a:spcBef>
                <a:spcPts val="1200"/>
              </a:spcBef>
            </a:pPr>
            <a:endParaRPr lang="en-GB" dirty="0">
              <a:sym typeface="Wingdings"/>
            </a:endParaRPr>
          </a:p>
          <a:p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40016" y="6356350"/>
            <a:ext cx="4816908" cy="365125"/>
          </a:xfrm>
        </p:spPr>
        <p:txBody>
          <a:bodyPr/>
          <a:lstStyle/>
          <a:p>
            <a:r>
              <a:rPr lang="en-US" dirty="0" smtClean="0"/>
              <a:t>Y. </a:t>
            </a:r>
            <a:r>
              <a:rPr lang="en-US" dirty="0" err="1" smtClean="0"/>
              <a:t>Kadi</a:t>
            </a:r>
            <a:r>
              <a:rPr lang="en-US" dirty="0" smtClean="0"/>
              <a:t> – </a:t>
            </a:r>
            <a:r>
              <a:rPr lang="en-US" dirty="0" smtClean="0"/>
              <a:t>71</a:t>
            </a:r>
            <a:r>
              <a:rPr lang="en-US" baseline="30000" dirty="0" smtClean="0"/>
              <a:t>st</a:t>
            </a:r>
            <a:r>
              <a:rPr lang="en-US" dirty="0" smtClean="0"/>
              <a:t> ISOLDE </a:t>
            </a:r>
            <a:r>
              <a:rPr lang="en-US" dirty="0" smtClean="0"/>
              <a:t>Collaboration </a:t>
            </a:r>
            <a:r>
              <a:rPr lang="en-US" dirty="0" smtClean="0"/>
              <a:t>Committee </a:t>
            </a:r>
            <a:r>
              <a:rPr lang="en-US" dirty="0" smtClean="0"/>
              <a:t>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28666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 to be secured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086805"/>
            <a:ext cx="8226425" cy="5186995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1200"/>
              </a:spcBef>
            </a:pPr>
            <a:r>
              <a:rPr lang="en-US" dirty="0" smtClean="0"/>
              <a:t>Will profit from Phase 1 experience</a:t>
            </a:r>
          </a:p>
          <a:p>
            <a:r>
              <a:rPr lang="en-US" dirty="0" smtClean="0"/>
              <a:t>Count on AT Sector to secure resources for:</a:t>
            </a:r>
          </a:p>
          <a:p>
            <a:pPr lvl="3"/>
            <a:r>
              <a:rPr lang="en-US" sz="3000" dirty="0" smtClean="0"/>
              <a:t>CM assembly &amp; testing</a:t>
            </a:r>
          </a:p>
          <a:p>
            <a:pPr lvl="3"/>
            <a:r>
              <a:rPr lang="en-US" sz="3000" dirty="0" smtClean="0"/>
              <a:t>RF system installation</a:t>
            </a:r>
          </a:p>
          <a:p>
            <a:r>
              <a:rPr lang="en-US" dirty="0" smtClean="0"/>
              <a:t>Remaining groups for:</a:t>
            </a:r>
          </a:p>
          <a:p>
            <a:pPr lvl="3"/>
            <a:r>
              <a:rPr lang="en-US" sz="3000" dirty="0" smtClean="0"/>
              <a:t>Production follow-up</a:t>
            </a:r>
          </a:p>
          <a:p>
            <a:pPr lvl="3"/>
            <a:r>
              <a:rPr lang="en-US" sz="3000" dirty="0" smtClean="0"/>
              <a:t>Transport, installation and alignment</a:t>
            </a:r>
          </a:p>
          <a:p>
            <a:pPr lvl="3"/>
            <a:r>
              <a:rPr lang="en-US" sz="3000" dirty="0" smtClean="0"/>
              <a:t>Vacuum connection</a:t>
            </a:r>
          </a:p>
          <a:p>
            <a:pPr lvl="3"/>
            <a:r>
              <a:rPr lang="en-US" sz="3000" dirty="0" smtClean="0"/>
              <a:t>Re-commissioning</a:t>
            </a:r>
          </a:p>
          <a:p>
            <a:r>
              <a:rPr lang="en-US" dirty="0" smtClean="0"/>
              <a:t>Project team should remain in place for:</a:t>
            </a:r>
          </a:p>
          <a:p>
            <a:pPr lvl="3"/>
            <a:r>
              <a:rPr lang="en-US" sz="3000" dirty="0" smtClean="0"/>
              <a:t>Technical coordination</a:t>
            </a:r>
          </a:p>
          <a:p>
            <a:pPr lvl="3"/>
            <a:r>
              <a:rPr lang="en-US" sz="3000" dirty="0" smtClean="0"/>
              <a:t>Planning &amp; budget monitoring</a:t>
            </a:r>
            <a:endParaRPr lang="en-US" dirty="0" smtClean="0"/>
          </a:p>
          <a:p>
            <a:pPr lvl="3"/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40016" y="6356350"/>
            <a:ext cx="4816908" cy="365125"/>
          </a:xfrm>
        </p:spPr>
        <p:txBody>
          <a:bodyPr/>
          <a:lstStyle/>
          <a:p>
            <a:r>
              <a:rPr lang="en-US" dirty="0" smtClean="0"/>
              <a:t>Y. </a:t>
            </a:r>
            <a:r>
              <a:rPr lang="en-US" dirty="0" err="1" smtClean="0"/>
              <a:t>Kadi</a:t>
            </a:r>
            <a:r>
              <a:rPr lang="en-US" dirty="0" smtClean="0"/>
              <a:t> – </a:t>
            </a:r>
            <a:r>
              <a:rPr lang="en-US" dirty="0" smtClean="0"/>
              <a:t>71</a:t>
            </a:r>
            <a:r>
              <a:rPr lang="en-US" baseline="30000" dirty="0" smtClean="0"/>
              <a:t>st</a:t>
            </a:r>
            <a:r>
              <a:rPr lang="en-US" dirty="0" smtClean="0"/>
              <a:t> ISOLDE </a:t>
            </a:r>
            <a:r>
              <a:rPr lang="en-US" dirty="0" smtClean="0"/>
              <a:t>Collaboration </a:t>
            </a:r>
            <a:r>
              <a:rPr lang="en-US" dirty="0" smtClean="0"/>
              <a:t>Committee </a:t>
            </a:r>
            <a:r>
              <a:rPr lang="en-US" dirty="0" smtClean="0"/>
              <a:t>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562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Risks for Phase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698106"/>
            <a:ext cx="8226425" cy="4575694"/>
          </a:xfrm>
        </p:spPr>
        <p:txBody>
          <a:bodyPr/>
          <a:lstStyle/>
          <a:p>
            <a:r>
              <a:rPr lang="en-US" dirty="0" smtClean="0"/>
              <a:t>Re-negotiation of contracts for a single CM</a:t>
            </a:r>
          </a:p>
          <a:p>
            <a:pPr lvl="3"/>
            <a:r>
              <a:rPr lang="en-US" dirty="0" smtClean="0"/>
              <a:t>Cost and different supplier</a:t>
            </a:r>
          </a:p>
          <a:p>
            <a:r>
              <a:rPr lang="en-GB" dirty="0"/>
              <a:t>Running cost for </a:t>
            </a:r>
            <a:r>
              <a:rPr lang="en-GB" dirty="0" smtClean="0"/>
              <a:t>FSU </a:t>
            </a:r>
            <a:r>
              <a:rPr lang="en-GB" dirty="0"/>
              <a:t>workforce </a:t>
            </a:r>
            <a:r>
              <a:rPr lang="en-GB" dirty="0" smtClean="0"/>
              <a:t>if CERN manpower not firmly assigned</a:t>
            </a:r>
          </a:p>
          <a:p>
            <a:r>
              <a:rPr lang="en-GB" dirty="0" smtClean="0"/>
              <a:t>Performance of the refurbished </a:t>
            </a:r>
            <a:r>
              <a:rPr lang="en-GB" dirty="0" err="1" smtClean="0"/>
              <a:t>cryo</a:t>
            </a:r>
            <a:r>
              <a:rPr lang="en-GB" dirty="0" smtClean="0"/>
              <a:t> plant</a:t>
            </a:r>
          </a:p>
          <a:p>
            <a:pPr lvl="3"/>
            <a:r>
              <a:rPr lang="en-GB" dirty="0" smtClean="0"/>
              <a:t>Cooling power margin to be re-assessed =&gt; April / May 2015 !</a:t>
            </a:r>
          </a:p>
          <a:p>
            <a:pPr lvl="3"/>
            <a:r>
              <a:rPr lang="en-GB" dirty="0" smtClean="0"/>
              <a:t>Reliability of the plant to be assessed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40016" y="6356350"/>
            <a:ext cx="4816908" cy="365125"/>
          </a:xfrm>
        </p:spPr>
        <p:txBody>
          <a:bodyPr/>
          <a:lstStyle/>
          <a:p>
            <a:r>
              <a:rPr lang="en-US" dirty="0" smtClean="0"/>
              <a:t>Y. </a:t>
            </a:r>
            <a:r>
              <a:rPr lang="en-US" dirty="0" err="1" smtClean="0"/>
              <a:t>Kadi</a:t>
            </a:r>
            <a:r>
              <a:rPr lang="en-US" dirty="0" smtClean="0"/>
              <a:t> – </a:t>
            </a:r>
            <a:r>
              <a:rPr lang="en-US" dirty="0" smtClean="0"/>
              <a:t>71</a:t>
            </a:r>
            <a:r>
              <a:rPr lang="en-US" baseline="30000" dirty="0" smtClean="0"/>
              <a:t>st</a:t>
            </a:r>
            <a:r>
              <a:rPr lang="en-US" dirty="0" smtClean="0"/>
              <a:t> ISOLDE </a:t>
            </a:r>
            <a:r>
              <a:rPr lang="en-US" dirty="0" smtClean="0"/>
              <a:t>Collaboration </a:t>
            </a:r>
            <a:r>
              <a:rPr lang="en-US" dirty="0" smtClean="0"/>
              <a:t>Committee </a:t>
            </a:r>
            <a:r>
              <a:rPr lang="en-US" dirty="0" smtClean="0"/>
              <a:t>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69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Conclusions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248772" y="1199514"/>
            <a:ext cx="8759386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spcBef>
                <a:spcPts val="1200"/>
              </a:spcBef>
              <a:buFont typeface="Wingdings" charset="2"/>
              <a:buChar char="ü"/>
            </a:pP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</a:rPr>
              <a:t>Budget 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</a:rPr>
              <a:t>analysis 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</a:rPr>
              <a:t>&amp; monitoring tools 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</a:rPr>
              <a:t>are in place. Financial reports issued every semester</a:t>
            </a:r>
          </a:p>
          <a:p>
            <a:pPr marL="742950" lvl="1" indent="-285750">
              <a:spcBef>
                <a:spcPts val="1200"/>
              </a:spcBef>
              <a:buFont typeface="Wingdings" charset="2"/>
              <a:buChar char="ü"/>
            </a:pP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</a:rPr>
              <a:t>Planning monitoring tools are in place. Progress reports reviewed every week</a:t>
            </a:r>
            <a:endParaRPr lang="en-GB" sz="2400" dirty="0"/>
          </a:p>
          <a:p>
            <a:pPr marL="742950" lvl="1" indent="-285750">
              <a:spcBef>
                <a:spcPts val="1200"/>
              </a:spcBef>
              <a:buFont typeface="Wingdings" charset="2"/>
              <a:buChar char="ü"/>
            </a:pP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</a:rPr>
              <a:t>Global Manpower needs have been assessed and reviewed this year.</a:t>
            </a:r>
          </a:p>
          <a:p>
            <a:pPr marL="742950" lvl="1" indent="-285750">
              <a:spcBef>
                <a:spcPts val="1200"/>
              </a:spcBef>
              <a:buFont typeface="Wingdings" charset="2"/>
              <a:buChar char="ü"/>
            </a:pP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</a:rPr>
              <a:t>Resource 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</a:rPr>
              <a:t>needs 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</a:rPr>
              <a:t>are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</a:rPr>
              <a:t>revised every quarter</a:t>
            </a:r>
          </a:p>
          <a:p>
            <a:pPr marL="742950" lvl="1" indent="-285750">
              <a:spcBef>
                <a:spcPts val="1200"/>
              </a:spcBef>
              <a:buFont typeface="Wingdings" charset="2"/>
              <a:buChar char="ü"/>
            </a:pP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</a:rPr>
              <a:t>Specific issues are reported and addressed to AT Sector Management (V. </a:t>
            </a:r>
            <a:r>
              <a:rPr lang="en-GB" sz="2400" dirty="0" err="1" smtClean="0">
                <a:solidFill>
                  <a:schemeClr val="accent1">
                    <a:lumMod val="75000"/>
                  </a:schemeClr>
                </a:solidFill>
              </a:rPr>
              <a:t>Mertens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 lvl="1"/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40016" y="6356350"/>
            <a:ext cx="4816908" cy="365125"/>
          </a:xfrm>
        </p:spPr>
        <p:txBody>
          <a:bodyPr/>
          <a:lstStyle/>
          <a:p>
            <a:r>
              <a:rPr lang="en-US" dirty="0" smtClean="0"/>
              <a:t>Y. </a:t>
            </a:r>
            <a:r>
              <a:rPr lang="en-US" dirty="0" err="1" smtClean="0"/>
              <a:t>Kadi</a:t>
            </a:r>
            <a:r>
              <a:rPr lang="en-US" dirty="0" smtClean="0"/>
              <a:t> – </a:t>
            </a:r>
            <a:r>
              <a:rPr lang="en-US" dirty="0" smtClean="0"/>
              <a:t>71</a:t>
            </a:r>
            <a:r>
              <a:rPr lang="en-US" baseline="30000" dirty="0" smtClean="0"/>
              <a:t>st</a:t>
            </a:r>
            <a:r>
              <a:rPr lang="en-US" dirty="0" smtClean="0"/>
              <a:t> ISOLDE </a:t>
            </a:r>
            <a:r>
              <a:rPr lang="en-US" dirty="0" smtClean="0"/>
              <a:t>Collaboration </a:t>
            </a:r>
            <a:r>
              <a:rPr lang="en-US" dirty="0" smtClean="0"/>
              <a:t>Committee </a:t>
            </a:r>
            <a:r>
              <a:rPr lang="en-US" dirty="0" smtClean="0"/>
              <a:t>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014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Conclusions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248772" y="1129316"/>
            <a:ext cx="875938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1200"/>
              </a:spcBef>
              <a:buFont typeface="Wingdings" charset="2"/>
              <a:buChar char="ü"/>
            </a:pPr>
            <a:r>
              <a:rPr lang="en-US" sz="2400" dirty="0" smtClean="0">
                <a:solidFill>
                  <a:srgbClr val="09295C"/>
                </a:solidFill>
              </a:rPr>
              <a:t>Major </a:t>
            </a:r>
            <a:r>
              <a:rPr lang="en-US" sz="2400" dirty="0" smtClean="0">
                <a:solidFill>
                  <a:srgbClr val="09295C"/>
                </a:solidFill>
              </a:rPr>
              <a:t>Issue: 8 weeks delay in CM1 assembly =&gt; Physics in 2015</a:t>
            </a:r>
          </a:p>
          <a:p>
            <a:pPr marL="285750" indent="-285750">
              <a:spcBef>
                <a:spcPts val="1200"/>
              </a:spcBef>
              <a:buFont typeface="Wingdings" charset="2"/>
              <a:buChar char="ü"/>
            </a:pPr>
            <a:r>
              <a:rPr lang="en-US" sz="2400" dirty="0" smtClean="0">
                <a:solidFill>
                  <a:srgbClr val="09295C"/>
                </a:solidFill>
              </a:rPr>
              <a:t>Risk </a:t>
            </a:r>
            <a:r>
              <a:rPr lang="en-US" sz="2400" dirty="0">
                <a:solidFill>
                  <a:srgbClr val="09295C"/>
                </a:solidFill>
              </a:rPr>
              <a:t>of cost overrun linked to manufacturing </a:t>
            </a:r>
            <a:r>
              <a:rPr lang="en-US" sz="2400" dirty="0" smtClean="0">
                <a:solidFill>
                  <a:srgbClr val="09295C"/>
                </a:solidFill>
              </a:rPr>
              <a:t>and assembly of </a:t>
            </a:r>
            <a:r>
              <a:rPr lang="en-US" sz="2400" dirty="0">
                <a:solidFill>
                  <a:srgbClr val="09295C"/>
                </a:solidFill>
              </a:rPr>
              <a:t>SC </a:t>
            </a:r>
            <a:r>
              <a:rPr lang="en-US" sz="2400" dirty="0" err="1" smtClean="0">
                <a:solidFill>
                  <a:srgbClr val="09295C"/>
                </a:solidFill>
              </a:rPr>
              <a:t>Cryomodules</a:t>
            </a:r>
            <a:endParaRPr lang="en-GB" sz="2400" dirty="0" smtClean="0">
              <a:solidFill>
                <a:srgbClr val="09295C"/>
              </a:solidFill>
            </a:endParaRPr>
          </a:p>
          <a:p>
            <a:pPr marL="285750" indent="-285750">
              <a:spcBef>
                <a:spcPts val="1200"/>
              </a:spcBef>
              <a:buFont typeface="Wingdings" charset="2"/>
              <a:buChar char="ü"/>
            </a:pPr>
            <a:r>
              <a:rPr lang="en-GB" sz="2400" dirty="0" smtClean="0">
                <a:solidFill>
                  <a:srgbClr val="09295C"/>
                </a:solidFill>
              </a:rPr>
              <a:t>Phase-2</a:t>
            </a:r>
            <a:endParaRPr lang="en-GB" sz="2400" b="1" dirty="0" smtClean="0"/>
          </a:p>
          <a:p>
            <a:pPr marL="800100" lvl="1" indent="-342900">
              <a:spcBef>
                <a:spcPts val="1200"/>
              </a:spcBef>
              <a:buFont typeface="Wingdings" charset="2"/>
              <a:buChar char="Ø"/>
            </a:pPr>
            <a:r>
              <a:rPr lang="en-GB" sz="2000" dirty="0" smtClean="0">
                <a:solidFill>
                  <a:srgbClr val="09295C"/>
                </a:solidFill>
              </a:rPr>
              <a:t>Funding </a:t>
            </a:r>
            <a:r>
              <a:rPr lang="en-GB" sz="2000" dirty="0">
                <a:solidFill>
                  <a:srgbClr val="09295C"/>
                </a:solidFill>
              </a:rPr>
              <a:t>shortfall of 0.5 to 1.3 </a:t>
            </a:r>
            <a:r>
              <a:rPr lang="en-GB" sz="2000" dirty="0" smtClean="0">
                <a:solidFill>
                  <a:srgbClr val="09295C"/>
                </a:solidFill>
              </a:rPr>
              <a:t>MCH</a:t>
            </a:r>
          </a:p>
          <a:p>
            <a:pPr marL="800100" lvl="1" indent="-342900">
              <a:spcBef>
                <a:spcPts val="1200"/>
              </a:spcBef>
              <a:buFont typeface="Wingdings" charset="2"/>
              <a:buChar char="Ø"/>
            </a:pPr>
            <a:r>
              <a:rPr lang="en-GB" sz="2000" dirty="0">
                <a:solidFill>
                  <a:srgbClr val="09295C"/>
                </a:solidFill>
              </a:rPr>
              <a:t>Cash shortfall of a maximum of 2 to 3 MCHF in </a:t>
            </a:r>
            <a:r>
              <a:rPr lang="en-GB" sz="2000" dirty="0" smtClean="0">
                <a:solidFill>
                  <a:srgbClr val="09295C"/>
                </a:solidFill>
              </a:rPr>
              <a:t>2016</a:t>
            </a:r>
          </a:p>
          <a:p>
            <a:pPr marL="800100" lvl="1" indent="-342900">
              <a:spcBef>
                <a:spcPts val="1200"/>
              </a:spcBef>
              <a:buFont typeface="Wingdings" charset="2"/>
              <a:buChar char="Ø"/>
            </a:pPr>
            <a:r>
              <a:rPr lang="en-US" sz="2000" u="sng" dirty="0" smtClean="0">
                <a:solidFill>
                  <a:srgbClr val="09295C"/>
                </a:solidFill>
              </a:rPr>
              <a:t>Provided </a:t>
            </a:r>
            <a:r>
              <a:rPr lang="en-US" sz="2000" u="sng" dirty="0" smtClean="0">
                <a:solidFill>
                  <a:srgbClr val="09295C"/>
                </a:solidFill>
              </a:rPr>
              <a:t>the resources </a:t>
            </a:r>
            <a:r>
              <a:rPr lang="en-US" sz="2000" u="sng" dirty="0">
                <a:solidFill>
                  <a:srgbClr val="09295C"/>
                </a:solidFill>
              </a:rPr>
              <a:t>are secured</a:t>
            </a:r>
            <a:r>
              <a:rPr lang="en-US" sz="2000" dirty="0">
                <a:solidFill>
                  <a:srgbClr val="09295C"/>
                </a:solidFill>
              </a:rPr>
              <a:t>, CM3 and CM4 can be produced within the time window of </a:t>
            </a:r>
            <a:r>
              <a:rPr lang="en-US" sz="2000" dirty="0" smtClean="0">
                <a:solidFill>
                  <a:srgbClr val="09295C"/>
                </a:solidFill>
              </a:rPr>
              <a:t>ISOLDE physics run1</a:t>
            </a:r>
          </a:p>
          <a:p>
            <a:pPr marL="800100" lvl="1" indent="-342900">
              <a:spcBef>
                <a:spcPts val="1200"/>
              </a:spcBef>
              <a:buFont typeface="Wingdings" charset="2"/>
              <a:buChar char="Ø"/>
            </a:pPr>
            <a:r>
              <a:rPr lang="en-US" sz="2000" dirty="0">
                <a:solidFill>
                  <a:srgbClr val="09295C"/>
                </a:solidFill>
              </a:rPr>
              <a:t>Installations can take place during Xmas shutdown periods of </a:t>
            </a:r>
            <a:r>
              <a:rPr lang="en-US" sz="2000" dirty="0" smtClean="0">
                <a:solidFill>
                  <a:srgbClr val="09295C"/>
                </a:solidFill>
              </a:rPr>
              <a:t>ISOLDE</a:t>
            </a:r>
            <a:endParaRPr lang="en-US" sz="2000" dirty="0">
              <a:solidFill>
                <a:srgbClr val="09295C"/>
              </a:solidFill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40016" y="6356350"/>
            <a:ext cx="4816908" cy="365125"/>
          </a:xfrm>
        </p:spPr>
        <p:txBody>
          <a:bodyPr/>
          <a:lstStyle/>
          <a:p>
            <a:r>
              <a:rPr lang="en-US" dirty="0" smtClean="0"/>
              <a:t>Y. </a:t>
            </a:r>
            <a:r>
              <a:rPr lang="en-US" dirty="0" err="1" smtClean="0"/>
              <a:t>Kadi</a:t>
            </a:r>
            <a:r>
              <a:rPr lang="en-US" dirty="0" smtClean="0"/>
              <a:t> – </a:t>
            </a:r>
            <a:r>
              <a:rPr lang="en-US" dirty="0" smtClean="0"/>
              <a:t>71</a:t>
            </a:r>
            <a:r>
              <a:rPr lang="en-US" baseline="30000" dirty="0" smtClean="0"/>
              <a:t>st</a:t>
            </a:r>
            <a:r>
              <a:rPr lang="en-US" dirty="0" smtClean="0"/>
              <a:t> ISOLDE </a:t>
            </a:r>
            <a:r>
              <a:rPr lang="en-US" dirty="0" smtClean="0"/>
              <a:t>Collaboration </a:t>
            </a:r>
            <a:r>
              <a:rPr lang="en-US" dirty="0" smtClean="0"/>
              <a:t>Committee </a:t>
            </a:r>
            <a:r>
              <a:rPr lang="en-US" dirty="0" smtClean="0"/>
              <a:t>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67193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Hie-Isolde\Hie-Isolde pictures\HIE_ISOLDE_service_buildings_1509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8" y="1073654"/>
            <a:ext cx="9132822" cy="3651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757001" y="5067132"/>
            <a:ext cx="564117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Thank you for your attention</a:t>
            </a:r>
            <a:endParaRPr lang="en-US" sz="3600" b="1" dirty="0">
              <a:solidFill>
                <a:srgbClr val="0D3A7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7071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41784"/>
            <a:ext cx="9144000" cy="1143000"/>
          </a:xfrm>
        </p:spPr>
        <p:txBody>
          <a:bodyPr>
            <a:noAutofit/>
          </a:bodyPr>
          <a:lstStyle/>
          <a:p>
            <a:r>
              <a:rPr lang="en-US" sz="3400" dirty="0">
                <a:latin typeface="Arial" panose="020B0604020202020204" pitchFamily="34" charset="0"/>
                <a:cs typeface="Arial" panose="020B0604020202020204" pitchFamily="34" charset="0"/>
              </a:rPr>
              <a:t>Industry </a:t>
            </a:r>
            <a:r>
              <a:rPr lang="en-US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contract for high </a:t>
            </a:r>
            <a:r>
              <a:rPr lang="en-US" sz="3400" dirty="0" smtClean="0">
                <a:latin typeface="Arial" panose="020B0604020202020204" pitchFamily="34" charset="0"/>
                <a:ea typeface="Cambria Math"/>
                <a:cs typeface="Arial" panose="020B0604020202020204" pitchFamily="34" charset="0"/>
              </a:rPr>
              <a:t>𝛽 </a:t>
            </a:r>
            <a:r>
              <a:rPr lang="en-US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cavity substrates</a:t>
            </a:r>
            <a:br>
              <a:rPr lang="en-US" sz="3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3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686800" cy="4981302"/>
          </a:xfrm>
        </p:spPr>
        <p:txBody>
          <a:bodyPr>
            <a:normAutofit fontScale="92500"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Order for </a:t>
            </a:r>
            <a:r>
              <a:rPr lang="en-US" sz="2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pieces placed 25.05.2013 (with +</a:t>
            </a:r>
            <a:r>
              <a:rPr lang="en-US" sz="2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in option)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Production planning: first prototype was due by November 2013 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QS1 delivered in June 2014: </a:t>
            </a:r>
            <a:r>
              <a:rPr lang="en-US" sz="2400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 months delay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QS1 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non conformities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 weld projections, geometry 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QS2 delivered July 2014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QS2 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non conformities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 traces of foreign material, geometry </a:t>
            </a:r>
          </a:p>
          <a:p>
            <a:r>
              <a:rPr lang="en-US" sz="2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QS3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delivered August 2014 (</a:t>
            </a:r>
            <a:r>
              <a:rPr lang="en-US" sz="2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sz="2400" u="sng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2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substrate, including QP2/QP3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QS3 </a:t>
            </a:r>
            <a:r>
              <a:rPr lang="en-US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 conformities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 defects close to the weld HAZ</a:t>
            </a:r>
          </a:p>
          <a:p>
            <a:r>
              <a:rPr lang="en-US" sz="2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QS4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delivered in October 2014, </a:t>
            </a:r>
            <a:r>
              <a:rPr lang="en-US" sz="2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conform to specifications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QS5 expected week 45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QS6 expected w47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One cavity/3weeks till QS15</a:t>
            </a:r>
          </a:p>
          <a:p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72886" y="6356350"/>
            <a:ext cx="5038844" cy="365125"/>
          </a:xfrm>
        </p:spPr>
        <p:txBody>
          <a:bodyPr/>
          <a:lstStyle/>
          <a:p>
            <a:r>
              <a:rPr lang="en-GB" dirty="0" smtClean="0"/>
              <a:t>W. </a:t>
            </a:r>
            <a:r>
              <a:rPr lang="en-GB" dirty="0" err="1" smtClean="0"/>
              <a:t>Venturini</a:t>
            </a:r>
            <a:r>
              <a:rPr lang="en-GB" dirty="0" smtClean="0"/>
              <a:t> </a:t>
            </a:r>
            <a:r>
              <a:rPr lang="en-GB" dirty="0"/>
              <a:t>– HIE-ISOLDE Steering Committee - November 3rd, 2014</a:t>
            </a:r>
          </a:p>
        </p:txBody>
      </p:sp>
    </p:spTree>
    <p:extLst>
      <p:ext uri="{BB962C8B-B14F-4D97-AF65-F5344CB8AC3E}">
        <p14:creationId xmlns:p14="http://schemas.microsoft.com/office/powerpoint/2010/main" val="7343757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8106580"/>
              </p:ext>
            </p:extLst>
          </p:nvPr>
        </p:nvGraphicFramePr>
        <p:xfrm>
          <a:off x="372731" y="999401"/>
          <a:ext cx="7953748" cy="52131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76097" y="118373"/>
            <a:ext cx="86163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Series cavity </a:t>
            </a:r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performance (W. </a:t>
            </a:r>
            <a:r>
              <a:rPr lang="en-GB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Venturini</a:t>
            </a:r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72886" y="6356350"/>
            <a:ext cx="5038844" cy="365125"/>
          </a:xfrm>
        </p:spPr>
        <p:txBody>
          <a:bodyPr/>
          <a:lstStyle/>
          <a:p>
            <a:r>
              <a:rPr lang="en-GB" dirty="0" smtClean="0"/>
              <a:t>W. </a:t>
            </a:r>
            <a:r>
              <a:rPr lang="en-GB" dirty="0" err="1" smtClean="0"/>
              <a:t>Venturini</a:t>
            </a:r>
            <a:r>
              <a:rPr lang="en-GB" dirty="0" smtClean="0"/>
              <a:t> </a:t>
            </a:r>
            <a:r>
              <a:rPr lang="en-GB" dirty="0"/>
              <a:t>– HIE-ISOLDE Steering Committee - November 3rd, 2014</a:t>
            </a:r>
          </a:p>
        </p:txBody>
      </p:sp>
    </p:spTree>
    <p:extLst>
      <p:ext uri="{BB962C8B-B14F-4D97-AF65-F5344CB8AC3E}">
        <p14:creationId xmlns:p14="http://schemas.microsoft.com/office/powerpoint/2010/main" val="9529680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5195138"/>
              </p:ext>
            </p:extLst>
          </p:nvPr>
        </p:nvGraphicFramePr>
        <p:xfrm>
          <a:off x="301840" y="870583"/>
          <a:ext cx="8637974" cy="2595880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1124659"/>
                <a:gridCol w="1559370"/>
                <a:gridCol w="1295895"/>
                <a:gridCol w="1578152"/>
                <a:gridCol w="1277112"/>
                <a:gridCol w="1802786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18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err="1" smtClean="0">
                          <a:latin typeface="Cambria" panose="02040503050406030204" pitchFamily="18" charset="0"/>
                        </a:rPr>
                        <a:t>Eacc</a:t>
                      </a:r>
                      <a:r>
                        <a:rPr lang="en-GB" sz="1800" dirty="0" smtClean="0">
                          <a:latin typeface="Cambria" panose="02040503050406030204" pitchFamily="18" charset="0"/>
                        </a:rPr>
                        <a:t> (MV/m)</a:t>
                      </a:r>
                      <a:endParaRPr lang="en-GB" sz="18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Cambria" panose="02040503050406030204" pitchFamily="18" charset="0"/>
                        </a:rPr>
                        <a:t>Q0</a:t>
                      </a:r>
                      <a:endParaRPr lang="en-GB" sz="18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Cambria" panose="02040503050406030204" pitchFamily="18" charset="0"/>
                        </a:rPr>
                        <a:t>Voltage (MV)</a:t>
                      </a:r>
                      <a:endParaRPr lang="en-GB" sz="18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err="1" smtClean="0">
                          <a:latin typeface="Cambria" panose="02040503050406030204" pitchFamily="18" charset="0"/>
                        </a:rPr>
                        <a:t>Pcav</a:t>
                      </a:r>
                      <a:r>
                        <a:rPr lang="en-GB" sz="1800" dirty="0" smtClean="0">
                          <a:latin typeface="Cambria" panose="02040503050406030204" pitchFamily="18" charset="0"/>
                        </a:rPr>
                        <a:t> (W)</a:t>
                      </a:r>
                      <a:endParaRPr lang="en-GB" sz="18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Cambria" panose="02040503050406030204" pitchFamily="18" charset="0"/>
                        </a:rPr>
                        <a:t>Tuning plate</a:t>
                      </a:r>
                      <a:endParaRPr lang="en-GB" sz="18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Cambria" panose="02040503050406030204" pitchFamily="18" charset="0"/>
                        </a:rPr>
                        <a:t>QP2.1</a:t>
                      </a:r>
                      <a:endParaRPr lang="en-GB" sz="18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</a:rPr>
                        <a:t>5.98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</a:rPr>
                        <a:t>6.23E+08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</a:rPr>
                        <a:t>1.79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</a:rPr>
                        <a:t>7.6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Cambria" panose="02040503050406030204" pitchFamily="18" charset="0"/>
                        </a:rPr>
                        <a:t>Special</a:t>
                      </a:r>
                      <a:endParaRPr lang="en-GB" sz="18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Cambria" panose="02040503050406030204" pitchFamily="18" charset="0"/>
                        </a:rPr>
                        <a:t>QP3.2</a:t>
                      </a:r>
                      <a:endParaRPr lang="en-GB" sz="18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</a:rPr>
                        <a:t>6.01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</a:rPr>
                        <a:t>4.91E+08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</a:rPr>
                        <a:t>1.80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</a:rPr>
                        <a:t>9.7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Cambria" panose="02040503050406030204" pitchFamily="18" charset="0"/>
                        </a:rPr>
                        <a:t>Special</a:t>
                      </a:r>
                      <a:endParaRPr lang="en-GB" sz="18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Cambria" panose="02040503050406030204" pitchFamily="18" charset="0"/>
                        </a:rPr>
                        <a:t>QS1.1</a:t>
                      </a:r>
                      <a:endParaRPr lang="en-GB" sz="18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</a:rPr>
                        <a:t>5.99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</a:rPr>
                        <a:t>3.78E+08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</a:rPr>
                        <a:t>1.80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</a:rPr>
                        <a:t>12.5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Cambria" panose="02040503050406030204" pitchFamily="18" charset="0"/>
                        </a:rPr>
                        <a:t>Standard</a:t>
                      </a:r>
                      <a:endParaRPr lang="en-GB" sz="18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Cambria" panose="02040503050406030204" pitchFamily="18" charset="0"/>
                        </a:rPr>
                        <a:t>QS2.1</a:t>
                      </a:r>
                      <a:endParaRPr lang="en-GB" sz="18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</a:rPr>
                        <a:t>6.00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</a:rPr>
                        <a:t>2.63E+08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</a:rPr>
                        <a:t>1.80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</a:rPr>
                        <a:t>18.1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Cambria" panose="02040503050406030204" pitchFamily="18" charset="0"/>
                        </a:rPr>
                        <a:t>Standard</a:t>
                      </a:r>
                      <a:endParaRPr lang="en-GB" sz="18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Cambria" panose="02040503050406030204" pitchFamily="18" charset="0"/>
                        </a:rPr>
                        <a:t>QS3.1</a:t>
                      </a:r>
                      <a:endParaRPr lang="en-GB" sz="18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</a:rPr>
                        <a:t>6.00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</a:rPr>
                        <a:t>3.22E+08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</a:rPr>
                        <a:t>1.80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</a:rPr>
                        <a:t>14.8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Cambria" panose="02040503050406030204" pitchFamily="18" charset="0"/>
                        </a:rPr>
                        <a:t>Special</a:t>
                      </a:r>
                      <a:endParaRPr lang="en-GB" sz="18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Total</a:t>
                      </a:r>
                      <a:endParaRPr lang="en-GB" sz="1800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800" b="0" i="0" u="none" strike="noStrike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800" b="0" i="0" u="none" strike="noStrike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</a:rPr>
                        <a:t>8.99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</a:rPr>
                        <a:t>62.7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0794449"/>
              </p:ext>
            </p:extLst>
          </p:nvPr>
        </p:nvGraphicFramePr>
        <p:xfrm>
          <a:off x="319596" y="4001472"/>
          <a:ext cx="8637974" cy="2595880"/>
        </p:xfrm>
        <a:graphic>
          <a:graphicData uri="http://schemas.openxmlformats.org/drawingml/2006/table">
            <a:tbl>
              <a:tblPr firstRow="1" lastRow="1" bandRow="1">
                <a:tableStyleId>{21E4AEA4-8DFA-4A89-87EB-49C32662AFE0}</a:tableStyleId>
              </a:tblPr>
              <a:tblGrid>
                <a:gridCol w="1124660"/>
                <a:gridCol w="1559370"/>
                <a:gridCol w="1295894"/>
                <a:gridCol w="1578152"/>
                <a:gridCol w="1277112"/>
                <a:gridCol w="1802786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18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err="1" smtClean="0">
                          <a:latin typeface="Cambria" panose="02040503050406030204" pitchFamily="18" charset="0"/>
                        </a:rPr>
                        <a:t>Eacc</a:t>
                      </a:r>
                      <a:r>
                        <a:rPr lang="en-GB" sz="1800" dirty="0" smtClean="0">
                          <a:latin typeface="Cambria" panose="02040503050406030204" pitchFamily="18" charset="0"/>
                        </a:rPr>
                        <a:t> (MV/m)</a:t>
                      </a:r>
                      <a:endParaRPr lang="en-GB" sz="18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Cambria" panose="02040503050406030204" pitchFamily="18" charset="0"/>
                        </a:rPr>
                        <a:t>Q0</a:t>
                      </a:r>
                      <a:endParaRPr lang="en-GB" sz="18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Cambria" panose="02040503050406030204" pitchFamily="18" charset="0"/>
                        </a:rPr>
                        <a:t>Voltage (MV)</a:t>
                      </a:r>
                      <a:endParaRPr lang="en-GB" sz="18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err="1" smtClean="0">
                          <a:latin typeface="Cambria" panose="02040503050406030204" pitchFamily="18" charset="0"/>
                        </a:rPr>
                        <a:t>Pcav</a:t>
                      </a:r>
                      <a:r>
                        <a:rPr lang="en-GB" sz="1800" dirty="0" smtClean="0">
                          <a:latin typeface="Cambria" panose="02040503050406030204" pitchFamily="18" charset="0"/>
                        </a:rPr>
                        <a:t> (W)</a:t>
                      </a:r>
                      <a:endParaRPr lang="en-GB" sz="18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Cambria" panose="02040503050406030204" pitchFamily="18" charset="0"/>
                        </a:rPr>
                        <a:t>Tuning plate</a:t>
                      </a:r>
                      <a:endParaRPr lang="en-GB" sz="18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Cambria" panose="02040503050406030204" pitchFamily="18" charset="0"/>
                        </a:rPr>
                        <a:t>QP2.1</a:t>
                      </a:r>
                      <a:endParaRPr lang="en-GB" sz="18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>
                          <a:effectLst/>
                          <a:latin typeface="Cambria" panose="02040503050406030204" pitchFamily="18" charset="0"/>
                        </a:rPr>
                        <a:t>6.61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Cambria" panose="02040503050406030204" pitchFamily="18" charset="0"/>
                        </a:rPr>
                        <a:t>5.40E+08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Cambria" panose="02040503050406030204" pitchFamily="18" charset="0"/>
                        </a:rPr>
                        <a:t>1.98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  <a:latin typeface="Cambria" panose="02040503050406030204" pitchFamily="18" charset="0"/>
                        </a:rPr>
                        <a:t>10.6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Cambria" panose="02040503050406030204" pitchFamily="18" charset="0"/>
                        </a:rPr>
                        <a:t>Special</a:t>
                      </a:r>
                      <a:endParaRPr lang="en-GB" sz="18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Cambria" panose="02040503050406030204" pitchFamily="18" charset="0"/>
                        </a:rPr>
                        <a:t>QP3.2</a:t>
                      </a:r>
                      <a:endParaRPr lang="en-GB" sz="18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 smtClean="0">
                          <a:effectLst/>
                          <a:latin typeface="Cambria" panose="02040503050406030204" pitchFamily="18" charset="0"/>
                        </a:rPr>
                        <a:t>6.15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 smtClean="0">
                          <a:effectLst/>
                          <a:latin typeface="Cambria" panose="02040503050406030204" pitchFamily="18" charset="0"/>
                        </a:rPr>
                        <a:t>4.64E+08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 smtClean="0">
                          <a:effectLst/>
                          <a:latin typeface="Cambria" panose="02040503050406030204" pitchFamily="18" charset="0"/>
                        </a:rPr>
                        <a:t>1.85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</a:rPr>
                        <a:t>10.7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Cambria" panose="02040503050406030204" pitchFamily="18" charset="0"/>
                        </a:rPr>
                        <a:t>Special</a:t>
                      </a:r>
                      <a:endParaRPr lang="en-GB" sz="18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Cambria" panose="02040503050406030204" pitchFamily="18" charset="0"/>
                        </a:rPr>
                        <a:t>QS1.1</a:t>
                      </a:r>
                      <a:endParaRPr lang="en-GB" sz="18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>
                          <a:effectLst/>
                          <a:latin typeface="Cambria" panose="02040503050406030204" pitchFamily="18" charset="0"/>
                        </a:rPr>
                        <a:t>5.73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  <a:latin typeface="Cambria" panose="02040503050406030204" pitchFamily="18" charset="0"/>
                        </a:rPr>
                        <a:t>3.97E+08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Cambria" panose="02040503050406030204" pitchFamily="18" charset="0"/>
                        </a:rPr>
                        <a:t>1.72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  <a:latin typeface="Cambria" panose="02040503050406030204" pitchFamily="18" charset="0"/>
                        </a:rPr>
                        <a:t>10.9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Cambria" panose="02040503050406030204" pitchFamily="18" charset="0"/>
                        </a:rPr>
                        <a:t>Standard</a:t>
                      </a:r>
                      <a:endParaRPr lang="en-GB" sz="18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Cambria" panose="02040503050406030204" pitchFamily="18" charset="0"/>
                        </a:rPr>
                        <a:t>QS2.1</a:t>
                      </a:r>
                      <a:endParaRPr lang="en-GB" sz="18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Cambria" panose="02040503050406030204" pitchFamily="18" charset="0"/>
                        </a:rPr>
                        <a:t>4.99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  <a:latin typeface="Cambria" panose="02040503050406030204" pitchFamily="18" charset="0"/>
                        </a:rPr>
                        <a:t>3.14E+08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Cambria" panose="02040503050406030204" pitchFamily="18" charset="0"/>
                        </a:rPr>
                        <a:t>1.50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  <a:latin typeface="Cambria" panose="02040503050406030204" pitchFamily="18" charset="0"/>
                        </a:rPr>
                        <a:t>10.5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Cambria" panose="02040503050406030204" pitchFamily="18" charset="0"/>
                        </a:rPr>
                        <a:t>Standard</a:t>
                      </a:r>
                      <a:endParaRPr lang="en-GB" sz="18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Cambria" panose="02040503050406030204" pitchFamily="18" charset="0"/>
                        </a:rPr>
                        <a:t>QS3.1</a:t>
                      </a:r>
                      <a:endParaRPr lang="en-GB" sz="18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>
                          <a:effectLst/>
                          <a:latin typeface="Cambria" panose="02040503050406030204" pitchFamily="18" charset="0"/>
                        </a:rPr>
                        <a:t>5.29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Cambria" panose="02040503050406030204" pitchFamily="18" charset="0"/>
                        </a:rPr>
                        <a:t>3.62E+08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>
                          <a:effectLst/>
                          <a:latin typeface="Cambria" panose="02040503050406030204" pitchFamily="18" charset="0"/>
                        </a:rPr>
                        <a:t>1.59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Cambria" panose="02040503050406030204" pitchFamily="18" charset="0"/>
                        </a:rPr>
                        <a:t>10.2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Cambria" panose="02040503050406030204" pitchFamily="18" charset="0"/>
                        </a:rPr>
                        <a:t>Special</a:t>
                      </a:r>
                      <a:endParaRPr lang="en-GB" sz="18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Cambria" panose="02040503050406030204" pitchFamily="18" charset="0"/>
                        </a:rPr>
                        <a:t>Total</a:t>
                      </a:r>
                      <a:endParaRPr lang="en-GB" sz="1800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800" b="0" i="0" u="none" strike="noStrike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800" b="0" i="0" u="none" strike="noStrike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 smtClean="0">
                          <a:effectLst/>
                          <a:latin typeface="Cambria" panose="02040503050406030204" pitchFamily="18" charset="0"/>
                        </a:rPr>
                        <a:t>8.63</a:t>
                      </a:r>
                      <a:endParaRPr lang="en-GB" sz="1800" b="1" i="0" u="none" strike="noStrike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 smtClean="0">
                          <a:effectLst/>
                          <a:latin typeface="Cambria" panose="02040503050406030204" pitchFamily="18" charset="0"/>
                        </a:rPr>
                        <a:t>53</a:t>
                      </a:r>
                      <a:endParaRPr lang="en-GB" sz="1800" b="1" i="0" u="none" strike="noStrike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99592" y="179929"/>
            <a:ext cx="80648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CM 1 operational scenario (first iteration)</a:t>
            </a: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Oval 1"/>
          <p:cNvSpPr/>
          <p:nvPr/>
        </p:nvSpPr>
        <p:spPr>
          <a:xfrm>
            <a:off x="1691680" y="1052736"/>
            <a:ext cx="1080120" cy="2304256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2843808" y="1412776"/>
            <a:ext cx="2160240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uniform field option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5940152" y="4005064"/>
            <a:ext cx="1080120" cy="2160240"/>
          </a:xfrm>
          <a:prstGeom prst="ellipse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3563888" y="4715852"/>
            <a:ext cx="237626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uniform power option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6133982" y="2996952"/>
            <a:ext cx="692460" cy="584448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6172268" y="6084912"/>
            <a:ext cx="692460" cy="584448"/>
          </a:xfrm>
          <a:prstGeom prst="ellipse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1477954" y="3491716"/>
            <a:ext cx="460851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This is already within the cryogenics margin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50216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Cavity Ancillaries Status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95536" y="1202708"/>
            <a:ext cx="6226738" cy="4525963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rgbClr val="00B0F0"/>
                </a:solidFill>
                <a:latin typeface="+mj-lt"/>
              </a:rPr>
              <a:t>Coupling systems</a:t>
            </a:r>
          </a:p>
          <a:p>
            <a:pPr lvl="1"/>
            <a:r>
              <a:rPr lang="en-GB" sz="2800" dirty="0" smtClean="0">
                <a:latin typeface="+mj-lt"/>
              </a:rPr>
              <a:t>15 couplers available</a:t>
            </a:r>
          </a:p>
          <a:p>
            <a:pPr lvl="1"/>
            <a:r>
              <a:rPr lang="en-GB" sz="2800" dirty="0" smtClean="0">
                <a:latin typeface="+mj-lt"/>
              </a:rPr>
              <a:t>15 coupling system sets</a:t>
            </a:r>
          </a:p>
          <a:p>
            <a:pPr lvl="1"/>
            <a:r>
              <a:rPr lang="en-GB" sz="2800" dirty="0" smtClean="0">
                <a:latin typeface="+mj-lt"/>
              </a:rPr>
              <a:t>Pre-assembly and conditioning ongoing</a:t>
            </a:r>
          </a:p>
          <a:p>
            <a:r>
              <a:rPr lang="en-GB" b="1" dirty="0" smtClean="0">
                <a:solidFill>
                  <a:srgbClr val="00B0F0"/>
                </a:solidFill>
                <a:latin typeface="+mj-lt"/>
              </a:rPr>
              <a:t>Tuning systems</a:t>
            </a:r>
          </a:p>
          <a:p>
            <a:pPr lvl="1"/>
            <a:r>
              <a:rPr lang="en-GB" sz="2800" dirty="0" smtClean="0">
                <a:latin typeface="+mj-lt"/>
              </a:rPr>
              <a:t>10 systems available (phase 1 only)</a:t>
            </a:r>
          </a:p>
          <a:p>
            <a:pPr lvl="1"/>
            <a:r>
              <a:rPr lang="en-GB" sz="2800" dirty="0"/>
              <a:t>Pre-assembly and conditioning </a:t>
            </a:r>
            <a:r>
              <a:rPr lang="en-GB" sz="2800" dirty="0" smtClean="0"/>
              <a:t>ongoing</a:t>
            </a:r>
            <a:r>
              <a:rPr lang="en-GB" sz="2800" dirty="0" smtClean="0">
                <a:latin typeface="+mj-lt"/>
              </a:rPr>
              <a:t>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965290"/>
            <a:ext cx="2130066" cy="1479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C:\Users\wventuri\AppData\Local\Microsoft\Windows\Temporary Internet Files\Content.IE5\4WSFLIJ8\IMG_20140324_183250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5271890"/>
            <a:ext cx="2016223" cy="1512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wventuri\AppData\Local\Microsoft\Windows\Temporary Internet Files\Content.IE5\N5FVV98W\IMG_151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5" y="5301208"/>
            <a:ext cx="1977133" cy="148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7853" y="1196752"/>
            <a:ext cx="1808603" cy="1247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 descr="\\cern.ch\dfs\Users\w\wventuri\Documents\MyDocs\SRF\HIE ISOLDE\RF\Couplers\20140919_12165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7853" y="2432587"/>
            <a:ext cx="1808603" cy="1356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72886" y="6356350"/>
            <a:ext cx="5038844" cy="365125"/>
          </a:xfrm>
        </p:spPr>
        <p:txBody>
          <a:bodyPr/>
          <a:lstStyle/>
          <a:p>
            <a:r>
              <a:rPr lang="en-GB" dirty="0" smtClean="0"/>
              <a:t>W. </a:t>
            </a:r>
            <a:r>
              <a:rPr lang="en-GB" dirty="0" err="1" smtClean="0"/>
              <a:t>Venturini</a:t>
            </a:r>
            <a:r>
              <a:rPr lang="en-GB" dirty="0" smtClean="0"/>
              <a:t> </a:t>
            </a:r>
            <a:r>
              <a:rPr lang="en-GB" dirty="0"/>
              <a:t>– HIE-ISOLDE Steering Committee - November 3rd, 2014</a:t>
            </a:r>
          </a:p>
        </p:txBody>
      </p:sp>
    </p:spTree>
    <p:extLst>
      <p:ext uri="{BB962C8B-B14F-4D97-AF65-F5344CB8AC3E}">
        <p14:creationId xmlns:p14="http://schemas.microsoft.com/office/powerpoint/2010/main" val="23031967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3528" y="0"/>
            <a:ext cx="8784976" cy="764704"/>
          </a:xfrm>
        </p:spPr>
        <p:txBody>
          <a:bodyPr/>
          <a:lstStyle/>
          <a:p>
            <a:pPr algn="ctr"/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Qualification test results solenoid1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270523272"/>
              </p:ext>
            </p:extLst>
          </p:nvPr>
        </p:nvGraphicFramePr>
        <p:xfrm>
          <a:off x="5508104" y="732220"/>
          <a:ext cx="2935187" cy="21545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-148571" y="1444733"/>
            <a:ext cx="5659123" cy="4646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508104" y="2964468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Training performance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3137085908"/>
              </p:ext>
            </p:extLst>
          </p:nvPr>
        </p:nvGraphicFramePr>
        <p:xfrm>
          <a:off x="5508104" y="3621832"/>
          <a:ext cx="3023021" cy="20789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508104" y="5835496"/>
            <a:ext cx="3592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Magnetic field measurements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72886" y="6356350"/>
            <a:ext cx="5038844" cy="365125"/>
          </a:xfrm>
        </p:spPr>
        <p:txBody>
          <a:bodyPr/>
          <a:lstStyle/>
          <a:p>
            <a:r>
              <a:rPr lang="en-GB" dirty="0" smtClean="0"/>
              <a:t>W. </a:t>
            </a:r>
            <a:r>
              <a:rPr lang="en-GB" dirty="0" err="1" smtClean="0"/>
              <a:t>Venturini</a:t>
            </a:r>
            <a:r>
              <a:rPr lang="en-GB" dirty="0" smtClean="0"/>
              <a:t> </a:t>
            </a:r>
            <a:r>
              <a:rPr lang="en-GB" dirty="0"/>
              <a:t>– HIE-ISOLDE Steering Committee - November 3rd, 2014</a:t>
            </a:r>
          </a:p>
        </p:txBody>
      </p:sp>
    </p:spTree>
    <p:extLst>
      <p:ext uri="{BB962C8B-B14F-4D97-AF65-F5344CB8AC3E}">
        <p14:creationId xmlns:p14="http://schemas.microsoft.com/office/powerpoint/2010/main" val="30219635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520" y="-99392"/>
            <a:ext cx="8784976" cy="1008112"/>
          </a:xfrm>
        </p:spPr>
        <p:txBody>
          <a:bodyPr/>
          <a:lstStyle/>
          <a:p>
            <a:pPr algn="ctr"/>
            <a:r>
              <a:rPr lang="en-US" sz="3600" dirty="0">
                <a:latin typeface="Calibri" charset="0"/>
              </a:rPr>
              <a:t>RF systems (Power and LLRF)</a:t>
            </a:r>
            <a:endParaRPr lang="en-GB" sz="3600" dirty="0">
              <a:latin typeface="+mn-lt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07504" y="940394"/>
            <a:ext cx="6000812" cy="49795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Low microphonics; sensitivity to He pressure </a:t>
            </a:r>
            <a:b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~ 0.01 Hz/mbar, no beam loading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high Q</a:t>
            </a:r>
            <a:r>
              <a:rPr lang="en-US" sz="1600" baseline="-250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L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in operation</a:t>
            </a:r>
          </a:p>
          <a:p>
            <a:pPr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Eased design for the input coupler</a:t>
            </a:r>
          </a:p>
          <a:p>
            <a:pPr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700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W solid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state RF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amplifiers</a:t>
            </a:r>
          </a:p>
          <a:p>
            <a:pPr marL="0" indent="0">
              <a:spcBef>
                <a:spcPts val="1000"/>
              </a:spcBef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State of the art digital LLRF system</a:t>
            </a:r>
          </a:p>
          <a:p>
            <a:pPr lvl="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Direct RF sampling</a:t>
            </a:r>
          </a:p>
          <a:p>
            <a:pPr lvl="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Digital quadrature demodulation</a:t>
            </a:r>
          </a:p>
          <a:p>
            <a:pPr lvl="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Direct RF generation by DAC</a:t>
            </a:r>
          </a:p>
          <a:p>
            <a:pPr lvl="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VME form factor, 1 LLRF controller card per cavity</a:t>
            </a:r>
          </a:p>
          <a:p>
            <a:pPr marL="457200" lvl="1" indent="0">
              <a:spcBef>
                <a:spcPts val="1000"/>
              </a:spcBef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LLRF system installed in 14 shielded racks</a:t>
            </a:r>
          </a:p>
          <a:p>
            <a:pPr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Reference RF phase distributed over the length of linac </a:t>
            </a:r>
            <a:b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to allow automatic cavity phasing for different species</a:t>
            </a:r>
          </a:p>
        </p:txBody>
      </p:sp>
      <p:sp>
        <p:nvSpPr>
          <p:cNvPr id="6" name="CuadroTexto 1"/>
          <p:cNvSpPr txBox="1"/>
          <p:nvPr/>
        </p:nvSpPr>
        <p:spPr>
          <a:xfrm>
            <a:off x="6226148" y="765788"/>
            <a:ext cx="23062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LLRF </a:t>
            </a:r>
            <a:r>
              <a:rPr lang="es-E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controller</a:t>
            </a:r>
            <a:r>
              <a:rPr lang="es-E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es-E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one</a:t>
            </a:r>
            <a:r>
              <a:rPr lang="es-E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cavity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2" descr="\\cern.ch\dfs\Users\d\dvaluch\Documents\MyDocs\HIE_Isolde\Racks\vme crate 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8551" y="3908943"/>
            <a:ext cx="3105937" cy="2329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\\cern.ch\dfs\Users\d\dvaluch\Documents\MyDocs\HIE_Isolde\LLRF_controller_hardware\LLRFcontroller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247092" y="1170656"/>
            <a:ext cx="2290588" cy="2136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uadroTexto 1"/>
          <p:cNvSpPr txBox="1"/>
          <p:nvPr/>
        </p:nvSpPr>
        <p:spPr>
          <a:xfrm>
            <a:off x="5658939" y="3472475"/>
            <a:ext cx="35215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LLRF </a:t>
            </a:r>
            <a:r>
              <a:rPr lang="es-E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system</a:t>
            </a:r>
            <a:r>
              <a:rPr lang="es-E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es-E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a complete cryomodule </a:t>
            </a:r>
          </a:p>
          <a:p>
            <a:pPr algn="ctr"/>
            <a:r>
              <a:rPr lang="es-E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(6 </a:t>
            </a:r>
            <a:r>
              <a:rPr lang="es-E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cavities</a:t>
            </a:r>
            <a:r>
              <a:rPr lang="es-E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72886" y="6356350"/>
            <a:ext cx="5038844" cy="365125"/>
          </a:xfrm>
        </p:spPr>
        <p:txBody>
          <a:bodyPr/>
          <a:lstStyle/>
          <a:p>
            <a:r>
              <a:rPr lang="en-GB" dirty="0" smtClean="0"/>
              <a:t>W. </a:t>
            </a:r>
            <a:r>
              <a:rPr lang="en-GB" dirty="0" err="1" smtClean="0"/>
              <a:t>Venturini</a:t>
            </a:r>
            <a:r>
              <a:rPr lang="en-GB" dirty="0" smtClean="0"/>
              <a:t> </a:t>
            </a:r>
            <a:r>
              <a:rPr lang="en-GB" dirty="0"/>
              <a:t>– HIE-ISOLDE Steering Committee - November 3rd, 2014</a:t>
            </a:r>
          </a:p>
        </p:txBody>
      </p:sp>
    </p:spTree>
    <p:extLst>
      <p:ext uri="{BB962C8B-B14F-4D97-AF65-F5344CB8AC3E}">
        <p14:creationId xmlns:p14="http://schemas.microsoft.com/office/powerpoint/2010/main" val="3901829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_60years_ENdept_Presentation_alt2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1655</TotalTime>
  <Words>3082</Words>
  <Application>Microsoft Macintosh PowerPoint</Application>
  <PresentationFormat>On-screen Show (4:3)</PresentationFormat>
  <Paragraphs>570</Paragraphs>
  <Slides>38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38</vt:i4>
      </vt:variant>
    </vt:vector>
  </HeadingPairs>
  <TitlesOfParts>
    <vt:vector size="40" baseType="lpstr">
      <vt:lpstr>CERN_60years_ENdept_Presentation_alt2</vt:lpstr>
      <vt:lpstr>Custom Design</vt:lpstr>
      <vt:lpstr>HIE-ISOLDE Status Report</vt:lpstr>
      <vt:lpstr>Outline</vt:lpstr>
      <vt:lpstr>Situation in Oct. 2014</vt:lpstr>
      <vt:lpstr>Industry contract for high 𝛽 cavity substrates </vt:lpstr>
      <vt:lpstr>PowerPoint Presentation</vt:lpstr>
      <vt:lpstr>PowerPoint Presentation</vt:lpstr>
      <vt:lpstr>Cavity Ancillaries Status</vt:lpstr>
      <vt:lpstr>Qualification test results solenoid1</vt:lpstr>
      <vt:lpstr>RF systems (Power and LLRF)</vt:lpstr>
      <vt:lpstr>SM18 test infrastructure for CM</vt:lpstr>
      <vt:lpstr>Procurement of CM components </vt:lpstr>
      <vt:lpstr>CM assembly infrastructure and specific tooling</vt:lpstr>
      <vt:lpstr>Assembly Schedule: from Baseline to Actual</vt:lpstr>
      <vt:lpstr>Thermal shield ready</vt:lpstr>
      <vt:lpstr>Assembly Schedule: progress tracking</vt:lpstr>
      <vt:lpstr>Extrapolating to the future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EVM evolution (Apr - Oct 2014)</vt:lpstr>
      <vt:lpstr>Situation of the Infrastructure Part</vt:lpstr>
      <vt:lpstr>Situation of the Infrastructure Part</vt:lpstr>
      <vt:lpstr>Situation of the Machine Part</vt:lpstr>
      <vt:lpstr>Situation of the Machine Part</vt:lpstr>
      <vt:lpstr>Situation of the Machine Part</vt:lpstr>
      <vt:lpstr>Situation of the Machine Part</vt:lpstr>
      <vt:lpstr>Status of Phase 1</vt:lpstr>
      <vt:lpstr>What is needed for Phase 2</vt:lpstr>
      <vt:lpstr>Procurement Strategy</vt:lpstr>
      <vt:lpstr>Resources to be secured</vt:lpstr>
      <vt:lpstr>Risks for Phase 2</vt:lpstr>
      <vt:lpstr>Conclusions</vt:lpstr>
      <vt:lpstr>Conclusions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Pierre Bonnal</dc:creator>
  <cp:lastModifiedBy>Yacine KADI</cp:lastModifiedBy>
  <cp:revision>172</cp:revision>
  <cp:lastPrinted>2014-10-22T16:52:17Z</cp:lastPrinted>
  <dcterms:created xsi:type="dcterms:W3CDTF">2014-04-09T15:49:20Z</dcterms:created>
  <dcterms:modified xsi:type="dcterms:W3CDTF">2014-11-04T06:01:00Z</dcterms:modified>
</cp:coreProperties>
</file>