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57" r:id="rId2"/>
    <p:sldId id="302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9" r:id="rId19"/>
    <p:sldId id="280" r:id="rId20"/>
    <p:sldId id="281" r:id="rId21"/>
    <p:sldId id="276" r:id="rId22"/>
    <p:sldId id="277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  <p:sldId id="300" r:id="rId42"/>
    <p:sldId id="301" r:id="rId43"/>
    <p:sldId id="303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489444-458A-4F03-B91F-1E806C4851CA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1E7E67-775F-47A3-AD3E-45776FC948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3034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9E2D1-12D3-4093-B1C3-4E3CD810D963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9150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27710A-E394-437B-9E06-3ACE19005F89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8709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7991D-7551-4B77-A4A2-268A4E477F3F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B9739-F014-4AFE-B50B-3B526625B2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0156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7991D-7551-4B77-A4A2-268A4E477F3F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B9739-F014-4AFE-B50B-3B526625B2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4392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7991D-7551-4B77-A4A2-268A4E477F3F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B9739-F014-4AFE-B50B-3B526625B2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18892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-35057"/>
            <a:ext cx="7812360" cy="727753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3600">
                <a:solidFill>
                  <a:srgbClr val="29348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  <a:prstGeom prst="rect">
            <a:avLst/>
          </a:prstGeo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flipH="1">
            <a:off x="107504" y="6453336"/>
            <a:ext cx="386680" cy="3326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CE4B40A-67BA-4787-801A-16EE65008C21}" type="slidenum">
              <a:rPr lang="en-US" smtClean="0">
                <a:solidFill>
                  <a:prstClr val="white"/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" name="Parallelogram 6"/>
          <p:cNvSpPr/>
          <p:nvPr userDrawn="1"/>
        </p:nvSpPr>
        <p:spPr>
          <a:xfrm>
            <a:off x="1332144" y="692696"/>
            <a:ext cx="7848368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5576" y="6453336"/>
            <a:ext cx="6120680" cy="360363"/>
          </a:xfrm>
          <a:prstGeom prst="rect">
            <a:avLst/>
          </a:prstGeo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Vertical Text Placeholder 4"/>
          <p:cNvSpPr>
            <a:spLocks noGrp="1"/>
          </p:cNvSpPr>
          <p:nvPr>
            <p:ph type="body" orient="vert" sz="quarter" idx="14"/>
          </p:nvPr>
        </p:nvSpPr>
        <p:spPr>
          <a:xfrm rot="10800000">
            <a:off x="16420" y="711940"/>
            <a:ext cx="575899" cy="4298776"/>
          </a:xfrm>
          <a:prstGeom prst="rect">
            <a:avLst/>
          </a:prstGeom>
        </p:spPr>
        <p:txBody>
          <a:bodyPr vert="eaVert" anchor="ctr"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4pPr marL="1371600" indent="0">
              <a:buNone/>
              <a:defRPr/>
            </a:lvl4pPr>
          </a:lstStyle>
          <a:p>
            <a:pPr lvl="0"/>
            <a:r>
              <a:rPr lang="en-US" dirty="0" smtClean="0"/>
              <a:t>Click to edit Master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255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7991D-7551-4B77-A4A2-268A4E477F3F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B9739-F014-4AFE-B50B-3B526625B2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894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7991D-7551-4B77-A4A2-268A4E477F3F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B9739-F014-4AFE-B50B-3B526625B2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357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7991D-7551-4B77-A4A2-268A4E477F3F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B9739-F014-4AFE-B50B-3B526625B2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7432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7991D-7551-4B77-A4A2-268A4E477F3F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B9739-F014-4AFE-B50B-3B526625B2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4968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7991D-7551-4B77-A4A2-268A4E477F3F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B9739-F014-4AFE-B50B-3B526625B2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5409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7991D-7551-4B77-A4A2-268A4E477F3F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B9739-F014-4AFE-B50B-3B526625B2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5700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7991D-7551-4B77-A4A2-268A4E477F3F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B9739-F014-4AFE-B50B-3B526625B2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4294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7991D-7551-4B77-A4A2-268A4E477F3F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B9739-F014-4AFE-B50B-3B526625B2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3755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7991D-7551-4B77-A4A2-268A4E477F3F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B9739-F014-4AFE-B50B-3B526625B2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6589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3.png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png"/><Relationship Id="rId5" Type="http://schemas.openxmlformats.org/officeDocument/2006/relationships/image" Target="../media/image31.png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3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3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142606/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37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37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7.jpeg"/><Relationship Id="rId5" Type="http://schemas.openxmlformats.org/officeDocument/2006/relationships/image" Target="../media/image47.emf"/><Relationship Id="rId4" Type="http://schemas.openxmlformats.org/officeDocument/2006/relationships/oleObject" Target="../embeddings/oleObject1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hyperlink" Target="http://norma-db.web.cern.ch/cern_norma/magdesign/idcard/?id=764" TargetMode="External"/><Relationship Id="rId7" Type="http://schemas.openxmlformats.org/officeDocument/2006/relationships/hyperlink" Target="http://norma-db.web.cern.ch/cern_norma/magdesign/idcard/?id=792" TargetMode="External"/><Relationship Id="rId2" Type="http://schemas.openxmlformats.org/officeDocument/2006/relationships/hyperlink" Target="http://norma-db.web.cern.ch/cern_norma/magdesign/idcard/?id=76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norma-db.web.cern.ch/cern_norma/magdesign/idcard/?id=793" TargetMode="External"/><Relationship Id="rId5" Type="http://schemas.openxmlformats.org/officeDocument/2006/relationships/hyperlink" Target="http://norma-db.web.cern.ch/cern_norma/magdesign/idcard/?id=761" TargetMode="External"/><Relationship Id="rId4" Type="http://schemas.openxmlformats.org/officeDocument/2006/relationships/hyperlink" Target="http://norma-db.web.cern.ch/cern_norma/magdesign/idcard/?id=765" TargetMode="External"/><Relationship Id="rId9" Type="http://schemas.openxmlformats.org/officeDocument/2006/relationships/image" Target="../media/image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u="sng" dirty="0" smtClean="0">
                <a:solidFill>
                  <a:srgbClr val="00B050"/>
                </a:solidFill>
              </a:rPr>
              <a:t>ISOLDE Technical Report</a:t>
            </a:r>
            <a:endParaRPr lang="en-GB" b="1" u="sng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71st Meeting of the ISCC</a:t>
            </a:r>
          </a:p>
          <a:p>
            <a:r>
              <a:rPr lang="en-GB" dirty="0" smtClean="0"/>
              <a:t>4</a:t>
            </a:r>
            <a:r>
              <a:rPr lang="en-GB" baseline="30000" dirty="0" smtClean="0"/>
              <a:t>th</a:t>
            </a:r>
            <a:r>
              <a:rPr lang="en-GB" dirty="0" smtClean="0"/>
              <a:t> November 2014</a:t>
            </a:r>
          </a:p>
          <a:p>
            <a:r>
              <a:rPr lang="en-GB" sz="2000" dirty="0" smtClean="0"/>
              <a:t>Richard Catherall, EN-STI</a:t>
            </a:r>
            <a:endParaRPr lang="en-GB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5342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HRS Frontend coupling table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67400" cy="5181600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Target #507 UC2-C</a:t>
            </a:r>
          </a:p>
          <a:p>
            <a:r>
              <a:rPr lang="en-GB" dirty="0" smtClean="0"/>
              <a:t>Protons taken on target – 4.4E18</a:t>
            </a:r>
          </a:p>
          <a:p>
            <a:r>
              <a:rPr lang="en-GB" dirty="0" smtClean="0"/>
              <a:t>22-09-14. Inability to unclamp target on Frontend for target change</a:t>
            </a:r>
          </a:p>
          <a:p>
            <a:pPr lvl="1"/>
            <a:r>
              <a:rPr lang="en-GB" dirty="0" smtClean="0"/>
              <a:t>First thought to be problem with FE controls</a:t>
            </a:r>
          </a:p>
          <a:p>
            <a:pPr lvl="2"/>
            <a:r>
              <a:rPr lang="en-GB" dirty="0" smtClean="0"/>
              <a:t>Fast response by EN-STI-ECE</a:t>
            </a:r>
          </a:p>
          <a:p>
            <a:pPr lvl="1"/>
            <a:r>
              <a:rPr lang="en-GB" dirty="0" smtClean="0"/>
              <a:t>Then compressed  air was investigated</a:t>
            </a:r>
          </a:p>
          <a:p>
            <a:pPr lvl="2"/>
            <a:r>
              <a:rPr lang="en-GB" dirty="0" smtClean="0"/>
              <a:t>Found faulty electro-valve that had to be replaced</a:t>
            </a:r>
          </a:p>
          <a:p>
            <a:r>
              <a:rPr lang="en-GB" dirty="0" smtClean="0"/>
              <a:t>23-09-14. Dose rates too high to intervene manually for visual inspection </a:t>
            </a:r>
          </a:p>
          <a:p>
            <a:pPr lvl="1"/>
            <a:r>
              <a:rPr lang="en-GB" dirty="0" smtClean="0"/>
              <a:t>(30mSvh</a:t>
            </a:r>
            <a:r>
              <a:rPr lang="en-GB" baseline="30000" dirty="0" smtClean="0"/>
              <a:t>-1</a:t>
            </a:r>
            <a:r>
              <a:rPr lang="en-GB" dirty="0" smtClean="0"/>
              <a:t>@40cm)</a:t>
            </a:r>
          </a:p>
          <a:p>
            <a:pPr lvl="1"/>
            <a:r>
              <a:rPr lang="en-GB" dirty="0" err="1" smtClean="0"/>
              <a:t>Telemax</a:t>
            </a:r>
            <a:r>
              <a:rPr lang="en-GB" dirty="0" smtClean="0"/>
              <a:t> robot sent in to investigate</a:t>
            </a:r>
          </a:p>
          <a:p>
            <a:pPr lvl="1"/>
            <a:r>
              <a:rPr lang="en-GB" dirty="0" smtClean="0"/>
              <a:t>No visually apparent problem</a:t>
            </a:r>
          </a:p>
          <a:p>
            <a:pPr lvl="1"/>
            <a:r>
              <a:rPr lang="en-GB" dirty="0" smtClean="0"/>
              <a:t>Pressure of compressed air increased from 6 – 9Bar</a:t>
            </a:r>
          </a:p>
          <a:p>
            <a:r>
              <a:rPr lang="en-GB" dirty="0" smtClean="0"/>
              <a:t>24-09-14. Attempted to pump FE but failed</a:t>
            </a:r>
          </a:p>
          <a:p>
            <a:r>
              <a:rPr lang="en-GB" dirty="0" smtClean="0"/>
              <a:t>29-09-14. Intervention to manually assist target removal with 10Bar</a:t>
            </a:r>
          </a:p>
          <a:p>
            <a:pPr lvl="1"/>
            <a:r>
              <a:rPr lang="en-GB" dirty="0" smtClean="0"/>
              <a:t>Discovered in situ that the target had uncoupled itself</a:t>
            </a:r>
          </a:p>
          <a:p>
            <a:pPr lvl="1"/>
            <a:r>
              <a:rPr lang="en-GB" dirty="0" smtClean="0"/>
              <a:t>Removed by ISOLDE robot and placed on shelf</a:t>
            </a:r>
          </a:p>
          <a:p>
            <a:pPr lvl="1"/>
            <a:r>
              <a:rPr lang="en-GB" dirty="0" smtClean="0"/>
              <a:t>Dose rate at FE now at 3.7 mSvh</a:t>
            </a:r>
            <a:r>
              <a:rPr lang="en-GB" baseline="30000" dirty="0" smtClean="0"/>
              <a:t>-1</a:t>
            </a:r>
            <a:r>
              <a:rPr lang="en-GB" dirty="0" smtClean="0"/>
              <a:t>@40cm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6255434" y="1295400"/>
            <a:ext cx="2795805" cy="2954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equiposcontraespionajemexico.com/upload/telemax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800600"/>
            <a:ext cx="2047875" cy="176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3206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Coupling tables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Both FE coupling tables were modified during the LS1 period</a:t>
            </a:r>
          </a:p>
          <a:p>
            <a:r>
              <a:rPr lang="en-GB" dirty="0" smtClean="0"/>
              <a:t>To avoid unnecessary contact between the FE and the robots</a:t>
            </a:r>
            <a:endParaRPr lang="en-GB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810000"/>
            <a:ext cx="3556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876800" y="4038600"/>
            <a:ext cx="3886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previous coupling table was a simple plate on linear rollers</a:t>
            </a:r>
          </a:p>
          <a:p>
            <a:endParaRPr lang="en-GB" dirty="0" smtClean="0"/>
          </a:p>
          <a:p>
            <a:r>
              <a:rPr lang="en-GB" dirty="0" smtClean="0"/>
              <a:t>Robot was used to push and pull the table</a:t>
            </a:r>
          </a:p>
          <a:p>
            <a:r>
              <a:rPr lang="en-GB" dirty="0" smtClean="0"/>
              <a:t>Interface identified as a potential cause for a critical failure scenario</a:t>
            </a:r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6396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85800" y="790156"/>
            <a:ext cx="2839552" cy="3236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522925" y="933420"/>
            <a:ext cx="2782875" cy="3146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895600" y="3429000"/>
            <a:ext cx="3126479" cy="3410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7162800" y="3663270"/>
            <a:ext cx="0" cy="914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2286000" y="3323665"/>
            <a:ext cx="0" cy="130107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6553200" y="3323665"/>
            <a:ext cx="0" cy="2743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5257800" y="6172200"/>
            <a:ext cx="1143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356088" y="6019800"/>
            <a:ext cx="2483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smtClean="0"/>
              <a:t>Use </a:t>
            </a:r>
            <a:r>
              <a:rPr lang="fr-CH" sz="1600" dirty="0" err="1" smtClean="0"/>
              <a:t>existing</a:t>
            </a:r>
            <a:r>
              <a:rPr lang="fr-CH" sz="1600" dirty="0" smtClean="0"/>
              <a:t> </a:t>
            </a:r>
            <a:r>
              <a:rPr lang="fr-CH" sz="1600" dirty="0" err="1" smtClean="0"/>
              <a:t>cam</a:t>
            </a:r>
            <a:r>
              <a:rPr lang="fr-CH" sz="1600" dirty="0" smtClean="0"/>
              <a:t> for table position feedback</a:t>
            </a:r>
            <a:endParaRPr lang="en-GB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6629400" y="4495800"/>
            <a:ext cx="24831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err="1" smtClean="0"/>
              <a:t>Pneumatic</a:t>
            </a:r>
            <a:r>
              <a:rPr lang="fr-CH" sz="1600" dirty="0" smtClean="0"/>
              <a:t> piston diam.80</a:t>
            </a:r>
            <a:endParaRPr lang="en-GB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381000" y="4503003"/>
            <a:ext cx="2483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smtClean="0"/>
              <a:t>Install a </a:t>
            </a:r>
            <a:r>
              <a:rPr lang="fr-CH" sz="1600" dirty="0" err="1" smtClean="0"/>
              <a:t>radhard</a:t>
            </a:r>
            <a:r>
              <a:rPr lang="fr-CH" sz="1600" dirty="0" smtClean="0"/>
              <a:t> </a:t>
            </a:r>
            <a:r>
              <a:rPr lang="fr-CH" sz="1600" dirty="0" err="1" smtClean="0"/>
              <a:t>ceramic</a:t>
            </a:r>
            <a:r>
              <a:rPr lang="fr-CH" sz="1600" dirty="0" smtClean="0"/>
              <a:t> switch for </a:t>
            </a:r>
            <a:r>
              <a:rPr lang="fr-CH" sz="1600" dirty="0" err="1" smtClean="0"/>
              <a:t>target</a:t>
            </a:r>
            <a:r>
              <a:rPr lang="fr-CH" sz="1600" dirty="0" smtClean="0"/>
              <a:t> </a:t>
            </a:r>
            <a:r>
              <a:rPr lang="fr-CH" sz="1600" dirty="0" err="1" smtClean="0"/>
              <a:t>detection</a:t>
            </a:r>
            <a:endParaRPr lang="en-GB" sz="16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9066" y="5410200"/>
            <a:ext cx="1421001" cy="96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Straight Arrow Connector 21"/>
          <p:cNvCxnSpPr/>
          <p:nvPr/>
        </p:nvCxnSpPr>
        <p:spPr>
          <a:xfrm flipH="1">
            <a:off x="2626228" y="2413575"/>
            <a:ext cx="1359434" cy="78682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657600" y="960580"/>
            <a:ext cx="17950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smtClean="0"/>
              <a:t>New clamps </a:t>
            </a:r>
            <a:r>
              <a:rPr lang="fr-CH" sz="1600" dirty="0" err="1" smtClean="0"/>
              <a:t>with</a:t>
            </a:r>
            <a:r>
              <a:rPr lang="fr-CH" sz="1600" dirty="0" smtClean="0"/>
              <a:t> </a:t>
            </a:r>
            <a:r>
              <a:rPr lang="fr-CH" sz="1600" dirty="0" err="1" smtClean="0"/>
              <a:t>linear</a:t>
            </a:r>
            <a:r>
              <a:rPr lang="fr-CH" sz="1600" dirty="0" smtClean="0"/>
              <a:t> </a:t>
            </a:r>
            <a:r>
              <a:rPr lang="fr-CH" sz="1600" dirty="0" err="1" smtClean="0"/>
              <a:t>movement</a:t>
            </a:r>
            <a:endParaRPr lang="en-GB" sz="1600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1780067" y="2839731"/>
            <a:ext cx="762000" cy="304800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6858000" cy="11430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FE Modifications</a:t>
            </a:r>
            <a:r>
              <a:rPr lang="en-GB" sz="3600" dirty="0"/>
              <a:t>:</a:t>
            </a:r>
            <a:r>
              <a:rPr lang="en-GB" sz="3600" dirty="0" smtClean="0"/>
              <a:t> Proposition</a:t>
            </a:r>
            <a:endParaRPr lang="en-GB" sz="3600" dirty="0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94833" y="6488668"/>
            <a:ext cx="1120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S. </a:t>
            </a:r>
            <a:r>
              <a:rPr lang="en-GB" dirty="0" err="1" smtClean="0"/>
              <a:t>Marzari</a:t>
            </a:r>
            <a:endParaRPr lang="en-GB" dirty="0"/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4966" y="1615515"/>
            <a:ext cx="2400299" cy="141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081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Previous Design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14400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Note that existing holes and fittings were used to minimize the amount of time for the installation of the new coupling table</a:t>
            </a:r>
            <a:endParaRPr lang="en-GB" dirty="0"/>
          </a:p>
        </p:txBody>
      </p:sp>
      <p:pic>
        <p:nvPicPr>
          <p:cNvPr id="4098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514600"/>
            <a:ext cx="8591656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47800" y="5899666"/>
            <a:ext cx="2141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“Floating connector”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3542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History (suite)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Operated table movement at 6 Bar while monitoring with </a:t>
            </a:r>
            <a:r>
              <a:rPr lang="en-GB" dirty="0" err="1" smtClean="0"/>
              <a:t>Telemax</a:t>
            </a:r>
            <a:r>
              <a:rPr lang="en-GB" dirty="0" smtClean="0"/>
              <a:t> robot</a:t>
            </a:r>
          </a:p>
          <a:p>
            <a:r>
              <a:rPr lang="en-GB" dirty="0" smtClean="0"/>
              <a:t>Signs of shuddering and loud noise due to friction</a:t>
            </a:r>
          </a:p>
          <a:p>
            <a:r>
              <a:rPr lang="en-GB" dirty="0" smtClean="0"/>
              <a:t>Piston removed</a:t>
            </a:r>
          </a:p>
          <a:p>
            <a:pPr lvl="1"/>
            <a:r>
              <a:rPr lang="en-GB" dirty="0" smtClean="0"/>
              <a:t>Found to be OK but tolerance on “floating” connection too tight</a:t>
            </a:r>
          </a:p>
          <a:p>
            <a:r>
              <a:rPr lang="en-GB" dirty="0" smtClean="0"/>
              <a:t>Tolerance of connectors on FE checked</a:t>
            </a:r>
          </a:p>
          <a:p>
            <a:pPr lvl="1"/>
            <a:r>
              <a:rPr lang="en-GB" dirty="0" smtClean="0"/>
              <a:t>Found to be at a minimum</a:t>
            </a:r>
          </a:p>
          <a:p>
            <a:r>
              <a:rPr lang="en-GB" dirty="0" smtClean="0"/>
              <a:t>Table and linear slide units checked independently and OK</a:t>
            </a:r>
          </a:p>
          <a:p>
            <a:r>
              <a:rPr lang="en-GB" dirty="0" smtClean="0"/>
              <a:t>New modified “floating” connection of piston installed and piston put back</a:t>
            </a:r>
          </a:p>
          <a:p>
            <a:pPr lvl="1"/>
            <a:r>
              <a:rPr lang="en-GB" dirty="0" smtClean="0"/>
              <a:t>Observations with </a:t>
            </a:r>
            <a:r>
              <a:rPr lang="en-GB" dirty="0" err="1" smtClean="0"/>
              <a:t>Telemax</a:t>
            </a:r>
            <a:r>
              <a:rPr lang="en-GB" dirty="0" smtClean="0"/>
              <a:t> show a clear improvement but still signs of friction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Note that the rate of compressed air pressure increase is too slow</a:t>
            </a:r>
          </a:p>
          <a:p>
            <a:pPr lvl="1"/>
            <a:endParaRPr lang="en-GB" dirty="0" smtClean="0"/>
          </a:p>
          <a:p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2686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</a:t>
            </a:r>
            <a:r>
              <a:rPr lang="en-GB" dirty="0" smtClean="0"/>
              <a:t>ssumptions and Decision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Assumptions</a:t>
            </a:r>
          </a:p>
          <a:p>
            <a:pPr lvl="1"/>
            <a:r>
              <a:rPr lang="en-GB" dirty="0" smtClean="0"/>
              <a:t>There is a </a:t>
            </a:r>
            <a:r>
              <a:rPr lang="en-GB" dirty="0" err="1" smtClean="0"/>
              <a:t>mis</a:t>
            </a:r>
            <a:r>
              <a:rPr lang="en-GB" dirty="0" smtClean="0"/>
              <a:t>-alignment between the piston and the linear slide units.</a:t>
            </a:r>
          </a:p>
          <a:p>
            <a:pPr lvl="2"/>
            <a:r>
              <a:rPr lang="en-GB" dirty="0" smtClean="0"/>
              <a:t>Effect reproduced on the off-line separator</a:t>
            </a:r>
          </a:p>
          <a:p>
            <a:pPr lvl="2"/>
            <a:r>
              <a:rPr lang="en-GB" dirty="0" smtClean="0"/>
              <a:t>But only when compressed air rate was decreased</a:t>
            </a:r>
          </a:p>
          <a:p>
            <a:pPr lvl="1"/>
            <a:r>
              <a:rPr lang="en-GB" dirty="0" smtClean="0"/>
              <a:t>The “floating” connection of the piston does not provide the required degree of freedom</a:t>
            </a:r>
          </a:p>
          <a:p>
            <a:pPr lvl="1"/>
            <a:r>
              <a:rPr lang="en-GB" dirty="0"/>
              <a:t>C</a:t>
            </a:r>
            <a:r>
              <a:rPr lang="en-GB" dirty="0" smtClean="0"/>
              <a:t>annot eliminate possible damage to the existing piston</a:t>
            </a:r>
          </a:p>
          <a:p>
            <a:pPr lvl="2"/>
            <a:r>
              <a:rPr lang="en-GB" dirty="0" err="1" smtClean="0"/>
              <a:t>Titanox</a:t>
            </a:r>
            <a:r>
              <a:rPr lang="en-GB" dirty="0" smtClean="0"/>
              <a:t> coating removed due to friction?</a:t>
            </a:r>
          </a:p>
          <a:p>
            <a:pPr lvl="2"/>
            <a:r>
              <a:rPr lang="en-GB" dirty="0" smtClean="0"/>
              <a:t>Slightly bent piston axis after applying 10Bar?</a:t>
            </a:r>
          </a:p>
          <a:p>
            <a:r>
              <a:rPr lang="en-GB" dirty="0" smtClean="0"/>
              <a:t>Decision</a:t>
            </a:r>
          </a:p>
          <a:p>
            <a:pPr lvl="1"/>
            <a:r>
              <a:rPr lang="en-GB" dirty="0" smtClean="0"/>
              <a:t>Design and manufacture a new piston + fittings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8812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design</a:t>
            </a:r>
            <a:endParaRPr lang="en-GB" dirty="0"/>
          </a:p>
        </p:txBody>
      </p:sp>
      <p:pic>
        <p:nvPicPr>
          <p:cNvPr id="3074" name="Picture 3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08" y="1600200"/>
            <a:ext cx="8415337" cy="4837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2" descr="image00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11" r="18334"/>
          <a:stretch/>
        </p:blipFill>
        <p:spPr bwMode="auto">
          <a:xfrm>
            <a:off x="372208" y="3814273"/>
            <a:ext cx="2865120" cy="2649863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029200" y="1708666"/>
            <a:ext cx="3649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Introduction of ball-and-socket joints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28927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New design already manufactured</a:t>
            </a:r>
          </a:p>
          <a:p>
            <a:r>
              <a:rPr lang="en-GB" dirty="0" smtClean="0"/>
              <a:t>Independent review by external engineers within EN-STI</a:t>
            </a:r>
          </a:p>
          <a:p>
            <a:r>
              <a:rPr lang="en-GB" dirty="0" smtClean="0"/>
              <a:t>Repeatability tests under way on the off-line separator prior to installation</a:t>
            </a:r>
          </a:p>
          <a:p>
            <a:pPr lvl="1"/>
            <a:r>
              <a:rPr lang="en-GB" dirty="0" smtClean="0"/>
              <a:t>With and without induced </a:t>
            </a:r>
            <a:r>
              <a:rPr lang="en-GB" dirty="0" err="1" smtClean="0"/>
              <a:t>mis</a:t>
            </a:r>
            <a:r>
              <a:rPr lang="en-GB" dirty="0" smtClean="0"/>
              <a:t>-alignment</a:t>
            </a:r>
          </a:p>
          <a:p>
            <a:r>
              <a:rPr lang="en-GB" dirty="0" smtClean="0"/>
              <a:t>WDP for installation already prepared</a:t>
            </a:r>
          </a:p>
          <a:p>
            <a:r>
              <a:rPr lang="en-GB" dirty="0" smtClean="0"/>
              <a:t>Collective dose accumulated so far</a:t>
            </a:r>
          </a:p>
          <a:p>
            <a:pPr lvl="1"/>
            <a:r>
              <a:rPr lang="en-GB" dirty="0" smtClean="0"/>
              <a:t>~400uSv for 3 persons</a:t>
            </a:r>
          </a:p>
          <a:p>
            <a:r>
              <a:rPr lang="en-GB" dirty="0" smtClean="0"/>
              <a:t>Estimated collective dose for installation</a:t>
            </a:r>
          </a:p>
          <a:p>
            <a:pPr lvl="1"/>
            <a:r>
              <a:rPr lang="en-GB" dirty="0" smtClean="0"/>
              <a:t>235uSv for 2 persons</a:t>
            </a:r>
            <a:endParaRPr lang="en-GB" dirty="0"/>
          </a:p>
          <a:p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2214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039" y="0"/>
            <a:ext cx="7812360" cy="727753"/>
          </a:xfrm>
        </p:spPr>
        <p:txBody>
          <a:bodyPr>
            <a:normAutofit/>
          </a:bodyPr>
          <a:lstStyle/>
          <a:p>
            <a:r>
              <a:rPr lang="en-GB" sz="2800" dirty="0" smtClean="0"/>
              <a:t>New industrial laser is now operational at RILIS</a:t>
            </a:r>
            <a:endParaRPr lang="en-GB" sz="2800" dirty="0"/>
          </a:p>
        </p:txBody>
      </p:sp>
      <p:sp>
        <p:nvSpPr>
          <p:cNvPr id="307" name="Content Placeholder 2"/>
          <p:cNvSpPr>
            <a:spLocks noGrp="1"/>
          </p:cNvSpPr>
          <p:nvPr>
            <p:ph idx="1"/>
          </p:nvPr>
        </p:nvSpPr>
        <p:spPr>
          <a:xfrm>
            <a:off x="370437" y="774656"/>
            <a:ext cx="8755859" cy="612318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en-GB" sz="1700" b="1" dirty="0" smtClean="0">
                <a:solidFill>
                  <a:srgbClr val="FF0000"/>
                </a:solidFill>
              </a:rPr>
              <a:t>BLAZE laser</a:t>
            </a:r>
            <a:r>
              <a:rPr lang="en-GB" sz="1700" dirty="0" smtClean="0"/>
              <a:t>: A high-power, high-quality, industrial </a:t>
            </a:r>
            <a:r>
              <a:rPr lang="en-GB" sz="1700" dirty="0" err="1" smtClean="0"/>
              <a:t>Nd:YVO</a:t>
            </a:r>
            <a:r>
              <a:rPr lang="en-GB" sz="1700" dirty="0" smtClean="0"/>
              <a:t> laser for non-resonant ionization</a:t>
            </a:r>
            <a:endParaRPr lang="en-GB" sz="17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15179" b="10870"/>
          <a:stretch/>
        </p:blipFill>
        <p:spPr>
          <a:xfrm>
            <a:off x="850900" y="1164321"/>
            <a:ext cx="8293100" cy="261089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5408" y="3775212"/>
            <a:ext cx="3059768" cy="2535916"/>
          </a:xfrm>
          <a:prstGeom prst="rect">
            <a:avLst/>
          </a:prstGeom>
        </p:spPr>
      </p:pic>
      <p:sp>
        <p:nvSpPr>
          <p:cNvPr id="57" name="Content Placeholder 2"/>
          <p:cNvSpPr txBox="1">
            <a:spLocks/>
          </p:cNvSpPr>
          <p:nvPr/>
        </p:nvSpPr>
        <p:spPr>
          <a:xfrm>
            <a:off x="621583" y="4022186"/>
            <a:ext cx="5428846" cy="6123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/>
              <a:buChar char="•"/>
            </a:pPr>
            <a:r>
              <a:rPr lang="en-GB" sz="1600" dirty="0" smtClean="0">
                <a:solidFill>
                  <a:srgbClr val="000090"/>
                </a:solidFill>
              </a:rPr>
              <a:t>Better power transmission to the ion-source</a:t>
            </a:r>
          </a:p>
          <a:p>
            <a:pPr>
              <a:buFont typeface="Arial"/>
              <a:buChar char="•"/>
            </a:pPr>
            <a:r>
              <a:rPr lang="en-GB" sz="1600" dirty="0" smtClean="0">
                <a:solidFill>
                  <a:srgbClr val="000090"/>
                </a:solidFill>
              </a:rPr>
              <a:t>Higher non-resonant ionization efficiency</a:t>
            </a:r>
          </a:p>
          <a:p>
            <a:pPr>
              <a:buFont typeface="Arial"/>
              <a:buChar char="•"/>
            </a:pPr>
            <a:r>
              <a:rPr lang="en-GB" sz="1600" dirty="0" smtClean="0">
                <a:solidFill>
                  <a:srgbClr val="000090"/>
                </a:solidFill>
              </a:rPr>
              <a:t>Additional dye pump laser</a:t>
            </a:r>
          </a:p>
          <a:p>
            <a:pPr>
              <a:buFont typeface="Arial"/>
              <a:buChar char="•"/>
            </a:pPr>
            <a:r>
              <a:rPr lang="en-GB" sz="1600" dirty="0" smtClean="0">
                <a:solidFill>
                  <a:srgbClr val="000090"/>
                </a:solidFill>
              </a:rPr>
              <a:t>Improved laser safety:  we can now maintain fixed beam paths for the high power lasers.</a:t>
            </a:r>
          </a:p>
          <a:p>
            <a:pPr>
              <a:buFont typeface="Arial"/>
              <a:buChar char="•"/>
            </a:pPr>
            <a:endParaRPr lang="en-GB" sz="1600" dirty="0">
              <a:solidFill>
                <a:srgbClr val="000090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621583" y="5895629"/>
            <a:ext cx="505841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B. Marsh et al</a:t>
            </a:r>
            <a:r>
              <a:rPr lang="en-GB" sz="1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., Suitability test of a high quality </a:t>
            </a:r>
            <a:r>
              <a:rPr lang="en-GB" sz="16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Nd:YVO</a:t>
            </a:r>
            <a:r>
              <a:rPr lang="en-GB" sz="1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industrial laser for the ISOLDE RILIS installation. </a:t>
            </a:r>
          </a:p>
          <a:p>
            <a:r>
              <a:rPr lang="en-GB" sz="1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CERN-ATS-Note-2013-007 TECH</a:t>
            </a:r>
          </a:p>
        </p:txBody>
      </p:sp>
      <p:pic>
        <p:nvPicPr>
          <p:cNvPr id="5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7" y="6297892"/>
            <a:ext cx="593385" cy="529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1019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572066" y="4392648"/>
            <a:ext cx="1519014" cy="18699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812360" cy="727753"/>
          </a:xfrm>
        </p:spPr>
        <p:txBody>
          <a:bodyPr/>
          <a:lstStyle/>
          <a:p>
            <a:pPr algn="ctr"/>
            <a:r>
              <a:rPr lang="en-GB" dirty="0" smtClean="0"/>
              <a:t>New RILIS elements</a:t>
            </a:r>
            <a:endParaRPr lang="en-GB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850900" y="721733"/>
            <a:ext cx="8134276" cy="612318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en-GB" sz="2400" dirty="0" smtClean="0"/>
              <a:t>Ionization scheme development for </a:t>
            </a:r>
            <a:r>
              <a:rPr lang="en-GB" sz="2400" b="1" dirty="0" smtClean="0"/>
              <a:t>Ba, Ba</a:t>
            </a:r>
            <a:r>
              <a:rPr lang="en-GB" sz="2400" b="1" baseline="30000" dirty="0" smtClean="0"/>
              <a:t>2+</a:t>
            </a:r>
            <a:r>
              <a:rPr lang="en-GB" sz="2400" b="1" dirty="0" smtClean="0"/>
              <a:t>, Li, Cr, </a:t>
            </a:r>
            <a:r>
              <a:rPr lang="en-GB" sz="2400" b="1" dirty="0" err="1" smtClean="0"/>
              <a:t>Ge</a:t>
            </a:r>
            <a:r>
              <a:rPr lang="en-GB" sz="2400" b="1" dirty="0"/>
              <a:t> </a:t>
            </a:r>
            <a:r>
              <a:rPr lang="en-GB" sz="2400" dirty="0" smtClean="0"/>
              <a:t>and </a:t>
            </a:r>
            <a:r>
              <a:rPr lang="en-GB" sz="2400" b="1" dirty="0" smtClean="0"/>
              <a:t>Hg</a:t>
            </a:r>
            <a:endParaRPr lang="en-GB" sz="2400" b="1" dirty="0"/>
          </a:p>
        </p:txBody>
      </p:sp>
      <p:pic>
        <p:nvPicPr>
          <p:cNvPr id="4" name="Picture 3" descr="Ge_s_and_s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0" y="4147200"/>
            <a:ext cx="3270279" cy="2679927"/>
          </a:xfrm>
          <a:prstGeom prst="rect">
            <a:avLst/>
          </a:prstGeom>
        </p:spPr>
      </p:pic>
      <p:pic>
        <p:nvPicPr>
          <p:cNvPr id="9" name="Picture 8" descr="Cr_s_and_s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980" y="1154069"/>
            <a:ext cx="3216907" cy="2922567"/>
          </a:xfrm>
          <a:prstGeom prst="rect">
            <a:avLst/>
          </a:prstGeom>
        </p:spPr>
      </p:pic>
      <p:pic>
        <p:nvPicPr>
          <p:cNvPr id="16" name="Picture 15" descr="Ba_s_and_s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219" y="4244771"/>
            <a:ext cx="3252262" cy="2547074"/>
          </a:xfrm>
          <a:prstGeom prst="rect">
            <a:avLst/>
          </a:prstGeom>
        </p:spPr>
      </p:pic>
      <p:pic>
        <p:nvPicPr>
          <p:cNvPr id="17" name="Picture 16" descr="Hg_s_and_s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2297" y="1154069"/>
            <a:ext cx="3933660" cy="2838233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7713186" y="5208493"/>
            <a:ext cx="119454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 smtClean="0"/>
              <a:t>PhD work:</a:t>
            </a:r>
          </a:p>
          <a:p>
            <a:pPr algn="ctr"/>
            <a:r>
              <a:rPr lang="en-GB" b="1" i="1" dirty="0" smtClean="0"/>
              <a:t>Tom Day </a:t>
            </a:r>
          </a:p>
          <a:p>
            <a:pPr algn="ctr"/>
            <a:r>
              <a:rPr lang="en-GB" b="1" i="1" dirty="0" err="1" smtClean="0"/>
              <a:t>Goodacre</a:t>
            </a:r>
            <a:endParaRPr lang="en-US" b="1" i="1" dirty="0"/>
          </a:p>
        </p:txBody>
      </p:sp>
      <p:pic>
        <p:nvPicPr>
          <p:cNvPr id="20" name="Picture 19" descr="C:\Users\tdaygood\Dropbox\logos\LA3NET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3716" y="4587287"/>
            <a:ext cx="1346740" cy="474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7" y="6297892"/>
            <a:ext cx="593385" cy="529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730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Start-up 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05898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32"/>
          <a:stretch/>
        </p:blipFill>
        <p:spPr bwMode="auto">
          <a:xfrm>
            <a:off x="987826" y="4098346"/>
            <a:ext cx="3845462" cy="2552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155" y="-35057"/>
            <a:ext cx="8808845" cy="727753"/>
          </a:xfrm>
        </p:spPr>
        <p:txBody>
          <a:bodyPr>
            <a:normAutofit/>
          </a:bodyPr>
          <a:lstStyle/>
          <a:p>
            <a:r>
              <a:rPr lang="en-GB" dirty="0"/>
              <a:t>First on-line </a:t>
            </a:r>
            <a:r>
              <a:rPr lang="en-GB" i="1" dirty="0" smtClean="0"/>
              <a:t>RILIS-mode </a:t>
            </a:r>
            <a:r>
              <a:rPr lang="en-GB" dirty="0" smtClean="0"/>
              <a:t>VADIS operation</a:t>
            </a:r>
            <a:endParaRPr lang="en-GB" dirty="0"/>
          </a:p>
        </p:txBody>
      </p:sp>
      <p:pic>
        <p:nvPicPr>
          <p:cNvPr id="7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5368" y="920557"/>
            <a:ext cx="3829273" cy="3142506"/>
          </a:xfrm>
          <a:prstGeom prst="rect">
            <a:avLst/>
          </a:prstGeom>
          <a:noFill/>
          <a:ln w="9525">
            <a:solidFill>
              <a:srgbClr val="4F81B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73" name="Straight Arrow Connector 72"/>
          <p:cNvCxnSpPr/>
          <p:nvPr/>
        </p:nvCxnSpPr>
        <p:spPr>
          <a:xfrm>
            <a:off x="5095368" y="2260164"/>
            <a:ext cx="1277742" cy="257669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5095368" y="2285611"/>
            <a:ext cx="1430142" cy="288402"/>
          </a:xfrm>
          <a:prstGeom prst="straightConnector1">
            <a:avLst/>
          </a:prstGeom>
          <a:ln w="38100" cmpd="sng">
            <a:solidFill>
              <a:srgbClr val="008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>
            <a:off x="5095368" y="2334182"/>
            <a:ext cx="1563302" cy="315255"/>
          </a:xfrm>
          <a:prstGeom prst="straightConnector1">
            <a:avLst/>
          </a:prstGeom>
          <a:ln w="38100" cmpd="sng">
            <a:solidFill>
              <a:srgbClr val="0000FF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Rectangle 8"/>
          <p:cNvSpPr>
            <a:spLocks noChangeArrowheads="1"/>
          </p:cNvSpPr>
          <p:nvPr/>
        </p:nvSpPr>
        <p:spPr bwMode="auto">
          <a:xfrm>
            <a:off x="5043774" y="4110035"/>
            <a:ext cx="2812699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US" sz="1050" dirty="0" smtClean="0"/>
              <a:t>3D drawing from Alberto </a:t>
            </a:r>
            <a:r>
              <a:rPr lang="en-US" sz="1050" dirty="0" err="1" smtClean="0"/>
              <a:t>Andrighetto</a:t>
            </a:r>
            <a:r>
              <a:rPr lang="en-US" sz="1050" dirty="0" smtClean="0"/>
              <a:t>:</a:t>
            </a:r>
            <a:endParaRPr lang="en-US" sz="1400" dirty="0"/>
          </a:p>
        </p:txBody>
      </p:sp>
      <p:sp>
        <p:nvSpPr>
          <p:cNvPr id="78" name="Rectangle 8"/>
          <p:cNvSpPr>
            <a:spLocks noChangeArrowheads="1"/>
          </p:cNvSpPr>
          <p:nvPr/>
        </p:nvSpPr>
        <p:spPr bwMode="auto">
          <a:xfrm>
            <a:off x="7151593" y="4109598"/>
            <a:ext cx="184360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US" sz="1050" dirty="0" err="1" smtClean="0"/>
              <a:t>Cathi</a:t>
            </a:r>
            <a:r>
              <a:rPr lang="en-US" sz="1050" dirty="0" smtClean="0"/>
              <a:t> Meeting Sept ‘14</a:t>
            </a:r>
          </a:p>
          <a:p>
            <a:pPr>
              <a:spcBef>
                <a:spcPct val="20000"/>
              </a:spcBef>
              <a:defRPr/>
            </a:pPr>
            <a:endParaRPr lang="en-US" sz="1400" dirty="0"/>
          </a:p>
        </p:txBody>
      </p:sp>
      <p:pic>
        <p:nvPicPr>
          <p:cNvPr id="8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7" y="6297892"/>
            <a:ext cx="593385" cy="529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" name="Picture 94" descr="RM_VM.pn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67" t="5949" r="11352"/>
          <a:stretch/>
        </p:blipFill>
        <p:spPr>
          <a:xfrm>
            <a:off x="758508" y="740932"/>
            <a:ext cx="4145340" cy="3537405"/>
          </a:xfrm>
          <a:prstGeom prst="rect">
            <a:avLst/>
          </a:prstGeom>
        </p:spPr>
      </p:pic>
      <p:sp>
        <p:nvSpPr>
          <p:cNvPr id="97" name="TextBox 96"/>
          <p:cNvSpPr txBox="1">
            <a:spLocks noChangeArrowheads="1"/>
          </p:cNvSpPr>
          <p:nvPr/>
        </p:nvSpPr>
        <p:spPr bwMode="auto">
          <a:xfrm rot="16200000">
            <a:off x="87096" y="5225047"/>
            <a:ext cx="16216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z="1800" b="1" baseline="30000" dirty="0" smtClean="0">
                <a:solidFill>
                  <a:prstClr val="black"/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178</a:t>
            </a:r>
            <a:r>
              <a:rPr lang="en-GB" altLang="en-US" sz="1800" b="1" dirty="0" smtClean="0">
                <a:solidFill>
                  <a:prstClr val="black"/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Hg Activity</a:t>
            </a:r>
          </a:p>
        </p:txBody>
      </p:sp>
      <p:sp>
        <p:nvSpPr>
          <p:cNvPr id="98" name="Content Placeholder 2"/>
          <p:cNvSpPr txBox="1">
            <a:spLocks/>
          </p:cNvSpPr>
          <p:nvPr/>
        </p:nvSpPr>
        <p:spPr>
          <a:xfrm>
            <a:off x="4515772" y="4525013"/>
            <a:ext cx="4628227" cy="6123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/>
              <a:buChar char="•"/>
            </a:pPr>
            <a:r>
              <a:rPr lang="en-GB" sz="1600" dirty="0" smtClean="0">
                <a:solidFill>
                  <a:srgbClr val="000090"/>
                </a:solidFill>
              </a:rPr>
              <a:t>RILIS + VADIS  is a new ISOLDE ion source option</a:t>
            </a:r>
          </a:p>
          <a:p>
            <a:pPr>
              <a:buFont typeface="Arial"/>
              <a:buChar char="•"/>
            </a:pPr>
            <a:r>
              <a:rPr lang="en-GB" sz="1600" dirty="0" smtClean="0">
                <a:solidFill>
                  <a:srgbClr val="000090"/>
                </a:solidFill>
              </a:rPr>
              <a:t>First RILIS ions from molten </a:t>
            </a:r>
            <a:r>
              <a:rPr lang="en-GB" sz="1600" dirty="0" err="1" smtClean="0">
                <a:solidFill>
                  <a:srgbClr val="000090"/>
                </a:solidFill>
              </a:rPr>
              <a:t>Pb</a:t>
            </a:r>
            <a:r>
              <a:rPr lang="en-GB" sz="1600" dirty="0" smtClean="0">
                <a:solidFill>
                  <a:srgbClr val="000090"/>
                </a:solidFill>
              </a:rPr>
              <a:t> target</a:t>
            </a:r>
          </a:p>
          <a:p>
            <a:pPr>
              <a:buFont typeface="Arial"/>
              <a:buChar char="•"/>
            </a:pPr>
            <a:r>
              <a:rPr lang="en-GB" sz="1600" dirty="0" smtClean="0">
                <a:solidFill>
                  <a:srgbClr val="000090"/>
                </a:solidFill>
              </a:rPr>
              <a:t>In-VADIS laser spectroscopy was demonstrated</a:t>
            </a:r>
          </a:p>
          <a:p>
            <a:pPr>
              <a:buFont typeface="Arial"/>
              <a:buChar char="•"/>
            </a:pPr>
            <a:r>
              <a:rPr lang="en-GB" sz="1600" dirty="0" smtClean="0">
                <a:solidFill>
                  <a:srgbClr val="000090"/>
                </a:solidFill>
              </a:rPr>
              <a:t>Many potential future applications to be developed!</a:t>
            </a:r>
          </a:p>
        </p:txBody>
      </p:sp>
      <p:sp>
        <p:nvSpPr>
          <p:cNvPr id="99" name="Rectangle 98"/>
          <p:cNvSpPr/>
          <p:nvPr/>
        </p:nvSpPr>
        <p:spPr>
          <a:xfrm>
            <a:off x="4850928" y="5957086"/>
            <a:ext cx="40737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i="1" dirty="0" smtClean="0">
                <a:solidFill>
                  <a:srgbClr val="000090"/>
                </a:solidFill>
              </a:rPr>
              <a:t>More info:</a:t>
            </a:r>
          </a:p>
          <a:p>
            <a:r>
              <a:rPr lang="en-GB" sz="1200" i="1" dirty="0" smtClean="0">
                <a:solidFill>
                  <a:srgbClr val="000090"/>
                </a:solidFill>
              </a:rPr>
              <a:t>https</a:t>
            </a:r>
            <a:r>
              <a:rPr lang="en-GB" sz="1200" i="1" dirty="0">
                <a:solidFill>
                  <a:srgbClr val="000090"/>
                </a:solidFill>
              </a:rPr>
              <a:t>://</a:t>
            </a:r>
            <a:r>
              <a:rPr lang="en-GB" sz="1200" i="1" dirty="0" err="1">
                <a:solidFill>
                  <a:srgbClr val="000090"/>
                </a:solidFill>
              </a:rPr>
              <a:t>edms.cern.ch</a:t>
            </a:r>
            <a:r>
              <a:rPr lang="en-GB" sz="1200" i="1" dirty="0">
                <a:solidFill>
                  <a:srgbClr val="000090"/>
                </a:solidFill>
              </a:rPr>
              <a:t>/file/1429643/1/</a:t>
            </a:r>
            <a:r>
              <a:rPr lang="en-GB" sz="1200" i="1" dirty="0" err="1">
                <a:solidFill>
                  <a:srgbClr val="000090"/>
                </a:solidFill>
              </a:rPr>
              <a:t>RILIS_FEBIAD_BM.pdf</a:t>
            </a:r>
            <a:endParaRPr lang="en-GB" sz="1200" i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48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7" descr="E:\TWINEBIS\Comissioning\comissioning1\emissi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0106" y="1020797"/>
            <a:ext cx="4828632" cy="3869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082476" y="454495"/>
            <a:ext cx="28919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err="1" smtClean="0"/>
              <a:t>TwinEBIS</a:t>
            </a:r>
            <a:r>
              <a:rPr lang="en-GB" sz="3200" dirty="0" smtClean="0"/>
              <a:t> results</a:t>
            </a:r>
            <a:endParaRPr lang="en-GB" sz="3200" dirty="0"/>
          </a:p>
        </p:txBody>
      </p:sp>
      <p:pic>
        <p:nvPicPr>
          <p:cNvPr id="7" name="Picture 6" descr="C:\Users\lhedlund\Dropbox\EXJOBB\Documents for report\Measurements\TEST of program 1okt\MCP 30 sept\Depletion self ext zoom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76977" y="4941168"/>
            <a:ext cx="2327271" cy="160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C:\Users\lhedlund\Dropbox\EXJOBB\Documents for report\Measurements\TEST of program 1okt\MCP 30 sept\Depletion slow ext zoom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68690" y="4941168"/>
            <a:ext cx="2339814" cy="160379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" name="Straight Connector 8"/>
          <p:cNvCxnSpPr/>
          <p:nvPr/>
        </p:nvCxnSpPr>
        <p:spPr>
          <a:xfrm>
            <a:off x="4355976" y="5013176"/>
            <a:ext cx="1" cy="160379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355977" y="6639901"/>
            <a:ext cx="244886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16200000">
            <a:off x="3378493" y="5497636"/>
            <a:ext cx="15339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Ion signal (</a:t>
            </a:r>
            <a:r>
              <a:rPr lang="en-GB" sz="1200" dirty="0" err="1" smtClean="0">
                <a:solidFill>
                  <a:srgbClr val="FF0000"/>
                </a:solidFill>
              </a:rPr>
              <a:t>a.u</a:t>
            </a:r>
            <a:r>
              <a:rPr lang="en-GB" sz="1200" dirty="0" smtClean="0">
                <a:solidFill>
                  <a:srgbClr val="FF0000"/>
                </a:solidFill>
              </a:rPr>
              <a:t>.)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80779" y="6597352"/>
            <a:ext cx="8313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Time (</a:t>
            </a:r>
            <a:r>
              <a:rPr lang="el-GR" sz="1200" dirty="0" smtClean="0">
                <a:solidFill>
                  <a:srgbClr val="FF0000"/>
                </a:solidFill>
              </a:rPr>
              <a:t>μ</a:t>
            </a:r>
            <a:r>
              <a:rPr lang="en-GB" sz="1200" dirty="0" smtClean="0">
                <a:solidFill>
                  <a:srgbClr val="FF0000"/>
                </a:solidFill>
              </a:rPr>
              <a:t>s)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4" name="TextBox 4"/>
          <p:cNvSpPr txBox="1"/>
          <p:nvPr/>
        </p:nvSpPr>
        <p:spPr>
          <a:xfrm>
            <a:off x="179512" y="620688"/>
            <a:ext cx="43797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 smtClean="0"/>
              <a:t>Spare solenoid for REXEBIS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 smtClean="0"/>
              <a:t>Spare e-gun, inner structure and collector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179512" y="1815788"/>
            <a:ext cx="5328592" cy="61555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dirty="0" smtClean="0"/>
              <a:t>Cathode </a:t>
            </a:r>
            <a:r>
              <a:rPr lang="en-GB" dirty="0"/>
              <a:t>temperature measurement</a:t>
            </a:r>
            <a:br>
              <a:rPr lang="en-GB" dirty="0"/>
            </a:br>
            <a:r>
              <a:rPr lang="en-GB" sz="1600" dirty="0"/>
              <a:t>	calibration from manufacturer </a:t>
            </a:r>
            <a:r>
              <a:rPr lang="en-GB" sz="1600" dirty="0" smtClean="0"/>
              <a:t>confirmed</a:t>
            </a:r>
            <a:endParaRPr lang="en-GB" dirty="0"/>
          </a:p>
        </p:txBody>
      </p:sp>
      <p:sp>
        <p:nvSpPr>
          <p:cNvPr id="24" name="Rectangle 23"/>
          <p:cNvSpPr/>
          <p:nvPr/>
        </p:nvSpPr>
        <p:spPr>
          <a:xfrm>
            <a:off x="179512" y="2334939"/>
            <a:ext cx="553057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/>
              <a:t>Work function</a:t>
            </a:r>
            <a:br>
              <a:rPr lang="en-GB" dirty="0"/>
            </a:br>
            <a:r>
              <a:rPr lang="en-GB" dirty="0"/>
              <a:t>	</a:t>
            </a:r>
            <a:r>
              <a:rPr lang="en-GB" sz="1600" dirty="0"/>
              <a:t>found that LaB6 &lt;310&gt; crystal orientation </a:t>
            </a:r>
            <a:br>
              <a:rPr lang="en-GB" sz="1600" dirty="0"/>
            </a:br>
            <a:r>
              <a:rPr lang="en-GB" sz="1600" dirty="0"/>
              <a:t>	isn’t much better than &lt;100</a:t>
            </a:r>
            <a:r>
              <a:rPr lang="en-GB" sz="1600" dirty="0" smtClean="0"/>
              <a:t>&gt; (cheaper)</a:t>
            </a:r>
            <a:endParaRPr lang="en-GB" sz="1600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/>
              <a:t>Poisoning</a:t>
            </a:r>
            <a:br>
              <a:rPr lang="en-GB" dirty="0"/>
            </a:br>
            <a:r>
              <a:rPr lang="en-GB" sz="1600" dirty="0"/>
              <a:t>	same poisoning – even worse than at </a:t>
            </a:r>
            <a:r>
              <a:rPr lang="en-GB" sz="1600" dirty="0" smtClean="0"/>
              <a:t>REXEBIS</a:t>
            </a:r>
            <a:endParaRPr lang="en-GB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5712136" y="1143543"/>
            <a:ext cx="1732286" cy="646331"/>
          </a:xfrm>
          <a:prstGeom prst="rect">
            <a:avLst/>
          </a:prstGeom>
          <a:noFill/>
          <a:ln w="4762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115% of the design value!!!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29" name="TextBox 4"/>
          <p:cNvSpPr txBox="1"/>
          <p:nvPr/>
        </p:nvSpPr>
        <p:spPr>
          <a:xfrm>
            <a:off x="216177" y="4567758"/>
            <a:ext cx="4611712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 smtClean="0"/>
              <a:t>New record electron beam current &gt;550 mA</a:t>
            </a:r>
          </a:p>
          <a:p>
            <a:pPr lvl="1"/>
            <a:r>
              <a:rPr lang="en-GB" sz="1600" dirty="0"/>
              <a:t>s</a:t>
            </a:r>
            <a:r>
              <a:rPr lang="en-GB" sz="1600" dirty="0" smtClean="0"/>
              <a:t>table operation but short lifetime though</a:t>
            </a:r>
            <a:endParaRPr lang="en-GB" dirty="0" smtClean="0"/>
          </a:p>
        </p:txBody>
      </p:sp>
      <p:sp>
        <p:nvSpPr>
          <p:cNvPr id="30" name="TextBox 4"/>
          <p:cNvSpPr txBox="1"/>
          <p:nvPr/>
        </p:nvSpPr>
        <p:spPr>
          <a:xfrm>
            <a:off x="251520" y="5561875"/>
            <a:ext cx="3538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 smtClean="0"/>
              <a:t>Improved slow extraction of ions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7444422" y="1466708"/>
            <a:ext cx="799986" cy="981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1952971" y="5942258"/>
            <a:ext cx="2053997" cy="25973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8388424" y="3175084"/>
            <a:ext cx="7601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chemeClr val="accent5"/>
                </a:solidFill>
              </a:rPr>
              <a:t>T = 1814 K</a:t>
            </a:r>
            <a:endParaRPr lang="en-GB" sz="1050" b="1" dirty="0">
              <a:solidFill>
                <a:schemeClr val="accent5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388424" y="3751148"/>
            <a:ext cx="7601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rgbClr val="C00000"/>
                </a:solidFill>
              </a:rPr>
              <a:t>T = 1655 K</a:t>
            </a:r>
            <a:endParaRPr lang="en-GB" sz="1050" b="1" dirty="0">
              <a:solidFill>
                <a:srgbClr val="C0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388424" y="2455004"/>
            <a:ext cx="7601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rgbClr val="00B050"/>
                </a:solidFill>
              </a:rPr>
              <a:t>T ~ 2020 K</a:t>
            </a:r>
            <a:endParaRPr lang="en-GB" sz="1050" b="1" dirty="0">
              <a:solidFill>
                <a:srgbClr val="00B05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388424" y="1662916"/>
            <a:ext cx="7601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/>
              <a:t>T </a:t>
            </a:r>
            <a:r>
              <a:rPr lang="en-GB" sz="1050" b="1" dirty="0"/>
              <a:t>~</a:t>
            </a:r>
            <a:r>
              <a:rPr lang="en-GB" sz="1050" b="1" dirty="0" smtClean="0"/>
              <a:t> 2120 K</a:t>
            </a:r>
            <a:endParaRPr lang="en-GB" sz="1050" b="1" dirty="0"/>
          </a:p>
        </p:txBody>
      </p:sp>
    </p:spTree>
    <p:extLst>
      <p:ext uri="{BB962C8B-B14F-4D97-AF65-F5344CB8AC3E}">
        <p14:creationId xmlns:p14="http://schemas.microsoft.com/office/powerpoint/2010/main" val="311669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wenander\AppData\Local\Microsoft\Windows\Temporary Internet Files\Content.IE5\ASZOFYJM\day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0931"/>
            <a:ext cx="4129375" cy="3104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64600" y="436021"/>
            <a:ext cx="30768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err="1" smtClean="0"/>
              <a:t>TwinEBIS</a:t>
            </a:r>
            <a:r>
              <a:rPr lang="en-GB" sz="3200" dirty="0" smtClean="0"/>
              <a:t> phase 2</a:t>
            </a:r>
            <a:endParaRPr lang="en-GB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53728" y="5088035"/>
            <a:ext cx="86946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TwinEBIS</a:t>
            </a:r>
            <a:r>
              <a:rPr lang="en-GB" dirty="0" smtClean="0"/>
              <a:t> moved to new larger experimental bunker in build 150</a:t>
            </a:r>
          </a:p>
          <a:p>
            <a:endParaRPr lang="en-GB" dirty="0"/>
          </a:p>
          <a:p>
            <a:r>
              <a:rPr lang="en-GB" dirty="0" smtClean="0"/>
              <a:t>Future: 	continue with cathode and electron gun tests</a:t>
            </a:r>
          </a:p>
          <a:p>
            <a:r>
              <a:rPr lang="en-GB" dirty="0"/>
              <a:t>	</a:t>
            </a:r>
            <a:r>
              <a:rPr lang="en-GB" dirty="0" smtClean="0"/>
              <a:t>build up extraction line with separator and later injection line (pending resources)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375525" y="1251599"/>
            <a:ext cx="1756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Afternoon 27/10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012160" y="1235532"/>
            <a:ext cx="1309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Noon 28/10</a:t>
            </a:r>
            <a:endParaRPr lang="en-GB" dirty="0"/>
          </a:p>
        </p:txBody>
      </p:sp>
      <p:pic>
        <p:nvPicPr>
          <p:cNvPr id="1027" name="Picture 3" descr="C:\Users\wenander\AppData\Local\Microsoft\Windows\Temporary Internet Files\Content.IE5\434XZ4PW\day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613363"/>
            <a:ext cx="4126160" cy="3094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412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dirty="0" smtClean="0">
                <a:solidFill>
                  <a:srgbClr val="002060"/>
                </a:solidFill>
              </a:rPr>
              <a:t>CONSOLIDATION</a:t>
            </a:r>
            <a:br>
              <a:rPr lang="en-GB" dirty="0" smtClean="0">
                <a:solidFill>
                  <a:srgbClr val="002060"/>
                </a:solidFill>
              </a:rPr>
            </a:br>
            <a:r>
              <a:rPr lang="en-GB" dirty="0" smtClean="0">
                <a:solidFill>
                  <a:srgbClr val="002060"/>
                </a:solidFill>
              </a:rPr>
              <a:t>Introduction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Consolidation driven by the following criteria:</a:t>
            </a:r>
          </a:p>
          <a:p>
            <a:pPr lvl="1"/>
            <a:r>
              <a:rPr lang="en-GB" dirty="0" smtClean="0"/>
              <a:t>Operation and performance of the facility</a:t>
            </a:r>
          </a:p>
          <a:p>
            <a:pPr lvl="1"/>
            <a:r>
              <a:rPr lang="en-GB" dirty="0" smtClean="0"/>
              <a:t>Aging</a:t>
            </a:r>
          </a:p>
          <a:p>
            <a:pPr lvl="2"/>
            <a:r>
              <a:rPr lang="en-GB" dirty="0" smtClean="0"/>
              <a:t>Radiation damage, corrosion, mechanical failures </a:t>
            </a:r>
          </a:p>
          <a:p>
            <a:pPr lvl="1"/>
            <a:r>
              <a:rPr lang="en-GB" dirty="0" smtClean="0"/>
              <a:t>Difficulty to repair due to high dose rates and contamination</a:t>
            </a:r>
          </a:p>
          <a:p>
            <a:pPr lvl="1"/>
            <a:r>
              <a:rPr lang="en-GB" dirty="0" smtClean="0"/>
              <a:t>Safety</a:t>
            </a:r>
          </a:p>
          <a:p>
            <a:pPr lvl="2"/>
            <a:r>
              <a:rPr lang="en-GB" dirty="0" smtClean="0"/>
              <a:t>Radiation protection</a:t>
            </a:r>
          </a:p>
          <a:p>
            <a:endParaRPr lang="en-GB" dirty="0"/>
          </a:p>
          <a:p>
            <a:pPr lvl="1"/>
            <a:endParaRPr lang="en-GB" dirty="0" smtClean="0"/>
          </a:p>
          <a:p>
            <a:r>
              <a:rPr lang="en-GB" dirty="0" smtClean="0">
                <a:solidFill>
                  <a:srgbClr val="0070C0"/>
                </a:solidFill>
              </a:rPr>
              <a:t>Issues identified and addressed in HIE-ISOLDE Design Study</a:t>
            </a:r>
          </a:p>
          <a:p>
            <a:pPr lvl="1"/>
            <a:r>
              <a:rPr lang="en-GB" dirty="0" smtClean="0">
                <a:solidFill>
                  <a:srgbClr val="0070C0"/>
                </a:solidFill>
              </a:rPr>
              <a:t>Arrival of </a:t>
            </a:r>
            <a:r>
              <a:rPr lang="en-GB" dirty="0" err="1" smtClean="0">
                <a:solidFill>
                  <a:srgbClr val="0070C0"/>
                </a:solidFill>
              </a:rPr>
              <a:t>Linac</a:t>
            </a:r>
            <a:r>
              <a:rPr lang="en-GB" dirty="0" smtClean="0">
                <a:solidFill>
                  <a:srgbClr val="0070C0"/>
                </a:solidFill>
              </a:rPr>
              <a:t> 4 and a potential increase in p-beam intensity</a:t>
            </a:r>
            <a:endParaRPr lang="en-GB" dirty="0"/>
          </a:p>
          <a:p>
            <a:pPr lvl="2"/>
            <a:r>
              <a:rPr lang="en-GB" dirty="0" smtClean="0">
                <a:solidFill>
                  <a:srgbClr val="0070C0"/>
                </a:solidFill>
              </a:rPr>
              <a:t>2 </a:t>
            </a:r>
            <a:r>
              <a:rPr lang="en-GB" dirty="0" err="1" smtClean="0">
                <a:solidFill>
                  <a:srgbClr val="0070C0"/>
                </a:solidFill>
              </a:rPr>
              <a:t>GeV</a:t>
            </a:r>
            <a:r>
              <a:rPr lang="en-GB" dirty="0" smtClean="0">
                <a:solidFill>
                  <a:srgbClr val="0070C0"/>
                </a:solidFill>
              </a:rPr>
              <a:t> upgrade of Booster ISOLDE?</a:t>
            </a:r>
          </a:p>
        </p:txBody>
      </p:sp>
      <p:pic>
        <p:nvPicPr>
          <p:cNvPr id="5" name="Picture 4" descr="EN-STI-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41771" y="264546"/>
            <a:ext cx="615898" cy="546997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44652" y="381000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3"/>
          <p:cNvGrpSpPr/>
          <p:nvPr/>
        </p:nvGrpSpPr>
        <p:grpSpPr>
          <a:xfrm>
            <a:off x="0" y="6366069"/>
            <a:ext cx="9148695" cy="540060"/>
            <a:chOff x="0" y="6317940"/>
            <a:chExt cx="9148695" cy="540060"/>
          </a:xfrm>
        </p:grpSpPr>
        <p:sp>
          <p:nvSpPr>
            <p:cNvPr id="8" name="Rectangle 7"/>
            <p:cNvSpPr/>
            <p:nvPr/>
          </p:nvSpPr>
          <p:spPr>
            <a:xfrm>
              <a:off x="0" y="6317940"/>
              <a:ext cx="9148695" cy="54006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373891" y="6497600"/>
              <a:ext cx="5746445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FF0000"/>
                  </a:solidFill>
                </a:rPr>
                <a:t>Necessary and not approved  </a:t>
              </a:r>
              <a:r>
                <a:rPr lang="en-GB" sz="1200" dirty="0" smtClean="0">
                  <a:solidFill>
                    <a:srgbClr val="7030A0"/>
                  </a:solidFill>
                </a:rPr>
                <a:t>not necessary </a:t>
              </a:r>
              <a:r>
                <a:rPr lang="en-GB" sz="1200" dirty="0" err="1" smtClean="0">
                  <a:solidFill>
                    <a:srgbClr val="00B050"/>
                  </a:solidFill>
                </a:rPr>
                <a:t>necessary</a:t>
              </a:r>
              <a:r>
                <a:rPr lang="en-GB" sz="1200" dirty="0" smtClean="0">
                  <a:solidFill>
                    <a:srgbClr val="00B050"/>
                  </a:solidFill>
                </a:rPr>
                <a:t> and approved </a:t>
              </a:r>
              <a:r>
                <a:rPr lang="en-GB" sz="1200" dirty="0" smtClean="0">
                  <a:solidFill>
                    <a:schemeClr val="accent1"/>
                  </a:solidFill>
                </a:rPr>
                <a:t>part in HIE-ISOLDE  </a:t>
              </a:r>
              <a:endParaRPr lang="en-GB" sz="1200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3403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53200" cy="1143000"/>
          </a:xfrm>
        </p:spPr>
        <p:txBody>
          <a:bodyPr/>
          <a:lstStyle/>
          <a:p>
            <a:r>
              <a:rPr lang="en-GB" dirty="0" smtClean="0">
                <a:solidFill>
                  <a:srgbClr val="002060"/>
                </a:solidFill>
              </a:rPr>
              <a:t>Introduction</a:t>
            </a: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23554" name="Picture 2" descr="F:\images ISOLDE\isolde cut 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52600"/>
            <a:ext cx="9144000" cy="4142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lum bright="20000"/>
          </a:blip>
          <a:srcRect/>
          <a:stretch>
            <a:fillRect/>
          </a:stretch>
        </p:blipFill>
        <p:spPr bwMode="auto">
          <a:xfrm>
            <a:off x="184605" y="1032224"/>
            <a:ext cx="1948996" cy="2059317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6" name="Right Arrow 5"/>
          <p:cNvSpPr/>
          <p:nvPr/>
        </p:nvSpPr>
        <p:spPr>
          <a:xfrm rot="1619534" flipV="1">
            <a:off x="2071604" y="2386801"/>
            <a:ext cx="1720897" cy="107536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ight Arrow 6"/>
          <p:cNvSpPr/>
          <p:nvPr/>
        </p:nvSpPr>
        <p:spPr>
          <a:xfrm rot="1619534" flipV="1">
            <a:off x="2081089" y="2933575"/>
            <a:ext cx="1874389" cy="117304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6471138" y="2079467"/>
            <a:ext cx="1674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REX Low energy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 rot="9450816" flipV="1">
            <a:off x="5076447" y="2541618"/>
            <a:ext cx="1465958" cy="75056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33400" y="2757378"/>
            <a:ext cx="1131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Frontends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29000" y="3823986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Beam dumps</a:t>
            </a:r>
          </a:p>
          <a:p>
            <a:r>
              <a:rPr lang="en-GB" sz="1400" dirty="0" smtClean="0">
                <a:solidFill>
                  <a:schemeClr val="bg1"/>
                </a:solidFill>
              </a:rPr>
              <a:t>shielding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65126" y="1752600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RILIS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Right Arrow 13"/>
          <p:cNvSpPr/>
          <p:nvPr/>
        </p:nvSpPr>
        <p:spPr>
          <a:xfrm rot="8950437" flipV="1">
            <a:off x="4359427" y="2308140"/>
            <a:ext cx="1017705" cy="45719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914400" y="5710706"/>
            <a:ext cx="184044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Off-line separator</a:t>
            </a:r>
            <a:endParaRPr lang="en-GB" dirty="0">
              <a:solidFill>
                <a:srgbClr val="00206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1167155" y="4776586"/>
            <a:ext cx="136296" cy="93412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 descr="EN-STI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41771" y="264546"/>
            <a:ext cx="615898" cy="546997"/>
          </a:xfrm>
          <a:prstGeom prst="rect">
            <a:avLst/>
          </a:prstGeom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44652" y="381000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1929918" y="6237312"/>
            <a:ext cx="5144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Magnets  Vacuum   High voltage   CV controls   Safety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5301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10200" cy="1143000"/>
          </a:xfrm>
        </p:spPr>
        <p:txBody>
          <a:bodyPr>
            <a:normAutofit/>
          </a:bodyPr>
          <a:lstStyle/>
          <a:p>
            <a:pPr algn="l"/>
            <a:r>
              <a:rPr lang="en-GB" dirty="0" smtClean="0">
                <a:solidFill>
                  <a:srgbClr val="002060"/>
                </a:solidFill>
              </a:rPr>
              <a:t>Frontends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8200"/>
          </a:xfrm>
          <a:noFill/>
        </p:spPr>
        <p:txBody>
          <a:bodyPr>
            <a:normAutofit fontScale="85000" lnSpcReduction="20000"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Both Frontends should be replaced during LS2</a:t>
            </a:r>
          </a:p>
          <a:p>
            <a:r>
              <a:rPr lang="en-GB" dirty="0" smtClean="0"/>
              <a:t>Frontend lifetime: 6 – 8 years</a:t>
            </a:r>
          </a:p>
          <a:p>
            <a:pPr lvl="1"/>
            <a:r>
              <a:rPr lang="en-GB" dirty="0" smtClean="0"/>
              <a:t>HRS operational since March 2010</a:t>
            </a:r>
          </a:p>
          <a:p>
            <a:pPr lvl="1"/>
            <a:r>
              <a:rPr lang="en-GB" dirty="0" smtClean="0"/>
              <a:t>GPS since March 2011</a:t>
            </a:r>
          </a:p>
          <a:p>
            <a:r>
              <a:rPr lang="en-GB" dirty="0" smtClean="0"/>
              <a:t>A failure of one Frontend during the operational period will reduce the physics program by 50%</a:t>
            </a:r>
          </a:p>
          <a:p>
            <a:r>
              <a:rPr lang="en-GB" dirty="0" smtClean="0">
                <a:solidFill>
                  <a:srgbClr val="911F83"/>
                </a:solidFill>
              </a:rPr>
              <a:t>Construction of 1 spare on-line Frontend</a:t>
            </a:r>
          </a:p>
          <a:p>
            <a:endParaRPr lang="en-GB" dirty="0" smtClean="0">
              <a:solidFill>
                <a:srgbClr val="FFFF00"/>
              </a:solidFill>
            </a:endParaRPr>
          </a:p>
          <a:p>
            <a:r>
              <a:rPr lang="en-GB" dirty="0" smtClean="0">
                <a:solidFill>
                  <a:srgbClr val="0070C0"/>
                </a:solidFill>
              </a:rPr>
              <a:t>Take advantage of replacement to develop a new generation of Frontends requiring a minimum number of interventions</a:t>
            </a:r>
          </a:p>
          <a:p>
            <a:pPr lvl="1"/>
            <a:r>
              <a:rPr lang="en-GB" dirty="0" smtClean="0">
                <a:solidFill>
                  <a:srgbClr val="0070C0"/>
                </a:solidFill>
              </a:rPr>
              <a:t>E.g.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smtClean="0">
                <a:solidFill>
                  <a:srgbClr val="0070C0"/>
                </a:solidFill>
              </a:rPr>
              <a:t>- Modify extraction electrode system</a:t>
            </a:r>
          </a:p>
        </p:txBody>
      </p:sp>
      <p:pic>
        <p:nvPicPr>
          <p:cNvPr id="4" name="Picture 3" descr="EN-STI-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41771" y="264546"/>
            <a:ext cx="615898" cy="546997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44652" y="381000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/>
          <p:cNvGrpSpPr/>
          <p:nvPr/>
        </p:nvGrpSpPr>
        <p:grpSpPr>
          <a:xfrm>
            <a:off x="0" y="6366069"/>
            <a:ext cx="9148695" cy="540060"/>
            <a:chOff x="0" y="6317940"/>
            <a:chExt cx="9148695" cy="540060"/>
          </a:xfrm>
        </p:grpSpPr>
        <p:sp>
          <p:nvSpPr>
            <p:cNvPr id="10" name="Rectangle 9"/>
            <p:cNvSpPr/>
            <p:nvPr/>
          </p:nvSpPr>
          <p:spPr>
            <a:xfrm>
              <a:off x="0" y="6317940"/>
              <a:ext cx="9148695" cy="54006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373891" y="6497600"/>
              <a:ext cx="5746445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FF0000"/>
                  </a:solidFill>
                </a:rPr>
                <a:t>Necessary and not approved  </a:t>
              </a:r>
              <a:r>
                <a:rPr lang="en-GB" sz="1200" dirty="0" smtClean="0">
                  <a:solidFill>
                    <a:srgbClr val="7030A0"/>
                  </a:solidFill>
                </a:rPr>
                <a:t>not necessary </a:t>
              </a:r>
              <a:r>
                <a:rPr lang="en-GB" sz="1200" dirty="0" err="1" smtClean="0">
                  <a:solidFill>
                    <a:srgbClr val="00B050"/>
                  </a:solidFill>
                </a:rPr>
                <a:t>necessary</a:t>
              </a:r>
              <a:r>
                <a:rPr lang="en-GB" sz="1200" dirty="0" smtClean="0">
                  <a:solidFill>
                    <a:srgbClr val="00B050"/>
                  </a:solidFill>
                </a:rPr>
                <a:t> and approved </a:t>
              </a:r>
              <a:r>
                <a:rPr lang="en-GB" sz="1200" dirty="0" smtClean="0">
                  <a:solidFill>
                    <a:schemeClr val="accent1"/>
                  </a:solidFill>
                </a:rPr>
                <a:t>part in HIE-ISOLDE  </a:t>
              </a:r>
              <a:endParaRPr lang="en-GB" sz="1200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142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287452" cy="1143000"/>
          </a:xfrm>
        </p:spPr>
        <p:txBody>
          <a:bodyPr/>
          <a:lstStyle/>
          <a:p>
            <a:pPr algn="l"/>
            <a:r>
              <a:rPr lang="en-GB" dirty="0" smtClean="0">
                <a:solidFill>
                  <a:srgbClr val="002060"/>
                </a:solidFill>
              </a:rPr>
              <a:t>Vacuum TE-VSC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16023" y="4293096"/>
            <a:ext cx="8229600" cy="2072745"/>
          </a:xfrm>
          <a:solidFill>
            <a:schemeClr val="bg1"/>
          </a:solidFill>
        </p:spPr>
        <p:txBody>
          <a:bodyPr>
            <a:normAutofit fontScale="70000" lnSpcReduction="20000"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Replace first beam line chamber </a:t>
            </a:r>
          </a:p>
          <a:p>
            <a:r>
              <a:rPr lang="en-GB" dirty="0" smtClean="0">
                <a:solidFill>
                  <a:srgbClr val="7030A0"/>
                </a:solidFill>
              </a:rPr>
              <a:t>Extension of exhaust gas containment</a:t>
            </a:r>
          </a:p>
          <a:p>
            <a:pPr lvl="1"/>
            <a:r>
              <a:rPr lang="en-GB" dirty="0" smtClean="0"/>
              <a:t>Addition of a third tank</a:t>
            </a:r>
          </a:p>
          <a:p>
            <a:pPr lvl="1"/>
            <a:r>
              <a:rPr lang="en-GB" dirty="0" smtClean="0"/>
              <a:t>ISOLDE pumping is stopped when the tanks are full </a:t>
            </a:r>
          </a:p>
          <a:p>
            <a:pPr lvl="1"/>
            <a:r>
              <a:rPr lang="en-GB" dirty="0" smtClean="0"/>
              <a:t>Not always possible to release gases due to a lack of decay time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Replace beam line turbo pumps</a:t>
            </a:r>
          </a:p>
          <a:p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5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9" y="1524000"/>
            <a:ext cx="4046985" cy="2524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2404491" y="1856054"/>
            <a:ext cx="8382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Content Placeholder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2490" y="1524000"/>
            <a:ext cx="2714279" cy="20357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Picture 9" descr="EN-STI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41771" y="264546"/>
            <a:ext cx="615898" cy="546997"/>
          </a:xfrm>
          <a:prstGeom prst="rect">
            <a:avLst/>
          </a:prstGeom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44652" y="381000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" name="Group 14"/>
          <p:cNvGrpSpPr/>
          <p:nvPr/>
        </p:nvGrpSpPr>
        <p:grpSpPr>
          <a:xfrm>
            <a:off x="0" y="6366069"/>
            <a:ext cx="9148695" cy="540060"/>
            <a:chOff x="0" y="6317940"/>
            <a:chExt cx="9148695" cy="540060"/>
          </a:xfrm>
        </p:grpSpPr>
        <p:sp>
          <p:nvSpPr>
            <p:cNvPr id="16" name="Rectangle 15"/>
            <p:cNvSpPr/>
            <p:nvPr/>
          </p:nvSpPr>
          <p:spPr>
            <a:xfrm>
              <a:off x="0" y="6317940"/>
              <a:ext cx="9148695" cy="54006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373891" y="6497600"/>
              <a:ext cx="5746445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FF0000"/>
                  </a:solidFill>
                </a:rPr>
                <a:t>Necessary and not approved  </a:t>
              </a:r>
              <a:r>
                <a:rPr lang="en-GB" sz="1200" dirty="0" smtClean="0">
                  <a:solidFill>
                    <a:srgbClr val="7030A0"/>
                  </a:solidFill>
                </a:rPr>
                <a:t>not necessary </a:t>
              </a:r>
              <a:r>
                <a:rPr lang="en-GB" sz="1200" dirty="0" err="1" smtClean="0">
                  <a:solidFill>
                    <a:srgbClr val="00B050"/>
                  </a:solidFill>
                </a:rPr>
                <a:t>necessary</a:t>
              </a:r>
              <a:r>
                <a:rPr lang="en-GB" sz="1200" dirty="0" smtClean="0">
                  <a:solidFill>
                    <a:srgbClr val="00B050"/>
                  </a:solidFill>
                </a:rPr>
                <a:t> and approved </a:t>
              </a:r>
              <a:r>
                <a:rPr lang="en-GB" sz="1200" dirty="0" smtClean="0">
                  <a:solidFill>
                    <a:schemeClr val="accent1"/>
                  </a:solidFill>
                </a:rPr>
                <a:t>part in HIE-ISOLDE  </a:t>
              </a:r>
              <a:endParaRPr lang="en-GB" sz="1200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5996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>
                <a:solidFill>
                  <a:srgbClr val="002060"/>
                </a:solidFill>
              </a:rPr>
              <a:t>ISOLDE Beam Dumps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 fontScale="92500" lnSpcReduction="20000"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Replace/modify the ISOLDE beam dumps</a:t>
            </a:r>
          </a:p>
          <a:p>
            <a:pPr lvl="1"/>
            <a:r>
              <a:rPr lang="en-GB" dirty="0" smtClean="0"/>
              <a:t>At the limit of operation in terms of thermal and compressive stresses</a:t>
            </a:r>
          </a:p>
          <a:p>
            <a:pPr lvl="1"/>
            <a:r>
              <a:rPr lang="en-GB" dirty="0" smtClean="0"/>
              <a:t>Simulations done on assumed properties show that limits are exceeded for certain p-beam conditions</a:t>
            </a:r>
          </a:p>
          <a:p>
            <a:pPr lvl="1"/>
            <a:r>
              <a:rPr lang="en-GB" dirty="0" smtClean="0"/>
              <a:t>A failure of the beam dump would stop the ISOLDE physics program for &gt;12months</a:t>
            </a:r>
          </a:p>
          <a:p>
            <a:pPr lvl="1"/>
            <a:r>
              <a:rPr lang="en-GB" dirty="0" smtClean="0"/>
              <a:t>Prevent any increase in p-beam intensity and energy</a:t>
            </a:r>
          </a:p>
          <a:p>
            <a:r>
              <a:rPr lang="en-GB" dirty="0" smtClean="0"/>
              <a:t>Should be replaced/modified during the LS2 period</a:t>
            </a:r>
          </a:p>
          <a:p>
            <a:pPr lvl="1"/>
            <a:r>
              <a:rPr lang="en-GB" dirty="0" smtClean="0"/>
              <a:t>2 options considered</a:t>
            </a:r>
          </a:p>
        </p:txBody>
      </p:sp>
      <p:pic>
        <p:nvPicPr>
          <p:cNvPr id="4" name="Picture 3" descr="EN-STI-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41771" y="264546"/>
            <a:ext cx="615898" cy="546997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44652" y="381000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/>
          <p:cNvGrpSpPr/>
          <p:nvPr/>
        </p:nvGrpSpPr>
        <p:grpSpPr>
          <a:xfrm>
            <a:off x="0" y="6366069"/>
            <a:ext cx="9148695" cy="540060"/>
            <a:chOff x="0" y="6317940"/>
            <a:chExt cx="9148695" cy="540060"/>
          </a:xfrm>
        </p:grpSpPr>
        <p:sp>
          <p:nvSpPr>
            <p:cNvPr id="10" name="Rectangle 9"/>
            <p:cNvSpPr/>
            <p:nvPr/>
          </p:nvSpPr>
          <p:spPr>
            <a:xfrm>
              <a:off x="0" y="6317940"/>
              <a:ext cx="9148695" cy="54006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373891" y="6497600"/>
              <a:ext cx="5746445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FF0000"/>
                  </a:solidFill>
                </a:rPr>
                <a:t>Necessary and not approved  </a:t>
              </a:r>
              <a:r>
                <a:rPr lang="en-GB" sz="1200" dirty="0" smtClean="0">
                  <a:solidFill>
                    <a:srgbClr val="7030A0"/>
                  </a:solidFill>
                </a:rPr>
                <a:t>not necessary </a:t>
              </a:r>
              <a:r>
                <a:rPr lang="en-GB" sz="1200" dirty="0" err="1" smtClean="0">
                  <a:solidFill>
                    <a:srgbClr val="00B050"/>
                  </a:solidFill>
                </a:rPr>
                <a:t>necessary</a:t>
              </a:r>
              <a:r>
                <a:rPr lang="en-GB" sz="1200" dirty="0" smtClean="0">
                  <a:solidFill>
                    <a:srgbClr val="00B050"/>
                  </a:solidFill>
                </a:rPr>
                <a:t> and approved </a:t>
              </a:r>
              <a:r>
                <a:rPr lang="en-GB" sz="1200" dirty="0" smtClean="0">
                  <a:solidFill>
                    <a:schemeClr val="accent1"/>
                  </a:solidFill>
                </a:rPr>
                <a:t>part in HIE-ISOLDE  </a:t>
              </a:r>
              <a:endParaRPr lang="en-GB" sz="1200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5530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22912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 smtClean="0">
                <a:solidFill>
                  <a:srgbClr val="002060"/>
                </a:solidFill>
              </a:rPr>
              <a:t>ISOLDE Beam Dumps Option 1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 fontScale="92500" lnSpcReduction="20000"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Insert a PSB like water-cooled beam dump in front of existing beam dumps.</a:t>
            </a:r>
          </a:p>
          <a:p>
            <a:pPr lvl="1"/>
            <a:r>
              <a:rPr lang="en-GB" dirty="0" smtClean="0"/>
              <a:t>Advantages:</a:t>
            </a:r>
          </a:p>
          <a:p>
            <a:pPr lvl="2"/>
            <a:r>
              <a:rPr lang="en-GB" dirty="0" smtClean="0"/>
              <a:t>Cheaper option</a:t>
            </a:r>
          </a:p>
          <a:p>
            <a:pPr lvl="2"/>
            <a:r>
              <a:rPr lang="en-GB" dirty="0" smtClean="0"/>
              <a:t>Based on known design</a:t>
            </a:r>
          </a:p>
          <a:p>
            <a:pPr lvl="2"/>
            <a:r>
              <a:rPr lang="en-GB" dirty="0" smtClean="0"/>
              <a:t>“easier” access</a:t>
            </a:r>
          </a:p>
          <a:p>
            <a:pPr lvl="1"/>
            <a:r>
              <a:rPr lang="en-GB" dirty="0" smtClean="0"/>
              <a:t>Disadvantages</a:t>
            </a:r>
          </a:p>
          <a:p>
            <a:pPr lvl="2"/>
            <a:r>
              <a:rPr lang="en-GB" dirty="0" smtClean="0"/>
              <a:t>Implementation and maintenance of a cooling system</a:t>
            </a:r>
          </a:p>
          <a:p>
            <a:pPr lvl="3"/>
            <a:r>
              <a:rPr lang="en-GB" dirty="0" smtClean="0"/>
              <a:t>Activated water</a:t>
            </a:r>
          </a:p>
          <a:p>
            <a:pPr lvl="2"/>
            <a:r>
              <a:rPr lang="en-GB" dirty="0" smtClean="0"/>
              <a:t>Contribution to target area air activation and consequent release to atmosphere.</a:t>
            </a:r>
          </a:p>
          <a:p>
            <a:pPr lvl="2"/>
            <a:r>
              <a:rPr lang="en-GB" dirty="0" smtClean="0"/>
              <a:t>High dose rate for installation</a:t>
            </a:r>
            <a:endParaRPr lang="en-GB" dirty="0"/>
          </a:p>
        </p:txBody>
      </p:sp>
      <p:pic>
        <p:nvPicPr>
          <p:cNvPr id="4" name="Picture 3"/>
          <p:cNvPicPr/>
          <p:nvPr/>
        </p:nvPicPr>
        <p:blipFill rotWithShape="1">
          <a:blip r:embed="rId2"/>
          <a:srcRect l="66191" t="25591" r="8095" b="17716"/>
          <a:stretch/>
        </p:blipFill>
        <p:spPr bwMode="auto">
          <a:xfrm>
            <a:off x="5715000" y="2057400"/>
            <a:ext cx="3276600" cy="20574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141771" y="264546"/>
            <a:ext cx="615898" cy="546997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44652" y="381000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Group 9"/>
          <p:cNvGrpSpPr/>
          <p:nvPr/>
        </p:nvGrpSpPr>
        <p:grpSpPr>
          <a:xfrm>
            <a:off x="0" y="6366069"/>
            <a:ext cx="9148695" cy="540060"/>
            <a:chOff x="0" y="6317940"/>
            <a:chExt cx="9148695" cy="540060"/>
          </a:xfrm>
        </p:grpSpPr>
        <p:sp>
          <p:nvSpPr>
            <p:cNvPr id="11" name="Rectangle 10"/>
            <p:cNvSpPr/>
            <p:nvPr/>
          </p:nvSpPr>
          <p:spPr>
            <a:xfrm>
              <a:off x="0" y="6317940"/>
              <a:ext cx="9148695" cy="54006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73891" y="6497600"/>
              <a:ext cx="5746445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FF0000"/>
                  </a:solidFill>
                </a:rPr>
                <a:t>Necessary and not approved  </a:t>
              </a:r>
              <a:r>
                <a:rPr lang="en-GB" sz="1200" dirty="0" smtClean="0">
                  <a:solidFill>
                    <a:srgbClr val="7030A0"/>
                  </a:solidFill>
                </a:rPr>
                <a:t>not necessary </a:t>
              </a:r>
              <a:r>
                <a:rPr lang="en-GB" sz="1200" dirty="0" err="1" smtClean="0">
                  <a:solidFill>
                    <a:srgbClr val="00B050"/>
                  </a:solidFill>
                </a:rPr>
                <a:t>necessary</a:t>
              </a:r>
              <a:r>
                <a:rPr lang="en-GB" sz="1200" dirty="0" smtClean="0">
                  <a:solidFill>
                    <a:srgbClr val="00B050"/>
                  </a:solidFill>
                </a:rPr>
                <a:t> and approved </a:t>
              </a:r>
              <a:r>
                <a:rPr lang="en-GB" sz="1200" dirty="0" smtClean="0">
                  <a:solidFill>
                    <a:schemeClr val="accent1"/>
                  </a:solidFill>
                </a:rPr>
                <a:t>part in HIE-ISOLDE  </a:t>
              </a:r>
              <a:endParaRPr lang="en-GB" sz="1200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3152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dirty="0" smtClean="0">
                <a:solidFill>
                  <a:srgbClr val="002060"/>
                </a:solidFill>
              </a:rPr>
              <a:t>ISOLDE Beam Dumps</a:t>
            </a:r>
            <a:br>
              <a:rPr lang="en-GB" dirty="0" smtClean="0">
                <a:solidFill>
                  <a:srgbClr val="002060"/>
                </a:solidFill>
              </a:rPr>
            </a:br>
            <a:r>
              <a:rPr lang="en-GB" dirty="0" smtClean="0">
                <a:solidFill>
                  <a:srgbClr val="002060"/>
                </a:solidFill>
              </a:rPr>
              <a:t>Option 2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 fontScale="92500" lnSpcReduction="10000"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Replace existing beam dumps</a:t>
            </a:r>
          </a:p>
          <a:p>
            <a:r>
              <a:rPr lang="en-GB" dirty="0" smtClean="0"/>
              <a:t>Advantages</a:t>
            </a:r>
          </a:p>
          <a:p>
            <a:pPr lvl="1"/>
            <a:r>
              <a:rPr lang="en-GB" dirty="0" smtClean="0"/>
              <a:t>Low dose rate for installation</a:t>
            </a:r>
          </a:p>
          <a:p>
            <a:pPr lvl="1"/>
            <a:r>
              <a:rPr lang="en-GB" dirty="0" smtClean="0"/>
              <a:t>Take advantage to improve shielding (see next slides)</a:t>
            </a:r>
          </a:p>
          <a:p>
            <a:pPr lvl="1"/>
            <a:r>
              <a:rPr lang="en-GB" dirty="0" smtClean="0"/>
              <a:t>Reduction in air activation through new design</a:t>
            </a:r>
          </a:p>
          <a:p>
            <a:r>
              <a:rPr lang="en-GB" dirty="0" smtClean="0"/>
              <a:t>Disadvantages</a:t>
            </a:r>
          </a:p>
          <a:p>
            <a:pPr lvl="1"/>
            <a:r>
              <a:rPr lang="en-GB" dirty="0" smtClean="0"/>
              <a:t>Removal, storage and replacement of ~3500m</a:t>
            </a:r>
            <a:r>
              <a:rPr lang="en-GB" baseline="30000" dirty="0" smtClean="0"/>
              <a:t>3</a:t>
            </a:r>
            <a:r>
              <a:rPr lang="en-GB" dirty="0" smtClean="0"/>
              <a:t> of earth, about half of which is activated.</a:t>
            </a:r>
          </a:p>
          <a:p>
            <a:pPr lvl="1"/>
            <a:r>
              <a:rPr lang="en-GB" dirty="0" smtClean="0"/>
              <a:t>Handling and storage of radioactive beam dump</a:t>
            </a:r>
          </a:p>
          <a:p>
            <a:pPr lvl="1"/>
            <a:r>
              <a:rPr lang="en-GB" dirty="0" smtClean="0"/>
              <a:t>Still require cooling and its associated disadvantages</a:t>
            </a:r>
          </a:p>
          <a:p>
            <a:pPr lvl="1"/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4" name="Picture 3" descr="EN-STI-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41771" y="264546"/>
            <a:ext cx="615898" cy="546997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44652" y="381000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/>
          <p:cNvGrpSpPr/>
          <p:nvPr/>
        </p:nvGrpSpPr>
        <p:grpSpPr>
          <a:xfrm>
            <a:off x="0" y="6366069"/>
            <a:ext cx="9148695" cy="540060"/>
            <a:chOff x="0" y="6317940"/>
            <a:chExt cx="9148695" cy="540060"/>
          </a:xfrm>
        </p:grpSpPr>
        <p:sp>
          <p:nvSpPr>
            <p:cNvPr id="10" name="Rectangle 9"/>
            <p:cNvSpPr/>
            <p:nvPr/>
          </p:nvSpPr>
          <p:spPr>
            <a:xfrm>
              <a:off x="0" y="6317940"/>
              <a:ext cx="9148695" cy="54006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373891" y="6497600"/>
              <a:ext cx="5746445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FF0000"/>
                  </a:solidFill>
                </a:rPr>
                <a:t>Necessary and not approved  </a:t>
              </a:r>
              <a:r>
                <a:rPr lang="en-GB" sz="1200" dirty="0" smtClean="0">
                  <a:solidFill>
                    <a:srgbClr val="7030A0"/>
                  </a:solidFill>
                </a:rPr>
                <a:t>not necessary </a:t>
              </a:r>
              <a:r>
                <a:rPr lang="en-GB" sz="1200" dirty="0" err="1" smtClean="0">
                  <a:solidFill>
                    <a:srgbClr val="00B050"/>
                  </a:solidFill>
                </a:rPr>
                <a:t>necessary</a:t>
              </a:r>
              <a:r>
                <a:rPr lang="en-GB" sz="1200" dirty="0" smtClean="0">
                  <a:solidFill>
                    <a:srgbClr val="00B050"/>
                  </a:solidFill>
                </a:rPr>
                <a:t> and approved </a:t>
              </a:r>
              <a:r>
                <a:rPr lang="en-GB" sz="1200" dirty="0" smtClean="0">
                  <a:solidFill>
                    <a:schemeClr val="accent1"/>
                  </a:solidFill>
                </a:rPr>
                <a:t>part in HIE-ISOLDE  </a:t>
              </a:r>
              <a:endParaRPr lang="en-GB" sz="1200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61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Why were we late?</a:t>
            </a:r>
          </a:p>
          <a:p>
            <a:pPr lvl="1"/>
            <a:r>
              <a:rPr lang="en-GB" dirty="0" smtClean="0"/>
              <a:t>Robots and services</a:t>
            </a:r>
          </a:p>
          <a:p>
            <a:pPr lvl="1"/>
            <a:r>
              <a:rPr lang="en-GB" dirty="0" smtClean="0"/>
              <a:t>MEDICIS shielding</a:t>
            </a:r>
          </a:p>
          <a:p>
            <a:pPr lvl="1"/>
            <a:r>
              <a:rPr lang="en-GB" dirty="0" smtClean="0"/>
              <a:t>GPS.FC20</a:t>
            </a:r>
          </a:p>
          <a:p>
            <a:pPr lvl="1"/>
            <a:r>
              <a:rPr lang="en-GB" dirty="0" smtClean="0"/>
              <a:t>Summary of delayed start-up</a:t>
            </a:r>
          </a:p>
          <a:p>
            <a:pPr marL="514350" indent="-457200"/>
            <a:r>
              <a:rPr lang="en-GB" dirty="0" smtClean="0"/>
              <a:t>Start-up issues</a:t>
            </a:r>
          </a:p>
          <a:p>
            <a:pPr marL="914400" lvl="1" indent="-457200"/>
            <a:r>
              <a:rPr lang="en-GB" dirty="0" smtClean="0"/>
              <a:t>HRS</a:t>
            </a:r>
          </a:p>
          <a:p>
            <a:pPr marL="1314450" lvl="2" indent="-457200"/>
            <a:r>
              <a:rPr lang="en-GB" dirty="0" smtClean="0"/>
              <a:t>Magnet controls, transmission, target </a:t>
            </a:r>
            <a:r>
              <a:rPr lang="en-GB" dirty="0" smtClean="0"/>
              <a:t>coupling</a:t>
            </a:r>
          </a:p>
          <a:p>
            <a:pPr marL="514350" indent="-457200"/>
            <a:r>
              <a:rPr lang="en-GB" dirty="0" smtClean="0"/>
              <a:t>RILIS</a:t>
            </a:r>
          </a:p>
          <a:p>
            <a:pPr marL="514350" indent="-457200"/>
            <a:r>
              <a:rPr lang="en-GB" dirty="0" smtClean="0"/>
              <a:t>REX (</a:t>
            </a:r>
            <a:r>
              <a:rPr lang="en-GB" dirty="0" err="1" smtClean="0"/>
              <a:t>TwinEBIS</a:t>
            </a:r>
            <a:r>
              <a:rPr lang="en-GB" dirty="0" smtClean="0"/>
              <a:t>)</a:t>
            </a:r>
            <a:endParaRPr lang="en-GB" dirty="0" smtClean="0"/>
          </a:p>
          <a:p>
            <a:pPr marL="514350" indent="-457200"/>
            <a:r>
              <a:rPr lang="en-GB" dirty="0" smtClean="0"/>
              <a:t>Consolidation</a:t>
            </a:r>
          </a:p>
          <a:p>
            <a:pPr marL="914400" lvl="1" indent="-457200"/>
            <a:r>
              <a:rPr lang="en-GB" dirty="0" smtClean="0"/>
              <a:t>Chamonix 2014</a:t>
            </a:r>
          </a:p>
          <a:p>
            <a:pPr marL="57150" indent="0">
              <a:buNone/>
            </a:pP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6966975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>
                <a:solidFill>
                  <a:srgbClr val="002060"/>
                </a:solidFill>
              </a:rPr>
              <a:t>Shielding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37111"/>
          </a:xfrm>
          <a:noFill/>
        </p:spPr>
        <p:txBody>
          <a:bodyPr>
            <a:normAutofit fontScale="85000" lnSpcReduction="20000"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Further shielding required to attenuate dose rates observed during operation and under certain conditions:</a:t>
            </a:r>
          </a:p>
          <a:p>
            <a:pPr lvl="1"/>
            <a:r>
              <a:rPr lang="en-GB" dirty="0" smtClean="0">
                <a:solidFill>
                  <a:srgbClr val="002060"/>
                </a:solidFill>
              </a:rPr>
              <a:t>2uA of p-beam on thick ISOLDE targets (&gt;50gcm-2)</a:t>
            </a:r>
          </a:p>
          <a:p>
            <a:pPr lvl="1"/>
            <a:r>
              <a:rPr lang="en-GB" dirty="0" smtClean="0">
                <a:solidFill>
                  <a:srgbClr val="002060"/>
                </a:solidFill>
              </a:rPr>
              <a:t>Identified by RP in </a:t>
            </a:r>
            <a:r>
              <a:rPr lang="en-GB" dirty="0">
                <a:solidFill>
                  <a:srgbClr val="002060"/>
                </a:solidFill>
                <a:hlinkClick r:id="rId3"/>
              </a:rPr>
              <a:t>https://edms.cern.ch/document/1142606/1</a:t>
            </a:r>
            <a:r>
              <a:rPr lang="en-GB" dirty="0">
                <a:solidFill>
                  <a:srgbClr val="002060"/>
                </a:solidFill>
              </a:rPr>
              <a:t> </a:t>
            </a:r>
            <a:r>
              <a:rPr lang="en-US" b="1" dirty="0">
                <a:solidFill>
                  <a:srgbClr val="002060"/>
                </a:solidFill>
              </a:rPr>
              <a:t>CERN-DGS-2010-006-RP-SN</a:t>
            </a:r>
            <a:endParaRPr lang="en-GB" dirty="0">
              <a:solidFill>
                <a:srgbClr val="002060"/>
              </a:solidFill>
            </a:endParaRPr>
          </a:p>
          <a:p>
            <a:pPr lvl="1"/>
            <a:r>
              <a:rPr lang="en-GB" dirty="0" smtClean="0">
                <a:solidFill>
                  <a:srgbClr val="0070C0"/>
                </a:solidFill>
              </a:rPr>
              <a:t>Impact of p-beam intensity and energy increase on radiation dose rates outside the CERN perimeter to be assessed</a:t>
            </a:r>
          </a:p>
          <a:p>
            <a:r>
              <a:rPr lang="en-GB" dirty="0" smtClean="0"/>
              <a:t>Can be combined with an upgrade of the ISOLDE beam dumps</a:t>
            </a:r>
          </a:p>
          <a:p>
            <a:r>
              <a:rPr lang="en-GB" dirty="0" smtClean="0"/>
              <a:t>Requires major excavation work of activated earth</a:t>
            </a:r>
          </a:p>
        </p:txBody>
      </p:sp>
      <p:pic>
        <p:nvPicPr>
          <p:cNvPr id="6" name="Picture 5" descr="EN-STI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41771" y="264546"/>
            <a:ext cx="615898" cy="546997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44652" y="381000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Group 10"/>
          <p:cNvGrpSpPr/>
          <p:nvPr/>
        </p:nvGrpSpPr>
        <p:grpSpPr>
          <a:xfrm>
            <a:off x="0" y="6366069"/>
            <a:ext cx="9148695" cy="540060"/>
            <a:chOff x="0" y="6317940"/>
            <a:chExt cx="9148695" cy="540060"/>
          </a:xfrm>
        </p:grpSpPr>
        <p:sp>
          <p:nvSpPr>
            <p:cNvPr id="12" name="Rectangle 11"/>
            <p:cNvSpPr/>
            <p:nvPr/>
          </p:nvSpPr>
          <p:spPr>
            <a:xfrm>
              <a:off x="0" y="6317940"/>
              <a:ext cx="9148695" cy="54006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373891" y="6497600"/>
              <a:ext cx="5746445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FF0000"/>
                  </a:solidFill>
                </a:rPr>
                <a:t>Necessary and not approved  </a:t>
              </a:r>
              <a:r>
                <a:rPr lang="en-GB" sz="1200" dirty="0" smtClean="0">
                  <a:solidFill>
                    <a:srgbClr val="7030A0"/>
                  </a:solidFill>
                </a:rPr>
                <a:t>not necessary </a:t>
              </a:r>
              <a:r>
                <a:rPr lang="en-GB" sz="1200" dirty="0" err="1" smtClean="0">
                  <a:solidFill>
                    <a:srgbClr val="00B050"/>
                  </a:solidFill>
                </a:rPr>
                <a:t>necessary</a:t>
              </a:r>
              <a:r>
                <a:rPr lang="en-GB" sz="1200" dirty="0" smtClean="0">
                  <a:solidFill>
                    <a:srgbClr val="00B050"/>
                  </a:solidFill>
                </a:rPr>
                <a:t> and approved </a:t>
              </a:r>
              <a:r>
                <a:rPr lang="en-GB" sz="1200" dirty="0" smtClean="0">
                  <a:solidFill>
                    <a:schemeClr val="accent1"/>
                  </a:solidFill>
                </a:rPr>
                <a:t>part in HIE-ISOLDE  </a:t>
              </a:r>
              <a:endParaRPr lang="en-GB" sz="1200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7106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386" y="1284410"/>
            <a:ext cx="7613824" cy="5285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>
                <a:solidFill>
                  <a:srgbClr val="002060"/>
                </a:solidFill>
              </a:rPr>
              <a:t>Shielding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386" y="1284410"/>
            <a:ext cx="7651644" cy="5291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EN-STI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41771" y="264546"/>
            <a:ext cx="615898" cy="546997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44652" y="381000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23903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Off-line Separator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  <a:noFill/>
        </p:spPr>
        <p:txBody>
          <a:bodyPr>
            <a:normAutofit fontScale="55000" lnSpcReduction="20000"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Construction of a dedicated off-line separator in the Class A laboratories</a:t>
            </a:r>
          </a:p>
          <a:p>
            <a:endParaRPr lang="en-GB" dirty="0"/>
          </a:p>
          <a:p>
            <a:r>
              <a:rPr lang="en-GB" dirty="0" smtClean="0"/>
              <a:t>Prior to 2005 and the commissioning of the Class A laboratories at the ISOLDE Facility, </a:t>
            </a:r>
            <a:r>
              <a:rPr lang="en-GB" dirty="0"/>
              <a:t>a</a:t>
            </a:r>
            <a:r>
              <a:rPr lang="en-GB" dirty="0" smtClean="0"/>
              <a:t>ll targets (non-actinide and actinide (UC</a:t>
            </a:r>
            <a:r>
              <a:rPr lang="en-GB" baseline="-25000" dirty="0" smtClean="0"/>
              <a:t>2</a:t>
            </a:r>
            <a:r>
              <a:rPr lang="en-GB" dirty="0" smtClean="0"/>
              <a:t>-C)) underwent off-line testing in the ISOLDE laboratories in building 3 prior to operation on-line.</a:t>
            </a:r>
          </a:p>
          <a:p>
            <a:pPr lvl="1"/>
            <a:r>
              <a:rPr lang="en-GB" dirty="0" smtClean="0"/>
              <a:t>Target characterization, stable beam mass scans, ionization efficiency measurements..</a:t>
            </a:r>
            <a:r>
              <a:rPr lang="en-GB" dirty="0" err="1" smtClean="0"/>
              <a:t>etc</a:t>
            </a:r>
            <a:endParaRPr lang="en-GB" dirty="0" smtClean="0"/>
          </a:p>
          <a:p>
            <a:pPr lvl="1"/>
            <a:endParaRPr lang="en-GB" dirty="0" smtClean="0"/>
          </a:p>
          <a:p>
            <a:r>
              <a:rPr lang="en-GB" dirty="0" smtClean="0"/>
              <a:t>Since 2005</a:t>
            </a:r>
          </a:p>
          <a:p>
            <a:pPr lvl="1"/>
            <a:r>
              <a:rPr lang="en-GB" dirty="0" smtClean="0"/>
              <a:t>All radioactive source handling (including actinide target preparation) is done in the Class A laboratories.</a:t>
            </a:r>
          </a:p>
          <a:p>
            <a:pPr lvl="1"/>
            <a:r>
              <a:rPr lang="en-GB" dirty="0" smtClean="0"/>
              <a:t>To avoid cross contamination, only non-actinide targets continue to be tested in building 3</a:t>
            </a:r>
          </a:p>
          <a:p>
            <a:pPr lvl="1"/>
            <a:r>
              <a:rPr lang="en-GB" dirty="0" smtClean="0"/>
              <a:t>A second dedicated off-line separator is required in the Class A laboratories for the testing of actinide targets .</a:t>
            </a:r>
          </a:p>
          <a:p>
            <a:r>
              <a:rPr lang="en-GB" dirty="0" smtClean="0"/>
              <a:t>The risk is poor on-line target performance leading to the cancellation of a physics run</a:t>
            </a:r>
          </a:p>
          <a:p>
            <a:pPr lvl="1"/>
            <a:r>
              <a:rPr lang="en-GB" dirty="0" smtClean="0"/>
              <a:t>2 week loss of physics + time and travel of users</a:t>
            </a:r>
          </a:p>
          <a:p>
            <a:pPr lvl="2"/>
            <a:endParaRPr lang="en-GB" dirty="0" smtClean="0"/>
          </a:p>
          <a:p>
            <a:r>
              <a:rPr lang="en-GB" dirty="0" smtClean="0"/>
              <a:t>Spin off: Could be used for “winter physics”</a:t>
            </a:r>
          </a:p>
          <a:p>
            <a:pPr lvl="1"/>
            <a:r>
              <a:rPr lang="en-GB" baseline="30000" dirty="0" smtClean="0"/>
              <a:t>7</a:t>
            </a:r>
            <a:r>
              <a:rPr lang="en-GB" dirty="0" smtClean="0"/>
              <a:t>Be collections, long-lived isotope collections</a:t>
            </a:r>
            <a:endParaRPr lang="en-GB" dirty="0"/>
          </a:p>
        </p:txBody>
      </p:sp>
      <p:pic>
        <p:nvPicPr>
          <p:cNvPr id="4" name="Picture 3" descr="EN-STI-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41771" y="264546"/>
            <a:ext cx="615898" cy="546997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44652" y="381000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498" b="26301"/>
          <a:stretch/>
        </p:blipFill>
        <p:spPr bwMode="auto">
          <a:xfrm>
            <a:off x="1763688" y="4509120"/>
            <a:ext cx="5592854" cy="1510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0" y="6366069"/>
            <a:ext cx="9148695" cy="540060"/>
            <a:chOff x="0" y="6317940"/>
            <a:chExt cx="9148695" cy="540060"/>
          </a:xfrm>
        </p:grpSpPr>
        <p:sp>
          <p:nvSpPr>
            <p:cNvPr id="11" name="Rectangle 10"/>
            <p:cNvSpPr/>
            <p:nvPr/>
          </p:nvSpPr>
          <p:spPr>
            <a:xfrm>
              <a:off x="0" y="6317940"/>
              <a:ext cx="9148695" cy="54006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73891" y="6497600"/>
              <a:ext cx="5746445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FF0000"/>
                  </a:solidFill>
                </a:rPr>
                <a:t>Necessary and not approved  </a:t>
              </a:r>
              <a:r>
                <a:rPr lang="en-GB" sz="1200" dirty="0" smtClean="0">
                  <a:solidFill>
                    <a:srgbClr val="7030A0"/>
                  </a:solidFill>
                </a:rPr>
                <a:t>not necessary </a:t>
              </a:r>
              <a:r>
                <a:rPr lang="en-GB" sz="1200" dirty="0" err="1" smtClean="0">
                  <a:solidFill>
                    <a:srgbClr val="00B050"/>
                  </a:solidFill>
                </a:rPr>
                <a:t>necessary</a:t>
              </a:r>
              <a:r>
                <a:rPr lang="en-GB" sz="1200" dirty="0" smtClean="0">
                  <a:solidFill>
                    <a:srgbClr val="00B050"/>
                  </a:solidFill>
                </a:rPr>
                <a:t> and approved </a:t>
              </a:r>
              <a:r>
                <a:rPr lang="en-GB" sz="1200" dirty="0" smtClean="0">
                  <a:solidFill>
                    <a:schemeClr val="accent1"/>
                  </a:solidFill>
                </a:rPr>
                <a:t>part in HIE-ISOLDE  </a:t>
              </a:r>
              <a:endParaRPr lang="en-GB" sz="1200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0258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REX-ISOLDE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800600" cy="4525963"/>
          </a:xfrm>
        </p:spPr>
        <p:txBody>
          <a:bodyPr>
            <a:normAutofit fontScale="62500" lnSpcReduction="20000"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The low energy part of REX cools, bunches and ionizes to a multi-charged state the singly-charged ion beams from ISOLDE before injecting into the REX-</a:t>
            </a:r>
            <a:r>
              <a:rPr lang="en-GB" dirty="0" err="1" smtClean="0"/>
              <a:t>Linac</a:t>
            </a:r>
            <a:endParaRPr lang="en-GB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REX-ISOLDE provides ~ 200 x 8 hour shifts per year of physics to the ISOLDE community</a:t>
            </a:r>
          </a:p>
          <a:p>
            <a:endParaRPr lang="en-GB" dirty="0" smtClean="0">
              <a:solidFill>
                <a:srgbClr val="002060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Consolidation implies replacement of critical components for the REXTRAP and REXEBIS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Request 300kCHF over a period of 3 years</a:t>
            </a:r>
          </a:p>
          <a:p>
            <a:pPr lvl="2"/>
            <a:r>
              <a:rPr lang="en-GB" dirty="0" smtClean="0">
                <a:solidFill>
                  <a:srgbClr val="FF0000"/>
                </a:solidFill>
              </a:rPr>
              <a:t>2016-2017-2018</a:t>
            </a:r>
          </a:p>
          <a:p>
            <a:pPr lvl="1"/>
            <a:r>
              <a:rPr lang="en-GB" dirty="0" smtClean="0">
                <a:solidFill>
                  <a:srgbClr val="0070C0"/>
                </a:solidFill>
              </a:rPr>
              <a:t>May be integrated into a project to replace with an upgraded REXEBIS</a:t>
            </a:r>
          </a:p>
          <a:p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8194" name="Picture 2" descr="http://rex-isolde.web.cern.ch/sites/rex-isolde.web.cern.ch/files/images/CCiso1_01_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438400"/>
            <a:ext cx="3826351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141771" y="264546"/>
            <a:ext cx="615898" cy="546997"/>
          </a:xfrm>
          <a:prstGeom prst="rect">
            <a:avLst/>
          </a:prstGeom>
        </p:spPr>
      </p:pic>
      <p:pic>
        <p:nvPicPr>
          <p:cNvPr id="8196" name="Picture 4" descr="Hom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55754"/>
            <a:ext cx="2209800" cy="668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0" y="6366069"/>
            <a:ext cx="9148695" cy="540060"/>
            <a:chOff x="0" y="6317940"/>
            <a:chExt cx="9148695" cy="540060"/>
          </a:xfrm>
        </p:grpSpPr>
        <p:sp>
          <p:nvSpPr>
            <p:cNvPr id="11" name="Rectangle 10"/>
            <p:cNvSpPr/>
            <p:nvPr/>
          </p:nvSpPr>
          <p:spPr>
            <a:xfrm>
              <a:off x="0" y="6317940"/>
              <a:ext cx="9148695" cy="54006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73891" y="6497600"/>
              <a:ext cx="5746445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FF0000"/>
                  </a:solidFill>
                </a:rPr>
                <a:t>Necessary and not approved  </a:t>
              </a:r>
              <a:r>
                <a:rPr lang="en-GB" sz="1200" dirty="0" smtClean="0">
                  <a:solidFill>
                    <a:srgbClr val="7030A0"/>
                  </a:solidFill>
                </a:rPr>
                <a:t>not necessary </a:t>
              </a:r>
              <a:r>
                <a:rPr lang="en-GB" sz="1200" dirty="0" err="1" smtClean="0">
                  <a:solidFill>
                    <a:srgbClr val="00B050"/>
                  </a:solidFill>
                </a:rPr>
                <a:t>necessary</a:t>
              </a:r>
              <a:r>
                <a:rPr lang="en-GB" sz="1200" dirty="0" smtClean="0">
                  <a:solidFill>
                    <a:srgbClr val="00B050"/>
                  </a:solidFill>
                </a:rPr>
                <a:t> and approved </a:t>
              </a:r>
              <a:r>
                <a:rPr lang="en-GB" sz="1200" dirty="0" smtClean="0">
                  <a:solidFill>
                    <a:schemeClr val="accent1"/>
                  </a:solidFill>
                </a:rPr>
                <a:t>part in HIE-ISOLDE  </a:t>
              </a:r>
              <a:endParaRPr lang="en-GB" sz="1200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699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 RILIS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1589566"/>
            <a:ext cx="4316288" cy="5079794"/>
          </a:xfrm>
        </p:spPr>
        <p:txBody>
          <a:bodyPr>
            <a:noAutofit/>
          </a:bodyPr>
          <a:lstStyle/>
          <a:p>
            <a:r>
              <a:rPr lang="en-GB" sz="1800" dirty="0" smtClean="0"/>
              <a:t>RILIS is the Resonance Ionization Laser Ion Source, used to improve the selectivity of the ion sources in ISOLDE. </a:t>
            </a:r>
          </a:p>
          <a:p>
            <a:endParaRPr lang="en-GB" sz="1800" dirty="0" smtClean="0"/>
          </a:p>
          <a:p>
            <a:r>
              <a:rPr lang="en-GB" sz="1800" dirty="0" smtClean="0"/>
              <a:t>70% of the beams in ISOLDE are produced using RILIS. </a:t>
            </a:r>
          </a:p>
          <a:p>
            <a:endParaRPr lang="en-GB" sz="1800" dirty="0" smtClean="0"/>
          </a:p>
          <a:p>
            <a:r>
              <a:rPr lang="en-GB" sz="1800" dirty="0" err="1" smtClean="0"/>
              <a:t>Nd:YAG</a:t>
            </a:r>
            <a:r>
              <a:rPr lang="en-GB" sz="1800" dirty="0" smtClean="0"/>
              <a:t> lasers have limited lifetime, and need to be replaced  after about 15000 hour of operation (say, every 5 years). </a:t>
            </a:r>
          </a:p>
          <a:p>
            <a:endParaRPr lang="en-GB" sz="1800" dirty="0"/>
          </a:p>
          <a:p>
            <a:r>
              <a:rPr lang="en-GB" sz="1800" dirty="0" smtClean="0"/>
              <a:t>We already see signs of degradation (output power reduced) of the YAG lasers (bought in 2007/2008), so it is time to replace them.</a:t>
            </a:r>
            <a:endParaRPr lang="en-GB" sz="1800" dirty="0"/>
          </a:p>
          <a:p>
            <a:pPr marL="0" indent="0">
              <a:buNone/>
            </a:pPr>
            <a:r>
              <a:rPr lang="en-GB" sz="1800" dirty="0" smtClean="0"/>
              <a:t>  </a:t>
            </a:r>
            <a:endParaRPr lang="en-GB" sz="1800" dirty="0"/>
          </a:p>
        </p:txBody>
      </p:sp>
      <p:pic>
        <p:nvPicPr>
          <p:cNvPr id="6" name="Content Placeholder 5"/>
          <p:cNvPicPr>
            <a:picLocks noGrp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8024" y="1268760"/>
            <a:ext cx="4248472" cy="2880320"/>
          </a:xfrm>
          <a:prstGeom prst="rect">
            <a:avLst/>
          </a:prstGeom>
          <a:noFill/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3470206"/>
              </p:ext>
            </p:extLst>
          </p:nvPr>
        </p:nvGraphicFramePr>
        <p:xfrm>
          <a:off x="4355976" y="4221088"/>
          <a:ext cx="4564103" cy="21450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Chart" r:id="rId4" imgW="6096090" imgH="4076730" progId="MSGraph.Chart.8">
                  <p:embed followColorScheme="full"/>
                </p:oleObj>
              </mc:Choice>
              <mc:Fallback>
                <p:oleObj name="Chart" r:id="rId4" imgW="6096090" imgH="407673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5976" y="4221088"/>
                        <a:ext cx="4564103" cy="21450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 descr="EN-STI-LOGO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141771" y="264546"/>
            <a:ext cx="615898" cy="546997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44652" y="381000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3276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10944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Impact of laser failure on operation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Spare lasers are used to replace faulty units</a:t>
            </a:r>
          </a:p>
          <a:p>
            <a:pPr marL="640080" lvl="2" indent="0">
              <a:buNone/>
            </a:pPr>
            <a:r>
              <a:rPr lang="en-GB" dirty="0" smtClean="0"/>
              <a:t>~ 2 failures per operation year, tending to increase with the age of lasers</a:t>
            </a:r>
          </a:p>
          <a:p>
            <a:pPr marL="640080" lvl="2" indent="0">
              <a:buNone/>
            </a:pPr>
            <a:r>
              <a:rPr lang="en-GB" dirty="0" smtClean="0"/>
              <a:t>Spare units are becoming old, performance degrading</a:t>
            </a:r>
          </a:p>
          <a:p>
            <a:pPr marL="640080" lvl="2" indent="0">
              <a:buNone/>
            </a:pPr>
            <a:r>
              <a:rPr lang="en-GB" dirty="0" smtClean="0"/>
              <a:t>Cost of repair is high as the warranty has expired </a:t>
            </a:r>
          </a:p>
          <a:p>
            <a:pPr marL="640080" lvl="2" indent="0">
              <a:buNone/>
            </a:pPr>
            <a:endParaRPr lang="en-GB" dirty="0" smtClean="0"/>
          </a:p>
          <a:p>
            <a:r>
              <a:rPr lang="en-GB" dirty="0" smtClean="0"/>
              <a:t>More RILIS beams are available after LS1</a:t>
            </a:r>
          </a:p>
          <a:p>
            <a:pPr lvl="1">
              <a:buFontTx/>
              <a:buChar char="-"/>
            </a:pPr>
            <a:r>
              <a:rPr lang="en-GB" sz="2300" dirty="0"/>
              <a:t>More requests for </a:t>
            </a:r>
            <a:r>
              <a:rPr lang="en-GB" sz="2300" dirty="0" smtClean="0"/>
              <a:t>RILIS from ISOLDE users</a:t>
            </a:r>
            <a:endParaRPr lang="en-GB" sz="2300" dirty="0"/>
          </a:p>
          <a:p>
            <a:pPr lvl="1">
              <a:buFontTx/>
              <a:buChar char="-"/>
            </a:pPr>
            <a:r>
              <a:rPr lang="en-GB" sz="2300" dirty="0"/>
              <a:t>Duration of runs will increase    </a:t>
            </a:r>
          </a:p>
        </p:txBody>
      </p:sp>
      <p:pic>
        <p:nvPicPr>
          <p:cNvPr id="12" name="Picture 11" descr="EN-STI-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41771" y="264546"/>
            <a:ext cx="615898" cy="546997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44652" y="381000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4569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5904656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 smtClean="0"/>
              <a:t>Budget request for consolidation of RILIS lasers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1556792"/>
            <a:ext cx="8153400" cy="4392488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Request 2013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Spending profile  </a:t>
            </a:r>
            <a:r>
              <a:rPr lang="en-GB" dirty="0" smtClean="0">
                <a:solidFill>
                  <a:srgbClr val="FF0000"/>
                </a:solidFill>
              </a:rPr>
              <a:t>-</a:t>
            </a:r>
            <a:r>
              <a:rPr lang="en-GB" dirty="0" smtClean="0"/>
              <a:t> was not approved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1884907"/>
              </p:ext>
            </p:extLst>
          </p:nvPr>
        </p:nvGraphicFramePr>
        <p:xfrm>
          <a:off x="395536" y="5877272"/>
          <a:ext cx="8136904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4226"/>
                <a:gridCol w="2034226"/>
                <a:gridCol w="2034226"/>
                <a:gridCol w="2034226"/>
              </a:tblGrid>
              <a:tr h="298832">
                <a:tc>
                  <a:txBody>
                    <a:bodyPr/>
                    <a:lstStyle/>
                    <a:p>
                      <a:r>
                        <a:rPr lang="en-GB" dirty="0" smtClean="0"/>
                        <a:t>Status  / </a:t>
                      </a:r>
                      <a:r>
                        <a:rPr lang="en-GB" dirty="0" err="1" smtClean="0"/>
                        <a:t>kCHF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Total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requested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295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405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713981"/>
              </p:ext>
            </p:extLst>
          </p:nvPr>
        </p:nvGraphicFramePr>
        <p:xfrm>
          <a:off x="251520" y="2060848"/>
          <a:ext cx="8496945" cy="29616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67100"/>
                <a:gridCol w="2358585"/>
                <a:gridCol w="1401067"/>
                <a:gridCol w="907219"/>
                <a:gridCol w="1262974"/>
              </a:tblGrid>
              <a:tr h="623064">
                <a:tc>
                  <a:txBody>
                    <a:bodyPr/>
                    <a:lstStyle/>
                    <a:p>
                      <a:pPr algn="ctr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800" dirty="0">
                          <a:effectLst/>
                        </a:rPr>
                        <a:t>Laser model</a:t>
                      </a:r>
                      <a:endParaRPr lang="en-GB" sz="18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800" dirty="0">
                          <a:effectLst/>
                        </a:rPr>
                        <a:t>Application</a:t>
                      </a:r>
                      <a:endParaRPr lang="en-GB" sz="18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800" dirty="0">
                          <a:effectLst/>
                        </a:rPr>
                        <a:t>Year of purchase</a:t>
                      </a:r>
                      <a:endParaRPr lang="en-GB" sz="18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800">
                          <a:effectLst/>
                        </a:rPr>
                        <a:t>Number</a:t>
                      </a:r>
                      <a:endParaRPr lang="en-GB" sz="18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800">
                          <a:effectLst/>
                        </a:rPr>
                        <a:t>Estimated price/unit, kCHF</a:t>
                      </a:r>
                      <a:endParaRPr lang="en-GB" sz="18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 anchor="ctr"/>
                </a:tc>
              </a:tr>
              <a:tr h="488528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800" dirty="0" err="1">
                          <a:effectLst/>
                        </a:rPr>
                        <a:t>Lumera</a:t>
                      </a:r>
                      <a:r>
                        <a:rPr lang="en-GB" sz="1800" dirty="0">
                          <a:effectLst/>
                        </a:rPr>
                        <a:t> Blaze 532-40-HE</a:t>
                      </a:r>
                      <a:endParaRPr lang="en-GB" sz="18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800" dirty="0">
                          <a:effectLst/>
                        </a:rPr>
                        <a:t>Highly efficient non-resonant ionization</a:t>
                      </a:r>
                      <a:endParaRPr lang="en-GB" sz="18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800" dirty="0">
                          <a:effectLst/>
                        </a:rPr>
                        <a:t>2014 </a:t>
                      </a:r>
                      <a:endParaRPr lang="en-GB" sz="18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800">
                          <a:effectLst/>
                        </a:rPr>
                        <a:t>1</a:t>
                      </a:r>
                      <a:endParaRPr lang="en-GB" sz="18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800">
                          <a:effectLst/>
                        </a:rPr>
                        <a:t>110</a:t>
                      </a:r>
                      <a:endParaRPr lang="en-GB" sz="18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/>
                </a:tc>
              </a:tr>
              <a:tr h="559673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800" dirty="0" err="1">
                          <a:effectLst/>
                        </a:rPr>
                        <a:t>EdgeWave</a:t>
                      </a:r>
                      <a:r>
                        <a:rPr lang="en-GB" sz="1800" dirty="0">
                          <a:effectLst/>
                        </a:rPr>
                        <a:t> </a:t>
                      </a:r>
                      <a:r>
                        <a:rPr lang="en-GB" sz="1800" dirty="0" err="1">
                          <a:effectLst/>
                        </a:rPr>
                        <a:t>Innoslab</a:t>
                      </a:r>
                      <a:r>
                        <a:rPr lang="en-GB" sz="1800" dirty="0">
                          <a:effectLst/>
                        </a:rPr>
                        <a:t> </a:t>
                      </a:r>
                      <a:r>
                        <a:rPr lang="en-GB" sz="1800" dirty="0" smtClean="0">
                          <a:effectLst/>
                        </a:rPr>
                        <a:t>CX16III-OE + warranty extension</a:t>
                      </a:r>
                      <a:endParaRPr lang="en-GB" sz="18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800" dirty="0">
                          <a:effectLst/>
                        </a:rPr>
                        <a:t>Pumping of dye lasers and non-resonant ionization</a:t>
                      </a:r>
                      <a:endParaRPr lang="en-GB" sz="18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800">
                          <a:effectLst/>
                        </a:rPr>
                        <a:t>2015</a:t>
                      </a:r>
                      <a:endParaRPr lang="en-GB" sz="18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800">
                          <a:effectLst/>
                        </a:rPr>
                        <a:t>1</a:t>
                      </a:r>
                      <a:endParaRPr lang="en-GB" sz="18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800" dirty="0" smtClean="0">
                          <a:effectLst/>
                        </a:rPr>
                        <a:t>220</a:t>
                      </a:r>
                      <a:endParaRPr lang="en-GB" sz="1800" dirty="0">
                        <a:effectLst/>
                      </a:endParaRPr>
                    </a:p>
                    <a:p>
                      <a:pPr algn="ctr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endParaRPr lang="en-GB" sz="18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/>
                </a:tc>
              </a:tr>
              <a:tr h="559673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800" dirty="0">
                          <a:effectLst/>
                        </a:rPr>
                        <a:t>Photonics DM60</a:t>
                      </a:r>
                    </a:p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800" dirty="0">
                          <a:effectLst/>
                        </a:rPr>
                        <a:t>or similar</a:t>
                      </a:r>
                      <a:endParaRPr lang="en-GB" sz="18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800" dirty="0">
                          <a:effectLst/>
                        </a:rPr>
                        <a:t>Pumping of </a:t>
                      </a:r>
                      <a:r>
                        <a:rPr lang="en-GB" sz="1800" dirty="0" err="1">
                          <a:effectLst/>
                        </a:rPr>
                        <a:t>TiSa</a:t>
                      </a:r>
                      <a:r>
                        <a:rPr lang="en-GB" sz="1800" dirty="0">
                          <a:effectLst/>
                        </a:rPr>
                        <a:t> lasers</a:t>
                      </a:r>
                      <a:endParaRPr lang="en-GB" sz="18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800" dirty="0">
                          <a:effectLst/>
                        </a:rPr>
                        <a:t>2015</a:t>
                      </a:r>
                      <a:endParaRPr lang="en-GB" sz="18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800">
                          <a:effectLst/>
                        </a:rPr>
                        <a:t>1</a:t>
                      </a:r>
                      <a:endParaRPr lang="en-GB" sz="18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800" dirty="0">
                          <a:effectLst/>
                        </a:rPr>
                        <a:t>75</a:t>
                      </a:r>
                      <a:endParaRPr lang="en-GB" sz="18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53975" marR="53975" marT="17780" marB="17780"/>
                </a:tc>
              </a:tr>
            </a:tbl>
          </a:graphicData>
        </a:graphic>
      </p:graphicFrame>
      <p:pic>
        <p:nvPicPr>
          <p:cNvPr id="8" name="Picture 7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141771" y="264546"/>
            <a:ext cx="615898" cy="546997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44652" y="381000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5557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287452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Current status of RILIS consolidation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1600200"/>
            <a:ext cx="8514528" cy="4495800"/>
          </a:xfrm>
        </p:spPr>
        <p:txBody>
          <a:bodyPr>
            <a:normAutofit/>
          </a:bodyPr>
          <a:lstStyle/>
          <a:p>
            <a:r>
              <a:rPr lang="en-US" sz="3100" b="1" dirty="0" err="1"/>
              <a:t>Lumera</a:t>
            </a:r>
            <a:r>
              <a:rPr lang="en-US" sz="3100" b="1" dirty="0"/>
              <a:t> laser             </a:t>
            </a:r>
            <a:r>
              <a:rPr lang="en-US" sz="2700" dirty="0"/>
              <a:t>purchased in 2014 </a:t>
            </a:r>
          </a:p>
          <a:p>
            <a:pPr marL="365760" lvl="1" indent="0">
              <a:buNone/>
            </a:pPr>
            <a:r>
              <a:rPr lang="en-GB" sz="2400" dirty="0" smtClean="0"/>
              <a:t>Funding </a:t>
            </a:r>
            <a:r>
              <a:rPr lang="en-GB" sz="2400" dirty="0"/>
              <a:t>gathered from other </a:t>
            </a:r>
            <a:r>
              <a:rPr lang="en-GB" sz="2400" dirty="0" smtClean="0"/>
              <a:t>sources: </a:t>
            </a:r>
          </a:p>
          <a:p>
            <a:pPr marL="365760" lvl="1" indent="0">
              <a:buNone/>
            </a:pPr>
            <a:r>
              <a:rPr lang="en-US" sz="2400" dirty="0" smtClean="0"/>
              <a:t>Marie </a:t>
            </a:r>
            <a:r>
              <a:rPr lang="en-US" sz="2400" dirty="0"/>
              <a:t>Curie ITN CATHI (50%) + STI operation (50</a:t>
            </a:r>
            <a:r>
              <a:rPr lang="en-US" sz="2400" dirty="0" smtClean="0"/>
              <a:t>%)</a:t>
            </a:r>
            <a:endParaRPr lang="en-US" sz="1200" dirty="0" smtClean="0"/>
          </a:p>
          <a:p>
            <a:r>
              <a:rPr lang="en-US" sz="3100" b="1" dirty="0"/>
              <a:t>Photonics laser            </a:t>
            </a:r>
            <a:r>
              <a:rPr lang="en-US" sz="2700" dirty="0" smtClean="0"/>
              <a:t>price increased to 105 </a:t>
            </a:r>
            <a:r>
              <a:rPr lang="en-US" sz="2700" dirty="0" err="1" smtClean="0"/>
              <a:t>kCHF</a:t>
            </a:r>
            <a:endParaRPr lang="en-US" sz="2700" dirty="0" smtClean="0"/>
          </a:p>
          <a:p>
            <a:r>
              <a:rPr lang="en-GB" sz="2800" b="1" dirty="0" smtClean="0"/>
              <a:t>Updated budget request </a:t>
            </a:r>
          </a:p>
          <a:p>
            <a:pPr marL="365760" lvl="1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pPr marL="365760" lvl="1" indent="0">
              <a:buNone/>
            </a:pP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7" name="Right Arrow 6"/>
          <p:cNvSpPr/>
          <p:nvPr/>
        </p:nvSpPr>
        <p:spPr>
          <a:xfrm>
            <a:off x="3172640" y="1912536"/>
            <a:ext cx="576064" cy="144016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Arrow 7"/>
          <p:cNvSpPr/>
          <p:nvPr/>
        </p:nvSpPr>
        <p:spPr>
          <a:xfrm>
            <a:off x="3460672" y="3284984"/>
            <a:ext cx="576064" cy="144016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1331767"/>
              </p:ext>
            </p:extLst>
          </p:nvPr>
        </p:nvGraphicFramePr>
        <p:xfrm>
          <a:off x="293033" y="4149080"/>
          <a:ext cx="8136904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4226"/>
                <a:gridCol w="2034226"/>
                <a:gridCol w="2034226"/>
                <a:gridCol w="2034226"/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Status  / </a:t>
                      </a:r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kCHF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2014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Total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requested</a:t>
                      </a:r>
                      <a:endParaRPr lang="en-GB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325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325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15008" y="5301208"/>
            <a:ext cx="89289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FF0000"/>
                </a:solidFill>
              </a:rPr>
              <a:t>RILIS lasers require a recurrent consolidation every 5 years </a:t>
            </a:r>
            <a:endParaRPr lang="en-GB" sz="2400" dirty="0">
              <a:solidFill>
                <a:srgbClr val="FF0000"/>
              </a:solidFill>
            </a:endParaRPr>
          </a:p>
          <a:p>
            <a:pPr algn="ctr"/>
            <a:r>
              <a:rPr lang="en-GB" sz="2400" dirty="0" smtClean="0">
                <a:solidFill>
                  <a:srgbClr val="FF0000"/>
                </a:solidFill>
              </a:rPr>
              <a:t>~ 435 </a:t>
            </a:r>
            <a:r>
              <a:rPr lang="en-GB" sz="2400" dirty="0" err="1" smtClean="0">
                <a:solidFill>
                  <a:srgbClr val="FF0000"/>
                </a:solidFill>
              </a:rPr>
              <a:t>kCHF</a:t>
            </a:r>
            <a:r>
              <a:rPr lang="en-GB" sz="2400" dirty="0" smtClean="0">
                <a:solidFill>
                  <a:srgbClr val="FF0000"/>
                </a:solidFill>
              </a:rPr>
              <a:t> in 2020 </a:t>
            </a:r>
            <a:endParaRPr lang="en-GB" sz="2400" dirty="0">
              <a:solidFill>
                <a:srgbClr val="FF0000"/>
              </a:solidFill>
            </a:endParaRPr>
          </a:p>
        </p:txBody>
      </p:sp>
      <p:pic>
        <p:nvPicPr>
          <p:cNvPr id="15" name="Picture 14" descr="EN-STI-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41771" y="264546"/>
            <a:ext cx="615898" cy="546997"/>
          </a:xfrm>
          <a:prstGeom prst="rect">
            <a:avLst/>
          </a:prstGeom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44652" y="381000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" name="Group 16"/>
          <p:cNvGrpSpPr/>
          <p:nvPr/>
        </p:nvGrpSpPr>
        <p:grpSpPr>
          <a:xfrm>
            <a:off x="0" y="6366069"/>
            <a:ext cx="9148695" cy="540060"/>
            <a:chOff x="0" y="6317940"/>
            <a:chExt cx="9148695" cy="540060"/>
          </a:xfrm>
        </p:grpSpPr>
        <p:sp>
          <p:nvSpPr>
            <p:cNvPr id="18" name="Rectangle 17"/>
            <p:cNvSpPr/>
            <p:nvPr/>
          </p:nvSpPr>
          <p:spPr>
            <a:xfrm>
              <a:off x="0" y="6317940"/>
              <a:ext cx="9148695" cy="54006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373891" y="6497600"/>
              <a:ext cx="5746445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FF0000"/>
                  </a:solidFill>
                </a:rPr>
                <a:t>Necessary and not approved  </a:t>
              </a:r>
              <a:r>
                <a:rPr lang="en-GB" sz="1200" dirty="0" smtClean="0">
                  <a:solidFill>
                    <a:srgbClr val="7030A0"/>
                  </a:solidFill>
                </a:rPr>
                <a:t>not necessary </a:t>
              </a:r>
              <a:r>
                <a:rPr lang="en-GB" sz="1200" dirty="0" err="1" smtClean="0">
                  <a:solidFill>
                    <a:srgbClr val="00B050"/>
                  </a:solidFill>
                </a:rPr>
                <a:t>necessary</a:t>
              </a:r>
              <a:r>
                <a:rPr lang="en-GB" sz="1200" dirty="0" smtClean="0">
                  <a:solidFill>
                    <a:srgbClr val="00B050"/>
                  </a:solidFill>
                </a:rPr>
                <a:t> and approved </a:t>
              </a:r>
              <a:r>
                <a:rPr lang="en-GB" sz="1200" dirty="0" smtClean="0">
                  <a:solidFill>
                    <a:schemeClr val="accent1"/>
                  </a:solidFill>
                </a:rPr>
                <a:t>part in HIE-ISOLDE  </a:t>
              </a:r>
              <a:endParaRPr lang="en-GB" sz="1200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7805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ISOLDE Magnets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396751"/>
          </a:xfrm>
          <a:solidFill>
            <a:schemeClr val="bg1"/>
          </a:solidFill>
        </p:spPr>
        <p:txBody>
          <a:bodyPr>
            <a:normAutofit fontScale="62500" lnSpcReduction="20000"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Supply of spare magnets and coils for both ISOLDE and REX ISOLDE</a:t>
            </a:r>
          </a:p>
          <a:p>
            <a:r>
              <a:rPr lang="en-GB" dirty="0" smtClean="0"/>
              <a:t>Any failure of the magnets would result in considerable down time of the machine</a:t>
            </a:r>
          </a:p>
          <a:p>
            <a:pPr lvl="1"/>
            <a:r>
              <a:rPr lang="en-GB" dirty="0" smtClean="0"/>
              <a:t>During operation the repair of 1 separator magnet would stop all operation due to access restrictions</a:t>
            </a:r>
          </a:p>
          <a:p>
            <a:pPr lvl="1"/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9302418"/>
              </p:ext>
            </p:extLst>
          </p:nvPr>
        </p:nvGraphicFramePr>
        <p:xfrm>
          <a:off x="539552" y="3212976"/>
          <a:ext cx="8075240" cy="22818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4845"/>
                <a:gridCol w="2037203"/>
                <a:gridCol w="546900"/>
                <a:gridCol w="468120"/>
                <a:gridCol w="4418172"/>
              </a:tblGrid>
              <a:tr h="33774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dirty="0">
                          <a:effectLst/>
                        </a:rPr>
                        <a:t>SLOT</a:t>
                      </a:r>
                      <a:endParaRPr lang="en-GB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dirty="0">
                          <a:effectLst/>
                        </a:rPr>
                        <a:t>DESIGN</a:t>
                      </a:r>
                      <a:endParaRPr lang="en-GB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What?</a:t>
                      </a:r>
                      <a:endParaRPr lang="en-GB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How much (kCHF)</a:t>
                      </a:r>
                      <a:endParaRPr lang="en-GB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Comments?</a:t>
                      </a:r>
                      <a:endParaRPr lang="en-GB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</a:tr>
              <a:tr h="22516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GPS.MAG70</a:t>
                      </a:r>
                      <a:endParaRPr lang="en-GB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u="sng">
                          <a:effectLst/>
                          <a:hlinkClick r:id="rId2"/>
                        </a:rPr>
                        <a:t>PXMDSEAHWC</a:t>
                      </a:r>
                      <a:endParaRPr lang="en-GB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Spare coils</a:t>
                      </a:r>
                      <a:endParaRPr lang="en-GB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100</a:t>
                      </a:r>
                      <a:endParaRPr lang="en-GB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Any repair would currently need to be made insitu as there is no provision to remove the magnets from the line, considerable down time still expected!</a:t>
                      </a:r>
                      <a:endParaRPr lang="en-GB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</a:tr>
              <a:tr h="22516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HRS.MAG60</a:t>
                      </a:r>
                      <a:endParaRPr lang="en-GB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u="sng">
                          <a:effectLst/>
                          <a:hlinkClick r:id="rId3"/>
                        </a:rPr>
                        <a:t>PXMDSFACWC</a:t>
                      </a:r>
                      <a:endParaRPr lang="en-GB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Spare coils</a:t>
                      </a:r>
                      <a:endParaRPr lang="en-GB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100</a:t>
                      </a:r>
                      <a:endParaRPr lang="en-GB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Any repair would currently need to be made insitu as there is no provision to remove the magnets from the line, considerable down time still expected!</a:t>
                      </a:r>
                      <a:endParaRPr lang="en-GB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</a:tr>
              <a:tr h="22516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HRS.MAG90</a:t>
                      </a:r>
                      <a:endParaRPr lang="en-GB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u="sng">
                          <a:effectLst/>
                          <a:hlinkClick r:id="rId4"/>
                        </a:rPr>
                        <a:t>PXMDSGACWC</a:t>
                      </a:r>
                      <a:endParaRPr lang="en-GB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Spare coils</a:t>
                      </a:r>
                      <a:endParaRPr lang="en-GB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100</a:t>
                      </a:r>
                      <a:endParaRPr lang="en-GB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Any repair would currently need to be made insitu as there is no provision to remove the magnets from the line, considerable down time still expected!</a:t>
                      </a:r>
                      <a:endParaRPr lang="en-GB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</a:tr>
              <a:tr h="22516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XSEP.MD100</a:t>
                      </a:r>
                      <a:endParaRPr lang="en-GB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u="sng">
                          <a:effectLst/>
                          <a:hlinkClick r:id="rId5"/>
                        </a:rPr>
                        <a:t>PXMBXCAHWC</a:t>
                      </a:r>
                      <a:endParaRPr lang="en-GB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Spare magnet</a:t>
                      </a:r>
                      <a:endParaRPr lang="en-GB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120</a:t>
                      </a:r>
                      <a:endParaRPr lang="en-GB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Considering solid yoke construction a new magnet would be recommended</a:t>
                      </a:r>
                      <a:endParaRPr lang="en-GB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</a:tr>
              <a:tr h="120625">
                <a:tc>
                  <a:txBody>
                    <a:bodyPr/>
                    <a:lstStyle/>
                    <a:p>
                      <a:endParaRPr lang="en-GB" sz="600">
                        <a:effectLst/>
                        <a:latin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endParaRPr lang="en-GB" sz="600">
                        <a:effectLst/>
                        <a:latin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endParaRPr lang="en-GB" sz="600">
                        <a:effectLst/>
                        <a:latin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endParaRPr lang="en-GB" sz="600">
                        <a:effectLst/>
                        <a:latin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endParaRPr lang="en-GB" sz="600" dirty="0">
                        <a:effectLst/>
                        <a:latin typeface="Times New Roman"/>
                      </a:endParaRPr>
                    </a:p>
                  </a:txBody>
                  <a:tcPr marL="41148" marR="41148" marT="0" marB="0" anchor="b"/>
                </a:tc>
              </a:tr>
              <a:tr h="22516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MQT1 + MQT2</a:t>
                      </a:r>
                      <a:endParaRPr lang="en-GB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u="sng">
                          <a:effectLst/>
                          <a:hlinkClick r:id="rId6"/>
                        </a:rPr>
                        <a:t>PXMQTACFWC &amp; PXMQTADFWC</a:t>
                      </a:r>
                      <a:endParaRPr lang="en-GB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Spare magnets</a:t>
                      </a:r>
                      <a:endParaRPr lang="en-GB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60</a:t>
                      </a:r>
                      <a:endParaRPr lang="en-GB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Considering solid yoke construction a new magnet would be recommended</a:t>
                      </a:r>
                      <a:endParaRPr lang="en-GB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</a:tr>
              <a:tr h="22516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MQT3</a:t>
                      </a:r>
                      <a:endParaRPr lang="en-GB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Not in Database</a:t>
                      </a:r>
                      <a:endParaRPr lang="en-GB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Spare magnets</a:t>
                      </a:r>
                      <a:endParaRPr lang="en-GB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100</a:t>
                      </a:r>
                      <a:endParaRPr lang="en-GB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Design makes coil replacement difficult, considerable down time expected!</a:t>
                      </a:r>
                      <a:endParaRPr lang="en-GB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</a:tr>
              <a:tr h="22516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MQT4 + MQT5.2</a:t>
                      </a:r>
                      <a:endParaRPr lang="en-GB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u="sng">
                          <a:effectLst/>
                          <a:hlinkClick r:id="rId7"/>
                        </a:rPr>
                        <a:t>PXMQTABFWC &amp; PXMQTAAFWC &amp; PXMQTAEFWC &amp; PXMQTAFFWC</a:t>
                      </a:r>
                      <a:endParaRPr lang="en-GB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Spare magnets</a:t>
                      </a:r>
                      <a:endParaRPr lang="en-GB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60</a:t>
                      </a:r>
                      <a:endParaRPr lang="en-GB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Considering solid yoke construction a new magnet would be recommended</a:t>
                      </a:r>
                      <a:endParaRPr lang="en-GB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</a:tr>
              <a:tr h="120625">
                <a:tc>
                  <a:txBody>
                    <a:bodyPr/>
                    <a:lstStyle/>
                    <a:p>
                      <a:endParaRPr lang="en-GB" sz="600">
                        <a:effectLst/>
                        <a:latin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endParaRPr lang="en-GB" sz="600">
                        <a:effectLst/>
                        <a:latin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endParaRPr lang="en-GB" sz="600">
                        <a:effectLst/>
                        <a:latin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endParaRPr lang="en-GB" sz="600">
                        <a:effectLst/>
                        <a:latin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endParaRPr lang="en-GB" sz="600">
                        <a:effectLst/>
                        <a:latin typeface="Times New Roman"/>
                      </a:endParaRPr>
                    </a:p>
                  </a:txBody>
                  <a:tcPr marL="41148" marR="41148" marT="0" marB="0" anchor="b"/>
                </a:tc>
              </a:tr>
              <a:tr h="126655">
                <a:tc>
                  <a:txBody>
                    <a:bodyPr/>
                    <a:lstStyle/>
                    <a:p>
                      <a:endParaRPr lang="en-GB" sz="600">
                        <a:effectLst/>
                        <a:latin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endParaRPr lang="en-GB" sz="600">
                        <a:effectLst/>
                        <a:latin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endParaRPr lang="en-GB" sz="600">
                        <a:effectLst/>
                        <a:latin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640</a:t>
                      </a:r>
                      <a:endParaRPr lang="en-GB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dirty="0">
                          <a:effectLst/>
                        </a:rPr>
                        <a:t>+ 160 (2 FTE) = 800 KCHF</a:t>
                      </a:r>
                      <a:endParaRPr lang="en-GB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</a:tr>
            </a:tbl>
          </a:graphicData>
        </a:graphic>
      </p:graphicFrame>
      <p:pic>
        <p:nvPicPr>
          <p:cNvPr id="10" name="Picture 9" descr="EN-STI-LOGO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8141771" y="264546"/>
            <a:ext cx="615898" cy="546997"/>
          </a:xfrm>
          <a:prstGeom prst="rect">
            <a:avLst/>
          </a:prstGeom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744652" y="381000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Group 11"/>
          <p:cNvGrpSpPr/>
          <p:nvPr/>
        </p:nvGrpSpPr>
        <p:grpSpPr>
          <a:xfrm>
            <a:off x="0" y="6366069"/>
            <a:ext cx="9148695" cy="540060"/>
            <a:chOff x="0" y="6317940"/>
            <a:chExt cx="9148695" cy="540060"/>
          </a:xfrm>
        </p:grpSpPr>
        <p:sp>
          <p:nvSpPr>
            <p:cNvPr id="13" name="Rectangle 12"/>
            <p:cNvSpPr/>
            <p:nvPr/>
          </p:nvSpPr>
          <p:spPr>
            <a:xfrm>
              <a:off x="0" y="6317940"/>
              <a:ext cx="9148695" cy="54006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373891" y="6497600"/>
              <a:ext cx="5746445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FF0000"/>
                  </a:solidFill>
                </a:rPr>
                <a:t>Necessary and not approved  </a:t>
              </a:r>
              <a:r>
                <a:rPr lang="en-GB" sz="1200" dirty="0" smtClean="0">
                  <a:solidFill>
                    <a:srgbClr val="7030A0"/>
                  </a:solidFill>
                </a:rPr>
                <a:t>not necessary </a:t>
              </a:r>
              <a:r>
                <a:rPr lang="en-GB" sz="1200" dirty="0" err="1" smtClean="0">
                  <a:solidFill>
                    <a:srgbClr val="00B050"/>
                  </a:solidFill>
                </a:rPr>
                <a:t>necessary</a:t>
              </a:r>
              <a:r>
                <a:rPr lang="en-GB" sz="1200" dirty="0" smtClean="0">
                  <a:solidFill>
                    <a:srgbClr val="00B050"/>
                  </a:solidFill>
                </a:rPr>
                <a:t> and approved </a:t>
              </a:r>
              <a:r>
                <a:rPr lang="en-GB" sz="1200" dirty="0" smtClean="0">
                  <a:solidFill>
                    <a:schemeClr val="accent1"/>
                  </a:solidFill>
                </a:rPr>
                <a:t>part in HIE-ISOLDE  </a:t>
              </a:r>
              <a:endParaRPr lang="en-GB" sz="1200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076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High Voltage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Replace </a:t>
            </a:r>
            <a:r>
              <a:rPr lang="en-GB" dirty="0">
                <a:solidFill>
                  <a:srgbClr val="00B050"/>
                </a:solidFill>
              </a:rPr>
              <a:t>the four 60kV </a:t>
            </a:r>
            <a:r>
              <a:rPr lang="en-GB" dirty="0" err="1">
                <a:solidFill>
                  <a:srgbClr val="00B050"/>
                </a:solidFill>
              </a:rPr>
              <a:t>Astec</a:t>
            </a:r>
            <a:r>
              <a:rPr lang="en-GB" dirty="0">
                <a:solidFill>
                  <a:srgbClr val="00B050"/>
                </a:solidFill>
              </a:rPr>
              <a:t> power supplies. </a:t>
            </a:r>
          </a:p>
          <a:p>
            <a:r>
              <a:rPr lang="en-GB" dirty="0"/>
              <a:t>I</a:t>
            </a:r>
            <a:r>
              <a:rPr lang="en-GB" dirty="0" smtClean="0"/>
              <a:t>ndependent </a:t>
            </a:r>
            <a:r>
              <a:rPr lang="en-GB" dirty="0"/>
              <a:t>of the new modulator development </a:t>
            </a:r>
            <a:r>
              <a:rPr lang="en-GB" dirty="0" smtClean="0"/>
              <a:t>within the HIE-Design Study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P</a:t>
            </a:r>
            <a:r>
              <a:rPr lang="en-GB" dirty="0" smtClean="0"/>
              <a:t>resent </a:t>
            </a:r>
            <a:r>
              <a:rPr lang="en-GB" dirty="0" err="1" smtClean="0"/>
              <a:t>Astecs</a:t>
            </a:r>
            <a:r>
              <a:rPr lang="en-GB" dirty="0" smtClean="0"/>
              <a:t> </a:t>
            </a:r>
            <a:r>
              <a:rPr lang="en-GB" dirty="0"/>
              <a:t>nearing the end of life </a:t>
            </a:r>
            <a:r>
              <a:rPr lang="en-GB" dirty="0" smtClean="0"/>
              <a:t>and </a:t>
            </a:r>
            <a:r>
              <a:rPr lang="en-GB" dirty="0"/>
              <a:t>failure rates may become unacceptable between now and the installation of the new modulator (circa 2018?). </a:t>
            </a:r>
          </a:p>
          <a:p>
            <a:pPr marL="0" indent="0">
              <a:buNone/>
            </a:pPr>
            <a:r>
              <a:rPr lang="en-GB" dirty="0"/>
              <a:t> </a:t>
            </a:r>
          </a:p>
          <a:p>
            <a:r>
              <a:rPr lang="en-GB" dirty="0"/>
              <a:t>The Market Survey is nearing completion and </a:t>
            </a:r>
            <a:r>
              <a:rPr lang="en-GB" dirty="0" smtClean="0"/>
              <a:t>with tender planned for </a:t>
            </a:r>
            <a:r>
              <a:rPr lang="en-GB" dirty="0"/>
              <a:t>next year. </a:t>
            </a:r>
          </a:p>
          <a:p>
            <a:r>
              <a:rPr lang="en-GB" dirty="0" smtClean="0"/>
              <a:t>Allocated expenditure </a:t>
            </a:r>
            <a:r>
              <a:rPr lang="en-GB" dirty="0"/>
              <a:t>of 93kCHF in 2015 and 100kCHF in 2016.</a:t>
            </a:r>
          </a:p>
          <a:p>
            <a:endParaRPr lang="en-GB" dirty="0"/>
          </a:p>
        </p:txBody>
      </p:sp>
      <p:pic>
        <p:nvPicPr>
          <p:cNvPr id="4" name="Picture 3" descr="EN-STI-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41771" y="264546"/>
            <a:ext cx="615898" cy="546997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44652" y="381000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5"/>
          <p:cNvGrpSpPr/>
          <p:nvPr/>
        </p:nvGrpSpPr>
        <p:grpSpPr>
          <a:xfrm>
            <a:off x="0" y="6366069"/>
            <a:ext cx="9148695" cy="540060"/>
            <a:chOff x="0" y="6317940"/>
            <a:chExt cx="9148695" cy="540060"/>
          </a:xfrm>
        </p:grpSpPr>
        <p:sp>
          <p:nvSpPr>
            <p:cNvPr id="7" name="Rectangle 6"/>
            <p:cNvSpPr/>
            <p:nvPr/>
          </p:nvSpPr>
          <p:spPr>
            <a:xfrm>
              <a:off x="0" y="6317940"/>
              <a:ext cx="9148695" cy="54006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373891" y="6497600"/>
              <a:ext cx="5746445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FF0000"/>
                  </a:solidFill>
                </a:rPr>
                <a:t>Necessary and not approved  </a:t>
              </a:r>
              <a:r>
                <a:rPr lang="en-GB" sz="1200" dirty="0" smtClean="0">
                  <a:solidFill>
                    <a:srgbClr val="7030A0"/>
                  </a:solidFill>
                </a:rPr>
                <a:t>not necessary </a:t>
              </a:r>
              <a:r>
                <a:rPr lang="en-GB" sz="1200" dirty="0" err="1" smtClean="0">
                  <a:solidFill>
                    <a:srgbClr val="00B050"/>
                  </a:solidFill>
                </a:rPr>
                <a:t>necessary</a:t>
              </a:r>
              <a:r>
                <a:rPr lang="en-GB" sz="1200" dirty="0" smtClean="0">
                  <a:solidFill>
                    <a:srgbClr val="00B050"/>
                  </a:solidFill>
                </a:rPr>
                <a:t> and approved </a:t>
              </a:r>
              <a:r>
                <a:rPr lang="en-GB" sz="1200" dirty="0" smtClean="0">
                  <a:solidFill>
                    <a:schemeClr val="accent1"/>
                  </a:solidFill>
                </a:rPr>
                <a:t>part in HIE-ISOLDE  </a:t>
              </a:r>
              <a:endParaRPr lang="en-GB" sz="1200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440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Robots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493978" cy="4525963"/>
          </a:xfrm>
        </p:spPr>
        <p:txBody>
          <a:bodyPr/>
          <a:lstStyle/>
          <a:p>
            <a:r>
              <a:rPr lang="en-GB" dirty="0" smtClean="0"/>
              <a:t>Accumulated delay caused mainly by the inability to correctly weld the service tubes</a:t>
            </a:r>
          </a:p>
          <a:p>
            <a:r>
              <a:rPr lang="en-GB" dirty="0" smtClean="0"/>
              <a:t>Robots were tested to the very end making the most of available time</a:t>
            </a:r>
          </a:p>
          <a:p>
            <a:pPr lvl="1"/>
            <a:r>
              <a:rPr lang="en-GB" dirty="0" smtClean="0"/>
              <a:t>Co-activities</a:t>
            </a:r>
            <a:endParaRPr lang="en-GB" dirty="0"/>
          </a:p>
        </p:txBody>
      </p:sp>
      <p:pic>
        <p:nvPicPr>
          <p:cNvPr id="1027" name="Picture 3" descr="C:\Users\catheral\AppData\Local\Microsoft\Windows\Temporary Internet Files\Content.Outlook\V82514D3\20140717_150107_resized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267200"/>
            <a:ext cx="4300833" cy="2417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catheral\AppData\Local\Microsoft\Windows\Temporary Internet Files\Content.Outlook\V82514D3\20140619_154442_resize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51178" y="804723"/>
            <a:ext cx="1921655" cy="3409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3501511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CV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Modification of the ventilation controls for the original ISOLDE Facility after separation of the Class A laboratories</a:t>
            </a:r>
          </a:p>
          <a:p>
            <a:pPr lvl="1"/>
            <a:r>
              <a:rPr lang="en-GB" dirty="0" smtClean="0"/>
              <a:t>Tunnel, HT room, control room and “old” hall</a:t>
            </a:r>
          </a:p>
          <a:p>
            <a:r>
              <a:rPr lang="en-GB" dirty="0" smtClean="0"/>
              <a:t>Should be synchronised with the coupling of the MEDICIS ventilation with the Class A labs</a:t>
            </a:r>
          </a:p>
          <a:p>
            <a:pPr lvl="1"/>
            <a:r>
              <a:rPr lang="en-GB" dirty="0" smtClean="0"/>
              <a:t>Shutdown 2014/2015?</a:t>
            </a:r>
          </a:p>
          <a:p>
            <a:r>
              <a:rPr lang="en-GB" dirty="0" smtClean="0"/>
              <a:t>Requires modification of an old and obsolete ventilation control system</a:t>
            </a:r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6" name="Picture 5" descr="EN-STI-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41771" y="264546"/>
            <a:ext cx="615898" cy="546997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44652" y="381000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7"/>
          <p:cNvGrpSpPr/>
          <p:nvPr/>
        </p:nvGrpSpPr>
        <p:grpSpPr>
          <a:xfrm>
            <a:off x="0" y="6366069"/>
            <a:ext cx="9148695" cy="540060"/>
            <a:chOff x="0" y="6317940"/>
            <a:chExt cx="9148695" cy="540060"/>
          </a:xfrm>
        </p:grpSpPr>
        <p:sp>
          <p:nvSpPr>
            <p:cNvPr id="9" name="Rectangle 8"/>
            <p:cNvSpPr/>
            <p:nvPr/>
          </p:nvSpPr>
          <p:spPr>
            <a:xfrm>
              <a:off x="0" y="6317940"/>
              <a:ext cx="9148695" cy="54006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373891" y="6497600"/>
              <a:ext cx="5746445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FF0000"/>
                  </a:solidFill>
                </a:rPr>
                <a:t>Necessary and not approved  </a:t>
              </a:r>
              <a:r>
                <a:rPr lang="en-GB" sz="1200" dirty="0" smtClean="0">
                  <a:solidFill>
                    <a:srgbClr val="7030A0"/>
                  </a:solidFill>
                </a:rPr>
                <a:t>not necessary </a:t>
              </a:r>
              <a:r>
                <a:rPr lang="en-GB" sz="1200" dirty="0" err="1" smtClean="0">
                  <a:solidFill>
                    <a:srgbClr val="00B050"/>
                  </a:solidFill>
                </a:rPr>
                <a:t>necessary</a:t>
              </a:r>
              <a:r>
                <a:rPr lang="en-GB" sz="1200" dirty="0" smtClean="0">
                  <a:solidFill>
                    <a:srgbClr val="00B050"/>
                  </a:solidFill>
                </a:rPr>
                <a:t> and approved </a:t>
              </a:r>
              <a:r>
                <a:rPr lang="en-GB" sz="1200" dirty="0" smtClean="0">
                  <a:solidFill>
                    <a:schemeClr val="accent1"/>
                  </a:solidFill>
                </a:rPr>
                <a:t>part in HIE-ISOLDE  </a:t>
              </a:r>
              <a:endParaRPr lang="en-GB" sz="1200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687287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Safety (First)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Request 120kCHF/year in order to cope with ALARA and planned interventions in sensitive areas.</a:t>
            </a:r>
          </a:p>
          <a:p>
            <a:pPr lvl="1"/>
            <a:r>
              <a:rPr lang="en-GB" dirty="0" smtClean="0"/>
              <a:t>Assistance and follow-up of interventions.</a:t>
            </a:r>
          </a:p>
          <a:p>
            <a:r>
              <a:rPr lang="en-GB" dirty="0" smtClean="0"/>
              <a:t>Preparation of risk analysis associated with operation and intervention.</a:t>
            </a:r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 descr="EN-STI-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41771" y="264546"/>
            <a:ext cx="615898" cy="546997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44652" y="381000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5"/>
          <p:cNvGrpSpPr/>
          <p:nvPr/>
        </p:nvGrpSpPr>
        <p:grpSpPr>
          <a:xfrm>
            <a:off x="0" y="6366069"/>
            <a:ext cx="9148695" cy="540060"/>
            <a:chOff x="0" y="6317940"/>
            <a:chExt cx="9148695" cy="540060"/>
          </a:xfrm>
        </p:grpSpPr>
        <p:sp>
          <p:nvSpPr>
            <p:cNvPr id="7" name="Rectangle 6"/>
            <p:cNvSpPr/>
            <p:nvPr/>
          </p:nvSpPr>
          <p:spPr>
            <a:xfrm>
              <a:off x="0" y="6317940"/>
              <a:ext cx="9148695" cy="54006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373891" y="6497600"/>
              <a:ext cx="5746445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FF0000"/>
                  </a:solidFill>
                </a:rPr>
                <a:t>Necessary and not approved  </a:t>
              </a:r>
              <a:r>
                <a:rPr lang="en-GB" sz="1200" dirty="0" smtClean="0">
                  <a:solidFill>
                    <a:srgbClr val="7030A0"/>
                  </a:solidFill>
                </a:rPr>
                <a:t>not necessary </a:t>
              </a:r>
              <a:r>
                <a:rPr lang="en-GB" sz="1200" dirty="0" err="1" smtClean="0">
                  <a:solidFill>
                    <a:srgbClr val="00B050"/>
                  </a:solidFill>
                </a:rPr>
                <a:t>necessary</a:t>
              </a:r>
              <a:r>
                <a:rPr lang="en-GB" sz="1200" dirty="0" smtClean="0">
                  <a:solidFill>
                    <a:srgbClr val="00B050"/>
                  </a:solidFill>
                </a:rPr>
                <a:t> and approved </a:t>
              </a:r>
              <a:r>
                <a:rPr lang="en-GB" sz="1200" dirty="0" smtClean="0">
                  <a:solidFill>
                    <a:schemeClr val="accent1"/>
                  </a:solidFill>
                </a:rPr>
                <a:t>part in HIE-ISOLDE  </a:t>
              </a:r>
              <a:endParaRPr lang="en-GB" sz="1200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5693820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602" y="538044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Consolidation Expenditure Request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1393948"/>
              </p:ext>
            </p:extLst>
          </p:nvPr>
        </p:nvGraphicFramePr>
        <p:xfrm>
          <a:off x="553877" y="1412776"/>
          <a:ext cx="7924799" cy="5298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9802"/>
                <a:gridCol w="835105"/>
                <a:gridCol w="835105"/>
                <a:gridCol w="835105"/>
                <a:gridCol w="835105"/>
                <a:gridCol w="835105"/>
                <a:gridCol w="835105"/>
                <a:gridCol w="1174367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WU/</a:t>
                      </a:r>
                      <a:r>
                        <a:rPr lang="en-GB" dirty="0" err="1" smtClean="0"/>
                        <a:t>kCHF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2015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2016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2017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2018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2019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Groups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Frontends x2</a:t>
                      </a:r>
                    </a:p>
                    <a:p>
                      <a:r>
                        <a:rPr lang="en-GB" dirty="0" smtClean="0">
                          <a:solidFill>
                            <a:srgbClr val="7030A0"/>
                          </a:solidFill>
                        </a:rPr>
                        <a:t>Spare Frontend</a:t>
                      </a:r>
                      <a:endParaRPr lang="en-GB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300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EN-STI-RBS</a:t>
                      </a:r>
                    </a:p>
                    <a:p>
                      <a:r>
                        <a:rPr lang="en-GB" sz="1400" dirty="0" smtClean="0"/>
                        <a:t>BE-BI</a:t>
                      </a:r>
                    </a:p>
                    <a:p>
                      <a:r>
                        <a:rPr lang="en-GB" sz="1400" dirty="0" smtClean="0"/>
                        <a:t>TE-VSC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Beam dumps O1</a:t>
                      </a:r>
                    </a:p>
                    <a:p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                        O2</a:t>
                      </a:r>
                      <a:endParaRPr lang="en-GB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1000</a:t>
                      </a:r>
                    </a:p>
                    <a:p>
                      <a:pPr algn="ctr"/>
                      <a:r>
                        <a:rPr lang="en-GB" dirty="0" smtClean="0"/>
                        <a:t>?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?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EN-STI-TCD</a:t>
                      </a:r>
                    </a:p>
                    <a:p>
                      <a:r>
                        <a:rPr lang="en-GB" sz="1400" dirty="0" smtClean="0"/>
                        <a:t>GS-SE?</a:t>
                      </a:r>
                    </a:p>
                    <a:p>
                      <a:r>
                        <a:rPr lang="en-GB" sz="1400" dirty="0" smtClean="0"/>
                        <a:t>DGS-RP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7030A0"/>
                          </a:solidFill>
                        </a:rPr>
                        <a:t>Shielding</a:t>
                      </a:r>
                      <a:endParaRPr lang="en-GB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?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?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GS-SE</a:t>
                      </a:r>
                    </a:p>
                    <a:p>
                      <a:r>
                        <a:rPr lang="en-GB" sz="1400" dirty="0" smtClean="0"/>
                        <a:t>DGS-RP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Off-line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chemeClr val="tx1"/>
                          </a:solidFill>
                        </a:rPr>
                        <a:t>EN-STI-RBS</a:t>
                      </a:r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REX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BE-ABP</a:t>
                      </a:r>
                      <a:endParaRPr lang="en-GB" sz="1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RILIS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EN-STI-LP</a:t>
                      </a:r>
                      <a:endParaRPr lang="en-GB" sz="1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Magnets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TE-MSC</a:t>
                      </a:r>
                      <a:endParaRPr lang="en-GB" sz="1400" b="1" dirty="0"/>
                    </a:p>
                  </a:txBody>
                  <a:tcPr/>
                </a:tc>
              </a:tr>
              <a:tr h="148808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Vacuum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43" marR="47943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70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43" marR="47943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60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43" marR="47943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</a:rPr>
                        <a:t>160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43" marR="47943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60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43" marR="47943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60</a:t>
                      </a:r>
                      <a:endParaRPr lang="en-GB" dirty="0"/>
                    </a:p>
                  </a:txBody>
                  <a:tcPr marL="47943" marR="4794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TE-VSC</a:t>
                      </a:r>
                      <a:endParaRPr lang="en-GB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43" marR="47943" marT="0" marB="0" anchor="b"/>
                </a:tc>
              </a:tr>
              <a:tr h="148808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B050"/>
                          </a:solidFill>
                        </a:rPr>
                        <a:t>High</a:t>
                      </a:r>
                      <a:r>
                        <a:rPr lang="en-GB" baseline="0" dirty="0" smtClean="0">
                          <a:solidFill>
                            <a:srgbClr val="00B050"/>
                          </a:solidFill>
                        </a:rPr>
                        <a:t> Voltage 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93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43" marR="47943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43" marR="47943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43" marR="47943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43" marR="47943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43" marR="47943" marT="0" marB="0" anchor="b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7943" marR="4794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TE-ABT-EC</a:t>
                      </a:r>
                      <a:endParaRPr lang="en-GB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43" marR="47943" marT="0" marB="0" anchor="b"/>
                </a:tc>
              </a:tr>
              <a:tr h="148808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CV controls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43" marR="47943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43" marR="47943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43" marR="47943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43" marR="47943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43" marR="47943" marT="0" marB="0" anchor="b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7943" marR="4794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EN-CV</a:t>
                      </a:r>
                      <a:endParaRPr lang="en-GB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43" marR="47943" marT="0" marB="0" anchor="b"/>
                </a:tc>
              </a:tr>
              <a:tr h="148808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Safety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120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43" marR="47943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120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43" marR="47943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120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43" marR="47943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120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43" marR="47943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120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43" marR="47943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120</a:t>
                      </a:r>
                      <a:endParaRPr lang="en-GB" dirty="0"/>
                    </a:p>
                  </a:txBody>
                  <a:tcPr marL="47943" marR="4794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EN-STI</a:t>
                      </a:r>
                      <a:endParaRPr lang="en-GB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43" marR="47943" marT="0" marB="0" anchor="b"/>
                </a:tc>
              </a:tr>
            </a:tbl>
          </a:graphicData>
        </a:graphic>
      </p:graphicFrame>
      <p:pic>
        <p:nvPicPr>
          <p:cNvPr id="5" name="Picture 4" descr="EN-STI-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41771" y="264546"/>
            <a:ext cx="615898" cy="546997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44652" y="381000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48396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Acknowlegements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Bruce Marsh</a:t>
            </a:r>
          </a:p>
          <a:p>
            <a:r>
              <a:rPr lang="en-GB" dirty="0" smtClean="0"/>
              <a:t>Fredrik Wenander</a:t>
            </a:r>
          </a:p>
          <a:p>
            <a:r>
              <a:rPr lang="en-GB" dirty="0" smtClean="0"/>
              <a:t>S. </a:t>
            </a:r>
            <a:r>
              <a:rPr lang="en-GB" dirty="0" err="1" smtClean="0"/>
              <a:t>Marzari</a:t>
            </a:r>
            <a:endParaRPr lang="en-GB" dirty="0" smtClean="0"/>
          </a:p>
          <a:p>
            <a:r>
              <a:rPr lang="en-GB" dirty="0" smtClean="0"/>
              <a:t>M. Vagnoni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Thank you for your attention…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80772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MEDICIS Shielding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172200" cy="2057399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To be done in order to continue work on the MEDICIS side</a:t>
            </a:r>
          </a:p>
          <a:p>
            <a:r>
              <a:rPr lang="en-GB" dirty="0" smtClean="0"/>
              <a:t>1.7µSv measured while taking 2µA of p-beam on HRS</a:t>
            </a:r>
          </a:p>
          <a:p>
            <a:r>
              <a:rPr lang="en-GB" dirty="0" smtClean="0"/>
              <a:t>Also used for benchmarking </a:t>
            </a:r>
            <a:r>
              <a:rPr lang="en-GB" dirty="0" err="1" smtClean="0"/>
              <a:t>Fluka</a:t>
            </a:r>
            <a:r>
              <a:rPr lang="en-GB" dirty="0" smtClean="0"/>
              <a:t> simulations</a:t>
            </a:r>
            <a:endParaRPr lang="en-GB" dirty="0"/>
          </a:p>
        </p:txBody>
      </p:sp>
      <p:pic>
        <p:nvPicPr>
          <p:cNvPr id="4" name="Picture 2" descr="C:\Users\catheral\AppData\Local\Microsoft\Windows\Temporary Internet Files\Content.Outlook\V82514D3\20140623_162820_resize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057400"/>
            <a:ext cx="2286000" cy="4056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881" l="0" r="99697">
                        <a14:foregroundMark x1="52049" y1="80902" x2="52049" y2="80902"/>
                        <a14:foregroundMark x1="27238" y1="25860" x2="27238" y2="25860"/>
                        <a14:foregroundMark x1="14036" y1="39383" x2="14036" y2="39383"/>
                        <a14:foregroundMark x1="67375" y1="31079" x2="67375" y2="31079"/>
                        <a14:foregroundMark x1="65554" y1="29656" x2="65554" y2="29656"/>
                        <a14:foregroundMark x1="52580" y1="2966" x2="52580" y2="2966"/>
                        <a14:foregroundMark x1="49241" y1="1423" x2="49241" y2="1423"/>
                        <a14:foregroundMark x1="531" y1="13049" x2="531" y2="13049"/>
                        <a14:foregroundMark x1="49393" y1="33926" x2="49393" y2="33926"/>
                        <a14:foregroundMark x1="40819" y1="59549" x2="40819" y2="59549"/>
                        <a14:foregroundMark x1="80880" y1="20641" x2="80880" y2="20641"/>
                        <a14:foregroundMark x1="73824" y1="25860" x2="73824" y2="25860"/>
                        <a14:foregroundMark x1="71927" y1="27639" x2="71927" y2="27639"/>
                        <a14:foregroundMark x1="70410" y1="28588" x2="70410" y2="28588"/>
                        <a14:foregroundMark x1="74962" y1="25148" x2="74962" y2="25148"/>
                        <a14:foregroundMark x1="77086" y1="23606" x2="77086" y2="23606"/>
                        <a14:foregroundMark x1="78756" y1="22064" x2="78756" y2="22064"/>
                        <a14:foregroundMark x1="82018" y1="19573" x2="82018" y2="19573"/>
                      </a14:backgroundRemoval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2869" y="3657599"/>
            <a:ext cx="4963073" cy="3170853"/>
          </a:xfrm>
          <a:prstGeom prst="rect">
            <a:avLst/>
          </a:prstGeom>
          <a:noFill/>
          <a:ln>
            <a:noFill/>
          </a:ln>
          <a:effectLst>
            <a:outerShdw blurRad="114300" dist="292100" dir="5400000" sx="101000" sy="101000" algn="tl" rotWithShape="0">
              <a:schemeClr val="tx1">
                <a:alpha val="63000"/>
              </a:schemeClr>
            </a:outerShdw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03813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GPS.FC20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019800" cy="4525963"/>
          </a:xfrm>
        </p:spPr>
        <p:txBody>
          <a:bodyPr/>
          <a:lstStyle/>
          <a:p>
            <a:r>
              <a:rPr lang="en-GB" dirty="0" smtClean="0"/>
              <a:t>Last on the list of things to do</a:t>
            </a:r>
          </a:p>
          <a:p>
            <a:r>
              <a:rPr lang="en-GB" dirty="0" smtClean="0"/>
              <a:t>Spare parts were available</a:t>
            </a:r>
          </a:p>
          <a:p>
            <a:r>
              <a:rPr lang="en-GB" dirty="0" smtClean="0"/>
              <a:t>But..</a:t>
            </a:r>
          </a:p>
          <a:p>
            <a:r>
              <a:rPr lang="en-GB" dirty="0" smtClean="0"/>
              <a:t>They were poorly made (as were the original parts)</a:t>
            </a:r>
          </a:p>
          <a:p>
            <a:r>
              <a:rPr lang="en-GB" dirty="0" smtClean="0"/>
              <a:t>New pieces had to be manufactured in extremis</a:t>
            </a:r>
          </a:p>
          <a:p>
            <a:r>
              <a:rPr lang="en-GB" dirty="0" smtClean="0"/>
              <a:t>Combined effort by many groups</a:t>
            </a:r>
            <a:endParaRPr lang="en-GB" dirty="0"/>
          </a:p>
        </p:txBody>
      </p:sp>
      <p:pic>
        <p:nvPicPr>
          <p:cNvPr id="2050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066800"/>
            <a:ext cx="2242457" cy="537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73061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Summary about delayed start-up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Under-estimated the amount of work and the impact of co-activities</a:t>
            </a:r>
          </a:p>
          <a:p>
            <a:pPr lvl="1"/>
            <a:r>
              <a:rPr lang="en-GB" dirty="0" smtClean="0"/>
              <a:t>3 maximum and only 1 when contamination risk</a:t>
            </a:r>
          </a:p>
          <a:p>
            <a:r>
              <a:rPr lang="en-GB" dirty="0" smtClean="0"/>
              <a:t>Knock-on effects due to “unknowns”</a:t>
            </a:r>
          </a:p>
          <a:p>
            <a:pPr lvl="1"/>
            <a:r>
              <a:rPr lang="en-GB" dirty="0" smtClean="0"/>
              <a:t>Welding of pipes (&gt; 2 weeks)</a:t>
            </a:r>
          </a:p>
          <a:p>
            <a:pPr lvl="1"/>
            <a:r>
              <a:rPr lang="en-GB" dirty="0" smtClean="0"/>
              <a:t>HRS vacuum leak (&gt; 2 weeks)</a:t>
            </a:r>
          </a:p>
          <a:p>
            <a:r>
              <a:rPr lang="en-GB" dirty="0" smtClean="0"/>
              <a:t>IMPACT documents</a:t>
            </a:r>
          </a:p>
          <a:p>
            <a:pPr lvl="1"/>
            <a:r>
              <a:rPr lang="en-GB" dirty="0" smtClean="0"/>
              <a:t>&gt;180 done for ISOLDE…delays in signatures/prolongations</a:t>
            </a:r>
          </a:p>
          <a:p>
            <a:pPr lvl="1"/>
            <a:r>
              <a:rPr lang="en-GB" dirty="0" smtClean="0"/>
              <a:t>122 for the ISOLDE tunnel and building 179</a:t>
            </a:r>
          </a:p>
          <a:p>
            <a:r>
              <a:rPr lang="en-GB" dirty="0" smtClean="0"/>
              <a:t>Service group availability – priorities elsewhere</a:t>
            </a:r>
          </a:p>
          <a:p>
            <a:r>
              <a:rPr lang="en-GB" dirty="0" smtClean="0"/>
              <a:t>Planning</a:t>
            </a:r>
          </a:p>
          <a:p>
            <a:pPr lvl="1"/>
            <a:r>
              <a:rPr lang="en-GB" dirty="0" smtClean="0"/>
              <a:t>What planning?</a:t>
            </a:r>
          </a:p>
          <a:p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617555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HRS Magnet controls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New controls compatible with FESA 3 class</a:t>
            </a:r>
          </a:p>
          <a:p>
            <a:pPr lvl="1"/>
            <a:r>
              <a:rPr lang="en-GB" dirty="0" smtClean="0"/>
              <a:t>Little time to de-bug before hand due to HRS being down</a:t>
            </a:r>
          </a:p>
          <a:p>
            <a:r>
              <a:rPr lang="en-GB" dirty="0" smtClean="0"/>
              <a:t>Repeatability issues</a:t>
            </a:r>
          </a:p>
          <a:p>
            <a:r>
              <a:rPr lang="en-GB" dirty="0" err="1" smtClean="0"/>
              <a:t>Teslameter</a:t>
            </a:r>
            <a:r>
              <a:rPr lang="en-GB" dirty="0" smtClean="0"/>
              <a:t> communication with </a:t>
            </a:r>
            <a:r>
              <a:rPr lang="en-GB" dirty="0" err="1" smtClean="0"/>
              <a:t>nmr</a:t>
            </a:r>
            <a:r>
              <a:rPr lang="en-GB" dirty="0" smtClean="0"/>
              <a:t> probes</a:t>
            </a:r>
          </a:p>
          <a:p>
            <a:pPr lvl="1"/>
            <a:r>
              <a:rPr lang="en-GB" dirty="0"/>
              <a:t>the GPIB-to-Ethernet converters </a:t>
            </a:r>
            <a:r>
              <a:rPr lang="en-GB" dirty="0" smtClean="0"/>
              <a:t>replaced</a:t>
            </a:r>
          </a:p>
          <a:p>
            <a:r>
              <a:rPr lang="en-GB" dirty="0" smtClean="0"/>
              <a:t>Actions</a:t>
            </a:r>
          </a:p>
          <a:p>
            <a:pPr lvl="1"/>
            <a:r>
              <a:rPr lang="en-GB" dirty="0"/>
              <a:t>improve the existing FESA NMR class to eliminate possible communication bottlenecks</a:t>
            </a:r>
            <a:r>
              <a:rPr lang="en-GB" dirty="0" smtClean="0"/>
              <a:t>.</a:t>
            </a:r>
          </a:p>
          <a:p>
            <a:pPr lvl="2"/>
            <a:r>
              <a:rPr lang="en-GB" dirty="0" smtClean="0"/>
              <a:t>Now being launched to reduce time between changing masses </a:t>
            </a:r>
          </a:p>
          <a:p>
            <a:pPr lvl="1"/>
            <a:r>
              <a:rPr lang="en-GB" dirty="0" smtClean="0"/>
              <a:t>Test </a:t>
            </a:r>
            <a:r>
              <a:rPr lang="en-GB" dirty="0"/>
              <a:t>a new National Instruments model of GPIB-to-Ethernet converter.</a:t>
            </a:r>
            <a:br>
              <a:rPr lang="en-GB" dirty="0"/>
            </a:br>
            <a:r>
              <a:rPr lang="en-GB" dirty="0"/>
              <a:t>(M. </a:t>
            </a:r>
            <a:r>
              <a:rPr lang="en-GB" dirty="0" smtClean="0"/>
              <a:t>Colciago)</a:t>
            </a:r>
          </a:p>
          <a:p>
            <a:pPr lvl="1"/>
            <a:r>
              <a:rPr lang="en-GB" dirty="0" smtClean="0"/>
              <a:t>Send </a:t>
            </a:r>
            <a:r>
              <a:rPr lang="en-GB" dirty="0"/>
              <a:t>the PT2025 units to </a:t>
            </a:r>
            <a:r>
              <a:rPr lang="en-GB" dirty="0" err="1"/>
              <a:t>Metrolab</a:t>
            </a:r>
            <a:r>
              <a:rPr lang="en-GB" dirty="0"/>
              <a:t> for the periodic calibration during the end </a:t>
            </a:r>
            <a:r>
              <a:rPr lang="en-GB" dirty="0" smtClean="0"/>
              <a:t>2014</a:t>
            </a:r>
          </a:p>
          <a:p>
            <a:pPr lvl="1"/>
            <a:r>
              <a:rPr lang="en-GB" dirty="0" smtClean="0"/>
              <a:t>Test </a:t>
            </a:r>
            <a:r>
              <a:rPr lang="en-GB" dirty="0"/>
              <a:t>the newly released </a:t>
            </a:r>
            <a:r>
              <a:rPr lang="en-GB" dirty="0" err="1"/>
              <a:t>teslameter</a:t>
            </a:r>
            <a:r>
              <a:rPr lang="en-GB" dirty="0"/>
              <a:t> PT2026 as a possible replacement for </a:t>
            </a:r>
            <a:r>
              <a:rPr lang="en-GB" dirty="0" smtClean="0"/>
              <a:t>long-term</a:t>
            </a:r>
          </a:p>
          <a:p>
            <a:pPr lvl="1"/>
            <a:r>
              <a:rPr lang="en-GB" dirty="0" smtClean="0"/>
              <a:t>Speed up the time it takes to change mass</a:t>
            </a:r>
          </a:p>
          <a:p>
            <a:pPr lvl="2"/>
            <a:r>
              <a:rPr lang="en-GB" dirty="0" smtClean="0"/>
              <a:t>Re-write the FESA 3 Class for the power supplies.</a:t>
            </a:r>
            <a:r>
              <a:rPr lang="en-GB" dirty="0"/>
              <a:t>         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622761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Transmission through RFQ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Anywhere between 40% and 80%</a:t>
            </a:r>
          </a:p>
          <a:p>
            <a:r>
              <a:rPr lang="en-GB" dirty="0" smtClean="0"/>
              <a:t>Doubts on alignment of HRS and RFQ</a:t>
            </a:r>
          </a:p>
          <a:p>
            <a:pPr lvl="1"/>
            <a:r>
              <a:rPr lang="en-GB" dirty="0" smtClean="0"/>
              <a:t>Latter checked with lasers</a:t>
            </a:r>
          </a:p>
          <a:p>
            <a:pPr lvl="1"/>
            <a:r>
              <a:rPr lang="en-GB" dirty="0" smtClean="0"/>
              <a:t>Also a lot of RFQ debugging due to HRS being down.</a:t>
            </a:r>
          </a:p>
          <a:p>
            <a:pPr lvl="1"/>
            <a:r>
              <a:rPr lang="en-GB" dirty="0" smtClean="0"/>
              <a:t>In parallel with control problems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6087" y="4605315"/>
            <a:ext cx="4324350" cy="2252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4800" y="5181600"/>
            <a:ext cx="50563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Tension found on 3 </a:t>
            </a:r>
            <a:r>
              <a:rPr lang="en-GB" sz="2400" dirty="0" err="1" smtClean="0"/>
              <a:t>multipole</a:t>
            </a:r>
            <a:r>
              <a:rPr lang="en-GB" sz="2400" dirty="0" smtClean="0"/>
              <a:t> elements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9600" y="6096000"/>
            <a:ext cx="40391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Transmission now at 100%</a:t>
            </a:r>
            <a:endParaRPr lang="en-GB" sz="28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07864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2784</TotalTime>
  <Words>2674</Words>
  <Application>Microsoft Office PowerPoint</Application>
  <PresentationFormat>On-screen Show (4:3)</PresentationFormat>
  <Paragraphs>519</Paragraphs>
  <Slides>43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5" baseType="lpstr">
      <vt:lpstr>Office Theme</vt:lpstr>
      <vt:lpstr>Chart</vt:lpstr>
      <vt:lpstr>ISOLDE Technical Report</vt:lpstr>
      <vt:lpstr>Start-up Issues</vt:lpstr>
      <vt:lpstr>Outline</vt:lpstr>
      <vt:lpstr>Robots</vt:lpstr>
      <vt:lpstr>MEDICIS Shielding</vt:lpstr>
      <vt:lpstr>GPS.FC20</vt:lpstr>
      <vt:lpstr>Summary about delayed start-up</vt:lpstr>
      <vt:lpstr>HRS Magnet controls</vt:lpstr>
      <vt:lpstr>Transmission through RFQ</vt:lpstr>
      <vt:lpstr>HRS Frontend coupling table</vt:lpstr>
      <vt:lpstr>Coupling tables</vt:lpstr>
      <vt:lpstr>FE Modifications: Proposition</vt:lpstr>
      <vt:lpstr>The Previous Design</vt:lpstr>
      <vt:lpstr>History (suite)</vt:lpstr>
      <vt:lpstr>Assumptions and Decision</vt:lpstr>
      <vt:lpstr>New design</vt:lpstr>
      <vt:lpstr>Conclusions</vt:lpstr>
      <vt:lpstr>New industrial laser is now operational at RILIS</vt:lpstr>
      <vt:lpstr>New RILIS elements</vt:lpstr>
      <vt:lpstr>First on-line RILIS-mode VADIS operation</vt:lpstr>
      <vt:lpstr>PowerPoint Presentation</vt:lpstr>
      <vt:lpstr>PowerPoint Presentation</vt:lpstr>
      <vt:lpstr>CONSOLIDATION Introduction</vt:lpstr>
      <vt:lpstr>Introduction</vt:lpstr>
      <vt:lpstr>Frontends</vt:lpstr>
      <vt:lpstr>Vacuum TE-VSC</vt:lpstr>
      <vt:lpstr>ISOLDE Beam Dumps</vt:lpstr>
      <vt:lpstr>ISOLDE Beam Dumps Option 1</vt:lpstr>
      <vt:lpstr>ISOLDE Beam Dumps Option 2</vt:lpstr>
      <vt:lpstr>Shielding</vt:lpstr>
      <vt:lpstr>Shielding</vt:lpstr>
      <vt:lpstr>Off-line Separator</vt:lpstr>
      <vt:lpstr>REX-ISOLDE</vt:lpstr>
      <vt:lpstr> RILIS</vt:lpstr>
      <vt:lpstr>Impact of laser failure on operation</vt:lpstr>
      <vt:lpstr>Budget request for consolidation of RILIS lasers </vt:lpstr>
      <vt:lpstr>Current status of RILIS consolidation</vt:lpstr>
      <vt:lpstr>ISOLDE Magnets</vt:lpstr>
      <vt:lpstr>High Voltage</vt:lpstr>
      <vt:lpstr>CV</vt:lpstr>
      <vt:lpstr>Safety (First)</vt:lpstr>
      <vt:lpstr>Consolidation Expenditure Request</vt:lpstr>
      <vt:lpstr>Acknowlegements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ISOLDE Technical Report</dc:title>
  <dc:creator>Catherall</dc:creator>
  <cp:lastModifiedBy>Richard Catherall</cp:lastModifiedBy>
  <cp:revision>19</cp:revision>
  <dcterms:created xsi:type="dcterms:W3CDTF">2014-10-29T14:24:52Z</dcterms:created>
  <dcterms:modified xsi:type="dcterms:W3CDTF">2014-11-04T10:06:48Z</dcterms:modified>
</cp:coreProperties>
</file>