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2"/>
  </p:notesMasterIdLst>
  <p:handoutMasterIdLst>
    <p:handoutMasterId r:id="rId23"/>
  </p:handoutMasterIdLst>
  <p:sldIdLst>
    <p:sldId id="340" r:id="rId2"/>
    <p:sldId id="363" r:id="rId3"/>
    <p:sldId id="364" r:id="rId4"/>
    <p:sldId id="365" r:id="rId5"/>
    <p:sldId id="352" r:id="rId6"/>
    <p:sldId id="368" r:id="rId7"/>
    <p:sldId id="369" r:id="rId8"/>
    <p:sldId id="362" r:id="rId9"/>
    <p:sldId id="370" r:id="rId10"/>
    <p:sldId id="371" r:id="rId11"/>
    <p:sldId id="366" r:id="rId12"/>
    <p:sldId id="367" r:id="rId13"/>
    <p:sldId id="372" r:id="rId14"/>
    <p:sldId id="353" r:id="rId15"/>
    <p:sldId id="373" r:id="rId16"/>
    <p:sldId id="358" r:id="rId17"/>
    <p:sldId id="375" r:id="rId18"/>
    <p:sldId id="374" r:id="rId19"/>
    <p:sldId id="377" r:id="rId20"/>
    <p:sldId id="376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3685EC-D28F-4F4B-9053-6E996B74A959}">
          <p14:sldIdLst>
            <p14:sldId id="340"/>
            <p14:sldId id="363"/>
            <p14:sldId id="364"/>
            <p14:sldId id="365"/>
            <p14:sldId id="352"/>
            <p14:sldId id="368"/>
            <p14:sldId id="369"/>
            <p14:sldId id="362"/>
            <p14:sldId id="370"/>
            <p14:sldId id="371"/>
            <p14:sldId id="366"/>
            <p14:sldId id="367"/>
            <p14:sldId id="372"/>
            <p14:sldId id="353"/>
            <p14:sldId id="373"/>
            <p14:sldId id="358"/>
            <p14:sldId id="375"/>
            <p14:sldId id="374"/>
            <p14:sldId id="377"/>
            <p14:sldId id="3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5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C07-6DE3-487D-A826-7443F0D5E825}" type="datetimeFigureOut">
              <a:rPr lang="fr-FR" smtClean="0"/>
              <a:t>04/11/2014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0673-84D2-447C-9EA7-C16ADA67630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9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E19EA-521E-46CD-BEBD-3582FE28CF85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DE59-AA6B-4F17-A208-F5EBEF9FA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3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D58D468-554C-4798-B4FF-1338C64D524B}" type="slidenum">
              <a:rPr lang="en-GB"/>
              <a:pPr/>
              <a:t>1</a:t>
            </a:fld>
            <a:endParaRPr lang="en-GB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8875" y="690563"/>
            <a:ext cx="4606925" cy="3454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92430" y="4374879"/>
            <a:ext cx="5539440" cy="414462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41B-2CB3-4D2E-AD1D-08BC8249F8E7}" type="datetime1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INTC – Nov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09D2-7596-4060-8927-86E720518390}" type="datetime1">
              <a:rPr lang="en-US" smtClean="0"/>
              <a:t>11/4/2014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460C8-C338-4EAD-8EFA-9D77F59D6985}" type="datetime1">
              <a:rPr lang="en-US" smtClean="0"/>
              <a:t>11/4/2014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7884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949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7604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-178358" y="-71433"/>
            <a:ext cx="1801621" cy="1120776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7284091" y="98301"/>
            <a:ext cx="184437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1800000"/>
              </a:lightRig>
            </a:scene3d>
            <a:sp3d extrusionH="57150" contourW="25400" prstMaterial="metal">
              <a:bevelT w="38100" h="50800"/>
              <a:extrusionClr>
                <a:srgbClr val="FF0000"/>
              </a:extrusionClr>
              <a:contourClr>
                <a:srgbClr val="C00000"/>
              </a:contourClr>
            </a:sp3d>
          </a:bodyPr>
          <a:lstStyle/>
          <a:p>
            <a:pPr algn="ctr"/>
            <a:r>
              <a:rPr lang="fr-FR" sz="3000" b="1" cap="none" spc="50" baseline="0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ACTILAB</a:t>
            </a:r>
            <a:endParaRPr lang="fr-FR" sz="3000" b="1" cap="none" spc="50" baseline="0" dirty="0">
              <a:ln w="11430">
                <a:solidFill>
                  <a:srgbClr val="C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3355832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06019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D34B-1CD1-4CEC-8425-917250BE959A}" type="datetime1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ISCC – 22</a:t>
            </a:r>
            <a:r>
              <a:rPr lang="en-US" baseline="30000" dirty="0" smtClean="0"/>
              <a:t>nd</a:t>
            </a:r>
            <a:r>
              <a:rPr lang="en-US" dirty="0" smtClean="0"/>
              <a:t> Oct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E13EF-3B61-49A6-972C-4B21BCE599F1}" type="datetime1">
              <a:rPr lang="en-US" smtClean="0"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ISCC – 22</a:t>
            </a:r>
            <a:r>
              <a:rPr lang="en-US" baseline="30000" dirty="0" smtClean="0"/>
              <a:t>nd</a:t>
            </a:r>
            <a:r>
              <a:rPr lang="en-US" dirty="0" smtClean="0"/>
              <a:t> Oct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6DE5-4064-46ED-98CD-02575B07BB26}" type="datetime1">
              <a:rPr lang="en-US" smtClean="0"/>
              <a:t>11/4/2014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ISCC – 22</a:t>
            </a:r>
            <a:r>
              <a:rPr lang="en-US" baseline="30000" dirty="0" smtClean="0"/>
              <a:t>nd</a:t>
            </a:r>
            <a:r>
              <a:rPr lang="en-US" dirty="0" smtClean="0"/>
              <a:t> Oct 2013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ISCC – 22</a:t>
            </a:r>
            <a:r>
              <a:rPr lang="en-US" baseline="30000" smtClean="0"/>
              <a:t>nd</a:t>
            </a:r>
            <a:r>
              <a:rPr lang="en-US" smtClean="0"/>
              <a:t> Oct 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BF60-4C1E-4FCF-97C5-B37D98EB6587}" type="datetime1">
              <a:rPr lang="en-US" smtClean="0"/>
              <a:t>11/4/2014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B819-9277-4EA6-977D-B6EBE862BA2D}" type="datetime1">
              <a:rPr lang="en-US" smtClean="0"/>
              <a:t>11/4/2014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ISCC – Nov</a:t>
            </a:r>
            <a:r>
              <a:rPr lang="en-US" baseline="0" dirty="0" smtClean="0"/>
              <a:t> 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03C1-8618-4B23-B349-A25957063BBF}" type="datetime1">
              <a:rPr lang="en-US" smtClean="0"/>
              <a:t>11/4/2014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124200" y="6370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ISCC – Nov</a:t>
            </a:r>
            <a:r>
              <a:rPr lang="en-US" baseline="0" dirty="0" smtClean="0"/>
              <a:t> </a:t>
            </a:r>
            <a:r>
              <a:rPr lang="en-US" dirty="0" smtClean="0"/>
              <a:t>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1A513-46BB-4ABC-89F8-017B1D876DEF}" type="datetime1">
              <a:rPr lang="en-US" smtClean="0"/>
              <a:t>11/4/2014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ISCC – 22</a:t>
            </a:r>
            <a:r>
              <a:rPr lang="en-US" baseline="30000" smtClean="0"/>
              <a:t>nd</a:t>
            </a:r>
            <a:r>
              <a:rPr lang="en-US" smtClean="0"/>
              <a:t> Oct 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4456-5D5B-4A3E-A52C-7709384E2134}" type="datetime1">
              <a:rPr lang="en-US" smtClean="0"/>
              <a:t>11/4/2014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ISCC– Nov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8" cstate="print"/>
          <a:srcRect l="33637" t="60364" r="20105" b="18636"/>
          <a:stretch>
            <a:fillRect/>
          </a:stretch>
        </p:blipFill>
        <p:spPr bwMode="auto">
          <a:xfrm>
            <a:off x="304800" y="647378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460981" y="0"/>
            <a:ext cx="683019" cy="671635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728910" cy="6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7324299" y="6454970"/>
            <a:ext cx="911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T. Stora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f"/><Relationship Id="rId3" Type="http://schemas.openxmlformats.org/officeDocument/2006/relationships/image" Target="../media/image41.jpeg"/><Relationship Id="rId7" Type="http://schemas.openxmlformats.org/officeDocument/2006/relationships/image" Target="../media/image44.tif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6.xml"/><Relationship Id="rId6" Type="http://schemas.microsoft.com/office/2007/relationships/hdphoto" Target="../media/hdphoto2.wdp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emf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0007" y="1409700"/>
            <a:ext cx="867251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9pPr>
          </a:lstStyle>
          <a:p>
            <a:pPr algn="ctr">
              <a:lnSpc>
                <a:spcPct val="97000"/>
              </a:lnSpc>
              <a:buFont typeface="Arial" charset="0"/>
              <a:buNone/>
            </a:pPr>
            <a:r>
              <a:rPr lang="en-US" sz="4400" dirty="0" smtClean="0">
                <a:solidFill>
                  <a:srgbClr val="0070C0"/>
                </a:solidFill>
                <a:latin typeface="Arial" charset="0"/>
              </a:rPr>
              <a:t>(TISD) Beam developments</a:t>
            </a:r>
            <a:endParaRPr lang="en-GB" sz="4400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09600" y="2635250"/>
            <a:ext cx="8153400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119063" algn="l"/>
                <a:tab pos="568325" algn="l"/>
                <a:tab pos="1017588" algn="l"/>
                <a:tab pos="1466850" algn="l"/>
                <a:tab pos="1916113" algn="l"/>
                <a:tab pos="2365375" algn="l"/>
                <a:tab pos="2814638" algn="l"/>
                <a:tab pos="3263900" algn="l"/>
                <a:tab pos="3713163" algn="l"/>
                <a:tab pos="4162425" algn="l"/>
                <a:tab pos="4611688" algn="l"/>
                <a:tab pos="5060950" algn="l"/>
                <a:tab pos="5510213" algn="l"/>
                <a:tab pos="5959475" algn="l"/>
                <a:tab pos="6408738" algn="l"/>
                <a:tab pos="6858000" algn="l"/>
                <a:tab pos="7307263" algn="l"/>
                <a:tab pos="7756525" algn="l"/>
                <a:tab pos="8205788" algn="l"/>
                <a:tab pos="8655050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ar-SA" sz="3200" dirty="0" smtClean="0">
                <a:solidFill>
                  <a:srgbClr val="000000"/>
                </a:solidFill>
                <a:cs typeface="Arial" charset="0"/>
              </a:rPr>
              <a:t>‏</a:t>
            </a:r>
            <a:endParaRPr lang="en-GB" sz="3200" dirty="0">
              <a:solidFill>
                <a:srgbClr val="000000"/>
              </a:solidFill>
            </a:endParaRP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endParaRPr lang="en-GB" sz="3200" dirty="0">
              <a:solidFill>
                <a:srgbClr val="000000"/>
              </a:solidFill>
            </a:endParaRP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dirty="0">
                <a:solidFill>
                  <a:srgbClr val="000000"/>
                </a:solidFill>
              </a:rPr>
              <a:t>Thierry </a:t>
            </a:r>
            <a:r>
              <a:rPr lang="en-GB" sz="3200" dirty="0" smtClean="0">
                <a:solidFill>
                  <a:srgbClr val="000000"/>
                </a:solidFill>
              </a:rPr>
              <a:t>Stora</a:t>
            </a:r>
            <a:endParaRPr lang="en-GB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710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/>
          </a:bodyPr>
          <a:lstStyle/>
          <a:p>
            <a:r>
              <a:rPr lang="pt-PT" sz="2400" dirty="0" smtClean="0"/>
              <a:t>Titanium Carbide-Carbon Composites</a:t>
            </a:r>
            <a:br>
              <a:rPr lang="pt-PT" sz="2400" dirty="0" smtClean="0"/>
            </a:br>
            <a:r>
              <a:rPr lang="pt-PT" sz="2400" dirty="0" err="1" smtClean="0"/>
              <a:t>Release</a:t>
            </a:r>
            <a:r>
              <a:rPr lang="pt-PT" sz="2400" dirty="0" smtClean="0"/>
              <a:t> </a:t>
            </a:r>
            <a:r>
              <a:rPr lang="pt-PT" sz="2400" dirty="0" err="1" smtClean="0"/>
              <a:t>studies</a:t>
            </a:r>
            <a:r>
              <a:rPr lang="pt-PT" sz="2400" dirty="0" smtClean="0"/>
              <a:t> </a:t>
            </a:r>
            <a:r>
              <a:rPr lang="pt-PT" sz="2400" dirty="0" err="1" smtClean="0"/>
              <a:t>and</a:t>
            </a:r>
            <a:r>
              <a:rPr lang="pt-PT" sz="2400" dirty="0" smtClean="0"/>
              <a:t> target </a:t>
            </a:r>
            <a:r>
              <a:rPr lang="pt-PT" sz="2400" dirty="0" err="1" smtClean="0"/>
              <a:t>prototype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-2455858" y="3688106"/>
            <a:ext cx="5588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err="1" smtClean="0">
                <a:solidFill>
                  <a:schemeClr val="bg1"/>
                </a:solidFill>
              </a:rPr>
              <a:t>Release</a:t>
            </a:r>
            <a:r>
              <a:rPr lang="pt-PT" b="1" dirty="0" smtClean="0">
                <a:solidFill>
                  <a:schemeClr val="bg1"/>
                </a:solidFill>
              </a:rPr>
              <a:t> </a:t>
            </a:r>
            <a:r>
              <a:rPr lang="pt-PT" b="1" dirty="0" err="1" smtClean="0">
                <a:solidFill>
                  <a:schemeClr val="bg1"/>
                </a:solidFill>
              </a:rPr>
              <a:t>studies</a:t>
            </a:r>
            <a:r>
              <a:rPr lang="pt-PT" b="1" dirty="0" smtClean="0">
                <a:solidFill>
                  <a:schemeClr val="bg1"/>
                </a:solidFill>
              </a:rPr>
              <a:t> </a:t>
            </a:r>
            <a:r>
              <a:rPr lang="pt-PT" b="1" dirty="0" err="1" smtClean="0">
                <a:solidFill>
                  <a:schemeClr val="bg1"/>
                </a:solidFill>
              </a:rPr>
              <a:t>and</a:t>
            </a:r>
            <a:r>
              <a:rPr lang="pt-PT" b="1" dirty="0" smtClean="0">
                <a:solidFill>
                  <a:schemeClr val="bg1"/>
                </a:solidFill>
              </a:rPr>
              <a:t> target </a:t>
            </a:r>
            <a:r>
              <a:rPr lang="pt-PT" b="1" dirty="0" err="1" smtClean="0">
                <a:solidFill>
                  <a:schemeClr val="bg1"/>
                </a:solidFill>
              </a:rPr>
              <a:t>prototype</a:t>
            </a:r>
            <a:endParaRPr lang="pt-PT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"/>
          <a:stretch/>
        </p:blipFill>
        <p:spPr>
          <a:xfrm>
            <a:off x="971600" y="825420"/>
            <a:ext cx="1944216" cy="30935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02" y="3875271"/>
            <a:ext cx="4426558" cy="24899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836" y="902137"/>
            <a:ext cx="4074945" cy="229215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827428"/>
            <a:ext cx="1368152" cy="15708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967922" y="3197002"/>
            <a:ext cx="61760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750" b="1" u="sng" dirty="0" err="1" smtClean="0">
                <a:solidFill>
                  <a:srgbClr val="29348C"/>
                </a:solidFill>
              </a:rPr>
              <a:t>The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three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most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promising</a:t>
            </a:r>
            <a:r>
              <a:rPr lang="pt-PT" sz="1750" b="1" u="sng" dirty="0" smtClean="0">
                <a:solidFill>
                  <a:srgbClr val="29348C"/>
                </a:solidFill>
              </a:rPr>
              <a:t> material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nanostructures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were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selected</a:t>
            </a:r>
            <a:r>
              <a:rPr lang="pt-PT" sz="1750" b="1" u="sng" dirty="0" smtClean="0">
                <a:solidFill>
                  <a:srgbClr val="29348C"/>
                </a:solidFill>
              </a:rPr>
              <a:t>,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irradiated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and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studied</a:t>
            </a:r>
            <a:r>
              <a:rPr lang="pt-PT" sz="1750" b="1" u="sng" dirty="0" smtClean="0">
                <a:solidFill>
                  <a:srgbClr val="29348C"/>
                </a:solidFill>
              </a:rPr>
              <a:t> in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terms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of</a:t>
            </a:r>
            <a:r>
              <a:rPr lang="pt-PT" sz="1750" b="1" u="sng" dirty="0" smtClean="0">
                <a:solidFill>
                  <a:srgbClr val="29348C"/>
                </a:solidFill>
              </a:rPr>
              <a:t> </a:t>
            </a:r>
            <a:r>
              <a:rPr lang="pt-PT" sz="1750" b="1" u="sng" dirty="0" err="1" smtClean="0">
                <a:solidFill>
                  <a:srgbClr val="29348C"/>
                </a:solidFill>
              </a:rPr>
              <a:t>release</a:t>
            </a:r>
            <a:r>
              <a:rPr lang="pt-PT" sz="1750" b="1" u="sng" dirty="0" smtClean="0">
                <a:solidFill>
                  <a:srgbClr val="29348C"/>
                </a:solidFill>
              </a:rPr>
              <a:t>.</a:t>
            </a:r>
            <a:endParaRPr lang="en-GB" sz="1750" b="1" u="sng" dirty="0">
              <a:solidFill>
                <a:srgbClr val="29348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0059" y="4042555"/>
            <a:ext cx="31315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 smtClean="0">
                <a:solidFill>
                  <a:srgbClr val="29348C"/>
                </a:solidFill>
              </a:rPr>
              <a:t>TiC</a:t>
            </a:r>
            <a:r>
              <a:rPr lang="pt-PT" sz="1600" dirty="0" smtClean="0">
                <a:solidFill>
                  <a:srgbClr val="29348C"/>
                </a:solidFill>
              </a:rPr>
              <a:t> + </a:t>
            </a:r>
            <a:r>
              <a:rPr lang="pt-PT" sz="1600" dirty="0" err="1" smtClean="0">
                <a:solidFill>
                  <a:srgbClr val="29348C"/>
                </a:solidFill>
              </a:rPr>
              <a:t>Carbon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black</a:t>
            </a:r>
            <a:r>
              <a:rPr lang="pt-PT" sz="1600" dirty="0" smtClean="0">
                <a:solidFill>
                  <a:srgbClr val="29348C"/>
                </a:solidFill>
              </a:rPr>
              <a:t> (50 vol.%) </a:t>
            </a:r>
            <a:r>
              <a:rPr lang="pt-PT" sz="1600" dirty="0" err="1" smtClean="0">
                <a:solidFill>
                  <a:srgbClr val="29348C"/>
                </a:solidFill>
              </a:rPr>
              <a:t>nanostructure</a:t>
            </a:r>
            <a:r>
              <a:rPr lang="pt-PT" sz="1600" dirty="0" smtClean="0">
                <a:solidFill>
                  <a:srgbClr val="29348C"/>
                </a:solidFill>
              </a:rPr>
              <a:t>, </a:t>
            </a:r>
            <a:r>
              <a:rPr lang="pt-PT" sz="1600" dirty="0" err="1" smtClean="0">
                <a:solidFill>
                  <a:srgbClr val="29348C"/>
                </a:solidFill>
              </a:rPr>
              <a:t>which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was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stable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up</a:t>
            </a:r>
            <a:r>
              <a:rPr lang="pt-PT" sz="1600" dirty="0" smtClean="0">
                <a:solidFill>
                  <a:srgbClr val="29348C"/>
                </a:solidFill>
              </a:rPr>
              <a:t> to 1800</a:t>
            </a:r>
            <a:r>
              <a:rPr lang="pt-PT" sz="1600" baseline="30000" dirty="0" smtClean="0">
                <a:solidFill>
                  <a:srgbClr val="29348C"/>
                </a:solidFill>
              </a:rPr>
              <a:t>o</a:t>
            </a:r>
            <a:r>
              <a:rPr lang="pt-PT" sz="1600" dirty="0" smtClean="0">
                <a:solidFill>
                  <a:srgbClr val="29348C"/>
                </a:solidFill>
              </a:rPr>
              <a:t>C, </a:t>
            </a:r>
            <a:r>
              <a:rPr lang="pt-PT" sz="1600" dirty="0" err="1" smtClean="0">
                <a:solidFill>
                  <a:srgbClr val="29348C"/>
                </a:solidFill>
              </a:rPr>
              <a:t>was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selected</a:t>
            </a:r>
            <a:r>
              <a:rPr lang="pt-PT" sz="1600" dirty="0" smtClean="0">
                <a:solidFill>
                  <a:srgbClr val="29348C"/>
                </a:solidFill>
              </a:rPr>
              <a:t> to </a:t>
            </a:r>
            <a:r>
              <a:rPr lang="pt-PT" sz="1600" dirty="0" err="1" smtClean="0">
                <a:solidFill>
                  <a:srgbClr val="29348C"/>
                </a:solidFill>
              </a:rPr>
              <a:t>produce</a:t>
            </a:r>
            <a:r>
              <a:rPr lang="pt-PT" sz="1600" dirty="0">
                <a:solidFill>
                  <a:srgbClr val="29348C"/>
                </a:solidFill>
              </a:rPr>
              <a:t> </a:t>
            </a:r>
            <a:r>
              <a:rPr lang="pt-PT" sz="1600" dirty="0" smtClean="0">
                <a:solidFill>
                  <a:srgbClr val="29348C"/>
                </a:solidFill>
              </a:rPr>
              <a:t>a </a:t>
            </a:r>
            <a:r>
              <a:rPr lang="pt-PT" sz="1600" dirty="0" err="1" smtClean="0">
                <a:solidFill>
                  <a:srgbClr val="29348C"/>
                </a:solidFill>
              </a:rPr>
              <a:t>full</a:t>
            </a:r>
            <a:r>
              <a:rPr lang="pt-PT" sz="1600" dirty="0" smtClean="0">
                <a:solidFill>
                  <a:srgbClr val="29348C"/>
                </a:solidFill>
              </a:rPr>
              <a:t> target </a:t>
            </a:r>
            <a:r>
              <a:rPr lang="pt-PT" sz="1600" dirty="0" err="1" smtClean="0">
                <a:solidFill>
                  <a:srgbClr val="29348C"/>
                </a:solidFill>
              </a:rPr>
              <a:t>prototype</a:t>
            </a:r>
            <a:r>
              <a:rPr lang="pt-PT" sz="1600" dirty="0" smtClean="0">
                <a:solidFill>
                  <a:srgbClr val="29348C"/>
                </a:solidFill>
              </a:rPr>
              <a:t>.</a:t>
            </a:r>
            <a:endParaRPr lang="en-GB" sz="1600" dirty="0">
              <a:solidFill>
                <a:srgbClr val="29348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56499" y="5971523"/>
            <a:ext cx="30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800" dirty="0" smtClean="0">
                <a:solidFill>
                  <a:srgbClr val="29348C"/>
                </a:solidFill>
              </a:rPr>
              <a:t>Target </a:t>
            </a:r>
            <a:r>
              <a:rPr lang="pt-PT" sz="1800" dirty="0" err="1" smtClean="0">
                <a:solidFill>
                  <a:srgbClr val="29348C"/>
                </a:solidFill>
              </a:rPr>
              <a:t>going</a:t>
            </a:r>
            <a:r>
              <a:rPr lang="pt-PT" sz="1800" dirty="0" smtClean="0">
                <a:solidFill>
                  <a:srgbClr val="29348C"/>
                </a:solidFill>
              </a:rPr>
              <a:t> online </a:t>
            </a:r>
            <a:r>
              <a:rPr lang="pt-PT" sz="1800" dirty="0" err="1" smtClean="0">
                <a:solidFill>
                  <a:srgbClr val="29348C"/>
                </a:solidFill>
              </a:rPr>
              <a:t>today</a:t>
            </a:r>
            <a:r>
              <a:rPr lang="pt-PT" sz="1800" dirty="0">
                <a:solidFill>
                  <a:srgbClr val="29348C"/>
                </a:solidFill>
              </a:rPr>
              <a:t>!</a:t>
            </a:r>
            <a:endParaRPr lang="en-GB" sz="1800" dirty="0">
              <a:solidFill>
                <a:srgbClr val="29348C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5334385"/>
            <a:ext cx="3530891" cy="57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46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13349" y="383516"/>
            <a:ext cx="3517310" cy="4154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1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Context of the Project</a:t>
            </a:r>
            <a:endParaRPr lang="en-US" sz="21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2055149" y="994162"/>
            <a:ext cx="6921796" cy="2292935"/>
            <a:chOff x="2055149" y="994162"/>
            <a:chExt cx="6921796" cy="2292935"/>
          </a:xfrm>
        </p:grpSpPr>
        <p:sp>
          <p:nvSpPr>
            <p:cNvPr id="10" name="ZoneTexte 9"/>
            <p:cNvSpPr txBox="1"/>
            <p:nvPr/>
          </p:nvSpPr>
          <p:spPr>
            <a:xfrm>
              <a:off x="2055149" y="994162"/>
              <a:ext cx="6921796" cy="229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RNB intensities mainly depends on the target performances</a:t>
              </a:r>
            </a:p>
            <a:p>
              <a:pPr>
                <a:spcBef>
                  <a:spcPts val="30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UC</a:t>
              </a:r>
              <a:r>
                <a:rPr lang="en-US" baseline="-25000" dirty="0" smtClean="0">
                  <a:solidFill>
                    <a:srgbClr val="0000FF"/>
                  </a:solidFill>
                </a:rPr>
                <a:t>X</a:t>
              </a:r>
              <a:r>
                <a:rPr lang="en-US" dirty="0" smtClean="0">
                  <a:solidFill>
                    <a:srgbClr val="0000FF"/>
                  </a:solidFill>
                </a:rPr>
                <a:t> target high performances are crucial for next generation facilities:</a:t>
              </a:r>
            </a:p>
            <a:p>
              <a:pPr>
                <a:spcBef>
                  <a:spcPts val="1800"/>
                </a:spcBef>
                <a:spcAft>
                  <a:spcPts val="1200"/>
                </a:spcAft>
              </a:pPr>
              <a:r>
                <a:rPr lang="en-US" dirty="0" smtClean="0">
                  <a:solidFill>
                    <a:srgbClr val="0000FF"/>
                  </a:solidFill>
                </a:rPr>
                <a:t>   						</a:t>
              </a:r>
            </a:p>
            <a:p>
              <a:pPr>
                <a:spcBef>
                  <a:spcPts val="300"/>
                </a:spcBef>
              </a:pPr>
              <a:r>
                <a:rPr lang="en-US" dirty="0" smtClean="0">
                  <a:solidFill>
                    <a:srgbClr val="0000FF"/>
                  </a:solidFill>
                  <a:sym typeface="Wingdings" pitchFamily="2" charset="2"/>
                </a:rPr>
                <a:t>   Better understanding  material properties </a:t>
              </a:r>
              <a:r>
                <a:rPr lang="en-US" dirty="0" smtClean="0">
                  <a:solidFill>
                    <a:srgbClr val="0000FF"/>
                  </a:solidFill>
                  <a:sym typeface="Symbol"/>
                </a:rPr>
                <a:t> release kinetics</a:t>
              </a:r>
              <a:endParaRPr lang="en-US" dirty="0" smtClean="0">
                <a:solidFill>
                  <a:srgbClr val="0000FF"/>
                </a:solidFill>
                <a:sym typeface="Wingdings" pitchFamily="2" charset="2"/>
              </a:endParaRPr>
            </a:p>
            <a:p>
              <a:pPr>
                <a:spcBef>
                  <a:spcPts val="300"/>
                </a:spcBef>
              </a:pPr>
              <a:r>
                <a:rPr lang="en-US" dirty="0" smtClean="0">
                  <a:solidFill>
                    <a:srgbClr val="0000FF"/>
                  </a:solidFill>
                  <a:sym typeface="Wingdings" pitchFamily="2" charset="2"/>
                </a:rPr>
                <a:t>       + Studying new synthesis techniques</a:t>
              </a:r>
              <a:endParaRPr lang="en-US" dirty="0" smtClean="0">
                <a:solidFill>
                  <a:srgbClr val="0000FF"/>
                </a:solidFill>
              </a:endParaRPr>
            </a:p>
            <a:p>
              <a:pPr>
                <a:spcBef>
                  <a:spcPts val="300"/>
                </a:spcBef>
              </a:pPr>
              <a:endParaRPr lang="en-US" dirty="0" smtClean="0">
                <a:solidFill>
                  <a:srgbClr val="0000FF"/>
                </a:solidFill>
              </a:endParaRPr>
            </a:p>
          </p:txBody>
        </p:sp>
        <p:pic>
          <p:nvPicPr>
            <p:cNvPr id="4" name="Image 3" descr="HIE-logo-long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2743" y="1798956"/>
              <a:ext cx="1219200" cy="397947"/>
            </a:xfrm>
            <a:prstGeom prst="rect">
              <a:avLst/>
            </a:prstGeom>
          </p:spPr>
        </p:pic>
        <p:pic>
          <p:nvPicPr>
            <p:cNvPr id="5" name="Image 4" descr="logoSPES2008_medium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12125" y="1751514"/>
              <a:ext cx="1554861" cy="445389"/>
            </a:xfrm>
            <a:prstGeom prst="rect">
              <a:avLst/>
            </a:prstGeom>
          </p:spPr>
        </p:pic>
        <p:pic>
          <p:nvPicPr>
            <p:cNvPr id="6" name="Picture 8" descr="logo sp2 peti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14649" y="1842817"/>
              <a:ext cx="1541758" cy="354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Image 6" descr="logo2.jpg"/>
            <p:cNvPicPr>
              <a:picLocks noChangeAspect="1"/>
            </p:cNvPicPr>
            <p:nvPr/>
          </p:nvPicPr>
          <p:blipFill>
            <a:blip r:embed="rId5" cstate="print"/>
            <a:srcRect b="36255"/>
            <a:stretch>
              <a:fillRect/>
            </a:stretch>
          </p:blipFill>
          <p:spPr>
            <a:xfrm>
              <a:off x="7049895" y="1836243"/>
              <a:ext cx="1491615" cy="360660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2079003" y="3175638"/>
            <a:ext cx="702319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defRPr/>
            </a:pPr>
            <a:r>
              <a:rPr lang="en-GB" b="1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Task #1:</a:t>
            </a:r>
            <a:r>
              <a:rPr lang="en-GB" b="1" cap="small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   </a:t>
            </a:r>
            <a:r>
              <a:rPr lang="en-GB" b="1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Synthesis of new actinide targets</a:t>
            </a:r>
            <a:endParaRPr lang="en-GB" b="1" dirty="0">
              <a:solidFill>
                <a:srgbClr val="990033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GB" b="1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Task #2:   Characterization of new actinide targets</a:t>
            </a:r>
          </a:p>
          <a:p>
            <a:pPr>
              <a:spcBef>
                <a:spcPts val="1200"/>
              </a:spcBef>
              <a:defRPr/>
            </a:pPr>
            <a:r>
              <a:rPr lang="en-GB" b="1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Task #3:   Actinide targets properties after irradiation</a:t>
            </a:r>
            <a:endParaRPr lang="en-GB" dirty="0" smtClean="0">
              <a:solidFill>
                <a:srgbClr val="990033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b="1" dirty="0" smtClean="0">
                <a:solidFill>
                  <a:srgbClr val="990033"/>
                </a:solidFill>
                <a:latin typeface="+mj-lt"/>
                <a:ea typeface="Verdana" pitchFamily="34" charset="0"/>
                <a:cs typeface="Verdana" pitchFamily="34" charset="0"/>
              </a:rPr>
              <a:t>Task #4:   Online Tests of Actinide Targets</a:t>
            </a:r>
            <a:endParaRPr lang="en-GB" dirty="0" smtClean="0">
              <a:solidFill>
                <a:srgbClr val="990033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2100"/>
              </a:spcBef>
              <a:defRPr/>
            </a:pPr>
            <a:r>
              <a:rPr lang="en-GB" dirty="0" smtClean="0">
                <a:solidFill>
                  <a:srgbClr val="0000FF"/>
                </a:solidFill>
                <a:latin typeface="+mj-lt"/>
                <a:ea typeface="Verdana" pitchFamily="34" charset="0"/>
                <a:cs typeface="Verdana" pitchFamily="34" charset="0"/>
              </a:rPr>
              <a:t>Project submitted with a budget request of 460 K€, </a:t>
            </a:r>
          </a:p>
          <a:p>
            <a:pPr>
              <a:spcBef>
                <a:spcPts val="300"/>
              </a:spcBef>
              <a:defRPr/>
            </a:pPr>
            <a:r>
              <a:rPr lang="en-GB" dirty="0" smtClean="0">
                <a:solidFill>
                  <a:srgbClr val="0000FF"/>
                </a:solidFill>
                <a:latin typeface="+mj-lt"/>
                <a:ea typeface="Verdana" pitchFamily="34" charset="0"/>
                <a:cs typeface="Verdana" pitchFamily="34" charset="0"/>
              </a:rPr>
              <a:t>but finally initiated with </a:t>
            </a:r>
            <a:r>
              <a:rPr lang="en-GB" u="sng" dirty="0" smtClean="0">
                <a:solidFill>
                  <a:srgbClr val="0000FF"/>
                </a:solidFill>
                <a:latin typeface="+mj-lt"/>
                <a:ea typeface="Verdana" pitchFamily="34" charset="0"/>
                <a:cs typeface="Verdana" pitchFamily="34" charset="0"/>
              </a:rPr>
              <a:t>336 K€</a:t>
            </a:r>
            <a:r>
              <a:rPr lang="en-GB" dirty="0" smtClean="0">
                <a:solidFill>
                  <a:srgbClr val="0000FF"/>
                </a:solidFill>
                <a:latin typeface="+mj-lt"/>
                <a:ea typeface="Verdana" pitchFamily="34" charset="0"/>
                <a:cs typeface="Verdana" pitchFamily="34" charset="0"/>
              </a:rPr>
              <a:t>. </a:t>
            </a:r>
          </a:p>
          <a:p>
            <a:pPr>
              <a:defRPr/>
            </a:pPr>
            <a:endParaRPr lang="en-GB" dirty="0" smtClean="0">
              <a:solidFill>
                <a:srgbClr val="0000FF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135553" y="5480614"/>
          <a:ext cx="6096000" cy="97917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8100"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CERN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GANIL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INFN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IPNO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PSI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113 K€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38 K€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72 K€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55 K€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FF"/>
                          </a:solidFill>
                          <a:latin typeface="Verdana"/>
                        </a:rPr>
                        <a:t>58 K€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F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FF"/>
                        </a:solidFill>
                        <a:latin typeface="Verdan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200" y="2438400"/>
            <a:ext cx="2528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C. Lau</a:t>
            </a:r>
          </a:p>
          <a:p>
            <a:r>
              <a:rPr lang="fr-FR" dirty="0" smtClean="0"/>
              <a:t>Last </a:t>
            </a:r>
            <a:r>
              <a:rPr lang="fr-FR" dirty="0" err="1" smtClean="0"/>
              <a:t>week</a:t>
            </a:r>
            <a:r>
              <a:rPr lang="fr-FR" dirty="0" smtClean="0"/>
              <a:t> IPNO</a:t>
            </a:r>
          </a:p>
          <a:p>
            <a:r>
              <a:rPr lang="fr-FR" dirty="0" smtClean="0"/>
              <a:t>EURISOL </a:t>
            </a:r>
            <a:r>
              <a:rPr lang="fr-FR" dirty="0" err="1" smtClean="0"/>
              <a:t>Town</a:t>
            </a:r>
            <a:r>
              <a:rPr lang="fr-FR" dirty="0" smtClean="0"/>
              <a:t>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60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\\cern.ch\dfs\Users\a\agottber\Desktop\EMIM-Ac NM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836712"/>
            <a:ext cx="3888433" cy="274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>
            <a:off x="6264334" y="2029127"/>
            <a:ext cx="792088" cy="0"/>
          </a:xfrm>
          <a:prstGeom prst="straightConnector1">
            <a:avLst/>
          </a:prstGeom>
          <a:noFill/>
          <a:ln w="19050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978480" y="1553366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two orders </a:t>
            </a:r>
            <a:b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</a:br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of magnitude</a:t>
            </a:r>
            <a:endParaRPr lang="en-GB" sz="1100" dirty="0">
              <a:solidFill>
                <a:srgbClr val="1F297F"/>
              </a:solidFill>
              <a:latin typeface="Gill Sans MT" panose="020B0502020104020203" pitchFamily="34" charset="0"/>
            </a:endParaRPr>
          </a:p>
        </p:txBody>
      </p:sp>
      <p:sp>
        <p:nvSpPr>
          <p:cNvPr id="41" name="Titel 8"/>
          <p:cNvSpPr txBox="1">
            <a:spLocks/>
          </p:cNvSpPr>
          <p:nvPr/>
        </p:nvSpPr>
        <p:spPr bwMode="auto">
          <a:xfrm>
            <a:off x="827584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Composing a Recipe for Nano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-</a:t>
            </a:r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Grained UO</a:t>
            </a:r>
            <a:r>
              <a:rPr lang="en-US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 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2044" y="1052736"/>
            <a:ext cx="46880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>
                <a:solidFill>
                  <a:srgbClr val="18308E"/>
                </a:solidFill>
                <a:latin typeface="Gill Sans MT" panose="020B0502020104020203" pitchFamily="34" charset="0"/>
              </a:rPr>
              <a:t>Synthesis of de-novo designed uranium carbide matrixes: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Different microstructures, densities, grain sizes, crystal structures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tested → tailor-made matrix: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Suspension grinding of UO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powder to 160 nm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average particle size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Wet-mixing with multi-walled carbon nanotubes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 drying of mixture and pressing to 1.6 g/cm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pellets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Fast reactive sintering to mixed uranium carbide in carbon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nanotube matrix </a:t>
            </a:r>
          </a:p>
        </p:txBody>
      </p:sp>
      <p:pic>
        <p:nvPicPr>
          <p:cNvPr id="48" name="Picture 64" descr="\\cern.ch\dfs\Users\a\agottber\Documents\My Pictures\New folder\Picture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52514"/>
            <a:ext cx="4505325" cy="31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5" descr="\\cern.ch\dfs\Users\a\agottber\Documents\My Pictures\New folder\Picture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57277"/>
            <a:ext cx="450532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5658805" y="3487711"/>
            <a:ext cx="3662354" cy="570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GB" sz="11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30</a:t>
            </a:r>
            <a:r>
              <a:rPr lang="en-GB" sz="11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 yield evolution under irradiation</a:t>
            </a:r>
            <a:endParaRPr lang="en-GB" sz="1100" baseline="-250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1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pic>
        <p:nvPicPr>
          <p:cNvPr id="51" name="Picture 50" descr="fluences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1" y="3645024"/>
            <a:ext cx="3600399" cy="27282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47664" y="3116674"/>
            <a:ext cx="642822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2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Online tests in November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6373228"/>
            <a:ext cx="1789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A. Gottberg et al.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73074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827584" y="352425"/>
            <a:ext cx="7232650" cy="33337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2400" dirty="0" smtClean="0">
                <a:latin typeface="Gill Sans MT" panose="020B0502020104020203" pitchFamily="34" charset="0"/>
              </a:rPr>
              <a:t>LaC</a:t>
            </a:r>
            <a:r>
              <a:rPr lang="en-GB" sz="2400" baseline="-25000" dirty="0" smtClean="0">
                <a:latin typeface="Gill Sans MT" panose="020B0502020104020203" pitchFamily="34" charset="0"/>
              </a:rPr>
              <a:t>2</a:t>
            </a:r>
            <a:r>
              <a:rPr lang="en-GB" sz="2400" dirty="0" smtClean="0">
                <a:latin typeface="Gill Sans MT" panose="020B0502020104020203" pitchFamily="34" charset="0"/>
              </a:rPr>
              <a:t>–MWCNT Spallation Target Material</a:t>
            </a:r>
            <a:br>
              <a:rPr lang="en-GB" sz="2400" dirty="0" smtClean="0">
                <a:latin typeface="Gill Sans MT" panose="020B0502020104020203" pitchFamily="34" charset="0"/>
              </a:rPr>
            </a:br>
            <a:r>
              <a:rPr lang="en-GB" sz="2400" dirty="0" smtClean="0">
                <a:latin typeface="Gill Sans MT" panose="020B0502020104020203" pitchFamily="34" charset="0"/>
              </a:rPr>
              <a:t>(Ba beams)</a:t>
            </a:r>
            <a:endParaRPr lang="en-GB" sz="2400" dirty="0">
              <a:latin typeface="Gill Sans MT" panose="020B0502020104020203" pitchFamily="34" charset="0"/>
            </a:endParaRPr>
          </a:p>
        </p:txBody>
      </p:sp>
      <p:sp>
        <p:nvSpPr>
          <p:cNvPr id="8" name="Text Box 2391"/>
          <p:cNvSpPr txBox="1">
            <a:spLocks noChangeArrowheads="1"/>
          </p:cNvSpPr>
          <p:nvPr/>
        </p:nvSpPr>
        <p:spPr bwMode="auto">
          <a:xfrm>
            <a:off x="4755939" y="1040910"/>
            <a:ext cx="334445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La(OH)</a:t>
            </a:r>
            <a:r>
              <a:rPr lang="en-GB" sz="1100" i="0" baseline="-2500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particle size reduction by suspension grinding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sp>
        <p:nvSpPr>
          <p:cNvPr id="12" name="Text Box 2391"/>
          <p:cNvSpPr txBox="1">
            <a:spLocks noChangeArrowheads="1"/>
          </p:cNvSpPr>
          <p:nvPr/>
        </p:nvSpPr>
        <p:spPr bwMode="auto">
          <a:xfrm>
            <a:off x="827584" y="953895"/>
            <a:ext cx="34975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FLUKA Production Yields </a:t>
            </a:r>
          </a:p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after comparing all RE as possible spallation target nuclei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0516" r="12988" b="3748"/>
          <a:stretch/>
        </p:blipFill>
        <p:spPr>
          <a:xfrm>
            <a:off x="1115616" y="1405646"/>
            <a:ext cx="2880320" cy="2167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0516" r="12988" b="4876"/>
          <a:stretch/>
        </p:blipFill>
        <p:spPr>
          <a:xfrm>
            <a:off x="4932040" y="1400950"/>
            <a:ext cx="2919003" cy="2125487"/>
          </a:xfrm>
          <a:prstGeom prst="rect">
            <a:avLst/>
          </a:prstGeom>
        </p:spPr>
      </p:pic>
      <p:pic>
        <p:nvPicPr>
          <p:cNvPr id="59" name="Picture 58" descr="LaOH3br60min- 04.ti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2" r="37032" b="12323"/>
          <a:stretch/>
        </p:blipFill>
        <p:spPr>
          <a:xfrm>
            <a:off x="1115616" y="3795858"/>
            <a:ext cx="3456384" cy="2488143"/>
          </a:xfrm>
          <a:prstGeom prst="rect">
            <a:avLst/>
          </a:prstGeom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736"/>
          <a:stretch/>
        </p:blipFill>
        <p:spPr bwMode="auto">
          <a:xfrm>
            <a:off x="4929282" y="3794885"/>
            <a:ext cx="3301969" cy="247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Oval 60"/>
          <p:cNvSpPr/>
          <p:nvPr/>
        </p:nvSpPr>
        <p:spPr>
          <a:xfrm>
            <a:off x="3131840" y="5047225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2555776" y="5767305"/>
            <a:ext cx="288032" cy="288032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3923928" y="4687185"/>
            <a:ext cx="279523" cy="279523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2708259" y="4822734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5" name="Arc 64"/>
          <p:cNvSpPr/>
          <p:nvPr/>
        </p:nvSpPr>
        <p:spPr>
          <a:xfrm rot="18900000">
            <a:off x="2971752" y="4505023"/>
            <a:ext cx="3527554" cy="3859734"/>
          </a:xfrm>
          <a:prstGeom prst="arc">
            <a:avLst>
              <a:gd name="adj1" fmla="val 16200000"/>
              <a:gd name="adj2" fmla="val 20503076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66" name="Arc 65"/>
          <p:cNvSpPr/>
          <p:nvPr/>
        </p:nvSpPr>
        <p:spPr>
          <a:xfrm rot="18900000">
            <a:off x="3634585" y="4177054"/>
            <a:ext cx="3688366" cy="3884170"/>
          </a:xfrm>
          <a:prstGeom prst="arc">
            <a:avLst>
              <a:gd name="adj1" fmla="val 16295425"/>
              <a:gd name="adj2" fmla="val 1503403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647918" y="3490453"/>
            <a:ext cx="285207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Lanthanum Hydroxide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Nanopowder</a:t>
            </a: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796304" y="3490453"/>
            <a:ext cx="36785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Ultrasound-Dispersed Multi-Walled Carbon Nanotubes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69" name="Straight Connector 37"/>
          <p:cNvCxnSpPr/>
          <p:nvPr/>
        </p:nvCxnSpPr>
        <p:spPr>
          <a:xfrm>
            <a:off x="2834181" y="4131924"/>
            <a:ext cx="1419485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Text Box 57"/>
          <p:cNvSpPr txBox="1">
            <a:spLocks noChangeArrowheads="1"/>
          </p:cNvSpPr>
          <p:nvPr/>
        </p:nvSpPr>
        <p:spPr bwMode="auto">
          <a:xfrm>
            <a:off x="2954356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2 </a:t>
            </a:r>
            <a:r>
              <a:rPr lang="en-US" sz="1400" b="1" dirty="0" smtClean="0">
                <a:solidFill>
                  <a:schemeClr val="accent5"/>
                </a:solidFill>
                <a:latin typeface="Lucida Grande"/>
                <a:ea typeface="Lucida Grande"/>
                <a:cs typeface="Lucida Grande"/>
              </a:rPr>
              <a:t>µ</a:t>
            </a:r>
            <a:r>
              <a:rPr lang="en-US" sz="1400" b="1" dirty="0">
                <a:solidFill>
                  <a:schemeClr val="accent5"/>
                </a:solidFill>
                <a:latin typeface="Gill Sans MT" panose="020B0502020104020203" pitchFamily="34" charset="0"/>
              </a:rPr>
              <a:t>m</a:t>
            </a:r>
            <a:endParaRPr lang="en-US" sz="1400" b="1" dirty="0" smtClean="0">
              <a:solidFill>
                <a:schemeClr val="accent5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71" name="Straight Connector 37"/>
          <p:cNvCxnSpPr/>
          <p:nvPr/>
        </p:nvCxnSpPr>
        <p:spPr>
          <a:xfrm>
            <a:off x="7116546" y="4131924"/>
            <a:ext cx="1026832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Text Box 57"/>
          <p:cNvSpPr txBox="1">
            <a:spLocks noChangeArrowheads="1"/>
          </p:cNvSpPr>
          <p:nvPr/>
        </p:nvSpPr>
        <p:spPr bwMode="auto">
          <a:xfrm>
            <a:off x="7042217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500 nm</a:t>
            </a:r>
          </a:p>
        </p:txBody>
      </p:sp>
      <p:sp>
        <p:nvSpPr>
          <p:cNvPr id="73" name="Arc 72"/>
          <p:cNvSpPr/>
          <p:nvPr/>
        </p:nvSpPr>
        <p:spPr>
          <a:xfrm rot="18900000">
            <a:off x="1972942" y="5117339"/>
            <a:ext cx="4854907" cy="4531643"/>
          </a:xfrm>
          <a:prstGeom prst="arc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115616" y="3801883"/>
            <a:ext cx="7102831" cy="2479076"/>
            <a:chOff x="1125141" y="3902252"/>
            <a:chExt cx="7102831" cy="2479076"/>
          </a:xfrm>
        </p:grpSpPr>
        <p:pic>
          <p:nvPicPr>
            <p:cNvPr id="75" name="Picture 74" descr="LaC_CNT_lot4_002.tif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06" b="9993"/>
            <a:stretch/>
          </p:blipFill>
          <p:spPr>
            <a:xfrm>
              <a:off x="1125141" y="3902252"/>
              <a:ext cx="3440836" cy="2479076"/>
            </a:xfrm>
            <a:prstGeom prst="rect">
              <a:avLst/>
            </a:prstGeom>
          </p:spPr>
        </p:pic>
        <p:pic>
          <p:nvPicPr>
            <p:cNvPr id="76" name="Picture 75" descr="LaC_CNT_lot4_009.tif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" r="9028" b="10359"/>
            <a:stretch/>
          </p:blipFill>
          <p:spPr>
            <a:xfrm>
              <a:off x="4941565" y="3902409"/>
              <a:ext cx="3286407" cy="2470454"/>
            </a:xfrm>
            <a:prstGeom prst="rect">
              <a:avLst/>
            </a:prstGeom>
          </p:spPr>
        </p:pic>
        <p:sp>
          <p:nvSpPr>
            <p:cNvPr id="77" name="Text Box 57"/>
            <p:cNvSpPr txBox="1">
              <a:spLocks noChangeArrowheads="1"/>
            </p:cNvSpPr>
            <p:nvPr/>
          </p:nvSpPr>
          <p:spPr bwMode="auto">
            <a:xfrm>
              <a:off x="3116281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78" name="Straight Connector 37"/>
            <p:cNvCxnSpPr/>
            <p:nvPr/>
          </p:nvCxnSpPr>
          <p:spPr>
            <a:xfrm>
              <a:off x="3246102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9" name="Text Box 57"/>
            <p:cNvSpPr txBox="1">
              <a:spLocks noChangeArrowheads="1"/>
            </p:cNvSpPr>
            <p:nvPr/>
          </p:nvSpPr>
          <p:spPr bwMode="auto">
            <a:xfrm>
              <a:off x="6957789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200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n</a:t>
              </a: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</a:p>
          </p:txBody>
        </p:sp>
        <p:cxnSp>
          <p:nvCxnSpPr>
            <p:cNvPr id="80" name="Straight Connector 37"/>
            <p:cNvCxnSpPr/>
            <p:nvPr/>
          </p:nvCxnSpPr>
          <p:spPr>
            <a:xfrm>
              <a:off x="7087610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81" name="Rectangle 80"/>
          <p:cNvSpPr/>
          <p:nvPr/>
        </p:nvSpPr>
        <p:spPr>
          <a:xfrm>
            <a:off x="2483768" y="3486080"/>
            <a:ext cx="4464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Nano Composite (After </a:t>
            </a:r>
            <a:r>
              <a:rPr lang="en-US" sz="1200" dirty="0" err="1">
                <a:solidFill>
                  <a:srgbClr val="18308E"/>
                </a:solidFill>
                <a:latin typeface="Gill Sans MT" panose="020B0502020104020203" pitchFamily="34" charset="0"/>
              </a:rPr>
              <a:t>C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arbo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-Thermal Reduction)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3243135" y="6152210"/>
            <a:ext cx="57606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Microstructure of 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composite currently under investigation</a:t>
            </a:r>
          </a:p>
        </p:txBody>
      </p:sp>
      <p:sp>
        <p:nvSpPr>
          <p:cNvPr id="83" name="Text Box 57"/>
          <p:cNvSpPr txBox="1">
            <a:spLocks noChangeArrowheads="1"/>
          </p:cNvSpPr>
          <p:nvPr/>
        </p:nvSpPr>
        <p:spPr bwMode="auto">
          <a:xfrm>
            <a:off x="2123728" y="5936186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84" name="Text Box 57"/>
          <p:cNvSpPr txBox="1">
            <a:spLocks noChangeArrowheads="1"/>
          </p:cNvSpPr>
          <p:nvPr/>
        </p:nvSpPr>
        <p:spPr bwMode="auto">
          <a:xfrm>
            <a:off x="5796136" y="5949280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547664" y="3116674"/>
            <a:ext cx="642822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2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Online tests in November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8266353" y="6315971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J. Guillot, et al.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6477000"/>
            <a:ext cx="392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J. Guillot, </a:t>
            </a:r>
            <a:r>
              <a:rPr lang="fr-FR" dirty="0" err="1" smtClean="0"/>
              <a:t>Wonjoo</a:t>
            </a:r>
            <a:r>
              <a:rPr lang="fr-FR" dirty="0" smtClean="0"/>
              <a:t> </a:t>
            </a:r>
            <a:r>
              <a:rPr lang="fr-FR" dirty="0" err="1" smtClean="0"/>
              <a:t>Hwang</a:t>
            </a:r>
            <a:r>
              <a:rPr lang="fr-FR" dirty="0" smtClean="0"/>
              <a:t>, A. Gottberg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07963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4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Molten salt unit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NaF520 (IS509)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pSp>
        <p:nvGrpSpPr>
          <p:cNvPr id="14" name="Grupo 7"/>
          <p:cNvGrpSpPr/>
          <p:nvPr/>
        </p:nvGrpSpPr>
        <p:grpSpPr>
          <a:xfrm>
            <a:off x="6217840" y="3541862"/>
            <a:ext cx="2298033" cy="2482583"/>
            <a:chOff x="277391" y="1662442"/>
            <a:chExt cx="2682018" cy="3162412"/>
          </a:xfrm>
        </p:grpSpPr>
        <p:pic>
          <p:nvPicPr>
            <p:cNvPr id="15" name="Picture 2" descr="C:\Users\Tania Mendonça\Documents\beta beams oct 2011\papers\revtex4-1\revtex4-1\revtex4-1-tds\tex\latex\revtex\static.png"/>
            <p:cNvPicPr>
              <a:picLocks noChangeAspect="1" noChangeArrowheads="1"/>
            </p:cNvPicPr>
            <p:nvPr/>
          </p:nvPicPr>
          <p:blipFill>
            <a:blip r:embed="rId4" cstate="print"/>
            <a:srcRect t="11284"/>
            <a:stretch>
              <a:fillRect/>
            </a:stretch>
          </p:blipFill>
          <p:spPr bwMode="auto">
            <a:xfrm>
              <a:off x="277391" y="1662442"/>
              <a:ext cx="2682018" cy="3162412"/>
            </a:xfrm>
            <a:prstGeom prst="rect">
              <a:avLst/>
            </a:prstGeom>
            <a:noFill/>
          </p:spPr>
        </p:pic>
        <p:cxnSp>
          <p:nvCxnSpPr>
            <p:cNvPr id="16" name="Conexão recta unidireccional 9"/>
            <p:cNvCxnSpPr/>
            <p:nvPr/>
          </p:nvCxnSpPr>
          <p:spPr>
            <a:xfrm>
              <a:off x="612648" y="3835020"/>
              <a:ext cx="180300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ixaDeTexto 10"/>
            <p:cNvSpPr txBox="1"/>
            <p:nvPr/>
          </p:nvSpPr>
          <p:spPr>
            <a:xfrm>
              <a:off x="1119114" y="3835020"/>
              <a:ext cx="11873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400" dirty="0" smtClean="0">
                  <a:solidFill>
                    <a:schemeClr val="bg1"/>
                  </a:solidFill>
                </a:rPr>
                <a:t>21.6 cm</a:t>
              </a:r>
              <a:endParaRPr lang="pt-PT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82199" y="6024445"/>
            <a:ext cx="1905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T. Mendonca et al</a:t>
            </a:r>
            <a:r>
              <a:rPr lang="fr-FR" dirty="0" smtClean="0"/>
              <a:t>.</a:t>
            </a:r>
            <a:endParaRPr lang="fr-FR" dirty="0"/>
          </a:p>
        </p:txBody>
      </p:sp>
      <p:grpSp>
        <p:nvGrpSpPr>
          <p:cNvPr id="10" name="Grupo 55"/>
          <p:cNvGrpSpPr/>
          <p:nvPr/>
        </p:nvGrpSpPr>
        <p:grpSpPr>
          <a:xfrm>
            <a:off x="2069056" y="1800507"/>
            <a:ext cx="3600000" cy="2376000"/>
            <a:chOff x="6588224" y="2996952"/>
            <a:chExt cx="3600000" cy="2376000"/>
          </a:xfrm>
        </p:grpSpPr>
        <p:sp>
          <p:nvSpPr>
            <p:cNvPr id="12" name="Rectângulo 53"/>
            <p:cNvSpPr/>
            <p:nvPr/>
          </p:nvSpPr>
          <p:spPr>
            <a:xfrm>
              <a:off x="6588224" y="2996952"/>
              <a:ext cx="3600000" cy="2376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13" name="Rectângulo 54"/>
            <p:cNvSpPr/>
            <p:nvPr/>
          </p:nvSpPr>
          <p:spPr>
            <a:xfrm>
              <a:off x="6756390" y="3180884"/>
              <a:ext cx="3240000" cy="1980000"/>
            </a:xfrm>
            <a:prstGeom prst="rect">
              <a:avLst/>
            </a:prstGeom>
            <a:solidFill>
              <a:schemeClr val="bg1"/>
            </a:solidFill>
            <a:ln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18308E"/>
                </a:solidFill>
                <a:latin typeface="Gill Sans"/>
              </a:endParaRPr>
            </a:p>
          </p:txBody>
        </p:sp>
      </p:grpSp>
      <p:grpSp>
        <p:nvGrpSpPr>
          <p:cNvPr id="18" name="Grupo 9"/>
          <p:cNvGrpSpPr/>
          <p:nvPr/>
        </p:nvGrpSpPr>
        <p:grpSpPr>
          <a:xfrm>
            <a:off x="247047" y="2084095"/>
            <a:ext cx="5387209" cy="2379524"/>
            <a:chOff x="1296015" y="2637420"/>
            <a:chExt cx="5387209" cy="2379524"/>
          </a:xfrm>
        </p:grpSpPr>
        <p:sp>
          <p:nvSpPr>
            <p:cNvPr id="19" name="Fluxograma: Processo 15"/>
            <p:cNvSpPr/>
            <p:nvPr/>
          </p:nvSpPr>
          <p:spPr>
            <a:xfrm>
              <a:off x="4067944" y="4296864"/>
              <a:ext cx="1080120" cy="72008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5580112" y="4293096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grpSp>
          <p:nvGrpSpPr>
            <p:cNvPr id="21" name="Grupo 26"/>
            <p:cNvGrpSpPr/>
            <p:nvPr/>
          </p:nvGrpSpPr>
          <p:grpSpPr>
            <a:xfrm>
              <a:off x="2627784" y="3213734"/>
              <a:ext cx="1080000" cy="392616"/>
              <a:chOff x="1163874" y="5364218"/>
              <a:chExt cx="1080000" cy="392616"/>
            </a:xfrm>
          </p:grpSpPr>
          <p:sp>
            <p:nvSpPr>
              <p:cNvPr id="37" name="Fluxograma: E/S de Dados 9"/>
              <p:cNvSpPr/>
              <p:nvPr/>
            </p:nvSpPr>
            <p:spPr>
              <a:xfrm>
                <a:off x="1163874" y="5517232"/>
                <a:ext cx="1080000" cy="216000"/>
              </a:xfrm>
              <a:prstGeom prst="flowChartInputOutpu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38" name="CaixaDeTexto 33"/>
              <p:cNvSpPr txBox="1"/>
              <p:nvPr/>
            </p:nvSpPr>
            <p:spPr>
              <a:xfrm>
                <a:off x="1296207" y="5479835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39" name="CaixaDeTexto 34"/>
              <p:cNvSpPr txBox="1"/>
              <p:nvPr/>
            </p:nvSpPr>
            <p:spPr>
              <a:xfrm>
                <a:off x="1403648" y="536421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40" name="CaixaDeTexto 35"/>
              <p:cNvSpPr txBox="1"/>
              <p:nvPr/>
            </p:nvSpPr>
            <p:spPr>
              <a:xfrm>
                <a:off x="1362704" y="5421082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</p:grpSp>
        <p:sp>
          <p:nvSpPr>
            <p:cNvPr id="22" name="Triângulo isósceles 18"/>
            <p:cNvSpPr/>
            <p:nvPr/>
          </p:nvSpPr>
          <p:spPr>
            <a:xfrm rot="16041493">
              <a:off x="5620470" y="4370180"/>
              <a:ext cx="540000" cy="576000"/>
            </a:xfrm>
            <a:prstGeom prst="triangl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3" name="CaixaDeTexto 19"/>
            <p:cNvSpPr txBox="1"/>
            <p:nvPr/>
          </p:nvSpPr>
          <p:spPr>
            <a:xfrm>
              <a:off x="5675112" y="4520911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Pump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4" name="CaixaDeTexto 20"/>
            <p:cNvSpPr txBox="1"/>
            <p:nvPr/>
          </p:nvSpPr>
          <p:spPr>
            <a:xfrm>
              <a:off x="4105085" y="4448987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Heat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Exchanger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5" name="Rectângulo 22"/>
            <p:cNvSpPr/>
            <p:nvPr/>
          </p:nvSpPr>
          <p:spPr>
            <a:xfrm>
              <a:off x="3107600" y="2637420"/>
              <a:ext cx="216000" cy="23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6" name="Seta para a direita 23"/>
            <p:cNvSpPr/>
            <p:nvPr/>
          </p:nvSpPr>
          <p:spPr>
            <a:xfrm>
              <a:off x="1331640" y="2924944"/>
              <a:ext cx="1152128" cy="36004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7" name="Seta para a direita 24"/>
            <p:cNvSpPr/>
            <p:nvPr/>
          </p:nvSpPr>
          <p:spPr>
            <a:xfrm rot="10800000">
              <a:off x="1308648" y="3656899"/>
              <a:ext cx="1152128" cy="36004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8" name="CaixaDeTexto 25"/>
            <p:cNvSpPr txBox="1"/>
            <p:nvPr/>
          </p:nvSpPr>
          <p:spPr>
            <a:xfrm>
              <a:off x="1331640" y="2973202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Protons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9" name="CaixaDeTexto 26"/>
            <p:cNvSpPr txBox="1"/>
            <p:nvPr/>
          </p:nvSpPr>
          <p:spPr>
            <a:xfrm>
              <a:off x="1296015" y="3289654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7 mA, 160 MeV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0" name="CaixaDeTexto 27"/>
            <p:cNvSpPr txBox="1"/>
            <p:nvPr/>
          </p:nvSpPr>
          <p:spPr>
            <a:xfrm>
              <a:off x="1403648" y="3700226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30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18</a:t>
              </a:r>
              <a:r>
                <a:rPr lang="en-US" sz="1000" b="1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Ne 10</a:t>
              </a:r>
              <a:r>
                <a:rPr lang="en-US" sz="1000" b="1" baseline="30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13</a:t>
              </a:r>
              <a:r>
                <a:rPr lang="en-US" sz="1000" b="1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/s</a:t>
              </a:r>
              <a:endParaRPr lang="en-US" sz="1000" b="1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1" name="CaixaDeTexto 28"/>
            <p:cNvSpPr txBox="1"/>
            <p:nvPr/>
          </p:nvSpPr>
          <p:spPr>
            <a:xfrm>
              <a:off x="1409224" y="393305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Transfer line to ion source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2" name="CaixaDeTexto 29"/>
            <p:cNvSpPr txBox="1"/>
            <p:nvPr/>
          </p:nvSpPr>
          <p:spPr>
            <a:xfrm>
              <a:off x="2615151" y="2890279"/>
              <a:ext cx="10081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Irradiation chamber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3" name="CaixaDeTexto 30"/>
            <p:cNvSpPr txBox="1"/>
            <p:nvPr/>
          </p:nvSpPr>
          <p:spPr>
            <a:xfrm>
              <a:off x="2634606" y="3610906"/>
              <a:ext cx="10081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Diffusion chamber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4" name="CaixaDeTexto 31"/>
            <p:cNvSpPr txBox="1"/>
            <p:nvPr/>
          </p:nvSpPr>
          <p:spPr>
            <a:xfrm>
              <a:off x="5546862" y="321792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NaF:LiF</a:t>
              </a:r>
              <a:endParaRPr lang="en-US" sz="1000" dirty="0" smtClean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700ºC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35" name="Cubo 21"/>
            <p:cNvSpPr/>
            <p:nvPr/>
          </p:nvSpPr>
          <p:spPr>
            <a:xfrm>
              <a:off x="2630056" y="2650560"/>
              <a:ext cx="1080120" cy="936104"/>
            </a:xfrm>
            <a:prstGeom prst="cub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36" name="Cubo 10"/>
            <p:cNvSpPr/>
            <p:nvPr/>
          </p:nvSpPr>
          <p:spPr>
            <a:xfrm>
              <a:off x="2627784" y="3356992"/>
              <a:ext cx="1080120" cy="936104"/>
            </a:xfrm>
            <a:prstGeom prst="cub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</p:grpSp>
      <p:pic>
        <p:nvPicPr>
          <p:cNvPr id="41" name="Picture 4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9680" y="4248779"/>
            <a:ext cx="914400" cy="685801"/>
          </a:xfrm>
          <a:prstGeom prst="rect">
            <a:avLst/>
          </a:prstGeom>
        </p:spPr>
      </p:pic>
      <p:cxnSp>
        <p:nvCxnSpPr>
          <p:cNvPr id="42" name="Conexão curva 37"/>
          <p:cNvCxnSpPr/>
          <p:nvPr/>
        </p:nvCxnSpPr>
        <p:spPr>
          <a:xfrm rot="5400000">
            <a:off x="777902" y="3416500"/>
            <a:ext cx="1210488" cy="4267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4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38844"/>
            <a:ext cx="4881739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0579" y="6026638"/>
            <a:ext cx="564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from 2012 confirmed this year with new target unit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643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solidFill>
                  <a:srgbClr val="0070C0"/>
                </a:solidFill>
              </a:rPr>
              <a:t>Molten salt unit</a:t>
            </a:r>
            <a:br>
              <a:rPr lang="en-US" sz="3600" b="1" smtClean="0">
                <a:solidFill>
                  <a:srgbClr val="0070C0"/>
                </a:solidFill>
              </a:rPr>
            </a:br>
            <a:r>
              <a:rPr lang="en-US" sz="3600" b="1" smtClean="0">
                <a:solidFill>
                  <a:srgbClr val="0070C0"/>
                </a:solidFill>
              </a:rPr>
              <a:t>NaF520 (IS509)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6069" y="11062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11C </a:t>
            </a:r>
            <a:r>
              <a:rPr lang="en-US" dirty="0"/>
              <a:t>as CO+ beam at </a:t>
            </a:r>
            <a:r>
              <a:rPr lang="en-US" dirty="0" smtClean="0"/>
              <a:t>intensity &gt;1e8pps</a:t>
            </a:r>
            <a:r>
              <a:rPr lang="en-US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39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4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LIEBE project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pSp>
        <p:nvGrpSpPr>
          <p:cNvPr id="6" name="Grupo 28"/>
          <p:cNvGrpSpPr/>
          <p:nvPr/>
        </p:nvGrpSpPr>
        <p:grpSpPr>
          <a:xfrm>
            <a:off x="292516" y="1076902"/>
            <a:ext cx="2974667" cy="3501970"/>
            <a:chOff x="4655605" y="1124744"/>
            <a:chExt cx="4092859" cy="4917683"/>
          </a:xfrm>
        </p:grpSpPr>
        <p:grpSp>
          <p:nvGrpSpPr>
            <p:cNvPr id="7" name="Grupo 27"/>
            <p:cNvGrpSpPr/>
            <p:nvPr/>
          </p:nvGrpSpPr>
          <p:grpSpPr>
            <a:xfrm>
              <a:off x="4655605" y="1124744"/>
              <a:ext cx="4092859" cy="4917683"/>
              <a:chOff x="4655605" y="1124744"/>
              <a:chExt cx="4092859" cy="4917683"/>
            </a:xfrm>
          </p:grpSpPr>
          <p:grpSp>
            <p:nvGrpSpPr>
              <p:cNvPr id="12" name="Grupo 26"/>
              <p:cNvGrpSpPr/>
              <p:nvPr/>
            </p:nvGrpSpPr>
            <p:grpSpPr>
              <a:xfrm>
                <a:off x="4655605" y="1124744"/>
                <a:ext cx="4092859" cy="4917683"/>
                <a:chOff x="4655605" y="1124744"/>
                <a:chExt cx="4092859" cy="4917683"/>
              </a:xfrm>
            </p:grpSpPr>
            <p:grpSp>
              <p:nvGrpSpPr>
                <p:cNvPr id="15" name="Grupo 25"/>
                <p:cNvGrpSpPr/>
                <p:nvPr/>
              </p:nvGrpSpPr>
              <p:grpSpPr>
                <a:xfrm>
                  <a:off x="4761835" y="1124744"/>
                  <a:ext cx="3986629" cy="4917683"/>
                  <a:chOff x="4761835" y="1124744"/>
                  <a:chExt cx="3986629" cy="4917683"/>
                </a:xfrm>
              </p:grpSpPr>
              <p:grpSp>
                <p:nvGrpSpPr>
                  <p:cNvPr id="18" name="Grupo 24"/>
                  <p:cNvGrpSpPr/>
                  <p:nvPr/>
                </p:nvGrpSpPr>
                <p:grpSpPr>
                  <a:xfrm>
                    <a:off x="5230688" y="1124744"/>
                    <a:ext cx="3517776" cy="4917683"/>
                    <a:chOff x="5230688" y="1124744"/>
                    <a:chExt cx="3517776" cy="4917683"/>
                  </a:xfrm>
                </p:grpSpPr>
                <p:pic>
                  <p:nvPicPr>
                    <p:cNvPr id="21" name="Picture 19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2530"/>
                    <a:stretch/>
                  </p:blipFill>
                  <p:spPr bwMode="auto">
                    <a:xfrm>
                      <a:off x="5230688" y="1124744"/>
                      <a:ext cx="2869704" cy="491768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22" name="TextBox 28"/>
                    <p:cNvSpPr txBox="1"/>
                    <p:nvPr/>
                  </p:nvSpPr>
                  <p:spPr>
                    <a:xfrm>
                      <a:off x="7270900" y="5138028"/>
                      <a:ext cx="1477564" cy="60507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>
                      <a:defPPr>
                        <a:defRPr lang="en-US"/>
                      </a:defPPr>
                      <a:lvl1pPr algn="ctr">
                        <a:defRPr sz="1400" b="1">
                          <a:solidFill>
                            <a:schemeClr val="bg2">
                              <a:lumMod val="50000"/>
                            </a:schemeClr>
                          </a:solidFill>
                        </a:defRPr>
                      </a:lvl1pPr>
                    </a:lstStyle>
                    <a:p>
                      <a:r>
                        <a:rPr lang="en-US" sz="1100" dirty="0" smtClean="0"/>
                        <a:t>Electromagnetic pump</a:t>
                      </a:r>
                      <a:endParaRPr lang="en-US" sz="1100" dirty="0"/>
                    </a:p>
                  </p:txBody>
                </p:sp>
                <p:cxnSp>
                  <p:nvCxnSpPr>
                    <p:cNvPr id="23" name="Straight Arrow Connector 30"/>
                    <p:cNvCxnSpPr/>
                    <p:nvPr/>
                  </p:nvCxnSpPr>
                  <p:spPr bwMode="auto">
                    <a:xfrm flipH="1">
                      <a:off x="6826992" y="5399638"/>
                      <a:ext cx="443908" cy="0"/>
                    </a:xfrm>
                    <a:prstGeom prst="straightConnector1">
                      <a:avLst/>
                    </a:prstGeom>
                    <a:noFill/>
                    <a:ln w="19050">
                      <a:solidFill>
                        <a:schemeClr val="bg2">
                          <a:lumMod val="50000"/>
                        </a:schemeClr>
                      </a:solidFill>
                      <a:headEnd type="none" w="med" len="med"/>
                      <a:tailEnd type="triangle" w="med" len="med"/>
                    </a:ln>
                  </p:spPr>
                </p:cxnSp>
              </p:grpSp>
              <p:cxnSp>
                <p:nvCxnSpPr>
                  <p:cNvPr id="19" name="Straight Arrow Connector 20"/>
                  <p:cNvCxnSpPr/>
                  <p:nvPr/>
                </p:nvCxnSpPr>
                <p:spPr>
                  <a:xfrm>
                    <a:off x="5883786" y="2542643"/>
                    <a:ext cx="384874" cy="113107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prstDash val="dashDot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21"/>
                  <p:cNvSpPr txBox="1"/>
                  <p:nvPr/>
                </p:nvSpPr>
                <p:spPr>
                  <a:xfrm rot="1053142">
                    <a:off x="4761835" y="2137280"/>
                    <a:ext cx="1247189" cy="3673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100" dirty="0" smtClean="0">
                        <a:solidFill>
                          <a:srgbClr val="FF0000"/>
                        </a:solidFill>
                      </a:rPr>
                      <a:t>Proton beam</a:t>
                    </a:r>
                    <a:endParaRPr lang="en-US" sz="11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16" name="TextBox 24"/>
                <p:cNvSpPr txBox="1"/>
                <p:nvPr/>
              </p:nvSpPr>
              <p:spPr>
                <a:xfrm>
                  <a:off x="4655605" y="2911323"/>
                  <a:ext cx="1118192" cy="605078"/>
                </a:xfrm>
                <a:prstGeom prst="rect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400" b="1">
                      <a:solidFill>
                        <a:schemeClr val="bg2">
                          <a:lumMod val="50000"/>
                        </a:schemeClr>
                      </a:solidFill>
                    </a:defRPr>
                  </a:lvl1pPr>
                </a:lstStyle>
                <a:p>
                  <a:r>
                    <a:rPr lang="en-US" sz="1100" dirty="0" smtClean="0"/>
                    <a:t>Irradiation volume</a:t>
                  </a:r>
                  <a:endParaRPr lang="en-US" sz="1100" dirty="0"/>
                </a:p>
              </p:txBody>
            </p:sp>
            <p:cxnSp>
              <p:nvCxnSpPr>
                <p:cNvPr id="17" name="Straight Arrow Connector 31"/>
                <p:cNvCxnSpPr>
                  <a:stCxn id="16" idx="3"/>
                </p:cNvCxnSpPr>
                <p:nvPr/>
              </p:nvCxnSpPr>
              <p:spPr bwMode="auto">
                <a:xfrm flipV="1">
                  <a:off x="5773797" y="2800152"/>
                  <a:ext cx="656153" cy="413711"/>
                </a:xfrm>
                <a:prstGeom prst="straightConnector1">
                  <a:avLst/>
                </a:prstGeom>
                <a:noFill/>
                <a:ln w="1905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triangle" w="med" len="med"/>
                </a:ln>
              </p:spPr>
            </p:cxnSp>
          </p:grpSp>
          <p:cxnSp>
            <p:nvCxnSpPr>
              <p:cNvPr id="13" name="Straight Arrow Connector 33"/>
              <p:cNvCxnSpPr>
                <a:stCxn id="14" idx="0"/>
              </p:cNvCxnSpPr>
              <p:nvPr/>
            </p:nvCxnSpPr>
            <p:spPr bwMode="auto">
              <a:xfrm flipH="1" flipV="1">
                <a:off x="7056785" y="3212977"/>
                <a:ext cx="919136" cy="1152127"/>
              </a:xfrm>
              <a:prstGeom prst="straightConnector1">
                <a:avLst/>
              </a:prstGeom>
              <a:noFill/>
              <a:ln w="19050">
                <a:solidFill>
                  <a:schemeClr val="bg2">
                    <a:lumMod val="50000"/>
                  </a:schemeClr>
                </a:solidFill>
                <a:headEnd type="none" w="med" len="med"/>
                <a:tailEnd type="triangle" w="med" len="med"/>
              </a:ln>
            </p:spPr>
          </p:cxnSp>
          <p:sp>
            <p:nvSpPr>
              <p:cNvPr id="14" name="TextBox 27"/>
              <p:cNvSpPr txBox="1"/>
              <p:nvPr/>
            </p:nvSpPr>
            <p:spPr>
              <a:xfrm>
                <a:off x="7416825" y="4365104"/>
                <a:ext cx="1118192" cy="605078"/>
              </a:xfrm>
              <a:prstGeom prst="rect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400" b="1">
                    <a:solidFill>
                      <a:schemeClr val="bg2">
                        <a:lumMod val="50000"/>
                      </a:schemeClr>
                    </a:solidFill>
                  </a:defRPr>
                </a:lvl1pPr>
              </a:lstStyle>
              <a:p>
                <a:r>
                  <a:rPr lang="en-US" sz="1100" dirty="0"/>
                  <a:t>Diffusion chamber</a:t>
                </a:r>
              </a:p>
            </p:txBody>
          </p:sp>
        </p:grpSp>
        <p:sp>
          <p:nvSpPr>
            <p:cNvPr id="9" name="TextBox 23"/>
            <p:cNvSpPr txBox="1"/>
            <p:nvPr/>
          </p:nvSpPr>
          <p:spPr>
            <a:xfrm>
              <a:off x="5429146" y="1551694"/>
              <a:ext cx="1118192" cy="60507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2">
                      <a:lumMod val="50000"/>
                    </a:schemeClr>
                  </a:solidFill>
                </a:rPr>
                <a:t>Transfer line</a:t>
              </a:r>
              <a:endParaRPr lang="en-US" sz="11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10" name="Straight Arrow Connector 35"/>
            <p:cNvCxnSpPr>
              <a:stCxn id="9" idx="2"/>
            </p:cNvCxnSpPr>
            <p:nvPr/>
          </p:nvCxnSpPr>
          <p:spPr bwMode="auto">
            <a:xfrm>
              <a:off x="5988242" y="2156773"/>
              <a:ext cx="946482" cy="577807"/>
            </a:xfrm>
            <a:prstGeom prst="straightConnector1">
              <a:avLst/>
            </a:prstGeom>
            <a:noFill/>
            <a:ln w="19050">
              <a:solidFill>
                <a:schemeClr val="bg2">
                  <a:lumMod val="50000"/>
                </a:schemeClr>
              </a:solidFill>
              <a:headEnd type="none" w="med" len="med"/>
              <a:tailEnd type="triangle" w="med" len="med"/>
            </a:ln>
          </p:spPr>
        </p:cxnSp>
      </p:grpSp>
      <p:sp>
        <p:nvSpPr>
          <p:cNvPr id="2" name="Rectangle 1"/>
          <p:cNvSpPr/>
          <p:nvPr/>
        </p:nvSpPr>
        <p:spPr>
          <a:xfrm>
            <a:off x="63708" y="6346957"/>
            <a:ext cx="3908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err="1"/>
              <a:t>Courtesy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V. </a:t>
            </a:r>
            <a:r>
              <a:rPr lang="pt-PT" dirty="0" err="1"/>
              <a:t>Barozier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M. Delonca</a:t>
            </a:r>
          </a:p>
        </p:txBody>
      </p:sp>
      <p:sp>
        <p:nvSpPr>
          <p:cNvPr id="24" name="CaixaDeTexto 9"/>
          <p:cNvSpPr txBox="1"/>
          <p:nvPr/>
        </p:nvSpPr>
        <p:spPr>
          <a:xfrm>
            <a:off x="701467" y="4443479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err="1" smtClean="0"/>
              <a:t>Reference</a:t>
            </a:r>
            <a:r>
              <a:rPr lang="pt-PT" sz="1600" b="1" dirty="0" smtClean="0"/>
              <a:t> </a:t>
            </a:r>
            <a:r>
              <a:rPr lang="pt-PT" sz="1600" b="1" dirty="0" err="1" smtClean="0"/>
              <a:t>isotope</a:t>
            </a:r>
            <a:r>
              <a:rPr lang="pt-PT" sz="1600" b="1" dirty="0" smtClean="0"/>
              <a:t> </a:t>
            </a:r>
            <a:r>
              <a:rPr lang="pt-PT" sz="1600" b="1" baseline="30000" dirty="0" smtClean="0"/>
              <a:t>177</a:t>
            </a:r>
            <a:r>
              <a:rPr lang="pt-PT" sz="1600" b="1" dirty="0" smtClean="0"/>
              <a:t>Hg (T</a:t>
            </a:r>
            <a:r>
              <a:rPr lang="pt-PT" sz="1600" b="1" baseline="-25000" dirty="0" smtClean="0"/>
              <a:t>1/2</a:t>
            </a:r>
            <a:r>
              <a:rPr lang="pt-PT" sz="1600" b="1" dirty="0" smtClean="0"/>
              <a:t>=130 </a:t>
            </a:r>
            <a:r>
              <a:rPr lang="pt-PT" sz="1600" b="1" dirty="0" err="1" smtClean="0"/>
              <a:t>ms</a:t>
            </a:r>
            <a:r>
              <a:rPr lang="pt-PT" sz="1600" b="1" dirty="0" smtClean="0"/>
              <a:t>)</a:t>
            </a:r>
          </a:p>
          <a:p>
            <a:r>
              <a:rPr lang="pt-PT" sz="1600" dirty="0" err="1" smtClean="0"/>
              <a:t>Diameter</a:t>
            </a:r>
            <a:r>
              <a:rPr lang="pt-PT" sz="1600" dirty="0" smtClean="0"/>
              <a:t>/</a:t>
            </a:r>
            <a:r>
              <a:rPr lang="pt-PT" sz="1600" dirty="0" err="1" smtClean="0"/>
              <a:t>thickness</a:t>
            </a:r>
            <a:r>
              <a:rPr lang="pt-PT" sz="1600" dirty="0" smtClean="0"/>
              <a:t> </a:t>
            </a:r>
            <a:r>
              <a:rPr lang="pt-PT" sz="1600" dirty="0" err="1" smtClean="0"/>
              <a:t>shape</a:t>
            </a:r>
            <a:r>
              <a:rPr lang="pt-PT" sz="1600" dirty="0" smtClean="0"/>
              <a:t>: 100 </a:t>
            </a:r>
            <a:r>
              <a:rPr lang="el-GR" sz="1600" dirty="0" smtClean="0">
                <a:latin typeface="Times New Roman"/>
                <a:cs typeface="Times New Roman"/>
              </a:rPr>
              <a:t>μ</a:t>
            </a:r>
            <a:r>
              <a:rPr lang="pt-PT" sz="1600" dirty="0" smtClean="0">
                <a:latin typeface="Times New Roman"/>
                <a:cs typeface="Times New Roman"/>
              </a:rPr>
              <a:t>m</a:t>
            </a:r>
            <a:endParaRPr lang="pt-PT" sz="1600" dirty="0" smtClean="0"/>
          </a:p>
          <a:p>
            <a:r>
              <a:rPr lang="pt-PT" sz="1600" dirty="0" err="1" smtClean="0"/>
              <a:t>Sphere</a:t>
            </a:r>
            <a:r>
              <a:rPr lang="pt-PT" sz="1600" dirty="0" smtClean="0"/>
              <a:t>: 0.57</a:t>
            </a:r>
          </a:p>
          <a:p>
            <a:r>
              <a:rPr lang="pt-PT" sz="1600" dirty="0" smtClean="0"/>
              <a:t>Cylinder:0.44</a:t>
            </a:r>
          </a:p>
          <a:p>
            <a:r>
              <a:rPr lang="pt-PT" sz="1600" dirty="0" smtClean="0"/>
              <a:t>Foil:0.26</a:t>
            </a:r>
            <a:endParaRPr lang="pt-PT" sz="1600" dirty="0"/>
          </a:p>
        </p:txBody>
      </p:sp>
      <p:sp>
        <p:nvSpPr>
          <p:cNvPr id="26" name="CaixaDeTexto 13"/>
          <p:cNvSpPr txBox="1"/>
          <p:nvPr/>
        </p:nvSpPr>
        <p:spPr>
          <a:xfrm>
            <a:off x="5269367" y="5105198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Design review in summer 2014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29558" r="21354" b="3288"/>
          <a:stretch/>
        </p:blipFill>
        <p:spPr>
          <a:xfrm>
            <a:off x="5105400" y="3187826"/>
            <a:ext cx="3379188" cy="1929063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01" y="1210919"/>
            <a:ext cx="3126740" cy="227647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42589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Prototyping phase of the LIEBE </a:t>
            </a:r>
            <a:r>
              <a:rPr lang="en-US" sz="2400" dirty="0" smtClean="0"/>
              <a:t>target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066800"/>
            <a:ext cx="8229600" cy="4525963"/>
          </a:xfrm>
        </p:spPr>
        <p:txBody>
          <a:bodyPr/>
          <a:lstStyle/>
          <a:p>
            <a:r>
              <a:rPr lang="en-US" dirty="0" smtClean="0"/>
              <a:t>What is the proper spacing with LBE?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4"/>
          <a:stretch/>
        </p:blipFill>
        <p:spPr>
          <a:xfrm rot="5400000">
            <a:off x="2093617" y="2633714"/>
            <a:ext cx="4511022" cy="27024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9" t="21484" r="-4562"/>
          <a:stretch/>
        </p:blipFill>
        <p:spPr>
          <a:xfrm>
            <a:off x="5866260" y="2716126"/>
            <a:ext cx="2895600" cy="20798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6259" y="2703210"/>
            <a:ext cx="2772916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Grid samples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53" t="19447" r="27802" b="17897"/>
          <a:stretch/>
        </p:blipFill>
        <p:spPr>
          <a:xfrm>
            <a:off x="7000895" y="4271897"/>
            <a:ext cx="2026339" cy="1957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1" y="1454857"/>
            <a:ext cx="29019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4 grids to be tested (different spacing from 1 mm up to 0.4 mm), holes diameter of 0.1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6 showers per grids</a:t>
            </a:r>
            <a:endParaRPr lang="en-US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30" y="1729421"/>
            <a:ext cx="2905125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2809875" y="2138297"/>
            <a:ext cx="1539253" cy="361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41326" y="2693345"/>
            <a:ext cx="1539253" cy="254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9501" y="4354484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pump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88230" y="4853080"/>
            <a:ext cx="1012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Camera</a:t>
            </a:r>
            <a:endParaRPr lang="en-US" sz="12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579501" y="3424099"/>
            <a:ext cx="973449" cy="1000198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048250" y="4354484"/>
            <a:ext cx="652097" cy="569912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902803" y="6125956"/>
            <a:ext cx="2222521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LBE liquefying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7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640" y="965038"/>
            <a:ext cx="1777150" cy="266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83541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/>
              <a:t>Prototype phase started. Droplets 100</a:t>
            </a:r>
            <a:r>
              <a:rPr lang="pt-PT" dirty="0">
                <a:latin typeface="Symbol" panose="05050102010706020507" pitchFamily="18" charset="2"/>
              </a:rPr>
              <a:t>m</a:t>
            </a:r>
            <a:r>
              <a:rPr lang="pt-PT" dirty="0"/>
              <a:t>m grid 0.4mm confirmed.</a:t>
            </a:r>
          </a:p>
          <a:p>
            <a:r>
              <a:rPr lang="pt-PT" dirty="0"/>
              <a:t>Online likely shifted to 2016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643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LIEBE project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810000"/>
            <a:ext cx="3423390" cy="20403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3178" y="3657600"/>
            <a:ext cx="39385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ângulo 24"/>
          <p:cNvSpPr/>
          <p:nvPr/>
        </p:nvSpPr>
        <p:spPr>
          <a:xfrm>
            <a:off x="5795079" y="3970719"/>
            <a:ext cx="288032" cy="199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200">
              <a:solidFill>
                <a:srgbClr val="18308E"/>
              </a:solidFill>
              <a:latin typeface="Gill Sans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2884" y="659576"/>
            <a:ext cx="34956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807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7897" y="304800"/>
            <a:ext cx="6656784" cy="333375"/>
          </a:xfrm>
        </p:spPr>
        <p:txBody>
          <a:bodyPr>
            <a:noAutofit/>
          </a:bodyPr>
          <a:lstStyle/>
          <a:p>
            <a:r>
              <a:rPr lang="en-GB" sz="2400" dirty="0" smtClean="0"/>
              <a:t>VADIS + RILIS Online with Liquid </a:t>
            </a:r>
            <a:r>
              <a:rPr lang="en-GB" sz="2400" dirty="0" err="1" smtClean="0"/>
              <a:t>Pb</a:t>
            </a:r>
            <a:r>
              <a:rPr lang="en-GB" sz="2400" dirty="0" smtClean="0"/>
              <a:t> Target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891089"/>
            <a:ext cx="5904656" cy="2537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717032"/>
            <a:ext cx="3526657" cy="2726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32040" y="4481825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18308E"/>
                </a:solidFill>
                <a:latin typeface="Gill Sans"/>
                <a:cs typeface="Gill Sans"/>
              </a:rPr>
              <a:t>These measurements were obtained with a standard VADIS under normal operating </a:t>
            </a:r>
            <a:r>
              <a:rPr lang="en-US" sz="1600" dirty="0" smtClean="0">
                <a:solidFill>
                  <a:srgbClr val="18308E"/>
                </a:solidFill>
                <a:latin typeface="Gill Sans"/>
                <a:cs typeface="Gill Sans"/>
              </a:rPr>
              <a:t>conditions</a:t>
            </a:r>
          </a:p>
          <a:p>
            <a:endParaRPr lang="en-US" sz="1600" dirty="0">
              <a:solidFill>
                <a:srgbClr val="18308E"/>
              </a:solidFill>
              <a:latin typeface="Gill Sans"/>
              <a:cs typeface="Gill Sans"/>
            </a:endParaRPr>
          </a:p>
          <a:p>
            <a:r>
              <a:rPr lang="en-US" sz="1600" dirty="0" smtClean="0">
                <a:solidFill>
                  <a:srgbClr val="18308E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solidFill>
                  <a:srgbClr val="18308E"/>
                </a:solidFill>
                <a:latin typeface="Gill Sans"/>
                <a:cs typeface="Gill Sans"/>
                <a:sym typeface="Wingdings"/>
              </a:rPr>
              <a:t> </a:t>
            </a:r>
            <a:r>
              <a:rPr lang="en-US" sz="1600" dirty="0" smtClean="0">
                <a:solidFill>
                  <a:srgbClr val="18308E"/>
                </a:solidFill>
                <a:latin typeface="Gill Sans"/>
                <a:cs typeface="Gill Sans"/>
                <a:sym typeface="Wingdings"/>
              </a:rPr>
              <a:t>More optimization possible</a:t>
            </a:r>
            <a:endParaRPr lang="en-US" sz="1600" dirty="0">
              <a:solidFill>
                <a:srgbClr val="18308E"/>
              </a:solidFill>
              <a:latin typeface="Gill Sans"/>
              <a:cs typeface="Gill San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532245" y="6179017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T.D. Goodacre, </a:t>
            </a:r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B. Marsh, et </a:t>
            </a:r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al.</a:t>
            </a:r>
          </a:p>
        </p:txBody>
      </p:sp>
    </p:spTree>
    <p:extLst>
      <p:ext uri="{BB962C8B-B14F-4D97-AF65-F5344CB8AC3E}">
        <p14:creationId xmlns:p14="http://schemas.microsoft.com/office/powerpoint/2010/main" val="26981862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-326976" y="-2434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Beam developments in the past 5 years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t="23059" r="33564" b="34086"/>
          <a:stretch/>
        </p:blipFill>
        <p:spPr bwMode="auto">
          <a:xfrm>
            <a:off x="424391" y="1893068"/>
            <a:ext cx="8124815" cy="383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8029097" y="2498762"/>
            <a:ext cx="539750" cy="1670198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155305" y="4207792"/>
            <a:ext cx="87706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ea typeface="DejaVu Sans"/>
                <a:cs typeface="DejaVu Sans"/>
              </a:rPr>
              <a:t>X3-10</a:t>
            </a:r>
          </a:p>
          <a:p>
            <a:r>
              <a:rPr lang="en-GB" sz="1600" dirty="0">
                <a:ea typeface="DejaVu Sans"/>
                <a:cs typeface="DejaVu Sans"/>
              </a:rPr>
              <a:t>VADIS</a:t>
            </a:r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5619397" y="3315581"/>
            <a:ext cx="539750" cy="57785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44735" y="2207444"/>
            <a:ext cx="19224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Purification</a:t>
            </a:r>
            <a:b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</a:b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of </a:t>
            </a:r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80-82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Zn,</a:t>
            </a:r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130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Cd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with quartz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(</a:t>
            </a:r>
            <a:r>
              <a:rPr lang="en-GB" sz="160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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Hads)</a:t>
            </a:r>
            <a:r>
              <a:rPr lang="x-none" sz="1600">
                <a:solidFill>
                  <a:srgbClr val="000000"/>
                </a:solidFill>
                <a:ea typeface="DejaVu Sans"/>
                <a:cs typeface="DejaVu Sans"/>
              </a:rPr>
              <a:t>‏</a:t>
            </a:r>
            <a:endParaRPr lang="en-GB" sz="160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4001860" y="326471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760435" y="2926581"/>
            <a:ext cx="11731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600" baseline="33000">
                <a:solidFill>
                  <a:srgbClr val="000000"/>
                </a:solidFill>
                <a:ea typeface="DejaVu Sans"/>
                <a:cs typeface="DejaVu Sans"/>
              </a:rPr>
              <a:t>st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 Fe RIB</a:t>
            </a: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988847" y="2976681"/>
            <a:ext cx="971550" cy="468313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988660" y="1094985"/>
            <a:ext cx="16732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X5 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30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Na Re ion source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X10 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20,21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Mg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sub-</a:t>
            </a:r>
            <a:r>
              <a:rPr lang="en-GB" sz="1600" dirty="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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m </a:t>
            </a:r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SiC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5248685" y="3890319"/>
            <a:ext cx="458787" cy="36036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366547" y="4066981"/>
            <a:ext cx="17367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Au beams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by laser </a:t>
            </a:r>
            <a:r>
              <a:rPr lang="en-GB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ionis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.</a:t>
            </a: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185060" y="324096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3095272" y="2663056"/>
            <a:ext cx="8810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48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Cr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x250</a:t>
            </a: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2499960" y="3299644"/>
            <a:ext cx="360362" cy="360362"/>
          </a:xfrm>
          <a:prstGeom prst="ellips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2309460" y="3028182"/>
            <a:ext cx="704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44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TiF</a:t>
            </a:r>
            <a:r>
              <a:rPr lang="en-GB" sz="1600" baseline="-33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r>
              <a:rPr lang="en-GB" sz="1600" baseline="33000" dirty="0">
                <a:solidFill>
                  <a:srgbClr val="000000"/>
                </a:solidFill>
                <a:ea typeface="DejaVu Sans"/>
                <a:cs typeface="DejaVu Sans"/>
              </a:rPr>
              <a:t>+</a:t>
            </a: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4912960" y="3317106"/>
            <a:ext cx="395287" cy="3429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5659972" y="3624381"/>
            <a:ext cx="458788" cy="617538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806722" y="4176006"/>
            <a:ext cx="152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X5 VADIS</a:t>
            </a:r>
          </a:p>
        </p:txBody>
      </p: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8081547" y="3056819"/>
            <a:ext cx="458788" cy="6080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6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8490266" y="2821484"/>
            <a:ext cx="650044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Nano</a:t>
            </a:r>
          </a:p>
          <a:p>
            <a:r>
              <a:rPr lang="en-GB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CaO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Y</a:t>
            </a:r>
            <a:r>
              <a:rPr lang="en-GB" sz="16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O</a:t>
            </a:r>
            <a:r>
              <a:rPr lang="en-GB" sz="16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endParaRPr lang="en-GB" sz="16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014260" y="2481048"/>
            <a:ext cx="13446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9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Be(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n,</a:t>
            </a:r>
            <a:r>
              <a:rPr lang="fr-FR" sz="1600" dirty="0" err="1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a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)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He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704725" y="1216061"/>
            <a:ext cx="2016224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7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C as CO+</a:t>
            </a:r>
          </a:p>
          <a:p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Helicon Ion 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source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6415622" y="2714806"/>
            <a:ext cx="539750" cy="468313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31" name="Straight Connector 2"/>
          <p:cNvCxnSpPr>
            <a:cxnSpLocks noChangeShapeType="1"/>
            <a:endCxn id="30" idx="0"/>
          </p:cNvCxnSpPr>
          <p:nvPr/>
        </p:nvCxnSpPr>
        <p:spPr bwMode="auto">
          <a:xfrm flipH="1">
            <a:off x="6685497" y="1826940"/>
            <a:ext cx="27341" cy="88786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2"/>
          <p:cNvCxnSpPr>
            <a:cxnSpLocks noChangeShapeType="1"/>
          </p:cNvCxnSpPr>
          <p:nvPr/>
        </p:nvCxnSpPr>
        <p:spPr bwMode="auto">
          <a:xfrm flipH="1">
            <a:off x="6873522" y="1541644"/>
            <a:ext cx="1414463" cy="12446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750975" y="1026815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ea typeface="DejaVu Sans"/>
                <a:cs typeface="DejaVu Sans"/>
              </a:rPr>
              <a:t>Molten salt</a:t>
            </a:r>
          </a:p>
          <a:p>
            <a:r>
              <a:rPr lang="en-GB" sz="1600" dirty="0">
                <a:ea typeface="DejaVu Sans"/>
                <a:cs typeface="DejaVu Sans"/>
              </a:rPr>
              <a:t>target</a:t>
            </a:r>
          </a:p>
        </p:txBody>
      </p:sp>
      <p:sp>
        <p:nvSpPr>
          <p:cNvPr id="34" name="Oval 7"/>
          <p:cNvSpPr>
            <a:spLocks noChangeArrowheads="1"/>
          </p:cNvSpPr>
          <p:nvPr/>
        </p:nvSpPr>
        <p:spPr bwMode="auto">
          <a:xfrm>
            <a:off x="7278210" y="3840981"/>
            <a:ext cx="409575" cy="384175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35" name="Straight Connector 2"/>
          <p:cNvCxnSpPr>
            <a:cxnSpLocks noChangeShapeType="1"/>
            <a:stCxn id="34" idx="4"/>
            <a:endCxn id="36" idx="0"/>
          </p:cNvCxnSpPr>
          <p:nvPr/>
        </p:nvCxnSpPr>
        <p:spPr bwMode="auto">
          <a:xfrm flipH="1">
            <a:off x="7358504" y="4225156"/>
            <a:ext cx="124494" cy="9874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686197" y="5212581"/>
            <a:ext cx="13446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Purif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Fr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, Ra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With LIST</a:t>
            </a:r>
          </a:p>
        </p:txBody>
      </p:sp>
      <p:sp>
        <p:nvSpPr>
          <p:cNvPr id="37" name="Oval 11"/>
          <p:cNvSpPr>
            <a:spLocks noChangeArrowheads="1"/>
          </p:cNvSpPr>
          <p:nvPr/>
        </p:nvSpPr>
        <p:spPr bwMode="auto">
          <a:xfrm>
            <a:off x="8132377" y="2521130"/>
            <a:ext cx="330675" cy="536149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3963634" y="1565692"/>
            <a:ext cx="13446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70+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Ni beams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cxnSp>
        <p:nvCxnSpPr>
          <p:cNvPr id="39" name="Straight Connector 2"/>
          <p:cNvCxnSpPr>
            <a:cxnSpLocks noChangeShapeType="1"/>
            <a:stCxn id="38" idx="2"/>
          </p:cNvCxnSpPr>
          <p:nvPr/>
        </p:nvCxnSpPr>
        <p:spPr bwMode="auto">
          <a:xfrm>
            <a:off x="4635941" y="1907005"/>
            <a:ext cx="427832" cy="1410101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3220070" y="4635251"/>
            <a:ext cx="1306703" cy="290579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cxnSp>
        <p:nvCxnSpPr>
          <p:cNvPr id="41" name="Straight Connector 2"/>
          <p:cNvCxnSpPr>
            <a:cxnSpLocks noChangeShapeType="1"/>
          </p:cNvCxnSpPr>
          <p:nvPr/>
        </p:nvCxnSpPr>
        <p:spPr bwMode="auto">
          <a:xfrm flipH="1">
            <a:off x="3305269" y="4942007"/>
            <a:ext cx="626070" cy="908749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Connector 2"/>
          <p:cNvCxnSpPr>
            <a:cxnSpLocks noChangeShapeType="1"/>
            <a:endCxn id="14" idx="0"/>
          </p:cNvCxnSpPr>
          <p:nvPr/>
        </p:nvCxnSpPr>
        <p:spPr bwMode="auto">
          <a:xfrm>
            <a:off x="1245203" y="1851448"/>
            <a:ext cx="229419" cy="112523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8093622" y="2703669"/>
            <a:ext cx="409575" cy="38417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45" name="Straight Connector 2"/>
          <p:cNvCxnSpPr>
            <a:cxnSpLocks noChangeShapeType="1"/>
          </p:cNvCxnSpPr>
          <p:nvPr/>
        </p:nvCxnSpPr>
        <p:spPr bwMode="auto">
          <a:xfrm>
            <a:off x="8308889" y="1538908"/>
            <a:ext cx="60132" cy="936104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667549" y="968973"/>
            <a:ext cx="2016224" cy="42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pt-PT" sz="1600" dirty="0" smtClean="0">
                <a:solidFill>
                  <a:srgbClr val="000000"/>
                </a:solidFill>
                <a:ea typeface="DejaVu Sans"/>
                <a:cs typeface="DejaVu Sans"/>
              </a:rPr>
              <a:t>Molecular </a:t>
            </a:r>
            <a:r>
              <a:rPr lang="pt-PT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47" name="Oval 13"/>
          <p:cNvSpPr>
            <a:spLocks noChangeArrowheads="1"/>
          </p:cNvSpPr>
          <p:nvPr/>
        </p:nvSpPr>
        <p:spPr bwMode="auto">
          <a:xfrm>
            <a:off x="1438837" y="2718332"/>
            <a:ext cx="539750" cy="468312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48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716989" y="2421731"/>
            <a:ext cx="13446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pt-PT" sz="1600" dirty="0" smtClean="0">
                <a:solidFill>
                  <a:srgbClr val="000000"/>
                </a:solidFill>
                <a:ea typeface="DejaVu Sans"/>
                <a:cs typeface="DejaVu Sans"/>
              </a:rPr>
              <a:t>Nano </a:t>
            </a:r>
            <a:r>
              <a:rPr lang="pt-PT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UC</a:t>
            </a:r>
            <a:r>
              <a:rPr lang="pt-PT" sz="1600" baseline="-25000" dirty="0" err="1" smtClean="0">
                <a:solidFill>
                  <a:srgbClr val="000000"/>
                </a:solidFill>
                <a:ea typeface="DejaVu Sans"/>
                <a:cs typeface="DejaVu Sans"/>
              </a:rPr>
              <a:t>x</a:t>
            </a:r>
            <a:endParaRPr lang="en-GB" sz="16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932433" y="5815035"/>
            <a:ext cx="3711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Purification of lanthanide 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140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Nd,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140-142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Sm:</a:t>
            </a:r>
          </a:p>
          <a:p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GdB</a:t>
            </a:r>
            <a:r>
              <a:rPr lang="fr-FR" sz="1600" baseline="-25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ion source 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cavity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+ RILIS</a:t>
            </a:r>
          </a:p>
        </p:txBody>
      </p:sp>
      <p:sp>
        <p:nvSpPr>
          <p:cNvPr id="50" name="Oval 7"/>
          <p:cNvSpPr>
            <a:spLocks noChangeArrowheads="1"/>
          </p:cNvSpPr>
          <p:nvPr/>
        </p:nvSpPr>
        <p:spPr bwMode="auto">
          <a:xfrm>
            <a:off x="6118760" y="2761972"/>
            <a:ext cx="387350" cy="358838"/>
          </a:xfrm>
          <a:prstGeom prst="ellipse">
            <a:avLst/>
          </a:prstGeom>
          <a:noFill/>
          <a:ln w="936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85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 conclusion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965" y="1752600"/>
            <a:ext cx="890083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The TISD </a:t>
            </a:r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ongoing</a:t>
            </a:r>
            <a:r>
              <a:rPr lang="fr-FR" dirty="0" smtClean="0"/>
              <a:t> and </a:t>
            </a:r>
            <a:r>
              <a:rPr lang="fr-FR" dirty="0" err="1" smtClean="0"/>
              <a:t>requests</a:t>
            </a:r>
            <a:r>
              <a:rPr lang="fr-FR" dirty="0" smtClean="0"/>
              <a:t> are </a:t>
            </a:r>
            <a:r>
              <a:rPr lang="fr-FR" dirty="0" err="1" smtClean="0"/>
              <a:t>prioritized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the GUI meeting</a:t>
            </a:r>
          </a:p>
          <a:p>
            <a:endParaRPr lang="fr-FR" dirty="0"/>
          </a:p>
          <a:p>
            <a:r>
              <a:rPr lang="fr-FR" dirty="0" smtClean="0"/>
              <a:t>The TISD « team »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renewed</a:t>
            </a:r>
            <a:r>
              <a:rPr lang="fr-FR" dirty="0" smtClean="0"/>
              <a:t> to a large </a:t>
            </a:r>
            <a:r>
              <a:rPr lang="fr-FR" dirty="0" err="1" smtClean="0"/>
              <a:t>extent</a:t>
            </a:r>
            <a:r>
              <a:rPr lang="fr-FR" dirty="0"/>
              <a:t> </a:t>
            </a:r>
            <a:r>
              <a:rPr lang="fr-FR" dirty="0" smtClean="0"/>
              <a:t>(Tania and Joao Pedro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there</a:t>
            </a:r>
            <a:endParaRPr lang="fr-FR" dirty="0" smtClean="0"/>
          </a:p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, new </a:t>
            </a:r>
            <a:r>
              <a:rPr lang="fr-FR" dirty="0" err="1" smtClean="0"/>
              <a:t>fellow</a:t>
            </a:r>
            <a:r>
              <a:rPr lang="fr-FR" dirty="0" smtClean="0"/>
              <a:t> and PhD </a:t>
            </a:r>
            <a:r>
              <a:rPr lang="fr-FR" dirty="0" err="1" smtClean="0"/>
              <a:t>expected</a:t>
            </a:r>
            <a:r>
              <a:rPr lang="fr-FR" dirty="0" smtClean="0"/>
              <a:t>).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exciting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: </a:t>
            </a:r>
            <a:r>
              <a:rPr lang="fr-FR" dirty="0" err="1" smtClean="0"/>
              <a:t>going</a:t>
            </a:r>
            <a:r>
              <a:rPr lang="fr-FR" dirty="0" smtClean="0"/>
              <a:t> nano, </a:t>
            </a:r>
            <a:r>
              <a:rPr lang="fr-FR" dirty="0" err="1" smtClean="0"/>
              <a:t>confirmed</a:t>
            </a:r>
            <a:r>
              <a:rPr lang="fr-FR" dirty="0" smtClean="0"/>
              <a:t> </a:t>
            </a:r>
            <a:r>
              <a:rPr lang="fr-FR" dirty="0" err="1" smtClean="0"/>
              <a:t>molten</a:t>
            </a:r>
            <a:r>
              <a:rPr lang="fr-FR" dirty="0" smtClean="0"/>
              <a:t> </a:t>
            </a:r>
            <a:r>
              <a:rPr lang="fr-FR" dirty="0" err="1" smtClean="0"/>
              <a:t>salt</a:t>
            </a:r>
            <a:r>
              <a:rPr lang="fr-FR" dirty="0" smtClean="0"/>
              <a:t>, high power </a:t>
            </a:r>
            <a:r>
              <a:rPr lang="fr-FR" dirty="0" err="1" smtClean="0"/>
              <a:t>molten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loop</a:t>
            </a:r>
            <a:r>
              <a:rPr lang="fr-FR" dirty="0" smtClean="0"/>
              <a:t>,</a:t>
            </a:r>
          </a:p>
          <a:p>
            <a:r>
              <a:rPr lang="fr-FR" dirty="0" smtClean="0"/>
              <a:t>VADLIS, </a:t>
            </a:r>
            <a:r>
              <a:rPr lang="fr-FR" dirty="0" err="1" smtClean="0"/>
              <a:t>maybe</a:t>
            </a:r>
            <a:r>
              <a:rPr lang="fr-FR" dirty="0" smtClean="0"/>
              <a:t> 8B…</a:t>
            </a:r>
          </a:p>
          <a:p>
            <a:endParaRPr lang="fr-FR" dirty="0"/>
          </a:p>
          <a:p>
            <a:r>
              <a:rPr lang="fr-FR" dirty="0" err="1" smtClean="0"/>
              <a:t>Some</a:t>
            </a:r>
            <a:r>
              <a:rPr lang="fr-FR" dirty="0" smtClean="0"/>
              <a:t> ISOL </a:t>
            </a:r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r>
              <a:rPr lang="fr-FR" dirty="0" smtClean="0"/>
              <a:t> relevant to ISOLDE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ongoing</a:t>
            </a:r>
            <a:endParaRPr lang="fr-FR" dirty="0"/>
          </a:p>
          <a:p>
            <a:r>
              <a:rPr lang="fr-FR" dirty="0" err="1" smtClean="0"/>
              <a:t>within</a:t>
            </a:r>
            <a:r>
              <a:rPr lang="fr-FR" dirty="0" smtClean="0"/>
              <a:t> a </a:t>
            </a:r>
            <a:r>
              <a:rPr lang="fr-FR" dirty="0" err="1" smtClean="0"/>
              <a:t>starting</a:t>
            </a:r>
            <a:r>
              <a:rPr lang="fr-FR" dirty="0" smtClean="0"/>
              <a:t> MEDICIS PROMED H2020 Marie Curie ETN network,</a:t>
            </a:r>
          </a:p>
          <a:p>
            <a:r>
              <a:rPr lang="fr-FR" dirty="0" err="1" smtClean="0"/>
              <a:t>ie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Prof </a:t>
            </a:r>
            <a:r>
              <a:rPr lang="fr-FR" dirty="0" err="1" smtClean="0"/>
              <a:t>Novozelov</a:t>
            </a:r>
            <a:r>
              <a:rPr lang="fr-FR" dirty="0" smtClean="0"/>
              <a:t> (not </a:t>
            </a:r>
            <a:r>
              <a:rPr lang="fr-FR" dirty="0" err="1" smtClean="0"/>
              <a:t>necessarily</a:t>
            </a:r>
            <a:r>
              <a:rPr lang="fr-FR" dirty="0" smtClean="0"/>
              <a:t> </a:t>
            </a:r>
            <a:r>
              <a:rPr lang="fr-FR" dirty="0" smtClean="0"/>
              <a:t>at </a:t>
            </a:r>
            <a:r>
              <a:rPr lang="fr-FR" dirty="0" smtClean="0"/>
              <a:t>CERN, </a:t>
            </a:r>
            <a:r>
              <a:rPr lang="fr-FR" dirty="0" err="1" smtClean="0"/>
              <a:t>distributed</a:t>
            </a:r>
            <a:r>
              <a:rPr lang="fr-FR" dirty="0" smtClean="0"/>
              <a:t> </a:t>
            </a:r>
            <a:r>
              <a:rPr lang="fr-FR" dirty="0" err="1" smtClean="0"/>
              <a:t>throughout</a:t>
            </a:r>
            <a:r>
              <a:rPr lang="fr-FR" dirty="0" smtClean="0"/>
              <a:t> the network).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87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-252536" y="-2327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+mn-lt"/>
              </a:rPr>
              <a:t>Update of the database</a:t>
            </a:r>
            <a:endParaRPr lang="en-GB" sz="3600" dirty="0">
              <a:latin typeface="+mn-lt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Update of yield data following  recent developments and publications</a:t>
            </a:r>
          </a:p>
          <a:p>
            <a:pPr marL="0" indent="0">
              <a:buNone/>
            </a:pPr>
            <a:r>
              <a:rPr lang="en-GB" dirty="0" smtClean="0"/>
              <a:t>Graphical restoration (lost with new ISOLDE website) </a:t>
            </a:r>
          </a:p>
          <a:p>
            <a:pPr marL="0" indent="0">
              <a:buNone/>
            </a:pPr>
            <a:r>
              <a:rPr lang="en-GB" dirty="0" smtClean="0"/>
              <a:t>Cloned database for data update and analysis of the problems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t="26670" r="35991" b="26778"/>
          <a:stretch/>
        </p:blipFill>
        <p:spPr bwMode="auto">
          <a:xfrm>
            <a:off x="4499992" y="2996952"/>
            <a:ext cx="4597237" cy="272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4" r="53750" b="34563"/>
          <a:stretch/>
        </p:blipFill>
        <p:spPr bwMode="auto">
          <a:xfrm>
            <a:off x="179512" y="2891756"/>
            <a:ext cx="3947160" cy="291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28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Yield data update</a:t>
            </a:r>
            <a:endParaRPr lang="en-GB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309321"/>
            <a:ext cx="3672408" cy="504056"/>
          </a:xfrm>
        </p:spPr>
        <p:txBody>
          <a:bodyPr/>
          <a:lstStyle/>
          <a:p>
            <a:r>
              <a:rPr lang="en-GB" sz="1300" b="1" dirty="0" smtClean="0"/>
              <a:t>Hayley Osman – Summer Student Project 2014, T. Mendonca </a:t>
            </a:r>
            <a:endParaRPr lang="en-GB" sz="13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3608" y="5301208"/>
            <a:ext cx="4785229" cy="8564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 Years of E-logs (~1,500 entries)</a:t>
            </a:r>
          </a:p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184 Unpublished yield entries</a:t>
            </a:r>
          </a:p>
          <a:p>
            <a:pPr>
              <a:buFont typeface="Wingdings" charset="2"/>
              <a:buChar char="ü"/>
            </a:pPr>
            <a:endParaRPr lang="en-US" sz="1600" dirty="0"/>
          </a:p>
        </p:txBody>
      </p:sp>
      <p:pic>
        <p:nvPicPr>
          <p:cNvPr id="7" name="Picture 6" descr="Screen Shot 2014-07-16 at 11.37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5021104" cy="351043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971600" y="1052736"/>
            <a:ext cx="4785229" cy="8424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200+ Publications reviewed</a:t>
            </a:r>
          </a:p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205 Yield entries</a:t>
            </a:r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1" r="70878" b="8028"/>
          <a:stretch/>
        </p:blipFill>
        <p:spPr bwMode="auto">
          <a:xfrm>
            <a:off x="6304164" y="1052736"/>
            <a:ext cx="2130388" cy="491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2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436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List of beams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under development (Group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for Upgrade of Isolde)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9552" y="1484784"/>
            <a:ext cx="7758113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27025" indent="-327025"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1pPr>
            <a:lvl2pPr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2pPr>
            <a:lvl3pPr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3pPr>
            <a:lvl4pPr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4pPr>
            <a:lvl5pPr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327025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Optima Medium" charset="0"/>
                <a:ea typeface="DejaVu Sans" charset="0"/>
                <a:cs typeface="DejaVu Sans" charset="0"/>
              </a:defRPr>
            </a:lvl9pPr>
          </a:lstStyle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smtClean="0">
                <a:solidFill>
                  <a:srgbClr val="000000"/>
                </a:solidFill>
              </a:rPr>
              <a:t>8B</a:t>
            </a: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smtClean="0">
                <a:solidFill>
                  <a:srgbClr val="000000"/>
                </a:solidFill>
              </a:rPr>
              <a:t>9C</a:t>
            </a: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smtClean="0">
                <a:solidFill>
                  <a:srgbClr val="000000"/>
                </a:solidFill>
              </a:rPr>
              <a:t>37K</a:t>
            </a: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err="1" smtClean="0">
                <a:solidFill>
                  <a:srgbClr val="000000"/>
                </a:solidFill>
              </a:rPr>
              <a:t>Pb</a:t>
            </a:r>
            <a:r>
              <a:rPr lang="en-GB" sz="3200" i="1" dirty="0" smtClean="0">
                <a:solidFill>
                  <a:srgbClr val="000000"/>
                </a:solidFill>
              </a:rPr>
              <a:t>/Bi target for EURISOL (LIEBE project)</a:t>
            </a: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err="1" smtClean="0">
                <a:solidFill>
                  <a:srgbClr val="000000"/>
                </a:solidFill>
              </a:rPr>
              <a:t>nano-UCx</a:t>
            </a:r>
            <a:r>
              <a:rPr lang="en-GB" sz="3200" i="1" dirty="0" smtClean="0">
                <a:solidFill>
                  <a:srgbClr val="000000"/>
                </a:solidFill>
              </a:rPr>
              <a:t> (</a:t>
            </a:r>
            <a:r>
              <a:rPr lang="en-GB" sz="3200" i="1" dirty="0" err="1" smtClean="0">
                <a:solidFill>
                  <a:srgbClr val="000000"/>
                </a:solidFill>
              </a:rPr>
              <a:t>ActILab</a:t>
            </a:r>
            <a:r>
              <a:rPr lang="en-GB" sz="3200" i="1" dirty="0" smtClean="0">
                <a:solidFill>
                  <a:srgbClr val="000000"/>
                </a:solidFill>
              </a:rPr>
              <a:t>-ENSAR)</a:t>
            </a:r>
          </a:p>
          <a:p>
            <a:pPr marL="0" indent="0"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smtClean="0">
                <a:solidFill>
                  <a:srgbClr val="000000"/>
                </a:solidFill>
              </a:rPr>
              <a:t>refractory </a:t>
            </a:r>
            <a:r>
              <a:rPr lang="en-GB" sz="3200" i="1" dirty="0">
                <a:solidFill>
                  <a:srgbClr val="000000"/>
                </a:solidFill>
              </a:rPr>
              <a:t>molecular beams combined with </a:t>
            </a:r>
            <a:r>
              <a:rPr lang="en-GB" sz="3200" i="1" dirty="0" smtClean="0">
                <a:solidFill>
                  <a:srgbClr val="000000"/>
                </a:solidFill>
              </a:rPr>
              <a:t>RILIS</a:t>
            </a:r>
          </a:p>
          <a:p>
            <a:pPr marL="0" indent="0"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>
                <a:solidFill>
                  <a:srgbClr val="000000"/>
                </a:solidFill>
              </a:rPr>
              <a:t>N</a:t>
            </a:r>
            <a:r>
              <a:rPr lang="en-GB" sz="3200" i="1" dirty="0" smtClean="0">
                <a:solidFill>
                  <a:srgbClr val="000000"/>
                </a:solidFill>
              </a:rPr>
              <a:t>ew </a:t>
            </a:r>
            <a:r>
              <a:rPr lang="en-GB" sz="3200" i="1" dirty="0">
                <a:solidFill>
                  <a:srgbClr val="000000"/>
                </a:solidFill>
              </a:rPr>
              <a:t>neutron converter </a:t>
            </a:r>
            <a:r>
              <a:rPr lang="en-GB" sz="3200" i="1" dirty="0" smtClean="0">
                <a:solidFill>
                  <a:srgbClr val="000000"/>
                </a:solidFill>
              </a:rPr>
              <a:t>(with TRIUMF)</a:t>
            </a:r>
          </a:p>
          <a:p>
            <a:pPr>
              <a:lnSpc>
                <a:spcPct val="97000"/>
              </a:lnSpc>
              <a:spcBef>
                <a:spcPts val="800"/>
              </a:spcBef>
              <a:buClr>
                <a:srgbClr val="FFFFFF"/>
              </a:buClr>
            </a:pPr>
            <a:r>
              <a:rPr lang="en-GB" sz="3200" i="1" dirty="0" smtClean="0">
                <a:solidFill>
                  <a:srgbClr val="000000"/>
                </a:solidFill>
              </a:rPr>
              <a:t>Ba beams</a:t>
            </a:r>
            <a:endParaRPr lang="en-GB" sz="32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6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8B </a:t>
            </a:r>
            <a:r>
              <a:rPr lang="fr-FR" dirty="0" err="1" smtClean="0"/>
              <a:t>molecular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99" y="1143000"/>
            <a:ext cx="5762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43600" y="2194649"/>
            <a:ext cx="32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K. </a:t>
            </a:r>
            <a:r>
              <a:rPr lang="en-GB" dirty="0" err="1"/>
              <a:t>Baechmann</a:t>
            </a:r>
            <a:r>
              <a:rPr lang="en-GB" dirty="0"/>
              <a:t>. Chemical Problems of the On-Line</a:t>
            </a:r>
          </a:p>
          <a:p>
            <a:r>
              <a:rPr lang="en-GB" dirty="0"/>
              <a:t>Separation of Short-Lived Nuclides. </a:t>
            </a:r>
            <a:r>
              <a:rPr lang="en-GB" dirty="0" err="1"/>
              <a:t>Forschungs</a:t>
            </a:r>
            <a:r>
              <a:rPr lang="en-GB" dirty="0"/>
              <a:t>-</a:t>
            </a:r>
          </a:p>
          <a:p>
            <a:r>
              <a:rPr lang="fr-FR" dirty="0" err="1"/>
              <a:t>bericht</a:t>
            </a:r>
            <a:r>
              <a:rPr lang="fr-FR" dirty="0"/>
              <a:t> K70-28, BMBK-FB-L70-28, 1970</a:t>
            </a:r>
            <a:r>
              <a:rPr lang="fr-FR" dirty="0" smtClean="0"/>
              <a:t>. (EMIS !)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" y="5486400"/>
            <a:ext cx="6781800" cy="93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22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9161"/>
            <a:ext cx="2724174" cy="191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267" y="1248230"/>
            <a:ext cx="2438400" cy="135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244" y="1259539"/>
            <a:ext cx="2880756" cy="205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289934"/>
            <a:ext cx="1475615" cy="1967486"/>
          </a:xfrm>
          <a:prstGeom prst="rect">
            <a:avLst/>
          </a:prstGeom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400"/>
            <a:ext cx="3444772" cy="252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11" y="2698220"/>
            <a:ext cx="1400382" cy="111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41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6436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8-B </a:t>
            </a:r>
            <a:r>
              <a:rPr lang="en-GB" sz="3600" b="1" dirty="0">
                <a:solidFill>
                  <a:srgbClr val="0070C0"/>
                </a:solidFill>
              </a:rPr>
              <a:t>from Boron </a:t>
            </a:r>
            <a:r>
              <a:rPr lang="en-GB" sz="3600" b="1" dirty="0" smtClean="0">
                <a:solidFill>
                  <a:srgbClr val="0070C0"/>
                </a:solidFill>
              </a:rPr>
              <a:t>fluoride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91400" y="6399910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Gai et al.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74926" y="4038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Target 499:carbon nanotubes</a:t>
            </a:r>
            <a:endParaRPr lang="en-US" dirty="0"/>
          </a:p>
          <a:p>
            <a:r>
              <a:rPr lang="en-US" dirty="0" smtClean="0"/>
              <a:t>cold </a:t>
            </a:r>
            <a:r>
              <a:rPr lang="en-US" dirty="0"/>
              <a:t>transfer line, </a:t>
            </a:r>
            <a:r>
              <a:rPr lang="en-US" dirty="0" smtClean="0"/>
              <a:t>VADIS</a:t>
            </a:r>
            <a:endParaRPr lang="en-US" dirty="0"/>
          </a:p>
          <a:p>
            <a:r>
              <a:rPr lang="en-US" dirty="0" smtClean="0"/>
              <a:t>SF6 </a:t>
            </a:r>
            <a:r>
              <a:rPr lang="en-US" dirty="0"/>
              <a:t>into </a:t>
            </a:r>
            <a:r>
              <a:rPr lang="en-US" dirty="0" smtClean="0"/>
              <a:t>container</a:t>
            </a:r>
            <a:endParaRPr lang="en-US" dirty="0"/>
          </a:p>
          <a:p>
            <a:r>
              <a:rPr lang="en-US" dirty="0" smtClean="0"/>
              <a:t>Positron </a:t>
            </a:r>
            <a:r>
              <a:rPr lang="en-US" dirty="0"/>
              <a:t>activity corresponds to 3*102 1/</a:t>
            </a:r>
            <a:r>
              <a:rPr lang="en-US" dirty="0" err="1"/>
              <a:t>uC</a:t>
            </a:r>
            <a:endParaRPr lang="en-US" dirty="0"/>
          </a:p>
          <a:p>
            <a:r>
              <a:rPr lang="en-US" dirty="0"/>
              <a:t>Proof that activity originates from 8B still pending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09800"/>
            <a:ext cx="340943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5754368" cy="165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89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220" y="-34225"/>
            <a:ext cx="8229600" cy="1143000"/>
          </a:xfrm>
        </p:spPr>
        <p:txBody>
          <a:bodyPr>
            <a:normAutofit/>
          </a:bodyPr>
          <a:lstStyle/>
          <a:p>
            <a:r>
              <a:rPr lang="pt-PT" sz="2400" dirty="0" smtClean="0"/>
              <a:t>Titanium Carbide-Carbon Composites</a:t>
            </a:r>
            <a:br>
              <a:rPr lang="pt-PT" sz="2400" dirty="0" smtClean="0"/>
            </a:br>
            <a:r>
              <a:rPr lang="pt-PT" sz="2400" dirty="0"/>
              <a:t>Results of </a:t>
            </a:r>
            <a:r>
              <a:rPr lang="pt-PT" sz="2400" dirty="0" smtClean="0"/>
              <a:t>TiC nanostructura</a:t>
            </a:r>
            <a:r>
              <a:rPr lang="pt-PT" sz="2400" dirty="0"/>
              <a:t>l</a:t>
            </a:r>
            <a:r>
              <a:rPr lang="pt-PT" sz="2400" dirty="0" smtClean="0"/>
              <a:t> studies (37K)</a:t>
            </a:r>
            <a:endParaRPr lang="en-US" sz="2400" dirty="0"/>
          </a:p>
        </p:txBody>
      </p:sp>
      <p:pic>
        <p:nvPicPr>
          <p:cNvPr id="11" name="Picture 10" descr="C:\Users\jofernan\SkyDrive\Documentos\Trabalho\Titanium Oxide-Carbide\3_Mixing Studies - CNT, CB, Graphite\SEM Results\[2014-02-19] Rest of the sets, including TiCm and 50CNTb - with 10h\50Gr_10h_30k_2.tif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63316"/>
            <a:ext cx="2433320" cy="18382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95736" y="90872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>
                <a:solidFill>
                  <a:srgbClr val="29348C"/>
                </a:solidFill>
              </a:rPr>
              <a:t>Mixing</a:t>
            </a:r>
            <a:r>
              <a:rPr lang="pt-PT" sz="2000" dirty="0" smtClean="0">
                <a:solidFill>
                  <a:srgbClr val="29348C"/>
                </a:solidFill>
              </a:rPr>
              <a:t> </a:t>
            </a:r>
            <a:r>
              <a:rPr lang="pt-PT" sz="2000" dirty="0" err="1" smtClean="0">
                <a:solidFill>
                  <a:srgbClr val="29348C"/>
                </a:solidFill>
              </a:rPr>
              <a:t>TiC</a:t>
            </a:r>
            <a:r>
              <a:rPr lang="pt-PT" sz="2000" dirty="0" smtClean="0">
                <a:solidFill>
                  <a:srgbClr val="29348C"/>
                </a:solidFill>
              </a:rPr>
              <a:t> </a:t>
            </a:r>
            <a:r>
              <a:rPr lang="pt-PT" sz="2000" dirty="0" err="1" smtClean="0">
                <a:solidFill>
                  <a:srgbClr val="29348C"/>
                </a:solidFill>
              </a:rPr>
              <a:t>and</a:t>
            </a:r>
            <a:r>
              <a:rPr lang="pt-PT" sz="2000" dirty="0" smtClean="0">
                <a:solidFill>
                  <a:srgbClr val="29348C"/>
                </a:solidFill>
              </a:rPr>
              <a:t> </a:t>
            </a:r>
            <a:r>
              <a:rPr lang="pt-PT" sz="2000" dirty="0" err="1" smtClean="0">
                <a:solidFill>
                  <a:srgbClr val="29348C"/>
                </a:solidFill>
              </a:rPr>
              <a:t>Carbon</a:t>
            </a:r>
            <a:r>
              <a:rPr lang="pt-PT" sz="2000" dirty="0" smtClean="0">
                <a:solidFill>
                  <a:srgbClr val="29348C"/>
                </a:solidFill>
              </a:rPr>
              <a:t> (diferente vol. ratios)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-1282283" y="3212179"/>
            <a:ext cx="3241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smtClean="0"/>
              <a:t>Material </a:t>
            </a:r>
            <a:r>
              <a:rPr lang="pt-PT" b="1" dirty="0" err="1" smtClean="0"/>
              <a:t>Microstructure</a:t>
            </a:r>
            <a:r>
              <a:rPr lang="pt-PT" b="1" dirty="0" smtClean="0"/>
              <a:t> </a:t>
            </a:r>
            <a:r>
              <a:rPr lang="pt-PT" b="1" dirty="0" err="1" smtClean="0"/>
              <a:t>Study</a:t>
            </a:r>
            <a:endParaRPr lang="pt-PT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944" y="1663316"/>
            <a:ext cx="2451039" cy="1838279"/>
          </a:xfrm>
          <a:prstGeom prst="rect">
            <a:avLst/>
          </a:prstGeom>
        </p:spPr>
      </p:pic>
      <p:pic>
        <p:nvPicPr>
          <p:cNvPr id="10" name="Picture 9" descr="C:\Users\jofernan\SkyDrive\Documentos\Trabalho\Titanium Oxide-Carbide\3_Mixing Studies - CNT, CB, Graphite\SEM Results\[2014-02-19] Rest of the sets, including TiCm and 50CNTb - with 10h\50PrA_10h_30k_2.t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031" y="1663316"/>
            <a:ext cx="2448272" cy="18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3399604" y="1308830"/>
            <a:ext cx="280831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800" dirty="0" err="1" smtClean="0">
                <a:solidFill>
                  <a:srgbClr val="29348C"/>
                </a:solidFill>
              </a:rPr>
              <a:t>TiC</a:t>
            </a:r>
            <a:r>
              <a:rPr lang="pt-PT" sz="1800" dirty="0" smtClean="0">
                <a:solidFill>
                  <a:srgbClr val="29348C"/>
                </a:solidFill>
              </a:rPr>
              <a:t> + MWC </a:t>
            </a:r>
            <a:r>
              <a:rPr lang="pt-PT" sz="1800" dirty="0" err="1" smtClean="0">
                <a:solidFill>
                  <a:srgbClr val="29348C"/>
                </a:solidFill>
              </a:rPr>
              <a:t>nanotubes</a:t>
            </a:r>
            <a:endParaRPr lang="pt-PT" sz="1800" dirty="0" smtClean="0">
              <a:solidFill>
                <a:srgbClr val="29348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3532946"/>
            <a:ext cx="68143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29348C"/>
                </a:solidFill>
              </a:rPr>
              <a:t>Test for </a:t>
            </a:r>
            <a:r>
              <a:rPr lang="en-GB" sz="2000" dirty="0" smtClean="0">
                <a:solidFill>
                  <a:srgbClr val="29348C"/>
                </a:solidFill>
              </a:rPr>
              <a:t>nanostructure </a:t>
            </a:r>
            <a:r>
              <a:rPr lang="en-GB" sz="2000" dirty="0">
                <a:solidFill>
                  <a:srgbClr val="29348C"/>
                </a:solidFill>
              </a:rPr>
              <a:t>stability at </a:t>
            </a:r>
            <a:r>
              <a:rPr lang="en-GB" sz="2000" dirty="0" smtClean="0">
                <a:solidFill>
                  <a:srgbClr val="29348C"/>
                </a:solidFill>
              </a:rPr>
              <a:t>1500, 1650 and 1800</a:t>
            </a:r>
            <a:r>
              <a:rPr lang="en-GB" sz="2000" baseline="30000" dirty="0" smtClean="0">
                <a:solidFill>
                  <a:srgbClr val="29348C"/>
                </a:solidFill>
              </a:rPr>
              <a:t>o</a:t>
            </a:r>
            <a:r>
              <a:rPr lang="en-GB" sz="2000" dirty="0" smtClean="0">
                <a:solidFill>
                  <a:srgbClr val="29348C"/>
                </a:solidFill>
              </a:rPr>
              <a:t>C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417071" y="1403484"/>
            <a:ext cx="269171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800" b="1" dirty="0" err="1" smtClean="0">
                <a:solidFill>
                  <a:srgbClr val="29348C"/>
                </a:solidFill>
              </a:rPr>
              <a:t>TiC</a:t>
            </a:r>
            <a:r>
              <a:rPr lang="pt-PT" sz="1800" b="1" dirty="0" smtClean="0">
                <a:solidFill>
                  <a:srgbClr val="29348C"/>
                </a:solidFill>
              </a:rPr>
              <a:t> + </a:t>
            </a:r>
            <a:r>
              <a:rPr lang="pt-PT" sz="1800" b="1" dirty="0" err="1" smtClean="0">
                <a:solidFill>
                  <a:srgbClr val="29348C"/>
                </a:solidFill>
              </a:rPr>
              <a:t>Carbon</a:t>
            </a:r>
            <a:r>
              <a:rPr lang="pt-PT" sz="1800" b="1" dirty="0" smtClean="0">
                <a:solidFill>
                  <a:srgbClr val="29348C"/>
                </a:solidFill>
              </a:rPr>
              <a:t> </a:t>
            </a:r>
            <a:r>
              <a:rPr lang="pt-PT" sz="1800" b="1" dirty="0" err="1" smtClean="0">
                <a:solidFill>
                  <a:srgbClr val="29348C"/>
                </a:solidFill>
              </a:rPr>
              <a:t>black</a:t>
            </a:r>
            <a:endParaRPr lang="pt-PT" sz="1800" b="1" dirty="0" smtClean="0">
              <a:solidFill>
                <a:srgbClr val="29348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599" y="1403484"/>
            <a:ext cx="201622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800" dirty="0" err="1" smtClean="0">
                <a:solidFill>
                  <a:srgbClr val="29348C"/>
                </a:solidFill>
              </a:rPr>
              <a:t>TiC</a:t>
            </a:r>
            <a:r>
              <a:rPr lang="pt-PT" sz="1800" dirty="0" smtClean="0">
                <a:solidFill>
                  <a:srgbClr val="29348C"/>
                </a:solidFill>
              </a:rPr>
              <a:t> +</a:t>
            </a:r>
            <a:r>
              <a:rPr lang="pt-PT" sz="1800" dirty="0" err="1" smtClean="0">
                <a:solidFill>
                  <a:srgbClr val="29348C"/>
                </a:solidFill>
              </a:rPr>
              <a:t>Graphite</a:t>
            </a:r>
            <a:endParaRPr lang="pt-PT" sz="1800" dirty="0" smtClean="0">
              <a:solidFill>
                <a:srgbClr val="29348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7624" y="4298528"/>
            <a:ext cx="3600400" cy="13681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2000" dirty="0" err="1" smtClean="0"/>
              <a:t>Main</a:t>
            </a:r>
            <a:r>
              <a:rPr lang="pt-PT" sz="2000" dirty="0" smtClean="0"/>
              <a:t> </a:t>
            </a:r>
            <a:r>
              <a:rPr lang="pt-PT" sz="2000" dirty="0" err="1" smtClean="0"/>
              <a:t>quality</a:t>
            </a:r>
            <a:r>
              <a:rPr lang="pt-PT" sz="2000" dirty="0" smtClean="0"/>
              <a:t> </a:t>
            </a:r>
            <a:r>
              <a:rPr lang="pt-PT" sz="2000" dirty="0" err="1" smtClean="0"/>
              <a:t>parameters</a:t>
            </a:r>
            <a:r>
              <a:rPr lang="pt-PT" sz="2000" dirty="0" smtClean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err="1" smtClean="0"/>
              <a:t>High</a:t>
            </a:r>
            <a:r>
              <a:rPr lang="pt-PT" sz="2000" dirty="0" smtClean="0"/>
              <a:t> </a:t>
            </a:r>
            <a:r>
              <a:rPr lang="pt-PT" sz="2000" dirty="0" err="1" smtClean="0"/>
              <a:t>surface</a:t>
            </a:r>
            <a:r>
              <a:rPr lang="pt-PT" sz="2000" dirty="0" smtClean="0"/>
              <a:t> </a:t>
            </a:r>
            <a:r>
              <a:rPr lang="pt-PT" sz="2000" dirty="0" err="1" smtClean="0"/>
              <a:t>area</a:t>
            </a:r>
            <a:endParaRPr lang="pt-PT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err="1" smtClean="0"/>
              <a:t>High</a:t>
            </a:r>
            <a:r>
              <a:rPr lang="pt-PT" sz="2000" dirty="0" smtClean="0"/>
              <a:t> </a:t>
            </a:r>
            <a:r>
              <a:rPr lang="pt-PT" sz="2000" dirty="0" err="1" smtClean="0"/>
              <a:t>porosity</a:t>
            </a:r>
            <a:r>
              <a:rPr lang="pt-PT" sz="2000" dirty="0" smtClean="0"/>
              <a:t> (&gt;30%)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 err="1" smtClean="0"/>
              <a:t>Nanometric</a:t>
            </a:r>
            <a:r>
              <a:rPr lang="pt-PT" sz="2000" dirty="0" smtClean="0"/>
              <a:t> </a:t>
            </a:r>
            <a:r>
              <a:rPr lang="pt-PT" sz="2000" dirty="0" err="1" smtClean="0"/>
              <a:t>TiC</a:t>
            </a:r>
            <a:r>
              <a:rPr lang="pt-PT" sz="2000" dirty="0" smtClean="0"/>
              <a:t> </a:t>
            </a:r>
            <a:r>
              <a:rPr lang="pt-PT" sz="2000" dirty="0" err="1" smtClean="0"/>
              <a:t>grains</a:t>
            </a:r>
            <a:endParaRPr lang="en-GB" sz="2000" dirty="0"/>
          </a:p>
        </p:txBody>
      </p:sp>
      <p:sp>
        <p:nvSpPr>
          <p:cNvPr id="8" name="Right Arrow 7"/>
          <p:cNvSpPr/>
          <p:nvPr/>
        </p:nvSpPr>
        <p:spPr>
          <a:xfrm>
            <a:off x="5076056" y="4293096"/>
            <a:ext cx="648072" cy="648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724128" y="4077072"/>
            <a:ext cx="31100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err="1" smtClean="0">
                <a:solidFill>
                  <a:srgbClr val="29348C"/>
                </a:solidFill>
              </a:rPr>
              <a:t>Keep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these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parameters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at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the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highest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possible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temperature</a:t>
            </a:r>
            <a:endParaRPr lang="en-GB" sz="2000" b="1" dirty="0">
              <a:solidFill>
                <a:srgbClr val="29348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80112" y="5257621"/>
            <a:ext cx="3110027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2000" b="1" dirty="0" err="1" smtClean="0">
                <a:solidFill>
                  <a:srgbClr val="29348C"/>
                </a:solidFill>
              </a:rPr>
              <a:t>Fast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diffusion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and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release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of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exotic</a:t>
            </a:r>
            <a:r>
              <a:rPr lang="pt-PT" sz="2000" b="1" dirty="0" smtClean="0">
                <a:solidFill>
                  <a:srgbClr val="29348C"/>
                </a:solidFill>
              </a:rPr>
              <a:t> </a:t>
            </a:r>
            <a:r>
              <a:rPr lang="pt-PT" sz="2000" b="1" dirty="0" err="1" smtClean="0">
                <a:solidFill>
                  <a:srgbClr val="29348C"/>
                </a:solidFill>
              </a:rPr>
              <a:t>isotopes</a:t>
            </a:r>
            <a:endParaRPr lang="en-GB" sz="2000" b="1" dirty="0">
              <a:solidFill>
                <a:srgbClr val="29348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353" y="6400800"/>
            <a:ext cx="2371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PhD Joao Pedro Ramos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220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9782</TotalTime>
  <Words>843</Words>
  <Application>Microsoft Office PowerPoint</Application>
  <PresentationFormat>On-screen Show (4:3)</PresentationFormat>
  <Paragraphs>207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Yield data update</vt:lpstr>
      <vt:lpstr>List of beams under development (Group for Upgrade of Isolde)</vt:lpstr>
      <vt:lpstr>8B molecular beams</vt:lpstr>
      <vt:lpstr>Beam development</vt:lpstr>
      <vt:lpstr>8-B from Boron fluoride</vt:lpstr>
      <vt:lpstr>Titanium Carbide-Carbon Composites Results of TiC nanostructural studies (37K)</vt:lpstr>
      <vt:lpstr>Titanium Carbide-Carbon Composites Release studies and target prototype</vt:lpstr>
      <vt:lpstr>PowerPoint Presentation</vt:lpstr>
      <vt:lpstr>PowerPoint Presentation</vt:lpstr>
      <vt:lpstr>LaC2–MWCNT Spallation Target Material (Ba beams)</vt:lpstr>
      <vt:lpstr>Molten salt unit NaF520 (IS509)</vt:lpstr>
      <vt:lpstr>PowerPoint Presentation</vt:lpstr>
      <vt:lpstr>LIEBE project</vt:lpstr>
      <vt:lpstr>Prototyping phase of the LIEBE target</vt:lpstr>
      <vt:lpstr>PowerPoint Presentation</vt:lpstr>
      <vt:lpstr>VADIS + RILIS Online with Liquid Pb Target</vt:lpstr>
      <vt:lpstr>In 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Accelerator Complex</dc:title>
  <dc:creator>catheral</dc:creator>
  <cp:lastModifiedBy>tstora</cp:lastModifiedBy>
  <cp:revision>321</cp:revision>
  <cp:lastPrinted>2014-11-04T12:22:28Z</cp:lastPrinted>
  <dcterms:created xsi:type="dcterms:W3CDTF">2012-10-26T13:28:22Z</dcterms:created>
  <dcterms:modified xsi:type="dcterms:W3CDTF">2014-11-04T12:25:40Z</dcterms:modified>
</cp:coreProperties>
</file>