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7"/>
  </p:notesMasterIdLst>
  <p:handoutMasterIdLst>
    <p:handoutMasterId r:id="rId8"/>
  </p:handoutMasterIdLst>
  <p:sldIdLst>
    <p:sldId id="1398" r:id="rId2"/>
    <p:sldId id="1399" r:id="rId3"/>
    <p:sldId id="1400" r:id="rId4"/>
    <p:sldId id="1401" r:id="rId5"/>
    <p:sldId id="1402" r:id="rId6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0000FF"/>
    <a:srgbClr val="E3D0AF"/>
    <a:srgbClr val="008000"/>
    <a:srgbClr val="FF9900"/>
    <a:srgbClr val="DEDC8C"/>
    <a:srgbClr val="CC0066"/>
    <a:srgbClr val="99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5267" autoAdjust="0"/>
  </p:normalViewPr>
  <p:slideViewPr>
    <p:cSldViewPr snapToObjects="1">
      <p:cViewPr>
        <p:scale>
          <a:sx n="130" d="100"/>
          <a:sy n="130" d="100"/>
        </p:scale>
        <p:origin x="-1122" y="-42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04/06/2011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LHC 9:00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2411700" y="6632575"/>
            <a:ext cx="36081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WP14 Developments, Jan Uythoven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HL-LHC WP14, 7/11/2014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9:00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04/06/2011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LHC 9:00 meeting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04/06/2011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WP14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50"/>
            <a:ext cx="8229600" cy="5111750"/>
          </a:xfrm>
        </p:spPr>
        <p:txBody>
          <a:bodyPr/>
          <a:lstStyle/>
          <a:p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Interferometry on the spare TDIs</a:t>
            </a:r>
            <a:r>
              <a:rPr lang="en-GB" dirty="0" smtClean="0"/>
              <a:t>, planned to be installed Christmas stop 2015/2016. Final acceptance tests ongoing.</a:t>
            </a:r>
          </a:p>
          <a:p>
            <a:pPr lvl="1"/>
            <a:r>
              <a:rPr lang="en-US" dirty="0" smtClean="0"/>
              <a:t>MKI coating of ceramic chamber &amp; cooling </a:t>
            </a:r>
            <a:r>
              <a:rPr lang="en-US" dirty="0" smtClean="0">
                <a:sym typeface="Wingdings" panose="05000000000000000000" pitchFamily="2" charset="2"/>
              </a:rPr>
              <a:t> see talk </a:t>
            </a:r>
            <a:r>
              <a:rPr lang="en-US" dirty="0" err="1" smtClean="0">
                <a:sym typeface="Wingdings" panose="05000000000000000000" pitchFamily="2" charset="2"/>
              </a:rPr>
              <a:t>M.Barnes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Studies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Discussed in many informal meetings (12x)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Mainly concerning injection protection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WP14 Developments,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HL-LHC WP14, 7/11/2014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780" y="3857041"/>
            <a:ext cx="5882640" cy="259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52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Injection protection for LIU beams</a:t>
            </a:r>
          </a:p>
          <a:p>
            <a:pPr lvl="1"/>
            <a:r>
              <a:rPr lang="en-US" dirty="0" smtClean="0"/>
              <a:t>To be installed in LS2</a:t>
            </a:r>
          </a:p>
          <a:p>
            <a:pPr lvl="1"/>
            <a:r>
              <a:rPr lang="en-US" dirty="0" smtClean="0"/>
              <a:t>Studies presently ongoing: This Meeting</a:t>
            </a:r>
          </a:p>
          <a:p>
            <a:pPr lvl="1"/>
            <a:r>
              <a:rPr lang="en-US" dirty="0" smtClean="0"/>
              <a:t>Aim to have a protection layout by the end of 2014</a:t>
            </a:r>
          </a:p>
          <a:p>
            <a:r>
              <a:rPr lang="en-US" dirty="0" smtClean="0"/>
              <a:t>Injection kickers MKI</a:t>
            </a:r>
          </a:p>
          <a:p>
            <a:pPr lvl="1"/>
            <a:r>
              <a:rPr lang="en-US" dirty="0" smtClean="0"/>
              <a:t>Proto-type or dummy to be installed, </a:t>
            </a:r>
            <a:r>
              <a:rPr lang="en-US" dirty="0" smtClean="0"/>
              <a:t>possibly / latest </a:t>
            </a:r>
            <a:r>
              <a:rPr lang="en-US" dirty="0" smtClean="0"/>
              <a:t>LS2</a:t>
            </a:r>
          </a:p>
          <a:p>
            <a:r>
              <a:rPr lang="en-US" dirty="0" smtClean="0"/>
              <a:t>Beam Dumping System related items</a:t>
            </a:r>
          </a:p>
          <a:p>
            <a:pPr lvl="1"/>
            <a:r>
              <a:rPr lang="en-US" dirty="0" smtClean="0"/>
              <a:t>To be installed in LS3</a:t>
            </a:r>
          </a:p>
          <a:p>
            <a:pPr lvl="1"/>
            <a:r>
              <a:rPr lang="en-US" dirty="0" smtClean="0"/>
              <a:t>Studies to start once injection protection studies done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WP14 Developments,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HL-LHC WP14, 7/11/2014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540" y="116540"/>
            <a:ext cx="8229600" cy="523875"/>
          </a:xfrm>
        </p:spPr>
        <p:txBody>
          <a:bodyPr/>
          <a:lstStyle/>
          <a:p>
            <a:r>
              <a:rPr lang="en-US" dirty="0" smtClean="0"/>
              <a:t>Injection protection: main topics of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0" y="2276840"/>
            <a:ext cx="9073260" cy="4176580"/>
          </a:xfrm>
        </p:spPr>
        <p:txBody>
          <a:bodyPr/>
          <a:lstStyle/>
          <a:p>
            <a:r>
              <a:rPr lang="en-US" sz="1800" dirty="0" smtClean="0"/>
              <a:t>Survival of absorbers = TDI for 1 </a:t>
            </a:r>
            <a:r>
              <a:rPr lang="en-US" sz="1800" dirty="0" smtClean="0">
                <a:sym typeface="Symbol"/>
              </a:rPr>
              <a:t> impact of 288 bunches BCMS beam</a:t>
            </a:r>
          </a:p>
          <a:p>
            <a:pPr lvl="1"/>
            <a:r>
              <a:rPr lang="en-US" sz="1400" dirty="0" smtClean="0">
                <a:sym typeface="Symbol"/>
              </a:rPr>
              <a:t>Presentation by </a:t>
            </a:r>
            <a:r>
              <a:rPr lang="en-US" sz="1400" dirty="0" err="1" smtClean="0">
                <a:sym typeface="Symbol"/>
              </a:rPr>
              <a:t>F.Lorenzo</a:t>
            </a:r>
            <a:r>
              <a:rPr lang="en-US" sz="1400" dirty="0" smtClean="0">
                <a:sym typeface="Symbol"/>
              </a:rPr>
              <a:t> Maciariello</a:t>
            </a:r>
          </a:p>
          <a:p>
            <a:pPr lvl="1"/>
            <a:r>
              <a:rPr lang="en-US" sz="1400" dirty="0" smtClean="0">
                <a:sym typeface="Symbol"/>
              </a:rPr>
              <a:t>Possibly limit the number of bunches per injection, </a:t>
            </a:r>
            <a:r>
              <a:rPr lang="en-US" sz="1400" dirty="0" err="1" smtClean="0">
                <a:sym typeface="Symbol"/>
              </a:rPr>
              <a:t>V.Kain</a:t>
            </a:r>
            <a:r>
              <a:rPr lang="en-US" sz="1400" dirty="0" smtClean="0">
                <a:sym typeface="Symbol"/>
              </a:rPr>
              <a:t> in Chamonix</a:t>
            </a:r>
          </a:p>
          <a:p>
            <a:pPr lvl="2"/>
            <a:r>
              <a:rPr lang="en-US" sz="1400" dirty="0" smtClean="0">
                <a:sym typeface="Symbol"/>
              </a:rPr>
              <a:t>Common studies TCDI (LIU) and TDI. </a:t>
            </a:r>
            <a:r>
              <a:rPr lang="en-US" sz="1400" dirty="0" err="1" smtClean="0">
                <a:sym typeface="Symbol"/>
              </a:rPr>
              <a:t>HiRadMat</a:t>
            </a:r>
            <a:r>
              <a:rPr lang="en-US" sz="1400" dirty="0" smtClean="0">
                <a:sym typeface="Symbol"/>
              </a:rPr>
              <a:t> tests foreseen</a:t>
            </a:r>
          </a:p>
          <a:p>
            <a:pPr lvl="2"/>
            <a:r>
              <a:rPr lang="en-US" sz="1400" dirty="0" smtClean="0">
                <a:sym typeface="Symbol"/>
              </a:rPr>
              <a:t>Search for new materials, </a:t>
            </a:r>
            <a:r>
              <a:rPr lang="en-US" sz="1400" dirty="0" err="1" smtClean="0">
                <a:sym typeface="Symbol"/>
              </a:rPr>
              <a:t>HiRadMat</a:t>
            </a:r>
            <a:r>
              <a:rPr lang="en-US" sz="1400" dirty="0" smtClean="0">
                <a:sym typeface="Symbol"/>
              </a:rPr>
              <a:t> tests</a:t>
            </a:r>
          </a:p>
          <a:p>
            <a:r>
              <a:rPr lang="en-US" sz="1800" dirty="0" smtClean="0">
                <a:sym typeface="Symbol"/>
              </a:rPr>
              <a:t>Protection of D1</a:t>
            </a:r>
          </a:p>
          <a:p>
            <a:pPr lvl="1"/>
            <a:r>
              <a:rPr lang="en-US" sz="1400" dirty="0" smtClean="0">
                <a:sym typeface="Symbol"/>
              </a:rPr>
              <a:t>Presentation </a:t>
            </a:r>
            <a:r>
              <a:rPr lang="en-US" sz="1400" dirty="0" err="1" smtClean="0">
                <a:sym typeface="Symbol"/>
              </a:rPr>
              <a:t>N.Shetty</a:t>
            </a:r>
            <a:endParaRPr lang="en-US" sz="1400" dirty="0" smtClean="0">
              <a:sym typeface="Symbol"/>
            </a:endParaRPr>
          </a:p>
          <a:p>
            <a:pPr lvl="1"/>
            <a:r>
              <a:rPr lang="en-US" sz="1400" dirty="0" smtClean="0">
                <a:sym typeface="Symbol"/>
              </a:rPr>
              <a:t>Mask TCDD not effective enough for grazing beams</a:t>
            </a:r>
          </a:p>
          <a:p>
            <a:pPr lvl="1"/>
            <a:r>
              <a:rPr lang="en-US" sz="1400" dirty="0" smtClean="0">
                <a:sym typeface="Symbol"/>
              </a:rPr>
              <a:t>Aperture constraints mask: </a:t>
            </a:r>
            <a:r>
              <a:rPr lang="en-US" sz="1400" dirty="0" err="1" smtClean="0">
                <a:sym typeface="Symbol"/>
              </a:rPr>
              <a:t>F.Velotti</a:t>
            </a:r>
            <a:endParaRPr lang="en-US" sz="1400" dirty="0" smtClean="0">
              <a:sym typeface="Symbol"/>
            </a:endParaRPr>
          </a:p>
          <a:p>
            <a:r>
              <a:rPr lang="en-US" sz="1800" dirty="0" smtClean="0">
                <a:sym typeface="Symbol"/>
              </a:rPr>
              <a:t>Impact on auxiliary absorbers TCLIA and TCLIB: </a:t>
            </a:r>
            <a:r>
              <a:rPr lang="en-US" sz="1800" dirty="0" err="1" smtClean="0">
                <a:sym typeface="Symbol"/>
              </a:rPr>
              <a:t>F.Velotti</a:t>
            </a:r>
            <a:endParaRPr lang="en-US" sz="1800" dirty="0" smtClean="0">
              <a:sym typeface="Symbol"/>
            </a:endParaRPr>
          </a:p>
          <a:p>
            <a:pPr lvl="1"/>
            <a:r>
              <a:rPr lang="en-US" sz="1400" dirty="0" smtClean="0">
                <a:sym typeface="Symbol"/>
              </a:rPr>
              <a:t>To be followed by Q6 protection studies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ZDC Aperture ALICE  </a:t>
            </a:r>
            <a:r>
              <a:rPr lang="en-US" sz="1800" dirty="0" err="1" smtClean="0">
                <a:sym typeface="Wingdings" panose="05000000000000000000" pitchFamily="2" charset="2"/>
              </a:rPr>
              <a:t>A.Lechner</a:t>
            </a:r>
            <a:endParaRPr lang="en-GB" sz="2000" dirty="0" smtClean="0"/>
          </a:p>
          <a:p>
            <a:r>
              <a:rPr lang="en-US" sz="1800" dirty="0" smtClean="0">
                <a:sym typeface="Symbol"/>
              </a:rPr>
              <a:t>TDI in multi modules </a:t>
            </a:r>
            <a:r>
              <a:rPr lang="en-US" sz="1800" dirty="0" smtClean="0">
                <a:sym typeface="Wingdings" panose="05000000000000000000" pitchFamily="2" charset="2"/>
              </a:rPr>
              <a:t> TDIS (Segmented)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Impedance vs. mechanical stability and heating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Meetings with ABP impedance team. Defined cases being studied.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WP14 Developments,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HL-LHC WP14, 7/11/2014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2198" y="604810"/>
            <a:ext cx="8925733" cy="1744040"/>
            <a:chOff x="109133" y="2556980"/>
            <a:chExt cx="8925733" cy="1744040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33" y="2841739"/>
              <a:ext cx="4635021" cy="145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4881787" y="2850365"/>
              <a:ext cx="0" cy="14420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1183" y="2969442"/>
              <a:ext cx="4023683" cy="1331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7"/>
            <p:cNvSpPr txBox="1"/>
            <p:nvPr/>
          </p:nvSpPr>
          <p:spPr>
            <a:xfrm>
              <a:off x="4726903" y="2556980"/>
              <a:ext cx="444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chemeClr val="accent1"/>
                  </a:solidFill>
                </a:rPr>
                <a:t>IP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71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Parameters: a moving target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764630"/>
            <a:ext cx="8229600" cy="5111750"/>
          </a:xfrm>
        </p:spPr>
        <p:txBody>
          <a:bodyPr/>
          <a:lstStyle/>
          <a:p>
            <a:r>
              <a:rPr lang="en-US" sz="2000" dirty="0" smtClean="0"/>
              <a:t>LIU parameters 20 September 2013: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LHC Deliverable Report D1.3, table 10, from RLIUP meeting, October 2013: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HL-LHC parameter list ‘today’ from Webpage: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WP14 Developments,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HL-LHC WP14, 7/11/2014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6003"/>
              </p:ext>
            </p:extLst>
          </p:nvPr>
        </p:nvGraphicFramePr>
        <p:xfrm>
          <a:off x="1524000" y="1124680"/>
          <a:ext cx="60960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bunch</a:t>
                      </a:r>
                      <a:r>
                        <a:rPr lang="en-US" sz="1600" dirty="0" smtClean="0"/>
                        <a:t> [10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p/b)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ym typeface="Symbol"/>
                        </a:rPr>
                        <a:t>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x,y</a:t>
                      </a:r>
                      <a:endParaRPr lang="en-GB" sz="16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Standard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2.08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BCMS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1.37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801604"/>
              </p:ext>
            </p:extLst>
          </p:nvPr>
        </p:nvGraphicFramePr>
        <p:xfrm>
          <a:off x="1475570" y="2996940"/>
          <a:ext cx="60960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bunch</a:t>
                      </a:r>
                      <a:r>
                        <a:rPr lang="en-US" sz="1600" dirty="0" smtClean="0"/>
                        <a:t> [10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p/b)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ym typeface="Symbol"/>
                        </a:rPr>
                        <a:t>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x,y</a:t>
                      </a:r>
                      <a:endParaRPr lang="en-GB" sz="16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Standard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1.88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BCMS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1.37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12728"/>
              </p:ext>
            </p:extLst>
          </p:nvPr>
        </p:nvGraphicFramePr>
        <p:xfrm>
          <a:off x="1475570" y="4869200"/>
          <a:ext cx="6096000" cy="113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bunch</a:t>
                      </a:r>
                      <a:r>
                        <a:rPr lang="en-US" sz="1600" dirty="0" smtClean="0"/>
                        <a:t> [10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p/b)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ym typeface="Symbol"/>
                        </a:rPr>
                        <a:t>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x,y</a:t>
                      </a:r>
                      <a:endParaRPr lang="en-GB" sz="16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Standard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BCMS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 2.0*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3003" y="6042114"/>
            <a:ext cx="7705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 “For the BCMS scheme </a:t>
            </a:r>
            <a:r>
              <a:rPr lang="en-US" sz="1600" i="1" dirty="0" err="1" smtClean="0"/>
              <a:t>emittances</a:t>
            </a:r>
            <a:r>
              <a:rPr lang="en-US" sz="1600" i="1" dirty="0" smtClean="0"/>
              <a:t> down to 1.4 um have already been achieved at LHC injection which might be used ….”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32526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failure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692620"/>
            <a:ext cx="8229600" cy="5111750"/>
          </a:xfrm>
        </p:spPr>
        <p:txBody>
          <a:bodyPr/>
          <a:lstStyle/>
          <a:p>
            <a:r>
              <a:rPr lang="en-US" sz="1800" dirty="0" smtClean="0"/>
              <a:t>Injection kicker failures protected by</a:t>
            </a:r>
          </a:p>
          <a:p>
            <a:pPr lvl="1"/>
            <a:r>
              <a:rPr lang="en-US" sz="1600" dirty="0" smtClean="0"/>
              <a:t>Beam Energy Tracking System: always the correct voltage on the MKI</a:t>
            </a:r>
          </a:p>
          <a:p>
            <a:pPr lvl="1"/>
            <a:r>
              <a:rPr lang="en-US" sz="1600" dirty="0" smtClean="0"/>
              <a:t>Erratic re-triggering of dump switch in case of erratic on main switch</a:t>
            </a:r>
          </a:p>
          <a:p>
            <a:pPr lvl="1"/>
            <a:r>
              <a:rPr lang="en-US" sz="1600" dirty="0" smtClean="0"/>
              <a:t>An MKI pulse as short as possible to limit number of stored bunches possibly affected</a:t>
            </a:r>
          </a:p>
          <a:p>
            <a:r>
              <a:rPr lang="en-US" sz="1800" dirty="0" smtClean="0"/>
              <a:t>Worst failures modes – for the absorber AND protection: </a:t>
            </a:r>
            <a:r>
              <a:rPr lang="en-US" sz="1800" b="1" dirty="0" smtClean="0">
                <a:solidFill>
                  <a:srgbClr val="FF0000"/>
                </a:solidFill>
              </a:rPr>
              <a:t>1 </a:t>
            </a:r>
            <a:r>
              <a:rPr lang="en-US" sz="1800" b="1" dirty="0" smtClean="0">
                <a:solidFill>
                  <a:srgbClr val="FF0000"/>
                </a:solidFill>
                <a:sym typeface="Symbol"/>
              </a:rPr>
              <a:t> impact or grazing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Injected beam: </a:t>
            </a:r>
          </a:p>
          <a:p>
            <a:pPr lvl="2"/>
            <a:r>
              <a:rPr lang="en-US" sz="1400" dirty="0" smtClean="0"/>
              <a:t>Break down in magnet at 70 % of magnet length </a:t>
            </a:r>
            <a:r>
              <a:rPr lang="en-US" sz="1400" dirty="0" smtClean="0">
                <a:sym typeface="Wingdings" panose="05000000000000000000" pitchFamily="2" charset="2"/>
              </a:rPr>
              <a:t> one magnet at 140 % kick strength  system kick at 110 %,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which is grazing impact of 288 bunches</a:t>
            </a:r>
          </a:p>
          <a:p>
            <a:pPr lvl="2"/>
            <a:r>
              <a:rPr lang="en-US" sz="1400" dirty="0" smtClean="0">
                <a:sym typeface="Wingdings" panose="05000000000000000000" pitchFamily="2" charset="2"/>
              </a:rPr>
              <a:t>Idem break down at 30 % of magnet length  90 % system kick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Stored beam</a:t>
            </a:r>
          </a:p>
          <a:p>
            <a:pPr lvl="2"/>
            <a:r>
              <a:rPr lang="en-US" sz="1400" dirty="0" smtClean="0">
                <a:sym typeface="Wingdings" panose="05000000000000000000" pitchFamily="2" charset="2"/>
              </a:rPr>
              <a:t>Switch erratic followed by re-triggering: 159 bunches ‘flat top’ at large angle plus sweep of bunches during rise and fall time of pulse</a:t>
            </a:r>
          </a:p>
          <a:p>
            <a:pPr lvl="2"/>
            <a:r>
              <a:rPr lang="en-US" sz="1400" dirty="0" smtClean="0">
                <a:sym typeface="Wingdings" panose="05000000000000000000" pitchFamily="2" charset="2"/>
              </a:rPr>
              <a:t>Timing error: 288 bunches at full impact plus additional swept bunches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Both beams simultaneously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In the case of a timing error: 288 bunches top TDI jaw, plus 288 bunches (plus some swept) on the lower jaw. </a:t>
            </a:r>
            <a:r>
              <a:rPr lang="en-US" sz="16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Full impact  not critica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l</a:t>
            </a:r>
            <a:r>
              <a:rPr lang="en-US" sz="1600" dirty="0" smtClean="0">
                <a:sym typeface="Wingdings" panose="05000000000000000000" pitchFamily="2" charset="2"/>
              </a:rPr>
              <a:t>. Not for jaw survival nor for magnet protection (D1).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WP14 Developments,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HL-LHC WP14, 7/11/2014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184288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62576</TotalTime>
  <Words>578</Words>
  <Application>Microsoft Office PowerPoint</Application>
  <PresentationFormat>On-screen Show (4:3)</PresentationFormat>
  <Paragraphs>99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Overview WP14 Developments</vt:lpstr>
      <vt:lpstr>Time Line</vt:lpstr>
      <vt:lpstr>Injection protection: main topics of studies</vt:lpstr>
      <vt:lpstr>Beam Parameters: a moving target</vt:lpstr>
      <vt:lpstr>Injection failure modes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uythoven</cp:lastModifiedBy>
  <cp:revision>3655</cp:revision>
  <cp:lastPrinted>2013-03-06T10:39:49Z</cp:lastPrinted>
  <dcterms:created xsi:type="dcterms:W3CDTF">2010-07-26T05:43:59Z</dcterms:created>
  <dcterms:modified xsi:type="dcterms:W3CDTF">2014-10-07T07:07:07Z</dcterms:modified>
</cp:coreProperties>
</file>