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3" r:id="rId4"/>
    <p:sldId id="261" r:id="rId5"/>
    <p:sldId id="262" r:id="rId6"/>
    <p:sldId id="264" r:id="rId7"/>
    <p:sldId id="265" r:id="rId8"/>
    <p:sldId id="257" r:id="rId9"/>
    <p:sldId id="266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4A0"/>
    <a:srgbClr val="D3DCE3"/>
    <a:srgbClr val="ECECEC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24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533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iss\UserData\GlassGEM\SRS_Measurement_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iss\UserData\GlassGEM\SRS_Measurement_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iss\UserData\GlassGEM\SRS_Measurement_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iss\140307_Calibratio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iss\UserData\GlassGEM\SRS_Measurement_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iss\UserData\GlassGEM\SRS_Measurement_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iss\UserData\GlassGEM\SRS_Measurement_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iss\UserData\GlassGEM\SRS_Measurement_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iss\UserData\GlassGEM\SRS_Measurement_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Rate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400034722222222"/>
          <c:y val="0.16493364197530863"/>
          <c:w val="0.59669618055555551"/>
          <c:h val="0.64416790123456791"/>
        </c:manualLayout>
      </c:layout>
      <c:scatterChart>
        <c:scatterStyle val="lineMarker"/>
        <c:varyColors val="0"/>
        <c:ser>
          <c:idx val="0"/>
          <c:order val="0"/>
          <c:tx>
            <c:v>Fe-55 source and Cu x-ray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Analysis!$D$4:$D$15</c:f>
              <c:numCache>
                <c:formatCode>General</c:formatCode>
                <c:ptCount val="12"/>
                <c:pt idx="0">
                  <c:v>0.6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9</c:v>
                </c:pt>
                <c:pt idx="5">
                  <c:v>12</c:v>
                </c:pt>
                <c:pt idx="6">
                  <c:v>15</c:v>
                </c:pt>
                <c:pt idx="7">
                  <c:v>18</c:v>
                </c:pt>
                <c:pt idx="8">
                  <c:v>21</c:v>
                </c:pt>
                <c:pt idx="9">
                  <c:v>24</c:v>
                </c:pt>
                <c:pt idx="10">
                  <c:v>27</c:v>
                </c:pt>
                <c:pt idx="11">
                  <c:v>30</c:v>
                </c:pt>
              </c:numCache>
            </c:numRef>
          </c:xVal>
          <c:yVal>
            <c:numRef>
              <c:f>Analysis!$U$4:$U$15</c:f>
              <c:numCache>
                <c:formatCode>0</c:formatCode>
                <c:ptCount val="12"/>
                <c:pt idx="0">
                  <c:v>8157</c:v>
                </c:pt>
                <c:pt idx="1">
                  <c:v>9163</c:v>
                </c:pt>
                <c:pt idx="2">
                  <c:v>14529</c:v>
                </c:pt>
                <c:pt idx="3">
                  <c:v>22725</c:v>
                </c:pt>
                <c:pt idx="4">
                  <c:v>30351</c:v>
                </c:pt>
                <c:pt idx="5">
                  <c:v>38132</c:v>
                </c:pt>
                <c:pt idx="6">
                  <c:v>45030</c:v>
                </c:pt>
                <c:pt idx="7">
                  <c:v>51998</c:v>
                </c:pt>
                <c:pt idx="8">
                  <c:v>58916</c:v>
                </c:pt>
                <c:pt idx="9">
                  <c:v>65587</c:v>
                </c:pt>
                <c:pt idx="10">
                  <c:v>72196</c:v>
                </c:pt>
                <c:pt idx="11">
                  <c:v>78513</c:v>
                </c:pt>
              </c:numCache>
            </c:numRef>
          </c:yVal>
          <c:smooth val="0"/>
        </c:ser>
        <c:ser>
          <c:idx val="1"/>
          <c:order val="1"/>
          <c:tx>
            <c:v>Fe-55 source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Analysis!$D$4:$D$15</c:f>
              <c:numCache>
                <c:formatCode>General</c:formatCode>
                <c:ptCount val="12"/>
                <c:pt idx="0">
                  <c:v>0.6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9</c:v>
                </c:pt>
                <c:pt idx="5">
                  <c:v>12</c:v>
                </c:pt>
                <c:pt idx="6">
                  <c:v>15</c:v>
                </c:pt>
                <c:pt idx="7">
                  <c:v>18</c:v>
                </c:pt>
                <c:pt idx="8">
                  <c:v>21</c:v>
                </c:pt>
                <c:pt idx="9">
                  <c:v>24</c:v>
                </c:pt>
                <c:pt idx="10">
                  <c:v>27</c:v>
                </c:pt>
                <c:pt idx="11">
                  <c:v>30</c:v>
                </c:pt>
              </c:numCache>
            </c:numRef>
          </c:xVal>
          <c:yVal>
            <c:numRef>
              <c:f>Analysis!$O$4:$O$15</c:f>
              <c:numCache>
                <c:formatCode>General</c:formatCode>
                <c:ptCount val="12"/>
                <c:pt idx="0" formatCode="0">
                  <c:v>6778</c:v>
                </c:pt>
                <c:pt idx="2" formatCode="0">
                  <c:v>6773</c:v>
                </c:pt>
                <c:pt idx="3" formatCode="0">
                  <c:v>6760</c:v>
                </c:pt>
                <c:pt idx="4" formatCode="0">
                  <c:v>6790</c:v>
                </c:pt>
                <c:pt idx="5" formatCode="0">
                  <c:v>6636</c:v>
                </c:pt>
                <c:pt idx="6" formatCode="0">
                  <c:v>6667</c:v>
                </c:pt>
                <c:pt idx="7" formatCode="0">
                  <c:v>6470</c:v>
                </c:pt>
                <c:pt idx="8" formatCode="0">
                  <c:v>6476</c:v>
                </c:pt>
                <c:pt idx="9" formatCode="0">
                  <c:v>6142</c:v>
                </c:pt>
                <c:pt idx="10" formatCode="0">
                  <c:v>6125</c:v>
                </c:pt>
                <c:pt idx="11" formatCode="0">
                  <c:v>6779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7602752"/>
        <c:axId val="417603144"/>
      </c:scatterChart>
      <c:valAx>
        <c:axId val="417602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X-ray</a:t>
                </a:r>
                <a:r>
                  <a:rPr lang="en-US" sz="1200" baseline="0"/>
                  <a:t> current [mA]</a:t>
                </a:r>
                <a:endParaRPr 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7603144"/>
        <c:crosses val="autoZero"/>
        <c:crossBetween val="midCat"/>
      </c:valAx>
      <c:valAx>
        <c:axId val="417603144"/>
        <c:scaling>
          <c:orientation val="minMax"/>
          <c:max val="100000"/>
          <c:min val="1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Rate [Hz]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out"/>
        <c:tickLblPos val="nextTo"/>
        <c:crossAx val="4176027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7289947916666668"/>
          <c:y val="0.44670925925925925"/>
          <c:w val="0.19182274305555555"/>
          <c:h val="0.2995153827421057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Peak position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6818542752578464"/>
          <c:y val="0.21689463430473252"/>
          <c:w val="0.5771573694133304"/>
          <c:h val="0.53206591444110718"/>
        </c:manualLayout>
      </c:layout>
      <c:scatterChart>
        <c:scatterStyle val="lineMarker"/>
        <c:varyColors val="0"/>
        <c:ser>
          <c:idx val="0"/>
          <c:order val="0"/>
          <c:tx>
            <c:v>Fe-55 source</c:v>
          </c:tx>
          <c:spPr>
            <a:ln w="28575">
              <a:noFill/>
            </a:ln>
          </c:spPr>
          <c:marker>
            <c:symbol val="diamond"/>
            <c:size val="5"/>
          </c:marker>
          <c:xVal>
            <c:numRef>
              <c:f>Analysis!$D$3:$D$15</c:f>
              <c:numCache>
                <c:formatCode>General</c:formatCode>
                <c:ptCount val="13"/>
                <c:pt idx="0">
                  <c:v>0</c:v>
                </c:pt>
                <c:pt idx="1">
                  <c:v>0.6</c:v>
                </c:pt>
                <c:pt idx="2">
                  <c:v>1</c:v>
                </c:pt>
                <c:pt idx="3">
                  <c:v>3</c:v>
                </c:pt>
                <c:pt idx="4">
                  <c:v>6</c:v>
                </c:pt>
                <c:pt idx="5">
                  <c:v>9</c:v>
                </c:pt>
                <c:pt idx="6">
                  <c:v>12</c:v>
                </c:pt>
                <c:pt idx="7">
                  <c:v>15</c:v>
                </c:pt>
                <c:pt idx="8">
                  <c:v>18</c:v>
                </c:pt>
                <c:pt idx="9">
                  <c:v>21</c:v>
                </c:pt>
                <c:pt idx="10">
                  <c:v>24</c:v>
                </c:pt>
                <c:pt idx="11">
                  <c:v>27</c:v>
                </c:pt>
                <c:pt idx="12">
                  <c:v>30</c:v>
                </c:pt>
              </c:numCache>
            </c:numRef>
          </c:xVal>
          <c:yVal>
            <c:numRef>
              <c:f>Analysis!$E$3:$E$15</c:f>
              <c:numCache>
                <c:formatCode>General</c:formatCode>
                <c:ptCount val="13"/>
                <c:pt idx="0">
                  <c:v>815</c:v>
                </c:pt>
                <c:pt idx="1">
                  <c:v>830</c:v>
                </c:pt>
                <c:pt idx="2">
                  <c:v>820</c:v>
                </c:pt>
                <c:pt idx="3">
                  <c:v>820</c:v>
                </c:pt>
              </c:numCache>
            </c:numRef>
          </c:yVal>
          <c:smooth val="0"/>
        </c:ser>
        <c:ser>
          <c:idx val="1"/>
          <c:order val="1"/>
          <c:tx>
            <c:v>Fe-55 source and Cu x-ray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Analysis!$D$3:$D$15</c:f>
              <c:numCache>
                <c:formatCode>General</c:formatCode>
                <c:ptCount val="13"/>
                <c:pt idx="0">
                  <c:v>0</c:v>
                </c:pt>
                <c:pt idx="1">
                  <c:v>0.6</c:v>
                </c:pt>
                <c:pt idx="2">
                  <c:v>1</c:v>
                </c:pt>
                <c:pt idx="3">
                  <c:v>3</c:v>
                </c:pt>
                <c:pt idx="4">
                  <c:v>6</c:v>
                </c:pt>
                <c:pt idx="5">
                  <c:v>9</c:v>
                </c:pt>
                <c:pt idx="6">
                  <c:v>12</c:v>
                </c:pt>
                <c:pt idx="7">
                  <c:v>15</c:v>
                </c:pt>
                <c:pt idx="8">
                  <c:v>18</c:v>
                </c:pt>
                <c:pt idx="9">
                  <c:v>21</c:v>
                </c:pt>
                <c:pt idx="10">
                  <c:v>24</c:v>
                </c:pt>
                <c:pt idx="11">
                  <c:v>27</c:v>
                </c:pt>
                <c:pt idx="12">
                  <c:v>30</c:v>
                </c:pt>
              </c:numCache>
            </c:numRef>
          </c:xVal>
          <c:yVal>
            <c:numRef>
              <c:f>Analysis!$J$3:$J$15</c:f>
              <c:numCache>
                <c:formatCode>General</c:formatCode>
                <c:ptCount val="13"/>
                <c:pt idx="1">
                  <c:v>1080</c:v>
                </c:pt>
                <c:pt idx="2">
                  <c:v>1050</c:v>
                </c:pt>
                <c:pt idx="3">
                  <c:v>1130</c:v>
                </c:pt>
                <c:pt idx="4">
                  <c:v>1280</c:v>
                </c:pt>
                <c:pt idx="5">
                  <c:v>1420</c:v>
                </c:pt>
                <c:pt idx="6">
                  <c:v>1500</c:v>
                </c:pt>
                <c:pt idx="7">
                  <c:v>1550</c:v>
                </c:pt>
                <c:pt idx="8">
                  <c:v>1590</c:v>
                </c:pt>
                <c:pt idx="9">
                  <c:v>1620</c:v>
                </c:pt>
                <c:pt idx="10">
                  <c:v>1670</c:v>
                </c:pt>
                <c:pt idx="11">
                  <c:v>1660</c:v>
                </c:pt>
                <c:pt idx="12">
                  <c:v>1660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7603928"/>
        <c:axId val="417604320"/>
      </c:scatterChart>
      <c:valAx>
        <c:axId val="417603928"/>
        <c:scaling>
          <c:orientation val="minMax"/>
          <c:max val="3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X-ray current [mA]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7604320"/>
        <c:crosses val="autoZero"/>
        <c:crossBetween val="midCat"/>
      </c:valAx>
      <c:valAx>
        <c:axId val="417604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Peak positionX-Axis [chn]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76039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9624420538981922"/>
          <c:y val="0.48662147901615393"/>
          <c:w val="0.18685438615947655"/>
          <c:h val="0.2792052926373894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Normalized peak position Cu x-ray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Analysis!$K$2</c:f>
              <c:strCache>
                <c:ptCount val="1"/>
                <c:pt idx="0">
                  <c:v>Normalized
Peak Position X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Analysis!$AB$4:$AB$15</c:f>
              <c:numCache>
                <c:formatCode>General</c:formatCode>
                <c:ptCount val="12"/>
                <c:pt idx="0">
                  <c:v>1643.82</c:v>
                </c:pt>
                <c:pt idx="1">
                  <c:v>2739.7</c:v>
                </c:pt>
                <c:pt idx="2">
                  <c:v>8219.0999999999985</c:v>
                </c:pt>
                <c:pt idx="3">
                  <c:v>16438.199999999997</c:v>
                </c:pt>
                <c:pt idx="4">
                  <c:v>24657.3</c:v>
                </c:pt>
                <c:pt idx="5">
                  <c:v>32876.399999999994</c:v>
                </c:pt>
                <c:pt idx="6">
                  <c:v>41095.5</c:v>
                </c:pt>
                <c:pt idx="7">
                  <c:v>49314.6</c:v>
                </c:pt>
                <c:pt idx="8">
                  <c:v>57533.7</c:v>
                </c:pt>
                <c:pt idx="9">
                  <c:v>65752.799999999988</c:v>
                </c:pt>
                <c:pt idx="10">
                  <c:v>73971.899999999994</c:v>
                </c:pt>
                <c:pt idx="11">
                  <c:v>82191</c:v>
                </c:pt>
              </c:numCache>
            </c:numRef>
          </c:xVal>
          <c:yVal>
            <c:numRef>
              <c:f>Analysis!$K$4:$K$15</c:f>
              <c:numCache>
                <c:formatCode>0.000</c:formatCode>
                <c:ptCount val="12"/>
                <c:pt idx="0">
                  <c:v>0.6467065868263473</c:v>
                </c:pt>
                <c:pt idx="1">
                  <c:v>0.62874251497005984</c:v>
                </c:pt>
                <c:pt idx="2">
                  <c:v>0.67664670658682635</c:v>
                </c:pt>
                <c:pt idx="3">
                  <c:v>0.76646706586826352</c:v>
                </c:pt>
                <c:pt idx="4">
                  <c:v>0.85029940119760483</c:v>
                </c:pt>
                <c:pt idx="5">
                  <c:v>0.89820359281437123</c:v>
                </c:pt>
                <c:pt idx="6">
                  <c:v>0.92814371257485029</c:v>
                </c:pt>
                <c:pt idx="7">
                  <c:v>0.95209580838323349</c:v>
                </c:pt>
                <c:pt idx="8">
                  <c:v>0.97005988023952094</c:v>
                </c:pt>
                <c:pt idx="9">
                  <c:v>1</c:v>
                </c:pt>
                <c:pt idx="10">
                  <c:v>0.99401197604790414</c:v>
                </c:pt>
                <c:pt idx="11">
                  <c:v>0.99401197604790414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Analysis!$M$2</c:f>
              <c:strCache>
                <c:ptCount val="1"/>
                <c:pt idx="0">
                  <c:v>Normalized
Peak 
Position Y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Analysis!$AB$4:$AB$15</c:f>
              <c:numCache>
                <c:formatCode>General</c:formatCode>
                <c:ptCount val="12"/>
                <c:pt idx="0">
                  <c:v>1643.82</c:v>
                </c:pt>
                <c:pt idx="1">
                  <c:v>2739.7</c:v>
                </c:pt>
                <c:pt idx="2">
                  <c:v>8219.0999999999985</c:v>
                </c:pt>
                <c:pt idx="3">
                  <c:v>16438.199999999997</c:v>
                </c:pt>
                <c:pt idx="4">
                  <c:v>24657.3</c:v>
                </c:pt>
                <c:pt idx="5">
                  <c:v>32876.399999999994</c:v>
                </c:pt>
                <c:pt idx="6">
                  <c:v>41095.5</c:v>
                </c:pt>
                <c:pt idx="7">
                  <c:v>49314.6</c:v>
                </c:pt>
                <c:pt idx="8">
                  <c:v>57533.7</c:v>
                </c:pt>
                <c:pt idx="9">
                  <c:v>65752.799999999988</c:v>
                </c:pt>
                <c:pt idx="10">
                  <c:v>73971.899999999994</c:v>
                </c:pt>
                <c:pt idx="11">
                  <c:v>82191</c:v>
                </c:pt>
              </c:numCache>
            </c:numRef>
          </c:xVal>
          <c:yVal>
            <c:numRef>
              <c:f>Analysis!$M$4:$M$15</c:f>
              <c:numCache>
                <c:formatCode>0.000</c:formatCode>
                <c:ptCount val="12"/>
                <c:pt idx="0">
                  <c:v>0.62264150943396224</c:v>
                </c:pt>
                <c:pt idx="1">
                  <c:v>0.59433962264150941</c:v>
                </c:pt>
                <c:pt idx="2">
                  <c:v>0.6367924528301887</c:v>
                </c:pt>
                <c:pt idx="3">
                  <c:v>0.73584905660377353</c:v>
                </c:pt>
                <c:pt idx="4">
                  <c:v>0.82075471698113212</c:v>
                </c:pt>
                <c:pt idx="5">
                  <c:v>0.8867924528301887</c:v>
                </c:pt>
                <c:pt idx="6">
                  <c:v>0.92452830188679247</c:v>
                </c:pt>
                <c:pt idx="7">
                  <c:v>0.95283018867924529</c:v>
                </c:pt>
                <c:pt idx="8">
                  <c:v>0.97169811320754718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7605104"/>
        <c:axId val="417605496"/>
      </c:scatterChart>
      <c:valAx>
        <c:axId val="417605104"/>
        <c:scaling>
          <c:orientation val="minMax"/>
          <c:max val="9000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Extrapolated Rate </a:t>
                </a:r>
                <a:r>
                  <a:rPr lang="en-US" sz="1200" baseline="0"/>
                  <a:t>[kHz]</a:t>
                </a:r>
                <a:endParaRPr 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7605496"/>
        <c:crosses val="autoZero"/>
        <c:crossBetween val="midCat"/>
        <c:dispUnits>
          <c:builtInUnit val="thousands"/>
        </c:dispUnits>
      </c:valAx>
      <c:valAx>
        <c:axId val="417605496"/>
        <c:scaling>
          <c:orientation val="minMax"/>
          <c:max val="1.1000000000000001"/>
          <c:min val="0.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Normalized</a:t>
                </a:r>
                <a:r>
                  <a:rPr lang="en-US" sz="1200" baseline="0"/>
                  <a:t> peak position</a:t>
                </a:r>
                <a:endParaRPr lang="en-US" sz="1200"/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41760510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Normalized Gain vs Rate 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7033260231378111"/>
          <c:y val="0.13506555555555555"/>
          <c:w val="0.75078926284835523"/>
          <c:h val="0.71140361111111106"/>
        </c:manualLayout>
      </c:layout>
      <c:scatterChart>
        <c:scatterStyle val="lineMarker"/>
        <c:varyColors val="0"/>
        <c:ser>
          <c:idx val="1"/>
          <c:order val="0"/>
          <c:tx>
            <c:v>Low Gain Collimated Beam (peak position)</c:v>
          </c:tx>
          <c:spPr>
            <a:ln w="19050">
              <a:solidFill>
                <a:schemeClr val="accent2"/>
              </a:solidFill>
            </a:ln>
          </c:spPr>
          <c:marker>
            <c:symbol val="square"/>
            <c:size val="3"/>
          </c:marker>
          <c:xVal>
            <c:numRef>
              <c:f>'Gain@3.5k'!$V$49:$V$58</c:f>
              <c:numCache>
                <c:formatCode>General</c:formatCode>
                <c:ptCount val="10"/>
                <c:pt idx="0">
                  <c:v>8584.1999999999989</c:v>
                </c:pt>
                <c:pt idx="1">
                  <c:v>16543.8</c:v>
                </c:pt>
                <c:pt idx="2">
                  <c:v>24503.399999999998</c:v>
                </c:pt>
                <c:pt idx="3">
                  <c:v>32463</c:v>
                </c:pt>
                <c:pt idx="4">
                  <c:v>40422.600000000006</c:v>
                </c:pt>
                <c:pt idx="5">
                  <c:v>48382.2</c:v>
                </c:pt>
                <c:pt idx="6">
                  <c:v>56341.799999999996</c:v>
                </c:pt>
                <c:pt idx="7">
                  <c:v>64301.4</c:v>
                </c:pt>
                <c:pt idx="8">
                  <c:v>72261</c:v>
                </c:pt>
                <c:pt idx="9">
                  <c:v>80220.600000000006</c:v>
                </c:pt>
              </c:numCache>
            </c:numRef>
          </c:xVal>
          <c:yVal>
            <c:numRef>
              <c:f>'Gain@3.5k'!$S$49:$S$58</c:f>
              <c:numCache>
                <c:formatCode>0.000</c:formatCode>
                <c:ptCount val="10"/>
                <c:pt idx="0">
                  <c:v>0.80933465739821253</c:v>
                </c:pt>
                <c:pt idx="1">
                  <c:v>0.87884806355511425</c:v>
                </c:pt>
                <c:pt idx="2">
                  <c:v>0.93048659384309829</c:v>
                </c:pt>
                <c:pt idx="3">
                  <c:v>0.95928500496524327</c:v>
                </c:pt>
                <c:pt idx="4">
                  <c:v>0.97318768619662366</c:v>
                </c:pt>
                <c:pt idx="5">
                  <c:v>0.98113207547169812</c:v>
                </c:pt>
                <c:pt idx="6">
                  <c:v>0.98808341608738826</c:v>
                </c:pt>
                <c:pt idx="7">
                  <c:v>0.9950347567030785</c:v>
                </c:pt>
                <c:pt idx="8">
                  <c:v>1</c:v>
                </c:pt>
                <c:pt idx="9">
                  <c:v>1</c:v>
                </c:pt>
              </c:numCache>
            </c:numRef>
          </c:yVal>
          <c:smooth val="0"/>
        </c:ser>
        <c:ser>
          <c:idx val="0"/>
          <c:order val="1"/>
          <c:tx>
            <c:v>Low Gain Collimated Beam (Anode Current)</c:v>
          </c:tx>
          <c:spPr>
            <a:ln w="19050">
              <a:solidFill>
                <a:schemeClr val="accent1"/>
              </a:solidFill>
            </a:ln>
          </c:spPr>
          <c:marker>
            <c:symbol val="square"/>
            <c:size val="3"/>
          </c:marker>
          <c:xVal>
            <c:numRef>
              <c:f>'Gain@3.5k'!$V$49:$V$58</c:f>
              <c:numCache>
                <c:formatCode>General</c:formatCode>
                <c:ptCount val="10"/>
                <c:pt idx="0">
                  <c:v>8584.1999999999989</c:v>
                </c:pt>
                <c:pt idx="1">
                  <c:v>16543.8</c:v>
                </c:pt>
                <c:pt idx="2">
                  <c:v>24503.399999999998</c:v>
                </c:pt>
                <c:pt idx="3">
                  <c:v>32463</c:v>
                </c:pt>
                <c:pt idx="4">
                  <c:v>40422.600000000006</c:v>
                </c:pt>
                <c:pt idx="5">
                  <c:v>48382.2</c:v>
                </c:pt>
                <c:pt idx="6">
                  <c:v>56341.799999999996</c:v>
                </c:pt>
                <c:pt idx="7">
                  <c:v>64301.4</c:v>
                </c:pt>
                <c:pt idx="8">
                  <c:v>72261</c:v>
                </c:pt>
                <c:pt idx="9">
                  <c:v>80220.600000000006</c:v>
                </c:pt>
              </c:numCache>
            </c:numRef>
          </c:xVal>
          <c:yVal>
            <c:numRef>
              <c:f>'Gain@3.5k'!$Z$49:$Z$58</c:f>
              <c:numCache>
                <c:formatCode>0.000</c:formatCode>
                <c:ptCount val="10"/>
                <c:pt idx="0">
                  <c:v>0.7217795484727757</c:v>
                </c:pt>
                <c:pt idx="1">
                  <c:v>0.84758640699234788</c:v>
                </c:pt>
                <c:pt idx="2">
                  <c:v>0.89165993290727008</c:v>
                </c:pt>
                <c:pt idx="3">
                  <c:v>0.91412069124849871</c:v>
                </c:pt>
                <c:pt idx="4">
                  <c:v>0.95597141203188329</c:v>
                </c:pt>
                <c:pt idx="5">
                  <c:v>0.97057182186837343</c:v>
                </c:pt>
                <c:pt idx="6">
                  <c:v>0.98104693140794241</c:v>
                </c:pt>
                <c:pt idx="7">
                  <c:v>0.98639298677789333</c:v>
                </c:pt>
                <c:pt idx="8">
                  <c:v>0.99733051023373631</c:v>
                </c:pt>
                <c:pt idx="9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9073056"/>
        <c:axId val="549073448"/>
      </c:scatterChart>
      <c:valAx>
        <c:axId val="5490730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Extrapolated Rate [Hz]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49073448"/>
        <c:crosses val="autoZero"/>
        <c:crossBetween val="midCat"/>
      </c:valAx>
      <c:valAx>
        <c:axId val="549073448"/>
        <c:scaling>
          <c:orientation val="minMax"/>
          <c:max val="1.1000000000000001"/>
          <c:min val="0.60000000000000009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Normalized Gain</a:t>
                </a: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crossAx val="5490730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613666259956377"/>
          <c:y val="0.67193962962962961"/>
          <c:w val="0.68203106060606056"/>
          <c:h val="0.15423370370370371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Peak position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Analysis!$J$2</c:f>
              <c:strCache>
                <c:ptCount val="1"/>
                <c:pt idx="0">
                  <c:v>Peak
Position X
[chn]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Analysis!$AC$4:$AC$15</c:f>
              <c:numCache>
                <c:formatCode>General</c:formatCode>
                <c:ptCount val="12"/>
                <c:pt idx="0">
                  <c:v>0.25684687499999997</c:v>
                </c:pt>
                <c:pt idx="1">
                  <c:v>0.42807812499999992</c:v>
                </c:pt>
                <c:pt idx="2">
                  <c:v>1.2842343749999998</c:v>
                </c:pt>
                <c:pt idx="3">
                  <c:v>2.5684687499999996</c:v>
                </c:pt>
                <c:pt idx="4">
                  <c:v>3.8527031249999997</c:v>
                </c:pt>
                <c:pt idx="5">
                  <c:v>5.1369374999999993</c:v>
                </c:pt>
                <c:pt idx="6">
                  <c:v>6.4211718749999998</c:v>
                </c:pt>
                <c:pt idx="7">
                  <c:v>7.7054062499999993</c:v>
                </c:pt>
                <c:pt idx="8">
                  <c:v>8.9896406249999998</c:v>
                </c:pt>
                <c:pt idx="9">
                  <c:v>10.273874999999999</c:v>
                </c:pt>
                <c:pt idx="10">
                  <c:v>11.558109374999999</c:v>
                </c:pt>
                <c:pt idx="11">
                  <c:v>12.84234375</c:v>
                </c:pt>
              </c:numCache>
            </c:numRef>
          </c:xVal>
          <c:yVal>
            <c:numRef>
              <c:f>Analysis!$J$4:$J$15</c:f>
              <c:numCache>
                <c:formatCode>General</c:formatCode>
                <c:ptCount val="12"/>
                <c:pt idx="0">
                  <c:v>1080</c:v>
                </c:pt>
                <c:pt idx="1">
                  <c:v>1050</c:v>
                </c:pt>
                <c:pt idx="2">
                  <c:v>1130</c:v>
                </c:pt>
                <c:pt idx="3">
                  <c:v>1280</c:v>
                </c:pt>
                <c:pt idx="4">
                  <c:v>1420</c:v>
                </c:pt>
                <c:pt idx="5">
                  <c:v>1500</c:v>
                </c:pt>
                <c:pt idx="6">
                  <c:v>1550</c:v>
                </c:pt>
                <c:pt idx="7">
                  <c:v>1590</c:v>
                </c:pt>
                <c:pt idx="8">
                  <c:v>1620</c:v>
                </c:pt>
                <c:pt idx="9">
                  <c:v>1670</c:v>
                </c:pt>
                <c:pt idx="10">
                  <c:v>1660</c:v>
                </c:pt>
                <c:pt idx="11">
                  <c:v>1660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Analysis!$L$2</c:f>
              <c:strCache>
                <c:ptCount val="1"/>
                <c:pt idx="0">
                  <c:v>Peak
Position Y
[chn]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Analysis!$AC$4:$AC$15</c:f>
              <c:numCache>
                <c:formatCode>General</c:formatCode>
                <c:ptCount val="12"/>
                <c:pt idx="0">
                  <c:v>0.25684687499999997</c:v>
                </c:pt>
                <c:pt idx="1">
                  <c:v>0.42807812499999992</c:v>
                </c:pt>
                <c:pt idx="2">
                  <c:v>1.2842343749999998</c:v>
                </c:pt>
                <c:pt idx="3">
                  <c:v>2.5684687499999996</c:v>
                </c:pt>
                <c:pt idx="4">
                  <c:v>3.8527031249999997</c:v>
                </c:pt>
                <c:pt idx="5">
                  <c:v>5.1369374999999993</c:v>
                </c:pt>
                <c:pt idx="6">
                  <c:v>6.4211718749999998</c:v>
                </c:pt>
                <c:pt idx="7">
                  <c:v>7.7054062499999993</c:v>
                </c:pt>
                <c:pt idx="8">
                  <c:v>8.9896406249999998</c:v>
                </c:pt>
                <c:pt idx="9">
                  <c:v>10.273874999999999</c:v>
                </c:pt>
                <c:pt idx="10">
                  <c:v>11.558109374999999</c:v>
                </c:pt>
                <c:pt idx="11">
                  <c:v>12.84234375</c:v>
                </c:pt>
              </c:numCache>
            </c:numRef>
          </c:xVal>
          <c:yVal>
            <c:numRef>
              <c:f>Analysis!$L$4:$L$15</c:f>
              <c:numCache>
                <c:formatCode>General</c:formatCode>
                <c:ptCount val="12"/>
                <c:pt idx="0">
                  <c:v>660</c:v>
                </c:pt>
                <c:pt idx="1">
                  <c:v>630</c:v>
                </c:pt>
                <c:pt idx="2">
                  <c:v>675</c:v>
                </c:pt>
                <c:pt idx="3">
                  <c:v>780</c:v>
                </c:pt>
                <c:pt idx="4">
                  <c:v>870</c:v>
                </c:pt>
                <c:pt idx="5">
                  <c:v>940</c:v>
                </c:pt>
                <c:pt idx="6">
                  <c:v>980</c:v>
                </c:pt>
                <c:pt idx="7">
                  <c:v>1010</c:v>
                </c:pt>
                <c:pt idx="8">
                  <c:v>1030</c:v>
                </c:pt>
                <c:pt idx="9">
                  <c:v>1060</c:v>
                </c:pt>
                <c:pt idx="10">
                  <c:v>1060</c:v>
                </c:pt>
                <c:pt idx="11">
                  <c:v>1060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9074232"/>
        <c:axId val="549074624"/>
      </c:scatterChart>
      <c:valAx>
        <c:axId val="549074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 smtClean="0"/>
                  <a:t>Extrapolated Flux [MHz/mm²]</a:t>
                </a:r>
                <a:endParaRPr lang="en-US" sz="12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49074624"/>
        <c:crosses val="autoZero"/>
        <c:crossBetween val="midCat"/>
      </c:valAx>
      <c:valAx>
        <c:axId val="549074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/>
                  <a:t>Peak position [chn]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4907423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Analysis!$N$2</c:f>
              <c:strCache>
                <c:ptCount val="1"/>
                <c:pt idx="0">
                  <c:v>Charge sharing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Analysis!$AC$4:$AC$15</c:f>
              <c:numCache>
                <c:formatCode>General</c:formatCode>
                <c:ptCount val="12"/>
                <c:pt idx="0">
                  <c:v>0.25684687499999997</c:v>
                </c:pt>
                <c:pt idx="1">
                  <c:v>0.42807812499999992</c:v>
                </c:pt>
                <c:pt idx="2">
                  <c:v>1.2842343749999998</c:v>
                </c:pt>
                <c:pt idx="3">
                  <c:v>2.5684687499999996</c:v>
                </c:pt>
                <c:pt idx="4">
                  <c:v>3.8527031249999997</c:v>
                </c:pt>
                <c:pt idx="5">
                  <c:v>5.1369374999999993</c:v>
                </c:pt>
                <c:pt idx="6">
                  <c:v>6.4211718749999998</c:v>
                </c:pt>
                <c:pt idx="7">
                  <c:v>7.7054062499999993</c:v>
                </c:pt>
                <c:pt idx="8">
                  <c:v>8.9896406249999998</c:v>
                </c:pt>
                <c:pt idx="9">
                  <c:v>10.273874999999999</c:v>
                </c:pt>
                <c:pt idx="10">
                  <c:v>11.558109374999999</c:v>
                </c:pt>
                <c:pt idx="11">
                  <c:v>12.84234375</c:v>
                </c:pt>
              </c:numCache>
            </c:numRef>
          </c:xVal>
          <c:yVal>
            <c:numRef>
              <c:f>Analysis!$N$4:$N$15</c:f>
              <c:numCache>
                <c:formatCode>0.000</c:formatCode>
                <c:ptCount val="12"/>
                <c:pt idx="0">
                  <c:v>1.6363636363636365</c:v>
                </c:pt>
                <c:pt idx="1">
                  <c:v>1.6666666666666667</c:v>
                </c:pt>
                <c:pt idx="2">
                  <c:v>1.674074074074074</c:v>
                </c:pt>
                <c:pt idx="3">
                  <c:v>1.641025641025641</c:v>
                </c:pt>
                <c:pt idx="4">
                  <c:v>1.632183908045977</c:v>
                </c:pt>
                <c:pt idx="5">
                  <c:v>1.5957446808510638</c:v>
                </c:pt>
                <c:pt idx="6">
                  <c:v>1.5816326530612246</c:v>
                </c:pt>
                <c:pt idx="7">
                  <c:v>1.5742574257425743</c:v>
                </c:pt>
                <c:pt idx="8">
                  <c:v>1.5728155339805825</c:v>
                </c:pt>
                <c:pt idx="9">
                  <c:v>1.5754716981132075</c:v>
                </c:pt>
                <c:pt idx="10">
                  <c:v>1.5660377358490567</c:v>
                </c:pt>
                <c:pt idx="11">
                  <c:v>1.5660377358490567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9075408"/>
        <c:axId val="549075800"/>
      </c:scatterChart>
      <c:valAx>
        <c:axId val="549075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Extrapolated Flux [MHz/cm²]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49075800"/>
        <c:crosses val="autoZero"/>
        <c:crossBetween val="midCat"/>
      </c:valAx>
      <c:valAx>
        <c:axId val="5490758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Peak</a:t>
                </a:r>
                <a:r>
                  <a:rPr lang="en-US" sz="1200" baseline="0"/>
                  <a:t> position X/Y</a:t>
                </a:r>
                <a:endParaRPr lang="en-US" sz="1200"/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crossAx val="5490754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Rate without</a:t>
            </a:r>
            <a:r>
              <a:rPr lang="en-US" baseline="0"/>
              <a:t> Fe-55 source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Analysis!$AA$2</c:f>
              <c:strCache>
                <c:ptCount val="1"/>
                <c:pt idx="0">
                  <c:v>Rate
w/o Fe-55
[Hz]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Analysis!$D$4:$D$15</c:f>
              <c:numCache>
                <c:formatCode>General</c:formatCode>
                <c:ptCount val="12"/>
                <c:pt idx="0">
                  <c:v>0.6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9</c:v>
                </c:pt>
                <c:pt idx="5">
                  <c:v>12</c:v>
                </c:pt>
                <c:pt idx="6">
                  <c:v>15</c:v>
                </c:pt>
                <c:pt idx="7">
                  <c:v>18</c:v>
                </c:pt>
                <c:pt idx="8">
                  <c:v>21</c:v>
                </c:pt>
                <c:pt idx="9">
                  <c:v>24</c:v>
                </c:pt>
                <c:pt idx="10">
                  <c:v>27</c:v>
                </c:pt>
                <c:pt idx="11">
                  <c:v>30</c:v>
                </c:pt>
              </c:numCache>
            </c:numRef>
          </c:xVal>
          <c:yVal>
            <c:numRef>
              <c:f>Analysis!$AA$4:$AA$15</c:f>
              <c:numCache>
                <c:formatCode>0</c:formatCode>
                <c:ptCount val="12"/>
                <c:pt idx="0">
                  <c:v>1310.4402208746869</c:v>
                </c:pt>
                <c:pt idx="1">
                  <c:v>2338.2959347424339</c:v>
                </c:pt>
                <c:pt idx="2">
                  <c:v>8053.7319251905383</c:v>
                </c:pt>
                <c:pt idx="3">
                  <c:v>16553.807313160225</c:v>
                </c:pt>
                <c:pt idx="4">
                  <c:v>24691.791171183831</c:v>
                </c:pt>
                <c:pt idx="5">
                  <c:v>32454.198009236279</c:v>
                </c:pt>
                <c:pt idx="6">
                  <c:v>39962.563686788257</c:v>
                </c:pt>
                <c:pt idx="7">
                  <c:v>47575.59328808554</c:v>
                </c:pt>
                <c:pt idx="8">
                  <c:v>54468.463605982448</c:v>
                </c:pt>
                <c:pt idx="9">
                  <c:v>61664.870459206722</c:v>
                </c:pt>
                <c:pt idx="10">
                  <c:v>68454.4932709071</c:v>
                </c:pt>
                <c:pt idx="11">
                  <c:v>75028.13620067529</c:v>
                </c:pt>
              </c:numCache>
            </c:numRef>
          </c:yVal>
          <c:smooth val="0"/>
        </c:ser>
        <c:ser>
          <c:idx val="0"/>
          <c:order val="0"/>
          <c:tx>
            <c:strRef>
              <c:f>Analysis!$Z$1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trendline>
            <c:spPr>
              <a:ln w="25400">
                <a:solidFill>
                  <a:schemeClr val="accent1"/>
                </a:solidFill>
              </a:ln>
            </c:spPr>
            <c:trendlineType val="linear"/>
            <c:forward val="21"/>
            <c:backward val="1"/>
            <c:dispRSqr val="1"/>
            <c:dispEq val="1"/>
            <c:trendlineLbl>
              <c:layout>
                <c:manualLayout>
                  <c:x val="-0.2671225177041549"/>
                  <c:y val="0.12904783950617285"/>
                </c:manualLayout>
              </c:layout>
              <c:numFmt formatCode="0.0000E+00" sourceLinked="0"/>
              <c:txPr>
                <a:bodyPr/>
                <a:lstStyle/>
                <a:p>
                  <a:pPr>
                    <a:defRPr sz="1200">
                      <a:solidFill>
                        <a:schemeClr val="accent1"/>
                      </a:solidFill>
                    </a:defRPr>
                  </a:pPr>
                  <a:endParaRPr lang="en-US"/>
                </a:p>
              </c:txPr>
            </c:trendlineLbl>
          </c:trendline>
          <c:xVal>
            <c:numRef>
              <c:f>Analysis!$D$5:$D$8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</c:numCache>
            </c:numRef>
          </c:xVal>
          <c:yVal>
            <c:numRef>
              <c:f>Analysis!$AA$5:$AA$8</c:f>
              <c:numCache>
                <c:formatCode>0</c:formatCode>
                <c:ptCount val="4"/>
                <c:pt idx="0">
                  <c:v>2338.2959347424339</c:v>
                </c:pt>
                <c:pt idx="1">
                  <c:v>8053.7319251905383</c:v>
                </c:pt>
                <c:pt idx="2">
                  <c:v>16553.807313160225</c:v>
                </c:pt>
                <c:pt idx="3">
                  <c:v>24691.791171183831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2262632"/>
        <c:axId val="552263024"/>
      </c:scatterChart>
      <c:valAx>
        <c:axId val="552262632"/>
        <c:scaling>
          <c:orientation val="minMax"/>
          <c:max val="3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X-ray current [mA]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2263024"/>
        <c:crosses val="autoZero"/>
        <c:crossBetween val="midCat"/>
      </c:valAx>
      <c:valAx>
        <c:axId val="552263024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Rate [kHz]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552262632"/>
        <c:crosses val="autoZero"/>
        <c:crossBetween val="midCat"/>
        <c:dispUnits>
          <c:builtInUnit val="thousands"/>
        </c:dispUnits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Extrapolated flux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Analysis!$AC$2</c:f>
              <c:strCache>
                <c:ptCount val="1"/>
                <c:pt idx="0">
                  <c:v>Extrapolated
Flux w/o Fe-55
offset [MHz/cm²]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Analysis!$D$4:$D$15</c:f>
              <c:numCache>
                <c:formatCode>General</c:formatCode>
                <c:ptCount val="12"/>
                <c:pt idx="0">
                  <c:v>0.6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9</c:v>
                </c:pt>
                <c:pt idx="5">
                  <c:v>12</c:v>
                </c:pt>
                <c:pt idx="6">
                  <c:v>15</c:v>
                </c:pt>
                <c:pt idx="7">
                  <c:v>18</c:v>
                </c:pt>
                <c:pt idx="8">
                  <c:v>21</c:v>
                </c:pt>
                <c:pt idx="9">
                  <c:v>24</c:v>
                </c:pt>
                <c:pt idx="10">
                  <c:v>27</c:v>
                </c:pt>
                <c:pt idx="11">
                  <c:v>30</c:v>
                </c:pt>
              </c:numCache>
            </c:numRef>
          </c:xVal>
          <c:yVal>
            <c:numRef>
              <c:f>Analysis!$AC$4:$AC$15</c:f>
              <c:numCache>
                <c:formatCode>General</c:formatCode>
                <c:ptCount val="12"/>
                <c:pt idx="0">
                  <c:v>0.25684687499999997</c:v>
                </c:pt>
                <c:pt idx="1">
                  <c:v>0.42807812499999992</c:v>
                </c:pt>
                <c:pt idx="2">
                  <c:v>1.2842343749999998</c:v>
                </c:pt>
                <c:pt idx="3">
                  <c:v>2.5684687499999996</c:v>
                </c:pt>
                <c:pt idx="4">
                  <c:v>3.8527031249999997</c:v>
                </c:pt>
                <c:pt idx="5">
                  <c:v>5.1369374999999993</c:v>
                </c:pt>
                <c:pt idx="6">
                  <c:v>6.4211718749999998</c:v>
                </c:pt>
                <c:pt idx="7">
                  <c:v>7.7054062499999993</c:v>
                </c:pt>
                <c:pt idx="8">
                  <c:v>8.9896406249999998</c:v>
                </c:pt>
                <c:pt idx="9">
                  <c:v>10.273874999999999</c:v>
                </c:pt>
                <c:pt idx="10">
                  <c:v>11.558109374999999</c:v>
                </c:pt>
                <c:pt idx="11">
                  <c:v>12.84234375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2263808"/>
        <c:axId val="552264200"/>
      </c:scatterChart>
      <c:valAx>
        <c:axId val="552263808"/>
        <c:scaling>
          <c:orientation val="minMax"/>
          <c:max val="3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X-ray current [mA]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2264200"/>
        <c:crosses val="autoZero"/>
        <c:crossBetween val="midCat"/>
      </c:valAx>
      <c:valAx>
        <c:axId val="552264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Flux</a:t>
                </a:r>
                <a:r>
                  <a:rPr lang="en-US" sz="1200" baseline="0"/>
                  <a:t> [MHz/mm²]</a:t>
                </a:r>
                <a:endParaRPr 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2263808"/>
        <c:crosses val="autoZero"/>
        <c:crossBetween val="midCat"/>
        <c:dispUnits>
          <c:builtInUnit val="thousands"/>
        </c:dispUnits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</a:t>
            </a:r>
            <a:r>
              <a:rPr lang="en-US" baseline="0"/>
              <a:t>urrent over e</a:t>
            </a:r>
            <a:r>
              <a:rPr lang="en-US" sz="1800" b="1" i="0" u="none" strike="noStrike" baseline="0">
                <a:effectLst/>
              </a:rPr>
              <a:t>xtrapolated flux 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Analysis!$AI$2</c:f>
              <c:strCache>
                <c:ptCount val="1"/>
                <c:pt idx="0">
                  <c:v>Drift
Current
[nA]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trendline>
            <c:spPr>
              <a:ln w="25400">
                <a:solidFill>
                  <a:schemeClr val="accent2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5.1525308283570131E-2"/>
                  <c:y val="-0.10623990203074613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accent2"/>
                        </a:solidFill>
                      </a:defRPr>
                    </a:pPr>
                    <a:r>
                      <a:rPr lang="en-US" sz="1200" baseline="0">
                        <a:solidFill>
                          <a:schemeClr val="accent2"/>
                        </a:solidFill>
                      </a:rPr>
                      <a:t>y = 0.2782x - 0.31
R² = 0.9798</a:t>
                    </a:r>
                    <a:endParaRPr lang="en-US" sz="1200">
                      <a:solidFill>
                        <a:schemeClr val="accent2"/>
                      </a:solidFill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Analysis!$AC$6:$AC$15</c:f>
              <c:numCache>
                <c:formatCode>General</c:formatCode>
                <c:ptCount val="10"/>
                <c:pt idx="0">
                  <c:v>1.2842343749999998</c:v>
                </c:pt>
                <c:pt idx="1">
                  <c:v>2.5684687499999996</c:v>
                </c:pt>
                <c:pt idx="2">
                  <c:v>3.8527031249999997</c:v>
                </c:pt>
                <c:pt idx="3">
                  <c:v>5.1369374999999993</c:v>
                </c:pt>
                <c:pt idx="4">
                  <c:v>6.4211718749999998</c:v>
                </c:pt>
                <c:pt idx="5">
                  <c:v>7.7054062499999993</c:v>
                </c:pt>
                <c:pt idx="6">
                  <c:v>8.9896406249999998</c:v>
                </c:pt>
                <c:pt idx="7">
                  <c:v>10.273874999999999</c:v>
                </c:pt>
                <c:pt idx="8">
                  <c:v>11.558109374999999</c:v>
                </c:pt>
                <c:pt idx="9">
                  <c:v>12.84234375</c:v>
                </c:pt>
              </c:numCache>
            </c:numRef>
          </c:xVal>
          <c:yVal>
            <c:numRef>
              <c:f>Analysis!$AI$6:$AI$15</c:f>
              <c:numCache>
                <c:formatCode>0.00E+00</c:formatCode>
                <c:ptCount val="10"/>
                <c:pt idx="0">
                  <c:v>0.14999999999998348</c:v>
                </c:pt>
                <c:pt idx="1">
                  <c:v>0.30000000000007798</c:v>
                </c:pt>
                <c:pt idx="2">
                  <c:v>0.9000000000000119</c:v>
                </c:pt>
                <c:pt idx="3">
                  <c:v>1.1499999999999844</c:v>
                </c:pt>
                <c:pt idx="4">
                  <c:v>1.4000000000000679</c:v>
                </c:pt>
                <c:pt idx="5">
                  <c:v>1.8000000000000238</c:v>
                </c:pt>
                <c:pt idx="6">
                  <c:v>2.0999999999999908</c:v>
                </c:pt>
                <c:pt idx="7">
                  <c:v>2.4000000000000687</c:v>
                </c:pt>
                <c:pt idx="8">
                  <c:v>2.7500000000000302</c:v>
                </c:pt>
                <c:pt idx="9">
                  <c:v>3.6000000000000476</c:v>
                </c:pt>
              </c:numCache>
            </c:numRef>
          </c:yVal>
          <c:smooth val="0"/>
        </c:ser>
        <c:ser>
          <c:idx val="0"/>
          <c:order val="0"/>
          <c:tx>
            <c:strRef>
              <c:f>Analysis!$AJ$2</c:f>
              <c:strCache>
                <c:ptCount val="1"/>
                <c:pt idx="0">
                  <c:v>Estimated Anode 
Current [nA]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trendline>
            <c:spPr>
              <a:ln w="25400">
                <a:solidFill>
                  <a:schemeClr val="accent1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-0.12187239583333333"/>
                  <c:y val="6.9907407407407404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accent1"/>
                        </a:solidFill>
                      </a:defRPr>
                    </a:pPr>
                    <a:r>
                      <a:rPr lang="en-US" sz="1200" baseline="0">
                        <a:solidFill>
                          <a:schemeClr val="accent1"/>
                        </a:solidFill>
                      </a:rPr>
                      <a:t>y = 1.5411x
R² = 1</a:t>
                    </a:r>
                    <a:endParaRPr lang="en-US" sz="1200">
                      <a:solidFill>
                        <a:schemeClr val="accent1"/>
                      </a:solidFill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Analysis!$AC$6:$AC$15</c:f>
              <c:numCache>
                <c:formatCode>General</c:formatCode>
                <c:ptCount val="10"/>
                <c:pt idx="0">
                  <c:v>1.2842343749999998</c:v>
                </c:pt>
                <c:pt idx="1">
                  <c:v>2.5684687499999996</c:v>
                </c:pt>
                <c:pt idx="2">
                  <c:v>3.8527031249999997</c:v>
                </c:pt>
                <c:pt idx="3">
                  <c:v>5.1369374999999993</c:v>
                </c:pt>
                <c:pt idx="4">
                  <c:v>6.4211718749999998</c:v>
                </c:pt>
                <c:pt idx="5">
                  <c:v>7.7054062499999993</c:v>
                </c:pt>
                <c:pt idx="6">
                  <c:v>8.9896406249999998</c:v>
                </c:pt>
                <c:pt idx="7">
                  <c:v>10.273874999999999</c:v>
                </c:pt>
                <c:pt idx="8">
                  <c:v>11.558109374999999</c:v>
                </c:pt>
                <c:pt idx="9">
                  <c:v>12.84234375</c:v>
                </c:pt>
              </c:numCache>
            </c:numRef>
          </c:xVal>
          <c:yVal>
            <c:numRef>
              <c:f>Analysis!$AJ$6:$AJ$15</c:f>
              <c:numCache>
                <c:formatCode>0.00E+00</c:formatCode>
                <c:ptCount val="10"/>
                <c:pt idx="0">
                  <c:v>1.9791592799999997</c:v>
                </c:pt>
                <c:pt idx="1">
                  <c:v>3.9583185599999995</c:v>
                </c:pt>
                <c:pt idx="2">
                  <c:v>5.9374778399999997</c:v>
                </c:pt>
                <c:pt idx="3">
                  <c:v>7.916637119999999</c:v>
                </c:pt>
                <c:pt idx="4">
                  <c:v>9.8957964</c:v>
                </c:pt>
                <c:pt idx="5">
                  <c:v>11.874955679999999</c:v>
                </c:pt>
                <c:pt idx="6">
                  <c:v>13.85411496</c:v>
                </c:pt>
                <c:pt idx="7">
                  <c:v>15.833274239999998</c:v>
                </c:pt>
                <c:pt idx="8">
                  <c:v>17.812433519999995</c:v>
                </c:pt>
                <c:pt idx="9">
                  <c:v>19.7915928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2264984"/>
        <c:axId val="552265376"/>
      </c:scatterChart>
      <c:valAx>
        <c:axId val="552264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Extrapolated Flux [MHz/mm²]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2265376"/>
        <c:crosses val="autoZero"/>
        <c:crossBetween val="midCat"/>
      </c:valAx>
      <c:valAx>
        <c:axId val="5522653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b="1" i="0" baseline="0">
                    <a:effectLst/>
                  </a:rPr>
                  <a:t>Drift current [nA]</a:t>
                </a:r>
                <a:endParaRPr lang="en-US" sz="1200">
                  <a:effectLst/>
                </a:endParaRP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55226498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41BCB-F859-41CE-897E-C8647DF358FD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34CB3-497D-42D2-B440-B6260BDD2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80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AAAAA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00" y="264488"/>
            <a:ext cx="990000" cy="990000"/>
          </a:xfrm>
          <a:prstGeom prst="rect">
            <a:avLst/>
          </a:prstGeom>
        </p:spPr>
      </p:pic>
      <p:pic>
        <p:nvPicPr>
          <p:cNvPr id="9" name="Picture 2" descr="\\cern.ch\dfs\Users\p\pthuiner\Desktop\Corporate Design\CERN-LogoPack\Outline\PNG\WHITE\LogoOutline-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0" y="264488"/>
            <a:ext cx="990000" cy="9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12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A3FC0-767B-457A-B5E3-ED3D1F9C8F2A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61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0003-7DF1-4776-9B35-2FFEE2C8EE37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00" y="264488"/>
            <a:ext cx="990000" cy="990000"/>
          </a:xfrm>
          <a:prstGeom prst="rect">
            <a:avLst/>
          </a:prstGeom>
        </p:spPr>
      </p:pic>
      <p:pic>
        <p:nvPicPr>
          <p:cNvPr id="8" name="Picture 2" descr="\\cern.ch\dfs\Users\p\pthuiner\Desktop\Corporate Design\CERN-LogoPack\Outline\PNG\WHITE\LogoOutline-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0" y="264488"/>
            <a:ext cx="990000" cy="9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343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21FA-1318-4CBE-BC5C-A700B07C4EAE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588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9128-A30D-4FD2-A3EC-EC03156EF785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00" y="264488"/>
            <a:ext cx="990000" cy="990000"/>
          </a:xfrm>
          <a:prstGeom prst="rect">
            <a:avLst/>
          </a:prstGeom>
        </p:spPr>
      </p:pic>
      <p:pic>
        <p:nvPicPr>
          <p:cNvPr id="7" name="Picture 2" descr="\\cern.ch\dfs\Users\p\pthuiner\Desktop\Corporate Design\CERN-LogoPack\Outline\PNG\WHITE\LogoOutline-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0" y="264488"/>
            <a:ext cx="990000" cy="9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074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3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33599"/>
            <a:ext cx="5111750" cy="4593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89200"/>
            <a:ext cx="3008313" cy="3438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2B1D5-C857-421D-9DB7-238C8737DC8D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1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40E8-C0F2-4251-ABFC-43283A55AF23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28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70FB-595D-4A99-9373-E23CAFD35B43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23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8C86-3F78-4EE2-A246-C40367ED616D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3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E59E-B635-4EB9-ABF2-15B91838441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4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ADCA-A911-474E-B0C9-6356019FD6E7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14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572000" y="1484784"/>
            <a:ext cx="4572000" cy="4807420"/>
          </a:xfrm>
          <a:prstGeom prst="rect">
            <a:avLst/>
          </a:prstGeom>
          <a:solidFill>
            <a:srgbClr val="D3D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13" idx="2"/>
            <a:endCxn id="17" idx="0"/>
          </p:cNvCxnSpPr>
          <p:nvPr userDrawn="1"/>
        </p:nvCxnSpPr>
        <p:spPr>
          <a:xfrm>
            <a:off x="4572000" y="1484784"/>
            <a:ext cx="0" cy="4824536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292204"/>
            <a:ext cx="9144000" cy="0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26EE-459F-4F9B-B6E4-DB307A16B529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1496368"/>
            <a:ext cx="9144000" cy="0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00" y="264488"/>
            <a:ext cx="990000" cy="990000"/>
          </a:xfrm>
          <a:prstGeom prst="rect">
            <a:avLst/>
          </a:prstGeom>
        </p:spPr>
      </p:pic>
      <p:pic>
        <p:nvPicPr>
          <p:cNvPr id="16" name="Picture 2" descr="\\cern.ch\dfs\Users\p\pthuiner\Desktop\Corporate Design\CERN-LogoPack\Outline\PNG\WHITE\LogoOutline-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0" y="264488"/>
            <a:ext cx="990000" cy="9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007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2014-03-14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1496368"/>
            <a:ext cx="9144000" cy="0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351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572000" y="1484784"/>
            <a:ext cx="4572000" cy="4807420"/>
          </a:xfrm>
          <a:prstGeom prst="rect">
            <a:avLst/>
          </a:prstGeom>
          <a:solidFill>
            <a:srgbClr val="D3D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13" idx="2"/>
            <a:endCxn id="17" idx="0"/>
          </p:cNvCxnSpPr>
          <p:nvPr userDrawn="1"/>
        </p:nvCxnSpPr>
        <p:spPr>
          <a:xfrm>
            <a:off x="4572000" y="1484784"/>
            <a:ext cx="0" cy="4824536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292204"/>
            <a:ext cx="9144000" cy="0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BD57-1673-417E-9996-C55BD3A5E3F9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1496368"/>
            <a:ext cx="9144000" cy="0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00" y="264488"/>
            <a:ext cx="990000" cy="990000"/>
          </a:xfrm>
          <a:prstGeom prst="rect">
            <a:avLst/>
          </a:prstGeom>
        </p:spPr>
      </p:pic>
      <p:pic>
        <p:nvPicPr>
          <p:cNvPr id="16" name="Picture 2" descr="\\cern.ch\dfs\Users\p\pthuiner\Desktop\Corporate Design\CERN-LogoPack\Outline\PNG\WHITE\LogoOutline-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0" y="264488"/>
            <a:ext cx="990000" cy="9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648200" y="3967200"/>
            <a:ext cx="40386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4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F8E5-11CE-4A2D-95DA-6994FE5EE630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648200" y="3967200"/>
            <a:ext cx="40386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902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4572000" y="1484784"/>
            <a:ext cx="4572000" cy="4807420"/>
          </a:xfrm>
          <a:prstGeom prst="rect">
            <a:avLst/>
          </a:prstGeom>
          <a:solidFill>
            <a:srgbClr val="D3D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2" idx="2"/>
            <a:endCxn id="13" idx="0"/>
          </p:cNvCxnSpPr>
          <p:nvPr userDrawn="1"/>
        </p:nvCxnSpPr>
        <p:spPr>
          <a:xfrm>
            <a:off x="4572000" y="1484784"/>
            <a:ext cx="0" cy="4824536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1496368"/>
            <a:ext cx="9144000" cy="0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0" y="6292204"/>
            <a:ext cx="9144000" cy="0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2014-03-14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00" y="264488"/>
            <a:ext cx="990000" cy="990000"/>
          </a:xfrm>
          <a:prstGeom prst="rect">
            <a:avLst/>
          </a:prstGeom>
        </p:spPr>
      </p:pic>
      <p:pic>
        <p:nvPicPr>
          <p:cNvPr id="17" name="Picture 2" descr="\\cern.ch\dfs\Users\p\pthuiner\Desktop\Corporate Design\CERN-LogoPack\Outline\PNG\WHITE\LogoOutline-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0" y="264488"/>
            <a:ext cx="990000" cy="9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368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A86D-EA55-4B8D-AF7D-67F86120E7A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7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1A64A0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5320" y="274638"/>
            <a:ext cx="6205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1958B-CC58-434C-96AD-CBBD135C07A3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Patrik Thuiner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54A15-F852-4CDF-83C8-13C0AD62512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292204"/>
            <a:ext cx="9144000" cy="0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496368"/>
            <a:ext cx="9144000" cy="0"/>
          </a:xfrm>
          <a:prstGeom prst="line">
            <a:avLst/>
          </a:prstGeom>
          <a:ln w="12700">
            <a:solidFill>
              <a:srgbClr val="AAA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00" y="264488"/>
            <a:ext cx="990000" cy="990000"/>
          </a:xfrm>
          <a:prstGeom prst="rect">
            <a:avLst/>
          </a:prstGeom>
        </p:spPr>
      </p:pic>
      <p:pic>
        <p:nvPicPr>
          <p:cNvPr id="1026" name="Picture 2" descr="\\cern.ch\dfs\Users\p\pthuiner\Desktop\Corporate Design\CERN-LogoPack\Outline\PNG\WHITE\LogoOutline-04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0" y="264488"/>
            <a:ext cx="990000" cy="9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98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3" r:id="rId5"/>
    <p:sldLayoutId id="2147483660" r:id="rId6"/>
    <p:sldLayoutId id="2147483662" r:id="rId7"/>
    <p:sldLayoutId id="2147483653" r:id="rId8"/>
    <p:sldLayoutId id="2147483661" r:id="rId9"/>
    <p:sldLayoutId id="2147483654" r:id="rId10"/>
    <p:sldLayoutId id="2147483664" r:id="rId11"/>
    <p:sldLayoutId id="2147483655" r:id="rId12"/>
    <p:sldLayoutId id="2147483665" r:id="rId13"/>
    <p:sldLayoutId id="2147483656" r:id="rId14"/>
    <p:sldLayoutId id="2147483657" r:id="rId15"/>
    <p:sldLayoutId id="2147483658" r:id="rId16"/>
    <p:sldLayoutId id="2147483659" r:id="rId1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 baseline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Glass GEM</a:t>
            </a:r>
            <a:br>
              <a:rPr lang="de-AT" dirty="0" smtClean="0"/>
            </a:br>
            <a:r>
              <a:rPr lang="de-AT" dirty="0" smtClean="0"/>
              <a:t>Charge-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Patrik Thuiner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Thank</a:t>
            </a:r>
            <a:r>
              <a:rPr lang="de-AT" dirty="0" smtClean="0"/>
              <a:t> </a:t>
            </a:r>
            <a:r>
              <a:rPr lang="de-AT" dirty="0" err="1" smtClean="0"/>
              <a:t>you</a:t>
            </a:r>
            <a:r>
              <a:rPr lang="de-AT" dirty="0" smtClean="0"/>
              <a:t>!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Questions</a:t>
            </a:r>
            <a:r>
              <a:rPr lang="de-AT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22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2347381" y="4100800"/>
            <a:ext cx="212940" cy="449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apezoid 17"/>
          <p:cNvSpPr/>
          <p:nvPr/>
        </p:nvSpPr>
        <p:spPr>
          <a:xfrm rot="16200000">
            <a:off x="4018207" y="4011812"/>
            <a:ext cx="98614" cy="627973"/>
          </a:xfrm>
          <a:prstGeom prst="trapezoid">
            <a:avLst>
              <a:gd name="adj" fmla="val 40879"/>
            </a:avLst>
          </a:prstGeom>
          <a:gradFill flip="none" rotWithShape="1">
            <a:gsLst>
              <a:gs pos="0">
                <a:srgbClr val="FF0000"/>
              </a:gs>
              <a:gs pos="99000">
                <a:schemeClr val="bg1"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125550" y="2522139"/>
            <a:ext cx="1255950" cy="1109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E59E-B635-4EB9-ABF2-15B91838441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987675" y="1850799"/>
            <a:ext cx="177225" cy="180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199338" y="1998245"/>
            <a:ext cx="778574" cy="1152300"/>
            <a:chOff x="5402125" y="2536197"/>
            <a:chExt cx="778574" cy="1152300"/>
          </a:xfrm>
        </p:grpSpPr>
        <p:sp>
          <p:nvSpPr>
            <p:cNvPr id="14" name="Rectangle 13"/>
            <p:cNvSpPr/>
            <p:nvPr/>
          </p:nvSpPr>
          <p:spPr>
            <a:xfrm>
              <a:off x="5402125" y="2536197"/>
              <a:ext cx="415350" cy="1152300"/>
            </a:xfrm>
            <a:prstGeom prst="rect">
              <a:avLst/>
            </a:prstGeom>
            <a:noFill/>
            <a:ln w="635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637650" y="3232150"/>
              <a:ext cx="152400" cy="3903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oid 15"/>
            <p:cNvSpPr/>
            <p:nvPr/>
          </p:nvSpPr>
          <p:spPr>
            <a:xfrm rot="16200000">
              <a:off x="5733700" y="3238323"/>
              <a:ext cx="503349" cy="390649"/>
            </a:xfrm>
            <a:prstGeom prst="trapezoid">
              <a:avLst/>
            </a:prstGeom>
            <a:gradFill flip="none" rotWithShape="1">
              <a:gsLst>
                <a:gs pos="0">
                  <a:srgbClr val="0070C0"/>
                </a:gs>
                <a:gs pos="100000">
                  <a:schemeClr val="bg1">
                    <a:lumMod val="100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086800" y="1850799"/>
            <a:ext cx="3600000" cy="3600000"/>
            <a:chOff x="8686800" y="1841500"/>
            <a:chExt cx="3600000" cy="3600000"/>
          </a:xfrm>
        </p:grpSpPr>
        <p:sp>
          <p:nvSpPr>
            <p:cNvPr id="7" name="Rectangle 6"/>
            <p:cNvSpPr/>
            <p:nvPr/>
          </p:nvSpPr>
          <p:spPr>
            <a:xfrm>
              <a:off x="8686800" y="1841500"/>
              <a:ext cx="3600000" cy="3600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586800" y="2741500"/>
              <a:ext cx="1800000" cy="1800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10997750" y="4278278"/>
              <a:ext cx="75600" cy="76444"/>
            </a:xfrm>
            <a:prstGeom prst="ellipse">
              <a:avLst/>
            </a:prstGeom>
            <a:solidFill>
              <a:srgbClr val="FF0000">
                <a:alpha val="25000"/>
              </a:srgbClr>
            </a:solidFill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686800" y="1841500"/>
              <a:ext cx="1800000" cy="180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9791700" y="2626786"/>
              <a:ext cx="507600" cy="506525"/>
            </a:xfrm>
            <a:prstGeom prst="ellipse">
              <a:avLst/>
            </a:prstGeom>
            <a:solidFill>
              <a:srgbClr val="0070C0">
                <a:alpha val="25000"/>
              </a:srgbClr>
            </a:solidFill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3959470" y="2741499"/>
            <a:ext cx="422030" cy="18092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3936608" y="1850799"/>
            <a:ext cx="18000" cy="3600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16350" y="4550799"/>
            <a:ext cx="565150" cy="90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816349" y="1850799"/>
            <a:ext cx="565151" cy="90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234440" y="4046220"/>
            <a:ext cx="1108949" cy="140457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 x</a:t>
            </a:r>
            <a:r>
              <a:rPr lang="de-AT" dirty="0" smtClean="0"/>
              <a:t>-</a:t>
            </a:r>
            <a:r>
              <a:rPr lang="de-AT" dirty="0" err="1" smtClean="0"/>
              <a:t>ray</a:t>
            </a:r>
            <a:endParaRPr lang="de-AT" dirty="0" smtClean="0"/>
          </a:p>
          <a:p>
            <a:pPr algn="ctr"/>
            <a:r>
              <a:rPr lang="de-AT" dirty="0" err="1" smtClean="0"/>
              <a:t>tube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81924" y="5081467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GEM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532676" y="192806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Al </a:t>
            </a:r>
            <a:r>
              <a:rPr lang="de-AT" dirty="0" err="1" smtClean="0"/>
              <a:t>shielding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949741" y="2277496"/>
            <a:ext cx="1423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Fe-55 </a:t>
            </a:r>
            <a:r>
              <a:rPr lang="de-AT" dirty="0" err="1" smtClean="0"/>
              <a:t>source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2792926" y="2179521"/>
            <a:ext cx="283361" cy="121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2356733" y="2531629"/>
            <a:ext cx="1153667" cy="4441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156252" y="1928064"/>
            <a:ext cx="1661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dirty="0" smtClean="0">
                <a:solidFill>
                  <a:srgbClr val="0070C0"/>
                </a:solidFill>
              </a:rPr>
              <a:t>Area </a:t>
            </a:r>
            <a:r>
              <a:rPr lang="de-AT" dirty="0" err="1" smtClean="0">
                <a:solidFill>
                  <a:srgbClr val="0070C0"/>
                </a:solidFill>
              </a:rPr>
              <a:t>irradiated</a:t>
            </a:r>
            <a:r>
              <a:rPr lang="de-AT" dirty="0" smtClean="0">
                <a:solidFill>
                  <a:srgbClr val="0070C0"/>
                </a:solidFill>
              </a:rPr>
              <a:t> </a:t>
            </a:r>
            <a:br>
              <a:rPr lang="de-AT" dirty="0" smtClean="0">
                <a:solidFill>
                  <a:srgbClr val="0070C0"/>
                </a:solidFill>
              </a:rPr>
            </a:br>
            <a:r>
              <a:rPr lang="de-AT" dirty="0" err="1" smtClean="0">
                <a:solidFill>
                  <a:srgbClr val="0070C0"/>
                </a:solidFill>
              </a:rPr>
              <a:t>by</a:t>
            </a:r>
            <a:r>
              <a:rPr lang="de-AT" dirty="0" smtClean="0">
                <a:solidFill>
                  <a:srgbClr val="0070C0"/>
                </a:solidFill>
              </a:rPr>
              <a:t> Fe-55 </a:t>
            </a:r>
            <a:r>
              <a:rPr lang="de-AT" dirty="0" err="1" smtClean="0">
                <a:solidFill>
                  <a:srgbClr val="0070C0"/>
                </a:solidFill>
              </a:rPr>
              <a:t>source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886800" y="5480067"/>
            <a:ext cx="1813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Area </a:t>
            </a:r>
            <a:r>
              <a:rPr lang="de-AT" dirty="0" err="1">
                <a:solidFill>
                  <a:srgbClr val="FF0000"/>
                </a:solidFill>
              </a:rPr>
              <a:t>irradiated</a:t>
            </a:r>
            <a:r>
              <a:rPr lang="de-AT" dirty="0">
                <a:solidFill>
                  <a:srgbClr val="FF0000"/>
                </a:solidFill>
              </a:rPr>
              <a:t>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 err="1">
                <a:solidFill>
                  <a:srgbClr val="FF0000"/>
                </a:solidFill>
              </a:rPr>
              <a:t>by</a:t>
            </a:r>
            <a:r>
              <a:rPr lang="de-AT" dirty="0">
                <a:solidFill>
                  <a:srgbClr val="FF0000"/>
                </a:solidFill>
              </a:rPr>
              <a:t> </a:t>
            </a:r>
            <a:r>
              <a:rPr lang="de-AT" dirty="0" err="1" smtClean="0">
                <a:solidFill>
                  <a:srgbClr val="FF0000"/>
                </a:solidFill>
              </a:rPr>
              <a:t>Cu</a:t>
            </a:r>
            <a:r>
              <a:rPr lang="de-AT" dirty="0" smtClean="0">
                <a:solidFill>
                  <a:srgbClr val="FF0000"/>
                </a:solidFill>
              </a:rPr>
              <a:t> x-</a:t>
            </a:r>
            <a:r>
              <a:rPr lang="de-AT" dirty="0" err="1" smtClean="0">
                <a:solidFill>
                  <a:srgbClr val="FF0000"/>
                </a:solidFill>
              </a:rPr>
              <a:t>ray</a:t>
            </a:r>
            <a:r>
              <a:rPr lang="de-AT" dirty="0" smtClean="0">
                <a:solidFill>
                  <a:srgbClr val="FF0000"/>
                </a:solidFill>
              </a:rPr>
              <a:t> </a:t>
            </a:r>
            <a:r>
              <a:rPr lang="de-AT" dirty="0" err="1" smtClean="0">
                <a:solidFill>
                  <a:srgbClr val="FF0000"/>
                </a:solidFill>
              </a:rPr>
              <a:t>tube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6211800" y="2574395"/>
            <a:ext cx="233700" cy="321300"/>
          </a:xfrm>
          <a:prstGeom prst="line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35" idx="0"/>
          </p:cNvCxnSpPr>
          <p:nvPr/>
        </p:nvCxnSpPr>
        <p:spPr>
          <a:xfrm flipH="1" flipV="1">
            <a:off x="7435550" y="4394289"/>
            <a:ext cx="357800" cy="1085778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190396" y="4386193"/>
            <a:ext cx="2068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/>
              <a:t>Collimator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516816" y="4265405"/>
            <a:ext cx="1248099" cy="1207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3164900" y="4321351"/>
            <a:ext cx="253537" cy="1458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96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Rate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AT" dirty="0" smtClean="0"/>
              <a:t>Rate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Cu</a:t>
            </a:r>
            <a:r>
              <a:rPr lang="de-AT" dirty="0" smtClean="0"/>
              <a:t> x-</a:t>
            </a:r>
            <a:r>
              <a:rPr lang="de-AT" dirty="0" err="1" smtClean="0"/>
              <a:t>ray</a:t>
            </a:r>
            <a:r>
              <a:rPr lang="de-AT" dirty="0" smtClean="0"/>
              <a:t> </a:t>
            </a:r>
            <a:r>
              <a:rPr lang="de-AT" dirty="0" err="1" smtClean="0"/>
              <a:t>increasing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x-</a:t>
            </a:r>
            <a:r>
              <a:rPr lang="de-AT" dirty="0" err="1" smtClean="0"/>
              <a:t>ray</a:t>
            </a:r>
            <a:r>
              <a:rPr lang="de-AT" dirty="0" smtClean="0"/>
              <a:t> HV </a:t>
            </a:r>
            <a:r>
              <a:rPr lang="de-AT" dirty="0" err="1" smtClean="0"/>
              <a:t>current</a:t>
            </a:r>
            <a:endParaRPr lang="de-AT" dirty="0" smtClean="0"/>
          </a:p>
          <a:p>
            <a:r>
              <a:rPr lang="de-AT" dirty="0"/>
              <a:t>Rate </a:t>
            </a:r>
            <a:r>
              <a:rPr lang="de-AT" dirty="0" err="1"/>
              <a:t>of</a:t>
            </a:r>
            <a:r>
              <a:rPr lang="de-AT" dirty="0"/>
              <a:t> Fe-55 </a:t>
            </a:r>
            <a:r>
              <a:rPr lang="de-AT" dirty="0" err="1" smtClean="0"/>
              <a:t>stable</a:t>
            </a:r>
            <a:endParaRPr lang="de-AT" dirty="0" smtClean="0"/>
          </a:p>
          <a:p>
            <a:endParaRPr lang="de-AT" dirty="0"/>
          </a:p>
          <a:p>
            <a:r>
              <a:rPr lang="de-AT" dirty="0" smtClean="0"/>
              <a:t>Peak </a:t>
            </a:r>
            <a:r>
              <a:rPr lang="de-AT" dirty="0" err="1" smtClean="0"/>
              <a:t>position</a:t>
            </a:r>
            <a:r>
              <a:rPr lang="de-AT" dirty="0" smtClean="0"/>
              <a:t> </a:t>
            </a:r>
            <a:r>
              <a:rPr lang="de-AT" dirty="0" err="1" smtClean="0"/>
              <a:t>should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stable</a:t>
            </a:r>
            <a:endParaRPr lang="de-AT" dirty="0"/>
          </a:p>
          <a:p>
            <a:pPr lvl="1"/>
            <a:r>
              <a:rPr lang="de-AT" dirty="0" smtClean="0">
                <a:solidFill>
                  <a:srgbClr val="1A64A0"/>
                </a:solidFill>
              </a:rPr>
              <a:t>Need </a:t>
            </a:r>
            <a:r>
              <a:rPr lang="de-AT" dirty="0" err="1" smtClean="0">
                <a:solidFill>
                  <a:srgbClr val="1A64A0"/>
                </a:solidFill>
              </a:rPr>
              <a:t>to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play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with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binning</a:t>
            </a:r>
            <a:r>
              <a:rPr lang="de-AT" dirty="0" smtClean="0">
                <a:solidFill>
                  <a:srgbClr val="1A64A0"/>
                </a:solidFill>
              </a:rPr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E59E-B635-4EB9-ABF2-15B91838441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8725967"/>
              </p:ext>
            </p:extLst>
          </p:nvPr>
        </p:nvGraphicFramePr>
        <p:xfrm>
          <a:off x="4495800" y="1600200"/>
          <a:ext cx="4508500" cy="246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2251480"/>
              </p:ext>
            </p:extLst>
          </p:nvPr>
        </p:nvGraphicFramePr>
        <p:xfrm>
          <a:off x="4298950" y="3892550"/>
          <a:ext cx="4508500" cy="246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3825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154100" y="3784600"/>
            <a:ext cx="3960000" cy="2463800"/>
          </a:xfrm>
          <a:prstGeom prst="rect">
            <a:avLst/>
          </a:prstGeom>
          <a:solidFill>
            <a:srgbClr val="D3DCE3"/>
          </a:solidFill>
          <a:ln>
            <a:solidFill>
              <a:srgbClr val="1A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Peak </a:t>
            </a:r>
            <a:r>
              <a:rPr lang="de-AT" dirty="0" err="1" smtClean="0"/>
              <a:t>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048000" cy="4525963"/>
          </a:xfrm>
        </p:spPr>
        <p:txBody>
          <a:bodyPr>
            <a:normAutofit/>
          </a:bodyPr>
          <a:lstStyle/>
          <a:p>
            <a:r>
              <a:rPr lang="de-AT" sz="2400" dirty="0" smtClean="0"/>
              <a:t>Movement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peak</a:t>
            </a:r>
            <a:r>
              <a:rPr lang="de-AT" sz="2400" dirty="0" smtClean="0"/>
              <a:t> </a:t>
            </a:r>
            <a:r>
              <a:rPr lang="de-AT" sz="2400" dirty="0" err="1" smtClean="0"/>
              <a:t>position</a:t>
            </a:r>
            <a:r>
              <a:rPr lang="de-AT" sz="2400" dirty="0" smtClean="0"/>
              <a:t> </a:t>
            </a:r>
            <a:r>
              <a:rPr lang="de-AT" sz="2400" dirty="0" err="1" smtClean="0"/>
              <a:t>comparable</a:t>
            </a:r>
            <a:r>
              <a:rPr lang="de-AT" sz="2400" dirty="0" smtClean="0"/>
              <a:t> </a:t>
            </a:r>
            <a:r>
              <a:rPr lang="de-AT" sz="2400" dirty="0" err="1" smtClean="0"/>
              <a:t>to</a:t>
            </a:r>
            <a:r>
              <a:rPr lang="de-AT" sz="2400" dirty="0" smtClean="0"/>
              <a:t> </a:t>
            </a:r>
            <a:r>
              <a:rPr lang="de-AT" sz="2400" dirty="0" err="1" smtClean="0"/>
              <a:t>older</a:t>
            </a:r>
            <a:r>
              <a:rPr lang="de-AT" sz="2400" dirty="0" smtClean="0"/>
              <a:t> </a:t>
            </a:r>
            <a:r>
              <a:rPr lang="de-AT" sz="2400" dirty="0" err="1" smtClean="0"/>
              <a:t>measurements</a:t>
            </a:r>
            <a:r>
              <a:rPr lang="de-AT" sz="2400" dirty="0" smtClean="0"/>
              <a:t> </a:t>
            </a:r>
            <a:r>
              <a:rPr lang="de-AT" sz="2400" dirty="0" err="1" smtClean="0"/>
              <a:t>with</a:t>
            </a:r>
            <a:r>
              <a:rPr lang="de-AT" sz="2400" dirty="0" smtClean="0"/>
              <a:t> </a:t>
            </a:r>
            <a:r>
              <a:rPr lang="de-AT" sz="2400" dirty="0" err="1" smtClean="0"/>
              <a:t>collimated</a:t>
            </a:r>
            <a:r>
              <a:rPr lang="de-AT" sz="2400" dirty="0" smtClean="0"/>
              <a:t> beam</a:t>
            </a:r>
          </a:p>
          <a:p>
            <a:pPr lvl="1"/>
            <a:r>
              <a:rPr lang="de-AT" sz="2000" dirty="0" err="1" smtClean="0">
                <a:solidFill>
                  <a:srgbClr val="1A64A0"/>
                </a:solidFill>
              </a:rPr>
              <a:t>Rise</a:t>
            </a:r>
            <a:r>
              <a:rPr lang="de-AT" sz="2000" dirty="0" smtClean="0">
                <a:solidFill>
                  <a:srgbClr val="1A64A0"/>
                </a:solidFill>
              </a:rPr>
              <a:t> </a:t>
            </a:r>
            <a:r>
              <a:rPr lang="de-AT" sz="2000" dirty="0" err="1" smtClean="0">
                <a:solidFill>
                  <a:srgbClr val="1A64A0"/>
                </a:solidFill>
              </a:rPr>
              <a:t>slower</a:t>
            </a:r>
            <a:r>
              <a:rPr lang="de-AT" sz="2000" dirty="0" smtClean="0">
                <a:solidFill>
                  <a:srgbClr val="1A64A0"/>
                </a:solidFill>
              </a:rPr>
              <a:t> due </a:t>
            </a:r>
            <a:r>
              <a:rPr lang="de-AT" sz="2000" dirty="0" err="1" smtClean="0">
                <a:solidFill>
                  <a:srgbClr val="1A64A0"/>
                </a:solidFill>
              </a:rPr>
              <a:t>to</a:t>
            </a:r>
            <a:r>
              <a:rPr lang="de-AT" sz="2000" dirty="0" smtClean="0">
                <a:solidFill>
                  <a:srgbClr val="1A64A0"/>
                </a:solidFill>
              </a:rPr>
              <a:t> </a:t>
            </a:r>
            <a:r>
              <a:rPr lang="de-AT" sz="2000" dirty="0" err="1" smtClean="0">
                <a:solidFill>
                  <a:srgbClr val="1A64A0"/>
                </a:solidFill>
              </a:rPr>
              <a:t>lower</a:t>
            </a:r>
            <a:r>
              <a:rPr lang="de-AT" sz="2000" dirty="0" smtClean="0">
                <a:solidFill>
                  <a:srgbClr val="1A64A0"/>
                </a:solidFill>
              </a:rPr>
              <a:t> </a:t>
            </a:r>
            <a:r>
              <a:rPr lang="de-AT" sz="2000" dirty="0" err="1" smtClean="0">
                <a:solidFill>
                  <a:srgbClr val="1A64A0"/>
                </a:solidFill>
              </a:rPr>
              <a:t>gain</a:t>
            </a:r>
            <a:r>
              <a:rPr lang="de-AT" sz="2000" dirty="0" smtClean="0">
                <a:solidFill>
                  <a:srgbClr val="1A64A0"/>
                </a:solidFill>
              </a:rPr>
              <a:t> </a:t>
            </a:r>
            <a:r>
              <a:rPr lang="en-US" sz="2000" dirty="0" smtClean="0">
                <a:solidFill>
                  <a:srgbClr val="1A64A0"/>
                </a:solidFill>
              </a:rPr>
              <a:t>(1.5k instead of 3.5k)</a:t>
            </a:r>
            <a:endParaRPr lang="de-AT" sz="2000" dirty="0">
              <a:solidFill>
                <a:srgbClr val="1A64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E59E-B635-4EB9-ABF2-15B91838441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363109"/>
              </p:ext>
            </p:extLst>
          </p:nvPr>
        </p:nvGraphicFramePr>
        <p:xfrm>
          <a:off x="3384000" y="1417638"/>
          <a:ext cx="5760000" cy="2468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7189645"/>
              </p:ext>
            </p:extLst>
          </p:nvPr>
        </p:nvGraphicFramePr>
        <p:xfrm>
          <a:off x="4154100" y="3677325"/>
          <a:ext cx="3960000" cy="2571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43843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Charge </a:t>
            </a:r>
            <a:r>
              <a:rPr lang="de-AT" dirty="0" err="1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926800" cy="4525963"/>
          </a:xfrm>
        </p:spPr>
        <p:txBody>
          <a:bodyPr>
            <a:normAutofit/>
          </a:bodyPr>
          <a:lstStyle/>
          <a:p>
            <a:r>
              <a:rPr lang="de-AT" sz="2400" dirty="0" smtClean="0"/>
              <a:t>Charge </a:t>
            </a:r>
            <a:r>
              <a:rPr lang="de-AT" sz="2400" dirty="0" err="1" smtClean="0"/>
              <a:t>sharing</a:t>
            </a:r>
            <a:r>
              <a:rPr lang="de-AT" sz="2400" dirty="0" smtClean="0"/>
              <a:t> </a:t>
            </a:r>
            <a:r>
              <a:rPr lang="de-AT" sz="2400" dirty="0" err="1" smtClean="0"/>
              <a:t>between</a:t>
            </a:r>
            <a:r>
              <a:rPr lang="de-AT" sz="2400" dirty="0" smtClean="0"/>
              <a:t> x- </a:t>
            </a:r>
            <a:r>
              <a:rPr lang="de-AT" sz="2400" dirty="0" err="1" smtClean="0"/>
              <a:t>and</a:t>
            </a:r>
            <a:r>
              <a:rPr lang="de-AT" sz="2400" dirty="0" smtClean="0"/>
              <a:t> y-strips</a:t>
            </a:r>
            <a:endParaRPr lang="de-AT" sz="2400" dirty="0"/>
          </a:p>
          <a:p>
            <a:r>
              <a:rPr lang="de-AT" sz="2400" dirty="0" smtClean="0">
                <a:solidFill>
                  <a:srgbClr val="1A64A0"/>
                </a:solidFill>
              </a:rPr>
              <a:t>Charge </a:t>
            </a:r>
            <a:r>
              <a:rPr lang="de-AT" sz="2400" dirty="0" err="1" smtClean="0">
                <a:solidFill>
                  <a:srgbClr val="1A64A0"/>
                </a:solidFill>
              </a:rPr>
              <a:t>sharing</a:t>
            </a:r>
            <a:r>
              <a:rPr lang="de-AT" sz="2400" dirty="0" smtClean="0">
                <a:solidFill>
                  <a:srgbClr val="1A64A0"/>
                </a:solidFill>
              </a:rPr>
              <a:t> </a:t>
            </a:r>
            <a:r>
              <a:rPr lang="de-AT" sz="2400" dirty="0" err="1" smtClean="0">
                <a:solidFill>
                  <a:srgbClr val="1A64A0"/>
                </a:solidFill>
              </a:rPr>
              <a:t>decreases</a:t>
            </a:r>
            <a:r>
              <a:rPr lang="de-AT" sz="2400" dirty="0" smtClean="0">
                <a:solidFill>
                  <a:srgbClr val="1A64A0"/>
                </a:solidFill>
              </a:rPr>
              <a:t> </a:t>
            </a:r>
            <a:r>
              <a:rPr lang="de-AT" sz="2400" dirty="0" err="1" smtClean="0">
                <a:solidFill>
                  <a:srgbClr val="1A64A0"/>
                </a:solidFill>
              </a:rPr>
              <a:t>with</a:t>
            </a:r>
            <a:r>
              <a:rPr lang="de-AT" sz="2400" dirty="0" smtClean="0">
                <a:solidFill>
                  <a:srgbClr val="1A64A0"/>
                </a:solidFill>
              </a:rPr>
              <a:t> </a:t>
            </a:r>
            <a:r>
              <a:rPr lang="de-AT" sz="2400" dirty="0" err="1" smtClean="0">
                <a:solidFill>
                  <a:srgbClr val="1A64A0"/>
                </a:solidFill>
              </a:rPr>
              <a:t>higher</a:t>
            </a:r>
            <a:r>
              <a:rPr lang="de-AT" sz="2400" dirty="0" smtClean="0">
                <a:solidFill>
                  <a:srgbClr val="1A64A0"/>
                </a:solidFill>
              </a:rPr>
              <a:t> </a:t>
            </a:r>
            <a:r>
              <a:rPr lang="de-AT" sz="2400" dirty="0" err="1" smtClean="0">
                <a:solidFill>
                  <a:srgbClr val="1A64A0"/>
                </a:solidFill>
              </a:rPr>
              <a:t>rates</a:t>
            </a:r>
            <a:r>
              <a:rPr lang="de-AT" sz="2400" dirty="0" smtClean="0">
                <a:solidFill>
                  <a:srgbClr val="1A64A0"/>
                </a:solidFill>
              </a:rPr>
              <a:t>!</a:t>
            </a:r>
            <a:endParaRPr lang="en-US" sz="2400" dirty="0" smtClean="0">
              <a:solidFill>
                <a:srgbClr val="1A64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E59E-B635-4EB9-ABF2-15B91838441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529808"/>
              </p:ext>
            </p:extLst>
          </p:nvPr>
        </p:nvGraphicFramePr>
        <p:xfrm>
          <a:off x="3384000" y="1574800"/>
          <a:ext cx="57600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883587"/>
              </p:ext>
            </p:extLst>
          </p:nvPr>
        </p:nvGraphicFramePr>
        <p:xfrm>
          <a:off x="3384000" y="3914800"/>
          <a:ext cx="57600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70208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Rate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Flux</a:t>
            </a:r>
            <a:r>
              <a:rPr lang="de-AT" dirty="0" smtClean="0"/>
              <a:t> </a:t>
            </a:r>
            <a:r>
              <a:rPr lang="de-AT" dirty="0" err="1" smtClean="0"/>
              <a:t>estimation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4696576"/>
            <a:ext cx="4038600" cy="1429587"/>
          </a:xfrm>
        </p:spPr>
        <p:txBody>
          <a:bodyPr>
            <a:normAutofit fontScale="85000" lnSpcReduction="20000"/>
          </a:bodyPr>
          <a:lstStyle/>
          <a:p>
            <a:r>
              <a:rPr lang="de-AT" dirty="0" err="1" smtClean="0"/>
              <a:t>Estimated</a:t>
            </a:r>
            <a:r>
              <a:rPr lang="de-AT" dirty="0" smtClean="0"/>
              <a:t> rate </a:t>
            </a:r>
            <a:r>
              <a:rPr lang="de-AT" dirty="0" err="1" smtClean="0"/>
              <a:t>used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calculation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flux</a:t>
            </a:r>
            <a:endParaRPr lang="de-AT" dirty="0" smtClean="0"/>
          </a:p>
          <a:p>
            <a:r>
              <a:rPr lang="de-AT" dirty="0" smtClean="0"/>
              <a:t>Hit </a:t>
            </a:r>
            <a:r>
              <a:rPr lang="de-AT" dirty="0" err="1" smtClean="0"/>
              <a:t>map</a:t>
            </a:r>
            <a:r>
              <a:rPr lang="de-AT" dirty="0" smtClean="0"/>
              <a:t> </a:t>
            </a:r>
            <a:r>
              <a:rPr lang="de-AT" dirty="0" err="1" smtClean="0"/>
              <a:t>shows</a:t>
            </a:r>
            <a:r>
              <a:rPr lang="de-AT" dirty="0" smtClean="0"/>
              <a:t> </a:t>
            </a:r>
            <a:r>
              <a:rPr lang="de-AT" dirty="0" err="1" smtClean="0"/>
              <a:t>hits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2x2 </a:t>
            </a:r>
            <a:r>
              <a:rPr lang="de-AT" dirty="0" err="1" smtClean="0"/>
              <a:t>strips</a:t>
            </a:r>
            <a:r>
              <a:rPr lang="de-AT" dirty="0" smtClean="0"/>
              <a:t>, ~ 800x800 </a:t>
            </a:r>
            <a:r>
              <a:rPr lang="el-GR" dirty="0" smtClean="0">
                <a:latin typeface="Calibri"/>
              </a:rPr>
              <a:t>μ</a:t>
            </a:r>
            <a:r>
              <a:rPr lang="de-AT" dirty="0" smtClean="0">
                <a:latin typeface="Calibri"/>
              </a:rPr>
              <a:t>m²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4696576"/>
            <a:ext cx="4038600" cy="1429587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E59E-B635-4EB9-ABF2-15B91838441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7556347"/>
              </p:ext>
            </p:extLst>
          </p:nvPr>
        </p:nvGraphicFramePr>
        <p:xfrm>
          <a:off x="457200" y="1502614"/>
          <a:ext cx="40386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0715294"/>
              </p:ext>
            </p:extLst>
          </p:nvPr>
        </p:nvGraphicFramePr>
        <p:xfrm>
          <a:off x="4648200" y="1502614"/>
          <a:ext cx="40386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04020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Flux</a:t>
            </a:r>
            <a:r>
              <a:rPr lang="de-AT" dirty="0" smtClean="0"/>
              <a:t> </a:t>
            </a:r>
            <a:r>
              <a:rPr lang="de-AT" dirty="0" err="1" smtClean="0"/>
              <a:t>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E59E-B635-4EB9-ABF2-15B91838441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1386287"/>
              </p:ext>
            </p:extLst>
          </p:nvPr>
        </p:nvGraphicFramePr>
        <p:xfrm>
          <a:off x="1900800" y="2266200"/>
          <a:ext cx="57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3506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apezoid 17"/>
          <p:cNvSpPr/>
          <p:nvPr/>
        </p:nvSpPr>
        <p:spPr>
          <a:xfrm rot="16200000">
            <a:off x="2324527" y="2821866"/>
            <a:ext cx="936798" cy="2456820"/>
          </a:xfrm>
          <a:prstGeom prst="trapezoid">
            <a:avLst>
              <a:gd name="adj" fmla="val 40879"/>
            </a:avLst>
          </a:prstGeom>
          <a:gradFill flip="none" rotWithShape="1">
            <a:gsLst>
              <a:gs pos="0">
                <a:srgbClr val="FF0000"/>
              </a:gs>
              <a:gs pos="99000">
                <a:schemeClr val="bg1"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125550" y="2300799"/>
            <a:ext cx="1255950" cy="13310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E59E-B635-4EB9-ABF2-15B91838441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8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987675" y="1850799"/>
            <a:ext cx="177225" cy="180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206655" y="1998245"/>
            <a:ext cx="765874" cy="1152300"/>
            <a:chOff x="5402125" y="2536197"/>
            <a:chExt cx="765874" cy="1152300"/>
          </a:xfrm>
        </p:grpSpPr>
        <p:sp>
          <p:nvSpPr>
            <p:cNvPr id="14" name="Rectangle 13"/>
            <p:cNvSpPr/>
            <p:nvPr/>
          </p:nvSpPr>
          <p:spPr>
            <a:xfrm>
              <a:off x="5402125" y="2536197"/>
              <a:ext cx="415350" cy="1152300"/>
            </a:xfrm>
            <a:prstGeom prst="rect">
              <a:avLst/>
            </a:prstGeom>
            <a:noFill/>
            <a:ln w="635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624950" y="3232150"/>
              <a:ext cx="152400" cy="3903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oid 15"/>
            <p:cNvSpPr/>
            <p:nvPr/>
          </p:nvSpPr>
          <p:spPr>
            <a:xfrm rot="16200000">
              <a:off x="5721000" y="3238323"/>
              <a:ext cx="503349" cy="390649"/>
            </a:xfrm>
            <a:prstGeom prst="trapezoid">
              <a:avLst/>
            </a:prstGeom>
            <a:gradFill flip="none" rotWithShape="1">
              <a:gsLst>
                <a:gs pos="0">
                  <a:srgbClr val="0070C0"/>
                </a:gs>
                <a:gs pos="100000">
                  <a:schemeClr val="bg1">
                    <a:lumMod val="100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086800" y="1850799"/>
            <a:ext cx="3600000" cy="3600000"/>
            <a:chOff x="8686800" y="1841500"/>
            <a:chExt cx="3600000" cy="3600000"/>
          </a:xfrm>
        </p:grpSpPr>
        <p:sp>
          <p:nvSpPr>
            <p:cNvPr id="7" name="Rectangle 6"/>
            <p:cNvSpPr/>
            <p:nvPr/>
          </p:nvSpPr>
          <p:spPr>
            <a:xfrm>
              <a:off x="8686800" y="1841500"/>
              <a:ext cx="3600000" cy="3600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586800" y="2741500"/>
              <a:ext cx="1800000" cy="1800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10417348" y="3572578"/>
              <a:ext cx="936000" cy="936798"/>
            </a:xfrm>
            <a:prstGeom prst="ellipse">
              <a:avLst/>
            </a:prstGeom>
            <a:solidFill>
              <a:srgbClr val="FF0000">
                <a:alpha val="25000"/>
              </a:srgbClr>
            </a:solidFill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686800" y="1841500"/>
              <a:ext cx="1800000" cy="180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9791700" y="2626786"/>
              <a:ext cx="507600" cy="506525"/>
            </a:xfrm>
            <a:prstGeom prst="ellipse">
              <a:avLst/>
            </a:prstGeom>
            <a:solidFill>
              <a:srgbClr val="0070C0">
                <a:alpha val="25000"/>
              </a:srgbClr>
            </a:solidFill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3959470" y="2741499"/>
            <a:ext cx="422030" cy="18092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3936608" y="1850799"/>
            <a:ext cx="18000" cy="3600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16350" y="4550799"/>
            <a:ext cx="565150" cy="90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816349" y="1850799"/>
            <a:ext cx="565151" cy="90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57200" y="3759200"/>
            <a:ext cx="1108949" cy="169159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 x</a:t>
            </a:r>
            <a:r>
              <a:rPr lang="de-AT" dirty="0" smtClean="0"/>
              <a:t>-</a:t>
            </a:r>
            <a:r>
              <a:rPr lang="de-AT" dirty="0" err="1" smtClean="0"/>
              <a:t>ray</a:t>
            </a:r>
            <a:endParaRPr lang="de-AT" dirty="0" smtClean="0"/>
          </a:p>
          <a:p>
            <a:pPr algn="ctr"/>
            <a:r>
              <a:rPr lang="de-AT" dirty="0" err="1" smtClean="0"/>
              <a:t>tube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05523" y="3819443"/>
            <a:ext cx="1018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200" dirty="0" err="1" smtClean="0">
                <a:solidFill>
                  <a:schemeClr val="bg1"/>
                </a:solidFill>
              </a:rPr>
              <a:t>Uncollimated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/>
                </a:solidFill>
              </a:rPr>
              <a:t>Beam</a:t>
            </a:r>
            <a:endParaRPr lang="de-AT" sz="12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81924" y="5081467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GEM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532676" y="192806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Al </a:t>
            </a:r>
            <a:r>
              <a:rPr lang="de-AT" dirty="0" err="1" smtClean="0"/>
              <a:t>shielding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949741" y="2277496"/>
            <a:ext cx="1423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Fe-55 </a:t>
            </a:r>
            <a:r>
              <a:rPr lang="de-AT" dirty="0" err="1" smtClean="0"/>
              <a:t>source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2792926" y="2179521"/>
            <a:ext cx="283361" cy="121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2356733" y="2531629"/>
            <a:ext cx="1153667" cy="4441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156252" y="1928064"/>
            <a:ext cx="1661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dirty="0" smtClean="0">
                <a:solidFill>
                  <a:srgbClr val="0070C0"/>
                </a:solidFill>
              </a:rPr>
              <a:t>Area </a:t>
            </a:r>
            <a:r>
              <a:rPr lang="de-AT" dirty="0" err="1" smtClean="0">
                <a:solidFill>
                  <a:srgbClr val="0070C0"/>
                </a:solidFill>
              </a:rPr>
              <a:t>irradiated</a:t>
            </a:r>
            <a:r>
              <a:rPr lang="de-AT" dirty="0" smtClean="0">
                <a:solidFill>
                  <a:srgbClr val="0070C0"/>
                </a:solidFill>
              </a:rPr>
              <a:t> </a:t>
            </a:r>
            <a:br>
              <a:rPr lang="de-AT" dirty="0" smtClean="0">
                <a:solidFill>
                  <a:srgbClr val="0070C0"/>
                </a:solidFill>
              </a:rPr>
            </a:br>
            <a:r>
              <a:rPr lang="de-AT" dirty="0" err="1" smtClean="0">
                <a:solidFill>
                  <a:srgbClr val="0070C0"/>
                </a:solidFill>
              </a:rPr>
              <a:t>by</a:t>
            </a:r>
            <a:r>
              <a:rPr lang="de-AT" dirty="0" smtClean="0">
                <a:solidFill>
                  <a:srgbClr val="0070C0"/>
                </a:solidFill>
              </a:rPr>
              <a:t> Fe-55 </a:t>
            </a:r>
            <a:r>
              <a:rPr lang="de-AT" dirty="0" err="1" smtClean="0">
                <a:solidFill>
                  <a:srgbClr val="0070C0"/>
                </a:solidFill>
              </a:rPr>
              <a:t>source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886800" y="5480067"/>
            <a:ext cx="1813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Area </a:t>
            </a:r>
            <a:r>
              <a:rPr lang="de-AT" dirty="0" err="1">
                <a:solidFill>
                  <a:srgbClr val="FF0000"/>
                </a:solidFill>
              </a:rPr>
              <a:t>irradiated</a:t>
            </a:r>
            <a:r>
              <a:rPr lang="de-AT" dirty="0">
                <a:solidFill>
                  <a:srgbClr val="FF0000"/>
                </a:solidFill>
              </a:rPr>
              <a:t>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 err="1">
                <a:solidFill>
                  <a:srgbClr val="FF0000"/>
                </a:solidFill>
              </a:rPr>
              <a:t>by</a:t>
            </a:r>
            <a:r>
              <a:rPr lang="de-AT" dirty="0">
                <a:solidFill>
                  <a:srgbClr val="FF0000"/>
                </a:solidFill>
              </a:rPr>
              <a:t> </a:t>
            </a:r>
            <a:r>
              <a:rPr lang="de-AT" dirty="0" err="1" smtClean="0">
                <a:solidFill>
                  <a:srgbClr val="FF0000"/>
                </a:solidFill>
              </a:rPr>
              <a:t>Cu</a:t>
            </a:r>
            <a:r>
              <a:rPr lang="de-AT" dirty="0" smtClean="0">
                <a:solidFill>
                  <a:srgbClr val="FF0000"/>
                </a:solidFill>
              </a:rPr>
              <a:t> x-</a:t>
            </a:r>
            <a:r>
              <a:rPr lang="de-AT" dirty="0" err="1" smtClean="0">
                <a:solidFill>
                  <a:srgbClr val="FF0000"/>
                </a:solidFill>
              </a:rPr>
              <a:t>ray</a:t>
            </a:r>
            <a:r>
              <a:rPr lang="de-AT" dirty="0" smtClean="0">
                <a:solidFill>
                  <a:srgbClr val="FF0000"/>
                </a:solidFill>
              </a:rPr>
              <a:t> </a:t>
            </a:r>
            <a:r>
              <a:rPr lang="de-AT" dirty="0" err="1" smtClean="0">
                <a:solidFill>
                  <a:srgbClr val="FF0000"/>
                </a:solidFill>
              </a:rPr>
              <a:t>tube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6211800" y="2574395"/>
            <a:ext cx="233700" cy="277170"/>
          </a:xfrm>
          <a:prstGeom prst="line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285348" y="4260712"/>
            <a:ext cx="67952" cy="1327288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29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Next </a:t>
            </a:r>
            <a:r>
              <a:rPr lang="de-AT" dirty="0" err="1" smtClean="0"/>
              <a:t>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700" cy="4525963"/>
          </a:xfrm>
        </p:spPr>
        <p:txBody>
          <a:bodyPr>
            <a:normAutofit fontScale="92500" lnSpcReduction="10000"/>
          </a:bodyPr>
          <a:lstStyle/>
          <a:p>
            <a:r>
              <a:rPr lang="de-AT" dirty="0" smtClean="0"/>
              <a:t>Remove </a:t>
            </a:r>
            <a:r>
              <a:rPr lang="de-AT" dirty="0" err="1" smtClean="0"/>
              <a:t>collimator</a:t>
            </a:r>
            <a:endParaRPr lang="de-AT" dirty="0" smtClean="0"/>
          </a:p>
          <a:p>
            <a:r>
              <a:rPr lang="de-AT" dirty="0" err="1" smtClean="0"/>
              <a:t>Get</a:t>
            </a:r>
            <a:r>
              <a:rPr lang="de-AT" dirty="0" smtClean="0"/>
              <a:t> </a:t>
            </a:r>
            <a:r>
              <a:rPr lang="de-AT" dirty="0" err="1" smtClean="0"/>
              <a:t>data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areas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high </a:t>
            </a:r>
            <a:r>
              <a:rPr lang="de-AT" dirty="0" err="1" smtClean="0"/>
              <a:t>flux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low</a:t>
            </a:r>
            <a:r>
              <a:rPr lang="de-AT" dirty="0" smtClean="0"/>
              <a:t> </a:t>
            </a:r>
            <a:r>
              <a:rPr lang="de-AT" dirty="0" err="1" smtClean="0"/>
              <a:t>flux</a:t>
            </a:r>
            <a:endParaRPr lang="de-AT" dirty="0" smtClean="0"/>
          </a:p>
          <a:p>
            <a:pPr lvl="1"/>
            <a:r>
              <a:rPr lang="de-AT" dirty="0" smtClean="0">
                <a:solidFill>
                  <a:srgbClr val="1A64A0"/>
                </a:solidFill>
              </a:rPr>
              <a:t>Area </a:t>
            </a:r>
            <a:r>
              <a:rPr lang="de-AT" dirty="0" err="1" smtClean="0">
                <a:solidFill>
                  <a:srgbClr val="1A64A0"/>
                </a:solidFill>
              </a:rPr>
              <a:t>with</a:t>
            </a:r>
            <a:r>
              <a:rPr lang="de-AT" dirty="0" smtClean="0">
                <a:solidFill>
                  <a:srgbClr val="1A64A0"/>
                </a:solidFill>
              </a:rPr>
              <a:t> high </a:t>
            </a:r>
            <a:r>
              <a:rPr lang="de-AT" dirty="0" err="1" smtClean="0">
                <a:solidFill>
                  <a:srgbClr val="1A64A0"/>
                </a:solidFill>
              </a:rPr>
              <a:t>flux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should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behave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as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with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collimated</a:t>
            </a:r>
            <a:r>
              <a:rPr lang="de-AT" dirty="0" smtClean="0">
                <a:solidFill>
                  <a:srgbClr val="1A64A0"/>
                </a:solidFill>
              </a:rPr>
              <a:t> beam</a:t>
            </a:r>
          </a:p>
          <a:p>
            <a:pPr lvl="1"/>
            <a:r>
              <a:rPr lang="de-AT" dirty="0" smtClean="0">
                <a:solidFill>
                  <a:srgbClr val="1A64A0"/>
                </a:solidFill>
              </a:rPr>
              <a:t>Area </a:t>
            </a:r>
            <a:r>
              <a:rPr lang="de-AT" dirty="0" err="1" smtClean="0">
                <a:solidFill>
                  <a:srgbClr val="1A64A0"/>
                </a:solidFill>
              </a:rPr>
              <a:t>with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low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flux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should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behave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like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measurements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with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low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flux</a:t>
            </a:r>
            <a:r>
              <a:rPr lang="de-AT" dirty="0" smtClean="0">
                <a:solidFill>
                  <a:srgbClr val="1A64A0"/>
                </a:solidFill>
              </a:rPr>
              <a:t> </a:t>
            </a:r>
            <a:r>
              <a:rPr lang="de-AT" dirty="0" err="1" smtClean="0">
                <a:solidFill>
                  <a:srgbClr val="1A64A0"/>
                </a:solidFill>
              </a:rPr>
              <a:t>before</a:t>
            </a:r>
            <a:endParaRPr lang="en-US" dirty="0">
              <a:solidFill>
                <a:srgbClr val="1A64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E59E-B635-4EB9-ABF2-15B918384418}" type="datetime1">
              <a:rPr lang="en-GB" smtClean="0"/>
              <a:t>06/10/2014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Patrik Thuiner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4A15-F852-4CDF-83C8-13C0AD625123}" type="slidenum">
              <a:rPr lang="en-US" smtClean="0"/>
              <a:t>9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086800" y="1850799"/>
            <a:ext cx="3600000" cy="3600000"/>
            <a:chOff x="8686800" y="1841500"/>
            <a:chExt cx="3600000" cy="3600000"/>
          </a:xfrm>
        </p:grpSpPr>
        <p:sp>
          <p:nvSpPr>
            <p:cNvPr id="8" name="Rectangle 7"/>
            <p:cNvSpPr/>
            <p:nvPr/>
          </p:nvSpPr>
          <p:spPr>
            <a:xfrm>
              <a:off x="8686800" y="1841500"/>
              <a:ext cx="3600000" cy="3600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586800" y="2741500"/>
              <a:ext cx="1800000" cy="1800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0417348" y="3572578"/>
              <a:ext cx="936000" cy="936798"/>
            </a:xfrm>
            <a:prstGeom prst="ellipse">
              <a:avLst/>
            </a:prstGeom>
            <a:solidFill>
              <a:srgbClr val="FF0000">
                <a:alpha val="25000"/>
              </a:srgbClr>
            </a:solidFill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686800" y="1841500"/>
              <a:ext cx="1800000" cy="180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9791700" y="2626786"/>
              <a:ext cx="507600" cy="506525"/>
            </a:xfrm>
            <a:prstGeom prst="ellipse">
              <a:avLst/>
            </a:prstGeom>
            <a:solidFill>
              <a:srgbClr val="0070C0">
                <a:alpha val="25000"/>
              </a:srgbClr>
            </a:solidFill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5156252" y="1928064"/>
            <a:ext cx="1661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dirty="0" smtClean="0">
                <a:solidFill>
                  <a:srgbClr val="0070C0"/>
                </a:solidFill>
              </a:rPr>
              <a:t>Area </a:t>
            </a:r>
            <a:r>
              <a:rPr lang="de-AT" dirty="0" err="1" smtClean="0">
                <a:solidFill>
                  <a:srgbClr val="0070C0"/>
                </a:solidFill>
              </a:rPr>
              <a:t>irradiated</a:t>
            </a:r>
            <a:r>
              <a:rPr lang="de-AT" dirty="0" smtClean="0">
                <a:solidFill>
                  <a:srgbClr val="0070C0"/>
                </a:solidFill>
              </a:rPr>
              <a:t> </a:t>
            </a:r>
            <a:br>
              <a:rPr lang="de-AT" dirty="0" smtClean="0">
                <a:solidFill>
                  <a:srgbClr val="0070C0"/>
                </a:solidFill>
              </a:rPr>
            </a:br>
            <a:r>
              <a:rPr lang="de-AT" dirty="0" err="1" smtClean="0">
                <a:solidFill>
                  <a:srgbClr val="0070C0"/>
                </a:solidFill>
              </a:rPr>
              <a:t>by</a:t>
            </a:r>
            <a:r>
              <a:rPr lang="de-AT" dirty="0" smtClean="0">
                <a:solidFill>
                  <a:srgbClr val="0070C0"/>
                </a:solidFill>
              </a:rPr>
              <a:t> Fe-55 </a:t>
            </a:r>
            <a:r>
              <a:rPr lang="de-AT" dirty="0" err="1" smtClean="0">
                <a:solidFill>
                  <a:srgbClr val="0070C0"/>
                </a:solidFill>
              </a:rPr>
              <a:t>source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86800" y="5480067"/>
            <a:ext cx="1813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Area </a:t>
            </a:r>
            <a:r>
              <a:rPr lang="de-AT" dirty="0" err="1">
                <a:solidFill>
                  <a:srgbClr val="FF0000"/>
                </a:solidFill>
              </a:rPr>
              <a:t>irradiated</a:t>
            </a:r>
            <a:r>
              <a:rPr lang="de-AT" dirty="0">
                <a:solidFill>
                  <a:srgbClr val="FF0000"/>
                </a:solidFill>
              </a:rPr>
              <a:t>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 err="1">
                <a:solidFill>
                  <a:srgbClr val="FF0000"/>
                </a:solidFill>
              </a:rPr>
              <a:t>by</a:t>
            </a:r>
            <a:r>
              <a:rPr lang="de-AT" dirty="0">
                <a:solidFill>
                  <a:srgbClr val="FF0000"/>
                </a:solidFill>
              </a:rPr>
              <a:t> </a:t>
            </a:r>
            <a:r>
              <a:rPr lang="de-AT" dirty="0" err="1" smtClean="0">
                <a:solidFill>
                  <a:srgbClr val="FF0000"/>
                </a:solidFill>
              </a:rPr>
              <a:t>Cu</a:t>
            </a:r>
            <a:r>
              <a:rPr lang="de-AT" dirty="0" smtClean="0">
                <a:solidFill>
                  <a:srgbClr val="FF0000"/>
                </a:solidFill>
              </a:rPr>
              <a:t> x-</a:t>
            </a:r>
            <a:r>
              <a:rPr lang="de-AT" dirty="0" err="1" smtClean="0">
                <a:solidFill>
                  <a:srgbClr val="FF0000"/>
                </a:solidFill>
              </a:rPr>
              <a:t>ray</a:t>
            </a:r>
            <a:r>
              <a:rPr lang="de-AT" dirty="0" smtClean="0">
                <a:solidFill>
                  <a:srgbClr val="FF0000"/>
                </a:solidFill>
              </a:rPr>
              <a:t> </a:t>
            </a:r>
            <a:r>
              <a:rPr lang="de-AT" dirty="0" err="1" smtClean="0">
                <a:solidFill>
                  <a:srgbClr val="FF0000"/>
                </a:solidFill>
              </a:rPr>
              <a:t>tube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211800" y="2574395"/>
            <a:ext cx="233700" cy="277170"/>
          </a:xfrm>
          <a:prstGeom prst="line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7285348" y="4260712"/>
            <a:ext cx="67952" cy="1327288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231348" y="3996276"/>
            <a:ext cx="108000" cy="1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32800" y="3996276"/>
            <a:ext cx="108000" cy="1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262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3796</TotalTime>
  <Words>308</Words>
  <Application>Microsoft Office PowerPoint</Application>
  <PresentationFormat>On-screen Show (4:3)</PresentationFormat>
  <Paragraphs>97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Template</vt:lpstr>
      <vt:lpstr>Glass GEM Charge-up studies</vt:lpstr>
      <vt:lpstr>Setup</vt:lpstr>
      <vt:lpstr>Rate</vt:lpstr>
      <vt:lpstr>Peak position</vt:lpstr>
      <vt:lpstr>Charge sharing</vt:lpstr>
      <vt:lpstr>Rate and Flux estimation</vt:lpstr>
      <vt:lpstr>Flux estimation</vt:lpstr>
      <vt:lpstr>Next</vt:lpstr>
      <vt:lpstr>Next step</vt:lpstr>
      <vt:lpstr>Thank you!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Patrik Thuiner</dc:creator>
  <cp:lastModifiedBy>Patrik Thuiner</cp:lastModifiedBy>
  <cp:revision>106</cp:revision>
  <dcterms:created xsi:type="dcterms:W3CDTF">2014-02-07T10:50:29Z</dcterms:created>
  <dcterms:modified xsi:type="dcterms:W3CDTF">2014-10-06T09:37:07Z</dcterms:modified>
</cp:coreProperties>
</file>