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358" r:id="rId4"/>
    <p:sldId id="291" r:id="rId5"/>
    <p:sldId id="292" r:id="rId6"/>
    <p:sldId id="296" r:id="rId7"/>
    <p:sldId id="295" r:id="rId8"/>
    <p:sldId id="298" r:id="rId9"/>
    <p:sldId id="359" r:id="rId10"/>
    <p:sldId id="360" r:id="rId11"/>
    <p:sldId id="316" r:id="rId12"/>
    <p:sldId id="345" r:id="rId13"/>
    <p:sldId id="347" r:id="rId14"/>
    <p:sldId id="344" r:id="rId15"/>
    <p:sldId id="346" r:id="rId16"/>
    <p:sldId id="364" r:id="rId17"/>
    <p:sldId id="349" r:id="rId18"/>
    <p:sldId id="361" r:id="rId19"/>
    <p:sldId id="363" r:id="rId20"/>
    <p:sldId id="326" r:id="rId21"/>
    <p:sldId id="32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1" autoAdjust="0"/>
    <p:restoredTop sz="96997" autoAdjust="0"/>
  </p:normalViewPr>
  <p:slideViewPr>
    <p:cSldViewPr>
      <p:cViewPr varScale="1">
        <p:scale>
          <a:sx n="105" d="100"/>
          <a:sy n="105" d="100"/>
        </p:scale>
        <p:origin x="-25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77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PH\Groups\DT\LHCb%20SciFi\Fibre%20Light%20Yield\LY_Data%20Analysis\LY_1fibr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LHCb%20SciFi\KETEK\comparison%20SiPM%20PDE%206%20June%202013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HCb%20SciFi\KETEK\SiPM_PDE_7thMAY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HCb%20SciFi\KETEK\SiPM_PDE_7thMAY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HCb%20SciFi\KETEK\comparison%20SiPM%20PDE%206%20June%20201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HCb%20SciFi\DO%20mat%201\Data\DO-1%20Sr90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26227537130249"/>
          <c:y val="5.2248584205943915E-2"/>
          <c:w val="0.84519729876459504"/>
          <c:h val="0.83119166639312103"/>
        </c:manualLayout>
      </c:layout>
      <c:scatterChart>
        <c:scatterStyle val="lineMarker"/>
        <c:varyColors val="0"/>
        <c:ser>
          <c:idx val="1"/>
          <c:order val="0"/>
          <c:tx>
            <c:strRef>
              <c:f>Results!$E$9</c:f>
              <c:strCache>
                <c:ptCount val="1"/>
                <c:pt idx="0">
                  <c:v>2010 "DO" 1000ppm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3"/>
          </c:errBars>
          <c:xVal>
            <c:numRef>
              <c:f>Results!$E$13:$E$19</c:f>
              <c:numCache>
                <c:formatCode>General</c:formatCode>
                <c:ptCount val="7"/>
                <c:pt idx="0">
                  <c:v>60</c:v>
                </c:pt>
                <c:pt idx="1">
                  <c:v>90</c:v>
                </c:pt>
                <c:pt idx="2">
                  <c:v>120</c:v>
                </c:pt>
                <c:pt idx="3">
                  <c:v>150</c:v>
                </c:pt>
                <c:pt idx="4">
                  <c:v>180</c:v>
                </c:pt>
                <c:pt idx="5">
                  <c:v>210</c:v>
                </c:pt>
                <c:pt idx="6">
                  <c:v>240</c:v>
                </c:pt>
              </c:numCache>
            </c:numRef>
          </c:xVal>
          <c:yVal>
            <c:numRef>
              <c:f>Results!$F$13:$F$19</c:f>
              <c:numCache>
                <c:formatCode>General</c:formatCode>
                <c:ptCount val="7"/>
                <c:pt idx="0">
                  <c:v>2.024</c:v>
                </c:pt>
                <c:pt idx="1">
                  <c:v>1.768</c:v>
                </c:pt>
                <c:pt idx="2">
                  <c:v>1.514</c:v>
                </c:pt>
                <c:pt idx="3">
                  <c:v>1.3720000000000001</c:v>
                </c:pt>
                <c:pt idx="4">
                  <c:v>1.2150000000000001</c:v>
                </c:pt>
                <c:pt idx="5">
                  <c:v>1.0960000000000001</c:v>
                </c:pt>
                <c:pt idx="6">
                  <c:v>0.95340000000000003</c:v>
                </c:pt>
              </c:numCache>
            </c:numRef>
          </c:yVal>
          <c:smooth val="0"/>
        </c:ser>
        <c:ser>
          <c:idx val="6"/>
          <c:order val="1"/>
          <c:tx>
            <c:strRef>
              <c:f>Results!$E$89</c:f>
              <c:strCache>
                <c:ptCount val="1"/>
                <c:pt idx="0">
                  <c:v>2010 "AC" 1000 ppm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>
                <a:solidFill>
                  <a:schemeClr val="accent6"/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3"/>
          </c:errBars>
          <c:xVal>
            <c:numRef>
              <c:f>Results!$E$93:$E$99</c:f>
              <c:numCache>
                <c:formatCode>General</c:formatCode>
                <c:ptCount val="7"/>
                <c:pt idx="0">
                  <c:v>60</c:v>
                </c:pt>
                <c:pt idx="1">
                  <c:v>90</c:v>
                </c:pt>
                <c:pt idx="2">
                  <c:v>120</c:v>
                </c:pt>
                <c:pt idx="3">
                  <c:v>150</c:v>
                </c:pt>
                <c:pt idx="4">
                  <c:v>180</c:v>
                </c:pt>
                <c:pt idx="5">
                  <c:v>210</c:v>
                </c:pt>
                <c:pt idx="6">
                  <c:v>240</c:v>
                </c:pt>
              </c:numCache>
            </c:numRef>
          </c:xVal>
          <c:yVal>
            <c:numRef>
              <c:f>Results!$F$93:$F$99</c:f>
              <c:numCache>
                <c:formatCode>General</c:formatCode>
                <c:ptCount val="7"/>
                <c:pt idx="0">
                  <c:v>1.9690000000000001</c:v>
                </c:pt>
                <c:pt idx="1">
                  <c:v>1.595</c:v>
                </c:pt>
                <c:pt idx="2">
                  <c:v>1.3660000000000001</c:v>
                </c:pt>
                <c:pt idx="3">
                  <c:v>1.2210000000000001</c:v>
                </c:pt>
                <c:pt idx="4">
                  <c:v>1.1020000000000001</c:v>
                </c:pt>
                <c:pt idx="5">
                  <c:v>0.97750000000000004</c:v>
                </c:pt>
                <c:pt idx="6">
                  <c:v>0.89580000000000004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Results!$E$24</c:f>
              <c:strCache>
                <c:ptCount val="1"/>
                <c:pt idx="0">
                  <c:v>2013 1000ppm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>
                <a:solidFill>
                  <a:srgbClr val="00B050"/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3"/>
          </c:errBars>
          <c:xVal>
            <c:numRef>
              <c:f>Results!$E$28:$E$34</c:f>
              <c:numCache>
                <c:formatCode>General</c:formatCode>
                <c:ptCount val="7"/>
                <c:pt idx="0">
                  <c:v>60</c:v>
                </c:pt>
                <c:pt idx="1">
                  <c:v>90</c:v>
                </c:pt>
                <c:pt idx="2">
                  <c:v>120</c:v>
                </c:pt>
                <c:pt idx="3">
                  <c:v>150</c:v>
                </c:pt>
                <c:pt idx="4">
                  <c:v>180</c:v>
                </c:pt>
                <c:pt idx="5">
                  <c:v>210</c:v>
                </c:pt>
                <c:pt idx="6">
                  <c:v>240</c:v>
                </c:pt>
              </c:numCache>
            </c:numRef>
          </c:xVal>
          <c:yVal>
            <c:numRef>
              <c:f>Results!$F$28:$F$34</c:f>
              <c:numCache>
                <c:formatCode>General</c:formatCode>
                <c:ptCount val="7"/>
                <c:pt idx="0">
                  <c:v>1.84</c:v>
                </c:pt>
                <c:pt idx="1">
                  <c:v>1.54</c:v>
                </c:pt>
                <c:pt idx="2">
                  <c:v>1.28</c:v>
                </c:pt>
                <c:pt idx="3">
                  <c:v>1.19</c:v>
                </c:pt>
                <c:pt idx="4">
                  <c:v>1.05</c:v>
                </c:pt>
                <c:pt idx="5">
                  <c:v>0.89</c:v>
                </c:pt>
                <c:pt idx="6">
                  <c:v>0.83</c:v>
                </c:pt>
              </c:numCache>
            </c:numRef>
          </c:yVal>
          <c:smooth val="0"/>
        </c:ser>
        <c:ser>
          <c:idx val="0"/>
          <c:order val="3"/>
          <c:tx>
            <c:strRef>
              <c:f>Results!$E$41</c:f>
              <c:strCache>
                <c:ptCount val="1"/>
                <c:pt idx="0">
                  <c:v>2014 1000ppm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3"/>
          </c:errBars>
          <c:xVal>
            <c:numRef>
              <c:f>Results!$E$13:$E$19</c:f>
              <c:numCache>
                <c:formatCode>General</c:formatCode>
                <c:ptCount val="7"/>
                <c:pt idx="0">
                  <c:v>60</c:v>
                </c:pt>
                <c:pt idx="1">
                  <c:v>90</c:v>
                </c:pt>
                <c:pt idx="2">
                  <c:v>120</c:v>
                </c:pt>
                <c:pt idx="3">
                  <c:v>150</c:v>
                </c:pt>
                <c:pt idx="4">
                  <c:v>180</c:v>
                </c:pt>
                <c:pt idx="5">
                  <c:v>210</c:v>
                </c:pt>
                <c:pt idx="6">
                  <c:v>240</c:v>
                </c:pt>
              </c:numCache>
            </c:numRef>
          </c:xVal>
          <c:yVal>
            <c:numRef>
              <c:f>Results!$F$45:$F$51</c:f>
              <c:numCache>
                <c:formatCode>General</c:formatCode>
                <c:ptCount val="7"/>
                <c:pt idx="0">
                  <c:v>1.8480000000000001</c:v>
                </c:pt>
                <c:pt idx="1">
                  <c:v>1.552</c:v>
                </c:pt>
                <c:pt idx="2">
                  <c:v>1.3</c:v>
                </c:pt>
                <c:pt idx="3">
                  <c:v>1.103</c:v>
                </c:pt>
                <c:pt idx="4">
                  <c:v>0.95899999999999996</c:v>
                </c:pt>
                <c:pt idx="5">
                  <c:v>0.82099999999999995</c:v>
                </c:pt>
                <c:pt idx="6">
                  <c:v>0.73199999999999998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Results!$J$10</c:f>
              <c:strCache>
                <c:ptCount val="1"/>
                <c:pt idx="0">
                  <c:v>FIT 2010 DO: 2.39e(-0.0038x)</c:v>
                </c:pt>
              </c:strCache>
            </c:strRef>
          </c:tx>
          <c:spPr>
            <a:ln w="19050"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Results!$E$11:$E$19</c:f>
              <c:numCache>
                <c:formatCode>General</c:formatCode>
                <c:ptCount val="9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150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</c:numCache>
            </c:numRef>
          </c:xVal>
          <c:yVal>
            <c:numRef>
              <c:f>Results!$J$11:$J$19</c:f>
              <c:numCache>
                <c:formatCode>General</c:formatCode>
                <c:ptCount val="9"/>
                <c:pt idx="0">
                  <c:v>2.3923783164300167</c:v>
                </c:pt>
                <c:pt idx="1">
                  <c:v>2.1369167214568772</c:v>
                </c:pt>
                <c:pt idx="2">
                  <c:v>1.9087336827463621</c:v>
                </c:pt>
                <c:pt idx="3">
                  <c:v>1.7049163568557959</c:v>
                </c:pt>
                <c:pt idx="4">
                  <c:v>1.522862937951672</c:v>
                </c:pt>
                <c:pt idx="5">
                  <c:v>1.3602494447667213</c:v>
                </c:pt>
                <c:pt idx="6">
                  <c:v>1.2150000540934385</c:v>
                </c:pt>
                <c:pt idx="7">
                  <c:v>1.0852606021098037</c:v>
                </c:pt>
                <c:pt idx="8">
                  <c:v>0.96937491527153197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Results!$J$90</c:f>
              <c:strCache>
                <c:ptCount val="1"/>
                <c:pt idx="0">
                  <c:v>FIT 2010 AC: 2.26e(-0.0040x)</c:v>
                </c:pt>
              </c:strCache>
            </c:strRef>
          </c:tx>
          <c:spPr>
            <a:ln w="19050"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Results!$E$91:$E$99</c:f>
              <c:numCache>
                <c:formatCode>General</c:formatCode>
                <c:ptCount val="9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150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</c:numCache>
            </c:numRef>
          </c:xVal>
          <c:yVal>
            <c:numRef>
              <c:f>Results!$J$91:$J$99</c:f>
              <c:numCache>
                <c:formatCode>General</c:formatCode>
                <c:ptCount val="9"/>
                <c:pt idx="0">
                  <c:v>2.2571129652624919</c:v>
                </c:pt>
                <c:pt idx="1">
                  <c:v>2.0027828146756819</c:v>
                </c:pt>
                <c:pt idx="2">
                  <c:v>1.7771104346537523</c:v>
                </c:pt>
                <c:pt idx="3">
                  <c:v>1.5768666846018724</c:v>
                </c:pt>
                <c:pt idx="4">
                  <c:v>1.3991862815727405</c:v>
                </c:pt>
                <c:pt idx="5">
                  <c:v>1.241526801002609</c:v>
                </c:pt>
                <c:pt idx="6">
                  <c:v>1.1016322972200601</c:v>
                </c:pt>
                <c:pt idx="7">
                  <c:v>0.97750102317428456</c:v>
                </c:pt>
                <c:pt idx="8">
                  <c:v>0.86735678748523704</c:v>
                </c:pt>
              </c:numCache>
            </c:numRef>
          </c:yVal>
          <c:smooth val="0"/>
        </c:ser>
        <c:ser>
          <c:idx val="4"/>
          <c:order val="6"/>
          <c:tx>
            <c:strRef>
              <c:f>Results!$J$25</c:f>
              <c:strCache>
                <c:ptCount val="1"/>
                <c:pt idx="0">
                  <c:v>FIT 2013: 2.26e(-0.0043x)</c:v>
                </c:pt>
              </c:strCache>
            </c:strRef>
          </c:tx>
          <c:spPr>
            <a:ln w="19050"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Results!$E$26:$E$34</c:f>
              <c:numCache>
                <c:formatCode>General</c:formatCode>
                <c:ptCount val="9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150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</c:numCache>
            </c:numRef>
          </c:xVal>
          <c:yVal>
            <c:numRef>
              <c:f>Results!$J$26:$J$34</c:f>
              <c:numCache>
                <c:formatCode>General</c:formatCode>
                <c:ptCount val="9"/>
                <c:pt idx="0">
                  <c:v>2.2617631287376088</c:v>
                </c:pt>
                <c:pt idx="1">
                  <c:v>1.9891479669426884</c:v>
                </c:pt>
                <c:pt idx="2">
                  <c:v>1.7493916954073998</c:v>
                </c:pt>
                <c:pt idx="3">
                  <c:v>1.5385337616005277</c:v>
                </c:pt>
                <c:pt idx="4">
                  <c:v>1.3530909868835412</c:v>
                </c:pt>
                <c:pt idx="5">
                  <c:v>1.1900000276112543</c:v>
                </c:pt>
                <c:pt idx="6">
                  <c:v>1.0465667715194589</c:v>
                </c:pt>
                <c:pt idx="7">
                  <c:v>0.92042183347450601</c:v>
                </c:pt>
                <c:pt idx="8">
                  <c:v>0.80948141541566176</c:v>
                </c:pt>
              </c:numCache>
            </c:numRef>
          </c:yVal>
          <c:smooth val="0"/>
        </c:ser>
        <c:ser>
          <c:idx val="3"/>
          <c:order val="7"/>
          <c:tx>
            <c:strRef>
              <c:f>Results!$J$42</c:f>
              <c:strCache>
                <c:ptCount val="1"/>
                <c:pt idx="0">
                  <c:v>FIT 2014: 2.49e(-0.0053x)</c:v>
                </c:pt>
              </c:strCache>
            </c:strRef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Results!$E$43:$E$51</c:f>
              <c:numCache>
                <c:formatCode>General</c:formatCode>
                <c:ptCount val="9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150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</c:numCache>
            </c:numRef>
          </c:xVal>
          <c:yVal>
            <c:numRef>
              <c:f>Results!$J$43:$J$51</c:f>
              <c:numCache>
                <c:formatCode>General</c:formatCode>
                <c:ptCount val="9"/>
                <c:pt idx="0">
                  <c:v>2.4900623955221484</c:v>
                </c:pt>
                <c:pt idx="1">
                  <c:v>2.1239533423735923</c:v>
                </c:pt>
                <c:pt idx="2">
                  <c:v>1.8116725945070116</c:v>
                </c:pt>
                <c:pt idx="3">
                  <c:v>1.5453058804106499</c:v>
                </c:pt>
                <c:pt idx="4">
                  <c:v>1.3181025485907643</c:v>
                </c:pt>
                <c:pt idx="5">
                  <c:v>1.1243044827731918</c:v>
                </c:pt>
                <c:pt idx="6">
                  <c:v>0.95900017137160676</c:v>
                </c:pt>
                <c:pt idx="7">
                  <c:v>0.81800023283932799</c:v>
                </c:pt>
                <c:pt idx="8">
                  <c:v>0.69773124228766492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388224"/>
        <c:axId val="76394496"/>
      </c:scatterChart>
      <c:valAx>
        <c:axId val="76388224"/>
        <c:scaling>
          <c:orientation val="minMax"/>
          <c:max val="250"/>
          <c:min val="0"/>
        </c:scaling>
        <c:delete val="0"/>
        <c:axPos val="b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Distance (cm)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low"/>
        <c:crossAx val="76394496"/>
        <c:crosses val="autoZero"/>
        <c:crossBetween val="midCat"/>
      </c:valAx>
      <c:valAx>
        <c:axId val="76394496"/>
        <c:scaling>
          <c:orientation val="minMax"/>
          <c:max val="2.6"/>
          <c:min val="0.5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GB"/>
                  <a:t>Yield   (Npe)</a:t>
                </a:r>
              </a:p>
            </c:rich>
          </c:tx>
          <c:layout>
            <c:manualLayout>
              <c:xMode val="edge"/>
              <c:yMode val="edge"/>
              <c:x val="0"/>
              <c:y val="4.9996853313558243E-2"/>
            </c:manualLayout>
          </c:layout>
          <c:overlay val="0"/>
        </c:title>
        <c:numFmt formatCode="General" sourceLinked="1"/>
        <c:majorTickMark val="in"/>
        <c:minorTickMark val="in"/>
        <c:tickLblPos val="nextTo"/>
        <c:crossAx val="76388224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9021732268422176"/>
          <c:y val="1.5718663102388286E-2"/>
          <c:w val="0.30016295907550572"/>
          <c:h val="0.33767463679319326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GB" sz="1400"/>
              <a:t>KETEK</a:t>
            </a:r>
            <a:r>
              <a:rPr lang="en-GB" sz="1400" baseline="0"/>
              <a:t> 2012 </a:t>
            </a:r>
            <a:r>
              <a:rPr lang="en-GB" sz="1400"/>
              <a:t>W1-3B-1</a:t>
            </a:r>
          </a:p>
        </c:rich>
      </c:tx>
      <c:layout>
        <c:manualLayout>
          <c:xMode val="edge"/>
          <c:yMode val="edge"/>
          <c:x val="0.20159895462981431"/>
          <c:y val="0.1593880505489088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676531313476305"/>
          <c:y val="0.14764055808813373"/>
          <c:w val="0.74350695918920451"/>
          <c:h val="0.69005525625086339"/>
        </c:manualLayout>
      </c:layout>
      <c:scatterChart>
        <c:scatterStyle val="lineMarker"/>
        <c:varyColors val="0"/>
        <c:ser>
          <c:idx val="0"/>
          <c:order val="0"/>
          <c:tx>
            <c:strRef>
              <c:f>'data W1-3B-1'!$B$1:$C$1</c:f>
              <c:strCache>
                <c:ptCount val="1"/>
                <c:pt idx="0">
                  <c:v>W1-3B-1 OV = 1.5V</c:v>
                </c:pt>
              </c:strCache>
            </c:strRef>
          </c:tx>
          <c:spPr>
            <a:ln w="12700">
              <a:solidFill>
                <a:srgbClr val="92D05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92D050"/>
                </a:solidFill>
              </a:ln>
            </c:spPr>
          </c:marker>
          <c:xVal>
            <c:numRef>
              <c:f>'data W1-3B-1'!$A$13:$A$93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'data W1-3B-1'!$C$13:$C$93</c:f>
              <c:numCache>
                <c:formatCode>0.000</c:formatCode>
                <c:ptCount val="81"/>
                <c:pt idx="0">
                  <c:v>1.7647438852828282E-2</c:v>
                </c:pt>
                <c:pt idx="1">
                  <c:v>6.8194278854851039E-3</c:v>
                </c:pt>
                <c:pt idx="2">
                  <c:v>5.1103238524172721E-2</c:v>
                </c:pt>
                <c:pt idx="3">
                  <c:v>6.5132018435403824E-2</c:v>
                </c:pt>
                <c:pt idx="4">
                  <c:v>6.1579116000618619E-2</c:v>
                </c:pt>
                <c:pt idx="5">
                  <c:v>6.3630373931499007E-2</c:v>
                </c:pt>
                <c:pt idx="6">
                  <c:v>6.6445315042107767E-2</c:v>
                </c:pt>
                <c:pt idx="7">
                  <c:v>6.9385832208062853E-2</c:v>
                </c:pt>
                <c:pt idx="8">
                  <c:v>7.2865367564110994E-2</c:v>
                </c:pt>
                <c:pt idx="9">
                  <c:v>7.5478834078600787E-2</c:v>
                </c:pt>
                <c:pt idx="10">
                  <c:v>7.669188737843019E-2</c:v>
                </c:pt>
                <c:pt idx="11">
                  <c:v>7.8747971920429399E-2</c:v>
                </c:pt>
                <c:pt idx="12">
                  <c:v>8.2404037583772016E-2</c:v>
                </c:pt>
                <c:pt idx="13">
                  <c:v>8.6718200504951368E-2</c:v>
                </c:pt>
                <c:pt idx="14">
                  <c:v>9.1227785173510614E-2</c:v>
                </c:pt>
                <c:pt idx="15">
                  <c:v>0.10023198910271333</c:v>
                </c:pt>
                <c:pt idx="16">
                  <c:v>0.10509307666267557</c:v>
                </c:pt>
                <c:pt idx="17">
                  <c:v>0.11594288669056475</c:v>
                </c:pt>
                <c:pt idx="18">
                  <c:v>0.12780790428270383</c:v>
                </c:pt>
                <c:pt idx="19">
                  <c:v>0.13627871168034408</c:v>
                </c:pt>
                <c:pt idx="20">
                  <c:v>0.14681631668962575</c:v>
                </c:pt>
                <c:pt idx="21">
                  <c:v>0.15194914342672686</c:v>
                </c:pt>
                <c:pt idx="22">
                  <c:v>0.15810045438520356</c:v>
                </c:pt>
                <c:pt idx="23">
                  <c:v>0.16521584643887155</c:v>
                </c:pt>
                <c:pt idx="24">
                  <c:v>0.1631566956553889</c:v>
                </c:pt>
                <c:pt idx="25">
                  <c:v>0.16887070010811425</c:v>
                </c:pt>
                <c:pt idx="26">
                  <c:v>0.16791911446491403</c:v>
                </c:pt>
                <c:pt idx="27">
                  <c:v>0.1673081865671944</c:v>
                </c:pt>
                <c:pt idx="28">
                  <c:v>0.16524659107766421</c:v>
                </c:pt>
                <c:pt idx="29">
                  <c:v>0.16363907124943047</c:v>
                </c:pt>
                <c:pt idx="30">
                  <c:v>0.14794222877905433</c:v>
                </c:pt>
                <c:pt idx="31">
                  <c:v>0.16090126786586947</c:v>
                </c:pt>
                <c:pt idx="32">
                  <c:v>0.15726235334339189</c:v>
                </c:pt>
                <c:pt idx="33">
                  <c:v>0.1540586690098503</c:v>
                </c:pt>
                <c:pt idx="34">
                  <c:v>0.15198266814172934</c:v>
                </c:pt>
                <c:pt idx="35">
                  <c:v>0.14780647249121534</c:v>
                </c:pt>
                <c:pt idx="36">
                  <c:v>0.1397050280646997</c:v>
                </c:pt>
                <c:pt idx="37">
                  <c:v>0.13784844862840717</c:v>
                </c:pt>
                <c:pt idx="38">
                  <c:v>0.1330481776634076</c:v>
                </c:pt>
                <c:pt idx="39">
                  <c:v>0.12971479442279538</c:v>
                </c:pt>
                <c:pt idx="40">
                  <c:v>0.12407824688146135</c:v>
                </c:pt>
                <c:pt idx="41">
                  <c:v>0.11829981769108179</c:v>
                </c:pt>
                <c:pt idx="42">
                  <c:v>0.11616480462306036</c:v>
                </c:pt>
                <c:pt idx="43">
                  <c:v>0.1119019449200791</c:v>
                </c:pt>
                <c:pt idx="44">
                  <c:v>0.10762219175446557</c:v>
                </c:pt>
                <c:pt idx="45">
                  <c:v>0.10652738816103272</c:v>
                </c:pt>
                <c:pt idx="46">
                  <c:v>0.10039491490572348</c:v>
                </c:pt>
                <c:pt idx="47">
                  <c:v>9.6220773559311398E-2</c:v>
                </c:pt>
                <c:pt idx="48">
                  <c:v>9.2982520201748603E-2</c:v>
                </c:pt>
                <c:pt idx="49">
                  <c:v>9.0581330051306128E-2</c:v>
                </c:pt>
                <c:pt idx="50">
                  <c:v>8.5874394933217787E-2</c:v>
                </c:pt>
                <c:pt idx="51">
                  <c:v>8.3788740195426481E-2</c:v>
                </c:pt>
                <c:pt idx="52">
                  <c:v>8.0693722916213115E-2</c:v>
                </c:pt>
                <c:pt idx="53">
                  <c:v>7.9514379497151483E-2</c:v>
                </c:pt>
                <c:pt idx="54">
                  <c:v>7.6657522943156572E-2</c:v>
                </c:pt>
                <c:pt idx="55">
                  <c:v>7.1521099717153355E-2</c:v>
                </c:pt>
                <c:pt idx="56">
                  <c:v>6.8169460167979271E-2</c:v>
                </c:pt>
                <c:pt idx="57">
                  <c:v>6.845021614096683E-2</c:v>
                </c:pt>
                <c:pt idx="58">
                  <c:v>6.4261627332835594E-2</c:v>
                </c:pt>
                <c:pt idx="59">
                  <c:v>6.182965499250119E-2</c:v>
                </c:pt>
                <c:pt idx="60">
                  <c:v>6.0855744573365428E-2</c:v>
                </c:pt>
                <c:pt idx="61">
                  <c:v>5.8177749731982122E-2</c:v>
                </c:pt>
                <c:pt idx="62">
                  <c:v>5.6416407652574781E-2</c:v>
                </c:pt>
                <c:pt idx="63">
                  <c:v>5.4582489009812732E-2</c:v>
                </c:pt>
                <c:pt idx="64">
                  <c:v>5.3658806423084522E-2</c:v>
                </c:pt>
                <c:pt idx="65">
                  <c:v>4.9747922884843344E-2</c:v>
                </c:pt>
                <c:pt idx="66">
                  <c:v>4.6338951871176433E-2</c:v>
                </c:pt>
                <c:pt idx="67">
                  <c:v>4.5592019071443488E-2</c:v>
                </c:pt>
                <c:pt idx="68">
                  <c:v>4.3031865406394254E-2</c:v>
                </c:pt>
                <c:pt idx="69">
                  <c:v>4.115016881673423E-2</c:v>
                </c:pt>
                <c:pt idx="70">
                  <c:v>3.8221755405959061E-2</c:v>
                </c:pt>
                <c:pt idx="71">
                  <c:v>3.9344897778101746E-2</c:v>
                </c:pt>
                <c:pt idx="72">
                  <c:v>3.5351162918832411E-2</c:v>
                </c:pt>
                <c:pt idx="73">
                  <c:v>3.2987771834379287E-2</c:v>
                </c:pt>
                <c:pt idx="74">
                  <c:v>3.5389505828328074E-2</c:v>
                </c:pt>
                <c:pt idx="75">
                  <c:v>3.1098078802877717E-2</c:v>
                </c:pt>
                <c:pt idx="76">
                  <c:v>2.9783230299882456E-2</c:v>
                </c:pt>
                <c:pt idx="77">
                  <c:v>3.073089314807682E-2</c:v>
                </c:pt>
                <c:pt idx="78">
                  <c:v>2.9137596769832231E-2</c:v>
                </c:pt>
                <c:pt idx="79">
                  <c:v>2.3519954264671225E-2</c:v>
                </c:pt>
                <c:pt idx="80">
                  <c:v>2.2800640298435017E-2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'data W1-3B-1'!$I$1:$J$1</c:f>
              <c:strCache>
                <c:ptCount val="1"/>
                <c:pt idx="0">
                  <c:v>W1-3B-1 OV = 2.5V</c:v>
                </c:pt>
              </c:strCache>
            </c:strRef>
          </c:tx>
          <c:spPr>
            <a:ln w="12700">
              <a:solidFill>
                <a:srgbClr val="4F81BD"/>
              </a:solidFill>
            </a:ln>
          </c:spPr>
          <c:marker>
            <c:symbol val="square"/>
            <c:size val="5"/>
            <c:spPr>
              <a:noFill/>
              <a:ln w="9525">
                <a:solidFill>
                  <a:srgbClr val="1F497D"/>
                </a:solidFill>
              </a:ln>
            </c:spPr>
          </c:marker>
          <c:xVal>
            <c:numRef>
              <c:f>'data W1-3B-1'!$A$13:$A$93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'data W1-3B-1'!$J$13:$J$93</c:f>
              <c:numCache>
                <c:formatCode>0.000</c:formatCode>
                <c:ptCount val="81"/>
                <c:pt idx="0">
                  <c:v>2.0457031167991149E-2</c:v>
                </c:pt>
                <c:pt idx="1">
                  <c:v>8.993195997767137E-3</c:v>
                </c:pt>
                <c:pt idx="2">
                  <c:v>4.455449032735579E-2</c:v>
                </c:pt>
                <c:pt idx="3">
                  <c:v>5.9687259264663339E-2</c:v>
                </c:pt>
                <c:pt idx="4">
                  <c:v>7.2468112151952535E-2</c:v>
                </c:pt>
                <c:pt idx="5">
                  <c:v>8.0336311060797846E-2</c:v>
                </c:pt>
                <c:pt idx="6">
                  <c:v>8.4287859997879674E-2</c:v>
                </c:pt>
                <c:pt idx="7">
                  <c:v>8.7432691848134542E-2</c:v>
                </c:pt>
                <c:pt idx="8">
                  <c:v>9.2687159591138921E-2</c:v>
                </c:pt>
                <c:pt idx="9">
                  <c:v>9.7280771143667399E-2</c:v>
                </c:pt>
                <c:pt idx="10">
                  <c:v>9.9557649846768695E-2</c:v>
                </c:pt>
                <c:pt idx="11">
                  <c:v>0.10354528212656408</c:v>
                </c:pt>
                <c:pt idx="12">
                  <c:v>0.10505151063586585</c:v>
                </c:pt>
                <c:pt idx="13">
                  <c:v>0.11495719061110965</c:v>
                </c:pt>
                <c:pt idx="14">
                  <c:v>0.11709824310889724</c:v>
                </c:pt>
                <c:pt idx="15">
                  <c:v>0.12768500741528954</c:v>
                </c:pt>
                <c:pt idx="16">
                  <c:v>0.13438812938389266</c:v>
                </c:pt>
                <c:pt idx="17">
                  <c:v>0.151005721963451</c:v>
                </c:pt>
                <c:pt idx="18">
                  <c:v>0.16426009742594266</c:v>
                </c:pt>
                <c:pt idx="19">
                  <c:v>0.17505638520897937</c:v>
                </c:pt>
                <c:pt idx="20">
                  <c:v>0.18899303052766722</c:v>
                </c:pt>
                <c:pt idx="21">
                  <c:v>0.1983446625064664</c:v>
                </c:pt>
                <c:pt idx="22">
                  <c:v>0.20603122551222269</c:v>
                </c:pt>
                <c:pt idx="23">
                  <c:v>0.21305769934193372</c:v>
                </c:pt>
                <c:pt idx="24">
                  <c:v>0.21584569006560111</c:v>
                </c:pt>
                <c:pt idx="25">
                  <c:v>0.21704526238002742</c:v>
                </c:pt>
                <c:pt idx="26">
                  <c:v>0.22283795199129916</c:v>
                </c:pt>
                <c:pt idx="27">
                  <c:v>0.22092415955721939</c:v>
                </c:pt>
                <c:pt idx="28">
                  <c:v>0.22013496329878282</c:v>
                </c:pt>
                <c:pt idx="29">
                  <c:v>0.21792469243487841</c:v>
                </c:pt>
                <c:pt idx="30">
                  <c:v>0.20001098089054689</c:v>
                </c:pt>
                <c:pt idx="31">
                  <c:v>0.21506839764159752</c:v>
                </c:pt>
                <c:pt idx="32">
                  <c:v>0.21111250866525608</c:v>
                </c:pt>
                <c:pt idx="33">
                  <c:v>0.20940519689845347</c:v>
                </c:pt>
                <c:pt idx="34">
                  <c:v>0.2064738134964432</c:v>
                </c:pt>
                <c:pt idx="35">
                  <c:v>0.2020584010102732</c:v>
                </c:pt>
                <c:pt idx="36">
                  <c:v>0.19001065975068146</c:v>
                </c:pt>
                <c:pt idx="37">
                  <c:v>0.18749840555039032</c:v>
                </c:pt>
                <c:pt idx="38">
                  <c:v>0.1832593501482927</c:v>
                </c:pt>
                <c:pt idx="39">
                  <c:v>0.17989669232055144</c:v>
                </c:pt>
                <c:pt idx="40">
                  <c:v>0.17304862566485485</c:v>
                </c:pt>
                <c:pt idx="41">
                  <c:v>0.16643807143533029</c:v>
                </c:pt>
                <c:pt idx="42">
                  <c:v>0.1640032761287622</c:v>
                </c:pt>
                <c:pt idx="43">
                  <c:v>0.15708099346279816</c:v>
                </c:pt>
                <c:pt idx="44">
                  <c:v>0.1536768070637122</c:v>
                </c:pt>
                <c:pt idx="45">
                  <c:v>0.14778874332041267</c:v>
                </c:pt>
                <c:pt idx="46">
                  <c:v>0.14395103386176861</c:v>
                </c:pt>
                <c:pt idx="47">
                  <c:v>0.13766471939384758</c:v>
                </c:pt>
                <c:pt idx="48">
                  <c:v>0.13414368972714205</c:v>
                </c:pt>
                <c:pt idx="49">
                  <c:v>0.12940906917054365</c:v>
                </c:pt>
                <c:pt idx="50">
                  <c:v>0.1250600981139558</c:v>
                </c:pt>
                <c:pt idx="51">
                  <c:v>0.12092901194768345</c:v>
                </c:pt>
                <c:pt idx="52">
                  <c:v>0.11852638954916057</c:v>
                </c:pt>
                <c:pt idx="53">
                  <c:v>0.11249236200333453</c:v>
                </c:pt>
                <c:pt idx="54">
                  <c:v>0.11072964769393741</c:v>
                </c:pt>
                <c:pt idx="55">
                  <c:v>0.1060320852195883</c:v>
                </c:pt>
                <c:pt idx="56">
                  <c:v>0.10364486278760886</c:v>
                </c:pt>
                <c:pt idx="57">
                  <c:v>9.9406753433734132E-2</c:v>
                </c:pt>
                <c:pt idx="58">
                  <c:v>9.4940305605338657E-2</c:v>
                </c:pt>
                <c:pt idx="59">
                  <c:v>9.3657156261633706E-2</c:v>
                </c:pt>
                <c:pt idx="60">
                  <c:v>9.1554715767600284E-2</c:v>
                </c:pt>
                <c:pt idx="61">
                  <c:v>8.7580656008994145E-2</c:v>
                </c:pt>
                <c:pt idx="62">
                  <c:v>8.5474440503289145E-2</c:v>
                </c:pt>
                <c:pt idx="63">
                  <c:v>8.1796571878828161E-2</c:v>
                </c:pt>
                <c:pt idx="64">
                  <c:v>8.0047603003599185E-2</c:v>
                </c:pt>
                <c:pt idx="65">
                  <c:v>7.5724680216136639E-2</c:v>
                </c:pt>
                <c:pt idx="66">
                  <c:v>7.3059859003300462E-2</c:v>
                </c:pt>
                <c:pt idx="67">
                  <c:v>7.3202432257747876E-2</c:v>
                </c:pt>
                <c:pt idx="68">
                  <c:v>6.7114274150864392E-2</c:v>
                </c:pt>
                <c:pt idx="69">
                  <c:v>6.5208955600401963E-2</c:v>
                </c:pt>
                <c:pt idx="70">
                  <c:v>6.4543994639431945E-2</c:v>
                </c:pt>
                <c:pt idx="71">
                  <c:v>6.4041102488726756E-2</c:v>
                </c:pt>
                <c:pt idx="72">
                  <c:v>5.9692943205017626E-2</c:v>
                </c:pt>
                <c:pt idx="73">
                  <c:v>5.8704847671815767E-2</c:v>
                </c:pt>
                <c:pt idx="74">
                  <c:v>5.8177085126016145E-2</c:v>
                </c:pt>
                <c:pt idx="75">
                  <c:v>5.4733321929961998E-2</c:v>
                </c:pt>
                <c:pt idx="76">
                  <c:v>5.3476233479560015E-2</c:v>
                </c:pt>
                <c:pt idx="77">
                  <c:v>4.8695913399827727E-2</c:v>
                </c:pt>
                <c:pt idx="78">
                  <c:v>4.9409489303869715E-2</c:v>
                </c:pt>
                <c:pt idx="79">
                  <c:v>4.3743752248668263E-2</c:v>
                </c:pt>
                <c:pt idx="80">
                  <c:v>3.8577869125414846E-2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'data W1-3B-1'!$Q$1:$R$1</c:f>
              <c:strCache>
                <c:ptCount val="1"/>
                <c:pt idx="0">
                  <c:v>W1-3B-1 OV = 3.5V</c:v>
                </c:pt>
              </c:strCache>
            </c:strRef>
          </c:tx>
          <c:spPr>
            <a:ln w="12700">
              <a:solidFill>
                <a:srgbClr val="7030A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7030A0"/>
                </a:solidFill>
              </a:ln>
            </c:spPr>
          </c:marker>
          <c:xVal>
            <c:numRef>
              <c:f>'data W1-3B-1'!$A$13:$A$93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'data W1-3B-1'!$R$13:$R$93</c:f>
              <c:numCache>
                <c:formatCode>0.000</c:formatCode>
                <c:ptCount val="81"/>
                <c:pt idx="0">
                  <c:v>3.893098274203733E-2</c:v>
                </c:pt>
                <c:pt idx="1">
                  <c:v>5.0717416614811092E-2</c:v>
                </c:pt>
                <c:pt idx="2">
                  <c:v>4.74923026073715E-2</c:v>
                </c:pt>
                <c:pt idx="3">
                  <c:v>7.4714583113720909E-2</c:v>
                </c:pt>
                <c:pt idx="4">
                  <c:v>7.8873530671032019E-2</c:v>
                </c:pt>
                <c:pt idx="5">
                  <c:v>8.7315874713218666E-2</c:v>
                </c:pt>
                <c:pt idx="6">
                  <c:v>9.2724140024043306E-2</c:v>
                </c:pt>
                <c:pt idx="7">
                  <c:v>9.5040151373960408E-2</c:v>
                </c:pt>
                <c:pt idx="8">
                  <c:v>0.10451553129999556</c:v>
                </c:pt>
                <c:pt idx="9">
                  <c:v>9.6981134882218753E-2</c:v>
                </c:pt>
                <c:pt idx="10">
                  <c:v>0.1118292859488792</c:v>
                </c:pt>
                <c:pt idx="11">
                  <c:v>0.11421764875299224</c:v>
                </c:pt>
                <c:pt idx="12">
                  <c:v>0.11944314695051141</c:v>
                </c:pt>
                <c:pt idx="13">
                  <c:v>0.1273555002235518</c:v>
                </c:pt>
                <c:pt idx="14">
                  <c:v>0.13301422690670989</c:v>
                </c:pt>
                <c:pt idx="15">
                  <c:v>0.14513522116374275</c:v>
                </c:pt>
                <c:pt idx="16">
                  <c:v>0.15254936547722689</c:v>
                </c:pt>
                <c:pt idx="17">
                  <c:v>0.16759489351563617</c:v>
                </c:pt>
                <c:pt idx="18">
                  <c:v>0.18474248307341956</c:v>
                </c:pt>
                <c:pt idx="19">
                  <c:v>0.19623853664467689</c:v>
                </c:pt>
                <c:pt idx="20">
                  <c:v>0.21212138718172727</c:v>
                </c:pt>
                <c:pt idx="21">
                  <c:v>0.2234103694980471</c:v>
                </c:pt>
                <c:pt idx="22">
                  <c:v>0.23060324647691602</c:v>
                </c:pt>
                <c:pt idx="23">
                  <c:v>0.24132667872940117</c:v>
                </c:pt>
                <c:pt idx="24">
                  <c:v>0.24376291226870325</c:v>
                </c:pt>
                <c:pt idx="25">
                  <c:v>0.2473716103108341</c:v>
                </c:pt>
                <c:pt idx="26">
                  <c:v>0.25430139573749982</c:v>
                </c:pt>
                <c:pt idx="27">
                  <c:v>0.25041257555981239</c:v>
                </c:pt>
                <c:pt idx="28">
                  <c:v>0.2503226907929757</c:v>
                </c:pt>
                <c:pt idx="29">
                  <c:v>0.24965783673742492</c:v>
                </c:pt>
                <c:pt idx="30">
                  <c:v>0.22843630825923322</c:v>
                </c:pt>
                <c:pt idx="31">
                  <c:v>0.24829573687029949</c:v>
                </c:pt>
                <c:pt idx="32">
                  <c:v>0.2436550197864438</c:v>
                </c:pt>
                <c:pt idx="33">
                  <c:v>0.24132636925571135</c:v>
                </c:pt>
                <c:pt idx="34">
                  <c:v>0.2384789322800194</c:v>
                </c:pt>
                <c:pt idx="35">
                  <c:v>0.23390461702529117</c:v>
                </c:pt>
                <c:pt idx="36">
                  <c:v>0.22173337525395276</c:v>
                </c:pt>
                <c:pt idx="37">
                  <c:v>0.21872710176734336</c:v>
                </c:pt>
                <c:pt idx="38">
                  <c:v>0.21512204672559376</c:v>
                </c:pt>
                <c:pt idx="39">
                  <c:v>0.21061375870181417</c:v>
                </c:pt>
                <c:pt idx="40">
                  <c:v>0.20194247057731554</c:v>
                </c:pt>
                <c:pt idx="41">
                  <c:v>0.19631771611034252</c:v>
                </c:pt>
                <c:pt idx="42">
                  <c:v>0.19387292955481211</c:v>
                </c:pt>
                <c:pt idx="43">
                  <c:v>0.18865224633374342</c:v>
                </c:pt>
                <c:pt idx="44">
                  <c:v>0.18227828915541927</c:v>
                </c:pt>
                <c:pt idx="45">
                  <c:v>0.17806587571626861</c:v>
                </c:pt>
                <c:pt idx="46">
                  <c:v>0.17192045175356133</c:v>
                </c:pt>
                <c:pt idx="47">
                  <c:v>0.16562194129579888</c:v>
                </c:pt>
                <c:pt idx="48">
                  <c:v>0.16230378821954286</c:v>
                </c:pt>
                <c:pt idx="49">
                  <c:v>0.15690966312958618</c:v>
                </c:pt>
                <c:pt idx="50">
                  <c:v>0.15187854908939027</c:v>
                </c:pt>
                <c:pt idx="51">
                  <c:v>0.14633035057716218</c:v>
                </c:pt>
                <c:pt idx="52">
                  <c:v>0.14078097373525622</c:v>
                </c:pt>
                <c:pt idx="53">
                  <c:v>0.13731251333827846</c:v>
                </c:pt>
                <c:pt idx="54">
                  <c:v>0.13536980456052772</c:v>
                </c:pt>
                <c:pt idx="55">
                  <c:v>0.12951218742308465</c:v>
                </c:pt>
                <c:pt idx="56">
                  <c:v>0.12538945119955355</c:v>
                </c:pt>
                <c:pt idx="57">
                  <c:v>0.12272772094011988</c:v>
                </c:pt>
                <c:pt idx="58">
                  <c:v>0.11882389327397871</c:v>
                </c:pt>
                <c:pt idx="59">
                  <c:v>0.11700066304866288</c:v>
                </c:pt>
                <c:pt idx="60">
                  <c:v>0.11379538447807844</c:v>
                </c:pt>
                <c:pt idx="61">
                  <c:v>0.10649652109955632</c:v>
                </c:pt>
                <c:pt idx="62">
                  <c:v>0.1049687029691037</c:v>
                </c:pt>
                <c:pt idx="63">
                  <c:v>0.10052505708957879</c:v>
                </c:pt>
                <c:pt idx="64">
                  <c:v>9.8359361796595449E-2</c:v>
                </c:pt>
                <c:pt idx="65">
                  <c:v>9.6747218836375104E-2</c:v>
                </c:pt>
                <c:pt idx="66">
                  <c:v>9.0792833856017149E-2</c:v>
                </c:pt>
                <c:pt idx="67">
                  <c:v>8.7076940375446624E-2</c:v>
                </c:pt>
                <c:pt idx="68">
                  <c:v>8.5581090427105488E-2</c:v>
                </c:pt>
                <c:pt idx="69">
                  <c:v>8.4193944634533655E-2</c:v>
                </c:pt>
                <c:pt idx="70">
                  <c:v>8.4179157139780761E-2</c:v>
                </c:pt>
                <c:pt idx="71">
                  <c:v>7.6469509663042168E-2</c:v>
                </c:pt>
                <c:pt idx="72">
                  <c:v>7.6767866126064691E-2</c:v>
                </c:pt>
                <c:pt idx="73">
                  <c:v>7.4595969711002311E-2</c:v>
                </c:pt>
                <c:pt idx="74">
                  <c:v>7.2702477574547592E-2</c:v>
                </c:pt>
                <c:pt idx="75">
                  <c:v>6.7751734036912509E-2</c:v>
                </c:pt>
                <c:pt idx="76">
                  <c:v>6.8784309548864872E-2</c:v>
                </c:pt>
                <c:pt idx="77">
                  <c:v>6.6525619132858579E-2</c:v>
                </c:pt>
                <c:pt idx="78">
                  <c:v>6.3711462094738436E-2</c:v>
                </c:pt>
                <c:pt idx="79">
                  <c:v>6.7606430977233262E-2</c:v>
                </c:pt>
                <c:pt idx="80">
                  <c:v>5.6578287858836979E-2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'data W1-3B-1'!$X$1:$Y$1</c:f>
              <c:strCache>
                <c:ptCount val="1"/>
                <c:pt idx="0">
                  <c:v>W1-3B-1 OV = 4V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'data W1-3B-1'!$A$13:$A$93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'data W1-3B-1'!$Y$13:$Y$93</c:f>
              <c:numCache>
                <c:formatCode>0.000</c:formatCode>
                <c:ptCount val="81"/>
                <c:pt idx="0">
                  <c:v>5.5598958342347786E-2</c:v>
                </c:pt>
                <c:pt idx="1">
                  <c:v>9.522300037133076E-2</c:v>
                </c:pt>
                <c:pt idx="2">
                  <c:v>7.6595112133132817E-2</c:v>
                </c:pt>
                <c:pt idx="3">
                  <c:v>8.9328884431408101E-2</c:v>
                </c:pt>
                <c:pt idx="4">
                  <c:v>8.9789817875931821E-2</c:v>
                </c:pt>
                <c:pt idx="5">
                  <c:v>9.483872283921678E-2</c:v>
                </c:pt>
                <c:pt idx="6">
                  <c:v>0.10402026936561767</c:v>
                </c:pt>
                <c:pt idx="7">
                  <c:v>0.10279087544025177</c:v>
                </c:pt>
                <c:pt idx="8">
                  <c:v>0.1122756475351397</c:v>
                </c:pt>
                <c:pt idx="9">
                  <c:v>0.11676690777265078</c:v>
                </c:pt>
                <c:pt idx="10">
                  <c:v>0.11933024210003279</c:v>
                </c:pt>
                <c:pt idx="11">
                  <c:v>0.12079435461688731</c:v>
                </c:pt>
                <c:pt idx="12">
                  <c:v>0.12787015639170649</c:v>
                </c:pt>
                <c:pt idx="13">
                  <c:v>0.13440111703219854</c:v>
                </c:pt>
                <c:pt idx="14">
                  <c:v>0.14200795607292088</c:v>
                </c:pt>
                <c:pt idx="15">
                  <c:v>0.15006777824786566</c:v>
                </c:pt>
                <c:pt idx="16">
                  <c:v>0.16248755146863333</c:v>
                </c:pt>
                <c:pt idx="17">
                  <c:v>0.18027337789555711</c:v>
                </c:pt>
                <c:pt idx="18">
                  <c:v>0.19676670274729643</c:v>
                </c:pt>
                <c:pt idx="19">
                  <c:v>0.20908003021088964</c:v>
                </c:pt>
                <c:pt idx="20">
                  <c:v>0.22448460017253744</c:v>
                </c:pt>
                <c:pt idx="21">
                  <c:v>0.23394058200756429</c:v>
                </c:pt>
                <c:pt idx="22">
                  <c:v>0.24362640839072763</c:v>
                </c:pt>
                <c:pt idx="23">
                  <c:v>0.25328728967469777</c:v>
                </c:pt>
                <c:pt idx="24">
                  <c:v>0.25545169988664379</c:v>
                </c:pt>
                <c:pt idx="25">
                  <c:v>0.26276985636185918</c:v>
                </c:pt>
                <c:pt idx="26">
                  <c:v>0.26764213423435201</c:v>
                </c:pt>
                <c:pt idx="27">
                  <c:v>0.26906669613172235</c:v>
                </c:pt>
                <c:pt idx="28">
                  <c:v>0.2674041112223326</c:v>
                </c:pt>
                <c:pt idx="29">
                  <c:v>0.26690515571811496</c:v>
                </c:pt>
                <c:pt idx="30">
                  <c:v>0.24283550142691468</c:v>
                </c:pt>
                <c:pt idx="31">
                  <c:v>0.26535110016868069</c:v>
                </c:pt>
                <c:pt idx="32">
                  <c:v>0.26050629000348663</c:v>
                </c:pt>
                <c:pt idx="33">
                  <c:v>0.25808831580647573</c:v>
                </c:pt>
                <c:pt idx="34">
                  <c:v>0.25729669554551937</c:v>
                </c:pt>
                <c:pt idx="35">
                  <c:v>0.25224845012833175</c:v>
                </c:pt>
                <c:pt idx="36">
                  <c:v>0.23868261302127486</c:v>
                </c:pt>
                <c:pt idx="37">
                  <c:v>0.23549787138602693</c:v>
                </c:pt>
                <c:pt idx="38">
                  <c:v>0.23123866894787914</c:v>
                </c:pt>
                <c:pt idx="39">
                  <c:v>0.22903612755930883</c:v>
                </c:pt>
                <c:pt idx="40">
                  <c:v>0.21989872056143986</c:v>
                </c:pt>
                <c:pt idx="41">
                  <c:v>0.21401279185166525</c:v>
                </c:pt>
                <c:pt idx="42">
                  <c:v>0.20822236237165587</c:v>
                </c:pt>
                <c:pt idx="43">
                  <c:v>0.20231811493627988</c:v>
                </c:pt>
                <c:pt idx="44">
                  <c:v>0.1965433025574069</c:v>
                </c:pt>
                <c:pt idx="45">
                  <c:v>0.19003186023667717</c:v>
                </c:pt>
                <c:pt idx="46">
                  <c:v>0.18492642070750173</c:v>
                </c:pt>
                <c:pt idx="47">
                  <c:v>0.18159264610752965</c:v>
                </c:pt>
                <c:pt idx="48">
                  <c:v>0.17705564534466425</c:v>
                </c:pt>
                <c:pt idx="49">
                  <c:v>0.1704243234269964</c:v>
                </c:pt>
                <c:pt idx="50">
                  <c:v>0.16726494098161829</c:v>
                </c:pt>
                <c:pt idx="51">
                  <c:v>0.15970472509072328</c:v>
                </c:pt>
                <c:pt idx="52">
                  <c:v>0.15665268163878712</c:v>
                </c:pt>
                <c:pt idx="53">
                  <c:v>0.14910725236076319</c:v>
                </c:pt>
                <c:pt idx="54">
                  <c:v>0.14702790721629466</c:v>
                </c:pt>
                <c:pt idx="55">
                  <c:v>0.14402751367510236</c:v>
                </c:pt>
                <c:pt idx="56">
                  <c:v>0.13753464891548328</c:v>
                </c:pt>
                <c:pt idx="57">
                  <c:v>0.13274811872568365</c:v>
                </c:pt>
                <c:pt idx="58">
                  <c:v>0.12866812273646502</c:v>
                </c:pt>
                <c:pt idx="59">
                  <c:v>0.12576720600244604</c:v>
                </c:pt>
                <c:pt idx="60">
                  <c:v>0.12197990291429073</c:v>
                </c:pt>
                <c:pt idx="61">
                  <c:v>0.119574840272201</c:v>
                </c:pt>
                <c:pt idx="62">
                  <c:v>0.11896016522518064</c:v>
                </c:pt>
                <c:pt idx="63">
                  <c:v>0.11210481517621822</c:v>
                </c:pt>
                <c:pt idx="64">
                  <c:v>0.10687132058520719</c:v>
                </c:pt>
                <c:pt idx="65">
                  <c:v>0.10588270573944537</c:v>
                </c:pt>
                <c:pt idx="66">
                  <c:v>0.10235497129720365</c:v>
                </c:pt>
                <c:pt idx="67">
                  <c:v>0.10049740850534575</c:v>
                </c:pt>
                <c:pt idx="68">
                  <c:v>9.4390460800090933E-2</c:v>
                </c:pt>
                <c:pt idx="69">
                  <c:v>9.3855259096920024E-2</c:v>
                </c:pt>
                <c:pt idx="70">
                  <c:v>9.0934613652778218E-2</c:v>
                </c:pt>
                <c:pt idx="71">
                  <c:v>8.5752349575937012E-2</c:v>
                </c:pt>
                <c:pt idx="72">
                  <c:v>8.2118682433715756E-2</c:v>
                </c:pt>
                <c:pt idx="73">
                  <c:v>8.3919453208321032E-2</c:v>
                </c:pt>
                <c:pt idx="74">
                  <c:v>7.9739575087517361E-2</c:v>
                </c:pt>
                <c:pt idx="75">
                  <c:v>8.1916865249692314E-2</c:v>
                </c:pt>
                <c:pt idx="76">
                  <c:v>7.6922962370757283E-2</c:v>
                </c:pt>
                <c:pt idx="77">
                  <c:v>0.10075250520264228</c:v>
                </c:pt>
                <c:pt idx="78">
                  <c:v>7.4273523020036772E-2</c:v>
                </c:pt>
                <c:pt idx="79">
                  <c:v>7.2232264990176154E-2</c:v>
                </c:pt>
                <c:pt idx="80">
                  <c:v>6.8319859456659207E-2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575616"/>
        <c:axId val="116578944"/>
      </c:scatterChart>
      <c:valAx>
        <c:axId val="116575616"/>
        <c:scaling>
          <c:orientation val="minMax"/>
          <c:max val="700"/>
          <c:min val="3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wavelength (nm)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16578944"/>
        <c:crosses val="autoZero"/>
        <c:crossBetween val="midCat"/>
      </c:valAx>
      <c:valAx>
        <c:axId val="116578944"/>
        <c:scaling>
          <c:orientation val="minMax"/>
          <c:max val="0.5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PDE</a:t>
                </a:r>
              </a:p>
            </c:rich>
          </c:tx>
          <c:layout>
            <c:manualLayout>
              <c:xMode val="edge"/>
              <c:yMode val="edge"/>
              <c:x val="5.9012708138314485E-3"/>
              <c:y val="0.46309125214939112"/>
            </c:manualLayout>
          </c:layout>
          <c:overlay val="0"/>
        </c:title>
        <c:numFmt formatCode="0.000" sourceLinked="1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16575616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55011023678129434"/>
          <c:y val="0.1559978133806994"/>
          <c:w val="0.36988578010803336"/>
          <c:h val="0.24326895980107749"/>
        </c:manualLayout>
      </c:layout>
      <c:overlay val="0"/>
      <c:spPr>
        <a:solidFill>
          <a:schemeClr val="bg1"/>
        </a:solidFill>
        <a:ln>
          <a:solidFill>
            <a:sysClr val="windowText" lastClr="000000"/>
          </a:solidFill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/>
            </a:pPr>
            <a:r>
              <a:rPr lang="en-GB"/>
              <a:t>KETEK 2014  C4-W3-c3-ch16 </a:t>
            </a:r>
          </a:p>
        </c:rich>
      </c:tx>
      <c:layout>
        <c:manualLayout>
          <c:xMode val="edge"/>
          <c:yMode val="edge"/>
          <c:x val="0.11661865900150752"/>
          <c:y val="0.1596533558305211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846702092729257"/>
          <c:y val="0.15030821147356582"/>
          <c:w val="0.75505611926107852"/>
          <c:h val="0.7105224971878515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'KETEK C4-W3-c3-ch16'!$D$1</c:f>
              <c:strCache>
                <c:ptCount val="1"/>
                <c:pt idx="0">
                  <c:v>KETEK C4-W3-c3-ch16 OV=2V</c:v>
                </c:pt>
              </c:strCache>
            </c:strRef>
          </c:tx>
          <c:spPr>
            <a:ln w="12700"/>
          </c:spPr>
          <c:marker>
            <c:symbol val="square"/>
            <c:size val="5"/>
            <c:spPr>
              <a:noFill/>
            </c:spPr>
          </c:marker>
          <c:xVal>
            <c:numRef>
              <c:f>'KETEK C4-W3-c3-ch16'!$C$13:$C$93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'KETEK C4-W3-c3-ch16'!$E$13:$E$93</c:f>
              <c:numCache>
                <c:formatCode>0.000</c:formatCode>
                <c:ptCount val="81"/>
                <c:pt idx="0">
                  <c:v>2.243071264810698E-2</c:v>
                </c:pt>
                <c:pt idx="1">
                  <c:v>0.11234832886444729</c:v>
                </c:pt>
                <c:pt idx="2">
                  <c:v>9.9067992236476346E-2</c:v>
                </c:pt>
                <c:pt idx="3">
                  <c:v>0.11950494882816387</c:v>
                </c:pt>
                <c:pt idx="4">
                  <c:v>0.11622745489347537</c:v>
                </c:pt>
                <c:pt idx="5">
                  <c:v>0.25676976383354061</c:v>
                </c:pt>
                <c:pt idx="6">
                  <c:v>0.25908051940870985</c:v>
                </c:pt>
                <c:pt idx="7">
                  <c:v>0.26706338435515387</c:v>
                </c:pt>
                <c:pt idx="8">
                  <c:v>0.26970731815642934</c:v>
                </c:pt>
                <c:pt idx="9">
                  <c:v>0.27672466438456089</c:v>
                </c:pt>
                <c:pt idx="10">
                  <c:v>0.27749771621678238</c:v>
                </c:pt>
                <c:pt idx="11">
                  <c:v>0.28406245823817439</c:v>
                </c:pt>
                <c:pt idx="12">
                  <c:v>0.28628667228964416</c:v>
                </c:pt>
                <c:pt idx="13">
                  <c:v>0.29949549554130567</c:v>
                </c:pt>
                <c:pt idx="14">
                  <c:v>0.29962798919137323</c:v>
                </c:pt>
                <c:pt idx="15">
                  <c:v>0.30843106761363887</c:v>
                </c:pt>
                <c:pt idx="16">
                  <c:v>0.31066211237050034</c:v>
                </c:pt>
                <c:pt idx="17">
                  <c:v>0.32523841127862169</c:v>
                </c:pt>
                <c:pt idx="18">
                  <c:v>0.3325093368738033</c:v>
                </c:pt>
                <c:pt idx="19">
                  <c:v>0.33195827879812007</c:v>
                </c:pt>
                <c:pt idx="20">
                  <c:v>0.34608477367184293</c:v>
                </c:pt>
                <c:pt idx="21">
                  <c:v>0.34113178155000723</c:v>
                </c:pt>
                <c:pt idx="22">
                  <c:v>0.34257527039183849</c:v>
                </c:pt>
                <c:pt idx="23">
                  <c:v>0.34530816475127746</c:v>
                </c:pt>
                <c:pt idx="24">
                  <c:v>0.34515288739354816</c:v>
                </c:pt>
                <c:pt idx="25">
                  <c:v>0.33923734704672992</c:v>
                </c:pt>
                <c:pt idx="26">
                  <c:v>0.3367592993377827</c:v>
                </c:pt>
                <c:pt idx="27">
                  <c:v>0.33065990343878515</c:v>
                </c:pt>
                <c:pt idx="28">
                  <c:v>0.32680406731616191</c:v>
                </c:pt>
                <c:pt idx="29">
                  <c:v>0.32200671225092709</c:v>
                </c:pt>
                <c:pt idx="30">
                  <c:v>0.31094067294328503</c:v>
                </c:pt>
                <c:pt idx="31">
                  <c:v>0.30632352165294446</c:v>
                </c:pt>
                <c:pt idx="32">
                  <c:v>0.29254666420634079</c:v>
                </c:pt>
                <c:pt idx="33">
                  <c:v>0.28719235831652551</c:v>
                </c:pt>
                <c:pt idx="34">
                  <c:v>0.27904165930588443</c:v>
                </c:pt>
                <c:pt idx="35">
                  <c:v>0.27193829621416254</c:v>
                </c:pt>
                <c:pt idx="36">
                  <c:v>0.25892845611523507</c:v>
                </c:pt>
                <c:pt idx="37">
                  <c:v>0.25547679169914206</c:v>
                </c:pt>
                <c:pt idx="38">
                  <c:v>0.24625084616194465</c:v>
                </c:pt>
                <c:pt idx="39">
                  <c:v>0.23873170809744537</c:v>
                </c:pt>
                <c:pt idx="40">
                  <c:v>0.23240372177899551</c:v>
                </c:pt>
                <c:pt idx="41">
                  <c:v>0.2238471472564077</c:v>
                </c:pt>
                <c:pt idx="42">
                  <c:v>0.21872489894967087</c:v>
                </c:pt>
                <c:pt idx="43">
                  <c:v>0.21200293278973642</c:v>
                </c:pt>
                <c:pt idx="44">
                  <c:v>0.20702192762945926</c:v>
                </c:pt>
                <c:pt idx="45">
                  <c:v>0.20091101838893249</c:v>
                </c:pt>
                <c:pt idx="46">
                  <c:v>0.19302876193149404</c:v>
                </c:pt>
                <c:pt idx="47">
                  <c:v>0.18776023290751212</c:v>
                </c:pt>
                <c:pt idx="48">
                  <c:v>0.18239698695236617</c:v>
                </c:pt>
                <c:pt idx="49">
                  <c:v>0.17777874941907554</c:v>
                </c:pt>
                <c:pt idx="50">
                  <c:v>0.16967615298616873</c:v>
                </c:pt>
                <c:pt idx="51">
                  <c:v>0.16303944736934989</c:v>
                </c:pt>
                <c:pt idx="52">
                  <c:v>0.16142700903950291</c:v>
                </c:pt>
                <c:pt idx="53">
                  <c:v>0.15346079326748255</c:v>
                </c:pt>
                <c:pt idx="54">
                  <c:v>0.15040328794678187</c:v>
                </c:pt>
                <c:pt idx="55">
                  <c:v>0.14642695865746938</c:v>
                </c:pt>
                <c:pt idx="56">
                  <c:v>0.13960433517523907</c:v>
                </c:pt>
                <c:pt idx="57">
                  <c:v>0.13711007957806648</c:v>
                </c:pt>
                <c:pt idx="58">
                  <c:v>0.13453278952119213</c:v>
                </c:pt>
                <c:pt idx="59">
                  <c:v>0.13135975952334747</c:v>
                </c:pt>
                <c:pt idx="60">
                  <c:v>0.1300143916503454</c:v>
                </c:pt>
                <c:pt idx="61">
                  <c:v>0.12458612297783203</c:v>
                </c:pt>
                <c:pt idx="62">
                  <c:v>0.12313143582874815</c:v>
                </c:pt>
                <c:pt idx="63">
                  <c:v>0.11873004669065447</c:v>
                </c:pt>
                <c:pt idx="64">
                  <c:v>0.11573436074256946</c:v>
                </c:pt>
                <c:pt idx="65">
                  <c:v>0.11127086995161981</c:v>
                </c:pt>
                <c:pt idx="66">
                  <c:v>0.10899101096114391</c:v>
                </c:pt>
                <c:pt idx="67">
                  <c:v>0.10651903763711347</c:v>
                </c:pt>
                <c:pt idx="68">
                  <c:v>0.10390768397799793</c:v>
                </c:pt>
                <c:pt idx="69">
                  <c:v>9.8908907668671234E-2</c:v>
                </c:pt>
                <c:pt idx="70">
                  <c:v>9.9523294184752462E-2</c:v>
                </c:pt>
                <c:pt idx="71">
                  <c:v>9.4219699880546015E-2</c:v>
                </c:pt>
                <c:pt idx="72">
                  <c:v>9.6399973499005406E-2</c:v>
                </c:pt>
                <c:pt idx="73">
                  <c:v>9.1680918446404899E-2</c:v>
                </c:pt>
                <c:pt idx="74">
                  <c:v>9.2606418283145892E-2</c:v>
                </c:pt>
                <c:pt idx="75">
                  <c:v>8.8572275737623163E-2</c:v>
                </c:pt>
                <c:pt idx="76">
                  <c:v>8.6516487705115913E-2</c:v>
                </c:pt>
                <c:pt idx="77">
                  <c:v>8.3363897416988617E-2</c:v>
                </c:pt>
                <c:pt idx="78">
                  <c:v>8.2783380361042339E-2</c:v>
                </c:pt>
                <c:pt idx="79">
                  <c:v>3.2786264501587274E-2</c:v>
                </c:pt>
                <c:pt idx="80">
                  <c:v>3.3536657091485088E-2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'KETEK C4-W3-c3-ch16'!$K$1</c:f>
              <c:strCache>
                <c:ptCount val="1"/>
                <c:pt idx="0">
                  <c:v>KETEK C4-W3-c3-ch16 OV=3V</c:v>
                </c:pt>
              </c:strCache>
            </c:strRef>
          </c:tx>
          <c:spPr>
            <a:ln w="12700"/>
          </c:spPr>
          <c:marker>
            <c:symbol val="square"/>
            <c:size val="5"/>
            <c:spPr>
              <a:noFill/>
            </c:spPr>
          </c:marker>
          <c:xVal>
            <c:numRef>
              <c:f>'KETEK C4-W3-c3-ch16'!$J$13:$J$93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'KETEK C4-W3-c3-ch16'!$L$13:$L$93</c:f>
              <c:numCache>
                <c:formatCode>0.000</c:formatCode>
                <c:ptCount val="81"/>
                <c:pt idx="0">
                  <c:v>2.2263094937481701E-2</c:v>
                </c:pt>
                <c:pt idx="1">
                  <c:v>0.12042609451499751</c:v>
                </c:pt>
                <c:pt idx="2">
                  <c:v>0.12484680054720512</c:v>
                </c:pt>
                <c:pt idx="3">
                  <c:v>0.3383876737743115</c:v>
                </c:pt>
                <c:pt idx="4">
                  <c:v>0.30958027503305752</c:v>
                </c:pt>
                <c:pt idx="5">
                  <c:v>0.31152073225191018</c:v>
                </c:pt>
                <c:pt idx="6">
                  <c:v>0.29811410326679727</c:v>
                </c:pt>
                <c:pt idx="7">
                  <c:v>0.30622106781447694</c:v>
                </c:pt>
                <c:pt idx="8">
                  <c:v>0.30826697103230016</c:v>
                </c:pt>
                <c:pt idx="9">
                  <c:v>0.30976076763000743</c:v>
                </c:pt>
                <c:pt idx="10">
                  <c:v>0.31655216637300276</c:v>
                </c:pt>
                <c:pt idx="11">
                  <c:v>0.32209280081841341</c:v>
                </c:pt>
                <c:pt idx="12">
                  <c:v>0.32885313324401882</c:v>
                </c:pt>
                <c:pt idx="13">
                  <c:v>0.34126878801459642</c:v>
                </c:pt>
                <c:pt idx="14">
                  <c:v>0.34221802685832625</c:v>
                </c:pt>
                <c:pt idx="15">
                  <c:v>0.35447736374580852</c:v>
                </c:pt>
                <c:pt idx="16">
                  <c:v>0.35665467242197046</c:v>
                </c:pt>
                <c:pt idx="17">
                  <c:v>0.36679849136279979</c:v>
                </c:pt>
                <c:pt idx="18">
                  <c:v>0.37730533164397706</c:v>
                </c:pt>
                <c:pt idx="19">
                  <c:v>0.37867241010348779</c:v>
                </c:pt>
                <c:pt idx="20">
                  <c:v>0.39308015944260805</c:v>
                </c:pt>
                <c:pt idx="21">
                  <c:v>0.3926448098523046</c:v>
                </c:pt>
                <c:pt idx="22">
                  <c:v>0.3913123056582623</c:v>
                </c:pt>
                <c:pt idx="23">
                  <c:v>0.39205026554773292</c:v>
                </c:pt>
                <c:pt idx="24">
                  <c:v>0.39297285589241338</c:v>
                </c:pt>
                <c:pt idx="25">
                  <c:v>0.39093434667775284</c:v>
                </c:pt>
                <c:pt idx="26">
                  <c:v>0.38771425749593796</c:v>
                </c:pt>
                <c:pt idx="27">
                  <c:v>0.38081409949077699</c:v>
                </c:pt>
                <c:pt idx="28">
                  <c:v>0.37753018785766135</c:v>
                </c:pt>
                <c:pt idx="29">
                  <c:v>0.37098881196973171</c:v>
                </c:pt>
                <c:pt idx="30">
                  <c:v>0.35880410737148893</c:v>
                </c:pt>
                <c:pt idx="31">
                  <c:v>0.3536614639352843</c:v>
                </c:pt>
                <c:pt idx="32">
                  <c:v>0.34615583433309638</c:v>
                </c:pt>
                <c:pt idx="33">
                  <c:v>0.3361681715742813</c:v>
                </c:pt>
                <c:pt idx="34">
                  <c:v>0.3266168857305482</c:v>
                </c:pt>
                <c:pt idx="35">
                  <c:v>0.32246035220247887</c:v>
                </c:pt>
                <c:pt idx="36">
                  <c:v>0.30648349539500952</c:v>
                </c:pt>
                <c:pt idx="37">
                  <c:v>0.30365855538623782</c:v>
                </c:pt>
                <c:pt idx="38">
                  <c:v>0.29350018576156522</c:v>
                </c:pt>
                <c:pt idx="39">
                  <c:v>0.28650739274681086</c:v>
                </c:pt>
                <c:pt idx="40">
                  <c:v>0.27631583699206941</c:v>
                </c:pt>
                <c:pt idx="41">
                  <c:v>0.26837112137833002</c:v>
                </c:pt>
                <c:pt idx="42">
                  <c:v>0.26560297545521522</c:v>
                </c:pt>
                <c:pt idx="43">
                  <c:v>0.25965488324701169</c:v>
                </c:pt>
                <c:pt idx="44">
                  <c:v>0.25203397324353999</c:v>
                </c:pt>
                <c:pt idx="45">
                  <c:v>0.24218534043060291</c:v>
                </c:pt>
                <c:pt idx="46">
                  <c:v>0.23159826946305764</c:v>
                </c:pt>
                <c:pt idx="47">
                  <c:v>0.22533278458074266</c:v>
                </c:pt>
                <c:pt idx="48">
                  <c:v>0.2229706563958683</c:v>
                </c:pt>
                <c:pt idx="49">
                  <c:v>0.21601826451688028</c:v>
                </c:pt>
                <c:pt idx="50">
                  <c:v>0.20735325505789295</c:v>
                </c:pt>
                <c:pt idx="51">
                  <c:v>0.20329852000291659</c:v>
                </c:pt>
                <c:pt idx="52">
                  <c:v>0.19752074368183739</c:v>
                </c:pt>
                <c:pt idx="53">
                  <c:v>0.19088733574431541</c:v>
                </c:pt>
                <c:pt idx="54">
                  <c:v>0.18518495918924827</c:v>
                </c:pt>
                <c:pt idx="55">
                  <c:v>0.18166534369380885</c:v>
                </c:pt>
                <c:pt idx="56">
                  <c:v>0.17492627134018465</c:v>
                </c:pt>
                <c:pt idx="57">
                  <c:v>0.17059892998364257</c:v>
                </c:pt>
                <c:pt idx="58">
                  <c:v>0.16764873639795788</c:v>
                </c:pt>
                <c:pt idx="59">
                  <c:v>0.16035841822101735</c:v>
                </c:pt>
                <c:pt idx="60">
                  <c:v>0.15695754763285885</c:v>
                </c:pt>
                <c:pt idx="61">
                  <c:v>0.1539966769489286</c:v>
                </c:pt>
                <c:pt idx="62">
                  <c:v>0.15387920191804763</c:v>
                </c:pt>
                <c:pt idx="63">
                  <c:v>0.14801329569211982</c:v>
                </c:pt>
                <c:pt idx="64">
                  <c:v>0.14011514114040249</c:v>
                </c:pt>
                <c:pt idx="65">
                  <c:v>0.13771837111348842</c:v>
                </c:pt>
                <c:pt idx="66">
                  <c:v>0.13462262885625631</c:v>
                </c:pt>
                <c:pt idx="67">
                  <c:v>0.13140429465408426</c:v>
                </c:pt>
                <c:pt idx="68">
                  <c:v>0.13429046064530592</c:v>
                </c:pt>
                <c:pt idx="69">
                  <c:v>0.12346907917997582</c:v>
                </c:pt>
                <c:pt idx="70">
                  <c:v>0.12299630302976217</c:v>
                </c:pt>
                <c:pt idx="71">
                  <c:v>0.11867365542922627</c:v>
                </c:pt>
                <c:pt idx="72">
                  <c:v>0.11831679884203207</c:v>
                </c:pt>
                <c:pt idx="73">
                  <c:v>0.11841445865238213</c:v>
                </c:pt>
                <c:pt idx="74">
                  <c:v>0.11850184441046478</c:v>
                </c:pt>
                <c:pt idx="75">
                  <c:v>0.11225522425202777</c:v>
                </c:pt>
                <c:pt idx="76">
                  <c:v>0.11077673616114035</c:v>
                </c:pt>
                <c:pt idx="77">
                  <c:v>0.10711230005125967</c:v>
                </c:pt>
                <c:pt idx="78">
                  <c:v>0.10417990524949093</c:v>
                </c:pt>
                <c:pt idx="79">
                  <c:v>0.11153885789273778</c:v>
                </c:pt>
                <c:pt idx="80">
                  <c:v>0.10935130090776414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'KETEK C4-W3-c3-ch16'!$S$1</c:f>
              <c:strCache>
                <c:ptCount val="1"/>
                <c:pt idx="0">
                  <c:v>KETEK C4-W3-c3-ch16 OV=4V</c:v>
                </c:pt>
              </c:strCache>
            </c:strRef>
          </c:tx>
          <c:spPr>
            <a:ln w="12700"/>
          </c:spPr>
          <c:marker>
            <c:symbol val="square"/>
            <c:size val="5"/>
            <c:spPr>
              <a:noFill/>
            </c:spPr>
          </c:marker>
          <c:xVal>
            <c:numRef>
              <c:f>'KETEK C4-W3-c3-ch16'!$R$13:$R$93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'KETEK C4-W3-c3-ch16'!$T$13:$T$93</c:f>
              <c:numCache>
                <c:formatCode>0.000</c:formatCode>
                <c:ptCount val="81"/>
                <c:pt idx="0">
                  <c:v>7.1159754431928596E-2</c:v>
                </c:pt>
                <c:pt idx="1">
                  <c:v>0.20555407148289817</c:v>
                </c:pt>
                <c:pt idx="2">
                  <c:v>0.24307203940419814</c:v>
                </c:pt>
                <c:pt idx="3">
                  <c:v>0.25316443762456492</c:v>
                </c:pt>
                <c:pt idx="4">
                  <c:v>0.26009336253909748</c:v>
                </c:pt>
                <c:pt idx="5">
                  <c:v>0.27429091382990894</c:v>
                </c:pt>
                <c:pt idx="6">
                  <c:v>0.2792090078733338</c:v>
                </c:pt>
                <c:pt idx="7">
                  <c:v>0.29642900298611535</c:v>
                </c:pt>
                <c:pt idx="8">
                  <c:v>0.30357738968616582</c:v>
                </c:pt>
                <c:pt idx="9">
                  <c:v>0.31568230665874636</c:v>
                </c:pt>
                <c:pt idx="10">
                  <c:v>0.31846933477157779</c:v>
                </c:pt>
                <c:pt idx="11">
                  <c:v>0.32858922538653279</c:v>
                </c:pt>
                <c:pt idx="12">
                  <c:v>0.33657254383584917</c:v>
                </c:pt>
                <c:pt idx="13">
                  <c:v>0.33958284870252659</c:v>
                </c:pt>
                <c:pt idx="14">
                  <c:v>0.34610786126766113</c:v>
                </c:pt>
                <c:pt idx="15">
                  <c:v>0.35638098926512962</c:v>
                </c:pt>
                <c:pt idx="16">
                  <c:v>0.36097700364565005</c:v>
                </c:pt>
                <c:pt idx="17">
                  <c:v>0.37768113440139461</c:v>
                </c:pt>
                <c:pt idx="18">
                  <c:v>0.38732894553864766</c:v>
                </c:pt>
                <c:pt idx="19">
                  <c:v>0.39422050961732552</c:v>
                </c:pt>
                <c:pt idx="20">
                  <c:v>0.40225858078755544</c:v>
                </c:pt>
                <c:pt idx="21">
                  <c:v>0.40285952155445875</c:v>
                </c:pt>
                <c:pt idx="22">
                  <c:v>0.4042593462363776</c:v>
                </c:pt>
                <c:pt idx="23">
                  <c:v>0.41005181932480966</c:v>
                </c:pt>
                <c:pt idx="24">
                  <c:v>0.41370633645594496</c:v>
                </c:pt>
                <c:pt idx="25">
                  <c:v>0.41268373288757371</c:v>
                </c:pt>
                <c:pt idx="26">
                  <c:v>0.40689160820931902</c:v>
                </c:pt>
                <c:pt idx="27">
                  <c:v>0.40424731223503413</c:v>
                </c:pt>
                <c:pt idx="28">
                  <c:v>0.40099777392084485</c:v>
                </c:pt>
                <c:pt idx="29">
                  <c:v>0.3955387333732312</c:v>
                </c:pt>
                <c:pt idx="30">
                  <c:v>0.38457658977854514</c:v>
                </c:pt>
                <c:pt idx="31">
                  <c:v>0.38325746945122047</c:v>
                </c:pt>
                <c:pt idx="32">
                  <c:v>0.37064380436869543</c:v>
                </c:pt>
                <c:pt idx="33">
                  <c:v>0.36335853248074973</c:v>
                </c:pt>
                <c:pt idx="34">
                  <c:v>0.35480680560315769</c:v>
                </c:pt>
                <c:pt idx="35">
                  <c:v>0.35057980192108895</c:v>
                </c:pt>
                <c:pt idx="36">
                  <c:v>0.33011089729446447</c:v>
                </c:pt>
                <c:pt idx="37">
                  <c:v>0.32893764264280201</c:v>
                </c:pt>
                <c:pt idx="38">
                  <c:v>0.31884846598544359</c:v>
                </c:pt>
                <c:pt idx="39">
                  <c:v>0.309343814189322</c:v>
                </c:pt>
                <c:pt idx="40">
                  <c:v>0.30062639549651077</c:v>
                </c:pt>
                <c:pt idx="41">
                  <c:v>0.2947987446759231</c:v>
                </c:pt>
                <c:pt idx="42">
                  <c:v>0.28900954485801683</c:v>
                </c:pt>
                <c:pt idx="43">
                  <c:v>0.27908694427598302</c:v>
                </c:pt>
                <c:pt idx="44">
                  <c:v>0.27159008707323162</c:v>
                </c:pt>
                <c:pt idx="45">
                  <c:v>0.26346196018231577</c:v>
                </c:pt>
                <c:pt idx="46">
                  <c:v>0.25414438279880303</c:v>
                </c:pt>
                <c:pt idx="47">
                  <c:v>0.24608210420025867</c:v>
                </c:pt>
                <c:pt idx="48">
                  <c:v>0.23876356129486417</c:v>
                </c:pt>
                <c:pt idx="49">
                  <c:v>0.22964624220200192</c:v>
                </c:pt>
                <c:pt idx="50">
                  <c:v>0.22170957378249789</c:v>
                </c:pt>
                <c:pt idx="51">
                  <c:v>0.21761632575238582</c:v>
                </c:pt>
                <c:pt idx="52">
                  <c:v>0.20738527967178708</c:v>
                </c:pt>
                <c:pt idx="53">
                  <c:v>0.20576753550417204</c:v>
                </c:pt>
                <c:pt idx="54">
                  <c:v>0.19554876195661955</c:v>
                </c:pt>
                <c:pt idx="55">
                  <c:v>0.19339952452702816</c:v>
                </c:pt>
                <c:pt idx="56">
                  <c:v>0.18784396820465557</c:v>
                </c:pt>
                <c:pt idx="57">
                  <c:v>0.17953922720880272</c:v>
                </c:pt>
                <c:pt idx="58">
                  <c:v>0.17556948227639388</c:v>
                </c:pt>
                <c:pt idx="59">
                  <c:v>0.16816050692411463</c:v>
                </c:pt>
                <c:pt idx="60">
                  <c:v>0.16570964261704238</c:v>
                </c:pt>
                <c:pt idx="61">
                  <c:v>0.15837101134110931</c:v>
                </c:pt>
                <c:pt idx="62">
                  <c:v>0.15682530897999744</c:v>
                </c:pt>
                <c:pt idx="63">
                  <c:v>0.14966652906893471</c:v>
                </c:pt>
                <c:pt idx="64">
                  <c:v>0.14787076822997108</c:v>
                </c:pt>
                <c:pt idx="65">
                  <c:v>0.14187675154973989</c:v>
                </c:pt>
                <c:pt idx="66">
                  <c:v>0.13766187174160452</c:v>
                </c:pt>
                <c:pt idx="67">
                  <c:v>0.12943299398402239</c:v>
                </c:pt>
                <c:pt idx="68">
                  <c:v>0.12529625500718938</c:v>
                </c:pt>
                <c:pt idx="69">
                  <c:v>0.11837231832917887</c:v>
                </c:pt>
                <c:pt idx="70">
                  <c:v>0.11673649468963564</c:v>
                </c:pt>
                <c:pt idx="71">
                  <c:v>0.11213721719542323</c:v>
                </c:pt>
                <c:pt idx="72">
                  <c:v>0.11366324946287898</c:v>
                </c:pt>
                <c:pt idx="73">
                  <c:v>0.10886310796138282</c:v>
                </c:pt>
                <c:pt idx="74">
                  <c:v>9.9737433795488731E-2</c:v>
                </c:pt>
                <c:pt idx="75">
                  <c:v>9.9103502401305735E-2</c:v>
                </c:pt>
                <c:pt idx="76">
                  <c:v>9.7756082364998012E-2</c:v>
                </c:pt>
                <c:pt idx="77">
                  <c:v>8.8030922321695251E-2</c:v>
                </c:pt>
                <c:pt idx="78">
                  <c:v>9.0208426835288444E-2</c:v>
                </c:pt>
                <c:pt idx="79">
                  <c:v>8.5793670079443954E-2</c:v>
                </c:pt>
                <c:pt idx="80">
                  <c:v>8.7864003068501673E-2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'KETEK C4-W3-c3-ch16'!$AA$1</c:f>
              <c:strCache>
                <c:ptCount val="1"/>
                <c:pt idx="0">
                  <c:v>KETEK C4-W3-c3-ch16 OV=5V</c:v>
                </c:pt>
              </c:strCache>
            </c:strRef>
          </c:tx>
          <c:spPr>
            <a:ln w="12700"/>
          </c:spPr>
          <c:marker>
            <c:symbol val="square"/>
            <c:size val="5"/>
            <c:spPr>
              <a:noFill/>
            </c:spPr>
          </c:marker>
          <c:xVal>
            <c:numRef>
              <c:f>'KETEK C4-W3-c3-ch16'!$Z$13:$Z$93</c:f>
              <c:numCache>
                <c:formatCode>General</c:formatCode>
                <c:ptCount val="8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</c:numCache>
            </c:numRef>
          </c:xVal>
          <c:yVal>
            <c:numRef>
              <c:f>'KETEK C4-W3-c3-ch16'!$AB$13:$AB$93</c:f>
              <c:numCache>
                <c:formatCode>0.000</c:formatCode>
                <c:ptCount val="81"/>
                <c:pt idx="0">
                  <c:v>8.3984137344392085E-2</c:v>
                </c:pt>
                <c:pt idx="1">
                  <c:v>0.2207578366111064</c:v>
                </c:pt>
                <c:pt idx="2">
                  <c:v>0.2470245473389327</c:v>
                </c:pt>
                <c:pt idx="3">
                  <c:v>0.25685994751591534</c:v>
                </c:pt>
                <c:pt idx="4">
                  <c:v>0.27037811865659467</c:v>
                </c:pt>
                <c:pt idx="5">
                  <c:v>0.28922165902431102</c:v>
                </c:pt>
                <c:pt idx="6">
                  <c:v>0.30090828838799127</c:v>
                </c:pt>
                <c:pt idx="7">
                  <c:v>0.30953724655036852</c:v>
                </c:pt>
                <c:pt idx="8">
                  <c:v>0.3232809370691872</c:v>
                </c:pt>
                <c:pt idx="9">
                  <c:v>0.32905711837033413</c:v>
                </c:pt>
                <c:pt idx="10">
                  <c:v>0.33540193860428569</c:v>
                </c:pt>
                <c:pt idx="11">
                  <c:v>0.34053462672127505</c:v>
                </c:pt>
                <c:pt idx="12">
                  <c:v>0.3504538630823032</c:v>
                </c:pt>
                <c:pt idx="13">
                  <c:v>0.36582108802068597</c:v>
                </c:pt>
                <c:pt idx="14">
                  <c:v>0.36297061217342835</c:v>
                </c:pt>
                <c:pt idx="15">
                  <c:v>0.37049982825134825</c:v>
                </c:pt>
                <c:pt idx="16">
                  <c:v>0.3834458427065463</c:v>
                </c:pt>
                <c:pt idx="17">
                  <c:v>0.39246798628324991</c:v>
                </c:pt>
                <c:pt idx="18">
                  <c:v>0.41096123482181823</c:v>
                </c:pt>
                <c:pt idx="19">
                  <c:v>0.41122196161331065</c:v>
                </c:pt>
                <c:pt idx="20">
                  <c:v>0.42568227222418398</c:v>
                </c:pt>
                <c:pt idx="21">
                  <c:v>0.42457478850042152</c:v>
                </c:pt>
                <c:pt idx="22">
                  <c:v>0.42799369534075105</c:v>
                </c:pt>
                <c:pt idx="23">
                  <c:v>0.43427001830185258</c:v>
                </c:pt>
                <c:pt idx="24">
                  <c:v>0.43651096580543325</c:v>
                </c:pt>
                <c:pt idx="25">
                  <c:v>0.43668799875408593</c:v>
                </c:pt>
                <c:pt idx="26">
                  <c:v>0.43266482310295279</c:v>
                </c:pt>
                <c:pt idx="27">
                  <c:v>0.42814139713638949</c:v>
                </c:pt>
                <c:pt idx="28">
                  <c:v>0.42492330182432847</c:v>
                </c:pt>
                <c:pt idx="29">
                  <c:v>0.42427639473072271</c:v>
                </c:pt>
                <c:pt idx="30">
                  <c:v>0.41090655933592674</c:v>
                </c:pt>
                <c:pt idx="31">
                  <c:v>0.40696602136601928</c:v>
                </c:pt>
                <c:pt idx="32">
                  <c:v>0.39853671194103019</c:v>
                </c:pt>
                <c:pt idx="33">
                  <c:v>0.39029256031083892</c:v>
                </c:pt>
                <c:pt idx="34">
                  <c:v>0.38347100290765057</c:v>
                </c:pt>
                <c:pt idx="35">
                  <c:v>0.37666925372689203</c:v>
                </c:pt>
                <c:pt idx="36">
                  <c:v>0.36155073889228223</c:v>
                </c:pt>
                <c:pt idx="37">
                  <c:v>0.35407176723372075</c:v>
                </c:pt>
                <c:pt idx="38">
                  <c:v>0.34701919157354205</c:v>
                </c:pt>
                <c:pt idx="39">
                  <c:v>0.33864215328379588</c:v>
                </c:pt>
                <c:pt idx="40">
                  <c:v>0.3318931987601163</c:v>
                </c:pt>
                <c:pt idx="41">
                  <c:v>0.32184821762087606</c:v>
                </c:pt>
                <c:pt idx="42">
                  <c:v>0.31500915098302124</c:v>
                </c:pt>
                <c:pt idx="43">
                  <c:v>0.30647805873138062</c:v>
                </c:pt>
                <c:pt idx="44">
                  <c:v>0.29894388502577757</c:v>
                </c:pt>
                <c:pt idx="45">
                  <c:v>0.29085005786592899</c:v>
                </c:pt>
                <c:pt idx="46">
                  <c:v>0.28192515308817384</c:v>
                </c:pt>
                <c:pt idx="47">
                  <c:v>0.27432346330159002</c:v>
                </c:pt>
                <c:pt idx="48">
                  <c:v>0.26237069438146293</c:v>
                </c:pt>
                <c:pt idx="49">
                  <c:v>0.25849456682018257</c:v>
                </c:pt>
                <c:pt idx="50">
                  <c:v>0.24966558963066177</c:v>
                </c:pt>
                <c:pt idx="51">
                  <c:v>0.24315973641004784</c:v>
                </c:pt>
                <c:pt idx="52">
                  <c:v>0.23297634693754662</c:v>
                </c:pt>
                <c:pt idx="53">
                  <c:v>0.22579955172823069</c:v>
                </c:pt>
                <c:pt idx="54">
                  <c:v>0.22219737222761046</c:v>
                </c:pt>
                <c:pt idx="55">
                  <c:v>0.21349517976824128</c:v>
                </c:pt>
                <c:pt idx="56">
                  <c:v>0.20499400576376881</c:v>
                </c:pt>
                <c:pt idx="57">
                  <c:v>0.20194631035083588</c:v>
                </c:pt>
                <c:pt idx="58">
                  <c:v>0.19233172038822888</c:v>
                </c:pt>
                <c:pt idx="59">
                  <c:v>0.18944016086727899</c:v>
                </c:pt>
                <c:pt idx="60">
                  <c:v>0.18330435856266691</c:v>
                </c:pt>
                <c:pt idx="61">
                  <c:v>0.17778485796625268</c:v>
                </c:pt>
                <c:pt idx="62">
                  <c:v>0.17100677085807348</c:v>
                </c:pt>
                <c:pt idx="63">
                  <c:v>0.16790510533337291</c:v>
                </c:pt>
                <c:pt idx="64">
                  <c:v>0.15993159144434568</c:v>
                </c:pt>
                <c:pt idx="65">
                  <c:v>0.15326778456870183</c:v>
                </c:pt>
                <c:pt idx="66">
                  <c:v>0.14836439420370368</c:v>
                </c:pt>
                <c:pt idx="67">
                  <c:v>0.14783048931109707</c:v>
                </c:pt>
                <c:pt idx="68">
                  <c:v>0.14065587734233623</c:v>
                </c:pt>
                <c:pt idx="69">
                  <c:v>0.13421925842821669</c:v>
                </c:pt>
                <c:pt idx="70">
                  <c:v>0.13414775274106122</c:v>
                </c:pt>
                <c:pt idx="71">
                  <c:v>0.12867623506111472</c:v>
                </c:pt>
                <c:pt idx="72">
                  <c:v>0.12467096654150572</c:v>
                </c:pt>
                <c:pt idx="73">
                  <c:v>0.12020912315517049</c:v>
                </c:pt>
                <c:pt idx="74">
                  <c:v>0.11489616572667279</c:v>
                </c:pt>
                <c:pt idx="75">
                  <c:v>0.1064058689204469</c:v>
                </c:pt>
                <c:pt idx="76">
                  <c:v>0.10664059817982878</c:v>
                </c:pt>
                <c:pt idx="77">
                  <c:v>0.10707760366355019</c:v>
                </c:pt>
                <c:pt idx="78">
                  <c:v>0.10503421384932718</c:v>
                </c:pt>
                <c:pt idx="79">
                  <c:v>9.8197657178282383E-2</c:v>
                </c:pt>
                <c:pt idx="80">
                  <c:v>9.5293744618863654E-2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977600"/>
        <c:axId val="115989120"/>
      </c:scatterChart>
      <c:valAx>
        <c:axId val="115977600"/>
        <c:scaling>
          <c:orientation val="minMax"/>
          <c:max val="700"/>
          <c:min val="3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wavelength (nm)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15989120"/>
        <c:crosses val="autoZero"/>
        <c:crossBetween val="midCat"/>
      </c:valAx>
      <c:valAx>
        <c:axId val="115989120"/>
        <c:scaling>
          <c:orientation val="minMax"/>
        </c:scaling>
        <c:delete val="0"/>
        <c:axPos val="l"/>
        <c:majorGridlines/>
        <c:numFmt formatCode="0.0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115977600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tr"/>
      <c:layout>
        <c:manualLayout>
          <c:xMode val="edge"/>
          <c:yMode val="edge"/>
          <c:x val="0.4887908217243831"/>
          <c:y val="0.10362690444754385"/>
          <c:w val="0.42088209371858304"/>
          <c:h val="0.1931051067918673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aseline="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40572415030808"/>
          <c:y val="4.3724213957650103E-2"/>
          <c:w val="0.74703425046789673"/>
          <c:h val="0.66783882147384599"/>
        </c:manualLayout>
      </c:layout>
      <c:scatterChart>
        <c:scatterStyle val="lineMarker"/>
        <c:varyColors val="0"/>
        <c:ser>
          <c:idx val="0"/>
          <c:order val="0"/>
          <c:tx>
            <c:v>Cross talk </c:v>
          </c:tx>
          <c:spPr>
            <a:ln w="28575">
              <a:noFill/>
            </a:ln>
          </c:spPr>
          <c:trendline>
            <c:trendlineType val="poly"/>
            <c:order val="2"/>
            <c:dispRSqr val="0"/>
            <c:dispEq val="0"/>
          </c:trendline>
          <c:xVal>
            <c:numRef>
              <c:f>('KETEK C4-W3-c3-ch16'!$E$10,'KETEK C4-W3-c3-ch16'!$L$10,'KETEK C4-W3-c3-ch16'!$T$10,'KETEK C4-W3-c3-ch16'!$AB$10)</c:f>
              <c:numCache>
                <c:formatCode>General</c:formatCode>
                <c:ptCount val="4"/>
                <c:pt idx="0" formatCode="0.0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('KETEK C4-W3-c3-ch16'!$E$7,'KETEK C4-W3-c3-ch16'!$L$7,'KETEK C4-W3-c3-ch16'!$T$7,'KETEK C4-W3-c3-ch16'!$AB$7)</c:f>
              <c:numCache>
                <c:formatCode>General</c:formatCode>
                <c:ptCount val="4"/>
                <c:pt idx="0">
                  <c:v>2.8E-3</c:v>
                </c:pt>
                <c:pt idx="1">
                  <c:v>6.96E-3</c:v>
                </c:pt>
                <c:pt idx="2">
                  <c:v>1.4800000000000001E-2</c:v>
                </c:pt>
                <c:pt idx="3">
                  <c:v>1.8100000000000002E-2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854144"/>
        <c:axId val="116856320"/>
      </c:scatterChart>
      <c:valAx>
        <c:axId val="116854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Over voltage (V)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16856320"/>
        <c:crosses val="autoZero"/>
        <c:crossBetween val="midCat"/>
      </c:valAx>
      <c:valAx>
        <c:axId val="116856320"/>
        <c:scaling>
          <c:orientation val="minMax"/>
          <c:max val="0.1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cross</a:t>
                </a:r>
                <a:r>
                  <a:rPr lang="en-GB" baseline="0"/>
                  <a:t> talk 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6854144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Cross talk </c:v>
          </c:tx>
          <c:spPr>
            <a:ln w="28575">
              <a:noFill/>
            </a:ln>
          </c:spPr>
          <c:trendline>
            <c:trendlineType val="poly"/>
            <c:order val="2"/>
            <c:dispRSqr val="0"/>
            <c:dispEq val="0"/>
          </c:trendline>
          <c:xVal>
            <c:numRef>
              <c:f>('data W1-3B-1'!$C$10,'data W1-3B-1'!$J$10,'data W1-3B-1'!$R$10,'data W1-3B-1'!$Y$10)</c:f>
              <c:numCache>
                <c:formatCode>General</c:formatCode>
                <c:ptCount val="4"/>
                <c:pt idx="0" formatCode="0.00">
                  <c:v>1.5</c:v>
                </c:pt>
                <c:pt idx="1">
                  <c:v>2.5</c:v>
                </c:pt>
                <c:pt idx="2">
                  <c:v>3.5</c:v>
                </c:pt>
                <c:pt idx="3">
                  <c:v>4</c:v>
                </c:pt>
              </c:numCache>
            </c:numRef>
          </c:xVal>
          <c:yVal>
            <c:numRef>
              <c:f>('data W1-3B-1'!$C$7,'data W1-3B-1'!$J$7,'data W1-3B-1'!$R$7,'data W1-3B-1'!$Y$7)</c:f>
              <c:numCache>
                <c:formatCode>General</c:formatCode>
                <c:ptCount val="4"/>
                <c:pt idx="0">
                  <c:v>1.7778530308161192E-2</c:v>
                </c:pt>
                <c:pt idx="1">
                  <c:v>3.834412016119184E-2</c:v>
                </c:pt>
                <c:pt idx="2">
                  <c:v>7.3380411421553576E-2</c:v>
                </c:pt>
                <c:pt idx="3">
                  <c:v>8.9883379159950691E-2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893568"/>
        <c:axId val="116903936"/>
      </c:scatterChart>
      <c:valAx>
        <c:axId val="116893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Over voltage (V)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16903936"/>
        <c:crosses val="autoZero"/>
        <c:crossBetween val="midCat"/>
      </c:valAx>
      <c:valAx>
        <c:axId val="1169039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cross talk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6893568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96858143259486"/>
          <c:y val="5.8943175709868401E-2"/>
          <c:w val="0.73073797580156419"/>
          <c:h val="0.79759360418501957"/>
        </c:manualLayout>
      </c:layout>
      <c:scatterChart>
        <c:scatterStyle val="lineMarker"/>
        <c:varyColors val="0"/>
        <c:ser>
          <c:idx val="0"/>
          <c:order val="0"/>
          <c:tx>
            <c:v>Mean Vs X</c:v>
          </c:tx>
          <c:spPr>
            <a:ln w="28575">
              <a:noFill/>
            </a:ln>
          </c:spPr>
          <c:marker>
            <c:symbol val="circle"/>
            <c:size val="2"/>
          </c:marker>
          <c:errBars>
            <c:errDir val="y"/>
            <c:errBarType val="both"/>
            <c:errValType val="percentage"/>
            <c:noEndCap val="0"/>
            <c:val val="3"/>
          </c:errBars>
          <c:xVal>
            <c:numRef>
              <c:f>Sheet1!$E$2:$E$12</c:f>
              <c:numCache>
                <c:formatCode>General</c:formatCode>
                <c:ptCount val="11"/>
                <c:pt idx="0">
                  <c:v>2405</c:v>
                </c:pt>
                <c:pt idx="1">
                  <c:v>2200</c:v>
                </c:pt>
                <c:pt idx="2">
                  <c:v>1970</c:v>
                </c:pt>
                <c:pt idx="3">
                  <c:v>1800</c:v>
                </c:pt>
                <c:pt idx="4">
                  <c:v>1600</c:v>
                </c:pt>
                <c:pt idx="5">
                  <c:v>1400</c:v>
                </c:pt>
                <c:pt idx="6">
                  <c:v>1200</c:v>
                </c:pt>
                <c:pt idx="7">
                  <c:v>1000</c:v>
                </c:pt>
                <c:pt idx="8">
                  <c:v>800</c:v>
                </c:pt>
                <c:pt idx="9">
                  <c:v>600</c:v>
                </c:pt>
                <c:pt idx="10">
                  <c:v>400</c:v>
                </c:pt>
              </c:numCache>
            </c:numRef>
          </c:xVal>
          <c:yVal>
            <c:numRef>
              <c:f>Sheet1!$I$2:$I$12</c:f>
              <c:numCache>
                <c:formatCode>0.000</c:formatCode>
                <c:ptCount val="11"/>
                <c:pt idx="0">
                  <c:v>11.321887323943663</c:v>
                </c:pt>
                <c:pt idx="1">
                  <c:v>11.747450704225352</c:v>
                </c:pt>
                <c:pt idx="2">
                  <c:v>12.117140845070423</c:v>
                </c:pt>
                <c:pt idx="3">
                  <c:v>12.023169014084507</c:v>
                </c:pt>
                <c:pt idx="4">
                  <c:v>11.929380281690142</c:v>
                </c:pt>
                <c:pt idx="5">
                  <c:v>13.183098591549296</c:v>
                </c:pt>
                <c:pt idx="6">
                  <c:v>12.95774647887324</c:v>
                </c:pt>
                <c:pt idx="7">
                  <c:v>12.698760563380281</c:v>
                </c:pt>
                <c:pt idx="8">
                  <c:v>14.75507042253521</c:v>
                </c:pt>
                <c:pt idx="9">
                  <c:v>15.782816901408451</c:v>
                </c:pt>
                <c:pt idx="10">
                  <c:v>15.605492957746479</c:v>
                </c:pt>
              </c:numCache>
            </c:numRef>
          </c:yVal>
          <c:smooth val="0"/>
        </c:ser>
        <c:ser>
          <c:idx val="1"/>
          <c:order val="1"/>
          <c:tx>
            <c:v>Fit</c:v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Sheet1!$E$2:$E$12</c:f>
              <c:numCache>
                <c:formatCode>General</c:formatCode>
                <c:ptCount val="11"/>
                <c:pt idx="0">
                  <c:v>2405</c:v>
                </c:pt>
                <c:pt idx="1">
                  <c:v>2200</c:v>
                </c:pt>
                <c:pt idx="2">
                  <c:v>1970</c:v>
                </c:pt>
                <c:pt idx="3">
                  <c:v>1800</c:v>
                </c:pt>
                <c:pt idx="4">
                  <c:v>1600</c:v>
                </c:pt>
                <c:pt idx="5">
                  <c:v>1400</c:v>
                </c:pt>
                <c:pt idx="6">
                  <c:v>1200</c:v>
                </c:pt>
                <c:pt idx="7">
                  <c:v>1000</c:v>
                </c:pt>
                <c:pt idx="8">
                  <c:v>800</c:v>
                </c:pt>
                <c:pt idx="9">
                  <c:v>600</c:v>
                </c:pt>
                <c:pt idx="10">
                  <c:v>400</c:v>
                </c:pt>
              </c:numCache>
            </c:numRef>
          </c:xVal>
          <c:yVal>
            <c:numRef>
              <c:f>Sheet1!$P$2:$P$12</c:f>
              <c:numCache>
                <c:formatCode>0.00E+00</c:formatCode>
                <c:ptCount val="11"/>
                <c:pt idx="0">
                  <c:v>10.965159941579547</c:v>
                </c:pt>
                <c:pt idx="1">
                  <c:v>11.356058491134949</c:v>
                </c:pt>
                <c:pt idx="2">
                  <c:v>11.811239390871739</c:v>
                </c:pt>
                <c:pt idx="3">
                  <c:v>12.159363455236846</c:v>
                </c:pt>
                <c:pt idx="4">
                  <c:v>12.582080220796106</c:v>
                </c:pt>
                <c:pt idx="5">
                  <c:v>13.019492612861038</c:v>
                </c:pt>
                <c:pt idx="6">
                  <c:v>13.472111520651067</c:v>
                </c:pt>
                <c:pt idx="7">
                  <c:v>13.940465594302067</c:v>
                </c:pt>
                <c:pt idx="8">
                  <c:v>14.425101862319497</c:v>
                </c:pt>
                <c:pt idx="9">
                  <c:v>14.926586370497132</c:v>
                </c:pt>
                <c:pt idx="10">
                  <c:v>15.445504843047598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Sheet1!$V$1</c:f>
              <c:strCache>
                <c:ptCount val="1"/>
                <c:pt idx="0">
                  <c:v>Fitting</c:v>
                </c:pt>
              </c:strCache>
            </c:strRef>
          </c:tx>
          <c:spPr>
            <a:ln w="2540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Sheet1!$E$2:$E$12</c:f>
              <c:numCache>
                <c:formatCode>General</c:formatCode>
                <c:ptCount val="11"/>
                <c:pt idx="0">
                  <c:v>2405</c:v>
                </c:pt>
                <c:pt idx="1">
                  <c:v>2200</c:v>
                </c:pt>
                <c:pt idx="2">
                  <c:v>1970</c:v>
                </c:pt>
                <c:pt idx="3">
                  <c:v>1800</c:v>
                </c:pt>
                <c:pt idx="4">
                  <c:v>1600</c:v>
                </c:pt>
                <c:pt idx="5">
                  <c:v>1400</c:v>
                </c:pt>
                <c:pt idx="6">
                  <c:v>1200</c:v>
                </c:pt>
                <c:pt idx="7">
                  <c:v>1000</c:v>
                </c:pt>
                <c:pt idx="8">
                  <c:v>800</c:v>
                </c:pt>
                <c:pt idx="9">
                  <c:v>600</c:v>
                </c:pt>
                <c:pt idx="10">
                  <c:v>400</c:v>
                </c:pt>
              </c:numCache>
            </c:numRef>
          </c:xVal>
          <c:yVal>
            <c:numRef>
              <c:f>Sheet1!$V$2:$V$12</c:f>
              <c:numCache>
                <c:formatCode>0.00E+00</c:formatCode>
                <c:ptCount val="11"/>
                <c:pt idx="0">
                  <c:v>20.263414052433259</c:v>
                </c:pt>
                <c:pt idx="1">
                  <c:v>20.985814174016348</c:v>
                </c:pt>
                <c:pt idx="2">
                  <c:v>21.827012442212435</c:v>
                </c:pt>
                <c:pt idx="3">
                  <c:v>22.470364841819201</c:v>
                </c:pt>
                <c:pt idx="4">
                  <c:v>23.251569552547348</c:v>
                </c:pt>
                <c:pt idx="5">
                  <c:v>24.059933626479424</c:v>
                </c:pt>
                <c:pt idx="6">
                  <c:v>24.8964012860446</c:v>
                </c:pt>
                <c:pt idx="7">
                  <c:v>25.761949580509306</c:v>
                </c:pt>
                <c:pt idx="8">
                  <c:v>26.657589527235039</c:v>
                </c:pt>
                <c:pt idx="9">
                  <c:v>27.584367292613205</c:v>
                </c:pt>
                <c:pt idx="10">
                  <c:v>28.543365414056264</c:v>
                </c:pt>
              </c:numCache>
            </c:numRef>
          </c:yVal>
          <c:smooth val="0"/>
        </c:ser>
        <c:ser>
          <c:idx val="2"/>
          <c:order val="3"/>
          <c:tx>
            <c:v>after irrad</c:v>
          </c:tx>
          <c:spPr>
            <a:ln w="228600">
              <a:solidFill>
                <a:srgbClr val="FF0000">
                  <a:alpha val="45000"/>
                </a:srgbClr>
              </a:solidFill>
            </a:ln>
          </c:spPr>
          <c:marker>
            <c:symbol val="none"/>
          </c:marker>
          <c:xVal>
            <c:numRef>
              <c:f>Sheet1!$E$2:$E$12</c:f>
              <c:numCache>
                <c:formatCode>General</c:formatCode>
                <c:ptCount val="11"/>
                <c:pt idx="0">
                  <c:v>2405</c:v>
                </c:pt>
                <c:pt idx="1">
                  <c:v>2200</c:v>
                </c:pt>
                <c:pt idx="2">
                  <c:v>1970</c:v>
                </c:pt>
                <c:pt idx="3">
                  <c:v>1800</c:v>
                </c:pt>
                <c:pt idx="4">
                  <c:v>1600</c:v>
                </c:pt>
                <c:pt idx="5">
                  <c:v>1400</c:v>
                </c:pt>
                <c:pt idx="6">
                  <c:v>1200</c:v>
                </c:pt>
                <c:pt idx="7">
                  <c:v>1000</c:v>
                </c:pt>
                <c:pt idx="8">
                  <c:v>800</c:v>
                </c:pt>
                <c:pt idx="9">
                  <c:v>600</c:v>
                </c:pt>
                <c:pt idx="10">
                  <c:v>400</c:v>
                </c:pt>
              </c:numCache>
            </c:numRef>
          </c:xVal>
          <c:yVal>
            <c:numRef>
              <c:f>Sheet1!$Y$2:$Y$12</c:f>
              <c:numCache>
                <c:formatCode>0.00E+00</c:formatCode>
                <c:ptCount val="11"/>
                <c:pt idx="0">
                  <c:v>12.97334689585961</c:v>
                </c:pt>
                <c:pt idx="1">
                  <c:v>13.921989123042446</c:v>
                </c:pt>
                <c:pt idx="2">
                  <c:v>15.047324107536832</c:v>
                </c:pt>
                <c:pt idx="3">
                  <c:v>15.922500526913087</c:v>
                </c:pt>
                <c:pt idx="4">
                  <c:v>17.001547656822623</c:v>
                </c:pt>
                <c:pt idx="5">
                  <c:v>18.13637796764019</c:v>
                </c:pt>
                <c:pt idx="6">
                  <c:v>19.329565958485027</c:v>
                </c:pt>
                <c:pt idx="7">
                  <c:v>20.583797714826936</c:v>
                </c:pt>
                <c:pt idx="8">
                  <c:v>21.901875555576307</c:v>
                </c:pt>
                <c:pt idx="9">
                  <c:v>23.286722868424068</c:v>
                </c:pt>
                <c:pt idx="10">
                  <c:v>24.741389140903969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551104"/>
        <c:axId val="123565568"/>
      </c:scatterChart>
      <c:valAx>
        <c:axId val="123551104"/>
        <c:scaling>
          <c:orientation val="minMax"/>
          <c:max val="25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d (mm) from SiPM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3565568"/>
        <c:crosses val="autoZero"/>
        <c:crossBetween val="midCat"/>
      </c:valAx>
      <c:valAx>
        <c:axId val="123565568"/>
        <c:scaling>
          <c:orientation val="minMax"/>
          <c:max val="3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photoeletrons 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355110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01E89-5F81-4E2B-B9C9-A2446FA85C4C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44A60-6FAA-4FCD-989F-54F7A83FA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12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A5943-D85F-41D0-A4C7-64F0B506B7E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C5EF8-313A-4AEA-BE27-881CF8F651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98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944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689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33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67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400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96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39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81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278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278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674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26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446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726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022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985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h/url?sa=i&amp;rct=j&amp;q=&amp;esrc=s&amp;frm=1&amp;source=images&amp;cd=&amp;cad=rja&amp;uact=8&amp;docid=3v5Y34_2ixODxM&amp;tbnid=fW1p6LpPHOGzKM:&amp;ved=0CAUQjRw&amp;url=http://monkeymagico.deviantart.com/art/Spectrum-Wave-133641157&amp;ei=WbZ1U8ewOIWZPYaXgIAL&amp;bvm=bv.66699033,d.d2k&amp;psig=AFQjCNEyOtdqyqiFoOI5oUXyx3G0HGMGVw&amp;ust=1400309713774368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9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47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02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63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24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325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16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997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h05.deviantart.net/fs46/PRE/f/2009/228/b/5/Spectrum_Wave_by_monkeymagico.png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4"/>
          <a:stretch/>
        </p:blipFill>
        <p:spPr bwMode="auto">
          <a:xfrm>
            <a:off x="0" y="6614740"/>
            <a:ext cx="9144000" cy="24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71800" y="6545659"/>
            <a:ext cx="381642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94500" y="6558359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E96148-625D-4FCA-B5A1-9F166C6BE2F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AutoShape 2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 userDrawn="1"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 userDrawn="1"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 descr="scifi_logo2a_michel.pn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739" y="230795"/>
            <a:ext cx="522882" cy="4257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930" y="189064"/>
            <a:ext cx="687364" cy="467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1" y="126973"/>
            <a:ext cx="610686" cy="52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508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75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89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64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9.bin"/><Relationship Id="rId18" Type="http://schemas.openxmlformats.org/officeDocument/2006/relationships/oleObject" Target="../embeddings/oleObject14.bin"/><Relationship Id="rId26" Type="http://schemas.openxmlformats.org/officeDocument/2006/relationships/oleObject" Target="../embeddings/oleObject22.bin"/><Relationship Id="rId39" Type="http://schemas.openxmlformats.org/officeDocument/2006/relationships/oleObject" Target="../embeddings/oleObject35.bin"/><Relationship Id="rId21" Type="http://schemas.openxmlformats.org/officeDocument/2006/relationships/oleObject" Target="../embeddings/oleObject17.bin"/><Relationship Id="rId34" Type="http://schemas.openxmlformats.org/officeDocument/2006/relationships/oleObject" Target="../embeddings/oleObject30.bin"/><Relationship Id="rId42" Type="http://schemas.openxmlformats.org/officeDocument/2006/relationships/oleObject" Target="../embeddings/oleObject38.bin"/><Relationship Id="rId47" Type="http://schemas.openxmlformats.org/officeDocument/2006/relationships/oleObject" Target="../embeddings/oleObject43.bin"/><Relationship Id="rId50" Type="http://schemas.openxmlformats.org/officeDocument/2006/relationships/oleObject" Target="../embeddings/oleObject46.bin"/><Relationship Id="rId55" Type="http://schemas.openxmlformats.org/officeDocument/2006/relationships/oleObject" Target="../embeddings/oleObject51.bin"/><Relationship Id="rId63" Type="http://schemas.openxmlformats.org/officeDocument/2006/relationships/oleObject" Target="../embeddings/oleObject59.bin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6.bin"/><Relationship Id="rId29" Type="http://schemas.openxmlformats.org/officeDocument/2006/relationships/oleObject" Target="../embeddings/oleObject25.bin"/><Relationship Id="rId41" Type="http://schemas.openxmlformats.org/officeDocument/2006/relationships/oleObject" Target="../embeddings/oleObject37.bin"/><Relationship Id="rId54" Type="http://schemas.openxmlformats.org/officeDocument/2006/relationships/oleObject" Target="../embeddings/oleObject50.bin"/><Relationship Id="rId62" Type="http://schemas.openxmlformats.org/officeDocument/2006/relationships/oleObject" Target="../embeddings/oleObject5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24" Type="http://schemas.openxmlformats.org/officeDocument/2006/relationships/oleObject" Target="../embeddings/oleObject20.bin"/><Relationship Id="rId32" Type="http://schemas.openxmlformats.org/officeDocument/2006/relationships/oleObject" Target="../embeddings/oleObject28.bin"/><Relationship Id="rId37" Type="http://schemas.openxmlformats.org/officeDocument/2006/relationships/oleObject" Target="../embeddings/oleObject33.bin"/><Relationship Id="rId40" Type="http://schemas.openxmlformats.org/officeDocument/2006/relationships/oleObject" Target="../embeddings/oleObject36.bin"/><Relationship Id="rId45" Type="http://schemas.openxmlformats.org/officeDocument/2006/relationships/oleObject" Target="../embeddings/oleObject41.bin"/><Relationship Id="rId53" Type="http://schemas.openxmlformats.org/officeDocument/2006/relationships/oleObject" Target="../embeddings/oleObject49.bin"/><Relationship Id="rId58" Type="http://schemas.openxmlformats.org/officeDocument/2006/relationships/oleObject" Target="../embeddings/oleObject54.bin"/><Relationship Id="rId5" Type="http://schemas.openxmlformats.org/officeDocument/2006/relationships/image" Target="../media/image18.wmf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9.bin"/><Relationship Id="rId28" Type="http://schemas.openxmlformats.org/officeDocument/2006/relationships/oleObject" Target="../embeddings/oleObject24.bin"/><Relationship Id="rId36" Type="http://schemas.openxmlformats.org/officeDocument/2006/relationships/oleObject" Target="../embeddings/oleObject32.bin"/><Relationship Id="rId49" Type="http://schemas.openxmlformats.org/officeDocument/2006/relationships/oleObject" Target="../embeddings/oleObject45.bin"/><Relationship Id="rId57" Type="http://schemas.openxmlformats.org/officeDocument/2006/relationships/oleObject" Target="../embeddings/oleObject53.bin"/><Relationship Id="rId61" Type="http://schemas.openxmlformats.org/officeDocument/2006/relationships/oleObject" Target="../embeddings/oleObject57.bin"/><Relationship Id="rId10" Type="http://schemas.openxmlformats.org/officeDocument/2006/relationships/oleObject" Target="../embeddings/oleObject6.bin"/><Relationship Id="rId19" Type="http://schemas.openxmlformats.org/officeDocument/2006/relationships/oleObject" Target="../embeddings/oleObject15.bin"/><Relationship Id="rId31" Type="http://schemas.openxmlformats.org/officeDocument/2006/relationships/oleObject" Target="../embeddings/oleObject27.bin"/><Relationship Id="rId44" Type="http://schemas.openxmlformats.org/officeDocument/2006/relationships/oleObject" Target="../embeddings/oleObject40.bin"/><Relationship Id="rId52" Type="http://schemas.openxmlformats.org/officeDocument/2006/relationships/oleObject" Target="../embeddings/oleObject48.bin"/><Relationship Id="rId60" Type="http://schemas.openxmlformats.org/officeDocument/2006/relationships/oleObject" Target="../embeddings/oleObject56.bin"/><Relationship Id="rId65" Type="http://schemas.openxmlformats.org/officeDocument/2006/relationships/oleObject" Target="../embeddings/oleObject61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8.bin"/><Relationship Id="rId27" Type="http://schemas.openxmlformats.org/officeDocument/2006/relationships/oleObject" Target="../embeddings/oleObject23.bin"/><Relationship Id="rId30" Type="http://schemas.openxmlformats.org/officeDocument/2006/relationships/oleObject" Target="../embeddings/oleObject26.bin"/><Relationship Id="rId35" Type="http://schemas.openxmlformats.org/officeDocument/2006/relationships/oleObject" Target="../embeddings/oleObject31.bin"/><Relationship Id="rId43" Type="http://schemas.openxmlformats.org/officeDocument/2006/relationships/oleObject" Target="../embeddings/oleObject39.bin"/><Relationship Id="rId48" Type="http://schemas.openxmlformats.org/officeDocument/2006/relationships/oleObject" Target="../embeddings/oleObject44.bin"/><Relationship Id="rId56" Type="http://schemas.openxmlformats.org/officeDocument/2006/relationships/oleObject" Target="../embeddings/oleObject52.bin"/><Relationship Id="rId64" Type="http://schemas.openxmlformats.org/officeDocument/2006/relationships/oleObject" Target="../embeddings/oleObject60.bin"/><Relationship Id="rId8" Type="http://schemas.openxmlformats.org/officeDocument/2006/relationships/oleObject" Target="../embeddings/oleObject4.bin"/><Relationship Id="rId51" Type="http://schemas.openxmlformats.org/officeDocument/2006/relationships/oleObject" Target="../embeddings/oleObject47.bin"/><Relationship Id="rId3" Type="http://schemas.openxmlformats.org/officeDocument/2006/relationships/slideLayout" Target="../slideLayouts/slideLayout7.xml"/><Relationship Id="rId12" Type="http://schemas.openxmlformats.org/officeDocument/2006/relationships/oleObject" Target="../embeddings/oleObject8.bin"/><Relationship Id="rId17" Type="http://schemas.openxmlformats.org/officeDocument/2006/relationships/oleObject" Target="../embeddings/oleObject13.bin"/><Relationship Id="rId25" Type="http://schemas.openxmlformats.org/officeDocument/2006/relationships/oleObject" Target="../embeddings/oleObject21.bin"/><Relationship Id="rId33" Type="http://schemas.openxmlformats.org/officeDocument/2006/relationships/oleObject" Target="../embeddings/oleObject29.bin"/><Relationship Id="rId38" Type="http://schemas.openxmlformats.org/officeDocument/2006/relationships/oleObject" Target="../embeddings/oleObject34.bin"/><Relationship Id="rId46" Type="http://schemas.openxmlformats.org/officeDocument/2006/relationships/oleObject" Target="../embeddings/oleObject42.bin"/><Relationship Id="rId59" Type="http://schemas.openxmlformats.org/officeDocument/2006/relationships/oleObject" Target="../embeddings/oleObject5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frm=1&amp;source=images&amp;cd=&amp;cad=rja&amp;uact=8&amp;ved=0CAcQjRw&amp;url=http%3A%2F%2Fwww.teletica.com%2FNoticias%2F15415-Nueva-tecnologia-optica-podria-aumentar-ancho-de-banda-de-Internet.note.aspx&amp;ei=p7xAVJ_EKszvaoPrgogP&amp;bvm=bv.77648437,d.d2s&amp;psig=AFQjCNFscR8IeInG82BJutccCtB4TbOYfw&amp;ust=141361455421883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221028" y="476672"/>
            <a:ext cx="66492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600" dirty="0" smtClean="0">
                <a:solidFill>
                  <a:schemeClr val="accent6">
                    <a:lumMod val="75000"/>
                  </a:schemeClr>
                </a:solidFill>
              </a:rPr>
              <a:t>LHCb SciFi</a:t>
            </a:r>
          </a:p>
          <a:p>
            <a:pPr algn="ctr"/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new Fibre Tracker for LHCb</a:t>
            </a:r>
          </a:p>
        </p:txBody>
      </p:sp>
      <p:sp>
        <p:nvSpPr>
          <p:cNvPr id="9" name="AutoShape 11" descr="data:image/jpeg;base64,/9j/4AAQSkZJRgABAQAAAQABAAD/2wCEAAkGBhQSERQUExQVFRUVGRwaGRcXGB0aIBgcHRoYHRsgHB0dHCYhGB8jHB8fHy8iIycqLC0sGh4xNTAqNSYrLCkBCQoKDgwOGg8PGiwkHyQvLSwvNCwsLywrNDQsKiwvLCotLSwqLCwpLCwsLCosLCkqLC0sLCwsLCosLiw0LCwsLP/AABEIAOwA1gMBIgACEQEDEQH/xAAbAAACAwEBAQAAAAAAAAAAAAAEBQIDBgEAB//EAEAQAAICAAUCBAQFAwMDAwIHAAECAxEABBIhMQVBEyJRYQYycYEUI0KRsVKh8MHR4TNDYhUkcoKyFlNzkqLS8f/EABoBAAMBAQEBAAAAAAAAAAAAAAIDBAEABQb/xAAwEQABAwIEAwgDAQEAAwAAAAABAAIRAyESMUHwUWFxBCKBkaGxwdET4fEyQiNyov/aAAwDAQACEQMRAD8A+I4nDl2c0oJoE7egFk/YY7lcx4bq4CsVINMAymjdEHYj2xPQ0kmlBqZjsqA7k9lUftQwJJWhVsoHc3f9u2OFtqoc89/piJx7BLF6sex4jFgzLaNF+XVqqhzVXfPBxy5V49jwxOCBnYKilmPAUWT9AOccuXkgZgzBWKrRYgEhQTQs9rO2+LZMpUSya4zqZhoB861W7Ctgb2N9jiGWzbJ8p2NWvKtRDAMvDCwDR2xGSa2LECyboAAc3QA2A9sDeVtlDHsWTks1lQNZsBRQ3P6QOB2AGLtEWn5pNWjjQK8TXVXqvTo3urvau+NldCG5rEpkAYgHUPX1xDFsWZZQ4ViA40sAfmFhqPqLAP2xxWI/I5nw4g4mF6m/IKl1JASi6t5CGs0dzcfHFL4ZWW6JGoFTRqwRwa5HtghensLDWrCjo0tqKspbUBVaQoBNkbEHjFOYKaz4YbRtQcgngXdADm8YAJWmV3N5fRpG1lQxp1YebcfL8u1WDuDf0xTi3MuhC6FK0oDW2q27kbCgfTevXFJxomLrCp5l1LsUXSpOyk6qHpdC/riUGYZGtSVJBFj0YUf3BrEogmiTUH1+XRRGkb+bUCLO1VX3x0ZFvDMvl0hgnzDVZBI8t2RQ5qu2OsBBWq+OYySAeHGWYaFUAqAaAUimHm9zt6jEup5ZI9KoWYkavE3CuDVaUKgrpYMCSTdbVW4sbc0SPLx68WPYd/tivGhqyV7ElS+OwJ/b64jj2GLF7FrzW+oKq73pA2H2JO31vHJ3DOxVdAJ2UEmvYE2T98QxoWKbTEktwSSfL5eTewHA9sexDHsdC5dhjW11mlJ3KgMwG1nTYvnayLx4zjSAFAIN6xYY7VXNe/HfECOa3/ttjmna/thMI1zHhj2Cci0QYmUMwCmlUgW3az2Hfb0xxMCVwEqzK7KGXSjxEuGOo+IQyUoFFbXdt6BF32GB81GyuwcENZ1AiqPfbDF+kP4oCrQddcY8xEgoWqHT5zyp7WCLwsdPTj/Q7jAtINwtIhWRZW0Z9SAKyrpLeY6r3C8kCtz2sY5EyhW+bWCNBBAA51XtZ7VRHfB2QycMgRB47zyB1CIqgeJY8KiTbA76tgRtWAZsswYAqylwCoI5DcEeoOMDgSQuhczOjV5NWmh81c0NXBO13XeqwVlsy0CyCnRpUCjYANGxtrDKSQaFFSODgXM5Vo3aOQFWRirDuCDRH2xa2YAY/wDcWmRTIDspsKQA3lI5AsgH1wRAcIzWSqIZ2RlZWKspBVgaIINgg9iDvjqOC4LlqJtiNzRO5F8n64rOL8zkXjEZYUJF1KfUWR/IIxtpXKOZyzRuyOCrKaIPIx3JzlG1AKdmHmUMN1I4O3fb0NHEHTgjuP7jnEnkBNqoXy1QJO4Wid/U7+m+NGYBWFTjzTeIrk6jsPNvYA00fUVtXpiOYUc2CST5QCK4r2o2RQ4r6Y7PIpCaV00KO5Oog3q34u+Btti1MyY5UkGxRlYV20tYxoEhYSqYcwyatJrUrKeNweRviceV1Rs430EahQoA0AbuzbbUBhn1jLmPNZk2NJklTlbpwxHlO9VW/wDfC6GK4pNvMuk3R2FkHvQ7HjHObhJC5pxAFVh7WthSntufNe5HP1OLMq9oUOgJqVmYqpYfp8v6m+ayo5q+2CHymiJTrRtfK6GDLs3dk4u1Ok7lfYHC+Pj9sDmEWSmq7kDfkDbnfb6XjkqUaIII2IPr3x2Jb71uBZ7X329MdzMel2Ww1GtQumruLANHncA74NCoxRMzBVBZmIAAFkk8ADuTiOPKdxjgwS5SRiCCCQR3HbHXkLEliSSSSTuSTySe94673XGwoUAO5O9Dc78nfgdsQxqxdx7Hhj2NXK3MsdRdao1uq6FBI3UDtW4/vikRGiRwK9O/H1xwcVjstbVfA5+m/Ha7wjKyJQv9sW5bM6NWynUpXzKDV9xfBHY4jIBsbuxvtVGzt77Vv74nknIkUrpuwBqCkb7b6vLW/J4xxyWhFxm4CxYF0ZVQFmLIBqYkC6C8DfuRXfBmazlXJEVy5X/pxxamOl1qT8w9hR2JJ85A2xVHOkMhAiRqZRvIxFp8wDqQCrmmsb8UR3qlQG1FtJqsNdAq3sePN3JqsJwyb5b8P6YRTCBjKhWBUlttLBqC1eqxXmvatxVd8dzD62BCgXQCrZHAFCyTud/qcW5jpsiiRtJ0xsEdhRCsSwAsbblWquawOvHvyPqMOEG4QonpmVR5AssnhJvqbSWO3IVe7HsCQL5IxN4igMboLF0xWjTEUwO17jY7imOA0c3t9R9RhvmRrjjlsnQArd/yzYU87aTafZfXDGgEISYSueClVtSnXZoGytGvMP03yPbB+dgQQReHrOpdb6wuzKSpCEb6b1Gj7c4vXKNGysrKpYvoKjxLYKQy2AR5iQK7awcc6DlWlDIoVigLaS1FxsSFHLEhW2HGq+2FSIJKKDNkNk8mxiLopkKa/EHh2sa6QNRY7XZ29KvEMrlFmfRGCh0GgfOXcJuBQFaiDQ7WBZ5xF41WSRQ2pATRF0wvYi/Y3vi7pA8N0egxpitE+Vk3o+tgVXo2DptlwnVC4wCgZYmQsrAqymipFEEWCCOxwdArLKqrTMwaPylWB1qVNHcHY/v74u6z0pkAkLIyk6FAe2AFlLHYaQOCa2xWy+XLtGp1k9rYs4koUPWtIoc/fBtbmDpn5rCck7z+bvNFwTGJ8vEwAVW3MAQqTIdlJLAsN+4uhgJJpJNcUpbV4C6dbFK0qCt+W28uyg9yuK+oSebLsb8odCD20SswHt5WArti3Jy6MxEdRHlC36USh/1w78Ac6Ty9YSxUIbG7Kzq48QmRjp/6Z2jbzaiNW5PNtqNncnGdii25A8wG/bn+Man4gyxWANrVwoRFoBT5RGSSnzAHsx5ojthJLO2hwtKp1XpAGoB1caj3okV7CsLqsLTG92RscHBCTxaS66g1MRYumq9xYBo87jEc0fO31/gDBo6TI41Kthn0jcWSQx4u6Gk2eBW+Bup5Zo55Y2rUjspogi1JB3Gx3GBIiyIIcY4MWRJZAHuf2BOJnJSAPaOPC/6nlPks6Rq/p32374yVyqb/AD9sNeg5tovGddNhALKglSXUgqSPIw07MNxhXINzhr0GQodYryureYAjyKzbgght62IxV2ZodVAic/a3qlVTDZQM2feTdyDuzWVFkubYs1W247k1vXOPYoZr3Pck49hIMJirXFkSAsASFBNEkE6d9yQN9udsVspGxBH198dU/wCe4/z++EIld+GIL7Bghom/qAR398WQZeNWYT+Iv5ZKaAN2IBS9X6CDyOx2xCEA0WsVdleeNududj7Y7mL0KukACyrBaLA1fmq2AIr23wBk2WhdcqVXSCBVNZvzi9+BsfTtfOGEfVJDAUUAIKEoVRbAE0WarAtq9PNWF/TWTUVkvS4IsfpavKeQOfXsThw8qZad1iYyxyJ4bM8eklX4IBsowqifUHGloNo+l0wgoMjJOUhjjGtjSVtrfmiSasgj0xXm8kqWgKuyHzujFkIYLpryiqNqfc+2LEgXU6yOysq/l6QDqaxpB3GkFSTYvehinMtEvh+H4lkESlqAJJPyAbgaa+be8DDg7fvu62QQrJsvDphdS6qVKyDZisqg0RdeRvKfbzjet59Dm83hsNSm1Yf+D0G5I+U04vYEH3xKTJeG4iYqUnUFXJGm9RAcHsuoHc0dJNgYpzPTXh8ztGCupSusEkq+hhQ796/pIPfFAtDmpZvYp3P03Rl5EYn8Rl3utqXQQr6Rfn1IY5Awr/ptziAysK59VuSOCRVKtvqI0g2LGwZgRw2kGvNW/ej57dbohh4R2FkbhPuV1wk+hGJdWicvFJNIzvHJ4ROrWx0/Ia3NfJ23DbA4a/s8DFNt/E+SBtWTGqL618PQtmdMIKh4ysIUKLeMqDqUm/NCbsldTb7WRhUWRZY1ZyyRSafEAomMPalQd1tGYkG/lw8OWeBiV1qctKdQpl0xkgqzUA1UYzuBuo29I9TySrPOZqXUokAbzF9TDU1X/wDlSsw338P2OGtohokct+fBAXzYocdGK5XXJGPJL4ephyRriZbLD5AFdfLy3PbCPWI4YHUtrjkctYA0sDGy6SDZsC7Nb39caNeczEG16okkDMACzhFElD3lCj3rCgdKDfi4w4YqizIV3DDSGbkA7IxPH6Th7qV5Gs+km6UKguDpHrZc66guWv0Zk/ZZQa/+wfvj0mSZlEwZAIwzaS1E3IuyD9RtwaHbHs5ciyV+uCKXbuUVQfvs5w06llYnyUUqB0JiBK6PKzK0UchDXsPIG72zMNtsHgLpjW/kf4gaYienmP6uzq8sciRhmLxghNBYtvMvloHfZd/fC7qORIaDw3lLZiFi4cAedlAYAmhp2Fnthx0+ST8gq7hjEy2rEH51cbg+5/bFPTsoZc3Cvg/iGdSdLMwoWrOSQw20XZJ7+uGdp7MajcfCPX+rKFYNOHe7JOzyiGJSHULNt2FPYaiPmDUR3HpzjnxF04pLmwTCSJFksMS1OW8q+/mGoEWNPtu16LmQsTAR6vzo9TMWZdJDgBkHlPn0kMeCBiPX38afqU/hMwURjULMaErp8177kWgvYje6xNWpEMHXlzT2PBdvksdHz9j/AK4MycoGptbqwZSmlQQxDX5rYVQ3Gxs+nOKcmwDG1DeRqskUa2O3Nc77YllIC+qio0hnOogbKLoXyTew74iDZVEqCQNIxCAsfM2w30qCzGvYAk/TGk+GowMpI7QCVBIoc+dSFYAFdamk1AHci/TCHpsRYyUCSInNDftV/a7w0jnMeVRQSLWR2FkXyq2O9E7Xi3sjLlx4fIH2p6zsgOPwSkLnjtt/O+PYYZLMSIjLGxBdgTVcICB/dzj2JjSfoE7E3UpekQKtv5hVCvmG973sR/f7Y7BFqDbiwLC0SW9a7ChubxbJlWSjRGwcHiga7H3r/wDw45JISA67FaBoCh6cD7b8/viW0WTF1YgED6hZYqV0ngAeayNJBJogGx9xi3PTA6dGvwxsgdtRUH5lugB5ieB3GLHzNoVW1iJBC6iVjkqr37MAf8XA6x0dLcNtv2I2/ccftjA05lcTwVeVmMThhqDCijAkFWBBVh6kYbhmKrmCqvTMTr8wkI0mQVdn5hJvXLemFOYkZqDEkoAov+kcD7YO6bnD4XhmjpcEX2DAq32vTfsTh9FocS06hA8wJGi4pVgC5NqCLWt7B0Hf9IY796O3GA8zH67H/Xvh5+HVnl16zIyAxAAAMdQ1qygf0aqqvMPfAnT5qcBydNaXIUMTCaDEA8kLuKIOw32w51Pjnlvw9uiAOTDIdBWXJPd+OsfjxAOtGPWyyk77ABflNMDv8uOdR6XKsTxyhlkh8zqTYIB8JpFPDhhp3W/+l74OyH/s2MWgPLE65iFw20sLqLWgaAkjokDe6HbDnP5tZVikfQ0MaMVQgjVCw80SsASNIJZb2BjPrhtHs5c2Rv8Ant1SqtZrXAHe95LIdPkECyJKtS2igldWlW3ZgQ1alPhsLDd+CN9XNmEpWmVlXMxoXaMr4iyQMGuNrATXHxY2obYy4gJHhOx0oaPpQAXUB/8ApMrX6R4c5LpchyzCmE8FyMjDSfywGUrZtg0RJ1VRA2vFNOkMOCpuNOVvlKfUM4mbnfsmEeaV5FWJSfxKaXkkLMbFglgNiVWwXo3QNDCvPdLYeH41qQrxaiDTqpdAV9RWoDt5RiyEXTIQqodY1E2VZQCBQ5PlNcbtvici/MnoPKPuCK+oIG3dji9tANEDLeqlfWJMqrKZnzZeQKF/7D1e5dSN7J/7gv09MXPmhE8BKxkLE0RbSSSqyhrO9X4MhXjix7gSAFlzEanevEj+oOtfvd4YZTJjN7CSJLDOusHzB42DKKU7nVQvumMfTkevwfT3WB5nfUb5JP0/ojsyxi7AlgZqNKQ9LZ9CXA+/vgvKZjxOmBGLM8Rlj87Wqo0etQg/SdakffjirYs34coCO7Kro5Yr4ZJeNNYKgmjrhrk8e+J9Nya/iM5CSFCyFhdDbUe59mGEUqeU5XHsmvqQSOh9f2rIerO80bkqNXhtShVAsOrUqgAfp4HbBfw/1mSMpGkiRqZVBseYaoyD5ip8hKrqH/iu2AOiQRL4BkZ7AKsFUVt4bCiW3JOpePffjBU2SRJNSG6kU0WShpZuCWtgV5OkAcb4pAae6Ra2nDJKkhxIKH6d01qLCXyTtEGdgY4xIuYGtGN7qBpfVVbjYVhdPkldc/J59gxbSVpSJVWPk2QSaNbjnDPIZJXaZDIqaWbTsz6tM2ugUFG+B244GBpcpD+GmZ2tpswVtSSY4xKFYFCK1E0wN8bYRUp4WxnYnLkfgwntdLp5j4WO/DtG1OpUlAwvurKCp+4N4Lyzxrk5Tp1SuyqGPCLdnTTblqo2NgBXOD/iwoJzHEiCOGIxq6rpaZQ7aZJPVyKs7cDAHV5SY1utyooALssSAbAAffknfHmtpFrXF2gPrYKwvBIjVDwwMniK4KEqoIYEGmZWuj6qL+hw2lyMkvhwotuY0UCwu7XI27EAbL3IxoMjnJJMzEx8IvErDU0SMXCqsSh9vOVBAUnisJviMH8XmA0gkIfTrBLBvKo5O9gM1+4OKmUXU2lhInL3M+2qQXh7g4ZZ+37S6GbwYxJsSSFA+2t/7so+2PYqzDatAPAXVXoXOr/7dI+2PY78lUWpugb/AIuFNjrvElCZOUBgXUSAEWrFhY4qwbA7be2L4M0sYKlLVlIO7eY3algGolTt7A3ROB8nB4jVqUHfduCaNL9TVC9rIsjDGTLhE0PqBB/MBo6DflZfUFa+u/qDjxw0OzVxMKpM0RYY6oz8wPcNQs+4IAPoQDjuZ6c2k7agi6tXqlhQfqCQpq9iDwLwb0zKq9xOBYrzD5Qm9yMbuhsG2+XfYoLNGVEUwRz4cbFgl04ifcKrG/kPBbfVG10SBTmsxd3Y/u9UBMXSmGISQnZPFLeRgTrtBupW6CupsGrLIRdYtV/FyqKl/kh9S0vDsGVgQAzAMAraiata2O1M/SJY5mjVHtQX0/qCqLJHrVWCOQARzib5oxOmZjrzE+IvbV+oUP0SLvXuw/TeNDG2xC4Pvr5eYWEnTVW5GTxI1qzItsBx5lokAi71rv8AVTzeGn/pSZrM5QxlIUlSrVAqoVV/m1MBJxTMDZ4Ckiib0j4VglzOX8NpYstOreHI1OfGQFwrcCw3kIHNL/VtGfojK08chjZYikulfES9ZGtYwVBVQ1EkgVtzYuxjfyCHTij105Z+/JJccOWSLGT/ACoYlSLxMudJkdkI0yknSsl7KmrUpPBOKMmrXLGWTV5pIgOCwbzIAvlUblq40Ow9MCZnOKJC6rSPZ07nStklbO5KHv6XjkwKkMpArzqfQrz9tJJ+hf8ApGPSbRawSLb+fgKB9QuN1F5tgdwqLtXLQ02xI3JEbSRn6b4L6IrpmFkWQPIPI6vVMqg6D5jTHbTorjFeZGkhgAVYllU8Wa1qa7at/wD62xPpPUJIX0K5AkSrWgWQbEE1YNEXRHzv2wRpxaP6PsbuhD5F9/zeSIeIISoChRpoDjTINth6N27YK/CIkyaSJ0eMr5rQiqYXRpHomqLfL67YJzvT2pZW0IjpqC2fMpatK1fmU2SrGxR34wBlI2ktUBaRWGlVBJZgTwOffbsRh8Bw5JUkHJWL09EzUbIS+pwoRFY2rbkamA3WwvHa+2IdMd4GfLo7fMaC7ElG8SM2O4VnFA8rgvN5QSqqgA2dXlTWwXT+YSNQvRZIFgWrYP6r+FLRyZc0RoLb2Hewd2ahGNLSKbsbD1ws5jVGMpy3+1ns7k2TxZWVtIKNbH5isqO318rPziWYyx/9SzTBWMVUzUSFJXQLI2FulC+dsEfFEviSmyD4qSpalW3B9RtVOTt6DFEObkWWKZTSzQAg7MCwWNnBB2JD66vi8Kg4xvea6RnyO/RDPDUcw1KCqGQE3vRfYbfNx7bc4NzWdV5S3hoFHhWkZKA+UqT38xO5OFjX4jDsylf3J/8A7DF2TYmj3MSH9mH++KsMmUnERfen7UvxNzSdgTdElt2IP35wGq3EoGxM5onYb5hasnYYLy+eIeShGfEWJrMakitSnSSPLwLrnFLlKPmYaZ9xpBFWrE87kt+mqrvjHAkeYRtIxDwKqiysi9VMTJFmZEBTQ5DRufSyQK32Niqwu6tlI3YUCjeMqpEN1CtdjWzXa6Qou75JwXNMn4htMSDTE4J8x16mOkt5qBUUBW2wsHFGeydSRhTqJcCu5OknYD6jERogtdi1Mf8A0rhUuI4fC1PTOiy5ecrJGfENFdJBPnNjTv5juAdN1pN7b4zubdHzOtIxGusEoSXBYE62Ou7sBiRx2xpOmdNBhB1QajJshJWTynSRqrTGlsCbIuu1Yz03TF8OHwXaSaVdDQ6KKyOdI0EEiRSGeu/lwx5DTLrxPHkltkju2S/o+U8d3aubNbCgSKA7bCv3x7DPpPS5gpRIXZwzakCFitHTRABqqrHsFSdTpsAcROfmhe173EtmMvJZzMbgOoGnTp+Ucdx9RyDzX0OHHw3nCsyTBdckd2D/ANxSpFi9jIAdQHqovjAHQ8yJG8CZwsbbW1gIwWlOw5NBbrmrPOClyksDmN9Q0jxLHOi9pFF8od65ov8AbwmQe8RY5r0nTlron7ZBQmxT8OqgxyFQrmIuT4ieUkhG/wCoLsXRsYNHwyJRovyalRT8pcki49JbyaqZoQTYZGU7VgPpHVQrDWD4Zk1qwGkB6GoqaI0upqRBY811veG65REBQRyOsZaR47KAR1qAStwVHmR+4Gg7ogxWaJBBGXLe/ZYqAi6nn+nwxxQlYhmZcvHRk835kdvRjF3HNGFBo8MHWqrGXHSvww8aSMSxuQJIpI5ECq1PFJsy6g3m2/TTD0ONookZWhRRG8n5/nemzSHTR1HymROTuNW59MUxZBjlg0352XIIB1k/h1JAK1v5j8ygg6N9QqsNFAQL/JPDz4eHJLNQzvduKw7dOOXmeKXyRWbJ3KFSvy7+ZlDDg7gBu2HniPLGolRgyoxjb5Q51Uz3X5gaipF+U1Wy1hc3TBI3gakj0HyO5NBNyoJok6flFDcGsTyoVBo1E8eG7HSYzsWVl3FEmlN7gA7EkYsptLXYSLacuU9b9Oqmc7E2Rn77G7Ib1J+U736H1r6bn3VsELlG0AWmoW6bhqCmqYdiDtR+ZGHrhjm8q0rB9KQeUWCpRQVWwao34lXtySfXC3J5tQgVfnUh47Aqq8ysTZJUkrWw06TvWHHQJUWJRvScqJI2jdgoSmUsatNwONydmjNf033wF1JQCTGb8E6xYrUCAHAF7Ag8f+OInM6SJxZKbsO5Q0HX7CmH09sMJsmGKslvSEvSmgCT3F2NJBvbmsa1sy074Hw3mluOEzG9U3y+k5dAzSlWjJhLAFNRJLAGzsAATw1ncVuRejpHBmIZpXGjSWeMhg1r5NK9mdkZXBsAaTZ2xb8MzxwI8eZHiRgNo0HWIy9WyeYLfe/QAYHz2bV4fD8OIsptZhesi2NHfTwSOBwPTGQXSN3353RS1hndloeozQqdTZgzFEuBitmMKRUciVpaxqG4IN6jzWMlRretm3/ex7YvgbUqk88Ecd657Yr8KmKsDRA2Pt/FjbDKbMFpSKry68Krq05YB2rUJNTNVE2dDXW1d6AwZ0SASZUIdWrLzShaO36iQe5tGNUR8uBni1oVPfUv1sVf14P1OC/hR9LTlv0+FOfcKypL/wDxJwFRsXG92WYiWEa7+ylea2o+oJ+6kf59sGz5STLTqroUdL8rAGt1dbG4OPZ7KgMyc6WdfrRZf4wOZS1MxLN3LEkntuTvh2fRCHCOf9VsvUy+dWaRUYtbMpWlOl1NFV7V6YB6pmQ75tlVUBmJCpsosR1QP1wZCyBjrj1HSwWmK6CSpuh82wIo+t4B/AuVnkEb+F4yjXRKgnQa1dzthRAaRpoPJUtJPufNFx9LBGalGsNaC7BUJ3U+X5iwFGxwRWLH65mZGsEhUdSTHEi+GFYlDqRAY6ZubHYegxGPpWZijLOkqQ5mRWQ2dMgAJBofuLHvi9+jFIYpYnlYTBvFHhsqoQwpdXEg2v0G2FUwyLwZcY11J8E9xdNrQB7KibNEQLTyCQsW52pu9/NqvvxWLMhn5nlGl0XMNKSmZlb5SUZKJIICkuxuibArDv8A/Ac02UimgXWys4dNQBIUDTpB9N7F2bFYznSWC5iEMB5GEjBhyVN0wO3N7HGu/HVa4DMIRjpkE6r2VDROUE5i0DTrRjT0a2ZTbAkE33x7GizudRZJpstOqpPJbI0RXQQo2Pl0Egsw8p9T3x7BAYgDh35IS4AxJ34r50/Tg6FrHjKRSgbSoReq+PQVzz6bOOk59Myojn2kQ3DICFZXIoIxNjQfcbspUnzAhL0+SSHw5VFoH/LdktddWY2sabrfSeCQeDh1kUjmWQCl1lfKy76t1NN+nyk2D8xUV5lGPFptkyPHY4WvwvZek62fhvfBdmzjoQSzIA2pqv8AKc+UyIP6TVFQNwKO4GNB0z8wadTRPEp8TQNYKkqUOwFwE6SKJIq1s0MDxdPdGQuFkmhKrIWqVHQugUsFsOrKQvm5Kn9SjDDpuSeSRDl3EEWuYxPTER1GWeJr+aAhRQ3Kg8Haq5i7Rbe/VKAmxzRcryEQpHJE0kMytBISG1PpBULZ8sNmjuAbB2IoSTPIcr+VXmkvMo4AKTgXQrcxEWD2vccnA3V+kMoEsi+AXBAhABCMpAYmjSRnzGx33oWcLE6m60y7Uuh1CgGZNW4ut2H9V8bcbYqawOAc1TueWy1yp6pCC1qArWSnoL5jI5A2oH6HAWX6kYmGmk1mlYiyjf0m7A2JAr1YemDpFBFcg/Kfbt9x2wFmstqVtQvamH9Q9R6Ec/XFLmSN73yUrXwd73zV340EEyAv5NPzHYCgrD+rRXHcfTEcx0CWbxZYI1CRgPSseQnm0aiSxKgtzyCMVdEl8N9DgudtJAstfBA7k8Eeu/fDFY3CypqaIbirK8HZNPcjiq45wLgXC1jzTGkNN7hLOnZxQwkKLIN9SNdG1IvYg99Q/btg34fYxM0XjeGmhgG8xEibMIzp5s0N9sJYGKSaTspsBey2bIHpvv8Af3wwjJ47qdvcdx+24+vtgw2RfNA+1tFfJKRS7DQAU8o3GosNW3m3NWb224GHuTzMWZaaediraLVUQKjP2VqsrqogUOb39UOfAZNYG6bn/wCJ9B7c/vjqZ9nZWJAsaSFAUAgAcAAXsDfeye+Oc2crIWutJuioJNLMAwQMdQAF1Y4BA27DtivNzecN5jd2WNknf/QkcnFUwofQ2Pof9jieYFrY55wcJRM2KY5aTKlPN44bwm40kGa/L7hK574E6GQc0qyOESQSwu1XSyxnSa701YHyuY8lALuQ96fNwQRfp3r1xCXZvvt/I/2wBZIInNaDByTObNZdoEMUcms6WaVnsEFaYBa2ttxe4wJ0/IFg0jpIcvHKqyugHlDFTsTtdH+4xH4ZyKS6oWZ1bzLGFXVqYnyg9wKN2PTGny+VEHiRQyRNJl2EzyNIRHL4d0vhk0zLemuxHOFOfgGEZ7130Tm08RLtNxbokOUaD8TIuh3iYkR2xDLZAVm0AlqG5Uc4103RJpony0k7PGIy2WiiG48P5fFDqGFWKDG/U2MJvg5Gk6oHbWkjeI66EUeYjV8rCgpF/wC/fGq6NkgwnMuZP4qQEmZJDcY2HhlQa1LVbYl7U/CbZgA8b8fsi5yhVdmZI6npvokXQZ5svJl4tMmZKRP4SCQ2jFK1BapaW1rfnbHR8EZzLywvESSYSHddIVCbXRfckUbq7740GW6auXlCouYm8RbMjCmIWr0MKO4O/wBsGZrOB4mWIZhJGcVqb5jso3vihxib87pBYBBF5HXTTVUimL4vBYc9fzEMq+diVlB0sdNlRW/pttjOZTMM/wCIzUgV9cjJq1jVqrU3lBvSb5qrGPqmU6WIcvpzY/NEpmZ1QS3q1AbgXsDv6e4xjurh89Oi+CSNJBGWQatI1EE6tvmIu62usVUqzXOsBAzPsp303BtznkFnMmdShG3X5qN1qPegeecew6j+HJYYVlkAUMxWjsQwA2IPp/N49izG05FShjgLr5blc88RKNujfMh+Vh2PpfowxrfhbKw5gsoZ/GYWnm8siqDqWqsycHkEaQd/mxmYI/EjMjMmpGrnzcWGZa4vYt68+uNb8NyJmGb/ANvGJEj/APcKopmUGzmID/25kuyoIUjaq2x82CQy128ciOW/ufagE3zWpRIvCiguQaFPizIVLKzkaQ5AAaHVtqPyuDxWNZBlJo4BrI1xxhVIGkLQUKqm6lYLZva/MNwdsX0/q7OqxI6xvAG0T0A2Z8xHhyxnzAsDXhmyBbcURdPkiA7iPRAD+XlzIxC1fjiIihIEO/tvQI5ta0uhp+5v6fXCEhxDbhGZzOiaoF1zO97lfNJbAkgrXimwd+APKONWEs9Rho50LSUPw5DEKi2aAUWrKxsijyDhn1vNSvHF4f5XhokgAIWQtKrEugXhK28tAXxubzyZrWuiSyQPLv8AKNydPpv2/wCMejRZbl67yUVZ1+asmyLeUArIWTxCIzqKCiW1beUrRJHbFmZy6+DG9MkjDaxazLqILg7BAPl072bOwOBhJ+k19RtZr97I29MDhK24rj29vpiiDxUxIQeaDRurixpNgjkVvt/5KfMPUWPTBH4ks2pjqL73ZNk7nc83z/hxe62P8sHHOqdKWGKFlkDiVSSoBHhMD8p/kfxjbB3VaO82OCD6nkdcepfmH8jj/bFOSzPiIH3BB0mx3Hv3I/1xp8n0VlGnM3G8kQeGgGEwPG6ny7c+h/vofhXoscOW8fMZhfBVnlGXKo6gspjNqRqMhbcDgfc4mq9oFOHC+n1Hjb+J9OkXDA62u/dYjLtvXrx/DA/Q/wA4hlMgE8fVKihApRGu5LNUu1Wo2N9qwf0XPQwtLrg8YsKj1tQjNkaio+Y1X0I98UdTmbzMCV20vtW22/70fpigkkwLJDQAOqsbKuEVmRwrEqGKkBiOwJG5xIZJkbw5AYzdHWCK33J23r2wZmutZvNZUPO0jxrJp1mgofTwKA3rcfU+uNH8eZ1ZY8m4eW9B/LlWiAQBrJobkgcWCNxWFflcHNaQLzlpHgi/E0gkHKM1iDl1gzEkSyLKqNYdPlZXG9X6Gx9cU51fKSOQP7jcYY5XpyCTxpkm8Eq0YeMCvFq0DMdqxd1zoEuVEfi6bkQOADdA8g+49tsMDxOEm/ugcw/7Ash+nzwojNGZlzXiK6upAUJR476rsfth/wDDWWMvir42X8WeNlVZ11Mzs3ZifK173vyNtsY2DZlH/wBJ/axhnkZE8aEyaggPnKHzEe3vgalOWmDz4rWPh4nei2fUC+Tmys7eI2ZJaKUOV0FQtUumub1A/vh42ceMvmI9OYYFdTxKBHpqitAk6gK33PHHGMV0zNwnPljHPmEs+AjHUzPsV12dwd/7Xxh/P1ZpQkMEBys5lGsKdAvVvYrcCrNg486rSMgEaXyAjOM5tkvQp1AZjw3zWjyXUQxeYCZtANDsNVEqq/YeY/vjkXVtSo0cfikm2jqjGCd29DXFe+3GEWf6xncvNKJGjsqpBoUQNvJsPobwx6V1AplXzcuokAigQgI1Cim3mO/f0xG6jAxQDMAQeOipFSTCb5nrEIbS5FMQBttfv6YXSz+BmWVIokpPEkdK8wJNBhQo2CfftzhTm5vLHMpOYikLhInJ8SyOW03qII47bYV9GeDwmednSSaUKw31BRt9Kr135HbBU+zAAm/DeWV0LqtwFP4wyc0rrpAkdx4hEdsEB2rvXb61j2Gec+MUhNwhSnyDykE1+ona+9f849iqm/tDWgNaI5pD2US6XG6+S5zpKuzpKqZbORkBmLgLahroDysG2F9q73iz4e+MDlbQRGJirhvCYqSxACve4ZYxqKpVAk3fZZmetU7RSMJkViEm2u+GYEfOt3XeuRhrlujZRoy2YllV7JjEQBVl02HSRhyH2ZfQfcQsaHMxESdRBv4aKlxLTHqt/kpoI8suahEAmovHrKkzciNTp3VwO21EnsTgeOaVFgdhJIjIY1JiKCMNYMfF38y+JW2na+R88y+bMCwpNIJsufMwhHmhZm81WABIQoNGxvt6Y2WW+MmTLrHEYmRT+sFnmUszqar8vTt3FncbYqp0jctuSbg+Pj8eCW9w1yHBP4s1EsSLp/DNBaMEAbMKrAM7nao/NV16ni6wNN8Is6QFS7ZeNWNtJGhXckaTvpDmjpYXd8DfHun9Z8bQ4IeVnBkjWMB50C0TI/B0mjp+U6QTtdWZbr4ZGy0ZaVjSogVdCmyAXJY+LZokA0p7nnDP/Iz/ADnr6zz1N5+kshjhdY7NSqWGk/Movy6ArH5kAs7A8HvviEFWQ1ffDf4k6cgfySCVi5jddxIXX5iY68oJ2FHfY4FyuUg15aOSWRNViWSRABGb2UHv6WeNvoPRbUGEG6hNM4iEbkennaONY5hmQkfiMrKIZCbKhj+oDv32rFvxD8M+FCUMocMx8LlXGjklDsoLWP29cEHJOjxQ5bMPLrkLAKhBjZSdLjsbUXfFYu6j0JEDCTUuZCrJK80gqQsWsRqPnJ53IIxManeF8+V+E3iPD5TxTsbX9P2sdleuSiJMqTUauZI9t0fgqG5C7k0PXDXqnT0ARkRkVlAbWbJY8sO4Bwo6lk7uq1KeR39MbWBY+pQQHxXXMBQrvLSRgoKYbcn0I++H1HCmQdLyltaagPFZHq/TzDKQjiZF0jxUU6CxW9NnYEjar5GL3yLP5o1LgJqfSpOlR3bDLI9aMMbwSoJoTIrtEWpSVPN1ZBoEDjYbYdfC0yzSWsi5RfNqijBJljJJ0Dvsver32wL6r6bSSMtePlefCFrabXmxzQbdXl8DMZmRMs0eZqLwgTaMi14gTgGu/Oy9sX9byMvgQwyjxMyAGjcOX1RG9KAUAK788XeLZMxl5Y3dco75WONYkJYa4tz4hHJY0RVkmx74Mj6rpzJmSKXMZaFFjLSgaoVarYAgH9xddwMR4i3/AC3K/oIGeehGvNU4ZHeO9T9cEl69ldKR5bLSzSWNbwsvyy7VQAvf03HBvfCjLRfiJkSRxFY0lnukoHY2dt9q2xrc3m76mJMqLLqAAwJDGhe3YbD9sZPrOv8AEyiSvEMjah7nfjFNBxIjWJ5yeSnqtAvpMckbmPh3Ljp7Txvc8UoWQl9nAYqNCnmwVI7nzYWT9HmWFJyhETPpD7UTZHrfY7+2A+q5Vo2OpCrLyGBBH2O/GG+fymYTKQGQsIJLaNddi650/p2N4a0Fn/UydeHAfHJKdDrxEDRazJfDEWagy02VYZeaIgSFbJvux9G/UPUGsQ+IvhZcsiSNmpWzDSgathsbLbcjbe7+2AH+K/CijjyaeAHX81q1FnoC1O9Ggd+d+NrwHH1tPFU5qIzgBtixBsgU1k9uPv7YhayvixTa9rT0k/asLqcRF7dEZ8Tz5k+E8wBjYHwmAAvbckA7HjfbjGk6x1Pp4VY5D8i+RFViBqFWNqvv6jHz9JtelHelul1EkJZv7D1w3khYtFFmpESNQSk2k0VG5CmhqPb9sHUoDugmInK32sbUNyNeKv6bLHHPI2RjlkYR+VmoaGNgkXyp253xoOmZps0qnOiPQUsBVIYn1b02vYYyQ6zFlpWfJtIyMACXAv1sWPXixgSb4qlELRitxpBrzAd97/vWMf2d1S4HC5/1+lrarWZ+QyRuYkZlZcurtGHNHRqNb1ZHrzj2FPRPi5suDGaMfzcWQxoV8wFUP4xzDyyo0wGgpQexwkmF8rTMev7+v1H+o3wXls40e3zId9N/3U9/5wPls20Jegh1oyHUqts3JFg6T6MNx2xWrUNt17qe3v8A8jHh0qz2mHaefiP7xXpuYCE//ECRRpbzAenzD0cfqr15GO5BX1N4aMTyyKC1D1AA3GEsUleYE16jlfqP9e+HfR+uSRSB45DDKPlkThx6EcV7HHrU6wcJbn6b9+qkdTjPJbL4R6ZmJhJLliCY9nTXpcgjfY1a7aSO91h2rzZjJs34QVM6XmCQCCZKjWFP0Rg0tA8knGE6V1QDMB5pJV8Rj4rIaZ1bd+9NZ7cHDhZFIkazGg4jJNyDV8pI+XbcH2w1zXOdJjSLHyzv8apIIaIHNFwdJzUc0pjHnyg1uykEpRO//mRvsL4OG3xD8OGICZ3SWJ2VlLNTT6gHY6eVB4J5F4VjrECTiaJXsw/JEDEsUuwXknWm1m9iW96wf17r5zBiaWdHCxBgiRlAsjcoLG9ULJNemOJql7TFtbX3PTxzWQwNI+Vd0z4oKsyiJRDrLpACQL00oL1qpTvXG/oMEdChaSAQzZmBIsy7eVvNJEyXVaj5S3y2b20+uEPSeoLG5Z4lk1KyjUSNJPDCu4wJmFtjYo879/8AY4I0QSQ22V88vmbyhFQwCbp3HlMqskyuzyldk0+VZNJPccAiuexPtgzN5XpxjkkiXMRGVdhRMKSgcBiOR37YB6d0yXOw6IAC0J3U0NVjkuffasanq3UlHg5bMRDQukSZaNhRJA0MX22verHveJ6rocGgkkZgH457KdTFiYEdN5LFZcJN4e+gWAz1dC6bbvXIwyV8vlYppYZ5/wARE7LC6IQkimrG6kHve9jYjF+Z+EhANLeIJppiI41IaMoN7D0PMBzdfTvjQdHyq/gzHnUZoRMVjUDubu9JvZtVE+3OMrV24QQSROQ1++HDNaykZvnvyWf+Fc9PmAuUBdogfEGjSrAagWOo87mx7nGhnlXOlstl2YeC4aUyEgTqCNQevMx1bbgeuBJczkenTRPlyWJVkeNWshTRDHVw1jg832rGlmUmRJoPDUaTqfSKkVqIBI9CLvfnEVer3g8NgG4m19ZHt5p9NlsJM8ein1vLlY1OXVFdHVkUKLN2GArtpO/sMYvqvX5IRPFLAnjvIJRJt5GGkqQKNkadt/rjQ9Qz2YOcqJCUjAUFAG+YW5N7XXH/ADg2LpeTzDO5RZnLeYv8wYCtJXYrXpWE0agotBqCRnbPlKY9pf8A5MLJf+qJmIZj1DLSM0i6lnSMikUAKFNeUXe90dRvGOhlYpGCSdAFAkkDfcV2BPpj6B8U/EckUj5SIVH4YQgjUd1/TvxpIG/vhF0CHKQrKM3FIZl/6aHUtitvSrPc9sepQqYWF+HOCAL+mnNRVWYnYZ8d5rQ9CLNH40Ko0tkiBBpUK3NMT5CN6/5xlMzG+YzJ8mh5HIYcAHc17VR/vjY9J69BFllKuqlEFoNm1VxVeYk9/vjGZLMaXaQyMJQdSCtWpt7s/f8AucBQxYnujkN8EyrENEqrrPQ5IW0MLtbtQa/3GDviH4uOZihj8NU8Igne7Kiht2FdsOfiPPZVovGSZmnIXy2e3IK0AoGMtmetl4o42jiIiDAMFpjqN2T3OH0iaoa5zbjw/qS8CnIac0F1DqBmdnKqpPZeBW2Cs51jLSRBPw2iQIqiQPvY3YkcG+N/U4WyzD2G2I9U6e8DBJU0OVVqsGwwsHY+mK8LTA8r7lTlxElfQos7lhGumSER7ULUUa7g7g8849jIfD3TslLGzZmUJIGoKX0eWhR433vHsQupsaSCXeSrbUc4TA818kSStjuPT/bBWcyPhlCkiSakVrQnylv0NYHmHcYYfDPw8uZ1lyw0kClq9733wrzcPhSuoYMFYrY4YA4+cp9oa55pn/n08V6jmENxcVWnO1q38/7YsDUaYUe44H1H9J/tgrp2aCkmr2oqeR7qcRzsgkclRQ28rc/W+L/zfFrQ4Otlx/WzxCUYje95pp0CA5iaPLEr+adKu5rSeRdb37j/AFwdnoWy08mXna2jNBu5I9+/812xnY0MapKriwx8gJEkRXSQ3Gws7EHkHjBR6uZCxmYyazZkO51Hu3e/fF1DtDi+S6La9dTqOemqmqUhFhv7WhyXV3iDqraVlUowFUynsf8AjDHpHUli8QvCk2tCgEn6Sf1L7j/CMZVdUYDUXjPO/wDcHvhw/UvEEdBFVECqFFA1yxv9THc33x6gIeS0jrvVRFpbcFHRybV39ca7oPTQdEkir4iMKjkBs1RtlNbHCr4K6VFM5eYt4aMAVXa/KTuRvV1sMaDqsBbOBMvOpE503IS5jIT+onVR4APesS16wxGmLWknTp5J1KnbGV2bokk00maikTLxk1KQdIQgCxpFahxd9ycLWzyZyaWTNzCIiOkKJtIVsAUb55o7m+1YHzmbkgMmV8UMgPmC/K5oc+hHBHqMK3iPt646nTJEk/8AqRnHise4aDqtW/xdGMvDAY/GaOOhIWIKORQrblR3B7DCFc05UBnY01gajWruTvyfXB+d+IjmA/iRxh2UKGUaQAOCRyT6Uf4x7pi5PVEsrS9/FcbDjyqoonmvN/gBgFNpOEznx5oyS45/Cobqd5doNCUz6/FPz36X/nJw2+Hfil0URTMTABWkKCavi9jWFeYz6+G0SopjEhYSFfzKFhbPYVyMFZvpxXwG8J4lkUDUzag7Ei2A5UEG6OMe1jm4XDP6z69FrcQMgp/034ohjfMaBLocgpQsgAUeeN997xPLZXKz61yxbxlPiGVywJvne7552Fc4IPwjGrhFk4BZgTRK3RquB74DbI5dczGVQPFmIiEDNurDuPqNvrePLD6RJdTLpifLjMTYH1VcOydCC6Z8YHLxOBHrmZifEJu9R5Y/M1cDffFfUevxZiEtMl5rYKyrQABsUb2HNjuTi3qOVggkRVD+J8xYsCqitgRXOF3UUDlQvmkLbAb3fb7nFzG0nOxgRN53okHEBBO/tLOa24xLL5bXMialTU1am4F9z7YLzHTpIm0yrpYKDW3BJ7jY4W5vlv2/fFzXYh3SpyIzT/rWYyESTRRxmaTTp8QnZHH9J/v5djxhPneglMuJdYJOkkVXzDgG9yP98DZDIPKQsaFqotQ2HpZ4GNB8aZ9HRV8LwmjsduTWwrkd8KbNNzWNJM5yfj6WkYwXEdFh2P8AOOyZ20CFV8jFtdeY2Kq/QDjHpsDXXPH8+uPRAlRGyZ/Fy5T8oZJmZipaTdtuNN6hs3NgbcY7gTpfU1hleURIQ4I0OSQvy1v6iv749hQxsEAE9SE44SZkDwXz2LMsp2JHuCQf3GPD9xiPh+m+I8e2Pk7jML2lMr3GCFmvba/Tsfp/Sf7YHDdzt746R6/vhjHYbty35eyEic0dmclJHo1Ky6kDqG2JRuGHqDv/ALYIn6OVhhnV4iZtf5atbDQaOtf0XyOx9sLlmNANvXB9MWUCdzpbsfX79/8AOcVN70GeunlwOXXJAbK7JZ3Rt+m91PAP+gwxQ1ug25Keg/8AH1+n7YVO248TY9pBv9mHfBOVYJesEpR0sjVoY8G6Nr6riulVLbHTzHhp7fCHsBvvfqtdlcvmIYYsyupI59Wh0b5gpo6gON+LGNvH0ObN5xY83EINUOqogopV2va/MWO/pj54nxfK1qdCK8YiZEUKjAdxzpc8lhzgkdemWUGaWQuAEWTWbHoLuxt24ODd+V4vAN79cvLVL7rTaSE4lyKrM0WqlEhTxGGwGojUQOfXbF3UQgmZYiSg2BP6gO/0POFsDk7H98H51AAnkZDQvUeTze4FA+m/1w7FDgCUGGQSFU8O3r/piSR+n2wxOfgMSoICkoUDxA5pje7Mp5sbV2xSmVIGsA6LAc0aUnizjvySLiN8luBcj7H159jjZZX4kjmkU5mGhFWhltlRid2b+ngVzVHGd6J4Kyfn2Y6O4vnaia3r/jBmUZykscRAUhidZAOkcAE/qIxD2kNqWIy1yzzgqinLVd8V5pZcwTG4dQii14B3sWOef71jPJF5iv7H3wwkzGorsigALSCgaFfc+pxS+XGpvUCx9v8AjBUf/GwN4LH94ynOT6FGcn47y2xvTR7iwAb3JNfthFGrLpZSVYGwR2IO2LMnFYFdz/IwVlcvx/8AMj9gTgWuLZxGd5LSAYgLmezckjFpG1NQF7DvtQG2AYOmPmJvDQW1Eneth3N8YZmLzkc0RhLD1eSCXxImp9xuAQQeQR3GHMccB/HExbggcBPeT3pUv4BpIswrKWIYNVggWO3I9xjO/EXVVzE5kUUigKpPerJJH9vpWNw2Q/8AUYGklk0FNSrpHlUgAktfYnHzjw7pew3OM7I5r3F7v9ix4Ia4IAaMkI3e/v7e2BH3P9sGTb/Qb/U4ojjoA+vH0x6wcoSFWduMex1lx7DEELBYmJD9friGPY+IBIyX0KL/APUWMQhLHwwxcJ2DEAEjuDQGKQh/Sb/zuMVY6Dg2uA08rLCFYH+3t2/4wTk3QNUgJSjsOx7Ebi/3wMJf8O4/4wzX8/w44cuwdV38O38Q+tcj9++G4hxtxy/XsshaH4k+IIcxlsokcEaCMENRBcVQo0Bsa1eazZ+5SZONo5I5IQJNLK2itV0w2K8kHihf0wt8M8g7j/N/+cOJ83EJIGy7SRSBVLvIRXiA3YrlbGG02CkwU2g6xwvfPMIHEudiJ30W3k6r07Ms0ueyssM4k0vDHaLp0Ul7rTX32PrYxldLKmlkJXV4YPzHS28d183ddsXde6qmanmdWkuRFAMpW2ZasgqKrsBiv4d+IZIRNEFjuZQAZBdMpsFK2DH1HoDVjHdna6jTlszAsSYHIA5dM/nKkPdBy9UxME2UkMMqstgCnG6huATvYPZrvscOGzk85VHYyaFVVH9K35bIHc7WcA9P+NZC2YM4Dfi4xG2uypK/Lx8rLuQO93ivLZp1B8NqNAEA7kWG57bixittRzv9ASI6c41HCDokloGRTBBRKsDsfuCOcaHp6z/h5NIJgBBbjS2mr1dz2usZjK5xXB3/ADBzfP3/AN8OMp1iVImiVyqObIob8XR96FjvgqznEWjMZ78ljAAU36rciRytHGkbDSqxrQFE7E9yMA+HVXvp3PuvqPcYqBLbkmwb9aJ5P0ODYRdD/wDaf859DicOwCE2JUI4vIDyQb+x/wB+R73iZW2Hvtf14P7j+cW5aK0C96Nfvxg/pPSxM1FitebYe9HCn1wwFzskYZNglGSoUK3F7/Tj+awzjy2kjYhQ3NbbqRz9TiC5MpOVO++9eoH+u2NJ1Dy5bSKJYBR73ua9SMTV+04Yj/rcpjKc+CzvUcv4aSMCCTW/9hhD0XpaTZhVckJdcgE0pPJ44w56mulCo3Nkn+B/YE/thflsmIwHY1s53+lCsVUah/FE3P0lPb3slX8TxCPMFIW8umqBNBjyGr5qG+EnhbUODz6kf8n+PbB6Zcm3IIB/uT/xiZyeshSKG2ojsv8AueB7fXHoMqCm0AnJTubiKQzxFqH6e/v61+1fv6YqnG/+fsMN+pDSx2rgaf6QOB9cKZF2vFdF+ISpqjYsg8zJWOYGzeYCc7WcexT+RozKUGE6LG47j2PY+MXuLw534ww61l8uspGVlaSKlppF0m68wr0B/wA74X45jI70rdIU/CP1wz+HviKfIymWEgMVKnUoYEEg8H3AN+2FOJK59TgnNpvBa4WPisBIMhXy5rWzOxOtiWY+pJsn98SEw4bj3GKUOo0QP4xGQVsMUteWNkZb0QESUwi/8Df/AI3f84NhlR+5ik9exr1B5/nCLiiNvpgrK5gudLUffvihtcOOEjfwlOZqn3jEAiRBvsxB8jDsTXy79+VO/fEoWZWBjJNb6GrUPdTww+ho+3GAsln3UkA3RrcXY9+x++G+byi+ErqNBI1DQaCm+13t7HByQUMWWiyghzSReAshzSgmYNShRe1XWxOLoO6kbg0R7/6EHGK6X8STQK00ZUODoPlBDDmyp2u+4rD6HOsyeIT5mIY+5arxM1zwTw0474ck0gRzWmyzFSN9vX0+o+uxwxhXn969CO49x/cYV9PnLKb5U89/vg7JzG2HoaGFPeZRtamcAtQRsRx/sfTEsxY8ykqWYAEGiG7/AL/6Y5A1E4vZBYHY6j9wNv8APbETqkFODUJAPPd/Ka3PcVq/3wxh2Yue5IUfv+2+94WwizJ/8ifvS4ZdJXVErncmvtqY3X8YOq60np5rGhCZjL0lnliN/wCP5JxUcmJpkjPyIuqQe1+VfvW/teGGdXZT6G/2G38470uEKkpHJ5PrzzgWViKeIZ5DxsuLZMJVmYNUhA4HH1/0AGOSReGtgWeRfcn9TfbjBkeyE92cKT7c7Y51AU2ntv8AfDX1yXBmn0hDLSslmMnbV35J/wA74U9UlCD0AxrJowEZhye+MX8UQilG9fzj0qfa8gpnUZWPzrmVtTXX6R/qcewNm5yWq6HtjmAdWpk3ElE1piy//9k="/>
          <p:cNvSpPr>
            <a:spLocks noChangeAspect="1" noChangeArrowheads="1"/>
          </p:cNvSpPr>
          <p:nvPr/>
        </p:nvSpPr>
        <p:spPr bwMode="auto">
          <a:xfrm>
            <a:off x="4064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13" descr="data:image/jpeg;base64,/9j/4AAQSkZJRgABAQAAAQABAAD/2wCEAAkGBhQSERQUExQVFRUVGRwaGRcXGB0aIBgcHRoYHRsgHB0dHCYhGB8jHB8fHy8iIycqLC0sGh4xNTAqNSYrLCkBCQoKDgwOGg8PGiwkHyQvLSwvNCwsLywrNDQsKiwvLCotLSwqLCwpLCwsLCosLCkqLC0sLCwsLCosLiw0LCwsLP/AABEIAOwA1gMBIgACEQEDEQH/xAAbAAACAwEBAQAAAAAAAAAAAAAEBQIDBgEAB//EAEAQAAICAAUCBAQFAwMDAwIHAAECAxEABBIhMQVBEyJRYQYycYEUI0KRsVKh8MHR4TNDYhUkcoKyFlNzkqLS8f/EABoBAAMBAQEBAAAAAAAAAAAAAAIDBAEABQb/xAAwEQABAwIEAwgDAQEAAwAAAAABAAIRAyESMUHwUWFxBCKBkaGxwdET4fEyQiNyov/aAAwDAQACEQMRAD8A+I4nDl2c0oJoE7egFk/YY7lcx4bq4CsVINMAymjdEHYj2xPQ0kmlBqZjsqA7k9lUftQwJJWhVsoHc3f9u2OFtqoc89/piJx7BLF6sex4jFgzLaNF+XVqqhzVXfPBxy5V49jwxOCBnYKilmPAUWT9AOccuXkgZgzBWKrRYgEhQTQs9rO2+LZMpUSya4zqZhoB861W7Ctgb2N9jiGWzbJ8p2NWvKtRDAMvDCwDR2xGSa2LECyboAAc3QA2A9sDeVtlDHsWTks1lQNZsBRQ3P6QOB2AGLtEWn5pNWjjQK8TXVXqvTo3urvau+NldCG5rEpkAYgHUPX1xDFsWZZQ4ViA40sAfmFhqPqLAP2xxWI/I5nw4g4mF6m/IKl1JASi6t5CGs0dzcfHFL4ZWW6JGoFTRqwRwa5HtghensLDWrCjo0tqKspbUBVaQoBNkbEHjFOYKaz4YbRtQcgngXdADm8YAJWmV3N5fRpG1lQxp1YebcfL8u1WDuDf0xTi3MuhC6FK0oDW2q27kbCgfTevXFJxomLrCp5l1LsUXSpOyk6qHpdC/riUGYZGtSVJBFj0YUf3BrEogmiTUH1+XRRGkb+bUCLO1VX3x0ZFvDMvl0hgnzDVZBI8t2RQ5qu2OsBBWq+OYySAeHGWYaFUAqAaAUimHm9zt6jEup5ZI9KoWYkavE3CuDVaUKgrpYMCSTdbVW4sbc0SPLx68WPYd/tivGhqyV7ElS+OwJ/b64jj2GLF7FrzW+oKq73pA2H2JO31vHJ3DOxVdAJ2UEmvYE2T98QxoWKbTEktwSSfL5eTewHA9sexDHsdC5dhjW11mlJ3KgMwG1nTYvnayLx4zjSAFAIN6xYY7VXNe/HfECOa3/ttjmna/thMI1zHhj2Cci0QYmUMwCmlUgW3az2Hfb0xxMCVwEqzK7KGXSjxEuGOo+IQyUoFFbXdt6BF32GB81GyuwcENZ1AiqPfbDF+kP4oCrQddcY8xEgoWqHT5zyp7WCLwsdPTj/Q7jAtINwtIhWRZW0Z9SAKyrpLeY6r3C8kCtz2sY5EyhW+bWCNBBAA51XtZ7VRHfB2QycMgRB47zyB1CIqgeJY8KiTbA76tgRtWAZsswYAqylwCoI5DcEeoOMDgSQuhczOjV5NWmh81c0NXBO13XeqwVlsy0CyCnRpUCjYANGxtrDKSQaFFSODgXM5Vo3aOQFWRirDuCDRH2xa2YAY/wDcWmRTIDspsKQA3lI5AsgH1wRAcIzWSqIZ2RlZWKspBVgaIINgg9iDvjqOC4LlqJtiNzRO5F8n64rOL8zkXjEZYUJF1KfUWR/IIxtpXKOZyzRuyOCrKaIPIx3JzlG1AKdmHmUMN1I4O3fb0NHEHTgjuP7jnEnkBNqoXy1QJO4Wid/U7+m+NGYBWFTjzTeIrk6jsPNvYA00fUVtXpiOYUc2CST5QCK4r2o2RQ4r6Y7PIpCaV00KO5Oog3q34u+Btti1MyY5UkGxRlYV20tYxoEhYSqYcwyatJrUrKeNweRviceV1Rs430EahQoA0AbuzbbUBhn1jLmPNZk2NJklTlbpwxHlO9VW/wDfC6GK4pNvMuk3R2FkHvQ7HjHObhJC5pxAFVh7WthSntufNe5HP1OLMq9oUOgJqVmYqpYfp8v6m+ayo5q+2CHymiJTrRtfK6GDLs3dk4u1Ok7lfYHC+Pj9sDmEWSmq7kDfkDbnfb6XjkqUaIII2IPr3x2Jb71uBZ7X329MdzMel2Ww1GtQumruLANHncA74NCoxRMzBVBZmIAAFkk8ADuTiOPKdxjgwS5SRiCCCQR3HbHXkLEliSSSSTuSTySe94673XGwoUAO5O9Dc78nfgdsQxqxdx7Hhj2NXK3MsdRdao1uq6FBI3UDtW4/vikRGiRwK9O/H1xwcVjstbVfA5+m/Ha7wjKyJQv9sW5bM6NWynUpXzKDV9xfBHY4jIBsbuxvtVGzt77Vv74nknIkUrpuwBqCkb7b6vLW/J4xxyWhFxm4CxYF0ZVQFmLIBqYkC6C8DfuRXfBmazlXJEVy5X/pxxamOl1qT8w9hR2JJ85A2xVHOkMhAiRqZRvIxFp8wDqQCrmmsb8UR3qlQG1FtJqsNdAq3sePN3JqsJwyb5b8P6YRTCBjKhWBUlttLBqC1eqxXmvatxVd8dzD62BCgXQCrZHAFCyTud/qcW5jpsiiRtJ0xsEdhRCsSwAsbblWquawOvHvyPqMOEG4QonpmVR5AssnhJvqbSWO3IVe7HsCQL5IxN4igMboLF0xWjTEUwO17jY7imOA0c3t9R9RhvmRrjjlsnQArd/yzYU87aTafZfXDGgEISYSueClVtSnXZoGytGvMP03yPbB+dgQQReHrOpdb6wuzKSpCEb6b1Gj7c4vXKNGysrKpYvoKjxLYKQy2AR5iQK7awcc6DlWlDIoVigLaS1FxsSFHLEhW2HGq+2FSIJKKDNkNk8mxiLopkKa/EHh2sa6QNRY7XZ29KvEMrlFmfRGCh0GgfOXcJuBQFaiDQ7WBZ5xF41WSRQ2pATRF0wvYi/Y3vi7pA8N0egxpitE+Vk3o+tgVXo2DptlwnVC4wCgZYmQsrAqymipFEEWCCOxwdArLKqrTMwaPylWB1qVNHcHY/v74u6z0pkAkLIyk6FAe2AFlLHYaQOCa2xWy+XLtGp1k9rYs4koUPWtIoc/fBtbmDpn5rCck7z+bvNFwTGJ8vEwAVW3MAQqTIdlJLAsN+4uhgJJpJNcUpbV4C6dbFK0qCt+W28uyg9yuK+oSebLsb8odCD20SswHt5WArti3Jy6MxEdRHlC36USh/1w78Ac6Ty9YSxUIbG7Kzq48QmRjp/6Z2jbzaiNW5PNtqNncnGdii25A8wG/bn+Man4gyxWANrVwoRFoBT5RGSSnzAHsx5ojthJLO2hwtKp1XpAGoB1caj3okV7CsLqsLTG92RscHBCTxaS66g1MRYumq9xYBo87jEc0fO31/gDBo6TI41Kthn0jcWSQx4u6Gk2eBW+Bup5Zo55Y2rUjspogi1JB3Gx3GBIiyIIcY4MWRJZAHuf2BOJnJSAPaOPC/6nlPks6Rq/p32374yVyqb/AD9sNeg5tovGddNhALKglSXUgqSPIw07MNxhXINzhr0GQodYryureYAjyKzbgght62IxV2ZodVAic/a3qlVTDZQM2feTdyDuzWVFkubYs1W247k1vXOPYoZr3Pck49hIMJirXFkSAsASFBNEkE6d9yQN9udsVspGxBH198dU/wCe4/z++EIld+GIL7Bghom/qAR398WQZeNWYT+Iv5ZKaAN2IBS9X6CDyOx2xCEA0WsVdleeNududj7Y7mL0KukACyrBaLA1fmq2AIr23wBk2WhdcqVXSCBVNZvzi9+BsfTtfOGEfVJDAUUAIKEoVRbAE0WarAtq9PNWF/TWTUVkvS4IsfpavKeQOfXsThw8qZad1iYyxyJ4bM8eklX4IBsowqifUHGloNo+l0wgoMjJOUhjjGtjSVtrfmiSasgj0xXm8kqWgKuyHzujFkIYLpryiqNqfc+2LEgXU6yOysq/l6QDqaxpB3GkFSTYvehinMtEvh+H4lkESlqAJJPyAbgaa+be8DDg7fvu62QQrJsvDphdS6qVKyDZisqg0RdeRvKfbzjet59Dm83hsNSm1Yf+D0G5I+U04vYEH3xKTJeG4iYqUnUFXJGm9RAcHsuoHc0dJNgYpzPTXh8ztGCupSusEkq+hhQ796/pIPfFAtDmpZvYp3P03Rl5EYn8Rl3utqXQQr6Rfn1IY5Awr/ptziAysK59VuSOCRVKtvqI0g2LGwZgRw2kGvNW/ej57dbohh4R2FkbhPuV1wk+hGJdWicvFJNIzvHJ4ROrWx0/Ia3NfJ23DbA4a/s8DFNt/E+SBtWTGqL618PQtmdMIKh4ysIUKLeMqDqUm/NCbsldTb7WRhUWRZY1ZyyRSafEAomMPalQd1tGYkG/lw8OWeBiV1qctKdQpl0xkgqzUA1UYzuBuo29I9TySrPOZqXUokAbzF9TDU1X/wDlSsw338P2OGtohokct+fBAXzYocdGK5XXJGPJL4ephyRriZbLD5AFdfLy3PbCPWI4YHUtrjkctYA0sDGy6SDZsC7Nb39caNeczEG16okkDMACzhFElD3lCj3rCgdKDfi4w4YqizIV3DDSGbkA7IxPH6Th7qV5Gs+km6UKguDpHrZc66guWv0Zk/ZZQa/+wfvj0mSZlEwZAIwzaS1E3IuyD9RtwaHbHs5ciyV+uCKXbuUVQfvs5w06llYnyUUqB0JiBK6PKzK0UchDXsPIG72zMNtsHgLpjW/kf4gaYienmP6uzq8sciRhmLxghNBYtvMvloHfZd/fC7qORIaDw3lLZiFi4cAedlAYAmhp2Fnthx0+ST8gq7hjEy2rEH51cbg+5/bFPTsoZc3Cvg/iGdSdLMwoWrOSQw20XZJ7+uGdp7MajcfCPX+rKFYNOHe7JOzyiGJSHULNt2FPYaiPmDUR3HpzjnxF04pLmwTCSJFksMS1OW8q+/mGoEWNPtu16LmQsTAR6vzo9TMWZdJDgBkHlPn0kMeCBiPX38afqU/hMwURjULMaErp8177kWgvYje6xNWpEMHXlzT2PBdvksdHz9j/AK4MycoGptbqwZSmlQQxDX5rYVQ3Gxs+nOKcmwDG1DeRqskUa2O3Nc77YllIC+qio0hnOogbKLoXyTew74iDZVEqCQNIxCAsfM2w30qCzGvYAk/TGk+GowMpI7QCVBIoc+dSFYAFdamk1AHci/TCHpsRYyUCSInNDftV/a7w0jnMeVRQSLWR2FkXyq2O9E7Xi3sjLlx4fIH2p6zsgOPwSkLnjtt/O+PYYZLMSIjLGxBdgTVcICB/dzj2JjSfoE7E3UpekQKtv5hVCvmG973sR/f7Y7BFqDbiwLC0SW9a7ChubxbJlWSjRGwcHiga7H3r/wDw45JISA67FaBoCh6cD7b8/viW0WTF1YgED6hZYqV0ngAeayNJBJogGx9xi3PTA6dGvwxsgdtRUH5lugB5ieB3GLHzNoVW1iJBC6iVjkqr37MAf8XA6x0dLcNtv2I2/ccftjA05lcTwVeVmMThhqDCijAkFWBBVh6kYbhmKrmCqvTMTr8wkI0mQVdn5hJvXLemFOYkZqDEkoAov+kcD7YO6bnD4XhmjpcEX2DAq32vTfsTh9FocS06hA8wJGi4pVgC5NqCLWt7B0Hf9IY796O3GA8zH67H/Xvh5+HVnl16zIyAxAAAMdQ1qygf0aqqvMPfAnT5qcBydNaXIUMTCaDEA8kLuKIOw32w51Pjnlvw9uiAOTDIdBWXJPd+OsfjxAOtGPWyyk77ABflNMDv8uOdR6XKsTxyhlkh8zqTYIB8JpFPDhhp3W/+l74OyH/s2MWgPLE65iFw20sLqLWgaAkjokDe6HbDnP5tZVikfQ0MaMVQgjVCw80SsASNIJZb2BjPrhtHs5c2Rv8Ant1SqtZrXAHe95LIdPkECyJKtS2igldWlW3ZgQ1alPhsLDd+CN9XNmEpWmVlXMxoXaMr4iyQMGuNrATXHxY2obYy4gJHhOx0oaPpQAXUB/8ApMrX6R4c5LpchyzCmE8FyMjDSfywGUrZtg0RJ1VRA2vFNOkMOCpuNOVvlKfUM4mbnfsmEeaV5FWJSfxKaXkkLMbFglgNiVWwXo3QNDCvPdLYeH41qQrxaiDTqpdAV9RWoDt5RiyEXTIQqodY1E2VZQCBQ5PlNcbtvici/MnoPKPuCK+oIG3dji9tANEDLeqlfWJMqrKZnzZeQKF/7D1e5dSN7J/7gv09MXPmhE8BKxkLE0RbSSSqyhrO9X4MhXjix7gSAFlzEanevEj+oOtfvd4YZTJjN7CSJLDOusHzB42DKKU7nVQvumMfTkevwfT3WB5nfUb5JP0/ojsyxi7AlgZqNKQ9LZ9CXA+/vgvKZjxOmBGLM8Rlj87Wqo0etQg/SdakffjirYs34coCO7Kro5Yr4ZJeNNYKgmjrhrk8e+J9Nya/iM5CSFCyFhdDbUe59mGEUqeU5XHsmvqQSOh9f2rIerO80bkqNXhtShVAsOrUqgAfp4HbBfw/1mSMpGkiRqZVBseYaoyD5ip8hKrqH/iu2AOiQRL4BkZ7AKsFUVt4bCiW3JOpePffjBU2SRJNSG6kU0WShpZuCWtgV5OkAcb4pAae6Ra2nDJKkhxIKH6d01qLCXyTtEGdgY4xIuYGtGN7qBpfVVbjYVhdPkldc/J59gxbSVpSJVWPk2QSaNbjnDPIZJXaZDIqaWbTsz6tM2ugUFG+B244GBpcpD+GmZ2tpswVtSSY4xKFYFCK1E0wN8bYRUp4WxnYnLkfgwntdLp5j4WO/DtG1OpUlAwvurKCp+4N4Lyzxrk5Tp1SuyqGPCLdnTTblqo2NgBXOD/iwoJzHEiCOGIxq6rpaZQ7aZJPVyKs7cDAHV5SY1utyooALssSAbAAffknfHmtpFrXF2gPrYKwvBIjVDwwMniK4KEqoIYEGmZWuj6qL+hw2lyMkvhwotuY0UCwu7XI27EAbL3IxoMjnJJMzEx8IvErDU0SMXCqsSh9vOVBAUnisJviMH8XmA0gkIfTrBLBvKo5O9gM1+4OKmUXU2lhInL3M+2qQXh7g4ZZ+37S6GbwYxJsSSFA+2t/7so+2PYqzDatAPAXVXoXOr/7dI+2PY78lUWpugb/AIuFNjrvElCZOUBgXUSAEWrFhY4qwbA7be2L4M0sYKlLVlIO7eY3algGolTt7A3ROB8nB4jVqUHfduCaNL9TVC9rIsjDGTLhE0PqBB/MBo6DflZfUFa+u/qDjxw0OzVxMKpM0RYY6oz8wPcNQs+4IAPoQDjuZ6c2k7agi6tXqlhQfqCQpq9iDwLwb0zKq9xOBYrzD5Qm9yMbuhsG2+XfYoLNGVEUwRz4cbFgl04ifcKrG/kPBbfVG10SBTmsxd3Y/u9UBMXSmGISQnZPFLeRgTrtBupW6CupsGrLIRdYtV/FyqKl/kh9S0vDsGVgQAzAMAraiata2O1M/SJY5mjVHtQX0/qCqLJHrVWCOQARzib5oxOmZjrzE+IvbV+oUP0SLvXuw/TeNDG2xC4Pvr5eYWEnTVW5GTxI1qzItsBx5lokAi71rv8AVTzeGn/pSZrM5QxlIUlSrVAqoVV/m1MBJxTMDZ4Ckiib0j4VglzOX8NpYstOreHI1OfGQFwrcCw3kIHNL/VtGfojK08chjZYikulfES9ZGtYwVBVQ1EkgVtzYuxjfyCHTij105Z+/JJccOWSLGT/ACoYlSLxMudJkdkI0yknSsl7KmrUpPBOKMmrXLGWTV5pIgOCwbzIAvlUblq40Ow9MCZnOKJC6rSPZ07nStklbO5KHv6XjkwKkMpArzqfQrz9tJJ+hf8ApGPSbRawSLb+fgKB9QuN1F5tgdwqLtXLQ02xI3JEbSRn6b4L6IrpmFkWQPIPI6vVMqg6D5jTHbTorjFeZGkhgAVYllU8Wa1qa7at/wD62xPpPUJIX0K5AkSrWgWQbEE1YNEXRHzv2wRpxaP6PsbuhD5F9/zeSIeIISoChRpoDjTINth6N27YK/CIkyaSJ0eMr5rQiqYXRpHomqLfL67YJzvT2pZW0IjpqC2fMpatK1fmU2SrGxR34wBlI2ktUBaRWGlVBJZgTwOffbsRh8Bw5JUkHJWL09EzUbIS+pwoRFY2rbkamA3WwvHa+2IdMd4GfLo7fMaC7ElG8SM2O4VnFA8rgvN5QSqqgA2dXlTWwXT+YSNQvRZIFgWrYP6r+FLRyZc0RoLb2Hewd2ahGNLSKbsbD1ws5jVGMpy3+1ns7k2TxZWVtIKNbH5isqO318rPziWYyx/9SzTBWMVUzUSFJXQLI2FulC+dsEfFEviSmyD4qSpalW3B9RtVOTt6DFEObkWWKZTSzQAg7MCwWNnBB2JD66vi8Kg4xvea6RnyO/RDPDUcw1KCqGQE3vRfYbfNx7bc4NzWdV5S3hoFHhWkZKA+UqT38xO5OFjX4jDsylf3J/8A7DF2TYmj3MSH9mH++KsMmUnERfen7UvxNzSdgTdElt2IP35wGq3EoGxM5onYb5hasnYYLy+eIeShGfEWJrMakitSnSSPLwLrnFLlKPmYaZ9xpBFWrE87kt+mqrvjHAkeYRtIxDwKqiysi9VMTJFmZEBTQ5DRufSyQK32Niqwu6tlI3YUCjeMqpEN1CtdjWzXa6Qou75JwXNMn4htMSDTE4J8x16mOkt5qBUUBW2wsHFGeydSRhTqJcCu5OknYD6jERogtdi1Mf8A0rhUuI4fC1PTOiy5ecrJGfENFdJBPnNjTv5juAdN1pN7b4zubdHzOtIxGusEoSXBYE62Ou7sBiRx2xpOmdNBhB1QajJshJWTynSRqrTGlsCbIuu1Yz03TF8OHwXaSaVdDQ6KKyOdI0EEiRSGeu/lwx5DTLrxPHkltkju2S/o+U8d3aubNbCgSKA7bCv3x7DPpPS5gpRIXZwzakCFitHTRABqqrHsFSdTpsAcROfmhe173EtmMvJZzMbgOoGnTp+Ucdx9RyDzX0OHHw3nCsyTBdckd2D/ANxSpFi9jIAdQHqovjAHQ8yJG8CZwsbbW1gIwWlOw5NBbrmrPOClyksDmN9Q0jxLHOi9pFF8od65ov8AbwmQe8RY5r0nTlron7ZBQmxT8OqgxyFQrmIuT4ieUkhG/wCoLsXRsYNHwyJRovyalRT8pcki49JbyaqZoQTYZGU7VgPpHVQrDWD4Zk1qwGkB6GoqaI0upqRBY811veG65REBQRyOsZaR47KAR1qAStwVHmR+4Gg7ogxWaJBBGXLe/ZYqAi6nn+nwxxQlYhmZcvHRk835kdvRjF3HNGFBo8MHWqrGXHSvww8aSMSxuQJIpI5ECq1PFJsy6g3m2/TTD0ONookZWhRRG8n5/nemzSHTR1HymROTuNW59MUxZBjlg0352XIIB1k/h1JAK1v5j8ygg6N9QqsNFAQL/JPDz4eHJLNQzvduKw7dOOXmeKXyRWbJ3KFSvy7+ZlDDg7gBu2HniPLGolRgyoxjb5Q51Uz3X5gaipF+U1Wy1hc3TBI3gakj0HyO5NBNyoJok6flFDcGsTyoVBo1E8eG7HSYzsWVl3FEmlN7gA7EkYsptLXYSLacuU9b9Oqmc7E2Rn77G7Ib1J+U736H1r6bn3VsELlG0AWmoW6bhqCmqYdiDtR+ZGHrhjm8q0rB9KQeUWCpRQVWwao34lXtySfXC3J5tQgVfnUh47Aqq8ysTZJUkrWw06TvWHHQJUWJRvScqJI2jdgoSmUsatNwONydmjNf033wF1JQCTGb8E6xYrUCAHAF7Ag8f+OInM6SJxZKbsO5Q0HX7CmH09sMJsmGKslvSEvSmgCT3F2NJBvbmsa1sy074Hw3mluOEzG9U3y+k5dAzSlWjJhLAFNRJLAGzsAATw1ncVuRejpHBmIZpXGjSWeMhg1r5NK9mdkZXBsAaTZ2xb8MzxwI8eZHiRgNo0HWIy9WyeYLfe/QAYHz2bV4fD8OIsptZhesi2NHfTwSOBwPTGQXSN3353RS1hndloeozQqdTZgzFEuBitmMKRUciVpaxqG4IN6jzWMlRretm3/ex7YvgbUqk88Ecd657Yr8KmKsDRA2Pt/FjbDKbMFpSKry68Krq05YB2rUJNTNVE2dDXW1d6AwZ0SASZUIdWrLzShaO36iQe5tGNUR8uBni1oVPfUv1sVf14P1OC/hR9LTlv0+FOfcKypL/wDxJwFRsXG92WYiWEa7+ylea2o+oJ+6kf59sGz5STLTqroUdL8rAGt1dbG4OPZ7KgMyc6WdfrRZf4wOZS1MxLN3LEkntuTvh2fRCHCOf9VsvUy+dWaRUYtbMpWlOl1NFV7V6YB6pmQ75tlVUBmJCpsosR1QP1wZCyBjrj1HSwWmK6CSpuh82wIo+t4B/AuVnkEb+F4yjXRKgnQa1dzthRAaRpoPJUtJPufNFx9LBGalGsNaC7BUJ3U+X5iwFGxwRWLH65mZGsEhUdSTHEi+GFYlDqRAY6ZubHYegxGPpWZijLOkqQ5mRWQ2dMgAJBofuLHvi9+jFIYpYnlYTBvFHhsqoQwpdXEg2v0G2FUwyLwZcY11J8E9xdNrQB7KibNEQLTyCQsW52pu9/NqvvxWLMhn5nlGl0XMNKSmZlb5SUZKJIICkuxuibArDv8A/Ac02UimgXWys4dNQBIUDTpB9N7F2bFYznSWC5iEMB5GEjBhyVN0wO3N7HGu/HVa4DMIRjpkE6r2VDROUE5i0DTrRjT0a2ZTbAkE33x7GizudRZJpstOqpPJbI0RXQQo2Pl0Egsw8p9T3x7BAYgDh35IS4AxJ34r50/Tg6FrHjKRSgbSoReq+PQVzz6bOOk59Myojn2kQ3DICFZXIoIxNjQfcbspUnzAhL0+SSHw5VFoH/LdktddWY2sabrfSeCQeDh1kUjmWQCl1lfKy76t1NN+nyk2D8xUV5lGPFptkyPHY4WvwvZek62fhvfBdmzjoQSzIA2pqv8AKc+UyIP6TVFQNwKO4GNB0z8wadTRPEp8TQNYKkqUOwFwE6SKJIq1s0MDxdPdGQuFkmhKrIWqVHQugUsFsOrKQvm5Kn9SjDDpuSeSRDl3EEWuYxPTER1GWeJr+aAhRQ3Kg8Haq5i7Rbe/VKAmxzRcryEQpHJE0kMytBISG1PpBULZ8sNmjuAbB2IoSTPIcr+VXmkvMo4AKTgXQrcxEWD2vccnA3V+kMoEsi+AXBAhABCMpAYmjSRnzGx33oWcLE6m60y7Uuh1CgGZNW4ut2H9V8bcbYqawOAc1TueWy1yp6pCC1qArWSnoL5jI5A2oH6HAWX6kYmGmk1mlYiyjf0m7A2JAr1YemDpFBFcg/Kfbt9x2wFmstqVtQvamH9Q9R6Ec/XFLmSN73yUrXwd73zV340EEyAv5NPzHYCgrD+rRXHcfTEcx0CWbxZYI1CRgPSseQnm0aiSxKgtzyCMVdEl8N9DgudtJAstfBA7k8Eeu/fDFY3CypqaIbirK8HZNPcjiq45wLgXC1jzTGkNN7hLOnZxQwkKLIN9SNdG1IvYg99Q/btg34fYxM0XjeGmhgG8xEibMIzp5s0N9sJYGKSaTspsBey2bIHpvv8Af3wwjJ47qdvcdx+24+vtgw2RfNA+1tFfJKRS7DQAU8o3GosNW3m3NWb224GHuTzMWZaaediraLVUQKjP2VqsrqogUOb39UOfAZNYG6bn/wCJ9B7c/vjqZ9nZWJAsaSFAUAgAcAAXsDfeye+Oc2crIWutJuioJNLMAwQMdQAF1Y4BA27DtivNzecN5jd2WNknf/QkcnFUwofQ2Pof9jieYFrY55wcJRM2KY5aTKlPN44bwm40kGa/L7hK574E6GQc0qyOESQSwu1XSyxnSa701YHyuY8lALuQ96fNwQRfp3r1xCXZvvt/I/2wBZIInNaDByTObNZdoEMUcms6WaVnsEFaYBa2ttxe4wJ0/IFg0jpIcvHKqyugHlDFTsTtdH+4xH4ZyKS6oWZ1bzLGFXVqYnyg9wKN2PTGny+VEHiRQyRNJl2EzyNIRHL4d0vhk0zLemuxHOFOfgGEZ7130Tm08RLtNxbokOUaD8TIuh3iYkR2xDLZAVm0AlqG5Uc4103RJpony0k7PGIy2WiiG48P5fFDqGFWKDG/U2MJvg5Gk6oHbWkjeI66EUeYjV8rCgpF/wC/fGq6NkgwnMuZP4qQEmZJDcY2HhlQa1LVbYl7U/CbZgA8b8fsi5yhVdmZI6npvokXQZ5svJl4tMmZKRP4SCQ2jFK1BapaW1rfnbHR8EZzLywvESSYSHddIVCbXRfckUbq7740GW6auXlCouYm8RbMjCmIWr0MKO4O/wBsGZrOB4mWIZhJGcVqb5jso3vihxib87pBYBBF5HXTTVUimL4vBYc9fzEMq+diVlB0sdNlRW/pttjOZTMM/wCIzUgV9cjJq1jVqrU3lBvSb5qrGPqmU6WIcvpzY/NEpmZ1QS3q1AbgXsDv6e4xjurh89Oi+CSNJBGWQatI1EE6tvmIu62usVUqzXOsBAzPsp303BtznkFnMmdShG3X5qN1qPegeecew6j+HJYYVlkAUMxWjsQwA2IPp/N49izG05FShjgLr5blc88RKNujfMh+Vh2PpfowxrfhbKw5gsoZ/GYWnm8siqDqWqsycHkEaQd/mxmYI/EjMjMmpGrnzcWGZa4vYt68+uNb8NyJmGb/ANvGJEj/APcKopmUGzmID/25kuyoIUjaq2x82CQy128ciOW/ufagE3zWpRIvCiguQaFPizIVLKzkaQ5AAaHVtqPyuDxWNZBlJo4BrI1xxhVIGkLQUKqm6lYLZva/MNwdsX0/q7OqxI6xvAG0T0A2Z8xHhyxnzAsDXhmyBbcURdPkiA7iPRAD+XlzIxC1fjiIihIEO/tvQI5ta0uhp+5v6fXCEhxDbhGZzOiaoF1zO97lfNJbAkgrXimwd+APKONWEs9Rho50LSUPw5DEKi2aAUWrKxsijyDhn1vNSvHF4f5XhokgAIWQtKrEugXhK28tAXxubzyZrWuiSyQPLv8AKNydPpv2/wCMejRZbl67yUVZ1+asmyLeUArIWTxCIzqKCiW1beUrRJHbFmZy6+DG9MkjDaxazLqILg7BAPl072bOwOBhJ+k19RtZr97I29MDhK24rj29vpiiDxUxIQeaDRurixpNgjkVvt/5KfMPUWPTBH4ks2pjqL73ZNk7nc83z/hxe62P8sHHOqdKWGKFlkDiVSSoBHhMD8p/kfxjbB3VaO82OCD6nkdcepfmH8jj/bFOSzPiIH3BB0mx3Hv3I/1xp8n0VlGnM3G8kQeGgGEwPG6ny7c+h/vofhXoscOW8fMZhfBVnlGXKo6gspjNqRqMhbcDgfc4mq9oFOHC+n1Hjb+J9OkXDA62u/dYjLtvXrx/DA/Q/wA4hlMgE8fVKihApRGu5LNUu1Wo2N9qwf0XPQwtLrg8YsKj1tQjNkaio+Y1X0I98UdTmbzMCV20vtW22/70fpigkkwLJDQAOqsbKuEVmRwrEqGKkBiOwJG5xIZJkbw5AYzdHWCK33J23r2wZmutZvNZUPO0jxrJp1mgofTwKA3rcfU+uNH8eZ1ZY8m4eW9B/LlWiAQBrJobkgcWCNxWFflcHNaQLzlpHgi/E0gkHKM1iDl1gzEkSyLKqNYdPlZXG9X6Gx9cU51fKSOQP7jcYY5XpyCTxpkm8Eq0YeMCvFq0DMdqxd1zoEuVEfi6bkQOADdA8g+49tsMDxOEm/ugcw/7Ash+nzwojNGZlzXiK6upAUJR476rsfth/wDDWWMvir42X8WeNlVZ11Mzs3ZifK173vyNtsY2DZlH/wBJ/axhnkZE8aEyaggPnKHzEe3vgalOWmDz4rWPh4nei2fUC+Tmys7eI2ZJaKUOV0FQtUumub1A/vh42ceMvmI9OYYFdTxKBHpqitAk6gK33PHHGMV0zNwnPljHPmEs+AjHUzPsV12dwd/7Xxh/P1ZpQkMEBys5lGsKdAvVvYrcCrNg486rSMgEaXyAjOM5tkvQp1AZjw3zWjyXUQxeYCZtANDsNVEqq/YeY/vjkXVtSo0cfikm2jqjGCd29DXFe+3GEWf6xncvNKJGjsqpBoUQNvJsPobwx6V1AplXzcuokAigQgI1Cim3mO/f0xG6jAxQDMAQeOipFSTCb5nrEIbS5FMQBttfv6YXSz+BmWVIokpPEkdK8wJNBhQo2CfftzhTm5vLHMpOYikLhInJ8SyOW03qII47bYV9GeDwmednSSaUKw31BRt9Kr135HbBU+zAAm/DeWV0LqtwFP4wyc0rrpAkdx4hEdsEB2rvXb61j2Gec+MUhNwhSnyDykE1+ona+9f849iqm/tDWgNaI5pD2US6XG6+S5zpKuzpKqZbORkBmLgLahroDysG2F9q73iz4e+MDlbQRGJirhvCYqSxACve4ZYxqKpVAk3fZZmetU7RSMJkViEm2u+GYEfOt3XeuRhrlujZRoy2YllV7JjEQBVl02HSRhyH2ZfQfcQsaHMxESdRBv4aKlxLTHqt/kpoI8suahEAmovHrKkzciNTp3VwO21EnsTgeOaVFgdhJIjIY1JiKCMNYMfF38y+JW2na+R88y+bMCwpNIJsufMwhHmhZm81WABIQoNGxvt6Y2WW+MmTLrHEYmRT+sFnmUszqar8vTt3FncbYqp0jctuSbg+Pj8eCW9w1yHBP4s1EsSLp/DNBaMEAbMKrAM7nao/NV16ni6wNN8Is6QFS7ZeNWNtJGhXckaTvpDmjpYXd8DfHun9Z8bQ4IeVnBkjWMB50C0TI/B0mjp+U6QTtdWZbr4ZGy0ZaVjSogVdCmyAXJY+LZokA0p7nnDP/Iz/ADnr6zz1N5+kshjhdY7NSqWGk/Movy6ArH5kAs7A8HvviEFWQ1ffDf4k6cgfySCVi5jddxIXX5iY68oJ2FHfY4FyuUg15aOSWRNViWSRABGb2UHv6WeNvoPRbUGEG6hNM4iEbkennaONY5hmQkfiMrKIZCbKhj+oDv32rFvxD8M+FCUMocMx8LlXGjklDsoLWP29cEHJOjxQ5bMPLrkLAKhBjZSdLjsbUXfFYu6j0JEDCTUuZCrJK80gqQsWsRqPnJ53IIxManeF8+V+E3iPD5TxTsbX9P2sdleuSiJMqTUauZI9t0fgqG5C7k0PXDXqnT0ARkRkVlAbWbJY8sO4Bwo6lk7uq1KeR39MbWBY+pQQHxXXMBQrvLSRgoKYbcn0I++H1HCmQdLyltaagPFZHq/TzDKQjiZF0jxUU6CxW9NnYEjar5GL3yLP5o1LgJqfSpOlR3bDLI9aMMbwSoJoTIrtEWpSVPN1ZBoEDjYbYdfC0yzSWsi5RfNqijBJljJJ0Dvsver32wL6r6bSSMtePlefCFrabXmxzQbdXl8DMZmRMs0eZqLwgTaMi14gTgGu/Oy9sX9byMvgQwyjxMyAGjcOX1RG9KAUAK788XeLZMxl5Y3dco75WONYkJYa4tz4hHJY0RVkmx74Mj6rpzJmSKXMZaFFjLSgaoVarYAgH9xddwMR4i3/AC3K/oIGeehGvNU4ZHeO9T9cEl69ldKR5bLSzSWNbwsvyy7VQAvf03HBvfCjLRfiJkSRxFY0lnukoHY2dt9q2xrc3m76mJMqLLqAAwJDGhe3YbD9sZPrOv8AEyiSvEMjah7nfjFNBxIjWJ5yeSnqtAvpMckbmPh3Ljp7Txvc8UoWQl9nAYqNCnmwVI7nzYWT9HmWFJyhETPpD7UTZHrfY7+2A+q5Vo2OpCrLyGBBH2O/GG+fymYTKQGQsIJLaNddi650/p2N4a0Fn/UydeHAfHJKdDrxEDRazJfDEWagy02VYZeaIgSFbJvux9G/UPUGsQ+IvhZcsiSNmpWzDSgathsbLbcjbe7+2AH+K/CijjyaeAHX81q1FnoC1O9Ggd+d+NrwHH1tPFU5qIzgBtixBsgU1k9uPv7YhayvixTa9rT0k/asLqcRF7dEZ8Tz5k+E8wBjYHwmAAvbckA7HjfbjGk6x1Pp4VY5D8i+RFViBqFWNqvv6jHz9JtelHelul1EkJZv7D1w3khYtFFmpESNQSk2k0VG5CmhqPb9sHUoDugmInK32sbUNyNeKv6bLHHPI2RjlkYR+VmoaGNgkXyp253xoOmZps0qnOiPQUsBVIYn1b02vYYyQ6zFlpWfJtIyMACXAv1sWPXixgSb4qlELRitxpBrzAd97/vWMf2d1S4HC5/1+lrarWZ+QyRuYkZlZcurtGHNHRqNb1ZHrzj2FPRPi5suDGaMfzcWQxoV8wFUP4xzDyyo0wGgpQexwkmF8rTMev7+v1H+o3wXls40e3zId9N/3U9/5wPls20Jegh1oyHUqts3JFg6T6MNx2xWrUNt17qe3v8A8jHh0qz2mHaefiP7xXpuYCE//ECRRpbzAenzD0cfqr15GO5BX1N4aMTyyKC1D1AA3GEsUleYE16jlfqP9e+HfR+uSRSB45DDKPlkThx6EcV7HHrU6wcJbn6b9+qkdTjPJbL4R6ZmJhJLliCY9nTXpcgjfY1a7aSO91h2rzZjJs34QVM6XmCQCCZKjWFP0Rg0tA8knGE6V1QDMB5pJV8Rj4rIaZ1bd+9NZ7cHDhZFIkazGg4jJNyDV8pI+XbcH2w1zXOdJjSLHyzv8apIIaIHNFwdJzUc0pjHnyg1uykEpRO//mRvsL4OG3xD8OGICZ3SWJ2VlLNTT6gHY6eVB4J5F4VjrECTiaJXsw/JEDEsUuwXknWm1m9iW96wf17r5zBiaWdHCxBgiRlAsjcoLG9ULJNemOJql7TFtbX3PTxzWQwNI+Vd0z4oKsyiJRDrLpACQL00oL1qpTvXG/oMEdChaSAQzZmBIsy7eVvNJEyXVaj5S3y2b20+uEPSeoLG5Z4lk1KyjUSNJPDCu4wJmFtjYo879/8AY4I0QSQ22V88vmbyhFQwCbp3HlMqskyuzyldk0+VZNJPccAiuexPtgzN5XpxjkkiXMRGVdhRMKSgcBiOR37YB6d0yXOw6IAC0J3U0NVjkuffasanq3UlHg5bMRDQukSZaNhRJA0MX22verHveJ6rocGgkkZgH457KdTFiYEdN5LFZcJN4e+gWAz1dC6bbvXIwyV8vlYppYZ5/wARE7LC6IQkimrG6kHve9jYjF+Z+EhANLeIJppiI41IaMoN7D0PMBzdfTvjQdHyq/gzHnUZoRMVjUDubu9JvZtVE+3OMrV24QQSROQ1++HDNaykZvnvyWf+Fc9PmAuUBdogfEGjSrAagWOo87mx7nGhnlXOlstl2YeC4aUyEgTqCNQevMx1bbgeuBJczkenTRPlyWJVkeNWshTRDHVw1jg832rGlmUmRJoPDUaTqfSKkVqIBI9CLvfnEVer3g8NgG4m19ZHt5p9NlsJM8ein1vLlY1OXVFdHVkUKLN2GArtpO/sMYvqvX5IRPFLAnjvIJRJt5GGkqQKNkadt/rjQ9Qz2YOcqJCUjAUFAG+YW5N7XXH/ADg2LpeTzDO5RZnLeYv8wYCtJXYrXpWE0agotBqCRnbPlKY9pf8A5MLJf+qJmIZj1DLSM0i6lnSMikUAKFNeUXe90dRvGOhlYpGCSdAFAkkDfcV2BPpj6B8U/EckUj5SIVH4YQgjUd1/TvxpIG/vhF0CHKQrKM3FIZl/6aHUtitvSrPc9sepQqYWF+HOCAL+mnNRVWYnYZ8d5rQ9CLNH40Ko0tkiBBpUK3NMT5CN6/5xlMzG+YzJ8mh5HIYcAHc17VR/vjY9J69BFllKuqlEFoNm1VxVeYk9/vjGZLMaXaQyMJQdSCtWpt7s/f8AucBQxYnujkN8EyrENEqrrPQ5IW0MLtbtQa/3GDviH4uOZihj8NU8Igne7Kiht2FdsOfiPPZVovGSZmnIXy2e3IK0AoGMtmetl4o42jiIiDAMFpjqN2T3OH0iaoa5zbjw/qS8CnIac0F1DqBmdnKqpPZeBW2Cs51jLSRBPw2iQIqiQPvY3YkcG+N/U4WyzD2G2I9U6e8DBJU0OVVqsGwwsHY+mK8LTA8r7lTlxElfQos7lhGumSER7ULUUa7g7g8849jIfD3TslLGzZmUJIGoKX0eWhR433vHsQupsaSCXeSrbUc4TA818kSStjuPT/bBWcyPhlCkiSakVrQnylv0NYHmHcYYfDPw8uZ1lyw0kClq9733wrzcPhSuoYMFYrY4YA4+cp9oa55pn/n08V6jmENxcVWnO1q38/7YsDUaYUe44H1H9J/tgrp2aCkmr2oqeR7qcRzsgkclRQ28rc/W+L/zfFrQ4Otlx/WzxCUYje95pp0CA5iaPLEr+adKu5rSeRdb37j/AFwdnoWy08mXna2jNBu5I9+/812xnY0MapKriwx8gJEkRXSQ3Gws7EHkHjBR6uZCxmYyazZkO51Hu3e/fF1DtDi+S6La9dTqOemqmqUhFhv7WhyXV3iDqraVlUowFUynsf8AjDHpHUli8QvCk2tCgEn6Sf1L7j/CMZVdUYDUXjPO/wDcHvhw/UvEEdBFVECqFFA1yxv9THc33x6gIeS0jrvVRFpbcFHRybV39ca7oPTQdEkir4iMKjkBs1RtlNbHCr4K6VFM5eYt4aMAVXa/KTuRvV1sMaDqsBbOBMvOpE503IS5jIT+onVR4APesS16wxGmLWknTp5J1KnbGV2bokk00maikTLxk1KQdIQgCxpFahxd9ycLWzyZyaWTNzCIiOkKJtIVsAUb55o7m+1YHzmbkgMmV8UMgPmC/K5oc+hHBHqMK3iPt646nTJEk/8AqRnHise4aDqtW/xdGMvDAY/GaOOhIWIKORQrblR3B7DCFc05UBnY01gajWruTvyfXB+d+IjmA/iRxh2UKGUaQAOCRyT6Uf4x7pi5PVEsrS9/FcbDjyqoonmvN/gBgFNpOEznx5oyS45/Cobqd5doNCUz6/FPz36X/nJw2+Hfil0URTMTABWkKCavi9jWFeYz6+G0SopjEhYSFfzKFhbPYVyMFZvpxXwG8J4lkUDUzag7Ei2A5UEG6OMe1jm4XDP6z69FrcQMgp/034ohjfMaBLocgpQsgAUeeN997xPLZXKz61yxbxlPiGVywJvne7552Fc4IPwjGrhFk4BZgTRK3RquB74DbI5dczGVQPFmIiEDNurDuPqNvrePLD6RJdTLpifLjMTYH1VcOydCC6Z8YHLxOBHrmZifEJu9R5Y/M1cDffFfUevxZiEtMl5rYKyrQABsUb2HNjuTi3qOVggkRVD+J8xYsCqitgRXOF3UUDlQvmkLbAb3fb7nFzG0nOxgRN53okHEBBO/tLOa24xLL5bXMialTU1am4F9z7YLzHTpIm0yrpYKDW3BJ7jY4W5vlv2/fFzXYh3SpyIzT/rWYyESTRRxmaTTp8QnZHH9J/v5djxhPneglMuJdYJOkkVXzDgG9yP98DZDIPKQsaFqotQ2HpZ4GNB8aZ9HRV8LwmjsduTWwrkd8KbNNzWNJM5yfj6WkYwXEdFh2P8AOOyZ20CFV8jFtdeY2Kq/QDjHpsDXXPH8+uPRAlRGyZ/Fy5T8oZJmZipaTdtuNN6hs3NgbcY7gTpfU1hleURIQ4I0OSQvy1v6iv749hQxsEAE9SE44SZkDwXz2LMsp2JHuCQf3GPD9xiPh+m+I8e2Pk7jML2lMr3GCFmvba/Tsfp/Sf7YHDdzt746R6/vhjHYbty35eyEic0dmclJHo1Ky6kDqG2JRuGHqDv/ALYIn6OVhhnV4iZtf5atbDQaOtf0XyOx9sLlmNANvXB9MWUCdzpbsfX79/8AOcVN70GeunlwOXXJAbK7JZ3Rt+m91PAP+gwxQ1ug25Keg/8AH1+n7YVO248TY9pBv9mHfBOVYJesEpR0sjVoY8G6Nr6riulVLbHTzHhp7fCHsBvvfqtdlcvmIYYsyupI59Wh0b5gpo6gON+LGNvH0ObN5xY83EINUOqogopV2va/MWO/pj54nxfK1qdCK8YiZEUKjAdxzpc8lhzgkdemWUGaWQuAEWTWbHoLuxt24ODd+V4vAN79cvLVL7rTaSE4lyKrM0WqlEhTxGGwGojUQOfXbF3UQgmZYiSg2BP6gO/0POFsDk7H98H51AAnkZDQvUeTze4FA+m/1w7FDgCUGGQSFU8O3r/piSR+n2wxOfgMSoICkoUDxA5pje7Mp5sbV2xSmVIGsA6LAc0aUnizjvySLiN8luBcj7H159jjZZX4kjmkU5mGhFWhltlRid2b+ngVzVHGd6J4Kyfn2Y6O4vnaia3r/jBmUZykscRAUhidZAOkcAE/qIxD2kNqWIy1yzzgqinLVd8V5pZcwTG4dQii14B3sWOef71jPJF5iv7H3wwkzGorsigALSCgaFfc+pxS+XGpvUCx9v8AjBUf/GwN4LH94ynOT6FGcn47y2xvTR7iwAb3JNfthFGrLpZSVYGwR2IO2LMnFYFdz/IwVlcvx/8AMj9gTgWuLZxGd5LSAYgLmezckjFpG1NQF7DvtQG2AYOmPmJvDQW1Eneth3N8YZmLzkc0RhLD1eSCXxImp9xuAQQeQR3GHMccB/HExbggcBPeT3pUv4BpIswrKWIYNVggWO3I9xjO/EXVVzE5kUUigKpPerJJH9vpWNw2Q/8AUYGklk0FNSrpHlUgAktfYnHzjw7pew3OM7I5r3F7v9ix4Ia4IAaMkI3e/v7e2BH3P9sGTb/Qb/U4ojjoA+vH0x6wcoSFWduMex1lx7DEELBYmJD9friGPY+IBIyX0KL/APUWMQhLHwwxcJ2DEAEjuDQGKQh/Sb/zuMVY6Dg2uA08rLCFYH+3t2/4wTk3QNUgJSjsOx7Ebi/3wMJf8O4/4wzX8/w44cuwdV38O38Q+tcj9++G4hxtxy/XsshaH4k+IIcxlsokcEaCMENRBcVQo0Bsa1eazZ+5SZONo5I5IQJNLK2itV0w2K8kHihf0wt8M8g7j/N/+cOJ83EJIGy7SRSBVLvIRXiA3YrlbGG02CkwU2g6xwvfPMIHEudiJ30W3k6r07Ms0ueyssM4k0vDHaLp0Ul7rTX32PrYxldLKmlkJXV4YPzHS28d183ddsXde6qmanmdWkuRFAMpW2ZasgqKrsBiv4d+IZIRNEFjuZQAZBdMpsFK2DH1HoDVjHdna6jTlszAsSYHIA5dM/nKkPdBy9UxME2UkMMqstgCnG6huATvYPZrvscOGzk85VHYyaFVVH9K35bIHc7WcA9P+NZC2YM4Dfi4xG2uypK/Lx8rLuQO93ivLZp1B8NqNAEA7kWG57bixittRzv9ASI6c41HCDokloGRTBBRKsDsfuCOcaHp6z/h5NIJgBBbjS2mr1dz2usZjK5xXB3/ADBzfP3/AN8OMp1iVImiVyqObIob8XR96FjvgqznEWjMZ78ljAAU36rciRytHGkbDSqxrQFE7E9yMA+HVXvp3PuvqPcYqBLbkmwb9aJ5P0ODYRdD/wDaf859DicOwCE2JUI4vIDyQb+x/wB+R73iZW2Hvtf14P7j+cW5aK0C96Nfvxg/pPSxM1FitebYe9HCn1wwFzskYZNglGSoUK3F7/Tj+awzjy2kjYhQ3NbbqRz9TiC5MpOVO++9eoH+u2NJ1Dy5bSKJYBR73ua9SMTV+04Yj/rcpjKc+CzvUcv4aSMCCTW/9hhD0XpaTZhVckJdcgE0pPJ44w56mulCo3Nkn+B/YE/thflsmIwHY1s53+lCsVUah/FE3P0lPb3slX8TxCPMFIW8umqBNBjyGr5qG+EnhbUODz6kf8n+PbB6Zcm3IIB/uT/xiZyeshSKG2ojsv8AueB7fXHoMqCm0AnJTubiKQzxFqH6e/v61+1fv6YqnG/+fsMN+pDSx2rgaf6QOB9cKZF2vFdF+ISpqjYsg8zJWOYGzeYCc7WcexT+RozKUGE6LG47j2PY+MXuLw534ww61l8uspGVlaSKlppF0m68wr0B/wA74X45jI70rdIU/CP1wz+HviKfIymWEgMVKnUoYEEg8H3AN+2FOJK59TgnNpvBa4WPisBIMhXy5rWzOxOtiWY+pJsn98SEw4bj3GKUOo0QP4xGQVsMUteWNkZb0QESUwi/8Df/AI3f84NhlR+5ik9exr1B5/nCLiiNvpgrK5gudLUffvihtcOOEjfwlOZqn3jEAiRBvsxB8jDsTXy79+VO/fEoWZWBjJNb6GrUPdTww+ho+3GAsln3UkA3RrcXY9+x++G+byi+ErqNBI1DQaCm+13t7HByQUMWWiyghzSReAshzSgmYNShRe1XWxOLoO6kbg0R7/6EHGK6X8STQK00ZUODoPlBDDmyp2u+4rD6HOsyeIT5mIY+5arxM1zwTw0474ck0gRzWmyzFSN9vX0+o+uxwxhXn969CO49x/cYV9PnLKb5U89/vg7JzG2HoaGFPeZRtamcAtQRsRx/sfTEsxY8ykqWYAEGiG7/AL/6Y5A1E4vZBYHY6j9wNv8APbETqkFODUJAPPd/Ka3PcVq/3wxh2Yue5IUfv+2+94WwizJ/8ifvS4ZdJXVErncmvtqY3X8YOq60np5rGhCZjL0lnliN/wCP5JxUcmJpkjPyIuqQe1+VfvW/teGGdXZT6G/2G38470uEKkpHJ5PrzzgWViKeIZ5DxsuLZMJVmYNUhA4HH1/0AGOSReGtgWeRfcn9TfbjBkeyE92cKT7c7Y51AU2ntv8AfDX1yXBmn0hDLSslmMnbV35J/wA74U9UlCD0AxrJowEZhye+MX8UQilG9fzj0qfa8gpnUZWPzrmVtTXX6R/qcewNm5yWq6HtjmAdWpk3ElE1piy//9k="/>
          <p:cNvSpPr>
            <a:spLocks noChangeAspect="1" noChangeArrowheads="1"/>
          </p:cNvSpPr>
          <p:nvPr/>
        </p:nvSpPr>
        <p:spPr bwMode="auto">
          <a:xfrm>
            <a:off x="5588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/>
          <a:stretch/>
        </p:blipFill>
        <p:spPr bwMode="auto">
          <a:xfrm>
            <a:off x="-1" y="5000625"/>
            <a:ext cx="241079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105" y="5003845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69" y="5003845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42"/>
          <a:stretch/>
        </p:blipFill>
        <p:spPr bwMode="auto">
          <a:xfrm>
            <a:off x="7117633" y="5003845"/>
            <a:ext cx="2026367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199" y="6520259"/>
            <a:ext cx="3993433" cy="365125"/>
          </a:xfrm>
        </p:spPr>
        <p:txBody>
          <a:bodyPr/>
          <a:lstStyle/>
          <a:p>
            <a:r>
              <a:rPr lang="en-GB" dirty="0" smtClean="0"/>
              <a:t>Christian Joram   CERN   PH/DT         22 October 2014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</a:t>
            </a:fld>
            <a:endParaRPr lang="en-GB"/>
          </a:p>
        </p:txBody>
      </p:sp>
      <p:sp>
        <p:nvSpPr>
          <p:cNvPr id="14" name="Footer Placeholder 11"/>
          <p:cNvSpPr txBox="1">
            <a:spLocks/>
          </p:cNvSpPr>
          <p:nvPr/>
        </p:nvSpPr>
        <p:spPr>
          <a:xfrm>
            <a:off x="1182070" y="2507997"/>
            <a:ext cx="6558282" cy="1956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Christian Joram   </a:t>
            </a:r>
          </a:p>
          <a:p>
            <a:r>
              <a:rPr lang="en-GB" sz="1400" dirty="0" smtClean="0"/>
              <a:t>CERN   PH/DT         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sz="1600" dirty="0" smtClean="0"/>
              <a:t>ECFA High Luminosity LHC Experiments Workshop - 2014 </a:t>
            </a:r>
            <a:endParaRPr lang="en-GB" sz="1600" dirty="0"/>
          </a:p>
        </p:txBody>
      </p:sp>
      <p:sp>
        <p:nvSpPr>
          <p:cNvPr id="2" name="Rectangle 1"/>
          <p:cNvSpPr/>
          <p:nvPr/>
        </p:nvSpPr>
        <p:spPr>
          <a:xfrm>
            <a:off x="368235" y="4631293"/>
            <a:ext cx="8414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lvl="1" algn="ctr"/>
            <a:r>
              <a:rPr lang="en-US" altLang="en-US" sz="1400" b="1" dirty="0" smtClean="0">
                <a:solidFill>
                  <a:schemeClr val="bg1">
                    <a:lumMod val="65000"/>
                  </a:schemeClr>
                </a:solidFill>
              </a:rPr>
              <a:t>The LHCb SciFi project:   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Brazil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(CBPF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)  -  China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Tsinghua)  -  France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(LPC, LAL, 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LPNHE)  -  Germany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(Aachen, Dortmund, Heidelberg, Rostock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)  -  Netherlands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Nikhef)  -  Poland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Warsaw)  -  Russia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(PNPI, ITEP, INR, IHEP, NRC KI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)  -  Spain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(Barcelona, Valencia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)  -  Switzerland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(CERN, EPFL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)  -  UK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(Imperial College</a:t>
            </a:r>
            <a:r>
              <a:rPr lang="en-US" altLang="en-US" sz="14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US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6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05"/>
    </mc:Choice>
    <mc:Fallback xmlns="">
      <p:transition spd="slow" advTm="2260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23528" y="764704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We are also exploring a new scintillation material</a:t>
            </a:r>
          </a:p>
          <a:p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altLang="ru-RU" sz="1600" b="1" dirty="0" smtClean="0">
                <a:solidFill>
                  <a:srgbClr val="0070C0"/>
                </a:solidFill>
              </a:rPr>
              <a:t>Nanostructured </a:t>
            </a:r>
            <a:r>
              <a:rPr lang="en-US" altLang="ru-RU" sz="1600" b="1" dirty="0" err="1" smtClean="0">
                <a:solidFill>
                  <a:srgbClr val="0070C0"/>
                </a:solidFill>
              </a:rPr>
              <a:t>Organosilicon</a:t>
            </a:r>
            <a:r>
              <a:rPr lang="en-US" altLang="ru-RU" sz="1600" b="1" dirty="0" smtClean="0">
                <a:solidFill>
                  <a:srgbClr val="0070C0"/>
                </a:solidFill>
              </a:rPr>
              <a:t> </a:t>
            </a:r>
            <a:r>
              <a:rPr lang="en-US" altLang="ru-RU" sz="1600" b="1" dirty="0" err="1" smtClean="0">
                <a:solidFill>
                  <a:srgbClr val="0070C0"/>
                </a:solidFill>
              </a:rPr>
              <a:t>luminophores</a:t>
            </a:r>
            <a:r>
              <a:rPr lang="en-US" altLang="ru-RU" sz="1600" b="1" dirty="0" smtClean="0">
                <a:solidFill>
                  <a:srgbClr val="0070C0"/>
                </a:solidFill>
              </a:rPr>
              <a:t> (NOLs)</a:t>
            </a:r>
            <a:endParaRPr lang="en-US" altLang="ru-RU" sz="1600" b="1" dirty="0">
              <a:solidFill>
                <a:srgbClr val="0070C0"/>
              </a:solidFill>
            </a:endParaRPr>
          </a:p>
        </p:txBody>
      </p:sp>
      <p:grpSp>
        <p:nvGrpSpPr>
          <p:cNvPr id="5" name="Group 98"/>
          <p:cNvGrpSpPr>
            <a:grpSpLocks/>
          </p:cNvGrpSpPr>
          <p:nvPr/>
        </p:nvGrpSpPr>
        <p:grpSpPr bwMode="auto">
          <a:xfrm>
            <a:off x="206988" y="1700808"/>
            <a:ext cx="6299201" cy="2740025"/>
            <a:chOff x="-23" y="2551"/>
            <a:chExt cx="3968" cy="1726"/>
          </a:xfrm>
        </p:grpSpPr>
        <p:grpSp>
          <p:nvGrpSpPr>
            <p:cNvPr id="6" name="Group 99"/>
            <p:cNvGrpSpPr>
              <a:grpSpLocks/>
            </p:cNvGrpSpPr>
            <p:nvPr/>
          </p:nvGrpSpPr>
          <p:grpSpPr bwMode="auto">
            <a:xfrm>
              <a:off x="-23" y="2551"/>
              <a:ext cx="3968" cy="1723"/>
              <a:chOff x="793" y="1153"/>
              <a:chExt cx="4291" cy="1823"/>
            </a:xfrm>
          </p:grpSpPr>
          <p:sp>
            <p:nvSpPr>
              <p:cNvPr id="9" name="Rectangle 100"/>
              <p:cNvSpPr>
                <a:spLocks noChangeArrowheads="1"/>
              </p:cNvSpPr>
              <p:nvPr/>
            </p:nvSpPr>
            <p:spPr bwMode="auto">
              <a:xfrm>
                <a:off x="1474" y="1198"/>
                <a:ext cx="3584" cy="1778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17526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aphicFrame>
            <p:nvGraphicFramePr>
              <p:cNvPr id="10" name="Object 101"/>
              <p:cNvGraphicFramePr>
                <a:graphicFrameLocks noChangeAspect="1"/>
              </p:cNvGraphicFramePr>
              <p:nvPr/>
            </p:nvGraphicFramePr>
            <p:xfrm>
              <a:off x="3851" y="1527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33" name="ISIS/Draw Sketch" r:id="rId4" imgW="944640" imgH="1143000" progId="ISISServer">
                      <p:embed/>
                    </p:oleObj>
                  </mc:Choice>
                  <mc:Fallback>
                    <p:oleObj name="ISIS/Draw Sketch" r:id="rId4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51" y="1527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103"/>
              <p:cNvGraphicFramePr>
                <a:graphicFrameLocks noChangeAspect="1"/>
              </p:cNvGraphicFramePr>
              <p:nvPr/>
            </p:nvGraphicFramePr>
            <p:xfrm>
              <a:off x="1525" y="1198"/>
              <a:ext cx="312" cy="3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34" name="ISIS/Draw Sketch" r:id="rId6" imgW="944640" imgH="1143000" progId="ISISServer">
                      <p:embed/>
                    </p:oleObj>
                  </mc:Choice>
                  <mc:Fallback>
                    <p:oleObj name="ISIS/Draw Sketch" r:id="rId6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25" y="1198"/>
                            <a:ext cx="312" cy="37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104"/>
              <p:cNvGraphicFramePr>
                <a:graphicFrameLocks noChangeAspect="1"/>
              </p:cNvGraphicFramePr>
              <p:nvPr/>
            </p:nvGraphicFramePr>
            <p:xfrm>
              <a:off x="1520" y="1572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35" name="ISIS/Draw Sketch" r:id="rId7" imgW="944640" imgH="1143000" progId="ISISServer">
                      <p:embed/>
                    </p:oleObj>
                  </mc:Choice>
                  <mc:Fallback>
                    <p:oleObj name="ISIS/Draw Sketch" r:id="rId7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20" y="1572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105"/>
              <p:cNvGraphicFramePr>
                <a:graphicFrameLocks noChangeAspect="1"/>
              </p:cNvGraphicFramePr>
              <p:nvPr/>
            </p:nvGraphicFramePr>
            <p:xfrm>
              <a:off x="1520" y="260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36" name="ISIS/Draw Sketch" r:id="rId8" imgW="944640" imgH="1143000" progId="ISISServer">
                      <p:embed/>
                    </p:oleObj>
                  </mc:Choice>
                  <mc:Fallback>
                    <p:oleObj name="ISIS/Draw Sketch" r:id="rId8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20" y="260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106"/>
              <p:cNvGraphicFramePr>
                <a:graphicFrameLocks noChangeAspect="1"/>
              </p:cNvGraphicFramePr>
              <p:nvPr/>
            </p:nvGraphicFramePr>
            <p:xfrm>
              <a:off x="2037" y="220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37" name="ISIS/Draw Sketch" r:id="rId9" imgW="944640" imgH="1143000" progId="ISISServer">
                      <p:embed/>
                    </p:oleObj>
                  </mc:Choice>
                  <mc:Fallback>
                    <p:oleObj name="ISIS/Draw Sketch" r:id="rId9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37" y="220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107"/>
              <p:cNvGraphicFramePr>
                <a:graphicFrameLocks noChangeAspect="1"/>
              </p:cNvGraphicFramePr>
              <p:nvPr/>
            </p:nvGraphicFramePr>
            <p:xfrm>
              <a:off x="1792" y="2606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38" name="ISIS/Draw Sketch" r:id="rId10" imgW="944640" imgH="1143000" progId="ISISServer">
                      <p:embed/>
                    </p:oleObj>
                  </mc:Choice>
                  <mc:Fallback>
                    <p:oleObj name="ISIS/Draw Sketch" r:id="rId10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92" y="2606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108"/>
              <p:cNvGraphicFramePr>
                <a:graphicFrameLocks noChangeAspect="1"/>
              </p:cNvGraphicFramePr>
              <p:nvPr/>
            </p:nvGraphicFramePr>
            <p:xfrm>
              <a:off x="2608" y="261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39" name="ISIS/Draw Sketch" r:id="rId11" imgW="944640" imgH="1143000" progId="ISISServer">
                      <p:embed/>
                    </p:oleObj>
                  </mc:Choice>
                  <mc:Fallback>
                    <p:oleObj name="ISIS/Draw Sketch" r:id="rId11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08" y="261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109"/>
              <p:cNvGraphicFramePr>
                <a:graphicFrameLocks noChangeAspect="1"/>
              </p:cNvGraphicFramePr>
              <p:nvPr/>
            </p:nvGraphicFramePr>
            <p:xfrm>
              <a:off x="2309" y="260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0" name="ISIS/Draw Sketch" r:id="rId12" imgW="944640" imgH="1143000" progId="ISISServer">
                      <p:embed/>
                    </p:oleObj>
                  </mc:Choice>
                  <mc:Fallback>
                    <p:oleObj name="ISIS/Draw Sketch" r:id="rId12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09" y="260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" name="Object 110"/>
              <p:cNvGraphicFramePr>
                <a:graphicFrameLocks noChangeAspect="1"/>
              </p:cNvGraphicFramePr>
              <p:nvPr/>
            </p:nvGraphicFramePr>
            <p:xfrm>
              <a:off x="3515" y="2568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1" name="ISIS/Draw Sketch" r:id="rId13" imgW="944640" imgH="1143000" progId="ISISServer">
                      <p:embed/>
                    </p:oleObj>
                  </mc:Choice>
                  <mc:Fallback>
                    <p:oleObj name="ISIS/Draw Sketch" r:id="rId13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15" y="2568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111"/>
              <p:cNvGraphicFramePr>
                <a:graphicFrameLocks noChangeAspect="1"/>
              </p:cNvGraphicFramePr>
              <p:nvPr/>
            </p:nvGraphicFramePr>
            <p:xfrm>
              <a:off x="2899" y="22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2" name="ISIS/Draw Sketch" r:id="rId14" imgW="944640" imgH="1143000" progId="ISISServer">
                      <p:embed/>
                    </p:oleObj>
                  </mc:Choice>
                  <mc:Fallback>
                    <p:oleObj name="ISIS/Draw Sketch" r:id="rId14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9" y="22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112"/>
              <p:cNvGraphicFramePr>
                <a:graphicFrameLocks noChangeAspect="1"/>
              </p:cNvGraphicFramePr>
              <p:nvPr/>
            </p:nvGraphicFramePr>
            <p:xfrm>
              <a:off x="2517" y="22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3" name="ISIS/Draw Sketch" r:id="rId15" imgW="944640" imgH="1143000" progId="ISISServer">
                      <p:embed/>
                    </p:oleObj>
                  </mc:Choice>
                  <mc:Fallback>
                    <p:oleObj name="ISIS/Draw Sketch" r:id="rId15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7" y="22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113"/>
              <p:cNvGraphicFramePr>
                <a:graphicFrameLocks noChangeAspect="1"/>
              </p:cNvGraphicFramePr>
              <p:nvPr/>
            </p:nvGraphicFramePr>
            <p:xfrm>
              <a:off x="3216" y="260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4" name="ISIS/Draw Sketch" r:id="rId16" imgW="944640" imgH="1143000" progId="ISISServer">
                      <p:embed/>
                    </p:oleObj>
                  </mc:Choice>
                  <mc:Fallback>
                    <p:oleObj name="ISIS/Draw Sketch" r:id="rId16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16" y="260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114"/>
              <p:cNvGraphicFramePr>
                <a:graphicFrameLocks noChangeAspect="1"/>
              </p:cNvGraphicFramePr>
              <p:nvPr/>
            </p:nvGraphicFramePr>
            <p:xfrm>
              <a:off x="2899" y="261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5" name="ISIS/Draw Sketch" r:id="rId17" imgW="944640" imgH="1143000" progId="ISISServer">
                      <p:embed/>
                    </p:oleObj>
                  </mc:Choice>
                  <mc:Fallback>
                    <p:oleObj name="ISIS/Draw Sketch" r:id="rId17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9" y="261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115"/>
              <p:cNvGraphicFramePr>
                <a:graphicFrameLocks noChangeAspect="1"/>
              </p:cNvGraphicFramePr>
              <p:nvPr/>
            </p:nvGraphicFramePr>
            <p:xfrm>
              <a:off x="3742" y="252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6" name="ISIS/Draw Sketch" r:id="rId18" imgW="944640" imgH="1143000" progId="ISISServer">
                      <p:embed/>
                    </p:oleObj>
                  </mc:Choice>
                  <mc:Fallback>
                    <p:oleObj name="ISIS/Draw Sketch" r:id="rId18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42" y="252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116"/>
              <p:cNvGraphicFramePr>
                <a:graphicFrameLocks noChangeAspect="1"/>
              </p:cNvGraphicFramePr>
              <p:nvPr/>
            </p:nvGraphicFramePr>
            <p:xfrm>
              <a:off x="2899" y="1481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7" name="ISIS/Draw Sketch" r:id="rId19" imgW="944640" imgH="1143000" progId="ISISServer">
                      <p:embed/>
                    </p:oleObj>
                  </mc:Choice>
                  <mc:Fallback>
                    <p:oleObj name="ISIS/Draw Sketch" r:id="rId19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9" y="1481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117"/>
              <p:cNvGraphicFramePr>
                <a:graphicFrameLocks noChangeAspect="1"/>
              </p:cNvGraphicFramePr>
              <p:nvPr/>
            </p:nvGraphicFramePr>
            <p:xfrm>
              <a:off x="3334" y="2296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8" name="ISIS/Draw Sketch" r:id="rId20" imgW="944640" imgH="1143000" progId="ISISServer">
                      <p:embed/>
                    </p:oleObj>
                  </mc:Choice>
                  <mc:Fallback>
                    <p:oleObj name="ISIS/Draw Sketch" r:id="rId20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34" y="2296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118"/>
              <p:cNvGraphicFramePr>
                <a:graphicFrameLocks noChangeAspect="1"/>
              </p:cNvGraphicFramePr>
              <p:nvPr/>
            </p:nvGraphicFramePr>
            <p:xfrm>
              <a:off x="3651" y="220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49" name="ISIS/Draw Sketch" r:id="rId21" imgW="944640" imgH="1143000" progId="ISISServer">
                      <p:embed/>
                    </p:oleObj>
                  </mc:Choice>
                  <mc:Fallback>
                    <p:oleObj name="ISIS/Draw Sketch" r:id="rId21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51" y="220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119"/>
              <p:cNvGraphicFramePr>
                <a:graphicFrameLocks noChangeAspect="1"/>
              </p:cNvGraphicFramePr>
              <p:nvPr/>
            </p:nvGraphicFramePr>
            <p:xfrm>
              <a:off x="2290" y="2298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0" name="ISIS/Draw Sketch" r:id="rId22" imgW="944640" imgH="1143000" progId="ISISServer">
                      <p:embed/>
                    </p:oleObj>
                  </mc:Choice>
                  <mc:Fallback>
                    <p:oleObj name="ISIS/Draw Sketch" r:id="rId22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90" y="2298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120"/>
              <p:cNvGraphicFramePr>
                <a:graphicFrameLocks noChangeAspect="1"/>
              </p:cNvGraphicFramePr>
              <p:nvPr/>
            </p:nvGraphicFramePr>
            <p:xfrm>
              <a:off x="1792" y="2296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1" name="ISIS/Draw Sketch" r:id="rId23" imgW="944640" imgH="1143000" progId="ISISServer">
                      <p:embed/>
                    </p:oleObj>
                  </mc:Choice>
                  <mc:Fallback>
                    <p:oleObj name="ISIS/Draw Sketch" r:id="rId23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92" y="2296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121"/>
              <p:cNvGraphicFramePr>
                <a:graphicFrameLocks noChangeAspect="1"/>
              </p:cNvGraphicFramePr>
              <p:nvPr/>
            </p:nvGraphicFramePr>
            <p:xfrm>
              <a:off x="1520" y="2296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2" name="ISIS/Draw Sketch" r:id="rId24" imgW="944640" imgH="1143000" progId="ISISServer">
                      <p:embed/>
                    </p:oleObj>
                  </mc:Choice>
                  <mc:Fallback>
                    <p:oleObj name="ISIS/Draw Sketch" r:id="rId24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20" y="2296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" name="AutoShape 122"/>
              <p:cNvSpPr>
                <a:spLocks noChangeArrowheads="1"/>
              </p:cNvSpPr>
              <p:nvPr/>
            </p:nvSpPr>
            <p:spPr bwMode="auto">
              <a:xfrm rot="8481189" flipH="1">
                <a:off x="2889" y="2387"/>
                <a:ext cx="581" cy="297"/>
              </a:xfrm>
              <a:prstGeom prst="curvedDownArrow">
                <a:avLst>
                  <a:gd name="adj1" fmla="val 24552"/>
                  <a:gd name="adj2" fmla="val 65217"/>
                  <a:gd name="adj3" fmla="val 43704"/>
                </a:avLst>
              </a:prstGeom>
              <a:gradFill rotWithShape="1">
                <a:gsLst>
                  <a:gs pos="0">
                    <a:srgbClr val="CC0099"/>
                  </a:gs>
                  <a:gs pos="100000">
                    <a:srgbClr val="0000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aphicFrame>
            <p:nvGraphicFramePr>
              <p:cNvPr id="31" name="Object 123"/>
              <p:cNvGraphicFramePr>
                <a:graphicFrameLocks noChangeAspect="1"/>
              </p:cNvGraphicFramePr>
              <p:nvPr/>
            </p:nvGraphicFramePr>
            <p:xfrm>
              <a:off x="2245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3" name="ISIS/Draw Sketch" r:id="rId25" imgW="944640" imgH="1143000" progId="ISISServer">
                      <p:embed/>
                    </p:oleObj>
                  </mc:Choice>
                  <mc:Fallback>
                    <p:oleObj name="ISIS/Draw Sketch" r:id="rId25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45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124"/>
              <p:cNvGraphicFramePr>
                <a:graphicFrameLocks noChangeAspect="1"/>
              </p:cNvGraphicFramePr>
              <p:nvPr/>
            </p:nvGraphicFramePr>
            <p:xfrm>
              <a:off x="2019" y="125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4" name="ISIS/Draw Sketch" r:id="rId26" imgW="944640" imgH="1143000" progId="ISISServer">
                      <p:embed/>
                    </p:oleObj>
                  </mc:Choice>
                  <mc:Fallback>
                    <p:oleObj name="ISIS/Draw Sketch" r:id="rId26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19" y="125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" name="Object 125"/>
              <p:cNvGraphicFramePr>
                <a:graphicFrameLocks noChangeAspect="1"/>
              </p:cNvGraphicFramePr>
              <p:nvPr/>
            </p:nvGraphicFramePr>
            <p:xfrm>
              <a:off x="2472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5" name="ISIS/Draw Sketch" r:id="rId27" imgW="944640" imgH="1143000" progId="ISISServer">
                      <p:embed/>
                    </p:oleObj>
                  </mc:Choice>
                  <mc:Fallback>
                    <p:oleObj name="ISIS/Draw Sketch" r:id="rId27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72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Object 126"/>
              <p:cNvGraphicFramePr>
                <a:graphicFrameLocks noChangeAspect="1"/>
              </p:cNvGraphicFramePr>
              <p:nvPr/>
            </p:nvGraphicFramePr>
            <p:xfrm>
              <a:off x="2699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6" name="ISIS/Draw Sketch" r:id="rId28" imgW="944640" imgH="1143000" progId="ISISServer">
                      <p:embed/>
                    </p:oleObj>
                  </mc:Choice>
                  <mc:Fallback>
                    <p:oleObj name="ISIS/Draw Sketch" r:id="rId28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99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5" name="Object 127"/>
              <p:cNvGraphicFramePr>
                <a:graphicFrameLocks noChangeAspect="1"/>
              </p:cNvGraphicFramePr>
              <p:nvPr/>
            </p:nvGraphicFramePr>
            <p:xfrm>
              <a:off x="1520" y="1979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7" name="ISIS/Draw Sketch" r:id="rId29" imgW="944640" imgH="1143000" progId="ISISServer">
                      <p:embed/>
                    </p:oleObj>
                  </mc:Choice>
                  <mc:Fallback>
                    <p:oleObj name="ISIS/Draw Sketch" r:id="rId29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20" y="1979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6" name="Object 128"/>
              <p:cNvGraphicFramePr>
                <a:graphicFrameLocks noChangeAspect="1"/>
              </p:cNvGraphicFramePr>
              <p:nvPr/>
            </p:nvGraphicFramePr>
            <p:xfrm>
              <a:off x="2064" y="1570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8" name="ISIS/Draw Sketch" r:id="rId30" imgW="944640" imgH="1143000" progId="ISISServer">
                      <p:embed/>
                    </p:oleObj>
                  </mc:Choice>
                  <mc:Fallback>
                    <p:oleObj name="ISIS/Draw Sketch" r:id="rId30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64" y="1570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129"/>
              <p:cNvGraphicFramePr>
                <a:graphicFrameLocks noChangeAspect="1"/>
              </p:cNvGraphicFramePr>
              <p:nvPr/>
            </p:nvGraphicFramePr>
            <p:xfrm>
              <a:off x="2354" y="1472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59" name="ISIS/Draw Sketch" r:id="rId31" imgW="944640" imgH="1143000" progId="ISISServer">
                      <p:embed/>
                    </p:oleObj>
                  </mc:Choice>
                  <mc:Fallback>
                    <p:oleObj name="ISIS/Draw Sketch" r:id="rId31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54" y="1472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" name="Object 130"/>
              <p:cNvGraphicFramePr>
                <a:graphicFrameLocks noChangeAspect="1"/>
              </p:cNvGraphicFramePr>
              <p:nvPr/>
            </p:nvGraphicFramePr>
            <p:xfrm>
              <a:off x="1791" y="193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0" name="ISIS/Draw Sketch" r:id="rId32" imgW="944640" imgH="1143000" progId="ISISServer">
                      <p:embed/>
                    </p:oleObj>
                  </mc:Choice>
                  <mc:Fallback>
                    <p:oleObj name="ISIS/Draw Sketch" r:id="rId32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91" y="193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9" name="Object 131"/>
              <p:cNvGraphicFramePr>
                <a:graphicFrameLocks noChangeAspect="1"/>
              </p:cNvGraphicFramePr>
              <p:nvPr/>
            </p:nvGraphicFramePr>
            <p:xfrm>
              <a:off x="1792" y="1153"/>
              <a:ext cx="312" cy="3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1" name="ISIS/Draw Sketch" r:id="rId33" imgW="944640" imgH="1143000" progId="ISISServer">
                      <p:embed/>
                    </p:oleObj>
                  </mc:Choice>
                  <mc:Fallback>
                    <p:oleObj name="ISIS/Draw Sketch" r:id="rId33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92" y="1153"/>
                            <a:ext cx="312" cy="37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" name="Object 132"/>
              <p:cNvGraphicFramePr>
                <a:graphicFrameLocks noChangeAspect="1"/>
              </p:cNvGraphicFramePr>
              <p:nvPr/>
            </p:nvGraphicFramePr>
            <p:xfrm>
              <a:off x="1791" y="1502"/>
              <a:ext cx="312" cy="3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2" name="ISIS/Draw Sketch" r:id="rId34" imgW="944640" imgH="1143000" progId="ISISServer">
                      <p:embed/>
                    </p:oleObj>
                  </mc:Choice>
                  <mc:Fallback>
                    <p:oleObj name="ISIS/Draw Sketch" r:id="rId34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91" y="1502"/>
                            <a:ext cx="312" cy="37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133"/>
              <p:cNvGraphicFramePr>
                <a:graphicFrameLocks noChangeAspect="1"/>
              </p:cNvGraphicFramePr>
              <p:nvPr/>
            </p:nvGraphicFramePr>
            <p:xfrm>
              <a:off x="2064" y="1888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3" name="ISIS/Draw Sketch" r:id="rId35" imgW="944640" imgH="1143000" progId="ISISServer">
                      <p:embed/>
                    </p:oleObj>
                  </mc:Choice>
                  <mc:Fallback>
                    <p:oleObj name="ISIS/Draw Sketch" r:id="rId35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64" y="1888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" name="Object 134"/>
              <p:cNvGraphicFramePr>
                <a:graphicFrameLocks noChangeAspect="1"/>
              </p:cNvGraphicFramePr>
              <p:nvPr/>
            </p:nvGraphicFramePr>
            <p:xfrm>
              <a:off x="3969" y="260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4" name="ISIS/Draw Sketch" r:id="rId36" imgW="944640" imgH="1143000" progId="ISISServer">
                      <p:embed/>
                    </p:oleObj>
                  </mc:Choice>
                  <mc:Fallback>
                    <p:oleObj name="ISIS/Draw Sketch" r:id="rId36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69" y="260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3" name="Object 135"/>
              <p:cNvGraphicFramePr>
                <a:graphicFrameLocks noChangeAspect="1"/>
              </p:cNvGraphicFramePr>
              <p:nvPr/>
            </p:nvGraphicFramePr>
            <p:xfrm>
              <a:off x="4468" y="2570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5" name="ISIS/Draw Sketch" r:id="rId37" imgW="944640" imgH="1143000" progId="ISISServer">
                      <p:embed/>
                    </p:oleObj>
                  </mc:Choice>
                  <mc:Fallback>
                    <p:oleObj name="ISIS/Draw Sketch" r:id="rId37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68" y="2570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4" name="Object 136"/>
              <p:cNvGraphicFramePr>
                <a:graphicFrameLocks noChangeAspect="1"/>
              </p:cNvGraphicFramePr>
              <p:nvPr/>
            </p:nvGraphicFramePr>
            <p:xfrm>
              <a:off x="4759" y="260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6" name="ISIS/Draw Sketch" r:id="rId38" imgW="944640" imgH="1143000" progId="ISISServer">
                      <p:embed/>
                    </p:oleObj>
                  </mc:Choice>
                  <mc:Fallback>
                    <p:oleObj name="ISIS/Draw Sketch" r:id="rId38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59" y="260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5" name="Object 137"/>
              <p:cNvGraphicFramePr>
                <a:graphicFrameLocks noChangeAspect="1"/>
              </p:cNvGraphicFramePr>
              <p:nvPr/>
            </p:nvGraphicFramePr>
            <p:xfrm>
              <a:off x="4241" y="2479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7" name="ISIS/Draw Sketch" r:id="rId39" imgW="944640" imgH="1143000" progId="ISISServer">
                      <p:embed/>
                    </p:oleObj>
                  </mc:Choice>
                  <mc:Fallback>
                    <p:oleObj name="ISIS/Draw Sketch" r:id="rId39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41" y="2479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" name="Object 138"/>
              <p:cNvGraphicFramePr>
                <a:graphicFrameLocks noChangeAspect="1"/>
              </p:cNvGraphicFramePr>
              <p:nvPr/>
            </p:nvGraphicFramePr>
            <p:xfrm>
              <a:off x="3987" y="2296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8" name="ISIS/Draw Sketch" r:id="rId40" imgW="944640" imgH="1143000" progId="ISISServer">
                      <p:embed/>
                    </p:oleObj>
                  </mc:Choice>
                  <mc:Fallback>
                    <p:oleObj name="ISIS/Draw Sketch" r:id="rId40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87" y="2296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7" name="Object 139"/>
              <p:cNvGraphicFramePr>
                <a:graphicFrameLocks noChangeAspect="1"/>
              </p:cNvGraphicFramePr>
              <p:nvPr/>
            </p:nvGraphicFramePr>
            <p:xfrm>
              <a:off x="4486" y="220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69" name="ISIS/Draw Sketch" r:id="rId41" imgW="944640" imgH="1143000" progId="ISISServer">
                      <p:embed/>
                    </p:oleObj>
                  </mc:Choice>
                  <mc:Fallback>
                    <p:oleObj name="ISIS/Draw Sketch" r:id="rId41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86" y="220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140"/>
              <p:cNvGraphicFramePr>
                <a:graphicFrameLocks noChangeAspect="1"/>
              </p:cNvGraphicFramePr>
              <p:nvPr/>
            </p:nvGraphicFramePr>
            <p:xfrm>
              <a:off x="4758" y="233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0" name="ISIS/Draw Sketch" r:id="rId42" imgW="944640" imgH="1143000" progId="ISISServer">
                      <p:embed/>
                    </p:oleObj>
                  </mc:Choice>
                  <mc:Fallback>
                    <p:oleObj name="ISIS/Draw Sketch" r:id="rId42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58" y="233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" name="Object 141"/>
              <p:cNvGraphicFramePr>
                <a:graphicFrameLocks noChangeAspect="1"/>
              </p:cNvGraphicFramePr>
              <p:nvPr/>
            </p:nvGraphicFramePr>
            <p:xfrm>
              <a:off x="4558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1" name="ISIS/Draw Sketch" r:id="rId43" imgW="944640" imgH="1143000" progId="ISISServer">
                      <p:embed/>
                    </p:oleObj>
                  </mc:Choice>
                  <mc:Fallback>
                    <p:oleObj name="ISIS/Draw Sketch" r:id="rId43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58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0" name="Object 142"/>
              <p:cNvGraphicFramePr>
                <a:graphicFrameLocks noChangeAspect="1"/>
              </p:cNvGraphicFramePr>
              <p:nvPr/>
            </p:nvGraphicFramePr>
            <p:xfrm>
              <a:off x="4305" y="116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2" name="ISIS/Draw Sketch" r:id="rId44" imgW="944640" imgH="1143000" progId="ISISServer">
                      <p:embed/>
                    </p:oleObj>
                  </mc:Choice>
                  <mc:Fallback>
                    <p:oleObj name="ISIS/Draw Sketch" r:id="rId44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05" y="116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ct 143"/>
              <p:cNvGraphicFramePr>
                <a:graphicFrameLocks noChangeAspect="1"/>
              </p:cNvGraphicFramePr>
              <p:nvPr/>
            </p:nvGraphicFramePr>
            <p:xfrm>
              <a:off x="4785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3" name="ISIS/Draw Sketch" r:id="rId45" imgW="944640" imgH="1143000" progId="ISISServer">
                      <p:embed/>
                    </p:oleObj>
                  </mc:Choice>
                  <mc:Fallback>
                    <p:oleObj name="ISIS/Draw Sketch" r:id="rId45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85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2" name="Object 144"/>
              <p:cNvGraphicFramePr>
                <a:graphicFrameLocks noChangeAspect="1"/>
              </p:cNvGraphicFramePr>
              <p:nvPr/>
            </p:nvGraphicFramePr>
            <p:xfrm>
              <a:off x="4513" y="1471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4" name="ISIS/Draw Sketch" r:id="rId46" imgW="944640" imgH="1143000" progId="ISISServer">
                      <p:embed/>
                    </p:oleObj>
                  </mc:Choice>
                  <mc:Fallback>
                    <p:oleObj name="ISIS/Draw Sketch" r:id="rId46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3" y="1471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3" name="Object 145"/>
              <p:cNvGraphicFramePr>
                <a:graphicFrameLocks noChangeAspect="1"/>
              </p:cNvGraphicFramePr>
              <p:nvPr/>
            </p:nvGraphicFramePr>
            <p:xfrm>
              <a:off x="4305" y="1572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5" name="ISIS/Draw Sketch" r:id="rId47" imgW="944640" imgH="1143000" progId="ISISServer">
                      <p:embed/>
                    </p:oleObj>
                  </mc:Choice>
                  <mc:Fallback>
                    <p:oleObj name="ISIS/Draw Sketch" r:id="rId47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05" y="1572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Object 146"/>
              <p:cNvGraphicFramePr>
                <a:graphicFrameLocks noChangeAspect="1"/>
              </p:cNvGraphicFramePr>
              <p:nvPr/>
            </p:nvGraphicFramePr>
            <p:xfrm>
              <a:off x="4785" y="1472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6" name="ISIS/Draw Sketch" r:id="rId48" imgW="944640" imgH="1143000" progId="ISISServer">
                      <p:embed/>
                    </p:oleObj>
                  </mc:Choice>
                  <mc:Fallback>
                    <p:oleObj name="ISIS/Draw Sketch" r:id="rId48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85" y="1472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5" name="Object 147"/>
              <p:cNvGraphicFramePr>
                <a:graphicFrameLocks noChangeAspect="1"/>
              </p:cNvGraphicFramePr>
              <p:nvPr/>
            </p:nvGraphicFramePr>
            <p:xfrm>
              <a:off x="3107" y="1255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7" name="ISIS/Draw Sketch" r:id="rId49" imgW="944640" imgH="1143000" progId="ISISServer">
                      <p:embed/>
                    </p:oleObj>
                  </mc:Choice>
                  <mc:Fallback>
                    <p:oleObj name="ISIS/Draw Sketch" r:id="rId49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07" y="1255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6" name="Object 148"/>
              <p:cNvGraphicFramePr>
                <a:graphicFrameLocks noChangeAspect="1"/>
              </p:cNvGraphicFramePr>
              <p:nvPr/>
            </p:nvGraphicFramePr>
            <p:xfrm>
              <a:off x="2926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8" name="ISIS/Draw Sketch" r:id="rId50" imgW="944640" imgH="1143000" progId="ISISServer">
                      <p:embed/>
                    </p:oleObj>
                  </mc:Choice>
                  <mc:Fallback>
                    <p:oleObj name="ISIS/Draw Sketch" r:id="rId50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6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7" name="Object 149"/>
              <p:cNvGraphicFramePr>
                <a:graphicFrameLocks noChangeAspect="1"/>
              </p:cNvGraphicFramePr>
              <p:nvPr/>
            </p:nvGraphicFramePr>
            <p:xfrm>
              <a:off x="3379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79" name="ISIS/Draw Sketch" r:id="rId51" imgW="944640" imgH="1143000" progId="ISISServer">
                      <p:embed/>
                    </p:oleObj>
                  </mc:Choice>
                  <mc:Fallback>
                    <p:oleObj name="ISIS/Draw Sketch" r:id="rId51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79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8" name="Object 150"/>
              <p:cNvGraphicFramePr>
                <a:graphicFrameLocks noChangeAspect="1"/>
              </p:cNvGraphicFramePr>
              <p:nvPr/>
            </p:nvGraphicFramePr>
            <p:xfrm>
              <a:off x="3833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0" name="ISIS/Draw Sketch" r:id="rId52" imgW="944640" imgH="1143000" progId="ISISServer">
                      <p:embed/>
                    </p:oleObj>
                  </mc:Choice>
                  <mc:Fallback>
                    <p:oleObj name="ISIS/Draw Sketch" r:id="rId52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33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9" name="Object 151"/>
              <p:cNvGraphicFramePr>
                <a:graphicFrameLocks noChangeAspect="1"/>
              </p:cNvGraphicFramePr>
              <p:nvPr/>
            </p:nvGraphicFramePr>
            <p:xfrm>
              <a:off x="3606" y="1164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1" name="ISIS/Draw Sketch" r:id="rId53" imgW="944640" imgH="1143000" progId="ISISServer">
                      <p:embed/>
                    </p:oleObj>
                  </mc:Choice>
                  <mc:Fallback>
                    <p:oleObj name="ISIS/Draw Sketch" r:id="rId53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06" y="1164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0" name="Object 152"/>
              <p:cNvGraphicFramePr>
                <a:graphicFrameLocks noChangeAspect="1"/>
              </p:cNvGraphicFramePr>
              <p:nvPr/>
            </p:nvGraphicFramePr>
            <p:xfrm>
              <a:off x="4060" y="115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2" name="ISIS/Draw Sketch" r:id="rId54" imgW="944640" imgH="1143000" progId="ISISServer">
                      <p:embed/>
                    </p:oleObj>
                  </mc:Choice>
                  <mc:Fallback>
                    <p:oleObj name="ISIS/Draw Sketch" r:id="rId54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60" y="115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1" name="Object 153"/>
              <p:cNvGraphicFramePr>
                <a:graphicFrameLocks noChangeAspect="1"/>
              </p:cNvGraphicFramePr>
              <p:nvPr/>
            </p:nvGraphicFramePr>
            <p:xfrm>
              <a:off x="2899" y="1842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3" name="ISIS/Draw Sketch" r:id="rId55" imgW="944640" imgH="1143000" progId="ISISServer">
                      <p:embed/>
                    </p:oleObj>
                  </mc:Choice>
                  <mc:Fallback>
                    <p:oleObj name="ISIS/Draw Sketch" r:id="rId55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9" y="1842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2" name="Object 154"/>
              <p:cNvGraphicFramePr>
                <a:graphicFrameLocks noChangeAspect="1"/>
              </p:cNvGraphicFramePr>
              <p:nvPr/>
            </p:nvGraphicFramePr>
            <p:xfrm>
              <a:off x="4124" y="1471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4" name="ISIS/Draw Sketch" r:id="rId56" imgW="944640" imgH="1143000" progId="ISISServer">
                      <p:embed/>
                    </p:oleObj>
                  </mc:Choice>
                  <mc:Fallback>
                    <p:oleObj name="ISIS/Draw Sketch" r:id="rId56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24" y="1471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3" name="Object 155"/>
              <p:cNvGraphicFramePr>
                <a:graphicFrameLocks noChangeAspect="1"/>
              </p:cNvGraphicFramePr>
              <p:nvPr/>
            </p:nvGraphicFramePr>
            <p:xfrm>
              <a:off x="4513" y="1789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5" name="ISIS/Draw Sketch" r:id="rId57" imgW="944640" imgH="1143000" progId="ISISServer">
                      <p:embed/>
                    </p:oleObj>
                  </mc:Choice>
                  <mc:Fallback>
                    <p:oleObj name="ISIS/Draw Sketch" r:id="rId57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3" y="1789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4" name="Object 156"/>
              <p:cNvGraphicFramePr>
                <a:graphicFrameLocks noChangeAspect="1"/>
              </p:cNvGraphicFramePr>
              <p:nvPr/>
            </p:nvGraphicFramePr>
            <p:xfrm>
              <a:off x="4785" y="1790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6" name="ISIS/Draw Sketch" r:id="rId58" imgW="944640" imgH="1143000" progId="ISISServer">
                      <p:embed/>
                    </p:oleObj>
                  </mc:Choice>
                  <mc:Fallback>
                    <p:oleObj name="ISIS/Draw Sketch" r:id="rId58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85" y="1790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5" name="Object 157"/>
              <p:cNvGraphicFramePr>
                <a:graphicFrameLocks noChangeAspect="1"/>
              </p:cNvGraphicFramePr>
              <p:nvPr/>
            </p:nvGraphicFramePr>
            <p:xfrm>
              <a:off x="4332" y="2061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7" name="ISIS/Draw Sketch" r:id="rId59" imgW="944640" imgH="1143000" progId="ISISServer">
                      <p:embed/>
                    </p:oleObj>
                  </mc:Choice>
                  <mc:Fallback>
                    <p:oleObj name="ISIS/Draw Sketch" r:id="rId59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32" y="2061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6" name="Object 158"/>
              <p:cNvGraphicFramePr>
                <a:graphicFrameLocks noChangeAspect="1"/>
              </p:cNvGraphicFramePr>
              <p:nvPr/>
            </p:nvGraphicFramePr>
            <p:xfrm>
              <a:off x="2608" y="1799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8" name="ISIS/Draw Sketch" r:id="rId60" imgW="944640" imgH="1143000" progId="ISISServer">
                      <p:embed/>
                    </p:oleObj>
                  </mc:Choice>
                  <mc:Fallback>
                    <p:oleObj name="ISIS/Draw Sketch" r:id="rId60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08" y="1799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7" name="Object 159"/>
              <p:cNvGraphicFramePr>
                <a:graphicFrameLocks noChangeAspect="1"/>
              </p:cNvGraphicFramePr>
              <p:nvPr/>
            </p:nvGraphicFramePr>
            <p:xfrm>
              <a:off x="2608" y="1470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89" name="ISIS/Draw Sketch" r:id="rId61" imgW="944640" imgH="1143000" progId="ISISServer">
                      <p:embed/>
                    </p:oleObj>
                  </mc:Choice>
                  <mc:Fallback>
                    <p:oleObj name="ISIS/Draw Sketch" r:id="rId61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08" y="1470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8" name="Object 160"/>
              <p:cNvGraphicFramePr>
                <a:graphicFrameLocks noChangeAspect="1"/>
              </p:cNvGraphicFramePr>
              <p:nvPr/>
            </p:nvGraphicFramePr>
            <p:xfrm>
              <a:off x="4759" y="2060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90" name="ISIS/Draw Sketch" r:id="rId62" imgW="944640" imgH="1143000" progId="ISISServer">
                      <p:embed/>
                    </p:oleObj>
                  </mc:Choice>
                  <mc:Fallback>
                    <p:oleObj name="ISIS/Draw Sketch" r:id="rId62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59" y="2060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9" name="Group 161"/>
              <p:cNvGrpSpPr>
                <a:grpSpLocks/>
              </p:cNvGrpSpPr>
              <p:nvPr/>
            </p:nvGrpSpPr>
            <p:grpSpPr bwMode="auto">
              <a:xfrm>
                <a:off x="3843" y="1981"/>
                <a:ext cx="108" cy="102"/>
                <a:chOff x="2554" y="2835"/>
                <a:chExt cx="87" cy="85"/>
              </a:xfrm>
            </p:grpSpPr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2554" y="2835"/>
                  <a:ext cx="87" cy="85"/>
                </a:xfrm>
                <a:custGeom>
                  <a:avLst/>
                  <a:gdLst>
                    <a:gd name="T0" fmla="*/ 747 w 757"/>
                    <a:gd name="T1" fmla="*/ 344 h 728"/>
                    <a:gd name="T2" fmla="*/ 360 w 757"/>
                    <a:gd name="T3" fmla="*/ 10 h 728"/>
                    <a:gd name="T4" fmla="*/ 11 w 757"/>
                    <a:gd name="T5" fmla="*/ 383 h 728"/>
                    <a:gd name="T6" fmla="*/ 398 w 757"/>
                    <a:gd name="T7" fmla="*/ 718 h 728"/>
                    <a:gd name="T8" fmla="*/ 747 w 757"/>
                    <a:gd name="T9" fmla="*/ 344 h 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7" h="728">
                      <a:moveTo>
                        <a:pt x="747" y="344"/>
                      </a:moveTo>
                      <a:cubicBezTo>
                        <a:pt x="737" y="149"/>
                        <a:pt x="564" y="0"/>
                        <a:pt x="360" y="10"/>
                      </a:cubicBezTo>
                      <a:cubicBezTo>
                        <a:pt x="157" y="21"/>
                        <a:pt x="0" y="188"/>
                        <a:pt x="11" y="383"/>
                      </a:cubicBezTo>
                      <a:cubicBezTo>
                        <a:pt x="21" y="579"/>
                        <a:pt x="194" y="728"/>
                        <a:pt x="398" y="718"/>
                      </a:cubicBezTo>
                      <a:cubicBezTo>
                        <a:pt x="601" y="707"/>
                        <a:pt x="757" y="540"/>
                        <a:pt x="747" y="344"/>
                      </a:cubicBezTo>
                    </a:path>
                  </a:pathLst>
                </a:custGeom>
                <a:solidFill>
                  <a:srgbClr val="FFFF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2554" y="2835"/>
                  <a:ext cx="87" cy="85"/>
                </a:xfrm>
                <a:custGeom>
                  <a:avLst/>
                  <a:gdLst>
                    <a:gd name="T0" fmla="*/ 86 w 87"/>
                    <a:gd name="T1" fmla="*/ 40 h 85"/>
                    <a:gd name="T2" fmla="*/ 41 w 87"/>
                    <a:gd name="T3" fmla="*/ 1 h 85"/>
                    <a:gd name="T4" fmla="*/ 1 w 87"/>
                    <a:gd name="T5" fmla="*/ 45 h 85"/>
                    <a:gd name="T6" fmla="*/ 46 w 87"/>
                    <a:gd name="T7" fmla="*/ 84 h 85"/>
                    <a:gd name="T8" fmla="*/ 86 w 87"/>
                    <a:gd name="T9" fmla="*/ 4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85">
                      <a:moveTo>
                        <a:pt x="86" y="40"/>
                      </a:moveTo>
                      <a:cubicBezTo>
                        <a:pt x="84" y="18"/>
                        <a:pt x="65" y="0"/>
                        <a:pt x="41" y="1"/>
                      </a:cubicBezTo>
                      <a:cubicBezTo>
                        <a:pt x="18" y="3"/>
                        <a:pt x="0" y="22"/>
                        <a:pt x="1" y="45"/>
                      </a:cubicBezTo>
                      <a:cubicBezTo>
                        <a:pt x="3" y="67"/>
                        <a:pt x="22" y="85"/>
                        <a:pt x="46" y="84"/>
                      </a:cubicBezTo>
                      <a:cubicBezTo>
                        <a:pt x="69" y="82"/>
                        <a:pt x="87" y="63"/>
                        <a:pt x="86" y="40"/>
                      </a:cubicBezTo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0" name="Group 164"/>
              <p:cNvGrpSpPr>
                <a:grpSpLocks/>
              </p:cNvGrpSpPr>
              <p:nvPr/>
            </p:nvGrpSpPr>
            <p:grpSpPr bwMode="auto">
              <a:xfrm>
                <a:off x="3128" y="2040"/>
                <a:ext cx="300" cy="275"/>
                <a:chOff x="1977" y="2884"/>
                <a:chExt cx="242" cy="229"/>
              </a:xfrm>
            </p:grpSpPr>
            <p:sp>
              <p:nvSpPr>
                <p:cNvPr id="140" name="Freeform 165"/>
                <p:cNvSpPr>
                  <a:spLocks/>
                </p:cNvSpPr>
                <p:nvPr/>
              </p:nvSpPr>
              <p:spPr bwMode="auto">
                <a:xfrm>
                  <a:off x="1977" y="2884"/>
                  <a:ext cx="242" cy="229"/>
                </a:xfrm>
                <a:custGeom>
                  <a:avLst/>
                  <a:gdLst>
                    <a:gd name="T0" fmla="*/ 0 w 242"/>
                    <a:gd name="T1" fmla="*/ 165 h 229"/>
                    <a:gd name="T2" fmla="*/ 54 w 242"/>
                    <a:gd name="T3" fmla="*/ 229 h 229"/>
                    <a:gd name="T4" fmla="*/ 242 w 242"/>
                    <a:gd name="T5" fmla="*/ 63 h 229"/>
                    <a:gd name="T6" fmla="*/ 188 w 242"/>
                    <a:gd name="T7" fmla="*/ 0 h 229"/>
                    <a:gd name="T8" fmla="*/ 0 w 242"/>
                    <a:gd name="T9" fmla="*/ 16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2" h="229">
                      <a:moveTo>
                        <a:pt x="0" y="165"/>
                      </a:moveTo>
                      <a:lnTo>
                        <a:pt x="54" y="229"/>
                      </a:lnTo>
                      <a:lnTo>
                        <a:pt x="242" y="63"/>
                      </a:lnTo>
                      <a:lnTo>
                        <a:pt x="188" y="0"/>
                      </a:lnTo>
                      <a:lnTo>
                        <a:pt x="0" y="165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" name="Freeform 166"/>
                <p:cNvSpPr>
                  <a:spLocks/>
                </p:cNvSpPr>
                <p:nvPr/>
              </p:nvSpPr>
              <p:spPr bwMode="auto">
                <a:xfrm>
                  <a:off x="1977" y="2884"/>
                  <a:ext cx="242" cy="229"/>
                </a:xfrm>
                <a:custGeom>
                  <a:avLst/>
                  <a:gdLst>
                    <a:gd name="T0" fmla="*/ 0 w 242"/>
                    <a:gd name="T1" fmla="*/ 165 h 229"/>
                    <a:gd name="T2" fmla="*/ 54 w 242"/>
                    <a:gd name="T3" fmla="*/ 229 h 229"/>
                    <a:gd name="T4" fmla="*/ 242 w 242"/>
                    <a:gd name="T5" fmla="*/ 63 h 229"/>
                    <a:gd name="T6" fmla="*/ 188 w 242"/>
                    <a:gd name="T7" fmla="*/ 0 h 229"/>
                    <a:gd name="T8" fmla="*/ 0 w 242"/>
                    <a:gd name="T9" fmla="*/ 16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2" h="229">
                      <a:moveTo>
                        <a:pt x="0" y="165"/>
                      </a:moveTo>
                      <a:lnTo>
                        <a:pt x="54" y="229"/>
                      </a:lnTo>
                      <a:lnTo>
                        <a:pt x="242" y="63"/>
                      </a:lnTo>
                      <a:lnTo>
                        <a:pt x="188" y="0"/>
                      </a:lnTo>
                      <a:lnTo>
                        <a:pt x="0" y="165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1" name="Group 167"/>
              <p:cNvGrpSpPr>
                <a:grpSpLocks/>
              </p:cNvGrpSpPr>
              <p:nvPr/>
            </p:nvGrpSpPr>
            <p:grpSpPr bwMode="auto">
              <a:xfrm>
                <a:off x="3141" y="1753"/>
                <a:ext cx="292" cy="282"/>
                <a:chOff x="1988" y="2645"/>
                <a:chExt cx="235" cy="235"/>
              </a:xfrm>
            </p:grpSpPr>
            <p:sp>
              <p:nvSpPr>
                <p:cNvPr id="138" name="Freeform 168"/>
                <p:cNvSpPr>
                  <a:spLocks/>
                </p:cNvSpPr>
                <p:nvPr/>
              </p:nvSpPr>
              <p:spPr bwMode="auto">
                <a:xfrm>
                  <a:off x="1988" y="2645"/>
                  <a:ext cx="235" cy="235"/>
                </a:xfrm>
                <a:custGeom>
                  <a:avLst/>
                  <a:gdLst>
                    <a:gd name="T0" fmla="*/ 178 w 235"/>
                    <a:gd name="T1" fmla="*/ 235 h 235"/>
                    <a:gd name="T2" fmla="*/ 235 w 235"/>
                    <a:gd name="T3" fmla="*/ 176 h 235"/>
                    <a:gd name="T4" fmla="*/ 58 w 235"/>
                    <a:gd name="T5" fmla="*/ 0 h 235"/>
                    <a:gd name="T6" fmla="*/ 0 w 235"/>
                    <a:gd name="T7" fmla="*/ 60 h 235"/>
                    <a:gd name="T8" fmla="*/ 178 w 235"/>
                    <a:gd name="T9" fmla="*/ 23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5" h="235">
                      <a:moveTo>
                        <a:pt x="178" y="235"/>
                      </a:moveTo>
                      <a:lnTo>
                        <a:pt x="235" y="176"/>
                      </a:lnTo>
                      <a:lnTo>
                        <a:pt x="58" y="0"/>
                      </a:lnTo>
                      <a:lnTo>
                        <a:pt x="0" y="60"/>
                      </a:lnTo>
                      <a:lnTo>
                        <a:pt x="178" y="235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" name="Freeform 169"/>
                <p:cNvSpPr>
                  <a:spLocks/>
                </p:cNvSpPr>
                <p:nvPr/>
              </p:nvSpPr>
              <p:spPr bwMode="auto">
                <a:xfrm>
                  <a:off x="1988" y="2645"/>
                  <a:ext cx="235" cy="235"/>
                </a:xfrm>
                <a:custGeom>
                  <a:avLst/>
                  <a:gdLst>
                    <a:gd name="T0" fmla="*/ 178 w 235"/>
                    <a:gd name="T1" fmla="*/ 235 h 235"/>
                    <a:gd name="T2" fmla="*/ 235 w 235"/>
                    <a:gd name="T3" fmla="*/ 176 h 235"/>
                    <a:gd name="T4" fmla="*/ 58 w 235"/>
                    <a:gd name="T5" fmla="*/ 0 h 235"/>
                    <a:gd name="T6" fmla="*/ 0 w 235"/>
                    <a:gd name="T7" fmla="*/ 60 h 235"/>
                    <a:gd name="T8" fmla="*/ 178 w 235"/>
                    <a:gd name="T9" fmla="*/ 23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5" h="235">
                      <a:moveTo>
                        <a:pt x="178" y="235"/>
                      </a:moveTo>
                      <a:lnTo>
                        <a:pt x="235" y="176"/>
                      </a:lnTo>
                      <a:lnTo>
                        <a:pt x="58" y="0"/>
                      </a:lnTo>
                      <a:lnTo>
                        <a:pt x="0" y="60"/>
                      </a:lnTo>
                      <a:lnTo>
                        <a:pt x="178" y="235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2" name="Group 170"/>
              <p:cNvGrpSpPr>
                <a:grpSpLocks/>
              </p:cNvGrpSpPr>
              <p:nvPr/>
            </p:nvGrpSpPr>
            <p:grpSpPr bwMode="auto">
              <a:xfrm>
                <a:off x="3520" y="1988"/>
                <a:ext cx="307" cy="105"/>
                <a:chOff x="2293" y="2841"/>
                <a:chExt cx="248" cy="87"/>
              </a:xfrm>
            </p:grpSpPr>
            <p:sp>
              <p:nvSpPr>
                <p:cNvPr id="136" name="Freeform 171"/>
                <p:cNvSpPr>
                  <a:spLocks/>
                </p:cNvSpPr>
                <p:nvPr/>
              </p:nvSpPr>
              <p:spPr bwMode="auto">
                <a:xfrm>
                  <a:off x="2293" y="2841"/>
                  <a:ext cx="248" cy="87"/>
                </a:xfrm>
                <a:custGeom>
                  <a:avLst/>
                  <a:gdLst>
                    <a:gd name="T0" fmla="*/ 248 w 248"/>
                    <a:gd name="T1" fmla="*/ 83 h 87"/>
                    <a:gd name="T2" fmla="*/ 247 w 248"/>
                    <a:gd name="T3" fmla="*/ 0 h 87"/>
                    <a:gd name="T4" fmla="*/ 0 w 248"/>
                    <a:gd name="T5" fmla="*/ 4 h 87"/>
                    <a:gd name="T6" fmla="*/ 1 w 248"/>
                    <a:gd name="T7" fmla="*/ 87 h 87"/>
                    <a:gd name="T8" fmla="*/ 248 w 248"/>
                    <a:gd name="T9" fmla="*/ 8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8" h="87">
                      <a:moveTo>
                        <a:pt x="248" y="83"/>
                      </a:moveTo>
                      <a:lnTo>
                        <a:pt x="247" y="0"/>
                      </a:lnTo>
                      <a:lnTo>
                        <a:pt x="0" y="4"/>
                      </a:lnTo>
                      <a:lnTo>
                        <a:pt x="1" y="87"/>
                      </a:lnTo>
                      <a:lnTo>
                        <a:pt x="248" y="83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7" name="Freeform 172"/>
                <p:cNvSpPr>
                  <a:spLocks/>
                </p:cNvSpPr>
                <p:nvPr/>
              </p:nvSpPr>
              <p:spPr bwMode="auto">
                <a:xfrm>
                  <a:off x="2293" y="2841"/>
                  <a:ext cx="248" cy="87"/>
                </a:xfrm>
                <a:custGeom>
                  <a:avLst/>
                  <a:gdLst>
                    <a:gd name="T0" fmla="*/ 248 w 248"/>
                    <a:gd name="T1" fmla="*/ 83 h 87"/>
                    <a:gd name="T2" fmla="*/ 247 w 248"/>
                    <a:gd name="T3" fmla="*/ 0 h 87"/>
                    <a:gd name="T4" fmla="*/ 0 w 248"/>
                    <a:gd name="T5" fmla="*/ 4 h 87"/>
                    <a:gd name="T6" fmla="*/ 1 w 248"/>
                    <a:gd name="T7" fmla="*/ 87 h 87"/>
                    <a:gd name="T8" fmla="*/ 248 w 248"/>
                    <a:gd name="T9" fmla="*/ 8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8" h="87">
                      <a:moveTo>
                        <a:pt x="248" y="83"/>
                      </a:moveTo>
                      <a:lnTo>
                        <a:pt x="247" y="0"/>
                      </a:lnTo>
                      <a:lnTo>
                        <a:pt x="0" y="4"/>
                      </a:lnTo>
                      <a:lnTo>
                        <a:pt x="1" y="87"/>
                      </a:lnTo>
                      <a:lnTo>
                        <a:pt x="248" y="83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3" name="Group 173"/>
              <p:cNvGrpSpPr>
                <a:grpSpLocks/>
              </p:cNvGrpSpPr>
              <p:nvPr/>
            </p:nvGrpSpPr>
            <p:grpSpPr bwMode="auto">
              <a:xfrm>
                <a:off x="3392" y="1987"/>
                <a:ext cx="118" cy="114"/>
                <a:chOff x="2190" y="2840"/>
                <a:chExt cx="95" cy="95"/>
              </a:xfrm>
            </p:grpSpPr>
            <p:sp>
              <p:nvSpPr>
                <p:cNvPr id="134" name="Freeform 174"/>
                <p:cNvSpPr>
                  <a:spLocks/>
                </p:cNvSpPr>
                <p:nvPr/>
              </p:nvSpPr>
              <p:spPr bwMode="auto">
                <a:xfrm>
                  <a:off x="2190" y="2840"/>
                  <a:ext cx="95" cy="95"/>
                </a:xfrm>
                <a:custGeom>
                  <a:avLst/>
                  <a:gdLst>
                    <a:gd name="T0" fmla="*/ 242 w 832"/>
                    <a:gd name="T1" fmla="*/ 720 h 819"/>
                    <a:gd name="T2" fmla="*/ 736 w 832"/>
                    <a:gd name="T3" fmla="*/ 588 h 819"/>
                    <a:gd name="T4" fmla="*/ 590 w 832"/>
                    <a:gd name="T5" fmla="*/ 98 h 819"/>
                    <a:gd name="T6" fmla="*/ 96 w 832"/>
                    <a:gd name="T7" fmla="*/ 230 h 819"/>
                    <a:gd name="T8" fmla="*/ 242 w 832"/>
                    <a:gd name="T9" fmla="*/ 72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819">
                      <a:moveTo>
                        <a:pt x="242" y="720"/>
                      </a:moveTo>
                      <a:cubicBezTo>
                        <a:pt x="419" y="819"/>
                        <a:pt x="640" y="760"/>
                        <a:pt x="736" y="588"/>
                      </a:cubicBezTo>
                      <a:cubicBezTo>
                        <a:pt x="832" y="417"/>
                        <a:pt x="766" y="197"/>
                        <a:pt x="590" y="98"/>
                      </a:cubicBezTo>
                      <a:cubicBezTo>
                        <a:pt x="413" y="0"/>
                        <a:pt x="192" y="59"/>
                        <a:pt x="96" y="230"/>
                      </a:cubicBezTo>
                      <a:cubicBezTo>
                        <a:pt x="0" y="402"/>
                        <a:pt x="65" y="621"/>
                        <a:pt x="242" y="720"/>
                      </a:cubicBezTo>
                    </a:path>
                  </a:pathLst>
                </a:custGeom>
                <a:solidFill>
                  <a:srgbClr val="FFFF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5" name="Freeform 175"/>
                <p:cNvSpPr>
                  <a:spLocks/>
                </p:cNvSpPr>
                <p:nvPr/>
              </p:nvSpPr>
              <p:spPr bwMode="auto">
                <a:xfrm>
                  <a:off x="2190" y="2840"/>
                  <a:ext cx="95" cy="95"/>
                </a:xfrm>
                <a:custGeom>
                  <a:avLst/>
                  <a:gdLst>
                    <a:gd name="T0" fmla="*/ 28 w 95"/>
                    <a:gd name="T1" fmla="*/ 83 h 95"/>
                    <a:gd name="T2" fmla="*/ 84 w 95"/>
                    <a:gd name="T3" fmla="*/ 68 h 95"/>
                    <a:gd name="T4" fmla="*/ 67 w 95"/>
                    <a:gd name="T5" fmla="*/ 11 h 95"/>
                    <a:gd name="T6" fmla="*/ 11 w 95"/>
                    <a:gd name="T7" fmla="*/ 27 h 95"/>
                    <a:gd name="T8" fmla="*/ 28 w 95"/>
                    <a:gd name="T9" fmla="*/ 83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95">
                      <a:moveTo>
                        <a:pt x="28" y="83"/>
                      </a:moveTo>
                      <a:cubicBezTo>
                        <a:pt x="48" y="95"/>
                        <a:pt x="73" y="88"/>
                        <a:pt x="84" y="68"/>
                      </a:cubicBezTo>
                      <a:cubicBezTo>
                        <a:pt x="95" y="48"/>
                        <a:pt x="87" y="23"/>
                        <a:pt x="67" y="11"/>
                      </a:cubicBezTo>
                      <a:cubicBezTo>
                        <a:pt x="47" y="0"/>
                        <a:pt x="22" y="7"/>
                        <a:pt x="11" y="27"/>
                      </a:cubicBezTo>
                      <a:cubicBezTo>
                        <a:pt x="0" y="47"/>
                        <a:pt x="7" y="72"/>
                        <a:pt x="28" y="83"/>
                      </a:cubicBezTo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4" name="Group 176"/>
              <p:cNvGrpSpPr>
                <a:grpSpLocks/>
              </p:cNvGrpSpPr>
              <p:nvPr/>
            </p:nvGrpSpPr>
            <p:grpSpPr bwMode="auto">
              <a:xfrm>
                <a:off x="3912" y="1776"/>
                <a:ext cx="309" cy="261"/>
                <a:chOff x="2610" y="2664"/>
                <a:chExt cx="249" cy="217"/>
              </a:xfrm>
            </p:grpSpPr>
            <p:sp>
              <p:nvSpPr>
                <p:cNvPr id="132" name="Freeform 177"/>
                <p:cNvSpPr>
                  <a:spLocks/>
                </p:cNvSpPr>
                <p:nvPr/>
              </p:nvSpPr>
              <p:spPr bwMode="auto">
                <a:xfrm>
                  <a:off x="2610" y="2664"/>
                  <a:ext cx="249" cy="217"/>
                </a:xfrm>
                <a:custGeom>
                  <a:avLst/>
                  <a:gdLst>
                    <a:gd name="T0" fmla="*/ 249 w 249"/>
                    <a:gd name="T1" fmla="*/ 67 h 217"/>
                    <a:gd name="T2" fmla="*/ 200 w 249"/>
                    <a:gd name="T3" fmla="*/ 0 h 217"/>
                    <a:gd name="T4" fmla="*/ 0 w 249"/>
                    <a:gd name="T5" fmla="*/ 150 h 217"/>
                    <a:gd name="T6" fmla="*/ 49 w 249"/>
                    <a:gd name="T7" fmla="*/ 217 h 217"/>
                    <a:gd name="T8" fmla="*/ 249 w 249"/>
                    <a:gd name="T9" fmla="*/ 6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9" h="217">
                      <a:moveTo>
                        <a:pt x="249" y="67"/>
                      </a:moveTo>
                      <a:lnTo>
                        <a:pt x="200" y="0"/>
                      </a:lnTo>
                      <a:lnTo>
                        <a:pt x="0" y="150"/>
                      </a:lnTo>
                      <a:lnTo>
                        <a:pt x="49" y="217"/>
                      </a:lnTo>
                      <a:lnTo>
                        <a:pt x="249" y="67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" name="Freeform 178"/>
                <p:cNvSpPr>
                  <a:spLocks/>
                </p:cNvSpPr>
                <p:nvPr/>
              </p:nvSpPr>
              <p:spPr bwMode="auto">
                <a:xfrm>
                  <a:off x="2610" y="2664"/>
                  <a:ext cx="249" cy="217"/>
                </a:xfrm>
                <a:custGeom>
                  <a:avLst/>
                  <a:gdLst>
                    <a:gd name="T0" fmla="*/ 249 w 249"/>
                    <a:gd name="T1" fmla="*/ 67 h 217"/>
                    <a:gd name="T2" fmla="*/ 200 w 249"/>
                    <a:gd name="T3" fmla="*/ 0 h 217"/>
                    <a:gd name="T4" fmla="*/ 0 w 249"/>
                    <a:gd name="T5" fmla="*/ 150 h 217"/>
                    <a:gd name="T6" fmla="*/ 49 w 249"/>
                    <a:gd name="T7" fmla="*/ 217 h 217"/>
                    <a:gd name="T8" fmla="*/ 249 w 249"/>
                    <a:gd name="T9" fmla="*/ 6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9" h="217">
                      <a:moveTo>
                        <a:pt x="249" y="67"/>
                      </a:moveTo>
                      <a:lnTo>
                        <a:pt x="200" y="0"/>
                      </a:lnTo>
                      <a:lnTo>
                        <a:pt x="0" y="150"/>
                      </a:lnTo>
                      <a:lnTo>
                        <a:pt x="49" y="217"/>
                      </a:lnTo>
                      <a:lnTo>
                        <a:pt x="249" y="67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5" name="Group 179"/>
              <p:cNvGrpSpPr>
                <a:grpSpLocks/>
              </p:cNvGrpSpPr>
              <p:nvPr/>
            </p:nvGrpSpPr>
            <p:grpSpPr bwMode="auto">
              <a:xfrm>
                <a:off x="3898" y="2042"/>
                <a:ext cx="277" cy="290"/>
                <a:chOff x="2598" y="2886"/>
                <a:chExt cx="224" cy="241"/>
              </a:xfrm>
            </p:grpSpPr>
            <p:sp>
              <p:nvSpPr>
                <p:cNvPr id="130" name="Freeform 180"/>
                <p:cNvSpPr>
                  <a:spLocks/>
                </p:cNvSpPr>
                <p:nvPr/>
              </p:nvSpPr>
              <p:spPr bwMode="auto">
                <a:xfrm>
                  <a:off x="2598" y="2886"/>
                  <a:ext cx="224" cy="241"/>
                </a:xfrm>
                <a:custGeom>
                  <a:avLst/>
                  <a:gdLst>
                    <a:gd name="T0" fmla="*/ 62 w 224"/>
                    <a:gd name="T1" fmla="*/ 0 h 241"/>
                    <a:gd name="T2" fmla="*/ 0 w 224"/>
                    <a:gd name="T3" fmla="*/ 55 h 241"/>
                    <a:gd name="T4" fmla="*/ 162 w 224"/>
                    <a:gd name="T5" fmla="*/ 241 h 241"/>
                    <a:gd name="T6" fmla="*/ 224 w 224"/>
                    <a:gd name="T7" fmla="*/ 186 h 241"/>
                    <a:gd name="T8" fmla="*/ 62 w 224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241">
                      <a:moveTo>
                        <a:pt x="62" y="0"/>
                      </a:moveTo>
                      <a:lnTo>
                        <a:pt x="0" y="55"/>
                      </a:lnTo>
                      <a:lnTo>
                        <a:pt x="162" y="241"/>
                      </a:lnTo>
                      <a:lnTo>
                        <a:pt x="224" y="186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1" name="Freeform 181"/>
                <p:cNvSpPr>
                  <a:spLocks/>
                </p:cNvSpPr>
                <p:nvPr/>
              </p:nvSpPr>
              <p:spPr bwMode="auto">
                <a:xfrm>
                  <a:off x="2598" y="2886"/>
                  <a:ext cx="224" cy="241"/>
                </a:xfrm>
                <a:custGeom>
                  <a:avLst/>
                  <a:gdLst>
                    <a:gd name="T0" fmla="*/ 62 w 224"/>
                    <a:gd name="T1" fmla="*/ 0 h 241"/>
                    <a:gd name="T2" fmla="*/ 0 w 224"/>
                    <a:gd name="T3" fmla="*/ 55 h 241"/>
                    <a:gd name="T4" fmla="*/ 162 w 224"/>
                    <a:gd name="T5" fmla="*/ 241 h 241"/>
                    <a:gd name="T6" fmla="*/ 224 w 224"/>
                    <a:gd name="T7" fmla="*/ 186 h 241"/>
                    <a:gd name="T8" fmla="*/ 62 w 224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241">
                      <a:moveTo>
                        <a:pt x="62" y="0"/>
                      </a:moveTo>
                      <a:lnTo>
                        <a:pt x="0" y="55"/>
                      </a:lnTo>
                      <a:lnTo>
                        <a:pt x="162" y="241"/>
                      </a:lnTo>
                      <a:lnTo>
                        <a:pt x="224" y="186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6" name="Group 182"/>
              <p:cNvGrpSpPr>
                <a:grpSpLocks/>
              </p:cNvGrpSpPr>
              <p:nvPr/>
            </p:nvGrpSpPr>
            <p:grpSpPr bwMode="auto">
              <a:xfrm>
                <a:off x="3323" y="1776"/>
                <a:ext cx="337" cy="198"/>
                <a:chOff x="2134" y="2664"/>
                <a:chExt cx="272" cy="165"/>
              </a:xfrm>
            </p:grpSpPr>
            <p:sp>
              <p:nvSpPr>
                <p:cNvPr id="126" name="Freeform 183"/>
                <p:cNvSpPr>
                  <a:spLocks/>
                </p:cNvSpPr>
                <p:nvPr/>
              </p:nvSpPr>
              <p:spPr bwMode="auto">
                <a:xfrm>
                  <a:off x="2134" y="2664"/>
                  <a:ext cx="272" cy="165"/>
                </a:xfrm>
                <a:custGeom>
                  <a:avLst/>
                  <a:gdLst>
                    <a:gd name="T0" fmla="*/ 0 w 4772"/>
                    <a:gd name="T1" fmla="*/ 479 h 2847"/>
                    <a:gd name="T2" fmla="*/ 2144 w 4772"/>
                    <a:gd name="T3" fmla="*/ 561 h 2847"/>
                    <a:gd name="T4" fmla="*/ 3084 w 4772"/>
                    <a:gd name="T5" fmla="*/ 1103 h 2847"/>
                    <a:gd name="T6" fmla="*/ 4302 w 4772"/>
                    <a:gd name="T7" fmla="*/ 2576 h 2847"/>
                    <a:gd name="T8" fmla="*/ 4772 w 4772"/>
                    <a:gd name="T9" fmla="*/ 2847 h 2847"/>
                    <a:gd name="T10" fmla="*/ 3759 w 4772"/>
                    <a:gd name="T11" fmla="*/ 2648 h 2847"/>
                    <a:gd name="T12" fmla="*/ 2892 w 4772"/>
                    <a:gd name="T13" fmla="*/ 1762 h 2847"/>
                    <a:gd name="T14" fmla="*/ 3362 w 4772"/>
                    <a:gd name="T15" fmla="*/ 2033 h 2847"/>
                    <a:gd name="T16" fmla="*/ 2594 w 4772"/>
                    <a:gd name="T17" fmla="*/ 869 h 2847"/>
                    <a:gd name="T18" fmla="*/ 2594 w 4772"/>
                    <a:gd name="T19" fmla="*/ 868 h 2847"/>
                    <a:gd name="T20" fmla="*/ 940 w 4772"/>
                    <a:gd name="T21" fmla="*/ 1021 h 2847"/>
                    <a:gd name="T22" fmla="*/ 0 w 4772"/>
                    <a:gd name="T23" fmla="*/ 479 h 28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72" h="2847">
                      <a:moveTo>
                        <a:pt x="0" y="479"/>
                      </a:moveTo>
                      <a:cubicBezTo>
                        <a:pt x="276" y="0"/>
                        <a:pt x="1236" y="37"/>
                        <a:pt x="2144" y="561"/>
                      </a:cubicBezTo>
                      <a:lnTo>
                        <a:pt x="3084" y="1103"/>
                      </a:lnTo>
                      <a:cubicBezTo>
                        <a:pt x="3781" y="1506"/>
                        <a:pt x="4269" y="2095"/>
                        <a:pt x="4302" y="2576"/>
                      </a:cubicBezTo>
                      <a:lnTo>
                        <a:pt x="4772" y="2847"/>
                      </a:lnTo>
                      <a:lnTo>
                        <a:pt x="3759" y="2648"/>
                      </a:lnTo>
                      <a:lnTo>
                        <a:pt x="2892" y="1762"/>
                      </a:lnTo>
                      <a:lnTo>
                        <a:pt x="3362" y="2033"/>
                      </a:lnTo>
                      <a:cubicBezTo>
                        <a:pt x="3337" y="1671"/>
                        <a:pt x="3052" y="1238"/>
                        <a:pt x="2594" y="869"/>
                      </a:cubicBezTo>
                      <a:lnTo>
                        <a:pt x="2594" y="868"/>
                      </a:lnTo>
                      <a:cubicBezTo>
                        <a:pt x="1834" y="576"/>
                        <a:pt x="1161" y="638"/>
                        <a:pt x="940" y="1021"/>
                      </a:cubicBezTo>
                      <a:lnTo>
                        <a:pt x="0" y="47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" name="Freeform 184"/>
                <p:cNvSpPr>
                  <a:spLocks/>
                </p:cNvSpPr>
                <p:nvPr/>
              </p:nvSpPr>
              <p:spPr bwMode="auto">
                <a:xfrm>
                  <a:off x="2134" y="2664"/>
                  <a:ext cx="148" cy="59"/>
                </a:xfrm>
                <a:custGeom>
                  <a:avLst/>
                  <a:gdLst>
                    <a:gd name="T0" fmla="*/ 0 w 2594"/>
                    <a:gd name="T1" fmla="*/ 479 h 1021"/>
                    <a:gd name="T2" fmla="*/ 2145 w 2594"/>
                    <a:gd name="T3" fmla="*/ 561 h 1021"/>
                    <a:gd name="T4" fmla="*/ 2594 w 2594"/>
                    <a:gd name="T5" fmla="*/ 869 h 1021"/>
                    <a:gd name="T6" fmla="*/ 2594 w 2594"/>
                    <a:gd name="T7" fmla="*/ 868 h 1021"/>
                    <a:gd name="T8" fmla="*/ 940 w 2594"/>
                    <a:gd name="T9" fmla="*/ 1021 h 1021"/>
                    <a:gd name="T10" fmla="*/ 0 w 2594"/>
                    <a:gd name="T11" fmla="*/ 479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4" h="1021">
                      <a:moveTo>
                        <a:pt x="0" y="479"/>
                      </a:moveTo>
                      <a:cubicBezTo>
                        <a:pt x="276" y="0"/>
                        <a:pt x="1236" y="37"/>
                        <a:pt x="2145" y="561"/>
                      </a:cubicBezTo>
                      <a:cubicBezTo>
                        <a:pt x="2304" y="653"/>
                        <a:pt x="2455" y="757"/>
                        <a:pt x="2594" y="869"/>
                      </a:cubicBezTo>
                      <a:lnTo>
                        <a:pt x="2594" y="868"/>
                      </a:lnTo>
                      <a:cubicBezTo>
                        <a:pt x="1834" y="576"/>
                        <a:pt x="1161" y="638"/>
                        <a:pt x="940" y="1021"/>
                      </a:cubicBezTo>
                      <a:lnTo>
                        <a:pt x="0" y="479"/>
                      </a:lnTo>
                      <a:close/>
                    </a:path>
                  </a:pathLst>
                </a:custGeom>
                <a:solidFill>
                  <a:srgbClr val="CDCDCD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" name="Freeform 185"/>
                <p:cNvSpPr>
                  <a:spLocks/>
                </p:cNvSpPr>
                <p:nvPr/>
              </p:nvSpPr>
              <p:spPr bwMode="auto">
                <a:xfrm>
                  <a:off x="2134" y="2664"/>
                  <a:ext cx="272" cy="165"/>
                </a:xfrm>
                <a:custGeom>
                  <a:avLst/>
                  <a:gdLst>
                    <a:gd name="T0" fmla="*/ 0 w 4772"/>
                    <a:gd name="T1" fmla="*/ 479 h 2847"/>
                    <a:gd name="T2" fmla="*/ 2144 w 4772"/>
                    <a:gd name="T3" fmla="*/ 561 h 2847"/>
                    <a:gd name="T4" fmla="*/ 3084 w 4772"/>
                    <a:gd name="T5" fmla="*/ 1103 h 2847"/>
                    <a:gd name="T6" fmla="*/ 4302 w 4772"/>
                    <a:gd name="T7" fmla="*/ 2576 h 2847"/>
                    <a:gd name="T8" fmla="*/ 4772 w 4772"/>
                    <a:gd name="T9" fmla="*/ 2847 h 2847"/>
                    <a:gd name="T10" fmla="*/ 3759 w 4772"/>
                    <a:gd name="T11" fmla="*/ 2648 h 2847"/>
                    <a:gd name="T12" fmla="*/ 2892 w 4772"/>
                    <a:gd name="T13" fmla="*/ 1762 h 2847"/>
                    <a:gd name="T14" fmla="*/ 3362 w 4772"/>
                    <a:gd name="T15" fmla="*/ 2033 h 2847"/>
                    <a:gd name="T16" fmla="*/ 2594 w 4772"/>
                    <a:gd name="T17" fmla="*/ 869 h 2847"/>
                    <a:gd name="T18" fmla="*/ 2594 w 4772"/>
                    <a:gd name="T19" fmla="*/ 868 h 2847"/>
                    <a:gd name="T20" fmla="*/ 940 w 4772"/>
                    <a:gd name="T21" fmla="*/ 1021 h 2847"/>
                    <a:gd name="T22" fmla="*/ 0 w 4772"/>
                    <a:gd name="T23" fmla="*/ 479 h 28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72" h="2847">
                      <a:moveTo>
                        <a:pt x="0" y="479"/>
                      </a:moveTo>
                      <a:cubicBezTo>
                        <a:pt x="276" y="0"/>
                        <a:pt x="1236" y="37"/>
                        <a:pt x="2144" y="561"/>
                      </a:cubicBezTo>
                      <a:lnTo>
                        <a:pt x="3084" y="1103"/>
                      </a:lnTo>
                      <a:cubicBezTo>
                        <a:pt x="3781" y="1506"/>
                        <a:pt x="4269" y="2095"/>
                        <a:pt x="4302" y="2576"/>
                      </a:cubicBezTo>
                      <a:lnTo>
                        <a:pt x="4772" y="2847"/>
                      </a:lnTo>
                      <a:lnTo>
                        <a:pt x="3759" y="2648"/>
                      </a:lnTo>
                      <a:lnTo>
                        <a:pt x="2892" y="1762"/>
                      </a:lnTo>
                      <a:lnTo>
                        <a:pt x="3362" y="2033"/>
                      </a:lnTo>
                      <a:cubicBezTo>
                        <a:pt x="3337" y="1671"/>
                        <a:pt x="3052" y="1238"/>
                        <a:pt x="2594" y="869"/>
                      </a:cubicBezTo>
                      <a:lnTo>
                        <a:pt x="2594" y="868"/>
                      </a:lnTo>
                      <a:cubicBezTo>
                        <a:pt x="1834" y="576"/>
                        <a:pt x="1161" y="638"/>
                        <a:pt x="940" y="1021"/>
                      </a:cubicBezTo>
                      <a:lnTo>
                        <a:pt x="0" y="479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9" name="Freeform 186"/>
                <p:cNvSpPr>
                  <a:spLocks/>
                </p:cNvSpPr>
                <p:nvPr/>
              </p:nvSpPr>
              <p:spPr bwMode="auto">
                <a:xfrm>
                  <a:off x="2256" y="2696"/>
                  <a:ext cx="26" cy="18"/>
                </a:xfrm>
                <a:custGeom>
                  <a:avLst/>
                  <a:gdLst>
                    <a:gd name="T0" fmla="*/ 0 w 26"/>
                    <a:gd name="T1" fmla="*/ 0 h 18"/>
                    <a:gd name="T2" fmla="*/ 26 w 26"/>
                    <a:gd name="T3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6" h="18">
                      <a:moveTo>
                        <a:pt x="0" y="0"/>
                      </a:moveTo>
                      <a:cubicBezTo>
                        <a:pt x="9" y="6"/>
                        <a:pt x="18" y="12"/>
                        <a:pt x="26" y="18"/>
                      </a:cubicBezTo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7" name="Freeform 187"/>
              <p:cNvSpPr>
                <a:spLocks/>
              </p:cNvSpPr>
              <p:nvPr/>
            </p:nvSpPr>
            <p:spPr bwMode="auto">
              <a:xfrm>
                <a:off x="3843" y="1981"/>
                <a:ext cx="108" cy="102"/>
              </a:xfrm>
              <a:custGeom>
                <a:avLst/>
                <a:gdLst>
                  <a:gd name="T0" fmla="*/ 747 w 757"/>
                  <a:gd name="T1" fmla="*/ 344 h 728"/>
                  <a:gd name="T2" fmla="*/ 360 w 757"/>
                  <a:gd name="T3" fmla="*/ 10 h 728"/>
                  <a:gd name="T4" fmla="*/ 11 w 757"/>
                  <a:gd name="T5" fmla="*/ 383 h 728"/>
                  <a:gd name="T6" fmla="*/ 398 w 757"/>
                  <a:gd name="T7" fmla="*/ 718 h 728"/>
                  <a:gd name="T8" fmla="*/ 747 w 757"/>
                  <a:gd name="T9" fmla="*/ 344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728">
                    <a:moveTo>
                      <a:pt x="747" y="344"/>
                    </a:moveTo>
                    <a:cubicBezTo>
                      <a:pt x="737" y="149"/>
                      <a:pt x="564" y="0"/>
                      <a:pt x="360" y="10"/>
                    </a:cubicBezTo>
                    <a:cubicBezTo>
                      <a:pt x="157" y="21"/>
                      <a:pt x="0" y="188"/>
                      <a:pt x="11" y="383"/>
                    </a:cubicBezTo>
                    <a:cubicBezTo>
                      <a:pt x="21" y="579"/>
                      <a:pt x="194" y="728"/>
                      <a:pt x="398" y="718"/>
                    </a:cubicBezTo>
                    <a:cubicBezTo>
                      <a:pt x="601" y="707"/>
                      <a:pt x="757" y="540"/>
                      <a:pt x="747" y="344"/>
                    </a:cubicBezTo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188"/>
              <p:cNvSpPr>
                <a:spLocks/>
              </p:cNvSpPr>
              <p:nvPr/>
            </p:nvSpPr>
            <p:spPr bwMode="auto">
              <a:xfrm>
                <a:off x="3843" y="1981"/>
                <a:ext cx="108" cy="102"/>
              </a:xfrm>
              <a:custGeom>
                <a:avLst/>
                <a:gdLst>
                  <a:gd name="T0" fmla="*/ 86 w 87"/>
                  <a:gd name="T1" fmla="*/ 40 h 85"/>
                  <a:gd name="T2" fmla="*/ 41 w 87"/>
                  <a:gd name="T3" fmla="*/ 1 h 85"/>
                  <a:gd name="T4" fmla="*/ 1 w 87"/>
                  <a:gd name="T5" fmla="*/ 45 h 85"/>
                  <a:gd name="T6" fmla="*/ 46 w 87"/>
                  <a:gd name="T7" fmla="*/ 84 h 85"/>
                  <a:gd name="T8" fmla="*/ 86 w 87"/>
                  <a:gd name="T9" fmla="*/ 4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5">
                    <a:moveTo>
                      <a:pt x="86" y="40"/>
                    </a:moveTo>
                    <a:cubicBezTo>
                      <a:pt x="84" y="18"/>
                      <a:pt x="65" y="0"/>
                      <a:pt x="41" y="1"/>
                    </a:cubicBezTo>
                    <a:cubicBezTo>
                      <a:pt x="18" y="3"/>
                      <a:pt x="0" y="22"/>
                      <a:pt x="1" y="45"/>
                    </a:cubicBezTo>
                    <a:cubicBezTo>
                      <a:pt x="3" y="67"/>
                      <a:pt x="22" y="85"/>
                      <a:pt x="46" y="84"/>
                    </a:cubicBezTo>
                    <a:cubicBezTo>
                      <a:pt x="69" y="82"/>
                      <a:pt x="87" y="63"/>
                      <a:pt x="86" y="40"/>
                    </a:cubicBezTo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189"/>
              <p:cNvSpPr>
                <a:spLocks/>
              </p:cNvSpPr>
              <p:nvPr/>
            </p:nvSpPr>
            <p:spPr bwMode="auto">
              <a:xfrm>
                <a:off x="3128" y="2040"/>
                <a:ext cx="300" cy="274"/>
              </a:xfrm>
              <a:custGeom>
                <a:avLst/>
                <a:gdLst>
                  <a:gd name="T0" fmla="*/ 0 w 242"/>
                  <a:gd name="T1" fmla="*/ 165 h 229"/>
                  <a:gd name="T2" fmla="*/ 54 w 242"/>
                  <a:gd name="T3" fmla="*/ 229 h 229"/>
                  <a:gd name="T4" fmla="*/ 242 w 242"/>
                  <a:gd name="T5" fmla="*/ 63 h 229"/>
                  <a:gd name="T6" fmla="*/ 188 w 242"/>
                  <a:gd name="T7" fmla="*/ 0 h 229"/>
                  <a:gd name="T8" fmla="*/ 0 w 242"/>
                  <a:gd name="T9" fmla="*/ 16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229">
                    <a:moveTo>
                      <a:pt x="0" y="165"/>
                    </a:moveTo>
                    <a:lnTo>
                      <a:pt x="54" y="229"/>
                    </a:lnTo>
                    <a:lnTo>
                      <a:pt x="242" y="63"/>
                    </a:lnTo>
                    <a:lnTo>
                      <a:pt x="188" y="0"/>
                    </a:lnTo>
                    <a:lnTo>
                      <a:pt x="0" y="16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190"/>
              <p:cNvSpPr>
                <a:spLocks/>
              </p:cNvSpPr>
              <p:nvPr/>
            </p:nvSpPr>
            <p:spPr bwMode="auto">
              <a:xfrm>
                <a:off x="3128" y="2040"/>
                <a:ext cx="300" cy="274"/>
              </a:xfrm>
              <a:custGeom>
                <a:avLst/>
                <a:gdLst>
                  <a:gd name="T0" fmla="*/ 0 w 242"/>
                  <a:gd name="T1" fmla="*/ 165 h 229"/>
                  <a:gd name="T2" fmla="*/ 54 w 242"/>
                  <a:gd name="T3" fmla="*/ 229 h 229"/>
                  <a:gd name="T4" fmla="*/ 242 w 242"/>
                  <a:gd name="T5" fmla="*/ 63 h 229"/>
                  <a:gd name="T6" fmla="*/ 188 w 242"/>
                  <a:gd name="T7" fmla="*/ 0 h 229"/>
                  <a:gd name="T8" fmla="*/ 0 w 242"/>
                  <a:gd name="T9" fmla="*/ 16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229">
                    <a:moveTo>
                      <a:pt x="0" y="165"/>
                    </a:moveTo>
                    <a:lnTo>
                      <a:pt x="54" y="229"/>
                    </a:lnTo>
                    <a:lnTo>
                      <a:pt x="242" y="63"/>
                    </a:lnTo>
                    <a:lnTo>
                      <a:pt x="188" y="0"/>
                    </a:lnTo>
                    <a:lnTo>
                      <a:pt x="0" y="165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191"/>
              <p:cNvSpPr>
                <a:spLocks/>
              </p:cNvSpPr>
              <p:nvPr/>
            </p:nvSpPr>
            <p:spPr bwMode="auto">
              <a:xfrm>
                <a:off x="3141" y="1753"/>
                <a:ext cx="292" cy="282"/>
              </a:xfrm>
              <a:custGeom>
                <a:avLst/>
                <a:gdLst>
                  <a:gd name="T0" fmla="*/ 178 w 235"/>
                  <a:gd name="T1" fmla="*/ 235 h 235"/>
                  <a:gd name="T2" fmla="*/ 235 w 235"/>
                  <a:gd name="T3" fmla="*/ 176 h 235"/>
                  <a:gd name="T4" fmla="*/ 58 w 235"/>
                  <a:gd name="T5" fmla="*/ 0 h 235"/>
                  <a:gd name="T6" fmla="*/ 0 w 235"/>
                  <a:gd name="T7" fmla="*/ 60 h 235"/>
                  <a:gd name="T8" fmla="*/ 178 w 235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35">
                    <a:moveTo>
                      <a:pt x="178" y="235"/>
                    </a:moveTo>
                    <a:lnTo>
                      <a:pt x="235" y="176"/>
                    </a:lnTo>
                    <a:lnTo>
                      <a:pt x="58" y="0"/>
                    </a:lnTo>
                    <a:lnTo>
                      <a:pt x="0" y="60"/>
                    </a:lnTo>
                    <a:lnTo>
                      <a:pt x="178" y="23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192"/>
              <p:cNvSpPr>
                <a:spLocks/>
              </p:cNvSpPr>
              <p:nvPr/>
            </p:nvSpPr>
            <p:spPr bwMode="auto">
              <a:xfrm>
                <a:off x="3141" y="1753"/>
                <a:ext cx="292" cy="282"/>
              </a:xfrm>
              <a:custGeom>
                <a:avLst/>
                <a:gdLst>
                  <a:gd name="T0" fmla="*/ 178 w 235"/>
                  <a:gd name="T1" fmla="*/ 235 h 235"/>
                  <a:gd name="T2" fmla="*/ 235 w 235"/>
                  <a:gd name="T3" fmla="*/ 176 h 235"/>
                  <a:gd name="T4" fmla="*/ 58 w 235"/>
                  <a:gd name="T5" fmla="*/ 0 h 235"/>
                  <a:gd name="T6" fmla="*/ 0 w 235"/>
                  <a:gd name="T7" fmla="*/ 60 h 235"/>
                  <a:gd name="T8" fmla="*/ 178 w 235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35">
                    <a:moveTo>
                      <a:pt x="178" y="235"/>
                    </a:moveTo>
                    <a:lnTo>
                      <a:pt x="235" y="176"/>
                    </a:lnTo>
                    <a:lnTo>
                      <a:pt x="58" y="0"/>
                    </a:lnTo>
                    <a:lnTo>
                      <a:pt x="0" y="60"/>
                    </a:lnTo>
                    <a:lnTo>
                      <a:pt x="178" y="235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193"/>
              <p:cNvSpPr>
                <a:spLocks/>
              </p:cNvSpPr>
              <p:nvPr/>
            </p:nvSpPr>
            <p:spPr bwMode="auto">
              <a:xfrm>
                <a:off x="3520" y="1988"/>
                <a:ext cx="307" cy="104"/>
              </a:xfrm>
              <a:custGeom>
                <a:avLst/>
                <a:gdLst>
                  <a:gd name="T0" fmla="*/ 248 w 248"/>
                  <a:gd name="T1" fmla="*/ 83 h 87"/>
                  <a:gd name="T2" fmla="*/ 247 w 248"/>
                  <a:gd name="T3" fmla="*/ 0 h 87"/>
                  <a:gd name="T4" fmla="*/ 0 w 248"/>
                  <a:gd name="T5" fmla="*/ 4 h 87"/>
                  <a:gd name="T6" fmla="*/ 1 w 248"/>
                  <a:gd name="T7" fmla="*/ 87 h 87"/>
                  <a:gd name="T8" fmla="*/ 248 w 248"/>
                  <a:gd name="T9" fmla="*/ 8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87">
                    <a:moveTo>
                      <a:pt x="248" y="83"/>
                    </a:moveTo>
                    <a:lnTo>
                      <a:pt x="247" y="0"/>
                    </a:lnTo>
                    <a:lnTo>
                      <a:pt x="0" y="4"/>
                    </a:lnTo>
                    <a:lnTo>
                      <a:pt x="1" y="87"/>
                    </a:lnTo>
                    <a:lnTo>
                      <a:pt x="248" y="83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194"/>
              <p:cNvSpPr>
                <a:spLocks/>
              </p:cNvSpPr>
              <p:nvPr/>
            </p:nvSpPr>
            <p:spPr bwMode="auto">
              <a:xfrm>
                <a:off x="3520" y="1988"/>
                <a:ext cx="307" cy="104"/>
              </a:xfrm>
              <a:custGeom>
                <a:avLst/>
                <a:gdLst>
                  <a:gd name="T0" fmla="*/ 248 w 248"/>
                  <a:gd name="T1" fmla="*/ 83 h 87"/>
                  <a:gd name="T2" fmla="*/ 247 w 248"/>
                  <a:gd name="T3" fmla="*/ 0 h 87"/>
                  <a:gd name="T4" fmla="*/ 0 w 248"/>
                  <a:gd name="T5" fmla="*/ 4 h 87"/>
                  <a:gd name="T6" fmla="*/ 1 w 248"/>
                  <a:gd name="T7" fmla="*/ 87 h 87"/>
                  <a:gd name="T8" fmla="*/ 248 w 248"/>
                  <a:gd name="T9" fmla="*/ 8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87">
                    <a:moveTo>
                      <a:pt x="248" y="83"/>
                    </a:moveTo>
                    <a:lnTo>
                      <a:pt x="247" y="0"/>
                    </a:lnTo>
                    <a:lnTo>
                      <a:pt x="0" y="4"/>
                    </a:lnTo>
                    <a:lnTo>
                      <a:pt x="1" y="87"/>
                    </a:lnTo>
                    <a:lnTo>
                      <a:pt x="248" y="83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195"/>
              <p:cNvSpPr>
                <a:spLocks/>
              </p:cNvSpPr>
              <p:nvPr/>
            </p:nvSpPr>
            <p:spPr bwMode="auto">
              <a:xfrm>
                <a:off x="3392" y="1987"/>
                <a:ext cx="118" cy="114"/>
              </a:xfrm>
              <a:custGeom>
                <a:avLst/>
                <a:gdLst>
                  <a:gd name="T0" fmla="*/ 242 w 832"/>
                  <a:gd name="T1" fmla="*/ 720 h 819"/>
                  <a:gd name="T2" fmla="*/ 736 w 832"/>
                  <a:gd name="T3" fmla="*/ 588 h 819"/>
                  <a:gd name="T4" fmla="*/ 590 w 832"/>
                  <a:gd name="T5" fmla="*/ 98 h 819"/>
                  <a:gd name="T6" fmla="*/ 96 w 832"/>
                  <a:gd name="T7" fmla="*/ 230 h 819"/>
                  <a:gd name="T8" fmla="*/ 242 w 832"/>
                  <a:gd name="T9" fmla="*/ 72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2" h="819">
                    <a:moveTo>
                      <a:pt x="242" y="720"/>
                    </a:moveTo>
                    <a:cubicBezTo>
                      <a:pt x="419" y="819"/>
                      <a:pt x="640" y="760"/>
                      <a:pt x="736" y="588"/>
                    </a:cubicBezTo>
                    <a:cubicBezTo>
                      <a:pt x="832" y="417"/>
                      <a:pt x="766" y="197"/>
                      <a:pt x="590" y="98"/>
                    </a:cubicBezTo>
                    <a:cubicBezTo>
                      <a:pt x="413" y="0"/>
                      <a:pt x="192" y="59"/>
                      <a:pt x="96" y="230"/>
                    </a:cubicBezTo>
                    <a:cubicBezTo>
                      <a:pt x="0" y="402"/>
                      <a:pt x="65" y="621"/>
                      <a:pt x="242" y="720"/>
                    </a:cubicBezTo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196"/>
              <p:cNvSpPr>
                <a:spLocks/>
              </p:cNvSpPr>
              <p:nvPr/>
            </p:nvSpPr>
            <p:spPr bwMode="auto">
              <a:xfrm>
                <a:off x="3392" y="1987"/>
                <a:ext cx="118" cy="114"/>
              </a:xfrm>
              <a:custGeom>
                <a:avLst/>
                <a:gdLst>
                  <a:gd name="T0" fmla="*/ 28 w 95"/>
                  <a:gd name="T1" fmla="*/ 83 h 95"/>
                  <a:gd name="T2" fmla="*/ 84 w 95"/>
                  <a:gd name="T3" fmla="*/ 68 h 95"/>
                  <a:gd name="T4" fmla="*/ 67 w 95"/>
                  <a:gd name="T5" fmla="*/ 11 h 95"/>
                  <a:gd name="T6" fmla="*/ 11 w 95"/>
                  <a:gd name="T7" fmla="*/ 27 h 95"/>
                  <a:gd name="T8" fmla="*/ 28 w 95"/>
                  <a:gd name="T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95">
                    <a:moveTo>
                      <a:pt x="28" y="83"/>
                    </a:moveTo>
                    <a:cubicBezTo>
                      <a:pt x="48" y="95"/>
                      <a:pt x="73" y="88"/>
                      <a:pt x="84" y="68"/>
                    </a:cubicBezTo>
                    <a:cubicBezTo>
                      <a:pt x="95" y="48"/>
                      <a:pt x="87" y="23"/>
                      <a:pt x="67" y="11"/>
                    </a:cubicBezTo>
                    <a:cubicBezTo>
                      <a:pt x="47" y="0"/>
                      <a:pt x="22" y="7"/>
                      <a:pt x="11" y="27"/>
                    </a:cubicBezTo>
                    <a:cubicBezTo>
                      <a:pt x="0" y="47"/>
                      <a:pt x="7" y="72"/>
                      <a:pt x="28" y="83"/>
                    </a:cubicBezTo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197"/>
              <p:cNvSpPr>
                <a:spLocks/>
              </p:cNvSpPr>
              <p:nvPr/>
            </p:nvSpPr>
            <p:spPr bwMode="auto">
              <a:xfrm>
                <a:off x="3913" y="1775"/>
                <a:ext cx="308" cy="261"/>
              </a:xfrm>
              <a:custGeom>
                <a:avLst/>
                <a:gdLst>
                  <a:gd name="T0" fmla="*/ 249 w 249"/>
                  <a:gd name="T1" fmla="*/ 67 h 217"/>
                  <a:gd name="T2" fmla="*/ 200 w 249"/>
                  <a:gd name="T3" fmla="*/ 0 h 217"/>
                  <a:gd name="T4" fmla="*/ 0 w 249"/>
                  <a:gd name="T5" fmla="*/ 150 h 217"/>
                  <a:gd name="T6" fmla="*/ 49 w 249"/>
                  <a:gd name="T7" fmla="*/ 217 h 217"/>
                  <a:gd name="T8" fmla="*/ 249 w 249"/>
                  <a:gd name="T9" fmla="*/ 6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17">
                    <a:moveTo>
                      <a:pt x="249" y="67"/>
                    </a:moveTo>
                    <a:lnTo>
                      <a:pt x="200" y="0"/>
                    </a:lnTo>
                    <a:lnTo>
                      <a:pt x="0" y="150"/>
                    </a:lnTo>
                    <a:lnTo>
                      <a:pt x="49" y="217"/>
                    </a:lnTo>
                    <a:lnTo>
                      <a:pt x="249" y="67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198"/>
              <p:cNvSpPr>
                <a:spLocks/>
              </p:cNvSpPr>
              <p:nvPr/>
            </p:nvSpPr>
            <p:spPr bwMode="auto">
              <a:xfrm>
                <a:off x="3913" y="1775"/>
                <a:ext cx="308" cy="261"/>
              </a:xfrm>
              <a:custGeom>
                <a:avLst/>
                <a:gdLst>
                  <a:gd name="T0" fmla="*/ 249 w 249"/>
                  <a:gd name="T1" fmla="*/ 67 h 217"/>
                  <a:gd name="T2" fmla="*/ 200 w 249"/>
                  <a:gd name="T3" fmla="*/ 0 h 217"/>
                  <a:gd name="T4" fmla="*/ 0 w 249"/>
                  <a:gd name="T5" fmla="*/ 150 h 217"/>
                  <a:gd name="T6" fmla="*/ 49 w 249"/>
                  <a:gd name="T7" fmla="*/ 217 h 217"/>
                  <a:gd name="T8" fmla="*/ 249 w 249"/>
                  <a:gd name="T9" fmla="*/ 6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17">
                    <a:moveTo>
                      <a:pt x="249" y="67"/>
                    </a:moveTo>
                    <a:lnTo>
                      <a:pt x="200" y="0"/>
                    </a:lnTo>
                    <a:lnTo>
                      <a:pt x="0" y="150"/>
                    </a:lnTo>
                    <a:lnTo>
                      <a:pt x="49" y="217"/>
                    </a:lnTo>
                    <a:lnTo>
                      <a:pt x="249" y="67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199"/>
              <p:cNvSpPr>
                <a:spLocks/>
              </p:cNvSpPr>
              <p:nvPr/>
            </p:nvSpPr>
            <p:spPr bwMode="auto">
              <a:xfrm>
                <a:off x="3898" y="2042"/>
                <a:ext cx="277" cy="290"/>
              </a:xfrm>
              <a:custGeom>
                <a:avLst/>
                <a:gdLst>
                  <a:gd name="T0" fmla="*/ 62 w 224"/>
                  <a:gd name="T1" fmla="*/ 0 h 241"/>
                  <a:gd name="T2" fmla="*/ 0 w 224"/>
                  <a:gd name="T3" fmla="*/ 55 h 241"/>
                  <a:gd name="T4" fmla="*/ 162 w 224"/>
                  <a:gd name="T5" fmla="*/ 241 h 241"/>
                  <a:gd name="T6" fmla="*/ 224 w 224"/>
                  <a:gd name="T7" fmla="*/ 186 h 241"/>
                  <a:gd name="T8" fmla="*/ 62 w 224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41">
                    <a:moveTo>
                      <a:pt x="62" y="0"/>
                    </a:moveTo>
                    <a:lnTo>
                      <a:pt x="0" y="55"/>
                    </a:lnTo>
                    <a:lnTo>
                      <a:pt x="162" y="241"/>
                    </a:lnTo>
                    <a:lnTo>
                      <a:pt x="224" y="186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200"/>
              <p:cNvSpPr>
                <a:spLocks/>
              </p:cNvSpPr>
              <p:nvPr/>
            </p:nvSpPr>
            <p:spPr bwMode="auto">
              <a:xfrm>
                <a:off x="3898" y="2042"/>
                <a:ext cx="277" cy="290"/>
              </a:xfrm>
              <a:custGeom>
                <a:avLst/>
                <a:gdLst>
                  <a:gd name="T0" fmla="*/ 62 w 224"/>
                  <a:gd name="T1" fmla="*/ 0 h 241"/>
                  <a:gd name="T2" fmla="*/ 0 w 224"/>
                  <a:gd name="T3" fmla="*/ 55 h 241"/>
                  <a:gd name="T4" fmla="*/ 162 w 224"/>
                  <a:gd name="T5" fmla="*/ 241 h 241"/>
                  <a:gd name="T6" fmla="*/ 224 w 224"/>
                  <a:gd name="T7" fmla="*/ 186 h 241"/>
                  <a:gd name="T8" fmla="*/ 62 w 224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41">
                    <a:moveTo>
                      <a:pt x="62" y="0"/>
                    </a:moveTo>
                    <a:lnTo>
                      <a:pt x="0" y="55"/>
                    </a:lnTo>
                    <a:lnTo>
                      <a:pt x="162" y="241"/>
                    </a:lnTo>
                    <a:lnTo>
                      <a:pt x="224" y="186"/>
                    </a:lnTo>
                    <a:lnTo>
                      <a:pt x="62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201"/>
              <p:cNvSpPr>
                <a:spLocks/>
              </p:cNvSpPr>
              <p:nvPr/>
            </p:nvSpPr>
            <p:spPr bwMode="auto">
              <a:xfrm>
                <a:off x="3323" y="1775"/>
                <a:ext cx="337" cy="198"/>
              </a:xfrm>
              <a:custGeom>
                <a:avLst/>
                <a:gdLst>
                  <a:gd name="T0" fmla="*/ 0 w 4772"/>
                  <a:gd name="T1" fmla="*/ 479 h 2847"/>
                  <a:gd name="T2" fmla="*/ 2144 w 4772"/>
                  <a:gd name="T3" fmla="*/ 561 h 2847"/>
                  <a:gd name="T4" fmla="*/ 3084 w 4772"/>
                  <a:gd name="T5" fmla="*/ 1103 h 2847"/>
                  <a:gd name="T6" fmla="*/ 4302 w 4772"/>
                  <a:gd name="T7" fmla="*/ 2576 h 2847"/>
                  <a:gd name="T8" fmla="*/ 4772 w 4772"/>
                  <a:gd name="T9" fmla="*/ 2847 h 2847"/>
                  <a:gd name="T10" fmla="*/ 3759 w 4772"/>
                  <a:gd name="T11" fmla="*/ 2648 h 2847"/>
                  <a:gd name="T12" fmla="*/ 2892 w 4772"/>
                  <a:gd name="T13" fmla="*/ 1762 h 2847"/>
                  <a:gd name="T14" fmla="*/ 3362 w 4772"/>
                  <a:gd name="T15" fmla="*/ 2033 h 2847"/>
                  <a:gd name="T16" fmla="*/ 2594 w 4772"/>
                  <a:gd name="T17" fmla="*/ 869 h 2847"/>
                  <a:gd name="T18" fmla="*/ 2594 w 4772"/>
                  <a:gd name="T19" fmla="*/ 868 h 2847"/>
                  <a:gd name="T20" fmla="*/ 940 w 4772"/>
                  <a:gd name="T21" fmla="*/ 1021 h 2847"/>
                  <a:gd name="T22" fmla="*/ 0 w 4772"/>
                  <a:gd name="T23" fmla="*/ 479 h 2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72" h="2847">
                    <a:moveTo>
                      <a:pt x="0" y="479"/>
                    </a:moveTo>
                    <a:cubicBezTo>
                      <a:pt x="276" y="0"/>
                      <a:pt x="1236" y="37"/>
                      <a:pt x="2144" y="561"/>
                    </a:cubicBezTo>
                    <a:lnTo>
                      <a:pt x="3084" y="1103"/>
                    </a:lnTo>
                    <a:cubicBezTo>
                      <a:pt x="3781" y="1506"/>
                      <a:pt x="4269" y="2095"/>
                      <a:pt x="4302" y="2576"/>
                    </a:cubicBezTo>
                    <a:lnTo>
                      <a:pt x="4772" y="2847"/>
                    </a:lnTo>
                    <a:lnTo>
                      <a:pt x="3759" y="2648"/>
                    </a:lnTo>
                    <a:lnTo>
                      <a:pt x="2892" y="1762"/>
                    </a:lnTo>
                    <a:lnTo>
                      <a:pt x="3362" y="2033"/>
                    </a:lnTo>
                    <a:cubicBezTo>
                      <a:pt x="3337" y="1671"/>
                      <a:pt x="3052" y="1238"/>
                      <a:pt x="2594" y="869"/>
                    </a:cubicBezTo>
                    <a:lnTo>
                      <a:pt x="2594" y="868"/>
                    </a:lnTo>
                    <a:cubicBezTo>
                      <a:pt x="1834" y="576"/>
                      <a:pt x="1161" y="638"/>
                      <a:pt x="940" y="1021"/>
                    </a:cubicBez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202"/>
              <p:cNvSpPr>
                <a:spLocks/>
              </p:cNvSpPr>
              <p:nvPr/>
            </p:nvSpPr>
            <p:spPr bwMode="auto">
              <a:xfrm>
                <a:off x="3323" y="1775"/>
                <a:ext cx="183" cy="71"/>
              </a:xfrm>
              <a:custGeom>
                <a:avLst/>
                <a:gdLst>
                  <a:gd name="T0" fmla="*/ 0 w 2594"/>
                  <a:gd name="T1" fmla="*/ 479 h 1021"/>
                  <a:gd name="T2" fmla="*/ 2145 w 2594"/>
                  <a:gd name="T3" fmla="*/ 561 h 1021"/>
                  <a:gd name="T4" fmla="*/ 2594 w 2594"/>
                  <a:gd name="T5" fmla="*/ 869 h 1021"/>
                  <a:gd name="T6" fmla="*/ 2594 w 2594"/>
                  <a:gd name="T7" fmla="*/ 868 h 1021"/>
                  <a:gd name="T8" fmla="*/ 940 w 2594"/>
                  <a:gd name="T9" fmla="*/ 1021 h 1021"/>
                  <a:gd name="T10" fmla="*/ 0 w 2594"/>
                  <a:gd name="T11" fmla="*/ 479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94" h="1021">
                    <a:moveTo>
                      <a:pt x="0" y="479"/>
                    </a:moveTo>
                    <a:cubicBezTo>
                      <a:pt x="276" y="0"/>
                      <a:pt x="1236" y="37"/>
                      <a:pt x="2145" y="561"/>
                    </a:cubicBezTo>
                    <a:cubicBezTo>
                      <a:pt x="2304" y="653"/>
                      <a:pt x="2455" y="757"/>
                      <a:pt x="2594" y="869"/>
                    </a:cubicBezTo>
                    <a:lnTo>
                      <a:pt x="2594" y="868"/>
                    </a:lnTo>
                    <a:cubicBezTo>
                      <a:pt x="1834" y="576"/>
                      <a:pt x="1161" y="638"/>
                      <a:pt x="940" y="1021"/>
                    </a:cubicBez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CDCDC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203"/>
              <p:cNvSpPr>
                <a:spLocks/>
              </p:cNvSpPr>
              <p:nvPr/>
            </p:nvSpPr>
            <p:spPr bwMode="auto">
              <a:xfrm>
                <a:off x="3323" y="1775"/>
                <a:ext cx="337" cy="198"/>
              </a:xfrm>
              <a:custGeom>
                <a:avLst/>
                <a:gdLst>
                  <a:gd name="T0" fmla="*/ 0 w 4772"/>
                  <a:gd name="T1" fmla="*/ 479 h 2847"/>
                  <a:gd name="T2" fmla="*/ 2144 w 4772"/>
                  <a:gd name="T3" fmla="*/ 561 h 2847"/>
                  <a:gd name="T4" fmla="*/ 3084 w 4772"/>
                  <a:gd name="T5" fmla="*/ 1103 h 2847"/>
                  <a:gd name="T6" fmla="*/ 4302 w 4772"/>
                  <a:gd name="T7" fmla="*/ 2576 h 2847"/>
                  <a:gd name="T8" fmla="*/ 4772 w 4772"/>
                  <a:gd name="T9" fmla="*/ 2847 h 2847"/>
                  <a:gd name="T10" fmla="*/ 3759 w 4772"/>
                  <a:gd name="T11" fmla="*/ 2648 h 2847"/>
                  <a:gd name="T12" fmla="*/ 2892 w 4772"/>
                  <a:gd name="T13" fmla="*/ 1762 h 2847"/>
                  <a:gd name="T14" fmla="*/ 3362 w 4772"/>
                  <a:gd name="T15" fmla="*/ 2033 h 2847"/>
                  <a:gd name="T16" fmla="*/ 2594 w 4772"/>
                  <a:gd name="T17" fmla="*/ 869 h 2847"/>
                  <a:gd name="T18" fmla="*/ 2594 w 4772"/>
                  <a:gd name="T19" fmla="*/ 868 h 2847"/>
                  <a:gd name="T20" fmla="*/ 940 w 4772"/>
                  <a:gd name="T21" fmla="*/ 1021 h 2847"/>
                  <a:gd name="T22" fmla="*/ 0 w 4772"/>
                  <a:gd name="T23" fmla="*/ 479 h 2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72" h="2847">
                    <a:moveTo>
                      <a:pt x="0" y="479"/>
                    </a:moveTo>
                    <a:cubicBezTo>
                      <a:pt x="276" y="0"/>
                      <a:pt x="1236" y="37"/>
                      <a:pt x="2144" y="561"/>
                    </a:cubicBezTo>
                    <a:lnTo>
                      <a:pt x="3084" y="1103"/>
                    </a:lnTo>
                    <a:cubicBezTo>
                      <a:pt x="3781" y="1506"/>
                      <a:pt x="4269" y="2095"/>
                      <a:pt x="4302" y="2576"/>
                    </a:cubicBezTo>
                    <a:lnTo>
                      <a:pt x="4772" y="2847"/>
                    </a:lnTo>
                    <a:lnTo>
                      <a:pt x="3759" y="2648"/>
                    </a:lnTo>
                    <a:lnTo>
                      <a:pt x="2892" y="1762"/>
                    </a:lnTo>
                    <a:lnTo>
                      <a:pt x="3362" y="2033"/>
                    </a:lnTo>
                    <a:cubicBezTo>
                      <a:pt x="3337" y="1671"/>
                      <a:pt x="3052" y="1238"/>
                      <a:pt x="2594" y="869"/>
                    </a:cubicBezTo>
                    <a:lnTo>
                      <a:pt x="2594" y="868"/>
                    </a:lnTo>
                    <a:cubicBezTo>
                      <a:pt x="1834" y="576"/>
                      <a:pt x="1161" y="638"/>
                      <a:pt x="940" y="1021"/>
                    </a:cubicBezTo>
                    <a:lnTo>
                      <a:pt x="0" y="479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204"/>
              <p:cNvSpPr>
                <a:spLocks/>
              </p:cNvSpPr>
              <p:nvPr/>
            </p:nvSpPr>
            <p:spPr bwMode="auto">
              <a:xfrm>
                <a:off x="3843" y="1981"/>
                <a:ext cx="108" cy="102"/>
              </a:xfrm>
              <a:custGeom>
                <a:avLst/>
                <a:gdLst>
                  <a:gd name="T0" fmla="*/ 747 w 757"/>
                  <a:gd name="T1" fmla="*/ 344 h 728"/>
                  <a:gd name="T2" fmla="*/ 360 w 757"/>
                  <a:gd name="T3" fmla="*/ 10 h 728"/>
                  <a:gd name="T4" fmla="*/ 11 w 757"/>
                  <a:gd name="T5" fmla="*/ 383 h 728"/>
                  <a:gd name="T6" fmla="*/ 398 w 757"/>
                  <a:gd name="T7" fmla="*/ 718 h 728"/>
                  <a:gd name="T8" fmla="*/ 747 w 757"/>
                  <a:gd name="T9" fmla="*/ 344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728">
                    <a:moveTo>
                      <a:pt x="747" y="344"/>
                    </a:moveTo>
                    <a:cubicBezTo>
                      <a:pt x="737" y="149"/>
                      <a:pt x="564" y="0"/>
                      <a:pt x="360" y="10"/>
                    </a:cubicBezTo>
                    <a:cubicBezTo>
                      <a:pt x="157" y="21"/>
                      <a:pt x="0" y="188"/>
                      <a:pt x="11" y="383"/>
                    </a:cubicBezTo>
                    <a:cubicBezTo>
                      <a:pt x="21" y="579"/>
                      <a:pt x="194" y="728"/>
                      <a:pt x="398" y="718"/>
                    </a:cubicBezTo>
                    <a:cubicBezTo>
                      <a:pt x="601" y="707"/>
                      <a:pt x="757" y="540"/>
                      <a:pt x="747" y="344"/>
                    </a:cubicBezTo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205"/>
              <p:cNvSpPr>
                <a:spLocks/>
              </p:cNvSpPr>
              <p:nvPr/>
            </p:nvSpPr>
            <p:spPr bwMode="auto">
              <a:xfrm>
                <a:off x="3843" y="1981"/>
                <a:ext cx="108" cy="102"/>
              </a:xfrm>
              <a:custGeom>
                <a:avLst/>
                <a:gdLst>
                  <a:gd name="T0" fmla="*/ 86 w 87"/>
                  <a:gd name="T1" fmla="*/ 40 h 85"/>
                  <a:gd name="T2" fmla="*/ 41 w 87"/>
                  <a:gd name="T3" fmla="*/ 1 h 85"/>
                  <a:gd name="T4" fmla="*/ 1 w 87"/>
                  <a:gd name="T5" fmla="*/ 45 h 85"/>
                  <a:gd name="T6" fmla="*/ 46 w 87"/>
                  <a:gd name="T7" fmla="*/ 84 h 85"/>
                  <a:gd name="T8" fmla="*/ 86 w 87"/>
                  <a:gd name="T9" fmla="*/ 4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5">
                    <a:moveTo>
                      <a:pt x="86" y="40"/>
                    </a:moveTo>
                    <a:cubicBezTo>
                      <a:pt x="84" y="18"/>
                      <a:pt x="65" y="0"/>
                      <a:pt x="41" y="1"/>
                    </a:cubicBezTo>
                    <a:cubicBezTo>
                      <a:pt x="18" y="3"/>
                      <a:pt x="0" y="22"/>
                      <a:pt x="1" y="45"/>
                    </a:cubicBezTo>
                    <a:cubicBezTo>
                      <a:pt x="3" y="67"/>
                      <a:pt x="22" y="85"/>
                      <a:pt x="46" y="84"/>
                    </a:cubicBezTo>
                    <a:cubicBezTo>
                      <a:pt x="69" y="82"/>
                      <a:pt x="87" y="63"/>
                      <a:pt x="86" y="40"/>
                    </a:cubicBezTo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206"/>
              <p:cNvSpPr>
                <a:spLocks/>
              </p:cNvSpPr>
              <p:nvPr/>
            </p:nvSpPr>
            <p:spPr bwMode="auto">
              <a:xfrm>
                <a:off x="3128" y="2040"/>
                <a:ext cx="300" cy="274"/>
              </a:xfrm>
              <a:custGeom>
                <a:avLst/>
                <a:gdLst>
                  <a:gd name="T0" fmla="*/ 0 w 242"/>
                  <a:gd name="T1" fmla="*/ 165 h 229"/>
                  <a:gd name="T2" fmla="*/ 54 w 242"/>
                  <a:gd name="T3" fmla="*/ 229 h 229"/>
                  <a:gd name="T4" fmla="*/ 242 w 242"/>
                  <a:gd name="T5" fmla="*/ 63 h 229"/>
                  <a:gd name="T6" fmla="*/ 188 w 242"/>
                  <a:gd name="T7" fmla="*/ 0 h 229"/>
                  <a:gd name="T8" fmla="*/ 0 w 242"/>
                  <a:gd name="T9" fmla="*/ 16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229">
                    <a:moveTo>
                      <a:pt x="0" y="165"/>
                    </a:moveTo>
                    <a:lnTo>
                      <a:pt x="54" y="229"/>
                    </a:lnTo>
                    <a:lnTo>
                      <a:pt x="242" y="63"/>
                    </a:lnTo>
                    <a:lnTo>
                      <a:pt x="188" y="0"/>
                    </a:lnTo>
                    <a:lnTo>
                      <a:pt x="0" y="16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207"/>
              <p:cNvSpPr>
                <a:spLocks/>
              </p:cNvSpPr>
              <p:nvPr/>
            </p:nvSpPr>
            <p:spPr bwMode="auto">
              <a:xfrm>
                <a:off x="3128" y="2040"/>
                <a:ext cx="300" cy="274"/>
              </a:xfrm>
              <a:custGeom>
                <a:avLst/>
                <a:gdLst>
                  <a:gd name="T0" fmla="*/ 0 w 242"/>
                  <a:gd name="T1" fmla="*/ 165 h 229"/>
                  <a:gd name="T2" fmla="*/ 54 w 242"/>
                  <a:gd name="T3" fmla="*/ 229 h 229"/>
                  <a:gd name="T4" fmla="*/ 242 w 242"/>
                  <a:gd name="T5" fmla="*/ 63 h 229"/>
                  <a:gd name="T6" fmla="*/ 188 w 242"/>
                  <a:gd name="T7" fmla="*/ 0 h 229"/>
                  <a:gd name="T8" fmla="*/ 0 w 242"/>
                  <a:gd name="T9" fmla="*/ 16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229">
                    <a:moveTo>
                      <a:pt x="0" y="165"/>
                    </a:moveTo>
                    <a:lnTo>
                      <a:pt x="54" y="229"/>
                    </a:lnTo>
                    <a:lnTo>
                      <a:pt x="242" y="63"/>
                    </a:lnTo>
                    <a:lnTo>
                      <a:pt x="188" y="0"/>
                    </a:lnTo>
                    <a:lnTo>
                      <a:pt x="0" y="165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208"/>
              <p:cNvSpPr>
                <a:spLocks/>
              </p:cNvSpPr>
              <p:nvPr/>
            </p:nvSpPr>
            <p:spPr bwMode="auto">
              <a:xfrm>
                <a:off x="3141" y="1753"/>
                <a:ext cx="292" cy="282"/>
              </a:xfrm>
              <a:custGeom>
                <a:avLst/>
                <a:gdLst>
                  <a:gd name="T0" fmla="*/ 178 w 235"/>
                  <a:gd name="T1" fmla="*/ 235 h 235"/>
                  <a:gd name="T2" fmla="*/ 235 w 235"/>
                  <a:gd name="T3" fmla="*/ 176 h 235"/>
                  <a:gd name="T4" fmla="*/ 58 w 235"/>
                  <a:gd name="T5" fmla="*/ 0 h 235"/>
                  <a:gd name="T6" fmla="*/ 0 w 235"/>
                  <a:gd name="T7" fmla="*/ 60 h 235"/>
                  <a:gd name="T8" fmla="*/ 178 w 235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35">
                    <a:moveTo>
                      <a:pt x="178" y="235"/>
                    </a:moveTo>
                    <a:lnTo>
                      <a:pt x="235" y="176"/>
                    </a:lnTo>
                    <a:lnTo>
                      <a:pt x="58" y="0"/>
                    </a:lnTo>
                    <a:lnTo>
                      <a:pt x="0" y="60"/>
                    </a:lnTo>
                    <a:lnTo>
                      <a:pt x="178" y="23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209"/>
              <p:cNvSpPr>
                <a:spLocks/>
              </p:cNvSpPr>
              <p:nvPr/>
            </p:nvSpPr>
            <p:spPr bwMode="auto">
              <a:xfrm>
                <a:off x="3141" y="1753"/>
                <a:ext cx="292" cy="282"/>
              </a:xfrm>
              <a:custGeom>
                <a:avLst/>
                <a:gdLst>
                  <a:gd name="T0" fmla="*/ 178 w 235"/>
                  <a:gd name="T1" fmla="*/ 235 h 235"/>
                  <a:gd name="T2" fmla="*/ 235 w 235"/>
                  <a:gd name="T3" fmla="*/ 176 h 235"/>
                  <a:gd name="T4" fmla="*/ 58 w 235"/>
                  <a:gd name="T5" fmla="*/ 0 h 235"/>
                  <a:gd name="T6" fmla="*/ 0 w 235"/>
                  <a:gd name="T7" fmla="*/ 60 h 235"/>
                  <a:gd name="T8" fmla="*/ 178 w 235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35">
                    <a:moveTo>
                      <a:pt x="178" y="235"/>
                    </a:moveTo>
                    <a:lnTo>
                      <a:pt x="235" y="176"/>
                    </a:lnTo>
                    <a:lnTo>
                      <a:pt x="58" y="0"/>
                    </a:lnTo>
                    <a:lnTo>
                      <a:pt x="0" y="60"/>
                    </a:lnTo>
                    <a:lnTo>
                      <a:pt x="178" y="235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210"/>
              <p:cNvSpPr>
                <a:spLocks/>
              </p:cNvSpPr>
              <p:nvPr/>
            </p:nvSpPr>
            <p:spPr bwMode="auto">
              <a:xfrm>
                <a:off x="3520" y="1988"/>
                <a:ext cx="307" cy="104"/>
              </a:xfrm>
              <a:custGeom>
                <a:avLst/>
                <a:gdLst>
                  <a:gd name="T0" fmla="*/ 248 w 248"/>
                  <a:gd name="T1" fmla="*/ 83 h 87"/>
                  <a:gd name="T2" fmla="*/ 247 w 248"/>
                  <a:gd name="T3" fmla="*/ 0 h 87"/>
                  <a:gd name="T4" fmla="*/ 0 w 248"/>
                  <a:gd name="T5" fmla="*/ 4 h 87"/>
                  <a:gd name="T6" fmla="*/ 1 w 248"/>
                  <a:gd name="T7" fmla="*/ 87 h 87"/>
                  <a:gd name="T8" fmla="*/ 248 w 248"/>
                  <a:gd name="T9" fmla="*/ 8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87">
                    <a:moveTo>
                      <a:pt x="248" y="83"/>
                    </a:moveTo>
                    <a:lnTo>
                      <a:pt x="247" y="0"/>
                    </a:lnTo>
                    <a:lnTo>
                      <a:pt x="0" y="4"/>
                    </a:lnTo>
                    <a:lnTo>
                      <a:pt x="1" y="87"/>
                    </a:lnTo>
                    <a:lnTo>
                      <a:pt x="248" y="83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211"/>
              <p:cNvSpPr>
                <a:spLocks/>
              </p:cNvSpPr>
              <p:nvPr/>
            </p:nvSpPr>
            <p:spPr bwMode="auto">
              <a:xfrm>
                <a:off x="3520" y="1988"/>
                <a:ext cx="307" cy="104"/>
              </a:xfrm>
              <a:custGeom>
                <a:avLst/>
                <a:gdLst>
                  <a:gd name="T0" fmla="*/ 248 w 248"/>
                  <a:gd name="T1" fmla="*/ 83 h 87"/>
                  <a:gd name="T2" fmla="*/ 247 w 248"/>
                  <a:gd name="T3" fmla="*/ 0 h 87"/>
                  <a:gd name="T4" fmla="*/ 0 w 248"/>
                  <a:gd name="T5" fmla="*/ 4 h 87"/>
                  <a:gd name="T6" fmla="*/ 1 w 248"/>
                  <a:gd name="T7" fmla="*/ 87 h 87"/>
                  <a:gd name="T8" fmla="*/ 248 w 248"/>
                  <a:gd name="T9" fmla="*/ 8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87">
                    <a:moveTo>
                      <a:pt x="248" y="83"/>
                    </a:moveTo>
                    <a:lnTo>
                      <a:pt x="247" y="0"/>
                    </a:lnTo>
                    <a:lnTo>
                      <a:pt x="0" y="4"/>
                    </a:lnTo>
                    <a:lnTo>
                      <a:pt x="1" y="87"/>
                    </a:lnTo>
                    <a:lnTo>
                      <a:pt x="248" y="83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212"/>
              <p:cNvSpPr>
                <a:spLocks/>
              </p:cNvSpPr>
              <p:nvPr/>
            </p:nvSpPr>
            <p:spPr bwMode="auto">
              <a:xfrm>
                <a:off x="3392" y="1987"/>
                <a:ext cx="118" cy="114"/>
              </a:xfrm>
              <a:custGeom>
                <a:avLst/>
                <a:gdLst>
                  <a:gd name="T0" fmla="*/ 242 w 832"/>
                  <a:gd name="T1" fmla="*/ 720 h 819"/>
                  <a:gd name="T2" fmla="*/ 736 w 832"/>
                  <a:gd name="T3" fmla="*/ 588 h 819"/>
                  <a:gd name="T4" fmla="*/ 590 w 832"/>
                  <a:gd name="T5" fmla="*/ 98 h 819"/>
                  <a:gd name="T6" fmla="*/ 96 w 832"/>
                  <a:gd name="T7" fmla="*/ 230 h 819"/>
                  <a:gd name="T8" fmla="*/ 242 w 832"/>
                  <a:gd name="T9" fmla="*/ 72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2" h="819">
                    <a:moveTo>
                      <a:pt x="242" y="720"/>
                    </a:moveTo>
                    <a:cubicBezTo>
                      <a:pt x="419" y="819"/>
                      <a:pt x="640" y="760"/>
                      <a:pt x="736" y="588"/>
                    </a:cubicBezTo>
                    <a:cubicBezTo>
                      <a:pt x="832" y="417"/>
                      <a:pt x="766" y="197"/>
                      <a:pt x="590" y="98"/>
                    </a:cubicBezTo>
                    <a:cubicBezTo>
                      <a:pt x="413" y="0"/>
                      <a:pt x="192" y="59"/>
                      <a:pt x="96" y="230"/>
                    </a:cubicBezTo>
                    <a:cubicBezTo>
                      <a:pt x="0" y="402"/>
                      <a:pt x="65" y="621"/>
                      <a:pt x="242" y="720"/>
                    </a:cubicBezTo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213"/>
              <p:cNvSpPr>
                <a:spLocks/>
              </p:cNvSpPr>
              <p:nvPr/>
            </p:nvSpPr>
            <p:spPr bwMode="auto">
              <a:xfrm>
                <a:off x="3392" y="1987"/>
                <a:ext cx="118" cy="114"/>
              </a:xfrm>
              <a:custGeom>
                <a:avLst/>
                <a:gdLst>
                  <a:gd name="T0" fmla="*/ 28 w 95"/>
                  <a:gd name="T1" fmla="*/ 83 h 95"/>
                  <a:gd name="T2" fmla="*/ 84 w 95"/>
                  <a:gd name="T3" fmla="*/ 68 h 95"/>
                  <a:gd name="T4" fmla="*/ 67 w 95"/>
                  <a:gd name="T5" fmla="*/ 11 h 95"/>
                  <a:gd name="T6" fmla="*/ 11 w 95"/>
                  <a:gd name="T7" fmla="*/ 27 h 95"/>
                  <a:gd name="T8" fmla="*/ 28 w 95"/>
                  <a:gd name="T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95">
                    <a:moveTo>
                      <a:pt x="28" y="83"/>
                    </a:moveTo>
                    <a:cubicBezTo>
                      <a:pt x="48" y="95"/>
                      <a:pt x="73" y="88"/>
                      <a:pt x="84" y="68"/>
                    </a:cubicBezTo>
                    <a:cubicBezTo>
                      <a:pt x="95" y="48"/>
                      <a:pt x="87" y="23"/>
                      <a:pt x="67" y="11"/>
                    </a:cubicBezTo>
                    <a:cubicBezTo>
                      <a:pt x="47" y="0"/>
                      <a:pt x="22" y="7"/>
                      <a:pt x="11" y="27"/>
                    </a:cubicBezTo>
                    <a:cubicBezTo>
                      <a:pt x="0" y="47"/>
                      <a:pt x="7" y="72"/>
                      <a:pt x="28" y="83"/>
                    </a:cubicBezTo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214"/>
              <p:cNvSpPr>
                <a:spLocks/>
              </p:cNvSpPr>
              <p:nvPr/>
            </p:nvSpPr>
            <p:spPr bwMode="auto">
              <a:xfrm>
                <a:off x="3913" y="1775"/>
                <a:ext cx="308" cy="261"/>
              </a:xfrm>
              <a:custGeom>
                <a:avLst/>
                <a:gdLst>
                  <a:gd name="T0" fmla="*/ 249 w 249"/>
                  <a:gd name="T1" fmla="*/ 67 h 217"/>
                  <a:gd name="T2" fmla="*/ 200 w 249"/>
                  <a:gd name="T3" fmla="*/ 0 h 217"/>
                  <a:gd name="T4" fmla="*/ 0 w 249"/>
                  <a:gd name="T5" fmla="*/ 150 h 217"/>
                  <a:gd name="T6" fmla="*/ 49 w 249"/>
                  <a:gd name="T7" fmla="*/ 217 h 217"/>
                  <a:gd name="T8" fmla="*/ 249 w 249"/>
                  <a:gd name="T9" fmla="*/ 6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17">
                    <a:moveTo>
                      <a:pt x="249" y="67"/>
                    </a:moveTo>
                    <a:lnTo>
                      <a:pt x="200" y="0"/>
                    </a:lnTo>
                    <a:lnTo>
                      <a:pt x="0" y="150"/>
                    </a:lnTo>
                    <a:lnTo>
                      <a:pt x="49" y="217"/>
                    </a:lnTo>
                    <a:lnTo>
                      <a:pt x="249" y="67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215"/>
              <p:cNvSpPr>
                <a:spLocks/>
              </p:cNvSpPr>
              <p:nvPr/>
            </p:nvSpPr>
            <p:spPr bwMode="auto">
              <a:xfrm>
                <a:off x="3913" y="1775"/>
                <a:ext cx="308" cy="261"/>
              </a:xfrm>
              <a:custGeom>
                <a:avLst/>
                <a:gdLst>
                  <a:gd name="T0" fmla="*/ 249 w 249"/>
                  <a:gd name="T1" fmla="*/ 67 h 217"/>
                  <a:gd name="T2" fmla="*/ 200 w 249"/>
                  <a:gd name="T3" fmla="*/ 0 h 217"/>
                  <a:gd name="T4" fmla="*/ 0 w 249"/>
                  <a:gd name="T5" fmla="*/ 150 h 217"/>
                  <a:gd name="T6" fmla="*/ 49 w 249"/>
                  <a:gd name="T7" fmla="*/ 217 h 217"/>
                  <a:gd name="T8" fmla="*/ 249 w 249"/>
                  <a:gd name="T9" fmla="*/ 6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17">
                    <a:moveTo>
                      <a:pt x="249" y="67"/>
                    </a:moveTo>
                    <a:lnTo>
                      <a:pt x="200" y="0"/>
                    </a:lnTo>
                    <a:lnTo>
                      <a:pt x="0" y="150"/>
                    </a:lnTo>
                    <a:lnTo>
                      <a:pt x="49" y="217"/>
                    </a:lnTo>
                    <a:lnTo>
                      <a:pt x="249" y="67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216"/>
              <p:cNvSpPr>
                <a:spLocks/>
              </p:cNvSpPr>
              <p:nvPr/>
            </p:nvSpPr>
            <p:spPr bwMode="auto">
              <a:xfrm>
                <a:off x="3898" y="2042"/>
                <a:ext cx="277" cy="290"/>
              </a:xfrm>
              <a:custGeom>
                <a:avLst/>
                <a:gdLst>
                  <a:gd name="T0" fmla="*/ 62 w 224"/>
                  <a:gd name="T1" fmla="*/ 0 h 241"/>
                  <a:gd name="T2" fmla="*/ 0 w 224"/>
                  <a:gd name="T3" fmla="*/ 55 h 241"/>
                  <a:gd name="T4" fmla="*/ 162 w 224"/>
                  <a:gd name="T5" fmla="*/ 241 h 241"/>
                  <a:gd name="T6" fmla="*/ 224 w 224"/>
                  <a:gd name="T7" fmla="*/ 186 h 241"/>
                  <a:gd name="T8" fmla="*/ 62 w 224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41">
                    <a:moveTo>
                      <a:pt x="62" y="0"/>
                    </a:moveTo>
                    <a:lnTo>
                      <a:pt x="0" y="55"/>
                    </a:lnTo>
                    <a:lnTo>
                      <a:pt x="162" y="241"/>
                    </a:lnTo>
                    <a:lnTo>
                      <a:pt x="224" y="186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217"/>
              <p:cNvSpPr>
                <a:spLocks/>
              </p:cNvSpPr>
              <p:nvPr/>
            </p:nvSpPr>
            <p:spPr bwMode="auto">
              <a:xfrm>
                <a:off x="3898" y="2042"/>
                <a:ext cx="277" cy="290"/>
              </a:xfrm>
              <a:custGeom>
                <a:avLst/>
                <a:gdLst>
                  <a:gd name="T0" fmla="*/ 62 w 224"/>
                  <a:gd name="T1" fmla="*/ 0 h 241"/>
                  <a:gd name="T2" fmla="*/ 0 w 224"/>
                  <a:gd name="T3" fmla="*/ 55 h 241"/>
                  <a:gd name="T4" fmla="*/ 162 w 224"/>
                  <a:gd name="T5" fmla="*/ 241 h 241"/>
                  <a:gd name="T6" fmla="*/ 224 w 224"/>
                  <a:gd name="T7" fmla="*/ 186 h 241"/>
                  <a:gd name="T8" fmla="*/ 62 w 224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41">
                    <a:moveTo>
                      <a:pt x="62" y="0"/>
                    </a:moveTo>
                    <a:lnTo>
                      <a:pt x="0" y="55"/>
                    </a:lnTo>
                    <a:lnTo>
                      <a:pt x="162" y="241"/>
                    </a:lnTo>
                    <a:lnTo>
                      <a:pt x="224" y="186"/>
                    </a:lnTo>
                    <a:lnTo>
                      <a:pt x="62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Rectangle 218"/>
              <p:cNvSpPr>
                <a:spLocks noChangeArrowheads="1"/>
              </p:cNvSpPr>
              <p:nvPr/>
            </p:nvSpPr>
            <p:spPr bwMode="auto">
              <a:xfrm>
                <a:off x="2396" y="2182"/>
                <a:ext cx="431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ru-RU" sz="1200" dirty="0">
                    <a:solidFill>
                      <a:srgbClr val="3366FF"/>
                    </a:solidFill>
                  </a:rPr>
                  <a:t>activator</a:t>
                </a:r>
                <a:endParaRPr lang="ru-RU" altLang="ru-RU" sz="1200" dirty="0"/>
              </a:p>
            </p:txBody>
          </p:sp>
          <p:sp>
            <p:nvSpPr>
              <p:cNvPr id="109" name="Freeform 219"/>
              <p:cNvSpPr>
                <a:spLocks/>
              </p:cNvSpPr>
              <p:nvPr/>
            </p:nvSpPr>
            <p:spPr bwMode="auto">
              <a:xfrm>
                <a:off x="3323" y="1775"/>
                <a:ext cx="337" cy="198"/>
              </a:xfrm>
              <a:custGeom>
                <a:avLst/>
                <a:gdLst>
                  <a:gd name="T0" fmla="*/ 0 w 4772"/>
                  <a:gd name="T1" fmla="*/ 479 h 2847"/>
                  <a:gd name="T2" fmla="*/ 2144 w 4772"/>
                  <a:gd name="T3" fmla="*/ 561 h 2847"/>
                  <a:gd name="T4" fmla="*/ 3084 w 4772"/>
                  <a:gd name="T5" fmla="*/ 1103 h 2847"/>
                  <a:gd name="T6" fmla="*/ 4302 w 4772"/>
                  <a:gd name="T7" fmla="*/ 2576 h 2847"/>
                  <a:gd name="T8" fmla="*/ 4772 w 4772"/>
                  <a:gd name="T9" fmla="*/ 2847 h 2847"/>
                  <a:gd name="T10" fmla="*/ 3759 w 4772"/>
                  <a:gd name="T11" fmla="*/ 2648 h 2847"/>
                  <a:gd name="T12" fmla="*/ 2892 w 4772"/>
                  <a:gd name="T13" fmla="*/ 1762 h 2847"/>
                  <a:gd name="T14" fmla="*/ 3362 w 4772"/>
                  <a:gd name="T15" fmla="*/ 2033 h 2847"/>
                  <a:gd name="T16" fmla="*/ 2594 w 4772"/>
                  <a:gd name="T17" fmla="*/ 869 h 2847"/>
                  <a:gd name="T18" fmla="*/ 2594 w 4772"/>
                  <a:gd name="T19" fmla="*/ 868 h 2847"/>
                  <a:gd name="T20" fmla="*/ 940 w 4772"/>
                  <a:gd name="T21" fmla="*/ 1021 h 2847"/>
                  <a:gd name="T22" fmla="*/ 0 w 4772"/>
                  <a:gd name="T23" fmla="*/ 479 h 2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72" h="2847">
                    <a:moveTo>
                      <a:pt x="0" y="479"/>
                    </a:moveTo>
                    <a:cubicBezTo>
                      <a:pt x="276" y="0"/>
                      <a:pt x="1236" y="37"/>
                      <a:pt x="2144" y="561"/>
                    </a:cubicBezTo>
                    <a:lnTo>
                      <a:pt x="3084" y="1103"/>
                    </a:lnTo>
                    <a:cubicBezTo>
                      <a:pt x="3781" y="1506"/>
                      <a:pt x="4269" y="2095"/>
                      <a:pt x="4302" y="2576"/>
                    </a:cubicBezTo>
                    <a:lnTo>
                      <a:pt x="4772" y="2847"/>
                    </a:lnTo>
                    <a:lnTo>
                      <a:pt x="3759" y="2648"/>
                    </a:lnTo>
                    <a:lnTo>
                      <a:pt x="2892" y="1762"/>
                    </a:lnTo>
                    <a:lnTo>
                      <a:pt x="3362" y="2033"/>
                    </a:lnTo>
                    <a:cubicBezTo>
                      <a:pt x="3337" y="1671"/>
                      <a:pt x="3052" y="1238"/>
                      <a:pt x="2594" y="869"/>
                    </a:cubicBezTo>
                    <a:lnTo>
                      <a:pt x="2594" y="868"/>
                    </a:lnTo>
                    <a:cubicBezTo>
                      <a:pt x="1834" y="576"/>
                      <a:pt x="1161" y="638"/>
                      <a:pt x="940" y="1021"/>
                    </a:cubicBezTo>
                    <a:lnTo>
                      <a:pt x="0" y="47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FF"/>
                  </a:gs>
                  <a:gs pos="100000">
                    <a:srgbClr val="00F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Line 220"/>
              <p:cNvSpPr>
                <a:spLocks noChangeShapeType="1"/>
              </p:cNvSpPr>
              <p:nvPr/>
            </p:nvSpPr>
            <p:spPr bwMode="auto">
              <a:xfrm>
                <a:off x="2925" y="2251"/>
                <a:ext cx="16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Rectangle 221"/>
              <p:cNvSpPr>
                <a:spLocks noChangeArrowheads="1"/>
              </p:cNvSpPr>
              <p:nvPr/>
            </p:nvSpPr>
            <p:spPr bwMode="auto">
              <a:xfrm>
                <a:off x="3471" y="1480"/>
                <a:ext cx="438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ru-RU" sz="1200">
                    <a:solidFill>
                      <a:srgbClr val="009900"/>
                    </a:solidFill>
                  </a:rPr>
                  <a:t>Spectral </a:t>
                </a:r>
              </a:p>
              <a:p>
                <a:pPr algn="ctr"/>
                <a:r>
                  <a:rPr lang="en-US" altLang="ru-RU" sz="1200">
                    <a:solidFill>
                      <a:srgbClr val="009900"/>
                    </a:solidFill>
                  </a:rPr>
                  <a:t>shifter</a:t>
                </a:r>
                <a:endParaRPr lang="ru-RU" altLang="ru-RU" sz="1200">
                  <a:solidFill>
                    <a:srgbClr val="009900"/>
                  </a:solidFill>
                </a:endParaRPr>
              </a:p>
            </p:txBody>
          </p:sp>
          <p:sp>
            <p:nvSpPr>
              <p:cNvPr id="112" name="Line 222"/>
              <p:cNvSpPr>
                <a:spLocks noChangeShapeType="1"/>
              </p:cNvSpPr>
              <p:nvPr/>
            </p:nvSpPr>
            <p:spPr bwMode="auto">
              <a:xfrm>
                <a:off x="3698" y="1726"/>
                <a:ext cx="0" cy="207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AutoShape 223"/>
              <p:cNvSpPr>
                <a:spLocks noChangeArrowheads="1"/>
              </p:cNvSpPr>
              <p:nvPr/>
            </p:nvSpPr>
            <p:spPr bwMode="auto">
              <a:xfrm rot="11225456" flipH="1" flipV="1">
                <a:off x="2699" y="1470"/>
                <a:ext cx="581" cy="247"/>
              </a:xfrm>
              <a:prstGeom prst="curvedDownArrow">
                <a:avLst>
                  <a:gd name="adj1" fmla="val 29523"/>
                  <a:gd name="adj2" fmla="val 78418"/>
                  <a:gd name="adj3" fmla="val 43704"/>
                </a:avLst>
              </a:prstGeom>
              <a:gradFill rotWithShape="1">
                <a:gsLst>
                  <a:gs pos="0">
                    <a:srgbClr val="CC00CC"/>
                  </a:gs>
                  <a:gs pos="100000">
                    <a:srgbClr val="0000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" name="Text Box 224"/>
              <p:cNvSpPr txBox="1">
                <a:spLocks noChangeArrowheads="1"/>
              </p:cNvSpPr>
              <p:nvPr/>
            </p:nvSpPr>
            <p:spPr bwMode="auto">
              <a:xfrm>
                <a:off x="3470" y="2156"/>
                <a:ext cx="21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ru-RU" b="0">
                    <a:solidFill>
                      <a:srgbClr val="FF3300"/>
                    </a:solidFill>
                  </a:rPr>
                  <a:t>L</a:t>
                </a:r>
                <a:endParaRPr lang="ru-RU" altLang="ru-RU" b="0">
                  <a:solidFill>
                    <a:srgbClr val="FF3300"/>
                  </a:solidFill>
                </a:endParaRPr>
              </a:p>
            </p:txBody>
          </p:sp>
          <p:sp>
            <p:nvSpPr>
              <p:cNvPr id="115" name="Line 225"/>
              <p:cNvSpPr>
                <a:spLocks noChangeShapeType="1"/>
              </p:cNvSpPr>
              <p:nvPr/>
            </p:nvSpPr>
            <p:spPr bwMode="auto">
              <a:xfrm flipV="1">
                <a:off x="3334" y="2115"/>
                <a:ext cx="317" cy="13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aphicFrame>
            <p:nvGraphicFramePr>
              <p:cNvPr id="116" name="Object 227"/>
              <p:cNvGraphicFramePr>
                <a:graphicFrameLocks noChangeAspect="1"/>
              </p:cNvGraphicFramePr>
              <p:nvPr/>
            </p:nvGraphicFramePr>
            <p:xfrm>
              <a:off x="2354" y="1842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91" name="ISIS/Draw Sketch" r:id="rId63" imgW="944640" imgH="1143000" progId="ISISServer">
                      <p:embed/>
                    </p:oleObj>
                  </mc:Choice>
                  <mc:Fallback>
                    <p:oleObj name="ISIS/Draw Sketch" r:id="rId63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54" y="1842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7" name="Object 228"/>
              <p:cNvGraphicFramePr>
                <a:graphicFrameLocks noChangeAspect="1"/>
              </p:cNvGraphicFramePr>
              <p:nvPr/>
            </p:nvGraphicFramePr>
            <p:xfrm>
              <a:off x="4105" y="1890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92" name="ISIS/Draw Sketch" r:id="rId64" imgW="944640" imgH="1143000" progId="ISISServer">
                      <p:embed/>
                    </p:oleObj>
                  </mc:Choice>
                  <mc:Fallback>
                    <p:oleObj name="ISIS/Draw Sketch" r:id="rId64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05" y="1890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8" name="Object 229"/>
              <p:cNvGraphicFramePr>
                <a:graphicFrameLocks noChangeAspect="1"/>
              </p:cNvGraphicFramePr>
              <p:nvPr/>
            </p:nvGraphicFramePr>
            <p:xfrm>
              <a:off x="2064" y="2523"/>
              <a:ext cx="299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893" name="ISIS/Draw Sketch" r:id="rId65" imgW="944640" imgH="1143000" progId="ISISServer">
                      <p:embed/>
                    </p:oleObj>
                  </mc:Choice>
                  <mc:Fallback>
                    <p:oleObj name="ISIS/Draw Sketch" r:id="rId65" imgW="944640" imgH="1143000" progId="ISISServer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64" y="2523"/>
                            <a:ext cx="299" cy="3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7526">
                                <a:solidFill>
                                  <a:srgbClr val="00FF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19" name="Group 230"/>
              <p:cNvGrpSpPr>
                <a:grpSpLocks/>
              </p:cNvGrpSpPr>
              <p:nvPr/>
            </p:nvGrpSpPr>
            <p:grpSpPr bwMode="auto">
              <a:xfrm>
                <a:off x="793" y="1787"/>
                <a:ext cx="669" cy="872"/>
                <a:chOff x="703" y="1787"/>
                <a:chExt cx="669" cy="872"/>
              </a:xfrm>
            </p:grpSpPr>
            <p:sp>
              <p:nvSpPr>
                <p:cNvPr id="120" name="Text Box 231"/>
                <p:cNvSpPr txBox="1">
                  <a:spLocks noChangeArrowheads="1"/>
                </p:cNvSpPr>
                <p:nvPr/>
              </p:nvSpPr>
              <p:spPr bwMode="auto">
                <a:xfrm>
                  <a:off x="703" y="2354"/>
                  <a:ext cx="575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7526">
                      <a:solidFill>
                        <a:srgbClr val="00FF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ru-RU" altLang="ru-RU" sz="1200" b="0"/>
                    <a:t>(</a:t>
                  </a:r>
                  <a:r>
                    <a:rPr lang="el-GR" altLang="ru-RU" sz="1200" b="0">
                      <a:cs typeface="Arial" pitchFamily="34" charset="0"/>
                    </a:rPr>
                    <a:t>α</a:t>
                  </a:r>
                  <a:r>
                    <a:rPr lang="ru-RU" altLang="ru-RU" sz="1200" b="0">
                      <a:cs typeface="Arial" pitchFamily="34" charset="0"/>
                    </a:rPr>
                    <a:t>, </a:t>
                  </a:r>
                  <a:r>
                    <a:rPr lang="el-GR" altLang="ru-RU" sz="1200" b="0">
                      <a:cs typeface="Arial" pitchFamily="34" charset="0"/>
                    </a:rPr>
                    <a:t>β</a:t>
                  </a:r>
                  <a:r>
                    <a:rPr lang="ru-RU" altLang="ru-RU" sz="1200" b="0">
                      <a:cs typeface="Arial" pitchFamily="34" charset="0"/>
                    </a:rPr>
                    <a:t> </a:t>
                  </a:r>
                  <a:r>
                    <a:rPr lang="en-US" altLang="ru-RU" sz="1200" b="0">
                      <a:cs typeface="Arial" pitchFamily="34" charset="0"/>
                    </a:rPr>
                    <a:t>or</a:t>
                  </a:r>
                  <a:r>
                    <a:rPr lang="ru-RU" altLang="ru-RU" sz="1200" b="0">
                      <a:cs typeface="Arial" pitchFamily="34" charset="0"/>
                    </a:rPr>
                    <a:t> </a:t>
                  </a:r>
                  <a:r>
                    <a:rPr lang="el-GR" altLang="ru-RU" sz="1200" b="0">
                      <a:cs typeface="Arial" pitchFamily="34" charset="0"/>
                    </a:rPr>
                    <a:t>γ</a:t>
                  </a:r>
                  <a:r>
                    <a:rPr lang="ru-RU" altLang="ru-RU" sz="1200" b="0">
                      <a:cs typeface="Arial" pitchFamily="34" charset="0"/>
                    </a:rPr>
                    <a:t>-</a:t>
                  </a:r>
                </a:p>
                <a:p>
                  <a:r>
                    <a:rPr lang="en-US" altLang="ru-RU" sz="1200" b="0">
                      <a:cs typeface="Arial" pitchFamily="34" charset="0"/>
                    </a:rPr>
                    <a:t>radiation</a:t>
                  </a:r>
                  <a:r>
                    <a:rPr lang="ru-RU" altLang="ru-RU" sz="1200" b="0"/>
                    <a:t>)</a:t>
                  </a:r>
                </a:p>
              </p:txBody>
            </p:sp>
            <p:sp>
              <p:nvSpPr>
                <p:cNvPr id="121" name="Line 232"/>
                <p:cNvSpPr>
                  <a:spLocks noChangeShapeType="1"/>
                </p:cNvSpPr>
                <p:nvPr/>
              </p:nvSpPr>
              <p:spPr bwMode="auto">
                <a:xfrm flipV="1">
                  <a:off x="1066" y="1787"/>
                  <a:ext cx="306" cy="10"/>
                </a:xfrm>
                <a:prstGeom prst="line">
                  <a:avLst/>
                </a:prstGeom>
                <a:noFill/>
                <a:ln w="17526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" name="Line 233"/>
                <p:cNvSpPr>
                  <a:spLocks noChangeShapeType="1"/>
                </p:cNvSpPr>
                <p:nvPr/>
              </p:nvSpPr>
              <p:spPr bwMode="auto">
                <a:xfrm flipV="1">
                  <a:off x="1066" y="1923"/>
                  <a:ext cx="304" cy="10"/>
                </a:xfrm>
                <a:prstGeom prst="line">
                  <a:avLst/>
                </a:prstGeom>
                <a:noFill/>
                <a:ln w="17526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" name="Line 234"/>
                <p:cNvSpPr>
                  <a:spLocks noChangeShapeType="1"/>
                </p:cNvSpPr>
                <p:nvPr/>
              </p:nvSpPr>
              <p:spPr bwMode="auto">
                <a:xfrm>
                  <a:off x="1066" y="2069"/>
                  <a:ext cx="304" cy="3"/>
                </a:xfrm>
                <a:prstGeom prst="line">
                  <a:avLst/>
                </a:prstGeom>
                <a:noFill/>
                <a:ln w="17526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" name="Line 235"/>
                <p:cNvSpPr>
                  <a:spLocks noChangeShapeType="1"/>
                </p:cNvSpPr>
                <p:nvPr/>
              </p:nvSpPr>
              <p:spPr bwMode="auto">
                <a:xfrm flipV="1">
                  <a:off x="1066" y="2197"/>
                  <a:ext cx="304" cy="8"/>
                </a:xfrm>
                <a:prstGeom prst="line">
                  <a:avLst/>
                </a:prstGeom>
                <a:noFill/>
                <a:ln w="17526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" name="Text Box 236"/>
                <p:cNvSpPr txBox="1">
                  <a:spLocks noChangeArrowheads="1"/>
                </p:cNvSpPr>
                <p:nvPr/>
              </p:nvSpPr>
              <p:spPr bwMode="auto">
                <a:xfrm>
                  <a:off x="749" y="1797"/>
                  <a:ext cx="311" cy="3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7526">
                      <a:solidFill>
                        <a:srgbClr val="00FF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ru-RU" altLang="ru-RU" sz="3200">
                      <a:solidFill>
                        <a:srgbClr val="FF3300"/>
                      </a:solidFill>
                    </a:rPr>
                    <a:t>Е</a:t>
                  </a:r>
                </a:p>
              </p:txBody>
            </p:sp>
          </p:grpSp>
        </p:grpSp>
        <p:sp>
          <p:nvSpPr>
            <p:cNvPr id="7" name="Text Box 238"/>
            <p:cNvSpPr txBox="1">
              <a:spLocks noChangeArrowheads="1"/>
            </p:cNvSpPr>
            <p:nvPr/>
          </p:nvSpPr>
          <p:spPr bwMode="auto">
            <a:xfrm>
              <a:off x="2513" y="3929"/>
              <a:ext cx="1278" cy="181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/>
            <a:p>
              <a:r>
                <a:rPr lang="en-US" altLang="ru-RU">
                  <a:solidFill>
                    <a:srgbClr val="FF3300"/>
                  </a:solidFill>
                </a:rPr>
                <a:t>L</a:t>
              </a:r>
              <a:r>
                <a:rPr lang="ru-RU" altLang="ru-RU">
                  <a:solidFill>
                    <a:srgbClr val="FF3300"/>
                  </a:solidFill>
                </a:rPr>
                <a:t> </a:t>
              </a:r>
              <a:r>
                <a:rPr lang="en-US" altLang="ru-RU">
                  <a:solidFill>
                    <a:srgbClr val="FF3300"/>
                  </a:solidFill>
                </a:rPr>
                <a:t>= </a:t>
              </a:r>
              <a:r>
                <a:rPr lang="ru-RU" altLang="ru-RU">
                  <a:solidFill>
                    <a:srgbClr val="FF3300"/>
                  </a:solidFill>
                </a:rPr>
                <a:t>1 - 2 </a:t>
              </a:r>
              <a:r>
                <a:rPr lang="en-US" altLang="ru-RU">
                  <a:solidFill>
                    <a:srgbClr val="FF3300"/>
                  </a:solidFill>
                </a:rPr>
                <a:t>nm &lt;&lt; R</a:t>
              </a:r>
              <a:endParaRPr lang="en-US" altLang="ru-RU"/>
            </a:p>
          </p:txBody>
        </p:sp>
        <p:sp>
          <p:nvSpPr>
            <p:cNvPr id="8" name="Rectangle 239"/>
            <p:cNvSpPr>
              <a:spLocks noChangeArrowheads="1"/>
            </p:cNvSpPr>
            <p:nvPr/>
          </p:nvSpPr>
          <p:spPr bwMode="auto">
            <a:xfrm>
              <a:off x="612" y="4065"/>
              <a:ext cx="168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 sz="1600" b="0" i="1" dirty="0"/>
                <a:t>Patent RU</a:t>
              </a:r>
              <a:r>
                <a:rPr lang="ru-RU" altLang="ru-RU" sz="1600" b="0" dirty="0"/>
                <a:t> 2380726 </a:t>
              </a:r>
              <a:r>
                <a:rPr lang="en-US" altLang="ru-RU" sz="1600" b="0" dirty="0"/>
                <a:t>(</a:t>
              </a:r>
              <a:r>
                <a:rPr lang="ru-RU" altLang="ru-RU" sz="1600" b="0" dirty="0"/>
                <a:t>2010</a:t>
              </a:r>
              <a:r>
                <a:rPr lang="en-US" altLang="ru-RU" sz="1600" b="0" dirty="0"/>
                <a:t>)</a:t>
              </a:r>
              <a:r>
                <a:rPr lang="en-US" altLang="ru-RU" sz="1600" dirty="0"/>
                <a:t> </a:t>
              </a:r>
            </a:p>
          </p:txBody>
        </p:sp>
      </p:grpSp>
      <p:sp>
        <p:nvSpPr>
          <p:cNvPr id="144" name="Прямоугольник 241"/>
          <p:cNvSpPr/>
          <p:nvPr/>
        </p:nvSpPr>
        <p:spPr>
          <a:xfrm>
            <a:off x="6876256" y="1772816"/>
            <a:ext cx="2063309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1600" dirty="0" smtClean="0">
                <a:solidFill>
                  <a:srgbClr val="0070C0"/>
                </a:solidFill>
              </a:rPr>
              <a:t>Chemical coupling of activator and WLS molecules increases scintillation yield.</a:t>
            </a:r>
            <a:endParaRPr lang="en-US" altLang="ru-RU" sz="1600" b="0" dirty="0">
              <a:solidFill>
                <a:srgbClr val="0070C0"/>
              </a:solidFill>
            </a:endParaRPr>
          </a:p>
          <a:p>
            <a:endParaRPr lang="en-US" altLang="ru-RU" sz="1600" dirty="0" smtClean="0">
              <a:solidFill>
                <a:srgbClr val="0070C0"/>
              </a:solidFill>
            </a:endParaRPr>
          </a:p>
          <a:p>
            <a:r>
              <a:rPr lang="en-US" altLang="ru-RU" sz="1600" b="0" dirty="0" smtClean="0">
                <a:solidFill>
                  <a:srgbClr val="0070C0"/>
                </a:solidFill>
              </a:rPr>
              <a:t>Light output is </a:t>
            </a:r>
            <a:r>
              <a:rPr lang="en-US" altLang="ru-RU" sz="1600" dirty="0" smtClean="0">
                <a:solidFill>
                  <a:srgbClr val="0070C0"/>
                </a:solidFill>
              </a:rPr>
              <a:t>90-120% </a:t>
            </a:r>
            <a:r>
              <a:rPr lang="en-US" altLang="ru-RU" sz="1600" b="0" dirty="0" smtClean="0">
                <a:solidFill>
                  <a:srgbClr val="0070C0"/>
                </a:solidFill>
              </a:rPr>
              <a:t>of that of </a:t>
            </a:r>
            <a:r>
              <a:rPr lang="en-US" altLang="ru-RU" sz="1600" b="0" dirty="0" err="1" smtClean="0">
                <a:solidFill>
                  <a:srgbClr val="0070C0"/>
                </a:solidFill>
              </a:rPr>
              <a:t>anthracene</a:t>
            </a:r>
            <a:r>
              <a:rPr lang="en-US" altLang="ru-RU" sz="1600" b="0" dirty="0" smtClean="0">
                <a:solidFill>
                  <a:srgbClr val="0070C0"/>
                </a:solidFill>
              </a:rPr>
              <a:t> , </a:t>
            </a:r>
            <a:endParaRPr lang="en-US" altLang="ru-RU" sz="1600" b="0" dirty="0" smtClean="0">
              <a:solidFill>
                <a:srgbClr val="0070C0"/>
              </a:solidFill>
            </a:endParaRPr>
          </a:p>
          <a:p>
            <a:r>
              <a:rPr lang="en-US" altLang="ru-RU" sz="1600" b="0" dirty="0" smtClean="0">
                <a:solidFill>
                  <a:srgbClr val="0070C0"/>
                </a:solidFill>
              </a:rPr>
              <a:t>i.e</a:t>
            </a:r>
            <a:r>
              <a:rPr lang="en-US" altLang="ru-RU" sz="1600" b="0" dirty="0" smtClean="0">
                <a:solidFill>
                  <a:srgbClr val="0070C0"/>
                </a:solidFill>
              </a:rPr>
              <a:t>. </a:t>
            </a:r>
            <a:r>
              <a:rPr lang="en-US" altLang="ru-RU" sz="1600" b="1" dirty="0" smtClean="0">
                <a:solidFill>
                  <a:srgbClr val="0070C0"/>
                </a:solidFill>
              </a:rPr>
              <a:t>50% higher</a:t>
            </a:r>
            <a:r>
              <a:rPr lang="en-US" altLang="ru-RU" sz="1600" dirty="0" smtClean="0">
                <a:solidFill>
                  <a:srgbClr val="0070C0"/>
                </a:solidFill>
              </a:rPr>
              <a:t> than in standard plastic scintillator (like BC-408).</a:t>
            </a:r>
          </a:p>
          <a:p>
            <a:endParaRPr lang="en-US" sz="1600" b="1" dirty="0" smtClean="0">
              <a:solidFill>
                <a:srgbClr val="0070C0"/>
              </a:solidFill>
            </a:endParaRPr>
          </a:p>
          <a:p>
            <a:r>
              <a:rPr lang="en-US" sz="1600" dirty="0" smtClean="0">
                <a:solidFill>
                  <a:srgbClr val="0070C0"/>
                </a:solidFill>
              </a:rPr>
              <a:t>So far only tested on scintillator tiles, not on fibres!</a:t>
            </a:r>
          </a:p>
          <a:p>
            <a:endParaRPr lang="en-US" sz="1600" dirty="0">
              <a:solidFill>
                <a:srgbClr val="0070C0"/>
              </a:solidFill>
            </a:endParaRPr>
          </a:p>
          <a:p>
            <a:r>
              <a:rPr lang="en-US" sz="1600" dirty="0" smtClean="0">
                <a:solidFill>
                  <a:srgbClr val="0070C0"/>
                </a:solidFill>
              </a:rPr>
              <a:t>Radiation hardness </a:t>
            </a:r>
            <a:r>
              <a:rPr lang="en-US" sz="1600" dirty="0" smtClean="0">
                <a:solidFill>
                  <a:srgbClr val="0070C0"/>
                </a:solidFill>
              </a:rPr>
              <a:t>?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To be tested!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457200" y="4978623"/>
            <a:ext cx="626147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Material is highly interesting for </a:t>
            </a:r>
            <a:r>
              <a:rPr lang="en-GB" sz="1600" b="1" dirty="0">
                <a:solidFill>
                  <a:srgbClr val="0070C0"/>
                </a:solidFill>
              </a:rPr>
              <a:t>inner region of SciFi tracker </a:t>
            </a:r>
            <a:r>
              <a:rPr lang="en-GB" sz="1600" dirty="0">
                <a:solidFill>
                  <a:srgbClr val="0070C0"/>
                </a:solidFill>
              </a:rPr>
              <a:t>(strong </a:t>
            </a:r>
            <a:r>
              <a:rPr lang="en-GB" sz="1600" dirty="0" smtClean="0">
                <a:solidFill>
                  <a:srgbClr val="0070C0"/>
                </a:solidFill>
              </a:rPr>
              <a:t>'natural' attenuation </a:t>
            </a:r>
            <a:r>
              <a:rPr lang="en-GB" sz="1600" dirty="0">
                <a:solidFill>
                  <a:srgbClr val="0070C0"/>
                </a:solidFill>
              </a:rPr>
              <a:t>+ high ionising dose). 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>
              <a:solidFill>
                <a:srgbClr val="0070C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Kuraray and ISPM have started to collaborate on the development of NOL based fibres. We expect </a:t>
            </a: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first samples in about 1 month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5992130" y="1180202"/>
            <a:ext cx="26123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dirty="0">
                <a:sym typeface="Wingdings" panose="05000000000000000000" pitchFamily="2" charset="2"/>
              </a:rPr>
              <a:t>(</a:t>
            </a:r>
            <a:r>
              <a:rPr lang="en-GB" sz="1200" dirty="0"/>
              <a:t>Institute of Synthetic Polymeric Materials, </a:t>
            </a:r>
            <a:r>
              <a:rPr lang="en-GB" sz="1200" dirty="0" smtClean="0"/>
              <a:t>Russia, </a:t>
            </a:r>
            <a:r>
              <a:rPr lang="en-GB" sz="1200" dirty="0" smtClean="0">
                <a:sym typeface="Wingdings" panose="05000000000000000000" pitchFamily="2" charset="2"/>
              </a:rPr>
              <a:t>S</a:t>
            </a:r>
            <a:r>
              <a:rPr lang="en-GB" sz="1200" dirty="0">
                <a:sym typeface="Wingdings" panose="05000000000000000000" pitchFamily="2" charset="2"/>
              </a:rPr>
              <a:t>. </a:t>
            </a:r>
            <a:r>
              <a:rPr lang="en-GB" sz="1200" dirty="0" err="1">
                <a:sym typeface="Wingdings" panose="05000000000000000000" pitchFamily="2" charset="2"/>
              </a:rPr>
              <a:t>Ponomarenko</a:t>
            </a:r>
            <a:r>
              <a:rPr lang="en-GB" sz="1200" dirty="0">
                <a:sym typeface="Wingdings" panose="05000000000000000000" pitchFamily="2" charset="2"/>
              </a:rPr>
              <a:t>) </a:t>
            </a:r>
          </a:p>
        </p:txBody>
      </p:sp>
      <p:sp>
        <p:nvSpPr>
          <p:cNvPr id="147" name="Rectangle 218"/>
          <p:cNvSpPr>
            <a:spLocks noChangeArrowheads="1"/>
          </p:cNvSpPr>
          <p:nvPr/>
        </p:nvSpPr>
        <p:spPr bwMode="auto">
          <a:xfrm>
            <a:off x="1403648" y="1911896"/>
            <a:ext cx="1237326" cy="184666"/>
          </a:xfrm>
          <a:prstGeom prst="rect">
            <a:avLst/>
          </a:prstGeom>
          <a:solidFill>
            <a:schemeClr val="bg1"/>
          </a:solidFill>
          <a:ln w="9525">
            <a:solidFill>
              <a:srgbClr val="FF66FF"/>
            </a:solidFill>
            <a:miter lim="800000"/>
            <a:headEnd/>
            <a:tailEnd/>
          </a:ln>
          <a:extLst/>
        </p:spPr>
        <p:txBody>
          <a:bodyPr wrap="none" lIns="0" tIns="0" rIns="0" bIns="0">
            <a:spAutoFit/>
          </a:bodyPr>
          <a:lstStyle/>
          <a:p>
            <a:r>
              <a:rPr lang="en-US" altLang="ru-RU" sz="1200" dirty="0" smtClean="0">
                <a:solidFill>
                  <a:srgbClr val="FF66FF"/>
                </a:solidFill>
              </a:rPr>
              <a:t> polystyrene matrix </a:t>
            </a:r>
            <a:endParaRPr lang="ru-RU" altLang="ru-RU" sz="1200" dirty="0">
              <a:solidFill>
                <a:srgbClr val="FF66FF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6013114" y="767408"/>
            <a:ext cx="2926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S.A. </a:t>
            </a:r>
            <a:r>
              <a:rPr lang="en-GB" sz="1200" dirty="0" err="1" smtClean="0"/>
              <a:t>Ponomarenko</a:t>
            </a:r>
            <a:r>
              <a:rPr lang="en-GB" sz="1200" dirty="0" smtClean="0"/>
              <a:t>, Nature Scientific Report, 8 Oct 2014, doi:10.1038/srep06549 </a:t>
            </a:r>
            <a:endParaRPr lang="en-GB" sz="12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9237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72"/>
    </mc:Choice>
    <mc:Fallback xmlns="">
      <p:transition spd="slow" advTm="6717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reeform 87"/>
          <p:cNvSpPr/>
          <p:nvPr/>
        </p:nvSpPr>
        <p:spPr>
          <a:xfrm>
            <a:off x="3994150" y="2692400"/>
            <a:ext cx="1438275" cy="241300"/>
          </a:xfrm>
          <a:custGeom>
            <a:avLst/>
            <a:gdLst>
              <a:gd name="connsiteX0" fmla="*/ 282575 w 1438275"/>
              <a:gd name="connsiteY0" fmla="*/ 31750 h 241300"/>
              <a:gd name="connsiteX1" fmla="*/ 434975 w 1438275"/>
              <a:gd name="connsiteY1" fmla="*/ 228600 h 241300"/>
              <a:gd name="connsiteX2" fmla="*/ 577850 w 1438275"/>
              <a:gd name="connsiteY2" fmla="*/ 73025 h 241300"/>
              <a:gd name="connsiteX3" fmla="*/ 723900 w 1438275"/>
              <a:gd name="connsiteY3" fmla="*/ 222250 h 241300"/>
              <a:gd name="connsiteX4" fmla="*/ 866775 w 1438275"/>
              <a:gd name="connsiteY4" fmla="*/ 82550 h 241300"/>
              <a:gd name="connsiteX5" fmla="*/ 1016000 w 1438275"/>
              <a:gd name="connsiteY5" fmla="*/ 238125 h 241300"/>
              <a:gd name="connsiteX6" fmla="*/ 1149350 w 1438275"/>
              <a:gd name="connsiteY6" fmla="*/ 63500 h 241300"/>
              <a:gd name="connsiteX7" fmla="*/ 1295400 w 1438275"/>
              <a:gd name="connsiteY7" fmla="*/ 241300 h 241300"/>
              <a:gd name="connsiteX8" fmla="*/ 1438275 w 1438275"/>
              <a:gd name="connsiteY8" fmla="*/ 85725 h 241300"/>
              <a:gd name="connsiteX9" fmla="*/ 1425575 w 1438275"/>
              <a:gd name="connsiteY9" fmla="*/ 9525 h 241300"/>
              <a:gd name="connsiteX10" fmla="*/ 0 w 1438275"/>
              <a:gd name="connsiteY10" fmla="*/ 0 h 241300"/>
              <a:gd name="connsiteX11" fmla="*/ 149225 w 1438275"/>
              <a:gd name="connsiteY11" fmla="*/ 234950 h 241300"/>
              <a:gd name="connsiteX12" fmla="*/ 171450 w 1438275"/>
              <a:gd name="connsiteY12" fmla="*/ 203200 h 241300"/>
              <a:gd name="connsiteX13" fmla="*/ 282575 w 1438275"/>
              <a:gd name="connsiteY13" fmla="*/ 3175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38275" h="241300">
                <a:moveTo>
                  <a:pt x="282575" y="31750"/>
                </a:moveTo>
                <a:lnTo>
                  <a:pt x="434975" y="228600"/>
                </a:lnTo>
                <a:lnTo>
                  <a:pt x="577850" y="73025"/>
                </a:lnTo>
                <a:lnTo>
                  <a:pt x="723900" y="222250"/>
                </a:lnTo>
                <a:lnTo>
                  <a:pt x="866775" y="82550"/>
                </a:lnTo>
                <a:lnTo>
                  <a:pt x="1016000" y="238125"/>
                </a:lnTo>
                <a:lnTo>
                  <a:pt x="1149350" y="63500"/>
                </a:lnTo>
                <a:lnTo>
                  <a:pt x="1295400" y="241300"/>
                </a:lnTo>
                <a:lnTo>
                  <a:pt x="1438275" y="85725"/>
                </a:lnTo>
                <a:lnTo>
                  <a:pt x="1425575" y="9525"/>
                </a:lnTo>
                <a:lnTo>
                  <a:pt x="0" y="0"/>
                </a:lnTo>
                <a:lnTo>
                  <a:pt x="149225" y="234950"/>
                </a:lnTo>
                <a:lnTo>
                  <a:pt x="171450" y="203200"/>
                </a:lnTo>
                <a:lnTo>
                  <a:pt x="282575" y="31750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11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62060" y="1365190"/>
            <a:ext cx="8402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 smtClean="0">
                <a:solidFill>
                  <a:srgbClr val="0070C0"/>
                </a:solidFill>
              </a:rPr>
              <a:t>Fibre mats are produced by winding fibres, layer by layer, on a fine-pitch threaded wheel </a:t>
            </a:r>
          </a:p>
        </p:txBody>
      </p:sp>
      <p:sp>
        <p:nvSpPr>
          <p:cNvPr id="5" name="Can 4"/>
          <p:cNvSpPr/>
          <p:nvPr/>
        </p:nvSpPr>
        <p:spPr>
          <a:xfrm rot="5400000">
            <a:off x="212618" y="2904799"/>
            <a:ext cx="2340260" cy="724366"/>
          </a:xfrm>
          <a:prstGeom prst="can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2259780" y="2774502"/>
            <a:ext cx="1440160" cy="158308"/>
            <a:chOff x="1412032" y="3167354"/>
            <a:chExt cx="1440160" cy="158308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412032" y="316735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559669" y="316744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696443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1844080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984475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2132112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72507" y="3173167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2420144" y="3173262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560539" y="317001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2708176" y="317010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/>
          <p:cNvSpPr/>
          <p:nvPr/>
        </p:nvSpPr>
        <p:spPr>
          <a:xfrm>
            <a:off x="3432355" y="2615917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149087" y="2615917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855727" y="2611154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572459" y="2611154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611560" y="2096852"/>
            <a:ext cx="900100" cy="28803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rved Left Arrow 46"/>
          <p:cNvSpPr/>
          <p:nvPr/>
        </p:nvSpPr>
        <p:spPr>
          <a:xfrm rot="16200000">
            <a:off x="1560381" y="3107112"/>
            <a:ext cx="113062" cy="170683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1578056" y="3206118"/>
            <a:ext cx="45719" cy="144016"/>
          </a:xfrm>
          <a:prstGeom prst="ellips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676271" y="3093495"/>
            <a:ext cx="3192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689996" y="2932810"/>
            <a:ext cx="0" cy="304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990782" y="2934627"/>
            <a:ext cx="0" cy="304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332141" y="3276999"/>
            <a:ext cx="117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 = 270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</a:p>
        </p:txBody>
      </p:sp>
      <p:sp>
        <p:nvSpPr>
          <p:cNvPr id="55" name="Oval 54"/>
          <p:cNvSpPr/>
          <p:nvPr/>
        </p:nvSpPr>
        <p:spPr>
          <a:xfrm>
            <a:off x="1327172" y="1952836"/>
            <a:ext cx="309747" cy="3097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>
            <a:stCxn id="55" idx="6"/>
          </p:cNvCxnSpPr>
          <p:nvPr/>
        </p:nvCxnSpPr>
        <p:spPr>
          <a:xfrm>
            <a:off x="1636919" y="2107710"/>
            <a:ext cx="766877" cy="404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162771" y="4581128"/>
            <a:ext cx="3192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40500" y="4671298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~150 mm</a:t>
            </a:r>
          </a:p>
        </p:txBody>
      </p:sp>
      <p:sp>
        <p:nvSpPr>
          <p:cNvPr id="60" name="TextBox 59"/>
          <p:cNvSpPr txBox="1"/>
          <p:nvPr/>
        </p:nvSpPr>
        <p:spPr>
          <a:xfrm rot="16200000">
            <a:off x="224280" y="2993005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 Ø 900mm</a:t>
            </a:r>
          </a:p>
        </p:txBody>
      </p:sp>
      <p:sp>
        <p:nvSpPr>
          <p:cNvPr id="64" name="Freeform 63"/>
          <p:cNvSpPr/>
          <p:nvPr/>
        </p:nvSpPr>
        <p:spPr>
          <a:xfrm>
            <a:off x="2844117" y="1952836"/>
            <a:ext cx="348146" cy="498038"/>
          </a:xfrm>
          <a:custGeom>
            <a:avLst/>
            <a:gdLst>
              <a:gd name="connsiteX0" fmla="*/ 120650 w 609600"/>
              <a:gd name="connsiteY0" fmla="*/ 0 h 812800"/>
              <a:gd name="connsiteX1" fmla="*/ 0 w 609600"/>
              <a:gd name="connsiteY1" fmla="*/ 508000 h 812800"/>
              <a:gd name="connsiteX2" fmla="*/ 311150 w 609600"/>
              <a:gd name="connsiteY2" fmla="*/ 812800 h 812800"/>
              <a:gd name="connsiteX3" fmla="*/ 609600 w 609600"/>
              <a:gd name="connsiteY3" fmla="*/ 527050 h 812800"/>
              <a:gd name="connsiteX4" fmla="*/ 120650 w 609600"/>
              <a:gd name="connsiteY4" fmla="*/ 0 h 812800"/>
              <a:gd name="connsiteX0" fmla="*/ 120650 w 612598"/>
              <a:gd name="connsiteY0" fmla="*/ 0 h 812848"/>
              <a:gd name="connsiteX1" fmla="*/ 0 w 612598"/>
              <a:gd name="connsiteY1" fmla="*/ 508000 h 812848"/>
              <a:gd name="connsiteX2" fmla="*/ 311150 w 612598"/>
              <a:gd name="connsiteY2" fmla="*/ 812800 h 812848"/>
              <a:gd name="connsiteX3" fmla="*/ 609600 w 612598"/>
              <a:gd name="connsiteY3" fmla="*/ 527050 h 812848"/>
              <a:gd name="connsiteX4" fmla="*/ 120650 w 612598"/>
              <a:gd name="connsiteY4" fmla="*/ 0 h 812848"/>
              <a:gd name="connsiteX0" fmla="*/ 285750 w 612598"/>
              <a:gd name="connsiteY0" fmla="*/ 0 h 876348"/>
              <a:gd name="connsiteX1" fmla="*/ 0 w 612598"/>
              <a:gd name="connsiteY1" fmla="*/ 571500 h 876348"/>
              <a:gd name="connsiteX2" fmla="*/ 311150 w 612598"/>
              <a:gd name="connsiteY2" fmla="*/ 876300 h 876348"/>
              <a:gd name="connsiteX3" fmla="*/ 609600 w 612598"/>
              <a:gd name="connsiteY3" fmla="*/ 590550 h 876348"/>
              <a:gd name="connsiteX4" fmla="*/ 285750 w 612598"/>
              <a:gd name="connsiteY4" fmla="*/ 0 h 87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98" h="876348">
                <a:moveTo>
                  <a:pt x="285750" y="0"/>
                </a:moveTo>
                <a:lnTo>
                  <a:pt x="0" y="571500"/>
                </a:lnTo>
                <a:cubicBezTo>
                  <a:pt x="31750" y="706967"/>
                  <a:pt x="209550" y="873125"/>
                  <a:pt x="311150" y="876300"/>
                </a:cubicBezTo>
                <a:cubicBezTo>
                  <a:pt x="412750" y="879475"/>
                  <a:pt x="641350" y="726017"/>
                  <a:pt x="609600" y="590550"/>
                </a:cubicBezTo>
                <a:lnTo>
                  <a:pt x="285750" y="0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6" name="Group 65"/>
          <p:cNvGrpSpPr/>
          <p:nvPr/>
        </p:nvGrpSpPr>
        <p:grpSpPr>
          <a:xfrm>
            <a:off x="3995936" y="2800260"/>
            <a:ext cx="1440160" cy="158308"/>
            <a:chOff x="1412032" y="3167354"/>
            <a:chExt cx="1440160" cy="158308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1412032" y="316735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1559669" y="316744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696443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1844080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984475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2132112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272507" y="3173167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2420144" y="3173262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560539" y="317001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2708176" y="317010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Oval 76"/>
          <p:cNvSpPr/>
          <p:nvPr/>
        </p:nvSpPr>
        <p:spPr>
          <a:xfrm>
            <a:off x="5168511" y="2641675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885243" y="2641675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4591883" y="26369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4308615" y="26369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5023730" y="2422475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4730370" y="24177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4447102" y="24177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3149087" y="1784543"/>
            <a:ext cx="130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addition of very fluid epoxy glue, TiO2 loaded</a:t>
            </a:r>
          </a:p>
        </p:txBody>
      </p:sp>
      <p:pic>
        <p:nvPicPr>
          <p:cNvPr id="125" name="Picture 3" descr="D:\LHCb SciFi\Photos\IMG_32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65104"/>
            <a:ext cx="3323892" cy="221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" name="TextBox 123"/>
          <p:cNvSpPr txBox="1"/>
          <p:nvPr/>
        </p:nvSpPr>
        <p:spPr>
          <a:xfrm>
            <a:off x="2203160" y="3933056"/>
            <a:ext cx="2723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Fibre winding (at Univ</a:t>
            </a:r>
            <a:r>
              <a:rPr lang="en-GB" sz="1200" dirty="0">
                <a:solidFill>
                  <a:srgbClr val="0070C0"/>
                </a:solidFill>
              </a:rPr>
              <a:t>.</a:t>
            </a:r>
            <a:r>
              <a:rPr lang="en-GB" sz="1200" dirty="0" smtClean="0">
                <a:solidFill>
                  <a:srgbClr val="0070C0"/>
                </a:solidFill>
              </a:rPr>
              <a:t> of Dortmund)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Dedicated machine, in-house production</a:t>
            </a: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492585" y="2235126"/>
            <a:ext cx="3192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612" y="4382557"/>
            <a:ext cx="3323892" cy="2215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601" name="Straight Connector 25600"/>
          <p:cNvCxnSpPr/>
          <p:nvPr/>
        </p:nvCxnSpPr>
        <p:spPr>
          <a:xfrm>
            <a:off x="899592" y="2217621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952550" y="22175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3" name="TextBox 25602"/>
          <p:cNvSpPr txBox="1"/>
          <p:nvPr/>
        </p:nvSpPr>
        <p:spPr>
          <a:xfrm>
            <a:off x="293420" y="1938431"/>
            <a:ext cx="591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feeder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731552" y="3933056"/>
            <a:ext cx="2224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Test winding (at Univ</a:t>
            </a:r>
            <a:r>
              <a:rPr lang="en-GB" sz="1200" dirty="0">
                <a:solidFill>
                  <a:srgbClr val="0070C0"/>
                </a:solidFill>
              </a:rPr>
              <a:t>.</a:t>
            </a:r>
            <a:r>
              <a:rPr lang="en-GB" sz="1200" dirty="0" smtClean="0">
                <a:solidFill>
                  <a:srgbClr val="0070C0"/>
                </a:solidFill>
              </a:rPr>
              <a:t> of Aachen)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Use of a large CNC lathe.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89013" y="678487"/>
            <a:ext cx="471603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 smtClean="0">
                <a:solidFill>
                  <a:srgbClr val="0070C0"/>
                </a:solidFill>
              </a:rPr>
              <a:t>Challenge 2: </a:t>
            </a:r>
            <a:r>
              <a:rPr lang="en-GB" sz="2400" dirty="0">
                <a:solidFill>
                  <a:srgbClr val="0070C0"/>
                </a:solidFill>
              </a:rPr>
              <a:t>Geometrical precision  </a:t>
            </a:r>
          </a:p>
        </p:txBody>
      </p:sp>
      <p:sp>
        <p:nvSpPr>
          <p:cNvPr id="111" name="Oval 110"/>
          <p:cNvSpPr/>
          <p:nvPr/>
        </p:nvSpPr>
        <p:spPr>
          <a:xfrm>
            <a:off x="4884975" y="2185813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4591615" y="2181050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56176" y="2045630"/>
            <a:ext cx="23042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After partial polymerisation, the mat is cut and flattened for full polymerisation. 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6047859" y="3237511"/>
            <a:ext cx="2916627" cy="294049"/>
          </a:xfrm>
          <a:prstGeom prst="parallelogram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>
            <a:off x="6860030" y="3573016"/>
            <a:ext cx="1124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 2800 mm</a:t>
            </a:r>
          </a:p>
        </p:txBody>
      </p:sp>
      <p:sp>
        <p:nvSpPr>
          <p:cNvPr id="115" name="TextBox 114"/>
          <p:cNvSpPr txBox="1"/>
          <p:nvPr/>
        </p:nvSpPr>
        <p:spPr>
          <a:xfrm rot="17100000">
            <a:off x="5422783" y="3180857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 150 mm</a:t>
            </a:r>
          </a:p>
        </p:txBody>
      </p:sp>
    </p:spTree>
    <p:extLst>
      <p:ext uri="{BB962C8B-B14F-4D97-AF65-F5344CB8AC3E}">
        <p14:creationId xmlns:p14="http://schemas.microsoft.com/office/powerpoint/2010/main" val="109102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180"/>
    </mc:Choice>
    <mc:Fallback xmlns="">
      <p:transition spd="slow" advTm="5318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68958" y="764704"/>
            <a:ext cx="659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An important parameter: Fibre diameter (non-)uniformity </a:t>
            </a:r>
          </a:p>
        </p:txBody>
      </p:sp>
      <p:pic>
        <p:nvPicPr>
          <p:cNvPr id="13" name="Picture 7" descr="D:\LHCb SciFi\Fibre procurement\Diameter scan\Verlauf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7"/>
          <a:stretch/>
        </p:blipFill>
        <p:spPr bwMode="auto">
          <a:xfrm>
            <a:off x="4271382" y="1760220"/>
            <a:ext cx="4865540" cy="29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3852664" cy="241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8958" y="1195477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Over 99.9% of the length, the fibre diameter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is within 250 ± few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59968" y="2373559"/>
            <a:ext cx="158417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70C0"/>
                </a:solidFill>
              </a:rPr>
              <a:t>~4 M measurements along 12.5 km fibre</a:t>
            </a:r>
          </a:p>
          <a:p>
            <a:r>
              <a:rPr lang="en-GB" sz="1100" dirty="0" smtClean="0">
                <a:solidFill>
                  <a:srgbClr val="0070C0"/>
                </a:solidFill>
              </a:rPr>
              <a:t>(1 point every 3 mm), performed with a LASER </a:t>
            </a:r>
            <a:r>
              <a:rPr lang="en-GB" sz="1100" dirty="0" err="1" smtClean="0">
                <a:solidFill>
                  <a:srgbClr val="0070C0"/>
                </a:solidFill>
              </a:rPr>
              <a:t>micrometer</a:t>
            </a:r>
            <a:r>
              <a:rPr lang="en-GB" sz="11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2462" y="4509120"/>
            <a:ext cx="3456384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However, typically once per km, the fibre diameter increases beyond acceptable limits (~300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m). </a:t>
            </a:r>
          </a:p>
          <a:p>
            <a:endParaRPr lang="en-GB" sz="1050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Bump </a:t>
            </a:r>
            <a:r>
              <a:rPr lang="en-GB" sz="1600" dirty="0" smtClean="0">
                <a:solidFill>
                  <a:srgbClr val="0070C0"/>
                </a:solidFill>
              </a:rPr>
              <a:t>problem addressed together with Kuraray. Expect improvement in coming few months.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98850" y="1912104"/>
            <a:ext cx="782587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Plots by </a:t>
            </a:r>
          </a:p>
          <a:p>
            <a:r>
              <a:rPr lang="en-GB" sz="1050" dirty="0" smtClean="0"/>
              <a:t>P. </a:t>
            </a:r>
            <a:r>
              <a:rPr lang="en-GB" sz="1050" dirty="0" err="1" smtClean="0"/>
              <a:t>Hebler</a:t>
            </a:r>
            <a:r>
              <a:rPr lang="en-GB" sz="1050" dirty="0" smtClean="0"/>
              <a:t>, </a:t>
            </a:r>
          </a:p>
          <a:p>
            <a:r>
              <a:rPr lang="en-GB" sz="1050" dirty="0" smtClean="0"/>
              <a:t>Dortmund.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7" r="10522"/>
          <a:stretch/>
        </p:blipFill>
        <p:spPr bwMode="auto">
          <a:xfrm>
            <a:off x="5635035" y="1353494"/>
            <a:ext cx="1089645" cy="13135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Down Arrow 8"/>
          <p:cNvSpPr/>
          <p:nvPr/>
        </p:nvSpPr>
        <p:spPr>
          <a:xfrm flipV="1">
            <a:off x="6034380" y="2598293"/>
            <a:ext cx="105849" cy="31815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869186" y="4758280"/>
            <a:ext cx="3201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Bumps distort local winding pattern.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6"/>
          <a:srcRect t="9916" b="25678"/>
          <a:stretch/>
        </p:blipFill>
        <p:spPr>
          <a:xfrm>
            <a:off x="3918035" y="5063273"/>
            <a:ext cx="3317940" cy="15716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7830" y="5187366"/>
            <a:ext cx="1829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Occasional bumps </a:t>
            </a:r>
            <a:r>
              <a:rPr lang="en-GB" sz="1600" dirty="0" smtClean="0">
                <a:solidFill>
                  <a:srgbClr val="0070C0"/>
                </a:solidFill>
              </a:rPr>
              <a:t>can in principle be eliminated during winding, but this is time consuming.</a:t>
            </a:r>
          </a:p>
        </p:txBody>
      </p:sp>
    </p:spTree>
    <p:extLst>
      <p:ext uri="{BB962C8B-B14F-4D97-AF65-F5344CB8AC3E}">
        <p14:creationId xmlns:p14="http://schemas.microsoft.com/office/powerpoint/2010/main" val="227639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53"/>
    </mc:Choice>
    <mc:Fallback xmlns="">
      <p:transition spd="slow" advTm="6405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own Arrow 24"/>
          <p:cNvSpPr/>
          <p:nvPr/>
        </p:nvSpPr>
        <p:spPr>
          <a:xfrm rot="10800000">
            <a:off x="8073282" y="5836622"/>
            <a:ext cx="179090" cy="35409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13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08" y="3316342"/>
            <a:ext cx="4215457" cy="27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13" y="3345763"/>
            <a:ext cx="3907349" cy="263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7556" y="3121804"/>
            <a:ext cx="16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before irradiation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8036" y="3121804"/>
            <a:ext cx="1544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after irradiation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07080" y="5548590"/>
            <a:ext cx="648072" cy="102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205176" y="5548590"/>
            <a:ext cx="1656184" cy="1080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604300" y="5548590"/>
            <a:ext cx="720080" cy="1023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607508" y="6135672"/>
            <a:ext cx="533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0 </a:t>
            </a:r>
            <a:r>
              <a:rPr lang="en-GB" sz="1200" dirty="0" err="1" smtClean="0">
                <a:solidFill>
                  <a:srgbClr val="0070C0"/>
                </a:solidFill>
              </a:rPr>
              <a:t>kGy</a:t>
            </a:r>
            <a:endParaRPr lang="en-GB" sz="1200" dirty="0" smtClean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05869" y="6130602"/>
            <a:ext cx="969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3 </a:t>
            </a:r>
            <a:r>
              <a:rPr lang="en-GB" sz="1200" dirty="0" err="1" smtClean="0">
                <a:solidFill>
                  <a:srgbClr val="0070C0"/>
                </a:solidFill>
              </a:rPr>
              <a:t>kGy</a:t>
            </a:r>
            <a:endParaRPr lang="en-GB" sz="1200" dirty="0" smtClean="0">
              <a:solidFill>
                <a:srgbClr val="0070C0"/>
              </a:solidFill>
            </a:endParaRPr>
          </a:p>
          <a:p>
            <a:pPr algn="ctr"/>
            <a:r>
              <a:rPr lang="en-GB" sz="1200" dirty="0">
                <a:solidFill>
                  <a:srgbClr val="0070C0"/>
                </a:solidFill>
              </a:rPr>
              <a:t>a</a:t>
            </a:r>
            <a:r>
              <a:rPr lang="en-GB" sz="1200" dirty="0" smtClean="0">
                <a:solidFill>
                  <a:srgbClr val="0070C0"/>
                </a:solidFill>
              </a:rPr>
              <a:t>t  6.25 </a:t>
            </a:r>
            <a:r>
              <a:rPr lang="en-GB" sz="1200" dirty="0" err="1" smtClean="0">
                <a:solidFill>
                  <a:srgbClr val="0070C0"/>
                </a:solidFill>
              </a:rPr>
              <a:t>Gy</a:t>
            </a:r>
            <a:r>
              <a:rPr lang="en-GB" sz="1200" dirty="0" smtClean="0">
                <a:solidFill>
                  <a:srgbClr val="0070C0"/>
                </a:solidFill>
              </a:rPr>
              <a:t>/s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92332" y="6135687"/>
            <a:ext cx="856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22 </a:t>
            </a:r>
            <a:r>
              <a:rPr lang="en-GB" sz="1200" dirty="0" err="1" smtClean="0">
                <a:solidFill>
                  <a:srgbClr val="0070C0"/>
                </a:solidFill>
              </a:rPr>
              <a:t>kGy</a:t>
            </a:r>
            <a:endParaRPr lang="en-GB" sz="1200" dirty="0" smtClean="0">
              <a:solidFill>
                <a:srgbClr val="0070C0"/>
              </a:solidFill>
            </a:endParaRPr>
          </a:p>
          <a:p>
            <a:r>
              <a:rPr lang="en-GB" sz="1200" dirty="0">
                <a:solidFill>
                  <a:srgbClr val="0070C0"/>
                </a:solidFill>
              </a:rPr>
              <a:t>a</a:t>
            </a:r>
            <a:r>
              <a:rPr lang="en-GB" sz="1200" dirty="0" smtClean="0">
                <a:solidFill>
                  <a:srgbClr val="0070C0"/>
                </a:solidFill>
              </a:rPr>
              <a:t>t 1.4 </a:t>
            </a:r>
            <a:r>
              <a:rPr lang="en-GB" sz="1200" dirty="0" err="1" smtClean="0">
                <a:solidFill>
                  <a:srgbClr val="0070C0"/>
                </a:solidFill>
              </a:rPr>
              <a:t>Gy</a:t>
            </a:r>
            <a:r>
              <a:rPr lang="en-GB" sz="1200" dirty="0" smtClean="0">
                <a:solidFill>
                  <a:srgbClr val="0070C0"/>
                </a:solidFill>
              </a:rPr>
              <a:t>/s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84220" y="4180438"/>
            <a:ext cx="0" cy="13466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581440" y="4180438"/>
            <a:ext cx="0" cy="13466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14878" y="4663200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439 cm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88076" y="4540478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422 cm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261" y="4180438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126 cm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90365" y="4767535"/>
            <a:ext cx="84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52 cm</a:t>
            </a:r>
          </a:p>
        </p:txBody>
      </p:sp>
      <p:sp>
        <p:nvSpPr>
          <p:cNvPr id="17" name="Down Arrow 16"/>
          <p:cNvSpPr/>
          <p:nvPr/>
        </p:nvSpPr>
        <p:spPr>
          <a:xfrm rot="10800000">
            <a:off x="5810554" y="5803592"/>
            <a:ext cx="179090" cy="354092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rot="10800000">
            <a:off x="7209186" y="5836622"/>
            <a:ext cx="179090" cy="354092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39183" y="1222441"/>
            <a:ext cx="81888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Complex subject. Literature relatively poor and contradictory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We perform our own</a:t>
            </a:r>
            <a:r>
              <a:rPr lang="en-GB" sz="1600" dirty="0" smtClean="0">
                <a:solidFill>
                  <a:srgbClr val="0070C0"/>
                </a:solidFill>
              </a:rPr>
              <a:t> irradiation tests under conditions which come close to the ones met in the experiment.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Ionising radiation degrades transparency of polystyrene </a:t>
            </a:r>
            <a:r>
              <a:rPr lang="en-GB" sz="1600" dirty="0" smtClean="0">
                <a:solidFill>
                  <a:srgbClr val="0070C0"/>
                </a:solidFill>
              </a:rPr>
              <a:t>core (shorter att. length), </a:t>
            </a:r>
            <a:r>
              <a:rPr lang="en-GB" sz="1600" dirty="0">
                <a:solidFill>
                  <a:srgbClr val="0070C0"/>
                </a:solidFill>
              </a:rPr>
              <a:t>but </a:t>
            </a:r>
            <a:r>
              <a:rPr lang="en-GB" sz="1600" dirty="0" smtClean="0">
                <a:solidFill>
                  <a:srgbClr val="0070C0"/>
                </a:solidFill>
              </a:rPr>
              <a:t>doesn't affect </a:t>
            </a:r>
            <a:r>
              <a:rPr lang="en-GB" sz="1600" dirty="0">
                <a:solidFill>
                  <a:srgbClr val="0070C0"/>
                </a:solidFill>
              </a:rPr>
              <a:t>scintillation + WLS </a:t>
            </a:r>
            <a:r>
              <a:rPr lang="en-GB" sz="1600" dirty="0" smtClean="0">
                <a:solidFill>
                  <a:srgbClr val="0070C0"/>
                </a:solidFill>
              </a:rPr>
              <a:t>mechanism</a:t>
            </a:r>
            <a:r>
              <a:rPr lang="en-GB" sz="1600" dirty="0">
                <a:solidFill>
                  <a:srgbClr val="0070C0"/>
                </a:solidFill>
              </a:rPr>
              <a:t>. 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Example: LHCb </a:t>
            </a:r>
            <a:r>
              <a:rPr lang="en-GB" sz="1600" dirty="0">
                <a:solidFill>
                  <a:srgbClr val="0070C0"/>
                </a:solidFill>
              </a:rPr>
              <a:t>irradiation test (2012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70C0"/>
                </a:solidFill>
              </a:rPr>
              <a:t>3 m long SCSF-78 fibres (Ø 0.25 mm), embedded in glue (EPOTEK H301-2)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70C0"/>
                </a:solidFill>
              </a:rPr>
              <a:t>irradiated at CERN PS with 24 </a:t>
            </a:r>
            <a:r>
              <a:rPr lang="en-GB" sz="1600" dirty="0" err="1">
                <a:solidFill>
                  <a:srgbClr val="0070C0"/>
                </a:solidFill>
              </a:rPr>
              <a:t>GeV</a:t>
            </a:r>
            <a:r>
              <a:rPr lang="en-GB" sz="1600" dirty="0">
                <a:solidFill>
                  <a:srgbClr val="0070C0"/>
                </a:solidFill>
              </a:rPr>
              <a:t> protons  (+ background of 5·10</a:t>
            </a:r>
            <a:r>
              <a:rPr lang="en-GB" sz="1600" baseline="30000" dirty="0">
                <a:solidFill>
                  <a:srgbClr val="0070C0"/>
                </a:solidFill>
              </a:rPr>
              <a:t>12</a:t>
            </a:r>
            <a:r>
              <a:rPr lang="en-GB" sz="1600" dirty="0">
                <a:solidFill>
                  <a:srgbClr val="0070C0"/>
                </a:solidFill>
              </a:rPr>
              <a:t> n/cm2)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091" y="646188"/>
            <a:ext cx="663034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Challenge 3: Radiation damage to scintillating fibres</a:t>
            </a:r>
          </a:p>
        </p:txBody>
      </p:sp>
    </p:spTree>
    <p:extLst>
      <p:ext uri="{BB962C8B-B14F-4D97-AF65-F5344CB8AC3E}">
        <p14:creationId xmlns:p14="http://schemas.microsoft.com/office/powerpoint/2010/main" val="245527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293"/>
    </mc:Choice>
    <mc:Fallback xmlns="">
      <p:transition spd="slow" advTm="7229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33" y="1327300"/>
            <a:ext cx="4523658" cy="31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84895"/>
            <a:ext cx="2232434" cy="185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167721" y="5194066"/>
            <a:ext cx="37889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dirty="0" smtClean="0">
                <a:solidFill>
                  <a:srgbClr val="0070C0"/>
                </a:solidFill>
              </a:rPr>
              <a:t>Max. signal loss in region around beam pipe (35 </a:t>
            </a:r>
            <a:r>
              <a:rPr lang="en-GB" sz="1600" dirty="0" err="1" smtClean="0">
                <a:solidFill>
                  <a:srgbClr val="0070C0"/>
                </a:solidFill>
              </a:rPr>
              <a:t>kGy</a:t>
            </a:r>
            <a:r>
              <a:rPr lang="en-GB" sz="1600" dirty="0" smtClean="0">
                <a:solidFill>
                  <a:srgbClr val="0070C0"/>
                </a:solidFill>
              </a:rPr>
              <a:t>) of 27%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64088" y="1412776"/>
            <a:ext cx="345638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There is no well-established model to describe  </a:t>
            </a:r>
            <a:r>
              <a:rPr lang="en-GB" sz="1600" dirty="0" smtClean="0">
                <a:latin typeface="Symbol" panose="05050102010706020507" pitchFamily="18" charset="2"/>
              </a:rPr>
              <a:t>L(</a:t>
            </a:r>
            <a:r>
              <a:rPr lang="en-GB" sz="1600" dirty="0" smtClean="0"/>
              <a:t>D</a:t>
            </a:r>
            <a:r>
              <a:rPr lang="en-GB" sz="1600" dirty="0" smtClean="0">
                <a:latin typeface="Symbol" panose="05050102010706020507" pitchFamily="18" charset="2"/>
              </a:rPr>
              <a:t>)/L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 = f(Dose) </a:t>
            </a:r>
            <a:endParaRPr lang="en-GB" sz="1600" dirty="0" smtClean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500" dirty="0">
                <a:solidFill>
                  <a:srgbClr val="0070C0"/>
                </a:solidFill>
              </a:rPr>
              <a:t/>
            </a:r>
            <a:br>
              <a:rPr lang="en-GB" sz="500" dirty="0">
                <a:solidFill>
                  <a:srgbClr val="0070C0"/>
                </a:solidFill>
              </a:rPr>
            </a:br>
            <a:r>
              <a:rPr lang="en-GB" sz="1600" dirty="0" smtClean="0">
                <a:solidFill>
                  <a:srgbClr val="0070C0"/>
                </a:solidFill>
              </a:rPr>
              <a:t>Hara model: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87732" y="2924945"/>
            <a:ext cx="34327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dirty="0">
                <a:solidFill>
                  <a:srgbClr val="0070C0"/>
                </a:solidFill>
              </a:rPr>
              <a:t>d</a:t>
            </a:r>
            <a:r>
              <a:rPr lang="en-GB" sz="1600" dirty="0" smtClean="0">
                <a:solidFill>
                  <a:srgbClr val="0070C0"/>
                </a:solidFill>
              </a:rPr>
              <a:t>escribes our high dose data well, but has some weaknesses (can’t include D=0, can become negative) </a:t>
            </a:r>
          </a:p>
          <a:p>
            <a:pPr lvl="0"/>
            <a:endParaRPr lang="en-GB" sz="1600" dirty="0" smtClean="0">
              <a:solidFill>
                <a:srgbClr val="0070C0"/>
              </a:solidFill>
            </a:endParaRPr>
          </a:p>
          <a:p>
            <a:pPr lvl="0"/>
            <a:r>
              <a:rPr lang="en-GB" sz="1600" dirty="0" smtClean="0">
                <a:solidFill>
                  <a:srgbClr val="0070C0"/>
                </a:solidFill>
              </a:rPr>
              <a:t>We are currently preparing several low-dose (1 </a:t>
            </a:r>
            <a:r>
              <a:rPr lang="en-GB" sz="1600" dirty="0" err="1" smtClean="0">
                <a:solidFill>
                  <a:srgbClr val="0070C0"/>
                </a:solidFill>
              </a:rPr>
              <a:t>kGy</a:t>
            </a:r>
            <a:r>
              <a:rPr lang="en-GB" sz="1600" dirty="0" smtClean="0">
                <a:solidFill>
                  <a:srgbClr val="0070C0"/>
                </a:solidFill>
              </a:rPr>
              <a:t>) irradiations to improve data situation.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4588" y="2819440"/>
            <a:ext cx="1445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Hara model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05027" y="2494533"/>
            <a:ext cx="28280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/>
              <a:t>K. Hara et al., </a:t>
            </a:r>
            <a:r>
              <a:rPr lang="en-GB" sz="1000" dirty="0" smtClean="0"/>
              <a:t>NIM A411 </a:t>
            </a:r>
            <a:r>
              <a:rPr lang="en-GB" sz="1000" dirty="0"/>
              <a:t>(1998), no. 1 31 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611338" y="2105273"/>
            <a:ext cx="2202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Symbol" panose="05050102010706020507" pitchFamily="18" charset="2"/>
              </a:rPr>
              <a:t>L</a:t>
            </a:r>
            <a:r>
              <a:rPr lang="en-GB" sz="1600" dirty="0" smtClean="0"/>
              <a:t>(D)/</a:t>
            </a:r>
            <a:r>
              <a:rPr lang="en-GB" sz="1600" dirty="0">
                <a:latin typeface="Symbol" panose="05050102010706020507" pitchFamily="18" charset="2"/>
              </a:rPr>
              <a:t>L</a:t>
            </a:r>
            <a:r>
              <a:rPr lang="en-GB" sz="1600" dirty="0" smtClean="0"/>
              <a:t>(0) </a:t>
            </a:r>
            <a:r>
              <a:rPr lang="en-GB" sz="1600" dirty="0"/>
              <a:t>=  </a:t>
            </a:r>
            <a:r>
              <a:rPr lang="en-GB" sz="1600" dirty="0" smtClean="0">
                <a:latin typeface="Symbol" panose="05050102010706020507" pitchFamily="18" charset="2"/>
              </a:rPr>
              <a:t>a</a:t>
            </a:r>
            <a:r>
              <a:rPr lang="en-GB" sz="1600" dirty="0" smtClean="0"/>
              <a:t>+ </a:t>
            </a:r>
            <a:r>
              <a:rPr lang="en-GB" sz="1600" dirty="0" smtClean="0">
                <a:latin typeface="Symbol" panose="05050102010706020507" pitchFamily="18" charset="2"/>
              </a:rPr>
              <a:t>b</a:t>
            </a:r>
            <a:r>
              <a:rPr lang="en-GB" sz="1600" dirty="0" smtClean="0"/>
              <a:t> log(D</a:t>
            </a:r>
            <a:r>
              <a:rPr lang="en-GB" dirty="0"/>
              <a:t>)</a:t>
            </a:r>
          </a:p>
        </p:txBody>
      </p:sp>
      <p:sp>
        <p:nvSpPr>
          <p:cNvPr id="21" name="Down Arrow 20"/>
          <p:cNvSpPr/>
          <p:nvPr/>
        </p:nvSpPr>
        <p:spPr>
          <a:xfrm flipV="1">
            <a:off x="3995936" y="4360351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46152" y="848571"/>
            <a:ext cx="8474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More irradiations were performed at KIT (Karlsruhe) 10 MeV protons and in-situ in LHCb cavern. 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5856" y="5194066"/>
            <a:ext cx="1891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latin typeface="Symbol" panose="05050102010706020507" pitchFamily="18" charset="2"/>
              </a:rPr>
              <a:t>L(</a:t>
            </a:r>
            <a:r>
              <a:rPr lang="en-GB" sz="3600" dirty="0"/>
              <a:t>D</a:t>
            </a:r>
            <a:r>
              <a:rPr lang="en-GB" sz="3600" dirty="0" smtClean="0">
                <a:latin typeface="Symbol" panose="05050102010706020507" pitchFamily="18" charset="2"/>
              </a:rPr>
              <a:t>)   </a:t>
            </a:r>
            <a:r>
              <a:rPr lang="en-GB" sz="3600" dirty="0" smtClean="0">
                <a:latin typeface="Symbol" panose="05050102010706020507" pitchFamily="18" charset="2"/>
                <a:sym typeface="Wingdings" panose="05000000000000000000" pitchFamily="2" charset="2"/>
              </a:rPr>
              <a:t></a:t>
            </a:r>
            <a:endParaRPr lang="en-GB" sz="3600" dirty="0"/>
          </a:p>
        </p:txBody>
      </p:sp>
      <p:sp>
        <p:nvSpPr>
          <p:cNvPr id="8" name="Flowchart: Or 7"/>
          <p:cNvSpPr/>
          <p:nvPr/>
        </p:nvSpPr>
        <p:spPr>
          <a:xfrm>
            <a:off x="2555776" y="5251587"/>
            <a:ext cx="500512" cy="500512"/>
          </a:xfrm>
          <a:prstGeom prst="flowChar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33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413"/>
    </mc:Choice>
    <mc:Fallback xmlns="">
      <p:transition spd="slow" advTm="6941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772816"/>
            <a:ext cx="5038725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40152" y="2060848"/>
            <a:ext cx="28803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We co-develop with </a:t>
            </a:r>
            <a:r>
              <a:rPr lang="en-GB" sz="1600" b="1" dirty="0" smtClean="0">
                <a:solidFill>
                  <a:srgbClr val="0070C0"/>
                </a:solidFill>
              </a:rPr>
              <a:t>Hamamatsu (JP)</a:t>
            </a:r>
            <a:r>
              <a:rPr lang="en-GB" sz="1600" dirty="0" smtClean="0">
                <a:solidFill>
                  <a:srgbClr val="0070C0"/>
                </a:solidFill>
              </a:rPr>
              <a:t> and </a:t>
            </a:r>
            <a:r>
              <a:rPr lang="en-GB" sz="1600" b="1" dirty="0" smtClean="0">
                <a:solidFill>
                  <a:srgbClr val="0070C0"/>
                </a:solidFill>
              </a:rPr>
              <a:t>KETEK (DE)</a:t>
            </a:r>
            <a:r>
              <a:rPr lang="en-GB" sz="1600" dirty="0" smtClean="0">
                <a:solidFill>
                  <a:srgbClr val="0070C0"/>
                </a:solidFill>
              </a:rPr>
              <a:t> 128-channels SiPM arrays, with very similar dimensions. 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1600" b="1" dirty="0">
                <a:solidFill>
                  <a:srgbClr val="0070C0"/>
                </a:solidFill>
              </a:rPr>
              <a:t>Photon detection efficiency </a:t>
            </a:r>
          </a:p>
          <a:p>
            <a:pPr>
              <a:spcBef>
                <a:spcPct val="0"/>
              </a:spcBef>
              <a:defRPr/>
            </a:pPr>
            <a:r>
              <a:rPr lang="en-US" sz="1600" dirty="0">
                <a:solidFill>
                  <a:srgbClr val="0070C0"/>
                </a:solidFill>
              </a:rPr>
              <a:t>PDE = QE · </a:t>
            </a:r>
            <a:r>
              <a:rPr lang="en-US" sz="1600" dirty="0" err="1">
                <a:solidFill>
                  <a:srgbClr val="0070C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err="1">
                <a:solidFill>
                  <a:srgbClr val="0070C0"/>
                </a:solidFill>
              </a:rPr>
              <a:t>geom</a:t>
            </a:r>
            <a:r>
              <a:rPr lang="en-US" sz="1600" baseline="-25000" dirty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· </a:t>
            </a:r>
            <a:r>
              <a:rPr lang="en-US" sz="1600" dirty="0" err="1">
                <a:solidFill>
                  <a:srgbClr val="0070C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err="1">
                <a:solidFill>
                  <a:srgbClr val="0070C0"/>
                </a:solidFill>
              </a:rPr>
              <a:t>avalanche</a:t>
            </a:r>
            <a:endParaRPr lang="en-US" sz="1600" baseline="-25000" dirty="0">
              <a:solidFill>
                <a:srgbClr val="0070C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685" y="2276872"/>
            <a:ext cx="966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2 x 64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channels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96336" y="4107308"/>
            <a:ext cx="725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=f(OV)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833222" y="3893964"/>
            <a:ext cx="0" cy="264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084168" y="4430502"/>
            <a:ext cx="30598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e</a:t>
            </a:r>
            <a:r>
              <a:rPr lang="en-US" baseline="-25000" dirty="0" err="1" smtClean="0">
                <a:solidFill>
                  <a:srgbClr val="0070C0"/>
                </a:solidFill>
              </a:rPr>
              <a:t>geom</a:t>
            </a:r>
            <a:r>
              <a:rPr lang="en-US" baseline="-250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can be </a:t>
            </a:r>
            <a:r>
              <a:rPr lang="en-US" sz="1600" dirty="0" err="1" smtClean="0">
                <a:solidFill>
                  <a:srgbClr val="0070C0"/>
                </a:solidFill>
              </a:rPr>
              <a:t>optimised</a:t>
            </a:r>
            <a:r>
              <a:rPr lang="en-US" sz="1600" dirty="0" smtClean="0">
                <a:solidFill>
                  <a:srgbClr val="0070C0"/>
                </a:solidFill>
              </a:rPr>
              <a:t> by increasing the pixel size.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avalanche</a:t>
            </a:r>
            <a:r>
              <a:rPr lang="en-US" sz="1600" baseline="-250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can be increased by higher OV. </a:t>
            </a:r>
            <a:endParaRPr lang="en-US" sz="1600" dirty="0">
              <a:solidFill>
                <a:srgbClr val="0070C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Both effects must be counter-acted by efficient trenches to control pixel-to-pixel cross-talk.    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67544" y="2861647"/>
            <a:ext cx="720080" cy="783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1704" y="3555410"/>
            <a:ext cx="511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PCB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3887" y="3989615"/>
            <a:ext cx="998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Flex cable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27584" y="3221687"/>
            <a:ext cx="720080" cy="783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51520" y="908720"/>
            <a:ext cx="864096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Challenge 4: Optimised </a:t>
            </a:r>
            <a:r>
              <a:rPr lang="en-GB" sz="2400" dirty="0">
                <a:solidFill>
                  <a:srgbClr val="0070C0"/>
                </a:solidFill>
              </a:rPr>
              <a:t>SiPM detectors and their radiation hardness</a:t>
            </a:r>
          </a:p>
        </p:txBody>
      </p:sp>
    </p:spTree>
    <p:extLst>
      <p:ext uri="{BB962C8B-B14F-4D97-AF65-F5344CB8AC3E}">
        <p14:creationId xmlns:p14="http://schemas.microsoft.com/office/powerpoint/2010/main" val="341812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197"/>
    </mc:Choice>
    <mc:Fallback xmlns="">
      <p:transition spd="slow" advTm="6919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90920" y="786190"/>
            <a:ext cx="458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PDE and cross talk measurements at CERN and EPFL  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3905187"/>
              </p:ext>
            </p:extLst>
          </p:nvPr>
        </p:nvGraphicFramePr>
        <p:xfrm>
          <a:off x="107504" y="1052736"/>
          <a:ext cx="4608511" cy="3643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3083848"/>
              </p:ext>
            </p:extLst>
          </p:nvPr>
        </p:nvGraphicFramePr>
        <p:xfrm>
          <a:off x="4427984" y="1052736"/>
          <a:ext cx="5129591" cy="3493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2136"/>
              </p:ext>
            </p:extLst>
          </p:nvPr>
        </p:nvGraphicFramePr>
        <p:xfrm>
          <a:off x="4287261" y="4509120"/>
          <a:ext cx="4226430" cy="1700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5593421"/>
              </p:ext>
            </p:extLst>
          </p:nvPr>
        </p:nvGraphicFramePr>
        <p:xfrm>
          <a:off x="275999" y="4468867"/>
          <a:ext cx="4017819" cy="1839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1043608" y="1844824"/>
            <a:ext cx="1120820" cy="415498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GB" sz="1050" dirty="0">
                <a:solidFill>
                  <a:srgbClr val="0070C0"/>
                </a:solidFill>
              </a:rPr>
              <a:t>(X-talk and </a:t>
            </a:r>
            <a:r>
              <a:rPr lang="en-GB" sz="1050" dirty="0" smtClean="0">
                <a:solidFill>
                  <a:srgbClr val="0070C0"/>
                </a:solidFill>
              </a:rPr>
              <a:t>after</a:t>
            </a:r>
          </a:p>
          <a:p>
            <a:r>
              <a:rPr lang="en-GB" sz="1050" dirty="0" smtClean="0">
                <a:solidFill>
                  <a:srgbClr val="0070C0"/>
                </a:solidFill>
              </a:rPr>
              <a:t> </a:t>
            </a:r>
            <a:r>
              <a:rPr lang="en-GB" sz="1050" dirty="0">
                <a:solidFill>
                  <a:srgbClr val="0070C0"/>
                </a:solidFill>
              </a:rPr>
              <a:t>pulses removed)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91591" y="2130589"/>
            <a:ext cx="1120820" cy="415498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GB" sz="1050" dirty="0">
                <a:solidFill>
                  <a:srgbClr val="0070C0"/>
                </a:solidFill>
              </a:rPr>
              <a:t>(X-talk and </a:t>
            </a:r>
            <a:r>
              <a:rPr lang="en-GB" sz="1050" dirty="0" smtClean="0">
                <a:solidFill>
                  <a:srgbClr val="0070C0"/>
                </a:solidFill>
              </a:rPr>
              <a:t>after</a:t>
            </a:r>
          </a:p>
          <a:p>
            <a:r>
              <a:rPr lang="en-GB" sz="1050" dirty="0" smtClean="0">
                <a:solidFill>
                  <a:srgbClr val="0070C0"/>
                </a:solidFill>
              </a:rPr>
              <a:t> </a:t>
            </a:r>
            <a:r>
              <a:rPr lang="en-GB" sz="1050" dirty="0">
                <a:solidFill>
                  <a:srgbClr val="0070C0"/>
                </a:solidFill>
              </a:rPr>
              <a:t>pulses removed)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3126" y="1268760"/>
            <a:ext cx="1361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with trenches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3125" y="1268760"/>
            <a:ext cx="1361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with trenches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8409" y="1268760"/>
            <a:ext cx="1729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with new trenches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22500" y="6237312"/>
            <a:ext cx="565533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Received very recently also new Hamamatsu devices (under test)!</a:t>
            </a:r>
          </a:p>
        </p:txBody>
      </p:sp>
      <p:sp>
        <p:nvSpPr>
          <p:cNvPr id="18" name="Freeform 17"/>
          <p:cNvSpPr/>
          <p:nvPr/>
        </p:nvSpPr>
        <p:spPr>
          <a:xfrm>
            <a:off x="6314391" y="1599370"/>
            <a:ext cx="2146041" cy="2456400"/>
          </a:xfrm>
          <a:custGeom>
            <a:avLst/>
            <a:gdLst>
              <a:gd name="connsiteX0" fmla="*/ 0 w 2146041"/>
              <a:gd name="connsiteY0" fmla="*/ 2519266 h 2528596"/>
              <a:gd name="connsiteX1" fmla="*/ 121298 w 2146041"/>
              <a:gd name="connsiteY1" fmla="*/ 1968759 h 2528596"/>
              <a:gd name="connsiteX2" fmla="*/ 205273 w 2146041"/>
              <a:gd name="connsiteY2" fmla="*/ 1119674 h 2528596"/>
              <a:gd name="connsiteX3" fmla="*/ 261257 w 2146041"/>
              <a:gd name="connsiteY3" fmla="*/ 335902 h 2528596"/>
              <a:gd name="connsiteX4" fmla="*/ 307910 w 2146041"/>
              <a:gd name="connsiteY4" fmla="*/ 223935 h 2528596"/>
              <a:gd name="connsiteX5" fmla="*/ 363894 w 2146041"/>
              <a:gd name="connsiteY5" fmla="*/ 0 h 2528596"/>
              <a:gd name="connsiteX6" fmla="*/ 503853 w 2146041"/>
              <a:gd name="connsiteY6" fmla="*/ 205274 h 2528596"/>
              <a:gd name="connsiteX7" fmla="*/ 755779 w 2146041"/>
              <a:gd name="connsiteY7" fmla="*/ 1073021 h 2528596"/>
              <a:gd name="connsiteX8" fmla="*/ 1175657 w 2146041"/>
              <a:gd name="connsiteY8" fmla="*/ 1931437 h 2528596"/>
              <a:gd name="connsiteX9" fmla="*/ 1530220 w 2146041"/>
              <a:gd name="connsiteY9" fmla="*/ 2313992 h 2528596"/>
              <a:gd name="connsiteX10" fmla="*/ 2146041 w 2146041"/>
              <a:gd name="connsiteY10" fmla="*/ 2528596 h 2528596"/>
              <a:gd name="connsiteX0" fmla="*/ 0 w 2146041"/>
              <a:gd name="connsiteY0" fmla="*/ 2519266 h 2528596"/>
              <a:gd name="connsiteX1" fmla="*/ 121298 w 2146041"/>
              <a:gd name="connsiteY1" fmla="*/ 1968759 h 2528596"/>
              <a:gd name="connsiteX2" fmla="*/ 205273 w 2146041"/>
              <a:gd name="connsiteY2" fmla="*/ 1119674 h 2528596"/>
              <a:gd name="connsiteX3" fmla="*/ 261257 w 2146041"/>
              <a:gd name="connsiteY3" fmla="*/ 335902 h 2528596"/>
              <a:gd name="connsiteX4" fmla="*/ 307910 w 2146041"/>
              <a:gd name="connsiteY4" fmla="*/ 223935 h 2528596"/>
              <a:gd name="connsiteX5" fmla="*/ 363894 w 2146041"/>
              <a:gd name="connsiteY5" fmla="*/ 0 h 2528596"/>
              <a:gd name="connsiteX6" fmla="*/ 503853 w 2146041"/>
              <a:gd name="connsiteY6" fmla="*/ 205274 h 2528596"/>
              <a:gd name="connsiteX7" fmla="*/ 755779 w 2146041"/>
              <a:gd name="connsiteY7" fmla="*/ 1073021 h 2528596"/>
              <a:gd name="connsiteX8" fmla="*/ 1175657 w 2146041"/>
              <a:gd name="connsiteY8" fmla="*/ 1931437 h 2528596"/>
              <a:gd name="connsiteX9" fmla="*/ 1530220 w 2146041"/>
              <a:gd name="connsiteY9" fmla="*/ 2313992 h 2528596"/>
              <a:gd name="connsiteX10" fmla="*/ 2146041 w 2146041"/>
              <a:gd name="connsiteY10" fmla="*/ 2528596 h 2528596"/>
              <a:gd name="connsiteX0" fmla="*/ 0 w 2146041"/>
              <a:gd name="connsiteY0" fmla="*/ 2519266 h 2528596"/>
              <a:gd name="connsiteX1" fmla="*/ 121298 w 2146041"/>
              <a:gd name="connsiteY1" fmla="*/ 1968759 h 2528596"/>
              <a:gd name="connsiteX2" fmla="*/ 205273 w 2146041"/>
              <a:gd name="connsiteY2" fmla="*/ 1119674 h 2528596"/>
              <a:gd name="connsiteX3" fmla="*/ 261257 w 2146041"/>
              <a:gd name="connsiteY3" fmla="*/ 335902 h 2528596"/>
              <a:gd name="connsiteX4" fmla="*/ 307910 w 2146041"/>
              <a:gd name="connsiteY4" fmla="*/ 223935 h 2528596"/>
              <a:gd name="connsiteX5" fmla="*/ 363894 w 2146041"/>
              <a:gd name="connsiteY5" fmla="*/ 0 h 2528596"/>
              <a:gd name="connsiteX6" fmla="*/ 503853 w 2146041"/>
              <a:gd name="connsiteY6" fmla="*/ 205274 h 2528596"/>
              <a:gd name="connsiteX7" fmla="*/ 755779 w 2146041"/>
              <a:gd name="connsiteY7" fmla="*/ 1073021 h 2528596"/>
              <a:gd name="connsiteX8" fmla="*/ 1175657 w 2146041"/>
              <a:gd name="connsiteY8" fmla="*/ 1931437 h 2528596"/>
              <a:gd name="connsiteX9" fmla="*/ 1530220 w 2146041"/>
              <a:gd name="connsiteY9" fmla="*/ 2313992 h 2528596"/>
              <a:gd name="connsiteX10" fmla="*/ 2146041 w 2146041"/>
              <a:gd name="connsiteY10" fmla="*/ 2528596 h 2528596"/>
              <a:gd name="connsiteX0" fmla="*/ 0 w 2146041"/>
              <a:gd name="connsiteY0" fmla="*/ 2544080 h 2553410"/>
              <a:gd name="connsiteX1" fmla="*/ 121298 w 2146041"/>
              <a:gd name="connsiteY1" fmla="*/ 1993573 h 2553410"/>
              <a:gd name="connsiteX2" fmla="*/ 205273 w 2146041"/>
              <a:gd name="connsiteY2" fmla="*/ 1144488 h 2553410"/>
              <a:gd name="connsiteX3" fmla="*/ 261257 w 2146041"/>
              <a:gd name="connsiteY3" fmla="*/ 360716 h 2553410"/>
              <a:gd name="connsiteX4" fmla="*/ 307910 w 2146041"/>
              <a:gd name="connsiteY4" fmla="*/ 248749 h 2553410"/>
              <a:gd name="connsiteX5" fmla="*/ 363894 w 2146041"/>
              <a:gd name="connsiteY5" fmla="*/ 24814 h 2553410"/>
              <a:gd name="connsiteX6" fmla="*/ 503853 w 2146041"/>
              <a:gd name="connsiteY6" fmla="*/ 230088 h 2553410"/>
              <a:gd name="connsiteX7" fmla="*/ 755779 w 2146041"/>
              <a:gd name="connsiteY7" fmla="*/ 1097835 h 2553410"/>
              <a:gd name="connsiteX8" fmla="*/ 1175657 w 2146041"/>
              <a:gd name="connsiteY8" fmla="*/ 1956251 h 2553410"/>
              <a:gd name="connsiteX9" fmla="*/ 1530220 w 2146041"/>
              <a:gd name="connsiteY9" fmla="*/ 2338806 h 2553410"/>
              <a:gd name="connsiteX10" fmla="*/ 2146041 w 2146041"/>
              <a:gd name="connsiteY10" fmla="*/ 2553410 h 2553410"/>
              <a:gd name="connsiteX0" fmla="*/ 0 w 2146041"/>
              <a:gd name="connsiteY0" fmla="*/ 2531970 h 2541300"/>
              <a:gd name="connsiteX1" fmla="*/ 121298 w 2146041"/>
              <a:gd name="connsiteY1" fmla="*/ 1981463 h 2541300"/>
              <a:gd name="connsiteX2" fmla="*/ 205273 w 2146041"/>
              <a:gd name="connsiteY2" fmla="*/ 1132378 h 2541300"/>
              <a:gd name="connsiteX3" fmla="*/ 261257 w 2146041"/>
              <a:gd name="connsiteY3" fmla="*/ 348606 h 2541300"/>
              <a:gd name="connsiteX4" fmla="*/ 307910 w 2146041"/>
              <a:gd name="connsiteY4" fmla="*/ 236639 h 2541300"/>
              <a:gd name="connsiteX5" fmla="*/ 363894 w 2146041"/>
              <a:gd name="connsiteY5" fmla="*/ 12704 h 2541300"/>
              <a:gd name="connsiteX6" fmla="*/ 503853 w 2146041"/>
              <a:gd name="connsiteY6" fmla="*/ 217978 h 2541300"/>
              <a:gd name="connsiteX7" fmla="*/ 755779 w 2146041"/>
              <a:gd name="connsiteY7" fmla="*/ 1085725 h 2541300"/>
              <a:gd name="connsiteX8" fmla="*/ 1175657 w 2146041"/>
              <a:gd name="connsiteY8" fmla="*/ 1944141 h 2541300"/>
              <a:gd name="connsiteX9" fmla="*/ 1530220 w 2146041"/>
              <a:gd name="connsiteY9" fmla="*/ 2326696 h 2541300"/>
              <a:gd name="connsiteX10" fmla="*/ 2146041 w 2146041"/>
              <a:gd name="connsiteY10" fmla="*/ 2541300 h 2541300"/>
              <a:gd name="connsiteX0" fmla="*/ 0 w 2146041"/>
              <a:gd name="connsiteY0" fmla="*/ 2531970 h 2541300"/>
              <a:gd name="connsiteX1" fmla="*/ 121298 w 2146041"/>
              <a:gd name="connsiteY1" fmla="*/ 1981463 h 2541300"/>
              <a:gd name="connsiteX2" fmla="*/ 205273 w 2146041"/>
              <a:gd name="connsiteY2" fmla="*/ 1132378 h 2541300"/>
              <a:gd name="connsiteX3" fmla="*/ 261257 w 2146041"/>
              <a:gd name="connsiteY3" fmla="*/ 348606 h 2541300"/>
              <a:gd name="connsiteX4" fmla="*/ 307910 w 2146041"/>
              <a:gd name="connsiteY4" fmla="*/ 236639 h 2541300"/>
              <a:gd name="connsiteX5" fmla="*/ 363894 w 2146041"/>
              <a:gd name="connsiteY5" fmla="*/ 12704 h 2541300"/>
              <a:gd name="connsiteX6" fmla="*/ 503853 w 2146041"/>
              <a:gd name="connsiteY6" fmla="*/ 217978 h 2541300"/>
              <a:gd name="connsiteX7" fmla="*/ 755779 w 2146041"/>
              <a:gd name="connsiteY7" fmla="*/ 1085725 h 2541300"/>
              <a:gd name="connsiteX8" fmla="*/ 1175657 w 2146041"/>
              <a:gd name="connsiteY8" fmla="*/ 1944141 h 2541300"/>
              <a:gd name="connsiteX9" fmla="*/ 1530220 w 2146041"/>
              <a:gd name="connsiteY9" fmla="*/ 2326696 h 2541300"/>
              <a:gd name="connsiteX10" fmla="*/ 2146041 w 2146041"/>
              <a:gd name="connsiteY10" fmla="*/ 2541300 h 2541300"/>
              <a:gd name="connsiteX0" fmla="*/ 0 w 2146041"/>
              <a:gd name="connsiteY0" fmla="*/ 2531970 h 2541300"/>
              <a:gd name="connsiteX1" fmla="*/ 121298 w 2146041"/>
              <a:gd name="connsiteY1" fmla="*/ 1981463 h 2541300"/>
              <a:gd name="connsiteX2" fmla="*/ 205273 w 2146041"/>
              <a:gd name="connsiteY2" fmla="*/ 1132378 h 2541300"/>
              <a:gd name="connsiteX3" fmla="*/ 261257 w 2146041"/>
              <a:gd name="connsiteY3" fmla="*/ 348606 h 2541300"/>
              <a:gd name="connsiteX4" fmla="*/ 307910 w 2146041"/>
              <a:gd name="connsiteY4" fmla="*/ 236639 h 2541300"/>
              <a:gd name="connsiteX5" fmla="*/ 363894 w 2146041"/>
              <a:gd name="connsiteY5" fmla="*/ 12704 h 2541300"/>
              <a:gd name="connsiteX6" fmla="*/ 503853 w 2146041"/>
              <a:gd name="connsiteY6" fmla="*/ 217978 h 2541300"/>
              <a:gd name="connsiteX7" fmla="*/ 755779 w 2146041"/>
              <a:gd name="connsiteY7" fmla="*/ 1085725 h 2541300"/>
              <a:gd name="connsiteX8" fmla="*/ 1175657 w 2146041"/>
              <a:gd name="connsiteY8" fmla="*/ 1944141 h 2541300"/>
              <a:gd name="connsiteX9" fmla="*/ 1530220 w 2146041"/>
              <a:gd name="connsiteY9" fmla="*/ 2326696 h 2541300"/>
              <a:gd name="connsiteX10" fmla="*/ 2146041 w 2146041"/>
              <a:gd name="connsiteY10" fmla="*/ 2541300 h 2541300"/>
              <a:gd name="connsiteX0" fmla="*/ 0 w 2146041"/>
              <a:gd name="connsiteY0" fmla="*/ 2531970 h 2541300"/>
              <a:gd name="connsiteX1" fmla="*/ 121298 w 2146041"/>
              <a:gd name="connsiteY1" fmla="*/ 1981463 h 2541300"/>
              <a:gd name="connsiteX2" fmla="*/ 205273 w 2146041"/>
              <a:gd name="connsiteY2" fmla="*/ 1132378 h 2541300"/>
              <a:gd name="connsiteX3" fmla="*/ 261257 w 2146041"/>
              <a:gd name="connsiteY3" fmla="*/ 348606 h 2541300"/>
              <a:gd name="connsiteX4" fmla="*/ 307910 w 2146041"/>
              <a:gd name="connsiteY4" fmla="*/ 236639 h 2541300"/>
              <a:gd name="connsiteX5" fmla="*/ 363894 w 2146041"/>
              <a:gd name="connsiteY5" fmla="*/ 12704 h 2541300"/>
              <a:gd name="connsiteX6" fmla="*/ 503853 w 2146041"/>
              <a:gd name="connsiteY6" fmla="*/ 217978 h 2541300"/>
              <a:gd name="connsiteX7" fmla="*/ 755779 w 2146041"/>
              <a:gd name="connsiteY7" fmla="*/ 1085725 h 2541300"/>
              <a:gd name="connsiteX8" fmla="*/ 1175657 w 2146041"/>
              <a:gd name="connsiteY8" fmla="*/ 1944141 h 2541300"/>
              <a:gd name="connsiteX9" fmla="*/ 1530220 w 2146041"/>
              <a:gd name="connsiteY9" fmla="*/ 2326696 h 2541300"/>
              <a:gd name="connsiteX10" fmla="*/ 2146041 w 2146041"/>
              <a:gd name="connsiteY10" fmla="*/ 2541300 h 2541300"/>
              <a:gd name="connsiteX0" fmla="*/ 0 w 2146041"/>
              <a:gd name="connsiteY0" fmla="*/ 2540215 h 2549545"/>
              <a:gd name="connsiteX1" fmla="*/ 121298 w 2146041"/>
              <a:gd name="connsiteY1" fmla="*/ 1989708 h 2549545"/>
              <a:gd name="connsiteX2" fmla="*/ 205273 w 2146041"/>
              <a:gd name="connsiteY2" fmla="*/ 1140623 h 2549545"/>
              <a:gd name="connsiteX3" fmla="*/ 261257 w 2146041"/>
              <a:gd name="connsiteY3" fmla="*/ 356851 h 2549545"/>
              <a:gd name="connsiteX4" fmla="*/ 363894 w 2146041"/>
              <a:gd name="connsiteY4" fmla="*/ 20949 h 2549545"/>
              <a:gd name="connsiteX5" fmla="*/ 503853 w 2146041"/>
              <a:gd name="connsiteY5" fmla="*/ 226223 h 2549545"/>
              <a:gd name="connsiteX6" fmla="*/ 755779 w 2146041"/>
              <a:gd name="connsiteY6" fmla="*/ 1093970 h 2549545"/>
              <a:gd name="connsiteX7" fmla="*/ 1175657 w 2146041"/>
              <a:gd name="connsiteY7" fmla="*/ 1952386 h 2549545"/>
              <a:gd name="connsiteX8" fmla="*/ 1530220 w 2146041"/>
              <a:gd name="connsiteY8" fmla="*/ 2334941 h 2549545"/>
              <a:gd name="connsiteX9" fmla="*/ 2146041 w 2146041"/>
              <a:gd name="connsiteY9" fmla="*/ 2549545 h 254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6041" h="2549545">
                <a:moveTo>
                  <a:pt x="0" y="2540215"/>
                </a:moveTo>
                <a:cubicBezTo>
                  <a:pt x="40433" y="2356713"/>
                  <a:pt x="87086" y="2222973"/>
                  <a:pt x="121298" y="1989708"/>
                </a:cubicBezTo>
                <a:cubicBezTo>
                  <a:pt x="155510" y="1756443"/>
                  <a:pt x="181947" y="1412766"/>
                  <a:pt x="205273" y="1140623"/>
                </a:cubicBezTo>
                <a:cubicBezTo>
                  <a:pt x="223934" y="879366"/>
                  <a:pt x="234820" y="543463"/>
                  <a:pt x="261257" y="356851"/>
                </a:cubicBezTo>
                <a:cubicBezTo>
                  <a:pt x="287694" y="170239"/>
                  <a:pt x="323461" y="42720"/>
                  <a:pt x="363894" y="20949"/>
                </a:cubicBezTo>
                <a:cubicBezTo>
                  <a:pt x="404327" y="-822"/>
                  <a:pt x="419878" y="-63026"/>
                  <a:pt x="503853" y="226223"/>
                </a:cubicBezTo>
                <a:lnTo>
                  <a:pt x="755779" y="1093970"/>
                </a:lnTo>
                <a:cubicBezTo>
                  <a:pt x="867746" y="1381664"/>
                  <a:pt x="1057469" y="1824868"/>
                  <a:pt x="1175657" y="1952386"/>
                </a:cubicBezTo>
                <a:lnTo>
                  <a:pt x="1530220" y="2334941"/>
                </a:lnTo>
                <a:cubicBezTo>
                  <a:pt x="1648408" y="2462459"/>
                  <a:pt x="1940767" y="2478010"/>
                  <a:pt x="2146041" y="2549545"/>
                </a:cubicBezTo>
              </a:path>
            </a:pathLst>
          </a:custGeom>
          <a:solidFill>
            <a:schemeClr val="accent1">
              <a:lumMod val="40000"/>
              <a:lumOff val="60000"/>
              <a:alpha val="57000"/>
            </a:schemeClr>
          </a:solidFill>
          <a:ln>
            <a:solidFill>
              <a:schemeClr val="accent1">
                <a:shade val="50000"/>
                <a:alpha val="3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400476" y="3043352"/>
            <a:ext cx="1123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Expected scintillation spectrum after full dose in mid-plane </a:t>
            </a:r>
          </a:p>
        </p:txBody>
      </p:sp>
    </p:spTree>
    <p:extLst>
      <p:ext uri="{BB962C8B-B14F-4D97-AF65-F5344CB8AC3E}">
        <p14:creationId xmlns:p14="http://schemas.microsoft.com/office/powerpoint/2010/main" val="61297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20"/>
    </mc:Choice>
    <mc:Fallback xmlns="">
      <p:transition spd="slow" advTm="3872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17</a:t>
            </a:fld>
            <a:endParaRPr lang="en-GB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57" y="2636912"/>
            <a:ext cx="52006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80112" y="3068960"/>
            <a:ext cx="3195464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Dark counts are primary noise source. </a:t>
            </a:r>
            <a:endParaRPr lang="en-GB" sz="1600" dirty="0">
              <a:solidFill>
                <a:srgbClr val="0070C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Keep pixel-to-pixel cross-talk low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olidFill>
                  <a:srgbClr val="0070C0"/>
                </a:solidFill>
              </a:rPr>
              <a:t>avoid double-noise hits (which can seed noise clusters) 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6449" y="5991622"/>
            <a:ext cx="46390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Hamamatsu 2013 technology (single channel devices)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9" y="523940"/>
            <a:ext cx="6768752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</a:rPr>
              <a:t>The SiPMs suffer mainly from the neutrons (NIEL)</a:t>
            </a:r>
            <a:endParaRPr lang="en-GB" sz="2000" dirty="0" smtClean="0">
              <a:solidFill>
                <a:srgbClr val="0070C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 The SiPMs are exposed to 1.2·10</a:t>
            </a:r>
            <a:r>
              <a:rPr lang="en-GB" sz="1600" baseline="30000" dirty="0" smtClean="0">
                <a:solidFill>
                  <a:srgbClr val="0070C0"/>
                </a:solidFill>
              </a:rPr>
              <a:t>12</a:t>
            </a:r>
            <a:r>
              <a:rPr lang="en-GB" sz="1600" dirty="0" smtClean="0">
                <a:solidFill>
                  <a:srgbClr val="0070C0"/>
                </a:solidFill>
              </a:rPr>
              <a:t> n</a:t>
            </a:r>
            <a:r>
              <a:rPr lang="en-GB" sz="1600" baseline="-25000" dirty="0" smtClean="0">
                <a:solidFill>
                  <a:srgbClr val="0070C0"/>
                </a:solidFill>
              </a:rPr>
              <a:t>1Mev.eq.</a:t>
            </a:r>
            <a:r>
              <a:rPr lang="en-GB" sz="1600" dirty="0" smtClean="0">
                <a:solidFill>
                  <a:srgbClr val="0070C0"/>
                </a:solidFill>
              </a:rPr>
              <a:t> /cm</a:t>
            </a:r>
            <a:r>
              <a:rPr lang="en-GB" sz="1600" baseline="30000" dirty="0" smtClean="0">
                <a:solidFill>
                  <a:srgbClr val="0070C0"/>
                </a:solidFill>
              </a:rPr>
              <a:t>2</a:t>
            </a:r>
            <a:r>
              <a:rPr lang="en-GB" sz="1600" dirty="0" smtClean="0">
                <a:solidFill>
                  <a:srgbClr val="0070C0"/>
                </a:solidFill>
              </a:rPr>
              <a:t>  (50 fb</a:t>
            </a:r>
            <a:r>
              <a:rPr lang="en-GB" sz="1600" baseline="30000" dirty="0" smtClean="0">
                <a:solidFill>
                  <a:srgbClr val="0070C0"/>
                </a:solidFill>
              </a:rPr>
              <a:t>-1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 detailed FLUKA simulation showed that shielding (Polyethylene with 5% Boron) can halve this fluence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tests so far done for 6·10</a:t>
            </a:r>
            <a:r>
              <a:rPr lang="en-GB" sz="1600" baseline="30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11</a:t>
            </a:r>
            <a:r>
              <a:rPr lang="en-GB" sz="1600" dirty="0">
                <a:solidFill>
                  <a:srgbClr val="0070C0"/>
                </a:solidFill>
              </a:rPr>
              <a:t>/cm</a:t>
            </a:r>
            <a:r>
              <a:rPr lang="en-GB" sz="1600" baseline="30000" dirty="0">
                <a:solidFill>
                  <a:srgbClr val="0070C0"/>
                </a:solidFill>
              </a:rPr>
              <a:t>2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.</a:t>
            </a:r>
            <a:endParaRPr lang="en-GB" sz="1600" baseline="30000" dirty="0" smtClean="0">
              <a:solidFill>
                <a:srgbClr val="0070C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The SiPMs need to be cooled. Our default working point is -40°C. Noise reduced by factor ~64.  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196385" y="3382462"/>
            <a:ext cx="1395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Scaled to 0.33 mm</a:t>
            </a:r>
            <a:r>
              <a:rPr lang="en-GB" sz="1200" baseline="30000" dirty="0" smtClean="0"/>
              <a:t>2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121" y="1"/>
            <a:ext cx="2234383" cy="191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68457" y="2823270"/>
            <a:ext cx="1406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6·10</a:t>
            </a:r>
            <a:r>
              <a:rPr lang="en-GB" baseline="30000" dirty="0" smtClean="0">
                <a:sym typeface="Wingdings" panose="05000000000000000000" pitchFamily="2" charset="2"/>
              </a:rPr>
              <a:t>11 </a:t>
            </a:r>
            <a:r>
              <a:rPr lang="en-GB" dirty="0" smtClean="0">
                <a:sym typeface="Wingdings" panose="05000000000000000000" pitchFamily="2" charset="2"/>
              </a:rPr>
              <a:t>n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3525210" y="3800812"/>
            <a:ext cx="265644" cy="2656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5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29"/>
    </mc:Choice>
    <mc:Fallback xmlns="">
      <p:transition spd="slow" advTm="7362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18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76593" y="1124744"/>
            <a:ext cx="7920880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~0.6 M channels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40 MHz readout rate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Signal propagation time up to 5m · 6ns/m = 30ns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some spill over to next BC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No adequate (fast, low power) multi-channel ASIC available 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3050" y="2514382"/>
            <a:ext cx="728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LHCb develops its own ASIC, called PACIFIC, with 64 channels </a:t>
            </a:r>
            <a:r>
              <a:rPr lang="en-GB" sz="1600" dirty="0" smtClean="0">
                <a:solidFill>
                  <a:srgbClr val="0070C0"/>
                </a:solidFill>
              </a:rPr>
              <a:t>(130 </a:t>
            </a:r>
            <a:r>
              <a:rPr lang="en-GB" sz="1600" dirty="0">
                <a:solidFill>
                  <a:srgbClr val="0070C0"/>
                </a:solidFill>
              </a:rPr>
              <a:t>nm </a:t>
            </a:r>
            <a:r>
              <a:rPr lang="en-GB" sz="1600" dirty="0" smtClean="0">
                <a:solidFill>
                  <a:srgbClr val="0070C0"/>
                </a:solidFill>
              </a:rPr>
              <a:t>CMOS, TSMC)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19" y="3259822"/>
            <a:ext cx="340688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3 hardware thresholds (=2 bits)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seed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neighbour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high 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p</a:t>
            </a:r>
            <a:r>
              <a:rPr lang="en-GB" sz="1600" b="1" dirty="0" smtClean="0">
                <a:solidFill>
                  <a:srgbClr val="0070C0"/>
                </a:solidFill>
              </a:rPr>
              <a:t>lus a sum threshold (FPGA) </a:t>
            </a:r>
            <a:r>
              <a:rPr lang="en-GB" sz="1600" dirty="0" smtClean="0">
                <a:solidFill>
                  <a:srgbClr val="0070C0"/>
                </a:solidFill>
              </a:rPr>
              <a:t>are a good compromise between precision (&lt;100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m), discrimination of noise and data volume.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Compared to </a:t>
            </a:r>
            <a:r>
              <a:rPr lang="en-GB" sz="1600" dirty="0" err="1" smtClean="0">
                <a:solidFill>
                  <a:srgbClr val="0070C0"/>
                </a:solidFill>
              </a:rPr>
              <a:t>analog</a:t>
            </a:r>
            <a:r>
              <a:rPr lang="en-GB" sz="1600" dirty="0" smtClean="0">
                <a:solidFill>
                  <a:srgbClr val="0070C0"/>
                </a:solidFill>
              </a:rPr>
              <a:t> (6 bit) readout, expect resolution to degrade from ~50 to 60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m. Marginal impact on p-resolution.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43963" y="2879219"/>
            <a:ext cx="1334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P ~ 8 </a:t>
            </a:r>
            <a:r>
              <a:rPr lang="en-GB" sz="1200" dirty="0" err="1" smtClean="0">
                <a:solidFill>
                  <a:srgbClr val="0070C0"/>
                </a:solidFill>
              </a:rPr>
              <a:t>mW</a:t>
            </a:r>
            <a:r>
              <a:rPr lang="en-GB" sz="1200" dirty="0" smtClean="0">
                <a:solidFill>
                  <a:srgbClr val="0070C0"/>
                </a:solidFill>
              </a:rPr>
              <a:t>/channel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93" y="4473187"/>
            <a:ext cx="3877444" cy="2124165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6200000">
            <a:off x="-242969" y="3698707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</a:rPr>
              <a:t>Z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in</a:t>
            </a:r>
            <a:r>
              <a:rPr lang="en-GB" sz="1200" dirty="0" smtClean="0">
                <a:solidFill>
                  <a:srgbClr val="0070C0"/>
                </a:solidFill>
              </a:rPr>
              <a:t> ~20-40 </a:t>
            </a:r>
            <a:r>
              <a:rPr lang="en-GB" sz="1200" dirty="0" smtClean="0">
                <a:solidFill>
                  <a:srgbClr val="0070C0"/>
                </a:solidFill>
                <a:latin typeface="Symbol" panose="05050102010706020507" pitchFamily="18" charset="2"/>
              </a:rPr>
              <a:t>W</a:t>
            </a:r>
          </a:p>
        </p:txBody>
      </p:sp>
      <p:pic>
        <p:nvPicPr>
          <p:cNvPr id="535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0" y="3138137"/>
            <a:ext cx="5024409" cy="15110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1547664" y="4304129"/>
            <a:ext cx="968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</a:rPr>
              <a:t>f</a:t>
            </a:r>
            <a:r>
              <a:rPr lang="en-GB" sz="1200" baseline="-25000" dirty="0" err="1">
                <a:solidFill>
                  <a:srgbClr val="0070C0"/>
                </a:solidFill>
              </a:rPr>
              <a:t>f</a:t>
            </a:r>
            <a:r>
              <a:rPr lang="en-GB" sz="1200" dirty="0" smtClean="0">
                <a:solidFill>
                  <a:srgbClr val="0070C0"/>
                </a:solidFill>
              </a:rPr>
              <a:t> ~ 250 MHz</a:t>
            </a:r>
          </a:p>
        </p:txBody>
      </p:sp>
      <p:sp>
        <p:nvSpPr>
          <p:cNvPr id="32151" name="Rectangle 32150"/>
          <p:cNvSpPr/>
          <p:nvPr/>
        </p:nvSpPr>
        <p:spPr>
          <a:xfrm>
            <a:off x="827584" y="404664"/>
            <a:ext cx="6120680" cy="55399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Challenge 5: Fast readout with manageable data volume</a:t>
            </a:r>
          </a:p>
        </p:txBody>
      </p:sp>
    </p:spTree>
    <p:extLst>
      <p:ext uri="{BB962C8B-B14F-4D97-AF65-F5344CB8AC3E}">
        <p14:creationId xmlns:p14="http://schemas.microsoft.com/office/powerpoint/2010/main" val="63632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036"/>
    </mc:Choice>
    <mc:Fallback xmlns="">
      <p:transition spd="slow" advTm="8303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28800"/>
            <a:ext cx="4547865" cy="47602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27584" y="404664"/>
            <a:ext cx="5472608" cy="55399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Challenge 6: Integration (incl. operation at -40 °C)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54620"/>
            <a:ext cx="1777668" cy="3410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Line Callout 1 (No Border) 13"/>
          <p:cNvSpPr/>
          <p:nvPr/>
        </p:nvSpPr>
        <p:spPr>
          <a:xfrm>
            <a:off x="2309645" y="2924944"/>
            <a:ext cx="1865391" cy="324036"/>
          </a:xfrm>
          <a:prstGeom prst="callout1">
            <a:avLst>
              <a:gd name="adj1" fmla="val 42266"/>
              <a:gd name="adj2" fmla="val 99101"/>
              <a:gd name="adj3" fmla="val 170997"/>
              <a:gd name="adj4" fmla="val 15195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1600" dirty="0" err="1" smtClean="0"/>
              <a:t>SiPM</a:t>
            </a:r>
            <a:r>
              <a:rPr lang="nl-NL" sz="1600" dirty="0" smtClean="0"/>
              <a:t> </a:t>
            </a:r>
            <a:r>
              <a:rPr lang="nl-NL" sz="1600" dirty="0" err="1" smtClean="0"/>
              <a:t>cooling</a:t>
            </a:r>
            <a:r>
              <a:rPr lang="nl-NL" sz="1600" dirty="0" smtClean="0"/>
              <a:t> </a:t>
            </a:r>
            <a:r>
              <a:rPr lang="nl-NL" sz="1600" dirty="0" err="1" smtClean="0"/>
              <a:t>pipes</a:t>
            </a:r>
            <a:endParaRPr lang="en-US" sz="1600" dirty="0"/>
          </a:p>
        </p:txBody>
      </p:sp>
      <p:sp>
        <p:nvSpPr>
          <p:cNvPr id="16" name="Line Callout 1 (No Border) 15"/>
          <p:cNvSpPr/>
          <p:nvPr/>
        </p:nvSpPr>
        <p:spPr>
          <a:xfrm>
            <a:off x="2309645" y="4653136"/>
            <a:ext cx="1728192" cy="792088"/>
          </a:xfrm>
          <a:prstGeom prst="callout1">
            <a:avLst>
              <a:gd name="adj1" fmla="val 47610"/>
              <a:gd name="adj2" fmla="val 98811"/>
              <a:gd name="adj3" fmla="val 60988"/>
              <a:gd name="adj4" fmla="val 134381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1600" dirty="0" err="1" smtClean="0"/>
              <a:t>Insulation</a:t>
            </a:r>
            <a:endParaRPr lang="nl-NL" sz="1600" dirty="0" smtClean="0"/>
          </a:p>
          <a:p>
            <a:pPr algn="ctr"/>
            <a:r>
              <a:rPr lang="nl-NL" sz="1600" dirty="0" smtClean="0"/>
              <a:t>(</a:t>
            </a:r>
            <a:r>
              <a:rPr lang="nl-NL" sz="1600" dirty="0" err="1" smtClean="0"/>
              <a:t>Rohacell</a:t>
            </a:r>
            <a:r>
              <a:rPr lang="nl-NL" sz="1600" dirty="0" smtClean="0"/>
              <a:t> </a:t>
            </a:r>
            <a:r>
              <a:rPr lang="nl-NL" sz="1600" dirty="0" err="1" smtClean="0"/>
              <a:t>with</a:t>
            </a:r>
            <a:r>
              <a:rPr lang="nl-NL" sz="1600" dirty="0" smtClean="0"/>
              <a:t> </a:t>
            </a:r>
            <a:r>
              <a:rPr lang="nl-NL" sz="1600" dirty="0" err="1" smtClean="0"/>
              <a:t>Mylar</a:t>
            </a:r>
            <a:r>
              <a:rPr lang="nl-NL" sz="1600" dirty="0"/>
              <a:t> </a:t>
            </a:r>
            <a:r>
              <a:rPr lang="nl-NL" sz="1600" dirty="0" smtClean="0"/>
              <a:t>µ alu </a:t>
            </a:r>
            <a:r>
              <a:rPr lang="nl-NL" sz="1600" dirty="0" err="1" smtClean="0"/>
              <a:t>layer</a:t>
            </a:r>
            <a:r>
              <a:rPr lang="nl-NL" sz="1600" dirty="0"/>
              <a:t>)</a:t>
            </a:r>
            <a:endParaRPr lang="en-US" sz="1600" dirty="0"/>
          </a:p>
        </p:txBody>
      </p:sp>
      <p:sp>
        <p:nvSpPr>
          <p:cNvPr id="18" name="Line Callout 1 (No Border) 17"/>
          <p:cNvSpPr/>
          <p:nvPr/>
        </p:nvSpPr>
        <p:spPr>
          <a:xfrm>
            <a:off x="2350056" y="2357867"/>
            <a:ext cx="1800200" cy="324036"/>
          </a:xfrm>
          <a:prstGeom prst="callout1">
            <a:avLst>
              <a:gd name="adj1" fmla="val 49321"/>
              <a:gd name="adj2" fmla="val 133"/>
              <a:gd name="adj3" fmla="val 124357"/>
              <a:gd name="adj4" fmla="val -37565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1600" dirty="0" err="1" smtClean="0"/>
              <a:t>Hybrid</a:t>
            </a:r>
            <a:r>
              <a:rPr lang="nl-NL" sz="1600" dirty="0" smtClean="0"/>
              <a:t> </a:t>
            </a:r>
            <a:r>
              <a:rPr lang="nl-NL" sz="1600" dirty="0" err="1" smtClean="0"/>
              <a:t>connectors</a:t>
            </a:r>
            <a:endParaRPr lang="en-US" sz="1600" dirty="0"/>
          </a:p>
        </p:txBody>
      </p:sp>
      <p:sp>
        <p:nvSpPr>
          <p:cNvPr id="19" name="Line Callout 1 (No Border) 18"/>
          <p:cNvSpPr/>
          <p:nvPr/>
        </p:nvSpPr>
        <p:spPr>
          <a:xfrm>
            <a:off x="2350056" y="3501008"/>
            <a:ext cx="1800200" cy="432048"/>
          </a:xfrm>
          <a:prstGeom prst="callout1">
            <a:avLst>
              <a:gd name="adj1" fmla="val 52260"/>
              <a:gd name="adj2" fmla="val 101721"/>
              <a:gd name="adj3" fmla="val 265454"/>
              <a:gd name="adj4" fmla="val 142591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1600" dirty="0" err="1" smtClean="0"/>
              <a:t>Mounting</a:t>
            </a:r>
            <a:r>
              <a:rPr lang="nl-NL" sz="1600" dirty="0" smtClean="0"/>
              <a:t> </a:t>
            </a:r>
            <a:r>
              <a:rPr lang="nl-NL" sz="1600" dirty="0" err="1" smtClean="0"/>
              <a:t>flange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51520" y="1014230"/>
            <a:ext cx="75664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The principal integration element is the Read Out Box (ROB) at the end of every module.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Ensure precise optical coupling of cold SiPMs to </a:t>
            </a:r>
            <a:r>
              <a:rPr lang="en-GB" sz="1600" dirty="0" smtClean="0">
                <a:solidFill>
                  <a:srgbClr val="0070C0"/>
                </a:solidFill>
              </a:rPr>
              <a:t>fibres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House warm electronics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Ensure gas &amp; light tightness and insulation.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Couple to mechanical frame structure.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45636" y="1772816"/>
            <a:ext cx="2796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Illustration of 'cold' part of ROB</a:t>
            </a:r>
          </a:p>
        </p:txBody>
      </p:sp>
      <p:sp>
        <p:nvSpPr>
          <p:cNvPr id="36" name="Line Callout 1 (No Border) 35"/>
          <p:cNvSpPr/>
          <p:nvPr/>
        </p:nvSpPr>
        <p:spPr>
          <a:xfrm>
            <a:off x="2339752" y="4077072"/>
            <a:ext cx="1800200" cy="432048"/>
          </a:xfrm>
          <a:prstGeom prst="callout1">
            <a:avLst>
              <a:gd name="adj1" fmla="val 50496"/>
              <a:gd name="adj2" fmla="val -714"/>
              <a:gd name="adj3" fmla="val 50284"/>
              <a:gd name="adj4" fmla="val -6354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1600" dirty="0" smtClean="0"/>
              <a:t>Cooling pipe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68908" y="4879903"/>
            <a:ext cx="653256" cy="3385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fibres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9460" y="4365104"/>
            <a:ext cx="653256" cy="3385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/>
              <a:t>SiPM</a:t>
            </a:r>
            <a:endParaRPr lang="en-GB" dirty="0"/>
          </a:p>
        </p:txBody>
      </p:sp>
      <p:cxnSp>
        <p:nvCxnSpPr>
          <p:cNvPr id="41" name="Straight Connector 40"/>
          <p:cNvCxnSpPr>
            <a:stCxn id="38" idx="3"/>
          </p:cNvCxnSpPr>
          <p:nvPr/>
        </p:nvCxnSpPr>
        <p:spPr>
          <a:xfrm flipV="1">
            <a:off x="732716" y="4365104"/>
            <a:ext cx="382900" cy="16927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7" idx="3"/>
          </p:cNvCxnSpPr>
          <p:nvPr/>
        </p:nvCxnSpPr>
        <p:spPr>
          <a:xfrm flipV="1">
            <a:off x="722164" y="4653136"/>
            <a:ext cx="465460" cy="3960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408867" y="2374126"/>
            <a:ext cx="2298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Coolant: C6F14 or </a:t>
            </a:r>
            <a:r>
              <a:rPr lang="en-GB" sz="1400" dirty="0" err="1" smtClean="0">
                <a:solidFill>
                  <a:srgbClr val="0070C0"/>
                </a:solidFill>
              </a:rPr>
              <a:t>Novec</a:t>
            </a:r>
            <a:r>
              <a:rPr lang="en-GB" sz="1400" dirty="0" smtClean="0">
                <a:solidFill>
                  <a:srgbClr val="0070C0"/>
                </a:solidFill>
              </a:rPr>
              <a:t> 649</a:t>
            </a:r>
          </a:p>
        </p:txBody>
      </p:sp>
      <p:sp>
        <p:nvSpPr>
          <p:cNvPr id="49" name="Down Arrow 48"/>
          <p:cNvSpPr/>
          <p:nvPr/>
        </p:nvSpPr>
        <p:spPr>
          <a:xfrm>
            <a:off x="8172400" y="1794669"/>
            <a:ext cx="177436" cy="43204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Down Arrow 49"/>
          <p:cNvSpPr/>
          <p:nvPr/>
        </p:nvSpPr>
        <p:spPr>
          <a:xfrm flipV="1">
            <a:off x="4932040" y="2793832"/>
            <a:ext cx="177436" cy="401811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4932040" y="3231647"/>
            <a:ext cx="3456384" cy="1853537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19800000">
            <a:off x="6468286" y="4119477"/>
            <a:ext cx="792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~54 cm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481022" y="5804227"/>
            <a:ext cx="1517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Heat load / ROB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~ 20 W</a:t>
            </a:r>
          </a:p>
        </p:txBody>
      </p:sp>
    </p:spTree>
    <p:extLst>
      <p:ext uri="{BB962C8B-B14F-4D97-AF65-F5344CB8AC3E}">
        <p14:creationId xmlns:p14="http://schemas.microsoft.com/office/powerpoint/2010/main" val="15567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58"/>
    </mc:Choice>
    <mc:Fallback xmlns="">
      <p:transition spd="slow" advTm="5855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114" y="980728"/>
            <a:ext cx="855736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Scintillating fibre tracking: more than 30 years of history in HEP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UA2 </a:t>
            </a:r>
            <a:r>
              <a:rPr lang="en-GB" sz="1600" dirty="0" smtClean="0">
                <a:solidFill>
                  <a:srgbClr val="0070C0"/>
                </a:solidFill>
              </a:rPr>
              <a:t>upgrade, CHORUS, D0, ATLAS ALFA + many small scale experiments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high geometrical flexibility (planar, barrel, …) and in principle "edgeless" 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good </a:t>
            </a:r>
            <a:r>
              <a:rPr lang="en-GB" sz="1600" dirty="0">
                <a:solidFill>
                  <a:srgbClr val="0070C0"/>
                </a:solidFill>
              </a:rPr>
              <a:t>tracking performance (</a:t>
            </a:r>
            <a:r>
              <a:rPr lang="en-GB" sz="16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GB" sz="1600" baseline="-25000" dirty="0">
                <a:solidFill>
                  <a:srgbClr val="0070C0"/>
                </a:solidFill>
              </a:rPr>
              <a:t>hit</a:t>
            </a:r>
            <a:r>
              <a:rPr lang="en-GB" sz="1600" dirty="0">
                <a:solidFill>
                  <a:srgbClr val="0070C0"/>
                </a:solidFill>
              </a:rPr>
              <a:t> &lt; 100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m), potentially high speed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very low </a:t>
            </a:r>
            <a:r>
              <a:rPr lang="en-GB" sz="1600" dirty="0">
                <a:solidFill>
                  <a:srgbClr val="0070C0"/>
                </a:solidFill>
              </a:rPr>
              <a:t>and </a:t>
            </a:r>
            <a:r>
              <a:rPr lang="en-GB" sz="1600" dirty="0" smtClean="0">
                <a:solidFill>
                  <a:srgbClr val="0070C0"/>
                </a:solidFill>
              </a:rPr>
              <a:t>uniform </a:t>
            </a:r>
            <a:r>
              <a:rPr lang="en-GB" sz="1600" dirty="0">
                <a:solidFill>
                  <a:srgbClr val="0070C0"/>
                </a:solidFill>
              </a:rPr>
              <a:t>material </a:t>
            </a:r>
            <a:r>
              <a:rPr lang="en-GB" sz="1600" dirty="0" smtClean="0">
                <a:solidFill>
                  <a:srgbClr val="0070C0"/>
                </a:solidFill>
              </a:rPr>
              <a:t>budget</a:t>
            </a:r>
            <a:endParaRPr lang="en-GB" sz="24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400" b="1" dirty="0" smtClean="0">
                <a:solidFill>
                  <a:srgbClr val="0070C0"/>
                </a:solidFill>
              </a:rPr>
              <a:t>Evolution of optical readout technology</a:t>
            </a:r>
          </a:p>
          <a:p>
            <a:pPr marL="266700" indent="-2667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en-GB" sz="1600" dirty="0">
                <a:solidFill>
                  <a:srgbClr val="0070C0"/>
                </a:solidFill>
              </a:rPr>
              <a:t>i</a:t>
            </a:r>
            <a:r>
              <a:rPr lang="en-GB" sz="1600" dirty="0" smtClean="0">
                <a:solidFill>
                  <a:srgbClr val="0070C0"/>
                </a:solidFill>
              </a:rPr>
              <a:t>mage intensifiers (II) + CCD 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 (MA)PMT/HPD    VLPC    SiPM 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v</a:t>
            </a:r>
            <a:r>
              <a:rPr lang="en-GB" sz="1600" dirty="0" smtClean="0">
                <a:solidFill>
                  <a:srgbClr val="0070C0"/>
                </a:solidFill>
              </a:rPr>
              <a:t>ery fast </a:t>
            </a:r>
            <a:r>
              <a:rPr lang="en-GB" sz="1600" dirty="0">
                <a:solidFill>
                  <a:srgbClr val="0070C0"/>
                </a:solidFill>
              </a:rPr>
              <a:t>(LHC speed) </a:t>
            </a:r>
            <a:r>
              <a:rPr lang="en-GB" sz="1600" dirty="0" smtClean="0">
                <a:solidFill>
                  <a:srgbClr val="0070C0"/>
                </a:solidFill>
              </a:rPr>
              <a:t>readout is now possible</a:t>
            </a:r>
            <a:endParaRPr lang="en-GB" sz="1600" b="1" dirty="0" smtClean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400" b="1" dirty="0" smtClean="0">
                <a:solidFill>
                  <a:srgbClr val="0070C0"/>
                </a:solidFill>
              </a:rPr>
              <a:t>Unfortunately little progress in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scintillating fibres: few suppliers, limitations in light yield, attenuation length, rad. hardness 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assembly technologies: no company produces high quality fibre mats</a:t>
            </a:r>
          </a:p>
          <a:p>
            <a:pPr>
              <a:spcBef>
                <a:spcPts val="1200"/>
              </a:spcBef>
            </a:pP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   building a SciFi tracker is a labour-intense adventure 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508104" y="2492896"/>
            <a:ext cx="15659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R.C. </a:t>
            </a:r>
            <a:r>
              <a:rPr lang="en-GB" sz="1000" dirty="0" err="1"/>
              <a:t>Ruchti</a:t>
            </a:r>
            <a:r>
              <a:rPr lang="en-GB" sz="1000" dirty="0"/>
              <a:t> </a:t>
            </a:r>
            <a:r>
              <a:rPr lang="en-GB" sz="1000" dirty="0" smtClean="0"/>
              <a:t> </a:t>
            </a:r>
          </a:p>
          <a:p>
            <a:r>
              <a:rPr lang="en-GB" sz="1000" dirty="0" smtClean="0"/>
              <a:t>Annual </a:t>
            </a:r>
            <a:r>
              <a:rPr lang="en-GB" sz="1000" dirty="0"/>
              <a:t>Review of Nuclear and Particle Science, 1996</a:t>
            </a:r>
          </a:p>
        </p:txBody>
      </p:sp>
      <p:pic>
        <p:nvPicPr>
          <p:cNvPr id="30722" name="Picture 2" descr="https://encrypted-tbn2.gstatic.com/images?q=tbn:ANd9GcRM8j72D_wAQqEDjOMb17Ldu7cO8DJXzcT-wH9gAfBRgE31Fki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721" y="1412776"/>
            <a:ext cx="1441004" cy="120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44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051"/>
    </mc:Choice>
    <mc:Fallback xmlns="">
      <p:transition spd="slow" advTm="12205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83568" y="620688"/>
            <a:ext cx="5063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Where do we stand and what can we expect?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1052736"/>
            <a:ext cx="7848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Non-irradiated 2.5 m long 5-layer mat + 2011 technology SiPM array,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measured with 1.5 MeV e</a:t>
            </a:r>
            <a:r>
              <a:rPr lang="en-GB" sz="1600" baseline="30000" dirty="0" smtClean="0">
                <a:solidFill>
                  <a:srgbClr val="0070C0"/>
                </a:solidFill>
              </a:rPr>
              <a:t>-</a:t>
            </a:r>
            <a:r>
              <a:rPr lang="en-GB" sz="1600" dirty="0" smtClean="0">
                <a:solidFill>
                  <a:srgbClr val="0070C0"/>
                </a:solidFill>
              </a:rPr>
              <a:t> in lab (from energy filtered Sr-90 source).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6491" y="4359473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SiPM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1186491" y="4636358"/>
            <a:ext cx="16605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58899" y="4359473"/>
            <a:ext cx="716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mirror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337970" y="4698027"/>
            <a:ext cx="313017" cy="370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52518" y="3677959"/>
            <a:ext cx="228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 </a:t>
            </a:r>
            <a:r>
              <a:rPr lang="en-GB" sz="1400" dirty="0" smtClean="0">
                <a:solidFill>
                  <a:srgbClr val="0070C0"/>
                </a:solidFill>
              </a:rPr>
              <a:t>measured in lab (Sr-90 e</a:t>
            </a:r>
            <a:r>
              <a:rPr lang="en-GB" sz="1400" baseline="30000" dirty="0" smtClean="0">
                <a:solidFill>
                  <a:srgbClr val="0070C0"/>
                </a:solidFill>
              </a:rPr>
              <a:t>-</a:t>
            </a:r>
            <a:r>
              <a:rPr lang="en-GB" sz="1400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50986" y="2681501"/>
            <a:ext cx="33855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 e</a:t>
            </a:r>
            <a:r>
              <a:rPr lang="en-GB" sz="1400" dirty="0" smtClean="0">
                <a:solidFill>
                  <a:srgbClr val="0070C0"/>
                </a:solidFill>
              </a:rPr>
              <a:t>xpected gain from non-irradiated 6-layer mat, 2014 SiPM technology, H.E. hadrons</a:t>
            </a:r>
          </a:p>
        </p:txBody>
      </p:sp>
      <p:sp>
        <p:nvSpPr>
          <p:cNvPr id="6" name="Arc 5"/>
          <p:cNvSpPr/>
          <p:nvPr/>
        </p:nvSpPr>
        <p:spPr>
          <a:xfrm rot="10800000" flipH="1">
            <a:off x="5179064" y="2658234"/>
            <a:ext cx="470830" cy="1327502"/>
          </a:xfrm>
          <a:prstGeom prst="arc">
            <a:avLst>
              <a:gd name="adj1" fmla="val 17275455"/>
              <a:gd name="adj2" fmla="val 4522177"/>
            </a:avLst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40866"/>
              </p:ext>
            </p:extLst>
          </p:nvPr>
        </p:nvGraphicFramePr>
        <p:xfrm>
          <a:off x="323528" y="1468006"/>
          <a:ext cx="6118412" cy="4193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Arc 14"/>
          <p:cNvSpPr/>
          <p:nvPr/>
        </p:nvSpPr>
        <p:spPr>
          <a:xfrm flipH="1">
            <a:off x="4642874" y="2620134"/>
            <a:ext cx="326815" cy="769667"/>
          </a:xfrm>
          <a:prstGeom prst="arc">
            <a:avLst>
              <a:gd name="adj1" fmla="val 17275455"/>
              <a:gd name="adj2" fmla="val 4522177"/>
            </a:avLst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flipH="1">
            <a:off x="2430016" y="2044070"/>
            <a:ext cx="163408" cy="481635"/>
          </a:xfrm>
          <a:prstGeom prst="arc">
            <a:avLst>
              <a:gd name="adj1" fmla="val 17275455"/>
              <a:gd name="adj2" fmla="val 4522177"/>
            </a:avLst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 rot="1057311">
            <a:off x="2584847" y="2419891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Expected loss due to radiation damage (50 fb</a:t>
            </a:r>
            <a:r>
              <a:rPr lang="en-GB" sz="1400" baseline="30000" dirty="0" smtClean="0">
                <a:solidFill>
                  <a:srgbClr val="0070C0"/>
                </a:solidFill>
              </a:rPr>
              <a:t>-1</a:t>
            </a:r>
            <a:r>
              <a:rPr lang="en-GB" sz="1400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77678" y="4313773"/>
            <a:ext cx="3096344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We expect this performance to be sufficient to guarantee 98-99% hit efficiency anywhere and after full radiation dose.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5877272"/>
            <a:ext cx="8722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We just had 1 week of successful test beam at CERN H8. Full size fibre mats + latest SiPM technology.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Analysis in progress.</a:t>
            </a:r>
          </a:p>
        </p:txBody>
      </p:sp>
    </p:spTree>
    <p:extLst>
      <p:ext uri="{BB962C8B-B14F-4D97-AF65-F5344CB8AC3E}">
        <p14:creationId xmlns:p14="http://schemas.microsoft.com/office/powerpoint/2010/main" val="76931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228"/>
    </mc:Choice>
    <mc:Fallback xmlns="">
      <p:transition spd="slow" advTm="6322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15616" y="420633"/>
            <a:ext cx="2339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Status and Outlook  </a:t>
            </a:r>
          </a:p>
        </p:txBody>
      </p:sp>
      <p:sp>
        <p:nvSpPr>
          <p:cNvPr id="7" name="Rectangle 6"/>
          <p:cNvSpPr/>
          <p:nvPr/>
        </p:nvSpPr>
        <p:spPr>
          <a:xfrm>
            <a:off x="2771800" y="1214676"/>
            <a:ext cx="60486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Learned how to make </a:t>
            </a:r>
            <a:r>
              <a:rPr lang="en-GB" sz="1600" b="1" dirty="0">
                <a:solidFill>
                  <a:srgbClr val="0070C0"/>
                </a:solidFill>
              </a:rPr>
              <a:t>13 cm wide and &gt;2.5 m long fibre </a:t>
            </a:r>
            <a:r>
              <a:rPr lang="en-GB" sz="1600" b="1" dirty="0" smtClean="0">
                <a:solidFill>
                  <a:srgbClr val="0070C0"/>
                </a:solidFill>
              </a:rPr>
              <a:t>mats</a:t>
            </a:r>
            <a:r>
              <a:rPr lang="en-GB" sz="1600" dirty="0" smtClean="0">
                <a:solidFill>
                  <a:srgbClr val="0070C0"/>
                </a:solidFill>
              </a:rPr>
              <a:t>. Current </a:t>
            </a:r>
            <a:r>
              <a:rPr lang="en-GB" sz="1600" dirty="0">
                <a:solidFill>
                  <a:srgbClr val="0070C0"/>
                </a:solidFill>
              </a:rPr>
              <a:t>focus: machining and precision assembly of mats on panels. </a:t>
            </a:r>
            <a:r>
              <a:rPr lang="en-GB" sz="1600" dirty="0" smtClean="0">
                <a:solidFill>
                  <a:srgbClr val="0070C0"/>
                </a:solidFill>
              </a:rPr>
              <a:t>Several fibre mats successfully tested in H8 (1 week ago). </a:t>
            </a:r>
            <a:endParaRPr lang="en-GB" sz="1600" dirty="0">
              <a:solidFill>
                <a:srgbClr val="0070C0"/>
              </a:solidFill>
            </a:endParaRPr>
          </a:p>
          <a:p>
            <a:pPr lvl="1"/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128-ch</a:t>
            </a:r>
            <a:r>
              <a:rPr lang="en-GB" sz="1600" dirty="0">
                <a:solidFill>
                  <a:srgbClr val="0070C0"/>
                </a:solidFill>
              </a:rPr>
              <a:t>. SiPM arrays from </a:t>
            </a:r>
            <a:r>
              <a:rPr lang="en-GB" sz="1600" dirty="0" smtClean="0">
                <a:solidFill>
                  <a:srgbClr val="0070C0"/>
                </a:solidFill>
              </a:rPr>
              <a:t>KETEK </a:t>
            </a:r>
            <a:r>
              <a:rPr lang="en-GB" sz="1600" dirty="0">
                <a:solidFill>
                  <a:srgbClr val="0070C0"/>
                </a:solidFill>
              </a:rPr>
              <a:t>successfully </a:t>
            </a:r>
            <a:r>
              <a:rPr lang="en-GB" sz="1600" dirty="0" smtClean="0">
                <a:solidFill>
                  <a:srgbClr val="0070C0"/>
                </a:solidFill>
              </a:rPr>
              <a:t>tested, but packaging needs to be improved. </a:t>
            </a:r>
            <a:r>
              <a:rPr lang="en-GB" sz="1600" b="1" dirty="0">
                <a:solidFill>
                  <a:srgbClr val="0070C0"/>
                </a:solidFill>
              </a:rPr>
              <a:t>Increased PDE and(!) reduced XT.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New arrays from Hamamatsu just arrived, but already used in beam. 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Single </a:t>
            </a:r>
            <a:r>
              <a:rPr lang="en-GB" sz="1600" b="1" dirty="0">
                <a:solidFill>
                  <a:srgbClr val="0070C0"/>
                </a:solidFill>
              </a:rPr>
              <a:t>channel of PACIFIC </a:t>
            </a:r>
            <a:r>
              <a:rPr lang="en-GB" sz="1600" b="1" dirty="0" smtClean="0">
                <a:solidFill>
                  <a:srgbClr val="0070C0"/>
                </a:solidFill>
              </a:rPr>
              <a:t>successfully </a:t>
            </a:r>
            <a:r>
              <a:rPr lang="en-GB" sz="1600" b="1" dirty="0">
                <a:solidFill>
                  <a:srgbClr val="0070C0"/>
                </a:solidFill>
              </a:rPr>
              <a:t>tested</a:t>
            </a:r>
            <a:r>
              <a:rPr lang="en-GB" sz="1600" dirty="0">
                <a:solidFill>
                  <a:srgbClr val="0070C0"/>
                </a:solidFill>
              </a:rPr>
              <a:t>. 8-channel version </a:t>
            </a:r>
            <a:r>
              <a:rPr lang="en-GB" sz="1600" dirty="0" smtClean="0">
                <a:solidFill>
                  <a:srgbClr val="0070C0"/>
                </a:solidFill>
              </a:rPr>
              <a:t>fabricated, but had a minor design flaw. Full scale (64 </a:t>
            </a:r>
            <a:r>
              <a:rPr lang="en-GB" sz="1600" dirty="0" err="1" smtClean="0">
                <a:solidFill>
                  <a:srgbClr val="0070C0"/>
                </a:solidFill>
              </a:rPr>
              <a:t>ch.</a:t>
            </a:r>
            <a:r>
              <a:rPr lang="en-GB" sz="1600" dirty="0" smtClean="0">
                <a:solidFill>
                  <a:srgbClr val="0070C0"/>
                </a:solidFill>
              </a:rPr>
              <a:t>) prototype ASIC in 2015.  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Efforts </a:t>
            </a:r>
            <a:r>
              <a:rPr lang="en-GB" sz="1600" dirty="0">
                <a:solidFill>
                  <a:srgbClr val="0070C0"/>
                </a:solidFill>
              </a:rPr>
              <a:t>for overall detector design, Readout Box, mechanics </a:t>
            </a:r>
            <a:r>
              <a:rPr lang="en-GB" sz="1600" dirty="0" smtClean="0">
                <a:solidFill>
                  <a:srgbClr val="0070C0"/>
                </a:solidFill>
              </a:rPr>
              <a:t>now in </a:t>
            </a:r>
            <a:r>
              <a:rPr lang="en-GB" sz="1600" dirty="0">
                <a:solidFill>
                  <a:srgbClr val="0070C0"/>
                </a:solidFill>
              </a:rPr>
              <a:t>full </a:t>
            </a:r>
            <a:r>
              <a:rPr lang="en-GB" sz="1600" dirty="0" smtClean="0">
                <a:solidFill>
                  <a:srgbClr val="0070C0"/>
                </a:solidFill>
              </a:rPr>
              <a:t>swing</a:t>
            </a:r>
            <a:r>
              <a:rPr lang="en-GB" sz="1600" dirty="0">
                <a:solidFill>
                  <a:srgbClr val="0070C0"/>
                </a:solidFill>
              </a:rPr>
              <a:t>. Lots of challenges like beam pipe hole, cooling (insulation, </a:t>
            </a:r>
            <a:r>
              <a:rPr lang="en-GB" sz="1600" dirty="0" smtClean="0">
                <a:solidFill>
                  <a:srgbClr val="0070C0"/>
                </a:solidFill>
              </a:rPr>
              <a:t>condensation</a:t>
            </a:r>
            <a:r>
              <a:rPr lang="en-GB" sz="1600" dirty="0" smtClean="0">
                <a:solidFill>
                  <a:srgbClr val="0070C0"/>
                </a:solidFill>
              </a:rPr>
              <a:t>).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Starting to </a:t>
            </a:r>
            <a:r>
              <a:rPr lang="en-GB" sz="1600" dirty="0" smtClean="0">
                <a:solidFill>
                  <a:srgbClr val="0070C0"/>
                </a:solidFill>
              </a:rPr>
              <a:t>prepare tooling</a:t>
            </a:r>
            <a:r>
              <a:rPr lang="en-GB" sz="1600" dirty="0" smtClean="0">
                <a:solidFill>
                  <a:srgbClr val="0070C0"/>
                </a:solidFill>
              </a:rPr>
              <a:t>, logistics and QA. Mass production of fibre mats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and modules will require sustained efforts </a:t>
            </a:r>
            <a:r>
              <a:rPr lang="en-GB" sz="1600" dirty="0" smtClean="0">
                <a:solidFill>
                  <a:srgbClr val="0070C0"/>
                </a:solidFill>
              </a:rPr>
              <a:t>(4 winding centres) and </a:t>
            </a:r>
            <a:r>
              <a:rPr lang="en-GB" sz="1600" dirty="0" smtClean="0">
                <a:solidFill>
                  <a:srgbClr val="0070C0"/>
                </a:solidFill>
              </a:rPr>
              <a:t>tight quality control.     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1600" b="1" dirty="0" smtClean="0">
                <a:solidFill>
                  <a:srgbClr val="0070C0"/>
                </a:solidFill>
              </a:rPr>
              <a:t>Start of fibre mat and module production around end 2015.  </a:t>
            </a:r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Detector to be ready for </a:t>
            </a:r>
            <a:r>
              <a:rPr lang="en-GB" sz="1600" b="1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installtion</a:t>
            </a: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around mid 2018.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432048" y="1196752"/>
            <a:ext cx="207375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Fibre </a:t>
            </a:r>
            <a:r>
              <a:rPr lang="en-GB" sz="1600" b="1" dirty="0" smtClean="0">
                <a:solidFill>
                  <a:srgbClr val="0070C0"/>
                </a:solidFill>
              </a:rPr>
              <a:t>modules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70C0"/>
              </a:solidFill>
            </a:endParaRPr>
          </a:p>
          <a:p>
            <a:endParaRPr lang="en-GB" sz="16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SiPMs</a:t>
            </a:r>
            <a:r>
              <a:rPr lang="en-GB" sz="1600" dirty="0">
                <a:solidFill>
                  <a:srgbClr val="0070C0"/>
                </a:solidFill>
              </a:rPr>
              <a:t>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70C0"/>
              </a:solidFill>
            </a:endParaRPr>
          </a:p>
          <a:p>
            <a:endParaRPr lang="en-GB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RO </a:t>
            </a:r>
            <a:r>
              <a:rPr lang="en-GB" sz="1600" b="1" dirty="0">
                <a:solidFill>
                  <a:srgbClr val="0070C0"/>
                </a:solidFill>
              </a:rPr>
              <a:t>electronics</a:t>
            </a:r>
            <a:r>
              <a:rPr lang="en-GB" sz="1600" dirty="0">
                <a:solidFill>
                  <a:srgbClr val="0070C0"/>
                </a:solidFill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0070C0"/>
              </a:solidFill>
            </a:endParaRPr>
          </a:p>
          <a:p>
            <a:endParaRPr lang="en-GB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Design</a:t>
            </a:r>
            <a:r>
              <a:rPr lang="en-GB" sz="1600" b="1" dirty="0">
                <a:solidFill>
                  <a:srgbClr val="0070C0"/>
                </a:solidFill>
              </a:rPr>
              <a:t>	</a:t>
            </a:r>
            <a:endParaRPr lang="en-GB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Production</a:t>
            </a:r>
            <a:r>
              <a:rPr lang="en-GB" sz="1600" dirty="0">
                <a:solidFill>
                  <a:srgbClr val="0070C0"/>
                </a:solidFill>
              </a:rPr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38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053"/>
    </mc:Choice>
    <mc:Fallback xmlns="">
      <p:transition spd="slow" advTm="8505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836712"/>
            <a:ext cx="648072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Outline </a:t>
            </a:r>
            <a:endParaRPr lang="en-GB" sz="3200" b="1" dirty="0" smtClean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0070C0"/>
                </a:solidFill>
              </a:rPr>
              <a:t> 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70C0"/>
                </a:solidFill>
              </a:rPr>
              <a:t>The LHCb SciFi Tracker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70C0"/>
                </a:solidFill>
              </a:rPr>
              <a:t>The main challenges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70C0"/>
                </a:solidFill>
              </a:rPr>
              <a:t>Fibres with high light yield and attenuation length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70C0"/>
                </a:solidFill>
              </a:rPr>
              <a:t>Building large-size detector modules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70C0"/>
                </a:solidFill>
              </a:rPr>
              <a:t>Radiation damage to scintillating fibres 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70C0"/>
                </a:solidFill>
              </a:rPr>
              <a:t>Optimised SiPM detectors and their radiation hardness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70C0"/>
                </a:solidFill>
              </a:rPr>
              <a:t>Fast readout with manageable data volume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0070C0"/>
                </a:solidFill>
              </a:rPr>
              <a:t>Integration (incl. operation at -40 °C</a:t>
            </a:r>
            <a:r>
              <a:rPr lang="en-GB" dirty="0">
                <a:solidFill>
                  <a:srgbClr val="0070C0"/>
                </a:solidFill>
              </a:rPr>
              <a:t>)</a:t>
            </a:r>
            <a:endParaRPr lang="en-GB" dirty="0" smtClean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04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21"/>
    </mc:Choice>
    <mc:Fallback xmlns="">
      <p:transition spd="slow" advTm="1902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4</a:t>
            </a:fld>
            <a:endParaRPr lang="en-GB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6808831" y="3501008"/>
            <a:ext cx="26543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00"/>
                </a:solidFill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9pPr>
          </a:lstStyle>
          <a:p>
            <a:pPr algn="ctr"/>
            <a:r>
              <a:rPr lang="en-US" altLang="en-US" sz="900" dirty="0">
                <a:cs typeface="Times New Roman" charset="0"/>
              </a:rPr>
              <a:t>LHCb Tracker Upgrade TDR</a:t>
            </a:r>
          </a:p>
          <a:p>
            <a:pPr algn="ctr"/>
            <a:r>
              <a:rPr lang="en-US" altLang="en-US" sz="900" dirty="0">
                <a:cs typeface="Times New Roman" charset="0"/>
              </a:rPr>
              <a:t>CERN/LHCC 2014-001</a:t>
            </a:r>
          </a:p>
          <a:p>
            <a:pPr algn="ctr"/>
            <a:r>
              <a:rPr lang="en-US" altLang="en-US" sz="900" dirty="0">
                <a:cs typeface="Times New Roman" charset="0"/>
              </a:rPr>
              <a:t>LHCb TDR 15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80728"/>
            <a:ext cx="18669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23528" y="83671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The </a:t>
            </a:r>
            <a:r>
              <a:rPr lang="en-GB" sz="1600" dirty="0">
                <a:solidFill>
                  <a:srgbClr val="0070C0"/>
                </a:solidFill>
              </a:rPr>
              <a:t>current  </a:t>
            </a:r>
          </a:p>
          <a:p>
            <a:endParaRPr lang="en-GB" sz="7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Outer Tracker (OT) = Straw tube gas detectors (Ø 4.9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Inner Tracker (IT) = Silicon </a:t>
            </a:r>
            <a:r>
              <a:rPr lang="en-GB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err="1" smtClean="0">
                <a:solidFill>
                  <a:srgbClr val="0070C0"/>
                </a:solidFill>
              </a:rPr>
              <a:t>strips</a:t>
            </a:r>
            <a:r>
              <a:rPr lang="en-GB" sz="1600" dirty="0" smtClean="0">
                <a:solidFill>
                  <a:srgbClr val="0070C0"/>
                </a:solidFill>
              </a:rPr>
              <a:t> (pitch = 200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m)</a:t>
            </a:r>
          </a:p>
          <a:p>
            <a:endParaRPr lang="en-GB" sz="700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w</a:t>
            </a:r>
            <a:r>
              <a:rPr lang="en-GB" sz="1600" dirty="0" smtClean="0">
                <a:solidFill>
                  <a:srgbClr val="0070C0"/>
                </a:solidFill>
              </a:rPr>
              <a:t>ill be replaced by a </a:t>
            </a:r>
            <a:r>
              <a:rPr lang="en-GB" sz="1600" u="sng" dirty="0" smtClean="0">
                <a:solidFill>
                  <a:srgbClr val="0070C0"/>
                </a:solidFill>
              </a:rPr>
              <a:t>single fast and light technology</a:t>
            </a:r>
            <a:r>
              <a:rPr lang="en-GB" sz="1600" dirty="0" smtClean="0">
                <a:solidFill>
                  <a:srgbClr val="0070C0"/>
                </a:solidFill>
              </a:rPr>
              <a:t>: </a:t>
            </a:r>
          </a:p>
          <a:p>
            <a:endParaRPr lang="en-GB" sz="600" b="1" dirty="0" smtClean="0">
              <a:solidFill>
                <a:srgbClr val="0070C0"/>
              </a:solidFill>
            </a:endParaRPr>
          </a:p>
          <a:p>
            <a:r>
              <a:rPr lang="en-GB" sz="2000" b="1" dirty="0" smtClean="0">
                <a:solidFill>
                  <a:srgbClr val="0070C0"/>
                </a:solidFill>
              </a:rPr>
              <a:t>SciFi tracker = scintillating fibres with SiPM readout</a:t>
            </a:r>
            <a:r>
              <a:rPr lang="en-GB" sz="2000" dirty="0" smtClean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60" y="2560809"/>
            <a:ext cx="6795120" cy="34604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932040" y="6076861"/>
            <a:ext cx="1297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Current LHCb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2699792" y="3242434"/>
            <a:ext cx="648072" cy="2029316"/>
          </a:xfrm>
          <a:prstGeom prst="roundRect">
            <a:avLst/>
          </a:prstGeom>
          <a:noFill/>
          <a:ln w="5715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16200000">
            <a:off x="2802749" y="5702307"/>
            <a:ext cx="487621" cy="261487"/>
          </a:xfrm>
          <a:prstGeom prst="rightArrow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432388" y="6076861"/>
            <a:ext cx="148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66FF"/>
                </a:solidFill>
              </a:rPr>
              <a:t>IT + OT  </a:t>
            </a:r>
            <a:r>
              <a:rPr lang="en-GB" sz="1600" b="1" dirty="0" smtClean="0">
                <a:solidFill>
                  <a:srgbClr val="FF66FF"/>
                </a:solidFill>
                <a:sym typeface="Wingdings" panose="05000000000000000000" pitchFamily="2" charset="2"/>
              </a:rPr>
              <a:t> SciFi</a:t>
            </a:r>
            <a:endParaRPr lang="en-GB" sz="1600" b="1" dirty="0" smtClean="0">
              <a:solidFill>
                <a:srgbClr val="FF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116632"/>
            <a:ext cx="65493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Reminder:  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LHCb upgrade for running after LS2 (≥2020, 50fb</a:t>
            </a:r>
            <a:r>
              <a:rPr lang="en-GB" sz="2400" b="1" baseline="30000" dirty="0" smtClean="0">
                <a:solidFill>
                  <a:srgbClr val="0070C0"/>
                </a:solidFill>
              </a:rPr>
              <a:t>-1</a:t>
            </a:r>
            <a:r>
              <a:rPr lang="en-GB" sz="24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45762" y="791061"/>
            <a:ext cx="2454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(see talk by G. Passaleva, </a:t>
            </a:r>
            <a:r>
              <a:rPr lang="en-GB" sz="1200" dirty="0"/>
              <a:t>y</a:t>
            </a:r>
            <a:r>
              <a:rPr lang="en-GB" sz="1200" dirty="0" smtClean="0"/>
              <a:t>esterday)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334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44"/>
    </mc:Choice>
    <mc:Fallback xmlns="">
      <p:transition spd="slow" advTm="3784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739" y="1052469"/>
            <a:ext cx="3533879" cy="302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624" y="3821562"/>
            <a:ext cx="3533376" cy="294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32334" y="837025"/>
            <a:ext cx="520437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Main requirements on the SciFi tracker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9552" y="1596440"/>
            <a:ext cx="8178800" cy="6146800"/>
          </a:xfrm>
          <a:prstGeom prst="rect">
            <a:avLst/>
          </a:prstGeom>
          <a:ln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b="1" dirty="0" smtClean="0">
                <a:solidFill>
                  <a:srgbClr val="0070C0"/>
                </a:solidFill>
              </a:rPr>
              <a:t>Detector intrinsic performance: measure </a:t>
            </a:r>
            <a:r>
              <a:rPr lang="en-US" altLang="en-US" sz="1800" b="1" dirty="0" err="1" smtClean="0">
                <a:solidFill>
                  <a:srgbClr val="0070C0"/>
                </a:solidFill>
              </a:rPr>
              <a:t>x,x</a:t>
            </a:r>
            <a:r>
              <a:rPr lang="en-US" altLang="en-US" sz="1800" b="1" dirty="0" smtClean="0">
                <a:solidFill>
                  <a:srgbClr val="0070C0"/>
                </a:solidFill>
              </a:rPr>
              <a:t>' (</a:t>
            </a:r>
            <a:r>
              <a:rPr lang="en-US" altLang="en-US" sz="1800" b="1" dirty="0" err="1" smtClean="0">
                <a:solidFill>
                  <a:srgbClr val="0070C0"/>
                </a:solidFill>
              </a:rPr>
              <a:t>y,y</a:t>
            </a:r>
            <a:r>
              <a:rPr lang="en-US" altLang="en-US" sz="1800" b="1" dirty="0" smtClean="0">
                <a:solidFill>
                  <a:srgbClr val="0070C0"/>
                </a:solidFill>
              </a:rPr>
              <a:t>') with </a:t>
            </a:r>
          </a:p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high hit efficiency(~99%)</a:t>
            </a:r>
          </a:p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low noise cluster rate (&lt;10% of signal at any location)</a:t>
            </a:r>
          </a:p>
          <a:p>
            <a:pPr marL="182563" indent="-182563"/>
            <a:r>
              <a:rPr lang="en-US" altLang="en-US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1600" baseline="-25000" dirty="0" err="1" smtClean="0">
                <a:solidFill>
                  <a:srgbClr val="0070C0"/>
                </a:solidFill>
              </a:rPr>
              <a:t>x</a:t>
            </a:r>
            <a:r>
              <a:rPr lang="en-US" altLang="en-US" sz="1600" dirty="0" smtClean="0">
                <a:solidFill>
                  <a:srgbClr val="0070C0"/>
                </a:solidFill>
              </a:rPr>
              <a:t> &lt; 100μm </a:t>
            </a:r>
            <a:r>
              <a:rPr lang="en-US" altLang="en-US" sz="1600" dirty="0">
                <a:solidFill>
                  <a:srgbClr val="0070C0"/>
                </a:solidFill>
              </a:rPr>
              <a:t>(</a:t>
            </a:r>
            <a:r>
              <a:rPr lang="en-US" altLang="en-US" sz="1600" dirty="0" smtClean="0">
                <a:solidFill>
                  <a:srgbClr val="0070C0"/>
                </a:solidFill>
              </a:rPr>
              <a:t>bending plane)</a:t>
            </a:r>
          </a:p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X/X</a:t>
            </a:r>
            <a:r>
              <a:rPr lang="en-US" altLang="en-US" sz="1600" baseline="-6000" dirty="0" smtClean="0">
                <a:solidFill>
                  <a:srgbClr val="0070C0"/>
                </a:solidFill>
              </a:rPr>
              <a:t>0</a:t>
            </a:r>
            <a:r>
              <a:rPr lang="en-US" altLang="en-US" sz="1600" dirty="0" smtClean="0">
                <a:solidFill>
                  <a:srgbClr val="0070C0"/>
                </a:solidFill>
              </a:rPr>
              <a:t> ≤ 1% per detection layer</a:t>
            </a:r>
          </a:p>
          <a:p>
            <a:pPr marL="182563" indent="-182563"/>
            <a:endParaRPr lang="en-US" altLang="en-US" sz="1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0070C0"/>
                </a:solidFill>
              </a:rPr>
              <a:t>Constraints</a:t>
            </a:r>
          </a:p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40MHz readout </a:t>
            </a:r>
          </a:p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geometrical coverage: 6(x) x 5(y) m</a:t>
            </a:r>
            <a:r>
              <a:rPr lang="en-US" altLang="en-US" sz="1600" baseline="30000" dirty="0" smtClean="0">
                <a:solidFill>
                  <a:srgbClr val="0070C0"/>
                </a:solidFill>
              </a:rPr>
              <a:t>2</a:t>
            </a:r>
          </a:p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fit in between magnet and RICH2</a:t>
            </a:r>
            <a:endParaRPr lang="en-US" altLang="en-US" sz="1600" baseline="30000" dirty="0" smtClean="0">
              <a:solidFill>
                <a:srgbClr val="0070C0"/>
              </a:solidFill>
            </a:endParaRPr>
          </a:p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radiation environment:</a:t>
            </a:r>
          </a:p>
          <a:p>
            <a:pPr marL="742950" lvl="3" indent="-285750">
              <a:buFont typeface="Calibri" panose="020F0502020204030204" pitchFamily="34" charset="0"/>
              <a:buChar char="₋"/>
            </a:pPr>
            <a:r>
              <a:rPr lang="en-US" altLang="en-US" sz="1400" dirty="0" smtClean="0">
                <a:solidFill>
                  <a:srgbClr val="0070C0"/>
                </a:solidFill>
              </a:rPr>
              <a:t>≤ 10</a:t>
            </a:r>
            <a:r>
              <a:rPr lang="en-US" altLang="en-US" sz="1400" baseline="30000" dirty="0" smtClean="0">
                <a:solidFill>
                  <a:srgbClr val="0070C0"/>
                </a:solidFill>
              </a:rPr>
              <a:t>12</a:t>
            </a:r>
            <a:r>
              <a:rPr lang="en-US" altLang="en-US" sz="1400" dirty="0" smtClean="0">
                <a:solidFill>
                  <a:srgbClr val="0070C0"/>
                </a:solidFill>
              </a:rPr>
              <a:t> 1MeV </a:t>
            </a:r>
            <a:r>
              <a:rPr lang="en-US" altLang="en-US" sz="1400" dirty="0" err="1" smtClean="0">
                <a:solidFill>
                  <a:srgbClr val="0070C0"/>
                </a:solidFill>
              </a:rPr>
              <a:t>n</a:t>
            </a:r>
            <a:r>
              <a:rPr lang="en-US" altLang="en-US" sz="1400" baseline="-25000" dirty="0" err="1" smtClean="0">
                <a:solidFill>
                  <a:srgbClr val="0070C0"/>
                </a:solidFill>
              </a:rPr>
              <a:t>eq</a:t>
            </a:r>
            <a:r>
              <a:rPr lang="en-US" altLang="en-US" sz="1400" dirty="0" smtClean="0">
                <a:solidFill>
                  <a:srgbClr val="0070C0"/>
                </a:solidFill>
              </a:rPr>
              <a:t> / cm</a:t>
            </a:r>
            <a:r>
              <a:rPr lang="en-US" altLang="en-US" sz="1400" baseline="30000" dirty="0" smtClean="0">
                <a:solidFill>
                  <a:srgbClr val="0070C0"/>
                </a:solidFill>
              </a:rPr>
              <a:t>2 </a:t>
            </a:r>
            <a:r>
              <a:rPr lang="en-US" altLang="en-US" sz="1400" dirty="0" smtClean="0">
                <a:solidFill>
                  <a:srgbClr val="0070C0"/>
                </a:solidFill>
              </a:rPr>
              <a:t>at the location of the </a:t>
            </a:r>
          </a:p>
          <a:p>
            <a:pPr marL="457200" lvl="3" indent="0">
              <a:buNone/>
            </a:pPr>
            <a:r>
              <a:rPr lang="en-US" altLang="en-US" sz="1400" dirty="0" smtClean="0">
                <a:solidFill>
                  <a:srgbClr val="0070C0"/>
                </a:solidFill>
              </a:rPr>
              <a:t>       photo-detectors</a:t>
            </a:r>
            <a:endParaRPr lang="en-US" altLang="en-US" sz="1400" baseline="30000" dirty="0" smtClean="0">
              <a:solidFill>
                <a:srgbClr val="0070C0"/>
              </a:solidFill>
            </a:endParaRPr>
          </a:p>
          <a:p>
            <a:pPr marL="742950" lvl="3" indent="-285750">
              <a:buFont typeface="Calibri" panose="020F0502020204030204" pitchFamily="34" charset="0"/>
              <a:buChar char="₋"/>
            </a:pPr>
            <a:r>
              <a:rPr lang="en-US" altLang="en-US" sz="1400" dirty="0" smtClean="0">
                <a:solidFill>
                  <a:srgbClr val="0070C0"/>
                </a:solidFill>
              </a:rPr>
              <a:t>≤ 80Gy at the location of the photo-detectors</a:t>
            </a:r>
          </a:p>
          <a:p>
            <a:pPr marL="742950" lvl="3" indent="-285750">
              <a:buFont typeface="Calibri" panose="020F0502020204030204" pitchFamily="34" charset="0"/>
              <a:buChar char="₋"/>
            </a:pPr>
            <a:r>
              <a:rPr lang="en-US" altLang="en-US" sz="1400" dirty="0" smtClean="0">
                <a:solidFill>
                  <a:srgbClr val="0070C0"/>
                </a:solidFill>
              </a:rPr>
              <a:t>≤ 35kGy peak dose for the scintillating fibres</a:t>
            </a:r>
            <a:endParaRPr lang="en-US" altLang="en-US" sz="1400" dirty="0">
              <a:solidFill>
                <a:srgbClr val="0070C0"/>
              </a:solidFill>
            </a:endParaRPr>
          </a:p>
          <a:p>
            <a:pPr marL="182563" indent="-182563">
              <a:buNone/>
            </a:pPr>
            <a:r>
              <a:rPr lang="en-US" altLang="en-US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US" altLang="en-US" sz="1600" b="1" dirty="0" smtClean="0">
                <a:solidFill>
                  <a:srgbClr val="0070C0"/>
                </a:solidFill>
              </a:rPr>
              <a:t>low temperature operation of photodetectors</a:t>
            </a:r>
            <a:endParaRPr lang="en-US" altLang="en-US" sz="1600" b="1" dirty="0">
              <a:solidFill>
                <a:srgbClr val="0070C0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>
            <a:off x="4499991" y="3025160"/>
            <a:ext cx="2767414" cy="2060024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00"/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6475080" y="837025"/>
            <a:ext cx="16920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  <a:cs typeface="Times New Roman" pitchFamily="18" charset="0"/>
              </a:rPr>
              <a:t>LHCb FLUKA simulation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83330" y="1962552"/>
            <a:ext cx="1368152" cy="72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83330" y="2930292"/>
            <a:ext cx="1368152" cy="72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583330" y="2034560"/>
            <a:ext cx="1368152" cy="895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595844" y="4708748"/>
            <a:ext cx="1368152" cy="72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598570" y="5676488"/>
            <a:ext cx="1368152" cy="72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598570" y="4780756"/>
            <a:ext cx="1368152" cy="895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H="1">
            <a:off x="4716016" y="4718114"/>
            <a:ext cx="1867314" cy="863217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00"/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 flipH="1">
            <a:off x="4628951" y="5213382"/>
            <a:ext cx="2535334" cy="591882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82978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196"/>
    </mc:Choice>
    <mc:Fallback xmlns="">
      <p:transition spd="slow" advTm="9919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77702" y="6544394"/>
            <a:ext cx="3816424" cy="365125"/>
          </a:xfrm>
        </p:spPr>
        <p:txBody>
          <a:bodyPr/>
          <a:lstStyle/>
          <a:p>
            <a:r>
              <a:rPr lang="en-GB" dirty="0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6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00703" y="272496"/>
            <a:ext cx="4423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Technology:  Fibres and photodetectors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9" y="836712"/>
            <a:ext cx="4392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The SciFi tracker is  following the technology developed by the Aachen group for the </a:t>
            </a:r>
            <a:r>
              <a:rPr lang="en-GB" sz="1600" b="1" dirty="0" smtClean="0">
                <a:solidFill>
                  <a:srgbClr val="0070C0"/>
                </a:solidFill>
              </a:rPr>
              <a:t>PERDaix detector</a:t>
            </a:r>
            <a:r>
              <a:rPr lang="en-GB" sz="1600" dirty="0" smtClean="0">
                <a:solidFill>
                  <a:srgbClr val="0070C0"/>
                </a:solidFill>
              </a:rPr>
              <a:t> (prototype balloon experiment)  </a:t>
            </a:r>
          </a:p>
          <a:p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6234" y="1675035"/>
            <a:ext cx="23294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B. </a:t>
            </a:r>
            <a:r>
              <a:rPr lang="en-GB" sz="1000" dirty="0" err="1" smtClean="0"/>
              <a:t>Beischer</a:t>
            </a:r>
            <a:r>
              <a:rPr lang="en-GB" sz="1000" dirty="0" smtClean="0"/>
              <a:t> et al., A </a:t>
            </a:r>
            <a:r>
              <a:rPr lang="en-GB" sz="1000" dirty="0"/>
              <a:t>622 (2010) </a:t>
            </a:r>
            <a:r>
              <a:rPr lang="en-GB" sz="1000" dirty="0" smtClean="0"/>
              <a:t>542–554</a:t>
            </a:r>
          </a:p>
          <a:p>
            <a:r>
              <a:rPr lang="en-GB" sz="1000" dirty="0" smtClean="0"/>
              <a:t>G.R. Yearwood, PhD thesis, Aachen, 2013</a:t>
            </a:r>
            <a:endParaRPr lang="en-GB" sz="1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1562104"/>
            <a:ext cx="2808094" cy="402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7536125" y="2564904"/>
            <a:ext cx="182625" cy="29523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521" y="836712"/>
            <a:ext cx="131378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81660" y="1350690"/>
            <a:ext cx="2448963" cy="405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Box 20487"/>
          <p:cNvSpPr txBox="1"/>
          <p:nvPr/>
        </p:nvSpPr>
        <p:spPr>
          <a:xfrm>
            <a:off x="230707" y="2230829"/>
            <a:ext cx="4053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PERDaix: 32 mm wide bi-layer module in stereo geometry.</a:t>
            </a:r>
          </a:p>
        </p:txBody>
      </p:sp>
      <p:sp>
        <p:nvSpPr>
          <p:cNvPr id="20492" name="Rectangle 20491"/>
          <p:cNvSpPr/>
          <p:nvPr/>
        </p:nvSpPr>
        <p:spPr>
          <a:xfrm>
            <a:off x="5042201" y="5517232"/>
            <a:ext cx="3994295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Hits consist of clusters with typical size = 2. 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Allows for good resolution from COG and suppression of noise (= single hit pixel in 1 channel).  </a:t>
            </a:r>
            <a:endParaRPr lang="en-GB" sz="1600" dirty="0"/>
          </a:p>
        </p:txBody>
      </p:sp>
      <p:sp>
        <p:nvSpPr>
          <p:cNvPr id="20493" name="Oval 20492"/>
          <p:cNvSpPr/>
          <p:nvPr/>
        </p:nvSpPr>
        <p:spPr>
          <a:xfrm>
            <a:off x="3203848" y="3257717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495" name="Straight Arrow Connector 20494"/>
          <p:cNvCxnSpPr>
            <a:stCxn id="20493" idx="7"/>
          </p:cNvCxnSpPr>
          <p:nvPr/>
        </p:nvCxnSpPr>
        <p:spPr>
          <a:xfrm flipV="1">
            <a:off x="3572624" y="2152838"/>
            <a:ext cx="1270204" cy="116815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23529" y="4934526"/>
            <a:ext cx="3586399" cy="135177"/>
            <a:chOff x="2580373" y="5106693"/>
            <a:chExt cx="3586399" cy="135177"/>
          </a:xfrm>
        </p:grpSpPr>
        <p:pic>
          <p:nvPicPr>
            <p:cNvPr id="29698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580373" y="5106693"/>
              <a:ext cx="870419" cy="1300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487860" y="5106693"/>
              <a:ext cx="870419" cy="1300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388009" y="5111798"/>
              <a:ext cx="870419" cy="1300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296353" y="5106693"/>
              <a:ext cx="870419" cy="1300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pic>
        <p:nvPicPr>
          <p:cNvPr id="29699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4" r="42657"/>
          <a:stretch/>
        </p:blipFill>
        <p:spPr bwMode="auto">
          <a:xfrm>
            <a:off x="4716017" y="2422465"/>
            <a:ext cx="1520816" cy="253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86522" y="4638221"/>
            <a:ext cx="1485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4 64-ch. SiPM arrays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91533" y="3026050"/>
            <a:ext cx="258644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3275856" y="4794250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>
            <a:stCxn id="31" idx="6"/>
          </p:cNvCxnSpPr>
          <p:nvPr/>
        </p:nvCxnSpPr>
        <p:spPr>
          <a:xfrm flipV="1">
            <a:off x="3707904" y="4578226"/>
            <a:ext cx="1008113" cy="4320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092900" y="869091"/>
            <a:ext cx="30111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5 staggered layers of Ø250 </a:t>
            </a:r>
            <a:r>
              <a:rPr lang="en-GB" sz="1600" dirty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>
                <a:solidFill>
                  <a:srgbClr val="0070C0"/>
                </a:solidFill>
              </a:rPr>
              <a:t>m fibres form a ribbon (or mat)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1" y="5220985"/>
            <a:ext cx="41044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Readout by arrays of SiPMs. 1 SiPM channel </a:t>
            </a:r>
            <a:r>
              <a:rPr lang="en-GB" sz="1600" dirty="0" smtClean="0">
                <a:solidFill>
                  <a:srgbClr val="0070C0"/>
                </a:solidFill>
              </a:rPr>
              <a:t>has the similar width as fibre pitch (~250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  <a:cs typeface="Symap" panose="00000400000000000000" pitchFamily="2" charset="0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m) and extends </a:t>
            </a:r>
            <a:r>
              <a:rPr lang="en-GB" sz="1600" dirty="0">
                <a:solidFill>
                  <a:srgbClr val="0070C0"/>
                </a:solidFill>
              </a:rPr>
              <a:t>over the full height of the </a:t>
            </a:r>
            <a:r>
              <a:rPr lang="en-GB" sz="1600" dirty="0" smtClean="0">
                <a:solidFill>
                  <a:srgbClr val="0070C0"/>
                </a:solidFill>
              </a:rPr>
              <a:t>mat (~1.5 mm). 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0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942"/>
    </mc:Choice>
    <mc:Fallback xmlns="">
      <p:transition spd="slow" advTm="7794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be 16"/>
          <p:cNvSpPr/>
          <p:nvPr/>
        </p:nvSpPr>
        <p:spPr>
          <a:xfrm>
            <a:off x="2485357" y="5339878"/>
            <a:ext cx="576064" cy="249362"/>
          </a:xfrm>
          <a:prstGeom prst="cube">
            <a:avLst>
              <a:gd name="adj" fmla="val 10860"/>
            </a:avLst>
          </a:prstGeom>
          <a:solidFill>
            <a:schemeClr val="accent3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0" r="12531"/>
          <a:stretch/>
        </p:blipFill>
        <p:spPr bwMode="auto">
          <a:xfrm>
            <a:off x="3635896" y="908720"/>
            <a:ext cx="5524500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/>
          </p:cNvSpPr>
          <p:nvPr/>
        </p:nvSpPr>
        <p:spPr bwMode="auto">
          <a:xfrm>
            <a:off x="-10740" y="7605464"/>
            <a:ext cx="5969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marL="152400" indent="-152400" algn="l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SzPct val="125000"/>
              <a:buFont typeface="Times New Roman" pitchFamily="18" charset="0"/>
              <a:buChar char="•"/>
            </a:pPr>
            <a:endParaRPr lang="en-US" altLang="en-US" sz="2000" dirty="0">
              <a:cs typeface="Times New Roman" pitchFamily="18" charset="0"/>
            </a:endParaRPr>
          </a:p>
        </p:txBody>
      </p:sp>
      <p:sp>
        <p:nvSpPr>
          <p:cNvPr id="9" name="AutoShape 6"/>
          <p:cNvSpPr>
            <a:spLocks/>
          </p:cNvSpPr>
          <p:nvPr/>
        </p:nvSpPr>
        <p:spPr bwMode="auto">
          <a:xfrm rot="16200000">
            <a:off x="4269358" y="3221708"/>
            <a:ext cx="889000" cy="304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0"/>
                </a:move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FFFFFF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1 module</a:t>
            </a: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4574721" y="1722710"/>
            <a:ext cx="287337" cy="277813"/>
          </a:xfrm>
          <a:custGeom>
            <a:avLst/>
            <a:gdLst>
              <a:gd name="T0" fmla="*/ 254 w 21600"/>
              <a:gd name="T1" fmla="*/ 0 h 21600"/>
              <a:gd name="T2" fmla="*/ 21600 w 21600"/>
              <a:gd name="T3" fmla="*/ 9688 h 21600"/>
              <a:gd name="T4" fmla="*/ 21079 w 21600"/>
              <a:gd name="T5" fmla="*/ 21600 h 21600"/>
              <a:gd name="T6" fmla="*/ 0 w 21600"/>
              <a:gd name="T7" fmla="*/ 11799 h 21600"/>
              <a:gd name="T8" fmla="*/ 254 w 21600"/>
              <a:gd name="T9" fmla="*/ 0 h 21600"/>
              <a:gd name="T10" fmla="*/ 254 w 21600"/>
              <a:gd name="T11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254" y="0"/>
                </a:moveTo>
                <a:lnTo>
                  <a:pt x="21600" y="9688"/>
                </a:lnTo>
                <a:lnTo>
                  <a:pt x="21079" y="21600"/>
                </a:lnTo>
                <a:lnTo>
                  <a:pt x="0" y="11799"/>
                </a:lnTo>
                <a:lnTo>
                  <a:pt x="254" y="0"/>
                </a:lnTo>
                <a:close/>
                <a:moveTo>
                  <a:pt x="254" y="0"/>
                </a:moveTo>
              </a:path>
            </a:pathLst>
          </a:custGeom>
          <a:gradFill rotWithShape="0">
            <a:gsLst>
              <a:gs pos="0">
                <a:srgbClr val="1FE80D"/>
              </a:gs>
              <a:gs pos="100000">
                <a:srgbClr val="464658"/>
              </a:gs>
            </a:gsLst>
            <a:lin ang="0" scaled="1"/>
          </a:gra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579737" y="4755834"/>
            <a:ext cx="285750" cy="279400"/>
          </a:xfrm>
          <a:custGeom>
            <a:avLst/>
            <a:gdLst>
              <a:gd name="T0" fmla="*/ 254 w 21600"/>
              <a:gd name="T1" fmla="*/ 0 h 21600"/>
              <a:gd name="T2" fmla="*/ 21600 w 21600"/>
              <a:gd name="T3" fmla="*/ 9688 h 21600"/>
              <a:gd name="T4" fmla="*/ 21079 w 21600"/>
              <a:gd name="T5" fmla="*/ 21600 h 21600"/>
              <a:gd name="T6" fmla="*/ 0 w 21600"/>
              <a:gd name="T7" fmla="*/ 11799 h 21600"/>
              <a:gd name="T8" fmla="*/ 254 w 21600"/>
              <a:gd name="T9" fmla="*/ 0 h 21600"/>
              <a:gd name="T10" fmla="*/ 254 w 21600"/>
              <a:gd name="T11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254" y="0"/>
                </a:moveTo>
                <a:lnTo>
                  <a:pt x="21600" y="9688"/>
                </a:lnTo>
                <a:lnTo>
                  <a:pt x="21079" y="21600"/>
                </a:lnTo>
                <a:lnTo>
                  <a:pt x="0" y="11799"/>
                </a:lnTo>
                <a:lnTo>
                  <a:pt x="254" y="0"/>
                </a:lnTo>
                <a:close/>
                <a:moveTo>
                  <a:pt x="254" y="0"/>
                </a:moveTo>
              </a:path>
            </a:pathLst>
          </a:custGeom>
          <a:gradFill rotWithShape="0">
            <a:gsLst>
              <a:gs pos="0">
                <a:srgbClr val="1FE80D"/>
              </a:gs>
              <a:gs pos="100000">
                <a:srgbClr val="464658"/>
              </a:gs>
            </a:gsLst>
            <a:lin ang="0" scaled="1"/>
          </a:gra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8" name="Cube 17"/>
          <p:cNvSpPr/>
          <p:nvPr/>
        </p:nvSpPr>
        <p:spPr>
          <a:xfrm>
            <a:off x="2483768" y="3701777"/>
            <a:ext cx="576064" cy="1675408"/>
          </a:xfrm>
          <a:prstGeom prst="cube">
            <a:avLst>
              <a:gd name="adj" fmla="val 5130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ube 18"/>
          <p:cNvSpPr/>
          <p:nvPr/>
        </p:nvSpPr>
        <p:spPr>
          <a:xfrm>
            <a:off x="2484262" y="3038419"/>
            <a:ext cx="576064" cy="693073"/>
          </a:xfrm>
          <a:prstGeom prst="cube">
            <a:avLst>
              <a:gd name="adj" fmla="val 5130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589262" y="1692000"/>
            <a:ext cx="276225" cy="33655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871 h 21600"/>
              <a:gd name="T4" fmla="*/ 21195 w 21600"/>
              <a:gd name="T5" fmla="*/ 21600 h 21600"/>
              <a:gd name="T6" fmla="*/ 289 w 21600"/>
              <a:gd name="T7" fmla="*/ 20689 h 21600"/>
              <a:gd name="T8" fmla="*/ 0 w 21600"/>
              <a:gd name="T9" fmla="*/ 0 h 21600"/>
              <a:gd name="T10" fmla="*/ 0 w 21600"/>
              <a:gd name="T11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871"/>
                </a:lnTo>
                <a:lnTo>
                  <a:pt x="21195" y="21600"/>
                </a:lnTo>
                <a:lnTo>
                  <a:pt x="289" y="20689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8285753" y="4119173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 x ~2.5 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78174" y="5783972"/>
            <a:ext cx="88678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2 x ~3 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56378" y="1052736"/>
            <a:ext cx="847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readout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59832" y="4033422"/>
            <a:ext cx="847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readout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504" y="1196752"/>
            <a:ext cx="2236083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10 or 12 (almost) identical modules per detection plane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70C0"/>
                </a:solidFill>
                <a:cs typeface="Times New Roman" pitchFamily="18" charset="0"/>
              </a:rPr>
              <a:t>f</a:t>
            </a:r>
            <a:r>
              <a:rPr lang="en-US" altLang="en-US" sz="1600" dirty="0" smtClean="0">
                <a:solidFill>
                  <a:srgbClr val="0070C0"/>
                </a:solidFill>
                <a:cs typeface="Times New Roman" pitchFamily="18" charset="0"/>
              </a:rPr>
              <a:t>ibre ribbons (mats) run in vertical direction. 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70C0"/>
                </a:solidFill>
                <a:cs typeface="Times New Roman" pitchFamily="18" charset="0"/>
              </a:rPr>
              <a:t>fibres interrupted in mid-plane (y=0) and mirrored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  <a:cs typeface="Times New Roman" pitchFamily="18" charset="0"/>
              </a:rPr>
              <a:t>f</a:t>
            </a:r>
            <a:r>
              <a:rPr lang="en-US" altLang="en-US" sz="16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ibres read out at top and bottom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  <a:cs typeface="Times New Roman" pitchFamily="18" charset="0"/>
              </a:rPr>
              <a:t>photodetectors</a:t>
            </a:r>
            <a:r>
              <a:rPr lang="en-US" altLang="en-US" sz="16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+ FE electronics + services in a “Readout Box”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Very light and uniform material distribution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051720" y="3374108"/>
            <a:ext cx="432048" cy="3573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7" idx="2"/>
          </p:cNvCxnSpPr>
          <p:nvPr/>
        </p:nvCxnSpPr>
        <p:spPr>
          <a:xfrm>
            <a:off x="2051720" y="4895534"/>
            <a:ext cx="433637" cy="5825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131840" y="2084663"/>
            <a:ext cx="1447897" cy="26421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343587" y="5678778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~540 mm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0168" y="874220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447780" y="802212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82532" y="730204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T3</a:t>
            </a:r>
          </a:p>
        </p:txBody>
      </p:sp>
      <p:sp>
        <p:nvSpPr>
          <p:cNvPr id="16" name="Right Brace 15"/>
          <p:cNvSpPr/>
          <p:nvPr/>
        </p:nvSpPr>
        <p:spPr>
          <a:xfrm rot="16200000">
            <a:off x="3956057" y="956423"/>
            <a:ext cx="142246" cy="5135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Brace 33"/>
          <p:cNvSpPr/>
          <p:nvPr/>
        </p:nvSpPr>
        <p:spPr>
          <a:xfrm rot="16200000">
            <a:off x="4541641" y="867072"/>
            <a:ext cx="142246" cy="5135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Brace 34"/>
          <p:cNvSpPr/>
          <p:nvPr/>
        </p:nvSpPr>
        <p:spPr>
          <a:xfrm rot="16200000">
            <a:off x="5252201" y="796833"/>
            <a:ext cx="142246" cy="5135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2537140" y="2420888"/>
            <a:ext cx="455255" cy="671132"/>
            <a:chOff x="1619672" y="1277723"/>
            <a:chExt cx="498021" cy="734177"/>
          </a:xfrm>
        </p:grpSpPr>
        <p:grpSp>
          <p:nvGrpSpPr>
            <p:cNvPr id="55" name="Group 54"/>
            <p:cNvGrpSpPr/>
            <p:nvPr/>
          </p:nvGrpSpPr>
          <p:grpSpPr>
            <a:xfrm>
              <a:off x="1835696" y="1277723"/>
              <a:ext cx="281997" cy="734177"/>
              <a:chOff x="1259632" y="932579"/>
              <a:chExt cx="470148" cy="1199908"/>
            </a:xfrm>
          </p:grpSpPr>
          <p:sp>
            <p:nvSpPr>
              <p:cNvPr id="56" name="Can 55"/>
              <p:cNvSpPr/>
              <p:nvPr/>
            </p:nvSpPr>
            <p:spPr>
              <a:xfrm>
                <a:off x="1259632" y="934966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Can 56"/>
              <p:cNvSpPr/>
              <p:nvPr/>
            </p:nvSpPr>
            <p:spPr>
              <a:xfrm>
                <a:off x="1331640" y="93257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Can 57"/>
              <p:cNvSpPr/>
              <p:nvPr/>
            </p:nvSpPr>
            <p:spPr>
              <a:xfrm>
                <a:off x="1405682" y="937295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Can 58"/>
              <p:cNvSpPr/>
              <p:nvPr/>
            </p:nvSpPr>
            <p:spPr>
              <a:xfrm>
                <a:off x="1477690" y="94125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Can 59"/>
              <p:cNvSpPr/>
              <p:nvPr/>
            </p:nvSpPr>
            <p:spPr>
              <a:xfrm>
                <a:off x="1551856" y="943645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Can 60"/>
              <p:cNvSpPr/>
              <p:nvPr/>
            </p:nvSpPr>
            <p:spPr>
              <a:xfrm>
                <a:off x="1293540" y="954540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Can 61"/>
              <p:cNvSpPr/>
              <p:nvPr/>
            </p:nvSpPr>
            <p:spPr>
              <a:xfrm>
                <a:off x="1365548" y="952153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Can 62"/>
              <p:cNvSpPr/>
              <p:nvPr/>
            </p:nvSpPr>
            <p:spPr>
              <a:xfrm>
                <a:off x="1439590" y="95686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Can 63"/>
              <p:cNvSpPr/>
              <p:nvPr/>
            </p:nvSpPr>
            <p:spPr>
              <a:xfrm>
                <a:off x="1511598" y="960832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Can 64"/>
              <p:cNvSpPr/>
              <p:nvPr/>
            </p:nvSpPr>
            <p:spPr>
              <a:xfrm>
                <a:off x="1585764" y="96321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Can 65"/>
              <p:cNvSpPr/>
              <p:nvPr/>
            </p:nvSpPr>
            <p:spPr>
              <a:xfrm>
                <a:off x="1331640" y="983115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Can 66"/>
              <p:cNvSpPr/>
              <p:nvPr/>
            </p:nvSpPr>
            <p:spPr>
              <a:xfrm>
                <a:off x="1403648" y="98072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Can 67"/>
              <p:cNvSpPr/>
              <p:nvPr/>
            </p:nvSpPr>
            <p:spPr>
              <a:xfrm>
                <a:off x="1477690" y="985444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Can 68"/>
              <p:cNvSpPr/>
              <p:nvPr/>
            </p:nvSpPr>
            <p:spPr>
              <a:xfrm>
                <a:off x="1549698" y="989407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Can 69"/>
              <p:cNvSpPr/>
              <p:nvPr/>
            </p:nvSpPr>
            <p:spPr>
              <a:xfrm>
                <a:off x="1623864" y="991794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Can 70"/>
              <p:cNvSpPr/>
              <p:nvPr/>
            </p:nvSpPr>
            <p:spPr>
              <a:xfrm>
                <a:off x="1365548" y="100268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Can 71"/>
              <p:cNvSpPr/>
              <p:nvPr/>
            </p:nvSpPr>
            <p:spPr>
              <a:xfrm>
                <a:off x="1437556" y="1000302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Can 72"/>
              <p:cNvSpPr/>
              <p:nvPr/>
            </p:nvSpPr>
            <p:spPr>
              <a:xfrm>
                <a:off x="1511598" y="100501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Can 73"/>
              <p:cNvSpPr/>
              <p:nvPr/>
            </p:nvSpPr>
            <p:spPr>
              <a:xfrm>
                <a:off x="1583606" y="1008981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Can 74"/>
              <p:cNvSpPr/>
              <p:nvPr/>
            </p:nvSpPr>
            <p:spPr>
              <a:xfrm>
                <a:off x="1657772" y="101136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619672" y="1280812"/>
              <a:ext cx="281997" cy="719711"/>
              <a:chOff x="1259632" y="932579"/>
              <a:chExt cx="470148" cy="1199908"/>
            </a:xfrm>
          </p:grpSpPr>
          <p:sp>
            <p:nvSpPr>
              <p:cNvPr id="6" name="Can 5"/>
              <p:cNvSpPr/>
              <p:nvPr/>
            </p:nvSpPr>
            <p:spPr>
              <a:xfrm>
                <a:off x="1259632" y="934966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Can 35"/>
              <p:cNvSpPr/>
              <p:nvPr/>
            </p:nvSpPr>
            <p:spPr>
              <a:xfrm>
                <a:off x="1331640" y="93257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1405682" y="937295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Can 37"/>
              <p:cNvSpPr/>
              <p:nvPr/>
            </p:nvSpPr>
            <p:spPr>
              <a:xfrm>
                <a:off x="1477690" y="94125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Can 38"/>
              <p:cNvSpPr/>
              <p:nvPr/>
            </p:nvSpPr>
            <p:spPr>
              <a:xfrm>
                <a:off x="1551856" y="943645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Can 39"/>
              <p:cNvSpPr/>
              <p:nvPr/>
            </p:nvSpPr>
            <p:spPr>
              <a:xfrm>
                <a:off x="1293540" y="954540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Can 40"/>
              <p:cNvSpPr/>
              <p:nvPr/>
            </p:nvSpPr>
            <p:spPr>
              <a:xfrm>
                <a:off x="1365548" y="952153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Can 41"/>
              <p:cNvSpPr/>
              <p:nvPr/>
            </p:nvSpPr>
            <p:spPr>
              <a:xfrm>
                <a:off x="1439590" y="95686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Can 42"/>
              <p:cNvSpPr/>
              <p:nvPr/>
            </p:nvSpPr>
            <p:spPr>
              <a:xfrm>
                <a:off x="1511598" y="960832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Can 43"/>
              <p:cNvSpPr/>
              <p:nvPr/>
            </p:nvSpPr>
            <p:spPr>
              <a:xfrm>
                <a:off x="1585764" y="96321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Can 44"/>
              <p:cNvSpPr/>
              <p:nvPr/>
            </p:nvSpPr>
            <p:spPr>
              <a:xfrm>
                <a:off x="1331640" y="983115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Can 45"/>
              <p:cNvSpPr/>
              <p:nvPr/>
            </p:nvSpPr>
            <p:spPr>
              <a:xfrm>
                <a:off x="1403648" y="98072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Can 46"/>
              <p:cNvSpPr/>
              <p:nvPr/>
            </p:nvSpPr>
            <p:spPr>
              <a:xfrm>
                <a:off x="1477690" y="985444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Can 47"/>
              <p:cNvSpPr/>
              <p:nvPr/>
            </p:nvSpPr>
            <p:spPr>
              <a:xfrm>
                <a:off x="1549698" y="989407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Can 48"/>
              <p:cNvSpPr/>
              <p:nvPr/>
            </p:nvSpPr>
            <p:spPr>
              <a:xfrm>
                <a:off x="1623864" y="991794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Can 49"/>
              <p:cNvSpPr/>
              <p:nvPr/>
            </p:nvSpPr>
            <p:spPr>
              <a:xfrm>
                <a:off x="1365548" y="1002689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Can 50"/>
              <p:cNvSpPr/>
              <p:nvPr/>
            </p:nvSpPr>
            <p:spPr>
              <a:xfrm>
                <a:off x="1437556" y="1000302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Can 51"/>
              <p:cNvSpPr/>
              <p:nvPr/>
            </p:nvSpPr>
            <p:spPr>
              <a:xfrm>
                <a:off x="1511598" y="100501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Can 52"/>
              <p:cNvSpPr/>
              <p:nvPr/>
            </p:nvSpPr>
            <p:spPr>
              <a:xfrm>
                <a:off x="1583606" y="1008981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Can 53"/>
              <p:cNvSpPr/>
              <p:nvPr/>
            </p:nvSpPr>
            <p:spPr>
              <a:xfrm>
                <a:off x="1657772" y="1011368"/>
                <a:ext cx="72008" cy="1121119"/>
              </a:xfrm>
              <a:prstGeom prst="ca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98" name="Cube 97"/>
          <p:cNvSpPr/>
          <p:nvPr/>
        </p:nvSpPr>
        <p:spPr>
          <a:xfrm>
            <a:off x="2483768" y="2396510"/>
            <a:ext cx="576064" cy="693073"/>
          </a:xfrm>
          <a:prstGeom prst="cube">
            <a:avLst>
              <a:gd name="adj" fmla="val 5130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ube 96"/>
          <p:cNvSpPr/>
          <p:nvPr/>
        </p:nvSpPr>
        <p:spPr>
          <a:xfrm>
            <a:off x="2483768" y="2060848"/>
            <a:ext cx="576064" cy="693073"/>
          </a:xfrm>
          <a:prstGeom prst="cube">
            <a:avLst>
              <a:gd name="adj" fmla="val 5130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ube 14"/>
          <p:cNvSpPr/>
          <p:nvPr/>
        </p:nvSpPr>
        <p:spPr>
          <a:xfrm>
            <a:off x="2484135" y="1835301"/>
            <a:ext cx="576064" cy="249362"/>
          </a:xfrm>
          <a:prstGeom prst="cube">
            <a:avLst>
              <a:gd name="adj" fmla="val 10860"/>
            </a:avLst>
          </a:prstGeom>
          <a:solidFill>
            <a:schemeClr val="accent3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92088" y="116632"/>
            <a:ext cx="651621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100" indent="0">
              <a:buNone/>
            </a:pPr>
            <a:r>
              <a:rPr lang="en-US" altLang="en-US" b="1" dirty="0">
                <a:solidFill>
                  <a:srgbClr val="0070C0"/>
                </a:solidFill>
              </a:rPr>
              <a:t>General layout of the detector </a:t>
            </a:r>
            <a:endParaRPr lang="en-US" altLang="en-US" b="1" dirty="0">
              <a:solidFill>
                <a:srgbClr val="0070C0"/>
              </a:solidFill>
            </a:endParaRPr>
          </a:p>
          <a:p>
            <a:pPr marL="165100" indent="0">
              <a:buNone/>
            </a:pPr>
            <a:endParaRPr lang="en-US" altLang="en-US" sz="700" b="1" dirty="0">
              <a:solidFill>
                <a:srgbClr val="0070C0"/>
              </a:solidFill>
            </a:endParaRPr>
          </a:p>
          <a:p>
            <a:pPr marL="165100" lvl="0"/>
            <a:r>
              <a:rPr lang="en-US" altLang="en-US" dirty="0">
                <a:solidFill>
                  <a:srgbClr val="0070C0"/>
                </a:solidFill>
              </a:rPr>
              <a:t>3 stations with 4 planes each </a:t>
            </a:r>
            <a:r>
              <a:rPr lang="en-US" altLang="en-US" dirty="0" smtClean="0">
                <a:solidFill>
                  <a:srgbClr val="0070C0"/>
                </a:solidFill>
              </a:rPr>
              <a:t>X-U-V-X, </a:t>
            </a:r>
            <a:r>
              <a:rPr lang="en-US" altLang="en-US" dirty="0" smtClean="0">
                <a:solidFill>
                  <a:srgbClr val="0070C0"/>
                </a:solidFill>
                <a:cs typeface="Times New Roman" pitchFamily="18" charset="0"/>
              </a:rPr>
              <a:t>stereo </a:t>
            </a:r>
            <a:r>
              <a:rPr lang="en-US" altLang="en-US" dirty="0">
                <a:solidFill>
                  <a:srgbClr val="0070C0"/>
                </a:solidFill>
                <a:cs typeface="Times New Roman" pitchFamily="18" charset="0"/>
              </a:rPr>
              <a:t>angle ± 5°  (</a:t>
            </a:r>
            <a:r>
              <a:rPr lang="en-US" altLang="en-US" dirty="0" err="1">
                <a:solidFill>
                  <a:srgbClr val="0070C0"/>
                </a:solidFill>
                <a:cs typeface="Times New Roman" pitchFamily="18" charset="0"/>
              </a:rPr>
              <a:t>prel</a:t>
            </a:r>
            <a:r>
              <a:rPr lang="en-US" altLang="en-US" dirty="0">
                <a:solidFill>
                  <a:srgbClr val="0070C0"/>
                </a:solidFill>
                <a:cs typeface="Times New Roman" pitchFamily="18" charset="0"/>
              </a:rPr>
              <a:t>.)</a:t>
            </a:r>
          </a:p>
          <a:p>
            <a:pPr marL="165100" indent="0">
              <a:buNone/>
            </a:pPr>
            <a:r>
              <a:rPr lang="en-US" altLang="en-US" dirty="0" smtClean="0">
                <a:solidFill>
                  <a:srgbClr val="0070C0"/>
                </a:solidFill>
              </a:rPr>
              <a:t> </a:t>
            </a:r>
            <a:endParaRPr lang="en-US" altLang="en-US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9420" y="5831848"/>
            <a:ext cx="2175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X/X</a:t>
            </a:r>
            <a:r>
              <a:rPr lang="en-GB" sz="1600" b="1" baseline="-25000" dirty="0" smtClean="0">
                <a:solidFill>
                  <a:srgbClr val="0070C0"/>
                </a:solidFill>
              </a:rPr>
              <a:t>0</a:t>
            </a:r>
            <a:r>
              <a:rPr lang="en-GB" sz="1600" b="1" dirty="0" smtClean="0">
                <a:solidFill>
                  <a:srgbClr val="0070C0"/>
                </a:solidFill>
              </a:rPr>
              <a:t> = 2.6% per station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158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381"/>
    </mc:Choice>
    <mc:Fallback xmlns="">
      <p:transition spd="slow" advTm="513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99592" y="714182"/>
            <a:ext cx="4260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Main specifications of the SciFi tracker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65900" y="4797152"/>
            <a:ext cx="7272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Some rough numbers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3 M fibres (2.5 m long)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Total fibre length ~10,000 </a:t>
            </a:r>
            <a:r>
              <a:rPr lang="en-GB" sz="1600" dirty="0">
                <a:solidFill>
                  <a:srgbClr val="0070C0"/>
                </a:solidFill>
                <a:sym typeface="Wingdings" panose="05000000000000000000" pitchFamily="2" charset="2"/>
              </a:rPr>
              <a:t>km of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fibres (+ spares)</a:t>
            </a:r>
            <a:endParaRPr lang="en-GB" sz="16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600 </a:t>
            </a:r>
            <a:r>
              <a:rPr lang="en-GB" sz="1600" dirty="0">
                <a:solidFill>
                  <a:srgbClr val="0070C0"/>
                </a:solidFill>
                <a:sym typeface="Wingdings" panose="05000000000000000000" pitchFamily="2" charset="2"/>
              </a:rPr>
              <a:t>000 readout channels</a:t>
            </a:r>
            <a:endParaRPr lang="en-GB" sz="1600" dirty="0">
              <a:solidFill>
                <a:srgbClr val="0070C0"/>
              </a:solidFill>
            </a:endParaRPr>
          </a:p>
          <a:p>
            <a:pPr lvl="0">
              <a:spcAft>
                <a:spcPts val="600"/>
              </a:spcAft>
            </a:pPr>
            <a:endParaRPr lang="en-GB" sz="1600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867530"/>
              </p:ext>
            </p:extLst>
          </p:nvPr>
        </p:nvGraphicFramePr>
        <p:xfrm>
          <a:off x="582874" y="1364521"/>
          <a:ext cx="6725430" cy="29260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72902"/>
                <a:gridCol w="4752528"/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</a:t>
                      </a:r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specs</a:t>
                      </a:r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35837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Scint</a:t>
                      </a:r>
                      <a:r>
                        <a:rPr lang="en-GB" sz="1600" dirty="0" smtClean="0"/>
                        <a:t>. fibre </a:t>
                      </a:r>
                      <a:endParaRPr lang="en-GB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0.25</a:t>
                      </a:r>
                      <a:r>
                        <a:rPr lang="en-GB" sz="1600" baseline="0" dirty="0" smtClean="0"/>
                        <a:t> mm Ø, double cladded, blue emitting. Baseline Kuraray SCSF-78 MJ</a:t>
                      </a:r>
                      <a:endParaRPr lang="en-GB" sz="1600" b="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358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Photodetector</a:t>
                      </a:r>
                      <a:endParaRPr lang="en-GB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SiPM array, 128 </a:t>
                      </a:r>
                      <a:r>
                        <a:rPr lang="en-GB" sz="1600" dirty="0" err="1" smtClean="0"/>
                        <a:t>ch.</a:t>
                      </a:r>
                      <a:r>
                        <a:rPr lang="en-GB" sz="1600" dirty="0" smtClean="0"/>
                        <a:t>, pitch 0.25 mm</a:t>
                      </a:r>
                      <a:endParaRPr lang="en-GB" sz="1600" b="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358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Module</a:t>
                      </a:r>
                      <a:r>
                        <a:rPr lang="en-GB" sz="1600" baseline="0" dirty="0" smtClean="0"/>
                        <a:t> dimensions</a:t>
                      </a:r>
                      <a:endParaRPr lang="en-GB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(2 x 250) x</a:t>
                      </a:r>
                      <a:r>
                        <a:rPr lang="en-GB" sz="1600" baseline="0" dirty="0" smtClean="0"/>
                        <a:t> 54 cm, 40 mm thick, one end mirrored</a:t>
                      </a:r>
                      <a:endParaRPr lang="en-GB" sz="1600" b="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358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Active surface</a:t>
                      </a:r>
                      <a:endParaRPr lang="en-GB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~360 m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b="0" baseline="30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358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Radiation</a:t>
                      </a:r>
                      <a:endParaRPr lang="en-GB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Non-uniform,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up to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30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k</a:t>
                      </a:r>
                      <a:r>
                        <a:rPr lang="en-GB" sz="1600" dirty="0" err="1" smtClean="0"/>
                        <a:t>Gy</a:t>
                      </a:r>
                      <a:r>
                        <a:rPr lang="en-GB" sz="1600" dirty="0" smtClean="0"/>
                        <a:t>,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n/cm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b="0" baseline="30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358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Readout</a:t>
                      </a:r>
                      <a:endParaRPr lang="en-GB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3-thresholds, clustered,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40 MHz</a:t>
                      </a:r>
                      <a:endParaRPr lang="en-GB" sz="1600" b="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358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Environment</a:t>
                      </a:r>
                      <a:endParaRPr lang="en-GB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SiPM at -40°C,</a:t>
                      </a:r>
                      <a:r>
                        <a:rPr lang="en-GB" sz="1600" baseline="0" dirty="0" smtClean="0"/>
                        <a:t> rest at ambient T</a:t>
                      </a:r>
                      <a:endParaRPr lang="en-GB" sz="1600" b="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Cube 12"/>
          <p:cNvSpPr/>
          <p:nvPr/>
        </p:nvSpPr>
        <p:spPr>
          <a:xfrm>
            <a:off x="7811073" y="4967766"/>
            <a:ext cx="576064" cy="249362"/>
          </a:xfrm>
          <a:prstGeom prst="cube">
            <a:avLst>
              <a:gd name="adj" fmla="val 10860"/>
            </a:avLst>
          </a:prstGeom>
          <a:solidFill>
            <a:schemeClr val="accent3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ube 13"/>
          <p:cNvSpPr/>
          <p:nvPr/>
        </p:nvSpPr>
        <p:spPr>
          <a:xfrm>
            <a:off x="7809484" y="3329665"/>
            <a:ext cx="576064" cy="1675408"/>
          </a:xfrm>
          <a:prstGeom prst="cube">
            <a:avLst>
              <a:gd name="adj" fmla="val 5130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ube 14"/>
          <p:cNvSpPr/>
          <p:nvPr/>
        </p:nvSpPr>
        <p:spPr>
          <a:xfrm>
            <a:off x="7812360" y="1683973"/>
            <a:ext cx="576064" cy="1675408"/>
          </a:xfrm>
          <a:prstGeom prst="cube">
            <a:avLst>
              <a:gd name="adj" fmla="val 5130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ube 15"/>
          <p:cNvSpPr/>
          <p:nvPr/>
        </p:nvSpPr>
        <p:spPr>
          <a:xfrm>
            <a:off x="7809851" y="1463189"/>
            <a:ext cx="576064" cy="249362"/>
          </a:xfrm>
          <a:prstGeom prst="cube">
            <a:avLst>
              <a:gd name="adj" fmla="val 10860"/>
            </a:avLst>
          </a:prstGeom>
          <a:solidFill>
            <a:schemeClr val="accent3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8084343" y="1717314"/>
            <a:ext cx="1222" cy="328229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231980" y="1715097"/>
            <a:ext cx="1222" cy="328229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945628" y="1719860"/>
            <a:ext cx="1222" cy="328229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809484" y="3358462"/>
            <a:ext cx="576064" cy="25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532440" y="1712551"/>
            <a:ext cx="0" cy="328484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8169791" y="3079214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 x 250 cm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55586" y="5227233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54 cm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452320" y="1114292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SciFi module</a:t>
            </a:r>
          </a:p>
        </p:txBody>
      </p:sp>
    </p:spTree>
    <p:extLst>
      <p:ext uri="{BB962C8B-B14F-4D97-AF65-F5344CB8AC3E}">
        <p14:creationId xmlns:p14="http://schemas.microsoft.com/office/powerpoint/2010/main" val="228648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12"/>
    </mc:Choice>
    <mc:Fallback xmlns="">
      <p:transition spd="slow" advTm="4101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37" y="1556792"/>
            <a:ext cx="4135837" cy="313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PH/DT         22 October 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28381" y="764958"/>
            <a:ext cx="865454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Challenge 1: Fibres with long attenuation length and high light yield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4728046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We are currently observing attenuation lengths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which are lower than for fibres bought in </a:t>
            </a:r>
            <a:r>
              <a:rPr lang="en-GB" sz="1600" dirty="0">
                <a:solidFill>
                  <a:srgbClr val="0070C0"/>
                </a:solidFill>
              </a:rPr>
              <a:t>2010</a:t>
            </a:r>
            <a:r>
              <a:rPr lang="en-GB" sz="1600" dirty="0" smtClean="0">
                <a:solidFill>
                  <a:srgbClr val="0070C0"/>
                </a:solidFill>
              </a:rPr>
              <a:t>. 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Possible causes identified at recent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meeting with</a:t>
            </a:r>
          </a:p>
          <a:p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Kuraray in Japan. Expect improved batch in few weeks.</a:t>
            </a:r>
          </a:p>
          <a:p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We aim for </a:t>
            </a:r>
            <a:r>
              <a:rPr lang="en-GB" sz="1600" b="1" dirty="0" err="1" smtClean="0">
                <a:solidFill>
                  <a:srgbClr val="0070C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GB" sz="1600" b="1" baseline="-250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att</a:t>
            </a: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&gt; 3.5 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31661" y="1340768"/>
            <a:ext cx="18138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Kuraray SCSF-78 MJ</a:t>
            </a:r>
          </a:p>
          <a:p>
            <a:endParaRPr lang="en-GB" sz="1000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Attenuation Length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592" y="1601733"/>
            <a:ext cx="1572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Normalised @ 100 cm</a:t>
            </a:r>
          </a:p>
        </p:txBody>
      </p:sp>
      <p:sp>
        <p:nvSpPr>
          <p:cNvPr id="8" name="Rectangle 7"/>
          <p:cNvSpPr/>
          <p:nvPr/>
        </p:nvSpPr>
        <p:spPr>
          <a:xfrm>
            <a:off x="4884272" y="3789040"/>
            <a:ext cx="1872208" cy="5909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 sz="108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Scintillation light yield</a:t>
            </a:r>
          </a:p>
          <a:p>
            <a:pPr algn="ctr">
              <a:defRPr sz="108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of one 0.25 mm fibre , </a:t>
            </a:r>
          </a:p>
          <a:p>
            <a:pPr algn="ctr">
              <a:defRPr sz="108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measured by a PMT </a:t>
            </a:r>
          </a:p>
        </p:txBody>
      </p:sp>
      <p:sp>
        <p:nvSpPr>
          <p:cNvPr id="9" name="Rectangle 8"/>
          <p:cNvSpPr/>
          <p:nvPr/>
        </p:nvSpPr>
        <p:spPr>
          <a:xfrm>
            <a:off x="4884272" y="4753719"/>
            <a:ext cx="3792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dirty="0">
                <a:solidFill>
                  <a:srgbClr val="0070C0"/>
                </a:solidFill>
              </a:rPr>
              <a:t>The scintillation yields appear to be ~OK.</a:t>
            </a:r>
          </a:p>
        </p:txBody>
      </p:sp>
      <p:sp>
        <p:nvSpPr>
          <p:cNvPr id="10" name="Oval 9"/>
          <p:cNvSpPr/>
          <p:nvPr/>
        </p:nvSpPr>
        <p:spPr>
          <a:xfrm>
            <a:off x="7846849" y="2204864"/>
            <a:ext cx="330884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7701042"/>
              </p:ext>
            </p:extLst>
          </p:nvPr>
        </p:nvGraphicFramePr>
        <p:xfrm>
          <a:off x="4415444" y="1510045"/>
          <a:ext cx="4682071" cy="328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075162" y="2061786"/>
            <a:ext cx="15211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Points at 60 cm not included in fit.</a:t>
            </a:r>
          </a:p>
          <a:p>
            <a:r>
              <a:rPr lang="en-GB" sz="1050" dirty="0" smtClean="0"/>
              <a:t>(cladding light , helical paths)</a:t>
            </a:r>
            <a:endParaRPr lang="en-GB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5071315" y="3373541"/>
            <a:ext cx="1868382" cy="8475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Extrapolation of the fits to d=0: same yield within ±5%</a:t>
            </a:r>
            <a:endParaRPr lang="en-GB" sz="1600" dirty="0"/>
          </a:p>
        </p:txBody>
      </p:sp>
      <p:sp>
        <p:nvSpPr>
          <p:cNvPr id="21" name="Oval 20"/>
          <p:cNvSpPr/>
          <p:nvPr/>
        </p:nvSpPr>
        <p:spPr>
          <a:xfrm>
            <a:off x="5665815" y="2169970"/>
            <a:ext cx="409348" cy="93610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>
            <a:endCxn id="37" idx="4"/>
          </p:cNvCxnSpPr>
          <p:nvPr/>
        </p:nvCxnSpPr>
        <p:spPr>
          <a:xfrm flipH="1" flipV="1">
            <a:off x="4998933" y="2577477"/>
            <a:ext cx="149439" cy="9838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767288" y="1497357"/>
            <a:ext cx="463289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818607" y="1338511"/>
            <a:ext cx="1849737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Kuraray SCSF-78 MJ</a:t>
            </a:r>
          </a:p>
          <a:p>
            <a:endParaRPr lang="en-GB" sz="900" b="1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Scintillation Yield </a:t>
            </a:r>
          </a:p>
        </p:txBody>
      </p:sp>
    </p:spTree>
    <p:extLst>
      <p:ext uri="{BB962C8B-B14F-4D97-AF65-F5344CB8AC3E}">
        <p14:creationId xmlns:p14="http://schemas.microsoft.com/office/powerpoint/2010/main" val="107430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332"/>
    </mc:Choice>
    <mc:Fallback xmlns="">
      <p:transition spd="slow" advTm="62332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smtClean="0">
            <a:solidFill>
              <a:srgbClr val="0070C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34838</TotalTime>
  <Words>2599</Words>
  <Application>Microsoft Office PowerPoint</Application>
  <PresentationFormat>On-screen Show (4:3)</PresentationFormat>
  <Paragraphs>404</Paragraphs>
  <Slides>21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ISIS/Draw Sketch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284</cp:revision>
  <dcterms:created xsi:type="dcterms:W3CDTF">2014-04-25T09:47:03Z</dcterms:created>
  <dcterms:modified xsi:type="dcterms:W3CDTF">2014-10-17T07:12:39Z</dcterms:modified>
</cp:coreProperties>
</file>