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  <p:sldMasterId id="2147483695" r:id="rId3"/>
    <p:sldMasterId id="2147483712" r:id="rId4"/>
  </p:sldMasterIdLst>
  <p:notesMasterIdLst>
    <p:notesMasterId r:id="rId42"/>
  </p:notesMasterIdLst>
  <p:handoutMasterIdLst>
    <p:handoutMasterId r:id="rId43"/>
  </p:handoutMasterIdLst>
  <p:sldIdLst>
    <p:sldId id="261" r:id="rId5"/>
    <p:sldId id="298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97" r:id="rId28"/>
    <p:sldId id="294" r:id="rId29"/>
    <p:sldId id="295" r:id="rId30"/>
    <p:sldId id="296" r:id="rId31"/>
    <p:sldId id="299" r:id="rId32"/>
    <p:sldId id="284" r:id="rId33"/>
    <p:sldId id="287" r:id="rId34"/>
    <p:sldId id="288" r:id="rId35"/>
    <p:sldId id="289" r:id="rId36"/>
    <p:sldId id="290" r:id="rId37"/>
    <p:sldId id="291" r:id="rId38"/>
    <p:sldId id="292" r:id="rId39"/>
    <p:sldId id="300" r:id="rId40"/>
    <p:sldId id="301" r:id="rId4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FF9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5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1620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4/8/2015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2F4B2-D249-4998-81BE-E4A2DCB906FE}" type="datetimeFigureOut">
              <a:rPr lang="en-US" smtClean="0"/>
              <a:t>4/8/2015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E7B22-FB05-4DC7-8222-513B74C9BD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350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5655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810C511-F07C-0C46-8581-96DE224CACA5}" type="slidenum">
              <a:rPr lang="en-US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03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30275" y="749300"/>
            <a:ext cx="4937125" cy="37020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0323" y="4688581"/>
            <a:ext cx="5438418" cy="4442386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810C511-F07C-0C46-8581-96DE224CACA5}" type="slidenum">
              <a:rPr lang="en-US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03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30275" y="749300"/>
            <a:ext cx="4937125" cy="37020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0323" y="4688581"/>
            <a:ext cx="5438418" cy="4442386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810C511-F07C-0C46-8581-96DE224CACA5}" type="slidenum">
              <a:rPr lang="en-US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03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30275" y="749300"/>
            <a:ext cx="4937125" cy="37020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0323" y="4688581"/>
            <a:ext cx="5438418" cy="4442386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810C511-F07C-0C46-8581-96DE224CACA5}" type="slidenum">
              <a:rPr lang="en-US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03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30275" y="749300"/>
            <a:ext cx="4937125" cy="37020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0323" y="4688581"/>
            <a:ext cx="5438418" cy="4442386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810C511-F07C-0C46-8581-96DE224CACA5}" type="slidenum">
              <a:rPr lang="en-US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03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30275" y="749300"/>
            <a:ext cx="4937125" cy="37020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0323" y="4688581"/>
            <a:ext cx="5438418" cy="4442386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810C511-F07C-0C46-8581-96DE224CACA5}" type="slidenum">
              <a:rPr lang="en-US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03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30275" y="749300"/>
            <a:ext cx="4937125" cy="37020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0323" y="4688581"/>
            <a:ext cx="5438418" cy="4442386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7248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588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7214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6249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2312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1420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9482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9482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9482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40249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856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810C511-F07C-0C46-8581-96DE224CACA5}" type="slidenum">
              <a:rPr lang="en-US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03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30275" y="749300"/>
            <a:ext cx="4937125" cy="37020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0323" y="4688581"/>
            <a:ext cx="5438418" cy="4442386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3943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89219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4439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86267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81809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68219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7150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7B22-FB05-4DC7-8222-513B74C9BD4C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999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810C511-F07C-0C46-8581-96DE224CACA5}" type="slidenum">
              <a:rPr lang="en-US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03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30275" y="749300"/>
            <a:ext cx="4937125" cy="37020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0323" y="4688581"/>
            <a:ext cx="5438418" cy="4442386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810C511-F07C-0C46-8581-96DE224CACA5}" type="slidenum">
              <a:rPr lang="en-US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03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30275" y="749300"/>
            <a:ext cx="4937125" cy="37020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0323" y="4688581"/>
            <a:ext cx="5438418" cy="4442386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810C511-F07C-0C46-8581-96DE224CACA5}" type="slidenum">
              <a:rPr lang="en-US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03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30275" y="749300"/>
            <a:ext cx="4937125" cy="37020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0323" y="4688581"/>
            <a:ext cx="5438418" cy="4442386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810C511-F07C-0C46-8581-96DE224CACA5}" type="slidenum">
              <a:rPr lang="en-US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03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30275" y="749300"/>
            <a:ext cx="4937125" cy="37020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0323" y="4688581"/>
            <a:ext cx="5438418" cy="4442386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810C511-F07C-0C46-8581-96DE224CACA5}" type="slidenum">
              <a:rPr lang="en-US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03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30275" y="749300"/>
            <a:ext cx="4937125" cy="37020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0323" y="4688581"/>
            <a:ext cx="5438418" cy="4442386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810C511-F07C-0C46-8581-96DE224CACA5}" type="slidenum">
              <a:rPr lang="en-US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03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30275" y="749300"/>
            <a:ext cx="4937125" cy="37020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0323" y="4688581"/>
            <a:ext cx="5438418" cy="4442386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1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4/8/2015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4/8/2015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4/8/2015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631" y="2129984"/>
            <a:ext cx="7772739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261" y="3885528"/>
            <a:ext cx="6401479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00827" indent="0" algn="ctr">
              <a:buNone/>
              <a:defRPr/>
            </a:lvl2pPr>
            <a:lvl3pPr marL="801654" indent="0" algn="ctr">
              <a:buNone/>
              <a:defRPr/>
            </a:lvl3pPr>
            <a:lvl4pPr marL="1202482" indent="0" algn="ctr">
              <a:buNone/>
              <a:defRPr/>
            </a:lvl4pPr>
            <a:lvl5pPr marL="1603309" indent="0" algn="ctr">
              <a:buNone/>
              <a:defRPr/>
            </a:lvl5pPr>
            <a:lvl6pPr marL="2004136" indent="0" algn="ctr">
              <a:buNone/>
              <a:defRPr/>
            </a:lvl6pPr>
            <a:lvl7pPr marL="2404963" indent="0" algn="ctr">
              <a:buNone/>
              <a:defRPr/>
            </a:lvl7pPr>
            <a:lvl8pPr marL="2805791" indent="0" algn="ctr">
              <a:buNone/>
              <a:defRPr/>
            </a:lvl8pPr>
            <a:lvl9pPr marL="320661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FDE78-47CD-7548-A9E4-701CEE27A7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97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8A0CC-53BE-ED4B-BA3B-64F377EB33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1783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288" y="4406863"/>
            <a:ext cx="7772739" cy="1362383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288" y="2906225"/>
            <a:ext cx="7772739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00827" indent="0">
              <a:buNone/>
              <a:defRPr sz="1600"/>
            </a:lvl2pPr>
            <a:lvl3pPr marL="801654" indent="0">
              <a:buNone/>
              <a:defRPr sz="1400"/>
            </a:lvl3pPr>
            <a:lvl4pPr marL="1202482" indent="0">
              <a:buNone/>
              <a:defRPr sz="1200"/>
            </a:lvl4pPr>
            <a:lvl5pPr marL="1603309" indent="0">
              <a:buNone/>
              <a:defRPr sz="1200"/>
            </a:lvl5pPr>
            <a:lvl6pPr marL="2004136" indent="0">
              <a:buNone/>
              <a:defRPr sz="1200"/>
            </a:lvl6pPr>
            <a:lvl7pPr marL="2404963" indent="0">
              <a:buNone/>
              <a:defRPr sz="1200"/>
            </a:lvl7pPr>
            <a:lvl8pPr marL="2805791" indent="0">
              <a:buNone/>
              <a:defRPr sz="1200"/>
            </a:lvl8pPr>
            <a:lvl9pPr marL="320661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B1C38-DD83-8F45-9B52-F8A25AD425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7333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540" y="1604328"/>
            <a:ext cx="4048613" cy="397625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6490" y="1604328"/>
            <a:ext cx="4048613" cy="397625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B25A9-DB84-1E4A-9670-2087282755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982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540" y="275070"/>
            <a:ext cx="822892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540" y="1535201"/>
            <a:ext cx="4040467" cy="639427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827" indent="0">
              <a:buNone/>
              <a:defRPr sz="1800" b="1"/>
            </a:lvl2pPr>
            <a:lvl3pPr marL="801654" indent="0">
              <a:buNone/>
              <a:defRPr sz="1600" b="1"/>
            </a:lvl3pPr>
            <a:lvl4pPr marL="1202482" indent="0">
              <a:buNone/>
              <a:defRPr sz="1400" b="1"/>
            </a:lvl4pPr>
            <a:lvl5pPr marL="1603309" indent="0">
              <a:buNone/>
              <a:defRPr sz="1400" b="1"/>
            </a:lvl5pPr>
            <a:lvl6pPr marL="2004136" indent="0">
              <a:buNone/>
              <a:defRPr sz="1400" b="1"/>
            </a:lvl6pPr>
            <a:lvl7pPr marL="2404963" indent="0">
              <a:buNone/>
              <a:defRPr sz="1400" b="1"/>
            </a:lvl7pPr>
            <a:lvl8pPr marL="2805791" indent="0">
              <a:buNone/>
              <a:defRPr sz="1400" b="1"/>
            </a:lvl8pPr>
            <a:lvl9pPr marL="3206618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540" y="2174628"/>
            <a:ext cx="4040467" cy="39517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637" y="1535201"/>
            <a:ext cx="4041824" cy="639427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827" indent="0">
              <a:buNone/>
              <a:defRPr sz="1800" b="1"/>
            </a:lvl2pPr>
            <a:lvl3pPr marL="801654" indent="0">
              <a:buNone/>
              <a:defRPr sz="1600" b="1"/>
            </a:lvl3pPr>
            <a:lvl4pPr marL="1202482" indent="0">
              <a:buNone/>
              <a:defRPr sz="1400" b="1"/>
            </a:lvl4pPr>
            <a:lvl5pPr marL="1603309" indent="0">
              <a:buNone/>
              <a:defRPr sz="1400" b="1"/>
            </a:lvl5pPr>
            <a:lvl6pPr marL="2004136" indent="0">
              <a:buNone/>
              <a:defRPr sz="1400" b="1"/>
            </a:lvl6pPr>
            <a:lvl7pPr marL="2404963" indent="0">
              <a:buNone/>
              <a:defRPr sz="1400" b="1"/>
            </a:lvl7pPr>
            <a:lvl8pPr marL="2805791" indent="0">
              <a:buNone/>
              <a:defRPr sz="1400" b="1"/>
            </a:lvl8pPr>
            <a:lvl9pPr marL="3206618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637" y="2174628"/>
            <a:ext cx="4041824" cy="39517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0DEDC-7EB3-0043-9439-48012000C0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7244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E77CE-380E-314C-A95E-606344B82D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2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DB6C8-1927-754C-8416-5F44F44667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5758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540" y="273629"/>
            <a:ext cx="3008627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82" y="273629"/>
            <a:ext cx="5111679" cy="5852774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540" y="1434391"/>
            <a:ext cx="3008627" cy="4692013"/>
          </a:xfrm>
        </p:spPr>
        <p:txBody>
          <a:bodyPr/>
          <a:lstStyle>
            <a:lvl1pPr marL="0" indent="0">
              <a:buNone/>
              <a:defRPr sz="1200"/>
            </a:lvl1pPr>
            <a:lvl2pPr marL="400827" indent="0">
              <a:buNone/>
              <a:defRPr sz="1100"/>
            </a:lvl2pPr>
            <a:lvl3pPr marL="801654" indent="0">
              <a:buNone/>
              <a:defRPr sz="900"/>
            </a:lvl3pPr>
            <a:lvl4pPr marL="1202482" indent="0">
              <a:buNone/>
              <a:defRPr sz="800"/>
            </a:lvl4pPr>
            <a:lvl5pPr marL="1603309" indent="0">
              <a:buNone/>
              <a:defRPr sz="800"/>
            </a:lvl5pPr>
            <a:lvl6pPr marL="2004136" indent="0">
              <a:buNone/>
              <a:defRPr sz="800"/>
            </a:lvl6pPr>
            <a:lvl7pPr marL="2404963" indent="0">
              <a:buNone/>
              <a:defRPr sz="800"/>
            </a:lvl7pPr>
            <a:lvl8pPr marL="2805791" indent="0">
              <a:buNone/>
              <a:defRPr sz="800"/>
            </a:lvl8pPr>
            <a:lvl9pPr marL="3206618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29B0C-DA69-2E40-95B9-9522F5AFA9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905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43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43" y="612065"/>
            <a:ext cx="5486400" cy="4115952"/>
          </a:xfrm>
        </p:spPr>
        <p:txBody>
          <a:bodyPr/>
          <a:lstStyle>
            <a:lvl1pPr marL="0" indent="0">
              <a:buNone/>
              <a:defRPr sz="2800"/>
            </a:lvl1pPr>
            <a:lvl2pPr marL="400827" indent="0">
              <a:buNone/>
              <a:defRPr sz="2500"/>
            </a:lvl2pPr>
            <a:lvl3pPr marL="801654" indent="0">
              <a:buNone/>
              <a:defRPr sz="2100"/>
            </a:lvl3pPr>
            <a:lvl4pPr marL="1202482" indent="0">
              <a:buNone/>
              <a:defRPr sz="1800"/>
            </a:lvl4pPr>
            <a:lvl5pPr marL="1603309" indent="0">
              <a:buNone/>
              <a:defRPr sz="1800"/>
            </a:lvl5pPr>
            <a:lvl6pPr marL="2004136" indent="0">
              <a:buNone/>
              <a:defRPr sz="1800"/>
            </a:lvl6pPr>
            <a:lvl7pPr marL="2404963" indent="0">
              <a:buNone/>
              <a:defRPr sz="1800"/>
            </a:lvl7pPr>
            <a:lvl8pPr marL="2805791" indent="0">
              <a:buNone/>
              <a:defRPr sz="1800"/>
            </a:lvl8pPr>
            <a:lvl9pPr marL="3206618" indent="0">
              <a:buNone/>
              <a:defRPr sz="18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43" y="5367444"/>
            <a:ext cx="5486400" cy="805044"/>
          </a:xfrm>
        </p:spPr>
        <p:txBody>
          <a:bodyPr/>
          <a:lstStyle>
            <a:lvl1pPr marL="0" indent="0">
              <a:buNone/>
              <a:defRPr sz="1200"/>
            </a:lvl1pPr>
            <a:lvl2pPr marL="400827" indent="0">
              <a:buNone/>
              <a:defRPr sz="1100"/>
            </a:lvl2pPr>
            <a:lvl3pPr marL="801654" indent="0">
              <a:buNone/>
              <a:defRPr sz="900"/>
            </a:lvl3pPr>
            <a:lvl4pPr marL="1202482" indent="0">
              <a:buNone/>
              <a:defRPr sz="800"/>
            </a:lvl4pPr>
            <a:lvl5pPr marL="1603309" indent="0">
              <a:buNone/>
              <a:defRPr sz="800"/>
            </a:lvl5pPr>
            <a:lvl6pPr marL="2004136" indent="0">
              <a:buNone/>
              <a:defRPr sz="800"/>
            </a:lvl6pPr>
            <a:lvl7pPr marL="2404963" indent="0">
              <a:buNone/>
              <a:defRPr sz="800"/>
            </a:lvl7pPr>
            <a:lvl8pPr marL="2805791" indent="0">
              <a:buNone/>
              <a:defRPr sz="800"/>
            </a:lvl8pPr>
            <a:lvl9pPr marL="3206618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A5915-48A7-AF4B-9F52-F8EAD21AD5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668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3C91-BA5B-AC4B-A2E8-F7D4D64028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1437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8212" y="273629"/>
            <a:ext cx="2056891" cy="530695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540" y="273629"/>
            <a:ext cx="6040334" cy="53069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DC589-AC8C-E547-B3D8-E7BE56679B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9643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540" y="273629"/>
            <a:ext cx="8227563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10ABB-0B7A-C147-9F5A-455296CBF6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272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0" y="3505200"/>
            <a:ext cx="9144000" cy="11430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add author information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  <p:sp>
        <p:nvSpPr>
          <p:cNvPr id="8" name="Rectangle 10"/>
          <p:cNvSpPr/>
          <p:nvPr userDrawn="1"/>
        </p:nvSpPr>
        <p:spPr>
          <a:xfrm>
            <a:off x="0" y="0"/>
            <a:ext cx="9144000" cy="40386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r>
              <a:rPr lang="en-US" dirty="0" smtClean="0"/>
              <a:t>04/09/2013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1" name="Picture 10" descr="ml2.png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8318606" y="6032606"/>
            <a:ext cx="825397" cy="8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1342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2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2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2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2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2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2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2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2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2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2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2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2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>
            <a:noAutofit/>
          </a:bodyPr>
          <a:lstStyle>
            <a:lvl1pPr algn="r">
              <a:buFontTx/>
              <a:buNone/>
              <a:defRPr sz="12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 dirty="0"/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>
            <a:noAutofit/>
          </a:bodyPr>
          <a:lstStyle>
            <a:lvl1pPr algn="r">
              <a:buFontTx/>
              <a:buNone/>
              <a:defRPr sz="12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>
            <a:noAutofit/>
          </a:bodyPr>
          <a:lstStyle>
            <a:lvl1pPr algn="r">
              <a:buFontTx/>
              <a:buNone/>
              <a:defRPr sz="12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>
            <a:noAutofit/>
          </a:bodyPr>
          <a:lstStyle>
            <a:lvl1pPr algn="r">
              <a:buFontTx/>
              <a:buNone/>
              <a:defRPr sz="12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>
            <a:noAutofit/>
          </a:bodyPr>
          <a:lstStyle>
            <a:lvl1pPr algn="r">
              <a:buFontTx/>
              <a:buNone/>
              <a:defRPr sz="12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>
            <a:noAutofit/>
          </a:bodyPr>
          <a:lstStyle>
            <a:lvl1pPr algn="r">
              <a:buFontTx/>
              <a:buNone/>
              <a:defRPr sz="12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>
            <a:noAutofit/>
          </a:bodyPr>
          <a:lstStyle>
            <a:lvl1pPr algn="r">
              <a:buFontTx/>
              <a:buNone/>
              <a:defRPr sz="12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>
            <a:noAutofit/>
          </a:bodyPr>
          <a:lstStyle>
            <a:lvl1pPr algn="r">
              <a:buFontTx/>
              <a:buNone/>
              <a:defRPr sz="12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>
            <a:noAutofit/>
          </a:bodyPr>
          <a:lstStyle>
            <a:lvl1pPr algn="r">
              <a:buFontTx/>
              <a:buNone/>
              <a:defRPr sz="12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>
            <a:noAutofit/>
          </a:bodyPr>
          <a:lstStyle>
            <a:lvl1pPr algn="r">
              <a:buFontTx/>
              <a:buNone/>
              <a:defRPr sz="12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>
            <a:noAutofit/>
          </a:bodyPr>
          <a:lstStyle>
            <a:lvl1pPr algn="r">
              <a:buFontTx/>
              <a:buNone/>
              <a:defRPr sz="12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>
            <a:noAutofit/>
          </a:bodyPr>
          <a:lstStyle>
            <a:lvl1pPr algn="r">
              <a:buFontTx/>
              <a:buNone/>
              <a:defRPr sz="12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>
              <a:buFontTx/>
              <a:buNone/>
              <a:defRPr sz="12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>
            <a:noAutofit/>
          </a:bodyPr>
          <a:lstStyle>
            <a:lvl1pPr algn="r">
              <a:buFontTx/>
              <a:buNone/>
              <a:defRPr sz="12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>
              <a:defRPr sz="1100"/>
            </a:lvl1pPr>
            <a:extLst/>
          </a:lstStyle>
          <a:p>
            <a:pPr algn="r"/>
            <a:r>
              <a:rPr lang="en-US" dirty="0" smtClean="0">
                <a:solidFill>
                  <a:prstClr val="black">
                    <a:tint val="65000"/>
                  </a:prstClr>
                </a:solidFill>
              </a:rPr>
              <a:t>04/09/2013</a:t>
            </a:r>
            <a:endParaRPr lang="en-US" dirty="0">
              <a:solidFill>
                <a:prstClr val="black">
                  <a:tint val="65000"/>
                </a:prstClr>
              </a:solidFill>
            </a:endParaRPr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6731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r>
              <a:rPr lang="en-US" dirty="0" smtClean="0"/>
              <a:t>04/09/2013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705100" y="6477000"/>
            <a:ext cx="37338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r>
              <a:rPr lang="en-US" dirty="0" smtClean="0">
                <a:solidFill>
                  <a:prstClr val="white"/>
                </a:solidFill>
              </a:rPr>
              <a:t>2015/02/24 - ALICE T1/T2 Workshop @ Torino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2" name="Picture 11" descr="ml2.png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7786712" y="6032606"/>
            <a:ext cx="825397" cy="8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698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r>
              <a:rPr lang="en-US" dirty="0" smtClean="0">
                <a:solidFill>
                  <a:prstClr val="black">
                    <a:tint val="65000"/>
                  </a:prstClr>
                </a:solidFill>
              </a:rPr>
              <a:t>04/09/2013</a:t>
            </a:r>
            <a:endParaRPr lang="en-US" dirty="0">
              <a:solidFill>
                <a:prstClr val="black">
                  <a:tint val="65000"/>
                </a:prstClr>
              </a:solidFill>
            </a:endParaRPr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258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r>
              <a:rPr lang="en-US" dirty="0" smtClean="0">
                <a:solidFill>
                  <a:prstClr val="black">
                    <a:tint val="65000"/>
                  </a:prstClr>
                </a:solidFill>
              </a:rPr>
              <a:t>04/09/2013</a:t>
            </a:r>
            <a:endParaRPr lang="en-US" dirty="0">
              <a:solidFill>
                <a:prstClr val="black">
                  <a:tint val="65000"/>
                </a:prstClr>
              </a:solidFill>
            </a:endParaRPr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169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>
            <a:lvl1pPr>
              <a:buFontTx/>
              <a:buBlip>
                <a:blip r:embed="rId2"/>
              </a:buBlip>
              <a:defRPr/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r>
              <a:rPr lang="en-US" dirty="0" smtClean="0">
                <a:solidFill>
                  <a:prstClr val="black">
                    <a:tint val="65000"/>
                  </a:prstClr>
                </a:solidFill>
              </a:rPr>
              <a:t>04/09/2013</a:t>
            </a:r>
            <a:endParaRPr lang="en-US" dirty="0">
              <a:solidFill>
                <a:prstClr val="black">
                  <a:tint val="65000"/>
                </a:prstClr>
              </a:solidFill>
            </a:endParaRPr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>
          <a:xfrm>
            <a:off x="8153432" y="6473952"/>
            <a:ext cx="990600" cy="304800"/>
          </a:xfrm>
        </p:spPr>
        <p:txBody>
          <a:bodyPr/>
          <a:lstStyle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0388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r>
              <a:rPr lang="en-US" dirty="0" smtClean="0">
                <a:solidFill>
                  <a:prstClr val="black">
                    <a:tint val="65000"/>
                  </a:prstClr>
                </a:solidFill>
              </a:rPr>
              <a:t>04/09/2013</a:t>
            </a:r>
            <a:endParaRPr lang="en-US" dirty="0">
              <a:solidFill>
                <a:prstClr val="black">
                  <a:tint val="65000"/>
                </a:prstClr>
              </a:solidFill>
            </a:endParaRPr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9229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r>
              <a:rPr lang="en-US" dirty="0" smtClean="0">
                <a:solidFill>
                  <a:prstClr val="black">
                    <a:tint val="65000"/>
                  </a:prstClr>
                </a:solidFill>
              </a:rPr>
              <a:t>04/09/2013</a:t>
            </a:r>
            <a:endParaRPr lang="en-US" dirty="0">
              <a:solidFill>
                <a:prstClr val="black">
                  <a:tint val="65000"/>
                </a:prstClr>
              </a:solidFill>
            </a:endParaRPr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2633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r>
              <a:rPr lang="en-US" dirty="0" smtClean="0">
                <a:solidFill>
                  <a:prstClr val="black">
                    <a:tint val="65000"/>
                  </a:prstClr>
                </a:solidFill>
              </a:rPr>
              <a:t>04/09/2013</a:t>
            </a:r>
            <a:endParaRPr lang="en-US" dirty="0">
              <a:solidFill>
                <a:prstClr val="black">
                  <a:tint val="65000"/>
                </a:prstClr>
              </a:solidFill>
            </a:endParaRPr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3701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r>
              <a:rPr lang="en-US" dirty="0" smtClean="0">
                <a:solidFill>
                  <a:prstClr val="black">
                    <a:tint val="65000"/>
                  </a:prstClr>
                </a:solidFill>
              </a:rPr>
              <a:t>04/09/2013</a:t>
            </a:r>
            <a:endParaRPr lang="en-US" dirty="0">
              <a:solidFill>
                <a:prstClr val="black">
                  <a:tint val="65000"/>
                </a:prstClr>
              </a:solidFill>
            </a:endParaRPr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8392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r>
              <a:rPr lang="en-US" dirty="0" smtClean="0">
                <a:solidFill>
                  <a:prstClr val="black">
                    <a:tint val="65000"/>
                  </a:prstClr>
                </a:solidFill>
              </a:rPr>
              <a:t>04/09/2013</a:t>
            </a:r>
            <a:endParaRPr lang="en-US" dirty="0">
              <a:solidFill>
                <a:prstClr val="black">
                  <a:tint val="65000"/>
                </a:prstClr>
              </a:solidFill>
            </a:endParaRPr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4743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r>
              <a:rPr lang="en-US" dirty="0" smtClean="0">
                <a:solidFill>
                  <a:prstClr val="black">
                    <a:tint val="65000"/>
                  </a:prstClr>
                </a:solidFill>
              </a:rPr>
              <a:t>04/09/2013</a:t>
            </a:r>
            <a:endParaRPr lang="en-US" dirty="0">
              <a:solidFill>
                <a:prstClr val="black">
                  <a:tint val="65000"/>
                </a:prstClr>
              </a:solidFill>
            </a:endParaRPr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2624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r>
              <a:rPr lang="en-US" dirty="0" smtClean="0">
                <a:solidFill>
                  <a:prstClr val="black">
                    <a:tint val="65000"/>
                  </a:prstClr>
                </a:solidFill>
              </a:rPr>
              <a:t>04/09/2013</a:t>
            </a:r>
            <a:endParaRPr lang="en-US" dirty="0">
              <a:solidFill>
                <a:prstClr val="black">
                  <a:tint val="65000"/>
                </a:prstClr>
              </a:solidFill>
            </a:endParaRPr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1606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extLst/>
          </a:lstStyle>
          <a:p>
            <a:pPr algn="r"/>
            <a:r>
              <a:rPr lang="en-US" dirty="0" smtClean="0">
                <a:solidFill>
                  <a:prstClr val="black">
                    <a:tint val="65000"/>
                  </a:prstClr>
                </a:solidFill>
              </a:rPr>
              <a:t>04/09/2013</a:t>
            </a:r>
            <a:endParaRPr lang="en-US" dirty="0">
              <a:solidFill>
                <a:prstClr val="black">
                  <a:tint val="65000"/>
                </a:prstClr>
              </a:solidFill>
            </a:endParaRPr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961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r>
              <a:rPr lang="en-US" dirty="0" smtClean="0">
                <a:solidFill>
                  <a:prstClr val="black">
                    <a:tint val="65000"/>
                  </a:prstClr>
                </a:solidFill>
              </a:rPr>
              <a:t>04/09/2013</a:t>
            </a:r>
            <a:endParaRPr lang="en-US" dirty="0">
              <a:solidFill>
                <a:prstClr val="black">
                  <a:tint val="65000"/>
                </a:prstClr>
              </a:solidFill>
            </a:endParaRPr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505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>
            <a:extLst/>
          </a:lstStyle>
          <a:p>
            <a:pPr algn="r"/>
            <a:r>
              <a:rPr lang="en-US" dirty="0" smtClean="0">
                <a:solidFill>
                  <a:prstClr val="black">
                    <a:tint val="65000"/>
                  </a:prstClr>
                </a:solidFill>
              </a:rPr>
              <a:t>04/09/2013</a:t>
            </a:r>
            <a:endParaRPr lang="en-US" dirty="0">
              <a:solidFill>
                <a:prstClr val="black">
                  <a:tint val="65000"/>
                </a:prstClr>
              </a:solidFill>
            </a:endParaRPr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9965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5093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81579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62111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265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58972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2720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33820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119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4/8/2015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1728165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516639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2804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4/8/2015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4/8/2015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8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540" y="273629"/>
            <a:ext cx="8227563" cy="114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540" y="1604328"/>
            <a:ext cx="8227563" cy="397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2474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540" y="6247376"/>
            <a:ext cx="2128848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634643" algn="l"/>
                <a:tab pos="1269286" algn="l"/>
                <a:tab pos="1903929" algn="l"/>
              </a:tabLst>
              <a:defRPr sz="12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 defTabSz="40082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6746" y="6247376"/>
            <a:ext cx="2897297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634643" algn="l"/>
                <a:tab pos="1269286" algn="l"/>
                <a:tab pos="1903929" algn="l"/>
                <a:tab pos="2538573" algn="l"/>
              </a:tabLst>
              <a:defRPr sz="12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 defTabSz="40082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255" y="6247376"/>
            <a:ext cx="2128848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634643" algn="l"/>
                <a:tab pos="1269286" algn="l"/>
                <a:tab pos="1903929" algn="l"/>
              </a:tabLst>
              <a:defRPr sz="12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 defTabSz="40082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fld id="{BB9DA901-DBCB-8547-9333-99DFF16B0A4E}" type="slidenum">
              <a:rPr lang="en-US"/>
              <a:pPr defTabSz="400827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32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ctr" defTabSz="40082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082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2pPr>
      <a:lvl3pPr algn="ctr" defTabSz="40082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3pPr>
      <a:lvl4pPr algn="ctr" defTabSz="40082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4pPr>
      <a:lvl5pPr algn="ctr" defTabSz="40082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5pPr>
      <a:lvl6pPr marL="2204550" indent="-200414" algn="ctr" defTabSz="40082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6pPr>
      <a:lvl7pPr marL="2605377" indent="-200414" algn="ctr" defTabSz="40082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7pPr>
      <a:lvl8pPr marL="3006204" indent="-200414" algn="ctr" defTabSz="40082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8pPr>
      <a:lvl9pPr marL="3407032" indent="-200414" algn="ctr" defTabSz="40082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9pPr>
    </p:titleStyle>
    <p:bodyStyle>
      <a:lvl1pPr marL="300620" indent="-300620" algn="l" defTabSz="400827" rtl="0" eaLnBrk="0" fontAlgn="base" hangingPunct="0">
        <a:lnSpc>
          <a:spcPct val="93000"/>
        </a:lnSpc>
        <a:spcBef>
          <a:spcPct val="0"/>
        </a:spcBef>
        <a:spcAft>
          <a:spcPts val="1249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651344" indent="-250517" algn="l" defTabSz="400827" rtl="0" eaLnBrk="0" fontAlgn="base" hangingPunct="0">
        <a:lnSpc>
          <a:spcPct val="93000"/>
        </a:lnSpc>
        <a:spcBef>
          <a:spcPct val="0"/>
        </a:spcBef>
        <a:spcAft>
          <a:spcPts val="998"/>
        </a:spcAft>
        <a:buClr>
          <a:srgbClr val="000000"/>
        </a:buClr>
        <a:buSzPct val="100000"/>
        <a:buFont typeface="Times New Roman" charset="0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02068" indent="-200414" algn="l" defTabSz="400827" rtl="0" eaLnBrk="0" fontAlgn="base" hangingPunct="0">
        <a:lnSpc>
          <a:spcPct val="93000"/>
        </a:lnSpc>
        <a:spcBef>
          <a:spcPct val="0"/>
        </a:spcBef>
        <a:spcAft>
          <a:spcPts val="745"/>
        </a:spcAft>
        <a:buClr>
          <a:srgbClr val="000000"/>
        </a:buClr>
        <a:buSzPct val="100000"/>
        <a:buFont typeface="Times New Roman" charset="0"/>
        <a:defRPr sz="2100">
          <a:solidFill>
            <a:srgbClr val="000000"/>
          </a:solidFill>
          <a:latin typeface="+mn-lt"/>
          <a:ea typeface="+mn-ea"/>
          <a:cs typeface="+mn-cs"/>
        </a:defRPr>
      </a:lvl3pPr>
      <a:lvl4pPr marL="1402895" indent="-200414" algn="l" defTabSz="400827" rtl="0" eaLnBrk="0" fontAlgn="base" hangingPunct="0">
        <a:lnSpc>
          <a:spcPct val="93000"/>
        </a:lnSpc>
        <a:spcBef>
          <a:spcPct val="0"/>
        </a:spcBef>
        <a:spcAft>
          <a:spcPts val="504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803723" indent="-200414" algn="l" defTabSz="400827" rtl="0" eaLnBrk="0" fontAlgn="base" hangingPunct="0">
        <a:lnSpc>
          <a:spcPct val="93000"/>
        </a:lnSpc>
        <a:spcBef>
          <a:spcPct val="0"/>
        </a:spcBef>
        <a:spcAft>
          <a:spcPts val="252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204550" indent="-200414" algn="l" defTabSz="400827" rtl="0" fontAlgn="base" hangingPunct="0">
        <a:lnSpc>
          <a:spcPct val="93000"/>
        </a:lnSpc>
        <a:spcBef>
          <a:spcPct val="0"/>
        </a:spcBef>
        <a:spcAft>
          <a:spcPts val="252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05377" indent="-200414" algn="l" defTabSz="400827" rtl="0" fontAlgn="base" hangingPunct="0">
        <a:lnSpc>
          <a:spcPct val="93000"/>
        </a:lnSpc>
        <a:spcBef>
          <a:spcPct val="0"/>
        </a:spcBef>
        <a:spcAft>
          <a:spcPts val="252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006204" indent="-200414" algn="l" defTabSz="400827" rtl="0" fontAlgn="base" hangingPunct="0">
        <a:lnSpc>
          <a:spcPct val="93000"/>
        </a:lnSpc>
        <a:spcBef>
          <a:spcPct val="0"/>
        </a:spcBef>
        <a:spcAft>
          <a:spcPts val="252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407032" indent="-200414" algn="l" defTabSz="400827" rtl="0" fontAlgn="base" hangingPunct="0">
        <a:lnSpc>
          <a:spcPct val="93000"/>
        </a:lnSpc>
        <a:spcBef>
          <a:spcPct val="0"/>
        </a:spcBef>
        <a:spcAft>
          <a:spcPts val="252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827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54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482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309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4136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963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791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618" algn="l" defTabSz="4008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 vert="horz"/>
          <a:lstStyle>
            <a:lvl1pPr algn="ctr">
              <a:defRPr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r>
              <a:rPr lang="en-US" dirty="0" smtClean="0">
                <a:solidFill>
                  <a:prstClr val="black">
                    <a:tint val="65000"/>
                  </a:prstClr>
                </a:solidFill>
              </a:rPr>
              <a:t>04/09/2013</a:t>
            </a:r>
            <a:endParaRPr lang="en-US" dirty="0">
              <a:solidFill>
                <a:prstClr val="black">
                  <a:tint val="65000"/>
                </a:prst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 vert="horz" anchor="ctr"/>
          <a:lstStyle>
            <a:lvl1pPr algn="r">
              <a:defRPr sz="1000"/>
            </a:lvl1pPr>
            <a:extLst/>
          </a:lstStyle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 vert="horz" anchor="ctr"/>
          <a:lstStyle>
            <a:lvl1pPr algn="ctr">
              <a:defRPr sz="1000">
                <a:solidFill>
                  <a:sysClr val="windowText" lastClr="000000"/>
                </a:solidFill>
              </a:defRPr>
            </a:lvl1pPr>
            <a:extLst/>
          </a:lstStyle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  <p:pic>
        <p:nvPicPr>
          <p:cNvPr id="13" name="Picture 12" descr="ml2.png"/>
          <p:cNvPicPr>
            <a:picLocks noChangeAspect="1"/>
          </p:cNvPicPr>
          <p:nvPr userDrawn="1"/>
        </p:nvPicPr>
        <p:blipFill>
          <a:blip r:embed="rId18">
            <a:lum/>
          </a:blip>
          <a:stretch>
            <a:fillRect/>
          </a:stretch>
        </p:blipFill>
        <p:spPr>
          <a:xfrm>
            <a:off x="7786712" y="6032606"/>
            <a:ext cx="825397" cy="8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9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hf hd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9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8229600" cy="5016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  <p:pic>
        <p:nvPicPr>
          <p:cNvPr id="8" name="Picture 2" descr="C:\Users\lbetev\Desktop\docs\misc\logo.jp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914" y="0"/>
            <a:ext cx="795086" cy="78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204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8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9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0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1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2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3.tif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54209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ndico.cern.ch/event/379819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lcg-sam-alice.cern.ch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4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5894353"/>
          </a:xfrm>
        </p:spPr>
        <p:txBody>
          <a:bodyPr/>
          <a:lstStyle/>
          <a:p>
            <a:pPr algn="ctr"/>
            <a:r>
              <a:rPr lang="en-US" dirty="0" smtClean="0"/>
              <a:t>ALICE Run 2 Readiness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WLCG Collaboration Workshop</a:t>
            </a:r>
            <a:br>
              <a:rPr lang="en-US" sz="2800" dirty="0" smtClean="0"/>
            </a:br>
            <a:r>
              <a:rPr lang="en-US" sz="2800" dirty="0" smtClean="0"/>
              <a:t>Okinawa</a:t>
            </a:r>
            <a:br>
              <a:rPr lang="en-US" sz="2800" dirty="0" smtClean="0"/>
            </a:br>
            <a:r>
              <a:rPr lang="en-US" sz="2800" dirty="0" smtClean="0"/>
              <a:t>Apr 11, 2015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400" dirty="0" smtClean="0"/>
              <a:t>Maarten Litmaath</a:t>
            </a:r>
            <a:br>
              <a:rPr lang="en-US" sz="2400" dirty="0" smtClean="0"/>
            </a:br>
            <a:r>
              <a:rPr lang="en-US" sz="2400" dirty="0" smtClean="0"/>
              <a:t>CERN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v1.2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-1589848" y="-1530881"/>
            <a:ext cx="3178338" cy="3066082"/>
          </a:xfrm>
          <a:custGeom>
            <a:avLst/>
            <a:gdLst>
              <a:gd name="G0" fmla="cos 10800 5896466"/>
              <a:gd name="G1" fmla="+- G0 10800 0"/>
              <a:gd name="G2" fmla="sin 10800 5896466"/>
              <a:gd name="G3" fmla="+- G2 10800 0"/>
              <a:gd name="G4" fmla="cos 10800 -4456"/>
              <a:gd name="G5" fmla="+- G4 10800 0"/>
              <a:gd name="G6" fmla="sin 10800 -4456"/>
              <a:gd name="G7" fmla="+- G6 10800 0"/>
              <a:gd name="T0" fmla="*/ 21599 w 21600"/>
              <a:gd name="T1" fmla="*/ 10786 h 21600"/>
              <a:gd name="T2" fmla="*/ 21600 w 21600"/>
              <a:gd name="T3" fmla="*/ 10800 h 21600"/>
              <a:gd name="T4" fmla="*/ 10805 w 21600"/>
              <a:gd name="T5" fmla="*/ 21599 h 21600"/>
              <a:gd name="T6" fmla="*/ 10800 w 21600"/>
              <a:gd name="T7" fmla="*/ 10800 h 21600"/>
              <a:gd name="T8" fmla="*/ 3163 w 21600"/>
              <a:gd name="T9" fmla="*/ 3163 h 21600"/>
              <a:gd name="T10" fmla="*/ 18437 w 21600"/>
              <a:gd name="T11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21599" y="10786"/>
                </a:moveTo>
                <a:cubicBezTo>
                  <a:pt x="21599" y="10791"/>
                  <a:pt x="21600" y="10795"/>
                  <a:pt x="21600" y="10800"/>
                </a:cubicBezTo>
                <a:cubicBezTo>
                  <a:pt x="21600" y="16762"/>
                  <a:pt x="16767" y="21597"/>
                  <a:pt x="10805" y="215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16284C">
              <a:alpha val="50000"/>
            </a:srgbClr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20414" y="6528207"/>
            <a:ext cx="586519" cy="273629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096877" y="6528207"/>
            <a:ext cx="5896420" cy="273629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34413" y="1617292"/>
            <a:ext cx="1357" cy="5060691"/>
          </a:xfrm>
          <a:prstGeom prst="line">
            <a:avLst/>
          </a:prstGeom>
          <a:noFill/>
          <a:ln w="9000">
            <a:solidFill>
              <a:srgbClr val="800000"/>
            </a:solidFill>
            <a:round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155" tIns="40078" rIns="80155" bIns="40078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92322" y="87851"/>
            <a:ext cx="8180045" cy="905855"/>
          </a:xfrm>
          <a:prstGeom prst="roundRect">
            <a:avLst>
              <a:gd name="adj" fmla="val 18833"/>
            </a:avLst>
          </a:prstGeom>
          <a:gradFill rotWithShape="0">
            <a:gsLst>
              <a:gs pos="0">
                <a:srgbClr val="999999"/>
              </a:gs>
              <a:gs pos="100000">
                <a:srgbClr val="FFFFFF">
                  <a:alpha val="50000"/>
                </a:srgbClr>
              </a:gs>
            </a:gsLst>
            <a:lin ang="16200000" scaled="1"/>
          </a:gra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119345" y="185780"/>
            <a:ext cx="6772126" cy="514134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211667" y="185780"/>
            <a:ext cx="6586123" cy="47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2500" dirty="0">
                <a:solidFill>
                  <a:srgbClr val="FFFFFF"/>
                </a:solidFill>
                <a:latin typeface="Calibri" charset="0"/>
              </a:rPr>
              <a:t>CPU Shares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47616" y="6528207"/>
            <a:ext cx="2675994" cy="27362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369648" y="6512365"/>
            <a:ext cx="1410633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97335" y="6486442"/>
            <a:ext cx="502765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r" defTabSz="400777" fontAlgn="base" hangingPunct="0">
              <a:lnSpc>
                <a:spcPct val="102000"/>
              </a:lnSpc>
              <a:spcBef>
                <a:spcPts val="384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</a:rPr>
              <a:pPr algn="r" defTabSz="400777" fontAlgn="base" hangingPunct="0">
                <a:lnSpc>
                  <a:spcPct val="102000"/>
                </a:lnSpc>
                <a:spcBef>
                  <a:spcPts val="384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10</a:t>
            </a:fld>
            <a:endParaRPr lang="en-US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8" y="165618"/>
            <a:ext cx="70328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71634" y="141135"/>
            <a:ext cx="391013" cy="87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A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L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I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C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E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494679" y="6512365"/>
            <a:ext cx="5102175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Plans for Run 2 &amp; 3</a:t>
            </a:r>
          </a:p>
        </p:txBody>
      </p:sp>
      <p:pic>
        <p:nvPicPr>
          <p:cNvPr id="2" name="Picture 1" descr="slide-1.tiff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18" y="1152046"/>
            <a:ext cx="8390188" cy="500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1970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-1589848" y="-1530881"/>
            <a:ext cx="3178338" cy="3066082"/>
          </a:xfrm>
          <a:custGeom>
            <a:avLst/>
            <a:gdLst>
              <a:gd name="G0" fmla="cos 10800 5896466"/>
              <a:gd name="G1" fmla="+- G0 10800 0"/>
              <a:gd name="G2" fmla="sin 10800 5896466"/>
              <a:gd name="G3" fmla="+- G2 10800 0"/>
              <a:gd name="G4" fmla="cos 10800 -4456"/>
              <a:gd name="G5" fmla="+- G4 10800 0"/>
              <a:gd name="G6" fmla="sin 10800 -4456"/>
              <a:gd name="G7" fmla="+- G6 10800 0"/>
              <a:gd name="T0" fmla="*/ 21599 w 21600"/>
              <a:gd name="T1" fmla="*/ 10786 h 21600"/>
              <a:gd name="T2" fmla="*/ 21600 w 21600"/>
              <a:gd name="T3" fmla="*/ 10800 h 21600"/>
              <a:gd name="T4" fmla="*/ 10805 w 21600"/>
              <a:gd name="T5" fmla="*/ 21599 h 21600"/>
              <a:gd name="T6" fmla="*/ 10800 w 21600"/>
              <a:gd name="T7" fmla="*/ 10800 h 21600"/>
              <a:gd name="T8" fmla="*/ 3163 w 21600"/>
              <a:gd name="T9" fmla="*/ 3163 h 21600"/>
              <a:gd name="T10" fmla="*/ 18437 w 21600"/>
              <a:gd name="T11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21599" y="10786"/>
                </a:moveTo>
                <a:cubicBezTo>
                  <a:pt x="21599" y="10791"/>
                  <a:pt x="21600" y="10795"/>
                  <a:pt x="21600" y="10800"/>
                </a:cubicBezTo>
                <a:cubicBezTo>
                  <a:pt x="21600" y="16762"/>
                  <a:pt x="16767" y="21597"/>
                  <a:pt x="10805" y="215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16284C">
              <a:alpha val="50000"/>
            </a:srgbClr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20414" y="6528207"/>
            <a:ext cx="586519" cy="273629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096877" y="6528207"/>
            <a:ext cx="5896420" cy="273629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34413" y="1617292"/>
            <a:ext cx="1357" cy="5060691"/>
          </a:xfrm>
          <a:prstGeom prst="line">
            <a:avLst/>
          </a:prstGeom>
          <a:noFill/>
          <a:ln w="9000">
            <a:solidFill>
              <a:srgbClr val="800000"/>
            </a:solidFill>
            <a:round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155" tIns="40078" rIns="80155" bIns="40078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92322" y="87851"/>
            <a:ext cx="8180045" cy="905855"/>
          </a:xfrm>
          <a:prstGeom prst="roundRect">
            <a:avLst>
              <a:gd name="adj" fmla="val 18833"/>
            </a:avLst>
          </a:prstGeom>
          <a:gradFill rotWithShape="0">
            <a:gsLst>
              <a:gs pos="0">
                <a:srgbClr val="999999"/>
              </a:gs>
              <a:gs pos="100000">
                <a:srgbClr val="FFFFFF">
                  <a:alpha val="50000"/>
                </a:srgbClr>
              </a:gs>
            </a:gsLst>
            <a:lin ang="16200000" scaled="1"/>
          </a:gra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119345" y="185780"/>
            <a:ext cx="6772126" cy="514134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211667" y="185780"/>
            <a:ext cx="6586123" cy="47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2500" dirty="0">
                <a:solidFill>
                  <a:srgbClr val="FFFFFF"/>
                </a:solidFill>
                <a:latin typeface="Calibri" charset="0"/>
              </a:rPr>
              <a:t>CPU Efficiency 2014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47616" y="6528207"/>
            <a:ext cx="2675994" cy="27362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369648" y="6512365"/>
            <a:ext cx="1410633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97335" y="6486442"/>
            <a:ext cx="483715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r" defTabSz="400777" fontAlgn="base" hangingPunct="0">
              <a:lnSpc>
                <a:spcPct val="102000"/>
              </a:lnSpc>
              <a:spcBef>
                <a:spcPts val="384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</a:rPr>
              <a:pPr algn="r" defTabSz="400777" fontAlgn="base" hangingPunct="0">
                <a:lnSpc>
                  <a:spcPct val="102000"/>
                </a:lnSpc>
                <a:spcBef>
                  <a:spcPts val="384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11</a:t>
            </a:fld>
            <a:endParaRPr lang="en-US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8" y="165618"/>
            <a:ext cx="70328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71634" y="141135"/>
            <a:ext cx="391013" cy="87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A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L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I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C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E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494679" y="6512365"/>
            <a:ext cx="5102175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Plans for Run 2 &amp; 3</a:t>
            </a:r>
          </a:p>
        </p:txBody>
      </p:sp>
      <p:pic>
        <p:nvPicPr>
          <p:cNvPr id="3" name="Picture 2" descr="slide-1.tiff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53" y="962552"/>
            <a:ext cx="7959102" cy="5769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4488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-1589848" y="-1530881"/>
            <a:ext cx="3178338" cy="3066082"/>
          </a:xfrm>
          <a:custGeom>
            <a:avLst/>
            <a:gdLst>
              <a:gd name="G0" fmla="cos 10800 5896466"/>
              <a:gd name="G1" fmla="+- G0 10800 0"/>
              <a:gd name="G2" fmla="sin 10800 5896466"/>
              <a:gd name="G3" fmla="+- G2 10800 0"/>
              <a:gd name="G4" fmla="cos 10800 -4456"/>
              <a:gd name="G5" fmla="+- G4 10800 0"/>
              <a:gd name="G6" fmla="sin 10800 -4456"/>
              <a:gd name="G7" fmla="+- G6 10800 0"/>
              <a:gd name="T0" fmla="*/ 21599 w 21600"/>
              <a:gd name="T1" fmla="*/ 10786 h 21600"/>
              <a:gd name="T2" fmla="*/ 21600 w 21600"/>
              <a:gd name="T3" fmla="*/ 10800 h 21600"/>
              <a:gd name="T4" fmla="*/ 10805 w 21600"/>
              <a:gd name="T5" fmla="*/ 21599 h 21600"/>
              <a:gd name="T6" fmla="*/ 10800 w 21600"/>
              <a:gd name="T7" fmla="*/ 10800 h 21600"/>
              <a:gd name="T8" fmla="*/ 3163 w 21600"/>
              <a:gd name="T9" fmla="*/ 3163 h 21600"/>
              <a:gd name="T10" fmla="*/ 18437 w 21600"/>
              <a:gd name="T11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21599" y="10786"/>
                </a:moveTo>
                <a:cubicBezTo>
                  <a:pt x="21599" y="10791"/>
                  <a:pt x="21600" y="10795"/>
                  <a:pt x="21600" y="10800"/>
                </a:cubicBezTo>
                <a:cubicBezTo>
                  <a:pt x="21600" y="16762"/>
                  <a:pt x="16767" y="21597"/>
                  <a:pt x="10805" y="215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16284C">
              <a:alpha val="50000"/>
            </a:srgbClr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20414" y="6528207"/>
            <a:ext cx="586519" cy="273629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096877" y="6528207"/>
            <a:ext cx="5896420" cy="273629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34413" y="1617292"/>
            <a:ext cx="1357" cy="5060691"/>
          </a:xfrm>
          <a:prstGeom prst="line">
            <a:avLst/>
          </a:prstGeom>
          <a:noFill/>
          <a:ln w="9000">
            <a:solidFill>
              <a:srgbClr val="800000"/>
            </a:solidFill>
            <a:round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155" tIns="40078" rIns="80155" bIns="40078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92322" y="87851"/>
            <a:ext cx="8180045" cy="905855"/>
          </a:xfrm>
          <a:prstGeom prst="roundRect">
            <a:avLst>
              <a:gd name="adj" fmla="val 18833"/>
            </a:avLst>
          </a:prstGeom>
          <a:gradFill rotWithShape="0">
            <a:gsLst>
              <a:gs pos="0">
                <a:srgbClr val="999999"/>
              </a:gs>
              <a:gs pos="100000">
                <a:srgbClr val="FFFFFF">
                  <a:alpha val="50000"/>
                </a:srgbClr>
              </a:gs>
            </a:gsLst>
            <a:lin ang="16200000" scaled="1"/>
          </a:gra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119345" y="185780"/>
            <a:ext cx="6772126" cy="514134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211667" y="185780"/>
            <a:ext cx="6586123" cy="47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2500" dirty="0">
                <a:solidFill>
                  <a:srgbClr val="FFFFFF"/>
                </a:solidFill>
                <a:latin typeface="Calibri" charset="0"/>
              </a:rPr>
              <a:t>Disk Resources in 2014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47616" y="6528207"/>
            <a:ext cx="2675994" cy="27362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369648" y="6512365"/>
            <a:ext cx="1410633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97335" y="6486442"/>
            <a:ext cx="474190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r" defTabSz="400777" fontAlgn="base" hangingPunct="0">
              <a:lnSpc>
                <a:spcPct val="102000"/>
              </a:lnSpc>
              <a:spcBef>
                <a:spcPts val="384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</a:rPr>
              <a:pPr algn="r" defTabSz="400777" fontAlgn="base" hangingPunct="0">
                <a:lnSpc>
                  <a:spcPct val="102000"/>
                </a:lnSpc>
                <a:spcBef>
                  <a:spcPts val="384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12</a:t>
            </a:fld>
            <a:endParaRPr lang="en-US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8" y="165618"/>
            <a:ext cx="70328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71634" y="141135"/>
            <a:ext cx="391013" cy="87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A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L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I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C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E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494679" y="6512365"/>
            <a:ext cx="5102175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Plans for Run 2 &amp; 3</a:t>
            </a:r>
          </a:p>
        </p:txBody>
      </p:sp>
      <p:pic>
        <p:nvPicPr>
          <p:cNvPr id="3" name="Picture 2" descr="slide-1.tif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090"/>
            <a:ext cx="9144000" cy="634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230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-1589848" y="-1530881"/>
            <a:ext cx="3178338" cy="3066082"/>
          </a:xfrm>
          <a:custGeom>
            <a:avLst/>
            <a:gdLst>
              <a:gd name="G0" fmla="cos 10800 5896466"/>
              <a:gd name="G1" fmla="+- G0 10800 0"/>
              <a:gd name="G2" fmla="sin 10800 5896466"/>
              <a:gd name="G3" fmla="+- G2 10800 0"/>
              <a:gd name="G4" fmla="cos 10800 -4456"/>
              <a:gd name="G5" fmla="+- G4 10800 0"/>
              <a:gd name="G6" fmla="sin 10800 -4456"/>
              <a:gd name="G7" fmla="+- G6 10800 0"/>
              <a:gd name="T0" fmla="*/ 21599 w 21600"/>
              <a:gd name="T1" fmla="*/ 10786 h 21600"/>
              <a:gd name="T2" fmla="*/ 21600 w 21600"/>
              <a:gd name="T3" fmla="*/ 10800 h 21600"/>
              <a:gd name="T4" fmla="*/ 10805 w 21600"/>
              <a:gd name="T5" fmla="*/ 21599 h 21600"/>
              <a:gd name="T6" fmla="*/ 10800 w 21600"/>
              <a:gd name="T7" fmla="*/ 10800 h 21600"/>
              <a:gd name="T8" fmla="*/ 3163 w 21600"/>
              <a:gd name="T9" fmla="*/ 3163 h 21600"/>
              <a:gd name="T10" fmla="*/ 18437 w 21600"/>
              <a:gd name="T11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21599" y="10786"/>
                </a:moveTo>
                <a:cubicBezTo>
                  <a:pt x="21599" y="10791"/>
                  <a:pt x="21600" y="10795"/>
                  <a:pt x="21600" y="10800"/>
                </a:cubicBezTo>
                <a:cubicBezTo>
                  <a:pt x="21600" y="16762"/>
                  <a:pt x="16767" y="21597"/>
                  <a:pt x="10805" y="215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16284C">
              <a:alpha val="50000"/>
            </a:srgbClr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20414" y="6528207"/>
            <a:ext cx="586519" cy="273629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096877" y="6528207"/>
            <a:ext cx="5896420" cy="273629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34413" y="1617292"/>
            <a:ext cx="1357" cy="5060691"/>
          </a:xfrm>
          <a:prstGeom prst="line">
            <a:avLst/>
          </a:prstGeom>
          <a:noFill/>
          <a:ln w="9000">
            <a:solidFill>
              <a:srgbClr val="800000"/>
            </a:solidFill>
            <a:round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155" tIns="40078" rIns="80155" bIns="40078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92322" y="87851"/>
            <a:ext cx="8180045" cy="905855"/>
          </a:xfrm>
          <a:prstGeom prst="roundRect">
            <a:avLst>
              <a:gd name="adj" fmla="val 18833"/>
            </a:avLst>
          </a:prstGeom>
          <a:gradFill rotWithShape="0">
            <a:gsLst>
              <a:gs pos="0">
                <a:srgbClr val="999999"/>
              </a:gs>
              <a:gs pos="100000">
                <a:srgbClr val="FFFFFF">
                  <a:alpha val="50000"/>
                </a:srgbClr>
              </a:gs>
            </a:gsLst>
            <a:lin ang="16200000" scaled="1"/>
          </a:gra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119345" y="185780"/>
            <a:ext cx="6772126" cy="514134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211667" y="185780"/>
            <a:ext cx="6586123" cy="47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2500" dirty="0">
                <a:solidFill>
                  <a:srgbClr val="FFFFFF"/>
                </a:solidFill>
                <a:latin typeface="Calibri" charset="0"/>
              </a:rPr>
              <a:t>CPU Request 2013-2017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47616" y="6528207"/>
            <a:ext cx="2675994" cy="27362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369648" y="6512365"/>
            <a:ext cx="1410633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97335" y="6486442"/>
            <a:ext cx="502765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r" defTabSz="400777" fontAlgn="base" hangingPunct="0">
              <a:lnSpc>
                <a:spcPct val="102000"/>
              </a:lnSpc>
              <a:spcBef>
                <a:spcPts val="384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</a:rPr>
              <a:pPr algn="r" defTabSz="400777" fontAlgn="base" hangingPunct="0">
                <a:lnSpc>
                  <a:spcPct val="102000"/>
                </a:lnSpc>
                <a:spcBef>
                  <a:spcPts val="384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13</a:t>
            </a:fld>
            <a:endParaRPr lang="en-US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8" y="165618"/>
            <a:ext cx="70328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71634" y="141135"/>
            <a:ext cx="391013" cy="87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A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L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I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C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E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494679" y="6512365"/>
            <a:ext cx="5102175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Plans for Run 2 &amp; 3</a:t>
            </a:r>
          </a:p>
        </p:txBody>
      </p:sp>
      <p:pic>
        <p:nvPicPr>
          <p:cNvPr id="2" name="Picture 1" descr="slide-1.tif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5" y="1403946"/>
            <a:ext cx="9132287" cy="457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9790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-1589848" y="-1530881"/>
            <a:ext cx="3178338" cy="3066082"/>
          </a:xfrm>
          <a:custGeom>
            <a:avLst/>
            <a:gdLst>
              <a:gd name="G0" fmla="cos 10800 5896466"/>
              <a:gd name="G1" fmla="+- G0 10800 0"/>
              <a:gd name="G2" fmla="sin 10800 5896466"/>
              <a:gd name="G3" fmla="+- G2 10800 0"/>
              <a:gd name="G4" fmla="cos 10800 -4456"/>
              <a:gd name="G5" fmla="+- G4 10800 0"/>
              <a:gd name="G6" fmla="sin 10800 -4456"/>
              <a:gd name="G7" fmla="+- G6 10800 0"/>
              <a:gd name="T0" fmla="*/ 21599 w 21600"/>
              <a:gd name="T1" fmla="*/ 10786 h 21600"/>
              <a:gd name="T2" fmla="*/ 21600 w 21600"/>
              <a:gd name="T3" fmla="*/ 10800 h 21600"/>
              <a:gd name="T4" fmla="*/ 10805 w 21600"/>
              <a:gd name="T5" fmla="*/ 21599 h 21600"/>
              <a:gd name="T6" fmla="*/ 10800 w 21600"/>
              <a:gd name="T7" fmla="*/ 10800 h 21600"/>
              <a:gd name="T8" fmla="*/ 3163 w 21600"/>
              <a:gd name="T9" fmla="*/ 3163 h 21600"/>
              <a:gd name="T10" fmla="*/ 18437 w 21600"/>
              <a:gd name="T11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21599" y="10786"/>
                </a:moveTo>
                <a:cubicBezTo>
                  <a:pt x="21599" y="10791"/>
                  <a:pt x="21600" y="10795"/>
                  <a:pt x="21600" y="10800"/>
                </a:cubicBezTo>
                <a:cubicBezTo>
                  <a:pt x="21600" y="16762"/>
                  <a:pt x="16767" y="21597"/>
                  <a:pt x="10805" y="215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16284C">
              <a:alpha val="50000"/>
            </a:srgbClr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20414" y="6528207"/>
            <a:ext cx="586519" cy="273629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096877" y="6528207"/>
            <a:ext cx="5896420" cy="273629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34413" y="1617292"/>
            <a:ext cx="1357" cy="5060691"/>
          </a:xfrm>
          <a:prstGeom prst="line">
            <a:avLst/>
          </a:prstGeom>
          <a:noFill/>
          <a:ln w="9000">
            <a:solidFill>
              <a:srgbClr val="800000"/>
            </a:solidFill>
            <a:round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155" tIns="40078" rIns="80155" bIns="40078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92322" y="87851"/>
            <a:ext cx="8180045" cy="905855"/>
          </a:xfrm>
          <a:prstGeom prst="roundRect">
            <a:avLst>
              <a:gd name="adj" fmla="val 18833"/>
            </a:avLst>
          </a:prstGeom>
          <a:gradFill rotWithShape="0">
            <a:gsLst>
              <a:gs pos="0">
                <a:srgbClr val="999999"/>
              </a:gs>
              <a:gs pos="100000">
                <a:srgbClr val="FFFFFF">
                  <a:alpha val="50000"/>
                </a:srgbClr>
              </a:gs>
            </a:gsLst>
            <a:lin ang="16200000" scaled="1"/>
          </a:gra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119345" y="185780"/>
            <a:ext cx="6772126" cy="514134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211667" y="185780"/>
            <a:ext cx="6586123" cy="47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2500" dirty="0">
                <a:solidFill>
                  <a:srgbClr val="FFFFFF"/>
                </a:solidFill>
                <a:latin typeface="Calibri" charset="0"/>
              </a:rPr>
              <a:t>Disk Request 2013-2017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47616" y="6528207"/>
            <a:ext cx="2675994" cy="27362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369648" y="6512365"/>
            <a:ext cx="1410633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97335" y="6486442"/>
            <a:ext cx="474190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r" defTabSz="400777" fontAlgn="base" hangingPunct="0">
              <a:lnSpc>
                <a:spcPct val="102000"/>
              </a:lnSpc>
              <a:spcBef>
                <a:spcPts val="384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</a:rPr>
              <a:pPr algn="r" defTabSz="400777" fontAlgn="base" hangingPunct="0">
                <a:lnSpc>
                  <a:spcPct val="102000"/>
                </a:lnSpc>
                <a:spcBef>
                  <a:spcPts val="384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14</a:t>
            </a:fld>
            <a:endParaRPr lang="en-US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8" y="165618"/>
            <a:ext cx="70328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71634" y="141135"/>
            <a:ext cx="391013" cy="87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A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L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I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C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E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494679" y="6512365"/>
            <a:ext cx="5102175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Plans for Run 2 &amp; 3</a:t>
            </a:r>
          </a:p>
        </p:txBody>
      </p:sp>
      <p:pic>
        <p:nvPicPr>
          <p:cNvPr id="3" name="Picture 2" descr="slide-1.tif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09" y="1403946"/>
            <a:ext cx="8228422" cy="465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647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-1589848" y="-1530881"/>
            <a:ext cx="3178338" cy="3066082"/>
          </a:xfrm>
          <a:custGeom>
            <a:avLst/>
            <a:gdLst>
              <a:gd name="G0" fmla="cos 10800 5896466"/>
              <a:gd name="G1" fmla="+- G0 10800 0"/>
              <a:gd name="G2" fmla="sin 10800 5896466"/>
              <a:gd name="G3" fmla="+- G2 10800 0"/>
              <a:gd name="G4" fmla="cos 10800 -4456"/>
              <a:gd name="G5" fmla="+- G4 10800 0"/>
              <a:gd name="G6" fmla="sin 10800 -4456"/>
              <a:gd name="G7" fmla="+- G6 10800 0"/>
              <a:gd name="T0" fmla="*/ 21599 w 21600"/>
              <a:gd name="T1" fmla="*/ 10786 h 21600"/>
              <a:gd name="T2" fmla="*/ 21600 w 21600"/>
              <a:gd name="T3" fmla="*/ 10800 h 21600"/>
              <a:gd name="T4" fmla="*/ 10805 w 21600"/>
              <a:gd name="T5" fmla="*/ 21599 h 21600"/>
              <a:gd name="T6" fmla="*/ 10800 w 21600"/>
              <a:gd name="T7" fmla="*/ 10800 h 21600"/>
              <a:gd name="T8" fmla="*/ 3163 w 21600"/>
              <a:gd name="T9" fmla="*/ 3163 h 21600"/>
              <a:gd name="T10" fmla="*/ 18437 w 21600"/>
              <a:gd name="T11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21599" y="10786"/>
                </a:moveTo>
                <a:cubicBezTo>
                  <a:pt x="21599" y="10791"/>
                  <a:pt x="21600" y="10795"/>
                  <a:pt x="21600" y="10800"/>
                </a:cubicBezTo>
                <a:cubicBezTo>
                  <a:pt x="21600" y="16762"/>
                  <a:pt x="16767" y="21597"/>
                  <a:pt x="10805" y="215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16284C">
              <a:alpha val="50000"/>
            </a:srgbClr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20414" y="6528207"/>
            <a:ext cx="586519" cy="273629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096877" y="6528207"/>
            <a:ext cx="5896420" cy="273629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34413" y="1617292"/>
            <a:ext cx="1357" cy="5060691"/>
          </a:xfrm>
          <a:prstGeom prst="line">
            <a:avLst/>
          </a:prstGeom>
          <a:noFill/>
          <a:ln w="9000">
            <a:solidFill>
              <a:srgbClr val="800000"/>
            </a:solidFill>
            <a:round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155" tIns="40078" rIns="80155" bIns="40078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92322" y="87851"/>
            <a:ext cx="8180045" cy="905855"/>
          </a:xfrm>
          <a:prstGeom prst="roundRect">
            <a:avLst>
              <a:gd name="adj" fmla="val 18833"/>
            </a:avLst>
          </a:prstGeom>
          <a:gradFill rotWithShape="0">
            <a:gsLst>
              <a:gs pos="0">
                <a:srgbClr val="999999"/>
              </a:gs>
              <a:gs pos="100000">
                <a:srgbClr val="FFFFFF">
                  <a:alpha val="50000"/>
                </a:srgbClr>
              </a:gs>
            </a:gsLst>
            <a:lin ang="16200000" scaled="1"/>
          </a:gra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119345" y="185780"/>
            <a:ext cx="6772126" cy="514134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211667" y="185780"/>
            <a:ext cx="6586123" cy="47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2500" dirty="0">
                <a:solidFill>
                  <a:srgbClr val="FFFFFF"/>
                </a:solidFill>
                <a:latin typeface="Calibri" charset="0"/>
              </a:rPr>
              <a:t>Tape Request 2013-2017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47616" y="6528207"/>
            <a:ext cx="2675994" cy="27362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369648" y="6512365"/>
            <a:ext cx="1410633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97335" y="6486442"/>
            <a:ext cx="474190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r" defTabSz="400777" fontAlgn="base" hangingPunct="0">
              <a:lnSpc>
                <a:spcPct val="102000"/>
              </a:lnSpc>
              <a:spcBef>
                <a:spcPts val="384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</a:rPr>
              <a:pPr algn="r" defTabSz="400777" fontAlgn="base" hangingPunct="0">
                <a:lnSpc>
                  <a:spcPct val="102000"/>
                </a:lnSpc>
                <a:spcBef>
                  <a:spcPts val="384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15</a:t>
            </a:fld>
            <a:endParaRPr lang="en-US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8" y="165618"/>
            <a:ext cx="70328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71634" y="141135"/>
            <a:ext cx="391013" cy="87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A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L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I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C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E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494679" y="6512365"/>
            <a:ext cx="5102175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Plans for Run 2 &amp; 3</a:t>
            </a:r>
          </a:p>
        </p:txBody>
      </p:sp>
      <p:pic>
        <p:nvPicPr>
          <p:cNvPr id="2" name="Picture 1" descr="slide-1.tif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69271"/>
            <a:ext cx="8948889" cy="473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1290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540" y="14322"/>
            <a:ext cx="8227563" cy="114348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Growth</a:t>
            </a:r>
            <a:r>
              <a:rPr lang="en-US" dirty="0" smtClean="0"/>
              <a:t> at established and </a:t>
            </a:r>
            <a:r>
              <a:rPr lang="en-US" dirty="0" smtClean="0">
                <a:solidFill>
                  <a:srgbClr val="0000FF"/>
                </a:solidFill>
              </a:rPr>
              <a:t>new </a:t>
            </a:r>
            <a:r>
              <a:rPr lang="en-US" dirty="0" smtClean="0"/>
              <a:t>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6824"/>
            <a:ext cx="8229600" cy="5362575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KISTI</a:t>
            </a:r>
            <a:r>
              <a:rPr lang="en-GB" dirty="0" smtClean="0"/>
              <a:t> – OPN 2 </a:t>
            </a:r>
            <a:r>
              <a:rPr lang="en-GB" dirty="0" smtClean="0">
                <a:sym typeface="Wingdings" panose="05000000000000000000" pitchFamily="2" charset="2"/>
              </a:rPr>
              <a:t> 10 Gbps this month</a:t>
            </a:r>
          </a:p>
          <a:p>
            <a:pPr marL="807924" lvl="1" indent="-457200">
              <a:buFont typeface="Arial" panose="020B0604020202020204" pitchFamily="34" charset="0"/>
              <a:buChar char="•"/>
            </a:pPr>
            <a:r>
              <a:rPr lang="en-GB" dirty="0" smtClean="0">
                <a:sym typeface="Wingdings" panose="05000000000000000000" pitchFamily="2" charset="2"/>
              </a:rPr>
              <a:t>Leadership role for network improvements in Asia</a:t>
            </a: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UNAM </a:t>
            </a:r>
            <a:r>
              <a:rPr lang="en-GB" dirty="0" smtClean="0"/>
              <a:t>– MoU for T2 in Nov 2014, aiming for T1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WUT</a:t>
            </a:r>
            <a:r>
              <a:rPr lang="en-US" dirty="0" smtClean="0"/>
              <a:t> (Poland) in production since Sep 2014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RRC-KI-T1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in production since Jan 2014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8000"/>
                </a:solidFill>
                <a:sym typeface="Wingdings" panose="05000000000000000000" pitchFamily="2" charset="2"/>
              </a:rPr>
              <a:t>ZA_CHPC</a:t>
            </a:r>
            <a:r>
              <a:rPr lang="en-US" dirty="0" smtClean="0">
                <a:sym typeface="Wingdings" panose="05000000000000000000" pitchFamily="2" charset="2"/>
              </a:rPr>
              <a:t> capacity x 4 in Nov 2014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Bandung </a:t>
            </a:r>
            <a:r>
              <a:rPr lang="en-US" dirty="0" smtClean="0">
                <a:sym typeface="Wingdings" panose="05000000000000000000" pitchFamily="2" charset="2"/>
              </a:rPr>
              <a:t>and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Cibinong </a:t>
            </a:r>
            <a:r>
              <a:rPr lang="en-US" dirty="0" smtClean="0">
                <a:sym typeface="Wingdings" panose="05000000000000000000" pitchFamily="2" charset="2"/>
              </a:rPr>
              <a:t>in production Sep 2014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8000"/>
                </a:solidFill>
                <a:sym typeface="Wingdings" panose="05000000000000000000" pitchFamily="2" charset="2"/>
              </a:rPr>
              <a:t>Sao Paolo </a:t>
            </a:r>
            <a:r>
              <a:rPr lang="en-US" dirty="0" smtClean="0">
                <a:sym typeface="Wingdings" panose="05000000000000000000" pitchFamily="2" charset="2"/>
              </a:rPr>
              <a:t>– largest T2 in LA, ideas for a T1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ORNL </a:t>
            </a:r>
            <a:r>
              <a:rPr lang="en-US" dirty="0" smtClean="0">
                <a:sym typeface="Wingdings" panose="05000000000000000000" pitchFamily="2" charset="2"/>
              </a:rPr>
              <a:t>– will take over from LLNL in autumn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8000"/>
                </a:solidFill>
                <a:sym typeface="Wingdings" panose="05000000000000000000" pitchFamily="2" charset="2"/>
              </a:rPr>
              <a:t>Hiroshima, Torino, …</a:t>
            </a:r>
            <a:r>
              <a:rPr lang="en-US" dirty="0">
                <a:sym typeface="Wingdings" panose="05000000000000000000" pitchFamily="2" charset="2"/>
              </a:rPr>
              <a:t> – </a:t>
            </a:r>
            <a:r>
              <a:rPr lang="en-US" dirty="0" smtClean="0">
                <a:sym typeface="Wingdings" panose="05000000000000000000" pitchFamily="2" charset="2"/>
              </a:rPr>
              <a:t>significant increases</a:t>
            </a:r>
            <a:endParaRPr lang="en-US" dirty="0" smtClean="0">
              <a:solidFill>
                <a:srgbClr val="008000"/>
              </a:solidFill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8000"/>
                </a:solidFill>
                <a:sym typeface="Wingdings" panose="05000000000000000000" pitchFamily="2" charset="2"/>
              </a:rPr>
              <a:t>COMSATS</a:t>
            </a:r>
            <a:r>
              <a:rPr lang="en-US" dirty="0">
                <a:sym typeface="Wingdings" panose="05000000000000000000" pitchFamily="2" charset="2"/>
              </a:rPr>
              <a:t> – </a:t>
            </a:r>
            <a:r>
              <a:rPr lang="en-US" dirty="0" smtClean="0">
                <a:sym typeface="Wingdings" panose="05000000000000000000" pitchFamily="2" charset="2"/>
              </a:rPr>
              <a:t>to become a big T2</a:t>
            </a:r>
            <a:endParaRPr lang="en-US" dirty="0" smtClean="0">
              <a:solidFill>
                <a:srgbClr val="008000"/>
              </a:solidFill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… </a:t>
            </a: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33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</a:t>
            </a:r>
            <a:r>
              <a:rPr lang="en-US" dirty="0" smtClean="0"/>
              <a:t>ew job records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 descr="C:\Users\lbetev\Desktop\data_2\alien\jobs_plo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69478"/>
            <a:ext cx="6675554" cy="3993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lbetev\Desktop\data_2\alien\70kjob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035" y="1037887"/>
            <a:ext cx="2522654" cy="42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9718" y="2633990"/>
            <a:ext cx="5793317" cy="523220"/>
          </a:xfrm>
          <a:prstGeom prst="rect">
            <a:avLst/>
          </a:prstGeom>
          <a:solidFill>
            <a:schemeClr val="accent1">
              <a:alpha val="5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Nov </a:t>
            </a:r>
            <a:r>
              <a:rPr lang="en-US" sz="2800" dirty="0" smtClean="0"/>
              <a:t>2014 – 70K concurrent jobs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69718" y="5865167"/>
            <a:ext cx="63305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 reached/exceeded multiple times this year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Making use of opportunistic resources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914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 Wall time </a:t>
            </a:r>
            <a:r>
              <a:rPr lang="en-US" sz="4000" dirty="0"/>
              <a:t>r</a:t>
            </a:r>
            <a:r>
              <a:rPr lang="en-US" sz="4000" dirty="0" smtClean="0"/>
              <a:t>esources share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18</a:t>
            </a:fld>
            <a:endParaRPr lang="en-US" dirty="0"/>
          </a:p>
        </p:txBody>
      </p:sp>
      <p:pic>
        <p:nvPicPr>
          <p:cNvPr id="1026" name="Picture 2" descr="C:\Users\lbetev\Desktop\resources shar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766" y="2108030"/>
            <a:ext cx="5240245" cy="4368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3001246"/>
            <a:ext cx="27886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Organized analysis:  16%</a:t>
            </a:r>
          </a:p>
          <a:p>
            <a:r>
              <a:rPr lang="en-US" sz="2000" b="1" dirty="0" smtClean="0"/>
              <a:t>@all centres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4495800"/>
            <a:ext cx="25122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MC productions:  69%</a:t>
            </a:r>
          </a:p>
          <a:p>
            <a:r>
              <a:rPr lang="en-US" sz="2000" b="1" dirty="0" smtClean="0"/>
              <a:t>@all centres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17489" y="1295400"/>
            <a:ext cx="29286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RAW data processing:  3%</a:t>
            </a:r>
          </a:p>
          <a:p>
            <a:r>
              <a:rPr lang="en-US" sz="2000" b="1" dirty="0" smtClean="0"/>
              <a:t>@ T0/T1s only</a:t>
            </a:r>
            <a:endParaRPr lang="en-US" sz="2000" b="1" dirty="0"/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 flipH="1">
            <a:off x="6477000" y="2003286"/>
            <a:ext cx="304800" cy="750957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245849" y="3394927"/>
            <a:ext cx="1778607" cy="415073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9600" y="1400205"/>
            <a:ext cx="27735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Individual analysis:  12%</a:t>
            </a:r>
          </a:p>
          <a:p>
            <a:r>
              <a:rPr lang="en-US" sz="2000" b="1" dirty="0" smtClean="0"/>
              <a:t>@all centres</a:t>
            </a:r>
          </a:p>
          <a:p>
            <a:r>
              <a:rPr lang="en-US" sz="2000" b="1" dirty="0" smtClean="0"/>
              <a:t>432 users</a:t>
            </a:r>
            <a:endParaRPr lang="en-US" sz="2000" b="1" dirty="0"/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>
            <a:off x="3383116" y="1908037"/>
            <a:ext cx="2179484" cy="1063763"/>
          </a:xfrm>
          <a:prstGeom prst="straightConnector1">
            <a:avLst/>
          </a:prstGeom>
          <a:ln w="3175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81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betev\Desktop\display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34" y="1524000"/>
            <a:ext cx="8534400" cy="3811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Organized analysis went </a:t>
            </a:r>
            <a:r>
              <a:rPr lang="en-US" dirty="0" smtClean="0">
                <a:solidFill>
                  <a:srgbClr val="008000"/>
                </a:solidFill>
              </a:rPr>
              <a:t>up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81800" y="1981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5800 jobs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38600" y="2167971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4400 jobs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71600" y="2267634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3000 jobs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914400" y="1730219"/>
            <a:ext cx="0" cy="32432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ight Arrow 17"/>
          <p:cNvSpPr/>
          <p:nvPr/>
        </p:nvSpPr>
        <p:spPr>
          <a:xfrm rot="16200000">
            <a:off x="4621188" y="5452044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415718" y="5781530"/>
            <a:ext cx="1002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+47%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158918" y="5764748"/>
            <a:ext cx="1016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+32%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619250" y="5763317"/>
            <a:ext cx="2649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Year on year increase</a:t>
            </a:r>
            <a:endParaRPr lang="en-US" b="1" dirty="0"/>
          </a:p>
        </p:txBody>
      </p:sp>
      <p:sp>
        <p:nvSpPr>
          <p:cNvPr id="24" name="Right Arrow 23"/>
          <p:cNvSpPr/>
          <p:nvPr/>
        </p:nvSpPr>
        <p:spPr>
          <a:xfrm rot="16200000">
            <a:off x="7355501" y="5463572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3505200" y="1730219"/>
            <a:ext cx="0" cy="32432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172200" y="1730219"/>
            <a:ext cx="0" cy="32432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22" grpId="0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ALICE Tier-1/Tier-2 </a:t>
            </a:r>
            <a:r>
              <a:rPr lang="en-US" dirty="0" smtClean="0"/>
              <a:t>Workshop,</a:t>
            </a:r>
            <a:br>
              <a:rPr lang="en-US" dirty="0" smtClean="0"/>
            </a:br>
            <a:r>
              <a:rPr lang="en-US" dirty="0" smtClean="0"/>
              <a:t>Feb 23-25, 2015</a:t>
            </a:r>
          </a:p>
          <a:p>
            <a:pPr lvl="1"/>
            <a:r>
              <a:rPr lang="en-US" dirty="0">
                <a:hlinkClick r:id="rId3"/>
              </a:rPr>
              <a:t>https://indico.cern.ch/event/354209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/>
              <a:t>ALICE Offline </a:t>
            </a:r>
            <a:r>
              <a:rPr lang="en-US" dirty="0" smtClean="0"/>
              <a:t>week,</a:t>
            </a:r>
            <a:br>
              <a:rPr lang="en-US" dirty="0" smtClean="0"/>
            </a:br>
            <a:r>
              <a:rPr lang="en-US" dirty="0" smtClean="0"/>
              <a:t>March 18-20, 2015</a:t>
            </a:r>
          </a:p>
          <a:p>
            <a:pPr lvl="1"/>
            <a:r>
              <a:rPr lang="en-US" dirty="0">
                <a:hlinkClick r:id="rId4"/>
              </a:rPr>
              <a:t>http://indico.cern.ch/event/379819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lvl="1"/>
            <a:endParaRPr lang="en-US" dirty="0"/>
          </a:p>
          <a:p>
            <a:pPr marL="36576" indent="0">
              <a:buNone/>
            </a:pPr>
            <a:r>
              <a:rPr lang="en-US" dirty="0" smtClean="0"/>
              <a:t>With additions, adjustments and updates…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27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lbetev\Desktop\us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8305499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76473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analysis went </a:t>
            </a:r>
            <a:r>
              <a:rPr lang="en-US" dirty="0" smtClean="0">
                <a:solidFill>
                  <a:srgbClr val="008000"/>
                </a:solidFill>
              </a:rPr>
              <a:t>down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35072" y="16764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4700 jobs</a:t>
            </a:r>
          </a:p>
          <a:p>
            <a:r>
              <a:rPr lang="en-US" dirty="0" smtClean="0"/>
              <a:t>432 ind.users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05308" y="16764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4600 jobs</a:t>
            </a:r>
          </a:p>
          <a:p>
            <a:r>
              <a:rPr lang="en-US" dirty="0" smtClean="0"/>
              <a:t>446 ind.users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66800" y="16764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6900 jobs</a:t>
            </a:r>
          </a:p>
          <a:p>
            <a:r>
              <a:rPr lang="en-US" dirty="0" smtClean="0"/>
              <a:t>465 ind.users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685800" y="1447800"/>
            <a:ext cx="0" cy="25264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ight Arrow 17"/>
          <p:cNvSpPr/>
          <p:nvPr/>
        </p:nvSpPr>
        <p:spPr>
          <a:xfrm rot="16200000">
            <a:off x="4192162" y="4619823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072667" y="4951305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-50%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58325" y="4929957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+3%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628373" y="4651819"/>
            <a:ext cx="2211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Year on year increase</a:t>
            </a:r>
          </a:p>
          <a:p>
            <a:r>
              <a:rPr lang="en-US" b="1" dirty="0" smtClean="0"/>
              <a:t>Individual analysis</a:t>
            </a:r>
            <a:endParaRPr lang="en-US" b="1" dirty="0"/>
          </a:p>
        </p:txBody>
      </p:sp>
      <p:sp>
        <p:nvSpPr>
          <p:cNvPr id="24" name="Right Arrow 23"/>
          <p:cNvSpPr/>
          <p:nvPr/>
        </p:nvSpPr>
        <p:spPr>
          <a:xfrm rot="16200000">
            <a:off x="6926475" y="4631351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3352800" y="1418847"/>
            <a:ext cx="0" cy="255541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943600" y="1418847"/>
            <a:ext cx="0" cy="255541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Arrow 20"/>
          <p:cNvSpPr/>
          <p:nvPr/>
        </p:nvSpPr>
        <p:spPr>
          <a:xfrm rot="16200000">
            <a:off x="4192164" y="5623547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986692" y="5934823"/>
            <a:ext cx="85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+47%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729892" y="5918041"/>
            <a:ext cx="899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+32%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628374" y="5473158"/>
            <a:ext cx="2211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Year on year increase</a:t>
            </a:r>
          </a:p>
          <a:p>
            <a:r>
              <a:rPr lang="en-US" b="1" dirty="0" smtClean="0"/>
              <a:t>organized analysis</a:t>
            </a:r>
            <a:endParaRPr lang="en-US" b="1" dirty="0"/>
          </a:p>
        </p:txBody>
      </p:sp>
      <p:sp>
        <p:nvSpPr>
          <p:cNvPr id="27" name="Right Arrow 26"/>
          <p:cNvSpPr/>
          <p:nvPr/>
        </p:nvSpPr>
        <p:spPr>
          <a:xfrm rot="16200000">
            <a:off x="6926475" y="5616865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56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22" grpId="0"/>
      <p:bldP spid="24" grpId="0" animBg="1"/>
      <p:bldP spid="21" grpId="0" animBg="1"/>
      <p:bldP spid="23" grpId="0"/>
      <p:bldP spid="25" grpId="0"/>
      <p:bldP spid="26" grpId="0"/>
      <p:bldP spid="2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Grid efficiency went </a:t>
            </a:r>
            <a:r>
              <a:rPr lang="en-US" dirty="0" smtClean="0">
                <a:solidFill>
                  <a:srgbClr val="008000"/>
                </a:solidFill>
              </a:rPr>
              <a:t>up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21</a:t>
            </a:fld>
            <a:endParaRPr lang="en-US" dirty="0"/>
          </a:p>
        </p:txBody>
      </p:sp>
      <p:pic>
        <p:nvPicPr>
          <p:cNvPr id="5123" name="Picture 3" descr="C:\Users\lbetev\Desktop\eff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18" y="1295400"/>
            <a:ext cx="83058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3505200" y="1371600"/>
            <a:ext cx="0" cy="3505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6096000" y="1371600"/>
            <a:ext cx="0" cy="3505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Arrow 13"/>
          <p:cNvSpPr/>
          <p:nvPr/>
        </p:nvSpPr>
        <p:spPr>
          <a:xfrm rot="16200000">
            <a:off x="4200125" y="5397967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994653" y="5709243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+8%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1800" y="5687824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+2%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752600" y="5507795"/>
            <a:ext cx="2099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Year on year change</a:t>
            </a:r>
          </a:p>
        </p:txBody>
      </p:sp>
      <p:sp>
        <p:nvSpPr>
          <p:cNvPr id="18" name="Right Arrow 17"/>
          <p:cNvSpPr/>
          <p:nvPr/>
        </p:nvSpPr>
        <p:spPr>
          <a:xfrm rot="16200000">
            <a:off x="6934436" y="5391285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86612" y="332180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86%</a:t>
            </a:r>
            <a:endParaRPr lang="en-US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277986" y="3321807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84%</a:t>
            </a:r>
            <a:endParaRPr lang="en-US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676400" y="3280775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76%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62521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betev\Desktop\setes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8763000" cy="403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3629"/>
            <a:ext cx="9144000" cy="114348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A</a:t>
            </a:r>
            <a:r>
              <a:rPr lang="en-US" dirty="0" smtClean="0"/>
              <a:t>lso correlated with </a:t>
            </a:r>
            <a:r>
              <a:rPr lang="en-US" dirty="0">
                <a:solidFill>
                  <a:srgbClr val="008000"/>
                </a:solidFill>
              </a:rPr>
              <a:t>s</a:t>
            </a:r>
            <a:r>
              <a:rPr lang="en-US" dirty="0" smtClean="0">
                <a:solidFill>
                  <a:srgbClr val="008000"/>
                </a:solidFill>
              </a:rPr>
              <a:t>torage availability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22</a:t>
            </a:fld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429000" y="1524000"/>
            <a:ext cx="0" cy="3352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6172200" y="1524000"/>
            <a:ext cx="0" cy="3352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Arrow 13"/>
          <p:cNvSpPr/>
          <p:nvPr/>
        </p:nvSpPr>
        <p:spPr>
          <a:xfrm rot="16200000">
            <a:off x="4200125" y="5397967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994653" y="5709243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+4%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1800" y="5687824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+4%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752600" y="5507795"/>
            <a:ext cx="2099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Year on year change</a:t>
            </a:r>
          </a:p>
        </p:txBody>
      </p:sp>
      <p:sp>
        <p:nvSpPr>
          <p:cNvPr id="18" name="Right Arrow 17"/>
          <p:cNvSpPr/>
          <p:nvPr/>
        </p:nvSpPr>
        <p:spPr>
          <a:xfrm rot="16200000">
            <a:off x="6934436" y="5391285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86612" y="332180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91%</a:t>
            </a:r>
            <a:endParaRPr lang="en-US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277986" y="3321807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87%</a:t>
            </a:r>
            <a:endParaRPr lang="en-US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676400" y="3280775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83%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854346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Replica discovery mechanism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Base logic of SE selection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Closest working replicas are used for both reading and writing</a:t>
            </a:r>
          </a:p>
          <a:p>
            <a:pPr lvl="1"/>
            <a:r>
              <a:rPr lang="en-US" sz="2400" dirty="0" smtClean="0"/>
              <a:t>Sorting the SEs by the network distance to the client making the request</a:t>
            </a:r>
          </a:p>
          <a:p>
            <a:pPr lvl="1"/>
            <a:r>
              <a:rPr lang="en-US" sz="2400" dirty="0" smtClean="0"/>
              <a:t>Combining network topology data with the geographical location</a:t>
            </a:r>
          </a:p>
          <a:p>
            <a:pPr lvl="1"/>
            <a:r>
              <a:rPr lang="en-US" sz="2400" dirty="0" smtClean="0"/>
              <a:t>Leaving as last resort the SEs that fail the respective functional test</a:t>
            </a:r>
          </a:p>
          <a:p>
            <a:pPr lvl="1"/>
            <a:r>
              <a:rPr lang="en-US" sz="2400" dirty="0" smtClean="0"/>
              <a:t>Weighted with their free space and recent reliability</a:t>
            </a:r>
          </a:p>
          <a:p>
            <a:endParaRPr lang="en-US" sz="2400" dirty="0" smtClean="0"/>
          </a:p>
          <a:p>
            <a:r>
              <a:rPr lang="en-US" sz="2400" dirty="0" smtClean="0"/>
              <a:t>Writing is slightly randomized for more ‘democratic’ data distribution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smtClean="0"/>
              <a:t>2015/02/24 - ALICE T1/T2 Workshop @ Torino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55342" y="5596411"/>
            <a:ext cx="7728711" cy="82052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SE selection criteria…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921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 changes during Run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Xrootd 4</a:t>
            </a:r>
          </a:p>
          <a:p>
            <a:pPr lvl="1"/>
            <a:r>
              <a:rPr lang="en-US" dirty="0" smtClean="0"/>
              <a:t>IPv6 and other improvements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EOS</a:t>
            </a:r>
          </a:p>
          <a:p>
            <a:pPr lvl="1"/>
            <a:r>
              <a:rPr lang="en-US" dirty="0"/>
              <a:t>4</a:t>
            </a:r>
            <a:r>
              <a:rPr lang="en-US" dirty="0" smtClean="0"/>
              <a:t> external sites run it today, 1 T1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Xrootd proxy </a:t>
            </a:r>
            <a:r>
              <a:rPr lang="en-US" dirty="0" smtClean="0"/>
              <a:t>for new clusters w/o outbound network connectivity</a:t>
            </a:r>
          </a:p>
          <a:p>
            <a:pPr lvl="1"/>
            <a:r>
              <a:rPr lang="en-US" dirty="0" smtClean="0"/>
              <a:t>GSI</a:t>
            </a:r>
          </a:p>
          <a:p>
            <a:pPr lvl="1"/>
            <a:r>
              <a:rPr lang="en-US" dirty="0" smtClean="0"/>
              <a:t>Also useful for </a:t>
            </a:r>
            <a:r>
              <a:rPr lang="en-US" dirty="0" smtClean="0"/>
              <a:t>HPC workflows</a:t>
            </a:r>
            <a:endParaRPr lang="en-US" dirty="0" smtClean="0"/>
          </a:p>
          <a:p>
            <a:pPr lvl="2"/>
            <a:r>
              <a:rPr lang="en-US" dirty="0" smtClean="0"/>
              <a:t>Titan @ ORNL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0813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683"/>
            <a:ext cx="8229600" cy="785496"/>
          </a:xfrm>
        </p:spPr>
        <p:txBody>
          <a:bodyPr/>
          <a:lstStyle/>
          <a:p>
            <a:r>
              <a:rPr lang="en-US" dirty="0" smtClean="0"/>
              <a:t>AliEn vs. RFC proxies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8742"/>
            <a:ext cx="8591550" cy="513893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AliEn needs to move to newer OpenSSL to close a potential vulnerability on the VOBOX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Despite a big effort, recent OpenSSL builds for AliEn could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be made to work with </a:t>
            </a:r>
            <a:r>
              <a:rPr lang="en-US" dirty="0" smtClean="0">
                <a:solidFill>
                  <a:srgbClr val="FF0000"/>
                </a:solidFill>
              </a:rPr>
              <a:t>Globus legacy proxies </a:t>
            </a:r>
            <a:r>
              <a:rPr lang="en-US" dirty="0" smtClean="0"/>
              <a:t>in use today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But </a:t>
            </a:r>
            <a:r>
              <a:rPr lang="en-US" u="sng" dirty="0" smtClean="0">
                <a:solidFill>
                  <a:srgbClr val="008000"/>
                </a:solidFill>
              </a:rPr>
              <a:t>RFC</a:t>
            </a:r>
            <a:r>
              <a:rPr lang="en-US" dirty="0" smtClean="0">
                <a:solidFill>
                  <a:srgbClr val="008000"/>
                </a:solidFill>
              </a:rPr>
              <a:t> proxies </a:t>
            </a:r>
            <a:r>
              <a:rPr lang="en-US" dirty="0" smtClean="0"/>
              <a:t>work fine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We move WLCG VOBOXes to RFC proxies and then to the latest AliEn</a:t>
            </a:r>
          </a:p>
          <a:p>
            <a:pPr lvl="1"/>
            <a:r>
              <a:rPr lang="en-US" dirty="0" smtClean="0"/>
              <a:t>Most sites in progress or done – </a:t>
            </a:r>
            <a:r>
              <a:rPr lang="en-US" dirty="0" smtClean="0">
                <a:solidFill>
                  <a:srgbClr val="008000"/>
                </a:solidFill>
              </a:rPr>
              <a:t>thanks!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6184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8366077" cy="7854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SAM-3 Availability/Reliability computation  (1)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8742"/>
            <a:ext cx="8482084" cy="5138934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hlinkClick r:id="rId3"/>
              </a:rPr>
              <a:t>http://wlcg-sam-alice.cern.ch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</a:p>
          <a:p>
            <a:pPr lvl="5"/>
            <a:endParaRPr lang="en-US" dirty="0"/>
          </a:p>
          <a:p>
            <a:r>
              <a:rPr lang="en-US" dirty="0" smtClean="0"/>
              <a:t>SAM-Nagios machinery only tests </a:t>
            </a:r>
            <a:r>
              <a:rPr lang="en-US" dirty="0" smtClean="0">
                <a:solidFill>
                  <a:srgbClr val="0000FF"/>
                </a:solidFill>
              </a:rPr>
              <a:t>CE</a:t>
            </a:r>
          </a:p>
          <a:p>
            <a:pPr lvl="1"/>
            <a:r>
              <a:rPr lang="en-US" dirty="0" smtClean="0"/>
              <a:t>Mostly CREAM, a few ARC (with more to come)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MonALISA forwards selected metrics to SAM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VOBOX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00FF"/>
                </a:solidFill>
              </a:rPr>
              <a:t>SE</a:t>
            </a:r>
            <a:r>
              <a:rPr lang="en-US" dirty="0" smtClean="0"/>
              <a:t> tests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We now can and should include them in a </a:t>
            </a:r>
            <a:r>
              <a:rPr lang="en-US" dirty="0" smtClean="0">
                <a:solidFill>
                  <a:srgbClr val="008000"/>
                </a:solidFill>
              </a:rPr>
              <a:t>new formula </a:t>
            </a:r>
            <a:r>
              <a:rPr lang="en-US" dirty="0" smtClean="0"/>
              <a:t>to determine if a site looks available / reliable for use by ALICE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In particular this will allow sites without a CE to appear (again) in the WLCG A/R reports</a:t>
            </a:r>
          </a:p>
          <a:p>
            <a:pPr lvl="1"/>
            <a:r>
              <a:rPr lang="en-US" dirty="0" smtClean="0"/>
              <a:t>Notably </a:t>
            </a:r>
            <a:r>
              <a:rPr lang="en-US" dirty="0" smtClean="0">
                <a:solidFill>
                  <a:srgbClr val="7030A0"/>
                </a:solidFill>
              </a:rPr>
              <a:t>NDGF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7030A0"/>
                </a:solidFill>
              </a:rPr>
              <a:t>OSG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569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83"/>
            <a:ext cx="8366078" cy="7854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SAM-3 Availability/Reliability computation 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8741"/>
            <a:ext cx="8509379" cy="526910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Planned </a:t>
            </a:r>
            <a:r>
              <a:rPr lang="en-US" dirty="0" smtClean="0">
                <a:solidFill>
                  <a:srgbClr val="008000"/>
                </a:solidFill>
                <a:sym typeface="Wingdings" panose="05000000000000000000" pitchFamily="2" charset="2"/>
              </a:rPr>
              <a:t>new A/R formula </a:t>
            </a:r>
            <a:r>
              <a:rPr lang="en-US" dirty="0" smtClean="0">
                <a:sym typeface="Wingdings" panose="05000000000000000000" pitchFamily="2" charset="2"/>
              </a:rPr>
              <a:t>as of May:</a:t>
            </a:r>
          </a:p>
          <a:p>
            <a:pPr marL="45720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Computing = (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any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CE</a:t>
            </a:r>
            <a:r>
              <a:rPr lang="en-US" dirty="0" smtClean="0">
                <a:sym typeface="Wingdings" panose="05000000000000000000" pitchFamily="2" charset="2"/>
              </a:rPr>
              <a:t>) || (!CE &amp;&amp;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VOBOX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marL="45720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Storage =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all SE</a:t>
            </a:r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Value = Computing &amp;&amp; </a:t>
            </a:r>
            <a:r>
              <a:rPr lang="en-US" dirty="0" smtClean="0">
                <a:sym typeface="Wingdings" panose="05000000000000000000" pitchFamily="2" charset="2"/>
              </a:rPr>
              <a:t>Storage</a:t>
            </a:r>
          </a:p>
          <a:p>
            <a:pPr marL="457200" lvl="1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Meaning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If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any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CE</a:t>
            </a:r>
            <a:r>
              <a:rPr lang="en-US" dirty="0" smtClean="0">
                <a:sym typeface="Wingdings" panose="05000000000000000000" pitchFamily="2" charset="2"/>
              </a:rPr>
              <a:t> is working  Computing OK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If no CE is used and the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VOBOX</a:t>
            </a:r>
            <a:r>
              <a:rPr lang="en-US" dirty="0" smtClean="0">
                <a:sym typeface="Wingdings" panose="05000000000000000000" pitchFamily="2" charset="2"/>
              </a:rPr>
              <a:t> is working  Computing OK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If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all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SE</a:t>
            </a:r>
            <a:r>
              <a:rPr lang="en-US" dirty="0" smtClean="0">
                <a:sym typeface="Wingdings" panose="05000000000000000000" pitchFamily="2" charset="2"/>
              </a:rPr>
              <a:t> at the site are working  Storage OK</a:t>
            </a:r>
          </a:p>
          <a:p>
            <a:pPr marL="1371600" lvl="2" indent="-514350"/>
            <a:r>
              <a:rPr lang="en-US" dirty="0" smtClean="0">
                <a:sym typeface="Wingdings" panose="05000000000000000000" pitchFamily="2" charset="2"/>
              </a:rPr>
              <a:t>A T1 has multiple (logical) SE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If the site has no SE  Storage OK (!)</a:t>
            </a:r>
          </a:p>
          <a:p>
            <a:pPr marL="1371600" lvl="2" indent="-514350"/>
            <a:r>
              <a:rPr lang="en-US" dirty="0" smtClean="0">
                <a:sym typeface="Wingdings" panose="05000000000000000000" pitchFamily="2" charset="2"/>
              </a:rPr>
              <a:t>For now…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3305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Cloud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CERN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HLT farm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Validation cluster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New CAF</a:t>
            </a:r>
          </a:p>
          <a:p>
            <a:r>
              <a:rPr lang="en-US" dirty="0" smtClean="0"/>
              <a:t>UA-BITP + RU-SPbSU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OpenStack + Ceph + Xrootd</a:t>
            </a:r>
          </a:p>
          <a:p>
            <a:r>
              <a:rPr lang="en-US" dirty="0" smtClean="0"/>
              <a:t>Italy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Virtual Analysis Facility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9333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"/>
            <a:ext cx="9144000" cy="685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64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-1589848" y="-1530881"/>
            <a:ext cx="3178338" cy="3066082"/>
          </a:xfrm>
          <a:custGeom>
            <a:avLst/>
            <a:gdLst>
              <a:gd name="G0" fmla="cos 10800 5896466"/>
              <a:gd name="G1" fmla="+- G0 10800 0"/>
              <a:gd name="G2" fmla="sin 10800 5896466"/>
              <a:gd name="G3" fmla="+- G2 10800 0"/>
              <a:gd name="G4" fmla="cos 10800 -4456"/>
              <a:gd name="G5" fmla="+- G4 10800 0"/>
              <a:gd name="G6" fmla="sin 10800 -4456"/>
              <a:gd name="G7" fmla="+- G6 10800 0"/>
              <a:gd name="T0" fmla="*/ 21599 w 21600"/>
              <a:gd name="T1" fmla="*/ 10786 h 21600"/>
              <a:gd name="T2" fmla="*/ 21600 w 21600"/>
              <a:gd name="T3" fmla="*/ 10800 h 21600"/>
              <a:gd name="T4" fmla="*/ 10805 w 21600"/>
              <a:gd name="T5" fmla="*/ 21599 h 21600"/>
              <a:gd name="T6" fmla="*/ 10800 w 21600"/>
              <a:gd name="T7" fmla="*/ 10800 h 21600"/>
              <a:gd name="T8" fmla="*/ 3163 w 21600"/>
              <a:gd name="T9" fmla="*/ 3163 h 21600"/>
              <a:gd name="T10" fmla="*/ 18437 w 21600"/>
              <a:gd name="T11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21599" y="10786"/>
                </a:moveTo>
                <a:cubicBezTo>
                  <a:pt x="21599" y="10791"/>
                  <a:pt x="21600" y="10795"/>
                  <a:pt x="21600" y="10800"/>
                </a:cubicBezTo>
                <a:cubicBezTo>
                  <a:pt x="21600" y="16762"/>
                  <a:pt x="16767" y="21597"/>
                  <a:pt x="10805" y="215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16284C">
              <a:alpha val="50000"/>
            </a:srgbClr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20414" y="6528207"/>
            <a:ext cx="586519" cy="273629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096877" y="6528207"/>
            <a:ext cx="5896420" cy="273629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34413" y="1617292"/>
            <a:ext cx="1357" cy="5060691"/>
          </a:xfrm>
          <a:prstGeom prst="line">
            <a:avLst/>
          </a:prstGeom>
          <a:noFill/>
          <a:ln w="9000">
            <a:solidFill>
              <a:srgbClr val="800000"/>
            </a:solidFill>
            <a:round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155" tIns="40078" rIns="80155" bIns="40078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92322" y="87851"/>
            <a:ext cx="8180045" cy="905855"/>
          </a:xfrm>
          <a:prstGeom prst="roundRect">
            <a:avLst>
              <a:gd name="adj" fmla="val 18833"/>
            </a:avLst>
          </a:prstGeom>
          <a:gradFill rotWithShape="0">
            <a:gsLst>
              <a:gs pos="0">
                <a:srgbClr val="999999"/>
              </a:gs>
              <a:gs pos="100000">
                <a:srgbClr val="FFFFFF">
                  <a:alpha val="50000"/>
                </a:srgbClr>
              </a:gs>
            </a:gsLst>
            <a:lin ang="16200000" scaled="1"/>
          </a:gra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119345" y="185780"/>
            <a:ext cx="6772126" cy="514134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211667" y="185780"/>
            <a:ext cx="6586123" cy="47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2500" dirty="0">
                <a:solidFill>
                  <a:srgbClr val="FFFFFF"/>
                </a:solidFill>
                <a:latin typeface="Calibri" charset="0"/>
              </a:rPr>
              <a:t>RUN 2 detector upgrades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47616" y="6528207"/>
            <a:ext cx="2675994" cy="27362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369648" y="6512365"/>
            <a:ext cx="1410633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97335" y="6486442"/>
            <a:ext cx="372005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r" defTabSz="400777" fontAlgn="base" hangingPunct="0">
              <a:lnSpc>
                <a:spcPct val="102000"/>
              </a:lnSpc>
              <a:spcBef>
                <a:spcPts val="384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</a:rPr>
              <a:pPr algn="r" defTabSz="400777" fontAlgn="base" hangingPunct="0">
                <a:lnSpc>
                  <a:spcPct val="102000"/>
                </a:lnSpc>
                <a:spcBef>
                  <a:spcPts val="384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3</a:t>
            </a:fld>
            <a:endParaRPr lang="en-US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8" y="165618"/>
            <a:ext cx="70328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71634" y="141135"/>
            <a:ext cx="391013" cy="87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A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L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I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C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E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494679" y="6512365"/>
            <a:ext cx="5102175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Plans for Run 2 &amp; 3</a:t>
            </a:r>
          </a:p>
        </p:txBody>
      </p:sp>
      <p:pic>
        <p:nvPicPr>
          <p:cNvPr id="17" name="Picture 2" descr="C:\Users\lbetev\Desktop\de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755" y="1106038"/>
            <a:ext cx="3519116" cy="3762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1033282" y="1954385"/>
            <a:ext cx="4235973" cy="3318108"/>
          </a:xfrm>
          <a:prstGeom prst="rect">
            <a:avLst/>
          </a:prstGeom>
        </p:spPr>
        <p:txBody>
          <a:bodyPr lIns="80155" tIns="40078" rIns="80155" bIns="40078">
            <a:normAutofit/>
          </a:bodyPr>
          <a:lstStyle>
            <a:lvl1pPr marL="342900" indent="-342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100" dirty="0"/>
              <a:t>TPC, TRD readout electronics consolidation</a:t>
            </a:r>
          </a:p>
          <a:p>
            <a:r>
              <a:rPr lang="en-GB" sz="2100" dirty="0"/>
              <a:t>+5 TRD modules</a:t>
            </a:r>
          </a:p>
          <a:p>
            <a:pPr lvl="1"/>
            <a:r>
              <a:rPr lang="en-GB" sz="1800" dirty="0"/>
              <a:t>full azimuthal coverage </a:t>
            </a:r>
          </a:p>
          <a:p>
            <a:r>
              <a:rPr lang="en-GB" sz="2100" dirty="0"/>
              <a:t>+1 PHOS calorimeter module</a:t>
            </a:r>
          </a:p>
          <a:p>
            <a:r>
              <a:rPr lang="en-GB" sz="2100" dirty="0"/>
              <a:t>+ DCAL calorimeter</a:t>
            </a:r>
          </a:p>
          <a:p>
            <a:endParaRPr lang="en-GB" sz="1800" dirty="0"/>
          </a:p>
        </p:txBody>
      </p:sp>
      <p:sp>
        <p:nvSpPr>
          <p:cNvPr id="19" name="TextBox 18"/>
          <p:cNvSpPr txBox="1"/>
          <p:nvPr/>
        </p:nvSpPr>
        <p:spPr>
          <a:xfrm>
            <a:off x="1033281" y="5009055"/>
            <a:ext cx="7233739" cy="1154246"/>
          </a:xfrm>
          <a:prstGeom prst="rect">
            <a:avLst/>
          </a:prstGeom>
          <a:noFill/>
        </p:spPr>
        <p:txBody>
          <a:bodyPr wrap="square" lIns="80155" tIns="40078" rIns="80155" bIns="40078" rtlCol="0">
            <a:spAutoFit/>
          </a:bodyPr>
          <a:lstStyle/>
          <a:p>
            <a:pPr marL="400777" indent="-400777"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100" dirty="0">
                <a:solidFill>
                  <a:srgbClr val="000000"/>
                </a:solidFill>
              </a:rPr>
              <a:t>Double event rate =&gt; increased capacity of HLT system and DAQ</a:t>
            </a:r>
          </a:p>
          <a:p>
            <a:pPr marL="801555" lvl="1" indent="-400777"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100" dirty="0">
                <a:solidFill>
                  <a:srgbClr val="000000"/>
                </a:solidFill>
              </a:rPr>
              <a:t>Rate up to 8GB/sec to T0</a:t>
            </a:r>
          </a:p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9165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"/>
            <a:ext cx="9144000" cy="685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7469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HLT farm used in production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076" y="1747602"/>
            <a:ext cx="4105848" cy="3362795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5322627"/>
            <a:ext cx="8226854" cy="670400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2400" dirty="0" smtClean="0"/>
              <a:t>About 60 job slots until the new HW is ready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45588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" y="0"/>
            <a:ext cx="91239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299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"/>
            <a:ext cx="9144000" cy="685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4466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"/>
            <a:ext cx="9144000" cy="685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1422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" y="0"/>
            <a:ext cx="91239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3776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" y="0"/>
            <a:ext cx="91367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6227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89535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515350" cy="494527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Higher data volumes in Run 2 are compensated by multiple </a:t>
            </a:r>
            <a:r>
              <a:rPr lang="en-US" dirty="0" smtClean="0">
                <a:solidFill>
                  <a:srgbClr val="008000"/>
                </a:solidFill>
              </a:rPr>
              <a:t>improvements</a:t>
            </a:r>
          </a:p>
          <a:p>
            <a:pPr lvl="1"/>
            <a:r>
              <a:rPr lang="en-US" dirty="0" smtClean="0"/>
              <a:t>Better </a:t>
            </a:r>
            <a:r>
              <a:rPr lang="en-US" dirty="0">
                <a:solidFill>
                  <a:srgbClr val="008000"/>
                </a:solidFill>
              </a:rPr>
              <a:t>p</a:t>
            </a:r>
            <a:r>
              <a:rPr lang="en-US" dirty="0" smtClean="0">
                <a:solidFill>
                  <a:srgbClr val="008000"/>
                </a:solidFill>
              </a:rPr>
              <a:t>erformance</a:t>
            </a:r>
            <a:r>
              <a:rPr lang="en-US" dirty="0" smtClean="0"/>
              <a:t> </a:t>
            </a:r>
            <a:r>
              <a:rPr lang="en-US" dirty="0" smtClean="0"/>
              <a:t>of reco/MC/analysis SW</a:t>
            </a:r>
          </a:p>
          <a:p>
            <a:pPr lvl="1"/>
            <a:r>
              <a:rPr lang="en-US" dirty="0" smtClean="0"/>
              <a:t>New </a:t>
            </a:r>
            <a:r>
              <a:rPr lang="en-US" dirty="0" smtClean="0">
                <a:solidFill>
                  <a:srgbClr val="008000"/>
                </a:solidFill>
              </a:rPr>
              <a:t>calibration</a:t>
            </a:r>
            <a:r>
              <a:rPr lang="en-US" dirty="0" smtClean="0"/>
              <a:t> procedure</a:t>
            </a:r>
          </a:p>
          <a:p>
            <a:pPr lvl="1"/>
            <a:r>
              <a:rPr lang="en-US" dirty="0" smtClean="0"/>
              <a:t>Increased grid </a:t>
            </a:r>
            <a:r>
              <a:rPr lang="en-US" dirty="0" smtClean="0">
                <a:solidFill>
                  <a:srgbClr val="008000"/>
                </a:solidFill>
              </a:rPr>
              <a:t>efficiency</a:t>
            </a:r>
          </a:p>
          <a:p>
            <a:pPr lvl="6"/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Resource requests for 2015-2017 are modest</a:t>
            </a:r>
          </a:p>
          <a:p>
            <a:pPr lvl="1"/>
            <a:r>
              <a:rPr lang="en-US" dirty="0" smtClean="0"/>
              <a:t>Compatible with flat funding</a:t>
            </a:r>
          </a:p>
          <a:p>
            <a:pPr lvl="6"/>
            <a:endParaRPr lang="en-US" dirty="0" smtClean="0"/>
          </a:p>
          <a:p>
            <a:r>
              <a:rPr lang="en-US" dirty="0" smtClean="0"/>
              <a:t>New types of resources continue being integrated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Cloud</a:t>
            </a:r>
            <a:r>
              <a:rPr lang="en-US" dirty="0" smtClean="0"/>
              <a:t> deployments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HPC</a:t>
            </a:r>
            <a:r>
              <a:rPr lang="en-US" dirty="0" smtClean="0"/>
              <a:t> facilities</a:t>
            </a:r>
          </a:p>
          <a:p>
            <a:pPr lvl="2"/>
            <a:endParaRPr lang="en-US" dirty="0" smtClean="0"/>
          </a:p>
          <a:p>
            <a:pPr marL="36576" indent="0" algn="ctr">
              <a:buNone/>
            </a:pPr>
            <a:r>
              <a:rPr lang="en-US" sz="4200" dirty="0" smtClean="0">
                <a:solidFill>
                  <a:srgbClr val="7030A0"/>
                </a:solidFill>
              </a:rPr>
              <a:t>ALICE is ready for Run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58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-1589848" y="-1530881"/>
            <a:ext cx="3178338" cy="3066082"/>
          </a:xfrm>
          <a:custGeom>
            <a:avLst/>
            <a:gdLst>
              <a:gd name="G0" fmla="cos 10800 5896466"/>
              <a:gd name="G1" fmla="+- G0 10800 0"/>
              <a:gd name="G2" fmla="sin 10800 5896466"/>
              <a:gd name="G3" fmla="+- G2 10800 0"/>
              <a:gd name="G4" fmla="cos 10800 -4456"/>
              <a:gd name="G5" fmla="+- G4 10800 0"/>
              <a:gd name="G6" fmla="sin 10800 -4456"/>
              <a:gd name="G7" fmla="+- G6 10800 0"/>
              <a:gd name="T0" fmla="*/ 21599 w 21600"/>
              <a:gd name="T1" fmla="*/ 10786 h 21600"/>
              <a:gd name="T2" fmla="*/ 21600 w 21600"/>
              <a:gd name="T3" fmla="*/ 10800 h 21600"/>
              <a:gd name="T4" fmla="*/ 10805 w 21600"/>
              <a:gd name="T5" fmla="*/ 21599 h 21600"/>
              <a:gd name="T6" fmla="*/ 10800 w 21600"/>
              <a:gd name="T7" fmla="*/ 10800 h 21600"/>
              <a:gd name="T8" fmla="*/ 3163 w 21600"/>
              <a:gd name="T9" fmla="*/ 3163 h 21600"/>
              <a:gd name="T10" fmla="*/ 18437 w 21600"/>
              <a:gd name="T11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21599" y="10786"/>
                </a:moveTo>
                <a:cubicBezTo>
                  <a:pt x="21599" y="10791"/>
                  <a:pt x="21600" y="10795"/>
                  <a:pt x="21600" y="10800"/>
                </a:cubicBezTo>
                <a:cubicBezTo>
                  <a:pt x="21600" y="16762"/>
                  <a:pt x="16767" y="21597"/>
                  <a:pt x="10805" y="215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16284C">
              <a:alpha val="50000"/>
            </a:srgbClr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20414" y="6528207"/>
            <a:ext cx="586519" cy="273629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096877" y="6528207"/>
            <a:ext cx="5896420" cy="273629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34413" y="1617292"/>
            <a:ext cx="1357" cy="5060691"/>
          </a:xfrm>
          <a:prstGeom prst="line">
            <a:avLst/>
          </a:prstGeom>
          <a:noFill/>
          <a:ln w="9000">
            <a:solidFill>
              <a:srgbClr val="800000"/>
            </a:solidFill>
            <a:round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155" tIns="40078" rIns="80155" bIns="40078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92322" y="87851"/>
            <a:ext cx="8180045" cy="905855"/>
          </a:xfrm>
          <a:prstGeom prst="roundRect">
            <a:avLst>
              <a:gd name="adj" fmla="val 18833"/>
            </a:avLst>
          </a:prstGeom>
          <a:gradFill rotWithShape="0">
            <a:gsLst>
              <a:gs pos="0">
                <a:srgbClr val="999999"/>
              </a:gs>
              <a:gs pos="100000">
                <a:srgbClr val="FFFFFF">
                  <a:alpha val="50000"/>
                </a:srgbClr>
              </a:gs>
            </a:gsLst>
            <a:lin ang="16200000" scaled="1"/>
          </a:gra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119345" y="185780"/>
            <a:ext cx="6772126" cy="514134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211667" y="185780"/>
            <a:ext cx="6586123" cy="47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2500" dirty="0">
                <a:solidFill>
                  <a:srgbClr val="FFFFFF"/>
                </a:solidFill>
                <a:latin typeface="Calibri" charset="0"/>
              </a:rPr>
              <a:t> Preparations for Run2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47616" y="6528207"/>
            <a:ext cx="2675994" cy="27362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369648" y="6512365"/>
            <a:ext cx="1410633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97335" y="6486442"/>
            <a:ext cx="372005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r" defTabSz="400777" fontAlgn="base" hangingPunct="0">
              <a:lnSpc>
                <a:spcPct val="102000"/>
              </a:lnSpc>
              <a:spcBef>
                <a:spcPts val="384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</a:rPr>
              <a:pPr algn="r" defTabSz="400777" fontAlgn="base" hangingPunct="0">
                <a:lnSpc>
                  <a:spcPct val="102000"/>
                </a:lnSpc>
                <a:spcBef>
                  <a:spcPts val="384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4</a:t>
            </a:fld>
            <a:endParaRPr lang="en-US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8" y="165618"/>
            <a:ext cx="70328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71634" y="141135"/>
            <a:ext cx="391013" cy="87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A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L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I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C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E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494679" y="6512365"/>
            <a:ext cx="5102175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Plans for Run 2 &amp; 3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859286" y="1533490"/>
            <a:ext cx="7961987" cy="4769781"/>
          </a:xfrm>
          <a:prstGeom prst="rect">
            <a:avLst/>
          </a:prstGeom>
        </p:spPr>
        <p:txBody>
          <a:bodyPr lIns="80155" tIns="40078" rIns="80155" bIns="40078">
            <a:normAutofit lnSpcReduction="10000"/>
          </a:bodyPr>
          <a:lstStyle>
            <a:lvl1pPr marL="342900" indent="-342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777" indent="-400777">
              <a:buFont typeface="Arial"/>
              <a:buChar char="•"/>
            </a:pPr>
            <a:r>
              <a:rPr lang="en-US" sz="2500" dirty="0"/>
              <a:t>Expecting increased event size</a:t>
            </a:r>
          </a:p>
          <a:p>
            <a:pPr marL="751458" lvl="1" indent="-400777">
              <a:buFont typeface="Arial"/>
              <a:buChar char="•"/>
            </a:pPr>
            <a:r>
              <a:rPr lang="en-US" sz="1900" dirty="0"/>
              <a:t>25% larger raw event size due to the additional detectors</a:t>
            </a:r>
          </a:p>
          <a:p>
            <a:pPr marL="751458" lvl="1" indent="-400777">
              <a:buFont typeface="Arial"/>
              <a:buChar char="•"/>
            </a:pPr>
            <a:r>
              <a:rPr lang="en-US" sz="1900" dirty="0"/>
              <a:t>Higher track multiplicity with increased beam energy and event pileup</a:t>
            </a:r>
          </a:p>
          <a:p>
            <a:pPr marL="300583" lvl="1" indent="-300583">
              <a:buFont typeface="Arial" panose="020B0604020202020204" pitchFamily="34" charset="0"/>
              <a:buChar char="•"/>
            </a:pPr>
            <a:r>
              <a:rPr lang="en-US" dirty="0" smtClean="0"/>
              <a:t>Concentrated effort to </a:t>
            </a:r>
            <a:r>
              <a:rPr lang="en-US" dirty="0" smtClean="0">
                <a:solidFill>
                  <a:srgbClr val="008000"/>
                </a:solidFill>
              </a:rPr>
              <a:t>improve performance </a:t>
            </a:r>
            <a:r>
              <a:rPr lang="en-US" dirty="0" smtClean="0"/>
              <a:t>of ALICE reconstruction software</a:t>
            </a:r>
          </a:p>
          <a:p>
            <a:pPr marL="651264" lvl="2" indent="-300583">
              <a:buFont typeface="Arial"/>
              <a:buChar char="•"/>
            </a:pPr>
            <a:r>
              <a:rPr lang="en-US" sz="1800" dirty="0"/>
              <a:t>Improved TPC-TRD alignment</a:t>
            </a:r>
          </a:p>
          <a:p>
            <a:pPr marL="651264" lvl="2" indent="-300583">
              <a:buFont typeface="Arial"/>
              <a:buChar char="•"/>
            </a:pPr>
            <a:r>
              <a:rPr lang="en-US" sz="1800" dirty="0"/>
              <a:t>TRD points used in track fit in order to improve momentum resolution for high p</a:t>
            </a:r>
            <a:r>
              <a:rPr lang="en-US" sz="1800" baseline="-25000" dirty="0"/>
              <a:t>T </a:t>
            </a:r>
            <a:r>
              <a:rPr lang="en-US" sz="1800" dirty="0"/>
              <a:t>tracks </a:t>
            </a:r>
          </a:p>
          <a:p>
            <a:pPr marL="651264" lvl="2" indent="-300583">
              <a:buFont typeface="Arial"/>
              <a:buChar char="•"/>
            </a:pPr>
            <a:r>
              <a:rPr lang="en-GB" sz="1800" dirty="0"/>
              <a:t>Streamlined calibration procedure</a:t>
            </a:r>
          </a:p>
          <a:p>
            <a:pPr marL="651264" lvl="2" indent="-300583">
              <a:buFont typeface="Arial"/>
              <a:buChar char="•"/>
            </a:pPr>
            <a:r>
              <a:rPr lang="en-US" sz="1800" dirty="0"/>
              <a:t>Reduced memory requirements during reconstruction and calibration (</a:t>
            </a:r>
            <a:r>
              <a:rPr lang="en-GB" sz="1800" dirty="0"/>
              <a:t>~500Mb, the resident memory is below 1.6GB and the virtual - below 2.4 GB)</a:t>
            </a:r>
          </a:p>
          <a:p>
            <a:pPr marL="0" indent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188928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-1589848" y="-1530881"/>
            <a:ext cx="3178338" cy="3066082"/>
          </a:xfrm>
          <a:custGeom>
            <a:avLst/>
            <a:gdLst>
              <a:gd name="G0" fmla="cos 10800 5896466"/>
              <a:gd name="G1" fmla="+- G0 10800 0"/>
              <a:gd name="G2" fmla="sin 10800 5896466"/>
              <a:gd name="G3" fmla="+- G2 10800 0"/>
              <a:gd name="G4" fmla="cos 10800 -4456"/>
              <a:gd name="G5" fmla="+- G4 10800 0"/>
              <a:gd name="G6" fmla="sin 10800 -4456"/>
              <a:gd name="G7" fmla="+- G6 10800 0"/>
              <a:gd name="T0" fmla="*/ 21599 w 21600"/>
              <a:gd name="T1" fmla="*/ 10786 h 21600"/>
              <a:gd name="T2" fmla="*/ 21600 w 21600"/>
              <a:gd name="T3" fmla="*/ 10800 h 21600"/>
              <a:gd name="T4" fmla="*/ 10805 w 21600"/>
              <a:gd name="T5" fmla="*/ 21599 h 21600"/>
              <a:gd name="T6" fmla="*/ 10800 w 21600"/>
              <a:gd name="T7" fmla="*/ 10800 h 21600"/>
              <a:gd name="T8" fmla="*/ 3163 w 21600"/>
              <a:gd name="T9" fmla="*/ 3163 h 21600"/>
              <a:gd name="T10" fmla="*/ 18437 w 21600"/>
              <a:gd name="T11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21599" y="10786"/>
                </a:moveTo>
                <a:cubicBezTo>
                  <a:pt x="21599" y="10791"/>
                  <a:pt x="21600" y="10795"/>
                  <a:pt x="21600" y="10800"/>
                </a:cubicBezTo>
                <a:cubicBezTo>
                  <a:pt x="21600" y="16762"/>
                  <a:pt x="16767" y="21597"/>
                  <a:pt x="10805" y="215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16284C">
              <a:alpha val="50000"/>
            </a:srgbClr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20414" y="6528207"/>
            <a:ext cx="586519" cy="273629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096877" y="6528207"/>
            <a:ext cx="5896420" cy="273629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34413" y="1617292"/>
            <a:ext cx="1357" cy="5060691"/>
          </a:xfrm>
          <a:prstGeom prst="line">
            <a:avLst/>
          </a:prstGeom>
          <a:noFill/>
          <a:ln w="9000">
            <a:solidFill>
              <a:srgbClr val="800000"/>
            </a:solidFill>
            <a:round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155" tIns="40078" rIns="80155" bIns="40078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92322" y="87851"/>
            <a:ext cx="8180045" cy="905855"/>
          </a:xfrm>
          <a:prstGeom prst="roundRect">
            <a:avLst>
              <a:gd name="adj" fmla="val 18833"/>
            </a:avLst>
          </a:prstGeom>
          <a:gradFill rotWithShape="0">
            <a:gsLst>
              <a:gs pos="0">
                <a:srgbClr val="999999"/>
              </a:gs>
              <a:gs pos="100000">
                <a:srgbClr val="FFFFFF">
                  <a:alpha val="50000"/>
                </a:srgbClr>
              </a:gs>
            </a:gsLst>
            <a:lin ang="16200000" scaled="1"/>
          </a:gra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119345" y="185780"/>
            <a:ext cx="6772126" cy="514134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211667" y="185780"/>
            <a:ext cx="6586123" cy="47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2500" dirty="0">
                <a:solidFill>
                  <a:srgbClr val="FFFFFF"/>
                </a:solidFill>
                <a:latin typeface="Calibri" charset="0"/>
              </a:rPr>
              <a:t>Simulation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47616" y="6528207"/>
            <a:ext cx="2675994" cy="27362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369648" y="6512365"/>
            <a:ext cx="1410633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97335" y="6486442"/>
            <a:ext cx="372005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r" defTabSz="400777" fontAlgn="base" hangingPunct="0">
              <a:lnSpc>
                <a:spcPct val="102000"/>
              </a:lnSpc>
              <a:spcBef>
                <a:spcPts val="384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</a:rPr>
              <a:pPr algn="r" defTabSz="400777" fontAlgn="base" hangingPunct="0">
                <a:lnSpc>
                  <a:spcPct val="102000"/>
                </a:lnSpc>
                <a:spcBef>
                  <a:spcPts val="384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5</a:t>
            </a:fld>
            <a:endParaRPr lang="en-US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8" y="165618"/>
            <a:ext cx="70328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71634" y="141135"/>
            <a:ext cx="391013" cy="87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A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L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I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C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E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494679" y="6512365"/>
            <a:ext cx="5102175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Plans for Run 2 &amp; 3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59286" y="1475772"/>
            <a:ext cx="7038232" cy="4631526"/>
          </a:xfrm>
          <a:prstGeom prst="rect">
            <a:avLst/>
          </a:prstGeom>
        </p:spPr>
        <p:txBody>
          <a:bodyPr lIns="80155" tIns="40078" rIns="80155" bIns="40078">
            <a:normAutofit/>
          </a:bodyPr>
          <a:lstStyle>
            <a:lvl1pPr marL="342900" indent="-342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8408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2500" dirty="0"/>
              <a:t>Geant4 v10 Physics Validation has started</a:t>
            </a:r>
          </a:p>
          <a:p>
            <a:pPr marL="678794" lvl="1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1800" dirty="0"/>
              <a:t>First test production (done) Pythia6, pp, 7 TeV </a:t>
            </a:r>
          </a:p>
          <a:p>
            <a:pPr marL="678794" lvl="1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1800" dirty="0"/>
              <a:t>QA in progress</a:t>
            </a:r>
          </a:p>
          <a:p>
            <a:pPr marL="328408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2500" dirty="0"/>
              <a:t>CPU performance still 2x worse compared to simulation with G3</a:t>
            </a:r>
          </a:p>
          <a:p>
            <a:pPr marL="679088" lvl="1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1800" dirty="0"/>
              <a:t>Some gains that we made with G4 v9.6 are gone with v10</a:t>
            </a:r>
          </a:p>
          <a:p>
            <a:pPr marL="678794" lvl="1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1800" dirty="0"/>
              <a:t>But, we can use G4 multithreaded capabilities to put our hands on resources that would otherwise be out of reach</a:t>
            </a:r>
          </a:p>
          <a:p>
            <a:pPr marL="343061" indent="-25729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  <a:tab pos="4601043" algn="l"/>
                <a:tab pos="5176172" algn="l"/>
                <a:tab pos="5751303" algn="l"/>
                <a:tab pos="6326433" algn="l"/>
                <a:tab pos="6901564" algn="l"/>
                <a:tab pos="7476692" algn="l"/>
              </a:tabLst>
            </a:pPr>
            <a:r>
              <a:rPr lang="en-US" sz="2500" dirty="0"/>
              <a:t>Next Step</a:t>
            </a:r>
          </a:p>
          <a:p>
            <a:pPr marL="686120" lvl="1" indent="-257297">
              <a:buSzPct val="75000"/>
              <a:buFont typeface="Symbol" charset="0"/>
              <a:buChar char="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  <a:tab pos="4601043" algn="l"/>
                <a:tab pos="5176172" algn="l"/>
                <a:tab pos="5751303" algn="l"/>
                <a:tab pos="6326433" algn="l"/>
                <a:tab pos="6901564" algn="l"/>
                <a:tab pos="7476692" algn="l"/>
              </a:tabLst>
            </a:pPr>
            <a:r>
              <a:rPr lang="en-US" sz="1800" dirty="0"/>
              <a:t>Comprehensive comparison of detector response with data</a:t>
            </a:r>
          </a:p>
          <a:p>
            <a:pPr marL="328408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endParaRPr lang="en-US" sz="2500" dirty="0"/>
          </a:p>
          <a:p>
            <a:pPr marL="0" indent="0"/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872519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-1589848" y="-1530881"/>
            <a:ext cx="3178338" cy="3066082"/>
          </a:xfrm>
          <a:custGeom>
            <a:avLst/>
            <a:gdLst>
              <a:gd name="G0" fmla="cos 10800 5896466"/>
              <a:gd name="G1" fmla="+- G0 10800 0"/>
              <a:gd name="G2" fmla="sin 10800 5896466"/>
              <a:gd name="G3" fmla="+- G2 10800 0"/>
              <a:gd name="G4" fmla="cos 10800 -4456"/>
              <a:gd name="G5" fmla="+- G4 10800 0"/>
              <a:gd name="G6" fmla="sin 10800 -4456"/>
              <a:gd name="G7" fmla="+- G6 10800 0"/>
              <a:gd name="T0" fmla="*/ 21599 w 21600"/>
              <a:gd name="T1" fmla="*/ 10786 h 21600"/>
              <a:gd name="T2" fmla="*/ 21600 w 21600"/>
              <a:gd name="T3" fmla="*/ 10800 h 21600"/>
              <a:gd name="T4" fmla="*/ 10805 w 21600"/>
              <a:gd name="T5" fmla="*/ 21599 h 21600"/>
              <a:gd name="T6" fmla="*/ 10800 w 21600"/>
              <a:gd name="T7" fmla="*/ 10800 h 21600"/>
              <a:gd name="T8" fmla="*/ 3163 w 21600"/>
              <a:gd name="T9" fmla="*/ 3163 h 21600"/>
              <a:gd name="T10" fmla="*/ 18437 w 21600"/>
              <a:gd name="T11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21599" y="10786"/>
                </a:moveTo>
                <a:cubicBezTo>
                  <a:pt x="21599" y="10791"/>
                  <a:pt x="21600" y="10795"/>
                  <a:pt x="21600" y="10800"/>
                </a:cubicBezTo>
                <a:cubicBezTo>
                  <a:pt x="21600" y="16762"/>
                  <a:pt x="16767" y="21597"/>
                  <a:pt x="10805" y="215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16284C">
              <a:alpha val="50000"/>
            </a:srgbClr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20414" y="6528207"/>
            <a:ext cx="586519" cy="273629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096877" y="6528207"/>
            <a:ext cx="5896420" cy="273629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34413" y="1617292"/>
            <a:ext cx="1357" cy="5060691"/>
          </a:xfrm>
          <a:prstGeom prst="line">
            <a:avLst/>
          </a:prstGeom>
          <a:noFill/>
          <a:ln w="9000">
            <a:solidFill>
              <a:srgbClr val="800000"/>
            </a:solidFill>
            <a:round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155" tIns="40078" rIns="80155" bIns="40078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92322" y="87851"/>
            <a:ext cx="8180045" cy="905855"/>
          </a:xfrm>
          <a:prstGeom prst="roundRect">
            <a:avLst>
              <a:gd name="adj" fmla="val 18833"/>
            </a:avLst>
          </a:prstGeom>
          <a:gradFill rotWithShape="0">
            <a:gsLst>
              <a:gs pos="0">
                <a:srgbClr val="999999"/>
              </a:gs>
              <a:gs pos="100000">
                <a:srgbClr val="FFFFFF">
                  <a:alpha val="50000"/>
                </a:srgbClr>
              </a:gs>
            </a:gsLst>
            <a:lin ang="16200000" scaled="1"/>
          </a:gra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119345" y="185780"/>
            <a:ext cx="6772126" cy="514134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211667" y="185780"/>
            <a:ext cx="6586123" cy="47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2500" dirty="0">
                <a:solidFill>
                  <a:srgbClr val="FFFFFF"/>
                </a:solidFill>
                <a:latin typeface="Calibri" charset="0"/>
              </a:rPr>
              <a:t>Distributed Computing &amp; </a:t>
            </a:r>
            <a:r>
              <a:rPr lang="en-US" sz="2500" dirty="0" smtClean="0">
                <a:solidFill>
                  <a:srgbClr val="FFFFFF"/>
                </a:solidFill>
                <a:latin typeface="Calibri" charset="0"/>
              </a:rPr>
              <a:t>Analysis</a:t>
            </a:r>
            <a:endParaRPr lang="en-US" sz="2500" dirty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47616" y="6528207"/>
            <a:ext cx="2675994" cy="27362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369648" y="6512365"/>
            <a:ext cx="1410633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97335" y="6486442"/>
            <a:ext cx="372005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r" defTabSz="400777" fontAlgn="base" hangingPunct="0">
              <a:lnSpc>
                <a:spcPct val="102000"/>
              </a:lnSpc>
              <a:spcBef>
                <a:spcPts val="384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</a:rPr>
              <a:pPr algn="r" defTabSz="400777" fontAlgn="base" hangingPunct="0">
                <a:lnSpc>
                  <a:spcPct val="102000"/>
                </a:lnSpc>
                <a:spcBef>
                  <a:spcPts val="384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6</a:t>
            </a:fld>
            <a:endParaRPr lang="en-US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8" y="165618"/>
            <a:ext cx="70328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71634" y="141135"/>
            <a:ext cx="391013" cy="87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A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L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I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C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E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494679" y="6512365"/>
            <a:ext cx="5102175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Plans for Run 2 &amp; 3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59286" y="1475772"/>
            <a:ext cx="7961987" cy="5023472"/>
          </a:xfrm>
          <a:prstGeom prst="rect">
            <a:avLst/>
          </a:prstGeom>
        </p:spPr>
        <p:txBody>
          <a:bodyPr lIns="80155" tIns="40078" rIns="80155" bIns="40078">
            <a:normAutofit fontScale="70000" lnSpcReduction="20000"/>
          </a:bodyPr>
          <a:lstStyle>
            <a:lvl1pPr marL="342900" indent="-342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8408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3400" dirty="0">
                <a:solidFill>
                  <a:srgbClr val="008000"/>
                </a:solidFill>
              </a:rPr>
              <a:t>No news is </a:t>
            </a:r>
            <a:r>
              <a:rPr lang="en-US" sz="3400" dirty="0" smtClean="0">
                <a:solidFill>
                  <a:srgbClr val="008000"/>
                </a:solidFill>
              </a:rPr>
              <a:t>good </a:t>
            </a:r>
            <a:r>
              <a:rPr lang="en-US" sz="3400" dirty="0">
                <a:solidFill>
                  <a:srgbClr val="008000"/>
                </a:solidFill>
              </a:rPr>
              <a:t>news</a:t>
            </a:r>
          </a:p>
          <a:p>
            <a:pPr marL="678794" lvl="1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2300" dirty="0"/>
              <a:t>With occasional hiccups, things work and continue to grow</a:t>
            </a:r>
          </a:p>
          <a:p>
            <a:pPr marL="328408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2500" dirty="0"/>
              <a:t>Switch to CVMFS is fully completed</a:t>
            </a:r>
          </a:p>
          <a:p>
            <a:pPr marL="679088" lvl="1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2100" dirty="0"/>
              <a:t>Including </a:t>
            </a:r>
            <a:r>
              <a:rPr lang="en-US" sz="2100" dirty="0" smtClean="0"/>
              <a:t>OCDB (calibration data) </a:t>
            </a:r>
            <a:r>
              <a:rPr lang="en-US" sz="2100" dirty="0"/>
              <a:t>repository that is mirrored from AliEn</a:t>
            </a:r>
          </a:p>
          <a:p>
            <a:pPr marL="328114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2500" dirty="0"/>
              <a:t>Consolidation of AliEn development branches is ongoing behind the scene</a:t>
            </a:r>
          </a:p>
          <a:p>
            <a:pPr marL="678794" lvl="1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2100" dirty="0"/>
              <a:t>Overall update of dependencies</a:t>
            </a:r>
          </a:p>
          <a:p>
            <a:pPr marL="678794" lvl="1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2100" dirty="0"/>
              <a:t>Becomes increasingly important in order to address security issues that seem to be more and more frequent</a:t>
            </a:r>
          </a:p>
          <a:p>
            <a:pPr marL="328114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2500" dirty="0"/>
              <a:t>New AliEn/ARC interface</a:t>
            </a:r>
          </a:p>
          <a:p>
            <a:pPr marL="328114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2500" dirty="0"/>
              <a:t>AliEn on HLT farm tested on development cluster</a:t>
            </a:r>
          </a:p>
          <a:p>
            <a:pPr marL="328114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dirty="0" smtClean="0"/>
              <a:t>Work in progress</a:t>
            </a:r>
          </a:p>
          <a:p>
            <a:pPr marL="678794" lvl="1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2100" dirty="0"/>
              <a:t>CAF on demand</a:t>
            </a:r>
          </a:p>
          <a:p>
            <a:pPr marL="678794" lvl="1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2100" dirty="0"/>
              <a:t>AliEn in the box – virtualized site on OpenStack</a:t>
            </a:r>
          </a:p>
          <a:p>
            <a:pPr marL="678794" lvl="1" indent="-228287">
              <a:buSzPct val="45000"/>
              <a:buFont typeface="Wingdings" charset="0"/>
              <a:buChar char=""/>
              <a:tabLst>
                <a:tab pos="575130" algn="l"/>
                <a:tab pos="1150262" algn="l"/>
                <a:tab pos="1725389" algn="l"/>
                <a:tab pos="2300521" algn="l"/>
                <a:tab pos="2875651" algn="l"/>
                <a:tab pos="3450782" algn="l"/>
                <a:tab pos="4025911" algn="l"/>
              </a:tabLst>
            </a:pPr>
            <a:r>
              <a:rPr lang="en-US" sz="2100" dirty="0"/>
              <a:t>AliEn + PanDA on HPC</a:t>
            </a:r>
          </a:p>
          <a:p>
            <a:pPr marL="0" indent="0"/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7652400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-1589848" y="-1530881"/>
            <a:ext cx="3178338" cy="3066082"/>
          </a:xfrm>
          <a:custGeom>
            <a:avLst/>
            <a:gdLst>
              <a:gd name="G0" fmla="cos 10800 5896466"/>
              <a:gd name="G1" fmla="+- G0 10800 0"/>
              <a:gd name="G2" fmla="sin 10800 5896466"/>
              <a:gd name="G3" fmla="+- G2 10800 0"/>
              <a:gd name="G4" fmla="cos 10800 -4456"/>
              <a:gd name="G5" fmla="+- G4 10800 0"/>
              <a:gd name="G6" fmla="sin 10800 -4456"/>
              <a:gd name="G7" fmla="+- G6 10800 0"/>
              <a:gd name="T0" fmla="*/ 21599 w 21600"/>
              <a:gd name="T1" fmla="*/ 10786 h 21600"/>
              <a:gd name="T2" fmla="*/ 21600 w 21600"/>
              <a:gd name="T3" fmla="*/ 10800 h 21600"/>
              <a:gd name="T4" fmla="*/ 10805 w 21600"/>
              <a:gd name="T5" fmla="*/ 21599 h 21600"/>
              <a:gd name="T6" fmla="*/ 10800 w 21600"/>
              <a:gd name="T7" fmla="*/ 10800 h 21600"/>
              <a:gd name="T8" fmla="*/ 3163 w 21600"/>
              <a:gd name="T9" fmla="*/ 3163 h 21600"/>
              <a:gd name="T10" fmla="*/ 18437 w 21600"/>
              <a:gd name="T11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21599" y="10786"/>
                </a:moveTo>
                <a:cubicBezTo>
                  <a:pt x="21599" y="10791"/>
                  <a:pt x="21600" y="10795"/>
                  <a:pt x="21600" y="10800"/>
                </a:cubicBezTo>
                <a:cubicBezTo>
                  <a:pt x="21600" y="16762"/>
                  <a:pt x="16767" y="21597"/>
                  <a:pt x="10805" y="215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16284C">
              <a:alpha val="50000"/>
            </a:srgbClr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20414" y="6528207"/>
            <a:ext cx="586519" cy="273629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096877" y="6528207"/>
            <a:ext cx="5896420" cy="273629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34413" y="1617292"/>
            <a:ext cx="1357" cy="5060691"/>
          </a:xfrm>
          <a:prstGeom prst="line">
            <a:avLst/>
          </a:prstGeom>
          <a:noFill/>
          <a:ln w="9000">
            <a:solidFill>
              <a:srgbClr val="800000"/>
            </a:solidFill>
            <a:round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155" tIns="40078" rIns="80155" bIns="40078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92322" y="87851"/>
            <a:ext cx="8180045" cy="905855"/>
          </a:xfrm>
          <a:prstGeom prst="roundRect">
            <a:avLst>
              <a:gd name="adj" fmla="val 18833"/>
            </a:avLst>
          </a:prstGeom>
          <a:gradFill rotWithShape="0">
            <a:gsLst>
              <a:gs pos="0">
                <a:srgbClr val="999999"/>
              </a:gs>
              <a:gs pos="100000">
                <a:srgbClr val="FFFFFF">
                  <a:alpha val="50000"/>
                </a:srgbClr>
              </a:gs>
            </a:gsLst>
            <a:lin ang="16200000" scaled="1"/>
          </a:gra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119345" y="185780"/>
            <a:ext cx="6772126" cy="514134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211667" y="185780"/>
            <a:ext cx="6586123" cy="47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2500" dirty="0">
                <a:solidFill>
                  <a:srgbClr val="FFFFFF"/>
                </a:solidFill>
                <a:latin typeface="Calibri" charset="0"/>
              </a:rPr>
              <a:t>Data popularity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47616" y="6528207"/>
            <a:ext cx="2675994" cy="27362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369648" y="6512365"/>
            <a:ext cx="1410633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97335" y="6486442"/>
            <a:ext cx="372005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r" defTabSz="400777" fontAlgn="base" hangingPunct="0">
              <a:lnSpc>
                <a:spcPct val="102000"/>
              </a:lnSpc>
              <a:spcBef>
                <a:spcPts val="384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</a:rPr>
              <a:pPr algn="r" defTabSz="400777" fontAlgn="base" hangingPunct="0">
                <a:lnSpc>
                  <a:spcPct val="102000"/>
                </a:lnSpc>
                <a:spcBef>
                  <a:spcPts val="384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7</a:t>
            </a:fld>
            <a:endParaRPr lang="en-US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8" y="165618"/>
            <a:ext cx="70328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71634" y="141135"/>
            <a:ext cx="391013" cy="87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A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L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I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C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E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494679" y="6512365"/>
            <a:ext cx="5102175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Plans for Run 2 &amp; 3</a:t>
            </a:r>
          </a:p>
        </p:txBody>
      </p:sp>
      <p:pic>
        <p:nvPicPr>
          <p:cNvPr id="16" name="Picture 15" descr="famos.tiff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93"/>
          <a:stretch/>
        </p:blipFill>
        <p:spPr>
          <a:xfrm>
            <a:off x="1000146" y="1534595"/>
            <a:ext cx="7486886" cy="4527793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955342" y="5596411"/>
            <a:ext cx="7728711" cy="82052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Cleanup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campaigns work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68141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39128"/>
          <a:stretch/>
        </p:blipFill>
        <p:spPr>
          <a:xfrm>
            <a:off x="5311005" y="3528251"/>
            <a:ext cx="3660985" cy="303631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l="30337"/>
          <a:stretch/>
        </p:blipFill>
        <p:spPr>
          <a:xfrm>
            <a:off x="1246483" y="1077325"/>
            <a:ext cx="3429579" cy="3056855"/>
          </a:xfrm>
          <a:prstGeom prst="rect">
            <a:avLst/>
          </a:prstGeom>
        </p:spPr>
      </p:pic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-1589848" y="-1530881"/>
            <a:ext cx="3178338" cy="3066082"/>
          </a:xfrm>
          <a:custGeom>
            <a:avLst/>
            <a:gdLst>
              <a:gd name="G0" fmla="cos 10800 5896466"/>
              <a:gd name="G1" fmla="+- G0 10800 0"/>
              <a:gd name="G2" fmla="sin 10800 5896466"/>
              <a:gd name="G3" fmla="+- G2 10800 0"/>
              <a:gd name="G4" fmla="cos 10800 -4456"/>
              <a:gd name="G5" fmla="+- G4 10800 0"/>
              <a:gd name="G6" fmla="sin 10800 -4456"/>
              <a:gd name="G7" fmla="+- G6 10800 0"/>
              <a:gd name="T0" fmla="*/ 21599 w 21600"/>
              <a:gd name="T1" fmla="*/ 10786 h 21600"/>
              <a:gd name="T2" fmla="*/ 21600 w 21600"/>
              <a:gd name="T3" fmla="*/ 10800 h 21600"/>
              <a:gd name="T4" fmla="*/ 10805 w 21600"/>
              <a:gd name="T5" fmla="*/ 21599 h 21600"/>
              <a:gd name="T6" fmla="*/ 10800 w 21600"/>
              <a:gd name="T7" fmla="*/ 10800 h 21600"/>
              <a:gd name="T8" fmla="*/ 3163 w 21600"/>
              <a:gd name="T9" fmla="*/ 3163 h 21600"/>
              <a:gd name="T10" fmla="*/ 18437 w 21600"/>
              <a:gd name="T11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21599" y="10786"/>
                </a:moveTo>
                <a:cubicBezTo>
                  <a:pt x="21599" y="10791"/>
                  <a:pt x="21600" y="10795"/>
                  <a:pt x="21600" y="10800"/>
                </a:cubicBezTo>
                <a:cubicBezTo>
                  <a:pt x="21600" y="16762"/>
                  <a:pt x="16767" y="21597"/>
                  <a:pt x="10805" y="215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16284C">
              <a:alpha val="50000"/>
            </a:srgbClr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20414" y="6528207"/>
            <a:ext cx="586519" cy="273629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096877" y="6528207"/>
            <a:ext cx="5896420" cy="273629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34413" y="1617292"/>
            <a:ext cx="1357" cy="5060691"/>
          </a:xfrm>
          <a:prstGeom prst="line">
            <a:avLst/>
          </a:prstGeom>
          <a:noFill/>
          <a:ln w="9000">
            <a:solidFill>
              <a:srgbClr val="800000"/>
            </a:solidFill>
            <a:round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155" tIns="40078" rIns="80155" bIns="40078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92322" y="87851"/>
            <a:ext cx="8180045" cy="905855"/>
          </a:xfrm>
          <a:prstGeom prst="roundRect">
            <a:avLst>
              <a:gd name="adj" fmla="val 18833"/>
            </a:avLst>
          </a:prstGeom>
          <a:gradFill rotWithShape="0">
            <a:gsLst>
              <a:gs pos="0">
                <a:srgbClr val="999999"/>
              </a:gs>
              <a:gs pos="100000">
                <a:srgbClr val="FFFFFF">
                  <a:alpha val="50000"/>
                </a:srgbClr>
              </a:gs>
            </a:gsLst>
            <a:lin ang="16200000" scaled="1"/>
          </a:gra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119345" y="185780"/>
            <a:ext cx="6772126" cy="514134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211667" y="185780"/>
            <a:ext cx="6586123" cy="47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2500" dirty="0">
                <a:solidFill>
                  <a:srgbClr val="FFFFFF"/>
                </a:solidFill>
                <a:latin typeface="Calibri" charset="0"/>
              </a:rPr>
              <a:t>Re-processing &amp; re-commissioning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47616" y="6528207"/>
            <a:ext cx="2675994" cy="27362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369648" y="6512365"/>
            <a:ext cx="1410633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97335" y="6486442"/>
            <a:ext cx="372005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r" defTabSz="400777" fontAlgn="base" hangingPunct="0">
              <a:lnSpc>
                <a:spcPct val="102000"/>
              </a:lnSpc>
              <a:spcBef>
                <a:spcPts val="384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</a:rPr>
              <a:pPr algn="r" defTabSz="400777" fontAlgn="base" hangingPunct="0">
                <a:lnSpc>
                  <a:spcPct val="102000"/>
                </a:lnSpc>
                <a:spcBef>
                  <a:spcPts val="384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8</a:t>
            </a:fld>
            <a:endParaRPr lang="en-US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8" y="165618"/>
            <a:ext cx="70328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71634" y="141135"/>
            <a:ext cx="391013" cy="87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A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L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I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C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E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494679" y="6512365"/>
            <a:ext cx="5102175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Plans for Run 2 &amp; 3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633585" y="1207972"/>
            <a:ext cx="4510417" cy="2499922"/>
          </a:xfrm>
          <a:prstGeom prst="rect">
            <a:avLst/>
          </a:prstGeom>
        </p:spPr>
        <p:txBody>
          <a:bodyPr lIns="80155" tIns="40078" rIns="80155" bIns="40078">
            <a:normAutofit fontScale="85000" lnSpcReduction="10000"/>
          </a:bodyPr>
          <a:lstStyle>
            <a:lvl1pPr marL="342900" indent="-342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777" indent="-400777">
              <a:buFont typeface="Arial"/>
              <a:buChar char="•"/>
            </a:pPr>
            <a:r>
              <a:rPr lang="en-US" sz="2900" dirty="0"/>
              <a:t>Re-processing</a:t>
            </a:r>
          </a:p>
          <a:p>
            <a:pPr marL="751458" lvl="1" indent="-400777">
              <a:buFont typeface="Arial"/>
              <a:buChar char="•"/>
            </a:pPr>
            <a:r>
              <a:rPr lang="en-US" sz="2300" dirty="0"/>
              <a:t>Steady RAW and MC activities</a:t>
            </a:r>
          </a:p>
          <a:p>
            <a:pPr marL="801555" lvl="1" indent="-400777">
              <a:buFont typeface="Arial"/>
              <a:buChar char="•"/>
            </a:pPr>
            <a:r>
              <a:rPr lang="en-US" sz="2300" dirty="0"/>
              <a:t>Full detector re-calibration and 2 years worth of software updates</a:t>
            </a:r>
          </a:p>
          <a:p>
            <a:pPr marL="801555" lvl="1" indent="-400777">
              <a:buFont typeface="Arial"/>
              <a:buChar char="•"/>
            </a:pPr>
            <a:r>
              <a:rPr lang="en-US" sz="2300" dirty="0"/>
              <a:t>All Run 1 RAW data processing with the </a:t>
            </a:r>
            <a:r>
              <a:rPr lang="en-US" sz="2300" b="1" i="1" dirty="0"/>
              <a:t>same</a:t>
            </a:r>
            <a:r>
              <a:rPr lang="en-US" sz="2300" dirty="0"/>
              <a:t> software</a:t>
            </a:r>
          </a:p>
        </p:txBody>
      </p:sp>
      <p:sp>
        <p:nvSpPr>
          <p:cNvPr id="2" name="Rectangle 1"/>
          <p:cNvSpPr/>
          <p:nvPr/>
        </p:nvSpPr>
        <p:spPr>
          <a:xfrm>
            <a:off x="322726" y="4343541"/>
            <a:ext cx="4865110" cy="1984537"/>
          </a:xfrm>
          <a:prstGeom prst="rect">
            <a:avLst/>
          </a:prstGeom>
        </p:spPr>
        <p:txBody>
          <a:bodyPr wrap="square" lIns="80155" tIns="40078" rIns="80155" bIns="40078">
            <a:spAutoFit/>
          </a:bodyPr>
          <a:lstStyle/>
          <a:p>
            <a:pPr marL="250486" indent="-250486"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500" dirty="0">
                <a:solidFill>
                  <a:srgbClr val="000000"/>
                </a:solidFill>
              </a:rPr>
              <a:t>ALICE re-commissioning </a:t>
            </a:r>
          </a:p>
          <a:p>
            <a:pPr marL="651264" lvl="1" indent="-250486"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Test of upgraded detectors readout, Trigger, DAQ, new HLT farm</a:t>
            </a:r>
          </a:p>
          <a:p>
            <a:pPr marL="651264" lvl="1" indent="-250486"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Full data recording chain, with conditions data gathering</a:t>
            </a:r>
          </a:p>
          <a:p>
            <a:pPr marL="651264" lvl="1" indent="-250486"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Cosmics trigger data taking with Offline processing</a:t>
            </a:r>
          </a:p>
        </p:txBody>
      </p:sp>
    </p:spTree>
    <p:extLst>
      <p:ext uri="{BB962C8B-B14F-4D97-AF65-F5344CB8AC3E}">
        <p14:creationId xmlns:p14="http://schemas.microsoft.com/office/powerpoint/2010/main" val="27690710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-1589848" y="-1530881"/>
            <a:ext cx="3178338" cy="3066082"/>
          </a:xfrm>
          <a:custGeom>
            <a:avLst/>
            <a:gdLst>
              <a:gd name="G0" fmla="cos 10800 5896466"/>
              <a:gd name="G1" fmla="+- G0 10800 0"/>
              <a:gd name="G2" fmla="sin 10800 5896466"/>
              <a:gd name="G3" fmla="+- G2 10800 0"/>
              <a:gd name="G4" fmla="cos 10800 -4456"/>
              <a:gd name="G5" fmla="+- G4 10800 0"/>
              <a:gd name="G6" fmla="sin 10800 -4456"/>
              <a:gd name="G7" fmla="+- G6 10800 0"/>
              <a:gd name="T0" fmla="*/ 21599 w 21600"/>
              <a:gd name="T1" fmla="*/ 10786 h 21600"/>
              <a:gd name="T2" fmla="*/ 21600 w 21600"/>
              <a:gd name="T3" fmla="*/ 10800 h 21600"/>
              <a:gd name="T4" fmla="*/ 10805 w 21600"/>
              <a:gd name="T5" fmla="*/ 21599 h 21600"/>
              <a:gd name="T6" fmla="*/ 10800 w 21600"/>
              <a:gd name="T7" fmla="*/ 10800 h 21600"/>
              <a:gd name="T8" fmla="*/ 3163 w 21600"/>
              <a:gd name="T9" fmla="*/ 3163 h 21600"/>
              <a:gd name="T10" fmla="*/ 18437 w 21600"/>
              <a:gd name="T11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21599" y="10786"/>
                </a:moveTo>
                <a:cubicBezTo>
                  <a:pt x="21599" y="10791"/>
                  <a:pt x="21600" y="10795"/>
                  <a:pt x="21600" y="10800"/>
                </a:cubicBezTo>
                <a:cubicBezTo>
                  <a:pt x="21600" y="16762"/>
                  <a:pt x="16767" y="21597"/>
                  <a:pt x="10805" y="215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16284C">
              <a:alpha val="50000"/>
            </a:srgbClr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20414" y="6528207"/>
            <a:ext cx="586519" cy="273629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096877" y="6528207"/>
            <a:ext cx="5896420" cy="273629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34413" y="1617292"/>
            <a:ext cx="1357" cy="5060691"/>
          </a:xfrm>
          <a:prstGeom prst="line">
            <a:avLst/>
          </a:prstGeom>
          <a:noFill/>
          <a:ln w="9000">
            <a:solidFill>
              <a:srgbClr val="800000"/>
            </a:solidFill>
            <a:round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155" tIns="40078" rIns="80155" bIns="40078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92322" y="87851"/>
            <a:ext cx="8180045" cy="905855"/>
          </a:xfrm>
          <a:prstGeom prst="roundRect">
            <a:avLst>
              <a:gd name="adj" fmla="val 18833"/>
            </a:avLst>
          </a:prstGeom>
          <a:gradFill rotWithShape="0">
            <a:gsLst>
              <a:gs pos="0">
                <a:srgbClr val="999999"/>
              </a:gs>
              <a:gs pos="100000">
                <a:srgbClr val="FFFFFF">
                  <a:alpha val="50000"/>
                </a:srgbClr>
              </a:gs>
            </a:gsLst>
            <a:lin ang="16200000" scaled="1"/>
          </a:gra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119345" y="185780"/>
            <a:ext cx="6772126" cy="514134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211667" y="185780"/>
            <a:ext cx="6586123" cy="47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2500" dirty="0">
                <a:solidFill>
                  <a:srgbClr val="FFFFFF"/>
                </a:solidFill>
                <a:latin typeface="Calibri" charset="0"/>
              </a:rPr>
              <a:t>CPU Resources in 2014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47616" y="6528207"/>
            <a:ext cx="2675994" cy="27362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55" tIns="40078" rIns="80155" bIns="40078" anchor="ctr"/>
          <a:lstStyle/>
          <a:p>
            <a:pPr defTabSz="40077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369648" y="6512365"/>
            <a:ext cx="1410633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97335" y="6486442"/>
            <a:ext cx="372005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r" defTabSz="400777" fontAlgn="base" hangingPunct="0">
              <a:lnSpc>
                <a:spcPct val="102000"/>
              </a:lnSpc>
              <a:spcBef>
                <a:spcPts val="384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</a:rPr>
              <a:pPr algn="r" defTabSz="400777" fontAlgn="base" hangingPunct="0">
                <a:lnSpc>
                  <a:spcPct val="102000"/>
                </a:lnSpc>
                <a:spcBef>
                  <a:spcPts val="384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9</a:t>
            </a:fld>
            <a:endParaRPr lang="en-US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8" y="165618"/>
            <a:ext cx="70328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71634" y="141135"/>
            <a:ext cx="391013" cy="87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/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A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L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I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C</a:t>
            </a:r>
          </a:p>
          <a:p>
            <a:pPr algn="ctr" defTabSz="400777" fontAlgn="base" hangingPunct="0">
              <a:lnSpc>
                <a:spcPts val="119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500" b="1" dirty="0">
                <a:solidFill>
                  <a:srgbClr val="16284C"/>
                </a:solidFill>
                <a:latin typeface="Courier New" charset="0"/>
              </a:rPr>
              <a:t>E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494679" y="6512365"/>
            <a:ext cx="5102175" cy="2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893" tIns="39447" rIns="78893" bIns="39447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 defTabSz="400777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1300" dirty="0">
                <a:solidFill>
                  <a:srgbClr val="FFFFFF"/>
                </a:solidFill>
                <a:latin typeface="Calibri" charset="0"/>
              </a:rPr>
              <a:t>Plans for Run 2 &amp; 3</a:t>
            </a:r>
          </a:p>
        </p:txBody>
      </p:sp>
      <p:pic>
        <p:nvPicPr>
          <p:cNvPr id="2" name="Picture 1" descr="slide-1.tif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620054"/>
            <a:ext cx="8944441" cy="541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842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DejaVu Sans"/>
      </a:majorFont>
      <a:minorFont>
        <a:latin typeface="Arial"/>
        <a:ea typeface="ＭＳ Ｐゴシック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itchbook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627</TotalTime>
  <Words>1355</Words>
  <Application>Microsoft Office PowerPoint</Application>
  <PresentationFormat>On-screen Show (4:3)</PresentationFormat>
  <Paragraphs>375</Paragraphs>
  <Slides>37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CERNCorporate4-3</vt:lpstr>
      <vt:lpstr>Office Theme</vt:lpstr>
      <vt:lpstr>Pitchbook</vt:lpstr>
      <vt:lpstr>IT Groups</vt:lpstr>
      <vt:lpstr>ALICE Run 2 Readiness  WLCG Collaboration Workshop Okinawa Apr 11, 2015  Maarten Litmaath CERN  v1.2</vt:lpstr>
      <vt:lpstr>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Growth at established and new sites</vt:lpstr>
      <vt:lpstr>New job records</vt:lpstr>
      <vt:lpstr>  Wall time resources share 2014</vt:lpstr>
      <vt:lpstr>Organized analysis went up</vt:lpstr>
      <vt:lpstr>Individual analysis went down</vt:lpstr>
      <vt:lpstr> Grid efficiency went up</vt:lpstr>
      <vt:lpstr> Also correlated with storage availability</vt:lpstr>
      <vt:lpstr>Replica discovery mechanism</vt:lpstr>
      <vt:lpstr>SE changes during Run 2</vt:lpstr>
      <vt:lpstr>AliEn vs. RFC proxies</vt:lpstr>
      <vt:lpstr>SAM-3 Availability/Reliability computation  (1) </vt:lpstr>
      <vt:lpstr>SAM-3 Availability/Reliability computation  (2)</vt:lpstr>
      <vt:lpstr>Cloud activities</vt:lpstr>
      <vt:lpstr>PowerPoint Presentation</vt:lpstr>
      <vt:lpstr>PowerPoint Presentation</vt:lpstr>
      <vt:lpstr>HLT farm used in production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NN</cp:lastModifiedBy>
  <cp:revision>79</cp:revision>
  <cp:lastPrinted>2015-03-25T10:23:14Z</cp:lastPrinted>
  <dcterms:created xsi:type="dcterms:W3CDTF">2015-01-26T14:46:24Z</dcterms:created>
  <dcterms:modified xsi:type="dcterms:W3CDTF">2015-04-08T17:55:26Z</dcterms:modified>
</cp:coreProperties>
</file>