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7" d="100"/>
          <a:sy n="47" d="100"/>
        </p:scale>
        <p:origin x="-3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D6EF6-C5E8-5641-9FC0-6BA5FA9791BF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2D2BB-5702-3843-BDFC-E56886C22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781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D6EF6-C5E8-5641-9FC0-6BA5FA9791BF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2D2BB-5702-3843-BDFC-E56886C22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302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D6EF6-C5E8-5641-9FC0-6BA5FA9791BF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2D2BB-5702-3843-BDFC-E56886C22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680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D6EF6-C5E8-5641-9FC0-6BA5FA9791BF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2D2BB-5702-3843-BDFC-E56886C22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824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D6EF6-C5E8-5641-9FC0-6BA5FA9791BF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2D2BB-5702-3843-BDFC-E56886C22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135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D6EF6-C5E8-5641-9FC0-6BA5FA9791BF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2D2BB-5702-3843-BDFC-E56886C22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D6EF6-C5E8-5641-9FC0-6BA5FA9791BF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2D2BB-5702-3843-BDFC-E56886C22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068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D6EF6-C5E8-5641-9FC0-6BA5FA9791BF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2D2BB-5702-3843-BDFC-E56886C22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656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D6EF6-C5E8-5641-9FC0-6BA5FA9791BF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2D2BB-5702-3843-BDFC-E56886C22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801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D6EF6-C5E8-5641-9FC0-6BA5FA9791BF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2D2BB-5702-3843-BDFC-E56886C22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205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D6EF6-C5E8-5641-9FC0-6BA5FA9791BF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2D2BB-5702-3843-BDFC-E56886C22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636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D6EF6-C5E8-5641-9FC0-6BA5FA9791BF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2D2BB-5702-3843-BDFC-E56886C22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601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TASKS for LoI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3967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0.	Intro, schedule, motivation, cost, strategies (</a:t>
            </a:r>
            <a:r>
              <a:rPr lang="en-US" sz="2400" dirty="0" err="1" smtClean="0"/>
              <a:t>Marzio+Antonio</a:t>
            </a:r>
            <a:r>
              <a:rPr lang="en-US" sz="2400" dirty="0" smtClean="0"/>
              <a:t>)</a:t>
            </a: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(</a:t>
            </a:r>
            <a:r>
              <a:rPr lang="en-US" sz="2400" dirty="0" smtClean="0"/>
              <a:t>Phase-I) and Phase-II </a:t>
            </a:r>
            <a:r>
              <a:rPr lang="en-US" sz="2400" dirty="0" smtClean="0"/>
              <a:t>layout (Igor)</a:t>
            </a: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Cryogenics </a:t>
            </a:r>
            <a:r>
              <a:rPr lang="en-US" sz="2400" dirty="0" smtClean="0"/>
              <a:t>(</a:t>
            </a:r>
            <a:r>
              <a:rPr lang="en-US" sz="2400" dirty="0" err="1" smtClean="0"/>
              <a:t>Igor</a:t>
            </a:r>
            <a:r>
              <a:rPr lang="en-US" sz="2400" dirty="0" err="1"/>
              <a:t>+</a:t>
            </a:r>
            <a:r>
              <a:rPr lang="en-US" sz="2400" dirty="0" err="1" smtClean="0"/>
              <a:t>Bremer</a:t>
            </a:r>
            <a:r>
              <a:rPr lang="en-US" sz="2400" dirty="0" smtClean="0"/>
              <a:t>)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000" dirty="0" smtClean="0"/>
              <a:t>purification, recirculation, gas/liquid</a:t>
            </a:r>
            <a:endParaRPr lang="en-US" sz="2000" dirty="0"/>
          </a:p>
          <a:p>
            <a:pPr marL="457200" indent="-457200">
              <a:buFont typeface="+mj-lt"/>
              <a:buAutoNum type="arabicPeriod" startAt="3"/>
            </a:pPr>
            <a:r>
              <a:rPr lang="en-US" sz="2400" dirty="0" smtClean="0"/>
              <a:t>Mechanical design / </a:t>
            </a:r>
            <a:r>
              <a:rPr lang="en-US" sz="2400" dirty="0" smtClean="0"/>
              <a:t>strength (baseline module ++)</a:t>
            </a:r>
            <a:br>
              <a:rPr lang="en-US" sz="2400" dirty="0" smtClean="0"/>
            </a:br>
            <a:r>
              <a:rPr lang="en-US" sz="2400" dirty="0" smtClean="0"/>
              <a:t>(</a:t>
            </a:r>
            <a:r>
              <a:rPr lang="en-US" sz="2400" dirty="0" err="1" smtClean="0"/>
              <a:t>Roger+Diamanto</a:t>
            </a:r>
            <a:r>
              <a:rPr lang="en-US" sz="2400" dirty="0" smtClean="0"/>
              <a:t>)</a:t>
            </a:r>
            <a:endParaRPr lang="en-US" sz="2400" dirty="0" smtClean="0"/>
          </a:p>
          <a:p>
            <a:pPr marL="457200" lvl="1" indent="0">
              <a:buNone/>
            </a:pPr>
            <a:r>
              <a:rPr lang="en-US" sz="2000" dirty="0" smtClean="0"/>
              <a:t>Phase-I, then Phase-II</a:t>
            </a:r>
          </a:p>
          <a:p>
            <a:pPr marL="457200" lvl="1" indent="0">
              <a:buNone/>
            </a:pPr>
            <a:r>
              <a:rPr lang="en-US" sz="2000" dirty="0" smtClean="0"/>
              <a:t>Cathode, readout planes</a:t>
            </a:r>
            <a:endParaRPr lang="en-US" sz="2000" dirty="0" smtClean="0"/>
          </a:p>
          <a:p>
            <a:pPr marL="457200" lvl="1" indent="0">
              <a:buNone/>
            </a:pPr>
            <a:r>
              <a:rPr lang="en-US" sz="2000" dirty="0" smtClean="0"/>
              <a:t>Safety ? Overpressure</a:t>
            </a:r>
            <a:endParaRPr lang="en-US" sz="2400" dirty="0" smtClean="0"/>
          </a:p>
          <a:p>
            <a:pPr marL="457200" indent="-457200">
              <a:buFont typeface="+mj-lt"/>
              <a:buAutoNum type="arabicPeriod" startAt="3"/>
            </a:pPr>
            <a:r>
              <a:rPr lang="en-US" sz="2400" dirty="0" smtClean="0"/>
              <a:t>Simulation (Yale? + </a:t>
            </a:r>
            <a:r>
              <a:rPr lang="en-US" sz="2400" dirty="0" err="1" smtClean="0"/>
              <a:t>Umut</a:t>
            </a:r>
            <a:r>
              <a:rPr lang="en-US" sz="2400" dirty="0" smtClean="0"/>
              <a:t>)</a:t>
            </a:r>
            <a:endParaRPr lang="en-US" sz="2400" dirty="0" smtClean="0"/>
          </a:p>
          <a:p>
            <a:pPr marL="457200" lvl="1" indent="0">
              <a:buNone/>
            </a:pPr>
            <a:r>
              <a:rPr lang="en-US" sz="2000" dirty="0" smtClean="0"/>
              <a:t>TPC, various options, </a:t>
            </a:r>
            <a:r>
              <a:rPr lang="en-US" sz="2000" dirty="0" smtClean="0"/>
              <a:t>cosmic </a:t>
            </a:r>
            <a:r>
              <a:rPr lang="en-US" sz="2000" dirty="0" err="1" smtClean="0"/>
              <a:t>muons</a:t>
            </a:r>
            <a:endParaRPr lang="en-US" sz="2000" dirty="0" smtClean="0"/>
          </a:p>
          <a:p>
            <a:pPr marL="457200" lvl="1" indent="0">
              <a:buNone/>
            </a:pPr>
            <a:r>
              <a:rPr lang="en-US" sz="2000" dirty="0" smtClean="0"/>
              <a:t>Materials, Mass, </a:t>
            </a:r>
            <a:r>
              <a:rPr lang="en-US" sz="2000" dirty="0" err="1" smtClean="0"/>
              <a:t>fiducial</a:t>
            </a:r>
            <a:r>
              <a:rPr lang="en-US" sz="2000" dirty="0" smtClean="0"/>
              <a:t> ratio</a:t>
            </a:r>
            <a:endParaRPr lang="en-US" sz="2000" dirty="0" smtClean="0"/>
          </a:p>
          <a:p>
            <a:pPr marL="457200" lvl="1" indent="0">
              <a:buNone/>
            </a:pPr>
            <a:r>
              <a:rPr lang="en-US" sz="2000" dirty="0" smtClean="0"/>
              <a:t>Beam</a:t>
            </a:r>
          </a:p>
        </p:txBody>
      </p:sp>
    </p:spTree>
    <p:extLst>
      <p:ext uri="{BB962C8B-B14F-4D97-AF65-F5344CB8AC3E}">
        <p14:creationId xmlns:p14="http://schemas.microsoft.com/office/powerpoint/2010/main" val="1353990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indent="-457200">
              <a:buFont typeface="+mj-lt"/>
              <a:buAutoNum type="arabicPeriod" startAt="5"/>
            </a:pPr>
            <a:r>
              <a:rPr lang="en-US" sz="2800" dirty="0" smtClean="0"/>
              <a:t>Light </a:t>
            </a:r>
            <a:r>
              <a:rPr lang="en-US" sz="2800" dirty="0" smtClean="0"/>
              <a:t>system (</a:t>
            </a:r>
            <a:r>
              <a:rPr lang="en-US" sz="2800" dirty="0" err="1" smtClean="0"/>
              <a:t>Jonathan+Michele</a:t>
            </a:r>
            <a:r>
              <a:rPr lang="en-US" sz="2800" dirty="0" smtClean="0"/>
              <a:t>)</a:t>
            </a:r>
            <a:endParaRPr lang="en-US" sz="2800" dirty="0" smtClean="0"/>
          </a:p>
          <a:p>
            <a:pPr marL="457200" lvl="1" indent="0">
              <a:buNone/>
            </a:pPr>
            <a:r>
              <a:rPr lang="en-US" sz="2400" dirty="0" smtClean="0"/>
              <a:t>Scintillator / TPB / Fiber</a:t>
            </a:r>
          </a:p>
          <a:p>
            <a:pPr marL="457200" lvl="1" indent="0">
              <a:buNone/>
            </a:pPr>
            <a:r>
              <a:rPr lang="en-US" sz="2400" dirty="0" err="1" smtClean="0"/>
              <a:t>SiPMT</a:t>
            </a:r>
            <a:endParaRPr lang="en-US" sz="2800" dirty="0" smtClean="0"/>
          </a:p>
          <a:p>
            <a:pPr marL="457200" indent="-457200">
              <a:buFont typeface="+mj-lt"/>
              <a:buAutoNum type="arabicPeriod" startAt="6"/>
            </a:pPr>
            <a:r>
              <a:rPr lang="en-US" sz="2800" dirty="0" smtClean="0"/>
              <a:t>TPC </a:t>
            </a:r>
            <a:r>
              <a:rPr lang="en-US" sz="2800" dirty="0" smtClean="0"/>
              <a:t>(Martin A.+CERN</a:t>
            </a:r>
            <a:r>
              <a:rPr lang="en-US" sz="1600" dirty="0" smtClean="0"/>
              <a:t>?</a:t>
            </a:r>
            <a:r>
              <a:rPr lang="en-US" sz="2800" dirty="0" smtClean="0"/>
              <a:t>)</a:t>
            </a:r>
            <a:endParaRPr lang="en-US" sz="2800" dirty="0" smtClean="0"/>
          </a:p>
          <a:p>
            <a:pPr marL="457200" lvl="1" indent="0">
              <a:buNone/>
            </a:pPr>
            <a:r>
              <a:rPr lang="en-US" sz="2400" dirty="0" smtClean="0"/>
              <a:t>Filed cage, cathode, aspect </a:t>
            </a:r>
            <a:r>
              <a:rPr lang="en-US" sz="2400" dirty="0" smtClean="0"/>
              <a:t>ratio</a:t>
            </a:r>
          </a:p>
          <a:p>
            <a:pPr marL="571500" indent="-514350">
              <a:buFont typeface="+mj-lt"/>
              <a:buAutoNum type="arabicPeriod" startAt="7"/>
            </a:pPr>
            <a:r>
              <a:rPr lang="en-US" sz="2800" dirty="0" smtClean="0"/>
              <a:t>Charge collection (Igor+?)</a:t>
            </a:r>
          </a:p>
          <a:p>
            <a:pPr marL="457200" lvl="1" indent="0">
              <a:buNone/>
            </a:pPr>
            <a:r>
              <a:rPr lang="en-US" sz="2400" dirty="0" smtClean="0"/>
              <a:t>Strips, Pads + 1 wire module</a:t>
            </a:r>
            <a:endParaRPr lang="en-US" sz="2400" dirty="0" smtClean="0"/>
          </a:p>
          <a:p>
            <a:pPr marL="514350" indent="-514350">
              <a:buFont typeface="+mj-lt"/>
              <a:buAutoNum type="arabicPeriod" startAt="8"/>
            </a:pPr>
            <a:r>
              <a:rPr lang="en-US" sz="2800" dirty="0" smtClean="0"/>
              <a:t>Electronics and </a:t>
            </a:r>
            <a:r>
              <a:rPr lang="en-US" sz="2800" dirty="0" smtClean="0"/>
              <a:t>readout (</a:t>
            </a:r>
            <a:r>
              <a:rPr lang="en-US" sz="2800" dirty="0" err="1" smtClean="0"/>
              <a:t>Damian+BNL</a:t>
            </a:r>
            <a:r>
              <a:rPr lang="en-US" sz="2800" dirty="0" smtClean="0"/>
              <a:t>?)</a:t>
            </a:r>
            <a:endParaRPr lang="en-US" sz="2800" dirty="0" smtClean="0"/>
          </a:p>
          <a:p>
            <a:pPr marL="457200" lvl="1" indent="0">
              <a:buNone/>
            </a:pPr>
            <a:r>
              <a:rPr lang="en-US" sz="2400" dirty="0" smtClean="0"/>
              <a:t>TPC electronics (multiple </a:t>
            </a:r>
            <a:r>
              <a:rPr lang="en-US" sz="2400" dirty="0" err="1" smtClean="0"/>
              <a:t>configs</a:t>
            </a:r>
            <a:r>
              <a:rPr lang="en-US" sz="2400" dirty="0" smtClean="0"/>
              <a:t>, see TPC)</a:t>
            </a:r>
          </a:p>
          <a:p>
            <a:pPr marL="457200" lvl="1" indent="0">
              <a:buNone/>
            </a:pPr>
            <a:r>
              <a:rPr lang="en-US" sz="2400" dirty="0" smtClean="0"/>
              <a:t>DAQ (Phase-I, Phase-II)</a:t>
            </a:r>
            <a:endParaRPr lang="en-US" sz="2400" dirty="0" smtClean="0"/>
          </a:p>
          <a:p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056244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Update sections by Sun 2.Nov.14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4440"/>
          </a:xfrm>
        </p:spPr>
        <p:txBody>
          <a:bodyPr>
            <a:normAutofit fontScale="70000" lnSpcReduction="20000"/>
          </a:bodyPr>
          <a:lstStyle/>
          <a:p>
            <a:r>
              <a:rPr lang="fr-CH" dirty="0" smtClean="0"/>
              <a:t>Document management: </a:t>
            </a:r>
            <a:r>
              <a:rPr lang="fr-CH" smtClean="0"/>
              <a:t>Umuts</a:t>
            </a:r>
          </a:p>
          <a:p>
            <a:endParaRPr lang="fr-CH" dirty="0" smtClean="0"/>
          </a:p>
          <a:p>
            <a:r>
              <a:rPr lang="fr-CH" dirty="0" smtClean="0"/>
              <a:t>Abstract: Marzio</a:t>
            </a:r>
          </a:p>
          <a:p>
            <a:r>
              <a:rPr lang="fr-CH" dirty="0" smtClean="0"/>
              <a:t>1. Intro and physics case: Antonio</a:t>
            </a:r>
          </a:p>
          <a:p>
            <a:r>
              <a:rPr lang="fr-CH" dirty="0" smtClean="0"/>
              <a:t>2. </a:t>
            </a:r>
            <a:r>
              <a:rPr lang="fr-CH" dirty="0" err="1" smtClean="0"/>
              <a:t>LAr</a:t>
            </a:r>
            <a:r>
              <a:rPr lang="fr-CH" dirty="0" smtClean="0"/>
              <a:t> TPC: Matthias</a:t>
            </a:r>
          </a:p>
          <a:p>
            <a:r>
              <a:rPr lang="fr-CH" dirty="0" smtClean="0"/>
              <a:t>3. </a:t>
            </a:r>
            <a:r>
              <a:rPr lang="fr-CH" dirty="0" err="1" smtClean="0"/>
              <a:t>ArgonCUBE</a:t>
            </a:r>
            <a:r>
              <a:rPr lang="fr-CH" dirty="0" smtClean="0"/>
              <a:t>: Igor</a:t>
            </a:r>
          </a:p>
          <a:p>
            <a:r>
              <a:rPr lang="fr-CH" dirty="0" smtClean="0"/>
              <a:t>4. </a:t>
            </a:r>
            <a:r>
              <a:rPr lang="fr-CH" dirty="0" err="1" smtClean="0"/>
              <a:t>Strategy</a:t>
            </a:r>
            <a:r>
              <a:rPr lang="fr-CH" dirty="0" smtClean="0"/>
              <a:t>: Marzio</a:t>
            </a:r>
          </a:p>
          <a:p>
            <a:r>
              <a:rPr lang="fr-CH" dirty="0" smtClean="0"/>
              <a:t>5: Phase-0: Antonio</a:t>
            </a:r>
          </a:p>
          <a:p>
            <a:r>
              <a:rPr lang="fr-CH" dirty="0" smtClean="0"/>
              <a:t>6: Phase-1: </a:t>
            </a:r>
            <a:r>
              <a:rPr lang="fr-CH" dirty="0" err="1" smtClean="0"/>
              <a:t>Jonathan+Damian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Igor</a:t>
            </a:r>
          </a:p>
          <a:p>
            <a:r>
              <a:rPr lang="fr-CH" dirty="0" smtClean="0"/>
              <a:t>7: Phase-2: Marzio, </a:t>
            </a:r>
            <a:r>
              <a:rPr lang="fr-CH" dirty="0" err="1" smtClean="0"/>
              <a:t>Umut</a:t>
            </a:r>
            <a:endParaRPr lang="fr-CH" dirty="0" smtClean="0"/>
          </a:p>
          <a:p>
            <a:r>
              <a:rPr lang="fr-CH" dirty="0" smtClean="0"/>
              <a:t>8. </a:t>
            </a:r>
            <a:r>
              <a:rPr lang="fr-CH" dirty="0" err="1" smtClean="0"/>
              <a:t>Cost</a:t>
            </a:r>
            <a:r>
              <a:rPr lang="fr-CH" dirty="0" smtClean="0"/>
              <a:t>, planning, </a:t>
            </a:r>
            <a:r>
              <a:rPr lang="fr-CH" dirty="0" err="1" smtClean="0"/>
              <a:t>milestones</a:t>
            </a:r>
            <a:r>
              <a:rPr lang="fr-CH" dirty="0" smtClean="0"/>
              <a:t>: Marzio, Antonio</a:t>
            </a:r>
          </a:p>
          <a:p>
            <a:r>
              <a:rPr lang="fr-CH" dirty="0" smtClean="0"/>
              <a:t>9. Application to physics </a:t>
            </a:r>
            <a:r>
              <a:rPr lang="fr-CH" dirty="0" err="1" smtClean="0"/>
              <a:t>experiments</a:t>
            </a:r>
            <a:r>
              <a:rPr lang="fr-CH" dirty="0" smtClean="0"/>
              <a:t>: </a:t>
            </a:r>
            <a:r>
              <a:rPr lang="fr-CH" dirty="0" err="1" smtClean="0"/>
              <a:t>Michele</a:t>
            </a:r>
            <a:endParaRPr lang="fr-CH" dirty="0" smtClean="0"/>
          </a:p>
          <a:p>
            <a:endParaRPr lang="fr-CH" dirty="0" smtClean="0"/>
          </a:p>
          <a:p>
            <a:r>
              <a:rPr lang="fr-CH" dirty="0" smtClean="0"/>
              <a:t>Mon </a:t>
            </a:r>
            <a:r>
              <a:rPr lang="fr-CH" dirty="0" err="1" smtClean="0"/>
              <a:t>Nov</a:t>
            </a:r>
            <a:r>
              <a:rPr lang="fr-CH" dirty="0" smtClean="0"/>
              <a:t> 3rd: Proof </a:t>
            </a:r>
            <a:r>
              <a:rPr lang="fr-CH" dirty="0" err="1" smtClean="0"/>
              <a:t>reading</a:t>
            </a:r>
            <a:r>
              <a:rPr lang="fr-CH" dirty="0" smtClean="0"/>
              <a:t> and Conclusions: Jonathan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39108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147</Words>
  <Application>Microsoft Office PowerPoint</Application>
  <PresentationFormat>On-screen Show (4:3)</PresentationFormat>
  <Paragraphs>38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TASKS for LoI</vt:lpstr>
      <vt:lpstr>PowerPoint Presentation</vt:lpstr>
      <vt:lpstr>Update sections by Sun 2.Nov.14</vt:lpstr>
    </vt:vector>
  </TitlesOfParts>
  <Company>Uni Bern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Tasks_x000e_</dc:title>
  <dc:creator>M We</dc:creator>
  <cp:lastModifiedBy>VC room</cp:lastModifiedBy>
  <cp:revision>8</cp:revision>
  <dcterms:created xsi:type="dcterms:W3CDTF">2014-10-28T12:51:42Z</dcterms:created>
  <dcterms:modified xsi:type="dcterms:W3CDTF">2014-10-28T13:55:02Z</dcterms:modified>
</cp:coreProperties>
</file>