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72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33E98-B0E5-DC49-8DDB-D8A1E67CA475}" type="datetimeFigureOut">
              <a:rPr lang="fr-FR" smtClean="0"/>
              <a:t>16/10/2014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E612E1-8BB3-E944-AF09-39FA4D4C5E5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588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612E1-8BB3-E944-AF09-39FA4D4C5E5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805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8936-EBA9-5841-BAD7-E07ECAE7C78A}" type="datetimeFigureOut">
              <a:rPr lang="fr-FR" smtClean="0"/>
              <a:t>16/10/2014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A0-6997-4543-99E3-BAAAA883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7278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8936-EBA9-5841-BAD7-E07ECAE7C78A}" type="datetimeFigureOut">
              <a:rPr lang="fr-FR" smtClean="0"/>
              <a:t>16/10/2014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A0-6997-4543-99E3-BAAAA883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7012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8936-EBA9-5841-BAD7-E07ECAE7C78A}" type="datetimeFigureOut">
              <a:rPr lang="fr-FR" smtClean="0"/>
              <a:t>16/10/2014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A0-6997-4543-99E3-BAAAA883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282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8936-EBA9-5841-BAD7-E07ECAE7C78A}" type="datetimeFigureOut">
              <a:rPr lang="fr-FR" smtClean="0"/>
              <a:t>16/10/2014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A0-6997-4543-99E3-BAAAA883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9077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8936-EBA9-5841-BAD7-E07ECAE7C78A}" type="datetimeFigureOut">
              <a:rPr lang="fr-FR" smtClean="0"/>
              <a:t>16/10/2014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A0-6997-4543-99E3-BAAAA883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8981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8936-EBA9-5841-BAD7-E07ECAE7C78A}" type="datetimeFigureOut">
              <a:rPr lang="fr-FR" smtClean="0"/>
              <a:t>16/10/2014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A0-6997-4543-99E3-BAAAA883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6240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8936-EBA9-5841-BAD7-E07ECAE7C78A}" type="datetimeFigureOut">
              <a:rPr lang="fr-FR" smtClean="0"/>
              <a:t>16/10/2014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A0-6997-4543-99E3-BAAAA883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394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8936-EBA9-5841-BAD7-E07ECAE7C78A}" type="datetimeFigureOut">
              <a:rPr lang="fr-FR" smtClean="0"/>
              <a:t>16/10/2014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A0-6997-4543-99E3-BAAAA883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3282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8936-EBA9-5841-BAD7-E07ECAE7C78A}" type="datetimeFigureOut">
              <a:rPr lang="fr-FR" smtClean="0"/>
              <a:t>16/10/2014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A0-6997-4543-99E3-BAAAA883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6604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8936-EBA9-5841-BAD7-E07ECAE7C78A}" type="datetimeFigureOut">
              <a:rPr lang="fr-FR" smtClean="0"/>
              <a:t>16/10/2014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A0-6997-4543-99E3-BAAAA883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8030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8936-EBA9-5841-BAD7-E07ECAE7C78A}" type="datetimeFigureOut">
              <a:rPr lang="fr-FR" smtClean="0"/>
              <a:t>16/10/2014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A0-6997-4543-99E3-BAAAA883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1030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08936-EBA9-5841-BAD7-E07ECAE7C78A}" type="datetimeFigureOut">
              <a:rPr lang="fr-FR" smtClean="0"/>
              <a:t>16/10/2014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2FDA0-6997-4543-99E3-BAAAA883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188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HEP-FCC/heppy_fcc" TargetMode="External"/><Relationship Id="rId4" Type="http://schemas.openxmlformats.org/officeDocument/2006/relationships/hyperlink" Target="https://twiki.cern.ch/twiki/bin/viewauth/FCC/FCCSoftwareHeppy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HEP-FCC/heppy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cs.python.org/2/tutorial/" TargetMode="External"/><Relationship Id="rId3" Type="http://schemas.openxmlformats.org/officeDocument/2006/relationships/hyperlink" Target="https://twiki.cern.ch/twiki/bin/viewauth/FCC/FCCSoftwareHepp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heppy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A </a:t>
            </a:r>
            <a:r>
              <a:rPr lang="fr-FR" dirty="0" err="1" smtClean="0"/>
              <a:t>lightweight</a:t>
            </a:r>
            <a:r>
              <a:rPr lang="fr-FR" dirty="0" smtClean="0"/>
              <a:t> python </a:t>
            </a:r>
            <a:r>
              <a:rPr lang="fr-FR" dirty="0" err="1" smtClean="0"/>
              <a:t>event</a:t>
            </a:r>
            <a:r>
              <a:rPr lang="fr-FR" dirty="0" smtClean="0"/>
              <a:t> </a:t>
            </a:r>
            <a:r>
              <a:rPr lang="fr-FR" dirty="0" err="1" smtClean="0"/>
              <a:t>processing</a:t>
            </a:r>
            <a:r>
              <a:rPr lang="fr-FR" dirty="0" smtClean="0"/>
              <a:t> </a:t>
            </a:r>
            <a:r>
              <a:rPr lang="fr-FR" dirty="0" err="1" smtClean="0"/>
              <a:t>framework</a:t>
            </a:r>
            <a:r>
              <a:rPr lang="fr-FR" dirty="0" smtClean="0"/>
              <a:t> for </a:t>
            </a:r>
            <a:r>
              <a:rPr lang="fr-FR" dirty="0" err="1" smtClean="0"/>
              <a:t>high-energy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Colin </a:t>
            </a:r>
            <a:r>
              <a:rPr lang="fr-FR" dirty="0" err="1" smtClean="0"/>
              <a:t>Bernet</a:t>
            </a:r>
            <a:r>
              <a:rPr lang="fr-FR" dirty="0" smtClean="0"/>
              <a:t>, IPNL/IN2P3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1054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Why</a:t>
            </a:r>
            <a:r>
              <a:rPr lang="fr-FR" dirty="0" smtClean="0"/>
              <a:t> python?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4648200" y="1589520"/>
            <a:ext cx="4038600" cy="4525963"/>
          </a:xfrm>
        </p:spPr>
        <p:txBody>
          <a:bodyPr>
            <a:normAutofit fontScale="70000" lnSpcReduction="20000"/>
          </a:bodyPr>
          <a:lstStyle/>
          <a:p>
            <a:r>
              <a:rPr lang="fr-FR" dirty="0" err="1" smtClean="0"/>
              <a:t>Very</a:t>
            </a:r>
            <a:r>
              <a:rPr lang="fr-FR" dirty="0" smtClean="0"/>
              <a:t> large user base </a:t>
            </a:r>
          </a:p>
          <a:p>
            <a:r>
              <a:rPr lang="fr-FR" dirty="0"/>
              <a:t>S</a:t>
            </a:r>
            <a:r>
              <a:rPr lang="fr-FR" dirty="0" smtClean="0"/>
              <a:t>uper </a:t>
            </a:r>
            <a:r>
              <a:rPr lang="fr-FR" dirty="0" err="1" smtClean="0"/>
              <a:t>easy</a:t>
            </a:r>
            <a:r>
              <a:rPr lang="fr-FR" dirty="0" smtClean="0"/>
              <a:t> to </a:t>
            </a:r>
            <a:r>
              <a:rPr lang="fr-FR" dirty="0" err="1" smtClean="0"/>
              <a:t>learn</a:t>
            </a:r>
            <a:endParaRPr lang="fr-FR" dirty="0" smtClean="0"/>
          </a:p>
          <a:p>
            <a:r>
              <a:rPr lang="fr-FR" dirty="0"/>
              <a:t>L</a:t>
            </a:r>
            <a:r>
              <a:rPr lang="fr-FR" dirty="0" smtClean="0"/>
              <a:t>ight &amp; short code</a:t>
            </a:r>
          </a:p>
          <a:p>
            <a:r>
              <a:rPr lang="fr-FR" dirty="0"/>
              <a:t>G</a:t>
            </a:r>
            <a:r>
              <a:rPr lang="fr-FR" dirty="0" smtClean="0"/>
              <a:t>ood performance</a:t>
            </a:r>
          </a:p>
          <a:p>
            <a:pPr lvl="1"/>
            <a:r>
              <a:rPr lang="fr-FR" dirty="0" err="1" smtClean="0"/>
              <a:t>usually</a:t>
            </a:r>
            <a:r>
              <a:rPr lang="fr-FR" dirty="0" smtClean="0"/>
              <a:t> drives C or C++ modules</a:t>
            </a:r>
          </a:p>
          <a:p>
            <a:r>
              <a:rPr lang="fr-FR" dirty="0" err="1"/>
              <a:t>F</a:t>
            </a:r>
            <a:r>
              <a:rPr lang="fr-FR" dirty="0" err="1" smtClean="0"/>
              <a:t>eature</a:t>
            </a:r>
            <a:r>
              <a:rPr lang="fr-FR" dirty="0" smtClean="0"/>
              <a:t> </a:t>
            </a:r>
            <a:r>
              <a:rPr lang="fr-FR" dirty="0" err="1" smtClean="0"/>
              <a:t>rich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massive and </a:t>
            </a:r>
            <a:r>
              <a:rPr lang="fr-FR" dirty="0" err="1" smtClean="0"/>
              <a:t>easy</a:t>
            </a:r>
            <a:r>
              <a:rPr lang="fr-FR" dirty="0" smtClean="0"/>
              <a:t>-</a:t>
            </a:r>
            <a:r>
              <a:rPr lang="fr-FR" dirty="0" err="1" smtClean="0"/>
              <a:t>to-use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>standard </a:t>
            </a:r>
            <a:r>
              <a:rPr lang="fr-FR" dirty="0" err="1" smtClean="0"/>
              <a:t>library</a:t>
            </a:r>
            <a:endParaRPr lang="fr-FR" dirty="0" smtClean="0"/>
          </a:p>
          <a:p>
            <a:r>
              <a:rPr lang="fr-FR" dirty="0" err="1"/>
              <a:t>D</a:t>
            </a:r>
            <a:r>
              <a:rPr lang="fr-FR" dirty="0" err="1" smtClean="0"/>
              <a:t>ynamic</a:t>
            </a:r>
            <a:r>
              <a:rPr lang="fr-FR" dirty="0" smtClean="0"/>
              <a:t> </a:t>
            </a:r>
            <a:r>
              <a:rPr lang="fr-FR" dirty="0" err="1" smtClean="0"/>
              <a:t>typing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good for </a:t>
            </a:r>
            <a:r>
              <a:rPr lang="fr-FR" dirty="0" err="1" smtClean="0"/>
              <a:t>multichannel</a:t>
            </a:r>
            <a:r>
              <a:rPr lang="fr-FR" dirty="0" smtClean="0"/>
              <a:t> analyses</a:t>
            </a:r>
          </a:p>
          <a:p>
            <a:pPr lvl="1"/>
            <a:r>
              <a:rPr lang="fr-FR" dirty="0" smtClean="0"/>
              <a:t>code </a:t>
            </a:r>
            <a:r>
              <a:rPr lang="fr-FR" dirty="0" err="1" smtClean="0"/>
              <a:t>highly</a:t>
            </a:r>
            <a:r>
              <a:rPr lang="fr-FR" dirty="0" smtClean="0"/>
              <a:t> </a:t>
            </a:r>
            <a:r>
              <a:rPr lang="fr-FR" dirty="0" err="1" smtClean="0"/>
              <a:t>reusable</a:t>
            </a:r>
            <a:endParaRPr lang="fr-FR" dirty="0" smtClean="0"/>
          </a:p>
          <a:p>
            <a:r>
              <a:rPr lang="fr-FR" dirty="0" err="1"/>
              <a:t>P</a:t>
            </a:r>
            <a:r>
              <a:rPr lang="fr-FR" dirty="0" err="1" smtClean="0"/>
              <a:t>roductivity</a:t>
            </a:r>
            <a:r>
              <a:rPr lang="fr-FR" dirty="0" smtClean="0"/>
              <a:t> x 5-10 w/r C++</a:t>
            </a:r>
          </a:p>
          <a:p>
            <a:r>
              <a:rPr lang="fr-FR" dirty="0" smtClean="0"/>
              <a:t>Forget about ROOT CINT</a:t>
            </a:r>
            <a:r>
              <a:rPr lang="fr-FR" dirty="0" smtClean="0"/>
              <a:t> </a:t>
            </a:r>
          </a:p>
          <a:p>
            <a:r>
              <a:rPr lang="fr-FR" dirty="0" smtClean="0"/>
              <a:t>The « glue »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everything</a:t>
            </a:r>
            <a:endParaRPr lang="fr-FR" dirty="0" smtClean="0"/>
          </a:p>
          <a:p>
            <a:r>
              <a:rPr lang="fr-FR" dirty="0" smtClean="0"/>
              <a:t>Just a lot of fun!</a:t>
            </a:r>
            <a:endParaRPr lang="fr-FR" dirty="0" smtClean="0"/>
          </a:p>
          <a:p>
            <a:pPr lvl="1">
              <a:buNone/>
            </a:pPr>
            <a:endParaRPr lang="fr-FR" dirty="0" smtClean="0"/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26" y="2032832"/>
            <a:ext cx="4121358" cy="3093766"/>
          </a:xfrm>
          <a:prstGeom prst="rect">
            <a:avLst/>
          </a:prstGeom>
        </p:spPr>
      </p:pic>
      <p:sp>
        <p:nvSpPr>
          <p:cNvPr id="7" name="Explosion 1 6"/>
          <p:cNvSpPr/>
          <p:nvPr/>
        </p:nvSpPr>
        <p:spPr>
          <a:xfrm>
            <a:off x="152865" y="4050717"/>
            <a:ext cx="905434" cy="834836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209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Why</a:t>
            </a:r>
            <a:r>
              <a:rPr lang="fr-FR" dirty="0" smtClean="0"/>
              <a:t> not python?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Some</a:t>
            </a:r>
            <a:r>
              <a:rPr lang="fr-FR" dirty="0" smtClean="0"/>
              <a:t> arguments </a:t>
            </a:r>
            <a:r>
              <a:rPr lang="fr-FR" dirty="0" err="1" smtClean="0"/>
              <a:t>against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It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slow</a:t>
            </a:r>
          </a:p>
          <a:p>
            <a:pPr marL="0" indent="0"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No compilation?? 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 smtClean="0"/>
              <a:t>another</a:t>
            </a:r>
            <a:r>
              <a:rPr lang="fr-FR" dirty="0" smtClean="0"/>
              <a:t> </a:t>
            </a:r>
            <a:r>
              <a:rPr lang="fr-FR" dirty="0" err="1" smtClean="0"/>
              <a:t>language</a:t>
            </a:r>
            <a:r>
              <a:rPr lang="fr-FR" dirty="0" smtClean="0"/>
              <a:t> to </a:t>
            </a:r>
            <a:r>
              <a:rPr lang="fr-FR" dirty="0" err="1" smtClean="0"/>
              <a:t>learn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C++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enough</a:t>
            </a:r>
            <a:r>
              <a:rPr lang="fr-FR" dirty="0" smtClean="0"/>
              <a:t> of a pain in the @!#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 smtClean="0"/>
              <a:t>But in </a:t>
            </a:r>
            <a:r>
              <a:rPr lang="fr-FR" dirty="0" err="1" smtClean="0"/>
              <a:t>fact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err="1" smtClean="0"/>
              <a:t>Usually</a:t>
            </a:r>
            <a:r>
              <a:rPr lang="fr-FR" dirty="0" smtClean="0"/>
              <a:t> drives c or </a:t>
            </a:r>
            <a:r>
              <a:rPr lang="fr-FR" dirty="0" err="1" smtClean="0"/>
              <a:t>c++</a:t>
            </a:r>
            <a:r>
              <a:rPr lang="fr-FR" dirty="0" smtClean="0"/>
              <a:t> </a:t>
            </a:r>
            <a:r>
              <a:rPr lang="fr-FR" dirty="0" err="1" smtClean="0"/>
              <a:t>libraries</a:t>
            </a:r>
            <a:endParaRPr lang="fr-FR" dirty="0" smtClean="0"/>
          </a:p>
          <a:p>
            <a:r>
              <a:rPr lang="fr-FR" dirty="0" err="1" smtClean="0"/>
              <a:t>Huge</a:t>
            </a:r>
            <a:r>
              <a:rPr lang="fr-FR" dirty="0" smtClean="0"/>
              <a:t> </a:t>
            </a:r>
            <a:r>
              <a:rPr lang="fr-FR" dirty="0" err="1" smtClean="0"/>
              <a:t>amount</a:t>
            </a:r>
            <a:r>
              <a:rPr lang="fr-FR" dirty="0" smtClean="0"/>
              <a:t> of time </a:t>
            </a:r>
            <a:r>
              <a:rPr lang="fr-FR" dirty="0" err="1" smtClean="0"/>
              <a:t>gained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flexibility</a:t>
            </a:r>
            <a:r>
              <a:rPr lang="fr-FR" dirty="0" smtClean="0"/>
              <a:t>, </a:t>
            </a:r>
            <a:r>
              <a:rPr lang="fr-FR" dirty="0" err="1" smtClean="0"/>
              <a:t>high-level</a:t>
            </a:r>
            <a:r>
              <a:rPr lang="fr-FR" dirty="0" smtClean="0"/>
              <a:t> </a:t>
            </a:r>
            <a:r>
              <a:rPr lang="fr-FR" dirty="0" err="1" smtClean="0"/>
              <a:t>tools</a:t>
            </a:r>
            <a:r>
              <a:rPr lang="fr-FR" dirty="0" smtClean="0"/>
              <a:t>, code </a:t>
            </a:r>
            <a:r>
              <a:rPr lang="fr-FR" dirty="0" err="1" smtClean="0"/>
              <a:t>reusability</a:t>
            </a:r>
            <a:r>
              <a:rPr lang="fr-FR" dirty="0" smtClean="0"/>
              <a:t>, terse </a:t>
            </a:r>
            <a:r>
              <a:rPr lang="fr-FR" dirty="0" err="1" smtClean="0"/>
              <a:t>syntax</a:t>
            </a:r>
            <a:endParaRPr lang="fr-FR" dirty="0" smtClean="0"/>
          </a:p>
          <a:p>
            <a:pPr lvl="1"/>
            <a:endParaRPr lang="fr-FR" dirty="0"/>
          </a:p>
          <a:p>
            <a:r>
              <a:rPr lang="fr-FR" dirty="0" smtClean="0"/>
              <a:t>Lots of </a:t>
            </a:r>
            <a:r>
              <a:rPr lang="fr-FR" dirty="0" err="1" smtClean="0"/>
              <a:t>checks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runtime</a:t>
            </a:r>
            <a:endParaRPr lang="fr-FR" dirty="0" smtClean="0"/>
          </a:p>
          <a:p>
            <a:pPr lvl="1"/>
            <a:r>
              <a:rPr lang="fr-FR" dirty="0" smtClean="0"/>
              <a:t>Run, </a:t>
            </a:r>
            <a:r>
              <a:rPr lang="fr-FR" dirty="0" err="1" smtClean="0"/>
              <a:t>get</a:t>
            </a:r>
            <a:r>
              <a:rPr lang="fr-FR" dirty="0" smtClean="0"/>
              <a:t> exceptions, </a:t>
            </a:r>
            <a:r>
              <a:rPr lang="fr-FR" dirty="0" err="1" smtClean="0"/>
              <a:t>fix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endParaRPr lang="fr-FR" dirty="0" smtClean="0"/>
          </a:p>
          <a:p>
            <a:pPr marL="457200" lvl="1" indent="0">
              <a:buNone/>
            </a:pPr>
            <a:endParaRPr lang="fr-FR" dirty="0" smtClean="0"/>
          </a:p>
          <a:p>
            <a:pPr marL="457200" lvl="1" indent="0">
              <a:buNone/>
            </a:pPr>
            <a:endParaRPr lang="fr-FR" dirty="0"/>
          </a:p>
          <a:p>
            <a:pPr marL="457200" lvl="1" indent="0">
              <a:buNone/>
            </a:pPr>
            <a:endParaRPr lang="fr-FR" dirty="0" smtClean="0"/>
          </a:p>
          <a:p>
            <a:r>
              <a:rPr lang="fr-FR" dirty="0" err="1" smtClean="0"/>
              <a:t>Takes</a:t>
            </a:r>
            <a:r>
              <a:rPr lang="fr-FR" dirty="0" smtClean="0"/>
              <a:t>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a few </a:t>
            </a:r>
            <a:r>
              <a:rPr lang="fr-FR" dirty="0" err="1" smtClean="0"/>
              <a:t>days</a:t>
            </a:r>
            <a:r>
              <a:rPr lang="fr-FR" dirty="0"/>
              <a:t> </a:t>
            </a:r>
            <a:r>
              <a:rPr lang="fr-FR" dirty="0" smtClean="0"/>
              <a:t>to </a:t>
            </a:r>
            <a:r>
              <a:rPr lang="fr-FR" dirty="0" err="1" smtClean="0"/>
              <a:t>become</a:t>
            </a:r>
            <a:r>
              <a:rPr lang="fr-FR" dirty="0" smtClean="0"/>
              <a:t> efficient, and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love </a:t>
            </a:r>
            <a:r>
              <a:rPr lang="fr-FR" dirty="0" err="1" smtClean="0"/>
              <a:t>this</a:t>
            </a:r>
            <a:r>
              <a:rPr lang="fr-FR" dirty="0" smtClean="0"/>
              <a:t> one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3260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Heppy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60904"/>
          </a:xfrm>
        </p:spPr>
        <p:txBody>
          <a:bodyPr>
            <a:normAutofit/>
          </a:bodyPr>
          <a:lstStyle/>
          <a:p>
            <a:r>
              <a:rPr lang="fr-FR" dirty="0" smtClean="0"/>
              <a:t>Python-</a:t>
            </a:r>
            <a:r>
              <a:rPr lang="fr-FR" dirty="0" err="1" smtClean="0"/>
              <a:t>based</a:t>
            </a:r>
            <a:r>
              <a:rPr lang="fr-FR" dirty="0" smtClean="0"/>
              <a:t> </a:t>
            </a:r>
            <a:r>
              <a:rPr lang="fr-FR" dirty="0" err="1" smtClean="0"/>
              <a:t>event</a:t>
            </a:r>
            <a:r>
              <a:rPr lang="fr-FR" dirty="0" smtClean="0"/>
              <a:t> processor for HEP</a:t>
            </a:r>
          </a:p>
          <a:p>
            <a:pPr lvl="1"/>
            <a:r>
              <a:rPr lang="fr-FR" dirty="0" smtClean="0"/>
              <a:t>Input: </a:t>
            </a:r>
            <a:r>
              <a:rPr lang="fr-FR" dirty="0" err="1" smtClean="0"/>
              <a:t>TTree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Output: </a:t>
            </a:r>
            <a:r>
              <a:rPr lang="fr-FR" dirty="0" err="1" smtClean="0"/>
              <a:t>e.g</a:t>
            </a:r>
            <a:r>
              <a:rPr lang="fr-FR" dirty="0" smtClean="0"/>
              <a:t>. a flat </a:t>
            </a:r>
            <a:r>
              <a:rPr lang="fr-FR" dirty="0" err="1" smtClean="0"/>
              <a:t>ntuple</a:t>
            </a:r>
            <a:r>
              <a:rPr lang="fr-FR" dirty="0" smtClean="0"/>
              <a:t> for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endParaRPr lang="fr-FR" dirty="0" smtClean="0"/>
          </a:p>
          <a:p>
            <a:pPr lvl="1"/>
            <a:r>
              <a:rPr lang="fr-FR" dirty="0" err="1" smtClean="0"/>
              <a:t>Lightweight</a:t>
            </a:r>
            <a:r>
              <a:rPr lang="fr-FR" dirty="0" smtClean="0"/>
              <a:t> : ~2000 </a:t>
            </a:r>
            <a:r>
              <a:rPr lang="fr-FR" dirty="0" err="1" smtClean="0"/>
              <a:t>lines</a:t>
            </a:r>
            <a:r>
              <a:rPr lang="fr-FR" dirty="0" smtClean="0"/>
              <a:t> of code</a:t>
            </a:r>
            <a:endParaRPr lang="fr-FR" dirty="0"/>
          </a:p>
          <a:p>
            <a:r>
              <a:rPr lang="fr-FR" dirty="0" err="1" smtClean="0"/>
              <a:t>GitHub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 smtClean="0"/>
              <a:t>Heppy</a:t>
            </a:r>
            <a:r>
              <a:rPr lang="fr-FR" dirty="0" smtClean="0"/>
              <a:t>: </a:t>
            </a:r>
            <a:r>
              <a:rPr lang="fr-FR" sz="2200" dirty="0" smtClean="0">
                <a:hlinkClick r:id="rId2"/>
              </a:rPr>
              <a:t>https://github.com/HEP-FCC/heppy</a:t>
            </a:r>
            <a:endParaRPr lang="fr-FR" dirty="0" smtClean="0"/>
          </a:p>
          <a:p>
            <a:pPr lvl="1"/>
            <a:r>
              <a:rPr lang="fr-FR" dirty="0" err="1" smtClean="0"/>
              <a:t>Heppy_fcc</a:t>
            </a:r>
            <a:r>
              <a:rPr lang="fr-FR" dirty="0" smtClean="0"/>
              <a:t>: </a:t>
            </a:r>
            <a:r>
              <a:rPr lang="fr-FR" sz="2200" dirty="0" smtClean="0">
                <a:hlinkClick r:id="rId3"/>
              </a:rPr>
              <a:t>https://github.com/HEP-FCC/heppy_fcc</a:t>
            </a:r>
            <a:endParaRPr lang="fr-FR" sz="2200" dirty="0" smtClean="0"/>
          </a:p>
          <a:p>
            <a:r>
              <a:rPr lang="fr-FR" dirty="0" smtClean="0"/>
              <a:t>Documentation for FCC:</a:t>
            </a:r>
          </a:p>
          <a:p>
            <a:pPr lvl="1"/>
            <a:r>
              <a:rPr lang="fr-FR" sz="2000" dirty="0" smtClean="0">
                <a:hlinkClick r:id="rId4"/>
              </a:rPr>
              <a:t>https://twiki.cern.ch/twiki/bin/viewauth/FCC/FCCSoftwareHeppy</a:t>
            </a:r>
            <a:endParaRPr lang="fr-FR" sz="2000" dirty="0" smtClean="0"/>
          </a:p>
          <a:p>
            <a:pPr marL="457200" lvl="1" indent="0">
              <a:buNone/>
            </a:pPr>
            <a:endParaRPr lang="fr-FR" dirty="0" smtClean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9866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Users</a:t>
            </a:r>
            <a:r>
              <a:rPr lang="fr-FR" dirty="0" smtClean="0"/>
              <a:t> and </a:t>
            </a:r>
            <a:r>
              <a:rPr lang="fr-FR" dirty="0" err="1" smtClean="0"/>
              <a:t>Developers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err="1" smtClean="0"/>
              <a:t>Used</a:t>
            </a:r>
            <a:r>
              <a:rPr lang="fr-FR" dirty="0" smtClean="0"/>
              <a:t> in major CMS analyses</a:t>
            </a:r>
          </a:p>
          <a:p>
            <a:pPr lvl="1"/>
            <a:r>
              <a:rPr lang="fr-FR" dirty="0" smtClean="0"/>
              <a:t>H</a:t>
            </a:r>
            <a:r>
              <a:rPr lang="fr-FR" dirty="0" smtClean="0">
                <a:sym typeface="Wingdings"/>
              </a:rPr>
              <a:t>ZZ4 leptons</a:t>
            </a:r>
          </a:p>
          <a:p>
            <a:pPr lvl="1"/>
            <a:r>
              <a:rPr lang="fr-FR" dirty="0" err="1" smtClean="0">
                <a:sym typeface="Wingdings"/>
              </a:rPr>
              <a:t>Hττ</a:t>
            </a:r>
            <a:endParaRPr lang="fr-FR" dirty="0" smtClean="0">
              <a:sym typeface="Wingdings"/>
            </a:endParaRPr>
          </a:p>
          <a:p>
            <a:pPr lvl="1"/>
            <a:r>
              <a:rPr lang="fr-FR" dirty="0" err="1" smtClean="0">
                <a:sym typeface="Wingdings"/>
              </a:rPr>
              <a:t>ttH</a:t>
            </a:r>
            <a:r>
              <a:rPr lang="fr-FR" dirty="0">
                <a:sym typeface="Wingdings"/>
              </a:rPr>
              <a:t> </a:t>
            </a:r>
            <a:r>
              <a:rPr lang="fr-FR" dirty="0" smtClean="0">
                <a:sym typeface="Wingdings"/>
              </a:rPr>
              <a:t> leptons </a:t>
            </a:r>
          </a:p>
          <a:p>
            <a:pPr lvl="1"/>
            <a:r>
              <a:rPr lang="fr-FR" dirty="0" smtClean="0">
                <a:sym typeface="Wingdings"/>
              </a:rPr>
              <a:t>SUSY </a:t>
            </a:r>
            <a:r>
              <a:rPr lang="fr-FR" dirty="0" err="1" smtClean="0">
                <a:sym typeface="Wingdings"/>
              </a:rPr>
              <a:t>searches</a:t>
            </a:r>
            <a:r>
              <a:rPr lang="fr-FR" dirty="0" smtClean="0">
                <a:sym typeface="Wingdings"/>
              </a:rPr>
              <a:t> (≥0 leptons)</a:t>
            </a:r>
          </a:p>
          <a:p>
            <a:pPr lvl="1"/>
            <a:r>
              <a:rPr lang="fr-FR" dirty="0" smtClean="0">
                <a:sym typeface="Wingdings"/>
              </a:rPr>
              <a:t>Top standard model analyses</a:t>
            </a:r>
          </a:p>
          <a:p>
            <a:pPr lvl="1"/>
            <a:r>
              <a:rPr lang="fr-FR" dirty="0" smtClean="0">
                <a:sym typeface="Wingdings"/>
              </a:rPr>
              <a:t>W mass </a:t>
            </a:r>
            <a:r>
              <a:rPr lang="fr-FR" dirty="0" err="1" smtClean="0">
                <a:sym typeface="Wingdings"/>
              </a:rPr>
              <a:t>measurement</a:t>
            </a:r>
            <a:endParaRPr lang="fr-FR" dirty="0" smtClean="0">
              <a:sym typeface="Wingdings"/>
            </a:endParaRPr>
          </a:p>
          <a:p>
            <a:pPr lvl="1"/>
            <a:r>
              <a:rPr lang="fr-FR" dirty="0" err="1" smtClean="0">
                <a:sym typeface="Wingdings"/>
              </a:rPr>
              <a:t>Particle</a:t>
            </a:r>
            <a:r>
              <a:rPr lang="fr-FR" dirty="0" smtClean="0">
                <a:sym typeface="Wingdings"/>
              </a:rPr>
              <a:t> flow performance </a:t>
            </a:r>
            <a:r>
              <a:rPr lang="fr-FR" dirty="0" err="1" smtClean="0">
                <a:sym typeface="Wingdings"/>
              </a:rPr>
              <a:t>measurements</a:t>
            </a:r>
            <a:r>
              <a:rPr lang="fr-FR" dirty="0" smtClean="0">
                <a:sym typeface="Wingdings"/>
              </a:rPr>
              <a:t> </a:t>
            </a:r>
          </a:p>
          <a:p>
            <a:pPr lvl="1"/>
            <a:endParaRPr lang="fr-FR" dirty="0" smtClean="0">
              <a:sym typeface="Wingdings"/>
            </a:endParaRPr>
          </a:p>
          <a:p>
            <a:r>
              <a:rPr lang="fr-FR" dirty="0" smtClean="0">
                <a:sym typeface="Wingdings"/>
              </a:rPr>
              <a:t>And for the FCC </a:t>
            </a:r>
            <a:r>
              <a:rPr lang="fr-FR" dirty="0" err="1" smtClean="0">
                <a:sym typeface="Wingdings"/>
              </a:rPr>
              <a:t>already</a:t>
            </a:r>
            <a:r>
              <a:rPr lang="fr-FR" dirty="0" smtClean="0">
                <a:sym typeface="Wingdings"/>
              </a:rPr>
              <a:t>!</a:t>
            </a:r>
          </a:p>
          <a:p>
            <a:pPr lvl="1"/>
            <a:r>
              <a:rPr lang="fr-FR" dirty="0" smtClean="0">
                <a:sym typeface="Wingdings"/>
              </a:rPr>
              <a:t>CERN team TLEP analyses</a:t>
            </a:r>
            <a:br>
              <a:rPr lang="fr-FR" dirty="0" smtClean="0">
                <a:sym typeface="Wingdings"/>
              </a:rPr>
            </a:br>
            <a:r>
              <a:rPr lang="fr-FR" dirty="0"/>
              <a:t>arxiv:1308.6176</a:t>
            </a:r>
            <a:endParaRPr lang="fr-FR" dirty="0" smtClean="0">
              <a:sym typeface="Wingdings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495801" cy="4525963"/>
          </a:xfrm>
        </p:spPr>
        <p:txBody>
          <a:bodyPr>
            <a:normAutofit fontScale="85000" lnSpcReduction="10000"/>
          </a:bodyPr>
          <a:lstStyle/>
          <a:p>
            <a:r>
              <a:rPr lang="fr-FR" dirty="0" err="1" smtClean="0"/>
              <a:t>Core</a:t>
            </a:r>
            <a:r>
              <a:rPr lang="fr-FR" dirty="0" smtClean="0"/>
              <a:t> </a:t>
            </a:r>
            <a:r>
              <a:rPr lang="fr-FR" dirty="0" err="1" smtClean="0"/>
              <a:t>framework</a:t>
            </a:r>
            <a:r>
              <a:rPr lang="fr-FR" dirty="0" smtClean="0"/>
              <a:t> </a:t>
            </a:r>
            <a:r>
              <a:rPr lang="fr-FR" dirty="0" err="1" smtClean="0"/>
              <a:t>developers</a:t>
            </a:r>
            <a:endParaRPr lang="fr-FR" dirty="0" smtClean="0"/>
          </a:p>
          <a:p>
            <a:pPr lvl="1"/>
            <a:r>
              <a:rPr lang="fr-FR" dirty="0" smtClean="0"/>
              <a:t>C. B. (CMS), 2011</a:t>
            </a:r>
            <a:endParaRPr lang="fr-FR" dirty="0"/>
          </a:p>
          <a:p>
            <a:pPr lvl="1"/>
            <a:r>
              <a:rPr lang="fr-FR" dirty="0" smtClean="0"/>
              <a:t>Giovanni Petrucciani (CMS), 2014</a:t>
            </a:r>
          </a:p>
          <a:p>
            <a:pPr lvl="1"/>
            <a:r>
              <a:rPr lang="fr-FR" dirty="0" smtClean="0"/>
              <a:t>Andrea </a:t>
            </a:r>
            <a:r>
              <a:rPr lang="fr-FR" dirty="0" err="1" smtClean="0"/>
              <a:t>Rizzi</a:t>
            </a:r>
            <a:r>
              <a:rPr lang="fr-FR" dirty="0" smtClean="0"/>
              <a:t> (CMS), 2014</a:t>
            </a:r>
          </a:p>
          <a:p>
            <a:pPr lvl="1"/>
            <a:r>
              <a:rPr lang="fr-FR" dirty="0" smtClean="0"/>
              <a:t>Non-CMS people </a:t>
            </a:r>
            <a:r>
              <a:rPr lang="fr-FR" dirty="0" err="1" smtClean="0"/>
              <a:t>welcome</a:t>
            </a:r>
            <a:r>
              <a:rPr lang="fr-FR" dirty="0" smtClean="0"/>
              <a:t> </a:t>
            </a:r>
            <a:r>
              <a:rPr lang="fr-FR" dirty="0" smtClean="0">
                <a:sym typeface="Wingdings"/>
              </a:rPr>
              <a:t> </a:t>
            </a:r>
            <a:endParaRPr lang="fr-FR" dirty="0" smtClean="0"/>
          </a:p>
          <a:p>
            <a:pPr lvl="1"/>
            <a:endParaRPr lang="fr-FR" dirty="0"/>
          </a:p>
          <a:p>
            <a:r>
              <a:rPr lang="fr-FR" dirty="0" smtClean="0"/>
              <a:t>Lots of new </a:t>
            </a:r>
            <a:r>
              <a:rPr lang="fr-FR" dirty="0" err="1" smtClean="0"/>
              <a:t>features</a:t>
            </a:r>
            <a:r>
              <a:rPr lang="fr-FR" dirty="0" smtClean="0"/>
              <a:t>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proposed</a:t>
            </a:r>
            <a:r>
              <a:rPr lang="fr-FR" dirty="0" smtClean="0"/>
              <a:t> and </a:t>
            </a:r>
            <a:r>
              <a:rPr lang="fr-FR" dirty="0" err="1" smtClean="0"/>
              <a:t>explored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the moment. </a:t>
            </a:r>
          </a:p>
          <a:p>
            <a:pPr marL="0" indent="0">
              <a:buNone/>
            </a:pPr>
            <a:endParaRPr lang="fr-FR" dirty="0" smtClean="0"/>
          </a:p>
          <a:p>
            <a:pPr marL="457200" lvl="1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1250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Short </a:t>
            </a:r>
            <a:r>
              <a:rPr lang="fr-FR" dirty="0" err="1" smtClean="0"/>
              <a:t>demo</a:t>
            </a:r>
            <a:r>
              <a:rPr lang="fr-FR" dirty="0" smtClean="0"/>
              <a:t> if network </a:t>
            </a:r>
            <a:r>
              <a:rPr lang="fr-FR" dirty="0" err="1" smtClean="0"/>
              <a:t>allows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To </a:t>
            </a:r>
            <a:r>
              <a:rPr lang="fr-FR" dirty="0" err="1" smtClean="0"/>
              <a:t>get</a:t>
            </a:r>
            <a:r>
              <a:rPr lang="fr-FR" dirty="0" smtClean="0"/>
              <a:t> </a:t>
            </a:r>
            <a:r>
              <a:rPr lang="fr-FR" dirty="0" err="1" smtClean="0"/>
              <a:t>started</a:t>
            </a:r>
            <a:r>
              <a:rPr lang="fr-FR" dirty="0" smtClean="0"/>
              <a:t>, </a:t>
            </a:r>
            <a:r>
              <a:rPr lang="fr-FR" dirty="0" err="1" smtClean="0"/>
              <a:t>follow</a:t>
            </a:r>
            <a:r>
              <a:rPr lang="fr-FR" dirty="0" smtClean="0"/>
              <a:t>:</a:t>
            </a:r>
          </a:p>
          <a:p>
            <a:endParaRPr lang="fr-FR" dirty="0" smtClean="0"/>
          </a:p>
          <a:p>
            <a:pPr lvl="1"/>
            <a:r>
              <a:rPr lang="fr-FR" dirty="0" smtClean="0"/>
              <a:t>The python tutorial if not </a:t>
            </a:r>
            <a:r>
              <a:rPr lang="fr-FR" dirty="0" err="1" smtClean="0"/>
              <a:t>yet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(5 </a:t>
            </a:r>
            <a:r>
              <a:rPr lang="fr-FR" dirty="0" err="1" smtClean="0"/>
              <a:t>hours</a:t>
            </a:r>
            <a:r>
              <a:rPr lang="fr-FR" dirty="0" smtClean="0"/>
              <a:t>) </a:t>
            </a:r>
            <a:r>
              <a:rPr lang="fr-FR" sz="2000" dirty="0" smtClean="0">
                <a:hlinkClick r:id="rId2"/>
              </a:rPr>
              <a:t>https://docs.python.org/2/tutorial/</a:t>
            </a:r>
            <a:endParaRPr lang="fr-FR" sz="2000" dirty="0" smtClean="0"/>
          </a:p>
          <a:p>
            <a:pPr lvl="1"/>
            <a:endParaRPr lang="fr-FR" sz="2000" dirty="0" smtClean="0"/>
          </a:p>
          <a:p>
            <a:pPr lvl="1"/>
            <a:r>
              <a:rPr lang="fr-FR" dirty="0" smtClean="0"/>
              <a:t>The FCC </a:t>
            </a:r>
            <a:r>
              <a:rPr lang="fr-FR" dirty="0" err="1" smtClean="0"/>
              <a:t>heppy</a:t>
            </a:r>
            <a:r>
              <a:rPr lang="fr-FR" dirty="0" smtClean="0"/>
              <a:t> documentation (1 </a:t>
            </a:r>
            <a:r>
              <a:rPr lang="fr-FR" dirty="0" err="1" smtClean="0"/>
              <a:t>hour</a:t>
            </a:r>
            <a:r>
              <a:rPr lang="fr-FR" dirty="0" smtClean="0"/>
              <a:t>) </a:t>
            </a:r>
            <a:br>
              <a:rPr lang="fr-FR" dirty="0" smtClean="0"/>
            </a:br>
            <a:r>
              <a:rPr lang="fr-FR" sz="2000" dirty="0" smtClean="0">
                <a:hlinkClick r:id="rId3"/>
              </a:rPr>
              <a:t>https://twiki.cern.ch/twiki/bin/viewauth/FCC/FCCSoftwareHeppy</a:t>
            </a:r>
            <a:endParaRPr lang="fr-FR" sz="2000" dirty="0" smtClean="0"/>
          </a:p>
          <a:p>
            <a:pPr lvl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1056916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353</Words>
  <Application>Microsoft Macintosh PowerPoint</Application>
  <PresentationFormat>Présentation à l'écran (4:3)</PresentationFormat>
  <Paragraphs>78</Paragraphs>
  <Slides>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heppy</vt:lpstr>
      <vt:lpstr>Why python?</vt:lpstr>
      <vt:lpstr>Why not python?</vt:lpstr>
      <vt:lpstr>Heppy </vt:lpstr>
      <vt:lpstr>Users and Developers</vt:lpstr>
      <vt:lpstr>Short demo if network allows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heppy</dc:title>
  <dc:creator>admin admin</dc:creator>
  <cp:lastModifiedBy>admin admin</cp:lastModifiedBy>
  <cp:revision>8</cp:revision>
  <dcterms:created xsi:type="dcterms:W3CDTF">2014-10-16T08:21:09Z</dcterms:created>
  <dcterms:modified xsi:type="dcterms:W3CDTF">2014-10-16T09:12:07Z</dcterms:modified>
</cp:coreProperties>
</file>