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73" r:id="rId2"/>
    <p:sldId id="603" r:id="rId3"/>
    <p:sldId id="691" r:id="rId4"/>
    <p:sldId id="646" r:id="rId5"/>
    <p:sldId id="693" r:id="rId6"/>
    <p:sldId id="682" r:id="rId7"/>
    <p:sldId id="683" r:id="rId8"/>
    <p:sldId id="684" r:id="rId9"/>
    <p:sldId id="692" r:id="rId10"/>
    <p:sldId id="700" r:id="rId11"/>
    <p:sldId id="685" r:id="rId12"/>
    <p:sldId id="654" r:id="rId13"/>
    <p:sldId id="656" r:id="rId14"/>
    <p:sldId id="658" r:id="rId15"/>
    <p:sldId id="670" r:id="rId16"/>
    <p:sldId id="661" r:id="rId17"/>
    <p:sldId id="663" r:id="rId18"/>
    <p:sldId id="698" r:id="rId19"/>
    <p:sldId id="659" r:id="rId20"/>
    <p:sldId id="662" r:id="rId21"/>
    <p:sldId id="687" r:id="rId22"/>
    <p:sldId id="689" r:id="rId23"/>
    <p:sldId id="694" r:id="rId24"/>
    <p:sldId id="686" r:id="rId25"/>
    <p:sldId id="695" r:id="rId26"/>
    <p:sldId id="677" r:id="rId27"/>
    <p:sldId id="696" r:id="rId28"/>
    <p:sldId id="697" r:id="rId29"/>
  </p:sldIdLst>
  <p:sldSz cx="9906000" cy="6858000" type="A4"/>
  <p:notesSz cx="9928225" cy="6797675"/>
  <p:embeddedFontLst>
    <p:embeddedFont>
      <p:font typeface="Cambria Math" panose="02040503050406030204" pitchFamily="18" charset="0"/>
      <p:regular r:id="rId32"/>
    </p:embeddedFont>
    <p:embeddedFont>
      <p:font typeface="Tahoma" panose="020B0604030504040204" pitchFamily="34" charset="0"/>
      <p:regular r:id="rId33"/>
      <p:bold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Verdana" panose="020B0604030504040204" pitchFamily="34" charset="0"/>
      <p:regular r:id="rId39"/>
      <p:bold r:id="rId40"/>
      <p:italic r:id="rId41"/>
      <p:boldItalic r:id="rId42"/>
    </p:embeddedFont>
  </p:embeddedFontLst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A78ECCE-E9E9-45F3-B621-F28DFE642D9C}">
          <p14:sldIdLst>
            <p14:sldId id="373"/>
            <p14:sldId id="603"/>
            <p14:sldId id="691"/>
            <p14:sldId id="646"/>
            <p14:sldId id="693"/>
            <p14:sldId id="682"/>
            <p14:sldId id="683"/>
            <p14:sldId id="684"/>
            <p14:sldId id="692"/>
            <p14:sldId id="700"/>
            <p14:sldId id="685"/>
            <p14:sldId id="654"/>
            <p14:sldId id="656"/>
            <p14:sldId id="658"/>
            <p14:sldId id="670"/>
            <p14:sldId id="661"/>
            <p14:sldId id="663"/>
            <p14:sldId id="698"/>
            <p14:sldId id="659"/>
            <p14:sldId id="662"/>
            <p14:sldId id="687"/>
            <p14:sldId id="689"/>
            <p14:sldId id="694"/>
            <p14:sldId id="686"/>
            <p14:sldId id="695"/>
            <p14:sldId id="677"/>
            <p14:sldId id="696"/>
            <p14:sldId id="6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08">
          <p15:clr>
            <a:srgbClr val="A4A3A4"/>
          </p15:clr>
        </p15:guide>
        <p15:guide id="2" pos="149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CC00FF"/>
    <a:srgbClr val="00CC00"/>
    <a:srgbClr val="FFFFFF"/>
    <a:srgbClr val="00FFFF"/>
    <a:srgbClr val="FFFFCC"/>
    <a:srgbClr val="99FFCC"/>
    <a:srgbClr val="FF6600"/>
    <a:srgbClr val="FF99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681" autoAdjust="0"/>
    <p:restoredTop sz="94945" autoAdjust="0"/>
  </p:normalViewPr>
  <p:slideViewPr>
    <p:cSldViewPr snapToObjects="1">
      <p:cViewPr varScale="1">
        <p:scale>
          <a:sx n="173" d="100"/>
          <a:sy n="173" d="100"/>
        </p:scale>
        <p:origin x="1014" y="138"/>
      </p:cViewPr>
      <p:guideLst>
        <p:guide orient="horz" pos="3408"/>
        <p:guide pos="1493"/>
      </p:guideLst>
    </p:cSldViewPr>
  </p:slideViewPr>
  <p:outlineViewPr>
    <p:cViewPr>
      <p:scale>
        <a:sx n="33" d="100"/>
        <a:sy n="33" d="100"/>
      </p:scale>
      <p:origin x="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1166" y="-72"/>
      </p:cViewPr>
      <p:guideLst>
        <p:guide orient="horz" pos="2142"/>
        <p:guide pos="312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10767" cy="311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04" tIns="46406" rIns="92804" bIns="46406" numCol="1" anchor="t" anchorCtr="0" compatLnSpc="1">
            <a:prstTxWarp prst="textNoShape">
              <a:avLst/>
            </a:prstTxWarp>
          </a:bodyPr>
          <a:lstStyle>
            <a:lvl1pPr algn="l" defTabSz="928258">
              <a:defRPr sz="1300" b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7459" y="0"/>
            <a:ext cx="4310767" cy="311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04" tIns="46406" rIns="92804" bIns="46406" numCol="1" anchor="t" anchorCtr="0" compatLnSpc="1">
            <a:prstTxWarp prst="textNoShape">
              <a:avLst/>
            </a:prstTxWarp>
          </a:bodyPr>
          <a:lstStyle>
            <a:lvl1pPr algn="r" defTabSz="928258">
              <a:defRPr sz="1300" b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70184"/>
            <a:ext cx="4310767" cy="31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04" tIns="46406" rIns="92804" bIns="46406" numCol="1" anchor="b" anchorCtr="0" compatLnSpc="1">
            <a:prstTxWarp prst="textNoShape">
              <a:avLst/>
            </a:prstTxWarp>
          </a:bodyPr>
          <a:lstStyle>
            <a:lvl1pPr algn="l" defTabSz="928258">
              <a:defRPr sz="1300" b="1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7459" y="6470184"/>
            <a:ext cx="4310767" cy="31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04" tIns="46406" rIns="92804" bIns="46406" numCol="1" anchor="b" anchorCtr="0" compatLnSpc="1">
            <a:prstTxWarp prst="textNoShape">
              <a:avLst/>
            </a:prstTxWarp>
          </a:bodyPr>
          <a:lstStyle>
            <a:lvl1pPr algn="r" defTabSz="928258">
              <a:defRPr sz="1300" b="1"/>
            </a:lvl1pPr>
          </a:lstStyle>
          <a:p>
            <a:pPr>
              <a:defRPr/>
            </a:pPr>
            <a:fld id="{E7D5B556-CD00-45D8-8A52-BEF290E9A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34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1535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3000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792" y="3229192"/>
            <a:ext cx="7941924" cy="30595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26669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6080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3000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792" y="3229192"/>
            <a:ext cx="7941924" cy="30595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5120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04635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989819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47474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376314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253886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31428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3000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792" y="3229192"/>
            <a:ext cx="7941924" cy="30595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443698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91632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3000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792" y="3229192"/>
            <a:ext cx="7941924" cy="30595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978537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299751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213400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700605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3000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792" y="3229192"/>
            <a:ext cx="7941924" cy="30595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0470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218267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046289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493466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99075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392953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810303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3000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792" y="3229192"/>
            <a:ext cx="7941924" cy="30595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72426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4699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51781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306643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4824" y="3228592"/>
            <a:ext cx="7941656" cy="305986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71" tIns="45885" rIns="91771" bIns="45885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268295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2213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5606466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marco.buzio@cern.ch" TargetMode="Externa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3"/>
          <p:cNvSpPr>
            <a:spLocks noChangeArrowheads="1"/>
          </p:cNvSpPr>
          <p:nvPr/>
        </p:nvSpPr>
        <p:spPr bwMode="auto">
          <a:xfrm>
            <a:off x="0" y="6435725"/>
            <a:ext cx="9896475" cy="4206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1094" name="Text Box 70"/>
          <p:cNvSpPr txBox="1">
            <a:spLocks noChangeArrowheads="1"/>
          </p:cNvSpPr>
          <p:nvPr/>
        </p:nvSpPr>
        <p:spPr bwMode="auto">
          <a:xfrm>
            <a:off x="2720752" y="6453188"/>
            <a:ext cx="57975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0"/>
              </a:spcBef>
              <a:defRPr/>
            </a:pPr>
            <a:r>
              <a:rPr lang="en-US" sz="1000" i="1" dirty="0" smtClean="0">
                <a:solidFill>
                  <a:schemeClr val="bg2"/>
                </a:solidFill>
                <a:latin typeface="Calibri" pitchFamily="34" charset="0"/>
              </a:rPr>
              <a:t>“</a:t>
            </a:r>
            <a:r>
              <a:rPr lang="en-GB" sz="1000" i="1" dirty="0" smtClean="0">
                <a:solidFill>
                  <a:schemeClr val="bg2"/>
                </a:solidFill>
                <a:latin typeface="Calibri" pitchFamily="34" charset="0"/>
              </a:rPr>
              <a:t>PS Booster B-train upgrade</a:t>
            </a:r>
            <a:r>
              <a:rPr lang="en-US" sz="1000" i="1" dirty="0" smtClean="0">
                <a:solidFill>
                  <a:schemeClr val="bg2"/>
                </a:solidFill>
                <a:latin typeface="Calibri" pitchFamily="34" charset="0"/>
              </a:rPr>
              <a:t>”</a:t>
            </a:r>
            <a:r>
              <a:rPr lang="en-US" sz="1000" dirty="0" smtClean="0">
                <a:solidFill>
                  <a:schemeClr val="bg2"/>
                </a:solidFill>
                <a:latin typeface="Calibri" pitchFamily="34" charset="0"/>
              </a:rPr>
              <a:t/>
            </a:r>
            <a:br>
              <a:rPr lang="en-US" sz="1000" dirty="0" smtClean="0">
                <a:solidFill>
                  <a:schemeClr val="bg2"/>
                </a:solidFill>
                <a:latin typeface="Calibri" pitchFamily="34" charset="0"/>
              </a:rPr>
            </a:br>
            <a:r>
              <a:rPr lang="en-GB" sz="1000" dirty="0" smtClean="0">
                <a:solidFill>
                  <a:schemeClr val="bg2"/>
                </a:solidFill>
                <a:latin typeface="Calibri" pitchFamily="34" charset="0"/>
              </a:rPr>
              <a:t>LIU-PSB WG, 16</a:t>
            </a:r>
            <a:r>
              <a:rPr lang="fr-CH" sz="1000" dirty="0" smtClean="0">
                <a:solidFill>
                  <a:schemeClr val="bg2"/>
                </a:solidFill>
                <a:latin typeface="Calibri" pitchFamily="34" charset="0"/>
              </a:rPr>
              <a:t>.10.</a:t>
            </a:r>
            <a:r>
              <a:rPr lang="en-US" sz="1000" dirty="0" smtClean="0">
                <a:solidFill>
                  <a:schemeClr val="bg2"/>
                </a:solidFill>
                <a:latin typeface="Calibri" pitchFamily="34" charset="0"/>
              </a:rPr>
              <a:t>2014                   	</a:t>
            </a:r>
            <a:r>
              <a:rPr lang="en-US" sz="1000" baseline="0" dirty="0" smtClean="0">
                <a:solidFill>
                  <a:schemeClr val="bg2"/>
                </a:solidFill>
                <a:latin typeface="Calibri" pitchFamily="34" charset="0"/>
              </a:rPr>
              <a:t>    </a:t>
            </a:r>
            <a:r>
              <a:rPr lang="en-US" sz="1000" dirty="0" smtClean="0">
                <a:solidFill>
                  <a:schemeClr val="bg2"/>
                </a:solidFill>
                <a:latin typeface="Calibri" pitchFamily="34" charset="0"/>
                <a:hlinkClick r:id="rId4"/>
              </a:rPr>
              <a:t>marco.buzio@cern.ch</a:t>
            </a:r>
            <a:endParaRPr lang="en-US" sz="1000" dirty="0" smtClean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107" name="Text Box 83"/>
          <p:cNvSpPr txBox="1">
            <a:spLocks noChangeArrowheads="1"/>
          </p:cNvSpPr>
          <p:nvPr/>
        </p:nvSpPr>
        <p:spPr bwMode="auto">
          <a:xfrm>
            <a:off x="4948237" y="6488112"/>
            <a:ext cx="936625" cy="152400"/>
          </a:xfrm>
          <a:prstGeom prst="rect">
            <a:avLst/>
          </a:prstGeom>
          <a:noFill/>
          <a:ln w="3175" algn="ctr">
            <a:noFill/>
            <a:miter lim="800000"/>
            <a:headEnd/>
            <a:tailEnd type="none" w="sm" len="sm"/>
          </a:ln>
          <a:effectLst/>
        </p:spPr>
        <p:txBody>
          <a:bodyPr lIns="0" tIns="0" rIns="0" bIns="0">
            <a:spAutoFit/>
          </a:bodyPr>
          <a:lstStyle>
            <a:lvl1pPr>
              <a:defRPr sz="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000" dirty="0" smtClean="0">
                <a:solidFill>
                  <a:schemeClr val="bg2"/>
                </a:solidFill>
                <a:latin typeface="Calibri" pitchFamily="34" charset="0"/>
              </a:rPr>
              <a:t>Page </a:t>
            </a:r>
            <a:fld id="{365757D4-1D1B-40D7-95CF-E3C89C6F7D32}" type="slidenum">
              <a:rPr lang="en-US" sz="1000" smtClean="0">
                <a:solidFill>
                  <a:schemeClr val="bg2"/>
                </a:solidFill>
                <a:latin typeface="Calibri" pitchFamily="34" charset="0"/>
              </a:rPr>
              <a:pPr>
                <a:defRPr/>
              </a:pPr>
              <a:t>‹#›</a:t>
            </a:fld>
            <a:r>
              <a:rPr lang="en-US" sz="1000" dirty="0" smtClean="0">
                <a:solidFill>
                  <a:schemeClr val="bg2"/>
                </a:solidFill>
                <a:latin typeface="Calibri" pitchFamily="34" charset="0"/>
              </a:rPr>
              <a:t>/28</a:t>
            </a:r>
          </a:p>
        </p:txBody>
      </p:sp>
      <p:sp>
        <p:nvSpPr>
          <p:cNvPr id="1029" name="Line 37"/>
          <p:cNvSpPr>
            <a:spLocks noChangeShapeType="1"/>
          </p:cNvSpPr>
          <p:nvPr/>
        </p:nvSpPr>
        <p:spPr bwMode="auto">
          <a:xfrm>
            <a:off x="0" y="6416675"/>
            <a:ext cx="990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en-US"/>
          </a:p>
        </p:txBody>
      </p:sp>
      <p:pic>
        <p:nvPicPr>
          <p:cNvPr id="1030" name="Picture 3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-1319213"/>
            <a:ext cx="1587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</p:pic>
      <p:pic>
        <p:nvPicPr>
          <p:cNvPr id="1031" name="Picture 3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6453188"/>
            <a:ext cx="40005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</p:pic>
      <p:pic>
        <p:nvPicPr>
          <p:cNvPr id="1033" name="Picture 1" descr="te_h_6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6480175"/>
            <a:ext cx="2268537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814" y="6464441"/>
            <a:ext cx="1705500" cy="385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Picture1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6807688" y="6453188"/>
            <a:ext cx="519218" cy="3968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9" r:id="rId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81" name="Rectangle 9"/>
          <p:cNvSpPr>
            <a:spLocks noChangeArrowheads="1"/>
          </p:cNvSpPr>
          <p:nvPr/>
        </p:nvSpPr>
        <p:spPr bwMode="auto">
          <a:xfrm>
            <a:off x="3025954" y="3104964"/>
            <a:ext cx="3888432" cy="223224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58775" indent="-358775">
              <a:spcBef>
                <a:spcPct val="0"/>
              </a:spcBef>
              <a:buClr>
                <a:schemeClr val="hlink"/>
              </a:buClr>
              <a:buFont typeface="Symbol" pitchFamily="18" charset="2"/>
              <a:buNone/>
              <a:defRPr/>
            </a:pPr>
            <a:r>
              <a:rPr 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Contents</a:t>
            </a:r>
          </a:p>
          <a:p>
            <a:pPr marL="358775" indent="-358775">
              <a:spcBef>
                <a:spcPct val="0"/>
              </a:spcBef>
              <a:buClr>
                <a:schemeClr val="hlink"/>
              </a:buClr>
              <a:buFont typeface="Symbol" pitchFamily="18" charset="2"/>
              <a:buNone/>
              <a:defRPr/>
            </a:pPr>
            <a:endParaRPr lang="en-US" sz="1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marL="358775" indent="-358775">
              <a:spcBef>
                <a:spcPct val="0"/>
              </a:spcBef>
              <a:buClr>
                <a:schemeClr val="hlink"/>
              </a:buClr>
              <a:buFont typeface="Symbol" pitchFamily="18" charset="2"/>
              <a:buNone/>
              <a:defRPr/>
            </a:pPr>
            <a:endParaRPr lang="en-US" sz="10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marL="358775" indent="-358775" algn="l">
              <a:spcBef>
                <a:spcPct val="0"/>
              </a:spcBef>
              <a:buClr>
                <a:schemeClr val="hlink"/>
              </a:buClr>
              <a:buFont typeface="Symbol" pitchFamily="18" charset="2"/>
              <a:buNone/>
              <a:defRPr/>
            </a:pPr>
            <a:r>
              <a:rPr lang="en-US" sz="1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1 </a:t>
            </a: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–	The PS B-train today</a:t>
            </a:r>
          </a:p>
          <a:p>
            <a:pPr marL="358775" indent="-358775" algn="l">
              <a:spcBef>
                <a:spcPct val="0"/>
              </a:spcBef>
              <a:buClr>
                <a:schemeClr val="hlink"/>
              </a:buClr>
              <a:buFont typeface="Symbol" pitchFamily="18" charset="2"/>
              <a:buNone/>
              <a:defRPr/>
            </a:pP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2 –	Why upgrade ?</a:t>
            </a:r>
            <a:endParaRPr lang="en-US" sz="1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marL="358775" indent="-358775" algn="l">
              <a:spcBef>
                <a:spcPct val="0"/>
              </a:spcBef>
              <a:buClr>
                <a:schemeClr val="hlink"/>
              </a:buClr>
              <a:buFont typeface="Symbol" pitchFamily="18" charset="2"/>
              <a:buNone/>
              <a:defRPr/>
            </a:pPr>
            <a:r>
              <a:rPr lang="en-US" sz="1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3 –	CERN-wide B-train upgrade project</a:t>
            </a:r>
            <a:endParaRPr lang="en-US" sz="1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marL="358775" indent="-358775" algn="l">
              <a:spcBef>
                <a:spcPct val="0"/>
              </a:spcBef>
              <a:buClr>
                <a:schemeClr val="hlink"/>
              </a:buClr>
              <a:buFont typeface="Symbol" pitchFamily="18" charset="2"/>
              <a:buNone/>
              <a:defRPr/>
            </a:pPr>
            <a:r>
              <a:rPr lang="en-US" sz="1800" b="1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4 </a:t>
            </a:r>
            <a:r>
              <a:rPr lang="en-US" sz="1800" b="1" dirty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– 	The new PSB system</a:t>
            </a:r>
          </a:p>
          <a:p>
            <a:pPr marL="358775" indent="-358775" algn="l">
              <a:spcBef>
                <a:spcPct val="0"/>
              </a:spcBef>
              <a:buClr>
                <a:schemeClr val="hlink"/>
              </a:buClr>
              <a:defRPr/>
            </a:pPr>
            <a:r>
              <a:rPr lang="en-US" sz="1800" b="1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5 </a:t>
            </a:r>
            <a:r>
              <a:rPr lang="en-US" sz="1800" b="1" dirty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– 	</a:t>
            </a:r>
            <a:r>
              <a:rPr lang="en-US" sz="1800" b="1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Outlook </a:t>
            </a:r>
            <a:endParaRPr lang="en-US" sz="1800" b="1" dirty="0">
              <a:solidFill>
                <a:srgbClr val="00AE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marL="358775" indent="-358775" algn="l">
              <a:spcBef>
                <a:spcPct val="0"/>
              </a:spcBef>
              <a:buClr>
                <a:schemeClr val="hlink"/>
              </a:buClr>
              <a:buFont typeface="Symbol" pitchFamily="18" charset="2"/>
              <a:buNone/>
              <a:defRPr/>
            </a:pPr>
            <a:endParaRPr lang="en-US" sz="600" b="1" dirty="0" smtClean="0">
              <a:latin typeface="Calibri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7170" y="692696"/>
            <a:ext cx="9906000" cy="113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85000"/>
              </a:lnSpc>
              <a:tabLst>
                <a:tab pos="4483100" algn="l"/>
              </a:tabLst>
              <a:defRPr/>
            </a:pPr>
            <a:r>
              <a:rPr lang="en-GB" sz="4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PS Booster B-train upgrade</a:t>
            </a:r>
            <a:endParaRPr lang="en-GB" sz="32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5000"/>
              </a:lnSpc>
              <a:defRPr/>
            </a:pPr>
            <a:r>
              <a:rPr lang="en-GB" sz="1800" b="1" u="sng" dirty="0" smtClean="0">
                <a:latin typeface="Calibri" pitchFamily="34" charset="0"/>
              </a:rPr>
              <a:t>M </a:t>
            </a:r>
            <a:r>
              <a:rPr lang="en-GB" sz="1800" b="1" u="sng" dirty="0">
                <a:latin typeface="Calibri" pitchFamily="34" charset="0"/>
              </a:rPr>
              <a:t>Buzio</a:t>
            </a:r>
            <a:r>
              <a:rPr lang="en-GB" sz="1800" b="1" dirty="0">
                <a:latin typeface="Calibri" pitchFamily="34" charset="0"/>
              </a:rPr>
              <a:t>, </a:t>
            </a:r>
            <a:r>
              <a:rPr lang="en-GB" sz="1800" b="1" dirty="0" smtClean="0">
                <a:latin typeface="Calibri" pitchFamily="34" charset="0"/>
              </a:rPr>
              <a:t>R </a:t>
            </a:r>
            <a:r>
              <a:rPr lang="en-GB" sz="1800" b="1" dirty="0" err="1" smtClean="0">
                <a:latin typeface="Calibri" pitchFamily="34" charset="0"/>
              </a:rPr>
              <a:t>Chritin</a:t>
            </a:r>
            <a:r>
              <a:rPr lang="en-GB" sz="1800" b="1" dirty="0" smtClean="0">
                <a:latin typeface="Calibri" pitchFamily="34" charset="0"/>
              </a:rPr>
              <a:t>, D </a:t>
            </a:r>
            <a:r>
              <a:rPr lang="en-GB" sz="1800" b="1" dirty="0">
                <a:latin typeface="Calibri" pitchFamily="34" charset="0"/>
              </a:rPr>
              <a:t>Giloteaux, </a:t>
            </a:r>
            <a:r>
              <a:rPr lang="en-GB" sz="1800" b="1" dirty="0" smtClean="0">
                <a:latin typeface="Calibri" pitchFamily="34" charset="0"/>
              </a:rPr>
              <a:t>D </a:t>
            </a:r>
            <a:r>
              <a:rPr lang="en-GB" sz="1800" b="1" dirty="0" err="1" smtClean="0">
                <a:latin typeface="Calibri" pitchFamily="34" charset="0"/>
              </a:rPr>
              <a:t>Oberson</a:t>
            </a:r>
            <a:r>
              <a:rPr lang="en-GB" sz="1800" b="1" dirty="0" smtClean="0">
                <a:latin typeface="Calibri" pitchFamily="34" charset="0"/>
              </a:rPr>
              <a:t> (TE/MSC/MM)</a:t>
            </a:r>
            <a:r>
              <a:rPr lang="en-GB" sz="1800" b="1" dirty="0">
                <a:latin typeface="Calibri" pitchFamily="34" charset="0"/>
              </a:rPr>
              <a:t/>
            </a:r>
            <a:br>
              <a:rPr lang="en-GB" sz="1800" b="1" dirty="0">
                <a:latin typeface="Calibri" pitchFamily="34" charset="0"/>
              </a:rPr>
            </a:br>
            <a:endParaRPr lang="en-GB" sz="18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Repeatability of magnetic length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12" name="Picture 3" descr="X:\short coil tests\lmag_all_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" r="6734"/>
          <a:stretch>
            <a:fillRect/>
          </a:stretch>
        </p:blipFill>
        <p:spPr bwMode="auto">
          <a:xfrm>
            <a:off x="920552" y="1524529"/>
            <a:ext cx="7776864" cy="4820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3720" y="367928"/>
            <a:ext cx="9798559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2575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Recent tests for </a:t>
            </a:r>
            <a:r>
              <a:rPr lang="en-GB" sz="1800" dirty="0" err="1" smtClean="0">
                <a:latin typeface="Calibri" pitchFamily="34" charset="0"/>
              </a:rPr>
              <a:t>MedAustron</a:t>
            </a:r>
            <a:r>
              <a:rPr lang="en-GB" sz="1800" dirty="0" smtClean="0">
                <a:latin typeface="Calibri" pitchFamily="34" charset="0"/>
              </a:rPr>
              <a:t> B-train evidence clearly that the magnetic length is much more history-dependent at low than high field 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 </a:t>
            </a:r>
            <a:r>
              <a:rPr lang="en-GB" sz="1800" u="sng" dirty="0" smtClean="0">
                <a:latin typeface="Calibri" pitchFamily="34" charset="0"/>
                <a:sym typeface="Symbol" panose="05050102010706020507" pitchFamily="18" charset="2"/>
              </a:rPr>
              <a:t>increased precision by marking at the flat-top for drift correction</a:t>
            </a:r>
            <a:endParaRPr lang="en-GB" sz="1800" u="sng" dirty="0">
              <a:latin typeface="Calibri" pitchFamily="34" charset="0"/>
            </a:endParaRPr>
          </a:p>
          <a:p>
            <a:pPr marL="282575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To be evaluated: trade-off with larger integrator drift during ramp-up </a:t>
            </a:r>
          </a:p>
          <a:p>
            <a:pPr marL="282575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To be evaluated: trade-off with smaller dynamic range for gain correction (mid-level marker is best ?)</a:t>
            </a:r>
            <a:endParaRPr lang="en-GB" sz="1800" dirty="0">
              <a:latin typeface="Calibri" pitchFamily="34" charset="0"/>
            </a:endParaRPr>
          </a:p>
          <a:p>
            <a:pPr marL="282575" lvl="1" indent="-179388" algn="l">
              <a:spcBef>
                <a:spcPts val="0"/>
              </a:spcBef>
              <a:defRPr/>
            </a:pPr>
            <a:endParaRPr lang="en-GB" sz="1800" dirty="0"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31926" y="6018403"/>
            <a:ext cx="15203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Calibri" pitchFamily="34" charset="0"/>
              </a:rPr>
              <a:t>Courtesy G. </a:t>
            </a:r>
            <a:r>
              <a:rPr lang="en-GB" sz="1200" dirty="0" err="1" smtClean="0">
                <a:latin typeface="Calibri" pitchFamily="34" charset="0"/>
              </a:rPr>
              <a:t>Golluccio</a:t>
            </a:r>
            <a:endParaRPr lang="fr-FR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776" y="2060848"/>
            <a:ext cx="2554736" cy="134506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5988847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8704" y="1664804"/>
            <a:ext cx="5494645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  <a:t>CERN-wide</a:t>
            </a:r>
            <a:b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</a:br>
            <a: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  <a:t>B-train upgrade</a:t>
            </a:r>
            <a:b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</a:br>
            <a: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  <a:t>project</a:t>
            </a:r>
            <a:endParaRPr lang="en-GB" sz="6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31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Functional specifications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3" name="Rectangle 6"/>
          <p:cNvSpPr>
            <a:spLocks noChangeArrowheads="1"/>
          </p:cNvSpPr>
          <p:nvPr/>
        </p:nvSpPr>
        <p:spPr bwMode="auto">
          <a:xfrm>
            <a:off x="20452" y="296652"/>
            <a:ext cx="9757084" cy="60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/>
            </a:pPr>
            <a:r>
              <a:rPr lang="en-GB" sz="1800" dirty="0" smtClean="0">
                <a:latin typeface="Calibri" pitchFamily="34" charset="0"/>
              </a:rPr>
              <a:t>Project </a:t>
            </a:r>
            <a:r>
              <a:rPr lang="en-GB" sz="1800" dirty="0">
                <a:latin typeface="Calibri" pitchFamily="34" charset="0"/>
              </a:rPr>
              <a:t>originally </a:t>
            </a:r>
            <a:r>
              <a:rPr lang="en-GB" sz="1800" dirty="0" smtClean="0">
                <a:latin typeface="Calibri" pitchFamily="34" charset="0"/>
              </a:rPr>
              <a:t>motivated by performance limits of the PS system + need of long-term consolidation</a:t>
            </a:r>
          </a:p>
          <a:p>
            <a:pPr marL="542925" indent="-542925" algn="l">
              <a:buFontTx/>
              <a:buChar char="•"/>
              <a:defRPr/>
            </a:pPr>
            <a:r>
              <a:rPr lang="en-GB" sz="1800" b="1" dirty="0" smtClean="0">
                <a:latin typeface="Calibri" pitchFamily="34" charset="0"/>
              </a:rPr>
              <a:t>Reliability</a:t>
            </a:r>
            <a:r>
              <a:rPr lang="en-GB" sz="1800" dirty="0" smtClean="0">
                <a:latin typeface="Calibri" pitchFamily="34" charset="0"/>
              </a:rPr>
              <a:t/>
            </a:r>
            <a:br>
              <a:rPr lang="en-GB" sz="1800" dirty="0" smtClean="0">
                <a:latin typeface="Calibri" pitchFamily="34" charset="0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	new markers as a long-term alternative for difficult-to-replace peaking strips</a:t>
            </a:r>
            <a:b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	reduction of down time due to timing conflicts </a:t>
            </a:r>
            <a:b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GB" sz="1200" dirty="0" smtClean="0">
                <a:latin typeface="Calibri" pitchFamily="34" charset="0"/>
                <a:sym typeface="Symbol" panose="05050102010706020507" pitchFamily="18" charset="2"/>
              </a:rPr>
              <a:t>(synchronization between peaking strip window and current cycles; internal integrator recalibration)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	more robust signal transmission</a:t>
            </a:r>
            <a:b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	remote diagnostics</a:t>
            </a:r>
            <a:b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</a:br>
            <a:endParaRPr lang="en-GB" sz="1800" dirty="0" smtClean="0">
              <a:latin typeface="Calibri" pitchFamily="34" charset="0"/>
              <a:sym typeface="Symbol" panose="05050102010706020507" pitchFamily="18" charset="2"/>
            </a:endParaRPr>
          </a:p>
          <a:p>
            <a:pPr marL="444500" indent="-444500" algn="l">
              <a:buFontTx/>
              <a:buChar char="•"/>
              <a:defRPr/>
            </a:pPr>
            <a:r>
              <a:rPr lang="en-GB" sz="1800" b="1" dirty="0" smtClean="0">
                <a:latin typeface="Calibri" pitchFamily="34" charset="0"/>
                <a:sym typeface="Symbol" panose="05050102010706020507" pitchFamily="18" charset="2"/>
              </a:rPr>
              <a:t>Operational flexibility</a:t>
            </a:r>
          </a:p>
          <a:p>
            <a:pPr marL="542925" indent="-542925" algn="l">
              <a:spcBef>
                <a:spcPts val="0"/>
              </a:spcBef>
              <a:defRPr/>
            </a:pP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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sensors</a:t>
            </a:r>
            <a: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 in both F/D halves to recover full information  mitigate B-train errors due to the </a:t>
            </a: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imbalance induced by specific operation sequences that today are best avoided </a:t>
            </a:r>
            <a:b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	(e.g. F8 degaussing cycles, certain combinations of cycles)</a:t>
            </a:r>
            <a:b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	</a:t>
            </a:r>
            <a: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allow higher flat-bottoms and thus shorter cycles </a:t>
            </a:r>
            <a:b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	(NB: the current very low 5 mT value is 	imposed by the peaking strips !)</a:t>
            </a:r>
          </a:p>
          <a:p>
            <a:pPr marL="542925" indent="-542925" algn="l">
              <a:spcBef>
                <a:spcPts val="0"/>
              </a:spcBef>
              <a:defRPr/>
            </a:pP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	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remote switching 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>between OP and SPARE chains</a:t>
            </a:r>
            <a:endParaRPr lang="en-GB" sz="1800" dirty="0" smtClean="0">
              <a:latin typeface="Calibri" pitchFamily="34" charset="0"/>
              <a:sym typeface="Symbol" panose="05050102010706020507" pitchFamily="18" charset="2"/>
            </a:endParaRPr>
          </a:p>
          <a:p>
            <a:pPr marL="179388" indent="-179388" algn="l">
              <a:buFontTx/>
              <a:buChar char="•"/>
              <a:defRPr/>
            </a:pPr>
            <a:endParaRPr lang="en-GB" sz="1800" dirty="0" smtClean="0">
              <a:latin typeface="Calibri" pitchFamily="34" charset="0"/>
              <a:sym typeface="Symbol" panose="05050102010706020507" pitchFamily="18" charset="2"/>
            </a:endParaRPr>
          </a:p>
          <a:p>
            <a:pPr marL="444500" indent="-444500" algn="l">
              <a:buFontTx/>
              <a:buChar char="•"/>
              <a:defRPr/>
            </a:pPr>
            <a:r>
              <a:rPr lang="en-GB" sz="1800" b="1" dirty="0" smtClean="0">
                <a:latin typeface="Calibri" pitchFamily="34" charset="0"/>
                <a:sym typeface="Symbol" panose="05050102010706020507" pitchFamily="18" charset="2"/>
              </a:rPr>
              <a:t>Precision and accuracy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GB" sz="1800" dirty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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5 µT resolution </a:t>
            </a:r>
            <a:r>
              <a:rPr lang="en-GB" sz="1200" dirty="0" smtClean="0">
                <a:latin typeface="Calibri" pitchFamily="34" charset="0"/>
                <a:sym typeface="Symbol" panose="05050102010706020507" pitchFamily="18" charset="2"/>
              </a:rPr>
              <a:t>(currently limited by the integrator and repeaters)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>	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more accurate integration, drift correction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GB" sz="1800" dirty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>	more 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flexibility in the calibration and in adapting to new operation modes</a:t>
            </a:r>
            <a:endParaRPr lang="en-GB" sz="18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61488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-8092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New B-train systems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3" name="Rectangle 6"/>
          <p:cNvSpPr>
            <a:spLocks noChangeArrowheads="1"/>
          </p:cNvSpPr>
          <p:nvPr/>
        </p:nvSpPr>
        <p:spPr bwMode="auto">
          <a:xfrm>
            <a:off x="145864" y="368660"/>
            <a:ext cx="9598087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/>
            </a:pPr>
            <a:r>
              <a:rPr lang="en-GB" sz="1800" dirty="0" smtClean="0">
                <a:latin typeface="Calibri" pitchFamily="34" charset="0"/>
              </a:rPr>
              <a:t>Main design choices:</a:t>
            </a:r>
            <a:br>
              <a:rPr lang="en-GB" sz="1800" dirty="0" smtClean="0">
                <a:latin typeface="Calibri" pitchFamily="34" charset="0"/>
              </a:rPr>
            </a:br>
            <a:endParaRPr lang="en-GB" sz="1800" dirty="0" smtClean="0">
              <a:latin typeface="Calibri" pitchFamily="34" charset="0"/>
            </a:endParaRPr>
          </a:p>
          <a:p>
            <a:pPr marL="342900" indent="-3429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1800" dirty="0" smtClean="0">
                <a:latin typeface="Calibri" pitchFamily="34" charset="0"/>
              </a:rPr>
              <a:t>Modern electronics (integrator, marker trigger generator) based </a:t>
            </a:r>
            <a:br>
              <a:rPr lang="en-GB" sz="1800" dirty="0" smtClean="0">
                <a:latin typeface="Calibri" pitchFamily="34" charset="0"/>
              </a:rPr>
            </a:br>
            <a:r>
              <a:rPr lang="en-GB" sz="1800" dirty="0" smtClean="0">
                <a:latin typeface="Calibri" pitchFamily="34" charset="0"/>
              </a:rPr>
              <a:t>upon CERN-supported solutions </a:t>
            </a:r>
            <a:r>
              <a:rPr lang="en-GB" sz="1200" dirty="0" smtClean="0">
                <a:latin typeface="Calibri" pitchFamily="34" charset="0"/>
              </a:rPr>
              <a:t>(Industrial PICMG1.3 PC FE, </a:t>
            </a:r>
            <a:r>
              <a:rPr lang="en-GB" sz="1200" dirty="0" err="1" smtClean="0">
                <a:latin typeface="Calibri" pitchFamily="34" charset="0"/>
              </a:rPr>
              <a:t>OpenHardware</a:t>
            </a:r>
            <a:r>
              <a:rPr lang="en-GB" sz="1200" dirty="0" smtClean="0">
                <a:latin typeface="Calibri" pitchFamily="34" charset="0"/>
              </a:rPr>
              <a:t>  SPEC </a:t>
            </a:r>
            <a:r>
              <a:rPr lang="en-GB" sz="1200" dirty="0" err="1" smtClean="0">
                <a:latin typeface="Calibri" pitchFamily="34" charset="0"/>
              </a:rPr>
              <a:t>PCIe</a:t>
            </a:r>
            <a:r>
              <a:rPr lang="en-GB" sz="1200" dirty="0" smtClean="0">
                <a:latin typeface="Calibri" pitchFamily="34" charset="0"/>
              </a:rPr>
              <a:t> carried card &amp; FMC mezzanine)</a:t>
            </a:r>
          </a:p>
          <a:p>
            <a:pPr marL="342900" indent="-3429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1800" dirty="0" smtClean="0">
                <a:latin typeface="Calibri" pitchFamily="34" charset="0"/>
              </a:rPr>
              <a:t>Front-End software compatible with ACCOR accelerator control systems </a:t>
            </a:r>
            <a:r>
              <a:rPr lang="en-GB" sz="1200" dirty="0" smtClean="0">
                <a:latin typeface="Calibri" pitchFamily="34" charset="0"/>
              </a:rPr>
              <a:t>(CERN Scientific Linux + FESA)</a:t>
            </a:r>
          </a:p>
          <a:p>
            <a:pPr marL="342900" indent="-3429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1800" dirty="0" smtClean="0">
                <a:latin typeface="Calibri" pitchFamily="34" charset="0"/>
              </a:rPr>
              <a:t>Field markers based on commercially available components </a:t>
            </a:r>
            <a:r>
              <a:rPr lang="en-GB" sz="1200" dirty="0" smtClean="0">
                <a:latin typeface="Calibri" pitchFamily="34" charset="0"/>
              </a:rPr>
              <a:t>(FMR resonator / NMR probes)</a:t>
            </a:r>
          </a:p>
          <a:p>
            <a:pPr marL="342900" indent="-3429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1800" dirty="0">
                <a:latin typeface="Calibri" pitchFamily="34" charset="0"/>
              </a:rPr>
              <a:t>Optical-fibre serial transmission of numerical measurement results</a:t>
            </a:r>
            <a:br>
              <a:rPr lang="en-GB" sz="1800" dirty="0">
                <a:latin typeface="Calibri" pitchFamily="34" charset="0"/>
              </a:rPr>
            </a:br>
            <a:r>
              <a:rPr lang="en-GB" sz="1200" dirty="0">
                <a:latin typeface="Calibri" pitchFamily="34" charset="0"/>
              </a:rPr>
              <a:t>(</a:t>
            </a:r>
            <a:r>
              <a:rPr lang="en-GB" sz="1200" dirty="0" err="1">
                <a:latin typeface="Calibri" pitchFamily="34" charset="0"/>
              </a:rPr>
              <a:t>OpenHardware</a:t>
            </a:r>
            <a:r>
              <a:rPr lang="en-GB" sz="1200" dirty="0">
                <a:latin typeface="Calibri" pitchFamily="34" charset="0"/>
              </a:rPr>
              <a:t> White Rabbit)</a:t>
            </a:r>
          </a:p>
          <a:p>
            <a:pPr marL="342900" indent="-3429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en-GB" sz="1800" dirty="0" smtClean="0">
                <a:latin typeface="Calibri" pitchFamily="34" charset="0"/>
              </a:rPr>
              <a:t>New timing-independent, streaming integration and drift/gain correction algorithms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07" y="3418707"/>
            <a:ext cx="4069889" cy="8987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3452603"/>
            <a:ext cx="3740825" cy="280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772" y="3537012"/>
            <a:ext cx="1144299" cy="662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 descr="http://img.alibaba.com/wsphoto/v0/429580542/CAT5-cat5e-RJ45-Ethernet-Cable-Network-Cable-Blue-10m-10pc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256" y="5193196"/>
            <a:ext cx="2440549" cy="113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144" y="4619149"/>
            <a:ext cx="1329308" cy="120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859933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443290" y="5760549"/>
            <a:ext cx="53859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dirty="0">
                <a:latin typeface="Calibri" pitchFamily="34" charset="0"/>
                <a:cs typeface="Tahoma" pitchFamily="34" charset="0"/>
              </a:rPr>
              <a:t>N </a:t>
            </a:r>
            <a:r>
              <a:rPr lang="en-US" sz="1600" dirty="0" smtClean="0">
                <a:latin typeface="Calibri" pitchFamily="34" charset="0"/>
                <a:cs typeface="Tahoma" pitchFamily="34" charset="0"/>
              </a:rPr>
              <a:t>different marker </a:t>
            </a:r>
            <a:r>
              <a:rPr lang="en-US" sz="1600" dirty="0">
                <a:latin typeface="Calibri" pitchFamily="34" charset="0"/>
                <a:cs typeface="Tahoma" pitchFamily="34" charset="0"/>
              </a:rPr>
              <a:t>levels </a:t>
            </a:r>
            <a:r>
              <a:rPr lang="en-US" sz="1600" dirty="0">
                <a:latin typeface="Calibri" pitchFamily="34" charset="0"/>
                <a:cs typeface="Tahoma" pitchFamily="34" charset="0"/>
                <a:sym typeface="Symbol"/>
              </a:rPr>
              <a:t> up to 4 N corrections per </a:t>
            </a:r>
            <a:r>
              <a:rPr lang="en-US" sz="1600" dirty="0" smtClean="0">
                <a:latin typeface="Calibri" pitchFamily="34" charset="0"/>
                <a:cs typeface="Tahoma" pitchFamily="34" charset="0"/>
                <a:sym typeface="Symbol"/>
              </a:rPr>
              <a:t>cycle</a:t>
            </a:r>
          </a:p>
          <a:p>
            <a:pPr>
              <a:spcBef>
                <a:spcPts val="0"/>
              </a:spcBef>
            </a:pPr>
            <a:r>
              <a:rPr lang="en-US" sz="1600" dirty="0" smtClean="0">
                <a:latin typeface="Calibri" pitchFamily="34" charset="0"/>
                <a:cs typeface="Tahoma" pitchFamily="34" charset="0"/>
                <a:sym typeface="Symbol"/>
              </a:rPr>
              <a:t>Corrections smeared over a certain t to avoid sudden rumps</a:t>
            </a:r>
            <a:endParaRPr lang="en-US" sz="1600" dirty="0">
              <a:latin typeface="Calibri" pitchFamily="34" charset="0"/>
              <a:cs typeface="Tahom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275510" y="2735150"/>
            <a:ext cx="4600170" cy="1198119"/>
            <a:chOff x="5275510" y="2302889"/>
            <a:chExt cx="4600170" cy="1198119"/>
          </a:xfrm>
        </p:grpSpPr>
        <p:sp>
          <p:nvSpPr>
            <p:cNvPr id="10" name="Rectangle 9"/>
            <p:cNvSpPr/>
            <p:nvPr/>
          </p:nvSpPr>
          <p:spPr>
            <a:xfrm>
              <a:off x="5275510" y="2302889"/>
              <a:ext cx="460017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  <a:cs typeface="Tahoma" pitchFamily="34" charset="0"/>
                </a:rPr>
                <a:t>ADC offset (</a:t>
              </a:r>
              <a:r>
                <a:rPr lang="en-US" sz="1600" dirty="0" smtClean="0">
                  <a:latin typeface="Calibri" pitchFamily="34" charset="0"/>
                  <a:cs typeface="Tahoma" pitchFamily="34" charset="0"/>
                  <a:sym typeface="Symbol"/>
                </a:rPr>
                <a:t> integrator drift</a:t>
              </a:r>
              <a:r>
                <a:rPr lang="en-US" sz="1600" dirty="0" smtClean="0">
                  <a:latin typeface="Calibri" pitchFamily="34" charset="0"/>
                  <a:cs typeface="Tahoma" pitchFamily="34" charset="0"/>
                </a:rPr>
                <a:t>) </a:t>
              </a:r>
              <a:br>
                <a:rPr lang="en-US" sz="1600" dirty="0" smtClean="0">
                  <a:latin typeface="Calibri" pitchFamily="34" charset="0"/>
                  <a:cs typeface="Tahoma" pitchFamily="34" charset="0"/>
                </a:rPr>
              </a:br>
              <a:r>
                <a:rPr lang="en-US" sz="1600" dirty="0" smtClean="0">
                  <a:latin typeface="Calibri" pitchFamily="34" charset="0"/>
                  <a:cs typeface="Tahoma" pitchFamily="34" charset="0"/>
                </a:rPr>
                <a:t>updated every time the same marker level is reached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8229364" y="2887664"/>
              <a:ext cx="468052" cy="613344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2" name="Group 11"/>
          <p:cNvGrpSpPr/>
          <p:nvPr/>
        </p:nvGrpSpPr>
        <p:grpSpPr>
          <a:xfrm>
            <a:off x="5241032" y="4212953"/>
            <a:ext cx="4731103" cy="1277198"/>
            <a:chOff x="5241032" y="3780692"/>
            <a:chExt cx="4731103" cy="1277198"/>
          </a:xfrm>
        </p:grpSpPr>
        <p:sp>
          <p:nvSpPr>
            <p:cNvPr id="13" name="Rectangle 12"/>
            <p:cNvSpPr/>
            <p:nvPr/>
          </p:nvSpPr>
          <p:spPr>
            <a:xfrm>
              <a:off x="5241032" y="4473115"/>
              <a:ext cx="47311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  <a:cs typeface="Tahoma" pitchFamily="34" charset="0"/>
                </a:rPr>
                <a:t>Integrator gain error </a:t>
              </a:r>
              <a:br>
                <a:rPr lang="en-US" sz="1600" dirty="0" smtClean="0">
                  <a:latin typeface="Calibri" pitchFamily="34" charset="0"/>
                  <a:cs typeface="Tahoma" pitchFamily="34" charset="0"/>
                </a:rPr>
              </a:br>
              <a:r>
                <a:rPr lang="en-US" sz="1600" dirty="0" smtClean="0">
                  <a:latin typeface="Calibri" pitchFamily="34" charset="0"/>
                  <a:cs typeface="Tahoma" pitchFamily="34" charset="0"/>
                </a:rPr>
                <a:t>updated every time a different marker level is reached</a:t>
              </a:r>
              <a:endParaRPr lang="en-US" sz="1600" dirty="0"/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flipH="1" flipV="1">
              <a:off x="7394332" y="3780692"/>
              <a:ext cx="330976" cy="798456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5" name="Group 14"/>
          <p:cNvGrpSpPr/>
          <p:nvPr/>
        </p:nvGrpSpPr>
        <p:grpSpPr>
          <a:xfrm>
            <a:off x="77280" y="2687923"/>
            <a:ext cx="9514292" cy="3081337"/>
            <a:chOff x="77280" y="2075642"/>
            <a:chExt cx="9514292" cy="30813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5061012" y="3083849"/>
                  <a:ext cx="4530560" cy="71173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800" b="0" i="1" smtClean="0">
                            <a:latin typeface="Cambria Math"/>
                          </a:rPr>
                          <m:t>𝐵</m:t>
                        </m:r>
                        <m:r>
                          <a:rPr lang="en-US" sz="1800" b="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800" b="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b="0" i="1">
                            <a:latin typeface="Cambria Math"/>
                          </a:rPr>
                          <m:t>+</m:t>
                        </m:r>
                        <m:box>
                          <m:box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den>
                            </m:f>
                          </m:e>
                        </m:box>
                        <m:nary>
                          <m:naryPr>
                            <m:limLoc m:val="subSup"/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1800" b="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sz="1800" b="0" i="1">
                                <a:latin typeface="Cambria Math"/>
                              </a:rPr>
                              <m:t>𝑡</m:t>
                            </m:r>
                          </m:sup>
                          <m:e>
                            <m:r>
                              <a:rPr lang="en-US" sz="1800" b="0" i="1">
                                <a:latin typeface="Cambria Math"/>
                              </a:rPr>
                              <m:t>(1+</m:t>
                            </m:r>
                            <m:r>
                              <a:rPr lang="en-US" sz="1800" b="0" i="1">
                                <a:latin typeface="Cambria Math"/>
                              </a:rPr>
                              <m:t>𝜀</m:t>
                            </m:r>
                            <m:r>
                              <a:rPr lang="en-US" sz="1800" b="0" i="1">
                                <a:latin typeface="Cambria Math"/>
                              </a:rPr>
                              <m:t>(</m:t>
                            </m:r>
                            <m:r>
                              <a:rPr lang="en-US" sz="1800" b="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800" b="0" i="1">
                                <a:latin typeface="Cambria Math"/>
                              </a:rPr>
                              <m:t>))(</m:t>
                            </m:r>
                            <m:r>
                              <a:rPr lang="en-US" sz="1800" b="0" i="1">
                                <a:latin typeface="Cambria Math"/>
                              </a:rPr>
                              <m:t>𝑉</m:t>
                            </m:r>
                            <m:d>
                              <m:d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1800" b="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1800" b="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b="0" i="1">
                                <a:latin typeface="Cambria Math"/>
                              </a:rPr>
                              <m:t>(</m:t>
                            </m:r>
                            <m:r>
                              <a:rPr lang="en-US" sz="1800" b="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800" b="0" i="1">
                                <a:latin typeface="Cambria Math"/>
                              </a:rPr>
                              <m:t>)</m:t>
                            </m:r>
                          </m:e>
                        </m:nary>
                        <m:r>
                          <a:rPr lang="en-US" sz="1800" b="0" i="1">
                            <a:latin typeface="Cambria Math"/>
                          </a:rPr>
                          <m:t>)</m:t>
                        </m:r>
                        <m:r>
                          <a:rPr lang="en-US" sz="1800" b="0" i="1">
                            <a:latin typeface="Cambria Math"/>
                          </a:rPr>
                          <m:t>𝑑𝑡</m:t>
                        </m:r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61012" y="3083849"/>
                  <a:ext cx="4530560" cy="711733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80" y="2075642"/>
              <a:ext cx="5072063" cy="30813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</p:pic>
      </p:grp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77280" y="336458"/>
            <a:ext cx="9612313" cy="2231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>
              <a:spcBef>
                <a:spcPts val="600"/>
              </a:spcBef>
              <a:buSzPts val="1800"/>
            </a:pPr>
            <a:r>
              <a:rPr lang="en-GB" sz="1800" b="1" dirty="0" smtClean="0">
                <a:solidFill>
                  <a:srgbClr val="CC00FF"/>
                </a:solidFill>
                <a:latin typeface="Calibri"/>
              </a:rPr>
              <a:t>New concept: continuous digital distribution </a:t>
            </a:r>
            <a:r>
              <a:rPr lang="en-GB" sz="1800" b="1" dirty="0">
                <a:solidFill>
                  <a:srgbClr val="CC00FF"/>
                </a:solidFill>
                <a:latin typeface="Calibri"/>
              </a:rPr>
              <a:t>of </a:t>
            </a:r>
            <a:r>
              <a:rPr lang="en-GB" sz="1800" b="1" i="1" dirty="0" smtClean="0">
                <a:solidFill>
                  <a:srgbClr val="CC00FF"/>
                </a:solidFill>
                <a:latin typeface="Calibri"/>
              </a:rPr>
              <a:t>B(t</a:t>
            </a:r>
            <a:r>
              <a:rPr lang="en-GB" sz="1800" b="1" i="1" dirty="0">
                <a:solidFill>
                  <a:srgbClr val="CC00FF"/>
                </a:solidFill>
                <a:latin typeface="Calibri"/>
              </a:rPr>
              <a:t>)</a:t>
            </a:r>
            <a:r>
              <a:rPr lang="en-GB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on a fast serial line to replace old pulse train</a:t>
            </a:r>
          </a:p>
          <a:p>
            <a:pPr marL="179388" indent="-179388" algn="l">
              <a:spcBef>
                <a:spcPts val="600"/>
              </a:spcBef>
              <a:buSzPts val="1800"/>
              <a:buFont typeface="Calibri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Output stream </a:t>
            </a:r>
            <a:r>
              <a:rPr lang="en-GB" sz="1800" u="sng" dirty="0" smtClean="0">
                <a:solidFill>
                  <a:srgbClr val="000000"/>
                </a:solidFill>
                <a:latin typeface="Calibri"/>
              </a:rPr>
              <a:t>continuously updated with current B(t)</a:t>
            </a:r>
            <a:r>
              <a:rPr lang="en-GB" sz="1800" dirty="0" smtClean="0">
                <a:solidFill>
                  <a:srgbClr val="000000"/>
                </a:solidFill>
                <a:latin typeface="Calibri"/>
              </a:rPr>
              <a:t> values </a:t>
            </a:r>
            <a:br>
              <a:rPr lang="en-GB" sz="1800" dirty="0" smtClean="0">
                <a:solidFill>
                  <a:srgbClr val="000000"/>
                </a:solidFill>
                <a:latin typeface="Calibri"/>
              </a:rPr>
            </a:br>
            <a:r>
              <a:rPr lang="en-GB" sz="1800" dirty="0" smtClean="0">
                <a:solidFill>
                  <a:srgbClr val="000000"/>
                </a:solidFill>
                <a:latin typeface="Calibri"/>
                <a:sym typeface="Symbol"/>
              </a:rPr>
              <a:t> no need for complex triggering and reset logic; no B</a:t>
            </a:r>
            <a:r>
              <a:rPr lang="en-GB" sz="1800" baseline="-25000" dirty="0" smtClean="0">
                <a:solidFill>
                  <a:srgbClr val="000000"/>
                </a:solidFill>
                <a:latin typeface="Calibri"/>
                <a:sym typeface="Symbol"/>
              </a:rPr>
              <a:t>0</a:t>
            </a:r>
            <a:r>
              <a:rPr lang="en-GB" sz="1800" dirty="0" smtClean="0">
                <a:solidFill>
                  <a:srgbClr val="000000"/>
                </a:solidFill>
                <a:latin typeface="Calibri"/>
                <a:sym typeface="Symbol"/>
              </a:rPr>
              <a:t> initialization burst</a:t>
            </a:r>
          </a:p>
          <a:p>
            <a:pPr marL="179388" indent="-179388" algn="l">
              <a:spcBef>
                <a:spcPts val="600"/>
              </a:spcBef>
              <a:buSzPts val="1800"/>
              <a:buFont typeface="Calibri"/>
              <a:buChar char="•"/>
            </a:pPr>
            <a:r>
              <a:rPr lang="en-GB" sz="1800" u="sng" dirty="0" smtClean="0">
                <a:solidFill>
                  <a:srgbClr val="000000"/>
                </a:solidFill>
                <a:latin typeface="Calibri"/>
                <a:sym typeface="Symbol"/>
              </a:rPr>
              <a:t>Adaptive auto-calibration of gain and offset</a:t>
            </a:r>
            <a:r>
              <a:rPr lang="en-GB" sz="1800" dirty="0" smtClean="0">
                <a:solidFill>
                  <a:srgbClr val="000000"/>
                </a:solidFill>
                <a:latin typeface="Calibri"/>
                <a:sym typeface="Symbol"/>
              </a:rPr>
              <a:t> using field markers on flat-top and flat-bottom </a:t>
            </a:r>
            <a:br>
              <a:rPr lang="en-GB" sz="1800" dirty="0" smtClean="0">
                <a:solidFill>
                  <a:srgbClr val="000000"/>
                </a:solidFill>
                <a:latin typeface="Calibri"/>
                <a:sym typeface="Symbol"/>
              </a:rPr>
            </a:br>
            <a:r>
              <a:rPr lang="en-GB" sz="1800" dirty="0" smtClean="0">
                <a:solidFill>
                  <a:srgbClr val="000000"/>
                </a:solidFill>
                <a:latin typeface="Calibri"/>
                <a:sym typeface="Symbol"/>
              </a:rPr>
              <a:t> fully transparent correction of measurement error</a:t>
            </a:r>
          </a:p>
          <a:p>
            <a:pPr>
              <a:buSzPts val="1800"/>
            </a:pPr>
            <a:r>
              <a:rPr lang="en-GB" sz="1800" b="1" dirty="0" smtClean="0">
                <a:solidFill>
                  <a:srgbClr val="00CC00"/>
                </a:solidFill>
                <a:latin typeface="Calibri"/>
                <a:sym typeface="Symbol"/>
              </a:rPr>
              <a:t>fast and robust transmission,</a:t>
            </a:r>
            <a:r>
              <a:rPr lang="en-GB" sz="1800" b="1" dirty="0" smtClean="0">
                <a:solidFill>
                  <a:srgbClr val="FF0000"/>
                </a:solidFill>
                <a:latin typeface="Calibri"/>
                <a:sym typeface="Symbol"/>
              </a:rPr>
              <a:t> </a:t>
            </a:r>
            <a:r>
              <a:rPr lang="en-GB" sz="1800" b="1" dirty="0" smtClean="0">
                <a:solidFill>
                  <a:srgbClr val="00B0F0"/>
                </a:solidFill>
                <a:latin typeface="Calibri"/>
                <a:sym typeface="Symbol"/>
              </a:rPr>
              <a:t>no </a:t>
            </a:r>
            <a:r>
              <a:rPr lang="en-GB" sz="1800" b="1" dirty="0">
                <a:solidFill>
                  <a:srgbClr val="00B0F0"/>
                </a:solidFill>
                <a:latin typeface="Calibri"/>
                <a:sym typeface="Symbol"/>
              </a:rPr>
              <a:t>more timing </a:t>
            </a:r>
            <a:r>
              <a:rPr lang="en-GB" sz="1800" b="1" dirty="0" smtClean="0">
                <a:solidFill>
                  <a:srgbClr val="00B0F0"/>
                </a:solidFill>
                <a:latin typeface="Calibri"/>
                <a:sym typeface="Symbol"/>
              </a:rPr>
              <a:t>conflicts</a:t>
            </a:r>
            <a:br>
              <a:rPr lang="en-GB" sz="1800" b="1" dirty="0" smtClean="0">
                <a:solidFill>
                  <a:srgbClr val="00B0F0"/>
                </a:solidFill>
                <a:latin typeface="Calibri"/>
                <a:sym typeface="Symbol"/>
              </a:rPr>
            </a:br>
            <a:r>
              <a:rPr lang="en-GB" sz="1800" b="1" dirty="0" smtClean="0">
                <a:solidFill>
                  <a:srgbClr val="FF6600"/>
                </a:solidFill>
                <a:latin typeface="Calibri"/>
                <a:sym typeface="Symbol"/>
              </a:rPr>
              <a:t>but: drift correction must be applied continuously on-the-fly</a:t>
            </a:r>
            <a:endParaRPr lang="en-GB" sz="1800" b="1" dirty="0">
              <a:solidFill>
                <a:srgbClr val="00B0F0"/>
              </a:solidFill>
              <a:latin typeface="Calibri"/>
              <a:sym typeface="Symbol"/>
            </a:endParaRPr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-8092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Streaming integration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10669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Prototype electronics in U101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9"/>
          <a:stretch/>
        </p:blipFill>
        <p:spPr>
          <a:xfrm>
            <a:off x="868290" y="384661"/>
            <a:ext cx="2808312" cy="5952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52662" y="368660"/>
            <a:ext cx="40487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2× </a:t>
            </a:r>
            <a:r>
              <a:rPr lang="en-US" sz="1400" dirty="0" err="1" smtClean="0">
                <a:latin typeface="Calibri" pitchFamily="34" charset="0"/>
              </a:rPr>
              <a:t>AnaPico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</a:rPr>
              <a:t>20 GHz </a:t>
            </a:r>
            <a:r>
              <a:rPr lang="en-US" sz="1400" dirty="0" smtClean="0">
                <a:latin typeface="Calibri" pitchFamily="34" charset="0"/>
              </a:rPr>
              <a:t>signal generators for F,D FMR 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i="1" dirty="0" smtClean="0">
                <a:latin typeface="Calibri" pitchFamily="34" charset="0"/>
              </a:rPr>
              <a:t>(local frequency setting </a:t>
            </a:r>
            <a:r>
              <a:rPr lang="en-US" sz="1400" i="1" u="sng" dirty="0" smtClean="0">
                <a:latin typeface="Calibri" pitchFamily="34" charset="0"/>
              </a:rPr>
              <a:t>only</a:t>
            </a:r>
            <a:r>
              <a:rPr lang="en-US" sz="1400" i="1" dirty="0" smtClean="0">
                <a:latin typeface="Calibri" pitchFamily="34" charset="0"/>
              </a:rPr>
              <a:t>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1977792" y="684312"/>
            <a:ext cx="2111112" cy="93337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4052662" y="5284771"/>
            <a:ext cx="33594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Front End industrial PC</a:t>
            </a:r>
            <a:endParaRPr lang="en-US" sz="1400" i="1" dirty="0" smtClean="0"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52662" y="4366540"/>
            <a:ext cx="42124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b="1" dirty="0" smtClean="0">
                <a:latin typeface="Calibri" pitchFamily="34" charset="0"/>
              </a:rPr>
              <a:t>Switching chassis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</a:rPr>
              <a:t/>
            </a:r>
            <a:br>
              <a:rPr lang="en-US" sz="1400" dirty="0">
                <a:latin typeface="Calibri" pitchFamily="34" charset="0"/>
              </a:rPr>
            </a:br>
            <a:r>
              <a:rPr lang="en-US" sz="1400" dirty="0">
                <a:latin typeface="Calibri" pitchFamily="34" charset="0"/>
              </a:rPr>
              <a:t>- simulated/measured </a:t>
            </a:r>
            <a:r>
              <a:rPr lang="en-US" sz="1400" dirty="0" smtClean="0">
                <a:latin typeface="Calibri" pitchFamily="34" charset="0"/>
              </a:rPr>
              <a:t>B-train </a:t>
            </a:r>
            <a:r>
              <a:rPr lang="en-US" sz="1200" dirty="0" smtClean="0">
                <a:latin typeface="Calibri" pitchFamily="34" charset="0"/>
              </a:rPr>
              <a:t>(based on POPS being on/off)</a:t>
            </a:r>
            <a:br>
              <a:rPr lang="en-US" sz="1200" dirty="0" smtClean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- OP/SPARE B-train </a:t>
            </a:r>
            <a:r>
              <a:rPr lang="en-US" sz="1200" dirty="0" smtClean="0">
                <a:latin typeface="Calibri" pitchFamily="34" charset="0"/>
              </a:rPr>
              <a:t>(HW signal from CCC)</a:t>
            </a:r>
            <a:endParaRPr lang="en-US" sz="1200" i="1" dirty="0" smtClean="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52662" y="1052113"/>
            <a:ext cx="45911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b="1" dirty="0" smtClean="0">
                <a:latin typeface="Calibri" pitchFamily="34" charset="0"/>
              </a:rPr>
              <a:t>B-train chassis</a:t>
            </a:r>
            <a:r>
              <a:rPr lang="en-US" sz="1400" dirty="0" smtClean="0">
                <a:latin typeface="Calibri" pitchFamily="34" charset="0"/>
              </a:rPr>
              <a:t> including: 8-page multi-function display,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analog and digital I/O, RF amplifier, power supplies</a:t>
            </a:r>
            <a:endParaRPr lang="en-US" sz="1400" i="1" dirty="0" smtClean="0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52662" y="5672777"/>
            <a:ext cx="33594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New high quality PFW/I8 DCCT out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i="1" dirty="0" smtClean="0">
                <a:latin typeface="Calibri" pitchFamily="34" charset="0"/>
              </a:rPr>
              <a:t>Courtesy O. </a:t>
            </a:r>
            <a:r>
              <a:rPr lang="en-US" sz="1400" i="1" dirty="0" err="1" smtClean="0">
                <a:latin typeface="Calibri" pitchFamily="34" charset="0"/>
              </a:rPr>
              <a:t>Michels</a:t>
            </a:r>
            <a:endParaRPr lang="en-US" sz="1400" i="1" dirty="0" smtClean="0">
              <a:latin typeface="Calibri" pitchFamily="34" charset="0"/>
            </a:endParaRPr>
          </a:p>
        </p:txBody>
      </p:sp>
      <p:sp>
        <p:nvSpPr>
          <p:cNvPr id="7" name="Left Brace 6"/>
          <p:cNvSpPr/>
          <p:nvPr/>
        </p:nvSpPr>
        <p:spPr bwMode="auto">
          <a:xfrm>
            <a:off x="439609" y="2044889"/>
            <a:ext cx="324036" cy="1434541"/>
          </a:xfrm>
          <a:prstGeom prst="leftBrac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  <a:effectLst/>
        </p:spPr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 rot="16200000">
            <a:off x="-612846" y="2595936"/>
            <a:ext cx="15743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OP system</a:t>
            </a:r>
            <a:endParaRPr lang="en-US" sz="1400" i="1" dirty="0" smtClean="0">
              <a:latin typeface="Calibri" pitchFamily="34" charset="0"/>
            </a:endParaRPr>
          </a:p>
        </p:txBody>
      </p:sp>
      <p:sp>
        <p:nvSpPr>
          <p:cNvPr id="18" name="Left Brace 17"/>
          <p:cNvSpPr/>
          <p:nvPr/>
        </p:nvSpPr>
        <p:spPr bwMode="auto">
          <a:xfrm>
            <a:off x="439609" y="4230014"/>
            <a:ext cx="324036" cy="1434541"/>
          </a:xfrm>
          <a:prstGeom prst="leftBrac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  <a:effectLst/>
        </p:spPr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 rot="16200000">
            <a:off x="-612846" y="4781061"/>
            <a:ext cx="15743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SPARE system</a:t>
            </a:r>
            <a:endParaRPr lang="en-US" sz="1400" i="1" dirty="0" smtClean="0">
              <a:latin typeface="Calibri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2288466" y="712080"/>
            <a:ext cx="1764196" cy="92299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2262692" y="1358538"/>
            <a:ext cx="1826212" cy="830545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2188942" y="1920830"/>
            <a:ext cx="1899962" cy="646613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44" idx="1"/>
          </p:cNvCxnSpPr>
          <p:nvPr/>
        </p:nvCxnSpPr>
        <p:spPr bwMode="auto">
          <a:xfrm flipH="1" flipV="1">
            <a:off x="2524477" y="3570792"/>
            <a:ext cx="1528185" cy="57537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2524476" y="3933058"/>
            <a:ext cx="1564428" cy="80281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3" idx="1"/>
          </p:cNvCxnSpPr>
          <p:nvPr/>
        </p:nvCxnSpPr>
        <p:spPr bwMode="auto">
          <a:xfrm flipH="1">
            <a:off x="2344455" y="5934387"/>
            <a:ext cx="1708207" cy="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4052662" y="1742939"/>
            <a:ext cx="561639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b="1" dirty="0" smtClean="0">
                <a:latin typeface="Calibri" pitchFamily="34" charset="0"/>
              </a:rPr>
              <a:t>SPEC FMC 2-ch. integrator card</a:t>
            </a:r>
            <a:br>
              <a:rPr lang="en-US" sz="1400" b="1" dirty="0" smtClean="0">
                <a:latin typeface="Calibri" pitchFamily="34" charset="0"/>
              </a:rPr>
            </a:br>
            <a:r>
              <a:rPr lang="en-US" sz="1400" i="1" dirty="0" smtClean="0">
                <a:latin typeface="Calibri" pitchFamily="34" charset="0"/>
              </a:rPr>
              <a:t>- </a:t>
            </a:r>
            <a:r>
              <a:rPr lang="en-US" sz="1400" dirty="0" smtClean="0">
                <a:latin typeface="Calibri" pitchFamily="34" charset="0"/>
              </a:rPr>
              <a:t>“classic”</a:t>
            </a:r>
            <a:r>
              <a:rPr lang="en-US" sz="1400" i="1" dirty="0" smtClean="0">
                <a:latin typeface="Calibri" pitchFamily="34" charset="0"/>
              </a:rPr>
              <a:t> </a:t>
            </a:r>
            <a:r>
              <a:rPr lang="en-US" sz="1400" dirty="0" smtClean="0">
                <a:latin typeface="Calibri" pitchFamily="34" charset="0"/>
              </a:rPr>
              <a:t>integration reset at c</a:t>
            </a:r>
            <a:r>
              <a:rPr lang="en-US" sz="1400" baseline="-25000" dirty="0" smtClean="0">
                <a:latin typeface="Calibri" pitchFamily="34" charset="0"/>
              </a:rPr>
              <a:t>0</a:t>
            </a:r>
            <a:r>
              <a:rPr lang="en-US" sz="1400" dirty="0" smtClean="0">
                <a:latin typeface="Calibri" pitchFamily="34" charset="0"/>
              </a:rPr>
              <a:t> + weighted sum of F/D integrals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- basic offset correction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- software-configured ADC/</a:t>
            </a:r>
            <a:r>
              <a:rPr lang="en-US" sz="1400" dirty="0" err="1" smtClean="0">
                <a:latin typeface="Calibri" pitchFamily="34" charset="0"/>
              </a:rPr>
              <a:t>preampli</a:t>
            </a:r>
            <a:r>
              <a:rPr lang="en-US" sz="1400" dirty="0" smtClean="0">
                <a:latin typeface="Calibri" pitchFamily="34" charset="0"/>
              </a:rPr>
              <a:t> calibration with internal voltage reference, automatically done during zero cycles 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200" dirty="0" smtClean="0">
                <a:latin typeface="Calibri" pitchFamily="34" charset="0"/>
              </a:rPr>
              <a:t>(NB yearly offline calibration still necessary)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052662" y="3132496"/>
            <a:ext cx="49832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b="1" dirty="0">
                <a:latin typeface="Calibri" pitchFamily="34" charset="0"/>
              </a:rPr>
              <a:t>SPEC </a:t>
            </a:r>
            <a:r>
              <a:rPr lang="en-US" sz="1400" b="1" dirty="0" smtClean="0">
                <a:latin typeface="Calibri" pitchFamily="34" charset="0"/>
              </a:rPr>
              <a:t>FMC </a:t>
            </a:r>
            <a:r>
              <a:rPr lang="en-US" sz="1400" b="1" dirty="0">
                <a:latin typeface="Calibri" pitchFamily="34" charset="0"/>
              </a:rPr>
              <a:t>2-ch. marker </a:t>
            </a:r>
            <a:r>
              <a:rPr lang="en-US" sz="1400" b="1" dirty="0" smtClean="0">
                <a:latin typeface="Calibri" pitchFamily="34" charset="0"/>
              </a:rPr>
              <a:t>card</a:t>
            </a:r>
            <a:r>
              <a:rPr lang="en-US" sz="1400" dirty="0">
                <a:latin typeface="Calibri" pitchFamily="34" charset="0"/>
              </a:rPr>
              <a:t/>
            </a:r>
            <a:br>
              <a:rPr lang="en-US" sz="1400" dirty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- trigger generation with high-Q FMR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- trigger generation with NMR </a:t>
            </a:r>
            <a:r>
              <a:rPr lang="en-US" sz="1200" dirty="0" smtClean="0">
                <a:latin typeface="Calibri" pitchFamily="34" charset="0"/>
              </a:rPr>
              <a:t>(tested in </a:t>
            </a:r>
            <a:r>
              <a:rPr lang="en-US" sz="1200" dirty="0" err="1" smtClean="0">
                <a:latin typeface="Calibri" pitchFamily="34" charset="0"/>
              </a:rPr>
              <a:t>MedAustron</a:t>
            </a:r>
            <a:r>
              <a:rPr lang="en-US" sz="1200" dirty="0" smtClean="0">
                <a:latin typeface="Calibri" pitchFamily="34" charset="0"/>
              </a:rPr>
              <a:t>)</a:t>
            </a:r>
          </a:p>
        </p:txBody>
      </p:sp>
      <p:cxnSp>
        <p:nvCxnSpPr>
          <p:cNvPr id="29" name="Straight Arrow Connector 28"/>
          <p:cNvCxnSpPr>
            <a:stCxn id="22" idx="1"/>
          </p:cNvCxnSpPr>
          <p:nvPr/>
        </p:nvCxnSpPr>
        <p:spPr bwMode="auto">
          <a:xfrm flipH="1" flipV="1">
            <a:off x="2359078" y="2719844"/>
            <a:ext cx="1693584" cy="78198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flipH="1">
            <a:off x="2188941" y="2219993"/>
            <a:ext cx="1863721" cy="34745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Rectangle 41"/>
          <p:cNvSpPr/>
          <p:nvPr/>
        </p:nvSpPr>
        <p:spPr>
          <a:xfrm>
            <a:off x="9179935" y="3003187"/>
            <a:ext cx="782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>
                <a:solidFill>
                  <a:srgbClr val="00CC00"/>
                </a:solidFill>
                <a:latin typeface="Calibri" pitchFamily="34" charset="0"/>
              </a:rPr>
              <a:t>tested</a:t>
            </a:r>
            <a:br>
              <a:rPr lang="en-US" sz="1800" b="1" dirty="0" smtClean="0">
                <a:solidFill>
                  <a:srgbClr val="00CC00"/>
                </a:solidFill>
                <a:latin typeface="Calibri" pitchFamily="34" charset="0"/>
              </a:rPr>
            </a:br>
            <a:r>
              <a:rPr lang="en-US" sz="1800" b="1" dirty="0" smtClean="0">
                <a:solidFill>
                  <a:srgbClr val="00CC00"/>
                </a:solidFill>
                <a:latin typeface="Calibri" pitchFamily="34" charset="0"/>
                <a:sym typeface="Wingdings" panose="05000000000000000000" pitchFamily="2" charset="2"/>
              </a:rPr>
              <a:t></a:t>
            </a:r>
            <a:endParaRPr lang="en-GB" sz="1800" b="1" dirty="0">
              <a:solidFill>
                <a:srgbClr val="00CC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052662" y="3992281"/>
            <a:ext cx="33594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Commercial White Rabbit switch</a:t>
            </a:r>
            <a:endParaRPr lang="en-US" sz="1400" i="1" dirty="0" smtClean="0">
              <a:latin typeface="Calibri" pitchFamily="34" charset="0"/>
            </a:endParaRPr>
          </a:p>
        </p:txBody>
      </p:sp>
      <p:cxnSp>
        <p:nvCxnSpPr>
          <p:cNvPr id="47" name="Straight Arrow Connector 46"/>
          <p:cNvCxnSpPr>
            <a:stCxn id="10" idx="1"/>
          </p:cNvCxnSpPr>
          <p:nvPr/>
        </p:nvCxnSpPr>
        <p:spPr bwMode="auto">
          <a:xfrm flipH="1">
            <a:off x="2419831" y="5438660"/>
            <a:ext cx="1632831" cy="2059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Left Brace 26"/>
          <p:cNvSpPr/>
          <p:nvPr/>
        </p:nvSpPr>
        <p:spPr bwMode="auto">
          <a:xfrm flipH="1">
            <a:off x="8999690" y="368660"/>
            <a:ext cx="412735" cy="5762268"/>
          </a:xfrm>
          <a:prstGeom prst="leftBrace">
            <a:avLst>
              <a:gd name="adj1" fmla="val 8333"/>
              <a:gd name="adj2" fmla="val 51692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  <a:effectLst/>
        </p:spPr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339829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White Rabbit distribution in the PS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3" name="Rectangle 6"/>
          <p:cNvSpPr>
            <a:spLocks noChangeArrowheads="1"/>
          </p:cNvSpPr>
          <p:nvPr/>
        </p:nvSpPr>
        <p:spPr bwMode="auto">
          <a:xfrm>
            <a:off x="56456" y="329751"/>
            <a:ext cx="9598087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179388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All cabling + spares in place </a:t>
            </a:r>
          </a:p>
          <a:p>
            <a:pPr marL="179388" indent="-179388" algn="l">
              <a:spcBef>
                <a:spcPts val="0"/>
              </a:spcBef>
              <a:buFontTx/>
              <a:buChar char="•"/>
              <a:defRPr/>
            </a:pPr>
            <a:r>
              <a:rPr lang="it-IT" sz="1800" dirty="0" smtClean="0">
                <a:latin typeface="Calibri" pitchFamily="34" charset="0"/>
              </a:rPr>
              <a:t>Broadcast mode with two switches tested @ 250 kHz (50 design target, 300 theoretical max.)</a:t>
            </a:r>
            <a:br>
              <a:rPr lang="it-IT" sz="1800" dirty="0" smtClean="0">
                <a:latin typeface="Calibri" pitchFamily="34" charset="0"/>
              </a:rPr>
            </a:br>
            <a:r>
              <a:rPr lang="it-IT" sz="1800" dirty="0" smtClean="0">
                <a:latin typeface="Calibri" pitchFamily="34" charset="0"/>
              </a:rPr>
              <a:t>first test </a:t>
            </a:r>
            <a:r>
              <a:rPr lang="it-IT" sz="1800" dirty="0" err="1" smtClean="0">
                <a:latin typeface="Calibri" pitchFamily="34" charset="0"/>
              </a:rPr>
              <a:t>results</a:t>
            </a:r>
            <a:r>
              <a:rPr lang="it-IT" sz="1800" dirty="0" smtClean="0">
                <a:latin typeface="Calibri" pitchFamily="34" charset="0"/>
              </a:rPr>
              <a:t>: </a:t>
            </a:r>
            <a:r>
              <a:rPr lang="it-IT" sz="1800" b="1" dirty="0" smtClean="0">
                <a:latin typeface="Calibri" pitchFamily="34" charset="0"/>
              </a:rPr>
              <a:t>5.6 µs </a:t>
            </a:r>
            <a:r>
              <a:rPr lang="it-IT" sz="1800" b="1" dirty="0" err="1" smtClean="0">
                <a:latin typeface="Calibri" pitchFamily="34" charset="0"/>
              </a:rPr>
              <a:t>latency</a:t>
            </a:r>
            <a:r>
              <a:rPr lang="it-IT" sz="1800" b="1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seen</a:t>
            </a:r>
            <a:r>
              <a:rPr lang="it-IT" sz="1800" dirty="0" smtClean="0">
                <a:latin typeface="Calibri" pitchFamily="34" charset="0"/>
              </a:rPr>
              <a:t> by POPS </a:t>
            </a:r>
            <a:r>
              <a:rPr lang="it-IT" sz="1800" dirty="0" err="1" smtClean="0">
                <a:latin typeface="Calibri" pitchFamily="34" charset="0"/>
              </a:rPr>
              <a:t>receiver</a:t>
            </a:r>
            <a:r>
              <a:rPr lang="it-IT" sz="1800" dirty="0" smtClean="0">
                <a:latin typeface="Calibri" pitchFamily="34" charset="0"/>
              </a:rPr>
              <a:t> </a:t>
            </a:r>
          </a:p>
          <a:p>
            <a:pPr marL="179388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P.C. broadcast internally </a:t>
            </a:r>
            <a:r>
              <a:rPr lang="en-GB" sz="1800" dirty="0">
                <a:latin typeface="Calibri" pitchFamily="34" charset="0"/>
              </a:rPr>
              <a:t>measured current 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</a:t>
            </a:r>
            <a:r>
              <a:rPr lang="en-GB" sz="1800" dirty="0" smtClean="0">
                <a:latin typeface="Calibri" pitchFamily="34" charset="0"/>
              </a:rPr>
              <a:t> 1 kHz, 1% </a:t>
            </a:r>
            <a:r>
              <a:rPr lang="en-GB" sz="1800" dirty="0">
                <a:latin typeface="Calibri" pitchFamily="34" charset="0"/>
              </a:rPr>
              <a:t>on-the-fly B(I) </a:t>
            </a:r>
            <a:r>
              <a:rPr lang="en-GB" sz="1800" dirty="0" smtClean="0">
                <a:latin typeface="Calibri" pitchFamily="34" charset="0"/>
              </a:rPr>
              <a:t>simulation for:</a:t>
            </a:r>
            <a:r>
              <a:rPr lang="en-GB" sz="1800" dirty="0">
                <a:latin typeface="Calibri" pitchFamily="34" charset="0"/>
              </a:rPr>
              <a:t/>
            </a:r>
            <a:br>
              <a:rPr lang="en-GB" sz="1800" dirty="0">
                <a:latin typeface="Calibri" pitchFamily="34" charset="0"/>
              </a:rPr>
            </a:br>
            <a:r>
              <a:rPr lang="en-GB" sz="1200" dirty="0">
                <a:latin typeface="Calibri" pitchFamily="34" charset="0"/>
              </a:rPr>
              <a:t>- timing-independent marker trigger enable</a:t>
            </a:r>
            <a:br>
              <a:rPr lang="en-GB" sz="1200" dirty="0">
                <a:latin typeface="Calibri" pitchFamily="34" charset="0"/>
              </a:rPr>
            </a:br>
            <a:r>
              <a:rPr lang="en-GB" sz="1200" dirty="0">
                <a:latin typeface="Calibri" pitchFamily="34" charset="0"/>
              </a:rPr>
              <a:t>- telegram-independent cycle recognition</a:t>
            </a:r>
            <a:br>
              <a:rPr lang="en-GB" sz="1200" dirty="0">
                <a:latin typeface="Calibri" pitchFamily="34" charset="0"/>
              </a:rPr>
            </a:br>
            <a:r>
              <a:rPr lang="en-GB" sz="1200" dirty="0">
                <a:latin typeface="Calibri" pitchFamily="34" charset="0"/>
              </a:rPr>
              <a:t>- internal diagnostics and alarms</a:t>
            </a:r>
            <a:br>
              <a:rPr lang="en-GB" sz="1200" dirty="0">
                <a:latin typeface="Calibri" pitchFamily="34" charset="0"/>
              </a:rPr>
            </a:br>
            <a:r>
              <a:rPr lang="en-GB" sz="1200" dirty="0">
                <a:latin typeface="Calibri" pitchFamily="34" charset="0"/>
              </a:rPr>
              <a:t>- simulated B-train </a:t>
            </a:r>
            <a:r>
              <a:rPr lang="en-GB" sz="1200" dirty="0" smtClean="0">
                <a:latin typeface="Calibri" pitchFamily="34" charset="0"/>
              </a:rPr>
              <a:t>in </a:t>
            </a:r>
            <a:r>
              <a:rPr lang="en-GB" sz="1200" dirty="0">
                <a:latin typeface="Calibri" pitchFamily="34" charset="0"/>
              </a:rPr>
              <a:t>case of measured B-train </a:t>
            </a:r>
            <a:r>
              <a:rPr lang="en-GB" sz="1200" dirty="0" smtClean="0">
                <a:latin typeface="Calibri" pitchFamily="34" charset="0"/>
              </a:rPr>
              <a:t>failure (?)</a:t>
            </a:r>
            <a:endParaRPr lang="en-GB" sz="1200" dirty="0"/>
          </a:p>
          <a:p>
            <a:pPr marL="179388" indent="-179388" algn="l">
              <a:spcBef>
                <a:spcPts val="0"/>
              </a:spcBef>
              <a:buFontTx/>
              <a:buChar char="•"/>
              <a:defRPr/>
            </a:pPr>
            <a:endParaRPr lang="en-GB" sz="1800" dirty="0" smtClean="0">
              <a:latin typeface="Calibri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191926" y="4372593"/>
            <a:ext cx="4803176" cy="2101257"/>
            <a:chOff x="210372" y="3897052"/>
            <a:chExt cx="5351253" cy="2356879"/>
          </a:xfrm>
        </p:grpSpPr>
        <p:sp>
          <p:nvSpPr>
            <p:cNvPr id="22" name="Rectangle 21"/>
            <p:cNvSpPr/>
            <p:nvPr/>
          </p:nvSpPr>
          <p:spPr bwMode="auto">
            <a:xfrm>
              <a:off x="825405" y="3952024"/>
              <a:ext cx="2795447" cy="70111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 cap="flat" cmpd="sng" algn="ctr">
              <a:noFill/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0372" y="3897052"/>
              <a:ext cx="5351253" cy="2356879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56456" y="4411311"/>
            <a:ext cx="5209417" cy="1937908"/>
            <a:chOff x="181723" y="1710019"/>
            <a:chExt cx="5209417" cy="1937908"/>
          </a:xfrm>
        </p:grpSpPr>
        <p:sp>
          <p:nvSpPr>
            <p:cNvPr id="18" name="Rectangle 17"/>
            <p:cNvSpPr/>
            <p:nvPr/>
          </p:nvSpPr>
          <p:spPr bwMode="auto">
            <a:xfrm>
              <a:off x="632520" y="1754520"/>
              <a:ext cx="4647244" cy="594360"/>
            </a:xfrm>
            <a:prstGeom prst="rect">
              <a:avLst/>
            </a:prstGeom>
            <a:solidFill>
              <a:srgbClr val="FFFF00"/>
            </a:solidFill>
            <a:ln w="3175" cap="flat" cmpd="sng" algn="ctr">
              <a:noFill/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1723" y="1710019"/>
              <a:ext cx="5209417" cy="1937908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4298749" y="1556792"/>
            <a:ext cx="5154751" cy="2643915"/>
            <a:chOff x="7159585" y="2860926"/>
            <a:chExt cx="5154751" cy="2643915"/>
          </a:xfrm>
        </p:grpSpPr>
        <p:sp>
          <p:nvSpPr>
            <p:cNvPr id="23" name="Rectangle 22"/>
            <p:cNvSpPr/>
            <p:nvPr/>
          </p:nvSpPr>
          <p:spPr bwMode="auto">
            <a:xfrm>
              <a:off x="8449544" y="4602020"/>
              <a:ext cx="745410" cy="43999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 cap="flat" cmpd="sng" algn="ctr">
              <a:noFill/>
              <a:prstDash val="solid"/>
              <a:round/>
              <a:headEnd type="none" w="med" len="med"/>
              <a:tailEnd type="stealth" w="sm" len="sm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507113" y="5099065"/>
              <a:ext cx="6206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 smtClean="0">
                  <a:latin typeface="Calibri" pitchFamily="34" charset="0"/>
                </a:rPr>
                <a:t>lab tests</a:t>
              </a:r>
              <a:br>
                <a:rPr lang="en-GB" sz="1000" dirty="0" smtClean="0">
                  <a:latin typeface="Calibri" pitchFamily="34" charset="0"/>
                </a:rPr>
              </a:br>
              <a:r>
                <a:rPr lang="en-GB" sz="1000" dirty="0" smtClean="0">
                  <a:latin typeface="Calibri" pitchFamily="34" charset="0"/>
                </a:rPr>
                <a:t>OK</a:t>
              </a:r>
              <a:endParaRPr lang="en-GB" sz="1000" dirty="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159585" y="2860926"/>
              <a:ext cx="5154751" cy="2643915"/>
              <a:chOff x="4700972" y="1972047"/>
              <a:chExt cx="5154751" cy="2643915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6465167" y="2060848"/>
                <a:ext cx="1420079" cy="464464"/>
              </a:xfrm>
              <a:prstGeom prst="rect">
                <a:avLst/>
              </a:prstGeom>
              <a:solidFill>
                <a:srgbClr val="FFFF00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stealth" w="sm" len="sm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5058912" y="4215852"/>
                <a:ext cx="691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000" dirty="0" err="1" smtClean="0">
                    <a:latin typeface="Calibri" pitchFamily="34" charset="0"/>
                  </a:rPr>
                  <a:t>field</a:t>
                </a:r>
                <a:r>
                  <a:rPr lang="it-IT" sz="1000" dirty="0" smtClean="0">
                    <a:latin typeface="Calibri" pitchFamily="34" charset="0"/>
                  </a:rPr>
                  <a:t> </a:t>
                </a:r>
                <a:r>
                  <a:rPr lang="it-IT" sz="1000" dirty="0" err="1" smtClean="0">
                    <a:latin typeface="Calibri" pitchFamily="34" charset="0"/>
                  </a:rPr>
                  <a:t>tests</a:t>
                </a:r>
                <a:r>
                  <a:rPr lang="it-IT" sz="1000" dirty="0" smtClean="0">
                    <a:latin typeface="Calibri" pitchFamily="34" charset="0"/>
                  </a:rPr>
                  <a:t/>
                </a:r>
                <a:br>
                  <a:rPr lang="it-IT" sz="1000" dirty="0" smtClean="0">
                    <a:latin typeface="Calibri" pitchFamily="34" charset="0"/>
                  </a:rPr>
                </a:br>
                <a:r>
                  <a:rPr lang="it-IT" sz="1000" dirty="0" smtClean="0">
                    <a:latin typeface="Calibri" pitchFamily="34" charset="0"/>
                  </a:rPr>
                  <a:t>OK</a:t>
                </a:r>
                <a:endParaRPr lang="en-GB" sz="1000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782340" y="4206456"/>
                <a:ext cx="101662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00" dirty="0" smtClean="0">
                    <a:latin typeface="Calibri" pitchFamily="34" charset="0"/>
                  </a:rPr>
                  <a:t>coming in 2015:</a:t>
                </a:r>
                <a:br>
                  <a:rPr lang="en-GB" sz="1000" dirty="0" smtClean="0">
                    <a:latin typeface="Calibri" pitchFamily="34" charset="0"/>
                  </a:rPr>
                </a:br>
                <a:r>
                  <a:rPr lang="en-GB" sz="1000" dirty="0" smtClean="0">
                    <a:latin typeface="Calibri" pitchFamily="34" charset="0"/>
                  </a:rPr>
                  <a:t>same as RF</a:t>
                </a:r>
                <a:endParaRPr lang="en-GB" sz="10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8901182" y="4206456"/>
                <a:ext cx="82426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00" dirty="0" smtClean="0">
                    <a:latin typeface="Calibri" pitchFamily="34" charset="0"/>
                  </a:rPr>
                  <a:t>In operation</a:t>
                </a:r>
                <a:endParaRPr lang="en-GB" sz="1000" dirty="0"/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700972" y="1972047"/>
                <a:ext cx="5154751" cy="2289334"/>
              </a:xfrm>
              <a:prstGeom prst="rect">
                <a:avLst/>
              </a:prstGeom>
            </p:spPr>
          </p:pic>
        </p:grpSp>
      </p:grpSp>
      <p:sp>
        <p:nvSpPr>
          <p:cNvPr id="27" name="Rectangle 26"/>
          <p:cNvSpPr/>
          <p:nvPr/>
        </p:nvSpPr>
        <p:spPr>
          <a:xfrm>
            <a:off x="1002406" y="3961956"/>
            <a:ext cx="11432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00" dirty="0" err="1" smtClean="0">
                <a:latin typeface="Calibri" pitchFamily="34" charset="0"/>
              </a:rPr>
              <a:t>Implemented</a:t>
            </a:r>
            <a:r>
              <a:rPr lang="it-IT" sz="1000" dirty="0" smtClean="0">
                <a:latin typeface="Calibri" pitchFamily="34" charset="0"/>
              </a:rPr>
              <a:t> </a:t>
            </a:r>
            <a:r>
              <a:rPr lang="it-IT" sz="1000" dirty="0" err="1" smtClean="0">
                <a:latin typeface="Calibri" pitchFamily="34" charset="0"/>
              </a:rPr>
              <a:t>now</a:t>
            </a:r>
            <a:endParaRPr lang="en-GB" sz="1000" dirty="0"/>
          </a:p>
        </p:txBody>
      </p:sp>
      <p:sp>
        <p:nvSpPr>
          <p:cNvPr id="28" name="Rectangle 27"/>
          <p:cNvSpPr/>
          <p:nvPr/>
        </p:nvSpPr>
        <p:spPr>
          <a:xfrm>
            <a:off x="2913903" y="3961402"/>
            <a:ext cx="17780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00" dirty="0" smtClean="0">
                <a:latin typeface="Calibri" pitchFamily="34" charset="0"/>
              </a:rPr>
              <a:t>Large </a:t>
            </a:r>
            <a:r>
              <a:rPr lang="it-IT" sz="1000" dirty="0" err="1" smtClean="0">
                <a:latin typeface="Calibri" pitchFamily="34" charset="0"/>
              </a:rPr>
              <a:t>headroom</a:t>
            </a:r>
            <a:r>
              <a:rPr lang="it-IT" sz="1000" dirty="0" smtClean="0">
                <a:latin typeface="Calibri" pitchFamily="34" charset="0"/>
              </a:rPr>
              <a:t> for </a:t>
            </a:r>
            <a:r>
              <a:rPr lang="it-IT" sz="1000" dirty="0" err="1" smtClean="0">
                <a:latin typeface="Calibri" pitchFamily="34" charset="0"/>
              </a:rPr>
              <a:t>expansion</a:t>
            </a:r>
            <a:endParaRPr lang="en-GB" sz="1000" dirty="0"/>
          </a:p>
        </p:txBody>
      </p:sp>
      <p:cxnSp>
        <p:nvCxnSpPr>
          <p:cNvPr id="5" name="Straight Arrow Connector 4"/>
          <p:cNvCxnSpPr>
            <a:stCxn id="27" idx="2"/>
          </p:cNvCxnSpPr>
          <p:nvPr/>
        </p:nvCxnSpPr>
        <p:spPr bwMode="auto">
          <a:xfrm flipH="1">
            <a:off x="1574037" y="4208177"/>
            <a:ext cx="1" cy="37295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>
            <a:stCxn id="27" idx="2"/>
          </p:cNvCxnSpPr>
          <p:nvPr/>
        </p:nvCxnSpPr>
        <p:spPr bwMode="auto">
          <a:xfrm>
            <a:off x="1574038" y="4208177"/>
            <a:ext cx="647831" cy="37295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4336196" y="4165950"/>
            <a:ext cx="692758" cy="417093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>
            <a:off x="3404828" y="4165950"/>
            <a:ext cx="931368" cy="206643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9618924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Diagnostic PS “spy” system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3" name="Rectangle 6"/>
          <p:cNvSpPr>
            <a:spLocks noChangeArrowheads="1"/>
          </p:cNvSpPr>
          <p:nvPr/>
        </p:nvSpPr>
        <p:spPr bwMode="auto">
          <a:xfrm>
            <a:off x="3764868" y="4979784"/>
            <a:ext cx="5796644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179388" indent="-179388" algn="l">
              <a:buFontTx/>
              <a:buChar char="•"/>
              <a:defRPr/>
            </a:pPr>
            <a:r>
              <a:rPr lang="it-IT" sz="1800" dirty="0" smtClean="0">
                <a:latin typeface="Calibri" pitchFamily="34" charset="0"/>
              </a:rPr>
              <a:t>System </a:t>
            </a:r>
            <a:r>
              <a:rPr lang="it-IT" sz="1800" dirty="0" err="1" smtClean="0">
                <a:latin typeface="Calibri" pitchFamily="34" charset="0"/>
              </a:rPr>
              <a:t>operating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at</a:t>
            </a:r>
            <a:r>
              <a:rPr lang="it-IT" sz="1800" dirty="0" smtClean="0">
                <a:latin typeface="Calibri" pitchFamily="34" charset="0"/>
              </a:rPr>
              <a:t> ½ </a:t>
            </a:r>
            <a:r>
              <a:rPr lang="it-IT" sz="1800" dirty="0" err="1" smtClean="0">
                <a:latin typeface="Calibri" pitchFamily="34" charset="0"/>
              </a:rPr>
              <a:t>channel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capacity</a:t>
            </a:r>
            <a:r>
              <a:rPr lang="it-IT" sz="1800" dirty="0" smtClean="0">
                <a:latin typeface="Calibri" pitchFamily="34" charset="0"/>
              </a:rPr>
              <a:t>, </a:t>
            </a:r>
            <a:r>
              <a:rPr lang="it-IT" sz="1800" dirty="0" err="1" smtClean="0">
                <a:latin typeface="Calibri" pitchFamily="34" charset="0"/>
              </a:rPr>
              <a:t>debug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ongoing</a:t>
            </a:r>
            <a:endParaRPr lang="en-GB" sz="1800" dirty="0" smtClean="0">
              <a:latin typeface="Calibri" pitchFamily="34" charset="0"/>
            </a:endParaRPr>
          </a:p>
          <a:p>
            <a:pPr marL="179388" indent="-179388" algn="l"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New high-quality F8 + PFW current readout from DCCT (courtesy of O. </a:t>
            </a:r>
            <a:r>
              <a:rPr lang="en-GB" sz="1800" dirty="0" err="1" smtClean="0">
                <a:latin typeface="Calibri" pitchFamily="34" charset="0"/>
              </a:rPr>
              <a:t>Michels</a:t>
            </a:r>
            <a:r>
              <a:rPr lang="en-GB" sz="1800" dirty="0" smtClean="0">
                <a:latin typeface="Calibri" pitchFamily="34" charset="0"/>
              </a:rPr>
              <a:t>) under test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2" y="296652"/>
            <a:ext cx="3425770" cy="6090258"/>
          </a:xfrm>
          <a:prstGeom prst="rect">
            <a:avLst/>
          </a:prstGeom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656856" y="348337"/>
            <a:ext cx="6012668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indent="-285750" algn="l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alibri" pitchFamily="34" charset="0"/>
              </a:rPr>
              <a:t>Based on National Instruments hardware: 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err="1" smtClean="0">
                <a:latin typeface="Calibri" pitchFamily="34" charset="0"/>
              </a:rPr>
              <a:t>PXIe</a:t>
            </a:r>
            <a:r>
              <a:rPr lang="en-US" sz="1800" dirty="0" smtClean="0">
                <a:latin typeface="Calibri" pitchFamily="34" charset="0"/>
              </a:rPr>
              <a:t> chassis, RT controller,  2</a:t>
            </a:r>
            <a:r>
              <a:rPr lang="en-US" sz="1800" dirty="0" smtClean="0">
                <a:latin typeface="Calibri" pitchFamily="34" charset="0"/>
                <a:sym typeface="Symbol"/>
              </a:rPr>
              <a:t> </a:t>
            </a:r>
            <a:r>
              <a:rPr lang="en-US" sz="1800" dirty="0" smtClean="0">
                <a:latin typeface="Calibri" pitchFamily="34" charset="0"/>
              </a:rPr>
              <a:t>6368 DAQ cards (16</a:t>
            </a:r>
            <a:r>
              <a:rPr lang="en-US" sz="1800" dirty="0" smtClean="0">
                <a:latin typeface="Calibri" pitchFamily="34" charset="0"/>
                <a:sym typeface="Symbol"/>
              </a:rPr>
              <a:t>2 MHz parallel 16-bit channels + 3210MHz digital I/O channels</a:t>
            </a:r>
            <a:r>
              <a:rPr lang="en-US" sz="1800" dirty="0" smtClean="0">
                <a:latin typeface="Calibri" pitchFamily="34" charset="0"/>
              </a:rPr>
              <a:t>)</a:t>
            </a:r>
          </a:p>
          <a:p>
            <a:pPr marL="285750" indent="-285750" algn="l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alibri" pitchFamily="34" charset="0"/>
              </a:rPr>
              <a:t>Acquisition of </a:t>
            </a:r>
            <a:r>
              <a:rPr lang="en-US" sz="1800" u="sng" dirty="0" smtClean="0">
                <a:latin typeface="Calibri" pitchFamily="34" charset="0"/>
              </a:rPr>
              <a:t>all </a:t>
            </a:r>
            <a:r>
              <a:rPr lang="en-US" sz="1800" dirty="0" smtClean="0">
                <a:latin typeface="Calibri" pitchFamily="34" charset="0"/>
              </a:rPr>
              <a:t>sensors and B-train signals  </a:t>
            </a:r>
          </a:p>
          <a:p>
            <a:pPr marL="285750" indent="-285750" algn="l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alibri" pitchFamily="34" charset="0"/>
              </a:rPr>
              <a:t>Introduced in 2010 to </a:t>
            </a:r>
            <a:r>
              <a:rPr lang="en-US" sz="1800" u="sng" dirty="0" smtClean="0">
                <a:latin typeface="Calibri" pitchFamily="34" charset="0"/>
              </a:rPr>
              <a:t>track the magnetic state</a:t>
            </a:r>
            <a:r>
              <a:rPr lang="en-US" sz="1800" dirty="0" smtClean="0">
                <a:latin typeface="Calibri" pitchFamily="34" charset="0"/>
              </a:rPr>
              <a:t> in F/D halves </a:t>
            </a:r>
          </a:p>
          <a:p>
            <a:pPr marL="285750" indent="-285750" algn="l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dirty="0" smtClean="0">
                <a:latin typeface="Calibri" pitchFamily="34" charset="0"/>
              </a:rPr>
              <a:t>Used to </a:t>
            </a:r>
            <a:r>
              <a:rPr lang="en-US" sz="1800" u="sng" dirty="0" smtClean="0">
                <a:latin typeface="Calibri" pitchFamily="34" charset="0"/>
              </a:rPr>
              <a:t>check the consistency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of sensor and B-train signals, timing and </a:t>
            </a:r>
            <a:r>
              <a:rPr lang="en-US" sz="1800" dirty="0" smtClean="0">
                <a:latin typeface="Calibri" pitchFamily="34" charset="0"/>
              </a:rPr>
              <a:t>currents</a:t>
            </a:r>
          </a:p>
          <a:p>
            <a:pPr marL="285750" indent="-285750" algn="l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u="sng" dirty="0" err="1" smtClean="0">
                <a:latin typeface="Calibri" pitchFamily="34" charset="0"/>
              </a:rPr>
              <a:t>Testbed</a:t>
            </a:r>
            <a:r>
              <a:rPr lang="en-US" sz="1800" dirty="0" smtClean="0">
                <a:latin typeface="Calibri" pitchFamily="34" charset="0"/>
              </a:rPr>
              <a:t> for the design of new sensors and acquisition algorithms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4928" y="3237091"/>
            <a:ext cx="4325141" cy="163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39159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Ongoing &amp; planned activity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6456" y="332656"/>
            <a:ext cx="9798559" cy="5678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342900" indent="-342900" algn="l">
              <a:buFont typeface="+mj-lt"/>
              <a:buAutoNum type="arabicPeriod"/>
              <a:defRPr/>
            </a:pPr>
            <a:r>
              <a:rPr lang="en-GB" sz="1800" b="1" dirty="0" smtClean="0">
                <a:latin typeface="Calibri" pitchFamily="34" charset="0"/>
              </a:rPr>
              <a:t>Finalization of the FPGA code</a:t>
            </a: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Integrator: VHDL timing registers to check and control + DMA transfer data</a:t>
            </a: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Dynamic </a:t>
            </a:r>
            <a:r>
              <a:rPr lang="en-GB" sz="1800" dirty="0">
                <a:latin typeface="Calibri" pitchFamily="34" charset="0"/>
              </a:rPr>
              <a:t>(smoothed) </a:t>
            </a:r>
            <a:r>
              <a:rPr lang="en-GB" sz="1800" dirty="0" smtClean="0">
                <a:latin typeface="Calibri" pitchFamily="34" charset="0"/>
              </a:rPr>
              <a:t>adjustment </a:t>
            </a:r>
            <a:r>
              <a:rPr lang="en-GB" sz="1800" dirty="0">
                <a:latin typeface="Calibri" pitchFamily="34" charset="0"/>
              </a:rPr>
              <a:t>of the integrator offset/gain upon reception of </a:t>
            </a:r>
            <a:r>
              <a:rPr lang="en-GB" sz="1800" dirty="0" smtClean="0">
                <a:latin typeface="Calibri" pitchFamily="34" charset="0"/>
              </a:rPr>
              <a:t>marker </a:t>
            </a:r>
            <a:r>
              <a:rPr lang="en-GB" sz="1800" dirty="0">
                <a:latin typeface="Calibri" pitchFamily="34" charset="0"/>
              </a:rPr>
              <a:t>triggers </a:t>
            </a: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Dynamic adjustment of calibration coefficients, marker gate (enable) etc… as a function of </a:t>
            </a:r>
            <a:br>
              <a:rPr lang="en-GB" sz="1800" dirty="0" smtClean="0">
                <a:latin typeface="Calibri" pitchFamily="34" charset="0"/>
              </a:rPr>
            </a:br>
            <a:r>
              <a:rPr lang="en-GB" sz="1800" dirty="0" smtClean="0">
                <a:latin typeface="Calibri" pitchFamily="34" charset="0"/>
              </a:rPr>
              <a:t>I via an internal approximated magnet model B=B(</a:t>
            </a:r>
            <a:r>
              <a:rPr lang="en-GB" sz="1800" dirty="0" err="1" smtClean="0">
                <a:latin typeface="Calibri" pitchFamily="34" charset="0"/>
              </a:rPr>
              <a:t>I,t</a:t>
            </a:r>
            <a:r>
              <a:rPr lang="en-GB" sz="1800" dirty="0" smtClean="0">
                <a:latin typeface="Calibri" pitchFamily="34" charset="0"/>
              </a:rPr>
              <a:t>)</a:t>
            </a: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Automatic self-calibration during zero-cycles according to telegram index or I(t) history</a:t>
            </a:r>
            <a:endParaRPr lang="en-GB" sz="1800" dirty="0">
              <a:latin typeface="Calibri" pitchFamily="34" charset="0"/>
            </a:endParaRPr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en-GB" sz="1800" b="1" dirty="0" smtClean="0">
                <a:latin typeface="Calibri" pitchFamily="34" charset="0"/>
              </a:rPr>
              <a:t>Development of C++ FESA classes/Linux device drivers</a:t>
            </a:r>
            <a:endParaRPr lang="en-GB" sz="1800" b="1" dirty="0">
              <a:latin typeface="Calibri" pitchFamily="34" charset="0"/>
            </a:endParaRP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develop </a:t>
            </a:r>
            <a:r>
              <a:rPr lang="en-GB" sz="1800" dirty="0">
                <a:latin typeface="Calibri" pitchFamily="34" charset="0"/>
              </a:rPr>
              <a:t>the classes </a:t>
            </a:r>
            <a:r>
              <a:rPr lang="en-GB" sz="1800" dirty="0" smtClean="0">
                <a:latin typeface="Calibri" pitchFamily="34" charset="0"/>
              </a:rPr>
              <a:t>to exchange measurement and control signals as agreed with </a:t>
            </a:r>
            <a:r>
              <a:rPr lang="en-GB" sz="1800" dirty="0">
                <a:latin typeface="Calibri" pitchFamily="34" charset="0"/>
              </a:rPr>
              <a:t>OP </a:t>
            </a:r>
            <a:r>
              <a:rPr lang="en-GB" sz="1800" dirty="0" smtClean="0">
                <a:latin typeface="Calibri" pitchFamily="34" charset="0"/>
              </a:rPr>
              <a:t>team</a:t>
            </a: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>
                <a:latin typeface="Calibri" pitchFamily="34" charset="0"/>
              </a:rPr>
              <a:t>Local FMR frequency control (e.g. for dynamic marker point adjustment</a:t>
            </a:r>
            <a:r>
              <a:rPr lang="en-GB" sz="1800" dirty="0" smtClean="0">
                <a:latin typeface="Calibri" pitchFamily="34" charset="0"/>
              </a:rPr>
              <a:t>)</a:t>
            </a:r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en-GB" sz="1800" b="1" dirty="0" smtClean="0">
                <a:latin typeface="Calibri" pitchFamily="34" charset="0"/>
              </a:rPr>
              <a:t>Component-level tests</a:t>
            </a:r>
            <a:endParaRPr lang="en-GB" sz="1800" b="1" dirty="0">
              <a:latin typeface="Calibri" pitchFamily="34" charset="0"/>
            </a:endParaRP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Statistical analysis of drift/gain error vs. machine cycling sequence, ambient conditions 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 definition of optimal marker levels, frequency of internal correction</a:t>
            </a:r>
            <a:endParaRPr lang="en-GB" sz="1800" dirty="0" smtClean="0">
              <a:latin typeface="Calibri" pitchFamily="34" charset="0"/>
            </a:endParaRP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White Rabbit communication to/from all users (latency and jitter vs. data rate)</a:t>
            </a:r>
          </a:p>
          <a:p>
            <a:pPr marL="342900" indent="-342900" algn="l">
              <a:buFont typeface="+mj-lt"/>
              <a:buAutoNum type="arabicPeriod"/>
              <a:defRPr/>
            </a:pPr>
            <a:r>
              <a:rPr lang="en-GB" sz="1800" b="1" dirty="0" smtClean="0">
                <a:latin typeface="Calibri" pitchFamily="34" charset="0"/>
              </a:rPr>
              <a:t>System-level tests</a:t>
            </a: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Systematic offline comparison of old/new sensors, old/new system in different conditions</a:t>
            </a: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it-IT" sz="1800" dirty="0" smtClean="0">
                <a:latin typeface="Calibri" pitchFamily="34" charset="0"/>
              </a:rPr>
              <a:t>Offline </a:t>
            </a:r>
            <a:r>
              <a:rPr lang="it-IT" sz="1800" dirty="0" err="1" smtClean="0">
                <a:latin typeface="Calibri" pitchFamily="34" charset="0"/>
              </a:rPr>
              <a:t>correlations</a:t>
            </a:r>
            <a:r>
              <a:rPr lang="it-IT" sz="1800" dirty="0" smtClean="0">
                <a:latin typeface="Calibri" pitchFamily="34" charset="0"/>
              </a:rPr>
              <a:t> with </a:t>
            </a:r>
            <a:r>
              <a:rPr lang="it-IT" sz="1800" dirty="0" err="1" smtClean="0">
                <a:latin typeface="Calibri" pitchFamily="34" charset="0"/>
              </a:rPr>
              <a:t>beam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behaviour</a:t>
            </a:r>
            <a:r>
              <a:rPr lang="it-IT" sz="1800" dirty="0" smtClean="0">
                <a:latin typeface="Calibri" pitchFamily="34" charset="0"/>
              </a:rPr>
              <a:t> (</a:t>
            </a:r>
            <a:r>
              <a:rPr lang="it-IT" sz="1800" dirty="0" err="1" smtClean="0">
                <a:latin typeface="Calibri" pitchFamily="34" charset="0"/>
              </a:rPr>
              <a:t>radial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instability</a:t>
            </a:r>
            <a:r>
              <a:rPr lang="it-IT" sz="1800" dirty="0" smtClean="0">
                <a:latin typeface="Calibri" pitchFamily="34" charset="0"/>
              </a:rPr>
              <a:t>) </a:t>
            </a:r>
            <a:r>
              <a:rPr lang="it-IT" sz="1800" dirty="0" err="1" smtClean="0">
                <a:latin typeface="Calibri" pitchFamily="34" charset="0"/>
              </a:rPr>
              <a:t>during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different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cycle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combinations</a:t>
            </a:r>
            <a:r>
              <a:rPr lang="it-IT" sz="1800" dirty="0" smtClean="0">
                <a:latin typeface="Calibri" pitchFamily="34" charset="0"/>
              </a:rPr>
              <a:t> to validate </a:t>
            </a:r>
            <a:r>
              <a:rPr lang="it-IT" sz="1800" dirty="0" err="1" smtClean="0">
                <a:latin typeface="Calibri" pitchFamily="34" charset="0"/>
              </a:rPr>
              <a:t>measurement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principle</a:t>
            </a:r>
            <a:endParaRPr lang="en-GB" sz="1800" dirty="0" smtClean="0">
              <a:latin typeface="Calibri" pitchFamily="34" charset="0"/>
            </a:endParaRP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it-IT" sz="1800" dirty="0" smtClean="0">
                <a:latin typeface="Calibri" pitchFamily="34" charset="0"/>
              </a:rPr>
              <a:t>Online (with </a:t>
            </a:r>
            <a:r>
              <a:rPr lang="it-IT" sz="1800" dirty="0" err="1" smtClean="0">
                <a:latin typeface="Calibri" pitchFamily="34" charset="0"/>
              </a:rPr>
              <a:t>beam</a:t>
            </a:r>
            <a:r>
              <a:rPr lang="it-IT" sz="1800" dirty="0" smtClean="0">
                <a:latin typeface="Calibri" pitchFamily="34" charset="0"/>
              </a:rPr>
              <a:t>) </a:t>
            </a:r>
            <a:r>
              <a:rPr lang="it-IT" sz="1800" dirty="0" err="1" smtClean="0">
                <a:latin typeface="Calibri" pitchFamily="34" charset="0"/>
              </a:rPr>
              <a:t>tests</a:t>
            </a:r>
            <a:r>
              <a:rPr lang="it-IT" sz="1800" dirty="0" smtClean="0">
                <a:latin typeface="Calibri" pitchFamily="34" charset="0"/>
              </a:rPr>
              <a:t> in </a:t>
            </a:r>
            <a:r>
              <a:rPr lang="it-IT" sz="1800" dirty="0" err="1" smtClean="0">
                <a:latin typeface="Calibri" pitchFamily="34" charset="0"/>
              </a:rPr>
              <a:t>parallel</a:t>
            </a:r>
            <a:r>
              <a:rPr lang="it-IT" sz="1800" dirty="0" smtClean="0">
                <a:latin typeface="Calibri" pitchFamily="34" charset="0"/>
              </a:rPr>
              <a:t> with </a:t>
            </a:r>
            <a:r>
              <a:rPr lang="it-IT" sz="1800" dirty="0" err="1" smtClean="0">
                <a:latin typeface="Calibri" pitchFamily="34" charset="0"/>
              </a:rPr>
              <a:t>existing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system</a:t>
            </a:r>
            <a:r>
              <a:rPr lang="it-IT" sz="1800" dirty="0" smtClean="0">
                <a:latin typeface="Calibri" pitchFamily="34" charset="0"/>
              </a:rPr>
              <a:t>, by </a:t>
            </a:r>
            <a:r>
              <a:rPr lang="it-IT" sz="1800" dirty="0" err="1" smtClean="0">
                <a:latin typeface="Calibri" pitchFamily="34" charset="0"/>
              </a:rPr>
              <a:t>feeding</a:t>
            </a:r>
            <a:r>
              <a:rPr lang="it-IT" sz="1800" dirty="0" smtClean="0">
                <a:latin typeface="Calibri" pitchFamily="34" charset="0"/>
              </a:rPr>
              <a:t> back </a:t>
            </a:r>
            <a:r>
              <a:rPr lang="it-IT" sz="1800" dirty="0" err="1" smtClean="0">
                <a:latin typeface="Calibri" pitchFamily="34" charset="0"/>
              </a:rPr>
              <a:t>one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user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at</a:t>
            </a:r>
            <a:r>
              <a:rPr lang="it-IT" sz="1800" dirty="0" smtClean="0">
                <a:latin typeface="Calibri" pitchFamily="34" charset="0"/>
              </a:rPr>
              <a:t> a time</a:t>
            </a:r>
          </a:p>
          <a:p>
            <a:pPr marL="636588" lvl="1" indent="-179388" algn="l">
              <a:spcBef>
                <a:spcPts val="0"/>
              </a:spcBef>
              <a:buFontTx/>
              <a:buChar char="•"/>
              <a:defRPr/>
            </a:pPr>
            <a:r>
              <a:rPr lang="it-IT" sz="1800" dirty="0" smtClean="0">
                <a:latin typeface="Calibri" pitchFamily="34" charset="0"/>
              </a:rPr>
              <a:t>Online </a:t>
            </a:r>
            <a:r>
              <a:rPr lang="it-IT" sz="1800" dirty="0" err="1" smtClean="0">
                <a:latin typeface="Calibri" pitchFamily="34" charset="0"/>
              </a:rPr>
              <a:t>tests</a:t>
            </a:r>
            <a:r>
              <a:rPr lang="it-IT" sz="1800" dirty="0" smtClean="0">
                <a:latin typeface="Calibri" pitchFamily="34" charset="0"/>
              </a:rPr>
              <a:t> with the new </a:t>
            </a:r>
            <a:r>
              <a:rPr lang="it-IT" sz="1800" dirty="0" err="1" smtClean="0">
                <a:latin typeface="Calibri" pitchFamily="34" charset="0"/>
              </a:rPr>
              <a:t>system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replacing</a:t>
            </a:r>
            <a:r>
              <a:rPr lang="it-IT" sz="1800" dirty="0" smtClean="0">
                <a:latin typeface="Calibri" pitchFamily="34" charset="0"/>
              </a:rPr>
              <a:t> </a:t>
            </a:r>
            <a:r>
              <a:rPr lang="it-IT" sz="1800" dirty="0" err="1" smtClean="0">
                <a:latin typeface="Calibri" pitchFamily="34" charset="0"/>
              </a:rPr>
              <a:t>completely</a:t>
            </a:r>
            <a:r>
              <a:rPr lang="it-IT" sz="1800" dirty="0" smtClean="0">
                <a:latin typeface="Calibri" pitchFamily="34" charset="0"/>
              </a:rPr>
              <a:t> the </a:t>
            </a:r>
            <a:r>
              <a:rPr lang="it-IT" sz="1800" dirty="0" err="1" smtClean="0">
                <a:latin typeface="Calibri" pitchFamily="34" charset="0"/>
              </a:rPr>
              <a:t>old</a:t>
            </a:r>
            <a:endParaRPr lang="en-GB" sz="1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7794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2448" y="2456892"/>
            <a:ext cx="3975384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  <a:t>Upgraded</a:t>
            </a:r>
            <a:b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</a:br>
            <a: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  <a:t>PSB B-train</a:t>
            </a:r>
            <a:endParaRPr lang="en-GB" sz="6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42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7917" y="2708920"/>
            <a:ext cx="708803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  <a:t>The PS B-train today</a:t>
            </a:r>
            <a:endParaRPr lang="en-GB" sz="6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272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Specifications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926488"/>
              </p:ext>
            </p:extLst>
          </p:nvPr>
        </p:nvGraphicFramePr>
        <p:xfrm>
          <a:off x="1352600" y="1952836"/>
          <a:ext cx="7272808" cy="2835440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4493390"/>
                <a:gridCol w="1389709"/>
                <a:gridCol w="1389709"/>
              </a:tblGrid>
              <a:tr h="35443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Parameter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Value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Unit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</a:tr>
              <a:tr h="35443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Max. magnetic field B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</a:tr>
              <a:tr h="35443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Min. magnetic field B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</a:tr>
              <a:tr h="35443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Max. field ramp rate dB/</a:t>
                      </a:r>
                      <a:r>
                        <a:rPr lang="en-GB" sz="1800" dirty="0" err="1">
                          <a:effectLst/>
                        </a:rPr>
                        <a:t>dt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4.0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T/s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</a:tr>
              <a:tr h="35443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Absolute measurement uncertainty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µT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</a:tr>
              <a:tr h="35443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Max. measurement resolution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10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µT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</a:tr>
              <a:tr h="35443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Min. </a:t>
                      </a:r>
                      <a:r>
                        <a:rPr lang="en-GB" sz="1800" dirty="0">
                          <a:effectLst/>
                        </a:rPr>
                        <a:t>cycle duration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1.2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</a:tr>
              <a:tr h="35443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Field broadcast rate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400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kHz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1755" marR="71755" marT="36195" marB="3619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83953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17614" b="25587"/>
          <a:stretch/>
        </p:blipFill>
        <p:spPr>
          <a:xfrm>
            <a:off x="194952" y="1304764"/>
            <a:ext cx="9316386" cy="3628022"/>
          </a:xfrm>
          <a:prstGeom prst="rect">
            <a:avLst/>
          </a:prstGeom>
        </p:spPr>
      </p:pic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Overall system architecture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8484" y="5256822"/>
            <a:ext cx="84249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Main advantages of PCB </a:t>
            </a:r>
            <a:r>
              <a:rPr lang="en-US" sz="1400" dirty="0" err="1" smtClean="0">
                <a:latin typeface="Calibri" pitchFamily="34" charset="0"/>
              </a:rPr>
              <a:t>fluxmeters</a:t>
            </a:r>
            <a:r>
              <a:rPr lang="en-US" sz="1400" dirty="0" smtClean="0">
                <a:latin typeface="Calibri" pitchFamily="34" charset="0"/>
              </a:rPr>
              <a:t>:</a:t>
            </a:r>
          </a:p>
          <a:p>
            <a:pPr marL="177800" indent="-177800" algn="l"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400" dirty="0" smtClean="0">
                <a:latin typeface="Calibri" pitchFamily="34" charset="0"/>
              </a:rPr>
              <a:t>industry-made, multiple units relatively inexpensive</a:t>
            </a:r>
          </a:p>
          <a:p>
            <a:pPr marL="177800" indent="-177800" algn="l"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400" dirty="0" smtClean="0">
                <a:latin typeface="Calibri" pitchFamily="34" charset="0"/>
              </a:rPr>
              <a:t>accurate measurement of (much higher) saturation/eddy current effects (avoid high-field RF corrections ?)</a:t>
            </a:r>
          </a:p>
          <a:p>
            <a:pPr marL="177800" indent="-177800" algn="l"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400" dirty="0" smtClean="0">
                <a:latin typeface="Calibri" pitchFamily="34" charset="0"/>
              </a:rPr>
              <a:t>10</a:t>
            </a:r>
            <a:r>
              <a:rPr lang="en-US" sz="1400" baseline="30000" dirty="0" smtClean="0">
                <a:latin typeface="Calibri" pitchFamily="34" charset="0"/>
              </a:rPr>
              <a:t>-4</a:t>
            </a:r>
            <a:r>
              <a:rPr lang="en-US" sz="1400" dirty="0" smtClean="0">
                <a:latin typeface="Calibri" pitchFamily="34" charset="0"/>
              </a:rPr>
              <a:t> surface accuracy </a:t>
            </a:r>
            <a:r>
              <a:rPr lang="en-US" sz="1400" dirty="0" smtClean="0">
                <a:latin typeface="Calibri" pitchFamily="34" charset="0"/>
                <a:sym typeface="Symbol" panose="05050102010706020507" pitchFamily="18" charset="2"/>
              </a:rPr>
              <a:t> absolute energy calibration possible</a:t>
            </a:r>
          </a:p>
          <a:p>
            <a:pPr marL="177800" indent="-177800" algn="l"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400" dirty="0" smtClean="0">
                <a:latin typeface="Calibri" pitchFamily="34" charset="0"/>
                <a:sym typeface="Symbol" panose="05050102010706020507" pitchFamily="18" charset="2"/>
              </a:rPr>
              <a:t>real-time field harmonics as a by-product</a:t>
            </a:r>
            <a:endParaRPr lang="en-US" sz="1400" dirty="0" smtClean="0">
              <a:latin typeface="Calibri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776536" y="4896782"/>
            <a:ext cx="288032" cy="32403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321152" y="3492626"/>
            <a:ext cx="288032" cy="115212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6609184" y="4068690"/>
            <a:ext cx="0" cy="57606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00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5135773" y="4410146"/>
            <a:ext cx="47525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LLRF/DCCT: 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- inner/outer rings share B(t) from the corresponding OP chain </a:t>
            </a:r>
          </a:p>
          <a:p>
            <a:pPr algn="l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- </a:t>
            </a:r>
            <a:r>
              <a:rPr lang="en-US" sz="1400" i="1" dirty="0" smtClean="0">
                <a:latin typeface="Calibri" pitchFamily="34" charset="0"/>
              </a:rPr>
              <a:t>or </a:t>
            </a:r>
            <a:r>
              <a:rPr lang="en-US" sz="1400" dirty="0" smtClean="0">
                <a:latin typeface="Calibri" pitchFamily="34" charset="0"/>
              </a:rPr>
              <a:t>each ring is fed all the time with its own B(t):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  more information, </a:t>
            </a:r>
            <a:r>
              <a:rPr lang="en-US" sz="1400" u="sng" dirty="0" smtClean="0">
                <a:latin typeface="Calibri" pitchFamily="34" charset="0"/>
              </a:rPr>
              <a:t>but</a:t>
            </a:r>
            <a:r>
              <a:rPr lang="en-US" sz="1400" dirty="0" smtClean="0">
                <a:latin typeface="Calibri" pitchFamily="34" charset="0"/>
              </a:rPr>
              <a:t> 2× failure risk</a:t>
            </a:r>
          </a:p>
        </p:txBody>
      </p:sp>
      <p:sp>
        <p:nvSpPr>
          <p:cNvPr id="9" name="Rectangle 8"/>
          <p:cNvSpPr/>
          <p:nvPr/>
        </p:nvSpPr>
        <p:spPr>
          <a:xfrm>
            <a:off x="128464" y="359360"/>
            <a:ext cx="90566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redundancy:  2× (</a:t>
            </a:r>
            <a:r>
              <a:rPr lang="en-US" sz="1400" u="sng" dirty="0" err="1" smtClean="0">
                <a:latin typeface="Calibri" pitchFamily="34" charset="0"/>
              </a:rPr>
              <a:t>OP</a:t>
            </a:r>
            <a:r>
              <a:rPr lang="en-US" sz="1400" dirty="0" err="1" smtClean="0">
                <a:latin typeface="Calibri" pitchFamily="34" charset="0"/>
              </a:rPr>
              <a:t>erational</a:t>
            </a:r>
            <a:r>
              <a:rPr lang="en-US" sz="1400" dirty="0" smtClean="0">
                <a:latin typeface="Calibri" pitchFamily="34" charset="0"/>
              </a:rPr>
              <a:t> + hot </a:t>
            </a:r>
            <a:r>
              <a:rPr lang="en-US" sz="1400" u="sng" dirty="0" smtClean="0">
                <a:latin typeface="Calibri" pitchFamily="34" charset="0"/>
              </a:rPr>
              <a:t>SPARE</a:t>
            </a:r>
            <a:r>
              <a:rPr lang="en-US" sz="1400" dirty="0" smtClean="0">
                <a:latin typeface="Calibri" pitchFamily="34" charset="0"/>
              </a:rPr>
              <a:t>) chains, always running, remotely switchable 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- OP sensors in rings 3 (for historical continuity …) and 4</a:t>
            </a:r>
            <a:br>
              <a:rPr lang="en-US" sz="1400" dirty="0" smtClean="0">
                <a:latin typeface="Calibri" pitchFamily="34" charset="0"/>
              </a:rPr>
            </a:br>
            <a:r>
              <a:rPr lang="en-US" sz="1400" dirty="0" smtClean="0">
                <a:latin typeface="Calibri" pitchFamily="34" charset="0"/>
              </a:rPr>
              <a:t>- SPARE sensors in rings 1 and 2: get full magnetic information, </a:t>
            </a:r>
            <a:r>
              <a:rPr lang="en-US" sz="1400" u="sng" dirty="0" smtClean="0">
                <a:latin typeface="Calibri" pitchFamily="34" charset="0"/>
              </a:rPr>
              <a:t>but</a:t>
            </a:r>
            <a:r>
              <a:rPr lang="en-US" sz="1400" dirty="0" smtClean="0">
                <a:latin typeface="Calibri" pitchFamily="34" charset="0"/>
              </a:rPr>
              <a:t>  switching chains may entail more complex calibration </a:t>
            </a:r>
          </a:p>
          <a:p>
            <a:pPr algn="l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Calibri" pitchFamily="34" charset="0"/>
              </a:rPr>
              <a:t>- </a:t>
            </a:r>
            <a:r>
              <a:rPr lang="en-US" sz="1400" i="1" dirty="0" smtClean="0">
                <a:latin typeface="Calibri" pitchFamily="34" charset="0"/>
              </a:rPr>
              <a:t>or </a:t>
            </a:r>
            <a:r>
              <a:rPr lang="en-US" sz="1400" dirty="0" smtClean="0">
                <a:latin typeface="Calibri" pitchFamily="34" charset="0"/>
              </a:rPr>
              <a:t>SPARE sensors in rings 3 and 4 (as today): easier cross-calibration, less fluxmeters, two empty rings remain available</a:t>
            </a:r>
          </a:p>
        </p:txBody>
      </p:sp>
    </p:spTree>
    <p:extLst>
      <p:ext uri="{BB962C8B-B14F-4D97-AF65-F5344CB8AC3E}">
        <p14:creationId xmlns:p14="http://schemas.microsoft.com/office/powerpoint/2010/main" val="126824353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NMR marker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Rectangle 6"/>
              <p:cNvSpPr>
                <a:spLocks noChangeArrowheads="1"/>
              </p:cNvSpPr>
              <p:nvPr/>
            </p:nvSpPr>
            <p:spPr bwMode="auto">
              <a:xfrm>
                <a:off x="76744" y="418761"/>
                <a:ext cx="6623723" cy="33859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17961" dir="2700000" algn="ctr" rotWithShape="0">
                        <a:srgbClr val="3A5698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marL="342900" indent="-342900" algn="l">
                  <a:spcBef>
                    <a:spcPts val="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en-GB" sz="1800" dirty="0" smtClean="0">
                    <a:latin typeface="Calibri" pitchFamily="34" charset="0"/>
                    <a:sym typeface="Symbol" panose="05050102010706020507" pitchFamily="18" charset="2"/>
                  </a:rPr>
                  <a:t>Continuous-Wave Nuclear Magnetic Resonance probe: </a:t>
                </a:r>
                <a:br>
                  <a:rPr lang="en-GB" sz="1800" dirty="0" smtClean="0">
                    <a:latin typeface="Calibri" pitchFamily="34" charset="0"/>
                    <a:sym typeface="Symbol" panose="05050102010706020507" pitchFamily="18" charset="2"/>
                  </a:rPr>
                </a:br>
                <a:r>
                  <a:rPr lang="en-GB" sz="1800" dirty="0" smtClean="0">
                    <a:latin typeface="Calibri" pitchFamily="34" charset="0"/>
                    <a:sym typeface="Symbol" panose="05050102010706020507" pitchFamily="18" charset="2"/>
                  </a:rPr>
                  <a:t>absorption peak at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4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it-IT" sz="14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it-IT" sz="1400" b="0" i="0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400" i="1" kern="0">
                        <a:solidFill>
                          <a:srgbClr val="000000"/>
                        </a:solidFill>
                        <a:latin typeface="Cambria Math"/>
                      </a:rPr>
                      <m:t>𝑔</m:t>
                    </m:r>
                    <m:f>
                      <m:fPr>
                        <m:ctrlPr>
                          <a:rPr lang="fr-CH" sz="1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kern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fr-CH" sz="14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fr-CH" sz="1400" i="1" ker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fr-CH" sz="1400" i="1" kern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it-IT" sz="1400" b="0" i="1" kern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it-IT" sz="1400" b="0" i="1" kern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GB" sz="1400" i="1" kern="0">
                        <a:solidFill>
                          <a:srgbClr val="000000"/>
                        </a:solidFill>
                        <a:latin typeface="Cambria Math"/>
                      </a:rPr>
                      <m:t>=42.577</m:t>
                    </m:r>
                    <m:r>
                      <a:rPr lang="it-IT" sz="1400" b="0" i="1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 kern="0">
                        <a:solidFill>
                          <a:srgbClr val="000000"/>
                        </a:solidFill>
                        <a:latin typeface="Cambria Math"/>
                      </a:rPr>
                      <m:t>𝑀𝐻𝑧</m:t>
                    </m:r>
                    <m:sSup>
                      <m:sSupPr>
                        <m:ctrlPr>
                          <a:rPr lang="fr-CH" sz="1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fr-CH" sz="14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𝑇</m:t>
                        </m:r>
                      </m:e>
                      <m:sup>
                        <m:r>
                          <a:rPr lang="fr-CH" sz="14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  <m:r>
                      <a:rPr lang="it-IT" sz="1400" b="0" i="0" kern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 smtClean="0">
                    <a:latin typeface="Calibri" pitchFamily="34" charset="0"/>
                    <a:sym typeface="Symbol" panose="05050102010706020507" pitchFamily="18" charset="2"/>
                  </a:rPr>
                  <a:t> </a:t>
                </a:r>
                <a:r>
                  <a:rPr lang="en-GB" sz="1800" dirty="0" smtClean="0">
                    <a:latin typeface="Calibri" pitchFamily="34" charset="0"/>
                    <a:sym typeface="Symbol" panose="05050102010706020507" pitchFamily="18" charset="2"/>
                  </a:rPr>
                  <a:t>signal demodulated by teslameter  threshold </a:t>
                </a:r>
                <a:r>
                  <a:rPr lang="en-GB" sz="1800" dirty="0">
                    <a:latin typeface="Calibri" pitchFamily="34" charset="0"/>
                    <a:sym typeface="Symbol" panose="05050102010706020507" pitchFamily="18" charset="2"/>
                  </a:rPr>
                  <a:t>comparator  </a:t>
                </a:r>
                <a:r>
                  <a:rPr lang="en-GB" sz="1800" dirty="0" smtClean="0">
                    <a:latin typeface="Calibri" pitchFamily="34" charset="0"/>
                    <a:sym typeface="Symbol" panose="05050102010706020507" pitchFamily="18" charset="2"/>
                  </a:rPr>
                  <a:t>trigger pulse</a:t>
                </a:r>
              </a:p>
              <a:p>
                <a:pPr marL="342900" indent="-342900" algn="l">
                  <a:spcBef>
                    <a:spcPts val="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10</a:t>
                </a:r>
                <a:r>
                  <a:rPr lang="it-IT" sz="1800" baseline="30000" dirty="0" smtClean="0">
                    <a:latin typeface="Calibri" pitchFamily="34" charset="0"/>
                    <a:sym typeface="Symbol" panose="05050102010706020507" pitchFamily="18" charset="2"/>
                  </a:rPr>
                  <a:t>-6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metrological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reference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(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fundamental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constants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,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essentially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b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</a:b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T-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independent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, </a:t>
                </a:r>
                <a:r>
                  <a:rPr lang="it-IT" sz="1800" dirty="0" err="1">
                    <a:latin typeface="Calibri" pitchFamily="34" charset="0"/>
                    <a:sym typeface="Symbol" panose="05050102010706020507" pitchFamily="18" charset="2"/>
                  </a:rPr>
                  <a:t>weak</a:t>
                </a:r>
                <a:r>
                  <a:rPr lang="it-IT" sz="1800" dirty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>
                    <a:latin typeface="Calibri" pitchFamily="34" charset="0"/>
                    <a:sym typeface="Symbol" panose="05050102010706020507" pitchFamily="18" charset="2"/>
                  </a:rPr>
                  <a:t>chemical</a:t>
                </a:r>
                <a:r>
                  <a:rPr lang="it-IT" sz="1800" dirty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>
                    <a:latin typeface="Calibri" pitchFamily="34" charset="0"/>
                    <a:sym typeface="Symbol" panose="05050102010706020507" pitchFamily="18" charset="2"/>
                  </a:rPr>
                  <a:t>shifts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)</a:t>
                </a:r>
              </a:p>
              <a:p>
                <a:pPr marL="342900" indent="-342900" algn="l">
                  <a:spcBef>
                    <a:spcPts val="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Noise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sensitivity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of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demodulated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signal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(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gating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and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repetition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suppressor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needed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;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threshold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lowered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in 2006 to 150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mV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)</a:t>
                </a:r>
                <a:endParaRPr lang="en-GB" sz="1800" dirty="0" smtClean="0">
                  <a:latin typeface="Calibri" pitchFamily="34" charset="0"/>
                  <a:sym typeface="Symbol" panose="05050102010706020507" pitchFamily="18" charset="2"/>
                </a:endParaRPr>
              </a:p>
              <a:p>
                <a:pPr marL="342900" indent="-342900" algn="l">
                  <a:spcBef>
                    <a:spcPts val="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it-IT" sz="1800" dirty="0" err="1">
                    <a:latin typeface="Calibri" pitchFamily="34" charset="0"/>
                    <a:sym typeface="Symbol" panose="05050102010706020507" pitchFamily="18" charset="2"/>
                  </a:rPr>
                  <a:t>Main</a:t>
                </a:r>
                <a:r>
                  <a:rPr lang="it-IT" sz="1800" dirty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>
                    <a:latin typeface="Calibri" pitchFamily="34" charset="0"/>
                    <a:sym typeface="Symbol" panose="05050102010706020507" pitchFamily="18" charset="2"/>
                  </a:rPr>
                  <a:t>limits</a:t>
                </a:r>
                <a:r>
                  <a:rPr lang="it-IT" sz="1800" dirty="0">
                    <a:latin typeface="Calibri" pitchFamily="34" charset="0"/>
                    <a:sym typeface="Symbol" panose="05050102010706020507" pitchFamily="18" charset="2"/>
                  </a:rPr>
                  <a:t>: B  450 G, B/B&lt;0.02/m, </a:t>
                </a:r>
                <a:r>
                  <a:rPr lang="it-IT" sz="1800" b="1" dirty="0">
                    <a:solidFill>
                      <a:srgbClr val="FF0000"/>
                    </a:solidFill>
                    <a:latin typeface="Calibri" pitchFamily="34" charset="0"/>
                    <a:sym typeface="Symbol" panose="05050102010706020507" pitchFamily="18" charset="2"/>
                  </a:rPr>
                  <a:t>20&lt;dB/</a:t>
                </a:r>
                <a:r>
                  <a:rPr lang="it-IT" sz="1800" b="1" dirty="0" err="1">
                    <a:solidFill>
                      <a:srgbClr val="FF0000"/>
                    </a:solidFill>
                    <a:latin typeface="Calibri" pitchFamily="34" charset="0"/>
                    <a:sym typeface="Symbol" panose="05050102010706020507" pitchFamily="18" charset="2"/>
                  </a:rPr>
                  <a:t>dt</a:t>
                </a:r>
                <a:r>
                  <a:rPr lang="it-IT" sz="1800" b="1" dirty="0">
                    <a:solidFill>
                      <a:srgbClr val="FF0000"/>
                    </a:solidFill>
                    <a:latin typeface="Calibri" pitchFamily="34" charset="0"/>
                    <a:sym typeface="Symbol" panose="05050102010706020507" pitchFamily="18" charset="2"/>
                  </a:rPr>
                  <a:t>&lt; 50 </a:t>
                </a:r>
                <a:r>
                  <a:rPr lang="it-IT" sz="1800" b="1" dirty="0" err="1" smtClean="0">
                    <a:solidFill>
                      <a:srgbClr val="FF0000"/>
                    </a:solidFill>
                    <a:latin typeface="Calibri" pitchFamily="34" charset="0"/>
                    <a:sym typeface="Symbol" panose="05050102010706020507" pitchFamily="18" charset="2"/>
                  </a:rPr>
                  <a:t>mT</a:t>
                </a:r>
                <a:r>
                  <a:rPr lang="it-IT" sz="1800" b="1" dirty="0" smtClean="0">
                    <a:solidFill>
                      <a:srgbClr val="FF0000"/>
                    </a:solidFill>
                    <a:latin typeface="Calibri" pitchFamily="34" charset="0"/>
                    <a:sym typeface="Symbol" panose="05050102010706020507" pitchFamily="18" charset="2"/>
                  </a:rPr>
                  <a:t>/s</a:t>
                </a:r>
              </a:p>
              <a:p>
                <a:pPr marL="342900" indent="-342900" algn="l">
                  <a:spcBef>
                    <a:spcPts val="0"/>
                  </a:spcBef>
                  <a:buFont typeface="Arial" panose="020B0604020202020204" pitchFamily="34" charset="0"/>
                  <a:buChar char="•"/>
                  <a:defRPr/>
                </a:pP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Ramp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rate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limitation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could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be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mitigated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(FMR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resonator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) or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avoided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(DC NMR on a plateau)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at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the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price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of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added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complexity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,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reduced</a:t>
                </a:r>
                <a:r>
                  <a:rPr lang="it-IT" sz="1800" dirty="0" smtClean="0">
                    <a:latin typeface="Calibri" pitchFamily="34" charset="0"/>
                    <a:sym typeface="Symbol" panose="05050102010706020507" pitchFamily="18" charset="2"/>
                  </a:rPr>
                  <a:t> </a:t>
                </a:r>
                <a:r>
                  <a:rPr lang="it-IT" sz="1800" dirty="0" err="1" smtClean="0">
                    <a:latin typeface="Calibri" pitchFamily="34" charset="0"/>
                    <a:sym typeface="Symbol" panose="05050102010706020507" pitchFamily="18" charset="2"/>
                  </a:rPr>
                  <a:t>accuracy</a:t>
                </a:r>
                <a:endParaRPr lang="it-IT" sz="1800" b="1" dirty="0">
                  <a:solidFill>
                    <a:srgbClr val="FF0000"/>
                  </a:solidFill>
                  <a:latin typeface="Calibri" pitchFamily="34" charset="0"/>
                  <a:sym typeface="Symbol" panose="05050102010706020507" pitchFamily="18" charset="2"/>
                </a:endParaRPr>
              </a:p>
              <a:p>
                <a:pPr marL="342900" indent="-342900" algn="l">
                  <a:spcBef>
                    <a:spcPts val="0"/>
                  </a:spcBef>
                  <a:buFont typeface="Arial" panose="020B0604020202020204" pitchFamily="34" charset="0"/>
                  <a:buChar char="•"/>
                  <a:defRPr/>
                </a:pPr>
                <a:endParaRPr lang="en-GB" sz="1800" dirty="0" smtClean="0">
                  <a:latin typeface="Calibri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13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744" y="418761"/>
                <a:ext cx="6623723" cy="3385992"/>
              </a:xfrm>
              <a:prstGeom prst="rect">
                <a:avLst/>
              </a:prstGeom>
              <a:blipFill rotWithShape="0">
                <a:blip r:embed="rId3"/>
                <a:stretch>
                  <a:fillRect l="-2026" t="-2342" r="-257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3A5698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56" y="3946454"/>
            <a:ext cx="3310342" cy="23664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4828" y="3946456"/>
            <a:ext cx="3310342" cy="23664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3719" y="576717"/>
            <a:ext cx="3079676" cy="5736226"/>
          </a:xfrm>
          <a:prstGeom prst="rect">
            <a:avLst/>
          </a:prstGeom>
        </p:spPr>
      </p:pic>
      <p:sp>
        <p:nvSpPr>
          <p:cNvPr id="5" name="5-Point Star 4"/>
          <p:cNvSpPr/>
          <p:nvPr/>
        </p:nvSpPr>
        <p:spPr bwMode="auto">
          <a:xfrm>
            <a:off x="4989004" y="5553236"/>
            <a:ext cx="180020" cy="180020"/>
          </a:xfrm>
          <a:prstGeom prst="star5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4799892" y="5036074"/>
            <a:ext cx="219588" cy="51716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Rectangle 8"/>
          <p:cNvSpPr/>
          <p:nvPr/>
        </p:nvSpPr>
        <p:spPr>
          <a:xfrm>
            <a:off x="4112044" y="4384419"/>
            <a:ext cx="13756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latin typeface="Calibri" pitchFamily="34" charset="0"/>
                <a:sym typeface="Symbol" panose="05050102010706020507" pitchFamily="18" charset="2"/>
              </a:rPr>
              <a:t>NMR marker</a:t>
            </a:r>
            <a:br>
              <a:rPr lang="en-GB" sz="12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latin typeface="Calibri" pitchFamily="34" charset="0"/>
                <a:sym typeface="Symbol" panose="05050102010706020507" pitchFamily="18" charset="2"/>
              </a:rPr>
              <a:t>t 187 </a:t>
            </a:r>
            <a:r>
              <a:rPr lang="en-GB" sz="1200" dirty="0" err="1" smtClean="0">
                <a:latin typeface="Calibri" pitchFamily="34" charset="0"/>
                <a:sym typeface="Symbol" panose="05050102010706020507" pitchFamily="18" charset="2"/>
              </a:rPr>
              <a:t>ms</a:t>
            </a:r>
            <a:endParaRPr lang="en-GB" sz="1200" dirty="0" smtClean="0">
              <a:latin typeface="Calibri" pitchFamily="34" charset="0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</a:pPr>
            <a:r>
              <a:rPr lang="it-IT" sz="1200" dirty="0" smtClean="0">
                <a:latin typeface="Calibri" pitchFamily="34" charset="0"/>
                <a:sym typeface="Symbol" panose="05050102010706020507" pitchFamily="18" charset="2"/>
              </a:rPr>
              <a:t>B = 1107 G (Ring 3)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6176684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Interface signals (proposal)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92460" y="420335"/>
            <a:ext cx="9762555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 defTabSz="358775">
              <a:spcBef>
                <a:spcPts val="0"/>
              </a:spcBef>
              <a:tabLst>
                <a:tab pos="182563" algn="l"/>
              </a:tabLst>
              <a:defRPr/>
            </a:pPr>
            <a:r>
              <a:rPr lang="en-GB" sz="1800" b="1" dirty="0" smtClean="0">
                <a:latin typeface="Calibri" pitchFamily="34" charset="0"/>
              </a:rPr>
              <a:t>Real-time (10 s) serial distribution (White Rabbit @ </a:t>
            </a:r>
            <a:r>
              <a:rPr lang="en-GB" sz="1800" b="1" dirty="0">
                <a:latin typeface="Calibri" pitchFamily="34" charset="0"/>
              </a:rPr>
              <a:t>400 kHz </a:t>
            </a:r>
            <a:r>
              <a:rPr lang="en-GB" sz="1800" b="1" dirty="0" smtClean="0">
                <a:latin typeface="Calibri" pitchFamily="34" charset="0"/>
              </a:rPr>
              <a:t>)</a:t>
            </a:r>
            <a:br>
              <a:rPr lang="en-GB" sz="1800" b="1" dirty="0" smtClean="0">
                <a:latin typeface="Calibri" pitchFamily="34" charset="0"/>
              </a:rPr>
            </a:br>
            <a:r>
              <a:rPr lang="en-GB" sz="1800" b="1" dirty="0">
                <a:latin typeface="Calibri" pitchFamily="34" charset="0"/>
              </a:rPr>
              <a:t> </a:t>
            </a:r>
            <a:r>
              <a:rPr lang="en-GB" sz="1800" b="1" dirty="0" smtClean="0">
                <a:latin typeface="Calibri" pitchFamily="34" charset="0"/>
              </a:rPr>
              <a:t>	</a:t>
            </a:r>
            <a:r>
              <a:rPr lang="en-GB" sz="1800" dirty="0" smtClean="0">
                <a:latin typeface="Calibri" pitchFamily="34" charset="0"/>
              </a:rPr>
              <a:t>-</a:t>
            </a:r>
            <a:r>
              <a:rPr lang="en-GB" sz="1800" b="1" dirty="0" smtClean="0">
                <a:latin typeface="Calibri" pitchFamily="34" charset="0"/>
              </a:rPr>
              <a:t>	</a:t>
            </a:r>
            <a:r>
              <a:rPr lang="en-GB" sz="1800" dirty="0" smtClean="0">
                <a:latin typeface="Calibri" pitchFamily="34" charset="0"/>
              </a:rPr>
              <a:t>From </a:t>
            </a:r>
            <a:r>
              <a:rPr lang="en-GB" sz="1800" dirty="0">
                <a:latin typeface="Calibri" pitchFamily="34" charset="0"/>
              </a:rPr>
              <a:t>the B-train:	</a:t>
            </a:r>
            <a:r>
              <a:rPr lang="en-US" sz="1800" dirty="0" smtClean="0">
                <a:latin typeface="Calibri" pitchFamily="34" charset="0"/>
              </a:rPr>
              <a:t>B</a:t>
            </a:r>
            <a:r>
              <a:rPr lang="en-US" sz="1800" baseline="-25000" dirty="0" smtClean="0">
                <a:latin typeface="Calibri" pitchFamily="34" charset="0"/>
              </a:rPr>
              <a:t>1</a:t>
            </a:r>
            <a:r>
              <a:rPr lang="en-GB" sz="1800" baseline="30000" dirty="0" smtClean="0">
                <a:latin typeface="Calibri" pitchFamily="34" charset="0"/>
                <a:sym typeface="Symbol" panose="05050102010706020507" pitchFamily="18" charset="2"/>
              </a:rPr>
              <a:t>3</a:t>
            </a:r>
            <a:r>
              <a:rPr lang="en-US" sz="1800" dirty="0" smtClean="0">
                <a:latin typeface="Calibri" pitchFamily="34" charset="0"/>
              </a:rPr>
              <a:t>, Ḃ</a:t>
            </a:r>
            <a:r>
              <a:rPr lang="en-US" sz="1800" baseline="-25000" dirty="0" smtClean="0">
                <a:latin typeface="Calibri" pitchFamily="34" charset="0"/>
              </a:rPr>
              <a:t>1</a:t>
            </a:r>
            <a:r>
              <a:rPr lang="en-GB" sz="1800" baseline="30000" dirty="0" smtClean="0">
                <a:latin typeface="Calibri" pitchFamily="34" charset="0"/>
                <a:sym typeface="Symbol" panose="05050102010706020507" pitchFamily="18" charset="2"/>
              </a:rPr>
              <a:t>3</a:t>
            </a:r>
            <a:r>
              <a:rPr lang="en-US" sz="1800" dirty="0" smtClean="0">
                <a:latin typeface="Calibri" pitchFamily="34" charset="0"/>
              </a:rPr>
              <a:t>, B</a:t>
            </a:r>
            <a:r>
              <a:rPr lang="en-US" sz="1800" baseline="-25000" dirty="0" smtClean="0">
                <a:latin typeface="Calibri" pitchFamily="34" charset="0"/>
              </a:rPr>
              <a:t>1</a:t>
            </a:r>
            <a:r>
              <a:rPr lang="en-GB" sz="1800" baseline="30000" dirty="0" smtClean="0">
                <a:latin typeface="Calibri" pitchFamily="34" charset="0"/>
                <a:sym typeface="Symbol" panose="05050102010706020507" pitchFamily="18" charset="2"/>
              </a:rPr>
              <a:t>4</a:t>
            </a:r>
            <a:r>
              <a:rPr lang="en-US" sz="1800" dirty="0" smtClean="0">
                <a:latin typeface="Calibri" pitchFamily="34" charset="0"/>
              </a:rPr>
              <a:t>, Ḃ</a:t>
            </a:r>
            <a:r>
              <a:rPr lang="en-US" sz="1800" baseline="-25000" dirty="0" smtClean="0">
                <a:latin typeface="Calibri" pitchFamily="34" charset="0"/>
              </a:rPr>
              <a:t>1</a:t>
            </a:r>
            <a:r>
              <a:rPr lang="en-GB" sz="1800" baseline="30000" dirty="0" smtClean="0">
                <a:latin typeface="Calibri" pitchFamily="34" charset="0"/>
                <a:sym typeface="Symbol" panose="05050102010706020507" pitchFamily="18" charset="2"/>
              </a:rPr>
              <a:t>4</a:t>
            </a:r>
          </a:p>
          <a:p>
            <a:pPr algn="l" defTabSz="179388">
              <a:spcBef>
                <a:spcPts val="0"/>
              </a:spcBef>
              <a:defRPr/>
            </a:pPr>
            <a:r>
              <a:rPr lang="en-GB" sz="1800" baseline="30000" dirty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GB" sz="1800" dirty="0" smtClean="0">
                <a:latin typeface="Calibri" pitchFamily="34" charset="0"/>
              </a:rPr>
              <a:t>-	From </a:t>
            </a:r>
            <a:r>
              <a:rPr lang="en-GB" sz="1800" dirty="0">
                <a:latin typeface="Calibri" pitchFamily="34" charset="0"/>
              </a:rPr>
              <a:t>the </a:t>
            </a:r>
            <a:r>
              <a:rPr lang="en-GB" sz="1800" dirty="0" smtClean="0">
                <a:latin typeface="Calibri" pitchFamily="34" charset="0"/>
              </a:rPr>
              <a:t>PC:</a:t>
            </a:r>
            <a:r>
              <a:rPr lang="en-GB" sz="1800" dirty="0">
                <a:latin typeface="Calibri" pitchFamily="34" charset="0"/>
              </a:rPr>
              <a:t>	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</a:rPr>
              <a:t>			I</a:t>
            </a:r>
            <a:r>
              <a:rPr lang="en-US" sz="1800" baseline="-25000" dirty="0" smtClean="0">
                <a:latin typeface="Calibri" pitchFamily="34" charset="0"/>
              </a:rPr>
              <a:t>main14</a:t>
            </a:r>
            <a:r>
              <a:rPr lang="en-US" sz="1800" dirty="0" smtClean="0">
                <a:latin typeface="Calibri" pitchFamily="34" charset="0"/>
              </a:rPr>
              <a:t>,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</a:rPr>
              <a:t>I</a:t>
            </a:r>
            <a:r>
              <a:rPr lang="en-US" sz="1800" baseline="-25000" dirty="0" smtClean="0">
                <a:latin typeface="Calibri" pitchFamily="34" charset="0"/>
              </a:rPr>
              <a:t>main23</a:t>
            </a:r>
            <a:r>
              <a:rPr lang="en-US" sz="1800" dirty="0" smtClean="0">
                <a:latin typeface="Calibri" pitchFamily="34" charset="0"/>
              </a:rPr>
              <a:t>, </a:t>
            </a:r>
            <a:r>
              <a:rPr lang="en-US" sz="1800" dirty="0">
                <a:latin typeface="Calibri" pitchFamily="34" charset="0"/>
              </a:rPr>
              <a:t>I</a:t>
            </a:r>
            <a:r>
              <a:rPr lang="en-US" sz="1800" baseline="-25000" dirty="0">
                <a:latin typeface="Calibri" pitchFamily="34" charset="0"/>
              </a:rPr>
              <a:t>trim1</a:t>
            </a:r>
            <a:r>
              <a:rPr lang="en-US" sz="1800" dirty="0" smtClean="0">
                <a:latin typeface="Calibri" pitchFamily="34" charset="0"/>
              </a:rPr>
              <a:t>,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</a:rPr>
              <a:t>I</a:t>
            </a:r>
            <a:r>
              <a:rPr lang="en-US" sz="1800" baseline="-25000" dirty="0" smtClean="0">
                <a:latin typeface="Calibri" pitchFamily="34" charset="0"/>
              </a:rPr>
              <a:t>trim2</a:t>
            </a:r>
            <a:r>
              <a:rPr lang="en-US" sz="1800" dirty="0" smtClean="0">
                <a:latin typeface="Calibri" pitchFamily="34" charset="0"/>
              </a:rPr>
              <a:t>, I</a:t>
            </a:r>
            <a:r>
              <a:rPr lang="en-US" sz="1800" baseline="-25000" dirty="0" smtClean="0">
                <a:latin typeface="Calibri" pitchFamily="34" charset="0"/>
              </a:rPr>
              <a:t>trim3</a:t>
            </a:r>
            <a:r>
              <a:rPr lang="en-US" sz="1800" dirty="0" smtClean="0">
                <a:latin typeface="Calibri" pitchFamily="34" charset="0"/>
              </a:rPr>
              <a:t>, I</a:t>
            </a:r>
            <a:r>
              <a:rPr lang="en-US" sz="1800" baseline="-25000" dirty="0" smtClean="0">
                <a:latin typeface="Calibri" pitchFamily="34" charset="0"/>
              </a:rPr>
              <a:t>trim4 </a:t>
            </a:r>
            <a:endParaRPr lang="en-US" sz="1800" dirty="0">
              <a:latin typeface="Calibri" pitchFamily="34" charset="0"/>
            </a:endParaRPr>
          </a:p>
          <a:p>
            <a:pPr algn="l">
              <a:spcBef>
                <a:spcPts val="0"/>
              </a:spcBef>
              <a:defRPr/>
            </a:pPr>
            <a:endParaRPr lang="en-US" sz="1800" dirty="0" smtClean="0">
              <a:latin typeface="Calibri" pitchFamily="34" charset="0"/>
            </a:endParaRPr>
          </a:p>
          <a:p>
            <a:pPr lvl="0" algn="l" defTabSz="179388">
              <a:spcBef>
                <a:spcPts val="0"/>
              </a:spcBef>
              <a:defRPr/>
            </a:pP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Quasi real-time (~1 s) low-bandwidth (5 kHz) 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distribution </a:t>
            </a: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(FESA + OASYS/SAMPLER ?)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GB" sz="1800" b="1" dirty="0">
                <a:solidFill>
                  <a:srgbClr val="000000"/>
                </a:solidFill>
                <a:latin typeface="Calibri" pitchFamily="34" charset="0"/>
              </a:rPr>
            </a:b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GB" sz="1800" dirty="0">
                <a:solidFill>
                  <a:srgbClr val="000000"/>
                </a:solidFill>
                <a:latin typeface="Calibri" pitchFamily="34" charset="0"/>
              </a:rPr>
              <a:t>-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GB" sz="1800" dirty="0">
                <a:solidFill>
                  <a:srgbClr val="000000"/>
                </a:solidFill>
                <a:latin typeface="Calibri" pitchFamily="34" charset="0"/>
              </a:rPr>
              <a:t>From the B-train:	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  </a:t>
            </a:r>
            <a:r>
              <a:rPr lang="en-US" sz="1800" dirty="0" smtClean="0">
                <a:latin typeface="Calibri" pitchFamily="34" charset="0"/>
              </a:rPr>
              <a:t>B</a:t>
            </a:r>
            <a:r>
              <a:rPr lang="en-US" sz="1800" baseline="-25000" dirty="0" smtClean="0">
                <a:latin typeface="Calibri" pitchFamily="34" charset="0"/>
              </a:rPr>
              <a:t>1</a:t>
            </a:r>
            <a:r>
              <a:rPr lang="en-GB" sz="1800" baseline="30000" dirty="0" smtClean="0">
                <a:latin typeface="Calibri" pitchFamily="34" charset="0"/>
                <a:sym typeface="Symbol" panose="05050102010706020507" pitchFamily="18" charset="2"/>
              </a:rPr>
              <a:t>r</a:t>
            </a:r>
            <a:r>
              <a:rPr lang="en-US" sz="1800" dirty="0" smtClean="0">
                <a:latin typeface="Calibri" pitchFamily="34" charset="0"/>
              </a:rPr>
              <a:t>, Ḃ</a:t>
            </a:r>
            <a:r>
              <a:rPr lang="en-US" sz="1800" baseline="-25000" dirty="0" smtClean="0">
                <a:latin typeface="Calibri" pitchFamily="34" charset="0"/>
              </a:rPr>
              <a:t>1</a:t>
            </a:r>
            <a:r>
              <a:rPr lang="en-GB" sz="1800" baseline="30000" dirty="0" smtClean="0">
                <a:latin typeface="Calibri" pitchFamily="34" charset="0"/>
                <a:sym typeface="Symbol" panose="05050102010706020507" pitchFamily="18" charset="2"/>
              </a:rPr>
              <a:t>r</a:t>
            </a:r>
            <a:r>
              <a:rPr lang="en-US" sz="1800" dirty="0" smtClean="0">
                <a:latin typeface="Calibri" pitchFamily="34" charset="0"/>
              </a:rPr>
              <a:t>, B</a:t>
            </a:r>
            <a:r>
              <a:rPr lang="en-US" sz="1800" baseline="-25000" dirty="0" smtClean="0">
                <a:latin typeface="Calibri" pitchFamily="34" charset="0"/>
              </a:rPr>
              <a:t>2</a:t>
            </a:r>
            <a:r>
              <a:rPr lang="en-GB" sz="1800" baseline="30000" dirty="0" smtClean="0">
                <a:latin typeface="Calibri" pitchFamily="34" charset="0"/>
                <a:sym typeface="Symbol" panose="05050102010706020507" pitchFamily="18" charset="2"/>
              </a:rPr>
              <a:t>r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,</a:t>
            </a:r>
            <a:r>
              <a:rPr lang="en-GB" sz="1800" baseline="-25000" dirty="0" smtClean="0">
                <a:latin typeface="Calibri" pitchFamily="34" charset="0"/>
                <a:sym typeface="Symbol" panose="05050102010706020507" pitchFamily="18" charset="2"/>
              </a:rPr>
              <a:t> </a:t>
            </a:r>
            <a:r>
              <a:rPr lang="en-US" sz="1800" dirty="0" smtClean="0">
                <a:latin typeface="Calibri" pitchFamily="34" charset="0"/>
              </a:rPr>
              <a:t>B</a:t>
            </a:r>
            <a:r>
              <a:rPr lang="en-US" sz="1800" baseline="-25000" dirty="0" smtClean="0">
                <a:latin typeface="Calibri" pitchFamily="34" charset="0"/>
              </a:rPr>
              <a:t>3</a:t>
            </a:r>
            <a:r>
              <a:rPr lang="en-GB" sz="1800" baseline="30000" dirty="0" smtClean="0">
                <a:latin typeface="Calibri" pitchFamily="34" charset="0"/>
                <a:sym typeface="Symbol" panose="05050102010706020507" pitchFamily="18" charset="2"/>
              </a:rPr>
              <a:t>r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, </a:t>
            </a:r>
            <a:r>
              <a:rPr lang="en-GB" sz="1800" dirty="0" err="1" smtClean="0">
                <a:latin typeface="Calibri" pitchFamily="34" charset="0"/>
                <a:sym typeface="Symbol" panose="05050102010706020507" pitchFamily="18" charset="2"/>
              </a:rPr>
              <a:t>V</a:t>
            </a:r>
            <a:r>
              <a:rPr lang="en-GB" sz="1800" baseline="-25000" dirty="0" err="1" smtClean="0">
                <a:latin typeface="Calibri" pitchFamily="34" charset="0"/>
                <a:sym typeface="Symbol" panose="05050102010706020507" pitchFamily="18" charset="2"/>
              </a:rPr>
              <a:t>NMR</a:t>
            </a:r>
            <a:r>
              <a:rPr lang="en-GB" sz="1800" baseline="30000" dirty="0" err="1" smtClean="0">
                <a:latin typeface="Calibri" pitchFamily="34" charset="0"/>
                <a:sym typeface="Symbol" panose="05050102010706020507" pitchFamily="18" charset="2"/>
              </a:rPr>
              <a:t>r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 , </a:t>
            </a:r>
            <a:r>
              <a:rPr lang="en-GB" sz="1800" dirty="0" err="1" smtClean="0">
                <a:latin typeface="Calibri" pitchFamily="34" charset="0"/>
                <a:sym typeface="Symbol" panose="05050102010706020507" pitchFamily="18" charset="2"/>
              </a:rPr>
              <a:t>t</a:t>
            </a:r>
            <a:r>
              <a:rPr lang="en-GB" sz="1800" baseline="-25000" dirty="0" err="1" smtClean="0">
                <a:latin typeface="Calibri" pitchFamily="34" charset="0"/>
                <a:sym typeface="Symbol" panose="05050102010706020507" pitchFamily="18" charset="2"/>
              </a:rPr>
              <a:t>NMR</a:t>
            </a:r>
            <a:r>
              <a:rPr lang="en-GB" sz="1800" baseline="30000" dirty="0" err="1" smtClean="0">
                <a:latin typeface="Calibri" pitchFamily="34" charset="0"/>
                <a:sym typeface="Symbol" panose="05050102010706020507" pitchFamily="18" charset="2"/>
              </a:rPr>
              <a:t>r</a:t>
            </a:r>
            <a:r>
              <a:rPr lang="en-GB" sz="1800" baseline="30000" dirty="0" smtClean="0">
                <a:latin typeface="Calibri" pitchFamily="34" charset="0"/>
                <a:sym typeface="Symbol" panose="05050102010706020507" pitchFamily="18" charset="2"/>
              </a:rPr>
              <a:t>   </a:t>
            </a:r>
            <a:r>
              <a:rPr lang="en-US" sz="1800" dirty="0" smtClean="0">
                <a:latin typeface="Calibri" pitchFamily="34" charset="0"/>
              </a:rPr>
              <a:t>for 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>r=1…4</a:t>
            </a:r>
            <a:endParaRPr lang="en-GB" sz="1800" baseline="30000" dirty="0" smtClean="0">
              <a:latin typeface="Calibri" pitchFamily="34" charset="0"/>
              <a:sym typeface="Symbol" panose="05050102010706020507" pitchFamily="18" charset="2"/>
            </a:endParaRPr>
          </a:p>
          <a:p>
            <a:pPr lvl="0" algn="l" defTabSz="179388">
              <a:spcBef>
                <a:spcPts val="0"/>
              </a:spcBef>
              <a:defRPr/>
            </a:pPr>
            <a:r>
              <a:rPr lang="it-IT" sz="1800" dirty="0" smtClean="0">
                <a:latin typeface="Calibri" pitchFamily="34" charset="0"/>
                <a:sym typeface="Symbol" panose="05050102010706020507" pitchFamily="18" charset="2"/>
              </a:rPr>
              <a:t>	- 	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total 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>estimated uncertainty on all distributed 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measurements</a:t>
            </a:r>
            <a:b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	- 	Deviation 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>from synthetic model </a:t>
            </a:r>
            <a:r>
              <a:rPr lang="en-GB" sz="1800" dirty="0" err="1" smtClean="0">
                <a:latin typeface="Calibri" pitchFamily="34" charset="0"/>
                <a:sym typeface="Symbol" panose="05050102010706020507" pitchFamily="18" charset="2"/>
              </a:rPr>
              <a:t>B</a:t>
            </a:r>
            <a:r>
              <a:rPr lang="en-GB" sz="1800" baseline="-25000" dirty="0" err="1" smtClean="0">
                <a:latin typeface="Calibri" pitchFamily="34" charset="0"/>
                <a:sym typeface="Symbol" panose="05050102010706020507" pitchFamily="18" charset="2"/>
              </a:rPr>
              <a:t>j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=</a:t>
            </a:r>
            <a:r>
              <a:rPr lang="en-GB" sz="1800" dirty="0" err="1" smtClean="0">
                <a:latin typeface="Calibri" pitchFamily="34" charset="0"/>
                <a:sym typeface="Symbol" panose="05050102010706020507" pitchFamily="18" charset="2"/>
              </a:rPr>
              <a:t>B</a:t>
            </a:r>
            <a:r>
              <a:rPr lang="en-GB" sz="1800" baseline="-25000" dirty="0" err="1" smtClean="0">
                <a:latin typeface="Calibri" pitchFamily="34" charset="0"/>
                <a:sym typeface="Symbol" panose="05050102010706020507" pitchFamily="18" charset="2"/>
              </a:rPr>
              <a:t>j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(</a:t>
            </a:r>
            <a:r>
              <a:rPr lang="en-GB" sz="1800" dirty="0" err="1" smtClean="0">
                <a:latin typeface="Calibri" pitchFamily="34" charset="0"/>
                <a:sym typeface="Symbol" panose="05050102010706020507" pitchFamily="18" charset="2"/>
              </a:rPr>
              <a:t>I</a:t>
            </a:r>
            <a:r>
              <a:rPr lang="en-GB" sz="1800" baseline="-25000" dirty="0" err="1" smtClean="0">
                <a:latin typeface="Calibri" pitchFamily="34" charset="0"/>
                <a:sym typeface="Symbol" panose="05050102010706020507" pitchFamily="18" charset="2"/>
              </a:rPr>
              <a:t>k</a:t>
            </a:r>
            <a:r>
              <a:rPr lang="en-GB" sz="1800" dirty="0" err="1" smtClean="0">
                <a:latin typeface="Calibri" pitchFamily="34" charset="0"/>
                <a:sym typeface="Symbol" panose="05050102010706020507" pitchFamily="18" charset="2"/>
              </a:rPr>
              <a:t>,t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>)</a:t>
            </a:r>
            <a:endParaRPr lang="en-GB" sz="1800" dirty="0" smtClean="0">
              <a:latin typeface="Calibri" pitchFamily="34" charset="0"/>
              <a:sym typeface="Symbol" panose="05050102010706020507" pitchFamily="18" charset="2"/>
            </a:endParaRPr>
          </a:p>
          <a:p>
            <a:pPr lvl="0" algn="l" defTabSz="179388">
              <a:spcBef>
                <a:spcPts val="0"/>
              </a:spcBef>
              <a:defRPr/>
            </a:pPr>
            <a:endParaRPr lang="en-GB" sz="1800" dirty="0">
              <a:solidFill>
                <a:srgbClr val="000000"/>
              </a:solidFill>
              <a:latin typeface="Calibri" pitchFamily="34" charset="0"/>
              <a:sym typeface="Symbol" panose="05050102010706020507" pitchFamily="18" charset="2"/>
            </a:endParaRPr>
          </a:p>
          <a:p>
            <a:pPr algn="l" defTabSz="179388">
              <a:spcBef>
                <a:spcPts val="0"/>
              </a:spcBef>
              <a:defRPr/>
            </a:pP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Configuration parameters 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(FESA)</a:t>
            </a:r>
            <a:br>
              <a:rPr lang="en-GB" sz="1800" b="1" dirty="0">
                <a:solidFill>
                  <a:srgbClr val="000000"/>
                </a:solidFill>
                <a:latin typeface="Calibri" pitchFamily="34" charset="0"/>
              </a:rPr>
            </a:b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GB" sz="1800" dirty="0">
                <a:solidFill>
                  <a:srgbClr val="000000"/>
                </a:solidFill>
                <a:latin typeface="Calibri" pitchFamily="34" charset="0"/>
              </a:rPr>
              <a:t>-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</a:rPr>
              <a:t>From the CCC/bldg. 30: </a:t>
            </a: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Marker levels, windows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, chain status (active/spare), </a:t>
            </a:r>
            <a:b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		calibration parameters (extrapolation from reference magnet to whole ring)</a:t>
            </a:r>
          </a:p>
          <a:p>
            <a:pPr algn="l" defTabSz="179388">
              <a:spcBef>
                <a:spcPts val="0"/>
              </a:spcBef>
              <a:defRPr/>
            </a:pPr>
            <a:endParaRPr lang="en-GB" sz="1800" dirty="0">
              <a:solidFill>
                <a:srgbClr val="000000"/>
              </a:solidFill>
              <a:latin typeface="Calibri" pitchFamily="34" charset="0"/>
              <a:sym typeface="Symbol" panose="05050102010706020507" pitchFamily="18" charset="2"/>
            </a:endParaRPr>
          </a:p>
          <a:p>
            <a:pPr algn="l" defTabSz="179388">
              <a:spcBef>
                <a:spcPts val="0"/>
              </a:spcBef>
              <a:defRPr/>
            </a:pP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Quasi real-time (~1 s) </a:t>
            </a: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diagnostic parameters/alarms 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(FESA)</a:t>
            </a:r>
            <a:br>
              <a:rPr lang="en-GB" sz="1800" b="1" dirty="0">
                <a:solidFill>
                  <a:srgbClr val="000000"/>
                </a:solidFill>
                <a:latin typeface="Calibri" pitchFamily="34" charset="0"/>
              </a:rPr>
            </a:b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GB" sz="1800" dirty="0">
                <a:solidFill>
                  <a:srgbClr val="000000"/>
                </a:solidFill>
                <a:latin typeface="Calibri" pitchFamily="34" charset="0"/>
              </a:rPr>
              <a:t>-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GB" sz="1800" dirty="0">
                <a:solidFill>
                  <a:srgbClr val="000000"/>
                </a:solidFill>
                <a:latin typeface="Calibri" pitchFamily="34" charset="0"/>
              </a:rPr>
              <a:t>From the </a:t>
            </a: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</a:rPr>
              <a:t>B-train: for each cycle, </a:t>
            </a:r>
            <a:r>
              <a:rPr lang="en-US" sz="1800" dirty="0">
                <a:latin typeface="Calibri" pitchFamily="34" charset="0"/>
              </a:rPr>
              <a:t>for 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r=1…4: ADC gain error, integration chain drift/gain error,</a:t>
            </a:r>
            <a:b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		difference between inner/outer rings, difference between spare and operational chains; </a:t>
            </a:r>
            <a:r>
              <a:rPr lang="en-GB" sz="1800" dirty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GB" sz="1800" dirty="0">
                <a:latin typeface="Calibri" pitchFamily="34" charset="0"/>
                <a:sym typeface="Symbol" panose="05050102010706020507" pitchFamily="18" charset="2"/>
              </a:rPr>
            </a:b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		</a:t>
            </a:r>
            <a:endParaRPr lang="en-GB" sz="1800" baseline="-25000" dirty="0" smtClean="0">
              <a:solidFill>
                <a:srgbClr val="000000"/>
              </a:solidFill>
              <a:latin typeface="Calibri" pitchFamily="34" charset="0"/>
              <a:sym typeface="Symbol" panose="05050102010706020507" pitchFamily="18" charset="2"/>
            </a:endParaRPr>
          </a:p>
          <a:p>
            <a:pPr algn="l" defTabSz="179388">
              <a:spcBef>
                <a:spcPts val="0"/>
              </a:spcBef>
              <a:defRPr/>
            </a:pP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Diagnostic parameters </a:t>
            </a: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(offline analysis in the Spy system)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GB" sz="1800" b="1" dirty="0">
                <a:solidFill>
                  <a:srgbClr val="000000"/>
                </a:solidFill>
                <a:latin typeface="Calibri" pitchFamily="34" charset="0"/>
              </a:rPr>
            </a:b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GB" sz="1800" dirty="0">
                <a:solidFill>
                  <a:srgbClr val="000000"/>
                </a:solidFill>
                <a:latin typeface="Calibri" pitchFamily="34" charset="0"/>
              </a:rPr>
              <a:t>-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	</a:t>
            </a: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</a:rPr>
              <a:t>standard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magnetic cycle analysis (as a function of current + previous users): </a:t>
            </a:r>
            <a:r>
              <a:rPr lang="en-US" sz="1800" dirty="0" err="1" smtClean="0">
                <a:solidFill>
                  <a:srgbClr val="000000"/>
                </a:solidFill>
                <a:latin typeface="Calibri" pitchFamily="34" charset="0"/>
              </a:rPr>
              <a:t>remanence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, hysteresis 			width, saturation amplitude, linear transfer function, ripple vs. frequency, </a:t>
            </a:r>
            <a:r>
              <a:rPr lang="en-US" sz="180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US" sz="180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sz="1800" smtClean="0">
                <a:solidFill>
                  <a:srgbClr val="000000"/>
                </a:solidFill>
                <a:latin typeface="Calibri" pitchFamily="34" charset="0"/>
              </a:rPr>
              <a:t>		apparent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and differential magnet inductance </a:t>
            </a:r>
            <a:r>
              <a:rPr lang="en-US" sz="1800" dirty="0" err="1" smtClean="0">
                <a:solidFill>
                  <a:srgbClr val="000000"/>
                </a:solidFill>
                <a:latin typeface="Calibri" pitchFamily="34" charset="0"/>
              </a:rPr>
              <a:t>etc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 …</a:t>
            </a:r>
            <a:endParaRPr lang="en-GB" sz="1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12095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8423" y="2456892"/>
            <a:ext cx="294343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  <a:t>Outlook</a:t>
            </a:r>
            <a:endParaRPr lang="en-GB" sz="6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565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CERN-wide B-train upgrade deployment 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6388"/>
            <a:ext cx="9906000" cy="302865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0292" y="4293096"/>
            <a:ext cx="95132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0" indent="-179388" algn="l">
              <a:buFontTx/>
              <a:buChar char="•"/>
              <a:defRPr/>
            </a:pP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</a:rPr>
              <a:t>Offline tests: on regular/modified BZH/MQ spare in bldg. 867</a:t>
            </a:r>
          </a:p>
          <a:p>
            <a:pPr marL="179388" lvl="0" indent="-179388" algn="l">
              <a:buFontTx/>
              <a:buChar char="•"/>
              <a:defRPr/>
            </a:pP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</a:rPr>
              <a:t>Online tests: Installation of additional sensors in free Ring 4 + new electronic components &amp; diagnostic (spy) in the free slots in the B-train racks (LLRF available now, DCCT in 2015, MPS ?)</a:t>
            </a:r>
          </a:p>
          <a:p>
            <a:pPr marL="179388" lvl="0" indent="-179388" algn="l">
              <a:buFontTx/>
              <a:buChar char="•"/>
              <a:defRPr/>
            </a:pPr>
            <a:r>
              <a:rPr lang="en-GB" sz="1800" dirty="0" smtClean="0">
                <a:solidFill>
                  <a:srgbClr val="000000"/>
                </a:solidFill>
                <a:latin typeface="Calibri" pitchFamily="34" charset="0"/>
              </a:rPr>
              <a:t>tests with beam must be envisaged before LS2</a:t>
            </a:r>
          </a:p>
        </p:txBody>
      </p:sp>
    </p:spTree>
    <p:extLst>
      <p:ext uri="{BB962C8B-B14F-4D97-AF65-F5344CB8AC3E}">
        <p14:creationId xmlns:p14="http://schemas.microsoft.com/office/powerpoint/2010/main" val="208567627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Open questions for the WG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3" name="Rectangle 6"/>
          <p:cNvSpPr>
            <a:spLocks noChangeArrowheads="1"/>
          </p:cNvSpPr>
          <p:nvPr/>
        </p:nvSpPr>
        <p:spPr bwMode="auto">
          <a:xfrm>
            <a:off x="105174" y="476672"/>
            <a:ext cx="9598087" cy="373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GB" sz="1800" b="1" dirty="0" smtClean="0">
                <a:solidFill>
                  <a:srgbClr val="00B050"/>
                </a:solidFill>
                <a:latin typeface="Calibri" pitchFamily="34" charset="0"/>
              </a:rPr>
              <a:t>Overall </a:t>
            </a:r>
            <a:r>
              <a:rPr lang="en-GB" sz="1800" b="1" dirty="0" smtClean="0">
                <a:solidFill>
                  <a:srgbClr val="00B050"/>
                </a:solidFill>
                <a:latin typeface="Calibri" pitchFamily="34" charset="0"/>
              </a:rPr>
              <a:t>architecture</a:t>
            </a:r>
            <a:r>
              <a:rPr lang="en-GB" sz="1800" dirty="0" smtClean="0">
                <a:latin typeface="Calibri" pitchFamily="34" charset="0"/>
              </a:rPr>
              <a:t>: where to put SPARE </a:t>
            </a:r>
            <a:r>
              <a:rPr lang="en-GB" sz="1800" dirty="0" smtClean="0">
                <a:latin typeface="Calibri" pitchFamily="34" charset="0"/>
              </a:rPr>
              <a:t>sensors / use SPARE as OP ?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GB" sz="1800" b="1" dirty="0" smtClean="0">
                <a:solidFill>
                  <a:srgbClr val="FF00FF"/>
                </a:solidFill>
                <a:latin typeface="Calibri" pitchFamily="34" charset="0"/>
              </a:rPr>
              <a:t>NMR frequency programming</a:t>
            </a:r>
            <a:r>
              <a:rPr lang="en-GB" sz="1800" dirty="0" smtClean="0">
                <a:latin typeface="Calibri" pitchFamily="34" charset="0"/>
              </a:rPr>
              <a:t>: how is it done now, who will do it in operation ? 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GB" sz="1800" u="sng" dirty="0" smtClean="0">
                <a:latin typeface="Calibri" pitchFamily="34" charset="0"/>
              </a:rPr>
              <a:t>3 </a:t>
            </a:r>
            <a:r>
              <a:rPr lang="en-GB" sz="1800" u="sng" dirty="0" smtClean="0">
                <a:latin typeface="Calibri" pitchFamily="34" charset="0"/>
              </a:rPr>
              <a:t>full-height racks</a:t>
            </a:r>
            <a:r>
              <a:rPr lang="en-GB" sz="1800" dirty="0" smtClean="0">
                <a:latin typeface="Calibri" pitchFamily="34" charset="0"/>
              </a:rPr>
              <a:t> needed for the production </a:t>
            </a:r>
            <a:r>
              <a:rPr lang="en-GB" sz="1800" dirty="0" smtClean="0">
                <a:latin typeface="Calibri" pitchFamily="34" charset="0"/>
              </a:rPr>
              <a:t>system</a:t>
            </a:r>
            <a:r>
              <a:rPr lang="en-GB" sz="1800" dirty="0">
                <a:latin typeface="Calibri" pitchFamily="34" charset="0"/>
              </a:rPr>
              <a:t> </a:t>
            </a:r>
            <a:r>
              <a:rPr lang="en-GB" sz="1800" dirty="0" smtClean="0">
                <a:latin typeface="Calibri" pitchFamily="34" charset="0"/>
              </a:rPr>
              <a:t>(as close as possible to the ref magnet)</a:t>
            </a:r>
            <a:r>
              <a:rPr lang="en-GB" sz="1800" dirty="0" smtClean="0">
                <a:latin typeface="Calibri" pitchFamily="34" charset="0"/>
              </a:rPr>
              <a:t/>
            </a:r>
            <a:br>
              <a:rPr lang="en-GB" sz="1800" dirty="0" smtClean="0">
                <a:latin typeface="Calibri" pitchFamily="34" charset="0"/>
              </a:rPr>
            </a:br>
            <a:r>
              <a:rPr lang="en-GB" sz="1800" dirty="0" smtClean="0">
                <a:latin typeface="Calibri" pitchFamily="34" charset="0"/>
              </a:rPr>
              <a:t>can we fill in free space in the B-train racks now ?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GB" sz="1800" b="1" dirty="0" smtClean="0">
                <a:solidFill>
                  <a:srgbClr val="00B0F0"/>
                </a:solidFill>
                <a:latin typeface="Calibri" pitchFamily="34" charset="0"/>
              </a:rPr>
              <a:t>2 × I</a:t>
            </a:r>
            <a:r>
              <a:rPr lang="en-GB" sz="1800" b="1" baseline="-25000" dirty="0" smtClean="0">
                <a:solidFill>
                  <a:srgbClr val="00B0F0"/>
                </a:solidFill>
                <a:latin typeface="Calibri" pitchFamily="34" charset="0"/>
              </a:rPr>
              <a:t>MPS </a:t>
            </a:r>
            <a:r>
              <a:rPr lang="en-GB" sz="1800" b="1" dirty="0" smtClean="0">
                <a:solidFill>
                  <a:srgbClr val="00B0F0"/>
                </a:solidFill>
                <a:latin typeface="Calibri" pitchFamily="34" charset="0"/>
              </a:rPr>
              <a:t>(+ 4 × </a:t>
            </a:r>
            <a:r>
              <a:rPr lang="en-GB" sz="1800" b="1" dirty="0" err="1" smtClean="0">
                <a:solidFill>
                  <a:srgbClr val="00B0F0"/>
                </a:solidFill>
                <a:latin typeface="Calibri" pitchFamily="34" charset="0"/>
              </a:rPr>
              <a:t>I</a:t>
            </a:r>
            <a:r>
              <a:rPr lang="en-GB" sz="1800" b="1" baseline="-25000" dirty="0" err="1" smtClean="0">
                <a:solidFill>
                  <a:srgbClr val="00B0F0"/>
                </a:solidFill>
                <a:latin typeface="Calibri" pitchFamily="34" charset="0"/>
              </a:rPr>
              <a:t>trim</a:t>
            </a:r>
            <a:r>
              <a:rPr lang="en-GB" sz="1800" b="1" baseline="-25000" dirty="0" smtClean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en-GB" sz="1800" b="1" dirty="0" smtClean="0">
                <a:solidFill>
                  <a:srgbClr val="00B0F0"/>
                </a:solidFill>
                <a:latin typeface="Calibri" pitchFamily="34" charset="0"/>
              </a:rPr>
              <a:t>) </a:t>
            </a:r>
            <a:r>
              <a:rPr lang="en-GB" sz="1800" dirty="0" smtClean="0">
                <a:latin typeface="Calibri" pitchFamily="34" charset="0"/>
              </a:rPr>
              <a:t>broadcast via White Rabbit: in parallel or merged ?</a:t>
            </a:r>
            <a:endParaRPr lang="en-GB" sz="1800" baseline="-25000" dirty="0" smtClean="0">
              <a:latin typeface="Calibri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define </a:t>
            </a:r>
            <a:r>
              <a:rPr lang="en-GB" sz="18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signals, variable and alarms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GB" sz="1800" dirty="0" smtClean="0">
                <a:latin typeface="Calibri" pitchFamily="34" charset="0"/>
              </a:rPr>
              <a:t>to be exchanged with the CCC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what about </a:t>
            </a:r>
            <a:r>
              <a:rPr lang="en-GB" sz="1800" dirty="0" smtClean="0">
                <a:latin typeface="Calibri" pitchFamily="34" charset="0"/>
              </a:rPr>
              <a:t>the </a:t>
            </a:r>
            <a:r>
              <a:rPr lang="en-GB" sz="1800" b="1" dirty="0" smtClean="0">
                <a:latin typeface="Calibri" pitchFamily="34" charset="0"/>
              </a:rPr>
              <a:t>synthetic B-train</a:t>
            </a:r>
            <a:r>
              <a:rPr lang="en-GB" sz="1800" dirty="0" smtClean="0">
                <a:latin typeface="Calibri" pitchFamily="34" charset="0"/>
              </a:rPr>
              <a:t> ? Define uses and tolerances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GB" sz="1800" i="1" dirty="0" smtClean="0">
                <a:latin typeface="Calibri" pitchFamily="34" charset="0"/>
              </a:rPr>
              <a:t>are there any other users ?</a:t>
            </a:r>
          </a:p>
          <a:p>
            <a:pPr marL="285750" indent="-285750" algn="l"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latin typeface="Calibri" pitchFamily="34" charset="0"/>
              </a:rPr>
              <a:t>Internal drift/gain correction may generate </a:t>
            </a:r>
            <a:r>
              <a:rPr lang="en-GB" sz="1800" b="1" dirty="0" smtClean="0">
                <a:solidFill>
                  <a:srgbClr val="FF0000"/>
                </a:solidFill>
                <a:latin typeface="Calibri" pitchFamily="34" charset="0"/>
              </a:rPr>
              <a:t>steps in the distributed B-train</a:t>
            </a:r>
            <a:r>
              <a:rPr lang="en-GB" sz="1800" dirty="0" smtClean="0">
                <a:latin typeface="Calibri" pitchFamily="34" charset="0"/>
              </a:rPr>
              <a:t>.</a:t>
            </a:r>
            <a:br>
              <a:rPr lang="en-GB" sz="1800" dirty="0" smtClean="0">
                <a:latin typeface="Calibri" pitchFamily="34" charset="0"/>
              </a:rPr>
            </a:br>
            <a:r>
              <a:rPr lang="en-GB" sz="1800" dirty="0" smtClean="0">
                <a:latin typeface="Calibri" pitchFamily="34" charset="0"/>
              </a:rPr>
              <a:t>Maximum acceptable step size (</a:t>
            </a: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 need to smooth out over a certain time</a:t>
            </a:r>
            <a:r>
              <a:rPr lang="en-GB" sz="1800" dirty="0" smtClean="0">
                <a:latin typeface="Calibri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7575831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Ongoing &amp; planned activities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3" name="Rectangle 6"/>
          <p:cNvSpPr>
            <a:spLocks noChangeArrowheads="1"/>
          </p:cNvSpPr>
          <p:nvPr/>
        </p:nvSpPr>
        <p:spPr bwMode="auto">
          <a:xfrm>
            <a:off x="215453" y="628231"/>
            <a:ext cx="9598087" cy="512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/>
            </a:pPr>
            <a:r>
              <a:rPr lang="it-IT" sz="1800" dirty="0" err="1" smtClean="0">
                <a:latin typeface="Calibri" pitchFamily="34" charset="0"/>
              </a:rPr>
              <a:t>Foreseen</a:t>
            </a:r>
            <a:r>
              <a:rPr lang="it-IT" sz="1800" dirty="0" smtClean="0">
                <a:latin typeface="Calibri" pitchFamily="34" charset="0"/>
              </a:rPr>
              <a:t> in the </a:t>
            </a:r>
            <a:r>
              <a:rPr lang="it-IT" sz="1800" dirty="0" err="1" smtClean="0">
                <a:latin typeface="Calibri" pitchFamily="34" charset="0"/>
              </a:rPr>
              <a:t>next</a:t>
            </a:r>
            <a:r>
              <a:rPr lang="it-IT" sz="1800" dirty="0" smtClean="0">
                <a:latin typeface="Calibri" pitchFamily="34" charset="0"/>
              </a:rPr>
              <a:t> 6-12 </a:t>
            </a:r>
            <a:r>
              <a:rPr lang="it-IT" sz="1800" dirty="0" err="1" smtClean="0">
                <a:latin typeface="Calibri" pitchFamily="34" charset="0"/>
              </a:rPr>
              <a:t>months</a:t>
            </a:r>
            <a:r>
              <a:rPr lang="it-IT" sz="1800" dirty="0" smtClean="0">
                <a:latin typeface="Calibri" pitchFamily="34" charset="0"/>
              </a:rPr>
              <a:t>:</a:t>
            </a:r>
          </a:p>
          <a:p>
            <a:pPr marL="179388" indent="-179388" algn="l">
              <a:buFontTx/>
              <a:buChar char="•"/>
              <a:defRPr/>
            </a:pPr>
            <a:r>
              <a:rPr lang="it-IT" sz="1800" b="1" dirty="0" smtClean="0">
                <a:latin typeface="Calibri" pitchFamily="34" charset="0"/>
              </a:rPr>
              <a:t>B-</a:t>
            </a:r>
            <a:r>
              <a:rPr lang="it-IT" sz="1800" b="1" dirty="0" err="1" smtClean="0">
                <a:latin typeface="Calibri" pitchFamily="34" charset="0"/>
              </a:rPr>
              <a:t>train</a:t>
            </a:r>
            <a:r>
              <a:rPr lang="it-IT" sz="1800" b="1" dirty="0" smtClean="0">
                <a:latin typeface="Calibri" pitchFamily="34" charset="0"/>
              </a:rPr>
              <a:t> </a:t>
            </a:r>
            <a:r>
              <a:rPr lang="it-IT" sz="1800" b="1" dirty="0" err="1" smtClean="0">
                <a:latin typeface="Calibri" pitchFamily="34" charset="0"/>
              </a:rPr>
              <a:t>sensors</a:t>
            </a:r>
            <a:r>
              <a:rPr lang="it-IT" sz="1800" dirty="0" smtClean="0">
                <a:latin typeface="Calibri" pitchFamily="34" charset="0"/>
              </a:rPr>
              <a:t/>
            </a:r>
            <a:br>
              <a:rPr lang="it-IT" sz="1800" dirty="0" smtClean="0">
                <a:latin typeface="Calibri" pitchFamily="34" charset="0"/>
              </a:rPr>
            </a:br>
            <a:r>
              <a:rPr lang="it-IT" sz="1800" dirty="0" smtClean="0">
                <a:latin typeface="Calibri" pitchFamily="34" charset="0"/>
              </a:rPr>
              <a:t>- design and </a:t>
            </a:r>
            <a:r>
              <a:rPr lang="it-IT" sz="1800" dirty="0" err="1" smtClean="0">
                <a:latin typeface="Calibri" pitchFamily="34" charset="0"/>
              </a:rPr>
              <a:t>procurement</a:t>
            </a:r>
            <a:r>
              <a:rPr lang="it-IT" sz="1800" dirty="0" smtClean="0">
                <a:latin typeface="Calibri" pitchFamily="34" charset="0"/>
              </a:rPr>
              <a:t> of fluxmeters</a:t>
            </a:r>
            <a:br>
              <a:rPr lang="it-IT" sz="1800" dirty="0" smtClean="0">
                <a:latin typeface="Calibri" pitchFamily="34" charset="0"/>
              </a:rPr>
            </a:br>
            <a:r>
              <a:rPr lang="it-IT" sz="1800" dirty="0" smtClean="0">
                <a:latin typeface="Calibri" pitchFamily="34" charset="0"/>
              </a:rPr>
              <a:t>- status of coils in ring 1 and 2</a:t>
            </a:r>
            <a:br>
              <a:rPr lang="it-IT" sz="1800" dirty="0" smtClean="0">
                <a:latin typeface="Calibri" pitchFamily="34" charset="0"/>
              </a:rPr>
            </a:br>
            <a:endParaRPr lang="it-IT" sz="1800" dirty="0" smtClean="0">
              <a:latin typeface="Calibri" pitchFamily="34" charset="0"/>
            </a:endParaRPr>
          </a:p>
          <a:p>
            <a:pPr marL="179388" indent="-179388" algn="l">
              <a:buFontTx/>
              <a:buChar char="•"/>
              <a:defRPr/>
            </a:pPr>
            <a:r>
              <a:rPr lang="en-GB" sz="1800" b="1" dirty="0" smtClean="0">
                <a:latin typeface="Calibri" pitchFamily="34" charset="0"/>
              </a:rPr>
              <a:t>B-train electronics</a:t>
            </a:r>
            <a:r>
              <a:rPr lang="en-GB" sz="1800" dirty="0" smtClean="0">
                <a:latin typeface="Calibri" pitchFamily="34" charset="0"/>
              </a:rPr>
              <a:t>:</a:t>
            </a:r>
            <a:br>
              <a:rPr lang="en-GB" sz="1800" dirty="0" smtClean="0">
                <a:latin typeface="Calibri" pitchFamily="34" charset="0"/>
              </a:rPr>
            </a:br>
            <a:r>
              <a:rPr lang="en-GB" sz="1800" dirty="0" smtClean="0">
                <a:latin typeface="Calibri" pitchFamily="34" charset="0"/>
              </a:rPr>
              <a:t>- </a:t>
            </a:r>
            <a:r>
              <a:rPr lang="en-GB" sz="1800" dirty="0">
                <a:latin typeface="Calibri" pitchFamily="34" charset="0"/>
              </a:rPr>
              <a:t>White Rabbit </a:t>
            </a:r>
            <a:r>
              <a:rPr lang="en-GB" sz="1800" dirty="0" smtClean="0">
                <a:latin typeface="Calibri" pitchFamily="34" charset="0"/>
              </a:rPr>
              <a:t>communication lab tests with LLRF</a:t>
            </a:r>
            <a:br>
              <a:rPr lang="en-GB" sz="1800" dirty="0" smtClean="0">
                <a:latin typeface="Calibri" pitchFamily="34" charset="0"/>
              </a:rPr>
            </a:br>
            <a:r>
              <a:rPr lang="it-IT" sz="1800" dirty="0">
                <a:latin typeface="Calibri" pitchFamily="34" charset="0"/>
              </a:rPr>
              <a:t>- </a:t>
            </a:r>
            <a:r>
              <a:rPr lang="it-IT" sz="1800" dirty="0" err="1">
                <a:latin typeface="Calibri" pitchFamily="34" charset="0"/>
              </a:rPr>
              <a:t>installation</a:t>
            </a:r>
            <a:r>
              <a:rPr lang="it-IT" sz="1800" dirty="0">
                <a:latin typeface="Calibri" pitchFamily="34" charset="0"/>
              </a:rPr>
              <a:t> of Spy </a:t>
            </a:r>
            <a:r>
              <a:rPr lang="it-IT" sz="1800" dirty="0" err="1">
                <a:latin typeface="Calibri" pitchFamily="34" charset="0"/>
              </a:rPr>
              <a:t>system</a:t>
            </a:r>
            <a:r>
              <a:rPr lang="it-IT" sz="1800" dirty="0">
                <a:latin typeface="Calibri" pitchFamily="34" charset="0"/>
              </a:rPr>
              <a:t> in the B-</a:t>
            </a:r>
            <a:r>
              <a:rPr lang="it-IT" sz="1800" dirty="0" err="1">
                <a:latin typeface="Calibri" pitchFamily="34" charset="0"/>
              </a:rPr>
              <a:t>train</a:t>
            </a:r>
            <a:r>
              <a:rPr lang="it-IT" sz="1800" dirty="0">
                <a:latin typeface="Calibri" pitchFamily="34" charset="0"/>
              </a:rPr>
              <a:t> </a:t>
            </a:r>
            <a:r>
              <a:rPr lang="it-IT" sz="1800" dirty="0" err="1">
                <a:latin typeface="Calibri" pitchFamily="34" charset="0"/>
              </a:rPr>
              <a:t>racks</a:t>
            </a:r>
            <a:r>
              <a:rPr lang="en-GB" sz="1800" dirty="0" smtClean="0">
                <a:latin typeface="Calibri" pitchFamily="34" charset="0"/>
              </a:rPr>
              <a:t/>
            </a:r>
            <a:br>
              <a:rPr lang="en-GB" sz="1800" dirty="0" smtClean="0">
                <a:latin typeface="Calibri" pitchFamily="34" charset="0"/>
              </a:rPr>
            </a:br>
            <a:endParaRPr lang="en-GB" sz="1800" dirty="0" smtClean="0">
              <a:latin typeface="Calibri" pitchFamily="34" charset="0"/>
            </a:endParaRPr>
          </a:p>
          <a:p>
            <a:pPr marL="179388" indent="-179388" algn="l">
              <a:buFontTx/>
              <a:buChar char="•"/>
              <a:defRPr/>
            </a:pPr>
            <a:r>
              <a:rPr lang="en-GB" sz="1800" b="1" dirty="0" smtClean="0">
                <a:latin typeface="Calibri" pitchFamily="34" charset="0"/>
              </a:rPr>
              <a:t>Offline </a:t>
            </a:r>
            <a:r>
              <a:rPr lang="en-GB" sz="1800" b="1" dirty="0" smtClean="0">
                <a:latin typeface="Calibri" pitchFamily="34" charset="0"/>
              </a:rPr>
              <a:t>(bldg. 867) magnet </a:t>
            </a:r>
            <a:r>
              <a:rPr lang="en-GB" sz="1800" b="1" dirty="0" smtClean="0">
                <a:latin typeface="Calibri" pitchFamily="34" charset="0"/>
              </a:rPr>
              <a:t>tests</a:t>
            </a:r>
            <a:r>
              <a:rPr lang="en-GB" sz="1800" dirty="0" smtClean="0">
                <a:latin typeface="Calibri" pitchFamily="34" charset="0"/>
              </a:rPr>
              <a:t/>
            </a:r>
            <a:br>
              <a:rPr lang="en-GB" sz="1800" dirty="0" smtClean="0">
                <a:latin typeface="Calibri" pitchFamily="34" charset="0"/>
              </a:rPr>
            </a:br>
            <a:r>
              <a:rPr lang="en-GB" sz="1800" dirty="0" smtClean="0">
                <a:latin typeface="Calibri" pitchFamily="34" charset="0"/>
              </a:rPr>
              <a:t/>
            </a:r>
            <a:br>
              <a:rPr lang="en-GB" sz="1800" dirty="0" smtClean="0">
                <a:latin typeface="Calibri" pitchFamily="34" charset="0"/>
              </a:rPr>
            </a:br>
            <a:r>
              <a:rPr lang="en-GB" sz="1800" dirty="0" smtClean="0">
                <a:latin typeface="Calibri" pitchFamily="34" charset="0"/>
              </a:rPr>
              <a:t>- 	</a:t>
            </a:r>
            <a:r>
              <a:rPr lang="en-US" sz="1800" dirty="0" smtClean="0">
                <a:latin typeface="Calibri" pitchFamily="34" charset="0"/>
              </a:rPr>
              <a:t>impact of higher saturation levels on the </a:t>
            </a:r>
            <a:r>
              <a:rPr lang="en-US" sz="1800" u="sng" dirty="0" smtClean="0">
                <a:latin typeface="Calibri" pitchFamily="34" charset="0"/>
              </a:rPr>
              <a:t>field quality </a:t>
            </a:r>
            <a:r>
              <a:rPr lang="en-US" sz="1800" dirty="0" smtClean="0">
                <a:latin typeface="Calibri" pitchFamily="34" charset="0"/>
              </a:rPr>
              <a:t>(harmonics) of bending/quads</a:t>
            </a:r>
            <a:r>
              <a:rPr lang="en-US" sz="1800" dirty="0">
                <a:latin typeface="Calibri" pitchFamily="34" charset="0"/>
              </a:rPr>
              <a:t/>
            </a:r>
            <a:br>
              <a:rPr lang="en-US" sz="1800" dirty="0">
                <a:latin typeface="Calibri" pitchFamily="34" charset="0"/>
              </a:rPr>
            </a:br>
            <a:r>
              <a:rPr lang="en-US" sz="1800" dirty="0">
                <a:latin typeface="Calibri" pitchFamily="34" charset="0"/>
              </a:rPr>
              <a:t>- 	evaluation of history- and field-dependent </a:t>
            </a:r>
            <a:r>
              <a:rPr lang="en-US" sz="1800" u="sng" dirty="0">
                <a:latin typeface="Calibri" pitchFamily="34" charset="0"/>
              </a:rPr>
              <a:t>differences between inner and outer rings</a:t>
            </a:r>
            <a:r>
              <a:rPr lang="en-US" sz="1800" dirty="0">
                <a:latin typeface="Calibri" pitchFamily="34" charset="0"/>
              </a:rPr>
              <a:t/>
            </a:r>
            <a:br>
              <a:rPr lang="en-US" sz="1800" dirty="0">
                <a:latin typeface="Calibri" pitchFamily="34" charset="0"/>
              </a:rPr>
            </a:br>
            <a:r>
              <a:rPr lang="en-US" sz="1800" dirty="0">
                <a:latin typeface="Calibri" pitchFamily="34" charset="0"/>
              </a:rPr>
              <a:t>- 	evaluation of </a:t>
            </a:r>
            <a:r>
              <a:rPr lang="en-US" sz="1800" u="sng" dirty="0" smtClean="0">
                <a:latin typeface="Calibri" pitchFamily="34" charset="0"/>
              </a:rPr>
              <a:t>coupling </a:t>
            </a:r>
            <a:r>
              <a:rPr lang="en-US" sz="1800" dirty="0" smtClean="0">
                <a:latin typeface="Calibri" pitchFamily="34" charset="0"/>
              </a:rPr>
              <a:t>between </a:t>
            </a:r>
            <a:r>
              <a:rPr lang="en-US" sz="1800" dirty="0">
                <a:latin typeface="Calibri" pitchFamily="34" charset="0"/>
              </a:rPr>
              <a:t>inner and outer </a:t>
            </a:r>
            <a:r>
              <a:rPr lang="en-US" sz="1800" dirty="0" smtClean="0">
                <a:latin typeface="Calibri" pitchFamily="34" charset="0"/>
              </a:rPr>
              <a:t>rings in split-coil mode</a:t>
            </a:r>
            <a:r>
              <a:rPr lang="en-US" sz="1800" dirty="0">
                <a:latin typeface="Calibri" pitchFamily="34" charset="0"/>
              </a:rPr>
              <a:t/>
            </a:r>
            <a:br>
              <a:rPr lang="en-US" sz="1800" dirty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	effectiveness of </a:t>
            </a:r>
            <a:r>
              <a:rPr lang="en-US" sz="1800" u="sng" dirty="0" smtClean="0">
                <a:latin typeface="Calibri" pitchFamily="34" charset="0"/>
              </a:rPr>
              <a:t>laminated side plates </a:t>
            </a:r>
            <a:r>
              <a:rPr lang="en-US" sz="1800" dirty="0" smtClean="0">
                <a:latin typeface="Calibri" pitchFamily="34" charset="0"/>
              </a:rPr>
              <a:t>to equalize inner and outer rings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	magnetic behavior of the </a:t>
            </a:r>
            <a:r>
              <a:rPr lang="en-US" sz="1800" u="sng" dirty="0" smtClean="0">
                <a:latin typeface="Calibri" pitchFamily="34" charset="0"/>
              </a:rPr>
              <a:t>insertion dipoles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 evaluation of trim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currents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endParaRPr lang="en-US" sz="18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76940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Summary &amp; conclusions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3" name="Rectangle 6"/>
          <p:cNvSpPr>
            <a:spLocks noChangeArrowheads="1"/>
          </p:cNvSpPr>
          <p:nvPr/>
        </p:nvSpPr>
        <p:spPr bwMode="auto">
          <a:xfrm>
            <a:off x="116506" y="512676"/>
            <a:ext cx="9598087" cy="5678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179388" indent="-179388" algn="l">
              <a:buFontTx/>
              <a:buChar char="•"/>
              <a:defRPr/>
            </a:pPr>
            <a:r>
              <a:rPr lang="en-US" sz="1800" dirty="0" smtClean="0">
                <a:latin typeface="Calibri" pitchFamily="34" charset="0"/>
              </a:rPr>
              <a:t>Large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</a:rPr>
              <a:t>saturation + eddy current </a:t>
            </a:r>
            <a:r>
              <a:rPr lang="en-US" sz="1800" dirty="0" smtClean="0">
                <a:latin typeface="Calibri" pitchFamily="34" charset="0"/>
              </a:rPr>
              <a:t>effects expected to impact severely the reproducibility of the magnetic </a:t>
            </a:r>
            <a:r>
              <a:rPr lang="en-US" sz="1800" dirty="0" err="1" smtClean="0">
                <a:latin typeface="Calibri" pitchFamily="34" charset="0"/>
              </a:rPr>
              <a:t>behaviour</a:t>
            </a:r>
            <a:r>
              <a:rPr lang="en-US" sz="1800" dirty="0" smtClean="0">
                <a:latin typeface="Calibri" pitchFamily="34" charset="0"/>
              </a:rPr>
              <a:t> of the </a:t>
            </a:r>
            <a:r>
              <a:rPr lang="en-US" sz="1800" dirty="0" err="1" smtClean="0">
                <a:latin typeface="Calibri" pitchFamily="34" charset="0"/>
              </a:rPr>
              <a:t>bendings</a:t>
            </a:r>
            <a:endParaRPr lang="en-US" sz="1800" dirty="0" smtClean="0">
              <a:latin typeface="Calibri" pitchFamily="34" charset="0"/>
            </a:endParaRPr>
          </a:p>
          <a:p>
            <a:pPr marL="179388" indent="-179388" algn="l">
              <a:buFontTx/>
              <a:buChar char="•"/>
              <a:defRPr/>
            </a:pPr>
            <a:r>
              <a:rPr lang="en-US" sz="1800" dirty="0" smtClean="0">
                <a:latin typeface="Calibri" pitchFamily="34" charset="0"/>
              </a:rPr>
              <a:t>The </a:t>
            </a:r>
            <a:r>
              <a:rPr lang="en-US" sz="1800" b="1" dirty="0" smtClean="0">
                <a:latin typeface="Calibri" pitchFamily="34" charset="0"/>
              </a:rPr>
              <a:t>proposed B-train upgrade solves this problem </a:t>
            </a:r>
            <a:r>
              <a:rPr lang="en-US" sz="1800" dirty="0" smtClean="0">
                <a:latin typeface="Calibri" pitchFamily="34" charset="0"/>
              </a:rPr>
              <a:t>to first order: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</a:t>
            </a:r>
            <a:r>
              <a:rPr lang="en-US" sz="1800" u="sng" dirty="0" smtClean="0">
                <a:latin typeface="Calibri" pitchFamily="34" charset="0"/>
              </a:rPr>
              <a:t>integral coils </a:t>
            </a:r>
            <a:r>
              <a:rPr lang="en-US" sz="1800" dirty="0" smtClean="0">
                <a:latin typeface="Calibri" pitchFamily="34" charset="0"/>
              </a:rPr>
              <a:t>measure high field and dynamic effects in the end regions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</a:t>
            </a:r>
            <a:r>
              <a:rPr lang="en-US" sz="1800" u="sng" dirty="0" smtClean="0">
                <a:latin typeface="Calibri" pitchFamily="34" charset="0"/>
              </a:rPr>
              <a:t>twin parallel chains </a:t>
            </a:r>
            <a:r>
              <a:rPr lang="en-US" sz="1800" dirty="0" smtClean="0">
                <a:latin typeface="Calibri" pitchFamily="34" charset="0"/>
              </a:rPr>
              <a:t>measure inner and outer rings</a:t>
            </a:r>
          </a:p>
          <a:p>
            <a:pPr marL="179388" indent="-179388" algn="l">
              <a:buFontTx/>
              <a:buChar char="•"/>
              <a:defRPr/>
            </a:pPr>
            <a:r>
              <a:rPr lang="en-US" sz="1800" dirty="0" smtClean="0">
                <a:latin typeface="Calibri" pitchFamily="34" charset="0"/>
              </a:rPr>
              <a:t>Second-order effects not addressed for now (but object of planned study):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history dependence of field profile @ marker level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differences between rings 1/4, 2/3</a:t>
            </a:r>
          </a:p>
          <a:p>
            <a:pPr marL="179388" indent="-179388" algn="l">
              <a:buFontTx/>
              <a:buChar char="•"/>
              <a:defRPr/>
            </a:pPr>
            <a:r>
              <a:rPr lang="en-US" sz="1800" dirty="0" smtClean="0">
                <a:latin typeface="Calibri" pitchFamily="34" charset="0"/>
              </a:rPr>
              <a:t>State-of-the-art instrumentation takes advantage of many years of R&amp;D + extensive on-line tests carried out in the PS before deployment during LS2. </a:t>
            </a:r>
          </a:p>
          <a:p>
            <a:pPr marL="179388" indent="-179388" algn="l">
              <a:buFontTx/>
              <a:buChar char="•"/>
              <a:defRPr/>
            </a:pPr>
            <a:r>
              <a:rPr lang="en-US" sz="1800" dirty="0">
                <a:latin typeface="Calibri" pitchFamily="34" charset="0"/>
              </a:rPr>
              <a:t>Added value: </a:t>
            </a:r>
            <a:r>
              <a:rPr lang="en-US" sz="1800" dirty="0" smtClean="0">
                <a:latin typeface="Calibri" pitchFamily="34" charset="0"/>
              </a:rPr>
              <a:t/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</a:t>
            </a:r>
            <a:r>
              <a:rPr lang="en-US" sz="1800" dirty="0" smtClean="0">
                <a:solidFill>
                  <a:srgbClr val="00CC00"/>
                </a:solidFill>
                <a:latin typeface="Calibri" pitchFamily="34" charset="0"/>
              </a:rPr>
              <a:t>10</a:t>
            </a:r>
            <a:r>
              <a:rPr lang="en-US" sz="1800" baseline="30000" dirty="0" smtClean="0">
                <a:solidFill>
                  <a:srgbClr val="00CC00"/>
                </a:solidFill>
                <a:latin typeface="Calibri" pitchFamily="34" charset="0"/>
              </a:rPr>
              <a:t>-4</a:t>
            </a:r>
            <a:r>
              <a:rPr lang="en-US" sz="1800" dirty="0" smtClean="0">
                <a:solidFill>
                  <a:srgbClr val="00CC00"/>
                </a:solidFill>
                <a:latin typeface="Calibri" pitchFamily="34" charset="0"/>
              </a:rPr>
              <a:t> absolute </a:t>
            </a:r>
            <a:r>
              <a:rPr lang="en-US" sz="1800" dirty="0">
                <a:solidFill>
                  <a:srgbClr val="00CC00"/>
                </a:solidFill>
                <a:latin typeface="Calibri" pitchFamily="34" charset="0"/>
              </a:rPr>
              <a:t>energy calibration </a:t>
            </a:r>
            <a:r>
              <a:rPr lang="en-US" sz="1800" dirty="0" smtClean="0">
                <a:latin typeface="Calibri" pitchFamily="34" charset="0"/>
              </a:rPr>
              <a:t>possible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real-time </a:t>
            </a:r>
            <a:r>
              <a:rPr lang="en-US" sz="1800" dirty="0" smtClean="0">
                <a:solidFill>
                  <a:srgbClr val="CC00FF"/>
                </a:solidFill>
                <a:latin typeface="Calibri" pitchFamily="34" charset="0"/>
              </a:rPr>
              <a:t>field harmonics </a:t>
            </a:r>
            <a:r>
              <a:rPr lang="en-US" sz="1800" dirty="0" smtClean="0">
                <a:latin typeface="Calibri" pitchFamily="34" charset="0"/>
              </a:rPr>
              <a:t>measurement for free</a:t>
            </a:r>
          </a:p>
          <a:p>
            <a:pPr marL="179388" indent="-179388" algn="l">
              <a:buFontTx/>
              <a:buChar char="•"/>
              <a:defRPr/>
            </a:pPr>
            <a:r>
              <a:rPr lang="en-US" sz="1800" u="sng" dirty="0" smtClean="0">
                <a:latin typeface="Calibri" pitchFamily="34" charset="0"/>
              </a:rPr>
              <a:t>Need to coordinate (and test) details of excitation current</a:t>
            </a:r>
            <a:r>
              <a:rPr lang="en-US" sz="1800" dirty="0" smtClean="0">
                <a:latin typeface="Calibri" pitchFamily="34" charset="0"/>
              </a:rPr>
              <a:t>: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NMR marker compatibility: need 5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</a:t>
            </a:r>
            <a:r>
              <a:rPr lang="en-US" sz="1800" dirty="0" smtClean="0">
                <a:latin typeface="Calibri" pitchFamily="34" charset="0"/>
              </a:rPr>
              <a:t>15 </a:t>
            </a:r>
            <a:r>
              <a:rPr lang="en-US" sz="1800" dirty="0" err="1" smtClean="0">
                <a:latin typeface="Calibri" pitchFamily="34" charset="0"/>
              </a:rPr>
              <a:t>ms</a:t>
            </a:r>
            <a:r>
              <a:rPr lang="en-US" sz="1800" dirty="0" smtClean="0">
                <a:latin typeface="Calibri" pitchFamily="34" charset="0"/>
              </a:rPr>
              <a:t> with dB/</a:t>
            </a:r>
            <a:r>
              <a:rPr lang="en-US" sz="1800" dirty="0" err="1" smtClean="0">
                <a:latin typeface="Calibri" pitchFamily="34" charset="0"/>
              </a:rPr>
              <a:t>dt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=</a:t>
            </a:r>
            <a:r>
              <a:rPr lang="en-US" sz="1800" dirty="0" smtClean="0">
                <a:latin typeface="Calibri" pitchFamily="34" charset="0"/>
              </a:rPr>
              <a:t> 20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  </a:t>
            </a:r>
            <a:r>
              <a:rPr lang="en-US" sz="1800" dirty="0" smtClean="0">
                <a:latin typeface="Calibri" pitchFamily="34" charset="0"/>
              </a:rPr>
              <a:t>40 </a:t>
            </a:r>
            <a:r>
              <a:rPr lang="en-US" sz="1800" dirty="0" err="1" smtClean="0">
                <a:latin typeface="Calibri" pitchFamily="34" charset="0"/>
              </a:rPr>
              <a:t>mT</a:t>
            </a:r>
            <a:r>
              <a:rPr lang="en-US" sz="1800" dirty="0" smtClean="0">
                <a:latin typeface="Calibri" pitchFamily="34" charset="0"/>
              </a:rPr>
              <a:t>/s (</a:t>
            </a:r>
            <a:r>
              <a:rPr lang="en-US" sz="1800" dirty="0" err="1" smtClean="0">
                <a:latin typeface="Calibri" pitchFamily="34" charset="0"/>
              </a:rPr>
              <a:t>dI</a:t>
            </a:r>
            <a:r>
              <a:rPr lang="en-US" sz="1800" dirty="0" smtClean="0">
                <a:latin typeface="Calibri" pitchFamily="34" charset="0"/>
              </a:rPr>
              <a:t>/</a:t>
            </a:r>
            <a:r>
              <a:rPr lang="en-US" sz="1800" dirty="0" err="1" smtClean="0">
                <a:latin typeface="Calibri" pitchFamily="34" charset="0"/>
              </a:rPr>
              <a:t>dt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=</a:t>
            </a:r>
            <a:r>
              <a:rPr lang="en-US" sz="1800" dirty="0" smtClean="0">
                <a:latin typeface="Calibri" pitchFamily="34" charset="0"/>
              </a:rPr>
              <a:t> 200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 400</a:t>
            </a:r>
            <a:r>
              <a:rPr lang="en-US" sz="1800" dirty="0" smtClean="0">
                <a:latin typeface="Calibri" pitchFamily="34" charset="0"/>
              </a:rPr>
              <a:t> A/s)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“Zero cycles” with short dips to I=0 as in POPS: possible impact on reproducibility, to be assessed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ripple, overshoot, undershoot, oscillations at end of cycle, ground loops: ditto</a:t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- implications of coupling between inner and outer rings</a:t>
            </a:r>
          </a:p>
        </p:txBody>
      </p:sp>
    </p:spTree>
    <p:extLst>
      <p:ext uri="{BB962C8B-B14F-4D97-AF65-F5344CB8AC3E}">
        <p14:creationId xmlns:p14="http://schemas.microsoft.com/office/powerpoint/2010/main" val="20565459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History of B-train versions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3" name="Rectangle 6"/>
          <p:cNvSpPr>
            <a:spLocks noChangeArrowheads="1"/>
          </p:cNvSpPr>
          <p:nvPr/>
        </p:nvSpPr>
        <p:spPr bwMode="auto">
          <a:xfrm>
            <a:off x="92460" y="332656"/>
            <a:ext cx="6480719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1800" b="1" dirty="0" smtClean="0">
                <a:latin typeface="Calibri" pitchFamily="34" charset="0"/>
                <a:sym typeface="Symbol" panose="05050102010706020507" pitchFamily="18" charset="2"/>
              </a:rPr>
              <a:t>Mark I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1972 – 1981</a:t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US" sz="1800" i="1" dirty="0" smtClean="0">
                <a:latin typeface="Calibri" pitchFamily="34" charset="0"/>
                <a:sym typeface="Symbol" panose="05050102010706020507" pitchFamily="18" charset="2"/>
              </a:rPr>
              <a:t>no details known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endParaRPr lang="en-US" sz="1800" dirty="0" smtClean="0">
              <a:latin typeface="Calibri" pitchFamily="34" charset="0"/>
              <a:sym typeface="Symbol" panose="05050102010706020507" pitchFamily="18" charset="2"/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1800" b="1" dirty="0" smtClean="0">
                <a:latin typeface="Calibri" pitchFamily="34" charset="0"/>
                <a:sym typeface="Symbol" panose="05050102010706020507" pitchFamily="18" charset="2"/>
              </a:rPr>
              <a:t>Mark II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1981 – 1998 </a:t>
            </a:r>
          </a:p>
          <a:p>
            <a:pPr algn="l">
              <a:spcBef>
                <a:spcPts val="0"/>
              </a:spcBef>
              <a:defRPr/>
            </a:pP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  <a:sym typeface="Symbol" panose="05050102010706020507" pitchFamily="18" charset="2"/>
              </a:rPr>
              <a:t>1 G resolution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, 10</a:t>
            </a:r>
            <a:r>
              <a:rPr lang="en-US" sz="1800" baseline="30000" dirty="0" smtClean="0">
                <a:latin typeface="Calibri" pitchFamily="34" charset="0"/>
                <a:sym typeface="Symbol" panose="05050102010706020507" pitchFamily="18" charset="2"/>
              </a:rPr>
              <a:t>-3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 (10 G) stability</a:t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Used by beam diagnostics </a:t>
            </a:r>
            <a:r>
              <a:rPr lang="en-US" sz="1200" dirty="0" smtClean="0">
                <a:latin typeface="Calibri" pitchFamily="34" charset="0"/>
                <a:sym typeface="Symbol" panose="05050102010706020507" pitchFamily="18" charset="2"/>
              </a:rPr>
              <a:t>(longitudinal pick-up,  display …)</a:t>
            </a:r>
          </a:p>
          <a:p>
            <a:pPr algn="l">
              <a:spcBef>
                <a:spcPts val="0"/>
              </a:spcBef>
              <a:defRPr/>
            </a:pP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Ion cycles  new NMR field markers </a:t>
            </a:r>
            <a:r>
              <a:rPr lang="en-US" sz="1200" dirty="0" smtClean="0">
                <a:latin typeface="Calibri" pitchFamily="34" charset="0"/>
                <a:sym typeface="Symbol" panose="05050102010706020507" pitchFamily="18" charset="2"/>
              </a:rPr>
              <a:t>(«peaking strip» mode)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US" sz="1800" b="1" dirty="0" smtClean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US" sz="1800" b="1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b="1" dirty="0" smtClean="0">
                <a:latin typeface="Calibri" pitchFamily="34" charset="0"/>
                <a:sym typeface="Symbol" panose="05050102010706020507" pitchFamily="18" charset="2"/>
              </a:rPr>
              <a:t>Mark III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1998 –   	</a:t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New electronics by P </a:t>
            </a:r>
            <a:r>
              <a:rPr lang="en-US" sz="1800" dirty="0" err="1" smtClean="0">
                <a:latin typeface="Calibri" pitchFamily="34" charset="0"/>
                <a:sym typeface="Symbol" panose="05050102010706020507" pitchFamily="18" charset="2"/>
              </a:rPr>
              <a:t>Dreesen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 (same as for the PS, LEIR, AD)</a:t>
            </a:r>
          </a:p>
          <a:p>
            <a:pPr algn="l">
              <a:spcBef>
                <a:spcPts val="0"/>
              </a:spcBef>
              <a:defRPr/>
            </a:pP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  <a:sym typeface="Symbol" panose="05050102010706020507" pitchFamily="18" charset="2"/>
              </a:rPr>
              <a:t>0.1 G resolution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(peak B</a:t>
            </a:r>
            <a:r>
              <a:rPr lang="en-US" sz="1800" baseline="-25000" dirty="0" smtClean="0">
                <a:latin typeface="Calibri" pitchFamily="34" charset="0"/>
                <a:sym typeface="Symbol" panose="05050102010706020507" pitchFamily="18" charset="2"/>
              </a:rPr>
              <a:t>UP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 rate = 220 kHz @ 2.2 T/s), </a:t>
            </a:r>
          </a:p>
          <a:p>
            <a:pPr algn="l">
              <a:spcBef>
                <a:spcPts val="0"/>
              </a:spcBef>
              <a:defRPr/>
            </a:pP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Main users: RF, beam DCCT (MPS + trims in open loop)</a:t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dirty="0" smtClean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US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All rings assumed to have same field: measurements show 	that up to 6 kA </a:t>
            </a:r>
            <a:r>
              <a:rPr lang="en-US" sz="18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|B</a:t>
            </a:r>
            <a:r>
              <a:rPr lang="en-US" sz="1800" baseline="-250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1</a:t>
            </a:r>
            <a:r>
              <a:rPr lang="en-US" sz="1800" baseline="300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1</a:t>
            </a:r>
            <a:r>
              <a:rPr lang="en-US" sz="18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/B</a:t>
            </a:r>
            <a:r>
              <a:rPr lang="en-US" sz="1800" baseline="-250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1</a:t>
            </a:r>
            <a:r>
              <a:rPr lang="en-US" sz="1800" baseline="300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4</a:t>
            </a:r>
            <a:r>
              <a:rPr lang="en-US" sz="18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-1|, |B</a:t>
            </a:r>
            <a:r>
              <a:rPr lang="en-US" sz="1800" baseline="-250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1</a:t>
            </a:r>
            <a:r>
              <a:rPr lang="en-US" sz="1800" baseline="300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2</a:t>
            </a:r>
            <a:r>
              <a:rPr lang="en-US" sz="18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/B</a:t>
            </a:r>
            <a:r>
              <a:rPr lang="en-US" sz="1800" baseline="-250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1</a:t>
            </a:r>
            <a:r>
              <a:rPr lang="en-US" sz="1800" baseline="300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3</a:t>
            </a:r>
            <a:r>
              <a:rPr lang="en-US" sz="18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-1|&lt; 410</a:t>
            </a:r>
            <a:r>
              <a:rPr lang="en-US" sz="1800" baseline="30000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-4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</a:p>
          <a:p>
            <a:pPr algn="l">
              <a:spcBef>
                <a:spcPts val="0"/>
              </a:spcBef>
              <a:defRPr/>
            </a:pP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SPARE chain calibrated to give same results as OP </a:t>
            </a:r>
          </a:p>
          <a:p>
            <a:pPr algn="l">
              <a:spcBef>
                <a:spcPts val="0"/>
              </a:spcBef>
              <a:defRPr/>
            </a:pPr>
            <a:r>
              <a:rPr lang="en-US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US" dirty="0">
                <a:latin typeface="Calibri" pitchFamily="34" charset="0"/>
                <a:sym typeface="Symbol" panose="05050102010706020507" pitchFamily="18" charset="2"/>
              </a:rPr>
              <a:t> </a:t>
            </a:r>
            <a:r>
              <a:rPr lang="en-US" sz="1200" dirty="0" smtClean="0">
                <a:latin typeface="Calibri" pitchFamily="34" charset="0"/>
                <a:sym typeface="Symbol" panose="05050102010706020507" pitchFamily="18" charset="2"/>
              </a:rPr>
              <a:t>(NMRs set slightly apart to trigger at the same time in non-uniform field)</a:t>
            </a:r>
            <a:r>
              <a:rPr lang="en-US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br>
              <a:rPr lang="en-US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dirty="0" smtClean="0">
                <a:latin typeface="Calibri" pitchFamily="34" charset="0"/>
                <a:sym typeface="Symbol" panose="05050102010706020507" pitchFamily="18" charset="2"/>
              </a:rPr>
              <a:t/>
            </a:r>
            <a:br>
              <a:rPr lang="en-US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Current system works satisfactorily, no major problems </a:t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en-US" sz="1200" dirty="0" smtClean="0">
                <a:latin typeface="Calibri" pitchFamily="34" charset="0"/>
                <a:sym typeface="Symbol" panose="05050102010706020507" pitchFamily="18" charset="2"/>
              </a:rPr>
              <a:t>(interventions since 2006: missed NMR trigger solved by lowering threshold from 150 mV 	to 100 mV; pulse repeater replaced; over range noise on Ḃ solved by filtering new 	switched-mode converters)</a:t>
            </a:r>
            <a:br>
              <a:rPr lang="en-US" sz="1200" dirty="0" smtClean="0">
                <a:latin typeface="Calibri" pitchFamily="34" charset="0"/>
                <a:sym typeface="Symbol" panose="05050102010706020507" pitchFamily="18" charset="2"/>
              </a:rPr>
            </a:br>
            <a:endParaRPr lang="en-US" sz="1200" dirty="0" smtClean="0">
              <a:latin typeface="Calibri" pitchFamily="34" charset="0"/>
              <a:sym typeface="Symbol" panose="05050102010706020507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032" y="332656"/>
            <a:ext cx="3199855" cy="594066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5961112" y="1808820"/>
            <a:ext cx="1080120" cy="36004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5637076" y="4545124"/>
            <a:ext cx="1944216" cy="7200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6045676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Current B-train system (361-1-201)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68" y="476672"/>
            <a:ext cx="3600400" cy="5701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566" y="476673"/>
            <a:ext cx="2700300" cy="56839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900" y="476673"/>
            <a:ext cx="2700634" cy="568520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>
            <a:off x="1961104" y="2047742"/>
            <a:ext cx="219588" cy="51716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Rectangle 6"/>
          <p:cNvSpPr/>
          <p:nvPr/>
        </p:nvSpPr>
        <p:spPr>
          <a:xfrm>
            <a:off x="1381476" y="1628800"/>
            <a:ext cx="1411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(original) reference </a:t>
            </a:r>
          </a:p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pick-up coil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760320" y="3775934"/>
            <a:ext cx="219588" cy="51716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2096589" y="3099688"/>
            <a:ext cx="1702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combined pick-up coils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for fringe field detection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(unused)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 flipV="1">
            <a:off x="2180692" y="5318879"/>
            <a:ext cx="395710" cy="257255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2311166" y="5628650"/>
            <a:ext cx="1272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spare pick-up coil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(unused)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5513012" y="2384884"/>
            <a:ext cx="160068" cy="44522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Rectangle 16"/>
          <p:cNvSpPr/>
          <p:nvPr/>
        </p:nvSpPr>
        <p:spPr>
          <a:xfrm>
            <a:off x="4506310" y="1985285"/>
            <a:ext cx="17343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err="1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Metrolab</a:t>
            </a: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 NMR probes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2× </a:t>
            </a:r>
            <a:r>
              <a:rPr lang="en-GB" sz="1200" dirty="0" err="1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inrection</a:t>
            </a: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 (op + spare)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1× flat-top (unused)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7692868" y="967622"/>
            <a:ext cx="24976" cy="206533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Rectangle 18"/>
          <p:cNvSpPr/>
          <p:nvPr/>
        </p:nvSpPr>
        <p:spPr>
          <a:xfrm>
            <a:off x="7005228" y="476672"/>
            <a:ext cx="1050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B-train crates 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(op + spare)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8458720" y="4178061"/>
            <a:ext cx="355262" cy="37674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7015215" y="4436888"/>
            <a:ext cx="1586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Frequency generator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(marker resonance)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GPIB controlled by … ?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 flipV="1">
            <a:off x="8458720" y="5447506"/>
            <a:ext cx="58676" cy="53777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ectangle 24"/>
          <p:cNvSpPr/>
          <p:nvPr/>
        </p:nvSpPr>
        <p:spPr>
          <a:xfrm>
            <a:off x="7007242" y="5696958"/>
            <a:ext cx="2754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NMR output buffer 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power supplies:        new,     old (scrap ?)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8989012" y="895614"/>
            <a:ext cx="219588" cy="51716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8547339" y="515640"/>
            <a:ext cx="926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NMR signal 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scope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9115026" y="2090465"/>
            <a:ext cx="230463" cy="798475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/>
          <p:cNvSpPr/>
          <p:nvPr/>
        </p:nvSpPr>
        <p:spPr>
          <a:xfrm>
            <a:off x="8787070" y="1628800"/>
            <a:ext cx="918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NMR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err="1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teslameters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1856656" y="967622"/>
            <a:ext cx="474041" cy="37468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703266" y="505957"/>
            <a:ext cx="1843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empty</a:t>
            </a:r>
          </a:p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(available for on-line tests)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7699026" y="960108"/>
            <a:ext cx="218518" cy="142477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H="1">
            <a:off x="8989013" y="2090465"/>
            <a:ext cx="356476" cy="32723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H="1" flipV="1">
            <a:off x="8688300" y="5062128"/>
            <a:ext cx="261144" cy="82861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H="1" flipV="1">
            <a:off x="7425296" y="3573687"/>
            <a:ext cx="192000" cy="49891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7643647" y="3807871"/>
            <a:ext cx="357379" cy="26473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Rectangle 42"/>
          <p:cNvSpPr/>
          <p:nvPr/>
        </p:nvSpPr>
        <p:spPr>
          <a:xfrm>
            <a:off x="7113240" y="4005064"/>
            <a:ext cx="934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free space ?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72763" y="3544445"/>
            <a:ext cx="13045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err="1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V</a:t>
            </a:r>
            <a:r>
              <a:rPr lang="en-GB" sz="1200" baseline="-25000" dirty="0" err="1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coil</a:t>
            </a: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 ( </a:t>
            </a:r>
            <a:r>
              <a:rPr lang="en-GB" sz="1200" dirty="0" err="1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B</a:t>
            </a:r>
            <a:r>
              <a:rPr lang="en-GB" sz="1200" baseline="-25000" dirty="0" err="1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dot</a:t>
            </a: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)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split towards</a:t>
            </a:r>
          </a:p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op/spare chains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via isolation amps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 flipV="1">
            <a:off x="511951" y="1342305"/>
            <a:ext cx="1137359" cy="223138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Straight Arrow Connector 39"/>
          <p:cNvCxnSpPr>
            <a:stCxn id="33" idx="0"/>
          </p:cNvCxnSpPr>
          <p:nvPr/>
        </p:nvCxnSpPr>
        <p:spPr bwMode="auto">
          <a:xfrm flipH="1" flipV="1">
            <a:off x="664352" y="3248981"/>
            <a:ext cx="960706" cy="29546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Rectangle 44"/>
          <p:cNvSpPr/>
          <p:nvPr/>
        </p:nvSpPr>
        <p:spPr>
          <a:xfrm>
            <a:off x="482663" y="5416421"/>
            <a:ext cx="1019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coil T sensors</a:t>
            </a:r>
            <a:b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</a:br>
            <a:r>
              <a:rPr lang="en-GB" sz="1200" dirty="0" smtClean="0">
                <a:solidFill>
                  <a:srgbClr val="FFFFFF"/>
                </a:solidFill>
                <a:latin typeface="Calibri" pitchFamily="34" charset="0"/>
                <a:sym typeface="Symbol" panose="05050102010706020507" pitchFamily="18" charset="2"/>
              </a:rPr>
              <a:t>(unused)</a:t>
            </a:r>
            <a:endParaRPr lang="en-GB" sz="1200" dirty="0">
              <a:solidFill>
                <a:srgbClr val="FFFFFF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 bwMode="auto">
          <a:xfrm flipV="1">
            <a:off x="1144705" y="4998425"/>
            <a:ext cx="435682" cy="40687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V="1">
            <a:off x="1144705" y="5387179"/>
            <a:ext cx="614857" cy="1812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flipV="1">
            <a:off x="1144705" y="4789427"/>
            <a:ext cx="343688" cy="615872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5520423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68726" y="2600908"/>
            <a:ext cx="530068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400" b="1" dirty="0" smtClean="0">
                <a:solidFill>
                  <a:srgbClr val="00B050"/>
                </a:solidFill>
                <a:latin typeface="Calibri" pitchFamily="34" charset="0"/>
                <a:cs typeface="Tahoma" pitchFamily="34" charset="0"/>
              </a:rPr>
              <a:t>Why upgrade ?</a:t>
            </a:r>
            <a:endParaRPr lang="en-GB" sz="6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452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Motivation for B-train system upgrade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13" name="Rectangle 6"/>
          <p:cNvSpPr>
            <a:spLocks noChangeArrowheads="1"/>
          </p:cNvSpPr>
          <p:nvPr/>
        </p:nvSpPr>
        <p:spPr bwMode="auto">
          <a:xfrm>
            <a:off x="36004" y="368660"/>
            <a:ext cx="9849544" cy="60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</a:rPr>
              <a:t>Hard constraints</a:t>
            </a:r>
          </a:p>
          <a:p>
            <a:pPr marL="446088" indent="-446088" algn="l">
              <a:buFont typeface="Arial" panose="020B0604020202020204" pitchFamily="34" charset="0"/>
              <a:buChar char="•"/>
              <a:defRPr/>
            </a:pPr>
            <a:r>
              <a:rPr lang="en-US" sz="1800" u="sng" dirty="0" smtClean="0">
                <a:latin typeface="Calibri" pitchFamily="34" charset="0"/>
              </a:rPr>
              <a:t>Present electronics cannot cope </a:t>
            </a:r>
            <a:r>
              <a:rPr lang="en-US" sz="1800" dirty="0" smtClean="0">
                <a:latin typeface="Calibri" pitchFamily="34" charset="0"/>
              </a:rPr>
              <a:t>with 2× field ramp rates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</a:t>
            </a:r>
            <a:r>
              <a:rPr lang="en-US" sz="1800" dirty="0" smtClean="0">
                <a:latin typeface="Calibri" pitchFamily="34" charset="0"/>
              </a:rPr>
              <a:t/>
            </a:r>
            <a:br>
              <a:rPr lang="en-US" sz="1800" dirty="0" smtClean="0">
                <a:latin typeface="Calibri" pitchFamily="34" charset="0"/>
              </a:rPr>
            </a:br>
            <a:r>
              <a:rPr lang="en-US" sz="1800" dirty="0" smtClean="0">
                <a:latin typeface="Calibri" pitchFamily="34" charset="0"/>
              </a:rPr>
              <a:t>dB/</a:t>
            </a:r>
            <a:r>
              <a:rPr lang="en-US" sz="1800" dirty="0" err="1" smtClean="0">
                <a:latin typeface="Calibri" pitchFamily="34" charset="0"/>
              </a:rPr>
              <a:t>dt</a:t>
            </a:r>
            <a:r>
              <a:rPr lang="en-US" sz="1800" dirty="0" smtClean="0">
                <a:latin typeface="Calibri" pitchFamily="34" charset="0"/>
              </a:rPr>
              <a:t> = 4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5</a:t>
            </a:r>
            <a:r>
              <a:rPr lang="en-US" sz="1800" dirty="0" smtClean="0">
                <a:latin typeface="Calibri" pitchFamily="34" charset="0"/>
              </a:rPr>
              <a:t> T/s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 B</a:t>
            </a:r>
            <a:r>
              <a:rPr lang="en-US" sz="1800" baseline="-25000" dirty="0" smtClean="0">
                <a:latin typeface="Calibri" pitchFamily="34" charset="0"/>
                <a:sym typeface="Symbol" panose="05050102010706020507" pitchFamily="18" charset="2"/>
              </a:rPr>
              <a:t>UP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/B</a:t>
            </a:r>
            <a:r>
              <a:rPr lang="en-US" sz="1800" baseline="-25000" dirty="0" smtClean="0">
                <a:latin typeface="Calibri" pitchFamily="34" charset="0"/>
                <a:sym typeface="Symbol" panose="05050102010706020507" pitchFamily="18" charset="2"/>
              </a:rPr>
              <a:t>DOWN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rate = 400 500 kHz (PS tests </a:t>
            </a:r>
            <a:r>
              <a:rPr lang="en-US" sz="1800" u="sng" dirty="0" smtClean="0">
                <a:latin typeface="Calibri" pitchFamily="34" charset="0"/>
                <a:sym typeface="Symbol" panose="05050102010706020507" pitchFamily="18" charset="2"/>
              </a:rPr>
              <a:t>fail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 between 250 and 500 kHz)</a:t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reasons: 	the ADC-based integrator (AFEC card) saturates (register overflow)</a:t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		the pulse repeaters (TTL24V) have not enough bandwidth</a:t>
            </a:r>
          </a:p>
          <a:p>
            <a:pPr algn="l">
              <a:defRPr/>
            </a:pPr>
            <a:r>
              <a:rPr lang="en-US" sz="1800" b="1" dirty="0" smtClean="0">
                <a:solidFill>
                  <a:srgbClr val="00B0F0"/>
                </a:solidFill>
                <a:latin typeface="Calibri" pitchFamily="34" charset="0"/>
                <a:sym typeface="Symbol" panose="05050102010706020507" pitchFamily="18" charset="2"/>
              </a:rPr>
              <a:t>Severe impact on accuracy</a:t>
            </a:r>
            <a:endParaRPr lang="en-US" sz="1800" dirty="0" smtClean="0">
              <a:latin typeface="Calibri" pitchFamily="34" charset="0"/>
              <a:sym typeface="Symbol" panose="05050102010706020507" pitchFamily="18" charset="2"/>
            </a:endParaRPr>
          </a:p>
          <a:p>
            <a:pPr marL="446088" indent="-446088" algn="l"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Higher saturation  </a:t>
            </a:r>
            <a:r>
              <a:rPr lang="en-US" sz="1800" dirty="0" smtClean="0">
                <a:latin typeface="Calibri" pitchFamily="34" charset="0"/>
              </a:rPr>
              <a:t>2×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difference between inner and outer rings + larger cycling history-dependent fluctuations  fixed (or even f(I)) trims will not work  </a:t>
            </a:r>
            <a:r>
              <a:rPr lang="en-US" sz="1800" u="sng" dirty="0" smtClean="0">
                <a:latin typeface="Calibri" pitchFamily="34" charset="0"/>
                <a:sym typeface="Symbol" panose="05050102010706020507" pitchFamily="18" charset="2"/>
              </a:rPr>
              <a:t>second system in the outer ring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 needed</a:t>
            </a:r>
          </a:p>
          <a:p>
            <a:pPr marL="446088" indent="-446088" algn="l"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Stronger eddy current effects + saturation-induced field profile change  fringe field more important  </a:t>
            </a:r>
            <a:r>
              <a:rPr lang="en-US" sz="1800" u="sng" dirty="0" smtClean="0">
                <a:latin typeface="Calibri" pitchFamily="34" charset="0"/>
                <a:sym typeface="Symbol" panose="05050102010706020507" pitchFamily="18" charset="2"/>
              </a:rPr>
              <a:t>integral coils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 to get all the required information</a:t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endParaRPr lang="en-US" sz="1800" dirty="0" smtClean="0">
              <a:latin typeface="Calibri" pitchFamily="34" charset="0"/>
              <a:sym typeface="Symbol" panose="05050102010706020507" pitchFamily="18" charset="2"/>
            </a:endParaRPr>
          </a:p>
          <a:p>
            <a:pPr algn="l">
              <a:defRPr/>
            </a:pPr>
            <a:r>
              <a:rPr lang="en-US" sz="1800" b="1" dirty="0" smtClean="0">
                <a:solidFill>
                  <a:srgbClr val="00CC00"/>
                </a:solidFill>
                <a:latin typeface="Calibri" pitchFamily="34" charset="0"/>
                <a:sym typeface="Symbol" panose="05050102010706020507" pitchFamily="18" charset="2"/>
              </a:rPr>
              <a:t>Strategic considerations</a:t>
            </a:r>
          </a:p>
          <a:p>
            <a:pPr marL="446088" indent="-446088" algn="l"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Replace ageing electronics and sensors</a:t>
            </a:r>
          </a:p>
          <a:p>
            <a:pPr marL="446088" indent="-446088" algn="l">
              <a:buFont typeface="Arial" panose="020B0604020202020204" pitchFamily="34" charset="0"/>
              <a:buChar char="•"/>
              <a:defRPr/>
            </a:pP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Improve maintainability: conformity to upcoming CERN-wide B-train standard</a:t>
            </a:r>
            <a:r>
              <a:rPr lang="en-US" sz="1800" dirty="0">
                <a:latin typeface="Calibri" pitchFamily="34" charset="0"/>
                <a:sym typeface="Symbol" panose="05050102010706020507" pitchFamily="18" charset="2"/>
              </a:rPr>
              <a:t>; stock fresh spares (in common with other machines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); </a:t>
            </a:r>
            <a:r>
              <a:rPr lang="en-US" sz="1800" dirty="0">
                <a:latin typeface="Calibri" pitchFamily="34" charset="0"/>
                <a:sym typeface="Symbol" panose="05050102010706020507" pitchFamily="18" charset="2"/>
              </a:rPr>
              <a:t>advanced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in-built diagnostics and alarms; remote diagnostics and configurability via </a:t>
            </a:r>
            <a:r>
              <a:rPr lang="en-US" sz="1800" dirty="0" err="1" smtClean="0">
                <a:latin typeface="Calibri" pitchFamily="34" charset="0"/>
                <a:sym typeface="Symbol" panose="05050102010706020507" pitchFamily="18" charset="2"/>
              </a:rPr>
              <a:t>WhiteRabbit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/FESA</a:t>
            </a:r>
          </a:p>
          <a:p>
            <a:pPr marL="446088" indent="-446088" algn="l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Calibri" pitchFamily="34" charset="0"/>
                <a:sym typeface="Symbol" panose="05050102010706020507" pitchFamily="18" charset="2"/>
              </a:rPr>
              <a:t>Improved resolution and accuracy  free up margins elsewhere e.g. radial position </a:t>
            </a: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loop</a:t>
            </a:r>
            <a:b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</a:br>
            <a:r>
              <a:rPr lang="en-US" sz="1800" dirty="0" smtClean="0">
                <a:latin typeface="Calibri" pitchFamily="34" charset="0"/>
                <a:sym typeface="Symbol" panose="05050102010706020507" pitchFamily="18" charset="2"/>
              </a:rPr>
              <a:t> long-term </a:t>
            </a:r>
            <a:r>
              <a:rPr lang="en-US" sz="1800" dirty="0">
                <a:latin typeface="Calibri" pitchFamily="34" charset="0"/>
                <a:sym typeface="Symbol" panose="05050102010706020507" pitchFamily="18" charset="2"/>
              </a:rPr>
              <a:t>operational flexibility </a:t>
            </a:r>
          </a:p>
        </p:txBody>
      </p:sp>
    </p:spTree>
    <p:extLst>
      <p:ext uri="{BB962C8B-B14F-4D97-AF65-F5344CB8AC3E}">
        <p14:creationId xmlns:p14="http://schemas.microsoft.com/office/powerpoint/2010/main" val="288203266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076" y="639655"/>
            <a:ext cx="7218000" cy="4704392"/>
          </a:xfrm>
          <a:prstGeom prst="rect">
            <a:avLst/>
          </a:prstGeom>
        </p:spPr>
      </p:pic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-8092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Repeatability – Inner rings 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4790076" y="2348882"/>
            <a:ext cx="541681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sm" len="sm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5243018" y="2420888"/>
            <a:ext cx="574078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sm" len="sm"/>
          </a:ln>
          <a:effectLst/>
        </p:spPr>
      </p:cxnSp>
      <p:sp>
        <p:nvSpPr>
          <p:cNvPr id="7" name="Right Arrow 6"/>
          <p:cNvSpPr/>
          <p:nvPr/>
        </p:nvSpPr>
        <p:spPr bwMode="auto">
          <a:xfrm rot="5400000">
            <a:off x="6054129" y="1935578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 rot="16200000" flipV="1">
            <a:off x="5259750" y="2429617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5400000">
            <a:off x="5259749" y="2196437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2824792" y="4257092"/>
            <a:ext cx="45005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sm" len="sm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166045" y="2456892"/>
            <a:ext cx="2595267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sm" len="sm"/>
          </a:ln>
          <a:effectLst/>
        </p:spPr>
      </p:cxnSp>
      <p:sp>
        <p:nvSpPr>
          <p:cNvPr id="22" name="Right Arrow 21"/>
          <p:cNvSpPr/>
          <p:nvPr/>
        </p:nvSpPr>
        <p:spPr bwMode="auto">
          <a:xfrm rot="5400000">
            <a:off x="2936586" y="4109293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 rot="16200000" flipV="1">
            <a:off x="2936586" y="4433328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 rot="5400000">
            <a:off x="6500982" y="4109293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16200000" flipV="1">
            <a:off x="6500982" y="4433328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ight Arrow 25"/>
          <p:cNvSpPr/>
          <p:nvPr/>
        </p:nvSpPr>
        <p:spPr bwMode="auto">
          <a:xfrm rot="5400000">
            <a:off x="7403817" y="2201082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ight Arrow 26"/>
          <p:cNvSpPr/>
          <p:nvPr/>
        </p:nvSpPr>
        <p:spPr bwMode="auto">
          <a:xfrm rot="16200000" flipV="1">
            <a:off x="7403817" y="2461732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89759" y="5353338"/>
            <a:ext cx="724749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7550" lvl="0" indent="-717550" algn="l">
              <a:defRPr/>
            </a:pP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</a:rPr>
              <a:t>Repeatability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</a:rPr>
              <a:t>as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 a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</a:rPr>
              <a:t>function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 of cycling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</a:rPr>
              <a:t>hystory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:	2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10</a:t>
            </a:r>
            <a:r>
              <a:rPr lang="it-IT" sz="1800" b="1" baseline="30000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-4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	@  </a:t>
            </a:r>
            <a:r>
              <a:rPr lang="it-IT" sz="1800" b="1" dirty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1  1.4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GeV</a:t>
            </a:r>
            <a:endParaRPr lang="it-IT" sz="1800" b="1" dirty="0" smtClean="0">
              <a:solidFill>
                <a:srgbClr val="000000"/>
              </a:solidFill>
              <a:latin typeface="Calibri" pitchFamily="34" charset="0"/>
              <a:sym typeface="Symbol" panose="05050102010706020507" pitchFamily="18" charset="2"/>
            </a:endParaRPr>
          </a:p>
          <a:p>
            <a:pPr marL="717550" indent="-717550" algn="l">
              <a:defRPr/>
            </a:pPr>
            <a:r>
              <a:rPr lang="it-IT" sz="1800" b="1" dirty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					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5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</a:t>
            </a:r>
            <a:r>
              <a:rPr lang="it-IT" sz="1800" b="1" dirty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10</a:t>
            </a:r>
            <a:r>
              <a:rPr lang="it-IT" sz="1800" b="1" baseline="30000" dirty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-4</a:t>
            </a:r>
            <a:r>
              <a:rPr lang="it-IT" sz="1800" b="1" dirty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	@  2  1.4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GeV</a:t>
            </a:r>
            <a:endParaRPr lang="it-IT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40581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796" y="592256"/>
            <a:ext cx="7203600" cy="4708952"/>
          </a:xfrm>
          <a:prstGeom prst="rect">
            <a:avLst/>
          </a:prstGeom>
        </p:spPr>
      </p:pic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-8092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Repeatability – outer rings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364656" y="2817296"/>
            <a:ext cx="574078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sm" len="sm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634078" y="2741096"/>
            <a:ext cx="574078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sm" len="sm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748129" y="2512496"/>
            <a:ext cx="1725804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sm" len="sm"/>
          </a:ln>
          <a:effectLst/>
        </p:spPr>
      </p:cxnSp>
      <p:sp>
        <p:nvSpPr>
          <p:cNvPr id="7" name="Right Arrow 6"/>
          <p:cNvSpPr/>
          <p:nvPr/>
        </p:nvSpPr>
        <p:spPr bwMode="auto">
          <a:xfrm rot="5400000">
            <a:off x="6021739" y="2593297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 rot="16200000" flipV="1">
            <a:off x="6021740" y="2893895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5400000">
            <a:off x="5326133" y="2364697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16200000" flipV="1">
            <a:off x="5326133" y="2561122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2539826" y="4408316"/>
            <a:ext cx="3629714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sm" len="sm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5255353" y="2888940"/>
            <a:ext cx="952803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sm" len="sm"/>
          </a:ln>
          <a:effectLst/>
        </p:spPr>
      </p:cxnSp>
      <p:sp>
        <p:nvSpPr>
          <p:cNvPr id="22" name="Right Arrow 21"/>
          <p:cNvSpPr/>
          <p:nvPr/>
        </p:nvSpPr>
        <p:spPr bwMode="auto">
          <a:xfrm rot="5400000">
            <a:off x="2860794" y="4249702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 rot="16200000" flipV="1">
            <a:off x="2860793" y="4592423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 rot="5400000">
            <a:off x="5849108" y="4254238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16200000" flipV="1">
            <a:off x="5870156" y="4598120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ight Arrow 25"/>
          <p:cNvSpPr/>
          <p:nvPr/>
        </p:nvSpPr>
        <p:spPr bwMode="auto">
          <a:xfrm rot="5400000">
            <a:off x="4668750" y="2633131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ight Arrow 26"/>
          <p:cNvSpPr/>
          <p:nvPr/>
        </p:nvSpPr>
        <p:spPr bwMode="auto">
          <a:xfrm rot="16200000" flipV="1">
            <a:off x="4668750" y="2813150"/>
            <a:ext cx="144017" cy="151582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89759" y="5353338"/>
            <a:ext cx="724749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7550" lvl="0" indent="-717550" algn="l">
              <a:defRPr/>
            </a:pP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</a:rPr>
              <a:t>Repeatability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</a:rPr>
              <a:t>as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 a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</a:rPr>
              <a:t>function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 of cycling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</a:rPr>
              <a:t>history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:	1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10</a:t>
            </a:r>
            <a:r>
              <a:rPr lang="it-IT" sz="1800" b="1" baseline="30000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-4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	@  1  1.4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GeV</a:t>
            </a:r>
            <a:endParaRPr lang="it-IT" sz="1800" b="1" dirty="0" smtClean="0">
              <a:solidFill>
                <a:srgbClr val="000000"/>
              </a:solidFill>
              <a:latin typeface="Calibri" pitchFamily="34" charset="0"/>
              <a:sym typeface="Symbol" panose="05050102010706020507" pitchFamily="18" charset="2"/>
            </a:endParaRPr>
          </a:p>
          <a:p>
            <a:pPr marL="717550" indent="-717550" algn="l">
              <a:defRPr/>
            </a:pPr>
            <a:r>
              <a:rPr lang="it-IT" sz="1800" b="1" dirty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	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					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</a:rPr>
              <a:t>7</a:t>
            </a:r>
            <a:r>
              <a:rPr lang="it-IT" sz="1800" b="1" dirty="0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</a:t>
            </a:r>
            <a:r>
              <a:rPr lang="it-IT" sz="1800" b="1" dirty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10</a:t>
            </a:r>
            <a:r>
              <a:rPr lang="it-IT" sz="1800" b="1" baseline="30000" dirty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-4</a:t>
            </a:r>
            <a:r>
              <a:rPr lang="it-IT" sz="1800" b="1" dirty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	@  2  1.4 </a:t>
            </a:r>
            <a:r>
              <a:rPr lang="it-IT" sz="1800" b="1" dirty="0" err="1" smtClean="0">
                <a:solidFill>
                  <a:srgbClr val="000000"/>
                </a:solidFill>
                <a:latin typeface="Calibri" pitchFamily="34" charset="0"/>
                <a:sym typeface="Symbol" panose="05050102010706020507" pitchFamily="18" charset="2"/>
              </a:rPr>
              <a:t>GeV</a:t>
            </a:r>
            <a:endParaRPr lang="it-IT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52949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0" y="0"/>
            <a:ext cx="9906000" cy="260350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50000">
                <a:schemeClr val="accent1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 type="none" w="sm" len="sm"/>
            <a:tailEnd type="none" w="sm" len="sm"/>
          </a:ln>
          <a:effectLst>
            <a:prstShdw prst="shdw17" dist="17961" dir="2700000">
              <a:srgbClr val="000099">
                <a:gamma/>
                <a:shade val="60000"/>
                <a:invGamma/>
              </a:srgbClr>
            </a:prstShdw>
          </a:effectLst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Why are fringe fields important ?</a:t>
            </a:r>
            <a:endParaRPr lang="en-US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8464" y="3392996"/>
            <a:ext cx="5328592" cy="2829061"/>
            <a:chOff x="0" y="2904195"/>
            <a:chExt cx="5951538" cy="3513137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2904195"/>
              <a:ext cx="5951538" cy="3513137"/>
              <a:chOff x="0" y="2904195"/>
              <a:chExt cx="5951538" cy="3513137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904195"/>
                <a:ext cx="5951538" cy="35131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1" name="Straight Connector 10"/>
              <p:cNvCxnSpPr/>
              <p:nvPr/>
            </p:nvCxnSpPr>
            <p:spPr bwMode="auto">
              <a:xfrm>
                <a:off x="4909952" y="5157192"/>
                <a:ext cx="367084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" name="Straight Connector 11"/>
              <p:cNvCxnSpPr/>
              <p:nvPr/>
            </p:nvCxnSpPr>
            <p:spPr bwMode="auto">
              <a:xfrm>
                <a:off x="3476836" y="5553236"/>
                <a:ext cx="1433116" cy="0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3" name="Up-Down Arrow 12"/>
              <p:cNvSpPr/>
              <p:nvPr/>
            </p:nvSpPr>
            <p:spPr>
              <a:xfrm>
                <a:off x="3368824" y="4905164"/>
                <a:ext cx="216024" cy="684076"/>
              </a:xfrm>
              <a:prstGeom prst="upDownArrow">
                <a:avLst/>
              </a:prstGeom>
              <a:solidFill>
                <a:srgbClr val="FF0000"/>
              </a:solidFill>
              <a:ln w="28575"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l"/>
                <a:endParaRPr lang="en-GB" sz="1800" b="1" dirty="0" smtClean="0">
                  <a:latin typeface="Calibri" pitchFamily="34" charset="0"/>
                </a:endParaRPr>
              </a:p>
            </p:txBody>
          </p:sp>
          <p:sp>
            <p:nvSpPr>
              <p:cNvPr id="14" name="Up-Down Arrow 13"/>
              <p:cNvSpPr/>
              <p:nvPr/>
            </p:nvSpPr>
            <p:spPr>
              <a:xfrm>
                <a:off x="5061012" y="4869160"/>
                <a:ext cx="216024" cy="288032"/>
              </a:xfrm>
              <a:prstGeom prst="upDownArrow">
                <a:avLst/>
              </a:prstGeom>
              <a:solidFill>
                <a:srgbClr val="FF0000"/>
              </a:solidFill>
              <a:ln w="28575"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l"/>
                <a:endParaRPr lang="en-GB" sz="1800" b="1" dirty="0" smtClean="0">
                  <a:latin typeface="Calibri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620852" y="5003884"/>
                <a:ext cx="11390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l">
                  <a:spcBef>
                    <a:spcPts val="0"/>
                  </a:spcBef>
                  <a:defRPr/>
                </a:pPr>
                <a:r>
                  <a:rPr lang="en-GB" sz="1800" dirty="0" smtClean="0">
                    <a:solidFill>
                      <a:srgbClr val="FF0000"/>
                    </a:solidFill>
                    <a:latin typeface="Calibri" pitchFamily="34" charset="0"/>
                    <a:cs typeface="Calibri" pitchFamily="34" charset="0"/>
                  </a:rPr>
                  <a:t>saturation</a:t>
                </a:r>
                <a:endParaRPr lang="en-GB" sz="1800" baseline="-25000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CC"/>
                </a:clrFrom>
                <a:clrTo>
                  <a:srgbClr val="FFFFC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97" y="2963266"/>
              <a:ext cx="1971910" cy="13635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5597755" y="3365909"/>
            <a:ext cx="4035765" cy="2856148"/>
            <a:chOff x="5954935" y="3579815"/>
            <a:chExt cx="3966617" cy="2837517"/>
          </a:xfrm>
        </p:grpSpPr>
        <p:grpSp>
          <p:nvGrpSpPr>
            <p:cNvPr id="16" name="Group 15"/>
            <p:cNvGrpSpPr/>
            <p:nvPr/>
          </p:nvGrpSpPr>
          <p:grpSpPr>
            <a:xfrm>
              <a:off x="5954935" y="3612992"/>
              <a:ext cx="3966617" cy="2804340"/>
              <a:chOff x="5954935" y="3612992"/>
              <a:chExt cx="3966617" cy="2804340"/>
            </a:xfrm>
          </p:grpSpPr>
          <p:pic>
            <p:nvPicPr>
              <p:cNvPr id="17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54935" y="3612992"/>
                <a:ext cx="3966617" cy="28043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" name="Picture 17"/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25208" y="5003884"/>
                <a:ext cx="1806868" cy="806517"/>
              </a:xfrm>
              <a:prstGeom prst="rect">
                <a:avLst/>
              </a:prstGeom>
              <a:noFill/>
              <a:ln>
                <a:solidFill>
                  <a:schemeClr val="bg2">
                    <a:lumMod val="40000"/>
                    <a:lumOff val="60000"/>
                  </a:schemeClr>
                </a:solidFill>
              </a:ln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6928690" y="3579815"/>
                  <a:ext cx="2927725" cy="6887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𝓁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/>
                          </a:rPr>
                          <m:t>(</m:t>
                        </m:r>
                        <m:r>
                          <a:rPr lang="en-GB" sz="1800" b="0" i="1" smtClean="0">
                            <a:latin typeface="Cambria Math"/>
                          </a:rPr>
                          <m:t>𝐼</m:t>
                        </m:r>
                        <m:r>
                          <a:rPr lang="en-GB" sz="1800" b="0" i="1" smtClean="0">
                            <a:latin typeface="Cambria Math"/>
                          </a:rPr>
                          <m:t>)=</m:t>
                        </m:r>
                        <m:f>
                          <m:f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sz="18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GB" sz="1800" b="0" i="1" smtClean="0">
                                <a:latin typeface="Cambria Math"/>
                              </a:rPr>
                              <m:t>𝐼</m:t>
                            </m:r>
                            <m:r>
                              <a:rPr lang="en-GB" sz="1800" b="0" i="1" smtClean="0">
                                <a:latin typeface="Cambria Math"/>
                              </a:rPr>
                              <m:t>)</m:t>
                            </m:r>
                          </m:den>
                        </m:f>
                        <m:nary>
                          <m:naryPr>
                            <m:limLoc m:val="subSup"/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1800" i="1">
                                <a:latin typeface="Cambria Math"/>
                              </a:rPr>
                              <m:t>−∞</m:t>
                            </m:r>
                          </m:sub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∞</m:t>
                            </m:r>
                          </m:sup>
                          <m:e>
                            <m:r>
                              <a:rPr lang="en-US" sz="1800" i="1">
                                <a:latin typeface="Cambria Math"/>
                              </a:rPr>
                              <m:t>𝐵</m:t>
                            </m:r>
                            <m:d>
                              <m:d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800" b="0" i="1" smtClean="0">
                                    <a:latin typeface="Cambria Math"/>
                                  </a:rPr>
                                  <m:t>𝐼</m:t>
                                </m:r>
                                <m:r>
                                  <a:rPr lang="en-GB" sz="18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sz="1800" i="1">
                                <a:latin typeface="Cambria Math"/>
                              </a:rPr>
                              <m:t>𝑑𝑠</m:t>
                            </m:r>
                          </m:e>
                        </m:nary>
                      </m:oMath>
                    </m:oMathPara>
                  </a14:m>
                  <a:endParaRPr lang="en-GB" sz="1800" dirty="0"/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8690" y="3579815"/>
                  <a:ext cx="2927725" cy="688715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3880" y="303961"/>
            <a:ext cx="5442979" cy="2902486"/>
          </a:xfrm>
          <a:prstGeom prst="rect">
            <a:avLst/>
          </a:prstGeom>
        </p:spPr>
      </p:pic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164469" y="518192"/>
            <a:ext cx="4104456" cy="207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A5698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GB" sz="1800" dirty="0" smtClean="0">
                <a:latin typeface="Calibri" pitchFamily="34" charset="0"/>
                <a:sym typeface="Symbol" panose="05050102010706020507" pitchFamily="18" charset="2"/>
              </a:rPr>
              <a:t>High-field saturation  longitudinal field profile flattens out  extrapolation from central to integral become less accurate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it-IT" sz="1800" dirty="0" smtClean="0">
                <a:latin typeface="Calibri" pitchFamily="34" charset="0"/>
                <a:sym typeface="Symbol" panose="05050102010706020507" pitchFamily="18" charset="2"/>
              </a:rPr>
              <a:t>In short </a:t>
            </a:r>
            <a:r>
              <a:rPr lang="it-IT" sz="1800" dirty="0" err="1" smtClean="0">
                <a:latin typeface="Calibri" pitchFamily="34" charset="0"/>
                <a:sym typeface="Symbol" panose="05050102010706020507" pitchFamily="18" charset="2"/>
              </a:rPr>
              <a:t>magnets</a:t>
            </a:r>
            <a:r>
              <a:rPr lang="it-IT" sz="1800" dirty="0" smtClean="0">
                <a:latin typeface="Calibri" pitchFamily="34" charset="0"/>
                <a:sym typeface="Symbol" panose="05050102010706020507" pitchFamily="18" charset="2"/>
              </a:rPr>
              <a:t>, </a:t>
            </a:r>
            <a:r>
              <a:rPr lang="it-IT" sz="1800" dirty="0" err="1" smtClean="0">
                <a:latin typeface="Calibri" pitchFamily="34" charset="0"/>
                <a:sym typeface="Symbol" panose="05050102010706020507" pitchFamily="18" charset="2"/>
              </a:rPr>
              <a:t>eddy</a:t>
            </a:r>
            <a:r>
              <a:rPr lang="it-IT" sz="1800" dirty="0" smtClean="0">
                <a:latin typeface="Calibri" pitchFamily="34" charset="0"/>
                <a:sym typeface="Symbol" panose="05050102010706020507" pitchFamily="18" charset="2"/>
              </a:rPr>
              <a:t> </a:t>
            </a:r>
            <a:r>
              <a:rPr lang="it-IT" sz="1800" dirty="0" err="1" smtClean="0">
                <a:latin typeface="Calibri" pitchFamily="34" charset="0"/>
                <a:sym typeface="Symbol" panose="05050102010706020507" pitchFamily="18" charset="2"/>
              </a:rPr>
              <a:t>currents</a:t>
            </a:r>
            <a:r>
              <a:rPr lang="it-IT" sz="1800" dirty="0" smtClean="0">
                <a:latin typeface="Calibri" pitchFamily="34" charset="0"/>
                <a:sym typeface="Symbol" panose="05050102010706020507" pitchFamily="18" charset="2"/>
              </a:rPr>
              <a:t> in the end </a:t>
            </a:r>
            <a:r>
              <a:rPr lang="it-IT" sz="1800" dirty="0" err="1" smtClean="0">
                <a:latin typeface="Calibri" pitchFamily="34" charset="0"/>
                <a:sym typeface="Symbol" panose="05050102010706020507" pitchFamily="18" charset="2"/>
              </a:rPr>
              <a:t>regions</a:t>
            </a:r>
            <a:r>
              <a:rPr lang="it-IT" sz="1800" dirty="0" smtClean="0">
                <a:latin typeface="Calibri" pitchFamily="34" charset="0"/>
                <a:sym typeface="Symbol" panose="05050102010706020507" pitchFamily="18" charset="2"/>
              </a:rPr>
              <a:t> </a:t>
            </a:r>
            <a:r>
              <a:rPr lang="it-IT" sz="1800" dirty="0" err="1" smtClean="0">
                <a:latin typeface="Calibri" pitchFamily="34" charset="0"/>
                <a:sym typeface="Symbol" panose="05050102010706020507" pitchFamily="18" charset="2"/>
              </a:rPr>
              <a:t>become</a:t>
            </a:r>
            <a:r>
              <a:rPr lang="it-IT" sz="1800" dirty="0" smtClean="0">
                <a:latin typeface="Calibri" pitchFamily="34" charset="0"/>
                <a:sym typeface="Symbol" panose="05050102010706020507" pitchFamily="18" charset="2"/>
              </a:rPr>
              <a:t> the </a:t>
            </a:r>
            <a:r>
              <a:rPr lang="it-IT" sz="1800" dirty="0" err="1" smtClean="0">
                <a:latin typeface="Calibri" pitchFamily="34" charset="0"/>
                <a:sym typeface="Symbol" panose="05050102010706020507" pitchFamily="18" charset="2"/>
              </a:rPr>
              <a:t>dominant</a:t>
            </a:r>
            <a:r>
              <a:rPr lang="it-IT" sz="1800" dirty="0" smtClean="0">
                <a:latin typeface="Calibri" pitchFamily="34" charset="0"/>
                <a:sym typeface="Symbol" panose="05050102010706020507" pitchFamily="18" charset="2"/>
              </a:rPr>
              <a:t> </a:t>
            </a:r>
            <a:r>
              <a:rPr lang="it-IT" sz="1800" dirty="0" err="1" smtClean="0">
                <a:latin typeface="Calibri" pitchFamily="34" charset="0"/>
                <a:sym typeface="Symbol" panose="05050102010706020507" pitchFamily="18" charset="2"/>
              </a:rPr>
              <a:t>dynamic</a:t>
            </a:r>
            <a:r>
              <a:rPr lang="it-IT" sz="1800" dirty="0" smtClean="0">
                <a:latin typeface="Calibri" pitchFamily="34" charset="0"/>
                <a:sym typeface="Symbol" panose="05050102010706020507" pitchFamily="18" charset="2"/>
              </a:rPr>
              <a:t> </a:t>
            </a:r>
            <a:r>
              <a:rPr lang="it-IT" sz="1800" dirty="0" err="1" smtClean="0">
                <a:latin typeface="Calibri" pitchFamily="34" charset="0"/>
                <a:sym typeface="Symbol" panose="05050102010706020507" pitchFamily="18" charset="2"/>
              </a:rPr>
              <a:t>effect</a:t>
            </a:r>
            <a:endParaRPr lang="en-GB" sz="1800" dirty="0" smtClean="0">
              <a:latin typeface="Calibri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2450525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per Presentation 4">
  <a:themeElements>
    <a:clrScheme name="">
      <a:dk1>
        <a:srgbClr val="000000"/>
      </a:dk1>
      <a:lt1>
        <a:srgbClr val="FFCC66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E2B8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stealth" w="sm" len="sm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sm" len="sm"/>
        </a:ln>
        <a:effectLst/>
      </a:spPr>
      <a:bodyPr/>
      <a:lstStyle/>
    </a:lnDef>
  </a:objectDefaults>
  <a:extraClrSchemeLst>
    <a:extraClrScheme>
      <a:clrScheme name="Paper Presentation 4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4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4.pot</Template>
  <TotalTime>45102</TotalTime>
  <Words>821</Words>
  <Application>Microsoft Office PowerPoint</Application>
  <PresentationFormat>A4 Paper (210x297 mm)</PresentationFormat>
  <Paragraphs>218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Times New Roman</vt:lpstr>
      <vt:lpstr>Wingdings</vt:lpstr>
      <vt:lpstr>Symbol</vt:lpstr>
      <vt:lpstr>Cambria Math</vt:lpstr>
      <vt:lpstr>Arial</vt:lpstr>
      <vt:lpstr>Tahoma</vt:lpstr>
      <vt:lpstr>Calibri</vt:lpstr>
      <vt:lpstr>Verdana</vt:lpstr>
      <vt:lpstr>Paper Presentation 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TOTO</dc:creator>
  <cp:lastModifiedBy>Administrator</cp:lastModifiedBy>
  <cp:revision>3088</cp:revision>
  <cp:lastPrinted>2012-02-24T11:05:20Z</cp:lastPrinted>
  <dcterms:created xsi:type="dcterms:W3CDTF">1999-09-10T09:35:28Z</dcterms:created>
  <dcterms:modified xsi:type="dcterms:W3CDTF">2014-10-16T07:50:29Z</dcterms:modified>
</cp:coreProperties>
</file>