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8" r:id="rId4"/>
    <p:sldId id="259" r:id="rId5"/>
    <p:sldId id="260" r:id="rId6"/>
    <p:sldId id="261" r:id="rId7"/>
    <p:sldId id="262" r:id="rId8"/>
    <p:sldId id="264" r:id="rId9"/>
    <p:sldId id="266" r:id="rId10"/>
    <p:sldId id="263" r:id="rId11"/>
    <p:sldId id="265" r:id="rId12"/>
    <p:sldId id="257" r:id="rId13"/>
    <p:sldId id="267" r:id="rId14"/>
    <p:sldId id="268" r:id="rId15"/>
    <p:sldId id="269" r:id="rId16"/>
    <p:sldId id="270" r:id="rId17"/>
    <p:sldId id="271" r:id="rId18"/>
    <p:sldId id="272" r:id="rId19"/>
    <p:sldId id="273" r:id="rId20"/>
    <p:sldId id="274" r:id="rId21"/>
    <p:sldId id="275" r:id="rId22"/>
    <p:sldId id="282" r:id="rId23"/>
    <p:sldId id="276" r:id="rId24"/>
    <p:sldId id="277" r:id="rId25"/>
    <p:sldId id="278" r:id="rId26"/>
    <p:sldId id="279" r:id="rId27"/>
    <p:sldId id="280" r:id="rId28"/>
    <p:sldId id="281"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3" d="100"/>
          <a:sy n="93" d="100"/>
        </p:scale>
        <p:origin x="-21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tx>
            <c:strRef>
              <c:f>Sheet1!$G$27</c:f>
              <c:strCache>
                <c:ptCount val="1"/>
                <c:pt idx="0">
                  <c:v>DH/S-offset</c:v>
                </c:pt>
              </c:strCache>
            </c:strRef>
          </c:tx>
          <c:marker>
            <c:symbol val="none"/>
          </c:marker>
          <c:xVal>
            <c:numRef>
              <c:f>Sheet1!$A$28:$A$48</c:f>
              <c:numCache>
                <c:formatCode>General</c:formatCode>
                <c:ptCount val="21"/>
                <c:pt idx="0">
                  <c:v>-20</c:v>
                </c:pt>
                <c:pt idx="1">
                  <c:v>-18</c:v>
                </c:pt>
                <c:pt idx="2">
                  <c:v>-16</c:v>
                </c:pt>
                <c:pt idx="3">
                  <c:v>-14</c:v>
                </c:pt>
                <c:pt idx="4">
                  <c:v>-12</c:v>
                </c:pt>
                <c:pt idx="5">
                  <c:v>-10</c:v>
                </c:pt>
                <c:pt idx="6">
                  <c:v>-8</c:v>
                </c:pt>
                <c:pt idx="7">
                  <c:v>-6</c:v>
                </c:pt>
                <c:pt idx="8">
                  <c:v>-4</c:v>
                </c:pt>
                <c:pt idx="9">
                  <c:v>-2</c:v>
                </c:pt>
                <c:pt idx="10">
                  <c:v>0</c:v>
                </c:pt>
                <c:pt idx="11">
                  <c:v>2</c:v>
                </c:pt>
                <c:pt idx="12">
                  <c:v>4</c:v>
                </c:pt>
                <c:pt idx="13">
                  <c:v>6</c:v>
                </c:pt>
                <c:pt idx="14">
                  <c:v>8</c:v>
                </c:pt>
                <c:pt idx="15">
                  <c:v>10</c:v>
                </c:pt>
                <c:pt idx="16">
                  <c:v>12</c:v>
                </c:pt>
                <c:pt idx="17">
                  <c:v>14</c:v>
                </c:pt>
                <c:pt idx="18">
                  <c:v>16</c:v>
                </c:pt>
                <c:pt idx="19">
                  <c:v>18</c:v>
                </c:pt>
                <c:pt idx="20">
                  <c:v>20</c:v>
                </c:pt>
              </c:numCache>
            </c:numRef>
          </c:xVal>
          <c:yVal>
            <c:numRef>
              <c:f>Sheet1!$G$28:$G$48</c:f>
              <c:numCache>
                <c:formatCode>0.00000</c:formatCode>
                <c:ptCount val="21"/>
                <c:pt idx="0">
                  <c:v>-0.52734734147619156</c:v>
                </c:pt>
                <c:pt idx="1">
                  <c:v>-0.47374052850371534</c:v>
                </c:pt>
                <c:pt idx="2">
                  <c:v>-0.41858691490199967</c:v>
                </c:pt>
                <c:pt idx="3">
                  <c:v>-0.36550128489329275</c:v>
                </c:pt>
                <c:pt idx="4">
                  <c:v>-0.31372568531799666</c:v>
                </c:pt>
                <c:pt idx="5">
                  <c:v>-0.25990027103539809</c:v>
                </c:pt>
                <c:pt idx="6">
                  <c:v>-0.21026271298805416</c:v>
                </c:pt>
                <c:pt idx="7">
                  <c:v>-0.15532826357476048</c:v>
                </c:pt>
                <c:pt idx="8">
                  <c:v>-0.10183481904953291</c:v>
                </c:pt>
                <c:pt idx="9">
                  <c:v>-5.0964873481881223E-2</c:v>
                </c:pt>
                <c:pt idx="10">
                  <c:v>-9.6487348188136618E-4</c:v>
                </c:pt>
                <c:pt idx="11">
                  <c:v>5.2160126518118716E-2</c:v>
                </c:pt>
                <c:pt idx="12">
                  <c:v>0.10528512651811879</c:v>
                </c:pt>
                <c:pt idx="13">
                  <c:v>0.15667455709534178</c:v>
                </c:pt>
                <c:pt idx="14">
                  <c:v>0.20740080974793235</c:v>
                </c:pt>
                <c:pt idx="15">
                  <c:v>0.26074783903743864</c:v>
                </c:pt>
                <c:pt idx="16">
                  <c:v>0.3136024342104265</c:v>
                </c:pt>
                <c:pt idx="17">
                  <c:v>0.36499409598376759</c:v>
                </c:pt>
                <c:pt idx="18">
                  <c:v>0.41863739924539151</c:v>
                </c:pt>
                <c:pt idx="19">
                  <c:v>0.47191909512798419</c:v>
                </c:pt>
                <c:pt idx="20">
                  <c:v>0.52673608522018345</c:v>
                </c:pt>
              </c:numCache>
            </c:numRef>
          </c:yVal>
          <c:smooth val="1"/>
        </c:ser>
        <c:ser>
          <c:idx val="1"/>
          <c:order val="1"/>
          <c:tx>
            <c:strRef>
              <c:f>Sheet1!$I$27</c:f>
              <c:strCache>
                <c:ptCount val="1"/>
                <c:pt idx="0">
                  <c:v>Error * 10</c:v>
                </c:pt>
              </c:strCache>
            </c:strRef>
          </c:tx>
          <c:marker>
            <c:symbol val="none"/>
          </c:marker>
          <c:xVal>
            <c:numRef>
              <c:f>Sheet1!$A$28:$A$48</c:f>
              <c:numCache>
                <c:formatCode>General</c:formatCode>
                <c:ptCount val="21"/>
                <c:pt idx="0">
                  <c:v>-20</c:v>
                </c:pt>
                <c:pt idx="1">
                  <c:v>-18</c:v>
                </c:pt>
                <c:pt idx="2">
                  <c:v>-16</c:v>
                </c:pt>
                <c:pt idx="3">
                  <c:v>-14</c:v>
                </c:pt>
                <c:pt idx="4">
                  <c:v>-12</c:v>
                </c:pt>
                <c:pt idx="5">
                  <c:v>-10</c:v>
                </c:pt>
                <c:pt idx="6">
                  <c:v>-8</c:v>
                </c:pt>
                <c:pt idx="7">
                  <c:v>-6</c:v>
                </c:pt>
                <c:pt idx="8">
                  <c:v>-4</c:v>
                </c:pt>
                <c:pt idx="9">
                  <c:v>-2</c:v>
                </c:pt>
                <c:pt idx="10">
                  <c:v>0</c:v>
                </c:pt>
                <c:pt idx="11">
                  <c:v>2</c:v>
                </c:pt>
                <c:pt idx="12">
                  <c:v>4</c:v>
                </c:pt>
                <c:pt idx="13">
                  <c:v>6</c:v>
                </c:pt>
                <c:pt idx="14">
                  <c:v>8</c:v>
                </c:pt>
                <c:pt idx="15">
                  <c:v>10</c:v>
                </c:pt>
                <c:pt idx="16">
                  <c:v>12</c:v>
                </c:pt>
                <c:pt idx="17">
                  <c:v>14</c:v>
                </c:pt>
                <c:pt idx="18">
                  <c:v>16</c:v>
                </c:pt>
                <c:pt idx="19">
                  <c:v>18</c:v>
                </c:pt>
                <c:pt idx="20">
                  <c:v>20</c:v>
                </c:pt>
              </c:numCache>
            </c:numRef>
          </c:xVal>
          <c:yVal>
            <c:numRef>
              <c:f>Sheet1!$I$28:$I$48</c:f>
              <c:numCache>
                <c:formatCode>0.00000</c:formatCode>
                <c:ptCount val="21"/>
                <c:pt idx="0">
                  <c:v>-3.2659158840891989E-2</c:v>
                </c:pt>
                <c:pt idx="1">
                  <c:v>-2.0672454708232091E-2</c:v>
                </c:pt>
                <c:pt idx="2">
                  <c:v>6.7822557168223385E-3</c:v>
                </c:pt>
                <c:pt idx="3">
                  <c:v>1.3557130211789281E-2</c:v>
                </c:pt>
                <c:pt idx="4">
                  <c:v>7.2317003726479756E-3</c:v>
                </c:pt>
                <c:pt idx="5">
                  <c:v>2.140441760653089E-2</c:v>
                </c:pt>
                <c:pt idx="6">
                  <c:v>-6.3014275121320296E-3</c:v>
                </c:pt>
                <c:pt idx="7">
                  <c:v>1.8961641028702458E-2</c:v>
                </c:pt>
                <c:pt idx="8">
                  <c:v>2.9814660688875644E-2</c:v>
                </c:pt>
                <c:pt idx="9">
                  <c:v>1.4432690773290152E-2</c:v>
                </c:pt>
                <c:pt idx="10">
                  <c:v>-9.6487348188136618E-3</c:v>
                </c:pt>
                <c:pt idx="11">
                  <c:v>-2.4801604109152275E-3</c:v>
                </c:pt>
                <c:pt idx="12">
                  <c:v>4.6884139969831373E-3</c:v>
                </c:pt>
                <c:pt idx="13">
                  <c:v>-5.4987058228894714E-3</c:v>
                </c:pt>
                <c:pt idx="14">
                  <c:v>-2.2317604889086073E-2</c:v>
                </c:pt>
                <c:pt idx="15">
                  <c:v>-1.2928737586125338E-2</c:v>
                </c:pt>
                <c:pt idx="16">
                  <c:v>-8.4642114483496345E-3</c:v>
                </c:pt>
                <c:pt idx="17">
                  <c:v>-1.8629019307040973E-2</c:v>
                </c:pt>
                <c:pt idx="18">
                  <c:v>-6.2774122829040158E-3</c:v>
                </c:pt>
                <c:pt idx="19">
                  <c:v>2.4581209509205726E-3</c:v>
                </c:pt>
                <c:pt idx="20">
                  <c:v>2.6546596280810908E-2</c:v>
                </c:pt>
              </c:numCache>
            </c:numRef>
          </c:yVal>
          <c:smooth val="1"/>
        </c:ser>
        <c:dLbls>
          <c:showLegendKey val="0"/>
          <c:showVal val="0"/>
          <c:showCatName val="0"/>
          <c:showSerName val="0"/>
          <c:showPercent val="0"/>
          <c:showBubbleSize val="0"/>
        </c:dLbls>
        <c:axId val="61419520"/>
        <c:axId val="61421056"/>
      </c:scatterChart>
      <c:valAx>
        <c:axId val="61419520"/>
        <c:scaling>
          <c:orientation val="minMax"/>
        </c:scaling>
        <c:delete val="0"/>
        <c:axPos val="b"/>
        <c:numFmt formatCode="General" sourceLinked="1"/>
        <c:majorTickMark val="out"/>
        <c:minorTickMark val="none"/>
        <c:tickLblPos val="nextTo"/>
        <c:crossAx val="61421056"/>
        <c:crosses val="autoZero"/>
        <c:crossBetween val="midCat"/>
      </c:valAx>
      <c:valAx>
        <c:axId val="61421056"/>
        <c:scaling>
          <c:orientation val="minMax"/>
        </c:scaling>
        <c:delete val="0"/>
        <c:axPos val="l"/>
        <c:majorGridlines/>
        <c:numFmt formatCode="0.00000" sourceLinked="1"/>
        <c:majorTickMark val="out"/>
        <c:minorTickMark val="none"/>
        <c:tickLblPos val="nextTo"/>
        <c:crossAx val="61419520"/>
        <c:crosses val="autoZero"/>
        <c:crossBetween val="midCat"/>
      </c:valAx>
    </c:plotArea>
    <c:legend>
      <c:legendPos val="r"/>
      <c:layout/>
      <c:overlay val="0"/>
    </c:legend>
    <c:plotVisOnly val="1"/>
    <c:dispBlanksAs val="gap"/>
    <c:showDLblsOverMax val="0"/>
  </c:chart>
  <c:spPr>
    <a:ln w="19050">
      <a:solidFill>
        <a:schemeClr val="accent1"/>
      </a:solidFill>
    </a:ln>
  </c:sp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0CA5E1D-5090-4ABC-AD36-0EF759F54BF0}" type="datetimeFigureOut">
              <a:rPr lang="en-GB" smtClean="0"/>
              <a:t>06/11/2014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1AD9F4-E95E-4AE7-B492-A52A7786EEE1}" type="slidenum">
              <a:rPr lang="en-GB" smtClean="0"/>
              <a:t>‹#›</a:t>
            </a:fld>
            <a:endParaRPr lang="en-GB"/>
          </a:p>
        </p:txBody>
      </p:sp>
    </p:spTree>
    <p:extLst>
      <p:ext uri="{BB962C8B-B14F-4D97-AF65-F5344CB8AC3E}">
        <p14:creationId xmlns:p14="http://schemas.microsoft.com/office/powerpoint/2010/main" val="3695906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0CA5E1D-5090-4ABC-AD36-0EF759F54BF0}" type="datetimeFigureOut">
              <a:rPr lang="en-GB" smtClean="0"/>
              <a:t>06/11/2014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1AD9F4-E95E-4AE7-B492-A52A7786EEE1}" type="slidenum">
              <a:rPr lang="en-GB" smtClean="0"/>
              <a:t>‹#›</a:t>
            </a:fld>
            <a:endParaRPr lang="en-GB"/>
          </a:p>
        </p:txBody>
      </p:sp>
    </p:spTree>
    <p:extLst>
      <p:ext uri="{BB962C8B-B14F-4D97-AF65-F5344CB8AC3E}">
        <p14:creationId xmlns:p14="http://schemas.microsoft.com/office/powerpoint/2010/main" val="2855339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0CA5E1D-5090-4ABC-AD36-0EF759F54BF0}" type="datetimeFigureOut">
              <a:rPr lang="en-GB" smtClean="0"/>
              <a:t>06/11/2014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1AD9F4-E95E-4AE7-B492-A52A7786EEE1}" type="slidenum">
              <a:rPr lang="en-GB" smtClean="0"/>
              <a:t>‹#›</a:t>
            </a:fld>
            <a:endParaRPr lang="en-GB"/>
          </a:p>
        </p:txBody>
      </p:sp>
    </p:spTree>
    <p:extLst>
      <p:ext uri="{BB962C8B-B14F-4D97-AF65-F5344CB8AC3E}">
        <p14:creationId xmlns:p14="http://schemas.microsoft.com/office/powerpoint/2010/main" val="39612756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1179CD-692E-4F8A-B17F-C84FE6CD92FC}" type="datetimeFigureOut">
              <a:rPr lang="en-US" smtClean="0">
                <a:solidFill>
                  <a:prstClr val="black">
                    <a:tint val="75000"/>
                  </a:prstClr>
                </a:solidFill>
              </a:rPr>
              <a:pPr/>
              <a:t>11/6/2014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2E240EA-C399-4BB7-B8CE-77D0ADF89D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758415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1179CD-692E-4F8A-B17F-C84FE6CD92FC}" type="datetimeFigureOut">
              <a:rPr lang="en-US" smtClean="0">
                <a:solidFill>
                  <a:prstClr val="black">
                    <a:tint val="75000"/>
                  </a:prstClr>
                </a:solidFill>
              </a:rPr>
              <a:pPr/>
              <a:t>11/6/2014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2E240EA-C399-4BB7-B8CE-77D0ADF89D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549280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1179CD-692E-4F8A-B17F-C84FE6CD92FC}" type="datetimeFigureOut">
              <a:rPr lang="en-US" smtClean="0">
                <a:solidFill>
                  <a:prstClr val="black">
                    <a:tint val="75000"/>
                  </a:prstClr>
                </a:solidFill>
              </a:rPr>
              <a:pPr/>
              <a:t>11/6/2014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2E240EA-C399-4BB7-B8CE-77D0ADF89D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507554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1179CD-692E-4F8A-B17F-C84FE6CD92FC}" type="datetimeFigureOut">
              <a:rPr lang="en-US" smtClean="0">
                <a:solidFill>
                  <a:prstClr val="black">
                    <a:tint val="75000"/>
                  </a:prstClr>
                </a:solidFill>
              </a:rPr>
              <a:pPr/>
              <a:t>11/6/2014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2E240EA-C399-4BB7-B8CE-77D0ADF89D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437409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1179CD-692E-4F8A-B17F-C84FE6CD92FC}" type="datetimeFigureOut">
              <a:rPr lang="en-US" smtClean="0">
                <a:solidFill>
                  <a:prstClr val="black">
                    <a:tint val="75000"/>
                  </a:prstClr>
                </a:solidFill>
              </a:rPr>
              <a:pPr/>
              <a:t>11/6/2014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2E240EA-C399-4BB7-B8CE-77D0ADF89D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6090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1179CD-692E-4F8A-B17F-C84FE6CD92FC}" type="datetimeFigureOut">
              <a:rPr lang="en-US" smtClean="0">
                <a:solidFill>
                  <a:prstClr val="black">
                    <a:tint val="75000"/>
                  </a:prstClr>
                </a:solidFill>
              </a:rPr>
              <a:pPr/>
              <a:t>11/6/2014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2E240EA-C399-4BB7-B8CE-77D0ADF89D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609592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1179CD-692E-4F8A-B17F-C84FE6CD92FC}" type="datetimeFigureOut">
              <a:rPr lang="en-US" smtClean="0">
                <a:solidFill>
                  <a:prstClr val="black">
                    <a:tint val="75000"/>
                  </a:prstClr>
                </a:solidFill>
              </a:rPr>
              <a:pPr/>
              <a:t>11/6/2014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2E240EA-C399-4BB7-B8CE-77D0ADF89D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13920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1179CD-692E-4F8A-B17F-C84FE6CD92FC}" type="datetimeFigureOut">
              <a:rPr lang="en-US" smtClean="0">
                <a:solidFill>
                  <a:prstClr val="black">
                    <a:tint val="75000"/>
                  </a:prstClr>
                </a:solidFill>
              </a:rPr>
              <a:pPr/>
              <a:t>11/6/2014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2E240EA-C399-4BB7-B8CE-77D0ADF89D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73050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0CA5E1D-5090-4ABC-AD36-0EF759F54BF0}" type="datetimeFigureOut">
              <a:rPr lang="en-GB" smtClean="0"/>
              <a:t>06/11/2014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1AD9F4-E95E-4AE7-B492-A52A7786EEE1}" type="slidenum">
              <a:rPr lang="en-GB" smtClean="0"/>
              <a:t>‹#›</a:t>
            </a:fld>
            <a:endParaRPr lang="en-GB"/>
          </a:p>
        </p:txBody>
      </p:sp>
    </p:spTree>
    <p:extLst>
      <p:ext uri="{BB962C8B-B14F-4D97-AF65-F5344CB8AC3E}">
        <p14:creationId xmlns:p14="http://schemas.microsoft.com/office/powerpoint/2010/main" val="17125529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1179CD-692E-4F8A-B17F-C84FE6CD92FC}" type="datetimeFigureOut">
              <a:rPr lang="en-US" smtClean="0">
                <a:solidFill>
                  <a:prstClr val="black">
                    <a:tint val="75000"/>
                  </a:prstClr>
                </a:solidFill>
              </a:rPr>
              <a:pPr/>
              <a:t>11/6/2014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2E240EA-C399-4BB7-B8CE-77D0ADF89D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559361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1179CD-692E-4F8A-B17F-C84FE6CD92FC}" type="datetimeFigureOut">
              <a:rPr lang="en-US" smtClean="0">
                <a:solidFill>
                  <a:prstClr val="black">
                    <a:tint val="75000"/>
                  </a:prstClr>
                </a:solidFill>
              </a:rPr>
              <a:pPr/>
              <a:t>11/6/2014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2E240EA-C399-4BB7-B8CE-77D0ADF89D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515855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1179CD-692E-4F8A-B17F-C84FE6CD92FC}" type="datetimeFigureOut">
              <a:rPr lang="en-US" smtClean="0">
                <a:solidFill>
                  <a:prstClr val="black">
                    <a:tint val="75000"/>
                  </a:prstClr>
                </a:solidFill>
              </a:rPr>
              <a:pPr/>
              <a:t>11/6/2014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2E240EA-C399-4BB7-B8CE-77D0ADF89D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81898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CA5E1D-5090-4ABC-AD36-0EF759F54BF0}" type="datetimeFigureOut">
              <a:rPr lang="en-GB" smtClean="0"/>
              <a:t>06/11/2014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1AD9F4-E95E-4AE7-B492-A52A7786EEE1}" type="slidenum">
              <a:rPr lang="en-GB" smtClean="0"/>
              <a:t>‹#›</a:t>
            </a:fld>
            <a:endParaRPr lang="en-GB"/>
          </a:p>
        </p:txBody>
      </p:sp>
    </p:spTree>
    <p:extLst>
      <p:ext uri="{BB962C8B-B14F-4D97-AF65-F5344CB8AC3E}">
        <p14:creationId xmlns:p14="http://schemas.microsoft.com/office/powerpoint/2010/main" val="5360247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0CA5E1D-5090-4ABC-AD36-0EF759F54BF0}" type="datetimeFigureOut">
              <a:rPr lang="en-GB" smtClean="0"/>
              <a:t>06/11/2014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1AD9F4-E95E-4AE7-B492-A52A7786EEE1}" type="slidenum">
              <a:rPr lang="en-GB" smtClean="0"/>
              <a:t>‹#›</a:t>
            </a:fld>
            <a:endParaRPr lang="en-GB"/>
          </a:p>
        </p:txBody>
      </p:sp>
    </p:spTree>
    <p:extLst>
      <p:ext uri="{BB962C8B-B14F-4D97-AF65-F5344CB8AC3E}">
        <p14:creationId xmlns:p14="http://schemas.microsoft.com/office/powerpoint/2010/main" val="851875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0CA5E1D-5090-4ABC-AD36-0EF759F54BF0}" type="datetimeFigureOut">
              <a:rPr lang="en-GB" smtClean="0"/>
              <a:t>06/11/2014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71AD9F4-E95E-4AE7-B492-A52A7786EEE1}" type="slidenum">
              <a:rPr lang="en-GB" smtClean="0"/>
              <a:t>‹#›</a:t>
            </a:fld>
            <a:endParaRPr lang="en-GB"/>
          </a:p>
        </p:txBody>
      </p:sp>
    </p:spTree>
    <p:extLst>
      <p:ext uri="{BB962C8B-B14F-4D97-AF65-F5344CB8AC3E}">
        <p14:creationId xmlns:p14="http://schemas.microsoft.com/office/powerpoint/2010/main" val="1879088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0CA5E1D-5090-4ABC-AD36-0EF759F54BF0}" type="datetimeFigureOut">
              <a:rPr lang="en-GB" smtClean="0"/>
              <a:t>06/11/2014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71AD9F4-E95E-4AE7-B492-A52A7786EEE1}" type="slidenum">
              <a:rPr lang="en-GB" smtClean="0"/>
              <a:t>‹#›</a:t>
            </a:fld>
            <a:endParaRPr lang="en-GB"/>
          </a:p>
        </p:txBody>
      </p:sp>
    </p:spTree>
    <p:extLst>
      <p:ext uri="{BB962C8B-B14F-4D97-AF65-F5344CB8AC3E}">
        <p14:creationId xmlns:p14="http://schemas.microsoft.com/office/powerpoint/2010/main" val="4279173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CA5E1D-5090-4ABC-AD36-0EF759F54BF0}" type="datetimeFigureOut">
              <a:rPr lang="en-GB" smtClean="0"/>
              <a:t>06/11/2014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71AD9F4-E95E-4AE7-B492-A52A7786EEE1}" type="slidenum">
              <a:rPr lang="en-GB" smtClean="0"/>
              <a:t>‹#›</a:t>
            </a:fld>
            <a:endParaRPr lang="en-GB"/>
          </a:p>
        </p:txBody>
      </p:sp>
    </p:spTree>
    <p:extLst>
      <p:ext uri="{BB962C8B-B14F-4D97-AF65-F5344CB8AC3E}">
        <p14:creationId xmlns:p14="http://schemas.microsoft.com/office/powerpoint/2010/main" val="22834298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CA5E1D-5090-4ABC-AD36-0EF759F54BF0}" type="datetimeFigureOut">
              <a:rPr lang="en-GB" smtClean="0"/>
              <a:t>06/11/2014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1AD9F4-E95E-4AE7-B492-A52A7786EEE1}" type="slidenum">
              <a:rPr lang="en-GB" smtClean="0"/>
              <a:t>‹#›</a:t>
            </a:fld>
            <a:endParaRPr lang="en-GB"/>
          </a:p>
        </p:txBody>
      </p:sp>
    </p:spTree>
    <p:extLst>
      <p:ext uri="{BB962C8B-B14F-4D97-AF65-F5344CB8AC3E}">
        <p14:creationId xmlns:p14="http://schemas.microsoft.com/office/powerpoint/2010/main" val="376888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CA5E1D-5090-4ABC-AD36-0EF759F54BF0}" type="datetimeFigureOut">
              <a:rPr lang="en-GB" smtClean="0"/>
              <a:t>06/11/2014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1AD9F4-E95E-4AE7-B492-A52A7786EEE1}" type="slidenum">
              <a:rPr lang="en-GB" smtClean="0"/>
              <a:t>‹#›</a:t>
            </a:fld>
            <a:endParaRPr lang="en-GB"/>
          </a:p>
        </p:txBody>
      </p:sp>
    </p:spTree>
    <p:extLst>
      <p:ext uri="{BB962C8B-B14F-4D97-AF65-F5344CB8AC3E}">
        <p14:creationId xmlns:p14="http://schemas.microsoft.com/office/powerpoint/2010/main" val="1497711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CA5E1D-5090-4ABC-AD36-0EF759F54BF0}" type="datetimeFigureOut">
              <a:rPr lang="en-GB" smtClean="0"/>
              <a:t>06/11/2014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1AD9F4-E95E-4AE7-B492-A52A7786EEE1}" type="slidenum">
              <a:rPr lang="en-GB" smtClean="0"/>
              <a:t>‹#›</a:t>
            </a:fld>
            <a:endParaRPr lang="en-GB"/>
          </a:p>
        </p:txBody>
      </p:sp>
    </p:spTree>
    <p:extLst>
      <p:ext uri="{BB962C8B-B14F-4D97-AF65-F5344CB8AC3E}">
        <p14:creationId xmlns:p14="http://schemas.microsoft.com/office/powerpoint/2010/main" val="30838571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1179CD-692E-4F8A-B17F-C84FE6CD92FC}" type="datetimeFigureOut">
              <a:rPr lang="en-US" smtClean="0">
                <a:solidFill>
                  <a:prstClr val="black">
                    <a:tint val="75000"/>
                  </a:prstClr>
                </a:solidFill>
              </a:rPr>
              <a:pPr/>
              <a:t>11/6/2014</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E240EA-C399-4BB7-B8CE-77D0ADF89D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2526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2.xml"/><Relationship Id="rId5" Type="http://schemas.openxmlformats.org/officeDocument/2006/relationships/image" Target="../media/image29.gif"/><Relationship Id="rId4" Type="http://schemas.openxmlformats.org/officeDocument/2006/relationships/chart" Target="../charts/chart1.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8.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980728"/>
            <a:ext cx="7772400" cy="1470025"/>
          </a:xfrm>
        </p:spPr>
        <p:txBody>
          <a:bodyPr/>
          <a:lstStyle/>
          <a:p>
            <a:r>
              <a:rPr lang="en-GB" dirty="0" smtClean="0"/>
              <a:t>ELENA Beam Instrumentation</a:t>
            </a:r>
            <a:endParaRPr lang="en-GB" dirty="0"/>
          </a:p>
        </p:txBody>
      </p:sp>
      <p:sp>
        <p:nvSpPr>
          <p:cNvPr id="3" name="Subtitle 2"/>
          <p:cNvSpPr>
            <a:spLocks noGrp="1"/>
          </p:cNvSpPr>
          <p:nvPr>
            <p:ph type="subTitle" idx="1"/>
          </p:nvPr>
        </p:nvSpPr>
        <p:spPr>
          <a:xfrm>
            <a:off x="1403648" y="2708920"/>
            <a:ext cx="6400800" cy="2520280"/>
          </a:xfrm>
        </p:spPr>
        <p:txBody>
          <a:bodyPr>
            <a:normAutofit lnSpcReduction="10000"/>
          </a:bodyPr>
          <a:lstStyle/>
          <a:p>
            <a:pPr marL="285750" indent="-285750" algn="l">
              <a:buFont typeface="Arial" panose="020B0604020202020204" pitchFamily="34" charset="0"/>
              <a:buChar char="•"/>
            </a:pPr>
            <a:r>
              <a:rPr lang="en-GB" sz="1800" dirty="0" smtClean="0"/>
              <a:t>GEM monitors</a:t>
            </a:r>
          </a:p>
          <a:p>
            <a:pPr marL="285750" indent="-285750" algn="l">
              <a:buFont typeface="Arial" panose="020B0604020202020204" pitchFamily="34" charset="0"/>
              <a:buChar char="•"/>
            </a:pPr>
            <a:r>
              <a:rPr lang="en-GB" sz="1800" dirty="0" smtClean="0"/>
              <a:t>BTV systems</a:t>
            </a:r>
          </a:p>
          <a:p>
            <a:pPr marL="285750" indent="-285750" algn="l">
              <a:buFont typeface="Arial" panose="020B0604020202020204" pitchFamily="34" charset="0"/>
              <a:buChar char="•"/>
            </a:pPr>
            <a:r>
              <a:rPr lang="en-GB" sz="1800" dirty="0" smtClean="0"/>
              <a:t>Beam position monitors</a:t>
            </a:r>
          </a:p>
          <a:p>
            <a:pPr marL="285750" indent="-285750" algn="l">
              <a:buFont typeface="Arial" panose="020B0604020202020204" pitchFamily="34" charset="0"/>
              <a:buChar char="•"/>
            </a:pPr>
            <a:r>
              <a:rPr lang="en-GB" sz="1800" dirty="0" smtClean="0"/>
              <a:t>Tune measurement</a:t>
            </a:r>
          </a:p>
          <a:p>
            <a:pPr marL="285750" indent="-285750" algn="l">
              <a:buFont typeface="Arial" panose="020B0604020202020204" pitchFamily="34" charset="0"/>
              <a:buChar char="•"/>
            </a:pPr>
            <a:r>
              <a:rPr lang="en-GB" sz="1800" dirty="0" smtClean="0"/>
              <a:t>Profile measurement with scrapers</a:t>
            </a:r>
          </a:p>
          <a:p>
            <a:pPr marL="285750" indent="-285750" algn="l">
              <a:buFont typeface="Arial" panose="020B0604020202020204" pitchFamily="34" charset="0"/>
              <a:buChar char="•"/>
            </a:pPr>
            <a:r>
              <a:rPr lang="en-GB" sz="1800" dirty="0" smtClean="0"/>
              <a:t>(Recombination monitor)</a:t>
            </a:r>
            <a:endParaRPr lang="en-GB" sz="1800" dirty="0" smtClean="0"/>
          </a:p>
          <a:p>
            <a:pPr marL="285750" indent="-285750" algn="l">
              <a:buFont typeface="Arial" panose="020B0604020202020204" pitchFamily="34" charset="0"/>
              <a:buChar char="•"/>
            </a:pPr>
            <a:r>
              <a:rPr lang="en-GB" sz="1800" dirty="0" smtClean="0"/>
              <a:t>(IPM)</a:t>
            </a:r>
          </a:p>
          <a:p>
            <a:pPr marL="285750" indent="-285750" algn="l">
              <a:buFont typeface="Arial" panose="020B0604020202020204" pitchFamily="34" charset="0"/>
              <a:buChar char="•"/>
            </a:pPr>
            <a:r>
              <a:rPr lang="en-GB" sz="1800" dirty="0" smtClean="0"/>
              <a:t>(New ideas for H</a:t>
            </a:r>
            <a:r>
              <a:rPr lang="en-GB" sz="1800" baseline="30000" dirty="0" smtClean="0"/>
              <a:t>-</a:t>
            </a:r>
            <a:r>
              <a:rPr lang="en-GB" sz="1800" dirty="0" smtClean="0"/>
              <a:t> beams)</a:t>
            </a:r>
            <a:endParaRPr lang="en-GB" sz="1800" dirty="0"/>
          </a:p>
        </p:txBody>
      </p:sp>
      <p:sp>
        <p:nvSpPr>
          <p:cNvPr id="4" name="TextBox 3"/>
          <p:cNvSpPr txBox="1"/>
          <p:nvPr/>
        </p:nvSpPr>
        <p:spPr>
          <a:xfrm>
            <a:off x="971600" y="5805264"/>
            <a:ext cx="4029629" cy="369332"/>
          </a:xfrm>
          <a:prstGeom prst="rect">
            <a:avLst/>
          </a:prstGeom>
          <a:noFill/>
        </p:spPr>
        <p:txBody>
          <a:bodyPr wrap="none" rtlCol="0">
            <a:spAutoFit/>
          </a:bodyPr>
          <a:lstStyle/>
          <a:p>
            <a:r>
              <a:rPr lang="en-GB" dirty="0" smtClean="0"/>
              <a:t>Thanks to; Lars, Marek, </a:t>
            </a:r>
            <a:r>
              <a:rPr lang="en-GB" dirty="0" err="1" smtClean="0"/>
              <a:t>Stéphane</a:t>
            </a:r>
            <a:r>
              <a:rPr lang="en-GB" dirty="0"/>
              <a:t> </a:t>
            </a:r>
            <a:r>
              <a:rPr lang="en-GB" dirty="0" smtClean="0"/>
              <a:t>et al…..</a:t>
            </a:r>
            <a:endParaRPr lang="en-GB" dirty="0"/>
          </a:p>
        </p:txBody>
      </p:sp>
    </p:spTree>
    <p:extLst>
      <p:ext uri="{BB962C8B-B14F-4D97-AF65-F5344CB8AC3E}">
        <p14:creationId xmlns:p14="http://schemas.microsoft.com/office/powerpoint/2010/main" val="971000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31640" y="1556792"/>
            <a:ext cx="6095708" cy="2585323"/>
          </a:xfrm>
          <a:prstGeom prst="rect">
            <a:avLst/>
          </a:prstGeom>
          <a:noFill/>
        </p:spPr>
        <p:txBody>
          <a:bodyPr wrap="none" rtlCol="0">
            <a:spAutoFit/>
          </a:bodyPr>
          <a:lstStyle/>
          <a:p>
            <a:r>
              <a:rPr lang="en-GB" dirty="0" smtClean="0"/>
              <a:t>Validation of the magnetically coupled push-pull device</a:t>
            </a:r>
          </a:p>
          <a:p>
            <a:endParaRPr lang="en-GB" dirty="0"/>
          </a:p>
          <a:p>
            <a:r>
              <a:rPr lang="en-GB" dirty="0" smtClean="0"/>
              <a:t>Vacuum acceptance tests ongoing</a:t>
            </a:r>
          </a:p>
          <a:p>
            <a:endParaRPr lang="en-GB" dirty="0"/>
          </a:p>
          <a:p>
            <a:r>
              <a:rPr lang="en-GB" dirty="0" smtClean="0"/>
              <a:t>Integration and vacuum tank design finished</a:t>
            </a:r>
          </a:p>
          <a:p>
            <a:endParaRPr lang="en-GB" dirty="0"/>
          </a:p>
          <a:p>
            <a:r>
              <a:rPr lang="en-GB" dirty="0" smtClean="0"/>
              <a:t>Production drawings in progress (EN/MME)</a:t>
            </a:r>
          </a:p>
          <a:p>
            <a:endParaRPr lang="en-GB" dirty="0"/>
          </a:p>
          <a:p>
            <a:r>
              <a:rPr lang="en-GB" dirty="0" smtClean="0"/>
              <a:t>Construction and tests first half 2015, installation autumn 2015</a:t>
            </a:r>
            <a:endParaRPr lang="en-GB" dirty="0"/>
          </a:p>
        </p:txBody>
      </p:sp>
    </p:spTree>
    <p:extLst>
      <p:ext uri="{BB962C8B-B14F-4D97-AF65-F5344CB8AC3E}">
        <p14:creationId xmlns:p14="http://schemas.microsoft.com/office/powerpoint/2010/main" val="8485850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4264" y="836712"/>
            <a:ext cx="7929352" cy="5184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72928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1412776"/>
            <a:ext cx="4572000" cy="4770537"/>
          </a:xfrm>
          <a:prstGeom prst="rect">
            <a:avLst/>
          </a:prstGeom>
        </p:spPr>
        <p:txBody>
          <a:bodyPr>
            <a:spAutoFit/>
          </a:bodyPr>
          <a:lstStyle/>
          <a:p>
            <a:pPr algn="just"/>
            <a:r>
              <a:rPr lang="en-GB" sz="1600" dirty="0"/>
              <a:t>The ELENA orbit measurement system will be based on 20 circular BPMs made out stainless steel with vacuum as dielectric, and mounted inside </a:t>
            </a:r>
            <a:r>
              <a:rPr lang="en-GB" sz="1600" dirty="0" err="1"/>
              <a:t>quadrupoles</a:t>
            </a:r>
            <a:r>
              <a:rPr lang="en-GB" sz="1600" dirty="0"/>
              <a:t> and dipoles</a:t>
            </a:r>
            <a:r>
              <a:rPr lang="en-GB" sz="1600" dirty="0" smtClean="0"/>
              <a:t>.</a:t>
            </a:r>
          </a:p>
          <a:p>
            <a:pPr algn="just"/>
            <a:r>
              <a:rPr lang="en-GB" sz="1600" dirty="0"/>
              <a:t>Design of PU, analogue electronics as well as digital acquisition is optimized in view of using the 20 BPMs as one big </a:t>
            </a:r>
            <a:r>
              <a:rPr lang="en-GB" sz="1600" dirty="0" err="1" smtClean="0"/>
              <a:t>Schottky</a:t>
            </a:r>
            <a:r>
              <a:rPr lang="en-GB" sz="1600" dirty="0" smtClean="0"/>
              <a:t> </a:t>
            </a:r>
            <a:r>
              <a:rPr lang="en-GB" sz="1600" dirty="0"/>
              <a:t>PU.</a:t>
            </a:r>
          </a:p>
          <a:p>
            <a:pPr algn="just"/>
            <a:r>
              <a:rPr lang="en-GB" sz="1600" dirty="0" smtClean="0"/>
              <a:t>The </a:t>
            </a:r>
            <a:r>
              <a:rPr lang="en-GB" sz="1600" dirty="0"/>
              <a:t>proposed design is based on a stainless steel body containing 2 diagonal cut BPMs. Two such elements will be inserted in to a vacuum tank, 100mm diameter, in order to have a position measurement in both planes. T</a:t>
            </a:r>
            <a:r>
              <a:rPr lang="en-GB" sz="1600" dirty="0" smtClean="0"/>
              <a:t>he sum and difference signals </a:t>
            </a:r>
            <a:r>
              <a:rPr lang="en-GB" sz="1600" dirty="0"/>
              <a:t>will be generated in the head amplifier.</a:t>
            </a:r>
          </a:p>
          <a:p>
            <a:pPr algn="just"/>
            <a:r>
              <a:rPr lang="en-GB" sz="1600" dirty="0"/>
              <a:t>After amplification of the signals, by low noise amplifiers located very near to the BPMs, </a:t>
            </a:r>
            <a:r>
              <a:rPr lang="en-GB" sz="1600" dirty="0" smtClean="0"/>
              <a:t>the </a:t>
            </a:r>
            <a:r>
              <a:rPr lang="en-GB" sz="1600" dirty="0"/>
              <a:t>signals will be transported by ~50m </a:t>
            </a:r>
            <a:r>
              <a:rPr lang="en-GB" sz="1600" dirty="0" smtClean="0"/>
              <a:t>cables, </a:t>
            </a:r>
            <a:r>
              <a:rPr lang="en-GB" sz="1600" dirty="0"/>
              <a:t>digitized and processed using digital </a:t>
            </a:r>
            <a:r>
              <a:rPr lang="en-GB" sz="1600" dirty="0" smtClean="0"/>
              <a:t>Δ/</a:t>
            </a:r>
            <a:r>
              <a:rPr lang="el-GR" sz="1600" dirty="0" smtClean="0"/>
              <a:t>Σ</a:t>
            </a:r>
            <a:r>
              <a:rPr lang="en-GB" sz="1600" dirty="0" smtClean="0"/>
              <a:t> </a:t>
            </a:r>
            <a:r>
              <a:rPr lang="en-GB" sz="1600" dirty="0"/>
              <a:t>normalization for the position calculations.</a:t>
            </a:r>
          </a:p>
        </p:txBody>
      </p:sp>
      <p:graphicFrame>
        <p:nvGraphicFramePr>
          <p:cNvPr id="3" name="Table 2"/>
          <p:cNvGraphicFramePr>
            <a:graphicFrameLocks noGrp="1"/>
          </p:cNvGraphicFramePr>
          <p:nvPr>
            <p:extLst>
              <p:ext uri="{D42A27DB-BD31-4B8C-83A1-F6EECF244321}">
                <p14:modId xmlns:p14="http://schemas.microsoft.com/office/powerpoint/2010/main" val="1549677218"/>
              </p:ext>
            </p:extLst>
          </p:nvPr>
        </p:nvGraphicFramePr>
        <p:xfrm>
          <a:off x="5220072" y="1916832"/>
          <a:ext cx="3538736" cy="2550240"/>
        </p:xfrm>
        <a:graphic>
          <a:graphicData uri="http://schemas.openxmlformats.org/drawingml/2006/table">
            <a:tbl>
              <a:tblPr>
                <a:tableStyleId>{5C22544A-7EE6-4342-B048-85BDC9FD1C3A}</a:tableStyleId>
              </a:tblPr>
              <a:tblGrid>
                <a:gridCol w="1769368"/>
                <a:gridCol w="1769368"/>
              </a:tblGrid>
              <a:tr h="255024">
                <a:tc>
                  <a:txBody>
                    <a:bodyPr/>
                    <a:lstStyle/>
                    <a:p>
                      <a:pPr fontAlgn="base">
                        <a:lnSpc>
                          <a:spcPct val="115000"/>
                        </a:lnSpc>
                        <a:spcBef>
                          <a:spcPts val="385"/>
                        </a:spcBef>
                        <a:spcAft>
                          <a:spcPts val="0"/>
                        </a:spcAft>
                      </a:pPr>
                      <a:r>
                        <a:rPr lang="en-US" sz="1100" dirty="0">
                          <a:effectLst/>
                        </a:rPr>
                        <a:t>Resolution</a:t>
                      </a:r>
                      <a:endParaRPr lang="en-GB" sz="1100" dirty="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0.1mm</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a:effectLst/>
                        </a:rPr>
                        <a:t>Accuracy</a:t>
                      </a:r>
                      <a:endParaRPr lang="en-GB" sz="110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0.3-0.5mm</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a:effectLst/>
                        </a:rPr>
                        <a:t>Precision</a:t>
                      </a:r>
                      <a:endParaRPr lang="en-GB" sz="110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0.1mm</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a:effectLst/>
                        </a:rPr>
                        <a:t>Max. beam displacement</a:t>
                      </a:r>
                      <a:endParaRPr lang="en-GB" sz="110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dirty="0">
                          <a:effectLst/>
                        </a:rPr>
                        <a:t>33mm</a:t>
                      </a:r>
                      <a:endParaRPr lang="en-GB" sz="1100" dirty="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a:effectLst/>
                        </a:rPr>
                        <a:t>Time resolution</a:t>
                      </a:r>
                      <a:endParaRPr lang="en-GB" sz="110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~10ms</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a:effectLst/>
                        </a:rPr>
                        <a:t>Revolution frequencies</a:t>
                      </a:r>
                      <a:endParaRPr lang="en-GB" sz="110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1050-145kHz</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a:effectLst/>
                        </a:rPr>
                        <a:t>Overall maximum length</a:t>
                      </a:r>
                      <a:endParaRPr lang="en-GB" sz="110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400mm</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dirty="0">
                          <a:effectLst/>
                        </a:rPr>
                        <a:t>Inner diameter</a:t>
                      </a:r>
                      <a:endParaRPr lang="en-GB" sz="1100" dirty="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66mm</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a:effectLst/>
                        </a:rPr>
                        <a:t>Bake out temperature</a:t>
                      </a:r>
                      <a:endParaRPr lang="en-GB" sz="110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250°C</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a:effectLst/>
                        </a:rPr>
                        <a:t>Vacuum</a:t>
                      </a:r>
                      <a:endParaRPr lang="en-GB" sz="110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dirty="0">
                          <a:effectLst/>
                        </a:rPr>
                        <a:t>3 × 10</a:t>
                      </a:r>
                      <a:r>
                        <a:rPr lang="en-US" sz="1100" baseline="30000" dirty="0">
                          <a:effectLst/>
                        </a:rPr>
                        <a:t>−12</a:t>
                      </a:r>
                      <a:r>
                        <a:rPr lang="en-US" sz="1100" dirty="0">
                          <a:effectLst/>
                        </a:rPr>
                        <a:t> </a:t>
                      </a:r>
                      <a:r>
                        <a:rPr lang="en-US" sz="1100" dirty="0" err="1">
                          <a:effectLst/>
                        </a:rPr>
                        <a:t>Torr</a:t>
                      </a:r>
                      <a:endParaRPr lang="en-GB" sz="1100" dirty="0">
                        <a:effectLst/>
                        <a:latin typeface="Calibri"/>
                        <a:ea typeface="Calibri"/>
                        <a:cs typeface="Times New Roman"/>
                      </a:endParaRPr>
                    </a:p>
                  </a:txBody>
                  <a:tcPr marL="68580" marR="68580" marT="0" marB="0"/>
                </a:tc>
              </a:tr>
            </a:tbl>
          </a:graphicData>
        </a:graphic>
      </p:graphicFrame>
      <p:sp>
        <p:nvSpPr>
          <p:cNvPr id="4" name="Title 1"/>
          <p:cNvSpPr txBox="1">
            <a:spLocks/>
          </p:cNvSpPr>
          <p:nvPr/>
        </p:nvSpPr>
        <p:spPr>
          <a:xfrm>
            <a:off x="395536" y="116632"/>
            <a:ext cx="8229600" cy="79208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BPMs</a:t>
            </a:r>
            <a:endParaRPr lang="en-US" dirty="0"/>
          </a:p>
        </p:txBody>
      </p:sp>
    </p:spTree>
    <p:extLst>
      <p:ext uri="{BB962C8B-B14F-4D97-AF65-F5344CB8AC3E}">
        <p14:creationId xmlns:p14="http://schemas.microsoft.com/office/powerpoint/2010/main" val="12345293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ranquil\Dropbox\Work files\Conferences &amp; Reports\IBIC 2013\Fig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908720"/>
            <a:ext cx="2897188" cy="13589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C:\Users\tranquil\Dropbox\Work files\Conferences &amp; Reports\IBIC 2013\PU_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672797"/>
            <a:ext cx="3342903" cy="183074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2708920"/>
            <a:ext cx="6865068" cy="3788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87948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008" y="980728"/>
            <a:ext cx="8928992" cy="4925144"/>
          </a:xfrm>
        </p:spPr>
        <p:txBody>
          <a:bodyPr>
            <a:normAutofit lnSpcReduction="10000"/>
          </a:bodyPr>
          <a:lstStyle/>
          <a:p>
            <a:r>
              <a:rPr lang="en-US" dirty="0" smtClean="0">
                <a:solidFill>
                  <a:schemeClr val="accent1"/>
                </a:solidFill>
              </a:rPr>
              <a:t>Proto type built and tested</a:t>
            </a:r>
          </a:p>
          <a:p>
            <a:pPr lvl="1"/>
            <a:r>
              <a:rPr lang="en-US" dirty="0" smtClean="0"/>
              <a:t>Transverse sensitivity as expected</a:t>
            </a:r>
          </a:p>
          <a:p>
            <a:pPr lvl="2"/>
            <a:r>
              <a:rPr lang="en-US" dirty="0" smtClean="0"/>
              <a:t>Fairly high inter electrode capacitance</a:t>
            </a:r>
          </a:p>
          <a:p>
            <a:pPr lvl="2"/>
            <a:r>
              <a:rPr lang="en-US" dirty="0" smtClean="0"/>
              <a:t>Electrode capacitance as foreseen (</a:t>
            </a:r>
            <a:r>
              <a:rPr lang="en-US" dirty="0" smtClean="0">
                <a:sym typeface="Wingdings" panose="05000000000000000000" pitchFamily="2" charset="2"/>
              </a:rPr>
              <a:t> </a:t>
            </a:r>
            <a:r>
              <a:rPr lang="en-US" dirty="0" smtClean="0"/>
              <a:t>longitudinal </a:t>
            </a:r>
            <a:r>
              <a:rPr lang="en-US" dirty="0" err="1" smtClean="0"/>
              <a:t>Schottky</a:t>
            </a:r>
            <a:r>
              <a:rPr lang="en-US" dirty="0" smtClean="0"/>
              <a:t>)</a:t>
            </a:r>
          </a:p>
          <a:p>
            <a:pPr lvl="1"/>
            <a:r>
              <a:rPr lang="en-US" dirty="0" smtClean="0"/>
              <a:t>Cost optimization ongoing</a:t>
            </a:r>
          </a:p>
          <a:p>
            <a:pPr lvl="2"/>
            <a:r>
              <a:rPr lang="en-US" dirty="0" smtClean="0"/>
              <a:t>Test 316L compared to 316 LN, with magnet group</a:t>
            </a:r>
          </a:p>
          <a:p>
            <a:pPr lvl="2"/>
            <a:r>
              <a:rPr lang="en-US" dirty="0" smtClean="0"/>
              <a:t>Manufacturing will start early 2015</a:t>
            </a:r>
          </a:p>
          <a:p>
            <a:r>
              <a:rPr lang="en-US" dirty="0" smtClean="0">
                <a:solidFill>
                  <a:schemeClr val="accent1"/>
                </a:solidFill>
              </a:rPr>
              <a:t>Electron cooler BPM design started</a:t>
            </a:r>
          </a:p>
          <a:p>
            <a:pPr lvl="1"/>
            <a:r>
              <a:rPr lang="en-US" dirty="0" smtClean="0"/>
              <a:t>Simplified design</a:t>
            </a:r>
          </a:p>
          <a:p>
            <a:pPr lvl="2"/>
            <a:r>
              <a:rPr lang="en-US" dirty="0" smtClean="0"/>
              <a:t>No </a:t>
            </a:r>
            <a:r>
              <a:rPr lang="en-US" dirty="0" err="1" smtClean="0"/>
              <a:t>Schottky</a:t>
            </a:r>
            <a:r>
              <a:rPr lang="en-US" dirty="0" smtClean="0"/>
              <a:t>, long cables</a:t>
            </a:r>
          </a:p>
          <a:p>
            <a:pPr lvl="2"/>
            <a:r>
              <a:rPr lang="en-US" dirty="0" smtClean="0"/>
              <a:t>Beam in center, linearity less critical</a:t>
            </a:r>
            <a:endParaRPr lang="en-US" dirty="0"/>
          </a:p>
        </p:txBody>
      </p:sp>
    </p:spTree>
    <p:extLst>
      <p:ext uri="{BB962C8B-B14F-4D97-AF65-F5344CB8AC3E}">
        <p14:creationId xmlns:p14="http://schemas.microsoft.com/office/powerpoint/2010/main" val="26002762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3384376" cy="720080"/>
          </a:xfrm>
        </p:spPr>
        <p:txBody>
          <a:bodyPr>
            <a:normAutofit/>
          </a:bodyPr>
          <a:lstStyle/>
          <a:p>
            <a:r>
              <a:rPr lang="en-US" sz="3600" dirty="0" smtClean="0"/>
              <a:t>BPM Electronics</a:t>
            </a:r>
            <a:endParaRPr lang="en-US" sz="3600" dirty="0"/>
          </a:p>
        </p:txBody>
      </p:sp>
      <p:sp>
        <p:nvSpPr>
          <p:cNvPr id="3" name="Content Placeholder 2"/>
          <p:cNvSpPr>
            <a:spLocks noGrp="1"/>
          </p:cNvSpPr>
          <p:nvPr>
            <p:ph idx="1"/>
          </p:nvPr>
        </p:nvSpPr>
        <p:spPr>
          <a:xfrm>
            <a:off x="107504" y="908720"/>
            <a:ext cx="8856984" cy="5328592"/>
          </a:xfrm>
        </p:spPr>
        <p:txBody>
          <a:bodyPr>
            <a:normAutofit fontScale="92500"/>
          </a:bodyPr>
          <a:lstStyle/>
          <a:p>
            <a:r>
              <a:rPr lang="en-US" dirty="0" smtClean="0">
                <a:solidFill>
                  <a:schemeClr val="accent1"/>
                </a:solidFill>
              </a:rPr>
              <a:t>Analogue</a:t>
            </a:r>
          </a:p>
          <a:p>
            <a:pPr lvl="1"/>
            <a:r>
              <a:rPr lang="en-US" dirty="0" smtClean="0"/>
              <a:t>First FE amplifier developed by Brescia university tested at CERN. Several issues identified</a:t>
            </a:r>
          </a:p>
          <a:p>
            <a:pPr lvl="1"/>
            <a:r>
              <a:rPr lang="en-US" dirty="0" smtClean="0"/>
              <a:t>Second version under development. Very good collaboration</a:t>
            </a:r>
          </a:p>
          <a:p>
            <a:r>
              <a:rPr lang="en-US" dirty="0" smtClean="0">
                <a:solidFill>
                  <a:schemeClr val="accent1"/>
                </a:solidFill>
              </a:rPr>
              <a:t>Digital</a:t>
            </a:r>
          </a:p>
          <a:p>
            <a:pPr lvl="1"/>
            <a:r>
              <a:rPr lang="en-US" dirty="0" smtClean="0"/>
              <a:t>VFC-FMC operational in laboratory.</a:t>
            </a:r>
          </a:p>
          <a:p>
            <a:pPr lvl="1"/>
            <a:r>
              <a:rPr lang="en-US" dirty="0" smtClean="0"/>
              <a:t>FMC ADC performance being verified. On board DC-DC converters (switch mode 200-500kHz) </a:t>
            </a:r>
            <a:r>
              <a:rPr lang="en-US" dirty="0" smtClean="0">
                <a:solidFill>
                  <a:srgbClr val="C00000"/>
                </a:solidFill>
              </a:rPr>
              <a:t>noisy</a:t>
            </a:r>
            <a:r>
              <a:rPr lang="en-US" dirty="0" smtClean="0"/>
              <a:t>.</a:t>
            </a:r>
          </a:p>
          <a:p>
            <a:pPr lvl="1"/>
            <a:r>
              <a:rPr lang="en-US" dirty="0" smtClean="0"/>
              <a:t>Tests with beam in AD before Christmas. Extra gain needed</a:t>
            </a:r>
          </a:p>
          <a:p>
            <a:pPr lvl="1"/>
            <a:r>
              <a:rPr lang="en-US" dirty="0" smtClean="0"/>
              <a:t>Digital electronics ( being) ordered soon</a:t>
            </a:r>
          </a:p>
          <a:p>
            <a:pPr lvl="1"/>
            <a:endParaRPr lang="en-US" dirty="0"/>
          </a:p>
        </p:txBody>
      </p:sp>
    </p:spTree>
    <p:extLst>
      <p:ext uri="{BB962C8B-B14F-4D97-AF65-F5344CB8AC3E}">
        <p14:creationId xmlns:p14="http://schemas.microsoft.com/office/powerpoint/2010/main" val="2874149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Cern\AD\ELENA\BPM photos\IMG_068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75433" y="691604"/>
            <a:ext cx="2684723" cy="201372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E:\Cern\AD\ELENA\BPM photos\IMG_069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60233" y="691604"/>
            <a:ext cx="2483767" cy="201372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le 3"/>
          <p:cNvGraphicFramePr>
            <a:graphicFrameLocks noGrp="1"/>
          </p:cNvGraphicFramePr>
          <p:nvPr>
            <p:extLst>
              <p:ext uri="{D42A27DB-BD31-4B8C-83A1-F6EECF244321}">
                <p14:modId xmlns:p14="http://schemas.microsoft.com/office/powerpoint/2010/main" val="3436567109"/>
              </p:ext>
            </p:extLst>
          </p:nvPr>
        </p:nvGraphicFramePr>
        <p:xfrm>
          <a:off x="3961166" y="3573016"/>
          <a:ext cx="645604" cy="525016"/>
        </p:xfrm>
        <a:graphic>
          <a:graphicData uri="http://schemas.openxmlformats.org/drawingml/2006/table">
            <a:tbl>
              <a:tblPr>
                <a:tableStyleId>{5C22544A-7EE6-4342-B048-85BDC9FD1C3A}</a:tableStyleId>
              </a:tblPr>
              <a:tblGrid>
                <a:gridCol w="645604"/>
              </a:tblGrid>
              <a:tr h="262508">
                <a:tc>
                  <a:txBody>
                    <a:bodyPr/>
                    <a:lstStyle/>
                    <a:p>
                      <a:pPr algn="r" fontAlgn="b"/>
                      <a:r>
                        <a:rPr lang="en-US" sz="1100" b="1" i="0" u="none" strike="noStrike" dirty="0" smtClean="0">
                          <a:solidFill>
                            <a:srgbClr val="000000"/>
                          </a:solidFill>
                          <a:effectLst/>
                          <a:latin typeface="Calibri"/>
                        </a:rPr>
                        <a:t>Sensitivity</a:t>
                      </a:r>
                      <a:endParaRPr lang="en-US" sz="1100" b="1" i="0" u="none" strike="noStrike" dirty="0">
                        <a:solidFill>
                          <a:srgbClr val="000000"/>
                        </a:solidFill>
                        <a:effectLst/>
                        <a:latin typeface="Calibri"/>
                      </a:endParaRPr>
                    </a:p>
                  </a:txBody>
                  <a:tcPr marL="7620" marR="7620" marT="7620" marB="0" anchor="b"/>
                </a:tc>
              </a:tr>
              <a:tr h="262508">
                <a:tc>
                  <a:txBody>
                    <a:bodyPr/>
                    <a:lstStyle/>
                    <a:p>
                      <a:pPr algn="r" fontAlgn="b"/>
                      <a:r>
                        <a:rPr lang="en-US" sz="1100" b="1" u="none" strike="noStrike" dirty="0" smtClean="0">
                          <a:effectLst/>
                        </a:rPr>
                        <a:t>38.2mm</a:t>
                      </a:r>
                      <a:endParaRPr lang="en-US" sz="1100" b="1" i="0" u="none" strike="noStrike" dirty="0">
                        <a:solidFill>
                          <a:srgbClr val="000000"/>
                        </a:solidFill>
                        <a:effectLst/>
                        <a:latin typeface="Calibri"/>
                      </a:endParaRPr>
                    </a:p>
                  </a:txBody>
                  <a:tcPr marL="7620" marR="7620" marT="7620" marB="0" anchor="b"/>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701293880"/>
              </p:ext>
            </p:extLst>
          </p:nvPr>
        </p:nvGraphicFramePr>
        <p:xfrm>
          <a:off x="7020272" y="3137376"/>
          <a:ext cx="1944216" cy="2595880"/>
        </p:xfrm>
        <a:graphic>
          <a:graphicData uri="http://schemas.openxmlformats.org/drawingml/2006/table">
            <a:tbl>
              <a:tblPr firstRow="1" bandRow="1">
                <a:tableStyleId>{5C22544A-7EE6-4342-B048-85BDC9FD1C3A}</a:tableStyleId>
              </a:tblPr>
              <a:tblGrid>
                <a:gridCol w="1204143"/>
                <a:gridCol w="740073"/>
              </a:tblGrid>
              <a:tr h="370840">
                <a:tc>
                  <a:txBody>
                    <a:bodyPr/>
                    <a:lstStyle/>
                    <a:p>
                      <a:r>
                        <a:rPr lang="en-US" dirty="0" smtClean="0"/>
                        <a:t>Electrode</a:t>
                      </a:r>
                      <a:endParaRPr lang="en-US" dirty="0"/>
                    </a:p>
                  </a:txBody>
                  <a:tcPr/>
                </a:tc>
                <a:tc>
                  <a:txBody>
                    <a:bodyPr/>
                    <a:lstStyle/>
                    <a:p>
                      <a:pPr algn="ctr"/>
                      <a:r>
                        <a:rPr lang="en-US" dirty="0" smtClean="0"/>
                        <a:t>pF</a:t>
                      </a:r>
                      <a:endParaRPr lang="en-US" dirty="0"/>
                    </a:p>
                  </a:txBody>
                  <a:tcPr/>
                </a:tc>
              </a:tr>
              <a:tr h="370840">
                <a:tc>
                  <a:txBody>
                    <a:bodyPr/>
                    <a:lstStyle/>
                    <a:p>
                      <a:pPr algn="ctr"/>
                      <a:r>
                        <a:rPr lang="en-US" dirty="0" smtClean="0"/>
                        <a:t>H+</a:t>
                      </a:r>
                    </a:p>
                  </a:txBody>
                  <a:tcPr/>
                </a:tc>
                <a:tc>
                  <a:txBody>
                    <a:bodyPr/>
                    <a:lstStyle/>
                    <a:p>
                      <a:pPr algn="ctr"/>
                      <a:r>
                        <a:rPr lang="en-US" dirty="0" smtClean="0"/>
                        <a:t>18.1</a:t>
                      </a:r>
                      <a:endParaRPr lang="en-US" dirty="0"/>
                    </a:p>
                  </a:txBody>
                  <a:tcPr/>
                </a:tc>
              </a:tr>
              <a:tr h="370840">
                <a:tc>
                  <a:txBody>
                    <a:bodyPr/>
                    <a:lstStyle/>
                    <a:p>
                      <a:pPr algn="ctr"/>
                      <a:r>
                        <a:rPr lang="en-US" dirty="0" smtClean="0"/>
                        <a:t>H-</a:t>
                      </a:r>
                      <a:endParaRPr lang="en-US" dirty="0"/>
                    </a:p>
                  </a:txBody>
                  <a:tcPr/>
                </a:tc>
                <a:tc>
                  <a:txBody>
                    <a:bodyPr/>
                    <a:lstStyle/>
                    <a:p>
                      <a:pPr algn="ctr"/>
                      <a:r>
                        <a:rPr lang="en-US" dirty="0" smtClean="0"/>
                        <a:t>17.5</a:t>
                      </a:r>
                      <a:endParaRPr lang="en-US" dirty="0"/>
                    </a:p>
                  </a:txBody>
                  <a:tcPr/>
                </a:tc>
              </a:tr>
              <a:tr h="370840">
                <a:tc>
                  <a:txBody>
                    <a:bodyPr/>
                    <a:lstStyle/>
                    <a:p>
                      <a:pPr algn="ctr"/>
                      <a:r>
                        <a:rPr lang="en-US" dirty="0" smtClean="0"/>
                        <a:t>H+ / H-</a:t>
                      </a:r>
                      <a:endParaRPr lang="en-US" dirty="0"/>
                    </a:p>
                  </a:txBody>
                  <a:tcPr/>
                </a:tc>
                <a:tc>
                  <a:txBody>
                    <a:bodyPr/>
                    <a:lstStyle/>
                    <a:p>
                      <a:pPr algn="ctr"/>
                      <a:r>
                        <a:rPr lang="en-US" dirty="0" smtClean="0"/>
                        <a:t>8.1</a:t>
                      </a:r>
                      <a:endParaRPr lang="en-US" dirty="0"/>
                    </a:p>
                  </a:txBody>
                  <a:tcPr/>
                </a:tc>
              </a:tr>
              <a:tr h="370840">
                <a:tc>
                  <a:txBody>
                    <a:bodyPr/>
                    <a:lstStyle/>
                    <a:p>
                      <a:pPr algn="ctr"/>
                      <a:r>
                        <a:rPr lang="en-US" dirty="0" smtClean="0"/>
                        <a:t>V+</a:t>
                      </a:r>
                      <a:endParaRPr lang="en-US" dirty="0"/>
                    </a:p>
                  </a:txBody>
                  <a:tcPr/>
                </a:tc>
                <a:tc>
                  <a:txBody>
                    <a:bodyPr/>
                    <a:lstStyle/>
                    <a:p>
                      <a:pPr algn="ctr"/>
                      <a:r>
                        <a:rPr lang="en-US" dirty="0" smtClean="0"/>
                        <a:t>17.1</a:t>
                      </a:r>
                      <a:endParaRPr lang="en-US" dirty="0"/>
                    </a:p>
                  </a:txBody>
                  <a:tcPr/>
                </a:tc>
              </a:tr>
              <a:tr h="370840">
                <a:tc>
                  <a:txBody>
                    <a:bodyPr/>
                    <a:lstStyle/>
                    <a:p>
                      <a:pPr algn="ctr"/>
                      <a:r>
                        <a:rPr lang="en-US" dirty="0" smtClean="0"/>
                        <a:t>V-</a:t>
                      </a:r>
                      <a:endParaRPr lang="en-US" dirty="0"/>
                    </a:p>
                  </a:txBody>
                  <a:tcPr/>
                </a:tc>
                <a:tc>
                  <a:txBody>
                    <a:bodyPr/>
                    <a:lstStyle/>
                    <a:p>
                      <a:pPr algn="ctr"/>
                      <a:r>
                        <a:rPr lang="en-US" dirty="0" smtClean="0"/>
                        <a:t>17.1</a:t>
                      </a:r>
                      <a:endParaRPr lang="en-US" dirty="0"/>
                    </a:p>
                  </a:txBody>
                  <a:tcPr/>
                </a:tc>
              </a:tr>
              <a:tr h="370840">
                <a:tc>
                  <a:txBody>
                    <a:bodyPr/>
                    <a:lstStyle/>
                    <a:p>
                      <a:pPr algn="ctr"/>
                      <a:r>
                        <a:rPr lang="en-US" dirty="0" smtClean="0"/>
                        <a:t>V+ / V-</a:t>
                      </a:r>
                      <a:endParaRPr lang="en-US" dirty="0"/>
                    </a:p>
                  </a:txBody>
                  <a:tcPr/>
                </a:tc>
                <a:tc>
                  <a:txBody>
                    <a:bodyPr/>
                    <a:lstStyle/>
                    <a:p>
                      <a:pPr algn="ctr"/>
                      <a:r>
                        <a:rPr lang="en-US" dirty="0" smtClean="0"/>
                        <a:t>8.1</a:t>
                      </a:r>
                      <a:endParaRPr lang="en-US" dirty="0"/>
                    </a:p>
                  </a:txBody>
                  <a:tcPr/>
                </a:tc>
              </a:tr>
            </a:tbl>
          </a:graphicData>
        </a:graphic>
      </p:graphicFrame>
      <p:sp>
        <p:nvSpPr>
          <p:cNvPr id="7" name="TextBox 6"/>
          <p:cNvSpPr txBox="1"/>
          <p:nvPr/>
        </p:nvSpPr>
        <p:spPr>
          <a:xfrm>
            <a:off x="6479040" y="5733256"/>
            <a:ext cx="2651110" cy="923330"/>
          </a:xfrm>
          <a:prstGeom prst="rect">
            <a:avLst/>
          </a:prstGeom>
          <a:noFill/>
        </p:spPr>
        <p:txBody>
          <a:bodyPr wrap="none" rtlCol="0">
            <a:spAutoFit/>
          </a:bodyPr>
          <a:lstStyle/>
          <a:p>
            <a:r>
              <a:rPr lang="en-US" dirty="0">
                <a:solidFill>
                  <a:prstClr val="black"/>
                </a:solidFill>
              </a:rPr>
              <a:t>Close to theoretical values</a:t>
            </a:r>
          </a:p>
          <a:p>
            <a:r>
              <a:rPr lang="en-US" dirty="0">
                <a:solidFill>
                  <a:prstClr val="black"/>
                </a:solidFill>
              </a:rPr>
              <a:t>Includes </a:t>
            </a:r>
            <a:r>
              <a:rPr lang="en-US" dirty="0" err="1">
                <a:solidFill>
                  <a:prstClr val="black"/>
                </a:solidFill>
              </a:rPr>
              <a:t>feedthrough</a:t>
            </a:r>
            <a:r>
              <a:rPr lang="en-US" dirty="0">
                <a:solidFill>
                  <a:prstClr val="black"/>
                </a:solidFill>
              </a:rPr>
              <a:t> </a:t>
            </a:r>
          </a:p>
          <a:p>
            <a:r>
              <a:rPr lang="en-US" dirty="0">
                <a:solidFill>
                  <a:prstClr val="black"/>
                </a:solidFill>
              </a:rPr>
              <a:t>of capacitance of 2pF</a:t>
            </a:r>
          </a:p>
        </p:txBody>
      </p:sp>
      <p:graphicFrame>
        <p:nvGraphicFramePr>
          <p:cNvPr id="10" name="Chart 9"/>
          <p:cNvGraphicFramePr>
            <a:graphicFrameLocks/>
          </p:cNvGraphicFramePr>
          <p:nvPr>
            <p:extLst>
              <p:ext uri="{D42A27DB-BD31-4B8C-83A1-F6EECF244321}">
                <p14:modId xmlns:p14="http://schemas.microsoft.com/office/powerpoint/2010/main" val="376087372"/>
              </p:ext>
            </p:extLst>
          </p:nvPr>
        </p:nvGraphicFramePr>
        <p:xfrm>
          <a:off x="165582" y="3141470"/>
          <a:ext cx="45720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179512" y="5884670"/>
            <a:ext cx="6076407" cy="923330"/>
          </a:xfrm>
          <a:prstGeom prst="rect">
            <a:avLst/>
          </a:prstGeom>
          <a:noFill/>
        </p:spPr>
        <p:txBody>
          <a:bodyPr wrap="none" rtlCol="0">
            <a:spAutoFit/>
          </a:bodyPr>
          <a:lstStyle/>
          <a:p>
            <a:r>
              <a:rPr lang="en-US" dirty="0">
                <a:solidFill>
                  <a:prstClr val="black"/>
                </a:solidFill>
              </a:rPr>
              <a:t>Transverse sensitivity </a:t>
            </a:r>
            <a:r>
              <a:rPr lang="en-US" dirty="0">
                <a:solidFill>
                  <a:srgbClr val="4F81BD"/>
                </a:solidFill>
              </a:rPr>
              <a:t>(38.2mm) </a:t>
            </a:r>
            <a:r>
              <a:rPr lang="en-US" dirty="0">
                <a:solidFill>
                  <a:prstClr val="black"/>
                </a:solidFill>
              </a:rPr>
              <a:t>measured with 160pF load.</a:t>
            </a:r>
          </a:p>
          <a:p>
            <a:r>
              <a:rPr lang="en-US" dirty="0">
                <a:solidFill>
                  <a:prstClr val="black"/>
                </a:solidFill>
              </a:rPr>
              <a:t>Will be smaller with real load of 30pF due to</a:t>
            </a:r>
          </a:p>
          <a:p>
            <a:r>
              <a:rPr lang="en-US" dirty="0">
                <a:solidFill>
                  <a:prstClr val="black"/>
                </a:solidFill>
              </a:rPr>
              <a:t>inter-electrode capacitance, </a:t>
            </a:r>
            <a:r>
              <a:rPr lang="en-US" dirty="0" err="1">
                <a:solidFill>
                  <a:prstClr val="black"/>
                </a:solidFill>
              </a:rPr>
              <a:t>i.e</a:t>
            </a:r>
            <a:r>
              <a:rPr lang="en-US" dirty="0">
                <a:solidFill>
                  <a:prstClr val="black"/>
                </a:solidFill>
              </a:rPr>
              <a:t> </a:t>
            </a:r>
            <a:r>
              <a:rPr lang="en-US" dirty="0">
                <a:solidFill>
                  <a:srgbClr val="4F81BD"/>
                </a:solidFill>
              </a:rPr>
              <a:t>45mm</a:t>
            </a:r>
            <a:r>
              <a:rPr lang="en-US" dirty="0">
                <a:solidFill>
                  <a:prstClr val="black"/>
                </a:solidFill>
              </a:rPr>
              <a:t>, very close to simulation.</a:t>
            </a:r>
          </a:p>
        </p:txBody>
      </p:sp>
      <p:pic>
        <p:nvPicPr>
          <p:cNvPr id="12" name="Picture 11" descr="C:\Users\rvg92324\AppData\Local\Microsoft\Windows\Temporary Internet Files\Content.Outlook\LQ6V2EDH\cst0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7488" y="262387"/>
            <a:ext cx="3676650" cy="2583815"/>
          </a:xfrm>
          <a:prstGeom prst="rect">
            <a:avLst/>
          </a:prstGeom>
          <a:noFill/>
          <a:ln>
            <a:solidFill>
              <a:schemeClr val="accent1"/>
            </a:solidFill>
          </a:ln>
        </p:spPr>
      </p:pic>
      <p:sp>
        <p:nvSpPr>
          <p:cNvPr id="9" name="TextBox 8"/>
          <p:cNvSpPr txBox="1"/>
          <p:nvPr/>
        </p:nvSpPr>
        <p:spPr>
          <a:xfrm>
            <a:off x="2483768" y="362765"/>
            <a:ext cx="1184427" cy="369332"/>
          </a:xfrm>
          <a:prstGeom prst="rect">
            <a:avLst/>
          </a:prstGeom>
          <a:noFill/>
        </p:spPr>
        <p:txBody>
          <a:bodyPr wrap="none" rtlCol="0">
            <a:spAutoFit/>
          </a:bodyPr>
          <a:lstStyle/>
          <a:p>
            <a:r>
              <a:rPr lang="en-US" dirty="0">
                <a:solidFill>
                  <a:prstClr val="black"/>
                </a:solidFill>
              </a:rPr>
              <a:t>Simulation</a:t>
            </a:r>
          </a:p>
        </p:txBody>
      </p:sp>
      <p:sp>
        <p:nvSpPr>
          <p:cNvPr id="14" name="TextBox 13"/>
          <p:cNvSpPr txBox="1"/>
          <p:nvPr/>
        </p:nvSpPr>
        <p:spPr>
          <a:xfrm>
            <a:off x="3059117" y="3284984"/>
            <a:ext cx="1133837" cy="369332"/>
          </a:xfrm>
          <a:prstGeom prst="rect">
            <a:avLst/>
          </a:prstGeom>
          <a:noFill/>
        </p:spPr>
        <p:txBody>
          <a:bodyPr wrap="none" rtlCol="0">
            <a:spAutoFit/>
          </a:bodyPr>
          <a:lstStyle/>
          <a:p>
            <a:r>
              <a:rPr lang="en-US" dirty="0">
                <a:solidFill>
                  <a:prstClr val="black"/>
                </a:solidFill>
              </a:rPr>
              <a:t>Measured</a:t>
            </a:r>
          </a:p>
        </p:txBody>
      </p:sp>
    </p:spTree>
    <p:extLst>
      <p:ext uri="{BB962C8B-B14F-4D97-AF65-F5344CB8AC3E}">
        <p14:creationId xmlns:p14="http://schemas.microsoft.com/office/powerpoint/2010/main" val="21948363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764704"/>
            <a:ext cx="1935477" cy="5575846"/>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3" name="Rectangle 2"/>
          <p:cNvSpPr/>
          <p:nvPr/>
        </p:nvSpPr>
        <p:spPr>
          <a:xfrm>
            <a:off x="683568" y="836712"/>
            <a:ext cx="5616624" cy="1077218"/>
          </a:xfrm>
          <a:prstGeom prst="rect">
            <a:avLst/>
          </a:prstGeom>
        </p:spPr>
        <p:txBody>
          <a:bodyPr wrap="square">
            <a:spAutoFit/>
          </a:bodyPr>
          <a:lstStyle/>
          <a:p>
            <a:pPr algn="just"/>
            <a:r>
              <a:rPr lang="en-GB" sz="1600" dirty="0" smtClean="0"/>
              <a:t>Base-Band Tune (BBQ) measurement systems are highly sensitive and based on a direct diode detection principle. The AD will soon be equipped with such a system and it is planned to use a similar setup for ELENA.</a:t>
            </a:r>
            <a:endParaRPr lang="en-GB" sz="1600" dirty="0"/>
          </a:p>
        </p:txBody>
      </p:sp>
      <p:sp>
        <p:nvSpPr>
          <p:cNvPr id="4" name="Rectangle 3"/>
          <p:cNvSpPr/>
          <p:nvPr/>
        </p:nvSpPr>
        <p:spPr>
          <a:xfrm>
            <a:off x="686086" y="1988840"/>
            <a:ext cx="5544616" cy="4524315"/>
          </a:xfrm>
          <a:prstGeom prst="rect">
            <a:avLst/>
          </a:prstGeom>
        </p:spPr>
        <p:txBody>
          <a:bodyPr wrap="square">
            <a:spAutoFit/>
          </a:bodyPr>
          <a:lstStyle/>
          <a:p>
            <a:r>
              <a:rPr lang="en-GB" sz="1600" dirty="0" smtClean="0"/>
              <a:t>As with all BBQ setups the system will consist of:</a:t>
            </a:r>
          </a:p>
          <a:p>
            <a:pPr algn="just"/>
            <a:r>
              <a:rPr lang="en-GB" sz="1600" dirty="0" smtClean="0"/>
              <a:t>•	Diode detectors, converting beam-induced pulses from electrodes of a position pick-up to slower varying signals, from which DC offsets corresponding to the beam orbit is removed with series capacitors.</a:t>
            </a:r>
          </a:p>
          <a:p>
            <a:pPr algn="just"/>
            <a:r>
              <a:rPr lang="en-GB" sz="1600" dirty="0" smtClean="0"/>
              <a:t>•	An analogue front-end amplifying and filtering the detector signals.</a:t>
            </a:r>
          </a:p>
          <a:p>
            <a:pPr algn="just"/>
            <a:r>
              <a:rPr lang="en-GB" sz="1600" dirty="0" smtClean="0"/>
              <a:t>•	Two 16-bit ADC for parallel acquisition of horizontal and vertical </a:t>
            </a:r>
            <a:r>
              <a:rPr lang="en-GB" sz="1600" dirty="0" err="1" smtClean="0"/>
              <a:t>betatron</a:t>
            </a:r>
            <a:r>
              <a:rPr lang="en-GB" sz="1600" dirty="0" smtClean="0"/>
              <a:t> oscillation signals.</a:t>
            </a:r>
          </a:p>
          <a:p>
            <a:pPr algn="just"/>
            <a:r>
              <a:rPr lang="en-GB" sz="1600" dirty="0" smtClean="0"/>
              <a:t>•	A VME, FPGA based Digital Acquisition Board (DAB) providing the read-out and processing of the ADC samples, spectra calculation, data buffering and storing for subsequent transmission through the VME bus to a front-end computer.</a:t>
            </a:r>
          </a:p>
          <a:p>
            <a:pPr algn="just"/>
            <a:r>
              <a:rPr lang="en-GB" sz="1600" dirty="0" smtClean="0"/>
              <a:t>•	Two 12-bit DACs implemented as a DAB mezzanine, used to generate signals for beam chirp excitation, independently for horizontal and vertical machine planes; the DAB can also provide tune kicker triggers synchronised with the acquisition.</a:t>
            </a:r>
            <a:endParaRPr lang="en-GB" sz="1600" dirty="0"/>
          </a:p>
        </p:txBody>
      </p:sp>
      <p:sp>
        <p:nvSpPr>
          <p:cNvPr id="5" name="TextBox 4"/>
          <p:cNvSpPr txBox="1"/>
          <p:nvPr/>
        </p:nvSpPr>
        <p:spPr>
          <a:xfrm>
            <a:off x="3851920" y="67271"/>
            <a:ext cx="1462260" cy="769441"/>
          </a:xfrm>
          <a:prstGeom prst="rect">
            <a:avLst/>
          </a:prstGeom>
          <a:noFill/>
        </p:spPr>
        <p:txBody>
          <a:bodyPr wrap="none" rtlCol="0">
            <a:spAutoFit/>
          </a:bodyPr>
          <a:lstStyle/>
          <a:p>
            <a:r>
              <a:rPr lang="en-GB" sz="4400" dirty="0" smtClean="0"/>
              <a:t>TUNE</a:t>
            </a:r>
            <a:endParaRPr lang="en-GB" sz="4400" dirty="0"/>
          </a:p>
        </p:txBody>
      </p:sp>
    </p:spTree>
    <p:extLst>
      <p:ext uri="{BB962C8B-B14F-4D97-AF65-F5344CB8AC3E}">
        <p14:creationId xmlns:p14="http://schemas.microsoft.com/office/powerpoint/2010/main" val="8553445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9665" y="2605897"/>
            <a:ext cx="3770816" cy="30217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467544" y="404664"/>
            <a:ext cx="5916363" cy="1477328"/>
          </a:xfrm>
          <a:prstGeom prst="rect">
            <a:avLst/>
          </a:prstGeom>
          <a:noFill/>
        </p:spPr>
        <p:txBody>
          <a:bodyPr wrap="none" rtlCol="0">
            <a:spAutoFit/>
          </a:bodyPr>
          <a:lstStyle/>
          <a:p>
            <a:r>
              <a:rPr lang="en-GB" dirty="0" smtClean="0"/>
              <a:t>Same strip-line design for kicker and pick-up</a:t>
            </a:r>
          </a:p>
          <a:p>
            <a:r>
              <a:rPr lang="en-GB" dirty="0" smtClean="0"/>
              <a:t>Total pick-up length: 350mm flange to flange</a:t>
            </a:r>
          </a:p>
          <a:p>
            <a:r>
              <a:rPr lang="en-GB" dirty="0" smtClean="0"/>
              <a:t>Terminated strip-line equipped with 8 electrical feed-through</a:t>
            </a:r>
          </a:p>
          <a:p>
            <a:r>
              <a:rPr lang="en-GB" dirty="0" smtClean="0"/>
              <a:t>Installation in sections 3 and 6</a:t>
            </a:r>
          </a:p>
          <a:p>
            <a:endParaRPr lang="en-GB"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2101090"/>
            <a:ext cx="4733925" cy="20156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4293096"/>
            <a:ext cx="4392488" cy="2382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530087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1268759"/>
            <a:ext cx="7488832" cy="2031325"/>
          </a:xfrm>
          <a:prstGeom prst="rect">
            <a:avLst/>
          </a:prstGeom>
        </p:spPr>
        <p:txBody>
          <a:bodyPr wrap="square">
            <a:spAutoFit/>
          </a:bodyPr>
          <a:lstStyle/>
          <a:p>
            <a:r>
              <a:rPr lang="en-GB" dirty="0" smtClean="0"/>
              <a:t>The strip-line pick-up and kicker are being designed in the drawing office. </a:t>
            </a:r>
          </a:p>
          <a:p>
            <a:r>
              <a:rPr lang="en-GB" dirty="0" smtClean="0"/>
              <a:t>Work is well advanced and we expect to finalise it by the end of the year.</a:t>
            </a:r>
          </a:p>
          <a:p>
            <a:endParaRPr lang="en-GB" dirty="0" smtClean="0"/>
          </a:p>
          <a:p>
            <a:r>
              <a:rPr lang="en-GB" dirty="0" smtClean="0"/>
              <a:t>The electronics for ELENA is being prototyped on the AD.</a:t>
            </a:r>
          </a:p>
          <a:p>
            <a:endParaRPr lang="en-GB" dirty="0" smtClean="0"/>
          </a:p>
          <a:p>
            <a:r>
              <a:rPr lang="en-GB" dirty="0" smtClean="0"/>
              <a:t>New active diode detectors are being designed. They will be also tried on AD.</a:t>
            </a:r>
          </a:p>
          <a:p>
            <a:endParaRPr lang="en-GB" dirty="0"/>
          </a:p>
        </p:txBody>
      </p:sp>
    </p:spTree>
    <p:extLst>
      <p:ext uri="{BB962C8B-B14F-4D97-AF65-F5344CB8AC3E}">
        <p14:creationId xmlns:p14="http://schemas.microsoft.com/office/powerpoint/2010/main" val="3532630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87824" y="592462"/>
            <a:ext cx="2687915" cy="646331"/>
          </a:xfrm>
          <a:prstGeom prst="rect">
            <a:avLst/>
          </a:prstGeom>
          <a:noFill/>
        </p:spPr>
        <p:txBody>
          <a:bodyPr wrap="none" rtlCol="0">
            <a:spAutoFit/>
          </a:bodyPr>
          <a:lstStyle/>
          <a:p>
            <a:r>
              <a:rPr lang="en-GB" sz="3600" dirty="0" smtClean="0"/>
              <a:t>GEMs &amp; BTVs</a:t>
            </a:r>
            <a:endParaRPr lang="en-GB" sz="3600" dirty="0"/>
          </a:p>
        </p:txBody>
      </p:sp>
      <p:sp>
        <p:nvSpPr>
          <p:cNvPr id="3" name="TextBox 2"/>
          <p:cNvSpPr txBox="1"/>
          <p:nvPr/>
        </p:nvSpPr>
        <p:spPr>
          <a:xfrm>
            <a:off x="539552" y="1340768"/>
            <a:ext cx="5770875" cy="923330"/>
          </a:xfrm>
          <a:prstGeom prst="rect">
            <a:avLst/>
          </a:prstGeom>
          <a:noFill/>
        </p:spPr>
        <p:txBody>
          <a:bodyPr wrap="none" rtlCol="0">
            <a:spAutoFit/>
          </a:bodyPr>
          <a:lstStyle/>
          <a:p>
            <a:pPr marL="285750" indent="-285750">
              <a:buFont typeface="Arial" panose="020B0604020202020204" pitchFamily="34" charset="0"/>
              <a:buChar char="•"/>
            </a:pPr>
            <a:r>
              <a:rPr lang="en-GB" dirty="0" smtClean="0"/>
              <a:t>Re-use two existing GEM monitors</a:t>
            </a:r>
          </a:p>
          <a:p>
            <a:pPr marL="285750" indent="-285750">
              <a:buFont typeface="Arial" panose="020B0604020202020204" pitchFamily="34" charset="0"/>
              <a:buChar char="•"/>
            </a:pPr>
            <a:r>
              <a:rPr lang="en-GB" dirty="0" smtClean="0"/>
              <a:t>Relocation of DE.MTV7045</a:t>
            </a:r>
          </a:p>
          <a:p>
            <a:pPr marL="285750" indent="-285750">
              <a:buFont typeface="Arial" panose="020B0604020202020204" pitchFamily="34" charset="0"/>
              <a:buChar char="•"/>
            </a:pPr>
            <a:r>
              <a:rPr lang="en-GB" dirty="0" smtClean="0"/>
              <a:t>New BTV to measure beam at injection and after 1</a:t>
            </a:r>
            <a:r>
              <a:rPr lang="en-GB" baseline="30000" dirty="0" smtClean="0"/>
              <a:t>st</a:t>
            </a:r>
            <a:r>
              <a:rPr lang="en-GB" dirty="0" smtClean="0"/>
              <a:t> turn</a:t>
            </a:r>
            <a:endParaRPr lang="en-GB" dirty="0"/>
          </a:p>
        </p:txBody>
      </p:sp>
      <p:pic>
        <p:nvPicPr>
          <p:cNvPr id="4" name="Picture 2" descr="C:\Users\tranquil\Dropbox\Work files\Conferences &amp; Reports\IBIC 2013\AD-ELENA_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1259632" y="2543694"/>
            <a:ext cx="4127922" cy="265734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C:\Users\tranquil\Dropbox\Work files\Conferences &amp; Reports\IBIC 2013\AD-ELENA_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5114927" y="3390129"/>
            <a:ext cx="3973822" cy="2179356"/>
          </a:xfrm>
          <a:prstGeom prst="rect">
            <a:avLst/>
          </a:prstGeom>
          <a:noFill/>
          <a:extLst>
            <a:ext uri="{909E8E84-426E-40DD-AFC4-6F175D3DCCD1}">
              <a14:hiddenFill xmlns:a14="http://schemas.microsoft.com/office/drawing/2010/main">
                <a:solidFill>
                  <a:srgbClr val="FFFFFF"/>
                </a:solidFill>
              </a14:hiddenFill>
            </a:ext>
          </a:extLst>
        </p:spPr>
      </p:pic>
      <p:sp>
        <p:nvSpPr>
          <p:cNvPr id="6" name="Oval 5"/>
          <p:cNvSpPr/>
          <p:nvPr/>
        </p:nvSpPr>
        <p:spPr>
          <a:xfrm>
            <a:off x="1619672" y="3140968"/>
            <a:ext cx="504056" cy="57606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3923928" y="3581400"/>
            <a:ext cx="504056" cy="57606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4788024" y="4479807"/>
            <a:ext cx="504056" cy="57606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6948264" y="5661248"/>
            <a:ext cx="504056" cy="57606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644364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0" y="67271"/>
            <a:ext cx="1913985" cy="769441"/>
          </a:xfrm>
          <a:prstGeom prst="rect">
            <a:avLst/>
          </a:prstGeom>
          <a:noFill/>
        </p:spPr>
        <p:txBody>
          <a:bodyPr wrap="none" rtlCol="0">
            <a:spAutoFit/>
          </a:bodyPr>
          <a:lstStyle/>
          <a:p>
            <a:r>
              <a:rPr lang="en-GB" sz="4400" dirty="0" smtClean="0"/>
              <a:t>Scraper</a:t>
            </a:r>
            <a:endParaRPr lang="en-GB" sz="4400" dirty="0"/>
          </a:p>
        </p:txBody>
      </p:sp>
      <p:sp>
        <p:nvSpPr>
          <p:cNvPr id="3" name="TextBox 2"/>
          <p:cNvSpPr txBox="1"/>
          <p:nvPr/>
        </p:nvSpPr>
        <p:spPr>
          <a:xfrm>
            <a:off x="539552" y="1052736"/>
            <a:ext cx="7848872" cy="3139321"/>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Device to measure the transverse amplitude distribution (hence the beam size) of the circulating beam.</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Consists of blades that are moved across the beam using stepping motors and recording the beam loss as a function of the blade position.</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Destructive measurement, 1(2) blade(s) per plane.</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Can also be used as a collimator or for acceptance measurements (RF blow up)</a:t>
            </a:r>
          </a:p>
          <a:p>
            <a:endParaRPr lang="en-GB" dirty="0" smtClean="0"/>
          </a:p>
          <a:p>
            <a:endParaRPr lang="en-GB"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3717032"/>
            <a:ext cx="5118398" cy="2861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75761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26740" y="476672"/>
            <a:ext cx="5009356" cy="5715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2800" dirty="0" smtClean="0"/>
              <a:t>What do we measure?</a:t>
            </a:r>
            <a:endParaRPr lang="en-GB" sz="2800" dirty="0"/>
          </a:p>
        </p:txBody>
      </p:sp>
      <p:sp>
        <p:nvSpPr>
          <p:cNvPr id="3" name="TextBox 2"/>
          <p:cNvSpPr txBox="1"/>
          <p:nvPr/>
        </p:nvSpPr>
        <p:spPr>
          <a:xfrm>
            <a:off x="595190" y="1412776"/>
            <a:ext cx="7704856" cy="4247317"/>
          </a:xfrm>
          <a:prstGeom prst="rect">
            <a:avLst/>
          </a:prstGeom>
          <a:noFill/>
        </p:spPr>
        <p:txBody>
          <a:bodyPr wrap="square" rtlCol="0">
            <a:spAutoFit/>
          </a:bodyPr>
          <a:lstStyle/>
          <a:p>
            <a:pPr marL="285750" indent="-285750">
              <a:buFont typeface="Arial" panose="020B0604020202020204" pitchFamily="34" charset="0"/>
              <a:buChar char="•"/>
            </a:pPr>
            <a:r>
              <a:rPr lang="en-GB" dirty="0" smtClean="0"/>
              <a:t>Blade position as a function of time.</a:t>
            </a:r>
          </a:p>
          <a:p>
            <a:endParaRPr lang="en-GB" dirty="0"/>
          </a:p>
          <a:p>
            <a:pPr marL="285750" indent="-285750">
              <a:buFont typeface="Arial" panose="020B0604020202020204" pitchFamily="34" charset="0"/>
              <a:buChar char="•"/>
            </a:pPr>
            <a:r>
              <a:rPr lang="en-GB" dirty="0" smtClean="0"/>
              <a:t>Circulating beam intensity vs. time, </a:t>
            </a:r>
            <a:r>
              <a:rPr lang="en-GB" dirty="0" smtClean="0">
                <a:solidFill>
                  <a:srgbClr val="FF0000"/>
                </a:solidFill>
              </a:rPr>
              <a:t>or</a:t>
            </a:r>
          </a:p>
          <a:p>
            <a:endParaRPr lang="en-GB" dirty="0"/>
          </a:p>
          <a:p>
            <a:r>
              <a:rPr lang="en-GB" dirty="0" smtClean="0"/>
              <a:t>	secondary particles on a scintillator vs. time.</a:t>
            </a:r>
          </a:p>
          <a:p>
            <a:endParaRPr lang="en-GB" dirty="0"/>
          </a:p>
          <a:p>
            <a:pPr marL="285750" indent="-285750">
              <a:buFont typeface="Arial" panose="020B0604020202020204" pitchFamily="34" charset="0"/>
              <a:buChar char="•"/>
            </a:pPr>
            <a:r>
              <a:rPr lang="en-GB" dirty="0" smtClean="0"/>
              <a:t>Combine the two measurements to reconstruct the beam amplitude distribution.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Data is fitted to determine the beam centre and edges. The beam size and </a:t>
            </a:r>
            <a:r>
              <a:rPr lang="en-GB" dirty="0" err="1" smtClean="0"/>
              <a:t>emittance</a:t>
            </a:r>
            <a:r>
              <a:rPr lang="en-GB" dirty="0" smtClean="0"/>
              <a:t> can be evaluated.</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Ideally the scraper should be located in a high </a:t>
            </a:r>
            <a:r>
              <a:rPr lang="en-GB" dirty="0" smtClean="0">
                <a:sym typeface="Symbol"/>
              </a:rPr>
              <a:t> section with D = 0.</a:t>
            </a:r>
            <a:endParaRPr lang="en-GB" dirty="0" smtClean="0"/>
          </a:p>
        </p:txBody>
      </p:sp>
      <p:sp>
        <p:nvSpPr>
          <p:cNvPr id="4" name="TextBox 3"/>
          <p:cNvSpPr txBox="1"/>
          <p:nvPr/>
        </p:nvSpPr>
        <p:spPr>
          <a:xfrm>
            <a:off x="2933328" y="4683727"/>
            <a:ext cx="2124941" cy="369332"/>
          </a:xfrm>
          <a:prstGeom prst="rect">
            <a:avLst/>
          </a:prstGeom>
          <a:noFill/>
        </p:spPr>
        <p:txBody>
          <a:bodyPr wrap="none" rtlCol="0">
            <a:spAutoFit/>
          </a:bodyPr>
          <a:lstStyle/>
          <a:p>
            <a:r>
              <a:rPr lang="en-GB" dirty="0">
                <a:sym typeface="Symbol"/>
              </a:rPr>
              <a:t></a:t>
            </a:r>
            <a:r>
              <a:rPr lang="en-GB" dirty="0" smtClean="0">
                <a:sym typeface="Symbol"/>
              </a:rPr>
              <a:t> = [</a:t>
            </a:r>
            <a:r>
              <a:rPr lang="el-GR" dirty="0" smtClean="0">
                <a:sym typeface="Symbol"/>
              </a:rPr>
              <a:t>ε</a:t>
            </a:r>
            <a:r>
              <a:rPr lang="fr-CH" dirty="0" smtClean="0">
                <a:sym typeface="Symbol"/>
              </a:rPr>
              <a:t> + (D </a:t>
            </a:r>
            <a:r>
              <a:rPr lang="el-GR" dirty="0" smtClean="0">
                <a:sym typeface="Symbol"/>
              </a:rPr>
              <a:t>Δ</a:t>
            </a:r>
            <a:r>
              <a:rPr lang="fr-CH" dirty="0" smtClean="0">
                <a:sym typeface="Symbol"/>
              </a:rPr>
              <a:t>P/P)²]</a:t>
            </a:r>
            <a:endParaRPr lang="en-GB" dirty="0"/>
          </a:p>
        </p:txBody>
      </p:sp>
    </p:spTree>
    <p:extLst>
      <p:ext uri="{BB962C8B-B14F-4D97-AF65-F5344CB8AC3E}">
        <p14:creationId xmlns:p14="http://schemas.microsoft.com/office/powerpoint/2010/main" val="15130154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3" y="2492895"/>
            <a:ext cx="7115842" cy="4018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51520" y="836712"/>
            <a:ext cx="8496944" cy="1754326"/>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Design is under the responsibility of EN/STI and has just started</a:t>
            </a:r>
          </a:p>
          <a:p>
            <a:pPr marL="285750" indent="-285750">
              <a:buFont typeface="Arial" panose="020B0604020202020204" pitchFamily="34" charset="0"/>
              <a:buChar char="•"/>
            </a:pPr>
            <a:r>
              <a:rPr lang="en-GB" dirty="0" smtClean="0"/>
              <a:t>BI/EA is responsible for the signal acquisition.</a:t>
            </a:r>
          </a:p>
          <a:p>
            <a:pPr marL="285750" indent="-285750">
              <a:buFont typeface="Arial" panose="020B0604020202020204" pitchFamily="34" charset="0"/>
              <a:buChar char="•"/>
            </a:pPr>
            <a:r>
              <a:rPr lang="en-GB" dirty="0" smtClean="0"/>
              <a:t>Situated in section 5 (4 locations studied).</a:t>
            </a:r>
          </a:p>
          <a:p>
            <a:pPr marL="285750" indent="-285750">
              <a:buFont typeface="Arial" panose="020B0604020202020204" pitchFamily="34" charset="0"/>
              <a:buChar char="•"/>
            </a:pPr>
            <a:r>
              <a:rPr lang="en-GB" dirty="0" smtClean="0"/>
              <a:t>550 mm space reserved.</a:t>
            </a:r>
          </a:p>
          <a:p>
            <a:pPr marL="285750" indent="-285750">
              <a:buFont typeface="Arial" panose="020B0604020202020204" pitchFamily="34" charset="0"/>
              <a:buChar char="•"/>
            </a:pPr>
            <a:r>
              <a:rPr lang="en-GB" dirty="0" smtClean="0"/>
              <a:t>Fully </a:t>
            </a:r>
            <a:r>
              <a:rPr lang="en-GB" dirty="0" err="1" smtClean="0"/>
              <a:t>bakeable</a:t>
            </a:r>
            <a:r>
              <a:rPr lang="en-GB" dirty="0" smtClean="0"/>
              <a:t> at 250</a:t>
            </a:r>
            <a:r>
              <a:rPr lang="en-GB" dirty="0" smtClean="0">
                <a:sym typeface="Symbol"/>
              </a:rPr>
              <a:t>C</a:t>
            </a:r>
            <a:r>
              <a:rPr lang="en-GB" dirty="0" smtClean="0"/>
              <a:t>.</a:t>
            </a:r>
          </a:p>
          <a:p>
            <a:pPr marL="285750" indent="-285750">
              <a:buFont typeface="Arial" panose="020B0604020202020204" pitchFamily="34" charset="0"/>
              <a:buChar char="•"/>
            </a:pPr>
            <a:r>
              <a:rPr lang="en-GB" dirty="0" smtClean="0"/>
              <a:t>NEG coated tank.</a:t>
            </a:r>
          </a:p>
        </p:txBody>
      </p:sp>
    </p:spTree>
    <p:extLst>
      <p:ext uri="{BB962C8B-B14F-4D97-AF65-F5344CB8AC3E}">
        <p14:creationId xmlns:p14="http://schemas.microsoft.com/office/powerpoint/2010/main" val="37309746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522535154"/>
              </p:ext>
            </p:extLst>
          </p:nvPr>
        </p:nvGraphicFramePr>
        <p:xfrm>
          <a:off x="1493168" y="1412776"/>
          <a:ext cx="6096000" cy="185420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endParaRPr lang="en-GB" dirty="0"/>
                    </a:p>
                  </a:txBody>
                  <a:tcPr/>
                </a:tc>
                <a:tc>
                  <a:txBody>
                    <a:bodyPr/>
                    <a:lstStyle/>
                    <a:p>
                      <a:pPr algn="ctr"/>
                      <a:r>
                        <a:rPr lang="en-GB" dirty="0" err="1" smtClean="0">
                          <a:latin typeface="Symbol" panose="05050102010706020507" pitchFamily="18" charset="2"/>
                        </a:rPr>
                        <a:t>b</a:t>
                      </a:r>
                      <a:r>
                        <a:rPr lang="en-GB" dirty="0" err="1" smtClean="0"/>
                        <a:t>h</a:t>
                      </a:r>
                      <a:r>
                        <a:rPr lang="en-GB" dirty="0" smtClean="0"/>
                        <a:t> (m)</a:t>
                      </a:r>
                      <a:endParaRPr lang="en-GB" dirty="0"/>
                    </a:p>
                  </a:txBody>
                  <a:tcPr/>
                </a:tc>
                <a:tc>
                  <a:txBody>
                    <a:bodyPr/>
                    <a:lstStyle/>
                    <a:p>
                      <a:pPr algn="ctr"/>
                      <a:r>
                        <a:rPr lang="en-GB" dirty="0" smtClean="0"/>
                        <a:t>D (m)</a:t>
                      </a:r>
                      <a:endParaRPr lang="en-GB" dirty="0"/>
                    </a:p>
                  </a:txBody>
                  <a:tcPr/>
                </a:tc>
                <a:tc>
                  <a:txBody>
                    <a:bodyPr/>
                    <a:lstStyle/>
                    <a:p>
                      <a:pPr algn="ctr"/>
                      <a:r>
                        <a:rPr lang="en-GB" dirty="0" err="1" smtClean="0">
                          <a:latin typeface="Symbol" panose="05050102010706020507" pitchFamily="18" charset="2"/>
                        </a:rPr>
                        <a:t>b</a:t>
                      </a:r>
                      <a:r>
                        <a:rPr lang="en-GB" dirty="0" err="1" smtClean="0"/>
                        <a:t>v</a:t>
                      </a:r>
                      <a:r>
                        <a:rPr lang="en-GB" dirty="0" smtClean="0"/>
                        <a:t> (m)</a:t>
                      </a:r>
                      <a:endParaRPr lang="en-GB" dirty="0"/>
                    </a:p>
                  </a:txBody>
                  <a:tcPr/>
                </a:tc>
              </a:tr>
              <a:tr h="370840">
                <a:tc>
                  <a:txBody>
                    <a:bodyPr/>
                    <a:lstStyle/>
                    <a:p>
                      <a:r>
                        <a:rPr lang="en-GB" dirty="0" smtClean="0"/>
                        <a:t>Original</a:t>
                      </a:r>
                      <a:endParaRPr lang="en-GB" dirty="0"/>
                    </a:p>
                  </a:txBody>
                  <a:tcPr/>
                </a:tc>
                <a:tc>
                  <a:txBody>
                    <a:bodyPr/>
                    <a:lstStyle/>
                    <a:p>
                      <a:pPr algn="ctr"/>
                      <a:r>
                        <a:rPr lang="en-GB" dirty="0" smtClean="0"/>
                        <a:t>0.6</a:t>
                      </a:r>
                      <a:endParaRPr lang="en-GB" dirty="0"/>
                    </a:p>
                  </a:txBody>
                  <a:tcPr/>
                </a:tc>
                <a:tc>
                  <a:txBody>
                    <a:bodyPr/>
                    <a:lstStyle/>
                    <a:p>
                      <a:pPr algn="ctr"/>
                      <a:r>
                        <a:rPr lang="en-GB" dirty="0" smtClean="0"/>
                        <a:t>1.2</a:t>
                      </a:r>
                      <a:endParaRPr lang="en-GB" dirty="0"/>
                    </a:p>
                  </a:txBody>
                  <a:tcPr/>
                </a:tc>
                <a:tc>
                  <a:txBody>
                    <a:bodyPr/>
                    <a:lstStyle/>
                    <a:p>
                      <a:pPr algn="ctr"/>
                      <a:r>
                        <a:rPr lang="en-GB" dirty="0" smtClean="0"/>
                        <a:t>4</a:t>
                      </a:r>
                      <a:endParaRPr lang="en-GB" dirty="0"/>
                    </a:p>
                  </a:txBody>
                  <a:tcPr/>
                </a:tc>
              </a:tr>
              <a:tr h="370840">
                <a:tc>
                  <a:txBody>
                    <a:bodyPr/>
                    <a:lstStyle/>
                    <a:p>
                      <a:r>
                        <a:rPr lang="en-GB" dirty="0" smtClean="0"/>
                        <a:t>Option 1</a:t>
                      </a:r>
                      <a:endParaRPr lang="en-GB" dirty="0"/>
                    </a:p>
                  </a:txBody>
                  <a:tcPr/>
                </a:tc>
                <a:tc>
                  <a:txBody>
                    <a:bodyPr/>
                    <a:lstStyle/>
                    <a:p>
                      <a:pPr algn="ctr"/>
                      <a:r>
                        <a:rPr lang="en-GB" dirty="0" smtClean="0"/>
                        <a:t>0.95</a:t>
                      </a:r>
                      <a:endParaRPr lang="en-GB" dirty="0"/>
                    </a:p>
                  </a:txBody>
                  <a:tcPr/>
                </a:tc>
                <a:tc>
                  <a:txBody>
                    <a:bodyPr/>
                    <a:lstStyle/>
                    <a:p>
                      <a:pPr algn="ctr"/>
                      <a:r>
                        <a:rPr lang="en-GB" dirty="0" smtClean="0"/>
                        <a:t>1.11</a:t>
                      </a:r>
                      <a:endParaRPr lang="en-GB" dirty="0"/>
                    </a:p>
                  </a:txBody>
                  <a:tcPr/>
                </a:tc>
                <a:tc>
                  <a:txBody>
                    <a:bodyPr/>
                    <a:lstStyle/>
                    <a:p>
                      <a:pPr algn="ctr"/>
                      <a:r>
                        <a:rPr lang="en-GB" dirty="0" smtClean="0"/>
                        <a:t>4.1</a:t>
                      </a:r>
                      <a:endParaRPr lang="en-GB" dirty="0"/>
                    </a:p>
                  </a:txBody>
                  <a:tcPr/>
                </a:tc>
              </a:tr>
              <a:tr h="370840">
                <a:tc>
                  <a:txBody>
                    <a:bodyPr/>
                    <a:lstStyle/>
                    <a:p>
                      <a:r>
                        <a:rPr lang="en-GB" dirty="0" smtClean="0"/>
                        <a:t>Option 2</a:t>
                      </a:r>
                      <a:endParaRPr lang="en-GB" dirty="0"/>
                    </a:p>
                  </a:txBody>
                  <a:tcPr/>
                </a:tc>
                <a:tc>
                  <a:txBody>
                    <a:bodyPr/>
                    <a:lstStyle/>
                    <a:p>
                      <a:pPr algn="ctr"/>
                      <a:r>
                        <a:rPr lang="en-GB" dirty="0" smtClean="0"/>
                        <a:t>2.32</a:t>
                      </a:r>
                      <a:endParaRPr lang="en-GB" dirty="0"/>
                    </a:p>
                  </a:txBody>
                  <a:tcPr/>
                </a:tc>
                <a:tc>
                  <a:txBody>
                    <a:bodyPr/>
                    <a:lstStyle/>
                    <a:p>
                      <a:pPr algn="ctr"/>
                      <a:r>
                        <a:rPr lang="en-GB" dirty="0" smtClean="0"/>
                        <a:t>0.95</a:t>
                      </a:r>
                      <a:endParaRPr lang="en-GB" dirty="0"/>
                    </a:p>
                  </a:txBody>
                  <a:tcPr/>
                </a:tc>
                <a:tc>
                  <a:txBody>
                    <a:bodyPr/>
                    <a:lstStyle/>
                    <a:p>
                      <a:pPr algn="ctr"/>
                      <a:r>
                        <a:rPr lang="en-GB" dirty="0" smtClean="0"/>
                        <a:t>4.4</a:t>
                      </a:r>
                      <a:endParaRPr lang="en-GB" dirty="0"/>
                    </a:p>
                  </a:txBody>
                  <a:tcPr/>
                </a:tc>
              </a:tr>
              <a:tr h="370840">
                <a:tc>
                  <a:txBody>
                    <a:bodyPr/>
                    <a:lstStyle/>
                    <a:p>
                      <a:r>
                        <a:rPr lang="en-GB" dirty="0" smtClean="0"/>
                        <a:t>Option 3</a:t>
                      </a:r>
                      <a:endParaRPr lang="en-GB" dirty="0"/>
                    </a:p>
                  </a:txBody>
                  <a:tcPr/>
                </a:tc>
                <a:tc>
                  <a:txBody>
                    <a:bodyPr/>
                    <a:lstStyle/>
                    <a:p>
                      <a:pPr algn="ctr"/>
                      <a:r>
                        <a:rPr lang="en-GB" dirty="0" smtClean="0"/>
                        <a:t>3.5</a:t>
                      </a:r>
                      <a:endParaRPr lang="en-GB" dirty="0"/>
                    </a:p>
                  </a:txBody>
                  <a:tcPr/>
                </a:tc>
                <a:tc>
                  <a:txBody>
                    <a:bodyPr/>
                    <a:lstStyle/>
                    <a:p>
                      <a:pPr algn="ctr"/>
                      <a:r>
                        <a:rPr lang="en-GB" dirty="0" smtClean="0"/>
                        <a:t>0.87</a:t>
                      </a:r>
                      <a:endParaRPr lang="en-GB" dirty="0"/>
                    </a:p>
                  </a:txBody>
                  <a:tcPr/>
                </a:tc>
                <a:tc>
                  <a:txBody>
                    <a:bodyPr/>
                    <a:lstStyle/>
                    <a:p>
                      <a:pPr algn="ctr"/>
                      <a:r>
                        <a:rPr lang="en-GB" dirty="0" smtClean="0"/>
                        <a:t>4.6</a:t>
                      </a:r>
                      <a:endParaRPr lang="en-GB" dirty="0"/>
                    </a:p>
                  </a:txBody>
                  <a:tcPr/>
                </a:tc>
              </a:tr>
            </a:tbl>
          </a:graphicData>
        </a:graphic>
      </p:graphicFrame>
      <p:sp>
        <p:nvSpPr>
          <p:cNvPr id="3" name="Title 1"/>
          <p:cNvSpPr txBox="1">
            <a:spLocks/>
          </p:cNvSpPr>
          <p:nvPr/>
        </p:nvSpPr>
        <p:spPr>
          <a:xfrm>
            <a:off x="1187624" y="692696"/>
            <a:ext cx="6707088" cy="571500"/>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2800" dirty="0" err="1" smtClean="0"/>
              <a:t>Twiss</a:t>
            </a:r>
            <a:r>
              <a:rPr lang="en-GB" sz="2800" dirty="0" smtClean="0"/>
              <a:t> parameters (centre of scraper)</a:t>
            </a:r>
            <a:endParaRPr lang="en-GB" sz="2800" dirty="0"/>
          </a:p>
        </p:txBody>
      </p:sp>
    </p:spTree>
    <p:extLst>
      <p:ext uri="{BB962C8B-B14F-4D97-AF65-F5344CB8AC3E}">
        <p14:creationId xmlns:p14="http://schemas.microsoft.com/office/powerpoint/2010/main" val="10857068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260648"/>
            <a:ext cx="5851243" cy="3304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2868963"/>
            <a:ext cx="2232248" cy="3559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712" y="4119056"/>
            <a:ext cx="2046935" cy="2447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a:xfrm>
            <a:off x="4355976" y="4725144"/>
            <a:ext cx="1512168"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026647" y="3730538"/>
            <a:ext cx="2601500" cy="369332"/>
          </a:xfrm>
          <a:prstGeom prst="rect">
            <a:avLst/>
          </a:prstGeom>
          <a:noFill/>
        </p:spPr>
        <p:txBody>
          <a:bodyPr wrap="square" rtlCol="0">
            <a:spAutoFit/>
          </a:bodyPr>
          <a:lstStyle/>
          <a:p>
            <a:r>
              <a:rPr lang="en-GB" dirty="0" smtClean="0"/>
              <a:t>Scraper envelope change</a:t>
            </a:r>
            <a:endParaRPr lang="en-GB" dirty="0"/>
          </a:p>
        </p:txBody>
      </p:sp>
      <p:sp>
        <p:nvSpPr>
          <p:cNvPr id="9" name="TextBox 8"/>
          <p:cNvSpPr txBox="1"/>
          <p:nvPr/>
        </p:nvSpPr>
        <p:spPr>
          <a:xfrm>
            <a:off x="4788024" y="455403"/>
            <a:ext cx="3719223" cy="369332"/>
          </a:xfrm>
          <a:prstGeom prst="rect">
            <a:avLst/>
          </a:prstGeom>
          <a:noFill/>
        </p:spPr>
        <p:txBody>
          <a:bodyPr wrap="none" rtlCol="0">
            <a:spAutoFit/>
          </a:bodyPr>
          <a:lstStyle/>
          <a:p>
            <a:r>
              <a:rPr lang="en-GB" dirty="0" smtClean="0"/>
              <a:t>Option 3 retained </a:t>
            </a:r>
            <a:r>
              <a:rPr lang="en-GB" dirty="0" smtClean="0"/>
              <a:t>for</a:t>
            </a:r>
            <a:r>
              <a:rPr lang="en-GB" dirty="0" smtClean="0"/>
              <a:t> </a:t>
            </a:r>
            <a:r>
              <a:rPr lang="en-GB" dirty="0" smtClean="0"/>
              <a:t>scraper position</a:t>
            </a:r>
            <a:endParaRPr lang="en-GB" dirty="0"/>
          </a:p>
        </p:txBody>
      </p:sp>
    </p:spTree>
    <p:extLst>
      <p:ext uri="{BB962C8B-B14F-4D97-AF65-F5344CB8AC3E}">
        <p14:creationId xmlns:p14="http://schemas.microsoft.com/office/powerpoint/2010/main" val="6971479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836712"/>
            <a:ext cx="8136904" cy="2862322"/>
          </a:xfrm>
          <a:prstGeom prst="rect">
            <a:avLst/>
          </a:prstGeom>
          <a:noFill/>
        </p:spPr>
        <p:txBody>
          <a:bodyPr wrap="square" rtlCol="0">
            <a:spAutoFit/>
          </a:bodyPr>
          <a:lstStyle/>
          <a:p>
            <a:r>
              <a:rPr lang="en-GB" dirty="0" smtClean="0"/>
              <a:t>Scraper blade : 50 mm x 20 mm Al blade, 1 mm thickness</a:t>
            </a:r>
          </a:p>
          <a:p>
            <a:endParaRPr lang="en-GB" dirty="0"/>
          </a:p>
          <a:p>
            <a:r>
              <a:rPr lang="en-GB" dirty="0" smtClean="0"/>
              <a:t>40 mm displacement of blade in 1 second (additional request for 40 mm in 0.5 s)</a:t>
            </a:r>
          </a:p>
          <a:p>
            <a:endParaRPr lang="en-GB" dirty="0"/>
          </a:p>
          <a:p>
            <a:r>
              <a:rPr lang="en-GB" dirty="0" smtClean="0"/>
              <a:t>OUT position at 33 mm, IN position at -7 mm (based on a 63 mm diameter vacuum chamber)</a:t>
            </a:r>
          </a:p>
          <a:p>
            <a:endParaRPr lang="en-GB" dirty="0"/>
          </a:p>
          <a:p>
            <a:r>
              <a:rPr lang="en-GB" dirty="0" smtClean="0"/>
              <a:t>Blade position read via LVDT sensors</a:t>
            </a:r>
          </a:p>
          <a:p>
            <a:endParaRPr lang="en-GB" dirty="0"/>
          </a:p>
          <a:p>
            <a:r>
              <a:rPr lang="en-GB" dirty="0" smtClean="0"/>
              <a:t>400 Hz acquisition rate (one point every 2.5 </a:t>
            </a:r>
            <a:r>
              <a:rPr lang="en-GB" dirty="0" err="1" smtClean="0"/>
              <a:t>ms</a:t>
            </a:r>
            <a:r>
              <a:rPr lang="en-GB" dirty="0" smtClean="0"/>
              <a:t> to give 0.1 mm resolution in position)</a:t>
            </a:r>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3861048"/>
            <a:ext cx="3170238" cy="2268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47956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3" y="1052736"/>
            <a:ext cx="6649384" cy="2031325"/>
          </a:xfrm>
          <a:prstGeom prst="rect">
            <a:avLst/>
          </a:prstGeom>
          <a:noFill/>
        </p:spPr>
        <p:txBody>
          <a:bodyPr wrap="none" rtlCol="0">
            <a:spAutoFit/>
          </a:bodyPr>
          <a:lstStyle/>
          <a:p>
            <a:r>
              <a:rPr lang="en-GB" dirty="0" smtClean="0"/>
              <a:t>Functional/technical specifications in preparation,  EDMS 1380017</a:t>
            </a:r>
          </a:p>
          <a:p>
            <a:r>
              <a:rPr lang="en-GB" dirty="0" smtClean="0"/>
              <a:t>	mechanical design in progress</a:t>
            </a:r>
          </a:p>
          <a:p>
            <a:r>
              <a:rPr lang="en-GB" dirty="0"/>
              <a:t>	</a:t>
            </a:r>
            <a:r>
              <a:rPr lang="en-GB" dirty="0" smtClean="0"/>
              <a:t>choice of movement system</a:t>
            </a:r>
          </a:p>
          <a:p>
            <a:endParaRPr lang="en-GB" dirty="0"/>
          </a:p>
          <a:p>
            <a:r>
              <a:rPr lang="en-GB" dirty="0" smtClean="0"/>
              <a:t>ECR for scraper position will be updated, EDMS 1411977 (version 3)</a:t>
            </a:r>
          </a:p>
          <a:p>
            <a:endParaRPr lang="en-GB" dirty="0"/>
          </a:p>
          <a:p>
            <a:r>
              <a:rPr lang="en-GB" dirty="0" smtClean="0"/>
              <a:t>GEANT4 simulations of particle/blade interaction</a:t>
            </a:r>
          </a:p>
        </p:txBody>
      </p:sp>
    </p:spTree>
    <p:extLst>
      <p:ext uri="{BB962C8B-B14F-4D97-AF65-F5344CB8AC3E}">
        <p14:creationId xmlns:p14="http://schemas.microsoft.com/office/powerpoint/2010/main" val="39413567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0" y="67271"/>
            <a:ext cx="1733167" cy="769441"/>
          </a:xfrm>
          <a:prstGeom prst="rect">
            <a:avLst/>
          </a:prstGeom>
          <a:noFill/>
        </p:spPr>
        <p:txBody>
          <a:bodyPr wrap="none" rtlCol="0">
            <a:spAutoFit/>
          </a:bodyPr>
          <a:lstStyle/>
          <a:p>
            <a:r>
              <a:rPr lang="en-GB" sz="4400" dirty="0" smtClean="0"/>
              <a:t>Others</a:t>
            </a:r>
            <a:endParaRPr lang="en-GB" sz="4400" dirty="0"/>
          </a:p>
        </p:txBody>
      </p:sp>
      <p:sp>
        <p:nvSpPr>
          <p:cNvPr id="3" name="Rectangle 2"/>
          <p:cNvSpPr/>
          <p:nvPr/>
        </p:nvSpPr>
        <p:spPr>
          <a:xfrm>
            <a:off x="587549" y="764704"/>
            <a:ext cx="7704856" cy="5909310"/>
          </a:xfrm>
          <a:prstGeom prst="rect">
            <a:avLst/>
          </a:prstGeom>
        </p:spPr>
        <p:txBody>
          <a:bodyPr wrap="square">
            <a:spAutoFit/>
          </a:bodyPr>
          <a:lstStyle/>
          <a:p>
            <a:pPr algn="just"/>
            <a:r>
              <a:rPr lang="en-GB" dirty="0" smtClean="0"/>
              <a:t>Recombination monitor:</a:t>
            </a:r>
          </a:p>
          <a:p>
            <a:pPr algn="just"/>
            <a:endParaRPr lang="en-GB" dirty="0" smtClean="0"/>
          </a:p>
          <a:p>
            <a:pPr algn="just"/>
            <a:r>
              <a:rPr lang="en-GB" dirty="0" smtClean="0"/>
              <a:t>For commissioning at 100 </a:t>
            </a:r>
            <a:r>
              <a:rPr lang="en-GB" dirty="0" err="1" smtClean="0"/>
              <a:t>keV</a:t>
            </a:r>
            <a:r>
              <a:rPr lang="en-GB" dirty="0" smtClean="0"/>
              <a:t> with the proton source, optimisation of the electron cooler can be performed by measuring the recombination rate of electrons with the circulating protons. The choice of detector depends on the required information.</a:t>
            </a:r>
          </a:p>
          <a:p>
            <a:pPr algn="just"/>
            <a:r>
              <a:rPr lang="en-GB" dirty="0" smtClean="0"/>
              <a:t>The detector will be installed in an extension of the bending magnet vacuum chamber downstream from the electron cooler.</a:t>
            </a:r>
          </a:p>
          <a:p>
            <a:pPr algn="just"/>
            <a:endParaRPr lang="en-GB" dirty="0"/>
          </a:p>
          <a:p>
            <a:pPr algn="just"/>
            <a:r>
              <a:rPr lang="en-GB" dirty="0" smtClean="0"/>
              <a:t>IPM:</a:t>
            </a:r>
          </a:p>
          <a:p>
            <a:pPr algn="just"/>
            <a:endParaRPr lang="en-GB" dirty="0"/>
          </a:p>
          <a:p>
            <a:pPr algn="just"/>
            <a:r>
              <a:rPr lang="en-GB" dirty="0" smtClean="0"/>
              <a:t>Not part of the ELENA base-line instrumentation.</a:t>
            </a:r>
          </a:p>
          <a:p>
            <a:pPr algn="just"/>
            <a:r>
              <a:rPr lang="en-GB" dirty="0" smtClean="0"/>
              <a:t>First estimations of electron-ion pair production look promising. Will need a gas injection system. Could be installed in section 1.</a:t>
            </a:r>
          </a:p>
          <a:p>
            <a:pPr algn="just"/>
            <a:endParaRPr lang="en-GB" dirty="0"/>
          </a:p>
          <a:p>
            <a:pPr algn="just"/>
            <a:r>
              <a:rPr lang="en-GB" dirty="0" smtClean="0"/>
              <a:t>H</a:t>
            </a:r>
            <a:r>
              <a:rPr lang="en-GB" baseline="30000" dirty="0" smtClean="0"/>
              <a:t>-</a:t>
            </a:r>
            <a:r>
              <a:rPr lang="en-GB" dirty="0" smtClean="0"/>
              <a:t> diagnostics:</a:t>
            </a:r>
          </a:p>
          <a:p>
            <a:pPr algn="just"/>
            <a:endParaRPr lang="en-GB" dirty="0"/>
          </a:p>
          <a:p>
            <a:pPr algn="just"/>
            <a:r>
              <a:rPr lang="en-GB" dirty="0" smtClean="0"/>
              <a:t>Use the fact that the outer electron has a binding energy of only 0.754 eV.</a:t>
            </a:r>
          </a:p>
          <a:p>
            <a:pPr algn="just"/>
            <a:r>
              <a:rPr lang="en-GB" dirty="0" smtClean="0"/>
              <a:t>Can be easily stripped by; light from vacuum gauges, the residual gas or laser light</a:t>
            </a:r>
            <a:r>
              <a:rPr lang="en-GB" dirty="0" smtClean="0"/>
              <a:t>. </a:t>
            </a:r>
            <a:r>
              <a:rPr lang="en-GB" dirty="0" smtClean="0"/>
              <a:t>Use a downstream detector similar to what will be used for the recombination monitor.</a:t>
            </a:r>
          </a:p>
        </p:txBody>
      </p:sp>
    </p:spTree>
    <p:extLst>
      <p:ext uri="{BB962C8B-B14F-4D97-AF65-F5344CB8AC3E}">
        <p14:creationId xmlns:p14="http://schemas.microsoft.com/office/powerpoint/2010/main" val="41193278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934233"/>
            <a:ext cx="4896544" cy="1569660"/>
          </a:xfrm>
          <a:prstGeom prst="rect">
            <a:avLst/>
          </a:prstGeom>
        </p:spPr>
        <p:txBody>
          <a:bodyPr wrap="square">
            <a:spAutoFit/>
          </a:bodyPr>
          <a:lstStyle/>
          <a:p>
            <a:pPr algn="just"/>
            <a:r>
              <a:rPr lang="en-GB" sz="1600" dirty="0" smtClean="0"/>
              <a:t>GEMs have been deployed extensively in the present AD experimental areas and give excellent results for both position and profile measurements. Like multi-wire proportional chambers these detectors are also gas-filled, and essentially the same physical phenomenon is exploited to multiply ionization charge.</a:t>
            </a:r>
            <a:endParaRPr lang="en-GB" sz="1600" dirty="0"/>
          </a:p>
        </p:txBody>
      </p:sp>
      <p:pic>
        <p:nvPicPr>
          <p:cNvPr id="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906217"/>
            <a:ext cx="2841625" cy="18415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4" name="Picture 2" descr="C:\Users\tranquil\Dropbox\Work files\Conferences &amp; Reports\IBIC 2013\GEM_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3212976"/>
            <a:ext cx="3312368" cy="245443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5266" y="3068959"/>
            <a:ext cx="4312495" cy="33493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7301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POT030_Fig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908720"/>
            <a:ext cx="7844618" cy="52385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13239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724" y="757000"/>
            <a:ext cx="4801314" cy="523220"/>
          </a:xfrm>
          <a:prstGeom prst="rect">
            <a:avLst/>
          </a:prstGeom>
          <a:noFill/>
        </p:spPr>
        <p:txBody>
          <a:bodyPr wrap="none" rtlCol="0">
            <a:spAutoFit/>
          </a:bodyPr>
          <a:lstStyle/>
          <a:p>
            <a:r>
              <a:rPr lang="en-GB" sz="2800" b="1" dirty="0" smtClean="0">
                <a:solidFill>
                  <a:schemeClr val="tx2">
                    <a:lumMod val="75000"/>
                  </a:schemeClr>
                </a:solidFill>
              </a:rPr>
              <a:t>BTV measurement examples</a:t>
            </a:r>
            <a:r>
              <a:rPr lang="en-GB" sz="1200" b="1" dirty="0" smtClean="0">
                <a:solidFill>
                  <a:schemeClr val="tx2">
                    <a:lumMod val="75000"/>
                  </a:schemeClr>
                </a:solidFill>
              </a:rPr>
              <a:t> </a:t>
            </a:r>
            <a:r>
              <a:rPr lang="en-GB" sz="1200" b="1" dirty="0">
                <a:solidFill>
                  <a:schemeClr val="tx2">
                    <a:lumMod val="75000"/>
                  </a:schemeClr>
                </a:solidFill>
              </a:rPr>
              <a:t>	</a:t>
            </a:r>
          </a:p>
        </p:txBody>
      </p:sp>
      <p:sp>
        <p:nvSpPr>
          <p:cNvPr id="3" name="Rectangle 2"/>
          <p:cNvSpPr/>
          <p:nvPr/>
        </p:nvSpPr>
        <p:spPr>
          <a:xfrm>
            <a:off x="1325402" y="2532480"/>
            <a:ext cx="1151276" cy="307777"/>
          </a:xfrm>
          <a:prstGeom prst="rect">
            <a:avLst/>
          </a:prstGeom>
        </p:spPr>
        <p:txBody>
          <a:bodyPr wrap="none">
            <a:spAutoFit/>
          </a:bodyPr>
          <a:lstStyle/>
          <a:p>
            <a:pPr algn="ctr"/>
            <a:r>
              <a:rPr lang="en-GB" sz="1400" b="1" dirty="0" smtClean="0">
                <a:solidFill>
                  <a:srgbClr val="0070C0"/>
                </a:solidFill>
              </a:rPr>
              <a:t>DE.MTV7001</a:t>
            </a:r>
            <a:endParaRPr lang="en-GB" sz="1400" dirty="0"/>
          </a:p>
        </p:txBody>
      </p:sp>
      <p:sp>
        <p:nvSpPr>
          <p:cNvPr id="4" name="Rectangle 3"/>
          <p:cNvSpPr/>
          <p:nvPr/>
        </p:nvSpPr>
        <p:spPr>
          <a:xfrm>
            <a:off x="3318697" y="2545159"/>
            <a:ext cx="1151276" cy="307777"/>
          </a:xfrm>
          <a:prstGeom prst="rect">
            <a:avLst/>
          </a:prstGeom>
        </p:spPr>
        <p:txBody>
          <a:bodyPr wrap="none">
            <a:spAutoFit/>
          </a:bodyPr>
          <a:lstStyle/>
          <a:p>
            <a:pPr algn="ctr"/>
            <a:r>
              <a:rPr lang="en-GB" sz="1400" b="1" dirty="0" smtClean="0">
                <a:solidFill>
                  <a:srgbClr val="0070C0"/>
                </a:solidFill>
              </a:rPr>
              <a:t>DE.MTV7045</a:t>
            </a:r>
            <a:endParaRPr lang="en-GB" sz="1400" dirty="0"/>
          </a:p>
        </p:txBody>
      </p:sp>
      <p:sp>
        <p:nvSpPr>
          <p:cNvPr id="5" name="TextBox 4"/>
          <p:cNvSpPr txBox="1"/>
          <p:nvPr/>
        </p:nvSpPr>
        <p:spPr>
          <a:xfrm>
            <a:off x="379327" y="4530383"/>
            <a:ext cx="8345426" cy="338554"/>
          </a:xfrm>
          <a:prstGeom prst="rect">
            <a:avLst/>
          </a:prstGeom>
          <a:noFill/>
        </p:spPr>
        <p:txBody>
          <a:bodyPr wrap="none" rtlCol="0">
            <a:spAutoFit/>
          </a:bodyPr>
          <a:lstStyle/>
          <a:p>
            <a:r>
              <a:rPr lang="en-GB" sz="1600" dirty="0" smtClean="0">
                <a:solidFill>
                  <a:schemeClr val="tx2">
                    <a:lumMod val="75000"/>
                  </a:schemeClr>
                </a:solidFill>
              </a:rPr>
              <a:t>These measurements validated the use of BTV instruments for AD extraction lines (BASE + ELENA) </a:t>
            </a:r>
            <a:endParaRPr lang="en-GB" sz="1600" dirty="0">
              <a:solidFill>
                <a:schemeClr val="tx2">
                  <a:lumMod val="75000"/>
                </a:schemeClr>
              </a:solidFill>
            </a:endParaRPr>
          </a:p>
        </p:txBody>
      </p:sp>
      <p:sp>
        <p:nvSpPr>
          <p:cNvPr id="6" name="TextBox 5"/>
          <p:cNvSpPr txBox="1"/>
          <p:nvPr/>
        </p:nvSpPr>
        <p:spPr>
          <a:xfrm>
            <a:off x="286656" y="4787280"/>
            <a:ext cx="2954655" cy="523220"/>
          </a:xfrm>
          <a:prstGeom prst="rect">
            <a:avLst/>
          </a:prstGeom>
          <a:noFill/>
        </p:spPr>
        <p:txBody>
          <a:bodyPr wrap="none" rtlCol="0">
            <a:spAutoFit/>
          </a:bodyPr>
          <a:lstStyle/>
          <a:p>
            <a:r>
              <a:rPr lang="en-GB" sz="2800" b="1" dirty="0" smtClean="0">
                <a:solidFill>
                  <a:schemeClr val="tx2">
                    <a:lumMod val="75000"/>
                  </a:schemeClr>
                </a:solidFill>
              </a:rPr>
              <a:t>BTV screen type</a:t>
            </a:r>
            <a:r>
              <a:rPr lang="en-GB" sz="1200" b="1" dirty="0">
                <a:solidFill>
                  <a:schemeClr val="tx2">
                    <a:lumMod val="75000"/>
                  </a:schemeClr>
                </a:solidFill>
              </a:rPr>
              <a:t>	</a:t>
            </a:r>
          </a:p>
        </p:txBody>
      </p:sp>
      <p:sp>
        <p:nvSpPr>
          <p:cNvPr id="7" name="TextBox 6"/>
          <p:cNvSpPr txBox="1"/>
          <p:nvPr/>
        </p:nvSpPr>
        <p:spPr>
          <a:xfrm>
            <a:off x="379389" y="5301208"/>
            <a:ext cx="5026441" cy="1077218"/>
          </a:xfrm>
          <a:prstGeom prst="rect">
            <a:avLst/>
          </a:prstGeom>
          <a:noFill/>
        </p:spPr>
        <p:txBody>
          <a:bodyPr wrap="none" rtlCol="0">
            <a:spAutoFit/>
          </a:bodyPr>
          <a:lstStyle/>
          <a:p>
            <a:r>
              <a:rPr lang="en-GB" sz="1600" dirty="0" smtClean="0">
                <a:solidFill>
                  <a:schemeClr val="tx2">
                    <a:lumMod val="75000"/>
                  </a:schemeClr>
                </a:solidFill>
              </a:rPr>
              <a:t>Type 		Al2O3:CrO2</a:t>
            </a:r>
          </a:p>
          <a:p>
            <a:r>
              <a:rPr lang="en-GB" sz="1600" dirty="0" smtClean="0">
                <a:solidFill>
                  <a:schemeClr val="tx2">
                    <a:lumMod val="75000"/>
                  </a:schemeClr>
                </a:solidFill>
              </a:rPr>
              <a:t>Thickness 		1mm</a:t>
            </a:r>
          </a:p>
          <a:p>
            <a:r>
              <a:rPr lang="en-GB" sz="1600" dirty="0" smtClean="0">
                <a:solidFill>
                  <a:schemeClr val="tx2">
                    <a:lumMod val="75000"/>
                  </a:schemeClr>
                </a:solidFill>
              </a:rPr>
              <a:t>Calibration marks	No grid anymore to better optimize </a:t>
            </a:r>
          </a:p>
          <a:p>
            <a:r>
              <a:rPr lang="en-GB" sz="1600" dirty="0">
                <a:solidFill>
                  <a:schemeClr val="tx2">
                    <a:lumMod val="75000"/>
                  </a:schemeClr>
                </a:solidFill>
              </a:rPr>
              <a:t>	</a:t>
            </a:r>
            <a:r>
              <a:rPr lang="en-GB" sz="1600" dirty="0" smtClean="0">
                <a:solidFill>
                  <a:schemeClr val="tx2">
                    <a:lumMod val="75000"/>
                  </a:schemeClr>
                </a:solidFill>
              </a:rPr>
              <a:t>	the S/N with image digitalization </a:t>
            </a:r>
            <a:endParaRPr lang="en-GB" sz="1600" dirty="0">
              <a:solidFill>
                <a:schemeClr val="tx2">
                  <a:lumMod val="75000"/>
                </a:schemeClr>
              </a:solidFill>
            </a:endParaRPr>
          </a:p>
        </p:txBody>
      </p:sp>
      <p:pic>
        <p:nvPicPr>
          <p:cNvPr id="8" name="Picture 2" descr="N:\BTV\AD\2014_05_27\DE.BTV7001_S1.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5736" t="4791" r="11755"/>
          <a:stretch/>
        </p:blipFill>
        <p:spPr bwMode="auto">
          <a:xfrm rot="10800000" flipH="1">
            <a:off x="7148877" y="5449121"/>
            <a:ext cx="848209" cy="86617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N:\BTV\AD\2012_03_13\DE.MTV7001_S1.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528" r="14231"/>
          <a:stretch/>
        </p:blipFill>
        <p:spPr bwMode="auto">
          <a:xfrm>
            <a:off x="6012160" y="5437909"/>
            <a:ext cx="849648" cy="866176"/>
          </a:xfrm>
          <a:prstGeom prst="rect">
            <a:avLst/>
          </a:prstGeom>
          <a:noFill/>
          <a:extLst>
            <a:ext uri="{909E8E84-426E-40DD-AFC4-6F175D3DCCD1}">
              <a14:hiddenFill xmlns:a14="http://schemas.microsoft.com/office/drawing/2010/main">
                <a:solidFill>
                  <a:srgbClr val="FFFFFF"/>
                </a:solidFill>
              </a14:hiddenFill>
            </a:ext>
          </a:extLst>
        </p:spPr>
      </p:pic>
      <p:sp>
        <p:nvSpPr>
          <p:cNvPr id="10" name="Multiply 9"/>
          <p:cNvSpPr/>
          <p:nvPr/>
        </p:nvSpPr>
        <p:spPr>
          <a:xfrm>
            <a:off x="6184956" y="5025263"/>
            <a:ext cx="504056" cy="418976"/>
          </a:xfrm>
          <a:prstGeom prst="mathMultiply">
            <a:avLst>
              <a:gd name="adj1" fmla="val 1534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5" descr="C:\Users\sburger\AppData\Local\Microsoft\Windows\Temporary Internet Files\Content.IE5\TLAG9QSB\MC90044131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46842" y="5002413"/>
            <a:ext cx="435496" cy="43549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G:\Departments\AB\Groups\BI\Sections\PM\Stephane\BTV\AD\BASE\First beams\DE5.BTV37_20140916174325.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67324" y="2905921"/>
            <a:ext cx="1721688" cy="128274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7" descr="G:\Departments\AB\Groups\BI\Sections\PM\Stephane\BTV\AD\BASE\First beams\DE5.BTV15_0_20140912180636.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33491" y="2905920"/>
            <a:ext cx="1721688" cy="128274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8" descr="G:\Departments\AB\Groups\BI\Sections\PM\Stephane\BTV\AD\BASE\First beams\DE5.BTV32_0.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40196" y="2905921"/>
            <a:ext cx="1721688" cy="128274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G:\Departments\AB\Groups\BI\Sections\PM\Stephane\BTV\AD\Antiproton snapshots\DE_MTV7001 AntiProton beam ejected2011_06_23.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57130" y="1318028"/>
            <a:ext cx="1704754" cy="126796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G:\Departments\AB\Groups\BI\Sections\PM\Stephane\BTV\AD\Antiproton snapshots\DE_MTV7045 AntiProton beam ejected2011_06_23.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050335" y="1318028"/>
            <a:ext cx="1712197" cy="1273500"/>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1431787" y="4188664"/>
            <a:ext cx="999825" cy="307777"/>
          </a:xfrm>
          <a:prstGeom prst="rect">
            <a:avLst/>
          </a:prstGeom>
        </p:spPr>
        <p:txBody>
          <a:bodyPr wrap="none">
            <a:spAutoFit/>
          </a:bodyPr>
          <a:lstStyle/>
          <a:p>
            <a:pPr algn="ctr"/>
            <a:r>
              <a:rPr lang="en-GB" sz="1400" b="1" dirty="0" smtClean="0">
                <a:solidFill>
                  <a:srgbClr val="0070C0"/>
                </a:solidFill>
              </a:rPr>
              <a:t>DE5.BTV15</a:t>
            </a:r>
            <a:endParaRPr lang="en-GB" sz="1400" dirty="0"/>
          </a:p>
        </p:txBody>
      </p:sp>
      <p:sp>
        <p:nvSpPr>
          <p:cNvPr id="18" name="Rectangle 17"/>
          <p:cNvSpPr/>
          <p:nvPr/>
        </p:nvSpPr>
        <p:spPr>
          <a:xfrm>
            <a:off x="3425080" y="4201343"/>
            <a:ext cx="999825" cy="307777"/>
          </a:xfrm>
          <a:prstGeom prst="rect">
            <a:avLst/>
          </a:prstGeom>
        </p:spPr>
        <p:txBody>
          <a:bodyPr wrap="none">
            <a:spAutoFit/>
          </a:bodyPr>
          <a:lstStyle/>
          <a:p>
            <a:pPr algn="ctr"/>
            <a:r>
              <a:rPr lang="en-GB" sz="1400" b="1" dirty="0" smtClean="0">
                <a:solidFill>
                  <a:srgbClr val="0070C0"/>
                </a:solidFill>
              </a:rPr>
              <a:t>DE5.BTV32</a:t>
            </a:r>
            <a:endParaRPr lang="en-GB" sz="1400" dirty="0"/>
          </a:p>
        </p:txBody>
      </p:sp>
      <p:sp>
        <p:nvSpPr>
          <p:cNvPr id="19" name="Rectangle 18"/>
          <p:cNvSpPr/>
          <p:nvPr/>
        </p:nvSpPr>
        <p:spPr>
          <a:xfrm>
            <a:off x="5361435" y="4188663"/>
            <a:ext cx="999825" cy="307777"/>
          </a:xfrm>
          <a:prstGeom prst="rect">
            <a:avLst/>
          </a:prstGeom>
        </p:spPr>
        <p:txBody>
          <a:bodyPr wrap="none">
            <a:spAutoFit/>
          </a:bodyPr>
          <a:lstStyle/>
          <a:p>
            <a:pPr algn="ctr"/>
            <a:r>
              <a:rPr lang="en-GB" sz="1400" b="1" dirty="0" smtClean="0">
                <a:solidFill>
                  <a:srgbClr val="0070C0"/>
                </a:solidFill>
              </a:rPr>
              <a:t>DE5.BTV37</a:t>
            </a:r>
            <a:endParaRPr lang="en-GB" sz="1400" dirty="0"/>
          </a:p>
        </p:txBody>
      </p:sp>
      <p:sp>
        <p:nvSpPr>
          <p:cNvPr id="20" name="Rectangle 19"/>
          <p:cNvSpPr/>
          <p:nvPr/>
        </p:nvSpPr>
        <p:spPr>
          <a:xfrm>
            <a:off x="6952698" y="1798120"/>
            <a:ext cx="1517981" cy="307777"/>
          </a:xfrm>
          <a:prstGeom prst="rect">
            <a:avLst/>
          </a:prstGeom>
        </p:spPr>
        <p:txBody>
          <a:bodyPr wrap="none">
            <a:spAutoFit/>
          </a:bodyPr>
          <a:lstStyle/>
          <a:p>
            <a:pPr algn="ctr"/>
            <a:r>
              <a:rPr lang="en-GB" sz="1400" b="1" dirty="0" smtClean="0">
                <a:solidFill>
                  <a:srgbClr val="0070C0"/>
                </a:solidFill>
              </a:rPr>
              <a:t>AD extraction line</a:t>
            </a:r>
            <a:endParaRPr lang="en-GB" sz="1400" dirty="0"/>
          </a:p>
        </p:txBody>
      </p:sp>
      <p:sp>
        <p:nvSpPr>
          <p:cNvPr id="21" name="Rectangle 20"/>
          <p:cNvSpPr/>
          <p:nvPr/>
        </p:nvSpPr>
        <p:spPr>
          <a:xfrm>
            <a:off x="7139322" y="3393402"/>
            <a:ext cx="1144737" cy="307777"/>
          </a:xfrm>
          <a:prstGeom prst="rect">
            <a:avLst/>
          </a:prstGeom>
        </p:spPr>
        <p:txBody>
          <a:bodyPr wrap="none">
            <a:spAutoFit/>
          </a:bodyPr>
          <a:lstStyle/>
          <a:p>
            <a:pPr algn="ctr"/>
            <a:r>
              <a:rPr lang="en-GB" sz="1400" b="1" dirty="0" smtClean="0">
                <a:solidFill>
                  <a:srgbClr val="0070C0"/>
                </a:solidFill>
              </a:rPr>
              <a:t>AD BASE line</a:t>
            </a:r>
            <a:endParaRPr lang="en-GB" sz="1400" dirty="0"/>
          </a:p>
        </p:txBody>
      </p:sp>
    </p:spTree>
    <p:extLst>
      <p:ext uri="{BB962C8B-B14F-4D97-AF65-F5344CB8AC3E}">
        <p14:creationId xmlns:p14="http://schemas.microsoft.com/office/powerpoint/2010/main" val="811321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5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3083345"/>
            <a:ext cx="3984748" cy="3427211"/>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5976" y="1310793"/>
            <a:ext cx="4720796" cy="2953565"/>
          </a:xfrm>
          <a:prstGeom prst="rect">
            <a:avLst/>
          </a:prstGeom>
        </p:spPr>
      </p:pic>
      <p:sp>
        <p:nvSpPr>
          <p:cNvPr id="4" name="TextBox 3"/>
          <p:cNvSpPr txBox="1"/>
          <p:nvPr/>
        </p:nvSpPr>
        <p:spPr>
          <a:xfrm>
            <a:off x="5076056" y="5589240"/>
            <a:ext cx="3733149" cy="646331"/>
          </a:xfrm>
          <a:prstGeom prst="rect">
            <a:avLst/>
          </a:prstGeom>
          <a:noFill/>
          <a:ln w="12700">
            <a:solidFill>
              <a:schemeClr val="accent1">
                <a:shade val="95000"/>
                <a:satMod val="105000"/>
              </a:schemeClr>
            </a:solidFill>
          </a:ln>
        </p:spPr>
        <p:txBody>
          <a:bodyPr wrap="square" rtlCol="0">
            <a:spAutoFit/>
          </a:bodyPr>
          <a:lstStyle/>
          <a:p>
            <a:r>
              <a:rPr lang="en-GB" dirty="0"/>
              <a:t>Push </a:t>
            </a:r>
            <a:r>
              <a:rPr lang="en-GB" dirty="0" smtClean="0"/>
              <a:t>pull - With spring extend/return pneumatic system</a:t>
            </a:r>
            <a:endParaRPr lang="fr-FR" dirty="0"/>
          </a:p>
        </p:txBody>
      </p:sp>
      <p:sp>
        <p:nvSpPr>
          <p:cNvPr id="5" name="TextBox 4"/>
          <p:cNvSpPr txBox="1"/>
          <p:nvPr/>
        </p:nvSpPr>
        <p:spPr>
          <a:xfrm>
            <a:off x="755576" y="2418243"/>
            <a:ext cx="977127" cy="369332"/>
          </a:xfrm>
          <a:prstGeom prst="rect">
            <a:avLst/>
          </a:prstGeom>
          <a:noFill/>
          <a:ln w="12700">
            <a:solidFill>
              <a:schemeClr val="accent1"/>
            </a:solidFill>
          </a:ln>
        </p:spPr>
        <p:txBody>
          <a:bodyPr wrap="none" rtlCol="0">
            <a:spAutoFit/>
          </a:bodyPr>
          <a:lstStyle/>
          <a:p>
            <a:r>
              <a:rPr lang="en-GB" dirty="0" smtClean="0"/>
              <a:t>SEPTUM</a:t>
            </a:r>
            <a:endParaRPr lang="fr-FR" dirty="0"/>
          </a:p>
        </p:txBody>
      </p:sp>
      <p:sp>
        <p:nvSpPr>
          <p:cNvPr id="6" name="TextBox 5"/>
          <p:cNvSpPr txBox="1"/>
          <p:nvPr/>
        </p:nvSpPr>
        <p:spPr>
          <a:xfrm>
            <a:off x="1781427" y="2418244"/>
            <a:ext cx="843501" cy="369332"/>
          </a:xfrm>
          <a:prstGeom prst="rect">
            <a:avLst/>
          </a:prstGeom>
          <a:noFill/>
          <a:ln w="12700">
            <a:solidFill>
              <a:schemeClr val="accent1"/>
            </a:solidFill>
          </a:ln>
        </p:spPr>
        <p:txBody>
          <a:bodyPr wrap="none" rtlCol="0">
            <a:spAutoFit/>
          </a:bodyPr>
          <a:lstStyle/>
          <a:p>
            <a:r>
              <a:rPr lang="en-GB" dirty="0" smtClean="0"/>
              <a:t>KICKER</a:t>
            </a:r>
            <a:endParaRPr lang="fr-FR" dirty="0"/>
          </a:p>
        </p:txBody>
      </p:sp>
      <p:cxnSp>
        <p:nvCxnSpPr>
          <p:cNvPr id="7" name="Straight Arrow Connector 6"/>
          <p:cNvCxnSpPr>
            <a:stCxn id="5" idx="2"/>
          </p:cNvCxnSpPr>
          <p:nvPr/>
        </p:nvCxnSpPr>
        <p:spPr>
          <a:xfrm flipH="1">
            <a:off x="323529" y="2787575"/>
            <a:ext cx="920611" cy="1721544"/>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076056" y="4769276"/>
            <a:ext cx="3145541" cy="646331"/>
          </a:xfrm>
          <a:prstGeom prst="rect">
            <a:avLst/>
          </a:prstGeom>
          <a:noFill/>
          <a:ln w="12700">
            <a:solidFill>
              <a:schemeClr val="accent1"/>
            </a:solidFill>
          </a:ln>
        </p:spPr>
        <p:txBody>
          <a:bodyPr wrap="none" rtlCol="0">
            <a:spAutoFit/>
          </a:bodyPr>
          <a:lstStyle/>
          <a:p>
            <a:r>
              <a:rPr lang="en-GB" dirty="0" smtClean="0"/>
              <a:t>622mm </a:t>
            </a:r>
          </a:p>
          <a:p>
            <a:r>
              <a:rPr lang="en-GB" dirty="0" smtClean="0"/>
              <a:t>(Distance between two flanges)</a:t>
            </a:r>
            <a:endParaRPr lang="fr-FR" dirty="0"/>
          </a:p>
        </p:txBody>
      </p:sp>
      <p:cxnSp>
        <p:nvCxnSpPr>
          <p:cNvPr id="9" name="Straight Arrow Connector 8"/>
          <p:cNvCxnSpPr>
            <a:stCxn id="4" idx="1"/>
          </p:cNvCxnSpPr>
          <p:nvPr/>
        </p:nvCxnSpPr>
        <p:spPr>
          <a:xfrm flipH="1">
            <a:off x="2648070" y="5912406"/>
            <a:ext cx="2427986" cy="342473"/>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6" idx="2"/>
          </p:cNvCxnSpPr>
          <p:nvPr/>
        </p:nvCxnSpPr>
        <p:spPr>
          <a:xfrm>
            <a:off x="2203178" y="2787576"/>
            <a:ext cx="838393" cy="875995"/>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8" idx="1"/>
          </p:cNvCxnSpPr>
          <p:nvPr/>
        </p:nvCxnSpPr>
        <p:spPr>
          <a:xfrm flipH="1" flipV="1">
            <a:off x="2727712" y="4769276"/>
            <a:ext cx="2348344" cy="323166"/>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12" name="Title 1"/>
          <p:cNvSpPr txBox="1">
            <a:spLocks/>
          </p:cNvSpPr>
          <p:nvPr/>
        </p:nvSpPr>
        <p:spPr>
          <a:xfrm>
            <a:off x="286656" y="799996"/>
            <a:ext cx="5273367" cy="523220"/>
          </a:xfrm>
          <a:prstGeom prst="rect">
            <a:avLst/>
          </a:prstGeom>
          <a:noFill/>
        </p:spPr>
        <p:txBody>
          <a:bodyPr wrap="none" rtlCol="0">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800" b="1" smtClean="0">
                <a:solidFill>
                  <a:schemeClr val="tx2">
                    <a:lumMod val="75000"/>
                  </a:schemeClr>
                </a:solidFill>
                <a:latin typeface="+mn-lt"/>
                <a:ea typeface="+mn-ea"/>
                <a:cs typeface="+mn-cs"/>
              </a:rPr>
              <a:t>Screen Location / space constraint</a:t>
            </a:r>
            <a:endParaRPr lang="fr-FR" sz="2800" b="1" dirty="0">
              <a:solidFill>
                <a:schemeClr val="tx2">
                  <a:lumMod val="75000"/>
                </a:schemeClr>
              </a:solidFill>
              <a:latin typeface="+mn-lt"/>
              <a:ea typeface="+mn-ea"/>
              <a:cs typeface="+mn-cs"/>
            </a:endParaRPr>
          </a:p>
        </p:txBody>
      </p:sp>
    </p:spTree>
    <p:extLst>
      <p:ext uri="{BB962C8B-B14F-4D97-AF65-F5344CB8AC3E}">
        <p14:creationId xmlns:p14="http://schemas.microsoft.com/office/powerpoint/2010/main" val="3733642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5374" y="3429000"/>
            <a:ext cx="5292080" cy="3127339"/>
          </a:xfrm>
          <a:prstGeom prst="rect">
            <a:avLst/>
          </a:prstGeom>
        </p:spPr>
      </p:pic>
      <p:pic>
        <p:nvPicPr>
          <p:cNvPr id="3" name="Content Placeholder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162652">
            <a:off x="468418" y="986267"/>
            <a:ext cx="5151102" cy="3217783"/>
          </a:xfrm>
          <a:prstGeom prst="rect">
            <a:avLst/>
          </a:prstGeom>
        </p:spPr>
      </p:pic>
      <p:sp>
        <p:nvSpPr>
          <p:cNvPr id="4" name="TextBox 3"/>
          <p:cNvSpPr txBox="1"/>
          <p:nvPr/>
        </p:nvSpPr>
        <p:spPr>
          <a:xfrm>
            <a:off x="304724" y="745540"/>
            <a:ext cx="1113638" cy="523220"/>
          </a:xfrm>
          <a:prstGeom prst="rect">
            <a:avLst/>
          </a:prstGeom>
          <a:noFill/>
        </p:spPr>
        <p:txBody>
          <a:bodyPr wrap="none" rtlCol="0">
            <a:spAutoFit/>
          </a:bodyPr>
          <a:lstStyle/>
          <a:p>
            <a:r>
              <a:rPr lang="en-GB" sz="2800" b="1" dirty="0" smtClean="0">
                <a:solidFill>
                  <a:schemeClr val="tx2">
                    <a:lumMod val="75000"/>
                  </a:schemeClr>
                </a:solidFill>
              </a:rPr>
              <a:t>Vessel</a:t>
            </a:r>
            <a:endParaRPr lang="en-GB" sz="2800" b="1" dirty="0">
              <a:solidFill>
                <a:schemeClr val="tx2">
                  <a:lumMod val="75000"/>
                </a:schemeClr>
              </a:solidFill>
            </a:endParaRPr>
          </a:p>
        </p:txBody>
      </p:sp>
      <p:sp>
        <p:nvSpPr>
          <p:cNvPr id="5" name="TextBox 4"/>
          <p:cNvSpPr txBox="1"/>
          <p:nvPr/>
        </p:nvSpPr>
        <p:spPr>
          <a:xfrm>
            <a:off x="5292080" y="3052189"/>
            <a:ext cx="1411733" cy="369332"/>
          </a:xfrm>
          <a:prstGeom prst="rect">
            <a:avLst/>
          </a:prstGeom>
          <a:noFill/>
          <a:ln>
            <a:solidFill>
              <a:schemeClr val="accent1">
                <a:shade val="95000"/>
                <a:satMod val="105000"/>
              </a:schemeClr>
            </a:solidFill>
          </a:ln>
        </p:spPr>
        <p:txBody>
          <a:bodyPr wrap="none" rtlCol="0">
            <a:spAutoFit/>
          </a:bodyPr>
          <a:lstStyle/>
          <a:p>
            <a:r>
              <a:rPr lang="en-GB" dirty="0" smtClean="0"/>
              <a:t>cut  Top view</a:t>
            </a:r>
            <a:endParaRPr lang="fr-FR" dirty="0"/>
          </a:p>
        </p:txBody>
      </p:sp>
      <p:sp>
        <p:nvSpPr>
          <p:cNvPr id="6" name="TextBox 5"/>
          <p:cNvSpPr txBox="1"/>
          <p:nvPr/>
        </p:nvSpPr>
        <p:spPr>
          <a:xfrm>
            <a:off x="683538" y="4148492"/>
            <a:ext cx="2398157" cy="369332"/>
          </a:xfrm>
          <a:prstGeom prst="rect">
            <a:avLst/>
          </a:prstGeom>
          <a:noFill/>
          <a:ln w="12700">
            <a:solidFill>
              <a:schemeClr val="accent1">
                <a:shade val="95000"/>
                <a:satMod val="105000"/>
              </a:schemeClr>
            </a:solidFill>
          </a:ln>
        </p:spPr>
        <p:txBody>
          <a:bodyPr wrap="none" rtlCol="0">
            <a:spAutoFit/>
          </a:bodyPr>
          <a:lstStyle/>
          <a:p>
            <a:r>
              <a:rPr lang="en-GB" dirty="0" smtClean="0"/>
              <a:t> Vessel thickness =3mm</a:t>
            </a:r>
            <a:endParaRPr lang="fr-FR" dirty="0"/>
          </a:p>
        </p:txBody>
      </p:sp>
    </p:spTree>
    <p:extLst>
      <p:ext uri="{BB962C8B-B14F-4D97-AF65-F5344CB8AC3E}">
        <p14:creationId xmlns:p14="http://schemas.microsoft.com/office/powerpoint/2010/main" val="2771692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rot="21209256">
            <a:off x="338858" y="1084116"/>
            <a:ext cx="7116856" cy="3772122"/>
            <a:chOff x="332963" y="1513654"/>
            <a:chExt cx="7529143" cy="3859561"/>
          </a:xfrm>
        </p:grpSpPr>
        <p:pic>
          <p:nvPicPr>
            <p:cNvPr id="13" name="Picture 2" descr="\\cern.ch\dfs\Users\n\nsharmaz\Desktop\pushpull JPG for SMC\Push pull 12843 - iso 1.jpg"/>
            <p:cNvPicPr>
              <a:picLocks noChangeAspect="1" noChangeArrowheads="1"/>
            </p:cNvPicPr>
            <p:nvPr/>
          </p:nvPicPr>
          <p:blipFill rotWithShape="1">
            <a:blip r:embed="rId2">
              <a:extLst>
                <a:ext uri="{28A0092B-C50C-407E-A947-70E740481C1C}">
                  <a14:useLocalDpi xmlns:a14="http://schemas.microsoft.com/office/drawing/2010/main" val="0"/>
                </a:ext>
              </a:extLst>
            </a:blip>
            <a:srcRect l="21565" t="24540" r="14021" b="21860"/>
            <a:stretch/>
          </p:blipFill>
          <p:spPr bwMode="auto">
            <a:xfrm>
              <a:off x="332963" y="1513654"/>
              <a:ext cx="7529143" cy="3859561"/>
            </a:xfrm>
            <a:prstGeom prst="rect">
              <a:avLst/>
            </a:prstGeom>
            <a:noFill/>
            <a:extLst>
              <a:ext uri="{909E8E84-426E-40DD-AFC4-6F175D3DCCD1}">
                <a14:hiddenFill xmlns:a14="http://schemas.microsoft.com/office/drawing/2010/main">
                  <a:solidFill>
                    <a:srgbClr val="FFFFFF"/>
                  </a:solidFill>
                </a14:hiddenFill>
              </a:ext>
            </a:extLst>
          </p:spPr>
        </p:pic>
        <p:sp>
          <p:nvSpPr>
            <p:cNvPr id="14" name="Oval 13"/>
            <p:cNvSpPr/>
            <p:nvPr/>
          </p:nvSpPr>
          <p:spPr>
            <a:xfrm>
              <a:off x="3313539" y="2481287"/>
              <a:ext cx="1220778" cy="850824"/>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extBox 1"/>
          <p:cNvSpPr txBox="1"/>
          <p:nvPr/>
        </p:nvSpPr>
        <p:spPr>
          <a:xfrm>
            <a:off x="304724" y="745540"/>
            <a:ext cx="3877985" cy="523220"/>
          </a:xfrm>
          <a:prstGeom prst="rect">
            <a:avLst/>
          </a:prstGeom>
          <a:noFill/>
        </p:spPr>
        <p:txBody>
          <a:bodyPr wrap="none" rtlCol="0">
            <a:spAutoFit/>
          </a:bodyPr>
          <a:lstStyle/>
          <a:p>
            <a:r>
              <a:rPr lang="en-GB" sz="2800" b="1" dirty="0">
                <a:solidFill>
                  <a:schemeClr val="tx2">
                    <a:lumMod val="75000"/>
                  </a:schemeClr>
                </a:solidFill>
              </a:rPr>
              <a:t>MPPL 100 – 100 – P </a:t>
            </a:r>
            <a:r>
              <a:rPr lang="en-GB" sz="2800" b="1" dirty="0" smtClean="0">
                <a:solidFill>
                  <a:schemeClr val="tx2">
                    <a:lumMod val="75000"/>
                  </a:schemeClr>
                </a:solidFill>
              </a:rPr>
              <a:t>(1)</a:t>
            </a:r>
            <a:r>
              <a:rPr lang="en-GB" sz="2800" b="1" dirty="0">
                <a:solidFill>
                  <a:schemeClr val="tx2">
                    <a:lumMod val="75000"/>
                  </a:schemeClr>
                </a:solidFill>
              </a:rPr>
              <a:t>	</a:t>
            </a:r>
          </a:p>
        </p:txBody>
      </p:sp>
      <p:sp>
        <p:nvSpPr>
          <p:cNvPr id="3" name="Rectangle 2"/>
          <p:cNvSpPr/>
          <p:nvPr/>
        </p:nvSpPr>
        <p:spPr>
          <a:xfrm>
            <a:off x="530990" y="1313554"/>
            <a:ext cx="2231775" cy="74095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chemeClr val="tx1"/>
                </a:solidFill>
              </a:rPr>
              <a:t>Connection structure of Drive thimble with pneumatic Rod</a:t>
            </a:r>
            <a:endParaRPr lang="en-GB" sz="1600" dirty="0">
              <a:solidFill>
                <a:schemeClr val="tx1"/>
              </a:solidFill>
            </a:endParaRPr>
          </a:p>
        </p:txBody>
      </p:sp>
      <p:sp>
        <p:nvSpPr>
          <p:cNvPr id="4" name="Rectangle 3"/>
          <p:cNvSpPr/>
          <p:nvPr/>
        </p:nvSpPr>
        <p:spPr>
          <a:xfrm>
            <a:off x="2063300" y="4077072"/>
            <a:ext cx="3317211" cy="97362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smtClean="0">
                <a:solidFill>
                  <a:schemeClr val="tx1"/>
                </a:solidFill>
              </a:rPr>
              <a:t>Note : Connection structure of Drive Thimble also serves as a Anti – Rotation tool and assures linear movement of inner Vacuum Shaft ! </a:t>
            </a:r>
          </a:p>
        </p:txBody>
      </p:sp>
      <p:cxnSp>
        <p:nvCxnSpPr>
          <p:cNvPr id="5" name="Elbow Connector 4"/>
          <p:cNvCxnSpPr>
            <a:stCxn id="3" idx="3"/>
          </p:cNvCxnSpPr>
          <p:nvPr/>
        </p:nvCxnSpPr>
        <p:spPr>
          <a:xfrm>
            <a:off x="2762765" y="1684031"/>
            <a:ext cx="864828" cy="370476"/>
          </a:xfrm>
          <a:prstGeom prst="bentConnector2">
            <a:avLst/>
          </a:prstGeom>
          <a:ln w="127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 name="Elbow Connector 5"/>
          <p:cNvCxnSpPr>
            <a:endCxn id="4" idx="0"/>
          </p:cNvCxnSpPr>
          <p:nvPr/>
        </p:nvCxnSpPr>
        <p:spPr>
          <a:xfrm rot="16200000" flipH="1">
            <a:off x="3123714" y="3478879"/>
            <a:ext cx="1196383" cy="1"/>
          </a:xfrm>
          <a:prstGeom prst="bentConnector3">
            <a:avLst>
              <a:gd name="adj1" fmla="val 50000"/>
            </a:avLst>
          </a:prstGeom>
          <a:ln w="127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5580112" y="2348880"/>
            <a:ext cx="3168352" cy="3900259"/>
          </a:xfrm>
          <a:prstGeom prst="rect">
            <a:avLst/>
          </a:prstGeom>
          <a:noFill/>
          <a:ln w="15875">
            <a:noFill/>
          </a:ln>
        </p:spPr>
        <p:style>
          <a:lnRef idx="2">
            <a:schemeClr val="accent1">
              <a:shade val="50000"/>
            </a:schemeClr>
          </a:lnRef>
          <a:fillRef idx="1">
            <a:schemeClr val="accent1"/>
          </a:fillRef>
          <a:effectRef idx="0">
            <a:schemeClr val="accent1"/>
          </a:effectRef>
          <a:fontRef idx="minor">
            <a:schemeClr val="lt1"/>
          </a:fontRef>
        </p:style>
        <p:txBody>
          <a:bodyPr lIns="72000" rIns="108000" rtlCol="0" anchor="ctr"/>
          <a:lstStyle/>
          <a:p>
            <a:pPr algn="just"/>
            <a:r>
              <a:rPr lang="en-GB" sz="2000" dirty="0" smtClean="0">
                <a:solidFill>
                  <a:schemeClr val="tx1"/>
                </a:solidFill>
              </a:rPr>
              <a:t>Device description:</a:t>
            </a:r>
          </a:p>
          <a:p>
            <a:pPr marL="324000" indent="-285750" algn="just">
              <a:spcBef>
                <a:spcPts val="200"/>
              </a:spcBef>
              <a:spcAft>
                <a:spcPts val="200"/>
              </a:spcAft>
              <a:buFont typeface="Arial" panose="020B0604020202020204" pitchFamily="34" charset="0"/>
              <a:buChar char="•"/>
            </a:pPr>
            <a:r>
              <a:rPr lang="en-GB" sz="1400" dirty="0">
                <a:solidFill>
                  <a:schemeClr val="tx1"/>
                </a:solidFill>
              </a:rPr>
              <a:t>P</a:t>
            </a:r>
            <a:r>
              <a:rPr lang="en-GB" sz="1400" dirty="0" smtClean="0">
                <a:solidFill>
                  <a:schemeClr val="tx1"/>
                </a:solidFill>
              </a:rPr>
              <a:t>rovides linear motion </a:t>
            </a:r>
            <a:r>
              <a:rPr lang="en-GB" sz="1400" dirty="0">
                <a:solidFill>
                  <a:schemeClr val="tx1"/>
                </a:solidFill>
              </a:rPr>
              <a:t>of the vacuum </a:t>
            </a:r>
            <a:r>
              <a:rPr lang="en-GB" sz="1400" dirty="0" smtClean="0">
                <a:solidFill>
                  <a:schemeClr val="tx1"/>
                </a:solidFill>
              </a:rPr>
              <a:t>shaft.</a:t>
            </a:r>
          </a:p>
          <a:p>
            <a:pPr marL="324000" indent="-285750" algn="just">
              <a:spcBef>
                <a:spcPts val="200"/>
              </a:spcBef>
              <a:spcAft>
                <a:spcPts val="200"/>
              </a:spcAft>
              <a:buFont typeface="Arial" panose="020B0604020202020204" pitchFamily="34" charset="0"/>
              <a:buChar char="•"/>
            </a:pPr>
            <a:r>
              <a:rPr lang="en-GB" sz="1400" dirty="0" smtClean="0">
                <a:solidFill>
                  <a:schemeClr val="tx1"/>
                </a:solidFill>
              </a:rPr>
              <a:t>Vacuum shaft and Drive Thimble are </a:t>
            </a:r>
            <a:r>
              <a:rPr lang="en-GB" sz="1400" b="1" dirty="0" smtClean="0">
                <a:solidFill>
                  <a:schemeClr val="tx1"/>
                </a:solidFill>
              </a:rPr>
              <a:t>magnetically coupled</a:t>
            </a:r>
            <a:r>
              <a:rPr lang="en-GB" sz="1400" dirty="0" smtClean="0">
                <a:solidFill>
                  <a:schemeClr val="tx1"/>
                </a:solidFill>
              </a:rPr>
              <a:t>.</a:t>
            </a:r>
          </a:p>
          <a:p>
            <a:pPr marL="324000" indent="-285750" algn="just">
              <a:spcBef>
                <a:spcPts val="200"/>
              </a:spcBef>
              <a:spcAft>
                <a:spcPts val="200"/>
              </a:spcAft>
              <a:buFont typeface="Arial" panose="020B0604020202020204" pitchFamily="34" charset="0"/>
              <a:buChar char="•"/>
            </a:pPr>
            <a:r>
              <a:rPr lang="en-GB" sz="1400" dirty="0" smtClean="0">
                <a:solidFill>
                  <a:schemeClr val="tx1"/>
                </a:solidFill>
              </a:rPr>
              <a:t>Both </a:t>
            </a:r>
            <a:r>
              <a:rPr lang="en-GB" sz="1400" dirty="0">
                <a:solidFill>
                  <a:schemeClr val="tx1"/>
                </a:solidFill>
              </a:rPr>
              <a:t>the driver and the follower consist of arrays of equal numbers of permanent magnets with </a:t>
            </a:r>
            <a:r>
              <a:rPr lang="en-GB" sz="1400" dirty="0" smtClean="0">
                <a:solidFill>
                  <a:schemeClr val="tx1"/>
                </a:solidFill>
              </a:rPr>
              <a:t>poles.</a:t>
            </a:r>
          </a:p>
          <a:p>
            <a:pPr marL="324000" indent="-285750" algn="just">
              <a:spcBef>
                <a:spcPts val="200"/>
              </a:spcBef>
              <a:spcAft>
                <a:spcPts val="200"/>
              </a:spcAft>
              <a:buFont typeface="Arial" panose="020B0604020202020204" pitchFamily="34" charset="0"/>
              <a:buChar char="•"/>
            </a:pPr>
            <a:r>
              <a:rPr lang="en-GB" sz="1400" b="1" dirty="0" smtClean="0">
                <a:solidFill>
                  <a:schemeClr val="tx1"/>
                </a:solidFill>
              </a:rPr>
              <a:t>Removes </a:t>
            </a:r>
            <a:r>
              <a:rPr lang="en-GB" sz="1400" b="1" dirty="0">
                <a:solidFill>
                  <a:schemeClr val="tx1"/>
                </a:solidFill>
              </a:rPr>
              <a:t>the need for edge-welded bellows ‘stacks’</a:t>
            </a:r>
            <a:r>
              <a:rPr lang="en-GB" sz="1400" dirty="0">
                <a:solidFill>
                  <a:schemeClr val="tx1"/>
                </a:solidFill>
              </a:rPr>
              <a:t>, incorporated within traditional ‘push/pull’ </a:t>
            </a:r>
            <a:r>
              <a:rPr lang="en-GB" sz="1400" dirty="0" smtClean="0">
                <a:solidFill>
                  <a:schemeClr val="tx1"/>
                </a:solidFill>
              </a:rPr>
              <a:t>designs - their </a:t>
            </a:r>
            <a:r>
              <a:rPr lang="en-GB" sz="1400" dirty="0">
                <a:solidFill>
                  <a:schemeClr val="tx1"/>
                </a:solidFill>
              </a:rPr>
              <a:t>elimination </a:t>
            </a:r>
            <a:r>
              <a:rPr lang="en-GB" sz="1400" b="1" dirty="0">
                <a:solidFill>
                  <a:schemeClr val="tx1"/>
                </a:solidFill>
              </a:rPr>
              <a:t>maximises vacuum </a:t>
            </a:r>
            <a:r>
              <a:rPr lang="en-GB" sz="1400" b="1" dirty="0" smtClean="0">
                <a:solidFill>
                  <a:schemeClr val="tx1"/>
                </a:solidFill>
              </a:rPr>
              <a:t>integrity!</a:t>
            </a:r>
          </a:p>
          <a:p>
            <a:pPr marL="324000" indent="-285750" algn="just">
              <a:spcBef>
                <a:spcPts val="200"/>
              </a:spcBef>
              <a:spcAft>
                <a:spcPts val="200"/>
              </a:spcAft>
              <a:buFont typeface="Arial" panose="020B0604020202020204" pitchFamily="34" charset="0"/>
              <a:buChar char="•"/>
            </a:pPr>
            <a:r>
              <a:rPr lang="en-GB" sz="1400" dirty="0" smtClean="0">
                <a:solidFill>
                  <a:schemeClr val="tx1"/>
                </a:solidFill>
              </a:rPr>
              <a:t>Unlike </a:t>
            </a:r>
            <a:r>
              <a:rPr lang="en-GB" sz="1400" dirty="0">
                <a:solidFill>
                  <a:schemeClr val="tx1"/>
                </a:solidFill>
              </a:rPr>
              <a:t>a bellows-sealed device, the </a:t>
            </a:r>
            <a:r>
              <a:rPr lang="en-GB" sz="1400" dirty="0" smtClean="0">
                <a:solidFill>
                  <a:schemeClr val="tx1"/>
                </a:solidFill>
              </a:rPr>
              <a:t>MPPL </a:t>
            </a:r>
            <a:r>
              <a:rPr lang="en-GB" sz="1400" dirty="0">
                <a:solidFill>
                  <a:schemeClr val="tx1"/>
                </a:solidFill>
              </a:rPr>
              <a:t>is not subject to the thrust due to vacuum, resulting in </a:t>
            </a:r>
            <a:r>
              <a:rPr lang="en-GB" sz="1400" b="1" dirty="0">
                <a:solidFill>
                  <a:schemeClr val="tx1"/>
                </a:solidFill>
              </a:rPr>
              <a:t>smooth free-moving operation</a:t>
            </a:r>
            <a:r>
              <a:rPr lang="en-GB" sz="1400" b="1" dirty="0" smtClean="0">
                <a:solidFill>
                  <a:schemeClr val="tx1"/>
                </a:solidFill>
              </a:rPr>
              <a:t>.</a:t>
            </a:r>
          </a:p>
        </p:txBody>
      </p:sp>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689" r="4653"/>
          <a:stretch/>
        </p:blipFill>
        <p:spPr bwMode="auto">
          <a:xfrm>
            <a:off x="882532" y="5333539"/>
            <a:ext cx="1127403" cy="103312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42122" y="5318878"/>
            <a:ext cx="2165292" cy="10624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0" name="Oval 9"/>
          <p:cNvSpPr/>
          <p:nvPr/>
        </p:nvSpPr>
        <p:spPr>
          <a:xfrm>
            <a:off x="1138650" y="3429000"/>
            <a:ext cx="618652" cy="554429"/>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Arrow Connector 10"/>
          <p:cNvCxnSpPr>
            <a:stCxn id="8" idx="3"/>
            <a:endCxn id="9" idx="1"/>
          </p:cNvCxnSpPr>
          <p:nvPr/>
        </p:nvCxnSpPr>
        <p:spPr>
          <a:xfrm>
            <a:off x="2009935" y="5850103"/>
            <a:ext cx="832187" cy="0"/>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62005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724" y="745540"/>
            <a:ext cx="4801314" cy="523220"/>
          </a:xfrm>
          <a:prstGeom prst="rect">
            <a:avLst/>
          </a:prstGeom>
          <a:noFill/>
        </p:spPr>
        <p:txBody>
          <a:bodyPr wrap="none" rtlCol="0">
            <a:spAutoFit/>
          </a:bodyPr>
          <a:lstStyle/>
          <a:p>
            <a:r>
              <a:rPr lang="en-GB" sz="2800" b="1" dirty="0" smtClean="0">
                <a:solidFill>
                  <a:schemeClr val="tx2">
                    <a:lumMod val="75000"/>
                  </a:schemeClr>
                </a:solidFill>
              </a:rPr>
              <a:t>Control and acquisition chain</a:t>
            </a:r>
            <a:r>
              <a:rPr lang="en-GB" sz="2800" b="1" dirty="0">
                <a:solidFill>
                  <a:schemeClr val="tx2">
                    <a:lumMod val="75000"/>
                  </a:schemeClr>
                </a:solidFill>
              </a:rPr>
              <a:t>	</a:t>
            </a:r>
          </a:p>
        </p:txBody>
      </p:sp>
      <p:sp>
        <p:nvSpPr>
          <p:cNvPr id="3" name="TextBox 2"/>
          <p:cNvSpPr txBox="1"/>
          <p:nvPr/>
        </p:nvSpPr>
        <p:spPr>
          <a:xfrm>
            <a:off x="467543" y="1565498"/>
            <a:ext cx="8352929" cy="4801314"/>
          </a:xfrm>
          <a:prstGeom prst="rect">
            <a:avLst/>
          </a:prstGeom>
          <a:noFill/>
        </p:spPr>
        <p:txBody>
          <a:bodyPr wrap="square" rtlCol="0">
            <a:spAutoFit/>
          </a:bodyPr>
          <a:lstStyle/>
          <a:p>
            <a:pPr marL="285750" indent="-285750">
              <a:buFont typeface="Wingdings" panose="05000000000000000000" pitchFamily="2" charset="2"/>
              <a:buChar char="§"/>
            </a:pPr>
            <a:r>
              <a:rPr lang="en-GB" dirty="0" smtClean="0"/>
              <a:t>VME based card</a:t>
            </a:r>
          </a:p>
          <a:p>
            <a:pPr marL="742950" lvl="1" indent="-285750">
              <a:buFont typeface="Arial" panose="020B0604020202020204" pitchFamily="34" charset="0"/>
              <a:buChar char="•"/>
            </a:pPr>
            <a:r>
              <a:rPr lang="en-GB" dirty="0" smtClean="0"/>
              <a:t>CTRL of the camera</a:t>
            </a:r>
          </a:p>
          <a:p>
            <a:pPr marL="742950" lvl="1" indent="-285750">
              <a:buFont typeface="Arial" panose="020B0604020202020204" pitchFamily="34" charset="0"/>
              <a:buChar char="•"/>
            </a:pPr>
            <a:r>
              <a:rPr lang="en-GB" dirty="0" smtClean="0"/>
              <a:t>CTRL of the lights</a:t>
            </a:r>
          </a:p>
          <a:p>
            <a:pPr marL="742950" lvl="1" indent="-285750">
              <a:buFont typeface="Arial" panose="020B0604020202020204" pitchFamily="34" charset="0"/>
              <a:buChar char="•"/>
            </a:pPr>
            <a:r>
              <a:rPr lang="en-GB" dirty="0" smtClean="0"/>
              <a:t>CTRL of the filter wheel (not foreseen for ELENA)</a:t>
            </a:r>
          </a:p>
          <a:p>
            <a:pPr marL="742950" lvl="1" indent="-285750">
              <a:buFont typeface="Arial" panose="020B0604020202020204" pitchFamily="34" charset="0"/>
              <a:buChar char="•"/>
            </a:pPr>
            <a:r>
              <a:rPr lang="en-GB" dirty="0" smtClean="0"/>
              <a:t>CTRL of the movement</a:t>
            </a:r>
          </a:p>
          <a:p>
            <a:pPr marL="742950" lvl="1" indent="-285750">
              <a:buFont typeface="Arial" panose="020B0604020202020204" pitchFamily="34" charset="0"/>
              <a:buChar char="•"/>
            </a:pPr>
            <a:r>
              <a:rPr lang="en-GB" dirty="0" smtClean="0"/>
              <a:t>Digitalization (400x300 pixels)</a:t>
            </a:r>
          </a:p>
          <a:p>
            <a:pPr marL="742950" lvl="1" indent="-285750">
              <a:buFont typeface="Arial" panose="020B0604020202020204" pitchFamily="34" charset="0"/>
              <a:buChar char="•"/>
            </a:pPr>
            <a:r>
              <a:rPr lang="en-GB" dirty="0" smtClean="0"/>
              <a:t>Interlock interface if needed</a:t>
            </a:r>
          </a:p>
          <a:p>
            <a:pPr marL="742950" lvl="1" indent="-285750">
              <a:buFont typeface="Arial" panose="020B0604020202020204" pitchFamily="34" charset="0"/>
              <a:buChar char="•"/>
            </a:pPr>
            <a:endParaRPr lang="en-GB" dirty="0" smtClean="0"/>
          </a:p>
          <a:p>
            <a:pPr marL="285750" indent="-285750">
              <a:buFont typeface="Wingdings" panose="05000000000000000000" pitchFamily="2" charset="2"/>
              <a:buChar char="§"/>
            </a:pPr>
            <a:r>
              <a:rPr lang="en-GB" dirty="0"/>
              <a:t>Camera</a:t>
            </a:r>
          </a:p>
          <a:p>
            <a:pPr marL="742950" lvl="1" indent="-285750">
              <a:buFont typeface="Arial" panose="020B0604020202020204" pitchFamily="34" charset="0"/>
              <a:buChar char="•"/>
            </a:pPr>
            <a:r>
              <a:rPr lang="en-GB" dirty="0"/>
              <a:t>Analogue B/W to match the standard CERN BTV system</a:t>
            </a:r>
          </a:p>
          <a:p>
            <a:pPr marL="742950" lvl="1" indent="-285750">
              <a:buFont typeface="Arial" panose="020B0604020202020204" pitchFamily="34" charset="0"/>
              <a:buChar char="•"/>
            </a:pPr>
            <a:r>
              <a:rPr lang="en-GB" dirty="0"/>
              <a:t>S/N &gt; 50dB</a:t>
            </a:r>
          </a:p>
          <a:p>
            <a:pPr marL="742950" lvl="1" indent="-285750">
              <a:buFont typeface="Arial" panose="020B0604020202020204" pitchFamily="34" charset="0"/>
              <a:buChar char="•"/>
            </a:pPr>
            <a:r>
              <a:rPr lang="en-GB" dirty="0"/>
              <a:t>Minimum illumination 0.0002lx (F1.4)</a:t>
            </a:r>
          </a:p>
          <a:p>
            <a:pPr marL="742950" lvl="1" indent="-285750">
              <a:buFont typeface="Arial" panose="020B0604020202020204" pitchFamily="34" charset="0"/>
              <a:buChar char="•"/>
            </a:pPr>
            <a:endParaRPr lang="en-GB" dirty="0" smtClean="0"/>
          </a:p>
          <a:p>
            <a:pPr marL="285750" indent="-285750">
              <a:buFont typeface="Wingdings" panose="05000000000000000000" pitchFamily="2" charset="2"/>
              <a:buChar char="§"/>
            </a:pPr>
            <a:r>
              <a:rPr lang="en-GB" dirty="0" smtClean="0"/>
              <a:t>Rack / Crate</a:t>
            </a:r>
            <a:endParaRPr lang="en-GB" dirty="0"/>
          </a:p>
          <a:p>
            <a:pPr marL="742950" lvl="1" indent="-285750">
              <a:buFont typeface="Arial" panose="020B0604020202020204" pitchFamily="34" charset="0"/>
              <a:buChar char="•"/>
            </a:pPr>
            <a:r>
              <a:rPr lang="en-GB" dirty="0" smtClean="0"/>
              <a:t>No need for new hardware since space available</a:t>
            </a:r>
          </a:p>
          <a:p>
            <a:pPr lvl="1"/>
            <a:r>
              <a:rPr lang="en-GB" dirty="0" smtClean="0"/>
              <a:t>      for 2 BTV cards in cfv-193-btv2 </a:t>
            </a:r>
          </a:p>
          <a:p>
            <a:pPr lvl="1"/>
            <a:r>
              <a:rPr lang="en-GB" dirty="0"/>
              <a:t> </a:t>
            </a:r>
            <a:r>
              <a:rPr lang="en-GB" dirty="0" smtClean="0"/>
              <a:t>     (AD extraction line + BASE)</a:t>
            </a:r>
          </a:p>
        </p:txBody>
      </p:sp>
      <p:pic>
        <p:nvPicPr>
          <p:cNvPr id="4" name="Picture 3" descr="G:\Departments\AB\Groups\BI\Sections\PM\Stephane\BTV\Documentation\BTV MTV 1003 V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06970" y="2132856"/>
            <a:ext cx="2113502" cy="2868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03266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1701</TotalTime>
  <Words>1363</Words>
  <Application>Microsoft Office PowerPoint</Application>
  <PresentationFormat>On-screen Show (4:3)</PresentationFormat>
  <Paragraphs>243</Paragraphs>
  <Slides>27</Slides>
  <Notes>0</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Office Theme</vt:lpstr>
      <vt:lpstr>1_Office Theme</vt:lpstr>
      <vt:lpstr>ELENA Beam Instrumentation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BPM Electronics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ELENA Beam Instrumentation</dc:title>
  <dc:creator>Gerard Tranquille</dc:creator>
  <cp:lastModifiedBy>Gerard Tranquille</cp:lastModifiedBy>
  <cp:revision>26</cp:revision>
  <dcterms:created xsi:type="dcterms:W3CDTF">2014-11-04T13:08:21Z</dcterms:created>
  <dcterms:modified xsi:type="dcterms:W3CDTF">2014-11-06T08:06:42Z</dcterms:modified>
</cp:coreProperties>
</file>