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xlsx" ContentType="application/vnd.openxmlformats-officedocument.spreadsheetml.sheet"/>
  <Default Extension="tiff" ContentType="image/tiff"/>
  <Default Extension="vml" ContentType="application/vnd.openxmlformats-officedocument.vmlDrawing"/>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embeddings/oleObject1.bin" ContentType="application/vnd.openxmlformats-officedocument.oleObject"/>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49"/>
  </p:notesMasterIdLst>
  <p:handoutMasterIdLst>
    <p:handoutMasterId r:id="rId50"/>
  </p:handoutMasterIdLst>
  <p:sldIdLst>
    <p:sldId id="331" r:id="rId2"/>
    <p:sldId id="799" r:id="rId3"/>
    <p:sldId id="800" r:id="rId4"/>
    <p:sldId id="763" r:id="rId5"/>
    <p:sldId id="767" r:id="rId6"/>
    <p:sldId id="864" r:id="rId7"/>
    <p:sldId id="865" r:id="rId8"/>
    <p:sldId id="866" r:id="rId9"/>
    <p:sldId id="868" r:id="rId10"/>
    <p:sldId id="867" r:id="rId11"/>
    <p:sldId id="869" r:id="rId12"/>
    <p:sldId id="870" r:id="rId13"/>
    <p:sldId id="837" r:id="rId14"/>
    <p:sldId id="836" r:id="rId15"/>
    <p:sldId id="871" r:id="rId16"/>
    <p:sldId id="872" r:id="rId17"/>
    <p:sldId id="801" r:id="rId18"/>
    <p:sldId id="874" r:id="rId19"/>
    <p:sldId id="877" r:id="rId20"/>
    <p:sldId id="875" r:id="rId21"/>
    <p:sldId id="876" r:id="rId22"/>
    <p:sldId id="873" r:id="rId23"/>
    <p:sldId id="802" r:id="rId24"/>
    <p:sldId id="783" r:id="rId25"/>
    <p:sldId id="855" r:id="rId26"/>
    <p:sldId id="856" r:id="rId27"/>
    <p:sldId id="857" r:id="rId28"/>
    <p:sldId id="781" r:id="rId29"/>
    <p:sldId id="833" r:id="rId30"/>
    <p:sldId id="858" r:id="rId31"/>
    <p:sldId id="822" r:id="rId32"/>
    <p:sldId id="832" r:id="rId33"/>
    <p:sldId id="786" r:id="rId34"/>
    <p:sldId id="788" r:id="rId35"/>
    <p:sldId id="823" r:id="rId36"/>
    <p:sldId id="787" r:id="rId37"/>
    <p:sldId id="789" r:id="rId38"/>
    <p:sldId id="797" r:id="rId39"/>
    <p:sldId id="826" r:id="rId40"/>
    <p:sldId id="828" r:id="rId41"/>
    <p:sldId id="827" r:id="rId42"/>
    <p:sldId id="829" r:id="rId43"/>
    <p:sldId id="830" r:id="rId44"/>
    <p:sldId id="831" r:id="rId45"/>
    <p:sldId id="843" r:id="rId46"/>
    <p:sldId id="791" r:id="rId47"/>
    <p:sldId id="685" r:id="rId48"/>
  </p:sldIdLst>
  <p:sldSz cx="9144000" cy="6858000" type="screen4x3"/>
  <p:notesSz cx="6858000" cy="9144000"/>
  <p:defaultTextStyle>
    <a:defPPr>
      <a:defRPr lang="en-US"/>
    </a:defPPr>
    <a:lvl1pPr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1pPr>
    <a:lvl2pPr marL="4572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2pPr>
    <a:lvl3pPr marL="9144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3pPr>
    <a:lvl4pPr marL="13716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4pPr>
    <a:lvl5pPr marL="18288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0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0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0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0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FFCB"/>
    <a:srgbClr val="2AFF02"/>
    <a:srgbClr val="FF9FCF"/>
    <a:srgbClr val="FFE5F2"/>
    <a:srgbClr val="577700"/>
    <a:srgbClr val="698E00"/>
    <a:srgbClr val="1F296A"/>
    <a:srgbClr val="FDFFB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44" y="-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2" d="100"/>
          <a:sy n="72" d="100"/>
        </p:scale>
        <p:origin x="-2512"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 Id="rId2"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 Id="rId2"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Arial Unicode M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cs typeface="Arial Unicode MS" charset="0"/>
              </a:defRPr>
            </a:lvl1pPr>
          </a:lstStyle>
          <a:p>
            <a:pPr>
              <a:defRPr/>
            </a:pPr>
            <a:fld id="{3E88BAB8-A6BF-2641-B5F7-EFFC5E70D046}" type="datetimeFigureOut">
              <a:rPr lang="en-US"/>
              <a:pPr>
                <a:defRPr/>
              </a:pPr>
              <a:t>24/10/2014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cs typeface="Arial Unicode M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cs typeface="Arial Unicode MS" charset="0"/>
              </a:defRPr>
            </a:lvl1pPr>
          </a:lstStyle>
          <a:p>
            <a:pPr>
              <a:defRPr/>
            </a:pPr>
            <a:fld id="{94CAD23F-8145-6643-81E3-03032EC41FB1}" type="slidenum">
              <a:rPr lang="en-US"/>
              <a:pPr>
                <a:defRPr/>
              </a:pPr>
              <a:t>‹#›</a:t>
            </a:fld>
            <a:endParaRPr lang="en-US"/>
          </a:p>
        </p:txBody>
      </p:sp>
    </p:spTree>
    <p:extLst>
      <p:ext uri="{BB962C8B-B14F-4D97-AF65-F5344CB8AC3E}">
        <p14:creationId xmlns:p14="http://schemas.microsoft.com/office/powerpoint/2010/main" val="4165375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200">
                <a:cs typeface="Arial Unicode MS"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fontAlgn="base">
              <a:defRPr sz="1200">
                <a:cs typeface="Arial Unicode MS"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fontAlgn="base">
              <a:defRPr sz="1200">
                <a:cs typeface="Arial Unicode MS" charset="0"/>
              </a:defRPr>
            </a:lvl1pPr>
          </a:lstStyle>
          <a:p>
            <a:pPr>
              <a:defRPr/>
            </a:pPr>
            <a:fld id="{3F77EFC3-ED90-8A44-BEEC-5EA85B402DFA}" type="slidenum">
              <a:rPr lang="en-US"/>
              <a:pPr>
                <a:defRPr/>
              </a:pPr>
              <a:t>‹#›</a:t>
            </a:fld>
            <a:endParaRPr lang="en-US"/>
          </a:p>
        </p:txBody>
      </p:sp>
    </p:spTree>
    <p:extLst>
      <p:ext uri="{BB962C8B-B14F-4D97-AF65-F5344CB8AC3E}">
        <p14:creationId xmlns:p14="http://schemas.microsoft.com/office/powerpoint/2010/main" val="34197905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Unicode MS" charset="0"/>
      </a:defRPr>
    </a:lvl1pPr>
    <a:lvl2pPr marL="4572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2pPr>
    <a:lvl3pPr marL="9144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3pPr>
    <a:lvl4pPr marL="13716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4pPr>
    <a:lvl5pPr marL="18288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C4EE53D-90BD-4F45-8D64-BF613D3F4EEA}" type="slidenum">
              <a:rPr lang="en-US"/>
              <a:pPr>
                <a:defRPr/>
              </a:pPr>
              <a:t>1</a:t>
            </a:fld>
            <a:endParaRPr lang="en-US"/>
          </a:p>
        </p:txBody>
      </p:sp>
      <p:sp>
        <p:nvSpPr>
          <p:cNvPr id="500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0073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3D7398E-AAC7-0C4A-93D4-7744B7528F0D}" type="slidenum">
              <a:rPr lang="en-US"/>
              <a:pPr>
                <a:defRPr/>
              </a:pPr>
              <a:t>15</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3D7398E-AAC7-0C4A-93D4-7744B7528F0D}" type="slidenum">
              <a:rPr lang="en-US"/>
              <a:pPr>
                <a:defRPr/>
              </a:pPr>
              <a:t>16</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r>
              <a:rPr lang="en-US" dirty="0" smtClean="0"/>
              <a:t>Next turn to CPC!</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334260D-E4EE-2B44-B500-64B2E1942BFF}" type="slidenum">
              <a:rPr lang="en-US"/>
              <a:pPr>
                <a:defRPr/>
              </a:pPr>
              <a:t>24</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ln/>
        </p:spPr>
      </p:sp>
      <p:sp>
        <p:nvSpPr>
          <p:cNvPr id="35842"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ln/>
        </p:spPr>
      </p:sp>
      <p:sp>
        <p:nvSpPr>
          <p:cNvPr id="35842"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ln/>
        </p:spPr>
      </p:sp>
      <p:sp>
        <p:nvSpPr>
          <p:cNvPr id="35842" name="Rectangle 3"/>
          <p:cNvSpPr>
            <a:spLocks noGrp="1" noChangeArrowheads="1"/>
          </p:cNvSpPr>
          <p:nvPr>
            <p:ph type="body" idx="1"/>
          </p:nvPr>
        </p:nvSpPr>
        <p:spPr>
          <a:noFill/>
          <a:ln/>
        </p:spPr>
        <p:txBody>
          <a:bodyPr/>
          <a:lstStyle/>
          <a:p>
            <a:endParaRPr lang="fr-F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9469112-284F-064E-8193-1B24761CDE56}" type="slidenum">
              <a:rPr lang="en-US"/>
              <a:pPr>
                <a:defRPr/>
              </a:pPr>
              <a:t>28</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0066C90-7A6F-CF4B-81EA-54792ACD1F2E}" type="slidenum">
              <a:rPr lang="en-US"/>
              <a:pPr>
                <a:defRPr/>
              </a:pPr>
              <a:t>31</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FB1CCE8-A02D-C84A-A663-CBFFB1A7BF3A}" type="slidenum">
              <a:rPr lang="en-US"/>
              <a:pPr>
                <a:defRPr/>
              </a:pPr>
              <a:t>33</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13E292F-A5F0-AC49-8A04-F5CA41D5B41F}" type="slidenum">
              <a:rPr lang="en-US"/>
              <a:pPr>
                <a:defRPr/>
              </a:pPr>
              <a:t>34</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037883E-10D7-B947-B0F1-451DF173738E}" type="slidenum">
              <a:rPr lang="en-US"/>
              <a:pPr>
                <a:defRPr/>
              </a:pPr>
              <a:t>2</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04FB3FC-8F80-0F4D-95E4-F688F215BF2E}" type="slidenum">
              <a:rPr lang="en-US"/>
              <a:pPr>
                <a:defRPr/>
              </a:pPr>
              <a:t>35</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r>
              <a:rPr lang="en-US" dirty="0" smtClean="0"/>
              <a:t>Red are spectrometer</a:t>
            </a:r>
          </a:p>
          <a:p>
            <a:pPr eaLnBrk="1" hangingPunct="1">
              <a:defRPr/>
            </a:pPr>
            <a:r>
              <a:rPr lang="en-US" dirty="0" smtClean="0"/>
              <a:t>Light blue are tracker </a:t>
            </a:r>
            <a:r>
              <a:rPr lang="en-US" dirty="0" err="1" smtClean="0"/>
              <a:t>moduels</a:t>
            </a:r>
            <a:endParaRPr lang="en-US" dirty="0" smtClean="0"/>
          </a:p>
          <a:p>
            <a:pPr eaLnBrk="1" hangingPunct="1">
              <a:defRPr/>
            </a:pPr>
            <a:r>
              <a:rPr lang="en-US" dirty="0" smtClean="0"/>
              <a:t>Deep blue in H2 absorber inside focus coils</a:t>
            </a:r>
          </a:p>
          <a:p>
            <a:pPr eaLnBrk="1" hangingPunct="1">
              <a:defRPr/>
            </a:pPr>
            <a:r>
              <a:rPr lang="en-US" dirty="0" smtClean="0"/>
              <a:t>Black lines are RF cavities.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2968A27-076F-D748-BA21-45D04000C616}" type="slidenum">
              <a:rPr lang="en-US"/>
              <a:pPr>
                <a:defRPr/>
              </a:pPr>
              <a:t>36</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044A6C8-EA28-0B4E-94C5-DC5205FA2C04}" type="slidenum">
              <a:rPr lang="en-US"/>
              <a:pPr>
                <a:defRPr/>
              </a:pPr>
              <a:t>37</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D4CD50F-52D5-434E-9BD6-F3A0612F79B6}" type="slidenum">
              <a:rPr lang="en-US"/>
              <a:pPr>
                <a:defRPr/>
              </a:pPr>
              <a:t>38</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Gill Sans" charset="0"/>
                <a:ea typeface="ＭＳ Ｐゴシック" charset="0"/>
                <a:cs typeface="ＭＳ Ｐゴシック" charset="0"/>
              </a:defRPr>
            </a:lvl1pPr>
            <a:lvl2pPr marL="731286" indent="-281264">
              <a:defRPr sz="2400">
                <a:solidFill>
                  <a:schemeClr val="tx1"/>
                </a:solidFill>
                <a:latin typeface="Gill Sans" charset="0"/>
                <a:ea typeface="ＭＳ Ｐゴシック" charset="0"/>
              </a:defRPr>
            </a:lvl2pPr>
            <a:lvl3pPr marL="1125055" indent="-225011">
              <a:defRPr sz="2400">
                <a:solidFill>
                  <a:schemeClr val="tx1"/>
                </a:solidFill>
                <a:latin typeface="Gill Sans" charset="0"/>
                <a:ea typeface="ＭＳ Ｐゴシック" charset="0"/>
              </a:defRPr>
            </a:lvl3pPr>
            <a:lvl4pPr marL="1575077" indent="-225011">
              <a:defRPr sz="2400">
                <a:solidFill>
                  <a:schemeClr val="tx1"/>
                </a:solidFill>
                <a:latin typeface="Gill Sans" charset="0"/>
                <a:ea typeface="ＭＳ Ｐゴシック" charset="0"/>
              </a:defRPr>
            </a:lvl4pPr>
            <a:lvl5pPr marL="2025099" indent="-225011">
              <a:defRPr sz="2400">
                <a:solidFill>
                  <a:schemeClr val="tx1"/>
                </a:solidFill>
                <a:latin typeface="Gill Sans" charset="0"/>
                <a:ea typeface="ＭＳ Ｐゴシック" charset="0"/>
              </a:defRPr>
            </a:lvl5pPr>
            <a:lvl6pPr marL="2475121" indent="-225011" eaLnBrk="0" fontAlgn="base" hangingPunct="0">
              <a:spcBef>
                <a:spcPct val="50000"/>
              </a:spcBef>
              <a:spcAft>
                <a:spcPct val="0"/>
              </a:spcAft>
              <a:defRPr sz="2400">
                <a:solidFill>
                  <a:schemeClr val="tx1"/>
                </a:solidFill>
                <a:latin typeface="Gill Sans" charset="0"/>
                <a:ea typeface="ＭＳ Ｐゴシック" charset="0"/>
              </a:defRPr>
            </a:lvl6pPr>
            <a:lvl7pPr marL="2925143" indent="-225011" eaLnBrk="0" fontAlgn="base" hangingPunct="0">
              <a:spcBef>
                <a:spcPct val="50000"/>
              </a:spcBef>
              <a:spcAft>
                <a:spcPct val="0"/>
              </a:spcAft>
              <a:defRPr sz="2400">
                <a:solidFill>
                  <a:schemeClr val="tx1"/>
                </a:solidFill>
                <a:latin typeface="Gill Sans" charset="0"/>
                <a:ea typeface="ＭＳ Ｐゴシック" charset="0"/>
              </a:defRPr>
            </a:lvl7pPr>
            <a:lvl8pPr marL="3375165" indent="-225011" eaLnBrk="0" fontAlgn="base" hangingPunct="0">
              <a:spcBef>
                <a:spcPct val="50000"/>
              </a:spcBef>
              <a:spcAft>
                <a:spcPct val="0"/>
              </a:spcAft>
              <a:defRPr sz="2400">
                <a:solidFill>
                  <a:schemeClr val="tx1"/>
                </a:solidFill>
                <a:latin typeface="Gill Sans" charset="0"/>
                <a:ea typeface="ＭＳ Ｐゴシック" charset="0"/>
              </a:defRPr>
            </a:lvl8pPr>
            <a:lvl9pPr marL="3825187" indent="-225011" eaLnBrk="0" fontAlgn="base" hangingPunct="0">
              <a:spcBef>
                <a:spcPct val="50000"/>
              </a:spcBef>
              <a:spcAft>
                <a:spcPct val="0"/>
              </a:spcAft>
              <a:defRPr sz="2400">
                <a:solidFill>
                  <a:schemeClr val="tx1"/>
                </a:solidFill>
                <a:latin typeface="Gill Sans" charset="0"/>
                <a:ea typeface="ＭＳ Ｐゴシック" charset="0"/>
              </a:defRPr>
            </a:lvl9pPr>
          </a:lstStyle>
          <a:p>
            <a:pPr>
              <a:defRPr/>
            </a:pPr>
            <a:fld id="{5B12F01D-C8D0-3F44-A660-75C0346E1A56}" type="slidenum">
              <a:rPr lang="en-GB" sz="1200"/>
              <a:pPr>
                <a:defRPr/>
              </a:pPr>
              <a:t>39</a:t>
            </a:fld>
            <a:endParaRPr lang="en-GB" sz="1200"/>
          </a:p>
        </p:txBody>
      </p:sp>
      <p:sp>
        <p:nvSpPr>
          <p:cNvPr id="75778" name="Rectangle 2"/>
          <p:cNvSpPr>
            <a:spLocks noGrp="1" noRot="1" noChangeAspect="1" noChangeArrowheads="1"/>
          </p:cNvSpPr>
          <p:nvPr>
            <p:ph type="sldImg"/>
          </p:nvPr>
        </p:nvSpPr>
        <p:spPr>
          <a:solidFill>
            <a:srgbClr val="FFFFFF"/>
          </a:solidFill>
          <a:ln/>
        </p:spPr>
      </p:sp>
      <p:sp>
        <p:nvSpPr>
          <p:cNvPr id="75779" name="Rectangle 3"/>
          <p:cNvSpPr>
            <a:spLocks noGrp="1" noChangeArrowheads="1"/>
          </p:cNvSpPr>
          <p:nvPr>
            <p:ph type="body" idx="1"/>
          </p:nvPr>
        </p:nvSpPr>
        <p:spPr>
          <a:solidFill>
            <a:srgbClr val="FFFFFF"/>
          </a:solidFill>
          <a:ln>
            <a:solidFill>
              <a:srgbClr val="000000"/>
            </a:solidFill>
          </a:ln>
        </p:spPr>
        <p:txBody>
          <a:bodyPr/>
          <a:lstStyle/>
          <a:p>
            <a:pPr>
              <a:defRPr/>
            </a:pPr>
            <a:r>
              <a:rPr lang="en-US" dirty="0">
                <a:latin typeface="Gill Sans" charset="0"/>
                <a:cs typeface="ＭＳ Ｐゴシック" charset="0"/>
              </a:rPr>
              <a:t>Works because of different mobility of electrons and ions – electrons pushed away by e- beam - +</a:t>
            </a:r>
            <a:r>
              <a:rPr lang="en-US" dirty="0" err="1">
                <a:latin typeface="Gill Sans" charset="0"/>
                <a:cs typeface="ＭＳ Ｐゴシック" charset="0"/>
              </a:rPr>
              <a:t>ve</a:t>
            </a:r>
            <a:r>
              <a:rPr lang="en-US" dirty="0">
                <a:latin typeface="Gill Sans" charset="0"/>
                <a:cs typeface="ＭＳ Ｐゴシック" charset="0"/>
              </a:rPr>
              <a:t> charge forms wake</a:t>
            </a:r>
          </a:p>
          <a:p>
            <a:pPr>
              <a:defRPr/>
            </a:pPr>
            <a:r>
              <a:rPr lang="en-US" dirty="0">
                <a:latin typeface="Gill Sans" charset="0"/>
                <a:cs typeface="ＭＳ Ｐゴシック" charset="0"/>
              </a:rPr>
              <a:t>tailing the e- beam – this attracts the electrons from the plasma to move in quickly behind the e- beam and so to “push” it</a:t>
            </a:r>
          </a:p>
          <a:p>
            <a:pPr>
              <a:defRPr/>
            </a:pPr>
            <a:r>
              <a:rPr lang="en-US" dirty="0">
                <a:latin typeface="Gill Sans" charset="0"/>
                <a:cs typeface="ＭＳ Ｐゴシック" charset="0"/>
              </a:rPr>
              <a:t>forwards. </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Gill Sans" charset="0"/>
                <a:ea typeface="ＭＳ Ｐゴシック" charset="0"/>
                <a:cs typeface="ＭＳ Ｐゴシック" charset="0"/>
              </a:defRPr>
            </a:lvl1pPr>
            <a:lvl2pPr marL="731286" indent="-281264">
              <a:defRPr sz="2400">
                <a:solidFill>
                  <a:schemeClr val="tx1"/>
                </a:solidFill>
                <a:latin typeface="Gill Sans" charset="0"/>
                <a:ea typeface="ＭＳ Ｐゴシック" charset="0"/>
              </a:defRPr>
            </a:lvl2pPr>
            <a:lvl3pPr marL="1125055" indent="-225011">
              <a:defRPr sz="2400">
                <a:solidFill>
                  <a:schemeClr val="tx1"/>
                </a:solidFill>
                <a:latin typeface="Gill Sans" charset="0"/>
                <a:ea typeface="ＭＳ Ｐゴシック" charset="0"/>
              </a:defRPr>
            </a:lvl3pPr>
            <a:lvl4pPr marL="1575077" indent="-225011">
              <a:defRPr sz="2400">
                <a:solidFill>
                  <a:schemeClr val="tx1"/>
                </a:solidFill>
                <a:latin typeface="Gill Sans" charset="0"/>
                <a:ea typeface="ＭＳ Ｐゴシック" charset="0"/>
              </a:defRPr>
            </a:lvl4pPr>
            <a:lvl5pPr marL="2025099" indent="-225011">
              <a:defRPr sz="2400">
                <a:solidFill>
                  <a:schemeClr val="tx1"/>
                </a:solidFill>
                <a:latin typeface="Gill Sans" charset="0"/>
                <a:ea typeface="ＭＳ Ｐゴシック" charset="0"/>
              </a:defRPr>
            </a:lvl5pPr>
            <a:lvl6pPr marL="2475121" indent="-225011" eaLnBrk="0" fontAlgn="base" hangingPunct="0">
              <a:spcBef>
                <a:spcPct val="50000"/>
              </a:spcBef>
              <a:spcAft>
                <a:spcPct val="0"/>
              </a:spcAft>
              <a:defRPr sz="2400">
                <a:solidFill>
                  <a:schemeClr val="tx1"/>
                </a:solidFill>
                <a:latin typeface="Gill Sans" charset="0"/>
                <a:ea typeface="ＭＳ Ｐゴシック" charset="0"/>
              </a:defRPr>
            </a:lvl6pPr>
            <a:lvl7pPr marL="2925143" indent="-225011" eaLnBrk="0" fontAlgn="base" hangingPunct="0">
              <a:spcBef>
                <a:spcPct val="50000"/>
              </a:spcBef>
              <a:spcAft>
                <a:spcPct val="0"/>
              </a:spcAft>
              <a:defRPr sz="2400">
                <a:solidFill>
                  <a:schemeClr val="tx1"/>
                </a:solidFill>
                <a:latin typeface="Gill Sans" charset="0"/>
                <a:ea typeface="ＭＳ Ｐゴシック" charset="0"/>
              </a:defRPr>
            </a:lvl7pPr>
            <a:lvl8pPr marL="3375165" indent="-225011" eaLnBrk="0" fontAlgn="base" hangingPunct="0">
              <a:spcBef>
                <a:spcPct val="50000"/>
              </a:spcBef>
              <a:spcAft>
                <a:spcPct val="0"/>
              </a:spcAft>
              <a:defRPr sz="2400">
                <a:solidFill>
                  <a:schemeClr val="tx1"/>
                </a:solidFill>
                <a:latin typeface="Gill Sans" charset="0"/>
                <a:ea typeface="ＭＳ Ｐゴシック" charset="0"/>
              </a:defRPr>
            </a:lvl8pPr>
            <a:lvl9pPr marL="3825187" indent="-225011" eaLnBrk="0" fontAlgn="base" hangingPunct="0">
              <a:spcBef>
                <a:spcPct val="50000"/>
              </a:spcBef>
              <a:spcAft>
                <a:spcPct val="0"/>
              </a:spcAft>
              <a:defRPr sz="2400">
                <a:solidFill>
                  <a:schemeClr val="tx1"/>
                </a:solidFill>
                <a:latin typeface="Gill Sans" charset="0"/>
                <a:ea typeface="ＭＳ Ｐゴシック" charset="0"/>
              </a:defRPr>
            </a:lvl9pPr>
          </a:lstStyle>
          <a:p>
            <a:pPr>
              <a:defRPr/>
            </a:pPr>
            <a:fld id="{FA5E0A6D-34A4-3045-997D-64DF846F5EB0}" type="slidenum">
              <a:rPr lang="en-GB" sz="1200"/>
              <a:pPr>
                <a:defRPr/>
              </a:pPr>
              <a:t>40</a:t>
            </a:fld>
            <a:endParaRPr lang="en-GB" sz="1200"/>
          </a:p>
        </p:txBody>
      </p:sp>
      <p:sp>
        <p:nvSpPr>
          <p:cNvPr id="75778" name="Rectangle 2"/>
          <p:cNvSpPr>
            <a:spLocks noGrp="1" noRot="1" noChangeAspect="1" noChangeArrowheads="1"/>
          </p:cNvSpPr>
          <p:nvPr>
            <p:ph type="sldImg"/>
          </p:nvPr>
        </p:nvSpPr>
        <p:spPr>
          <a:solidFill>
            <a:srgbClr val="FFFFFF"/>
          </a:solidFill>
          <a:ln/>
        </p:spPr>
      </p:sp>
      <p:sp>
        <p:nvSpPr>
          <p:cNvPr id="75779" name="Rectangle 3"/>
          <p:cNvSpPr>
            <a:spLocks noGrp="1" noChangeArrowheads="1"/>
          </p:cNvSpPr>
          <p:nvPr>
            <p:ph type="body" idx="1"/>
          </p:nvPr>
        </p:nvSpPr>
        <p:spPr>
          <a:solidFill>
            <a:srgbClr val="FFFFFF"/>
          </a:solidFill>
          <a:ln>
            <a:solidFill>
              <a:srgbClr val="000000"/>
            </a:solidFill>
          </a:ln>
        </p:spPr>
        <p:txBody>
          <a:bodyPr/>
          <a:lstStyle/>
          <a:p>
            <a:pPr>
              <a:defRPr/>
            </a:pPr>
            <a:endParaRPr lang="en-US" dirty="0" smtClean="0">
              <a:latin typeface="Gill Sans" charset="0"/>
              <a:cs typeface="ＭＳ Ｐゴシック" charset="0"/>
            </a:endParaRPr>
          </a:p>
          <a:p>
            <a:pPr>
              <a:defRPr/>
            </a:pPr>
            <a:r>
              <a:rPr lang="en-US" dirty="0" smtClean="0">
                <a:latin typeface="Gill Sans" charset="0"/>
                <a:cs typeface="ＭＳ Ｐゴシック" charset="0"/>
              </a:rPr>
              <a:t>Contrast with conventional cavities….</a:t>
            </a:r>
          </a:p>
          <a:p>
            <a:pPr>
              <a:defRPr/>
            </a:pPr>
            <a:endParaRPr lang="en-US" dirty="0" smtClean="0">
              <a:latin typeface="Gill Sans" charset="0"/>
              <a:cs typeface="ＭＳ Ｐゴシック" charset="0"/>
            </a:endParaRPr>
          </a:p>
          <a:p>
            <a:pPr>
              <a:defRPr/>
            </a:pPr>
            <a:r>
              <a:rPr lang="en-US" dirty="0" smtClean="0">
                <a:latin typeface="Gill Sans" charset="0"/>
                <a:cs typeface="ＭＳ Ｐゴシック" charset="0"/>
              </a:rPr>
              <a:t>Work at Lawrence Berkeley Laboratory. 40 TW laser pulse (3 * 10 18 W/cm2) – 1 </a:t>
            </a:r>
            <a:r>
              <a:rPr lang="en-US" dirty="0" err="1" smtClean="0">
                <a:latin typeface="Gill Sans" charset="0"/>
                <a:cs typeface="ＭＳ Ｐゴシック" charset="0"/>
              </a:rPr>
              <a:t>GeV</a:t>
            </a:r>
            <a:r>
              <a:rPr lang="en-US" dirty="0" smtClean="0">
                <a:latin typeface="Gill Sans" charset="0"/>
                <a:cs typeface="ＭＳ Ｐゴシック" charset="0"/>
              </a:rPr>
              <a:t> in 3.3 cm</a:t>
            </a:r>
          </a:p>
          <a:p>
            <a:pPr>
              <a:defRPr/>
            </a:pPr>
            <a:r>
              <a:rPr lang="en-US" dirty="0" smtClean="0">
                <a:latin typeface="Gill Sans" charset="0"/>
                <a:cs typeface="ＭＳ Ｐゴシック" charset="0"/>
              </a:rPr>
              <a:t>produced 33 GV/m fields. Beam quality lousy! Florian is at forefront of this table top infra-red FELs.</a:t>
            </a:r>
            <a:endParaRPr lang="en-US" dirty="0">
              <a:latin typeface="Gill Sans"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Gill Sans" charset="0"/>
                <a:ea typeface="ＭＳ Ｐゴシック" charset="0"/>
                <a:cs typeface="ＭＳ Ｐゴシック" charset="0"/>
              </a:defRPr>
            </a:lvl1pPr>
            <a:lvl2pPr marL="731286" indent="-281264">
              <a:defRPr sz="2400">
                <a:solidFill>
                  <a:schemeClr val="tx1"/>
                </a:solidFill>
                <a:latin typeface="Gill Sans" charset="0"/>
                <a:ea typeface="ＭＳ Ｐゴシック" charset="0"/>
              </a:defRPr>
            </a:lvl2pPr>
            <a:lvl3pPr marL="1125055" indent="-225011">
              <a:defRPr sz="2400">
                <a:solidFill>
                  <a:schemeClr val="tx1"/>
                </a:solidFill>
                <a:latin typeface="Gill Sans" charset="0"/>
                <a:ea typeface="ＭＳ Ｐゴシック" charset="0"/>
              </a:defRPr>
            </a:lvl3pPr>
            <a:lvl4pPr marL="1575077" indent="-225011">
              <a:defRPr sz="2400">
                <a:solidFill>
                  <a:schemeClr val="tx1"/>
                </a:solidFill>
                <a:latin typeface="Gill Sans" charset="0"/>
                <a:ea typeface="ＭＳ Ｐゴシック" charset="0"/>
              </a:defRPr>
            </a:lvl4pPr>
            <a:lvl5pPr marL="2025099" indent="-225011">
              <a:defRPr sz="2400">
                <a:solidFill>
                  <a:schemeClr val="tx1"/>
                </a:solidFill>
                <a:latin typeface="Gill Sans" charset="0"/>
                <a:ea typeface="ＭＳ Ｐゴシック" charset="0"/>
              </a:defRPr>
            </a:lvl5pPr>
            <a:lvl6pPr marL="2475121" indent="-225011" eaLnBrk="0" fontAlgn="base" hangingPunct="0">
              <a:spcBef>
                <a:spcPct val="50000"/>
              </a:spcBef>
              <a:spcAft>
                <a:spcPct val="0"/>
              </a:spcAft>
              <a:defRPr sz="2400">
                <a:solidFill>
                  <a:schemeClr val="tx1"/>
                </a:solidFill>
                <a:latin typeface="Gill Sans" charset="0"/>
                <a:ea typeface="ＭＳ Ｐゴシック" charset="0"/>
              </a:defRPr>
            </a:lvl6pPr>
            <a:lvl7pPr marL="2925143" indent="-225011" eaLnBrk="0" fontAlgn="base" hangingPunct="0">
              <a:spcBef>
                <a:spcPct val="50000"/>
              </a:spcBef>
              <a:spcAft>
                <a:spcPct val="0"/>
              </a:spcAft>
              <a:defRPr sz="2400">
                <a:solidFill>
                  <a:schemeClr val="tx1"/>
                </a:solidFill>
                <a:latin typeface="Gill Sans" charset="0"/>
                <a:ea typeface="ＭＳ Ｐゴシック" charset="0"/>
              </a:defRPr>
            </a:lvl7pPr>
            <a:lvl8pPr marL="3375165" indent="-225011" eaLnBrk="0" fontAlgn="base" hangingPunct="0">
              <a:spcBef>
                <a:spcPct val="50000"/>
              </a:spcBef>
              <a:spcAft>
                <a:spcPct val="0"/>
              </a:spcAft>
              <a:defRPr sz="2400">
                <a:solidFill>
                  <a:schemeClr val="tx1"/>
                </a:solidFill>
                <a:latin typeface="Gill Sans" charset="0"/>
                <a:ea typeface="ＭＳ Ｐゴシック" charset="0"/>
              </a:defRPr>
            </a:lvl8pPr>
            <a:lvl9pPr marL="3825187" indent="-225011" eaLnBrk="0" fontAlgn="base" hangingPunct="0">
              <a:spcBef>
                <a:spcPct val="50000"/>
              </a:spcBef>
              <a:spcAft>
                <a:spcPct val="0"/>
              </a:spcAft>
              <a:defRPr sz="2400">
                <a:solidFill>
                  <a:schemeClr val="tx1"/>
                </a:solidFill>
                <a:latin typeface="Gill Sans" charset="0"/>
                <a:ea typeface="ＭＳ Ｐゴシック" charset="0"/>
              </a:defRPr>
            </a:lvl9pPr>
          </a:lstStyle>
          <a:p>
            <a:pPr>
              <a:defRPr/>
            </a:pPr>
            <a:fld id="{10A3C094-5DD7-C64A-821F-DDC33485D43B}" type="slidenum">
              <a:rPr lang="en-GB" sz="1200"/>
              <a:pPr>
                <a:defRPr/>
              </a:pPr>
              <a:t>41</a:t>
            </a:fld>
            <a:endParaRPr lang="en-GB" sz="1200"/>
          </a:p>
        </p:txBody>
      </p:sp>
      <p:sp>
        <p:nvSpPr>
          <p:cNvPr id="79874" name="Rectangle 2"/>
          <p:cNvSpPr>
            <a:spLocks noGrp="1" noRot="1" noChangeAspect="1" noChangeArrowheads="1"/>
          </p:cNvSpPr>
          <p:nvPr>
            <p:ph type="sldImg"/>
          </p:nvPr>
        </p:nvSpPr>
        <p:spPr>
          <a:solidFill>
            <a:srgbClr val="FFFFFF"/>
          </a:solidFill>
          <a:ln/>
        </p:spPr>
      </p:sp>
      <p:sp>
        <p:nvSpPr>
          <p:cNvPr id="79875" name="Rectangle 3"/>
          <p:cNvSpPr>
            <a:spLocks noGrp="1" noChangeArrowheads="1"/>
          </p:cNvSpPr>
          <p:nvPr>
            <p:ph type="body" idx="1"/>
          </p:nvPr>
        </p:nvSpPr>
        <p:spPr>
          <a:solidFill>
            <a:srgbClr val="FFFFFF"/>
          </a:solidFill>
          <a:ln>
            <a:solidFill>
              <a:srgbClr val="000000"/>
            </a:solidFill>
          </a:ln>
        </p:spPr>
        <p:txBody>
          <a:bodyPr/>
          <a:lstStyle/>
          <a:p>
            <a:pPr>
              <a:defRPr/>
            </a:pPr>
            <a:r>
              <a:rPr lang="en-US">
                <a:latin typeface="Gill Sans" charset="0"/>
                <a:cs typeface="ＭＳ Ｐゴシック" charset="0"/>
              </a:rPr>
              <a:t>Electron bunch length must be small fraction of the plasma wavelength – otherwise energy spread too large; and jitter small fraction of inverse plasma frequency.</a:t>
            </a:r>
          </a:p>
          <a:p>
            <a:pPr>
              <a:defRPr/>
            </a:pPr>
            <a:r>
              <a:rPr lang="en-US">
                <a:latin typeface="Gill Sans" charset="0"/>
                <a:cs typeface="ＭＳ Ｐゴシック" charset="0"/>
              </a:rPr>
              <a:t>Some facilities under development at DESY have the right properties – PITZ – and FLASH II could be an ideal research instrument. </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Gill Sans" charset="0"/>
                <a:ea typeface="ＭＳ Ｐゴシック" charset="0"/>
                <a:cs typeface="ＭＳ Ｐゴシック" charset="0"/>
              </a:defRPr>
            </a:lvl1pPr>
            <a:lvl2pPr marL="731286" indent="-281264">
              <a:defRPr sz="2400">
                <a:solidFill>
                  <a:schemeClr val="tx1"/>
                </a:solidFill>
                <a:latin typeface="Gill Sans" charset="0"/>
                <a:ea typeface="ＭＳ Ｐゴシック" charset="0"/>
              </a:defRPr>
            </a:lvl2pPr>
            <a:lvl3pPr marL="1125055" indent="-225011">
              <a:defRPr sz="2400">
                <a:solidFill>
                  <a:schemeClr val="tx1"/>
                </a:solidFill>
                <a:latin typeface="Gill Sans" charset="0"/>
                <a:ea typeface="ＭＳ Ｐゴシック" charset="0"/>
              </a:defRPr>
            </a:lvl3pPr>
            <a:lvl4pPr marL="1575077" indent="-225011">
              <a:defRPr sz="2400">
                <a:solidFill>
                  <a:schemeClr val="tx1"/>
                </a:solidFill>
                <a:latin typeface="Gill Sans" charset="0"/>
                <a:ea typeface="ＭＳ Ｐゴシック" charset="0"/>
              </a:defRPr>
            </a:lvl4pPr>
            <a:lvl5pPr marL="2025099" indent="-225011">
              <a:defRPr sz="2400">
                <a:solidFill>
                  <a:schemeClr val="tx1"/>
                </a:solidFill>
                <a:latin typeface="Gill Sans" charset="0"/>
                <a:ea typeface="ＭＳ Ｐゴシック" charset="0"/>
              </a:defRPr>
            </a:lvl5pPr>
            <a:lvl6pPr marL="2475121" indent="-225011" eaLnBrk="0" fontAlgn="base" hangingPunct="0">
              <a:spcBef>
                <a:spcPct val="50000"/>
              </a:spcBef>
              <a:spcAft>
                <a:spcPct val="0"/>
              </a:spcAft>
              <a:defRPr sz="2400">
                <a:solidFill>
                  <a:schemeClr val="tx1"/>
                </a:solidFill>
                <a:latin typeface="Gill Sans" charset="0"/>
                <a:ea typeface="ＭＳ Ｐゴシック" charset="0"/>
              </a:defRPr>
            </a:lvl6pPr>
            <a:lvl7pPr marL="2925143" indent="-225011" eaLnBrk="0" fontAlgn="base" hangingPunct="0">
              <a:spcBef>
                <a:spcPct val="50000"/>
              </a:spcBef>
              <a:spcAft>
                <a:spcPct val="0"/>
              </a:spcAft>
              <a:defRPr sz="2400">
                <a:solidFill>
                  <a:schemeClr val="tx1"/>
                </a:solidFill>
                <a:latin typeface="Gill Sans" charset="0"/>
                <a:ea typeface="ＭＳ Ｐゴシック" charset="0"/>
              </a:defRPr>
            </a:lvl7pPr>
            <a:lvl8pPr marL="3375165" indent="-225011" eaLnBrk="0" fontAlgn="base" hangingPunct="0">
              <a:spcBef>
                <a:spcPct val="50000"/>
              </a:spcBef>
              <a:spcAft>
                <a:spcPct val="0"/>
              </a:spcAft>
              <a:defRPr sz="2400">
                <a:solidFill>
                  <a:schemeClr val="tx1"/>
                </a:solidFill>
                <a:latin typeface="Gill Sans" charset="0"/>
                <a:ea typeface="ＭＳ Ｐゴシック" charset="0"/>
              </a:defRPr>
            </a:lvl8pPr>
            <a:lvl9pPr marL="3825187" indent="-225011" eaLnBrk="0" fontAlgn="base" hangingPunct="0">
              <a:spcBef>
                <a:spcPct val="50000"/>
              </a:spcBef>
              <a:spcAft>
                <a:spcPct val="0"/>
              </a:spcAft>
              <a:defRPr sz="2400">
                <a:solidFill>
                  <a:schemeClr val="tx1"/>
                </a:solidFill>
                <a:latin typeface="Gill Sans" charset="0"/>
                <a:ea typeface="ＭＳ Ｐゴシック" charset="0"/>
              </a:defRPr>
            </a:lvl9pPr>
          </a:lstStyle>
          <a:p>
            <a:pPr>
              <a:defRPr/>
            </a:pPr>
            <a:fld id="{43D7E927-5A15-7F4B-8D16-0798156D0B39}" type="slidenum">
              <a:rPr lang="en-GB" sz="1200"/>
              <a:pPr>
                <a:defRPr/>
              </a:pPr>
              <a:t>42</a:t>
            </a:fld>
            <a:endParaRPr lang="en-GB" sz="1200"/>
          </a:p>
        </p:txBody>
      </p:sp>
      <p:sp>
        <p:nvSpPr>
          <p:cNvPr id="79874" name="Rectangle 2"/>
          <p:cNvSpPr>
            <a:spLocks noGrp="1" noRot="1" noChangeAspect="1" noChangeArrowheads="1"/>
          </p:cNvSpPr>
          <p:nvPr>
            <p:ph type="sldImg"/>
          </p:nvPr>
        </p:nvSpPr>
        <p:spPr>
          <a:solidFill>
            <a:srgbClr val="FFFFFF"/>
          </a:solidFill>
          <a:ln/>
        </p:spPr>
      </p:sp>
      <p:sp>
        <p:nvSpPr>
          <p:cNvPr id="79875" name="Rectangle 3"/>
          <p:cNvSpPr>
            <a:spLocks noGrp="1" noChangeArrowheads="1"/>
          </p:cNvSpPr>
          <p:nvPr>
            <p:ph type="body" idx="1"/>
          </p:nvPr>
        </p:nvSpPr>
        <p:spPr>
          <a:solidFill>
            <a:srgbClr val="FFFFFF"/>
          </a:solidFill>
          <a:ln>
            <a:solidFill>
              <a:srgbClr val="000000"/>
            </a:solidFill>
          </a:ln>
        </p:spPr>
        <p:txBody>
          <a:bodyPr/>
          <a:lstStyle/>
          <a:p>
            <a:pPr>
              <a:defRPr/>
            </a:pPr>
            <a:r>
              <a:rPr lang="en-US">
                <a:latin typeface="Gill Sans" charset="0"/>
                <a:cs typeface="ＭＳ Ｐゴシック" charset="0"/>
              </a:rPr>
              <a:t>Electron bunch length must be small fraction of the plasma wavelength – otherwise energy spread too large; and jitter small fraction of inverse plasma frequency.</a:t>
            </a:r>
          </a:p>
          <a:p>
            <a:pPr>
              <a:defRPr/>
            </a:pPr>
            <a:r>
              <a:rPr lang="en-US">
                <a:latin typeface="Gill Sans" charset="0"/>
                <a:cs typeface="ＭＳ Ｐゴシック" charset="0"/>
              </a:rPr>
              <a:t>Some facilities under development at DESY have the right properties – PITZ – and FLASH II could be an ideal research instrument.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Gill Sans" charset="0"/>
                <a:ea typeface="ＭＳ Ｐゴシック" charset="0"/>
                <a:cs typeface="ＭＳ Ｐゴシック" charset="0"/>
              </a:defRPr>
            </a:lvl1pPr>
            <a:lvl2pPr marL="731286" indent="-281264">
              <a:defRPr sz="2400">
                <a:solidFill>
                  <a:schemeClr val="tx1"/>
                </a:solidFill>
                <a:latin typeface="Gill Sans" charset="0"/>
                <a:ea typeface="ＭＳ Ｐゴシック" charset="0"/>
              </a:defRPr>
            </a:lvl2pPr>
            <a:lvl3pPr marL="1125055" indent="-225011">
              <a:defRPr sz="2400">
                <a:solidFill>
                  <a:schemeClr val="tx1"/>
                </a:solidFill>
                <a:latin typeface="Gill Sans" charset="0"/>
                <a:ea typeface="ＭＳ Ｐゴシック" charset="0"/>
              </a:defRPr>
            </a:lvl3pPr>
            <a:lvl4pPr marL="1575077" indent="-225011">
              <a:defRPr sz="2400">
                <a:solidFill>
                  <a:schemeClr val="tx1"/>
                </a:solidFill>
                <a:latin typeface="Gill Sans" charset="0"/>
                <a:ea typeface="ＭＳ Ｐゴシック" charset="0"/>
              </a:defRPr>
            </a:lvl4pPr>
            <a:lvl5pPr marL="2025099" indent="-225011">
              <a:defRPr sz="2400">
                <a:solidFill>
                  <a:schemeClr val="tx1"/>
                </a:solidFill>
                <a:latin typeface="Gill Sans" charset="0"/>
                <a:ea typeface="ＭＳ Ｐゴシック" charset="0"/>
              </a:defRPr>
            </a:lvl5pPr>
            <a:lvl6pPr marL="2475121" indent="-225011" eaLnBrk="0" fontAlgn="base" hangingPunct="0">
              <a:spcBef>
                <a:spcPct val="50000"/>
              </a:spcBef>
              <a:spcAft>
                <a:spcPct val="0"/>
              </a:spcAft>
              <a:defRPr sz="2400">
                <a:solidFill>
                  <a:schemeClr val="tx1"/>
                </a:solidFill>
                <a:latin typeface="Gill Sans" charset="0"/>
                <a:ea typeface="ＭＳ Ｐゴシック" charset="0"/>
              </a:defRPr>
            </a:lvl6pPr>
            <a:lvl7pPr marL="2925143" indent="-225011" eaLnBrk="0" fontAlgn="base" hangingPunct="0">
              <a:spcBef>
                <a:spcPct val="50000"/>
              </a:spcBef>
              <a:spcAft>
                <a:spcPct val="0"/>
              </a:spcAft>
              <a:defRPr sz="2400">
                <a:solidFill>
                  <a:schemeClr val="tx1"/>
                </a:solidFill>
                <a:latin typeface="Gill Sans" charset="0"/>
                <a:ea typeface="ＭＳ Ｐゴシック" charset="0"/>
              </a:defRPr>
            </a:lvl7pPr>
            <a:lvl8pPr marL="3375165" indent="-225011" eaLnBrk="0" fontAlgn="base" hangingPunct="0">
              <a:spcBef>
                <a:spcPct val="50000"/>
              </a:spcBef>
              <a:spcAft>
                <a:spcPct val="0"/>
              </a:spcAft>
              <a:defRPr sz="2400">
                <a:solidFill>
                  <a:schemeClr val="tx1"/>
                </a:solidFill>
                <a:latin typeface="Gill Sans" charset="0"/>
                <a:ea typeface="ＭＳ Ｐゴシック" charset="0"/>
              </a:defRPr>
            </a:lvl8pPr>
            <a:lvl9pPr marL="3825187" indent="-225011" eaLnBrk="0" fontAlgn="base" hangingPunct="0">
              <a:spcBef>
                <a:spcPct val="50000"/>
              </a:spcBef>
              <a:spcAft>
                <a:spcPct val="0"/>
              </a:spcAft>
              <a:defRPr sz="2400">
                <a:solidFill>
                  <a:schemeClr val="tx1"/>
                </a:solidFill>
                <a:latin typeface="Gill Sans" charset="0"/>
                <a:ea typeface="ＭＳ Ｐゴシック" charset="0"/>
              </a:defRPr>
            </a:lvl9pPr>
          </a:lstStyle>
          <a:p>
            <a:pPr>
              <a:defRPr/>
            </a:pPr>
            <a:fld id="{960AFBBC-59F7-1F45-A82B-493FE534E2DA}" type="slidenum">
              <a:rPr lang="en-GB" sz="1200"/>
              <a:pPr>
                <a:defRPr/>
              </a:pPr>
              <a:t>44</a:t>
            </a:fld>
            <a:endParaRPr lang="en-GB" sz="1200"/>
          </a:p>
        </p:txBody>
      </p:sp>
      <p:sp>
        <p:nvSpPr>
          <p:cNvPr id="83970" name="Rectangle 2"/>
          <p:cNvSpPr>
            <a:spLocks noGrp="1" noRot="1" noChangeAspect="1" noChangeArrowheads="1"/>
          </p:cNvSpPr>
          <p:nvPr>
            <p:ph type="sldImg"/>
          </p:nvPr>
        </p:nvSpPr>
        <p:spPr>
          <a:solidFill>
            <a:srgbClr val="FFFFFF"/>
          </a:solidFill>
          <a:ln/>
        </p:spPr>
      </p:sp>
      <p:sp>
        <p:nvSpPr>
          <p:cNvPr id="83971" name="Rectangle 3"/>
          <p:cNvSpPr>
            <a:spLocks noGrp="1" noChangeArrowheads="1"/>
          </p:cNvSpPr>
          <p:nvPr>
            <p:ph type="body" idx="1"/>
          </p:nvPr>
        </p:nvSpPr>
        <p:spPr>
          <a:solidFill>
            <a:srgbClr val="FFFFFF"/>
          </a:solidFill>
          <a:ln>
            <a:solidFill>
              <a:srgbClr val="000000"/>
            </a:solidFill>
          </a:ln>
        </p:spPr>
        <p:txBody>
          <a:bodyPr/>
          <a:lstStyle/>
          <a:p>
            <a:pPr>
              <a:defRPr/>
            </a:pPr>
            <a:endParaRPr lang="en-US" dirty="0">
              <a:latin typeface="Gill Sans"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5713" name="Slide Image Placeholder 1"/>
          <p:cNvSpPr>
            <a:spLocks noGrp="1" noRot="1" noChangeAspect="1"/>
          </p:cNvSpPr>
          <p:nvPr>
            <p:ph type="sldImg"/>
          </p:nvPr>
        </p:nvSpPr>
        <p:spPr>
          <a:ln/>
        </p:spPr>
      </p:sp>
      <p:sp>
        <p:nvSpPr>
          <p:cNvPr id="2035714" name="Notes Placeholder 2"/>
          <p:cNvSpPr>
            <a:spLocks noGrp="1"/>
          </p:cNvSpPr>
          <p:nvPr>
            <p:ph type="body" idx="1"/>
          </p:nvPr>
        </p:nvSpPr>
        <p:spPr>
          <a:ln/>
        </p:spPr>
        <p:txBody>
          <a:bodyPr/>
          <a:lstStyle/>
          <a:p>
            <a:pPr eaLnBrk="1" hangingPunct="1">
              <a:defRPr/>
            </a:pPr>
            <a:endParaRPr lang="en-US" smtClean="0">
              <a:latin typeface="Arial" pitchFamily="34" charset="0"/>
            </a:endParaRPr>
          </a:p>
        </p:txBody>
      </p:sp>
      <p:sp>
        <p:nvSpPr>
          <p:cNvPr id="2035715" name="Slide Number Placeholder 3"/>
          <p:cNvSpPr>
            <a:spLocks noGrp="1"/>
          </p:cNvSpPr>
          <p:nvPr>
            <p:ph type="sldNum" sz="quarter" idx="5"/>
          </p:nvPr>
        </p:nvSpPr>
        <p:spPr/>
        <p:txBody>
          <a:bodyPr/>
          <a:lstStyle/>
          <a:p>
            <a:pPr>
              <a:defRPr/>
            </a:pPr>
            <a:fld id="{05C3F360-ACD8-C643-BB3B-209D5CD4F98A}" type="slidenum">
              <a:rPr lang="en-US">
                <a:latin typeface="Arial" pitchFamily="34" charset="0"/>
              </a:rPr>
              <a:pPr>
                <a:defRPr/>
              </a:pPr>
              <a:t>45</a:t>
            </a:fld>
            <a:endParaRPr lang="en-US">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C1C144F-8961-2542-ABBD-6778B3079D23}" type="slidenum">
              <a:rPr lang="en-US"/>
              <a:pPr>
                <a:defRPr/>
              </a:pPr>
              <a:t>3</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E1FEC0F-C47B-6C47-8DBF-E04F342A7C75}" type="slidenum">
              <a:rPr lang="en-US"/>
              <a:pPr>
                <a:defRPr/>
              </a:pPr>
              <a:t>46</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FBA90EE-D8DF-C945-A1C9-7B146D375EFE}" type="slidenum">
              <a:rPr lang="en-US"/>
              <a:pPr>
                <a:defRPr/>
              </a:pPr>
              <a:t>47</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F838D34-1D1E-DA49-A6E1-1B88A554D9CF}" type="slidenum">
              <a:rPr lang="en-US"/>
              <a:pPr>
                <a:defRPr/>
              </a:pPr>
              <a:t>4</a:t>
            </a:fld>
            <a:endParaRPr lang="en-US"/>
          </a:p>
        </p:txBody>
      </p:sp>
      <p:sp>
        <p:nvSpPr>
          <p:cNvPr id="881666" name="Rectangle 2"/>
          <p:cNvSpPr>
            <a:spLocks noGrp="1" noRot="1" noChangeAspect="1" noChangeArrowheads="1" noTextEdit="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881667"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lIns="90004" tIns="45002" rIns="90004" bIns="45002"/>
          <a:lstStyle/>
          <a:p>
            <a:pPr eaLnBrk="1" hangingPunct="1">
              <a:defRP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5713" name="Slide Image Placeholder 1"/>
          <p:cNvSpPr>
            <a:spLocks noGrp="1" noRot="1" noChangeAspect="1"/>
          </p:cNvSpPr>
          <p:nvPr>
            <p:ph type="sldImg"/>
          </p:nvPr>
        </p:nvSpPr>
        <p:spPr>
          <a:ln/>
        </p:spPr>
      </p:sp>
      <p:sp>
        <p:nvSpPr>
          <p:cNvPr id="2035714" name="Notes Placeholder 2"/>
          <p:cNvSpPr>
            <a:spLocks noGrp="1"/>
          </p:cNvSpPr>
          <p:nvPr>
            <p:ph type="body" idx="1"/>
          </p:nvPr>
        </p:nvSpPr>
        <p:spPr>
          <a:ln/>
        </p:spPr>
        <p:txBody>
          <a:bodyPr/>
          <a:lstStyle/>
          <a:p>
            <a:pPr eaLnBrk="1" hangingPunct="1">
              <a:defRPr/>
            </a:pPr>
            <a:endParaRPr lang="en-US" smtClean="0">
              <a:latin typeface="Arial" pitchFamily="34" charset="0"/>
            </a:endParaRPr>
          </a:p>
        </p:txBody>
      </p:sp>
      <p:sp>
        <p:nvSpPr>
          <p:cNvPr id="2035715" name="Slide Number Placeholder 3"/>
          <p:cNvSpPr>
            <a:spLocks noGrp="1"/>
          </p:cNvSpPr>
          <p:nvPr>
            <p:ph type="sldNum" sz="quarter" idx="5"/>
          </p:nvPr>
        </p:nvSpPr>
        <p:spPr/>
        <p:txBody>
          <a:bodyPr/>
          <a:lstStyle/>
          <a:p>
            <a:pPr>
              <a:defRPr/>
            </a:pPr>
            <a:fld id="{C47D90A6-7FA9-E94A-B0BF-FE3EA2B2C875}" type="slidenum">
              <a:rPr lang="en-US">
                <a:latin typeface="Arial" pitchFamily="34" charset="0"/>
              </a:rPr>
              <a:pPr>
                <a:defRPr/>
              </a:pPr>
              <a:t>5</a:t>
            </a:fld>
            <a:endParaRPr lang="en-US">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LHC magnets are 8.3 T</a:t>
            </a:r>
          </a:p>
          <a:p>
            <a:endParaRPr lang="en-US" dirty="0"/>
          </a:p>
        </p:txBody>
      </p:sp>
      <p:sp>
        <p:nvSpPr>
          <p:cNvPr id="4" name="Slide Number Placeholder 3"/>
          <p:cNvSpPr>
            <a:spLocks noGrp="1"/>
          </p:cNvSpPr>
          <p:nvPr>
            <p:ph type="sldNum" sz="quarter" idx="10"/>
          </p:nvPr>
        </p:nvSpPr>
        <p:spPr/>
        <p:txBody>
          <a:bodyPr/>
          <a:lstStyle/>
          <a:p>
            <a:pPr>
              <a:defRPr/>
            </a:pPr>
            <a:fld id="{3F77EFC3-ED90-8A44-BEEC-5EA85B402DFA}" type="slidenum">
              <a:rPr lang="en-US" smtClean="0"/>
              <a:pPr>
                <a:defRPr/>
              </a:pPr>
              <a:t>8</a:t>
            </a:fld>
            <a:endParaRPr lang="en-US"/>
          </a:p>
        </p:txBody>
      </p:sp>
    </p:spTree>
    <p:extLst>
      <p:ext uri="{BB962C8B-B14F-4D97-AF65-F5344CB8AC3E}">
        <p14:creationId xmlns:p14="http://schemas.microsoft.com/office/powerpoint/2010/main" val="533658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Gill Sans" charset="0"/>
                <a:ea typeface="ＭＳ Ｐゴシック" charset="0"/>
                <a:cs typeface="ＭＳ Ｐゴシック" charset="0"/>
              </a:defRPr>
            </a:lvl1pPr>
            <a:lvl2pPr marL="731286" indent="-281264">
              <a:defRPr sz="2400">
                <a:solidFill>
                  <a:schemeClr val="tx1"/>
                </a:solidFill>
                <a:latin typeface="Gill Sans" charset="0"/>
                <a:ea typeface="ＭＳ Ｐゴシック" charset="0"/>
              </a:defRPr>
            </a:lvl2pPr>
            <a:lvl3pPr marL="1125055" indent="-225011">
              <a:defRPr sz="2400">
                <a:solidFill>
                  <a:schemeClr val="tx1"/>
                </a:solidFill>
                <a:latin typeface="Gill Sans" charset="0"/>
                <a:ea typeface="ＭＳ Ｐゴシック" charset="0"/>
              </a:defRPr>
            </a:lvl3pPr>
            <a:lvl4pPr marL="1575077" indent="-225011">
              <a:defRPr sz="2400">
                <a:solidFill>
                  <a:schemeClr val="tx1"/>
                </a:solidFill>
                <a:latin typeface="Gill Sans" charset="0"/>
                <a:ea typeface="ＭＳ Ｐゴシック" charset="0"/>
              </a:defRPr>
            </a:lvl4pPr>
            <a:lvl5pPr marL="2025099" indent="-225011">
              <a:defRPr sz="2400">
                <a:solidFill>
                  <a:schemeClr val="tx1"/>
                </a:solidFill>
                <a:latin typeface="Gill Sans" charset="0"/>
                <a:ea typeface="ＭＳ Ｐゴシック" charset="0"/>
              </a:defRPr>
            </a:lvl5pPr>
            <a:lvl6pPr marL="2475121" indent="-225011" eaLnBrk="0" fontAlgn="base" hangingPunct="0">
              <a:spcBef>
                <a:spcPct val="50000"/>
              </a:spcBef>
              <a:spcAft>
                <a:spcPct val="0"/>
              </a:spcAft>
              <a:defRPr sz="2400">
                <a:solidFill>
                  <a:schemeClr val="tx1"/>
                </a:solidFill>
                <a:latin typeface="Gill Sans" charset="0"/>
                <a:ea typeface="ＭＳ Ｐゴシック" charset="0"/>
              </a:defRPr>
            </a:lvl6pPr>
            <a:lvl7pPr marL="2925143" indent="-225011" eaLnBrk="0" fontAlgn="base" hangingPunct="0">
              <a:spcBef>
                <a:spcPct val="50000"/>
              </a:spcBef>
              <a:spcAft>
                <a:spcPct val="0"/>
              </a:spcAft>
              <a:defRPr sz="2400">
                <a:solidFill>
                  <a:schemeClr val="tx1"/>
                </a:solidFill>
                <a:latin typeface="Gill Sans" charset="0"/>
                <a:ea typeface="ＭＳ Ｐゴシック" charset="0"/>
              </a:defRPr>
            </a:lvl7pPr>
            <a:lvl8pPr marL="3375165" indent="-225011" eaLnBrk="0" fontAlgn="base" hangingPunct="0">
              <a:spcBef>
                <a:spcPct val="50000"/>
              </a:spcBef>
              <a:spcAft>
                <a:spcPct val="0"/>
              </a:spcAft>
              <a:defRPr sz="2400">
                <a:solidFill>
                  <a:schemeClr val="tx1"/>
                </a:solidFill>
                <a:latin typeface="Gill Sans" charset="0"/>
                <a:ea typeface="ＭＳ Ｐゴシック" charset="0"/>
              </a:defRPr>
            </a:lvl8pPr>
            <a:lvl9pPr marL="3825187" indent="-225011" eaLnBrk="0" fontAlgn="base" hangingPunct="0">
              <a:spcBef>
                <a:spcPct val="50000"/>
              </a:spcBef>
              <a:spcAft>
                <a:spcPct val="0"/>
              </a:spcAft>
              <a:defRPr sz="2400">
                <a:solidFill>
                  <a:schemeClr val="tx1"/>
                </a:solidFill>
                <a:latin typeface="Gill Sans" charset="0"/>
                <a:ea typeface="ＭＳ Ｐゴシック" charset="0"/>
              </a:defRPr>
            </a:lvl9pPr>
          </a:lstStyle>
          <a:p>
            <a:fld id="{55452D8D-13EE-DB49-8107-D3D81BBB72A1}" type="slidenum">
              <a:rPr lang="en-GB" sz="1200"/>
              <a:pPr/>
              <a:t>12</a:t>
            </a:fld>
            <a:endParaRPr lang="en-GB" sz="1200"/>
          </a:p>
        </p:txBody>
      </p:sp>
      <p:sp>
        <p:nvSpPr>
          <p:cNvPr id="90114" name="Rectangle 2"/>
          <p:cNvSpPr>
            <a:spLocks noGrp="1" noRot="1" noChangeAspect="1" noChangeArrowheads="1" noTextEdit="1"/>
          </p:cNvSpPr>
          <p:nvPr>
            <p:ph type="sldImg"/>
          </p:nvPr>
        </p:nvSpPr>
        <p:spPr>
          <a:solidFill>
            <a:srgbClr val="FFFFFF"/>
          </a:solidFill>
          <a:ln/>
        </p:spPr>
      </p:sp>
      <p:sp>
        <p:nvSpPr>
          <p:cNvPr id="90115" name="Rectangle 3"/>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val="1"/>
            </a:ext>
          </a:extLst>
        </p:spPr>
        <p:txBody>
          <a:bodyPr lIns="89991" tIns="44995" rIns="89991" bIns="44995"/>
          <a:lstStyle/>
          <a:p>
            <a:endParaRPr lang="en-US">
              <a:latin typeface="Gill Sans"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B1F7BF7-0B4E-0F42-803C-C2E2651E471B}" type="slidenum">
              <a:rPr lang="en-US"/>
              <a:pPr>
                <a:defRPr/>
              </a:pPr>
              <a:t>13</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03D7398E-AAC7-0C4A-93D4-7744B7528F0D}" type="slidenum">
              <a:rPr lang="en-US"/>
              <a:pPr>
                <a:defRPr/>
              </a:pPr>
              <a:t>14</a:t>
            </a:fld>
            <a:endParaRPr lang="en-US"/>
          </a:p>
        </p:txBody>
      </p:sp>
      <p:sp>
        <p:nvSpPr>
          <p:cNvPr id="691202" name="Rectangle 2"/>
          <p:cNvSpPr>
            <a:spLocks noGrp="1" noRot="1" noChangeAspect="1" noChangeArrowheads="1"/>
          </p:cNvSpPr>
          <p:nvPr>
            <p:ph type="sldImg"/>
          </p:nvPr>
        </p:nvSpPr>
        <p:spPr>
          <a:xfrm>
            <a:off x="1146175" y="668338"/>
            <a:ext cx="4552950" cy="3414712"/>
          </a:xfrm>
          <a:solidFill>
            <a:srgbClr val="FFFFFF"/>
          </a:solidFill>
          <a:ln/>
          <a:extLst>
            <a:ext uri="{FAA26D3D-D897-4be2-8F04-BA451C77F1D7}">
              <ma14:placeholderFlag xmlns:ma14="http://schemas.microsoft.com/office/mac/drawingml/2011/main" val="1"/>
            </a:ext>
          </a:extLst>
        </p:spPr>
      </p:sp>
      <p:sp>
        <p:nvSpPr>
          <p:cNvPr id="691203" name="Rectangle 3"/>
          <p:cNvSpPr>
            <a:spLocks noGrp="1" noChangeArrowheads="1"/>
          </p:cNvSpPr>
          <p:nvPr>
            <p:ph type="body" idx="1"/>
          </p:nvPr>
        </p:nvSpPr>
        <p:spPr>
          <a:xfrm>
            <a:off x="912813" y="4379913"/>
            <a:ext cx="5019675" cy="4083050"/>
          </a:xfrm>
          <a:solidFill>
            <a:srgbClr val="FFFFFF"/>
          </a:solidFill>
          <a:ln>
            <a:solidFill>
              <a:srgbClr val="000000"/>
            </a:solidFill>
            <a:miter lim="800000"/>
            <a:headEnd/>
            <a:tailEnd/>
          </a:ln>
        </p:spPr>
        <p:txBody>
          <a:bodyPr/>
          <a:lstStyle/>
          <a:p>
            <a:pPr eaLnBrk="1" hangingPunct="1">
              <a:defRPr/>
            </a:pP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emf"/><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5" name="Text Box 10"/>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pic>
        <p:nvPicPr>
          <p:cNvPr id="6" name="Picture 14" descr="avh_logo_n7_word_rgb.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43775" y="44450"/>
            <a:ext cx="17653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6" descr="DESY-Logo-cyan-RGB_ger.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175" y="0"/>
            <a:ext cx="1141413"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Bild 1"/>
          <p:cNvPicPr>
            <a:picLocks noChangeAspect="1" noChangeArrowheads="1"/>
          </p:cNvPicPr>
          <p:nvPr userDrawn="1"/>
        </p:nvPicPr>
        <p:blipFill>
          <a:blip r:embed="rId4">
            <a:extLst>
              <a:ext uri="{28A0092B-C50C-407E-A947-70E740481C1C}">
                <a14:useLocalDpi xmlns:a14="http://schemas.microsoft.com/office/drawing/2010/main" val="0"/>
              </a:ext>
            </a:extLst>
          </a:blip>
          <a:srcRect l="16827" t="34879" r="66852" b="32123"/>
          <a:stretch>
            <a:fillRect/>
          </a:stretch>
        </p:blipFill>
        <p:spPr bwMode="auto">
          <a:xfrm>
            <a:off x="1042988" y="188913"/>
            <a:ext cx="100806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pPr lvl="0"/>
            <a:r>
              <a:rPr lang="en-US" noProof="0" smtClean="0"/>
              <a:t>Click to edit Master title style</a:t>
            </a:r>
          </a:p>
        </p:txBody>
      </p:sp>
      <p:sp>
        <p:nvSpPr>
          <p:cNvPr id="9" name="Rectangle 3"/>
          <p:cNvSpPr>
            <a:spLocks noGrp="1" noChangeArrowheads="1"/>
          </p:cNvSpPr>
          <p:nvPr>
            <p:ph type="dt" sz="half" idx="10"/>
          </p:nvPr>
        </p:nvSpPr>
        <p:spPr>
          <a:xfrm>
            <a:off x="228600" y="6248400"/>
            <a:ext cx="2667000" cy="457200"/>
          </a:xfrm>
        </p:spPr>
        <p:txBody>
          <a:bodyPr/>
          <a:lstStyle>
            <a:lvl1pPr>
              <a:defRPr/>
            </a:lvl1pPr>
          </a:lstStyle>
          <a:p>
            <a:pPr>
              <a:defRPr/>
            </a:pPr>
            <a:r>
              <a:rPr lang="en-GB" smtClean="0"/>
              <a:t>B. Foster - Natal - 10/14</a:t>
            </a:r>
            <a:endParaRPr lang="en-US"/>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pPr>
              <a:defRPr/>
            </a:pPr>
            <a:r>
              <a:rPr lang="en-US" smtClean="0"/>
              <a:t>B. Foster - Natal - 10/14</a:t>
            </a:r>
            <a:endParaRPr lang="en-US"/>
          </a:p>
        </p:txBody>
      </p:sp>
      <p:sp>
        <p:nvSpPr>
          <p:cNvPr id="11"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D4B05583-F136-1B49-9B95-810A55B4401F}" type="slidenum">
              <a:rPr lang="en-US"/>
              <a:pPr>
                <a:defRPr/>
              </a:pPr>
              <a:t>‹#›</a:t>
            </a:fld>
            <a:endParaRPr lang="en-US"/>
          </a:p>
        </p:txBody>
      </p:sp>
    </p:spTree>
    <p:extLst>
      <p:ext uri="{BB962C8B-B14F-4D97-AF65-F5344CB8AC3E}">
        <p14:creationId xmlns:p14="http://schemas.microsoft.com/office/powerpoint/2010/main" val="4175326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D6CC48-2203-5D4E-B77B-30310B914D5E}" type="slidenum">
              <a:rPr lang="en-US"/>
              <a:pPr>
                <a:defRPr/>
              </a:pPr>
              <a:t>‹#›</a:t>
            </a:fld>
            <a:endParaRPr lang="en-US"/>
          </a:p>
        </p:txBody>
      </p:sp>
    </p:spTree>
    <p:extLst>
      <p:ext uri="{BB962C8B-B14F-4D97-AF65-F5344CB8AC3E}">
        <p14:creationId xmlns:p14="http://schemas.microsoft.com/office/powerpoint/2010/main" val="3064942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1722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0"/>
            <a:ext cx="5676900" cy="61722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1593A7-5DC2-1B4F-82DB-7CA6F5E171D0}" type="slidenum">
              <a:rPr lang="en-US"/>
              <a:pPr>
                <a:defRPr/>
              </a:pPr>
              <a:t>‹#›</a:t>
            </a:fld>
            <a:endParaRPr lang="en-US"/>
          </a:p>
        </p:txBody>
      </p:sp>
    </p:spTree>
    <p:extLst>
      <p:ext uri="{BB962C8B-B14F-4D97-AF65-F5344CB8AC3E}">
        <p14:creationId xmlns:p14="http://schemas.microsoft.com/office/powerpoint/2010/main" val="2098662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F1BA0B-D8A6-F742-A481-5CEFF68E2A6A}" type="slidenum">
              <a:rPr lang="en-US"/>
              <a:pPr>
                <a:defRPr/>
              </a:pPr>
              <a:t>‹#›</a:t>
            </a:fld>
            <a:endParaRPr lang="en-US"/>
          </a:p>
        </p:txBody>
      </p:sp>
    </p:spTree>
    <p:extLst>
      <p:ext uri="{BB962C8B-B14F-4D97-AF65-F5344CB8AC3E}">
        <p14:creationId xmlns:p14="http://schemas.microsoft.com/office/powerpoint/2010/main" val="41143940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85800" y="37719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D9B2D3C-6E3B-9E42-B967-4AA17B049CF9}" type="slidenum">
              <a:rPr lang="en-US"/>
              <a:pPr>
                <a:defRPr/>
              </a:pPr>
              <a:t>‹#›</a:t>
            </a:fld>
            <a:endParaRPr lang="en-US"/>
          </a:p>
        </p:txBody>
      </p:sp>
    </p:spTree>
    <p:extLst>
      <p:ext uri="{BB962C8B-B14F-4D97-AF65-F5344CB8AC3E}">
        <p14:creationId xmlns:p14="http://schemas.microsoft.com/office/powerpoint/2010/main" val="1878284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4FA7499-4D35-CC47-9C18-6CF7809DBF6A}" type="slidenum">
              <a:rPr lang="en-US"/>
              <a:pPr>
                <a:defRPr/>
              </a:pPr>
              <a:t>‹#›</a:t>
            </a:fld>
            <a:endParaRPr lang="en-US"/>
          </a:p>
        </p:txBody>
      </p:sp>
    </p:spTree>
    <p:extLst>
      <p:ext uri="{BB962C8B-B14F-4D97-AF65-F5344CB8AC3E}">
        <p14:creationId xmlns:p14="http://schemas.microsoft.com/office/powerpoint/2010/main" val="423751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9D8A126-6034-1949-8F59-8F7C435F0FD9}" type="slidenum">
              <a:rPr lang="en-US"/>
              <a:pPr>
                <a:defRPr/>
              </a:pPr>
              <a:t>‹#›</a:t>
            </a:fld>
            <a:endParaRPr lang="en-US"/>
          </a:p>
        </p:txBody>
      </p:sp>
    </p:spTree>
    <p:extLst>
      <p:ext uri="{BB962C8B-B14F-4D97-AF65-F5344CB8AC3E}">
        <p14:creationId xmlns:p14="http://schemas.microsoft.com/office/powerpoint/2010/main" val="3729778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2AB0874-DD2A-8E4A-B09F-B43F91B2AA93}" type="slidenum">
              <a:rPr lang="en-US"/>
              <a:pPr>
                <a:defRPr/>
              </a:pPr>
              <a:t>‹#›</a:t>
            </a:fld>
            <a:endParaRPr lang="en-US"/>
          </a:p>
        </p:txBody>
      </p:sp>
    </p:spTree>
    <p:extLst>
      <p:ext uri="{BB962C8B-B14F-4D97-AF65-F5344CB8AC3E}">
        <p14:creationId xmlns:p14="http://schemas.microsoft.com/office/powerpoint/2010/main" val="2767516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17806DE-F0E8-C74C-96B1-95F8EDF05B6E}" type="slidenum">
              <a:rPr lang="en-US"/>
              <a:pPr>
                <a:defRPr/>
              </a:pPr>
              <a:t>‹#›</a:t>
            </a:fld>
            <a:endParaRPr lang="en-US"/>
          </a:p>
        </p:txBody>
      </p:sp>
    </p:spTree>
    <p:extLst>
      <p:ext uri="{BB962C8B-B14F-4D97-AF65-F5344CB8AC3E}">
        <p14:creationId xmlns:p14="http://schemas.microsoft.com/office/powerpoint/2010/main" val="300886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C5AA4C7-82A7-CD4D-9A12-2FF818268F2D}" type="slidenum">
              <a:rPr lang="en-US"/>
              <a:pPr>
                <a:defRPr/>
              </a:pPr>
              <a:t>‹#›</a:t>
            </a:fld>
            <a:endParaRPr lang="en-US"/>
          </a:p>
        </p:txBody>
      </p:sp>
    </p:spTree>
    <p:extLst>
      <p:ext uri="{BB962C8B-B14F-4D97-AF65-F5344CB8AC3E}">
        <p14:creationId xmlns:p14="http://schemas.microsoft.com/office/powerpoint/2010/main" val="1862585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A046C46-A381-594E-BEA1-4B42A9A8705E}" type="slidenum">
              <a:rPr lang="en-US"/>
              <a:pPr>
                <a:defRPr/>
              </a:pPr>
              <a:t>‹#›</a:t>
            </a:fld>
            <a:endParaRPr lang="en-US"/>
          </a:p>
        </p:txBody>
      </p:sp>
    </p:spTree>
    <p:extLst>
      <p:ext uri="{BB962C8B-B14F-4D97-AF65-F5344CB8AC3E}">
        <p14:creationId xmlns:p14="http://schemas.microsoft.com/office/powerpoint/2010/main" val="1947697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CADAB38-1AB3-7F4E-B407-D99FA8BACA16}" type="slidenum">
              <a:rPr lang="en-US"/>
              <a:pPr>
                <a:defRPr/>
              </a:pPr>
              <a:t>‹#›</a:t>
            </a:fld>
            <a:endParaRPr lang="en-US"/>
          </a:p>
        </p:txBody>
      </p:sp>
    </p:spTree>
    <p:extLst>
      <p:ext uri="{BB962C8B-B14F-4D97-AF65-F5344CB8AC3E}">
        <p14:creationId xmlns:p14="http://schemas.microsoft.com/office/powerpoint/2010/main" val="1025225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E037DA9-408B-E045-9271-1DF1EDC280AF}" type="slidenum">
              <a:rPr lang="en-US"/>
              <a:pPr>
                <a:defRPr/>
              </a:pPr>
              <a:t>‹#›</a:t>
            </a:fld>
            <a:endParaRPr lang="en-US"/>
          </a:p>
        </p:txBody>
      </p:sp>
    </p:spTree>
    <p:extLst>
      <p:ext uri="{BB962C8B-B14F-4D97-AF65-F5344CB8AC3E}">
        <p14:creationId xmlns:p14="http://schemas.microsoft.com/office/powerpoint/2010/main" val="22501203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jpeg"/><Relationship Id="rId17" Type="http://schemas.openxmlformats.org/officeDocument/2006/relationships/image" Target="../media/image3.jpeg"/><Relationship Id="rId18" Type="http://schemas.openxmlformats.org/officeDocument/2006/relationships/image" Target="../media/image4.emf"/><Relationship Id="rId19"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219200"/>
            <a:ext cx="77724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2700" y="6567488"/>
            <a:ext cx="24384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r>
              <a:rPr lang="en-GB" smtClean="0"/>
              <a:t>B. Foster - Natal - 10/14</a:t>
            </a:r>
            <a:endParaRPr lang="en-US"/>
          </a:p>
        </p:txBody>
      </p:sp>
      <p:sp>
        <p:nvSpPr>
          <p:cNvPr id="1029" name="Rectangle 5"/>
          <p:cNvSpPr>
            <a:spLocks noGrp="1" noChangeArrowheads="1"/>
          </p:cNvSpPr>
          <p:nvPr>
            <p:ph type="ftr" sz="quarter" idx="3"/>
          </p:nvPr>
        </p:nvSpPr>
        <p:spPr bwMode="auto">
          <a:xfrm>
            <a:off x="2819400" y="6565900"/>
            <a:ext cx="36576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fontAlgn="base">
              <a:defRPr sz="1600" b="1">
                <a:solidFill>
                  <a:srgbClr val="23346C"/>
                </a:solidFill>
                <a:cs typeface="Arial Unicode MS" charset="0"/>
              </a:defRPr>
            </a:lvl1pPr>
          </a:lstStyle>
          <a:p>
            <a:pPr>
              <a:defRPr/>
            </a:pPr>
            <a:r>
              <a:rPr lang="en-US" smtClean="0"/>
              <a:t>B. Foster - Natal - 10/14</a:t>
            </a:r>
            <a:endParaRPr lang="en-US"/>
          </a:p>
        </p:txBody>
      </p:sp>
      <p:sp>
        <p:nvSpPr>
          <p:cNvPr id="1030" name="Rectangle 6"/>
          <p:cNvSpPr>
            <a:spLocks noGrp="1" noChangeArrowheads="1"/>
          </p:cNvSpPr>
          <p:nvPr>
            <p:ph type="sldNum" sz="quarter" idx="4"/>
          </p:nvPr>
        </p:nvSpPr>
        <p:spPr bwMode="auto">
          <a:xfrm>
            <a:off x="7226300" y="6553200"/>
            <a:ext cx="1905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400">
                <a:cs typeface="Arial Unicode MS" charset="0"/>
              </a:defRPr>
            </a:lvl1pPr>
          </a:lstStyle>
          <a:p>
            <a:pPr>
              <a:defRPr/>
            </a:pPr>
            <a:fld id="{82001741-A31A-2D4B-B742-FB6F11B4DD30}" type="slidenum">
              <a:rPr lang="en-US"/>
              <a:pPr>
                <a:defRPr/>
              </a:pPr>
              <a:t>‹#›</a:t>
            </a:fld>
            <a:endParaRPr lang="en-US"/>
          </a:p>
        </p:txBody>
      </p:sp>
      <p:sp>
        <p:nvSpPr>
          <p:cNvPr id="1041" name="Text Box 17"/>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2" name="Text Box 18"/>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4" name="Rectangle 20"/>
          <p:cNvSpPr>
            <a:spLocks noGrp="1" noChangeArrowheads="1"/>
          </p:cNvSpPr>
          <p:nvPr>
            <p:ph type="title"/>
          </p:nvPr>
        </p:nvSpPr>
        <p:spPr bwMode="auto">
          <a:xfrm>
            <a:off x="1447800" y="0"/>
            <a:ext cx="6934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33" name="Picture 21" descr="1024_greendot_divide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6450013"/>
            <a:ext cx="91440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 descr="avh_logo_n7_word_rgb.jpg"/>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704138" y="44450"/>
            <a:ext cx="14049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2" descr="DESY-Logo-cyan-RGB_ger.jpg"/>
          <p:cNvPicPr>
            <a:picLocks noChangeAspect="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3175" y="0"/>
            <a:ext cx="90805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Bild 1"/>
          <p:cNvPicPr>
            <a:picLocks noChangeAspect="1" noChangeArrowheads="1"/>
          </p:cNvPicPr>
          <p:nvPr userDrawn="1"/>
        </p:nvPicPr>
        <p:blipFill>
          <a:blip r:embed="rId18">
            <a:extLst>
              <a:ext uri="{28A0092B-C50C-407E-A947-70E740481C1C}">
                <a14:useLocalDpi xmlns:a14="http://schemas.microsoft.com/office/drawing/2010/main" val="0"/>
              </a:ext>
            </a:extLst>
          </a:blip>
          <a:srcRect l="16827" t="34879" r="66852" b="32123"/>
          <a:stretch>
            <a:fillRect/>
          </a:stretch>
        </p:blipFill>
        <p:spPr bwMode="auto">
          <a:xfrm>
            <a:off x="755650" y="71438"/>
            <a:ext cx="863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oxford_logo.jpg"/>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583940" y="40061"/>
            <a:ext cx="715929" cy="868660"/>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iming>
    <p:tnLst>
      <p:par>
        <p:cTn xmlns:p14="http://schemas.microsoft.com/office/powerpoint/2010/main" id="1" dur="indefinite" restart="never" nodeType="tmRoot"/>
      </p:par>
    </p:tnLst>
  </p:timing>
  <p:hf hdr="0" ftr="0"/>
  <p:txStyles>
    <p:titleStyle>
      <a:lvl1pPr algn="ctr" rtl="0" eaLnBrk="0" fontAlgn="base" hangingPunct="0">
        <a:spcBef>
          <a:spcPct val="0"/>
        </a:spcBef>
        <a:spcAft>
          <a:spcPct val="0"/>
        </a:spcAft>
        <a:defRPr sz="3600">
          <a:solidFill>
            <a:srgbClr val="23346C"/>
          </a:solidFill>
          <a:latin typeface="+mj-lt"/>
          <a:ea typeface="+mj-ea"/>
          <a:cs typeface="+mj-cs"/>
        </a:defRPr>
      </a:lvl1pPr>
      <a:lvl2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2pPr>
      <a:lvl3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3pPr>
      <a:lvl4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4pPr>
      <a:lvl5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5pPr>
      <a:lvl6pPr marL="457200" algn="ctr" rtl="0" fontAlgn="base">
        <a:spcBef>
          <a:spcPct val="0"/>
        </a:spcBef>
        <a:spcAft>
          <a:spcPct val="0"/>
        </a:spcAft>
        <a:defRPr sz="3600">
          <a:solidFill>
            <a:srgbClr val="23346C"/>
          </a:solidFill>
          <a:latin typeface="Arial" charset="0"/>
          <a:ea typeface="ＭＳ Ｐゴシック" charset="0"/>
          <a:cs typeface="Arial Unicode MS" charset="0"/>
        </a:defRPr>
      </a:lvl6pPr>
      <a:lvl7pPr marL="914400" algn="ctr" rtl="0" fontAlgn="base">
        <a:spcBef>
          <a:spcPct val="0"/>
        </a:spcBef>
        <a:spcAft>
          <a:spcPct val="0"/>
        </a:spcAft>
        <a:defRPr sz="3600">
          <a:solidFill>
            <a:srgbClr val="23346C"/>
          </a:solidFill>
          <a:latin typeface="Arial" charset="0"/>
          <a:ea typeface="ＭＳ Ｐゴシック" charset="0"/>
          <a:cs typeface="Arial Unicode MS" charset="0"/>
        </a:defRPr>
      </a:lvl7pPr>
      <a:lvl8pPr marL="1371600" algn="ctr" rtl="0" fontAlgn="base">
        <a:spcBef>
          <a:spcPct val="0"/>
        </a:spcBef>
        <a:spcAft>
          <a:spcPct val="0"/>
        </a:spcAft>
        <a:defRPr sz="3600">
          <a:solidFill>
            <a:srgbClr val="23346C"/>
          </a:solidFill>
          <a:latin typeface="Arial" charset="0"/>
          <a:ea typeface="ＭＳ Ｐゴシック" charset="0"/>
          <a:cs typeface="Arial Unicode MS" charset="0"/>
        </a:defRPr>
      </a:lvl8pPr>
      <a:lvl9pPr marL="1828800" algn="ctr" rtl="0" fontAlgn="base">
        <a:spcBef>
          <a:spcPct val="0"/>
        </a:spcBef>
        <a:spcAft>
          <a:spcPct val="0"/>
        </a:spcAft>
        <a:defRPr sz="3600">
          <a:solidFill>
            <a:srgbClr val="23346C"/>
          </a:solidFill>
          <a:latin typeface="Arial" charset="0"/>
          <a:ea typeface="ＭＳ Ｐゴシック" charset="0"/>
          <a:cs typeface="Arial Unicode MS" charset="0"/>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tif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tif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7.emf"/></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hyperlink" Target="http://arxiv.org/pdf/1308.6176v3.pdf"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4" Type="http://schemas.openxmlformats.org/officeDocument/2006/relationships/image" Target="../media/image22.png"/><Relationship Id="rId5" Type="http://schemas.openxmlformats.org/officeDocument/2006/relationships/oleObject" Target="../embeddings/oleObject1.bin"/><Relationship Id="rId6" Type="http://schemas.openxmlformats.org/officeDocument/2006/relationships/image" Target="../media/image21.wmf"/><Relationship Id="rId7" Type="http://schemas.openxmlformats.org/officeDocument/2006/relationships/image" Target="../media/image23.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jpeg"/></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emf"/><Relationship Id="rId5"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31.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32.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 Id="rId3" Type="http://schemas.openxmlformats.org/officeDocument/2006/relationships/image" Target="../media/image33.emf"/></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jpeg"/><Relationship Id="rId6" Type="http://schemas.openxmlformats.org/officeDocument/2006/relationships/image" Target="../media/image37.png"/><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emf"/><Relationship Id="rId5" Type="http://schemas.openxmlformats.org/officeDocument/2006/relationships/image" Target="../media/image40.pn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46.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7.png"/><Relationship Id="rId4" Type="http://schemas.openxmlformats.org/officeDocument/2006/relationships/image" Target="../media/image48.jpeg"/><Relationship Id="rId5"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4.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jpe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52.png"/></Relationships>
</file>

<file path=ppt/slides/_rels/slide36.xml.rels><?xml version="1.0" encoding="UTF-8" standalone="yes"?>
<Relationships xmlns="http://schemas.openxmlformats.org/package/2006/relationships"><Relationship Id="rId3" Type="http://schemas.openxmlformats.org/officeDocument/2006/relationships/image" Target="../media/image53.jpeg"/><Relationship Id="rId4" Type="http://schemas.openxmlformats.org/officeDocument/2006/relationships/image" Target="../media/image54.png"/><Relationship Id="rId5" Type="http://schemas.openxmlformats.org/officeDocument/2006/relationships/image" Target="../media/image55.png"/><Relationship Id="rId6" Type="http://schemas.openxmlformats.org/officeDocument/2006/relationships/image" Target="../media/image56.jpeg"/><Relationship Id="rId7"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7.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wmf"/><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8.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png"/><Relationship Id="rId5" Type="http://schemas.openxmlformats.org/officeDocument/2006/relationships/image" Target="../media/image62.png"/><Relationship Id="rId6" Type="http://schemas.openxmlformats.org/officeDocument/2006/relationships/image" Target="../media/image63.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9.xml.rels><?xml version="1.0" encoding="UTF-8" standalone="yes"?>
<Relationships xmlns="http://schemas.openxmlformats.org/package/2006/relationships"><Relationship Id="rId3" Type="http://schemas.openxmlformats.org/officeDocument/2006/relationships/image" Target="../media/image64.emf"/><Relationship Id="rId4" Type="http://schemas.openxmlformats.org/officeDocument/2006/relationships/image" Target="../media/image65.emf"/><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6.jpeg"/></Relationships>
</file>

<file path=ppt/slides/_rels/slide40.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emf"/><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 Id="rId3" Type="http://schemas.openxmlformats.org/officeDocument/2006/relationships/image" Target="../media/image6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 Id="rId3" Type="http://schemas.openxmlformats.org/officeDocument/2006/relationships/image" Target="../media/image6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0.png"/></Relationships>
</file>

<file path=ppt/slides/_rels/slide44.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29.xml"/><Relationship Id="rId4" Type="http://schemas.openxmlformats.org/officeDocument/2006/relationships/package" Target="../embeddings/Microsoft_Excel_Sheet3.xlsx"/><Relationship Id="rId5" Type="http://schemas.openxmlformats.org/officeDocument/2006/relationships/image" Target="../media/image7.emf"/><Relationship Id="rId6" Type="http://schemas.openxmlformats.org/officeDocument/2006/relationships/package" Target="../embeddings/Microsoft_Excel_Sheet4.xlsx"/><Relationship Id="rId7" Type="http://schemas.openxmlformats.org/officeDocument/2006/relationships/image" Target="../media/image8.emf"/><Relationship Id="rId8" Type="http://schemas.openxmlformats.org/officeDocument/2006/relationships/image" Target="../media/image73.jpeg"/><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74.png"/><Relationship Id="rId5"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package" Target="../embeddings/Microsoft_Excel_Sheet1.xlsx"/><Relationship Id="rId5" Type="http://schemas.openxmlformats.org/officeDocument/2006/relationships/image" Target="../media/image7.emf"/><Relationship Id="rId6" Type="http://schemas.openxmlformats.org/officeDocument/2006/relationships/package" Target="../embeddings/Microsoft_Excel_Sheet2.xlsx"/><Relationship Id="rId7" Type="http://schemas.openxmlformats.org/officeDocument/2006/relationships/image" Target="../media/image8.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4" name="Rectangle 4"/>
          <p:cNvSpPr>
            <a:spLocks noGrp="1" noChangeArrowheads="1"/>
          </p:cNvSpPr>
          <p:nvPr>
            <p:ph type="ctrTitle"/>
          </p:nvPr>
        </p:nvSpPr>
        <p:spPr>
          <a:xfrm>
            <a:off x="838200" y="1524000"/>
            <a:ext cx="7696200" cy="1371600"/>
          </a:xfrm>
        </p:spPr>
        <p:txBody>
          <a:bodyPr/>
          <a:lstStyle/>
          <a:p>
            <a:pPr eaLnBrk="1" hangingPunct="1">
              <a:defRPr/>
            </a:pPr>
            <a:r>
              <a:rPr lang="en-US" sz="3600" dirty="0"/>
              <a:t>Future Accelerator Facilities </a:t>
            </a:r>
            <a:br>
              <a:rPr lang="en-US" sz="3600" dirty="0"/>
            </a:br>
            <a:r>
              <a:rPr lang="en-US" sz="2800" dirty="0"/>
              <a:t>for Particle Physics</a:t>
            </a:r>
            <a:r>
              <a:rPr lang="en-US" sz="3600" dirty="0" smtClean="0"/>
              <a:t>	</a:t>
            </a:r>
          </a:p>
        </p:txBody>
      </p:sp>
      <p:sp>
        <p:nvSpPr>
          <p:cNvPr id="17412" name="Rectangle 5"/>
          <p:cNvSpPr>
            <a:spLocks noGrp="1" noChangeArrowheads="1"/>
          </p:cNvSpPr>
          <p:nvPr>
            <p:ph type="subTitle" idx="1"/>
          </p:nvPr>
        </p:nvSpPr>
        <p:spPr>
          <a:xfrm>
            <a:off x="76200" y="3352800"/>
            <a:ext cx="9067800" cy="2667000"/>
          </a:xfrm>
        </p:spPr>
        <p:txBody>
          <a:bodyPr/>
          <a:lstStyle/>
          <a:p>
            <a:pPr eaLnBrk="1" hangingPunct="1">
              <a:lnSpc>
                <a:spcPct val="80000"/>
              </a:lnSpc>
            </a:pPr>
            <a:r>
              <a:rPr lang="en-US" sz="2400" dirty="0">
                <a:latin typeface="Arial" charset="0"/>
                <a:ea typeface="ＭＳ Ｐゴシック" charset="0"/>
                <a:cs typeface="Arial Unicode MS" charset="0"/>
              </a:rPr>
              <a:t> </a:t>
            </a:r>
          </a:p>
          <a:p>
            <a:pPr eaLnBrk="1" hangingPunct="1">
              <a:lnSpc>
                <a:spcPct val="80000"/>
              </a:lnSpc>
            </a:pPr>
            <a:r>
              <a:rPr lang="en-US" sz="2400" dirty="0">
                <a:latin typeface="Arial" charset="0"/>
                <a:ea typeface="ＭＳ Ｐゴシック" charset="0"/>
                <a:cs typeface="Arial Unicode MS" charset="0"/>
              </a:rPr>
              <a:t>Brian Foster (</a:t>
            </a:r>
            <a:r>
              <a:rPr lang="en-US" sz="2400" dirty="0" err="1">
                <a:latin typeface="Arial" charset="0"/>
                <a:ea typeface="ＭＳ Ｐゴシック" charset="0"/>
                <a:cs typeface="Arial Unicode MS" charset="0"/>
              </a:rPr>
              <a:t>Uni</a:t>
            </a:r>
            <a:r>
              <a:rPr lang="en-US" sz="2400" dirty="0">
                <a:latin typeface="Arial" charset="0"/>
                <a:ea typeface="ＭＳ Ｐゴシック" charset="0"/>
                <a:cs typeface="Arial Unicode MS" charset="0"/>
              </a:rPr>
              <a:t> Hamburg/</a:t>
            </a:r>
            <a:r>
              <a:rPr lang="en-US" sz="2400" dirty="0" smtClean="0">
                <a:latin typeface="Arial" charset="0"/>
                <a:ea typeface="ＭＳ Ｐゴシック" charset="0"/>
                <a:cs typeface="Arial Unicode MS" charset="0"/>
              </a:rPr>
              <a:t>DESY/Oxford)</a:t>
            </a:r>
            <a:endParaRPr lang="en-US" sz="2400" dirty="0">
              <a:latin typeface="Arial" charset="0"/>
              <a:ea typeface="ＭＳ Ｐゴシック" charset="0"/>
              <a:cs typeface="Arial Unicode MS" charset="0"/>
            </a:endParaRPr>
          </a:p>
          <a:p>
            <a:pPr eaLnBrk="1" hangingPunct="1">
              <a:lnSpc>
                <a:spcPct val="80000"/>
              </a:lnSpc>
            </a:pPr>
            <a:endParaRPr lang="en-US" sz="2400" dirty="0">
              <a:latin typeface="Arial" charset="0"/>
              <a:ea typeface="ＭＳ Ｐゴシック" charset="0"/>
              <a:cs typeface="Arial Unicode MS" charset="0"/>
            </a:endParaRPr>
          </a:p>
          <a:p>
            <a:pPr eaLnBrk="1" hangingPunct="1">
              <a:lnSpc>
                <a:spcPct val="80000"/>
              </a:lnSpc>
            </a:pPr>
            <a:r>
              <a:rPr lang="en-US" dirty="0" smtClean="0">
                <a:latin typeface="Arial" charset="0"/>
                <a:ea typeface="ＭＳ Ｐゴシック" charset="0"/>
                <a:cs typeface="Arial Unicode MS" charset="0"/>
              </a:rPr>
              <a:t>Natal </a:t>
            </a:r>
            <a:r>
              <a:rPr lang="en-US" dirty="0" smtClean="0">
                <a:latin typeface="Arial" charset="0"/>
                <a:ea typeface="ＭＳ Ｐゴシック" charset="0"/>
                <a:cs typeface="Arial Unicode MS" charset="0"/>
              </a:rPr>
              <a:t>School </a:t>
            </a:r>
            <a:r>
              <a:rPr lang="en-US" dirty="0" smtClean="0">
                <a:latin typeface="Arial" charset="0"/>
                <a:ea typeface="ＭＳ Ｐゴシック" charset="0"/>
                <a:cs typeface="Arial Unicode MS" charset="0"/>
              </a:rPr>
              <a:t>October 2014</a:t>
            </a:r>
            <a:endParaRPr lang="en-US" sz="2400" dirty="0">
              <a:latin typeface="Arial" charset="0"/>
              <a:ea typeface="ＭＳ Ｐゴシック" charset="0"/>
              <a:cs typeface="Arial Unicode MS" charset="0"/>
            </a:endParaRPr>
          </a:p>
        </p:txBody>
      </p:sp>
      <p:pic>
        <p:nvPicPr>
          <p:cNvPr id="7" name="Picture 6" descr="oxford_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712" y="116632"/>
            <a:ext cx="827820" cy="1004421"/>
          </a:xfrm>
          <a:prstGeom prst="rect">
            <a:avLst/>
          </a:prstGeom>
        </p:spPr>
      </p:pic>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3" name="Slide Number Placeholder 2"/>
          <p:cNvSpPr>
            <a:spLocks noGrp="1"/>
          </p:cNvSpPr>
          <p:nvPr>
            <p:ph type="sldNum" sz="quarter" idx="12"/>
          </p:nvPr>
        </p:nvSpPr>
        <p:spPr/>
        <p:txBody>
          <a:bodyPr/>
          <a:lstStyle/>
          <a:p>
            <a:pPr>
              <a:defRPr/>
            </a:pPr>
            <a:fld id="{D4B05583-F136-1B49-9B95-810A55B4401F}" type="slidenum">
              <a:rPr lang="en-US" smtClean="0"/>
              <a:pPr>
                <a:defRPr/>
              </a:pPr>
              <a:t>1</a:t>
            </a:fld>
            <a:endParaRPr lang="en-US"/>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54732" y="188640"/>
            <a:ext cx="5213612" cy="646331"/>
          </a:xfrm>
          <a:prstGeom prst="rect">
            <a:avLst/>
          </a:prstGeom>
          <a:noFill/>
        </p:spPr>
        <p:txBody>
          <a:bodyPr wrap="none" rtlCol="0">
            <a:spAutoFit/>
          </a:bodyPr>
          <a:lstStyle/>
          <a:p>
            <a:r>
              <a:rPr lang="en-US" sz="3600" dirty="0" smtClean="0"/>
              <a:t>FCC Machine Protection</a:t>
            </a:r>
            <a:endParaRPr lang="en-US" sz="3600" dirty="0"/>
          </a:p>
        </p:txBody>
      </p:sp>
      <p:sp>
        <p:nvSpPr>
          <p:cNvPr id="17" name="Content Placeholder 2"/>
          <p:cNvSpPr>
            <a:spLocks noGrp="1"/>
          </p:cNvSpPr>
          <p:nvPr>
            <p:ph idx="1"/>
          </p:nvPr>
        </p:nvSpPr>
        <p:spPr>
          <a:xfrm>
            <a:off x="0" y="1052736"/>
            <a:ext cx="3683000" cy="5347228"/>
          </a:xfrm>
        </p:spPr>
        <p:txBody>
          <a:bodyPr>
            <a:normAutofit fontScale="55000" lnSpcReduction="20000"/>
          </a:bodyPr>
          <a:lstStyle/>
          <a:p>
            <a:pPr>
              <a:buClrTx/>
            </a:pPr>
            <a:r>
              <a:rPr lang="en-US" sz="4400" dirty="0" smtClean="0"/>
              <a:t>&gt;8GJ kinetic energy per beam</a:t>
            </a:r>
          </a:p>
          <a:p>
            <a:pPr lvl="1">
              <a:buClrTx/>
            </a:pPr>
            <a:r>
              <a:rPr lang="en-US" sz="3300" dirty="0" smtClean="0"/>
              <a:t>Airbus A380 at 720km/h</a:t>
            </a:r>
          </a:p>
          <a:p>
            <a:pPr lvl="1">
              <a:buClrTx/>
            </a:pPr>
            <a:r>
              <a:rPr lang="en-US" sz="3300" dirty="0" smtClean="0"/>
              <a:t>24 times larger than in LHC at 14TeV</a:t>
            </a:r>
          </a:p>
          <a:p>
            <a:pPr lvl="1">
              <a:buClrTx/>
            </a:pPr>
            <a:r>
              <a:rPr lang="en-US" sz="3300" dirty="0" smtClean="0"/>
              <a:t>Can melt 12t of copper</a:t>
            </a:r>
          </a:p>
          <a:p>
            <a:pPr lvl="1">
              <a:buClrTx/>
            </a:pPr>
            <a:r>
              <a:rPr lang="en-US" sz="3300" dirty="0" smtClean="0"/>
              <a:t>Or drill a 300m long hole</a:t>
            </a:r>
          </a:p>
          <a:p>
            <a:pPr lvl="1">
              <a:buClrTx/>
              <a:buFont typeface="Symbol" charset="0"/>
              <a:buChar char=""/>
            </a:pPr>
            <a:r>
              <a:rPr lang="en-US" sz="3300" dirty="0" smtClean="0">
                <a:solidFill>
                  <a:srgbClr val="FF0000"/>
                </a:solidFill>
              </a:rPr>
              <a:t>Machine protection</a:t>
            </a:r>
          </a:p>
          <a:p>
            <a:pPr lvl="1">
              <a:lnSpc>
                <a:spcPct val="70000"/>
              </a:lnSpc>
              <a:buClrTx/>
              <a:buFont typeface="Symbol" charset="0"/>
              <a:buChar char=""/>
            </a:pPr>
            <a:endParaRPr lang="en-US" dirty="0" smtClean="0"/>
          </a:p>
          <a:p>
            <a:pPr>
              <a:buClrTx/>
            </a:pPr>
            <a:r>
              <a:rPr lang="en-US" sz="4400" dirty="0" smtClean="0"/>
              <a:t>Also small loss is important</a:t>
            </a:r>
          </a:p>
          <a:p>
            <a:pPr lvl="1">
              <a:buClrTx/>
            </a:pPr>
            <a:r>
              <a:rPr lang="en-US" sz="3200" dirty="0" smtClean="0"/>
              <a:t>E.g. beam-gas scattering, non-linear dynamics</a:t>
            </a:r>
          </a:p>
          <a:p>
            <a:pPr lvl="1">
              <a:buClrTx/>
            </a:pPr>
            <a:r>
              <a:rPr lang="en-US" sz="3200" dirty="0" smtClean="0"/>
              <a:t>Can quench arc magnets</a:t>
            </a:r>
          </a:p>
          <a:p>
            <a:pPr lvl="1">
              <a:buClrTx/>
            </a:pPr>
            <a:r>
              <a:rPr lang="en-US" sz="3200" dirty="0" smtClean="0"/>
              <a:t>Background for the experiments</a:t>
            </a:r>
          </a:p>
          <a:p>
            <a:pPr lvl="1">
              <a:buClrTx/>
            </a:pPr>
            <a:r>
              <a:rPr lang="en-US" sz="3200" dirty="0" smtClean="0"/>
              <a:t>Activation of the machine</a:t>
            </a:r>
          </a:p>
          <a:p>
            <a:pPr lvl="1">
              <a:buClrTx/>
              <a:buFont typeface="Symbol" charset="0"/>
              <a:buChar char=""/>
            </a:pPr>
            <a:r>
              <a:rPr lang="en-US" sz="3200" dirty="0" smtClean="0">
                <a:solidFill>
                  <a:srgbClr val="FF0000"/>
                </a:solidFill>
              </a:rPr>
              <a:t>Collimation system</a:t>
            </a:r>
          </a:p>
        </p:txBody>
      </p:sp>
      <p:pic>
        <p:nvPicPr>
          <p:cNvPr id="18" name="Picture 17" descr="p2.tiff"/>
          <p:cNvPicPr>
            <a:picLocks noChangeAspect="1"/>
          </p:cNvPicPr>
          <p:nvPr/>
        </p:nvPicPr>
        <p:blipFill>
          <a:blip r:embed="rId2"/>
          <a:stretch>
            <a:fillRect/>
          </a:stretch>
        </p:blipFill>
        <p:spPr>
          <a:xfrm>
            <a:off x="3615756" y="1030888"/>
            <a:ext cx="5528244" cy="5149850"/>
          </a:xfrm>
          <a:prstGeom prst="rect">
            <a:avLst/>
          </a:prstGeom>
        </p:spPr>
      </p:pic>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5" name="Slide Number Placeholder 4"/>
          <p:cNvSpPr>
            <a:spLocks noGrp="1"/>
          </p:cNvSpPr>
          <p:nvPr>
            <p:ph type="sldNum" sz="quarter" idx="12"/>
          </p:nvPr>
        </p:nvSpPr>
        <p:spPr/>
        <p:txBody>
          <a:bodyPr/>
          <a:lstStyle/>
          <a:p>
            <a:pPr>
              <a:defRPr/>
            </a:pPr>
            <a:fld id="{24FA7499-4D35-CC47-9C18-6CF7809DBF6A}" type="slidenum">
              <a:rPr lang="en-US" smtClean="0"/>
              <a:pPr>
                <a:defRPr/>
              </a:pPr>
              <a:t>10</a:t>
            </a:fld>
            <a:endParaRPr lang="en-US"/>
          </a:p>
        </p:txBody>
      </p:sp>
    </p:spTree>
    <p:extLst>
      <p:ext uri="{BB962C8B-B14F-4D97-AF65-F5344CB8AC3E}">
        <p14:creationId xmlns:p14="http://schemas.microsoft.com/office/powerpoint/2010/main" val="2411421146"/>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53838" y="116632"/>
            <a:ext cx="4487076" cy="646331"/>
          </a:xfrm>
          <a:prstGeom prst="rect">
            <a:avLst/>
          </a:prstGeom>
          <a:noFill/>
        </p:spPr>
        <p:txBody>
          <a:bodyPr wrap="none" rtlCol="0">
            <a:spAutoFit/>
          </a:bodyPr>
          <a:lstStyle/>
          <a:p>
            <a:r>
              <a:rPr lang="en-US" sz="3600" dirty="0" smtClean="0"/>
              <a:t>Backgrounds from IP</a:t>
            </a:r>
            <a:endParaRPr lang="en-US" sz="3600" dirty="0"/>
          </a:p>
        </p:txBody>
      </p:sp>
      <p:pic>
        <p:nvPicPr>
          <p:cNvPr id="6" name="Picture 5" descr="p1.tiff"/>
          <p:cNvPicPr>
            <a:picLocks noChangeAspect="1"/>
          </p:cNvPicPr>
          <p:nvPr/>
        </p:nvPicPr>
        <p:blipFill>
          <a:blip r:embed="rId2"/>
          <a:stretch>
            <a:fillRect/>
          </a:stretch>
        </p:blipFill>
        <p:spPr>
          <a:xfrm>
            <a:off x="1805940" y="800100"/>
            <a:ext cx="7338060" cy="4076700"/>
          </a:xfrm>
          <a:prstGeom prst="rect">
            <a:avLst/>
          </a:prstGeom>
        </p:spPr>
      </p:pic>
      <p:cxnSp>
        <p:nvCxnSpPr>
          <p:cNvPr id="7" name="Straight Arrow Connector 6"/>
          <p:cNvCxnSpPr/>
          <p:nvPr/>
        </p:nvCxnSpPr>
        <p:spPr>
          <a:xfrm flipV="1">
            <a:off x="241300" y="3506788"/>
            <a:ext cx="2438400" cy="25241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V="1">
            <a:off x="241300" y="3087688"/>
            <a:ext cx="2438400" cy="25241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241300" y="3506788"/>
            <a:ext cx="8610600" cy="65722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22300" y="971436"/>
            <a:ext cx="1280331" cy="369332"/>
          </a:xfrm>
          <a:prstGeom prst="rect">
            <a:avLst/>
          </a:prstGeom>
          <a:noFill/>
        </p:spPr>
        <p:txBody>
          <a:bodyPr wrap="none" rtlCol="0">
            <a:spAutoFit/>
          </a:bodyPr>
          <a:lstStyle/>
          <a:p>
            <a:r>
              <a:rPr lang="en-US" dirty="0" smtClean="0"/>
              <a:t>Shield (TAS)</a:t>
            </a:r>
            <a:endParaRPr lang="en-US" dirty="0"/>
          </a:p>
        </p:txBody>
      </p:sp>
      <p:sp>
        <p:nvSpPr>
          <p:cNvPr id="11" name="TextBox 10"/>
          <p:cNvSpPr txBox="1"/>
          <p:nvPr/>
        </p:nvSpPr>
        <p:spPr>
          <a:xfrm>
            <a:off x="5420360" y="2070100"/>
            <a:ext cx="1005403" cy="369332"/>
          </a:xfrm>
          <a:prstGeom prst="rect">
            <a:avLst/>
          </a:prstGeom>
          <a:noFill/>
        </p:spPr>
        <p:txBody>
          <a:bodyPr wrap="none" rtlCol="0">
            <a:spAutoFit/>
          </a:bodyPr>
          <a:lstStyle/>
          <a:p>
            <a:r>
              <a:rPr lang="en-US" dirty="0" smtClean="0"/>
              <a:t>Magnets</a:t>
            </a:r>
            <a:endParaRPr lang="en-US" dirty="0"/>
          </a:p>
        </p:txBody>
      </p:sp>
      <p:sp>
        <p:nvSpPr>
          <p:cNvPr id="12" name="Rectangle 11"/>
          <p:cNvSpPr/>
          <p:nvPr/>
        </p:nvSpPr>
        <p:spPr>
          <a:xfrm>
            <a:off x="3111500" y="2070100"/>
            <a:ext cx="6032500" cy="369332"/>
          </a:xfrm>
          <a:prstGeom prst="rect">
            <a:avLst/>
          </a:prstGeom>
          <a:solidFill>
            <a:srgbClr val="000090"/>
          </a:solidFill>
          <a:ln>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450937" y="1475492"/>
            <a:ext cx="1672791" cy="369332"/>
          </a:xfrm>
          <a:prstGeom prst="rect">
            <a:avLst/>
          </a:prstGeom>
          <a:solidFill>
            <a:schemeClr val="bg1">
              <a:lumMod val="85000"/>
            </a:schemeClr>
          </a:solidFill>
        </p:spPr>
        <p:txBody>
          <a:bodyPr wrap="none" rtlCol="0">
            <a:spAutoFit/>
          </a:bodyPr>
          <a:lstStyle/>
          <a:p>
            <a:r>
              <a:rPr lang="en-US" dirty="0" smtClean="0"/>
              <a:t>F. </a:t>
            </a:r>
            <a:r>
              <a:rPr lang="en-US" dirty="0" err="1" smtClean="0"/>
              <a:t>Cerutti</a:t>
            </a:r>
            <a:r>
              <a:rPr lang="en-US" dirty="0" smtClean="0"/>
              <a:t> et al.</a:t>
            </a:r>
            <a:endParaRPr lang="en-US" dirty="0"/>
          </a:p>
        </p:txBody>
      </p:sp>
      <p:sp>
        <p:nvSpPr>
          <p:cNvPr id="14" name="Content Placeholder 2"/>
          <p:cNvSpPr>
            <a:spLocks noGrp="1"/>
          </p:cNvSpPr>
          <p:nvPr>
            <p:ph idx="1"/>
          </p:nvPr>
        </p:nvSpPr>
        <p:spPr>
          <a:xfrm>
            <a:off x="184596" y="4797152"/>
            <a:ext cx="8851900" cy="1693864"/>
          </a:xfrm>
        </p:spPr>
        <p:txBody>
          <a:bodyPr>
            <a:noAutofit/>
          </a:bodyPr>
          <a:lstStyle/>
          <a:p>
            <a:pPr>
              <a:buClrTx/>
            </a:pPr>
            <a:r>
              <a:rPr lang="en-US" sz="2400" dirty="0" smtClean="0"/>
              <a:t>Total power of background events 100kW per experiment (a car engine)</a:t>
            </a:r>
          </a:p>
          <a:p>
            <a:pPr>
              <a:buClrTx/>
            </a:pPr>
            <a:r>
              <a:rPr lang="en-US" sz="2400" dirty="0" smtClean="0"/>
              <a:t>Already a problem in LHC and HL-LHC (heating, lifetime)</a:t>
            </a:r>
            <a:endParaRPr lang="en-US" sz="2400" dirty="0"/>
          </a:p>
          <a:p>
            <a:pPr>
              <a:buClrTx/>
              <a:buFont typeface="Symbol" charset="0"/>
              <a:buChar char=""/>
            </a:pPr>
            <a:r>
              <a:rPr lang="en-US" sz="2400" dirty="0" smtClean="0">
                <a:solidFill>
                  <a:srgbClr val="FF0000"/>
                </a:solidFill>
              </a:rPr>
              <a:t>Improved shielding </a:t>
            </a:r>
            <a:r>
              <a:rPr lang="en-US" sz="2400" dirty="0" smtClean="0">
                <a:solidFill>
                  <a:srgbClr val="FF0000"/>
                </a:solidFill>
              </a:rPr>
              <a:t>required. Lots of work to do before CDR.</a:t>
            </a:r>
            <a:endParaRPr lang="en-US" sz="2400" dirty="0" smtClean="0">
              <a:solidFill>
                <a:srgbClr val="FF0000"/>
              </a:solidFill>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5" name="Slide Number Placeholder 4"/>
          <p:cNvSpPr>
            <a:spLocks noGrp="1"/>
          </p:cNvSpPr>
          <p:nvPr>
            <p:ph type="sldNum" sz="quarter" idx="12"/>
          </p:nvPr>
        </p:nvSpPr>
        <p:spPr/>
        <p:txBody>
          <a:bodyPr/>
          <a:lstStyle/>
          <a:p>
            <a:pPr>
              <a:defRPr/>
            </a:pPr>
            <a:fld id="{24FA7499-4D35-CC47-9C18-6CF7809DBF6A}" type="slidenum">
              <a:rPr lang="en-US" smtClean="0"/>
              <a:pPr>
                <a:defRPr/>
              </a:pPr>
              <a:t>11</a:t>
            </a:fld>
            <a:endParaRPr lang="en-US"/>
          </a:p>
        </p:txBody>
      </p:sp>
    </p:spTree>
    <p:extLst>
      <p:ext uri="{BB962C8B-B14F-4D97-AF65-F5344CB8AC3E}">
        <p14:creationId xmlns:p14="http://schemas.microsoft.com/office/powerpoint/2010/main" val="110542315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029"/>
          <p:cNvGrpSpPr>
            <a:grpSpLocks/>
          </p:cNvGrpSpPr>
          <p:nvPr/>
        </p:nvGrpSpPr>
        <p:grpSpPr bwMode="auto">
          <a:xfrm>
            <a:off x="228600" y="1074710"/>
            <a:ext cx="3240088" cy="519113"/>
            <a:chOff x="574" y="2540"/>
            <a:chExt cx="2041" cy="327"/>
          </a:xfrm>
        </p:grpSpPr>
        <p:sp>
          <p:nvSpPr>
            <p:cNvPr id="89106" name="Oval 1030"/>
            <p:cNvSpPr>
              <a:spLocks noChangeArrowheads="1"/>
            </p:cNvSpPr>
            <p:nvPr/>
          </p:nvSpPr>
          <p:spPr bwMode="auto">
            <a:xfrm>
              <a:off x="574" y="2684"/>
              <a:ext cx="117" cy="101"/>
            </a:xfrm>
            <a:prstGeom prst="ellipse">
              <a:avLst/>
            </a:prstGeom>
            <a:solidFill>
              <a:srgbClr val="FFFF00"/>
            </a:solidFill>
            <a:ln w="9525">
              <a:solidFill>
                <a:schemeClr val="tx1"/>
              </a:solidFill>
              <a:round/>
              <a:headEnd/>
              <a:tailEnd/>
            </a:ln>
          </p:spPr>
          <p:txBody>
            <a:bodyPr wrap="none" anchor="ctr"/>
            <a:lstStyle/>
            <a:p>
              <a:pPr algn="ctr"/>
              <a:endParaRPr lang="en-US">
                <a:solidFill>
                  <a:srgbClr val="FF3300"/>
                </a:solidFill>
              </a:endParaRPr>
            </a:p>
          </p:txBody>
        </p:sp>
        <p:sp>
          <p:nvSpPr>
            <p:cNvPr id="89107" name="Text Box 1031"/>
            <p:cNvSpPr txBox="1">
              <a:spLocks noChangeArrowheads="1"/>
            </p:cNvSpPr>
            <p:nvPr/>
          </p:nvSpPr>
          <p:spPr bwMode="auto">
            <a:xfrm>
              <a:off x="962" y="2540"/>
              <a:ext cx="1653"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ＭＳ Ｐゴシック" charset="0"/>
                  <a:cs typeface="ＭＳ Ｐゴシック" charset="0"/>
                </a:defRPr>
              </a:lvl1pPr>
              <a:lvl2pPr marL="742950" indent="-285750">
                <a:defRPr sz="2400">
                  <a:solidFill>
                    <a:schemeClr val="tx1"/>
                  </a:solidFill>
                  <a:latin typeface="Gill Sans" charset="0"/>
                  <a:ea typeface="ＭＳ Ｐゴシック" charset="0"/>
                </a:defRPr>
              </a:lvl2pPr>
              <a:lvl3pPr marL="1143000" indent="-228600">
                <a:defRPr sz="2400">
                  <a:solidFill>
                    <a:schemeClr val="tx1"/>
                  </a:solidFill>
                  <a:latin typeface="Gill Sans" charset="0"/>
                  <a:ea typeface="ＭＳ Ｐゴシック" charset="0"/>
                </a:defRPr>
              </a:lvl3pPr>
              <a:lvl4pPr marL="1600200" indent="-228600">
                <a:defRPr sz="2400">
                  <a:solidFill>
                    <a:schemeClr val="tx1"/>
                  </a:solidFill>
                  <a:latin typeface="Gill Sans" charset="0"/>
                  <a:ea typeface="ＭＳ Ｐゴシック" charset="0"/>
                </a:defRPr>
              </a:lvl4pPr>
              <a:lvl5pPr marL="2057400" indent="-228600">
                <a:defRPr sz="2400">
                  <a:solidFill>
                    <a:schemeClr val="tx1"/>
                  </a:solidFill>
                  <a:latin typeface="Gill Sans" charset="0"/>
                  <a:ea typeface="ＭＳ Ｐゴシック" charset="0"/>
                </a:defRPr>
              </a:lvl5pPr>
              <a:lvl6pPr marL="2514600" indent="-228600" eaLnBrk="0" fontAlgn="base" hangingPunct="0">
                <a:spcBef>
                  <a:spcPct val="50000"/>
                </a:spcBef>
                <a:spcAft>
                  <a:spcPct val="0"/>
                </a:spcAft>
                <a:defRPr sz="2400">
                  <a:solidFill>
                    <a:schemeClr val="tx1"/>
                  </a:solidFill>
                  <a:latin typeface="Gill Sans" charset="0"/>
                  <a:ea typeface="ＭＳ Ｐゴシック" charset="0"/>
                </a:defRPr>
              </a:lvl6pPr>
              <a:lvl7pPr marL="2971800" indent="-228600" eaLnBrk="0" fontAlgn="base" hangingPunct="0">
                <a:spcBef>
                  <a:spcPct val="50000"/>
                </a:spcBef>
                <a:spcAft>
                  <a:spcPct val="0"/>
                </a:spcAft>
                <a:defRPr sz="2400">
                  <a:solidFill>
                    <a:schemeClr val="tx1"/>
                  </a:solidFill>
                  <a:latin typeface="Gill Sans" charset="0"/>
                  <a:ea typeface="ＭＳ Ｐゴシック" charset="0"/>
                </a:defRPr>
              </a:lvl7pPr>
              <a:lvl8pPr marL="3429000" indent="-228600" eaLnBrk="0" fontAlgn="base" hangingPunct="0">
                <a:spcBef>
                  <a:spcPct val="50000"/>
                </a:spcBef>
                <a:spcAft>
                  <a:spcPct val="0"/>
                </a:spcAft>
                <a:defRPr sz="2400">
                  <a:solidFill>
                    <a:schemeClr val="tx1"/>
                  </a:solidFill>
                  <a:latin typeface="Gill Sans" charset="0"/>
                  <a:ea typeface="ＭＳ Ｐゴシック" charset="0"/>
                </a:defRPr>
              </a:lvl8pPr>
              <a:lvl9pPr marL="3886200" indent="-228600" eaLnBrk="0" fontAlgn="base" hangingPunct="0">
                <a:spcBef>
                  <a:spcPct val="50000"/>
                </a:spcBef>
                <a:spcAft>
                  <a:spcPct val="0"/>
                </a:spcAft>
                <a:defRPr sz="2400">
                  <a:solidFill>
                    <a:schemeClr val="tx1"/>
                  </a:solidFill>
                  <a:latin typeface="Gill Sans" charset="0"/>
                  <a:ea typeface="ＭＳ Ｐゴシック" charset="0"/>
                </a:defRPr>
              </a:lvl9pPr>
            </a:lstStyle>
            <a:p>
              <a:r>
                <a:rPr lang="en-US" sz="2800" b="1">
                  <a:solidFill>
                    <a:srgbClr val="FFFF00"/>
                  </a:solidFill>
                  <a:cs typeface="Times New Roman" charset="0"/>
                </a:rPr>
                <a:t>Simple particles</a:t>
              </a:r>
              <a:endParaRPr lang="en-US" b="1">
                <a:solidFill>
                  <a:srgbClr val="FFFF00"/>
                </a:solidFill>
                <a:cs typeface="Times New Roman" charset="0"/>
              </a:endParaRPr>
            </a:p>
          </p:txBody>
        </p:sp>
      </p:grpSp>
      <p:grpSp>
        <p:nvGrpSpPr>
          <p:cNvPr id="3" name="Group 1032"/>
          <p:cNvGrpSpPr>
            <a:grpSpLocks/>
          </p:cNvGrpSpPr>
          <p:nvPr/>
        </p:nvGrpSpPr>
        <p:grpSpPr bwMode="auto">
          <a:xfrm>
            <a:off x="228600" y="1760510"/>
            <a:ext cx="4730750" cy="954088"/>
            <a:chOff x="489" y="1841"/>
            <a:chExt cx="2980" cy="601"/>
          </a:xfrm>
        </p:grpSpPr>
        <p:sp>
          <p:nvSpPr>
            <p:cNvPr id="89104" name="Oval 1033"/>
            <p:cNvSpPr>
              <a:spLocks noChangeArrowheads="1"/>
            </p:cNvSpPr>
            <p:nvPr/>
          </p:nvSpPr>
          <p:spPr bwMode="auto">
            <a:xfrm>
              <a:off x="489" y="1988"/>
              <a:ext cx="117" cy="101"/>
            </a:xfrm>
            <a:prstGeom prst="ellipse">
              <a:avLst/>
            </a:prstGeom>
            <a:solidFill>
              <a:srgbClr val="0000FF"/>
            </a:solidFill>
            <a:ln w="9525">
              <a:solidFill>
                <a:schemeClr val="tx1"/>
              </a:solidFill>
              <a:round/>
              <a:headEnd/>
              <a:tailEnd/>
            </a:ln>
          </p:spPr>
          <p:txBody>
            <a:bodyPr wrap="none" anchor="ctr"/>
            <a:lstStyle/>
            <a:p>
              <a:pPr algn="ctr"/>
              <a:endParaRPr lang="en-US">
                <a:solidFill>
                  <a:srgbClr val="FF3300"/>
                </a:solidFill>
              </a:endParaRPr>
            </a:p>
          </p:txBody>
        </p:sp>
        <p:sp>
          <p:nvSpPr>
            <p:cNvPr id="89105" name="Text Box 1034"/>
            <p:cNvSpPr txBox="1">
              <a:spLocks noChangeArrowheads="1"/>
            </p:cNvSpPr>
            <p:nvPr/>
          </p:nvSpPr>
          <p:spPr bwMode="auto">
            <a:xfrm>
              <a:off x="868" y="1841"/>
              <a:ext cx="2601"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ＭＳ Ｐゴシック" charset="0"/>
                  <a:cs typeface="ＭＳ Ｐゴシック" charset="0"/>
                </a:defRPr>
              </a:lvl1pPr>
              <a:lvl2pPr marL="742950" indent="-285750">
                <a:defRPr sz="2400">
                  <a:solidFill>
                    <a:schemeClr val="tx1"/>
                  </a:solidFill>
                  <a:latin typeface="Gill Sans" charset="0"/>
                  <a:ea typeface="ＭＳ Ｐゴシック" charset="0"/>
                </a:defRPr>
              </a:lvl2pPr>
              <a:lvl3pPr marL="1143000" indent="-228600">
                <a:defRPr sz="2400">
                  <a:solidFill>
                    <a:schemeClr val="tx1"/>
                  </a:solidFill>
                  <a:latin typeface="Gill Sans" charset="0"/>
                  <a:ea typeface="ＭＳ Ｐゴシック" charset="0"/>
                </a:defRPr>
              </a:lvl3pPr>
              <a:lvl4pPr marL="1600200" indent="-228600">
                <a:defRPr sz="2400">
                  <a:solidFill>
                    <a:schemeClr val="tx1"/>
                  </a:solidFill>
                  <a:latin typeface="Gill Sans" charset="0"/>
                  <a:ea typeface="ＭＳ Ｐゴシック" charset="0"/>
                </a:defRPr>
              </a:lvl4pPr>
              <a:lvl5pPr marL="2057400" indent="-228600">
                <a:defRPr sz="2400">
                  <a:solidFill>
                    <a:schemeClr val="tx1"/>
                  </a:solidFill>
                  <a:latin typeface="Gill Sans" charset="0"/>
                  <a:ea typeface="ＭＳ Ｐゴシック" charset="0"/>
                </a:defRPr>
              </a:lvl5pPr>
              <a:lvl6pPr marL="2514600" indent="-228600" eaLnBrk="0" fontAlgn="base" hangingPunct="0">
                <a:spcBef>
                  <a:spcPct val="50000"/>
                </a:spcBef>
                <a:spcAft>
                  <a:spcPct val="0"/>
                </a:spcAft>
                <a:defRPr sz="2400">
                  <a:solidFill>
                    <a:schemeClr val="tx1"/>
                  </a:solidFill>
                  <a:latin typeface="Gill Sans" charset="0"/>
                  <a:ea typeface="ＭＳ Ｐゴシック" charset="0"/>
                </a:defRPr>
              </a:lvl6pPr>
              <a:lvl7pPr marL="2971800" indent="-228600" eaLnBrk="0" fontAlgn="base" hangingPunct="0">
                <a:spcBef>
                  <a:spcPct val="50000"/>
                </a:spcBef>
                <a:spcAft>
                  <a:spcPct val="0"/>
                </a:spcAft>
                <a:defRPr sz="2400">
                  <a:solidFill>
                    <a:schemeClr val="tx1"/>
                  </a:solidFill>
                  <a:latin typeface="Gill Sans" charset="0"/>
                  <a:ea typeface="ＭＳ Ｐゴシック" charset="0"/>
                </a:defRPr>
              </a:lvl7pPr>
              <a:lvl8pPr marL="3429000" indent="-228600" eaLnBrk="0" fontAlgn="base" hangingPunct="0">
                <a:spcBef>
                  <a:spcPct val="50000"/>
                </a:spcBef>
                <a:spcAft>
                  <a:spcPct val="0"/>
                </a:spcAft>
                <a:defRPr sz="2400">
                  <a:solidFill>
                    <a:schemeClr val="tx1"/>
                  </a:solidFill>
                  <a:latin typeface="Gill Sans" charset="0"/>
                  <a:ea typeface="ＭＳ Ｐゴシック" charset="0"/>
                </a:defRPr>
              </a:lvl8pPr>
              <a:lvl9pPr marL="3886200" indent="-228600" eaLnBrk="0" fontAlgn="base" hangingPunct="0">
                <a:spcBef>
                  <a:spcPct val="50000"/>
                </a:spcBef>
                <a:spcAft>
                  <a:spcPct val="0"/>
                </a:spcAft>
                <a:defRPr sz="2400">
                  <a:solidFill>
                    <a:schemeClr val="tx1"/>
                  </a:solidFill>
                  <a:latin typeface="Gill Sans" charset="0"/>
                  <a:ea typeface="ＭＳ Ｐゴシック" charset="0"/>
                </a:defRPr>
              </a:lvl9pPr>
            </a:lstStyle>
            <a:p>
              <a:r>
                <a:rPr lang="en-US" sz="2800" b="1" dirty="0">
                  <a:solidFill>
                    <a:srgbClr val="000090"/>
                  </a:solidFill>
                </a:rPr>
                <a:t>Well defined:</a:t>
              </a:r>
            </a:p>
            <a:p>
              <a:r>
                <a:rPr lang="en-US" sz="2800" b="1" dirty="0">
                  <a:solidFill>
                    <a:srgbClr val="000090"/>
                  </a:solidFill>
                </a:rPr>
                <a:t>energy, angular mom.</a:t>
              </a:r>
              <a:endParaRPr lang="en-US" b="1" dirty="0">
                <a:solidFill>
                  <a:srgbClr val="000090"/>
                </a:solidFill>
              </a:endParaRPr>
            </a:p>
          </p:txBody>
        </p:sp>
      </p:grpSp>
      <p:grpSp>
        <p:nvGrpSpPr>
          <p:cNvPr id="4" name="Group 1035"/>
          <p:cNvGrpSpPr>
            <a:grpSpLocks/>
          </p:cNvGrpSpPr>
          <p:nvPr/>
        </p:nvGrpSpPr>
        <p:grpSpPr bwMode="auto">
          <a:xfrm>
            <a:off x="228600" y="3055910"/>
            <a:ext cx="3417888" cy="946150"/>
            <a:chOff x="528" y="3089"/>
            <a:chExt cx="2153" cy="596"/>
          </a:xfrm>
        </p:grpSpPr>
        <p:sp>
          <p:nvSpPr>
            <p:cNvPr id="89102" name="Oval 1036"/>
            <p:cNvSpPr>
              <a:spLocks noChangeArrowheads="1"/>
            </p:cNvSpPr>
            <p:nvPr/>
          </p:nvSpPr>
          <p:spPr bwMode="auto">
            <a:xfrm>
              <a:off x="528" y="3216"/>
              <a:ext cx="117" cy="101"/>
            </a:xfrm>
            <a:prstGeom prst="ellipse">
              <a:avLst/>
            </a:prstGeom>
            <a:solidFill>
              <a:srgbClr val="99FF33"/>
            </a:solidFill>
            <a:ln w="9525">
              <a:solidFill>
                <a:schemeClr val="tx1"/>
              </a:solidFill>
              <a:round/>
              <a:headEnd/>
              <a:tailEnd/>
            </a:ln>
          </p:spPr>
          <p:txBody>
            <a:bodyPr wrap="none" anchor="ctr"/>
            <a:lstStyle/>
            <a:p>
              <a:pPr algn="ctr"/>
              <a:endParaRPr lang="en-US">
                <a:solidFill>
                  <a:srgbClr val="FF3300"/>
                </a:solidFill>
              </a:endParaRPr>
            </a:p>
          </p:txBody>
        </p:sp>
        <p:sp>
          <p:nvSpPr>
            <p:cNvPr id="89103" name="Text Box 1037"/>
            <p:cNvSpPr txBox="1">
              <a:spLocks noChangeArrowheads="1"/>
            </p:cNvSpPr>
            <p:nvPr/>
          </p:nvSpPr>
          <p:spPr bwMode="auto">
            <a:xfrm>
              <a:off x="916" y="3089"/>
              <a:ext cx="1765" cy="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ＭＳ Ｐゴシック" charset="0"/>
                  <a:cs typeface="ＭＳ Ｐゴシック" charset="0"/>
                </a:defRPr>
              </a:lvl1pPr>
              <a:lvl2pPr marL="742950" indent="-285750">
                <a:defRPr sz="2400">
                  <a:solidFill>
                    <a:schemeClr val="tx1"/>
                  </a:solidFill>
                  <a:latin typeface="Gill Sans" charset="0"/>
                  <a:ea typeface="ＭＳ Ｐゴシック" charset="0"/>
                </a:defRPr>
              </a:lvl2pPr>
              <a:lvl3pPr marL="1143000" indent="-228600">
                <a:defRPr sz="2400">
                  <a:solidFill>
                    <a:schemeClr val="tx1"/>
                  </a:solidFill>
                  <a:latin typeface="Gill Sans" charset="0"/>
                  <a:ea typeface="ＭＳ Ｐゴシック" charset="0"/>
                </a:defRPr>
              </a:lvl3pPr>
              <a:lvl4pPr marL="1600200" indent="-228600">
                <a:defRPr sz="2400">
                  <a:solidFill>
                    <a:schemeClr val="tx1"/>
                  </a:solidFill>
                  <a:latin typeface="Gill Sans" charset="0"/>
                  <a:ea typeface="ＭＳ Ｐゴシック" charset="0"/>
                </a:defRPr>
              </a:lvl4pPr>
              <a:lvl5pPr marL="2057400" indent="-228600">
                <a:defRPr sz="2400">
                  <a:solidFill>
                    <a:schemeClr val="tx1"/>
                  </a:solidFill>
                  <a:latin typeface="Gill Sans" charset="0"/>
                  <a:ea typeface="ＭＳ Ｐゴシック" charset="0"/>
                </a:defRPr>
              </a:lvl5pPr>
              <a:lvl6pPr marL="2514600" indent="-228600" eaLnBrk="0" fontAlgn="base" hangingPunct="0">
                <a:spcBef>
                  <a:spcPct val="50000"/>
                </a:spcBef>
                <a:spcAft>
                  <a:spcPct val="0"/>
                </a:spcAft>
                <a:defRPr sz="2400">
                  <a:solidFill>
                    <a:schemeClr val="tx1"/>
                  </a:solidFill>
                  <a:latin typeface="Gill Sans" charset="0"/>
                  <a:ea typeface="ＭＳ Ｐゴシック" charset="0"/>
                </a:defRPr>
              </a:lvl6pPr>
              <a:lvl7pPr marL="2971800" indent="-228600" eaLnBrk="0" fontAlgn="base" hangingPunct="0">
                <a:spcBef>
                  <a:spcPct val="50000"/>
                </a:spcBef>
                <a:spcAft>
                  <a:spcPct val="0"/>
                </a:spcAft>
                <a:defRPr sz="2400">
                  <a:solidFill>
                    <a:schemeClr val="tx1"/>
                  </a:solidFill>
                  <a:latin typeface="Gill Sans" charset="0"/>
                  <a:ea typeface="ＭＳ Ｐゴシック" charset="0"/>
                </a:defRPr>
              </a:lvl7pPr>
              <a:lvl8pPr marL="3429000" indent="-228600" eaLnBrk="0" fontAlgn="base" hangingPunct="0">
                <a:spcBef>
                  <a:spcPct val="50000"/>
                </a:spcBef>
                <a:spcAft>
                  <a:spcPct val="0"/>
                </a:spcAft>
                <a:defRPr sz="2400">
                  <a:solidFill>
                    <a:schemeClr val="tx1"/>
                  </a:solidFill>
                  <a:latin typeface="Gill Sans" charset="0"/>
                  <a:ea typeface="ＭＳ Ｐゴシック" charset="0"/>
                </a:defRPr>
              </a:lvl8pPr>
              <a:lvl9pPr marL="3886200" indent="-228600" eaLnBrk="0" fontAlgn="base" hangingPunct="0">
                <a:spcBef>
                  <a:spcPct val="50000"/>
                </a:spcBef>
                <a:spcAft>
                  <a:spcPct val="0"/>
                </a:spcAft>
                <a:defRPr sz="2400">
                  <a:solidFill>
                    <a:schemeClr val="tx1"/>
                  </a:solidFill>
                  <a:latin typeface="Gill Sans" charset="0"/>
                  <a:ea typeface="ＭＳ Ｐゴシック" charset="0"/>
                </a:defRPr>
              </a:lvl9pPr>
            </a:lstStyle>
            <a:p>
              <a:r>
                <a:rPr lang="en-US" sz="2800" b="1">
                  <a:solidFill>
                    <a:srgbClr val="00FF00"/>
                  </a:solidFill>
                </a:rPr>
                <a:t>E can be scanned</a:t>
              </a:r>
            </a:p>
            <a:p>
              <a:r>
                <a:rPr lang="en-US" sz="2800" b="1">
                  <a:solidFill>
                    <a:srgbClr val="00FF00"/>
                  </a:solidFill>
                </a:rPr>
                <a:t>precisely</a:t>
              </a:r>
            </a:p>
          </p:txBody>
        </p:sp>
      </p:grpSp>
      <p:grpSp>
        <p:nvGrpSpPr>
          <p:cNvPr id="5" name="Group 1038"/>
          <p:cNvGrpSpPr>
            <a:grpSpLocks/>
          </p:cNvGrpSpPr>
          <p:nvPr/>
        </p:nvGrpSpPr>
        <p:grpSpPr bwMode="auto">
          <a:xfrm>
            <a:off x="200025" y="4275112"/>
            <a:ext cx="4225925" cy="954088"/>
            <a:chOff x="340" y="2583"/>
            <a:chExt cx="2662" cy="601"/>
          </a:xfrm>
        </p:grpSpPr>
        <p:sp>
          <p:nvSpPr>
            <p:cNvPr id="89100" name="Oval 1039"/>
            <p:cNvSpPr>
              <a:spLocks noChangeArrowheads="1"/>
            </p:cNvSpPr>
            <p:nvPr/>
          </p:nvSpPr>
          <p:spPr bwMode="auto">
            <a:xfrm>
              <a:off x="340" y="2735"/>
              <a:ext cx="117" cy="101"/>
            </a:xfrm>
            <a:prstGeom prst="ellipse">
              <a:avLst/>
            </a:prstGeom>
            <a:solidFill>
              <a:srgbClr val="0000FF"/>
            </a:solidFill>
            <a:ln w="9525">
              <a:solidFill>
                <a:schemeClr val="tx1"/>
              </a:solidFill>
              <a:round/>
              <a:headEnd/>
              <a:tailEnd/>
            </a:ln>
          </p:spPr>
          <p:txBody>
            <a:bodyPr wrap="none" anchor="ctr"/>
            <a:lstStyle/>
            <a:p>
              <a:pPr algn="ctr"/>
              <a:endParaRPr lang="en-US">
                <a:solidFill>
                  <a:srgbClr val="FF3300"/>
                </a:solidFill>
              </a:endParaRPr>
            </a:p>
          </p:txBody>
        </p:sp>
        <p:sp>
          <p:nvSpPr>
            <p:cNvPr id="89101" name="Text Box 1040"/>
            <p:cNvSpPr txBox="1">
              <a:spLocks noChangeArrowheads="1"/>
            </p:cNvSpPr>
            <p:nvPr/>
          </p:nvSpPr>
          <p:spPr bwMode="auto">
            <a:xfrm>
              <a:off x="748" y="2583"/>
              <a:ext cx="2254"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ＭＳ Ｐゴシック" charset="0"/>
                  <a:cs typeface="ＭＳ Ｐゴシック" charset="0"/>
                </a:defRPr>
              </a:lvl1pPr>
              <a:lvl2pPr marL="742950" indent="-285750">
                <a:defRPr sz="2400">
                  <a:solidFill>
                    <a:schemeClr val="tx1"/>
                  </a:solidFill>
                  <a:latin typeface="Gill Sans" charset="0"/>
                  <a:ea typeface="ＭＳ Ｐゴシック" charset="0"/>
                </a:defRPr>
              </a:lvl2pPr>
              <a:lvl3pPr marL="1143000" indent="-228600">
                <a:defRPr sz="2400">
                  <a:solidFill>
                    <a:schemeClr val="tx1"/>
                  </a:solidFill>
                  <a:latin typeface="Gill Sans" charset="0"/>
                  <a:ea typeface="ＭＳ Ｐゴシック" charset="0"/>
                </a:defRPr>
              </a:lvl3pPr>
              <a:lvl4pPr marL="1600200" indent="-228600">
                <a:defRPr sz="2400">
                  <a:solidFill>
                    <a:schemeClr val="tx1"/>
                  </a:solidFill>
                  <a:latin typeface="Gill Sans" charset="0"/>
                  <a:ea typeface="ＭＳ Ｐゴシック" charset="0"/>
                </a:defRPr>
              </a:lvl4pPr>
              <a:lvl5pPr marL="2057400" indent="-228600">
                <a:defRPr sz="2400">
                  <a:solidFill>
                    <a:schemeClr val="tx1"/>
                  </a:solidFill>
                  <a:latin typeface="Gill Sans" charset="0"/>
                  <a:ea typeface="ＭＳ Ｐゴシック" charset="0"/>
                </a:defRPr>
              </a:lvl5pPr>
              <a:lvl6pPr marL="2514600" indent="-228600" eaLnBrk="0" fontAlgn="base" hangingPunct="0">
                <a:spcBef>
                  <a:spcPct val="50000"/>
                </a:spcBef>
                <a:spcAft>
                  <a:spcPct val="0"/>
                </a:spcAft>
                <a:defRPr sz="2400">
                  <a:solidFill>
                    <a:schemeClr val="tx1"/>
                  </a:solidFill>
                  <a:latin typeface="Gill Sans" charset="0"/>
                  <a:ea typeface="ＭＳ Ｐゴシック" charset="0"/>
                </a:defRPr>
              </a:lvl6pPr>
              <a:lvl7pPr marL="2971800" indent="-228600" eaLnBrk="0" fontAlgn="base" hangingPunct="0">
                <a:spcBef>
                  <a:spcPct val="50000"/>
                </a:spcBef>
                <a:spcAft>
                  <a:spcPct val="0"/>
                </a:spcAft>
                <a:defRPr sz="2400">
                  <a:solidFill>
                    <a:schemeClr val="tx1"/>
                  </a:solidFill>
                  <a:latin typeface="Gill Sans" charset="0"/>
                  <a:ea typeface="ＭＳ Ｐゴシック" charset="0"/>
                </a:defRPr>
              </a:lvl7pPr>
              <a:lvl8pPr marL="3429000" indent="-228600" eaLnBrk="0" fontAlgn="base" hangingPunct="0">
                <a:spcBef>
                  <a:spcPct val="50000"/>
                </a:spcBef>
                <a:spcAft>
                  <a:spcPct val="0"/>
                </a:spcAft>
                <a:defRPr sz="2400">
                  <a:solidFill>
                    <a:schemeClr val="tx1"/>
                  </a:solidFill>
                  <a:latin typeface="Gill Sans" charset="0"/>
                  <a:ea typeface="ＭＳ Ｐゴシック" charset="0"/>
                </a:defRPr>
              </a:lvl8pPr>
              <a:lvl9pPr marL="3886200" indent="-228600" eaLnBrk="0" fontAlgn="base" hangingPunct="0">
                <a:spcBef>
                  <a:spcPct val="50000"/>
                </a:spcBef>
                <a:spcAft>
                  <a:spcPct val="0"/>
                </a:spcAft>
                <a:defRPr sz="2400">
                  <a:solidFill>
                    <a:schemeClr val="tx1"/>
                  </a:solidFill>
                  <a:latin typeface="Gill Sans" charset="0"/>
                  <a:ea typeface="ＭＳ Ｐゴシック" charset="0"/>
                </a:defRPr>
              </a:lvl9pPr>
            </a:lstStyle>
            <a:p>
              <a:r>
                <a:rPr lang="en-US" sz="2800" b="1" dirty="0">
                  <a:solidFill>
                    <a:srgbClr val="000090"/>
                  </a:solidFill>
                </a:rPr>
                <a:t>Particles produced</a:t>
              </a:r>
            </a:p>
            <a:p>
              <a:r>
                <a:rPr lang="en-US" sz="2800" b="1" dirty="0">
                  <a:solidFill>
                    <a:srgbClr val="000090"/>
                  </a:solidFill>
                </a:rPr>
                <a:t>~ democratically</a:t>
              </a:r>
            </a:p>
          </p:txBody>
        </p:sp>
      </p:grpSp>
      <p:grpSp>
        <p:nvGrpSpPr>
          <p:cNvPr id="6" name="Group 1041"/>
          <p:cNvGrpSpPr>
            <a:grpSpLocks/>
          </p:cNvGrpSpPr>
          <p:nvPr/>
        </p:nvGrpSpPr>
        <p:grpSpPr bwMode="auto">
          <a:xfrm>
            <a:off x="152400" y="5355233"/>
            <a:ext cx="4716463" cy="954087"/>
            <a:chOff x="336" y="3535"/>
            <a:chExt cx="2971" cy="601"/>
          </a:xfrm>
        </p:grpSpPr>
        <p:sp>
          <p:nvSpPr>
            <p:cNvPr id="89098" name="Oval 1042"/>
            <p:cNvSpPr>
              <a:spLocks noChangeArrowheads="1"/>
            </p:cNvSpPr>
            <p:nvPr/>
          </p:nvSpPr>
          <p:spPr bwMode="auto">
            <a:xfrm>
              <a:off x="336" y="3687"/>
              <a:ext cx="117" cy="101"/>
            </a:xfrm>
            <a:prstGeom prst="ellipse">
              <a:avLst/>
            </a:prstGeom>
            <a:solidFill>
              <a:srgbClr val="FF0000"/>
            </a:solidFill>
            <a:ln w="9525">
              <a:solidFill>
                <a:schemeClr val="tx1"/>
              </a:solidFill>
              <a:round/>
              <a:headEnd/>
              <a:tailEnd/>
            </a:ln>
          </p:spPr>
          <p:txBody>
            <a:bodyPr wrap="none" anchor="ctr"/>
            <a:lstStyle/>
            <a:p>
              <a:pPr algn="ctr"/>
              <a:endParaRPr lang="en-US">
                <a:solidFill>
                  <a:srgbClr val="FF3300"/>
                </a:solidFill>
              </a:endParaRPr>
            </a:p>
          </p:txBody>
        </p:sp>
        <p:sp>
          <p:nvSpPr>
            <p:cNvPr id="89099" name="Text Box 1043"/>
            <p:cNvSpPr txBox="1">
              <a:spLocks noChangeArrowheads="1"/>
            </p:cNvSpPr>
            <p:nvPr/>
          </p:nvSpPr>
          <p:spPr bwMode="auto">
            <a:xfrm>
              <a:off x="744" y="3535"/>
              <a:ext cx="2563" cy="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Gill Sans" charset="0"/>
                  <a:ea typeface="ＭＳ Ｐゴシック" charset="0"/>
                  <a:cs typeface="ＭＳ Ｐゴシック" charset="0"/>
                </a:defRPr>
              </a:lvl1pPr>
              <a:lvl2pPr marL="742950" indent="-285750">
                <a:defRPr sz="2400">
                  <a:solidFill>
                    <a:schemeClr val="tx1"/>
                  </a:solidFill>
                  <a:latin typeface="Gill Sans" charset="0"/>
                  <a:ea typeface="ＭＳ Ｐゴシック" charset="0"/>
                </a:defRPr>
              </a:lvl2pPr>
              <a:lvl3pPr marL="1143000" indent="-228600">
                <a:defRPr sz="2400">
                  <a:solidFill>
                    <a:schemeClr val="tx1"/>
                  </a:solidFill>
                  <a:latin typeface="Gill Sans" charset="0"/>
                  <a:ea typeface="ＭＳ Ｐゴシック" charset="0"/>
                </a:defRPr>
              </a:lvl3pPr>
              <a:lvl4pPr marL="1600200" indent="-228600">
                <a:defRPr sz="2400">
                  <a:solidFill>
                    <a:schemeClr val="tx1"/>
                  </a:solidFill>
                  <a:latin typeface="Gill Sans" charset="0"/>
                  <a:ea typeface="ＭＳ Ｐゴシック" charset="0"/>
                </a:defRPr>
              </a:lvl4pPr>
              <a:lvl5pPr marL="2057400" indent="-228600">
                <a:defRPr sz="2400">
                  <a:solidFill>
                    <a:schemeClr val="tx1"/>
                  </a:solidFill>
                  <a:latin typeface="Gill Sans" charset="0"/>
                  <a:ea typeface="ＭＳ Ｐゴシック" charset="0"/>
                </a:defRPr>
              </a:lvl5pPr>
              <a:lvl6pPr marL="2514600" indent="-228600" eaLnBrk="0" fontAlgn="base" hangingPunct="0">
                <a:spcBef>
                  <a:spcPct val="50000"/>
                </a:spcBef>
                <a:spcAft>
                  <a:spcPct val="0"/>
                </a:spcAft>
                <a:defRPr sz="2400">
                  <a:solidFill>
                    <a:schemeClr val="tx1"/>
                  </a:solidFill>
                  <a:latin typeface="Gill Sans" charset="0"/>
                  <a:ea typeface="ＭＳ Ｐゴシック" charset="0"/>
                </a:defRPr>
              </a:lvl6pPr>
              <a:lvl7pPr marL="2971800" indent="-228600" eaLnBrk="0" fontAlgn="base" hangingPunct="0">
                <a:spcBef>
                  <a:spcPct val="50000"/>
                </a:spcBef>
                <a:spcAft>
                  <a:spcPct val="0"/>
                </a:spcAft>
                <a:defRPr sz="2400">
                  <a:solidFill>
                    <a:schemeClr val="tx1"/>
                  </a:solidFill>
                  <a:latin typeface="Gill Sans" charset="0"/>
                  <a:ea typeface="ＭＳ Ｐゴシック" charset="0"/>
                </a:defRPr>
              </a:lvl7pPr>
              <a:lvl8pPr marL="3429000" indent="-228600" eaLnBrk="0" fontAlgn="base" hangingPunct="0">
                <a:spcBef>
                  <a:spcPct val="50000"/>
                </a:spcBef>
                <a:spcAft>
                  <a:spcPct val="0"/>
                </a:spcAft>
                <a:defRPr sz="2400">
                  <a:solidFill>
                    <a:schemeClr val="tx1"/>
                  </a:solidFill>
                  <a:latin typeface="Gill Sans" charset="0"/>
                  <a:ea typeface="ＭＳ Ｐゴシック" charset="0"/>
                </a:defRPr>
              </a:lvl8pPr>
              <a:lvl9pPr marL="3886200" indent="-228600" eaLnBrk="0" fontAlgn="base" hangingPunct="0">
                <a:spcBef>
                  <a:spcPct val="50000"/>
                </a:spcBef>
                <a:spcAft>
                  <a:spcPct val="0"/>
                </a:spcAft>
                <a:defRPr sz="2400">
                  <a:solidFill>
                    <a:schemeClr val="tx1"/>
                  </a:solidFill>
                  <a:latin typeface="Gill Sans" charset="0"/>
                  <a:ea typeface="ＭＳ Ｐゴシック" charset="0"/>
                </a:defRPr>
              </a:lvl9pPr>
            </a:lstStyle>
            <a:p>
              <a:r>
                <a:rPr lang="en-US" sz="2800" b="1" dirty="0">
                  <a:solidFill>
                    <a:srgbClr val="FF0000"/>
                  </a:solidFill>
                </a:rPr>
                <a:t>Final states generally</a:t>
              </a:r>
            </a:p>
            <a:p>
              <a:r>
                <a:rPr lang="en-US" sz="2800" b="1" dirty="0">
                  <a:solidFill>
                    <a:srgbClr val="FF0000"/>
                  </a:solidFill>
                </a:rPr>
                <a:t> fully </a:t>
              </a:r>
              <a:r>
                <a:rPr lang="en-US" sz="2800" b="1" dirty="0" err="1">
                  <a:solidFill>
                    <a:srgbClr val="FF0000"/>
                  </a:solidFill>
                </a:rPr>
                <a:t>reconstructable</a:t>
              </a:r>
              <a:endParaRPr lang="en-US" sz="2800" b="1" dirty="0">
                <a:solidFill>
                  <a:srgbClr val="FF0000"/>
                </a:solidFill>
              </a:endParaRPr>
            </a:p>
          </p:txBody>
        </p:sp>
      </p:grpSp>
      <p:pic>
        <p:nvPicPr>
          <p:cNvPr id="1135636" name="Picture 1044"/>
          <p:cNvPicPr>
            <a:picLocks noChangeAspect="1" noChangeArrowheads="1"/>
          </p:cNvPicPr>
          <p:nvPr/>
        </p:nvPicPr>
        <p:blipFill>
          <a:blip r:embed="rId3">
            <a:extLst>
              <a:ext uri="{28A0092B-C50C-407E-A947-70E740481C1C}">
                <a14:useLocalDpi xmlns:a14="http://schemas.microsoft.com/office/drawing/2010/main" val="0"/>
              </a:ext>
            </a:extLst>
          </a:blip>
          <a:srcRect r="1663"/>
          <a:stretch>
            <a:fillRect/>
          </a:stretch>
        </p:blipFill>
        <p:spPr bwMode="auto">
          <a:xfrm>
            <a:off x="4889500" y="1752600"/>
            <a:ext cx="4102100" cy="404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9097" name="Title 22"/>
          <p:cNvSpPr>
            <a:spLocks noGrp="1"/>
          </p:cNvSpPr>
          <p:nvPr>
            <p:ph type="title"/>
          </p:nvPr>
        </p:nvSpPr>
        <p:spPr>
          <a:xfrm>
            <a:off x="-533400" y="-228600"/>
            <a:ext cx="10287000" cy="1143000"/>
          </a:xfrm>
        </p:spPr>
        <p:txBody>
          <a:bodyPr/>
          <a:lstStyle/>
          <a:p>
            <a:r>
              <a:rPr lang="en-US" sz="4000" b="1" dirty="0" err="1" smtClean="0">
                <a:solidFill>
                  <a:srgbClr val="000090"/>
                </a:solidFill>
                <a:latin typeface="Gill Sans" charset="0"/>
                <a:ea typeface="ＭＳ Ｐゴシック" charset="0"/>
                <a:cs typeface="ＭＳ Ｐゴシック" charset="0"/>
              </a:rPr>
              <a:t>e</a:t>
            </a:r>
            <a:r>
              <a:rPr lang="en-US" sz="4000" b="1" baseline="30000" dirty="0" err="1" smtClean="0">
                <a:solidFill>
                  <a:srgbClr val="000090"/>
                </a:solidFill>
                <a:latin typeface="Gill Sans" charset="0"/>
                <a:ea typeface="ＭＳ Ｐゴシック" charset="0"/>
                <a:cs typeface="ＭＳ Ｐゴシック" charset="0"/>
              </a:rPr>
              <a:t>+</a:t>
            </a:r>
            <a:r>
              <a:rPr lang="en-US" sz="4000" b="1" dirty="0" err="1" smtClean="0">
                <a:solidFill>
                  <a:srgbClr val="000090"/>
                </a:solidFill>
                <a:latin typeface="Gill Sans" charset="0"/>
                <a:ea typeface="ＭＳ Ｐゴシック" charset="0"/>
                <a:cs typeface="ＭＳ Ｐゴシック" charset="0"/>
              </a:rPr>
              <a:t>e</a:t>
            </a:r>
            <a:r>
              <a:rPr lang="en-US" sz="4000" b="1" baseline="30000" dirty="0" smtClean="0">
                <a:solidFill>
                  <a:srgbClr val="000090"/>
                </a:solidFill>
                <a:latin typeface="Gill Sans" charset="0"/>
                <a:ea typeface="ＭＳ Ｐゴシック" charset="0"/>
                <a:cs typeface="ＭＳ Ｐゴシック" charset="0"/>
              </a:rPr>
              <a:t>- </a:t>
            </a:r>
            <a:r>
              <a:rPr lang="en-US" sz="4000" b="1" dirty="0" err="1" smtClean="0">
                <a:solidFill>
                  <a:srgbClr val="000090"/>
                </a:solidFill>
                <a:latin typeface="Gill Sans" charset="0"/>
                <a:ea typeface="ＭＳ Ｐゴシック" charset="0"/>
                <a:cs typeface="ＭＳ Ｐゴシック" charset="0"/>
              </a:rPr>
              <a:t>vs</a:t>
            </a:r>
            <a:r>
              <a:rPr lang="en-US" sz="4000" b="1" dirty="0" smtClean="0">
                <a:solidFill>
                  <a:srgbClr val="000090"/>
                </a:solidFill>
                <a:latin typeface="Gill Sans" charset="0"/>
                <a:ea typeface="ＭＳ Ｐゴシック" charset="0"/>
                <a:cs typeface="ＭＳ Ｐゴシック" charset="0"/>
              </a:rPr>
              <a:t> </a:t>
            </a:r>
            <a:r>
              <a:rPr lang="en-US" sz="4000" b="1" dirty="0" err="1" smtClean="0">
                <a:solidFill>
                  <a:srgbClr val="000090"/>
                </a:solidFill>
                <a:latin typeface="Gill Sans" charset="0"/>
                <a:ea typeface="ＭＳ Ｐゴシック" charset="0"/>
                <a:cs typeface="ＭＳ Ｐゴシック" charset="0"/>
              </a:rPr>
              <a:t>pp</a:t>
            </a:r>
            <a:endParaRPr lang="en-US" sz="4000" b="1" dirty="0">
              <a:solidFill>
                <a:srgbClr val="000090"/>
              </a:solidFill>
              <a:latin typeface="Gill Sans" charset="0"/>
              <a:ea typeface="ＭＳ Ｐゴシック" charset="0"/>
              <a:cs typeface="ＭＳ Ｐゴシック" charset="0"/>
            </a:endParaRPr>
          </a:p>
        </p:txBody>
      </p:sp>
      <p:sp>
        <p:nvSpPr>
          <p:cNvPr id="9" name="Date Placeholder 8"/>
          <p:cNvSpPr>
            <a:spLocks noGrp="1"/>
          </p:cNvSpPr>
          <p:nvPr>
            <p:ph type="dt" sz="half" idx="10"/>
          </p:nvPr>
        </p:nvSpPr>
        <p:spPr/>
        <p:txBody>
          <a:bodyPr/>
          <a:lstStyle/>
          <a:p>
            <a:pPr>
              <a:defRPr/>
            </a:pPr>
            <a:r>
              <a:rPr lang="en-GB" smtClean="0"/>
              <a:t>B. Foster - Natal - 10/14</a:t>
            </a:r>
            <a:endParaRPr lang="en-US"/>
          </a:p>
        </p:txBody>
      </p:sp>
      <p:sp>
        <p:nvSpPr>
          <p:cNvPr id="11" name="Slide Number Placeholder 10"/>
          <p:cNvSpPr>
            <a:spLocks noGrp="1"/>
          </p:cNvSpPr>
          <p:nvPr>
            <p:ph type="sldNum" sz="quarter" idx="12"/>
          </p:nvPr>
        </p:nvSpPr>
        <p:spPr/>
        <p:txBody>
          <a:bodyPr/>
          <a:lstStyle/>
          <a:p>
            <a:pPr>
              <a:defRPr/>
            </a:pPr>
            <a:fld id="{8C5AA4C7-82A7-CD4D-9A12-2FF818268F2D}" type="slidenum">
              <a:rPr lang="en-US" smtClean="0"/>
              <a:pPr>
                <a:defRPr/>
              </a:pPr>
              <a:t>12</a:t>
            </a:fld>
            <a:endParaRPr lang="en-US"/>
          </a:p>
        </p:txBody>
      </p:sp>
    </p:spTree>
    <p:extLst>
      <p:ext uri="{BB962C8B-B14F-4D97-AF65-F5344CB8AC3E}">
        <p14:creationId xmlns:p14="http://schemas.microsoft.com/office/powerpoint/2010/main" val="10328119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135636"/>
                                        </p:tgtEl>
                                        <p:attrNameLst>
                                          <p:attrName>style.visibility</p:attrName>
                                        </p:attrNameLst>
                                      </p:cBhvr>
                                      <p:to>
                                        <p:strVal val="visible"/>
                                      </p:to>
                                    </p:set>
                                    <p:animEffect transition="in" filter="dissolve">
                                      <p:cBhvr>
                                        <p:cTn id="7" dur="500"/>
                                        <p:tgtEl>
                                          <p:spTgt spid="11356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0-#ppt_w/2"/>
                                          </p:val>
                                        </p:tav>
                                        <p:tav tm="100000">
                                          <p:val>
                                            <p:strVal val="#ppt_x"/>
                                          </p:val>
                                        </p:tav>
                                      </p:tavLst>
                                    </p:anim>
                                    <p:anim calcmode="lin" valueType="num">
                                      <p:cBhvr additive="base">
                                        <p:cTn id="13"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8" fill="hold" nodeType="click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500" fill="hold"/>
                                        <p:tgtEl>
                                          <p:spTgt spid="3"/>
                                        </p:tgtEl>
                                        <p:attrNameLst>
                                          <p:attrName>ppt_x</p:attrName>
                                        </p:attrNameLst>
                                      </p:cBhvr>
                                      <p:tavLst>
                                        <p:tav tm="0">
                                          <p:val>
                                            <p:strVal val="0-#ppt_w/2"/>
                                          </p:val>
                                        </p:tav>
                                        <p:tav tm="100000">
                                          <p:val>
                                            <p:strVal val="#ppt_x"/>
                                          </p:val>
                                        </p:tav>
                                      </p:tavLst>
                                    </p:anim>
                                    <p:anim calcmode="lin" valueType="num">
                                      <p:cBhvr additive="base">
                                        <p:cTn id="19"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8"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0-#ppt_w/2"/>
                                          </p:val>
                                        </p:tav>
                                        <p:tav tm="100000">
                                          <p:val>
                                            <p:strVal val="#ppt_x"/>
                                          </p:val>
                                        </p:tav>
                                      </p:tavLst>
                                    </p:anim>
                                    <p:anim calcmode="lin" valueType="num">
                                      <p:cBhvr additive="base">
                                        <p:cTn id="25"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8"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additive="base">
                                        <p:cTn id="30" dur="500" fill="hold"/>
                                        <p:tgtEl>
                                          <p:spTgt spid="5"/>
                                        </p:tgtEl>
                                        <p:attrNameLst>
                                          <p:attrName>ppt_x</p:attrName>
                                        </p:attrNameLst>
                                      </p:cBhvr>
                                      <p:tavLst>
                                        <p:tav tm="0">
                                          <p:val>
                                            <p:strVal val="0-#ppt_w/2"/>
                                          </p:val>
                                        </p:tav>
                                        <p:tav tm="100000">
                                          <p:val>
                                            <p:strVal val="#ppt_x"/>
                                          </p:val>
                                        </p:tav>
                                      </p:tavLst>
                                    </p:anim>
                                    <p:anim calcmode="lin" valueType="num">
                                      <p:cBhvr additive="base">
                                        <p:cTn id="31"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8" fill="hold" nodeType="click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fill="hold"/>
                                        <p:tgtEl>
                                          <p:spTgt spid="6"/>
                                        </p:tgtEl>
                                        <p:attrNameLst>
                                          <p:attrName>ppt_x</p:attrName>
                                        </p:attrNameLst>
                                      </p:cBhvr>
                                      <p:tavLst>
                                        <p:tav tm="0">
                                          <p:val>
                                            <p:strVal val="0-#ppt_w/2"/>
                                          </p:val>
                                        </p:tav>
                                        <p:tav tm="100000">
                                          <p:val>
                                            <p:strVal val="#ppt_x"/>
                                          </p:val>
                                        </p:tav>
                                      </p:tavLst>
                                    </p:anim>
                                    <p:anim calcmode="lin" valueType="num">
                                      <p:cBhvr additive="base">
                                        <p:cTn id="37"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a:xfrm>
            <a:off x="1447800" y="-171450"/>
            <a:ext cx="6934200" cy="1079500"/>
          </a:xfrm>
        </p:spPr>
        <p:txBody>
          <a:bodyPr/>
          <a:lstStyle/>
          <a:p>
            <a:pPr eaLnBrk="1" hangingPunct="1">
              <a:defRPr/>
            </a:pPr>
            <a:r>
              <a:rPr lang="en-US" dirty="0"/>
              <a:t>Circular </a:t>
            </a:r>
            <a:r>
              <a:rPr lang="en-US" dirty="0" err="1"/>
              <a:t>e</a:t>
            </a:r>
            <a:r>
              <a:rPr lang="en-US" baseline="30000" dirty="0" err="1"/>
              <a:t>+</a:t>
            </a:r>
            <a:r>
              <a:rPr lang="en-US" dirty="0" err="1"/>
              <a:t>e</a:t>
            </a:r>
            <a:r>
              <a:rPr lang="en-US" baseline="30000" dirty="0"/>
              <a:t>-</a:t>
            </a:r>
            <a:r>
              <a:rPr lang="en-US" dirty="0"/>
              <a:t> machines</a:t>
            </a:r>
            <a:endParaRPr lang="en-US" dirty="0" smtClean="0"/>
          </a:p>
        </p:txBody>
      </p:sp>
      <p:sp>
        <p:nvSpPr>
          <p:cNvPr id="107526" name="TextBox 4"/>
          <p:cNvSpPr txBox="1">
            <a:spLocks noChangeArrowheads="1"/>
          </p:cNvSpPr>
          <p:nvPr/>
        </p:nvSpPr>
        <p:spPr bwMode="auto">
          <a:xfrm>
            <a:off x="179388" y="1268413"/>
            <a:ext cx="2878137" cy="471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a:t>Very approximate cost</a:t>
            </a:r>
          </a:p>
          <a:p>
            <a:r>
              <a:rPr lang="en-US"/>
              <a:t>LC vs circular based on</a:t>
            </a:r>
          </a:p>
          <a:p>
            <a:r>
              <a:rPr lang="en-US"/>
              <a:t>minimum of cost model</a:t>
            </a:r>
          </a:p>
          <a:p>
            <a:r>
              <a:rPr lang="en-US"/>
              <a:t>Cost = aE</a:t>
            </a:r>
            <a:r>
              <a:rPr lang="en-US" baseline="30000"/>
              <a:t>4</a:t>
            </a:r>
            <a:r>
              <a:rPr lang="en-US"/>
              <a:t>/R + bR  </a:t>
            </a:r>
          </a:p>
          <a:p>
            <a:r>
              <a:rPr lang="en-US"/>
              <a:t>where a,b “fixed” from</a:t>
            </a:r>
          </a:p>
          <a:p>
            <a:r>
              <a:rPr lang="en-US"/>
              <a:t>LEP – two curves are</a:t>
            </a:r>
          </a:p>
          <a:p>
            <a:r>
              <a:rPr lang="en-US"/>
              <a:t>most optimistic and</a:t>
            </a:r>
          </a:p>
          <a:p>
            <a:r>
              <a:rPr lang="en-US"/>
              <a:t>pessimistic LEP cost. </a:t>
            </a:r>
          </a:p>
          <a:p>
            <a:endParaRPr lang="en-US"/>
          </a:p>
          <a:p>
            <a:endParaRPr lang="en-US"/>
          </a:p>
          <a:p>
            <a:endParaRPr lang="en-US"/>
          </a:p>
          <a:p>
            <a:r>
              <a:rPr lang="en-US"/>
              <a:t>BUT – luminosity of </a:t>
            </a:r>
          </a:p>
          <a:p>
            <a:r>
              <a:rPr lang="en-US"/>
              <a:t>circular machine in </a:t>
            </a:r>
          </a:p>
          <a:p>
            <a:r>
              <a:rPr lang="en-US"/>
              <a:t>this picture dropping </a:t>
            </a:r>
          </a:p>
          <a:p>
            <a:r>
              <a:rPr lang="en-US"/>
              <a:t>steeply with E. </a:t>
            </a:r>
          </a:p>
        </p:txBody>
      </p:sp>
      <p:grpSp>
        <p:nvGrpSpPr>
          <p:cNvPr id="2" name="Group 1"/>
          <p:cNvGrpSpPr>
            <a:grpSpLocks/>
          </p:cNvGrpSpPr>
          <p:nvPr/>
        </p:nvGrpSpPr>
        <p:grpSpPr bwMode="auto">
          <a:xfrm>
            <a:off x="2973388" y="1073150"/>
            <a:ext cx="5270500" cy="5270500"/>
            <a:chOff x="2973388" y="1073150"/>
            <a:chExt cx="5270500" cy="5270500"/>
          </a:xfrm>
        </p:grpSpPr>
        <p:pic>
          <p:nvPicPr>
            <p:cNvPr id="56327" name="Picture 10"/>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973388" y="1073150"/>
              <a:ext cx="5270500" cy="527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8" name="TextBox 5"/>
            <p:cNvSpPr txBox="1">
              <a:spLocks noChangeArrowheads="1"/>
            </p:cNvSpPr>
            <p:nvPr/>
          </p:nvSpPr>
          <p:spPr bwMode="auto">
            <a:xfrm>
              <a:off x="3492500" y="1196975"/>
              <a:ext cx="1590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600"/>
                <a:t>N. Walker &amp; BF</a:t>
              </a:r>
            </a:p>
          </p:txBody>
        </p:sp>
        <p:sp>
          <p:nvSpPr>
            <p:cNvPr id="56329" name="TextBox 1"/>
            <p:cNvSpPr txBox="1">
              <a:spLocks noChangeArrowheads="1"/>
            </p:cNvSpPr>
            <p:nvPr/>
          </p:nvSpPr>
          <p:spPr bwMode="auto">
            <a:xfrm>
              <a:off x="3635375" y="3943350"/>
              <a:ext cx="800100"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200">
                  <a:solidFill>
                    <a:srgbClr val="FF0000"/>
                  </a:solidFill>
                </a:rPr>
                <a:t>ILC RDR</a:t>
              </a:r>
            </a:p>
          </p:txBody>
        </p:sp>
        <p:sp>
          <p:nvSpPr>
            <p:cNvPr id="56330" name="TextBox 9"/>
            <p:cNvSpPr txBox="1">
              <a:spLocks noChangeArrowheads="1"/>
            </p:cNvSpPr>
            <p:nvPr/>
          </p:nvSpPr>
          <p:spPr bwMode="auto">
            <a:xfrm>
              <a:off x="6876256" y="2831584"/>
              <a:ext cx="99453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a:t>LEP scaling</a:t>
              </a:r>
            </a:p>
          </p:txBody>
        </p:sp>
      </p:grpSp>
      <p:sp>
        <p:nvSpPr>
          <p:cNvPr id="3" name="Date Placeholder 2"/>
          <p:cNvSpPr>
            <a:spLocks noGrp="1"/>
          </p:cNvSpPr>
          <p:nvPr>
            <p:ph type="dt" sz="half" idx="10"/>
          </p:nvPr>
        </p:nvSpPr>
        <p:spPr/>
        <p:txBody>
          <a:bodyPr/>
          <a:lstStyle/>
          <a:p>
            <a:pPr>
              <a:defRPr/>
            </a:pPr>
            <a:r>
              <a:rPr lang="en-GB" smtClean="0"/>
              <a:t>B. Foster - Natal - 10/14</a:t>
            </a:r>
            <a:endParaRPr lang="en-US"/>
          </a:p>
        </p:txBody>
      </p:sp>
      <p:sp>
        <p:nvSpPr>
          <p:cNvPr id="5" name="Slide Number Placeholder 4"/>
          <p:cNvSpPr>
            <a:spLocks noGrp="1"/>
          </p:cNvSpPr>
          <p:nvPr>
            <p:ph type="sldNum" sz="quarter" idx="12"/>
          </p:nvPr>
        </p:nvSpPr>
        <p:spPr/>
        <p:txBody>
          <a:bodyPr/>
          <a:lstStyle/>
          <a:p>
            <a:pPr>
              <a:defRPr/>
            </a:pPr>
            <a:fld id="{24FA7499-4D35-CC47-9C18-6CF7809DBF6A}" type="slidenum">
              <a:rPr lang="en-US" smtClean="0"/>
              <a:pPr>
                <a:defRPr/>
              </a:pPr>
              <a:t>13</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7526"/>
                                        </p:tgtEl>
                                        <p:attrNameLst>
                                          <p:attrName>style.visibility</p:attrName>
                                        </p:attrNameLst>
                                      </p:cBhvr>
                                      <p:to>
                                        <p:strVal val="visible"/>
                                      </p:to>
                                    </p:set>
                                    <p:anim calcmode="lin" valueType="num">
                                      <p:cBhvr additive="base">
                                        <p:cTn id="7" dur="500" fill="hold"/>
                                        <p:tgtEl>
                                          <p:spTgt spid="107526"/>
                                        </p:tgtEl>
                                        <p:attrNameLst>
                                          <p:attrName>ppt_x</p:attrName>
                                        </p:attrNameLst>
                                      </p:cBhvr>
                                      <p:tavLst>
                                        <p:tav tm="0">
                                          <p:val>
                                            <p:strVal val="0-#ppt_w/2"/>
                                          </p:val>
                                        </p:tav>
                                        <p:tav tm="100000">
                                          <p:val>
                                            <p:strVal val="#ppt_x"/>
                                          </p:val>
                                        </p:tav>
                                      </p:tavLst>
                                    </p:anim>
                                    <p:anim calcmode="lin" valueType="num">
                                      <p:cBhvr additive="base">
                                        <p:cTn id="8" dur="500" fill="hold"/>
                                        <p:tgtEl>
                                          <p:spTgt spid="10752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ntr" presetSubtype="0" fill="hold" nodeType="clickEffect">
                                  <p:stCondLst>
                                    <p:cond delay="0"/>
                                  </p:stCondLst>
                                  <p:childTnLst>
                                    <p:set>
                                      <p:cBhvr>
                                        <p:cTn id="18" dur="1" fill="hold">
                                          <p:stCondLst>
                                            <p:cond delay="0"/>
                                          </p:stCondLst>
                                        </p:cTn>
                                        <p:tgtEl>
                                          <p:spTgt spid="107526">
                                            <p:txEl>
                                              <p:pRg st="11" end="11"/>
                                            </p:txEl>
                                          </p:spTgt>
                                        </p:tgtEl>
                                        <p:attrNameLst>
                                          <p:attrName>style.visibility</p:attrName>
                                        </p:attrNameLst>
                                      </p:cBhvr>
                                      <p:to>
                                        <p:strVal val="visible"/>
                                      </p:to>
                                    </p:set>
                                    <p:animEffect transition="in" filter="dissolve">
                                      <p:cBhvr>
                                        <p:cTn id="19" dur="500"/>
                                        <p:tgtEl>
                                          <p:spTgt spid="107526">
                                            <p:txEl>
                                              <p:pRg st="11" end="11"/>
                                            </p:txEl>
                                          </p:spTgt>
                                        </p:tgtEl>
                                      </p:cBhvr>
                                    </p:animEffect>
                                  </p:childTnLst>
                                </p:cTn>
                              </p:par>
                              <p:par>
                                <p:cTn id="20" presetID="9" presetClass="entr" presetSubtype="0" fill="hold" nodeType="withEffect">
                                  <p:stCondLst>
                                    <p:cond delay="0"/>
                                  </p:stCondLst>
                                  <p:childTnLst>
                                    <p:set>
                                      <p:cBhvr>
                                        <p:cTn id="21" dur="1" fill="hold">
                                          <p:stCondLst>
                                            <p:cond delay="0"/>
                                          </p:stCondLst>
                                        </p:cTn>
                                        <p:tgtEl>
                                          <p:spTgt spid="107526">
                                            <p:txEl>
                                              <p:pRg st="12" end="12"/>
                                            </p:txEl>
                                          </p:spTgt>
                                        </p:tgtEl>
                                        <p:attrNameLst>
                                          <p:attrName>style.visibility</p:attrName>
                                        </p:attrNameLst>
                                      </p:cBhvr>
                                      <p:to>
                                        <p:strVal val="visible"/>
                                      </p:to>
                                    </p:set>
                                    <p:animEffect transition="in" filter="dissolve">
                                      <p:cBhvr>
                                        <p:cTn id="22" dur="500"/>
                                        <p:tgtEl>
                                          <p:spTgt spid="107526">
                                            <p:txEl>
                                              <p:pRg st="12" end="12"/>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107526">
                                            <p:txEl>
                                              <p:pRg st="13" end="13"/>
                                            </p:txEl>
                                          </p:spTgt>
                                        </p:tgtEl>
                                        <p:attrNameLst>
                                          <p:attrName>style.visibility</p:attrName>
                                        </p:attrNameLst>
                                      </p:cBhvr>
                                      <p:to>
                                        <p:strVal val="visible"/>
                                      </p:to>
                                    </p:set>
                                    <p:animEffect transition="in" filter="dissolve">
                                      <p:cBhvr>
                                        <p:cTn id="25" dur="500"/>
                                        <p:tgtEl>
                                          <p:spTgt spid="107526">
                                            <p:txEl>
                                              <p:pRg st="13" end="13"/>
                                            </p:txEl>
                                          </p:spTgt>
                                        </p:tgtEl>
                                      </p:cBhvr>
                                    </p:animEffect>
                                  </p:childTnLst>
                                </p:cTn>
                              </p:par>
                              <p:par>
                                <p:cTn id="26" presetID="9" presetClass="entr" presetSubtype="0" fill="hold" nodeType="withEffect">
                                  <p:stCondLst>
                                    <p:cond delay="0"/>
                                  </p:stCondLst>
                                  <p:childTnLst>
                                    <p:set>
                                      <p:cBhvr>
                                        <p:cTn id="27" dur="1" fill="hold">
                                          <p:stCondLst>
                                            <p:cond delay="0"/>
                                          </p:stCondLst>
                                        </p:cTn>
                                        <p:tgtEl>
                                          <p:spTgt spid="107526">
                                            <p:txEl>
                                              <p:pRg st="14" end="14"/>
                                            </p:txEl>
                                          </p:spTgt>
                                        </p:tgtEl>
                                        <p:attrNameLst>
                                          <p:attrName>style.visibility</p:attrName>
                                        </p:attrNameLst>
                                      </p:cBhvr>
                                      <p:to>
                                        <p:strVal val="visible"/>
                                      </p:to>
                                    </p:set>
                                    <p:animEffect transition="in" filter="dissolve">
                                      <p:cBhvr>
                                        <p:cTn id="28" dur="500"/>
                                        <p:tgtEl>
                                          <p:spTgt spid="107526">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a:xfrm>
            <a:off x="1447800" y="-171450"/>
            <a:ext cx="6934200" cy="1079500"/>
          </a:xfrm>
        </p:spPr>
        <p:txBody>
          <a:bodyPr/>
          <a:lstStyle/>
          <a:p>
            <a:pPr eaLnBrk="1" hangingPunct="1">
              <a:defRPr/>
            </a:pPr>
            <a:r>
              <a:rPr lang="en-US" dirty="0" smtClean="0"/>
              <a:t>Circular </a:t>
            </a:r>
            <a:r>
              <a:rPr lang="en-US" dirty="0" err="1" smtClean="0"/>
              <a:t>e</a:t>
            </a:r>
            <a:r>
              <a:rPr lang="en-US" baseline="30000" dirty="0" err="1" smtClean="0"/>
              <a:t>+</a:t>
            </a:r>
            <a:r>
              <a:rPr lang="en-US" dirty="0" err="1" smtClean="0"/>
              <a:t>e</a:t>
            </a:r>
            <a:r>
              <a:rPr lang="en-US" baseline="30000" dirty="0" smtClean="0"/>
              <a:t>-</a:t>
            </a:r>
            <a:r>
              <a:rPr lang="en-US" dirty="0" smtClean="0"/>
              <a:t> machines</a:t>
            </a:r>
          </a:p>
        </p:txBody>
      </p:sp>
      <p:pic>
        <p:nvPicPr>
          <p:cNvPr id="58373" name="Picture 2"/>
          <p:cNvPicPr>
            <a:picLocks noChangeAspect="1"/>
          </p:cNvPicPr>
          <p:nvPr/>
        </p:nvPicPr>
        <p:blipFill>
          <a:blip r:embed="rId3">
            <a:extLst>
              <a:ext uri="{28A0092B-C50C-407E-A947-70E740481C1C}">
                <a14:useLocalDpi xmlns:a14="http://schemas.microsoft.com/office/drawing/2010/main" val="0"/>
              </a:ext>
            </a:extLst>
          </a:blip>
          <a:srcRect l="25000"/>
          <a:stretch>
            <a:fillRect/>
          </a:stretch>
        </p:blipFill>
        <p:spPr bwMode="auto">
          <a:xfrm>
            <a:off x="2916238" y="1168400"/>
            <a:ext cx="6227762" cy="486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374" name="Picture 3"/>
          <p:cNvPicPr>
            <a:picLocks noChangeAspect="1"/>
          </p:cNvPicPr>
          <p:nvPr/>
        </p:nvPicPr>
        <p:blipFill>
          <a:blip r:embed="rId4">
            <a:extLst>
              <a:ext uri="{28A0092B-C50C-407E-A947-70E740481C1C}">
                <a14:useLocalDpi xmlns:a14="http://schemas.microsoft.com/office/drawing/2010/main" val="0"/>
              </a:ext>
            </a:extLst>
          </a:blip>
          <a:srcRect l="20676" t="18179" r="29201"/>
          <a:stretch>
            <a:fillRect/>
          </a:stretch>
        </p:blipFill>
        <p:spPr bwMode="auto">
          <a:xfrm>
            <a:off x="0" y="2636838"/>
            <a:ext cx="2908300"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375" name="TextBox 1"/>
          <p:cNvSpPr txBox="1">
            <a:spLocks noChangeArrowheads="1"/>
          </p:cNvSpPr>
          <p:nvPr/>
        </p:nvSpPr>
        <p:spPr bwMode="auto">
          <a:xfrm>
            <a:off x="34925" y="1333500"/>
            <a:ext cx="35194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a:t>At Beamstrahlung &amp; </a:t>
            </a:r>
          </a:p>
          <a:p>
            <a:r>
              <a:rPr lang="en-US"/>
              <a:t>tune-shift limit, assuming</a:t>
            </a:r>
          </a:p>
          <a:p>
            <a:r>
              <a:rPr lang="en-US"/>
              <a:t>100 MW power consumption: </a:t>
            </a:r>
          </a:p>
        </p:txBody>
      </p:sp>
      <p:sp>
        <p:nvSpPr>
          <p:cNvPr id="58376" name="TextBox 4"/>
          <p:cNvSpPr txBox="1">
            <a:spLocks noChangeArrowheads="1"/>
          </p:cNvSpPr>
          <p:nvPr/>
        </p:nvSpPr>
        <p:spPr bwMode="auto">
          <a:xfrm>
            <a:off x="6867525" y="6092825"/>
            <a:ext cx="19526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600"/>
              <a:t>(Telnov via Yokoya)</a:t>
            </a: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14</a:t>
            </a:fld>
            <a:endParaRPr lang="en-US"/>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a:xfrm>
            <a:off x="1447800" y="-171450"/>
            <a:ext cx="6934200" cy="1079500"/>
          </a:xfrm>
        </p:spPr>
        <p:txBody>
          <a:bodyPr/>
          <a:lstStyle/>
          <a:p>
            <a:pPr eaLnBrk="1" hangingPunct="1">
              <a:defRPr/>
            </a:pPr>
            <a:r>
              <a:rPr lang="en-US" dirty="0" smtClean="0"/>
              <a:t>Circular </a:t>
            </a:r>
            <a:r>
              <a:rPr lang="en-US" dirty="0" err="1" smtClean="0"/>
              <a:t>e</a:t>
            </a:r>
            <a:r>
              <a:rPr lang="en-US" baseline="30000" dirty="0" err="1" smtClean="0"/>
              <a:t>+</a:t>
            </a:r>
            <a:r>
              <a:rPr lang="en-US" dirty="0" err="1" smtClean="0"/>
              <a:t>e</a:t>
            </a:r>
            <a:r>
              <a:rPr lang="en-US" baseline="30000" dirty="0" smtClean="0"/>
              <a:t>-</a:t>
            </a:r>
            <a:r>
              <a:rPr lang="en-US" dirty="0" smtClean="0"/>
              <a:t> machines</a:t>
            </a:r>
          </a:p>
        </p:txBody>
      </p:sp>
      <p:sp>
        <p:nvSpPr>
          <p:cNvPr id="58376" name="TextBox 4"/>
          <p:cNvSpPr txBox="1">
            <a:spLocks noChangeArrowheads="1"/>
          </p:cNvSpPr>
          <p:nvPr/>
        </p:nvSpPr>
        <p:spPr bwMode="auto">
          <a:xfrm>
            <a:off x="6867525" y="6092825"/>
            <a:ext cx="126789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600" dirty="0" smtClean="0"/>
              <a:t>(D. Schulte)</a:t>
            </a:r>
            <a:endParaRPr lang="en-US" sz="1600" dirty="0"/>
          </a:p>
        </p:txBody>
      </p:sp>
      <p:grpSp>
        <p:nvGrpSpPr>
          <p:cNvPr id="8" name="Group 30"/>
          <p:cNvGrpSpPr/>
          <p:nvPr/>
        </p:nvGrpSpPr>
        <p:grpSpPr>
          <a:xfrm>
            <a:off x="568125" y="935310"/>
            <a:ext cx="7819321" cy="5025908"/>
            <a:chOff x="899592" y="315748"/>
            <a:chExt cx="6332008" cy="3905340"/>
          </a:xfrm>
        </p:grpSpPr>
        <p:pic>
          <p:nvPicPr>
            <p:cNvPr id="9" name="Picture 8" descr="Untitled.png"/>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584414"/>
              <a:ext cx="6332008" cy="3636674"/>
            </a:xfrm>
            <a:prstGeom prst="rect">
              <a:avLst/>
            </a:prstGeom>
            <a:solidFill>
              <a:srgbClr val="666633"/>
            </a:solidFill>
            <a:ln>
              <a:solidFill>
                <a:schemeClr val="tx1"/>
              </a:solidFill>
            </a:ln>
          </p:spPr>
        </p:pic>
        <p:cxnSp>
          <p:nvCxnSpPr>
            <p:cNvPr id="10" name="Straight Arrow Connector 9"/>
            <p:cNvCxnSpPr/>
            <p:nvPr/>
          </p:nvCxnSpPr>
          <p:spPr bwMode="auto">
            <a:xfrm flipH="1" flipV="1">
              <a:off x="3779912" y="3068960"/>
              <a:ext cx="864096" cy="288032"/>
            </a:xfrm>
            <a:prstGeom prst="straightConnector1">
              <a:avLst/>
            </a:prstGeom>
            <a:solidFill>
              <a:schemeClr val="accent1"/>
            </a:solidFill>
            <a:ln w="28575" cap="flat" cmpd="sng" algn="ctr">
              <a:solidFill>
                <a:srgbClr val="0000FF"/>
              </a:solidFill>
              <a:prstDash val="solid"/>
              <a:round/>
              <a:headEnd type="none" w="med" len="med"/>
              <a:tailEnd type="arrow"/>
            </a:ln>
            <a:effectLst/>
          </p:spPr>
        </p:cxnSp>
        <p:cxnSp>
          <p:nvCxnSpPr>
            <p:cNvPr id="11" name="Straight Arrow Connector 10"/>
            <p:cNvCxnSpPr/>
            <p:nvPr/>
          </p:nvCxnSpPr>
          <p:spPr bwMode="auto">
            <a:xfrm flipH="1" flipV="1">
              <a:off x="4572000" y="2600037"/>
              <a:ext cx="10690" cy="684947"/>
            </a:xfrm>
            <a:prstGeom prst="straightConnector1">
              <a:avLst/>
            </a:prstGeom>
            <a:solidFill>
              <a:schemeClr val="accent1"/>
            </a:solidFill>
            <a:ln w="28575" cap="flat" cmpd="sng" algn="ctr">
              <a:solidFill>
                <a:srgbClr val="008000"/>
              </a:solidFill>
              <a:prstDash val="solid"/>
              <a:round/>
              <a:headEnd type="none" w="med" len="med"/>
              <a:tailEnd type="arrow"/>
            </a:ln>
            <a:effectLst/>
          </p:spPr>
        </p:cxnSp>
        <p:sp>
          <p:nvSpPr>
            <p:cNvPr id="12" name="TextBox 11"/>
            <p:cNvSpPr txBox="1"/>
            <p:nvPr/>
          </p:nvSpPr>
          <p:spPr>
            <a:xfrm>
              <a:off x="4211960" y="3140968"/>
              <a:ext cx="741459" cy="323165"/>
            </a:xfrm>
            <a:prstGeom prst="rect">
              <a:avLst/>
            </a:prstGeom>
            <a:solidFill>
              <a:schemeClr val="bg1">
                <a:lumMod val="95000"/>
              </a:schemeClr>
            </a:solidFill>
            <a:ln>
              <a:solidFill>
                <a:srgbClr val="008000"/>
              </a:solidFill>
            </a:ln>
          </p:spPr>
          <p:txBody>
            <a:bodyPr wrap="none" rtlCol="0">
              <a:spAutoFit/>
            </a:bodyPr>
            <a:lstStyle/>
            <a:p>
              <a:r>
                <a:rPr lang="en-US" sz="1500" dirty="0" smtClean="0">
                  <a:solidFill>
                    <a:srgbClr val="0000FF"/>
                  </a:solidFill>
                  <a:effectLst/>
                </a:rPr>
                <a:t>Linear</a:t>
              </a:r>
            </a:p>
          </p:txBody>
        </p:sp>
        <p:sp>
          <p:nvSpPr>
            <p:cNvPr id="13" name="Oval 12"/>
            <p:cNvSpPr>
              <a:spLocks noChangeAspect="1"/>
            </p:cNvSpPr>
            <p:nvPr/>
          </p:nvSpPr>
          <p:spPr bwMode="auto">
            <a:xfrm>
              <a:off x="2119276" y="2430000"/>
              <a:ext cx="109728" cy="109728"/>
            </a:xfrm>
            <a:prstGeom prst="ellipse">
              <a:avLst/>
            </a:prstGeom>
            <a:solidFill>
              <a:srgbClr val="6633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rgbClr val="660066"/>
                </a:solidFill>
                <a:effectLst>
                  <a:outerShdw blurRad="38100" dist="38100" dir="2700000" algn="tl">
                    <a:srgbClr val="000000">
                      <a:alpha val="43137"/>
                    </a:srgbClr>
                  </a:outerShdw>
                </a:effectLst>
                <a:latin typeface="Comic Sans MS" pitchFamily="-111" charset="0"/>
              </a:endParaRPr>
            </a:p>
          </p:txBody>
        </p:sp>
        <p:sp>
          <p:nvSpPr>
            <p:cNvPr id="14" name="Oval 13"/>
            <p:cNvSpPr>
              <a:spLocks noChangeAspect="1"/>
            </p:cNvSpPr>
            <p:nvPr/>
          </p:nvSpPr>
          <p:spPr bwMode="auto">
            <a:xfrm>
              <a:off x="4878000" y="836713"/>
              <a:ext cx="88880" cy="88880"/>
            </a:xfrm>
            <a:prstGeom prst="ellipse">
              <a:avLst/>
            </a:prstGeom>
            <a:solidFill>
              <a:srgbClr val="6633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a:ln>
                  <a:noFill/>
                </a:ln>
                <a:solidFill>
                  <a:srgbClr val="660066"/>
                </a:solidFill>
                <a:effectLst>
                  <a:outerShdw blurRad="38100" dist="38100" dir="2700000" algn="tl">
                    <a:srgbClr val="000000">
                      <a:alpha val="43137"/>
                    </a:srgbClr>
                  </a:outerShdw>
                </a:effectLst>
                <a:latin typeface="Comic Sans MS" pitchFamily="-111" charset="0"/>
              </a:endParaRPr>
            </a:p>
          </p:txBody>
        </p:sp>
        <p:sp>
          <p:nvSpPr>
            <p:cNvPr id="15" name="TextBox 14"/>
            <p:cNvSpPr txBox="1"/>
            <p:nvPr/>
          </p:nvSpPr>
          <p:spPr>
            <a:xfrm>
              <a:off x="5004048" y="692696"/>
              <a:ext cx="1222698" cy="307777"/>
            </a:xfrm>
            <a:prstGeom prst="rect">
              <a:avLst/>
            </a:prstGeom>
            <a:noFill/>
            <a:ln>
              <a:noFill/>
            </a:ln>
          </p:spPr>
          <p:txBody>
            <a:bodyPr wrap="none" rtlCol="0">
              <a:spAutoFit/>
            </a:bodyPr>
            <a:lstStyle/>
            <a:p>
              <a:r>
                <a:rPr lang="en-US" sz="1400" dirty="0" err="1" smtClean="0">
                  <a:effectLst/>
                </a:rPr>
                <a:t>CepC</a:t>
              </a:r>
              <a:r>
                <a:rPr lang="en-US" sz="1400" dirty="0" smtClean="0">
                  <a:effectLst/>
                </a:rPr>
                <a:t> (2 IPs)</a:t>
              </a:r>
            </a:p>
          </p:txBody>
        </p:sp>
        <p:cxnSp>
          <p:nvCxnSpPr>
            <p:cNvPr id="16" name="Straight Arrow Connector 15"/>
            <p:cNvCxnSpPr/>
            <p:nvPr/>
          </p:nvCxnSpPr>
          <p:spPr bwMode="auto">
            <a:xfrm flipH="1">
              <a:off x="2080800" y="925594"/>
              <a:ext cx="1431012" cy="301539"/>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
          <p:nvSpPr>
            <p:cNvPr id="17" name="TextBox 16"/>
            <p:cNvSpPr txBox="1"/>
            <p:nvPr/>
          </p:nvSpPr>
          <p:spPr>
            <a:xfrm>
              <a:off x="3511813" y="315748"/>
              <a:ext cx="969460" cy="609846"/>
            </a:xfrm>
            <a:prstGeom prst="rect">
              <a:avLst/>
            </a:prstGeom>
            <a:solidFill>
              <a:schemeClr val="bg1">
                <a:lumMod val="95000"/>
              </a:schemeClr>
            </a:solidFill>
            <a:ln>
              <a:solidFill>
                <a:srgbClr val="FF0000"/>
              </a:solidFill>
            </a:ln>
          </p:spPr>
          <p:txBody>
            <a:bodyPr wrap="square" rtlCol="0">
              <a:spAutoFit/>
            </a:bodyPr>
            <a:lstStyle/>
            <a:p>
              <a:r>
                <a:rPr lang="en-US" sz="1500" dirty="0" smtClean="0">
                  <a:solidFill>
                    <a:srgbClr val="FF0000"/>
                  </a:solidFill>
                  <a:effectLst/>
                </a:rPr>
                <a:t>Circular,</a:t>
              </a:r>
            </a:p>
            <a:p>
              <a:r>
                <a:rPr lang="en-US" sz="1500" dirty="0" smtClean="0">
                  <a:solidFill>
                    <a:srgbClr val="FF0000"/>
                  </a:solidFill>
                </a:rPr>
                <a:t>adding four experiments</a:t>
              </a:r>
              <a:endParaRPr lang="en-US" sz="1500" dirty="0" smtClean="0">
                <a:solidFill>
                  <a:srgbClr val="FF0000"/>
                </a:solidFill>
                <a:effectLst/>
              </a:endParaRPr>
            </a:p>
          </p:txBody>
        </p:sp>
      </p:grpSp>
      <p:sp>
        <p:nvSpPr>
          <p:cNvPr id="18" name="TextBox 17"/>
          <p:cNvSpPr txBox="1"/>
          <p:nvPr/>
        </p:nvSpPr>
        <p:spPr>
          <a:xfrm>
            <a:off x="6019800" y="880607"/>
            <a:ext cx="3087055" cy="400110"/>
          </a:xfrm>
          <a:prstGeom prst="rect">
            <a:avLst/>
          </a:prstGeom>
          <a:solidFill>
            <a:schemeClr val="bg1"/>
          </a:solidFill>
          <a:ln>
            <a:solidFill>
              <a:schemeClr val="tx1"/>
            </a:solidFill>
          </a:ln>
        </p:spPr>
        <p:txBody>
          <a:bodyPr wrap="square" rtlCol="0">
            <a:spAutoFit/>
          </a:bodyPr>
          <a:lstStyle/>
          <a:p>
            <a:r>
              <a:rPr lang="da-DK" sz="1000" dirty="0" smtClean="0">
                <a:effectLst/>
                <a:hlinkClick r:id="rId4"/>
              </a:rPr>
              <a:t>Modified from original version:</a:t>
            </a:r>
          </a:p>
          <a:p>
            <a:r>
              <a:rPr lang="da-DK" sz="1000" u="sng" dirty="0" smtClean="0">
                <a:effectLst/>
                <a:hlinkClick r:id="rId4"/>
              </a:rPr>
              <a:t>http</a:t>
            </a:r>
            <a:r>
              <a:rPr lang="da-DK" sz="1000" u="sng" dirty="0">
                <a:effectLst/>
                <a:hlinkClick r:id="rId4"/>
              </a:rPr>
              <a:t>://arxiv.org/pdf/1308.6176v3.</a:t>
            </a:r>
            <a:r>
              <a:rPr lang="da-DK" sz="1000" u="sng" dirty="0" smtClean="0">
                <a:effectLst/>
                <a:hlinkClick r:id="rId4"/>
              </a:rPr>
              <a:t>pdf</a:t>
            </a:r>
            <a:endParaRPr lang="da-DK" sz="1000" u="sng" dirty="0" smtClean="0">
              <a:effectLst/>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15</a:t>
            </a:fld>
            <a:endParaRPr lang="en-US"/>
          </a:p>
        </p:txBody>
      </p:sp>
    </p:spTree>
    <p:extLst>
      <p:ext uri="{BB962C8B-B14F-4D97-AF65-F5344CB8AC3E}">
        <p14:creationId xmlns:p14="http://schemas.microsoft.com/office/powerpoint/2010/main" val="216216145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a:xfrm>
            <a:off x="1547664" y="-242788"/>
            <a:ext cx="6934200" cy="1079500"/>
          </a:xfrm>
        </p:spPr>
        <p:txBody>
          <a:bodyPr/>
          <a:lstStyle/>
          <a:p>
            <a:pPr eaLnBrk="1" hangingPunct="1">
              <a:defRPr/>
            </a:pPr>
            <a:r>
              <a:rPr lang="en-US" sz="3200" dirty="0" smtClean="0"/>
              <a:t>FCC-</a:t>
            </a:r>
            <a:r>
              <a:rPr lang="en-US" sz="3200" dirty="0" err="1" smtClean="0"/>
              <a:t>ee</a:t>
            </a:r>
            <a:r>
              <a:rPr lang="en-US" sz="3200" dirty="0" smtClean="0"/>
              <a:t> Luminosity </a:t>
            </a:r>
            <a:r>
              <a:rPr lang="en-US" sz="3200" dirty="0" smtClean="0"/>
              <a:t>Lifetime</a:t>
            </a:r>
          </a:p>
        </p:txBody>
      </p:sp>
      <p:sp>
        <p:nvSpPr>
          <p:cNvPr id="20" name="TextBox 19"/>
          <p:cNvSpPr txBox="1"/>
          <p:nvPr/>
        </p:nvSpPr>
        <p:spPr>
          <a:xfrm>
            <a:off x="1" y="1021566"/>
            <a:ext cx="2915816" cy="4739759"/>
          </a:xfrm>
          <a:prstGeom prst="rect">
            <a:avLst/>
          </a:prstGeom>
        </p:spPr>
        <p:txBody>
          <a:bodyPr wrap="square" rtlCol="0">
            <a:spAutoFit/>
          </a:bodyPr>
          <a:lstStyle/>
          <a:p>
            <a:pPr>
              <a:spcBef>
                <a:spcPct val="20000"/>
              </a:spcBef>
              <a:spcAft>
                <a:spcPts val="400"/>
              </a:spcAft>
              <a:buClr>
                <a:srgbClr val="0000FF"/>
              </a:buClr>
              <a:buSzPct val="80000"/>
            </a:pPr>
            <a:r>
              <a:rPr lang="en-US" sz="2000" kern="0" dirty="0" smtClean="0">
                <a:solidFill>
                  <a:srgbClr val="000090"/>
                </a:solidFill>
                <a:latin typeface="+mn-lt"/>
              </a:rPr>
              <a:t>Large particle energy loss in IPs and limited energy acceptance (2%) cause limited lifetime</a:t>
            </a:r>
          </a:p>
          <a:p>
            <a:pPr marL="342900" indent="-342900">
              <a:spcBef>
                <a:spcPct val="20000"/>
              </a:spcBef>
              <a:spcAft>
                <a:spcPts val="400"/>
              </a:spcAft>
              <a:buClr>
                <a:srgbClr val="0000FF"/>
              </a:buClr>
              <a:buSzPct val="80000"/>
              <a:buFont typeface="Arial"/>
              <a:buChar char="•"/>
            </a:pPr>
            <a:r>
              <a:rPr lang="en-US" sz="2000" kern="0" dirty="0" err="1">
                <a:solidFill>
                  <a:srgbClr val="000090"/>
                </a:solidFill>
              </a:rPr>
              <a:t>R</a:t>
            </a:r>
            <a:r>
              <a:rPr lang="en-US" sz="2000" kern="0" dirty="0" err="1" smtClean="0">
                <a:solidFill>
                  <a:srgbClr val="000090"/>
                </a:solidFill>
                <a:latin typeface="+mn-lt"/>
              </a:rPr>
              <a:t>adiative</a:t>
            </a:r>
            <a:r>
              <a:rPr lang="en-US" sz="2000" kern="0" dirty="0" smtClean="0">
                <a:solidFill>
                  <a:srgbClr val="000090"/>
                </a:solidFill>
                <a:latin typeface="+mn-lt"/>
              </a:rPr>
              <a:t> </a:t>
            </a:r>
            <a:r>
              <a:rPr lang="en-US" sz="2000" kern="0" dirty="0" err="1" smtClean="0">
                <a:solidFill>
                  <a:srgbClr val="000090"/>
                </a:solidFill>
                <a:latin typeface="+mn-lt"/>
              </a:rPr>
              <a:t>Bhabha</a:t>
            </a:r>
            <a:r>
              <a:rPr lang="en-US" sz="2000" kern="0" dirty="0" smtClean="0">
                <a:solidFill>
                  <a:srgbClr val="000090"/>
                </a:solidFill>
                <a:latin typeface="+mn-lt"/>
              </a:rPr>
              <a:t> scattering is proportional to luminosity</a:t>
            </a:r>
          </a:p>
          <a:p>
            <a:pPr marL="342900" indent="-342900">
              <a:spcBef>
                <a:spcPct val="20000"/>
              </a:spcBef>
              <a:spcAft>
                <a:spcPts val="400"/>
              </a:spcAft>
              <a:buClr>
                <a:srgbClr val="0000FF"/>
              </a:buClr>
              <a:buSzPct val="80000"/>
              <a:buFont typeface="Arial"/>
              <a:buChar char="•"/>
            </a:pPr>
            <a:r>
              <a:rPr lang="en-US" sz="2000" kern="0" dirty="0" err="1" smtClean="0">
                <a:solidFill>
                  <a:srgbClr val="000090"/>
                </a:solidFill>
              </a:rPr>
              <a:t>Beamstrahlung</a:t>
            </a:r>
            <a:r>
              <a:rPr lang="en-US" sz="2000" kern="0" dirty="0" smtClean="0">
                <a:solidFill>
                  <a:srgbClr val="000090"/>
                </a:solidFill>
              </a:rPr>
              <a:t> as in linear colliders</a:t>
            </a:r>
          </a:p>
          <a:p>
            <a:pPr marL="342900" indent="-342900">
              <a:spcBef>
                <a:spcPct val="20000"/>
              </a:spcBef>
              <a:spcAft>
                <a:spcPts val="400"/>
              </a:spcAft>
              <a:buClr>
                <a:srgbClr val="0000FF"/>
              </a:buClr>
              <a:buSzPct val="80000"/>
              <a:buFont typeface="Arial"/>
              <a:buChar char="•"/>
            </a:pPr>
            <a:r>
              <a:rPr lang="en-US" kern="0" dirty="0" smtClean="0">
                <a:solidFill>
                  <a:srgbClr val="000090"/>
                </a:solidFill>
                <a:latin typeface="+mn-lt"/>
              </a:rPr>
              <a:t>As yet no acceptable</a:t>
            </a:r>
            <a:r>
              <a:rPr lang="en-US" kern="0" dirty="0">
                <a:solidFill>
                  <a:srgbClr val="000090"/>
                </a:solidFill>
                <a:latin typeface="+mn-lt"/>
              </a:rPr>
              <a:t/>
            </a:r>
            <a:br>
              <a:rPr lang="en-US" kern="0" dirty="0">
                <a:solidFill>
                  <a:srgbClr val="000090"/>
                </a:solidFill>
                <a:latin typeface="+mn-lt"/>
              </a:rPr>
            </a:br>
            <a:r>
              <a:rPr lang="en-US" kern="0" dirty="0" smtClean="0">
                <a:solidFill>
                  <a:srgbClr val="000090"/>
                </a:solidFill>
                <a:latin typeface="+mn-lt"/>
              </a:rPr>
              <a:t>beam dynamics solution.</a:t>
            </a:r>
          </a:p>
        </p:txBody>
      </p:sp>
      <p:sp>
        <p:nvSpPr>
          <p:cNvPr id="23" name="TextBox 22"/>
          <p:cNvSpPr txBox="1"/>
          <p:nvPr/>
        </p:nvSpPr>
        <p:spPr>
          <a:xfrm>
            <a:off x="1053308" y="5673442"/>
            <a:ext cx="2366564" cy="707886"/>
          </a:xfrm>
          <a:prstGeom prst="rect">
            <a:avLst/>
          </a:prstGeom>
          <a:solidFill>
            <a:srgbClr val="FFFFCC"/>
          </a:solidFill>
          <a:effectLst>
            <a:outerShdw blurRad="50800" dist="38100" dir="2700000" algn="tl" rotWithShape="0">
              <a:prstClr val="black">
                <a:alpha val="40000"/>
              </a:prstClr>
            </a:outerShdw>
          </a:effectLst>
        </p:spPr>
        <p:txBody>
          <a:bodyPr wrap="square" rtlCol="0">
            <a:spAutoFit/>
          </a:bodyPr>
          <a:lstStyle/>
          <a:p>
            <a:pPr algn="ctr">
              <a:spcBef>
                <a:spcPct val="20000"/>
              </a:spcBef>
              <a:spcAft>
                <a:spcPts val="400"/>
              </a:spcAft>
              <a:buClr>
                <a:srgbClr val="0000FF"/>
              </a:buClr>
              <a:buSzPct val="80000"/>
            </a:pPr>
            <a:r>
              <a:rPr lang="en-US" sz="2000" kern="0" dirty="0" smtClean="0">
                <a:latin typeface="+mn-lt"/>
              </a:rPr>
              <a:t>Need continuous injection (top-up)</a:t>
            </a:r>
          </a:p>
        </p:txBody>
      </p:sp>
      <p:grpSp>
        <p:nvGrpSpPr>
          <p:cNvPr id="2" name="Group 1"/>
          <p:cNvGrpSpPr/>
          <p:nvPr/>
        </p:nvGrpSpPr>
        <p:grpSpPr>
          <a:xfrm>
            <a:off x="2987824" y="548680"/>
            <a:ext cx="5892714" cy="3996208"/>
            <a:chOff x="3059832" y="548680"/>
            <a:chExt cx="5892714" cy="3996208"/>
          </a:xfrm>
        </p:grpSpPr>
        <p:pic>
          <p:nvPicPr>
            <p:cNvPr id="27" name="Picture 8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32" y="548680"/>
              <a:ext cx="5892714" cy="3996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1" name="Object 20"/>
            <p:cNvGraphicFramePr>
              <a:graphicFrameLocks noChangeAspect="1"/>
            </p:cNvGraphicFramePr>
            <p:nvPr>
              <p:extLst>
                <p:ext uri="{D42A27DB-BD31-4B8C-83A1-F6EECF244321}">
                  <p14:modId xmlns:p14="http://schemas.microsoft.com/office/powerpoint/2010/main" val="400632492"/>
                </p:ext>
              </p:extLst>
            </p:nvPr>
          </p:nvGraphicFramePr>
          <p:xfrm>
            <a:off x="5148064" y="1052736"/>
            <a:ext cx="1562108" cy="791233"/>
          </p:xfrm>
          <a:graphic>
            <a:graphicData uri="http://schemas.openxmlformats.org/presentationml/2006/ole">
              <mc:AlternateContent xmlns:mc="http://schemas.openxmlformats.org/markup-compatibility/2006">
                <mc:Choice xmlns:v="urn:schemas-microsoft-com:vml" Requires="v">
                  <p:oleObj spid="_x0000_s1045" name="Equation" r:id="rId5" imgW="876240" imgH="444240" progId="Equation.3">
                    <p:embed/>
                  </p:oleObj>
                </mc:Choice>
                <mc:Fallback>
                  <p:oleObj name="Equation" r:id="rId5" imgW="876240" imgH="444240" progId="Equation.3">
                    <p:embed/>
                    <p:pic>
                      <p:nvPicPr>
                        <p:cNvPr id="0" name=""/>
                        <p:cNvPicPr/>
                        <p:nvPr/>
                      </p:nvPicPr>
                      <p:blipFill>
                        <a:blip r:embed="rId6"/>
                        <a:stretch>
                          <a:fillRect/>
                        </a:stretch>
                      </p:blipFill>
                      <p:spPr>
                        <a:xfrm>
                          <a:off x="5148064" y="1052736"/>
                          <a:ext cx="1562108" cy="791233"/>
                        </a:xfrm>
                        <a:prstGeom prst="rect">
                          <a:avLst/>
                        </a:prstGeom>
                      </p:spPr>
                    </p:pic>
                  </p:oleObj>
                </mc:Fallback>
              </mc:AlternateContent>
            </a:graphicData>
          </a:graphic>
        </p:graphicFrame>
        <p:sp>
          <p:nvSpPr>
            <p:cNvPr id="22" name="TextBox 21"/>
            <p:cNvSpPr txBox="1"/>
            <p:nvPr/>
          </p:nvSpPr>
          <p:spPr>
            <a:xfrm>
              <a:off x="3923928" y="1988840"/>
              <a:ext cx="893193" cy="400110"/>
            </a:xfrm>
            <a:prstGeom prst="rect">
              <a:avLst/>
            </a:prstGeom>
          </p:spPr>
          <p:txBody>
            <a:bodyPr wrap="none" rtlCol="0">
              <a:spAutoFit/>
            </a:bodyPr>
            <a:lstStyle/>
            <a:p>
              <a:pPr>
                <a:spcBef>
                  <a:spcPct val="20000"/>
                </a:spcBef>
                <a:spcAft>
                  <a:spcPts val="400"/>
                </a:spcAft>
                <a:buClr>
                  <a:srgbClr val="0000FF"/>
                </a:buClr>
                <a:buSzPct val="80000"/>
              </a:pPr>
              <a:r>
                <a:rPr lang="en-US" sz="2000" b="1" i="1" kern="0" dirty="0">
                  <a:solidFill>
                    <a:srgbClr val="0000FF"/>
                  </a:solidFill>
                  <a:latin typeface="Times New Roman" panose="02020603050405020304" pitchFamily="18" charset="0"/>
                  <a:cs typeface="Times New Roman" panose="02020603050405020304" pitchFamily="18" charset="0"/>
                </a:rPr>
                <a:t>n</a:t>
              </a:r>
              <a:r>
                <a:rPr lang="en-US" sz="2000" b="1" i="1" kern="0" baseline="-25000" dirty="0" smtClean="0">
                  <a:solidFill>
                    <a:srgbClr val="0000FF"/>
                  </a:solidFill>
                  <a:latin typeface="Times New Roman" panose="02020603050405020304" pitchFamily="18" charset="0"/>
                  <a:cs typeface="Times New Roman" panose="02020603050405020304" pitchFamily="18" charset="0"/>
                </a:rPr>
                <a:t>ip</a:t>
              </a:r>
              <a:r>
                <a:rPr lang="en-US" sz="2000" b="1" i="1" kern="0" dirty="0" smtClean="0">
                  <a:solidFill>
                    <a:srgbClr val="0000FF"/>
                  </a:solidFill>
                  <a:latin typeface="Times New Roman" panose="02020603050405020304" pitchFamily="18" charset="0"/>
                  <a:cs typeface="Times New Roman" panose="02020603050405020304" pitchFamily="18" charset="0"/>
                </a:rPr>
                <a:t> = 4</a:t>
              </a:r>
              <a:endParaRPr lang="en-GB" sz="2000" b="1" i="1" kern="0" dirty="0" smtClean="0">
                <a:solidFill>
                  <a:srgbClr val="0000FF"/>
                </a:solidFill>
                <a:latin typeface="Times New Roman" panose="02020603050405020304" pitchFamily="18" charset="0"/>
                <a:cs typeface="Times New Roman" panose="02020603050405020304" pitchFamily="18" charset="0"/>
              </a:endParaRPr>
            </a:p>
          </p:txBody>
        </p:sp>
        <p:sp>
          <p:nvSpPr>
            <p:cNvPr id="25" name="TextBox 24"/>
            <p:cNvSpPr txBox="1"/>
            <p:nvPr/>
          </p:nvSpPr>
          <p:spPr>
            <a:xfrm>
              <a:off x="3347864" y="3789040"/>
              <a:ext cx="313044" cy="369332"/>
            </a:xfrm>
            <a:prstGeom prst="rect">
              <a:avLst/>
            </a:prstGeom>
            <a:noFill/>
          </p:spPr>
          <p:txBody>
            <a:bodyPr wrap="none" rtlCol="0">
              <a:spAutoFit/>
            </a:bodyPr>
            <a:lstStyle/>
            <a:p>
              <a:r>
                <a:rPr lang="en-US" dirty="0" smtClean="0"/>
                <a:t>0</a:t>
              </a:r>
              <a:endParaRPr lang="en-US" dirty="0"/>
            </a:p>
          </p:txBody>
        </p:sp>
        <p:sp>
          <p:nvSpPr>
            <p:cNvPr id="26" name="TextBox 25"/>
            <p:cNvSpPr txBox="1"/>
            <p:nvPr/>
          </p:nvSpPr>
          <p:spPr>
            <a:xfrm>
              <a:off x="3131840" y="2780928"/>
              <a:ext cx="569800" cy="369332"/>
            </a:xfrm>
            <a:prstGeom prst="rect">
              <a:avLst/>
            </a:prstGeom>
            <a:noFill/>
          </p:spPr>
          <p:txBody>
            <a:bodyPr wrap="none" rtlCol="0">
              <a:spAutoFit/>
            </a:bodyPr>
            <a:lstStyle/>
            <a:p>
              <a:r>
                <a:rPr lang="en-US" dirty="0" smtClean="0"/>
                <a:t>100</a:t>
              </a:r>
              <a:endParaRPr lang="en-US" dirty="0"/>
            </a:p>
          </p:txBody>
        </p:sp>
      </p:grpSp>
      <p:pic>
        <p:nvPicPr>
          <p:cNvPr id="2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1212" y="4509120"/>
            <a:ext cx="5829300" cy="23526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Date Placeholder 2"/>
          <p:cNvSpPr>
            <a:spLocks noGrp="1"/>
          </p:cNvSpPr>
          <p:nvPr>
            <p:ph type="dt" sz="half" idx="10"/>
          </p:nvPr>
        </p:nvSpPr>
        <p:spPr/>
        <p:txBody>
          <a:bodyPr/>
          <a:lstStyle/>
          <a:p>
            <a:pPr>
              <a:defRPr/>
            </a:pPr>
            <a:r>
              <a:rPr lang="en-GB" smtClean="0"/>
              <a:t>B. Foster - Natal - 10/14</a:t>
            </a:r>
            <a:endParaRPr lang="en-US"/>
          </a:p>
        </p:txBody>
      </p:sp>
      <p:sp>
        <p:nvSpPr>
          <p:cNvPr id="5" name="Slide Number Placeholder 4"/>
          <p:cNvSpPr>
            <a:spLocks noGrp="1"/>
          </p:cNvSpPr>
          <p:nvPr>
            <p:ph type="sldNum" sz="quarter" idx="12"/>
          </p:nvPr>
        </p:nvSpPr>
        <p:spPr/>
        <p:txBody>
          <a:bodyPr/>
          <a:lstStyle/>
          <a:p>
            <a:pPr>
              <a:defRPr/>
            </a:pPr>
            <a:fld id="{24FA7499-4D35-CC47-9C18-6CF7809DBF6A}" type="slidenum">
              <a:rPr lang="en-US" smtClean="0"/>
              <a:pPr>
                <a:defRPr/>
              </a:pPr>
              <a:t>16</a:t>
            </a:fld>
            <a:endParaRPr lang="en-US"/>
          </a:p>
        </p:txBody>
      </p:sp>
    </p:spTree>
    <p:extLst>
      <p:ext uri="{BB962C8B-B14F-4D97-AF65-F5344CB8AC3E}">
        <p14:creationId xmlns:p14="http://schemas.microsoft.com/office/powerpoint/2010/main" val="3962576925"/>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a:defRPr/>
            </a:pPr>
            <a:r>
              <a:rPr lang="en-GB" dirty="0" smtClean="0">
                <a:latin typeface="Arial" charset="0"/>
                <a:cs typeface="Arial Unicode MS" charset="0"/>
              </a:rPr>
              <a:t>Chinese plans –</a:t>
            </a:r>
            <a:br>
              <a:rPr lang="en-GB" dirty="0" smtClean="0">
                <a:latin typeface="Arial" charset="0"/>
                <a:cs typeface="Arial Unicode MS" charset="0"/>
              </a:rPr>
            </a:br>
            <a:r>
              <a:rPr lang="en-GB" dirty="0" smtClean="0">
                <a:latin typeface="Arial" charset="0"/>
                <a:cs typeface="Arial Unicode MS" charset="0"/>
              </a:rPr>
              <a:t>CEPC </a:t>
            </a:r>
            <a:r>
              <a:rPr lang="en-GB" dirty="0" smtClean="0">
                <a:latin typeface="Arial" charset="0"/>
                <a:cs typeface="Arial Unicode MS" charset="0"/>
              </a:rPr>
              <a:t>&amp; </a:t>
            </a:r>
            <a:r>
              <a:rPr lang="en-GB" dirty="0" err="1" smtClean="0">
                <a:latin typeface="Arial" charset="0"/>
                <a:cs typeface="Arial Unicode MS" charset="0"/>
              </a:rPr>
              <a:t>SppC</a:t>
            </a:r>
            <a:r>
              <a:rPr lang="en-GB" dirty="0" smtClean="0">
                <a:latin typeface="Arial" charset="0"/>
                <a:cs typeface="Arial Unicode MS" charset="0"/>
              </a:rPr>
              <a:t> Layout</a:t>
            </a:r>
            <a:endParaRPr lang="en-GB" dirty="0">
              <a:latin typeface="Arial" charset="0"/>
              <a:cs typeface="Arial Unicode MS" charset="0"/>
            </a:endParaRPr>
          </a:p>
        </p:txBody>
      </p:sp>
      <p:cxnSp>
        <p:nvCxnSpPr>
          <p:cNvPr id="72" name="直接连接符 44"/>
          <p:cNvCxnSpPr/>
          <p:nvPr/>
        </p:nvCxnSpPr>
        <p:spPr>
          <a:xfrm>
            <a:off x="827088" y="1125538"/>
            <a:ext cx="7058025" cy="0"/>
          </a:xfrm>
          <a:prstGeom prst="line">
            <a:avLst/>
          </a:prstGeom>
          <a:ln w="47625">
            <a:solidFill>
              <a:srgbClr val="003CB4"/>
            </a:solidFill>
          </a:ln>
        </p:spPr>
        <p:style>
          <a:lnRef idx="1">
            <a:schemeClr val="accent1"/>
          </a:lnRef>
          <a:fillRef idx="0">
            <a:schemeClr val="accent1"/>
          </a:fillRef>
          <a:effectRef idx="0">
            <a:schemeClr val="accent1"/>
          </a:effectRef>
          <a:fontRef idx="minor">
            <a:schemeClr val="tx1"/>
          </a:fontRef>
        </p:style>
      </p:cxnSp>
      <p:pic>
        <p:nvPicPr>
          <p:cNvPr id="73"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1575" y="4303985"/>
            <a:ext cx="5468937"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4" name="TextBox 4"/>
          <p:cNvSpPr txBox="1">
            <a:spLocks noChangeArrowheads="1"/>
          </p:cNvSpPr>
          <p:nvPr/>
        </p:nvSpPr>
        <p:spPr bwMode="auto">
          <a:xfrm>
            <a:off x="107504" y="6114782"/>
            <a:ext cx="9257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600" dirty="0" smtClean="0"/>
              <a:t>(J. </a:t>
            </a:r>
            <a:r>
              <a:rPr lang="en-US" sz="1600" dirty="0" err="1" smtClean="0"/>
              <a:t>Gao</a:t>
            </a:r>
            <a:r>
              <a:rPr lang="en-US" sz="1600" dirty="0" smtClean="0"/>
              <a:t>)</a:t>
            </a:r>
            <a:endParaRPr lang="en-US" sz="1600" dirty="0"/>
          </a:p>
        </p:txBody>
      </p:sp>
      <p:grpSp>
        <p:nvGrpSpPr>
          <p:cNvPr id="75" name="组合 40"/>
          <p:cNvGrpSpPr/>
          <p:nvPr/>
        </p:nvGrpSpPr>
        <p:grpSpPr>
          <a:xfrm>
            <a:off x="857224" y="1295325"/>
            <a:ext cx="7346950" cy="2925763"/>
            <a:chOff x="1055688" y="1736725"/>
            <a:chExt cx="7346950" cy="2925763"/>
          </a:xfrm>
        </p:grpSpPr>
        <p:sp>
          <p:nvSpPr>
            <p:cNvPr id="76" name="任意多边形 15"/>
            <p:cNvSpPr/>
            <p:nvPr/>
          </p:nvSpPr>
          <p:spPr bwMode="auto">
            <a:xfrm>
              <a:off x="7426325" y="2665413"/>
              <a:ext cx="566738" cy="315912"/>
            </a:xfrm>
            <a:custGeom>
              <a:avLst/>
              <a:gdLst>
                <a:gd name="connsiteX0" fmla="*/ 523875 w 525249"/>
                <a:gd name="connsiteY0" fmla="*/ 315699 h 315699"/>
                <a:gd name="connsiteX1" fmla="*/ 523875 w 525249"/>
                <a:gd name="connsiteY1" fmla="*/ 239499 h 315699"/>
                <a:gd name="connsiteX2" fmla="*/ 509587 w 525249"/>
                <a:gd name="connsiteY2" fmla="*/ 215687 h 315699"/>
                <a:gd name="connsiteX3" fmla="*/ 495300 w 525249"/>
                <a:gd name="connsiteY3" fmla="*/ 172824 h 315699"/>
                <a:gd name="connsiteX4" fmla="*/ 442912 w 525249"/>
                <a:gd name="connsiteY4" fmla="*/ 120437 h 315699"/>
                <a:gd name="connsiteX5" fmla="*/ 395287 w 525249"/>
                <a:gd name="connsiteY5" fmla="*/ 91862 h 315699"/>
                <a:gd name="connsiteX6" fmla="*/ 309562 w 525249"/>
                <a:gd name="connsiteY6" fmla="*/ 63287 h 315699"/>
                <a:gd name="connsiteX7" fmla="*/ 247650 w 525249"/>
                <a:gd name="connsiteY7" fmla="*/ 44237 h 315699"/>
                <a:gd name="connsiteX8" fmla="*/ 185737 w 525249"/>
                <a:gd name="connsiteY8" fmla="*/ 34712 h 315699"/>
                <a:gd name="connsiteX9" fmla="*/ 95250 w 525249"/>
                <a:gd name="connsiteY9" fmla="*/ 20424 h 315699"/>
                <a:gd name="connsiteX10" fmla="*/ 42862 w 525249"/>
                <a:gd name="connsiteY10" fmla="*/ 15662 h 315699"/>
                <a:gd name="connsiteX11" fmla="*/ 23812 w 525249"/>
                <a:gd name="connsiteY11" fmla="*/ 1374 h 315699"/>
                <a:gd name="connsiteX12" fmla="*/ 0 w 525249"/>
                <a:gd name="connsiteY12" fmla="*/ 1374 h 315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5249" h="315699">
                  <a:moveTo>
                    <a:pt x="523875" y="315699"/>
                  </a:moveTo>
                  <a:cubicBezTo>
                    <a:pt x="525065" y="285933"/>
                    <a:pt x="526256" y="256168"/>
                    <a:pt x="523875" y="239499"/>
                  </a:cubicBezTo>
                  <a:cubicBezTo>
                    <a:pt x="521494" y="222830"/>
                    <a:pt x="514349" y="226799"/>
                    <a:pt x="509587" y="215687"/>
                  </a:cubicBezTo>
                  <a:cubicBezTo>
                    <a:pt x="504825" y="204575"/>
                    <a:pt x="506412" y="188699"/>
                    <a:pt x="495300" y="172824"/>
                  </a:cubicBezTo>
                  <a:cubicBezTo>
                    <a:pt x="484187" y="156949"/>
                    <a:pt x="459581" y="133931"/>
                    <a:pt x="442912" y="120437"/>
                  </a:cubicBezTo>
                  <a:cubicBezTo>
                    <a:pt x="426243" y="106943"/>
                    <a:pt x="417512" y="101387"/>
                    <a:pt x="395287" y="91862"/>
                  </a:cubicBezTo>
                  <a:cubicBezTo>
                    <a:pt x="373062" y="82337"/>
                    <a:pt x="334168" y="71224"/>
                    <a:pt x="309562" y="63287"/>
                  </a:cubicBezTo>
                  <a:cubicBezTo>
                    <a:pt x="284956" y="55350"/>
                    <a:pt x="268287" y="48999"/>
                    <a:pt x="247650" y="44237"/>
                  </a:cubicBezTo>
                  <a:cubicBezTo>
                    <a:pt x="227013" y="39475"/>
                    <a:pt x="185737" y="34712"/>
                    <a:pt x="185737" y="34712"/>
                  </a:cubicBezTo>
                  <a:lnTo>
                    <a:pt x="95250" y="20424"/>
                  </a:lnTo>
                  <a:cubicBezTo>
                    <a:pt x="71437" y="17249"/>
                    <a:pt x="54768" y="18837"/>
                    <a:pt x="42862" y="15662"/>
                  </a:cubicBezTo>
                  <a:cubicBezTo>
                    <a:pt x="30956" y="12487"/>
                    <a:pt x="30956" y="3755"/>
                    <a:pt x="23812" y="1374"/>
                  </a:cubicBezTo>
                  <a:cubicBezTo>
                    <a:pt x="16668" y="-1007"/>
                    <a:pt x="8334" y="183"/>
                    <a:pt x="0" y="1374"/>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7" name="任意多边形 16"/>
            <p:cNvSpPr/>
            <p:nvPr/>
          </p:nvSpPr>
          <p:spPr bwMode="auto">
            <a:xfrm>
              <a:off x="1084263" y="2613025"/>
              <a:ext cx="636587" cy="371475"/>
            </a:xfrm>
            <a:custGeom>
              <a:avLst/>
              <a:gdLst>
                <a:gd name="connsiteX0" fmla="*/ 0 w 666750"/>
                <a:gd name="connsiteY0" fmla="*/ 419100 h 419100"/>
                <a:gd name="connsiteX1" fmla="*/ 28575 w 666750"/>
                <a:gd name="connsiteY1" fmla="*/ 285750 h 419100"/>
                <a:gd name="connsiteX2" fmla="*/ 95250 w 666750"/>
                <a:gd name="connsiteY2" fmla="*/ 206375 h 419100"/>
                <a:gd name="connsiteX3" fmla="*/ 260350 w 666750"/>
                <a:gd name="connsiteY3" fmla="*/ 123825 h 419100"/>
                <a:gd name="connsiteX4" fmla="*/ 508000 w 666750"/>
                <a:gd name="connsiteY4" fmla="*/ 73025 h 419100"/>
                <a:gd name="connsiteX5" fmla="*/ 666750 w 666750"/>
                <a:gd name="connsiteY5"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419100">
                  <a:moveTo>
                    <a:pt x="0" y="419100"/>
                  </a:moveTo>
                  <a:cubicBezTo>
                    <a:pt x="6350" y="370152"/>
                    <a:pt x="12700" y="321204"/>
                    <a:pt x="28575" y="285750"/>
                  </a:cubicBezTo>
                  <a:cubicBezTo>
                    <a:pt x="44450" y="250296"/>
                    <a:pt x="56621" y="233362"/>
                    <a:pt x="95250" y="206375"/>
                  </a:cubicBezTo>
                  <a:cubicBezTo>
                    <a:pt x="133879" y="179388"/>
                    <a:pt x="191559" y="146050"/>
                    <a:pt x="260350" y="123825"/>
                  </a:cubicBezTo>
                  <a:cubicBezTo>
                    <a:pt x="329141" y="101600"/>
                    <a:pt x="440267" y="93662"/>
                    <a:pt x="508000" y="73025"/>
                  </a:cubicBezTo>
                  <a:cubicBezTo>
                    <a:pt x="575733" y="52388"/>
                    <a:pt x="621241" y="26194"/>
                    <a:pt x="666750" y="0"/>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8" name="TextBox 76"/>
            <p:cNvSpPr txBox="1">
              <a:spLocks noChangeArrowheads="1"/>
            </p:cNvSpPr>
            <p:nvPr/>
          </p:nvSpPr>
          <p:spPr bwMode="auto">
            <a:xfrm>
              <a:off x="1461243" y="2743245"/>
              <a:ext cx="446008" cy="25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000" b="1">
                  <a:solidFill>
                    <a:srgbClr val="FF0000"/>
                  </a:solidFill>
                  <a:latin typeface="Times New Roman" pitchFamily="18" charset="0"/>
                  <a:cs typeface="Times New Roman" pitchFamily="18" charset="0"/>
                </a:rPr>
                <a:t>BTC</a:t>
              </a:r>
              <a:endParaRPr lang="zh-CN" altLang="en-US" sz="1000" b="1">
                <a:solidFill>
                  <a:srgbClr val="FF0000"/>
                </a:solidFill>
                <a:latin typeface="Times New Roman" pitchFamily="18" charset="0"/>
                <a:cs typeface="Times New Roman" pitchFamily="18" charset="0"/>
              </a:endParaRPr>
            </a:p>
          </p:txBody>
        </p:sp>
        <p:sp>
          <p:nvSpPr>
            <p:cNvPr id="79" name="右箭头 18"/>
            <p:cNvSpPr/>
            <p:nvPr/>
          </p:nvSpPr>
          <p:spPr bwMode="auto">
            <a:xfrm rot="20678478">
              <a:off x="1317625" y="2687638"/>
              <a:ext cx="79375" cy="57150"/>
            </a:xfrm>
            <a:prstGeom prst="rightArrow">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0" name="TextBox 6"/>
            <p:cNvSpPr txBox="1">
              <a:spLocks noChangeArrowheads="1"/>
            </p:cNvSpPr>
            <p:nvPr/>
          </p:nvSpPr>
          <p:spPr bwMode="auto">
            <a:xfrm>
              <a:off x="4389227" y="2190298"/>
              <a:ext cx="576330" cy="27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b="1" dirty="0">
                  <a:solidFill>
                    <a:srgbClr val="CC00FF"/>
                  </a:solidFill>
                  <a:latin typeface="Times New Roman" pitchFamily="18" charset="0"/>
                  <a:cs typeface="Times New Roman" pitchFamily="18" charset="0"/>
                </a:rPr>
                <a:t>IP1</a:t>
              </a:r>
              <a:endParaRPr lang="zh-CN" altLang="en-US" sz="1800" b="1" dirty="0">
                <a:solidFill>
                  <a:srgbClr val="CC00FF"/>
                </a:solidFill>
                <a:latin typeface="Times New Roman" pitchFamily="18" charset="0"/>
                <a:cs typeface="Times New Roman" pitchFamily="18" charset="0"/>
              </a:endParaRPr>
            </a:p>
          </p:txBody>
        </p:sp>
        <p:sp>
          <p:nvSpPr>
            <p:cNvPr id="81" name="TextBox 7"/>
            <p:cNvSpPr txBox="1">
              <a:spLocks noChangeArrowheads="1"/>
            </p:cNvSpPr>
            <p:nvPr/>
          </p:nvSpPr>
          <p:spPr bwMode="auto">
            <a:xfrm>
              <a:off x="4501463" y="4283232"/>
              <a:ext cx="432545" cy="27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b="1">
                  <a:solidFill>
                    <a:srgbClr val="CC00FF"/>
                  </a:solidFill>
                  <a:latin typeface="Times New Roman" pitchFamily="18" charset="0"/>
                  <a:cs typeface="Times New Roman" pitchFamily="18" charset="0"/>
                </a:rPr>
                <a:t>IP2</a:t>
              </a:r>
              <a:endParaRPr lang="zh-CN" altLang="en-US" sz="1800" b="1">
                <a:solidFill>
                  <a:srgbClr val="CC00FF"/>
                </a:solidFill>
                <a:latin typeface="Times New Roman" pitchFamily="18" charset="0"/>
                <a:cs typeface="Times New Roman" pitchFamily="18" charset="0"/>
              </a:endParaRPr>
            </a:p>
          </p:txBody>
        </p:sp>
        <p:sp>
          <p:nvSpPr>
            <p:cNvPr id="82" name="TextBox 11"/>
            <p:cNvSpPr txBox="1">
              <a:spLocks noChangeArrowheads="1"/>
            </p:cNvSpPr>
            <p:nvPr/>
          </p:nvSpPr>
          <p:spPr bwMode="auto">
            <a:xfrm>
              <a:off x="3464415" y="2113772"/>
              <a:ext cx="576329" cy="27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b="1" dirty="0">
                  <a:solidFill>
                    <a:srgbClr val="FF0000"/>
                  </a:solidFill>
                  <a:latin typeface="Arial" charset="0"/>
                </a:rPr>
                <a:t>e+</a:t>
              </a:r>
              <a:endParaRPr lang="zh-CN" altLang="en-US" sz="1800" b="1" dirty="0">
                <a:solidFill>
                  <a:srgbClr val="FF0000"/>
                </a:solidFill>
                <a:latin typeface="Arial" charset="0"/>
              </a:endParaRPr>
            </a:p>
          </p:txBody>
        </p:sp>
        <p:sp>
          <p:nvSpPr>
            <p:cNvPr id="83" name="TextBox 12"/>
            <p:cNvSpPr txBox="1">
              <a:spLocks noChangeArrowheads="1"/>
            </p:cNvSpPr>
            <p:nvPr/>
          </p:nvSpPr>
          <p:spPr bwMode="auto">
            <a:xfrm>
              <a:off x="5298472" y="2113772"/>
              <a:ext cx="576330" cy="27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b="1">
                  <a:solidFill>
                    <a:srgbClr val="00B0F0"/>
                  </a:solidFill>
                  <a:latin typeface="Arial" charset="0"/>
                </a:rPr>
                <a:t>e-</a:t>
              </a:r>
              <a:endParaRPr lang="zh-CN" altLang="en-US" sz="1800" b="1">
                <a:solidFill>
                  <a:srgbClr val="00B0F0"/>
                </a:solidFill>
                <a:latin typeface="Arial" charset="0"/>
              </a:endParaRPr>
            </a:p>
          </p:txBody>
        </p:sp>
        <p:sp>
          <p:nvSpPr>
            <p:cNvPr id="84" name="TextBox 25"/>
            <p:cNvSpPr txBox="1">
              <a:spLocks noChangeArrowheads="1"/>
            </p:cNvSpPr>
            <p:nvPr/>
          </p:nvSpPr>
          <p:spPr bwMode="auto">
            <a:xfrm>
              <a:off x="6626412" y="2618997"/>
              <a:ext cx="883797" cy="430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100" b="1">
                  <a:solidFill>
                    <a:srgbClr val="002060"/>
                  </a:solidFill>
                  <a:latin typeface="Times New Roman" pitchFamily="18" charset="0"/>
                  <a:cs typeface="Times New Roman" pitchFamily="18" charset="0"/>
                </a:rPr>
                <a:t>e+ e- Linac</a:t>
              </a:r>
            </a:p>
            <a:p>
              <a:pPr eaLnBrk="1" hangingPunct="1">
                <a:spcBef>
                  <a:spcPct val="0"/>
                </a:spcBef>
                <a:buFontTx/>
                <a:buNone/>
              </a:pPr>
              <a:r>
                <a:rPr lang="en-US" altLang="zh-CN" sz="1100" b="1">
                  <a:solidFill>
                    <a:srgbClr val="002060"/>
                  </a:solidFill>
                  <a:latin typeface="Times New Roman" pitchFamily="18" charset="0"/>
                  <a:cs typeface="Times New Roman" pitchFamily="18" charset="0"/>
                </a:rPr>
                <a:t>  (240m)</a:t>
              </a:r>
              <a:endParaRPr lang="zh-CN" altLang="en-US" sz="1100" b="1">
                <a:solidFill>
                  <a:srgbClr val="002060"/>
                </a:solidFill>
                <a:latin typeface="Times New Roman" pitchFamily="18" charset="0"/>
                <a:cs typeface="Times New Roman" pitchFamily="18" charset="0"/>
              </a:endParaRPr>
            </a:p>
          </p:txBody>
        </p:sp>
        <p:sp>
          <p:nvSpPr>
            <p:cNvPr id="85" name="TextBox 15"/>
            <p:cNvSpPr txBox="1">
              <a:spLocks noChangeArrowheads="1"/>
            </p:cNvSpPr>
            <p:nvPr/>
          </p:nvSpPr>
          <p:spPr bwMode="auto">
            <a:xfrm>
              <a:off x="6796870" y="2102988"/>
              <a:ext cx="439595" cy="24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000" b="1">
                  <a:latin typeface="Times New Roman" pitchFamily="18" charset="0"/>
                  <a:cs typeface="Times New Roman" pitchFamily="18" charset="0"/>
                </a:rPr>
                <a:t>LTB</a:t>
              </a:r>
              <a:endParaRPr lang="zh-CN" altLang="en-US" sz="900" b="1">
                <a:latin typeface="Times New Roman" pitchFamily="18" charset="0"/>
                <a:cs typeface="Times New Roman" pitchFamily="18" charset="0"/>
              </a:endParaRPr>
            </a:p>
          </p:txBody>
        </p:sp>
        <p:sp>
          <p:nvSpPr>
            <p:cNvPr id="86" name="椭圆 25"/>
            <p:cNvSpPr/>
            <p:nvPr/>
          </p:nvSpPr>
          <p:spPr bwMode="auto">
            <a:xfrm>
              <a:off x="1055688" y="2097088"/>
              <a:ext cx="6921500" cy="2519362"/>
            </a:xfrm>
            <a:prstGeom prst="ellipse">
              <a:avLst/>
            </a:prstGeom>
            <a:noFill/>
            <a:ln w="57150">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87" name="右箭头 26"/>
            <p:cNvSpPr/>
            <p:nvPr/>
          </p:nvSpPr>
          <p:spPr bwMode="auto">
            <a:xfrm rot="21289895">
              <a:off x="3587750" y="2081213"/>
              <a:ext cx="187325" cy="1270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8" name="右箭头 27"/>
            <p:cNvSpPr/>
            <p:nvPr/>
          </p:nvSpPr>
          <p:spPr bwMode="auto">
            <a:xfrm rot="14382723">
              <a:off x="6688932" y="2112169"/>
              <a:ext cx="82550" cy="65087"/>
            </a:xfrm>
            <a:prstGeom prst="rightArrow">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9" name="右箭头 28"/>
            <p:cNvSpPr/>
            <p:nvPr/>
          </p:nvSpPr>
          <p:spPr bwMode="auto">
            <a:xfrm rot="12476930">
              <a:off x="7815263" y="2746375"/>
              <a:ext cx="130175" cy="46038"/>
            </a:xfrm>
            <a:prstGeom prst="rightArrow">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0" name="TextBox 48"/>
            <p:cNvSpPr txBox="1">
              <a:spLocks noChangeArrowheads="1"/>
            </p:cNvSpPr>
            <p:nvPr/>
          </p:nvSpPr>
          <p:spPr bwMode="auto">
            <a:xfrm rot="411638">
              <a:off x="2431545" y="4197468"/>
              <a:ext cx="1994065" cy="27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b="1" dirty="0">
                  <a:solidFill>
                    <a:srgbClr val="CC00FF"/>
                  </a:solidFill>
                  <a:latin typeface="Times New Roman" pitchFamily="18" charset="0"/>
                  <a:cs typeface="Times New Roman" pitchFamily="18" charset="0"/>
                </a:rPr>
                <a:t>CEPC Collider Ring(50Km)</a:t>
              </a:r>
              <a:endParaRPr lang="zh-CN" altLang="en-US" sz="1200" b="1" dirty="0">
                <a:solidFill>
                  <a:srgbClr val="CC00FF"/>
                </a:solidFill>
                <a:latin typeface="Times New Roman" pitchFamily="18" charset="0"/>
                <a:cs typeface="Times New Roman" pitchFamily="18" charset="0"/>
              </a:endParaRPr>
            </a:p>
          </p:txBody>
        </p:sp>
        <p:sp>
          <p:nvSpPr>
            <p:cNvPr id="91" name="TextBox 50"/>
            <p:cNvSpPr txBox="1">
              <a:spLocks noChangeArrowheads="1"/>
            </p:cNvSpPr>
            <p:nvPr/>
          </p:nvSpPr>
          <p:spPr bwMode="auto">
            <a:xfrm rot="336818">
              <a:off x="2831229" y="3871419"/>
              <a:ext cx="1194698" cy="276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200" b="1">
                  <a:solidFill>
                    <a:srgbClr val="00B050"/>
                  </a:solidFill>
                  <a:latin typeface="Times New Roman" pitchFamily="18" charset="0"/>
                  <a:cs typeface="Times New Roman" pitchFamily="18" charset="0"/>
                </a:rPr>
                <a:t>Booster(50Km)</a:t>
              </a:r>
              <a:endParaRPr lang="zh-CN" altLang="en-US" sz="1200" b="1">
                <a:solidFill>
                  <a:srgbClr val="00B050"/>
                </a:solidFill>
                <a:latin typeface="Times New Roman" pitchFamily="18" charset="0"/>
                <a:cs typeface="Times New Roman" pitchFamily="18" charset="0"/>
              </a:endParaRPr>
            </a:p>
          </p:txBody>
        </p:sp>
        <p:sp>
          <p:nvSpPr>
            <p:cNvPr id="92" name="TextBox 61"/>
            <p:cNvSpPr txBox="1">
              <a:spLocks noChangeArrowheads="1"/>
            </p:cNvSpPr>
            <p:nvPr/>
          </p:nvSpPr>
          <p:spPr bwMode="auto">
            <a:xfrm>
              <a:off x="7956630" y="2565146"/>
              <a:ext cx="446008" cy="2538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spcBef>
                  <a:spcPct val="0"/>
                </a:spcBef>
                <a:buFontTx/>
                <a:buNone/>
              </a:pPr>
              <a:r>
                <a:rPr lang="en-US" altLang="zh-CN" sz="1000" b="1">
                  <a:solidFill>
                    <a:srgbClr val="00B0F0"/>
                  </a:solidFill>
                  <a:latin typeface="Times New Roman" pitchFamily="18" charset="0"/>
                  <a:cs typeface="Times New Roman" pitchFamily="18" charset="0"/>
                </a:rPr>
                <a:t>BTC</a:t>
              </a:r>
              <a:endParaRPr lang="zh-CN" altLang="en-US" sz="1000" b="1">
                <a:solidFill>
                  <a:srgbClr val="00B0F0"/>
                </a:solidFill>
                <a:latin typeface="Times New Roman" pitchFamily="18" charset="0"/>
                <a:cs typeface="Times New Roman" pitchFamily="18" charset="0"/>
              </a:endParaRPr>
            </a:p>
          </p:txBody>
        </p:sp>
        <p:cxnSp>
          <p:nvCxnSpPr>
            <p:cNvPr id="93" name="直接连接符 32"/>
            <p:cNvCxnSpPr/>
            <p:nvPr/>
          </p:nvCxnSpPr>
          <p:spPr bwMode="auto">
            <a:xfrm flipV="1">
              <a:off x="6559550" y="2566988"/>
              <a:ext cx="144463" cy="176212"/>
            </a:xfrm>
            <a:prstGeom prst="line">
              <a:avLst/>
            </a:prstGeom>
            <a:ln w="38100">
              <a:solidFill>
                <a:schemeClr val="accent1">
                  <a:lumMod val="10000"/>
                </a:schemeClr>
              </a:solidFill>
            </a:ln>
          </p:spPr>
          <p:style>
            <a:lnRef idx="1">
              <a:schemeClr val="accent1"/>
            </a:lnRef>
            <a:fillRef idx="0">
              <a:schemeClr val="accent1"/>
            </a:fillRef>
            <a:effectRef idx="0">
              <a:schemeClr val="accent1"/>
            </a:effectRef>
            <a:fontRef idx="minor">
              <a:schemeClr val="tx1"/>
            </a:fontRef>
          </p:style>
        </p:cxnSp>
        <p:sp>
          <p:nvSpPr>
            <p:cNvPr id="94" name="右箭头 33"/>
            <p:cNvSpPr/>
            <p:nvPr/>
          </p:nvSpPr>
          <p:spPr bwMode="auto">
            <a:xfrm rot="11153906">
              <a:off x="5346700" y="2079625"/>
              <a:ext cx="187325" cy="127000"/>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5" name="椭圆 34"/>
            <p:cNvSpPr/>
            <p:nvPr/>
          </p:nvSpPr>
          <p:spPr bwMode="auto">
            <a:xfrm>
              <a:off x="4494213" y="2033588"/>
              <a:ext cx="139700" cy="141287"/>
            </a:xfrm>
            <a:prstGeom prst="ellipse">
              <a:avLst/>
            </a:prstGeom>
            <a:solidFill>
              <a:srgbClr val="CC00FF"/>
            </a:solid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6" name="椭圆 35"/>
            <p:cNvSpPr/>
            <p:nvPr/>
          </p:nvSpPr>
          <p:spPr bwMode="auto">
            <a:xfrm>
              <a:off x="4503738" y="4522788"/>
              <a:ext cx="139700" cy="139700"/>
            </a:xfrm>
            <a:prstGeom prst="ellipse">
              <a:avLst/>
            </a:prstGeom>
            <a:solidFill>
              <a:srgbClr val="CC00FF"/>
            </a:solid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7" name="任意多边形 36"/>
            <p:cNvSpPr/>
            <p:nvPr/>
          </p:nvSpPr>
          <p:spPr bwMode="auto">
            <a:xfrm>
              <a:off x="6704013" y="2300288"/>
              <a:ext cx="801687" cy="261937"/>
            </a:xfrm>
            <a:custGeom>
              <a:avLst/>
              <a:gdLst>
                <a:gd name="connsiteX0" fmla="*/ 0 w 802481"/>
                <a:gd name="connsiteY0" fmla="*/ 263004 h 263004"/>
                <a:gd name="connsiteX1" fmla="*/ 42862 w 802481"/>
                <a:gd name="connsiteY1" fmla="*/ 212998 h 263004"/>
                <a:gd name="connsiteX2" fmla="*/ 80962 w 802481"/>
                <a:gd name="connsiteY2" fmla="*/ 167754 h 263004"/>
                <a:gd name="connsiteX3" fmla="*/ 147637 w 802481"/>
                <a:gd name="connsiteY3" fmla="*/ 117748 h 263004"/>
                <a:gd name="connsiteX4" fmla="*/ 240506 w 802481"/>
                <a:gd name="connsiteY4" fmla="*/ 65360 h 263004"/>
                <a:gd name="connsiteX5" fmla="*/ 357187 w 802481"/>
                <a:gd name="connsiteY5" fmla="*/ 32023 h 263004"/>
                <a:gd name="connsiteX6" fmla="*/ 514350 w 802481"/>
                <a:gd name="connsiteY6" fmla="*/ 1067 h 263004"/>
                <a:gd name="connsiteX7" fmla="*/ 619125 w 802481"/>
                <a:gd name="connsiteY7" fmla="*/ 10592 h 263004"/>
                <a:gd name="connsiteX8" fmla="*/ 771525 w 802481"/>
                <a:gd name="connsiteY8" fmla="*/ 43929 h 263004"/>
                <a:gd name="connsiteX9" fmla="*/ 802481 w 802481"/>
                <a:gd name="connsiteY9" fmla="*/ 60598 h 26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2481" h="263004">
                  <a:moveTo>
                    <a:pt x="0" y="263004"/>
                  </a:moveTo>
                  <a:lnTo>
                    <a:pt x="42862" y="212998"/>
                  </a:lnTo>
                  <a:cubicBezTo>
                    <a:pt x="56356" y="197123"/>
                    <a:pt x="63500" y="183629"/>
                    <a:pt x="80962" y="167754"/>
                  </a:cubicBezTo>
                  <a:cubicBezTo>
                    <a:pt x="98424" y="151879"/>
                    <a:pt x="121046" y="134814"/>
                    <a:pt x="147637" y="117748"/>
                  </a:cubicBezTo>
                  <a:cubicBezTo>
                    <a:pt x="174228" y="100682"/>
                    <a:pt x="205581" y="79647"/>
                    <a:pt x="240506" y="65360"/>
                  </a:cubicBezTo>
                  <a:cubicBezTo>
                    <a:pt x="275431" y="51072"/>
                    <a:pt x="311546" y="42738"/>
                    <a:pt x="357187" y="32023"/>
                  </a:cubicBezTo>
                  <a:cubicBezTo>
                    <a:pt x="402828" y="21308"/>
                    <a:pt x="470694" y="4639"/>
                    <a:pt x="514350" y="1067"/>
                  </a:cubicBezTo>
                  <a:cubicBezTo>
                    <a:pt x="558006" y="-2505"/>
                    <a:pt x="576262" y="3448"/>
                    <a:pt x="619125" y="10592"/>
                  </a:cubicBezTo>
                  <a:cubicBezTo>
                    <a:pt x="661988" y="17736"/>
                    <a:pt x="740966" y="35595"/>
                    <a:pt x="771525" y="43929"/>
                  </a:cubicBezTo>
                  <a:cubicBezTo>
                    <a:pt x="802084" y="52263"/>
                    <a:pt x="802282" y="56430"/>
                    <a:pt x="802481" y="60598"/>
                  </a:cubicBezTo>
                </a:path>
              </a:pathLst>
            </a:cu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8" name="任意多边形 37"/>
            <p:cNvSpPr/>
            <p:nvPr/>
          </p:nvSpPr>
          <p:spPr bwMode="auto">
            <a:xfrm>
              <a:off x="6470650" y="1960563"/>
              <a:ext cx="312738" cy="606425"/>
            </a:xfrm>
            <a:custGeom>
              <a:avLst/>
              <a:gdLst>
                <a:gd name="connsiteX0" fmla="*/ 233363 w 312916"/>
                <a:gd name="connsiteY0" fmla="*/ 607219 h 607219"/>
                <a:gd name="connsiteX1" fmla="*/ 280988 w 312916"/>
                <a:gd name="connsiteY1" fmla="*/ 507206 h 607219"/>
                <a:gd name="connsiteX2" fmla="*/ 311944 w 312916"/>
                <a:gd name="connsiteY2" fmla="*/ 400050 h 607219"/>
                <a:gd name="connsiteX3" fmla="*/ 300038 w 312916"/>
                <a:gd name="connsiteY3" fmla="*/ 276225 h 607219"/>
                <a:gd name="connsiteX4" fmla="*/ 250032 w 312916"/>
                <a:gd name="connsiteY4" fmla="*/ 171450 h 607219"/>
                <a:gd name="connsiteX5" fmla="*/ 192882 w 312916"/>
                <a:gd name="connsiteY5" fmla="*/ 111919 h 607219"/>
                <a:gd name="connsiteX6" fmla="*/ 114300 w 312916"/>
                <a:gd name="connsiteY6" fmla="*/ 54769 h 607219"/>
                <a:gd name="connsiteX7" fmla="*/ 0 w 312916"/>
                <a:gd name="connsiteY7" fmla="*/ 0 h 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916" h="607219">
                  <a:moveTo>
                    <a:pt x="233363" y="607219"/>
                  </a:moveTo>
                  <a:cubicBezTo>
                    <a:pt x="250627" y="574476"/>
                    <a:pt x="267891" y="541734"/>
                    <a:pt x="280988" y="507206"/>
                  </a:cubicBezTo>
                  <a:cubicBezTo>
                    <a:pt x="294085" y="472678"/>
                    <a:pt x="308769" y="438547"/>
                    <a:pt x="311944" y="400050"/>
                  </a:cubicBezTo>
                  <a:cubicBezTo>
                    <a:pt x="315119" y="361553"/>
                    <a:pt x="310357" y="314325"/>
                    <a:pt x="300038" y="276225"/>
                  </a:cubicBezTo>
                  <a:cubicBezTo>
                    <a:pt x="289719" y="238125"/>
                    <a:pt x="267891" y="198834"/>
                    <a:pt x="250032" y="171450"/>
                  </a:cubicBezTo>
                  <a:cubicBezTo>
                    <a:pt x="232173" y="144066"/>
                    <a:pt x="215504" y="131366"/>
                    <a:pt x="192882" y="111919"/>
                  </a:cubicBezTo>
                  <a:cubicBezTo>
                    <a:pt x="170260" y="92472"/>
                    <a:pt x="146447" y="73422"/>
                    <a:pt x="114300" y="54769"/>
                  </a:cubicBezTo>
                  <a:cubicBezTo>
                    <a:pt x="82153" y="36116"/>
                    <a:pt x="41076" y="18058"/>
                    <a:pt x="0" y="0"/>
                  </a:cubicBez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9" name="右箭头 38"/>
            <p:cNvSpPr/>
            <p:nvPr/>
          </p:nvSpPr>
          <p:spPr bwMode="auto">
            <a:xfrm rot="21079377">
              <a:off x="7108825" y="2281238"/>
              <a:ext cx="82550" cy="63500"/>
            </a:xfrm>
            <a:prstGeom prst="rightArrow">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0" name="椭圆 39"/>
            <p:cNvSpPr/>
            <p:nvPr/>
          </p:nvSpPr>
          <p:spPr bwMode="auto">
            <a:xfrm>
              <a:off x="1084263" y="1736725"/>
              <a:ext cx="6921500" cy="2525713"/>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44" name="组合 20"/>
          <p:cNvGrpSpPr>
            <a:grpSpLocks/>
          </p:cNvGrpSpPr>
          <p:nvPr/>
        </p:nvGrpSpPr>
        <p:grpSpPr bwMode="auto">
          <a:xfrm>
            <a:off x="262582" y="1317277"/>
            <a:ext cx="8210550" cy="4271963"/>
            <a:chOff x="467419" y="1736327"/>
            <a:chExt cx="8209235" cy="4272767"/>
          </a:xfrm>
        </p:grpSpPr>
        <p:sp>
          <p:nvSpPr>
            <p:cNvPr id="145" name="TextBox 78"/>
            <p:cNvSpPr txBox="1">
              <a:spLocks noChangeArrowheads="1"/>
            </p:cNvSpPr>
            <p:nvPr/>
          </p:nvSpPr>
          <p:spPr bwMode="auto">
            <a:xfrm>
              <a:off x="778460" y="5301208"/>
              <a:ext cx="192392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000" b="1" dirty="0">
                  <a:latin typeface="Times New Roman" charset="0"/>
                  <a:cs typeface="Times New Roman" charset="0"/>
                </a:rPr>
                <a:t>LTB : </a:t>
              </a:r>
              <a:r>
                <a:rPr lang="en-US" altLang="zh-CN" sz="1000" b="1" dirty="0" err="1">
                  <a:latin typeface="Times New Roman" charset="0"/>
                  <a:cs typeface="Times New Roman" charset="0"/>
                </a:rPr>
                <a:t>Linac</a:t>
              </a:r>
              <a:r>
                <a:rPr lang="en-US" altLang="zh-CN" sz="1000" b="1" dirty="0">
                  <a:latin typeface="Times New Roman" charset="0"/>
                  <a:cs typeface="Times New Roman" charset="0"/>
                </a:rPr>
                <a:t> to Booster </a:t>
              </a:r>
            </a:p>
            <a:p>
              <a:pPr eaLnBrk="1" hangingPunct="1"/>
              <a:endParaRPr lang="en-US" altLang="zh-CN" sz="1000" dirty="0">
                <a:latin typeface="Times New Roman" charset="0"/>
                <a:cs typeface="Times New Roman" charset="0"/>
              </a:endParaRPr>
            </a:p>
            <a:p>
              <a:pPr eaLnBrk="1" hangingPunct="1"/>
              <a:r>
                <a:rPr lang="en-US" altLang="zh-CN" sz="1000" b="1" dirty="0">
                  <a:latin typeface="Times New Roman" charset="0"/>
                  <a:cs typeface="Times New Roman" charset="0"/>
                </a:rPr>
                <a:t>BTC : Booster to Collider Ring </a:t>
              </a:r>
            </a:p>
            <a:p>
              <a:pPr eaLnBrk="1" hangingPunct="1"/>
              <a:endParaRPr lang="zh-CN" altLang="en-US" sz="1000" dirty="0">
                <a:latin typeface="Times New Roman" charset="0"/>
                <a:cs typeface="Times New Roman" charset="0"/>
              </a:endParaRPr>
            </a:p>
          </p:txBody>
        </p:sp>
        <p:cxnSp>
          <p:nvCxnSpPr>
            <p:cNvPr id="146" name="直接连接符 100"/>
            <p:cNvCxnSpPr>
              <a:stCxn id="168" idx="5"/>
            </p:cNvCxnSpPr>
            <p:nvPr/>
          </p:nvCxnSpPr>
          <p:spPr>
            <a:xfrm flipV="1">
              <a:off x="6379910" y="2800152"/>
              <a:ext cx="119043" cy="133375"/>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sp>
          <p:nvSpPr>
            <p:cNvPr id="147" name="椭圆 95"/>
            <p:cNvSpPr/>
            <p:nvPr/>
          </p:nvSpPr>
          <p:spPr>
            <a:xfrm>
              <a:off x="899150" y="1988788"/>
              <a:ext cx="7234666" cy="2758006"/>
            </a:xfrm>
            <a:prstGeom prst="ellipse">
              <a:avLst/>
            </a:prstGeom>
            <a:noFill/>
            <a:ln w="76200">
              <a:solidFill>
                <a:srgbClr val="1108C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48" name="任意多边形 135"/>
            <p:cNvSpPr/>
            <p:nvPr/>
          </p:nvSpPr>
          <p:spPr>
            <a:xfrm>
              <a:off x="7425904" y="2665190"/>
              <a:ext cx="566647" cy="315971"/>
            </a:xfrm>
            <a:custGeom>
              <a:avLst/>
              <a:gdLst>
                <a:gd name="connsiteX0" fmla="*/ 523875 w 525249"/>
                <a:gd name="connsiteY0" fmla="*/ 315699 h 315699"/>
                <a:gd name="connsiteX1" fmla="*/ 523875 w 525249"/>
                <a:gd name="connsiteY1" fmla="*/ 239499 h 315699"/>
                <a:gd name="connsiteX2" fmla="*/ 509587 w 525249"/>
                <a:gd name="connsiteY2" fmla="*/ 215687 h 315699"/>
                <a:gd name="connsiteX3" fmla="*/ 495300 w 525249"/>
                <a:gd name="connsiteY3" fmla="*/ 172824 h 315699"/>
                <a:gd name="connsiteX4" fmla="*/ 442912 w 525249"/>
                <a:gd name="connsiteY4" fmla="*/ 120437 h 315699"/>
                <a:gd name="connsiteX5" fmla="*/ 395287 w 525249"/>
                <a:gd name="connsiteY5" fmla="*/ 91862 h 315699"/>
                <a:gd name="connsiteX6" fmla="*/ 309562 w 525249"/>
                <a:gd name="connsiteY6" fmla="*/ 63287 h 315699"/>
                <a:gd name="connsiteX7" fmla="*/ 247650 w 525249"/>
                <a:gd name="connsiteY7" fmla="*/ 44237 h 315699"/>
                <a:gd name="connsiteX8" fmla="*/ 185737 w 525249"/>
                <a:gd name="connsiteY8" fmla="*/ 34712 h 315699"/>
                <a:gd name="connsiteX9" fmla="*/ 95250 w 525249"/>
                <a:gd name="connsiteY9" fmla="*/ 20424 h 315699"/>
                <a:gd name="connsiteX10" fmla="*/ 42862 w 525249"/>
                <a:gd name="connsiteY10" fmla="*/ 15662 h 315699"/>
                <a:gd name="connsiteX11" fmla="*/ 23812 w 525249"/>
                <a:gd name="connsiteY11" fmla="*/ 1374 h 315699"/>
                <a:gd name="connsiteX12" fmla="*/ 0 w 525249"/>
                <a:gd name="connsiteY12" fmla="*/ 1374 h 315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5249" h="315699">
                  <a:moveTo>
                    <a:pt x="523875" y="315699"/>
                  </a:moveTo>
                  <a:cubicBezTo>
                    <a:pt x="525065" y="285933"/>
                    <a:pt x="526256" y="256168"/>
                    <a:pt x="523875" y="239499"/>
                  </a:cubicBezTo>
                  <a:cubicBezTo>
                    <a:pt x="521494" y="222830"/>
                    <a:pt x="514349" y="226799"/>
                    <a:pt x="509587" y="215687"/>
                  </a:cubicBezTo>
                  <a:cubicBezTo>
                    <a:pt x="504825" y="204575"/>
                    <a:pt x="506412" y="188699"/>
                    <a:pt x="495300" y="172824"/>
                  </a:cubicBezTo>
                  <a:cubicBezTo>
                    <a:pt x="484187" y="156949"/>
                    <a:pt x="459581" y="133931"/>
                    <a:pt x="442912" y="120437"/>
                  </a:cubicBezTo>
                  <a:cubicBezTo>
                    <a:pt x="426243" y="106943"/>
                    <a:pt x="417512" y="101387"/>
                    <a:pt x="395287" y="91862"/>
                  </a:cubicBezTo>
                  <a:cubicBezTo>
                    <a:pt x="373062" y="82337"/>
                    <a:pt x="334168" y="71224"/>
                    <a:pt x="309562" y="63287"/>
                  </a:cubicBezTo>
                  <a:cubicBezTo>
                    <a:pt x="284956" y="55350"/>
                    <a:pt x="268287" y="48999"/>
                    <a:pt x="247650" y="44237"/>
                  </a:cubicBezTo>
                  <a:cubicBezTo>
                    <a:pt x="227013" y="39475"/>
                    <a:pt x="185737" y="34712"/>
                    <a:pt x="185737" y="34712"/>
                  </a:cubicBezTo>
                  <a:lnTo>
                    <a:pt x="95250" y="20424"/>
                  </a:lnTo>
                  <a:cubicBezTo>
                    <a:pt x="71437" y="17249"/>
                    <a:pt x="54768" y="18837"/>
                    <a:pt x="42862" y="15662"/>
                  </a:cubicBezTo>
                  <a:cubicBezTo>
                    <a:pt x="30956" y="12487"/>
                    <a:pt x="30956" y="3755"/>
                    <a:pt x="23812" y="1374"/>
                  </a:cubicBezTo>
                  <a:cubicBezTo>
                    <a:pt x="16668" y="-1007"/>
                    <a:pt x="8334" y="183"/>
                    <a:pt x="0" y="1374"/>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9" name="任意多边形 116"/>
            <p:cNvSpPr/>
            <p:nvPr/>
          </p:nvSpPr>
          <p:spPr>
            <a:xfrm>
              <a:off x="1084858" y="2612792"/>
              <a:ext cx="636485" cy="371545"/>
            </a:xfrm>
            <a:custGeom>
              <a:avLst/>
              <a:gdLst>
                <a:gd name="connsiteX0" fmla="*/ 0 w 666750"/>
                <a:gd name="connsiteY0" fmla="*/ 419100 h 419100"/>
                <a:gd name="connsiteX1" fmla="*/ 28575 w 666750"/>
                <a:gd name="connsiteY1" fmla="*/ 285750 h 419100"/>
                <a:gd name="connsiteX2" fmla="*/ 95250 w 666750"/>
                <a:gd name="connsiteY2" fmla="*/ 206375 h 419100"/>
                <a:gd name="connsiteX3" fmla="*/ 260350 w 666750"/>
                <a:gd name="connsiteY3" fmla="*/ 123825 h 419100"/>
                <a:gd name="connsiteX4" fmla="*/ 508000 w 666750"/>
                <a:gd name="connsiteY4" fmla="*/ 73025 h 419100"/>
                <a:gd name="connsiteX5" fmla="*/ 666750 w 666750"/>
                <a:gd name="connsiteY5"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419100">
                  <a:moveTo>
                    <a:pt x="0" y="419100"/>
                  </a:moveTo>
                  <a:cubicBezTo>
                    <a:pt x="6350" y="370152"/>
                    <a:pt x="12700" y="321204"/>
                    <a:pt x="28575" y="285750"/>
                  </a:cubicBezTo>
                  <a:cubicBezTo>
                    <a:pt x="44450" y="250296"/>
                    <a:pt x="56621" y="233362"/>
                    <a:pt x="95250" y="206375"/>
                  </a:cubicBezTo>
                  <a:cubicBezTo>
                    <a:pt x="133879" y="179388"/>
                    <a:pt x="191559" y="146050"/>
                    <a:pt x="260350" y="123825"/>
                  </a:cubicBezTo>
                  <a:cubicBezTo>
                    <a:pt x="329141" y="101600"/>
                    <a:pt x="440267" y="93662"/>
                    <a:pt x="508000" y="73025"/>
                  </a:cubicBezTo>
                  <a:cubicBezTo>
                    <a:pt x="575733" y="52388"/>
                    <a:pt x="621241" y="26194"/>
                    <a:pt x="666750" y="0"/>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0" name="TextBox 76"/>
            <p:cNvSpPr txBox="1">
              <a:spLocks noChangeArrowheads="1"/>
            </p:cNvSpPr>
            <p:nvPr/>
          </p:nvSpPr>
          <p:spPr bwMode="auto">
            <a:xfrm>
              <a:off x="1461748" y="2743036"/>
              <a:ext cx="44595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000" b="1">
                  <a:solidFill>
                    <a:srgbClr val="FF0000"/>
                  </a:solidFill>
                  <a:latin typeface="Times New Roman" charset="0"/>
                  <a:cs typeface="Times New Roman" charset="0"/>
                </a:rPr>
                <a:t>BTC</a:t>
              </a:r>
              <a:endParaRPr lang="zh-CN" altLang="en-US" sz="1000" b="1">
                <a:solidFill>
                  <a:srgbClr val="FF0000"/>
                </a:solidFill>
                <a:latin typeface="Times New Roman" charset="0"/>
                <a:cs typeface="Times New Roman" charset="0"/>
              </a:endParaRPr>
            </a:p>
          </p:txBody>
        </p:sp>
        <p:sp>
          <p:nvSpPr>
            <p:cNvPr id="151" name="右箭头 52"/>
            <p:cNvSpPr/>
            <p:nvPr/>
          </p:nvSpPr>
          <p:spPr>
            <a:xfrm rot="20678478">
              <a:off x="1318183" y="2687419"/>
              <a:ext cx="79362" cy="57161"/>
            </a:xfrm>
            <a:prstGeom prst="rightArrow">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52" name="TextBox 6"/>
            <p:cNvSpPr txBox="1">
              <a:spLocks noChangeArrowheads="1"/>
            </p:cNvSpPr>
            <p:nvPr/>
          </p:nvSpPr>
          <p:spPr bwMode="auto">
            <a:xfrm>
              <a:off x="4233114" y="2141662"/>
              <a:ext cx="5762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CC00FF"/>
                  </a:solidFill>
                  <a:latin typeface="Times New Roman" charset="0"/>
                  <a:cs typeface="Times New Roman" charset="0"/>
                </a:rPr>
                <a:t>IP1</a:t>
              </a:r>
              <a:endParaRPr lang="zh-CN" altLang="en-US" sz="1800" b="1">
                <a:solidFill>
                  <a:srgbClr val="CC00FF"/>
                </a:solidFill>
                <a:latin typeface="Times New Roman" charset="0"/>
                <a:cs typeface="Times New Roman" charset="0"/>
              </a:endParaRPr>
            </a:p>
          </p:txBody>
        </p:sp>
        <p:sp>
          <p:nvSpPr>
            <p:cNvPr id="153" name="TextBox 7"/>
            <p:cNvSpPr txBox="1">
              <a:spLocks noChangeArrowheads="1"/>
            </p:cNvSpPr>
            <p:nvPr/>
          </p:nvSpPr>
          <p:spPr bwMode="auto">
            <a:xfrm>
              <a:off x="4501613" y="4283313"/>
              <a:ext cx="4324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CC00FF"/>
                  </a:solidFill>
                  <a:latin typeface="Times New Roman" charset="0"/>
                  <a:cs typeface="Times New Roman" charset="0"/>
                </a:rPr>
                <a:t>IP2</a:t>
              </a:r>
              <a:endParaRPr lang="zh-CN" altLang="en-US" sz="1800" b="1">
                <a:solidFill>
                  <a:srgbClr val="CC00FF"/>
                </a:solidFill>
                <a:latin typeface="Times New Roman" charset="0"/>
                <a:cs typeface="Times New Roman" charset="0"/>
              </a:endParaRPr>
            </a:p>
          </p:txBody>
        </p:sp>
        <p:sp>
          <p:nvSpPr>
            <p:cNvPr id="154" name="TextBox 11"/>
            <p:cNvSpPr txBox="1">
              <a:spLocks noChangeArrowheads="1"/>
            </p:cNvSpPr>
            <p:nvPr/>
          </p:nvSpPr>
          <p:spPr bwMode="auto">
            <a:xfrm>
              <a:off x="3464686" y="2113445"/>
              <a:ext cx="5762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FF0000"/>
                  </a:solidFill>
                  <a:latin typeface="Arial" charset="0"/>
                </a:rPr>
                <a:t>e+</a:t>
              </a:r>
              <a:endParaRPr lang="zh-CN" altLang="en-US" sz="1800" b="1">
                <a:solidFill>
                  <a:srgbClr val="FF0000"/>
                </a:solidFill>
                <a:latin typeface="Arial" charset="0"/>
              </a:endParaRPr>
            </a:p>
          </p:txBody>
        </p:sp>
        <p:sp>
          <p:nvSpPr>
            <p:cNvPr id="155" name="TextBox 12"/>
            <p:cNvSpPr txBox="1">
              <a:spLocks noChangeArrowheads="1"/>
            </p:cNvSpPr>
            <p:nvPr/>
          </p:nvSpPr>
          <p:spPr bwMode="auto">
            <a:xfrm>
              <a:off x="5298529" y="2113445"/>
              <a:ext cx="5762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00B0F0"/>
                  </a:solidFill>
                  <a:latin typeface="Arial" charset="0"/>
                </a:rPr>
                <a:t>e-</a:t>
              </a:r>
              <a:endParaRPr lang="zh-CN" altLang="en-US" sz="1800" b="1">
                <a:solidFill>
                  <a:srgbClr val="00B0F0"/>
                </a:solidFill>
                <a:latin typeface="Arial" charset="0"/>
              </a:endParaRPr>
            </a:p>
          </p:txBody>
        </p:sp>
        <p:sp>
          <p:nvSpPr>
            <p:cNvPr id="156" name="TextBox 25"/>
            <p:cNvSpPr txBox="1">
              <a:spLocks noChangeArrowheads="1"/>
            </p:cNvSpPr>
            <p:nvPr/>
          </p:nvSpPr>
          <p:spPr bwMode="auto">
            <a:xfrm>
              <a:off x="6698910" y="2618765"/>
              <a:ext cx="81109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000" b="1">
                  <a:solidFill>
                    <a:srgbClr val="002060"/>
                  </a:solidFill>
                  <a:latin typeface="Times New Roman" charset="0"/>
                  <a:cs typeface="Times New Roman" charset="0"/>
                </a:rPr>
                <a:t>e+ e- Linac</a:t>
              </a:r>
            </a:p>
            <a:p>
              <a:pPr eaLnBrk="1" hangingPunct="1"/>
              <a:r>
                <a:rPr lang="en-US" altLang="zh-CN" sz="1000" b="1">
                  <a:solidFill>
                    <a:srgbClr val="002060"/>
                  </a:solidFill>
                  <a:latin typeface="Times New Roman" charset="0"/>
                  <a:cs typeface="Times New Roman" charset="0"/>
                </a:rPr>
                <a:t>  (240m)</a:t>
              </a:r>
              <a:endParaRPr lang="zh-CN" altLang="en-US" sz="1000" b="1">
                <a:solidFill>
                  <a:srgbClr val="002060"/>
                </a:solidFill>
                <a:latin typeface="Times New Roman" charset="0"/>
                <a:cs typeface="Times New Roman" charset="0"/>
              </a:endParaRPr>
            </a:p>
          </p:txBody>
        </p:sp>
        <p:sp>
          <p:nvSpPr>
            <p:cNvPr id="157" name="TextBox 15"/>
            <p:cNvSpPr txBox="1">
              <a:spLocks noChangeArrowheads="1"/>
            </p:cNvSpPr>
            <p:nvPr/>
          </p:nvSpPr>
          <p:spPr bwMode="auto">
            <a:xfrm>
              <a:off x="6796752" y="2102659"/>
              <a:ext cx="4395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000" b="1">
                  <a:latin typeface="Times New Roman" charset="0"/>
                  <a:cs typeface="Times New Roman" charset="0"/>
                </a:rPr>
                <a:t>LTB</a:t>
              </a:r>
              <a:endParaRPr lang="zh-CN" altLang="en-US" sz="900" b="1">
                <a:latin typeface="Times New Roman" charset="0"/>
                <a:cs typeface="Times New Roman" charset="0"/>
              </a:endParaRPr>
            </a:p>
          </p:txBody>
        </p:sp>
        <p:sp>
          <p:nvSpPr>
            <p:cNvPr id="158" name="椭圆 76"/>
            <p:cNvSpPr/>
            <p:nvPr/>
          </p:nvSpPr>
          <p:spPr>
            <a:xfrm>
              <a:off x="1056288" y="2096758"/>
              <a:ext cx="6920391" cy="2519836"/>
            </a:xfrm>
            <a:prstGeom prst="ellipse">
              <a:avLst/>
            </a:prstGeom>
            <a:noFill/>
            <a:ln w="57150">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59" name="右箭头 78"/>
            <p:cNvSpPr/>
            <p:nvPr/>
          </p:nvSpPr>
          <p:spPr>
            <a:xfrm rot="21289895">
              <a:off x="3587944" y="2080880"/>
              <a:ext cx="187295" cy="12702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60" name="右箭头 79"/>
            <p:cNvSpPr/>
            <p:nvPr/>
          </p:nvSpPr>
          <p:spPr>
            <a:xfrm rot="14382723">
              <a:off x="6688615" y="2111853"/>
              <a:ext cx="82566" cy="65077"/>
            </a:xfrm>
            <a:prstGeom prst="rightArrow">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61" name="右箭头 80"/>
            <p:cNvSpPr/>
            <p:nvPr/>
          </p:nvSpPr>
          <p:spPr>
            <a:xfrm rot="12476930">
              <a:off x="7814780" y="2746167"/>
              <a:ext cx="131741" cy="46047"/>
            </a:xfrm>
            <a:prstGeom prst="rightArrow">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62" name="TextBox 48"/>
            <p:cNvSpPr txBox="1">
              <a:spLocks noChangeArrowheads="1"/>
            </p:cNvSpPr>
            <p:nvPr/>
          </p:nvSpPr>
          <p:spPr bwMode="auto">
            <a:xfrm rot="411638">
              <a:off x="2431937" y="4166756"/>
              <a:ext cx="19938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100" b="1">
                  <a:solidFill>
                    <a:srgbClr val="CC00FF"/>
                  </a:solidFill>
                  <a:latin typeface="Times New Roman" charset="0"/>
                  <a:cs typeface="Times New Roman" charset="0"/>
                </a:rPr>
                <a:t>CEPC Collider Ring(50Km</a:t>
              </a:r>
              <a:r>
                <a:rPr lang="en-US" altLang="zh-CN" sz="1600" b="1">
                  <a:solidFill>
                    <a:srgbClr val="CC00FF"/>
                  </a:solidFill>
                  <a:latin typeface="Times New Roman" charset="0"/>
                  <a:cs typeface="Times New Roman" charset="0"/>
                </a:rPr>
                <a:t>)</a:t>
              </a:r>
              <a:endParaRPr lang="zh-CN" altLang="en-US" sz="1600" b="1">
                <a:solidFill>
                  <a:srgbClr val="CC00FF"/>
                </a:solidFill>
                <a:latin typeface="Times New Roman" charset="0"/>
                <a:cs typeface="Times New Roman" charset="0"/>
              </a:endParaRPr>
            </a:p>
          </p:txBody>
        </p:sp>
        <p:sp>
          <p:nvSpPr>
            <p:cNvPr id="163" name="TextBox 50"/>
            <p:cNvSpPr txBox="1">
              <a:spLocks noChangeArrowheads="1"/>
            </p:cNvSpPr>
            <p:nvPr/>
          </p:nvSpPr>
          <p:spPr bwMode="auto">
            <a:xfrm rot="336818">
              <a:off x="2864436" y="3840646"/>
              <a:ext cx="11288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100" b="1">
                  <a:solidFill>
                    <a:srgbClr val="00B050"/>
                  </a:solidFill>
                  <a:latin typeface="Times New Roman" charset="0"/>
                  <a:cs typeface="Times New Roman" charset="0"/>
                </a:rPr>
                <a:t>Booster(50Km</a:t>
              </a:r>
              <a:r>
                <a:rPr lang="en-US" altLang="zh-CN" sz="1600" b="1">
                  <a:solidFill>
                    <a:srgbClr val="00B050"/>
                  </a:solidFill>
                  <a:latin typeface="Times New Roman" charset="0"/>
                  <a:cs typeface="Times New Roman" charset="0"/>
                </a:rPr>
                <a:t>)</a:t>
              </a:r>
              <a:endParaRPr lang="zh-CN" altLang="en-US" sz="1600" b="1">
                <a:solidFill>
                  <a:srgbClr val="00B050"/>
                </a:solidFill>
                <a:latin typeface="Times New Roman" charset="0"/>
                <a:cs typeface="Times New Roman" charset="0"/>
              </a:endParaRPr>
            </a:p>
          </p:txBody>
        </p:sp>
        <p:sp>
          <p:nvSpPr>
            <p:cNvPr id="164" name="TextBox 61"/>
            <p:cNvSpPr txBox="1">
              <a:spLocks noChangeArrowheads="1"/>
            </p:cNvSpPr>
            <p:nvPr/>
          </p:nvSpPr>
          <p:spPr bwMode="auto">
            <a:xfrm>
              <a:off x="7956376" y="2564904"/>
              <a:ext cx="44595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000" b="1">
                  <a:solidFill>
                    <a:srgbClr val="00B0F0"/>
                  </a:solidFill>
                  <a:latin typeface="Times New Roman" charset="0"/>
                  <a:cs typeface="Times New Roman" charset="0"/>
                </a:rPr>
                <a:t>BTC</a:t>
              </a:r>
              <a:endParaRPr lang="zh-CN" altLang="en-US" sz="1000" b="1">
                <a:solidFill>
                  <a:srgbClr val="00B0F0"/>
                </a:solidFill>
                <a:latin typeface="Times New Roman" charset="0"/>
                <a:cs typeface="Times New Roman" charset="0"/>
              </a:endParaRPr>
            </a:p>
          </p:txBody>
        </p:sp>
        <p:cxnSp>
          <p:nvCxnSpPr>
            <p:cNvPr id="165" name="直接连接符 84"/>
            <p:cNvCxnSpPr/>
            <p:nvPr/>
          </p:nvCxnSpPr>
          <p:spPr>
            <a:xfrm flipV="1">
              <a:off x="6559268" y="2566746"/>
              <a:ext cx="144440" cy="176245"/>
            </a:xfrm>
            <a:prstGeom prst="line">
              <a:avLst/>
            </a:prstGeom>
            <a:ln w="38100">
              <a:solidFill>
                <a:schemeClr val="accent1">
                  <a:lumMod val="10000"/>
                </a:schemeClr>
              </a:solidFill>
            </a:ln>
          </p:spPr>
          <p:style>
            <a:lnRef idx="1">
              <a:schemeClr val="accent1"/>
            </a:lnRef>
            <a:fillRef idx="0">
              <a:schemeClr val="accent1"/>
            </a:fillRef>
            <a:effectRef idx="0">
              <a:schemeClr val="accent1"/>
            </a:effectRef>
            <a:fontRef idx="minor">
              <a:schemeClr val="tx1"/>
            </a:fontRef>
          </p:style>
        </p:cxnSp>
        <p:sp>
          <p:nvSpPr>
            <p:cNvPr id="166" name="右箭头 85"/>
            <p:cNvSpPr/>
            <p:nvPr/>
          </p:nvSpPr>
          <p:spPr>
            <a:xfrm rot="11153906">
              <a:off x="5346612" y="2079292"/>
              <a:ext cx="187295" cy="127024"/>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67" name="Oval 11"/>
            <p:cNvSpPr>
              <a:spLocks noChangeArrowheads="1"/>
            </p:cNvSpPr>
            <p:nvPr/>
          </p:nvSpPr>
          <p:spPr bwMode="auto">
            <a:xfrm>
              <a:off x="5632551" y="2571034"/>
              <a:ext cx="685800" cy="36703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ltLang="zh-CN" sz="2400">
                <a:latin typeface="Times" charset="0"/>
              </a:endParaRPr>
            </a:p>
          </p:txBody>
        </p:sp>
        <p:sp>
          <p:nvSpPr>
            <p:cNvPr id="168" name="Oval 12"/>
            <p:cNvSpPr>
              <a:spLocks noChangeArrowheads="1"/>
            </p:cNvSpPr>
            <p:nvPr/>
          </p:nvSpPr>
          <p:spPr bwMode="auto">
            <a:xfrm>
              <a:off x="6256404" y="2855818"/>
              <a:ext cx="144016" cy="90483"/>
            </a:xfrm>
            <a:prstGeom prst="ellipse">
              <a:avLst/>
            </a:prstGeom>
            <a:noFill/>
            <a:ln w="19050">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ltLang="zh-CN" sz="2400">
                <a:latin typeface="Times" charset="0"/>
              </a:endParaRPr>
            </a:p>
          </p:txBody>
        </p:sp>
        <p:cxnSp>
          <p:nvCxnSpPr>
            <p:cNvPr id="169" name="直接连接符 99"/>
            <p:cNvCxnSpPr/>
            <p:nvPr/>
          </p:nvCxnSpPr>
          <p:spPr>
            <a:xfrm flipV="1">
              <a:off x="6473557" y="2762045"/>
              <a:ext cx="63490" cy="71451"/>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70" name="TextBox 22"/>
            <p:cNvSpPr txBox="1">
              <a:spLocks noChangeArrowheads="1"/>
            </p:cNvSpPr>
            <p:nvPr/>
          </p:nvSpPr>
          <p:spPr bwMode="auto">
            <a:xfrm>
              <a:off x="3464686" y="2701004"/>
              <a:ext cx="231587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algn="ctr" eaLnBrk="1" hangingPunct="1"/>
              <a:r>
                <a:rPr lang="en-US" altLang="zh-CN" sz="1100" b="1">
                  <a:solidFill>
                    <a:srgbClr val="FF0000"/>
                  </a:solidFill>
                  <a:latin typeface="Times New Roman" charset="0"/>
                  <a:cs typeface="Times New Roman" charset="0"/>
                </a:rPr>
                <a:t>Medium Energy</a:t>
              </a:r>
              <a:r>
                <a:rPr lang="zh-CN" altLang="en-US" sz="1100" b="1">
                  <a:solidFill>
                    <a:srgbClr val="FF0000"/>
                  </a:solidFill>
                  <a:latin typeface="Times New Roman" charset="0"/>
                  <a:cs typeface="Times New Roman" charset="0"/>
                </a:rPr>
                <a:t> </a:t>
              </a:r>
              <a:r>
                <a:rPr lang="en-US" altLang="zh-CN" sz="1100" b="1">
                  <a:solidFill>
                    <a:srgbClr val="FF0000"/>
                  </a:solidFill>
                  <a:latin typeface="Times New Roman" charset="0"/>
                  <a:cs typeface="Times New Roman" charset="0"/>
                </a:rPr>
                <a:t> Booster(4.5Km)</a:t>
              </a:r>
            </a:p>
          </p:txBody>
        </p:sp>
        <p:sp>
          <p:nvSpPr>
            <p:cNvPr id="171" name="TextBox 23"/>
            <p:cNvSpPr txBox="1">
              <a:spLocks noChangeArrowheads="1"/>
            </p:cNvSpPr>
            <p:nvPr/>
          </p:nvSpPr>
          <p:spPr bwMode="auto">
            <a:xfrm>
              <a:off x="4018255" y="3000967"/>
              <a:ext cx="195719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algn="ctr" eaLnBrk="1" hangingPunct="1"/>
              <a:r>
                <a:rPr lang="en-US" altLang="zh-CN" sz="1100" b="1">
                  <a:solidFill>
                    <a:srgbClr val="FF6600"/>
                  </a:solidFill>
                  <a:latin typeface="Times New Roman" charset="0"/>
                  <a:cs typeface="Times New Roman" charset="0"/>
                </a:rPr>
                <a:t>Low Energy Booster(0.4Km)</a:t>
              </a:r>
            </a:p>
          </p:txBody>
        </p:sp>
        <p:sp>
          <p:nvSpPr>
            <p:cNvPr id="172" name="TextBox 6"/>
            <p:cNvSpPr txBox="1">
              <a:spLocks noChangeArrowheads="1"/>
            </p:cNvSpPr>
            <p:nvPr/>
          </p:nvSpPr>
          <p:spPr bwMode="auto">
            <a:xfrm>
              <a:off x="467419" y="3212976"/>
              <a:ext cx="4321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1108C8"/>
                  </a:solidFill>
                  <a:latin typeface="Times New Roman" charset="0"/>
                  <a:cs typeface="Times New Roman" charset="0"/>
                </a:rPr>
                <a:t>IP4</a:t>
              </a:r>
              <a:endParaRPr lang="zh-CN" altLang="en-US" sz="1800" b="1">
                <a:solidFill>
                  <a:srgbClr val="1108C8"/>
                </a:solidFill>
                <a:latin typeface="Times New Roman" charset="0"/>
                <a:cs typeface="Times New Roman" charset="0"/>
              </a:endParaRPr>
            </a:p>
          </p:txBody>
        </p:sp>
        <p:sp>
          <p:nvSpPr>
            <p:cNvPr id="173" name="TextBox 6"/>
            <p:cNvSpPr txBox="1">
              <a:spLocks noChangeArrowheads="1"/>
            </p:cNvSpPr>
            <p:nvPr/>
          </p:nvSpPr>
          <p:spPr bwMode="auto">
            <a:xfrm>
              <a:off x="8244408" y="3140968"/>
              <a:ext cx="4322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1108C8"/>
                  </a:solidFill>
                  <a:latin typeface="Times New Roman" charset="0"/>
                  <a:cs typeface="Times New Roman" charset="0"/>
                </a:rPr>
                <a:t>IP3</a:t>
              </a:r>
              <a:endParaRPr lang="zh-CN" altLang="en-US" sz="1800" b="1">
                <a:solidFill>
                  <a:srgbClr val="1108C8"/>
                </a:solidFill>
                <a:latin typeface="Times New Roman" charset="0"/>
                <a:cs typeface="Times New Roman" charset="0"/>
              </a:endParaRPr>
            </a:p>
          </p:txBody>
        </p:sp>
        <p:sp>
          <p:nvSpPr>
            <p:cNvPr id="174" name="TextBox 111"/>
            <p:cNvSpPr txBox="1">
              <a:spLocks noChangeArrowheads="1"/>
            </p:cNvSpPr>
            <p:nvPr/>
          </p:nvSpPr>
          <p:spPr bwMode="auto">
            <a:xfrm rot="432443">
              <a:off x="2451039" y="4747786"/>
              <a:ext cx="183575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100" b="1">
                  <a:solidFill>
                    <a:srgbClr val="1108C8"/>
                  </a:solidFill>
                  <a:latin typeface="Times New Roman" charset="0"/>
                  <a:cs typeface="Times New Roman" charset="0"/>
                </a:rPr>
                <a:t>SppC Collider Ring(50Km)</a:t>
              </a:r>
              <a:endParaRPr lang="zh-CN" altLang="en-US" sz="1100" b="1">
                <a:solidFill>
                  <a:srgbClr val="1108C8"/>
                </a:solidFill>
                <a:latin typeface="Times New Roman" charset="0"/>
                <a:cs typeface="Times New Roman" charset="0"/>
              </a:endParaRPr>
            </a:p>
          </p:txBody>
        </p:sp>
        <p:sp>
          <p:nvSpPr>
            <p:cNvPr id="175" name="TextBox 24"/>
            <p:cNvSpPr txBox="1">
              <a:spLocks noChangeArrowheads="1"/>
            </p:cNvSpPr>
            <p:nvPr/>
          </p:nvSpPr>
          <p:spPr bwMode="auto">
            <a:xfrm>
              <a:off x="6021192" y="2998628"/>
              <a:ext cx="1174562" cy="400125"/>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en-US" altLang="zh-CN" sz="1000" b="1" dirty="0">
                  <a:solidFill>
                    <a:schemeClr val="accent5">
                      <a:lumMod val="50000"/>
                    </a:schemeClr>
                  </a:solidFill>
                  <a:latin typeface="Times New Roman" pitchFamily="18" charset="0"/>
                  <a:cs typeface="Times New Roman" pitchFamily="18" charset="0"/>
                </a:rPr>
                <a:t>Proton </a:t>
              </a:r>
              <a:r>
                <a:rPr lang="en-US" altLang="zh-CN" sz="1000" b="1" dirty="0" err="1" smtClean="0">
                  <a:solidFill>
                    <a:schemeClr val="accent5">
                      <a:lumMod val="50000"/>
                    </a:schemeClr>
                  </a:solidFill>
                  <a:latin typeface="Times New Roman" pitchFamily="18" charset="0"/>
                  <a:cs typeface="Times New Roman" pitchFamily="18" charset="0"/>
                </a:rPr>
                <a:t>Linac</a:t>
              </a:r>
              <a:endParaRPr lang="en-US" altLang="zh-CN" sz="1000" b="1" dirty="0" smtClean="0">
                <a:solidFill>
                  <a:schemeClr val="accent5">
                    <a:lumMod val="50000"/>
                  </a:schemeClr>
                </a:solidFill>
                <a:latin typeface="Times New Roman" pitchFamily="18" charset="0"/>
                <a:cs typeface="Times New Roman" pitchFamily="18" charset="0"/>
              </a:endParaRPr>
            </a:p>
            <a:p>
              <a:pPr algn="ctr" eaLnBrk="1" fontAlgn="auto" hangingPunct="1">
                <a:spcBef>
                  <a:spcPts val="0"/>
                </a:spcBef>
                <a:spcAft>
                  <a:spcPts val="0"/>
                </a:spcAft>
                <a:defRPr/>
              </a:pPr>
              <a:r>
                <a:rPr lang="en-US" altLang="zh-CN" sz="1000" b="1" dirty="0" smtClean="0">
                  <a:solidFill>
                    <a:schemeClr val="accent5">
                      <a:lumMod val="50000"/>
                    </a:schemeClr>
                  </a:solidFill>
                  <a:latin typeface="Times New Roman" pitchFamily="18" charset="0"/>
                  <a:cs typeface="Times New Roman" pitchFamily="18" charset="0"/>
                </a:rPr>
                <a:t>(100m)</a:t>
              </a:r>
              <a:endParaRPr lang="en-US" altLang="zh-CN" sz="1000" b="1" dirty="0">
                <a:solidFill>
                  <a:schemeClr val="accent5">
                    <a:lumMod val="50000"/>
                  </a:schemeClr>
                </a:solidFill>
                <a:latin typeface="Times New Roman" pitchFamily="18" charset="0"/>
                <a:cs typeface="Times New Roman" pitchFamily="18" charset="0"/>
              </a:endParaRPr>
            </a:p>
          </p:txBody>
        </p:sp>
        <p:sp>
          <p:nvSpPr>
            <p:cNvPr id="176" name="椭圆 114"/>
            <p:cNvSpPr/>
            <p:nvPr/>
          </p:nvSpPr>
          <p:spPr>
            <a:xfrm>
              <a:off x="813439" y="3271729"/>
              <a:ext cx="173010" cy="169894"/>
            </a:xfrm>
            <a:prstGeom prst="ellipse">
              <a:avLst/>
            </a:prstGeom>
            <a:solidFill>
              <a:srgbClr val="0101AF"/>
            </a:solidFill>
            <a:ln>
              <a:solidFill>
                <a:srgbClr val="0101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77" name="椭圆 120"/>
            <p:cNvSpPr/>
            <p:nvPr/>
          </p:nvSpPr>
          <p:spPr>
            <a:xfrm>
              <a:off x="4494262" y="2033246"/>
              <a:ext cx="139678" cy="141314"/>
            </a:xfrm>
            <a:prstGeom prst="ellipse">
              <a:avLst/>
            </a:prstGeom>
            <a:solidFill>
              <a:srgbClr val="CC00FF"/>
            </a:solid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78" name="Oval 4"/>
            <p:cNvSpPr>
              <a:spLocks noChangeArrowheads="1"/>
            </p:cNvSpPr>
            <p:nvPr/>
          </p:nvSpPr>
          <p:spPr bwMode="auto">
            <a:xfrm>
              <a:off x="4650357" y="2055538"/>
              <a:ext cx="1325094" cy="625366"/>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ltLang="zh-CN" sz="2400">
                <a:latin typeface="Times" charset="0"/>
              </a:endParaRPr>
            </a:p>
          </p:txBody>
        </p:sp>
        <p:sp>
          <p:nvSpPr>
            <p:cNvPr id="179" name="椭圆 46"/>
            <p:cNvSpPr/>
            <p:nvPr/>
          </p:nvSpPr>
          <p:spPr>
            <a:xfrm>
              <a:off x="4503785" y="4522914"/>
              <a:ext cx="139678" cy="139726"/>
            </a:xfrm>
            <a:prstGeom prst="ellipse">
              <a:avLst/>
            </a:prstGeom>
            <a:solidFill>
              <a:srgbClr val="CC00FF"/>
            </a:solid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80" name="椭圆 47"/>
            <p:cNvSpPr/>
            <p:nvPr/>
          </p:nvSpPr>
          <p:spPr>
            <a:xfrm>
              <a:off x="8062390" y="3233622"/>
              <a:ext cx="171423" cy="169894"/>
            </a:xfrm>
            <a:prstGeom prst="ellipse">
              <a:avLst/>
            </a:prstGeom>
            <a:solidFill>
              <a:srgbClr val="0101AF"/>
            </a:solidFill>
            <a:ln>
              <a:solidFill>
                <a:srgbClr val="0101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81" name="任意多边形 16"/>
            <p:cNvSpPr/>
            <p:nvPr/>
          </p:nvSpPr>
          <p:spPr>
            <a:xfrm>
              <a:off x="6703708" y="2299996"/>
              <a:ext cx="801559" cy="261986"/>
            </a:xfrm>
            <a:custGeom>
              <a:avLst/>
              <a:gdLst>
                <a:gd name="connsiteX0" fmla="*/ 0 w 802481"/>
                <a:gd name="connsiteY0" fmla="*/ 263004 h 263004"/>
                <a:gd name="connsiteX1" fmla="*/ 42862 w 802481"/>
                <a:gd name="connsiteY1" fmla="*/ 212998 h 263004"/>
                <a:gd name="connsiteX2" fmla="*/ 80962 w 802481"/>
                <a:gd name="connsiteY2" fmla="*/ 167754 h 263004"/>
                <a:gd name="connsiteX3" fmla="*/ 147637 w 802481"/>
                <a:gd name="connsiteY3" fmla="*/ 117748 h 263004"/>
                <a:gd name="connsiteX4" fmla="*/ 240506 w 802481"/>
                <a:gd name="connsiteY4" fmla="*/ 65360 h 263004"/>
                <a:gd name="connsiteX5" fmla="*/ 357187 w 802481"/>
                <a:gd name="connsiteY5" fmla="*/ 32023 h 263004"/>
                <a:gd name="connsiteX6" fmla="*/ 514350 w 802481"/>
                <a:gd name="connsiteY6" fmla="*/ 1067 h 263004"/>
                <a:gd name="connsiteX7" fmla="*/ 619125 w 802481"/>
                <a:gd name="connsiteY7" fmla="*/ 10592 h 263004"/>
                <a:gd name="connsiteX8" fmla="*/ 771525 w 802481"/>
                <a:gd name="connsiteY8" fmla="*/ 43929 h 263004"/>
                <a:gd name="connsiteX9" fmla="*/ 802481 w 802481"/>
                <a:gd name="connsiteY9" fmla="*/ 60598 h 26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2481" h="263004">
                  <a:moveTo>
                    <a:pt x="0" y="263004"/>
                  </a:moveTo>
                  <a:lnTo>
                    <a:pt x="42862" y="212998"/>
                  </a:lnTo>
                  <a:cubicBezTo>
                    <a:pt x="56356" y="197123"/>
                    <a:pt x="63500" y="183629"/>
                    <a:pt x="80962" y="167754"/>
                  </a:cubicBezTo>
                  <a:cubicBezTo>
                    <a:pt x="98424" y="151879"/>
                    <a:pt x="121046" y="134814"/>
                    <a:pt x="147637" y="117748"/>
                  </a:cubicBezTo>
                  <a:cubicBezTo>
                    <a:pt x="174228" y="100682"/>
                    <a:pt x="205581" y="79647"/>
                    <a:pt x="240506" y="65360"/>
                  </a:cubicBezTo>
                  <a:cubicBezTo>
                    <a:pt x="275431" y="51072"/>
                    <a:pt x="311546" y="42738"/>
                    <a:pt x="357187" y="32023"/>
                  </a:cubicBezTo>
                  <a:cubicBezTo>
                    <a:pt x="402828" y="21308"/>
                    <a:pt x="470694" y="4639"/>
                    <a:pt x="514350" y="1067"/>
                  </a:cubicBezTo>
                  <a:cubicBezTo>
                    <a:pt x="558006" y="-2505"/>
                    <a:pt x="576262" y="3448"/>
                    <a:pt x="619125" y="10592"/>
                  </a:cubicBezTo>
                  <a:cubicBezTo>
                    <a:pt x="661988" y="17736"/>
                    <a:pt x="740966" y="35595"/>
                    <a:pt x="771525" y="43929"/>
                  </a:cubicBezTo>
                  <a:cubicBezTo>
                    <a:pt x="802084" y="52263"/>
                    <a:pt x="802282" y="56430"/>
                    <a:pt x="802481" y="60598"/>
                  </a:cubicBezTo>
                </a:path>
              </a:pathLst>
            </a:cu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2" name="任意多边形 17"/>
            <p:cNvSpPr/>
            <p:nvPr/>
          </p:nvSpPr>
          <p:spPr>
            <a:xfrm>
              <a:off x="6470382" y="1960207"/>
              <a:ext cx="312688" cy="606539"/>
            </a:xfrm>
            <a:custGeom>
              <a:avLst/>
              <a:gdLst>
                <a:gd name="connsiteX0" fmla="*/ 233363 w 312916"/>
                <a:gd name="connsiteY0" fmla="*/ 607219 h 607219"/>
                <a:gd name="connsiteX1" fmla="*/ 280988 w 312916"/>
                <a:gd name="connsiteY1" fmla="*/ 507206 h 607219"/>
                <a:gd name="connsiteX2" fmla="*/ 311944 w 312916"/>
                <a:gd name="connsiteY2" fmla="*/ 400050 h 607219"/>
                <a:gd name="connsiteX3" fmla="*/ 300038 w 312916"/>
                <a:gd name="connsiteY3" fmla="*/ 276225 h 607219"/>
                <a:gd name="connsiteX4" fmla="*/ 250032 w 312916"/>
                <a:gd name="connsiteY4" fmla="*/ 171450 h 607219"/>
                <a:gd name="connsiteX5" fmla="*/ 192882 w 312916"/>
                <a:gd name="connsiteY5" fmla="*/ 111919 h 607219"/>
                <a:gd name="connsiteX6" fmla="*/ 114300 w 312916"/>
                <a:gd name="connsiteY6" fmla="*/ 54769 h 607219"/>
                <a:gd name="connsiteX7" fmla="*/ 0 w 312916"/>
                <a:gd name="connsiteY7" fmla="*/ 0 h 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916" h="607219">
                  <a:moveTo>
                    <a:pt x="233363" y="607219"/>
                  </a:moveTo>
                  <a:cubicBezTo>
                    <a:pt x="250627" y="574476"/>
                    <a:pt x="267891" y="541734"/>
                    <a:pt x="280988" y="507206"/>
                  </a:cubicBezTo>
                  <a:cubicBezTo>
                    <a:pt x="294085" y="472678"/>
                    <a:pt x="308769" y="438547"/>
                    <a:pt x="311944" y="400050"/>
                  </a:cubicBezTo>
                  <a:cubicBezTo>
                    <a:pt x="315119" y="361553"/>
                    <a:pt x="310357" y="314325"/>
                    <a:pt x="300038" y="276225"/>
                  </a:cubicBezTo>
                  <a:cubicBezTo>
                    <a:pt x="289719" y="238125"/>
                    <a:pt x="267891" y="198834"/>
                    <a:pt x="250032" y="171450"/>
                  </a:cubicBezTo>
                  <a:cubicBezTo>
                    <a:pt x="232173" y="144066"/>
                    <a:pt x="215504" y="131366"/>
                    <a:pt x="192882" y="111919"/>
                  </a:cubicBezTo>
                  <a:cubicBezTo>
                    <a:pt x="170260" y="92472"/>
                    <a:pt x="146447" y="73422"/>
                    <a:pt x="114300" y="54769"/>
                  </a:cubicBezTo>
                  <a:cubicBezTo>
                    <a:pt x="82153" y="36116"/>
                    <a:pt x="41076" y="18058"/>
                    <a:pt x="0" y="0"/>
                  </a:cubicBez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3" name="右箭头 62"/>
            <p:cNvSpPr/>
            <p:nvPr/>
          </p:nvSpPr>
          <p:spPr>
            <a:xfrm rot="21079377">
              <a:off x="7108455" y="2280942"/>
              <a:ext cx="82537" cy="63512"/>
            </a:xfrm>
            <a:prstGeom prst="rightArrow">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84" name="椭圆 63"/>
            <p:cNvSpPr/>
            <p:nvPr/>
          </p:nvSpPr>
          <p:spPr>
            <a:xfrm>
              <a:off x="1084858" y="1736327"/>
              <a:ext cx="6920391" cy="2526188"/>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185" name="TextBox 21"/>
            <p:cNvSpPr txBox="1">
              <a:spLocks noChangeArrowheads="1"/>
            </p:cNvSpPr>
            <p:nvPr/>
          </p:nvSpPr>
          <p:spPr bwMode="auto">
            <a:xfrm>
              <a:off x="2715568" y="2419359"/>
              <a:ext cx="215074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algn="ctr" eaLnBrk="1" hangingPunct="1"/>
              <a:r>
                <a:rPr lang="en-US" altLang="zh-CN" sz="1100" b="1" dirty="0">
                  <a:solidFill>
                    <a:srgbClr val="C00000"/>
                  </a:solidFill>
                  <a:latin typeface="Times New Roman" charset="0"/>
                  <a:cs typeface="Times New Roman" charset="0"/>
                </a:rPr>
                <a:t>High Energy</a:t>
              </a:r>
              <a:r>
                <a:rPr lang="zh-CN" altLang="en-US" sz="1100" b="1" dirty="0">
                  <a:solidFill>
                    <a:srgbClr val="C00000"/>
                  </a:solidFill>
                  <a:latin typeface="Times New Roman" charset="0"/>
                  <a:cs typeface="Times New Roman" charset="0"/>
                </a:rPr>
                <a:t> </a:t>
              </a:r>
              <a:r>
                <a:rPr lang="en-US" altLang="zh-CN" sz="1100" b="1" dirty="0">
                  <a:solidFill>
                    <a:srgbClr val="C00000"/>
                  </a:solidFill>
                  <a:latin typeface="Times New Roman" charset="0"/>
                  <a:cs typeface="Times New Roman" charset="0"/>
                </a:rPr>
                <a:t>Booster(7.2Km)</a:t>
              </a:r>
            </a:p>
          </p:txBody>
        </p:sp>
      </p:gr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8C5AA4C7-82A7-CD4D-9A12-2FF818268F2D}" type="slidenum">
              <a:rPr lang="en-US" smtClean="0"/>
              <a:pPr>
                <a:defRPr/>
              </a:pPr>
              <a:t>17</a:t>
            </a:fld>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75"/>
                                        </p:tgtEl>
                                        <p:attrNameLst>
                                          <p:attrName>style.visibility</p:attrName>
                                        </p:attrNameLst>
                                      </p:cBhvr>
                                      <p:to>
                                        <p:strVal val="hidden"/>
                                      </p:to>
                                    </p:set>
                                  </p:childTnLst>
                                </p:cTn>
                              </p:par>
                            </p:childTnLst>
                          </p:cTn>
                        </p:par>
                        <p:par>
                          <p:cTn id="7" fill="hold">
                            <p:stCondLst>
                              <p:cond delay="0"/>
                            </p:stCondLst>
                            <p:childTnLst>
                              <p:par>
                                <p:cTn id="8" presetID="9" presetClass="entr" presetSubtype="0" fill="hold" nodeType="afterEffect">
                                  <p:stCondLst>
                                    <p:cond delay="0"/>
                                  </p:stCondLst>
                                  <p:childTnLst>
                                    <p:set>
                                      <p:cBhvr>
                                        <p:cTn id="9" dur="1" fill="hold">
                                          <p:stCondLst>
                                            <p:cond delay="0"/>
                                          </p:stCondLst>
                                        </p:cTn>
                                        <p:tgtEl>
                                          <p:spTgt spid="144"/>
                                        </p:tgtEl>
                                        <p:attrNameLst>
                                          <p:attrName>style.visibility</p:attrName>
                                        </p:attrNameLst>
                                      </p:cBhvr>
                                      <p:to>
                                        <p:strVal val="visible"/>
                                      </p:to>
                                    </p:set>
                                    <p:animEffect transition="in" filter="dissolve">
                                      <p:cBhvr>
                                        <p:cTn id="10" dur="500"/>
                                        <p:tgtEl>
                                          <p:spTgt spid="14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500" fill="hold"/>
                                        <p:tgtEl>
                                          <p:spTgt spid="73"/>
                                        </p:tgtEl>
                                        <p:attrNameLst>
                                          <p:attrName>ppt_x</p:attrName>
                                        </p:attrNameLst>
                                      </p:cBhvr>
                                      <p:tavLst>
                                        <p:tav tm="0">
                                          <p:val>
                                            <p:strVal val="#ppt_x"/>
                                          </p:val>
                                        </p:tav>
                                        <p:tav tm="100000">
                                          <p:val>
                                            <p:strVal val="#ppt_x"/>
                                          </p:val>
                                        </p:tav>
                                      </p:tavLst>
                                    </p:anim>
                                    <p:anim calcmode="lin" valueType="num">
                                      <p:cBhvr additive="base">
                                        <p:cTn id="16"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a:defRPr/>
            </a:pPr>
            <a:r>
              <a:rPr lang="en-GB" dirty="0" smtClean="0">
                <a:latin typeface="Arial" charset="0"/>
                <a:cs typeface="Arial Unicode MS" charset="0"/>
              </a:rPr>
              <a:t>CEPC Parameters</a:t>
            </a:r>
            <a:endParaRPr lang="en-GB" dirty="0">
              <a:latin typeface="Arial" charset="0"/>
              <a:cs typeface="Arial Unicode MS" charset="0"/>
            </a:endParaRPr>
          </a:p>
        </p:txBody>
      </p:sp>
      <p:graphicFrame>
        <p:nvGraphicFramePr>
          <p:cNvPr id="73" name="内容占位符 6"/>
          <p:cNvGraphicFramePr>
            <a:graphicFrameLocks/>
          </p:cNvGraphicFramePr>
          <p:nvPr>
            <p:extLst>
              <p:ext uri="{D42A27DB-BD31-4B8C-83A1-F6EECF244321}">
                <p14:modId xmlns:p14="http://schemas.microsoft.com/office/powerpoint/2010/main" val="3211808359"/>
              </p:ext>
            </p:extLst>
          </p:nvPr>
        </p:nvGraphicFramePr>
        <p:xfrm>
          <a:off x="0" y="1052656"/>
          <a:ext cx="9143999" cy="5760720"/>
        </p:xfrm>
        <a:graphic>
          <a:graphicData uri="http://schemas.openxmlformats.org/drawingml/2006/table">
            <a:tbl>
              <a:tblPr/>
              <a:tblGrid>
                <a:gridCol w="2160240"/>
                <a:gridCol w="1200133"/>
                <a:gridCol w="1120124"/>
                <a:gridCol w="2320258"/>
                <a:gridCol w="1200133"/>
                <a:gridCol w="1143111"/>
              </a:tblGrid>
              <a:tr h="144016">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rgbClr val="FF0000"/>
                          </a:solidFill>
                          <a:effectLst/>
                          <a:latin typeface="Calibri" pitchFamily="34" charset="0"/>
                          <a:ea typeface="宋体" pitchFamily="2" charset="-122"/>
                        </a:rPr>
                        <a:t>Parameter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F0000"/>
                          </a:solidFill>
                          <a:effectLst/>
                          <a:latin typeface="Calibri" pitchFamily="34" charset="0"/>
                          <a:ea typeface="宋体" pitchFamily="2" charset="-122"/>
                        </a:rPr>
                        <a:t>Unit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rgbClr val="FF0000"/>
                          </a:solidFill>
                          <a:effectLst/>
                          <a:latin typeface="Calibri" pitchFamily="34" charset="0"/>
                          <a:ea typeface="宋体" pitchFamily="2" charset="-122"/>
                        </a:rPr>
                        <a:t>Value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F0000"/>
                          </a:solidFill>
                          <a:effectLst/>
                          <a:latin typeface="Calibri" pitchFamily="34" charset="0"/>
                          <a:ea typeface="宋体" pitchFamily="2" charset="-122"/>
                        </a:rPr>
                        <a:t>Parameter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F0000"/>
                          </a:solidFill>
                          <a:effectLst/>
                          <a:latin typeface="Calibri" pitchFamily="34" charset="0"/>
                          <a:ea typeface="宋体" pitchFamily="2" charset="-122"/>
                        </a:rPr>
                        <a:t>Unit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smtClean="0">
                          <a:ln>
                            <a:noFill/>
                          </a:ln>
                          <a:solidFill>
                            <a:srgbClr val="FF0000"/>
                          </a:solidFill>
                          <a:effectLst/>
                          <a:latin typeface="Calibri" pitchFamily="34" charset="0"/>
                          <a:ea typeface="宋体" pitchFamily="2" charset="-122"/>
                        </a:rPr>
                        <a:t>Value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210304">
                <a:tc>
                  <a:txBody>
                    <a:bodyPr/>
                    <a:lstStyle/>
                    <a:p>
                      <a:r>
                        <a:rPr lang="en-US" altLang="zh-CN" sz="1600" b="1" dirty="0" smtClean="0">
                          <a:solidFill>
                            <a:srgbClr val="C00000"/>
                          </a:solidFill>
                          <a:latin typeface="Calibri" panose="020F0502020204030204" pitchFamily="34" charset="0"/>
                        </a:rPr>
                        <a:t>Beam </a:t>
                      </a:r>
                      <a:r>
                        <a:rPr lang="en-US" altLang="zh-CN" sz="1600" b="1" dirty="0" smtClean="0">
                          <a:solidFill>
                            <a:srgbClr val="C00000"/>
                          </a:solidFill>
                          <a:latin typeface="Calibri" panose="020F0502020204030204" pitchFamily="34" charset="0"/>
                        </a:rPr>
                        <a:t>Energy</a:t>
                      </a:r>
                      <a:endParaRPr lang="zh-CN" altLang="en-US" sz="1600" b="1" dirty="0">
                        <a:solidFill>
                          <a:srgbClr val="C00000"/>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err="1" smtClean="0">
                          <a:ln>
                            <a:noFill/>
                          </a:ln>
                          <a:solidFill>
                            <a:srgbClr val="C00000"/>
                          </a:solidFill>
                          <a:effectLst/>
                          <a:latin typeface="Calibri" pitchFamily="34" charset="0"/>
                          <a:ea typeface="宋体" pitchFamily="2" charset="-122"/>
                        </a:rPr>
                        <a:t>GeV</a:t>
                      </a:r>
                      <a:endParaRPr kumimoji="0" lang="en-US" altLang="zh-CN" sz="1600" b="1" i="0" u="none" strike="noStrike" cap="none" normalizeH="0" baseline="0" dirty="0" smtClean="0">
                        <a:ln>
                          <a:noFill/>
                        </a:ln>
                        <a:solidFill>
                          <a:srgbClr val="C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120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Circumference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rgbClr val="C00000"/>
                          </a:solidFill>
                          <a:effectLst/>
                          <a:latin typeface="Calibri" pitchFamily="34" charset="0"/>
                          <a:ea typeface="宋体" pitchFamily="2" charset="-122"/>
                        </a:rPr>
                        <a:t>km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rgbClr val="C00000"/>
                          </a:solidFill>
                          <a:effectLst/>
                          <a:latin typeface="Calibri" pitchFamily="34" charset="0"/>
                          <a:ea typeface="宋体" pitchFamily="2" charset="-122"/>
                        </a:rPr>
                        <a:t>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0811">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Number of IP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dirty="0" smtClean="0">
                        <a:ln>
                          <a:noFill/>
                        </a:ln>
                        <a:solidFill>
                          <a:srgbClr val="C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L</a:t>
                      </a:r>
                      <a:r>
                        <a:rPr kumimoji="0" lang="en-US" altLang="zh-CN" sz="1600" b="1" i="0" u="none" strike="noStrike" cap="none" normalizeH="0" baseline="-25000" dirty="0" smtClean="0">
                          <a:ln>
                            <a:noFill/>
                          </a:ln>
                          <a:solidFill>
                            <a:srgbClr val="C00000"/>
                          </a:solidFill>
                          <a:effectLst/>
                          <a:latin typeface="Calibri" pitchFamily="34" charset="0"/>
                          <a:ea typeface="宋体" pitchFamily="2" charset="-122"/>
                        </a:rPr>
                        <a:t>0 </a:t>
                      </a: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/IP (10</a:t>
                      </a:r>
                      <a:r>
                        <a:rPr kumimoji="0" lang="en-US" altLang="zh-CN" sz="1600" b="1" i="0" u="none" strike="noStrike" cap="none" normalizeH="0" baseline="30000" dirty="0" smtClean="0">
                          <a:ln>
                            <a:noFill/>
                          </a:ln>
                          <a:solidFill>
                            <a:srgbClr val="C00000"/>
                          </a:solidFill>
                          <a:effectLst/>
                          <a:latin typeface="Calibri" pitchFamily="34" charset="0"/>
                          <a:ea typeface="宋体" pitchFamily="2" charset="-122"/>
                        </a:rPr>
                        <a:t>34</a:t>
                      </a: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cm</a:t>
                      </a:r>
                      <a:r>
                        <a:rPr kumimoji="0" lang="en-US" altLang="zh-CN" sz="1600" b="1" i="0" u="none" strike="noStrike" cap="none" normalizeH="0" baseline="30000" dirty="0" smtClean="0">
                          <a:ln>
                            <a:noFill/>
                          </a:ln>
                          <a:solidFill>
                            <a:srgbClr val="C00000"/>
                          </a:solidFill>
                          <a:effectLst/>
                          <a:latin typeface="Calibri" pitchFamily="34" charset="0"/>
                          <a:ea typeface="宋体" pitchFamily="2" charset="-122"/>
                        </a:rPr>
                        <a:t>-2</a:t>
                      </a: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s</a:t>
                      </a:r>
                      <a:r>
                        <a:rPr kumimoji="0" lang="en-US" altLang="zh-CN" sz="1600" b="1" i="0" u="none" strike="noStrike" cap="none" normalizeH="0" baseline="30000" dirty="0" smtClean="0">
                          <a:ln>
                            <a:noFill/>
                          </a:ln>
                          <a:solidFill>
                            <a:srgbClr val="C00000"/>
                          </a:solidFill>
                          <a:effectLst/>
                          <a:latin typeface="Calibri" pitchFamily="34" charset="0"/>
                          <a:ea typeface="宋体" pitchFamily="2" charset="-122"/>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2.62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108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No. of Higgs/year/IP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dirty="0" smtClean="0">
                        <a:ln>
                          <a:noFill/>
                        </a:ln>
                        <a:solidFill>
                          <a:srgbClr val="C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1E+05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Power(wall)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MW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200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1081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e+ polarization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dirty="0" smtClean="0">
                        <a:ln>
                          <a:noFill/>
                        </a:ln>
                        <a:solidFill>
                          <a:srgbClr val="C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e- polarization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600" b="1" i="0" u="none" strike="noStrike" cap="none" normalizeH="0" baseline="0" dirty="0" smtClean="0">
                        <a:ln>
                          <a:noFill/>
                        </a:ln>
                        <a:solidFill>
                          <a:srgbClr val="C00000"/>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rgbClr val="C00000"/>
                          </a:solidFill>
                          <a:effectLst/>
                          <a:latin typeface="Calibri" pitchFamily="34" charset="0"/>
                          <a:ea typeface="宋体" pitchFamily="2" charset="-122"/>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10811">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Bending radius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km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6.2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N</a:t>
                      </a:r>
                      <a:r>
                        <a:rPr kumimoji="0" lang="en-US" altLang="zh-CN" sz="1600" b="1" i="0" u="none" strike="noStrike" cap="none" normalizeH="0" baseline="-25000" dirty="0" smtClean="0">
                          <a:ln>
                            <a:noFill/>
                          </a:ln>
                          <a:solidFill>
                            <a:schemeClr val="tx1"/>
                          </a:solidFill>
                          <a:effectLst/>
                          <a:latin typeface="Calibri" pitchFamily="34" charset="0"/>
                          <a:ea typeface="宋体" pitchFamily="2" charset="-122"/>
                        </a:rPr>
                        <a:t>e</a:t>
                      </a: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/bunch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1E10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35.2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10811">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err="1" smtClean="0">
                          <a:ln>
                            <a:noFill/>
                          </a:ln>
                          <a:solidFill>
                            <a:schemeClr val="tx1"/>
                          </a:solidFill>
                          <a:effectLst/>
                          <a:latin typeface="Calibri" pitchFamily="34" charset="0"/>
                          <a:ea typeface="宋体" pitchFamily="2" charset="-122"/>
                        </a:rPr>
                        <a:t>N</a:t>
                      </a:r>
                      <a:r>
                        <a:rPr kumimoji="0" lang="en-US" altLang="zh-CN" sz="1600" b="1" i="0" u="none" strike="noStrike" cap="none" normalizeH="0" baseline="-25000" dirty="0" err="1" smtClean="0">
                          <a:ln>
                            <a:noFill/>
                          </a:ln>
                          <a:solidFill>
                            <a:schemeClr val="tx1"/>
                          </a:solidFill>
                          <a:effectLst/>
                          <a:latin typeface="Calibri" pitchFamily="34" charset="0"/>
                          <a:ea typeface="宋体" pitchFamily="2" charset="-122"/>
                        </a:rPr>
                        <a:t>b</a:t>
                      </a: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/beam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zh-CN" altLang="en-US" sz="1600" b="1" i="0" u="none" strike="noStrike" cap="none" normalizeH="0" baseline="0" dirty="0" smtClean="0">
                        <a:ln>
                          <a:noFill/>
                        </a:ln>
                        <a:solidFill>
                          <a:schemeClr val="tx1"/>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Beam current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mA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16.9</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0811">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SR loss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a:t>
                      </a:r>
                      <a:r>
                        <a:rPr kumimoji="0" lang="en-US" altLang="zh-CN" sz="1600" b="1" i="0" u="none" strike="noStrike" cap="none" normalizeH="0" baseline="0" dirty="0" err="1" smtClean="0">
                          <a:ln>
                            <a:noFill/>
                          </a:ln>
                          <a:solidFill>
                            <a:schemeClr val="tx1"/>
                          </a:solidFill>
                          <a:effectLst/>
                          <a:latin typeface="Calibri" pitchFamily="34" charset="0"/>
                          <a:ea typeface="宋体" pitchFamily="2" charset="-122"/>
                        </a:rPr>
                        <a:t>GeV</a:t>
                      </a: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/turn)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2.96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rPr>
                        <a:t>SR power/beam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rPr>
                        <a:t>MW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rPr>
                        <a:t>50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10811">
                <a:tc>
                  <a:txBody>
                    <a:bodyPr/>
                    <a:lstStyle/>
                    <a:p>
                      <a:r>
                        <a:rPr lang="en-US" altLang="zh-CN" sz="1600" b="1" i="0" u="none" strike="noStrike" kern="1200" baseline="0" dirty="0" smtClean="0">
                          <a:solidFill>
                            <a:schemeClr val="tx1"/>
                          </a:solidFill>
                          <a:latin typeface="Calibri" panose="020F0502020204030204" pitchFamily="34" charset="0"/>
                          <a:ea typeface="+mn-ea"/>
                          <a:cs typeface="+mn-cs"/>
                        </a:rPr>
                        <a:t>Critical energy of SR</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MeV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0.6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r>
                        <a:rPr lang="en-US" altLang="zh-CN" sz="1600" b="1" i="0" u="none" strike="noStrike" kern="1200" baseline="0" dirty="0" err="1" smtClean="0">
                          <a:solidFill>
                            <a:schemeClr val="tx1"/>
                          </a:solidFill>
                          <a:latin typeface="Symbol" panose="05050102010706020507" pitchFamily="18" charset="2"/>
                          <a:ea typeface="+mn-ea"/>
                          <a:cs typeface="+mn-cs"/>
                        </a:rPr>
                        <a:t>e</a:t>
                      </a:r>
                      <a:r>
                        <a:rPr lang="en-US" altLang="zh-CN" sz="1600" b="1" i="0" u="none" strike="noStrike" kern="1200" baseline="-25000" dirty="0" err="1" smtClean="0">
                          <a:solidFill>
                            <a:schemeClr val="tx1"/>
                          </a:solidFill>
                          <a:latin typeface="Calibri" panose="020F0502020204030204" pitchFamily="34" charset="0"/>
                          <a:ea typeface="+mn-ea"/>
                          <a:cs typeface="+mn-cs"/>
                        </a:rPr>
                        <a:t>x</a:t>
                      </a:r>
                      <a:r>
                        <a:rPr lang="en-US" altLang="zh-CN" sz="1600" b="1" i="0" u="none" strike="noStrike" kern="1200" baseline="0" dirty="0" err="1" smtClean="0">
                          <a:solidFill>
                            <a:schemeClr val="tx1"/>
                          </a:solidFill>
                          <a:latin typeface="Calibri" panose="020F0502020204030204" pitchFamily="34" charset="0"/>
                          <a:ea typeface="+mn-ea"/>
                          <a:cs typeface="+mn-cs"/>
                        </a:rPr>
                        <a:t>,n</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r>
                        <a:rPr lang="en-US" altLang="zh-CN" sz="1600" b="1" dirty="0" smtClean="0">
                          <a:solidFill>
                            <a:schemeClr val="tx1"/>
                          </a:solidFill>
                          <a:latin typeface="Calibri" panose="020F0502020204030204" pitchFamily="34" charset="0"/>
                        </a:rPr>
                        <a:t>mm-</a:t>
                      </a:r>
                      <a:r>
                        <a:rPr lang="en-US" altLang="zh-CN" sz="1600" b="1" dirty="0" err="1" smtClean="0">
                          <a:solidFill>
                            <a:schemeClr val="tx1"/>
                          </a:solidFill>
                          <a:latin typeface="Calibri" panose="020F0502020204030204" pitchFamily="34" charset="0"/>
                        </a:rPr>
                        <a:t>mrad</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r>
                        <a:rPr lang="en-US" altLang="zh-CN" sz="1600" b="1" dirty="0" smtClean="0">
                          <a:solidFill>
                            <a:schemeClr val="tx1"/>
                          </a:solidFill>
                          <a:latin typeface="Calibri" panose="020F0502020204030204" pitchFamily="34" charset="0"/>
                        </a:rPr>
                        <a:t>1.57E+06</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0811">
                <a:tc>
                  <a:txBody>
                    <a:bodyPr/>
                    <a:lstStyle/>
                    <a:p>
                      <a:r>
                        <a:rPr lang="en-US" altLang="zh-CN" sz="1600" b="1" i="0" u="none" strike="noStrike" kern="1200" baseline="0" dirty="0" err="1" smtClean="0">
                          <a:solidFill>
                            <a:schemeClr val="tx1"/>
                          </a:solidFill>
                          <a:latin typeface="Symbol" panose="05050102010706020507" pitchFamily="18" charset="2"/>
                          <a:ea typeface="+mn-ea"/>
                          <a:cs typeface="+mn-cs"/>
                        </a:rPr>
                        <a:t>e</a:t>
                      </a:r>
                      <a:r>
                        <a:rPr lang="en-US" altLang="zh-CN" sz="1600" b="1" i="0" u="none" strike="noStrike" kern="1200" baseline="-25000" dirty="0" err="1" smtClean="0">
                          <a:solidFill>
                            <a:schemeClr val="tx1"/>
                          </a:solidFill>
                          <a:latin typeface="Calibri" panose="020F0502020204030204" pitchFamily="34" charset="0"/>
                          <a:ea typeface="+mn-ea"/>
                          <a:cs typeface="+mn-cs"/>
                        </a:rPr>
                        <a:t>y</a:t>
                      </a:r>
                      <a:r>
                        <a:rPr lang="en-US" altLang="zh-CN" sz="1600" b="1" i="0" u="none" strike="noStrike" kern="1200" baseline="0" dirty="0" err="1" smtClean="0">
                          <a:solidFill>
                            <a:schemeClr val="tx1"/>
                          </a:solidFill>
                          <a:latin typeface="Calibri" panose="020F0502020204030204" pitchFamily="34" charset="0"/>
                          <a:ea typeface="+mn-ea"/>
                          <a:cs typeface="+mn-cs"/>
                        </a:rPr>
                        <a:t>,n</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mm-</a:t>
                      </a:r>
                      <a:r>
                        <a:rPr lang="en-US" altLang="zh-CN" sz="1600" b="1" dirty="0" err="1" smtClean="0">
                          <a:solidFill>
                            <a:schemeClr val="tx1"/>
                          </a:solidFill>
                          <a:latin typeface="Calibri" panose="020F0502020204030204" pitchFamily="34" charset="0"/>
                        </a:rPr>
                        <a:t>mrad</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7.75E+03</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sym typeface="Symbol" pitchFamily="18" charset="2"/>
                        </a:rPr>
                        <a:t></a:t>
                      </a:r>
                      <a:r>
                        <a:rPr kumimoji="0" lang="en-US" altLang="zh-CN" sz="1600" b="1" i="0" u="none" strike="noStrike" cap="none" normalizeH="0" baseline="-25000" dirty="0" smtClean="0">
                          <a:ln>
                            <a:noFill/>
                          </a:ln>
                          <a:solidFill>
                            <a:schemeClr val="tx1"/>
                          </a:solidFill>
                          <a:effectLst/>
                          <a:latin typeface="Calibri" pitchFamily="34" charset="0"/>
                          <a:ea typeface="宋体" pitchFamily="2" charset="-122"/>
                        </a:rPr>
                        <a:t>IP</a:t>
                      </a: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  (x/y)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200/1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310811">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Trans. size (x/y)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sym typeface="Symbol" pitchFamily="18" charset="2"/>
                        </a:rPr>
                        <a:t></a:t>
                      </a: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36.6/0.18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Bunch length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mm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0811">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Energy spread SR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a:t>
                      </a:r>
                      <a:endParaRPr kumimoji="0" lang="zh-CN" altLang="en-US" sz="1600" b="1" i="0" u="none" strike="noStrike" cap="none" normalizeH="0" baseline="0" dirty="0" smtClean="0">
                        <a:ln>
                          <a:noFill/>
                        </a:ln>
                        <a:solidFill>
                          <a:schemeClr val="tx1"/>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0.13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Full crossing angle</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err="1" smtClean="0">
                          <a:solidFill>
                            <a:schemeClr val="tx1"/>
                          </a:solidFill>
                          <a:latin typeface="Calibri" panose="020F0502020204030204" pitchFamily="34" charset="0"/>
                        </a:rPr>
                        <a:t>mrad</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0</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266640">
                <a:tc>
                  <a:txBody>
                    <a:bodyPr/>
                    <a:lstStyle/>
                    <a:p>
                      <a:r>
                        <a:rPr lang="en-US" altLang="zh-CN" sz="1400" b="1" dirty="0" smtClean="0">
                          <a:solidFill>
                            <a:schemeClr val="tx1"/>
                          </a:solidFill>
                          <a:latin typeface="Calibri" panose="020F0502020204030204" pitchFamily="34" charset="0"/>
                        </a:rPr>
                        <a:t>Lifetime due to </a:t>
                      </a:r>
                      <a:r>
                        <a:rPr lang="en-US" altLang="zh-CN" sz="1400" b="1" dirty="0" err="1" smtClean="0">
                          <a:solidFill>
                            <a:schemeClr val="tx1"/>
                          </a:solidFill>
                          <a:latin typeface="Calibri" panose="020F0502020204030204" pitchFamily="34" charset="0"/>
                        </a:rPr>
                        <a:t>Bhabha</a:t>
                      </a:r>
                      <a:endParaRPr lang="zh-CN" altLang="en-US" sz="14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r>
                        <a:rPr lang="en-US" altLang="zh-CN" sz="1600" b="1" dirty="0" smtClean="0">
                          <a:solidFill>
                            <a:schemeClr val="tx1"/>
                          </a:solidFill>
                          <a:latin typeface="Calibri" panose="020F0502020204030204" pitchFamily="34" charset="0"/>
                        </a:rPr>
                        <a:t>sec</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r>
                        <a:rPr lang="en-US" altLang="zh-CN" sz="1600" b="1" dirty="0" smtClean="0">
                          <a:solidFill>
                            <a:schemeClr val="tx1"/>
                          </a:solidFill>
                          <a:latin typeface="Calibri" panose="020F0502020204030204" pitchFamily="34" charset="0"/>
                        </a:rPr>
                        <a:t>930</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b="1" dirty="0" smtClean="0">
                          <a:solidFill>
                            <a:schemeClr val="tx1"/>
                          </a:solidFill>
                          <a:latin typeface="Calibri" panose="020F0502020204030204" pitchFamily="34" charset="0"/>
                        </a:rPr>
                        <a:t>Damping part. No.</a:t>
                      </a:r>
                      <a:r>
                        <a:rPr lang="en-US" altLang="zh-CN" sz="1400" b="1" baseline="0" dirty="0" smtClean="0">
                          <a:solidFill>
                            <a:schemeClr val="tx1"/>
                          </a:solidFill>
                          <a:latin typeface="Calibri" panose="020F0502020204030204" pitchFamily="34" charset="0"/>
                        </a:rPr>
                        <a:t> </a:t>
                      </a:r>
                      <a:r>
                        <a:rPr lang="en-US" altLang="zh-CN" sz="1400" b="1" dirty="0" smtClean="0">
                          <a:solidFill>
                            <a:schemeClr val="tx1"/>
                          </a:solidFill>
                          <a:latin typeface="Calibri" panose="020F0502020204030204" pitchFamily="34" charset="0"/>
                        </a:rPr>
                        <a:t>(x/y/z)</a:t>
                      </a:r>
                      <a:endParaRPr lang="zh-CN" altLang="en-US" sz="1400" b="1" dirty="0" smtClean="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endParaRPr lang="zh-CN" altLang="en-US" sz="1600" b="1">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r>
                        <a:rPr lang="en-US" altLang="zh-CN" sz="1600" b="1" dirty="0" smtClean="0">
                          <a:solidFill>
                            <a:schemeClr val="tx1"/>
                          </a:solidFill>
                          <a:latin typeface="Calibri" panose="020F0502020204030204" pitchFamily="34" charset="0"/>
                        </a:rPr>
                        <a:t>1/1/2</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r>
              <a:tr h="310811">
                <a:tc>
                  <a:txBody>
                    <a:bodyPr/>
                    <a:lstStyle/>
                    <a:p>
                      <a:r>
                        <a:rPr lang="en-US" altLang="zh-CN" sz="1600" b="1" dirty="0" smtClean="0">
                          <a:solidFill>
                            <a:schemeClr val="tx1"/>
                          </a:solidFill>
                          <a:latin typeface="Calibri" panose="020F0502020204030204" pitchFamily="34" charset="0"/>
                        </a:rPr>
                        <a:t>b-b tune shift x/y </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endParaRPr lang="zh-CN" altLang="en-US" sz="1600" b="1">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0.1/0.1</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Syn. </a:t>
                      </a:r>
                      <a:r>
                        <a:rPr lang="en-US" altLang="zh-CN" sz="1600" b="1" dirty="0" err="1" smtClean="0">
                          <a:solidFill>
                            <a:schemeClr val="tx1"/>
                          </a:solidFill>
                          <a:latin typeface="Calibri" panose="020F0502020204030204" pitchFamily="34" charset="0"/>
                        </a:rPr>
                        <a:t>Osci</a:t>
                      </a:r>
                      <a:r>
                        <a:rPr lang="en-US" altLang="zh-CN" sz="1600" b="1" dirty="0" smtClean="0">
                          <a:solidFill>
                            <a:schemeClr val="tx1"/>
                          </a:solidFill>
                          <a:latin typeface="Calibri" panose="020F0502020204030204" pitchFamily="34" charset="0"/>
                        </a:rPr>
                        <a:t>. tune</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0.13</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44328">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RF voltage </a:t>
                      </a:r>
                      <a:r>
                        <a:rPr kumimoji="0" lang="en-US" altLang="zh-CN" sz="1600" b="1" i="0" u="none" strike="noStrike" cap="none" normalizeH="0" baseline="0" dirty="0" err="1" smtClean="0">
                          <a:ln>
                            <a:noFill/>
                          </a:ln>
                          <a:solidFill>
                            <a:schemeClr val="tx1"/>
                          </a:solidFill>
                          <a:effectLst/>
                          <a:latin typeface="Calibri" pitchFamily="34" charset="0"/>
                          <a:ea typeface="宋体" pitchFamily="2" charset="-122"/>
                        </a:rPr>
                        <a:t>V</a:t>
                      </a:r>
                      <a:r>
                        <a:rPr kumimoji="0" lang="en-US" altLang="zh-CN" sz="1600" b="1" i="0" u="none" strike="noStrike" cap="none" normalizeH="0" baseline="-25000" dirty="0" err="1" smtClean="0">
                          <a:ln>
                            <a:noFill/>
                          </a:ln>
                          <a:solidFill>
                            <a:schemeClr val="tx1"/>
                          </a:solidFill>
                          <a:effectLst/>
                          <a:latin typeface="Calibri" pitchFamily="34" charset="0"/>
                          <a:ea typeface="宋体" pitchFamily="2" charset="-122"/>
                        </a:rPr>
                        <a:t>rf</a:t>
                      </a:r>
                      <a:endParaRPr kumimoji="0" lang="en-US" altLang="zh-CN" sz="1600" b="1" i="0" u="none" strike="noStrike" cap="none" normalizeH="0" baseline="-25000" dirty="0" smtClean="0">
                        <a:ln>
                          <a:noFill/>
                        </a:ln>
                        <a:solidFill>
                          <a:schemeClr val="tx1"/>
                        </a:solidFill>
                        <a:effectLst/>
                        <a:latin typeface="Calibri" pitchFamily="34" charset="0"/>
                        <a:ea typeface="宋体" pitchFamily="2" charset="-122"/>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rPr>
                        <a:t>GV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smtClean="0">
                          <a:ln>
                            <a:noFill/>
                          </a:ln>
                          <a:solidFill>
                            <a:schemeClr val="tx1"/>
                          </a:solidFill>
                          <a:effectLst/>
                          <a:latin typeface="Calibri" pitchFamily="34" charset="0"/>
                          <a:ea typeface="宋体" pitchFamily="2" charset="-122"/>
                        </a:rPr>
                        <a:t>4.2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Mom. compaction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1E-4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lvl1pPr>
                        <a:spcBef>
                          <a:spcPct val="20000"/>
                        </a:spcBef>
                        <a:defRPr sz="2400" b="1">
                          <a:solidFill>
                            <a:srgbClr val="3333CC"/>
                          </a:solidFill>
                          <a:latin typeface="Calibri" pitchFamily="34" charset="0"/>
                          <a:ea typeface="宋体" pitchFamily="2" charset="-122"/>
                        </a:defRPr>
                      </a:lvl1pPr>
                      <a:lvl2pPr marL="742950" indent="-285750">
                        <a:spcBef>
                          <a:spcPct val="20000"/>
                        </a:spcBef>
                        <a:defRPr sz="2000" b="1">
                          <a:solidFill>
                            <a:srgbClr val="660033"/>
                          </a:solidFill>
                          <a:latin typeface="Calibri" pitchFamily="34" charset="0"/>
                          <a:ea typeface="宋体" pitchFamily="2" charset="-122"/>
                        </a:defRPr>
                      </a:lvl2pPr>
                      <a:lvl3pPr marL="1143000" indent="-228600">
                        <a:spcBef>
                          <a:spcPct val="20000"/>
                        </a:spcBef>
                        <a:defRPr b="1">
                          <a:solidFill>
                            <a:srgbClr val="000066"/>
                          </a:solidFill>
                          <a:latin typeface="Calibri" pitchFamily="34" charset="0"/>
                          <a:ea typeface="宋体" pitchFamily="2" charset="-122"/>
                        </a:defRPr>
                      </a:lvl3pPr>
                      <a:lvl4pPr marL="1600200" indent="-228600">
                        <a:spcBef>
                          <a:spcPct val="20000"/>
                        </a:spcBef>
                        <a:defRPr sz="1600" b="1">
                          <a:solidFill>
                            <a:srgbClr val="006600"/>
                          </a:solidFill>
                          <a:latin typeface="Calibri" pitchFamily="34" charset="0"/>
                          <a:ea typeface="宋体" pitchFamily="2" charset="-122"/>
                        </a:defRPr>
                      </a:lvl4pPr>
                      <a:lvl5pPr marL="2057400" indent="-228600">
                        <a:spcBef>
                          <a:spcPct val="20000"/>
                        </a:spcBef>
                        <a:defRPr sz="1400" b="1">
                          <a:solidFill>
                            <a:schemeClr val="tx1"/>
                          </a:solidFill>
                          <a:latin typeface="Calibri" pitchFamily="34" charset="0"/>
                          <a:ea typeface="宋体" pitchFamily="2" charset="-122"/>
                        </a:defRPr>
                      </a:lvl5pPr>
                      <a:lvl6pPr marL="2514600" indent="-228600" fontAlgn="base">
                        <a:spcBef>
                          <a:spcPct val="20000"/>
                        </a:spcBef>
                        <a:spcAft>
                          <a:spcPct val="0"/>
                        </a:spcAft>
                        <a:defRPr sz="1400" b="1">
                          <a:solidFill>
                            <a:schemeClr val="tx1"/>
                          </a:solidFill>
                          <a:latin typeface="Calibri" pitchFamily="34" charset="0"/>
                          <a:ea typeface="宋体" pitchFamily="2" charset="-122"/>
                        </a:defRPr>
                      </a:lvl6pPr>
                      <a:lvl7pPr marL="2971800" indent="-228600" fontAlgn="base">
                        <a:spcBef>
                          <a:spcPct val="20000"/>
                        </a:spcBef>
                        <a:spcAft>
                          <a:spcPct val="0"/>
                        </a:spcAft>
                        <a:defRPr sz="1400" b="1">
                          <a:solidFill>
                            <a:schemeClr val="tx1"/>
                          </a:solidFill>
                          <a:latin typeface="Calibri" pitchFamily="34" charset="0"/>
                          <a:ea typeface="宋体" pitchFamily="2" charset="-122"/>
                        </a:defRPr>
                      </a:lvl7pPr>
                      <a:lvl8pPr marL="3429000" indent="-228600" fontAlgn="base">
                        <a:spcBef>
                          <a:spcPct val="20000"/>
                        </a:spcBef>
                        <a:spcAft>
                          <a:spcPct val="0"/>
                        </a:spcAft>
                        <a:defRPr sz="1400" b="1">
                          <a:solidFill>
                            <a:schemeClr val="tx1"/>
                          </a:solidFill>
                          <a:latin typeface="Calibri" pitchFamily="34" charset="0"/>
                          <a:ea typeface="宋体" pitchFamily="2" charset="-122"/>
                        </a:defRPr>
                      </a:lvl8pPr>
                      <a:lvl9pPr marL="3886200" indent="-228600" fontAlgn="base">
                        <a:spcBef>
                          <a:spcPct val="20000"/>
                        </a:spcBef>
                        <a:spcAft>
                          <a:spcPct val="0"/>
                        </a:spcAft>
                        <a:defRPr sz="1400" b="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tx1"/>
                          </a:solidFill>
                          <a:effectLst/>
                          <a:latin typeface="Calibri" pitchFamily="34" charset="0"/>
                          <a:ea typeface="宋体" pitchFamily="2" charset="-122"/>
                        </a:rPr>
                        <a:t>0.4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0">
                <a:tc>
                  <a:txBody>
                    <a:bodyPr/>
                    <a:lstStyle/>
                    <a:p>
                      <a:r>
                        <a:rPr lang="en-US" altLang="zh-CN" sz="1600" b="1" dirty="0" smtClean="0">
                          <a:solidFill>
                            <a:schemeClr val="tx1"/>
                          </a:solidFill>
                          <a:latin typeface="Calibri" panose="020F0502020204030204" pitchFamily="34" charset="0"/>
                        </a:rPr>
                        <a:t>Long. Damping time </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turns</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40.5</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Ave.</a:t>
                      </a:r>
                      <a:r>
                        <a:rPr lang="en-US" altLang="zh-CN" sz="1600" b="1" baseline="0" dirty="0" smtClean="0">
                          <a:solidFill>
                            <a:schemeClr val="tx1"/>
                          </a:solidFill>
                          <a:latin typeface="Calibri" panose="020F0502020204030204" pitchFamily="34" charset="0"/>
                        </a:rPr>
                        <a:t> </a:t>
                      </a:r>
                      <a:r>
                        <a:rPr lang="en-US" altLang="zh-CN" sz="1600" b="1" dirty="0" smtClean="0">
                          <a:solidFill>
                            <a:schemeClr val="tx1"/>
                          </a:solidFill>
                          <a:latin typeface="Calibri" panose="020F0502020204030204" pitchFamily="34" charset="0"/>
                        </a:rPr>
                        <a:t>No.</a:t>
                      </a:r>
                      <a:r>
                        <a:rPr lang="en-US" altLang="zh-CN" sz="1600" b="1" baseline="0" dirty="0" smtClean="0">
                          <a:solidFill>
                            <a:schemeClr val="tx1"/>
                          </a:solidFill>
                          <a:latin typeface="Calibri" panose="020F0502020204030204" pitchFamily="34" charset="0"/>
                        </a:rPr>
                        <a:t> of photons</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0.59</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r h="149736">
                <a:tc>
                  <a:txBody>
                    <a:bodyPr/>
                    <a:lstStyle/>
                    <a:p>
                      <a:r>
                        <a:rPr lang="en-US" altLang="zh-CN" sz="1600" b="1" dirty="0" smtClean="0">
                          <a:solidFill>
                            <a:schemeClr val="tx1"/>
                          </a:solidFill>
                          <a:latin typeface="Calibri" panose="020F0502020204030204" pitchFamily="34" charset="0"/>
                        </a:rPr>
                        <a:t>dB beam-beam</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r>
                        <a:rPr lang="en-US" altLang="zh-CN" sz="1600" b="1" dirty="0" smtClean="0">
                          <a:solidFill>
                            <a:schemeClr val="tx1"/>
                          </a:solidFill>
                          <a:latin typeface="Calibri" panose="020F0502020204030204" pitchFamily="34" charset="0"/>
                        </a:rPr>
                        <a:t>0.014</a:t>
                      </a:r>
                      <a:endParaRPr lang="zh-CN" altLang="en-US" sz="1600" b="1" dirty="0">
                        <a:solidFill>
                          <a:schemeClr val="tx1"/>
                        </a:solidFill>
                        <a:latin typeface="Calibri" panose="020F0502020204030204"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endParaRPr lang="zh-CN" altLang="en-US">
                        <a:solidFill>
                          <a:schemeClr val="tx1"/>
                        </a:solidFill>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endParaRPr lang="zh-CN" altLang="en-US">
                        <a:solidFill>
                          <a:schemeClr val="tx1"/>
                        </a:solidFill>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endParaRPr lang="zh-CN" altLang="en-US" dirty="0">
                        <a:solidFill>
                          <a:schemeClr val="tx1"/>
                        </a:solidFill>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r>
            </a:tbl>
          </a:graphicData>
        </a:graphic>
      </p:graphicFrame>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8C5AA4C7-82A7-CD4D-9A12-2FF818268F2D}" type="slidenum">
              <a:rPr lang="en-US" smtClean="0"/>
              <a:pPr>
                <a:defRPr/>
              </a:pPr>
              <a:t>18</a:t>
            </a:fld>
            <a:endParaRPr lang="en-US"/>
          </a:p>
        </p:txBody>
      </p:sp>
    </p:spTree>
    <p:extLst>
      <p:ext uri="{BB962C8B-B14F-4D97-AF65-F5344CB8AC3E}">
        <p14:creationId xmlns:p14="http://schemas.microsoft.com/office/powerpoint/2010/main" val="17378210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a:defRPr/>
            </a:pPr>
            <a:r>
              <a:rPr lang="en-GB" dirty="0" err="1" smtClean="0">
                <a:latin typeface="Arial" charset="0"/>
                <a:cs typeface="Arial Unicode MS" charset="0"/>
              </a:rPr>
              <a:t>SppC</a:t>
            </a:r>
            <a:r>
              <a:rPr lang="en-GB" dirty="0" smtClean="0">
                <a:latin typeface="Arial" charset="0"/>
                <a:cs typeface="Arial Unicode MS" charset="0"/>
              </a:rPr>
              <a:t> Parameters</a:t>
            </a:r>
            <a:endParaRPr lang="en-GB" dirty="0">
              <a:latin typeface="Arial" charset="0"/>
              <a:cs typeface="Arial Unicode MS" charset="0"/>
            </a:endParaRPr>
          </a:p>
        </p:txBody>
      </p:sp>
      <p:graphicFrame>
        <p:nvGraphicFramePr>
          <p:cNvPr id="4" name="内容占位符 3"/>
          <p:cNvGraphicFramePr>
            <a:graphicFrameLocks/>
          </p:cNvGraphicFramePr>
          <p:nvPr>
            <p:extLst>
              <p:ext uri="{D42A27DB-BD31-4B8C-83A1-F6EECF244321}">
                <p14:modId xmlns:p14="http://schemas.microsoft.com/office/powerpoint/2010/main" val="1235766835"/>
              </p:ext>
            </p:extLst>
          </p:nvPr>
        </p:nvGraphicFramePr>
        <p:xfrm>
          <a:off x="468313" y="1191784"/>
          <a:ext cx="8229600" cy="5189544"/>
        </p:xfrm>
        <a:graphic>
          <a:graphicData uri="http://schemas.openxmlformats.org/drawingml/2006/table">
            <a:tbl>
              <a:tblPr/>
              <a:tblGrid>
                <a:gridCol w="5051425"/>
                <a:gridCol w="1511300"/>
                <a:gridCol w="1666875"/>
              </a:tblGrid>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chemeClr val="bg1"/>
                          </a:solidFill>
                          <a:effectLst/>
                          <a:latin typeface="Times New Roman" charset="0"/>
                          <a:ea typeface="宋体" charset="0"/>
                          <a:cs typeface="Times New Roman" charset="0"/>
                        </a:rPr>
                        <a:t>Parameter</a:t>
                      </a:r>
                      <a:endParaRPr kumimoji="0" lang="zh-CN" sz="1800" b="1" i="0" u="none" strike="noStrike" cap="none" normalizeH="0" baseline="0">
                        <a:ln>
                          <a:noFill/>
                        </a:ln>
                        <a:solidFill>
                          <a:schemeClr val="bg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chemeClr val="bg1"/>
                          </a:solidFill>
                          <a:effectLst/>
                          <a:latin typeface="Times New Roman" charset="0"/>
                          <a:ea typeface="宋体" charset="0"/>
                          <a:cs typeface="Times New Roman" charset="0"/>
                        </a:rPr>
                        <a:t>Value</a:t>
                      </a:r>
                      <a:endParaRPr kumimoji="0" lang="zh-CN" sz="1800" b="1" i="0" u="none" strike="noStrike" cap="none" normalizeH="0" baseline="0">
                        <a:ln>
                          <a:noFill/>
                        </a:ln>
                        <a:solidFill>
                          <a:schemeClr val="bg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chemeClr val="bg1"/>
                          </a:solidFill>
                          <a:effectLst/>
                          <a:latin typeface="Times New Roman" charset="0"/>
                          <a:ea typeface="宋体" charset="0"/>
                          <a:cs typeface="Times New Roman" charset="0"/>
                        </a:rPr>
                        <a:t>Unit</a:t>
                      </a:r>
                      <a:endParaRPr kumimoji="0" lang="zh-CN" sz="1800" b="1" i="0" u="none" strike="noStrike" cap="none" normalizeH="0" baseline="0">
                        <a:ln>
                          <a:noFill/>
                        </a:ln>
                        <a:solidFill>
                          <a:schemeClr val="bg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dirty="0">
                          <a:ln>
                            <a:noFill/>
                          </a:ln>
                          <a:solidFill>
                            <a:srgbClr val="000000"/>
                          </a:solidFill>
                          <a:effectLst/>
                          <a:latin typeface="Times New Roman" charset="0"/>
                          <a:ea typeface="宋体" charset="0"/>
                          <a:cs typeface="Times New Roman" charset="0"/>
                        </a:rPr>
                        <a:t>Circumference</a:t>
                      </a:r>
                      <a:endParaRPr kumimoji="0" lang="zh-CN" sz="1800" b="1" i="0" u="none" strike="noStrike" cap="none" normalizeH="0" baseline="0" dirty="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52</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rgbClr val="000000"/>
                          </a:solidFill>
                          <a:effectLst/>
                          <a:latin typeface="Times New Roman" charset="0"/>
                          <a:ea typeface="宋体" charset="0"/>
                          <a:cs typeface="Times New Roman" charset="0"/>
                        </a:rPr>
                        <a:t>km</a:t>
                      </a:r>
                      <a:endParaRPr kumimoji="0" lang="zh-CN" sz="1800" b="0"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Beam energy</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35 </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rgbClr val="000000"/>
                          </a:solidFill>
                          <a:effectLst/>
                          <a:latin typeface="Times New Roman" charset="0"/>
                          <a:ea typeface="宋体" charset="0"/>
                          <a:cs typeface="Times New Roman" charset="0"/>
                        </a:rPr>
                        <a:t>TeV</a:t>
                      </a:r>
                      <a:endParaRPr kumimoji="0" lang="zh-CN" sz="1800" b="0"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Dipole field</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20</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rgbClr val="000000"/>
                          </a:solidFill>
                          <a:effectLst/>
                          <a:latin typeface="Times New Roman" charset="0"/>
                          <a:ea typeface="宋体" charset="0"/>
                          <a:cs typeface="Times New Roman" charset="0"/>
                        </a:rPr>
                        <a:t>T</a:t>
                      </a:r>
                      <a:endParaRPr kumimoji="0" lang="zh-CN" sz="1800" b="0"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Injection energy </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2.1 </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rgbClr val="000000"/>
                          </a:solidFill>
                          <a:effectLst/>
                          <a:latin typeface="Times New Roman" charset="0"/>
                          <a:ea typeface="宋体" charset="0"/>
                          <a:cs typeface="Times New Roman" charset="0"/>
                        </a:rPr>
                        <a:t>TeV</a:t>
                      </a:r>
                      <a:endParaRPr kumimoji="0" lang="zh-CN" sz="1800" b="0"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Number of IPs</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2 (4)</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endParaRPr kumimoji="0" lang="zh-CN" sz="1800" b="0" i="0" u="none" strike="noStrike" cap="none" normalizeH="0" baseline="0">
                        <a:ln>
                          <a:noFill/>
                        </a:ln>
                        <a:solidFill>
                          <a:srgbClr val="000000"/>
                        </a:solidFill>
                        <a:effectLst/>
                        <a:latin typeface="Calibri" charset="0"/>
                        <a:ea typeface="宋体" charset="0"/>
                        <a:cs typeface="宋体"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Peak luminosity per IP</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1.2E+35</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rgbClr val="000000"/>
                          </a:solidFill>
                          <a:effectLst/>
                          <a:latin typeface="Times New Roman" charset="0"/>
                          <a:ea typeface="宋体" charset="0"/>
                          <a:cs typeface="Times New Roman" charset="0"/>
                        </a:rPr>
                        <a:t>cm</a:t>
                      </a:r>
                      <a:r>
                        <a:rPr kumimoji="0" lang="en-US" altLang="zh-CN" sz="1800" b="0" i="0" u="none" strike="noStrike" cap="none" normalizeH="0" baseline="30000">
                          <a:ln>
                            <a:noFill/>
                          </a:ln>
                          <a:solidFill>
                            <a:srgbClr val="000000"/>
                          </a:solidFill>
                          <a:effectLst/>
                          <a:latin typeface="Times New Roman" charset="0"/>
                          <a:ea typeface="宋体" charset="0"/>
                          <a:cs typeface="Times New Roman" charset="0"/>
                        </a:rPr>
                        <a:t>-2</a:t>
                      </a:r>
                      <a:r>
                        <a:rPr kumimoji="0" lang="en-US" altLang="zh-CN" sz="1800" b="0" i="0" u="none" strike="noStrike" cap="none" normalizeH="0" baseline="0">
                          <a:ln>
                            <a:noFill/>
                          </a:ln>
                          <a:solidFill>
                            <a:srgbClr val="000000"/>
                          </a:solidFill>
                          <a:effectLst/>
                          <a:latin typeface="Times New Roman" charset="0"/>
                          <a:ea typeface="宋体" charset="0"/>
                          <a:cs typeface="Times New Roman" charset="0"/>
                        </a:rPr>
                        <a:t>s</a:t>
                      </a:r>
                      <a:r>
                        <a:rPr kumimoji="0" lang="en-US" altLang="zh-CN" sz="1800" b="0" i="0" u="none" strike="noStrike" cap="none" normalizeH="0" baseline="30000">
                          <a:ln>
                            <a:noFill/>
                          </a:ln>
                          <a:solidFill>
                            <a:srgbClr val="000000"/>
                          </a:solidFill>
                          <a:effectLst/>
                          <a:latin typeface="Times New Roman" charset="0"/>
                          <a:ea typeface="宋体" charset="0"/>
                          <a:cs typeface="Times New Roman" charset="0"/>
                        </a:rPr>
                        <a:t>-1</a:t>
                      </a:r>
                      <a:endParaRPr kumimoji="0" lang="zh-CN" sz="1800" b="0"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Beta function at collision</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0.75</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rgbClr val="000000"/>
                          </a:solidFill>
                          <a:effectLst/>
                          <a:latin typeface="Times New Roman" charset="0"/>
                          <a:ea typeface="宋体" charset="0"/>
                          <a:cs typeface="Times New Roman" charset="0"/>
                        </a:rPr>
                        <a:t>m</a:t>
                      </a:r>
                      <a:endParaRPr kumimoji="0" lang="zh-CN" sz="1800" b="0"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Circulating beam current </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1.0 </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rgbClr val="000000"/>
                          </a:solidFill>
                          <a:effectLst/>
                          <a:latin typeface="Times New Roman" charset="0"/>
                          <a:ea typeface="宋体" charset="0"/>
                          <a:cs typeface="Times New Roman" charset="0"/>
                        </a:rPr>
                        <a:t>A</a:t>
                      </a:r>
                      <a:endParaRPr kumimoji="0" lang="zh-CN" sz="1800" b="0"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Max beam-beam tune shift per IP</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Times New Roman" charset="0"/>
                          <a:ea typeface="宋体" charset="0"/>
                          <a:cs typeface="Times New Roman" charset="0"/>
                        </a:rPr>
                        <a:t>0.006</a:t>
                      </a:r>
                      <a:endParaRPr kumimoji="0" lang="zh-CN" sz="1800" b="0" i="0" u="none" strike="noStrike" cap="none" normalizeH="0" baseline="0">
                        <a:ln>
                          <a:noFill/>
                        </a:ln>
                        <a:solidFill>
                          <a:srgbClr val="FF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endParaRPr kumimoji="0" lang="zh-CN" sz="1800" b="0" i="0" u="none" strike="noStrike" cap="none" normalizeH="0" baseline="0">
                        <a:ln>
                          <a:noFill/>
                        </a:ln>
                        <a:solidFill>
                          <a:srgbClr val="000000"/>
                        </a:solidFill>
                        <a:effectLst/>
                        <a:latin typeface="Calibri" charset="0"/>
                        <a:ea typeface="宋体" charset="0"/>
                        <a:cs typeface="宋体"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Bunch separation</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25</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rgbClr val="000000"/>
                          </a:solidFill>
                          <a:effectLst/>
                          <a:latin typeface="Times New Roman" charset="0"/>
                          <a:ea typeface="宋体" charset="0"/>
                          <a:cs typeface="Times New Roman" charset="0"/>
                        </a:rPr>
                        <a:t>ns</a:t>
                      </a:r>
                      <a:endParaRPr kumimoji="0" lang="zh-CN" sz="1800" b="0"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0163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Bunch population</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2.0E+11</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0000"/>
                        </a:lnSpc>
                        <a:spcBef>
                          <a:spcPct val="0"/>
                        </a:spcBef>
                        <a:spcAft>
                          <a:spcPct val="0"/>
                        </a:spcAft>
                        <a:buClrTx/>
                        <a:buSzTx/>
                        <a:buFontTx/>
                        <a:buNone/>
                        <a:tabLst/>
                      </a:pPr>
                      <a:endParaRPr kumimoji="0" lang="zh-CN" sz="1800" b="0" i="0" u="none" strike="noStrike" cap="none" normalizeH="0" baseline="0">
                        <a:ln>
                          <a:noFill/>
                        </a:ln>
                        <a:solidFill>
                          <a:srgbClr val="000000"/>
                        </a:solidFill>
                        <a:effectLst/>
                        <a:latin typeface="Calibri" charset="0"/>
                        <a:ea typeface="宋体" charset="0"/>
                        <a:cs typeface="宋体"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69888">
                <a:tc>
                  <a:txBody>
                    <a:bodyPr/>
                    <a:lstStyle/>
                    <a:p>
                      <a:pPr marL="0" marR="0" lvl="0" indent="0" algn="l" defTabSz="914400" rtl="0" eaLnBrk="1" fontAlgn="base" latinLnBrk="0" hangingPunct="1">
                        <a:lnSpc>
                          <a:spcPct val="110000"/>
                        </a:lnSpc>
                        <a:spcBef>
                          <a:spcPct val="0"/>
                        </a:spcBef>
                        <a:spcAft>
                          <a:spcPct val="0"/>
                        </a:spcAft>
                        <a:buClrTx/>
                        <a:buSzTx/>
                        <a:buFontTx/>
                        <a:buNone/>
                        <a:tabLst/>
                      </a:pPr>
                      <a:r>
                        <a:rPr kumimoji="0" lang="en-US" altLang="zh-CN" sz="1800" b="1" i="0" u="none" strike="noStrike" cap="none" normalizeH="0" baseline="0">
                          <a:ln>
                            <a:noFill/>
                          </a:ln>
                          <a:solidFill>
                            <a:srgbClr val="000000"/>
                          </a:solidFill>
                          <a:effectLst/>
                          <a:latin typeface="Times New Roman" charset="0"/>
                          <a:ea typeface="宋体" charset="0"/>
                          <a:cs typeface="Times New Roman" charset="0"/>
                        </a:rPr>
                        <a:t>SR heat load @arc dipole (per aperture)</a:t>
                      </a:r>
                      <a:endParaRPr kumimoji="0" lang="zh-CN" sz="1800" b="1" i="0" u="none" strike="noStrike" cap="none" normalizeH="0" baseline="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charset="0"/>
                          <a:ea typeface="宋体" charset="0"/>
                          <a:cs typeface="Times New Roman" charset="0"/>
                        </a:rPr>
                        <a:t>56 </a:t>
                      </a:r>
                      <a:endParaRPr kumimoji="0" lang="zh-CN" sz="1800" b="0" i="0" u="none" strike="noStrike" cap="none" normalizeH="0" baseline="0">
                        <a:ln>
                          <a:noFill/>
                        </a:ln>
                        <a:solidFill>
                          <a:schemeClr val="tx1"/>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10000"/>
                        </a:lnSpc>
                        <a:spcBef>
                          <a:spcPct val="0"/>
                        </a:spcBef>
                        <a:spcAft>
                          <a:spcPct val="0"/>
                        </a:spcAft>
                        <a:buClrTx/>
                        <a:buSzTx/>
                        <a:buFontTx/>
                        <a:buNone/>
                        <a:tabLst/>
                      </a:pPr>
                      <a:r>
                        <a:rPr kumimoji="0" lang="en-US" altLang="zh-CN" sz="1800" b="0" i="0" u="none" strike="noStrike" cap="none" normalizeH="0" baseline="0" dirty="0">
                          <a:ln>
                            <a:noFill/>
                          </a:ln>
                          <a:solidFill>
                            <a:srgbClr val="000000"/>
                          </a:solidFill>
                          <a:effectLst/>
                          <a:latin typeface="Times New Roman" charset="0"/>
                          <a:ea typeface="宋体" charset="0"/>
                          <a:cs typeface="Times New Roman" charset="0"/>
                        </a:rPr>
                        <a:t>W/m</a:t>
                      </a:r>
                      <a:endParaRPr kumimoji="0" lang="zh-CN" sz="1800" b="0" i="0" u="none" strike="noStrike" cap="none" normalizeH="0" baseline="0" dirty="0">
                        <a:ln>
                          <a:noFill/>
                        </a:ln>
                        <a:solidFill>
                          <a:srgbClr val="000000"/>
                        </a:solidFill>
                        <a:effectLst/>
                        <a:latin typeface="Calibri" charset="0"/>
                        <a:ea typeface="宋体" charset="0"/>
                        <a:cs typeface="Times New Roman"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5" name="Slide Number Placeholder 4"/>
          <p:cNvSpPr>
            <a:spLocks noGrp="1"/>
          </p:cNvSpPr>
          <p:nvPr>
            <p:ph type="sldNum" sz="quarter" idx="12"/>
          </p:nvPr>
        </p:nvSpPr>
        <p:spPr/>
        <p:txBody>
          <a:bodyPr/>
          <a:lstStyle/>
          <a:p>
            <a:pPr>
              <a:defRPr/>
            </a:pPr>
            <a:fld id="{8C5AA4C7-82A7-CD4D-9A12-2FF818268F2D}" type="slidenum">
              <a:rPr lang="en-US" smtClean="0"/>
              <a:pPr>
                <a:defRPr/>
              </a:pPr>
              <a:t>19</a:t>
            </a:fld>
            <a:endParaRPr lang="en-US"/>
          </a:p>
        </p:txBody>
      </p:sp>
    </p:spTree>
    <p:extLst>
      <p:ext uri="{BB962C8B-B14F-4D97-AF65-F5344CB8AC3E}">
        <p14:creationId xmlns:p14="http://schemas.microsoft.com/office/powerpoint/2010/main" val="9587284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p:txBody>
          <a:bodyPr/>
          <a:lstStyle/>
          <a:p>
            <a:pPr eaLnBrk="1" hangingPunct="1">
              <a:defRPr/>
            </a:pPr>
            <a:r>
              <a:rPr lang="en-US" altLang="ja-JP" dirty="0" smtClean="0"/>
              <a:t>Outline</a:t>
            </a:r>
          </a:p>
        </p:txBody>
      </p:sp>
      <p:sp>
        <p:nvSpPr>
          <p:cNvPr id="680963" name="Rectangle 3"/>
          <p:cNvSpPr>
            <a:spLocks noGrp="1" noChangeArrowheads="1"/>
          </p:cNvSpPr>
          <p:nvPr>
            <p:ph type="body" idx="1"/>
          </p:nvPr>
        </p:nvSpPr>
        <p:spPr>
          <a:xfrm>
            <a:off x="107950" y="908720"/>
            <a:ext cx="9036050" cy="4859337"/>
          </a:xfrm>
        </p:spPr>
        <p:txBody>
          <a:bodyPr/>
          <a:lstStyle/>
          <a:p>
            <a:pPr eaLnBrk="1" hangingPunct="1">
              <a:defRPr/>
            </a:pPr>
            <a:r>
              <a:rPr lang="en-US" altLang="ja-JP" sz="3200" strike="sngStrike" dirty="0" smtClean="0">
                <a:latin typeface="Arial" charset="0"/>
                <a:ea typeface="ＭＳ Ｐゴシック" charset="0"/>
              </a:rPr>
              <a:t>Lecture 1: Introduction to accelerators</a:t>
            </a:r>
          </a:p>
          <a:p>
            <a:pPr lvl="1" eaLnBrk="1" hangingPunct="1">
              <a:defRPr/>
            </a:pPr>
            <a:r>
              <a:rPr lang="en-US" altLang="ja-JP" strike="sngStrike" dirty="0">
                <a:latin typeface="Arial" charset="0"/>
                <a:ea typeface="ＭＳ Ｐゴシック" charset="0"/>
              </a:rPr>
              <a:t>H</a:t>
            </a:r>
            <a:r>
              <a:rPr lang="en-US" altLang="ja-JP" strike="sngStrike" dirty="0" smtClean="0">
                <a:latin typeface="Arial" charset="0"/>
                <a:ea typeface="ＭＳ Ｐゴシック" charset="0"/>
              </a:rPr>
              <a:t>istorical development &amp; status including LHC &amp; upgrades</a:t>
            </a:r>
          </a:p>
          <a:p>
            <a:pPr marL="457200" lvl="1" indent="0" eaLnBrk="1" hangingPunct="1">
              <a:buNone/>
              <a:defRPr/>
            </a:pPr>
            <a:endParaRPr lang="en-US" altLang="ja-JP" sz="1000" dirty="0" smtClean="0">
              <a:latin typeface="Arial" charset="0"/>
              <a:ea typeface="ＭＳ Ｐゴシック" charset="0"/>
            </a:endParaRPr>
          </a:p>
          <a:p>
            <a:pPr eaLnBrk="1" hangingPunct="1">
              <a:defRPr/>
            </a:pPr>
            <a:r>
              <a:rPr lang="en-US" altLang="ja-JP" sz="3200" dirty="0" smtClean="0">
                <a:latin typeface="Arial" charset="0"/>
                <a:ea typeface="ＭＳ Ｐゴシック" charset="0"/>
              </a:rPr>
              <a:t>Lecture 2: Overview of ideas for future facilities</a:t>
            </a:r>
          </a:p>
          <a:p>
            <a:pPr lvl="1" eaLnBrk="1" hangingPunct="1">
              <a:defRPr/>
            </a:pPr>
            <a:r>
              <a:rPr lang="en-US" altLang="ja-JP" dirty="0" smtClean="0">
                <a:latin typeface="Arial" charset="0"/>
                <a:ea typeface="ＭＳ Ｐゴシック" charset="0"/>
              </a:rPr>
              <a:t>Hadron-hadron machines – LHC (&amp; beyond)</a:t>
            </a:r>
            <a:endParaRPr lang="en-US" altLang="ja-JP" dirty="0">
              <a:latin typeface="Arial" charset="0"/>
              <a:ea typeface="ＭＳ Ｐゴシック" charset="0"/>
            </a:endParaRPr>
          </a:p>
          <a:p>
            <a:pPr lvl="1" eaLnBrk="1" hangingPunct="1">
              <a:defRPr/>
            </a:pPr>
            <a:r>
              <a:rPr lang="en-US" altLang="ja-JP" dirty="0" smtClean="0">
                <a:latin typeface="Arial" charset="0"/>
                <a:ea typeface="ＭＳ Ｐゴシック" charset="0"/>
              </a:rPr>
              <a:t>Lepton-lepton Machines</a:t>
            </a:r>
          </a:p>
          <a:p>
            <a:pPr lvl="2" eaLnBrk="1" hangingPunct="1">
              <a:buFontTx/>
              <a:buChar char="-"/>
              <a:defRPr/>
            </a:pPr>
            <a:r>
              <a:rPr lang="en-US" altLang="ja-JP" dirty="0" err="1" smtClean="0">
                <a:latin typeface="Arial" charset="0"/>
                <a:ea typeface="ＭＳ Ｐゴシック" charset="0"/>
              </a:rPr>
              <a:t>e</a:t>
            </a:r>
            <a:r>
              <a:rPr lang="en-US" altLang="ja-JP" baseline="30000" dirty="0" err="1" smtClean="0">
                <a:latin typeface="Arial" charset="0"/>
                <a:ea typeface="ＭＳ Ｐゴシック" charset="0"/>
              </a:rPr>
              <a:t>+</a:t>
            </a:r>
            <a:r>
              <a:rPr lang="en-US" altLang="ja-JP" dirty="0" err="1" smtClean="0">
                <a:latin typeface="Arial" charset="0"/>
                <a:ea typeface="ＭＳ Ｐゴシック" charset="0"/>
              </a:rPr>
              <a:t>e</a:t>
            </a:r>
            <a:r>
              <a:rPr lang="en-US" altLang="ja-JP" baseline="30000" dirty="0" smtClean="0">
                <a:latin typeface="Arial" charset="0"/>
                <a:ea typeface="ＭＳ Ｐゴシック" charset="0"/>
              </a:rPr>
              <a:t>-</a:t>
            </a:r>
            <a:r>
              <a:rPr lang="en-US" altLang="ja-JP" dirty="0" smtClean="0">
                <a:latin typeface="Arial" charset="0"/>
                <a:ea typeface="ＭＳ Ｐゴシック" charset="0"/>
              </a:rPr>
              <a:t> - </a:t>
            </a:r>
            <a:r>
              <a:rPr lang="en-US" altLang="ja-JP" dirty="0" smtClean="0">
                <a:latin typeface="Arial" charset="0"/>
                <a:ea typeface="ＭＳ Ｐゴシック" charset="0"/>
              </a:rPr>
              <a:t>linear, circular; </a:t>
            </a:r>
            <a:r>
              <a:rPr lang="en-US" altLang="ja-JP" dirty="0" err="1" smtClean="0">
                <a:latin typeface="Arial" charset="0"/>
                <a:ea typeface="ＭＳ Ｐゴシック" charset="0"/>
              </a:rPr>
              <a:t>μ</a:t>
            </a:r>
            <a:r>
              <a:rPr lang="en-US" altLang="ja-JP" baseline="30000" dirty="0" err="1" smtClean="0">
                <a:latin typeface="Arial" charset="0"/>
                <a:ea typeface="ＭＳ Ｐゴシック" charset="0"/>
              </a:rPr>
              <a:t>+</a:t>
            </a:r>
            <a:r>
              <a:rPr lang="en-US" altLang="ja-JP" dirty="0" err="1" smtClean="0">
                <a:latin typeface="Arial" charset="0"/>
                <a:ea typeface="ＭＳ Ｐゴシック" charset="0"/>
              </a:rPr>
              <a:t>μ</a:t>
            </a:r>
            <a:r>
              <a:rPr lang="en-US" altLang="ja-JP" baseline="30000" dirty="0" smtClean="0">
                <a:latin typeface="Arial" charset="0"/>
                <a:ea typeface="ＭＳ Ｐゴシック" charset="0"/>
              </a:rPr>
              <a:t>-</a:t>
            </a:r>
          </a:p>
          <a:p>
            <a:pPr lvl="1" eaLnBrk="1" hangingPunct="1">
              <a:defRPr/>
            </a:pPr>
            <a:r>
              <a:rPr lang="en-US" altLang="ja-JP" dirty="0" smtClean="0">
                <a:latin typeface="Arial" charset="0"/>
                <a:ea typeface="ＭＳ Ｐゴシック" charset="0"/>
              </a:rPr>
              <a:t>Lepton-hadron machines</a:t>
            </a:r>
            <a:endParaRPr lang="en-US" altLang="ja-JP" dirty="0">
              <a:latin typeface="Arial" charset="0"/>
              <a:ea typeface="ＭＳ Ｐゴシック" charset="0"/>
            </a:endParaRPr>
          </a:p>
          <a:p>
            <a:pPr lvl="1" eaLnBrk="1" hangingPunct="1">
              <a:defRPr/>
            </a:pPr>
            <a:r>
              <a:rPr lang="en-US" altLang="ja-JP" dirty="0" smtClean="0">
                <a:latin typeface="Arial" charset="0"/>
                <a:ea typeface="ＭＳ Ｐゴシック" charset="0"/>
              </a:rPr>
              <a:t>Plasma-wave acceleration</a:t>
            </a:r>
          </a:p>
          <a:p>
            <a:pPr lvl="1" eaLnBrk="1" hangingPunct="1">
              <a:defRPr/>
            </a:pPr>
            <a:endParaRPr lang="en-US" altLang="ja-JP" sz="1000" dirty="0" smtClean="0">
              <a:latin typeface="Arial" charset="0"/>
              <a:ea typeface="ＭＳ Ｐゴシック" charset="0"/>
            </a:endParaRPr>
          </a:p>
          <a:p>
            <a:pPr eaLnBrk="1" hangingPunct="1">
              <a:defRPr/>
            </a:pPr>
            <a:r>
              <a:rPr lang="en-US" altLang="ja-JP" sz="3200" dirty="0" smtClean="0">
                <a:latin typeface="Arial" charset="0"/>
                <a:ea typeface="ＭＳ Ｐゴシック" charset="0"/>
              </a:rPr>
              <a:t>Lecture 3: The future in depth – the ILC Project – status &amp; prospects</a:t>
            </a:r>
            <a:endParaRPr lang="en-US" altLang="ja-JP" sz="3200" dirty="0">
              <a:latin typeface="Arial" charset="0"/>
              <a:ea typeface="ＭＳ Ｐゴシック"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a:defRPr/>
            </a:pPr>
            <a:r>
              <a:rPr lang="en-GB" dirty="0" smtClean="0">
                <a:latin typeface="Arial" charset="0"/>
                <a:cs typeface="Arial Unicode MS" charset="0"/>
              </a:rPr>
              <a:t>CEPC Site</a:t>
            </a:r>
            <a:endParaRPr lang="en-GB" dirty="0">
              <a:latin typeface="Arial" charset="0"/>
              <a:cs typeface="Arial Unicode MS" charset="0"/>
            </a:endParaRPr>
          </a:p>
        </p:txBody>
      </p:sp>
      <p:sp>
        <p:nvSpPr>
          <p:cNvPr id="4" name="内容占位符 2"/>
          <p:cNvSpPr txBox="1">
            <a:spLocks/>
          </p:cNvSpPr>
          <p:nvPr/>
        </p:nvSpPr>
        <p:spPr>
          <a:xfrm>
            <a:off x="457200" y="954236"/>
            <a:ext cx="8229600" cy="5472112"/>
          </a:xfrm>
          <a:prstGeom prst="rect">
            <a:avLst/>
          </a:prstGeom>
        </p:spPr>
        <p:txBody>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r>
              <a:rPr lang="en-US" altLang="zh-CN" sz="2000" b="1" smtClean="0">
                <a:solidFill>
                  <a:srgbClr val="0070C0"/>
                </a:solidFill>
                <a:latin typeface="Calibri" charset="0"/>
                <a:ea typeface="宋体" charset="0"/>
              </a:rPr>
              <a:t>Preliminary selected Qinhuangdao (</a:t>
            </a:r>
            <a:r>
              <a:rPr lang="zh-CN" altLang="en-US" sz="2000" b="1" smtClean="0">
                <a:solidFill>
                  <a:srgbClr val="0070C0"/>
                </a:solidFill>
                <a:latin typeface="Calibri" charset="0"/>
                <a:ea typeface="宋体" charset="0"/>
              </a:rPr>
              <a:t>秦皇岛）</a:t>
            </a:r>
            <a:r>
              <a:rPr lang="en-US" altLang="zh-CN" sz="2000" b="1" smtClean="0">
                <a:solidFill>
                  <a:srgbClr val="0070C0"/>
                </a:solidFill>
                <a:latin typeface="Calibri" charset="0"/>
                <a:ea typeface="宋体" charset="0"/>
              </a:rPr>
              <a:t>(one of the candidate sites)</a:t>
            </a:r>
          </a:p>
          <a:p>
            <a:r>
              <a:rPr lang="en-US" altLang="zh-CN" sz="2000" b="1" smtClean="0">
                <a:solidFill>
                  <a:srgbClr val="0070C0"/>
                </a:solidFill>
                <a:latin typeface="Calibri" charset="0"/>
                <a:ea typeface="宋体" charset="0"/>
              </a:rPr>
              <a:t>Strong support by the local government</a:t>
            </a:r>
          </a:p>
          <a:p>
            <a:endParaRPr lang="zh-CN" altLang="en-US">
              <a:latin typeface="Calibri" charset="0"/>
              <a:ea typeface="宋体" charset="0"/>
            </a:endParaRPr>
          </a:p>
        </p:txBody>
      </p:sp>
      <p:pic>
        <p:nvPicPr>
          <p:cNvPr id="5"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0925" y="1806723"/>
            <a:ext cx="7127875" cy="4646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椭圆 5"/>
          <p:cNvSpPr/>
          <p:nvPr/>
        </p:nvSpPr>
        <p:spPr>
          <a:xfrm>
            <a:off x="1389063" y="3906986"/>
            <a:ext cx="2551112" cy="25463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a:solidFill>
                <a:srgbClr val="FFFFFF"/>
              </a:solidFill>
              <a:latin typeface="Calibri" charset="0"/>
              <a:ea typeface="宋体" charset="0"/>
              <a:cs typeface="宋体" charset="0"/>
            </a:endParaRPr>
          </a:p>
        </p:txBody>
      </p:sp>
      <p:sp>
        <p:nvSpPr>
          <p:cNvPr id="7" name="椭圆 6"/>
          <p:cNvSpPr/>
          <p:nvPr/>
        </p:nvSpPr>
        <p:spPr>
          <a:xfrm>
            <a:off x="3414713" y="3514873"/>
            <a:ext cx="1589087" cy="154463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zh-CN" altLang="en-US">
              <a:solidFill>
                <a:srgbClr val="FFFFFF"/>
              </a:solidFill>
              <a:latin typeface="Calibri" charset="0"/>
              <a:ea typeface="宋体" charset="0"/>
              <a:cs typeface="宋体" charset="0"/>
            </a:endParaRPr>
          </a:p>
        </p:txBody>
      </p:sp>
      <p:cxnSp>
        <p:nvCxnSpPr>
          <p:cNvPr id="8" name="直接连接符 7"/>
          <p:cNvCxnSpPr/>
          <p:nvPr/>
        </p:nvCxnSpPr>
        <p:spPr>
          <a:xfrm>
            <a:off x="928688" y="946298"/>
            <a:ext cx="7058025" cy="0"/>
          </a:xfrm>
          <a:prstGeom prst="line">
            <a:avLst/>
          </a:prstGeom>
          <a:ln w="47625">
            <a:solidFill>
              <a:srgbClr val="003CB4"/>
            </a:solidFill>
          </a:ln>
        </p:spPr>
        <p:style>
          <a:lnRef idx="1">
            <a:schemeClr val="accent1"/>
          </a:lnRef>
          <a:fillRef idx="0">
            <a:schemeClr val="accent1"/>
          </a:fillRef>
          <a:effectRef idx="0">
            <a:schemeClr val="accent1"/>
          </a:effectRef>
          <a:fontRef idx="minor">
            <a:schemeClr val="tx1"/>
          </a:fontRef>
        </p:style>
      </p:cxnSp>
      <p:sp>
        <p:nvSpPr>
          <p:cNvPr id="9" name="内容占位符 2"/>
          <p:cNvSpPr txBox="1">
            <a:spLocks/>
          </p:cNvSpPr>
          <p:nvPr/>
        </p:nvSpPr>
        <p:spPr>
          <a:xfrm>
            <a:off x="5436096" y="4077072"/>
            <a:ext cx="4535488" cy="4360863"/>
          </a:xfrm>
          <a:prstGeom prst="rect">
            <a:avLst/>
          </a:prstGeom>
        </p:spPr>
        <p:txBody>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r>
              <a:rPr lang="en-US" altLang="zh-CN" sz="2000" b="1" dirty="0" smtClean="0">
                <a:solidFill>
                  <a:srgbClr val="FF0000"/>
                </a:solidFill>
                <a:latin typeface="Calibri" charset="0"/>
                <a:ea typeface="宋体" charset="0"/>
                <a:cs typeface="Times New Roman" charset="0"/>
              </a:rPr>
              <a:t>Base rock: granite </a:t>
            </a:r>
          </a:p>
          <a:p>
            <a:r>
              <a:rPr lang="en-US" altLang="zh-CN" sz="2000" b="1" dirty="0" smtClean="0">
                <a:solidFill>
                  <a:srgbClr val="FF0000"/>
                </a:solidFill>
                <a:latin typeface="Calibri" charset="0"/>
                <a:ea typeface="宋体" charset="0"/>
                <a:cs typeface="Times New Roman" charset="0"/>
              </a:rPr>
              <a:t>Base rock depth: 0.5 - 2 m</a:t>
            </a:r>
          </a:p>
          <a:p>
            <a:r>
              <a:rPr lang="en-US" altLang="zh-CN" sz="2000" b="1" dirty="0" smtClean="0">
                <a:solidFill>
                  <a:srgbClr val="FF0000"/>
                </a:solidFill>
                <a:latin typeface="Calibri" charset="0"/>
                <a:ea typeface="宋体" charset="0"/>
                <a:cs typeface="Times New Roman" charset="0"/>
              </a:rPr>
              <a:t>Earth quake: &lt; 7, 0.1g</a:t>
            </a:r>
          </a:p>
          <a:p>
            <a:r>
              <a:rPr lang="en-US" altLang="zh-CN" sz="2000" b="1" dirty="0" smtClean="0">
                <a:solidFill>
                  <a:srgbClr val="FF0000"/>
                </a:solidFill>
                <a:latin typeface="Calibri" charset="0"/>
                <a:ea typeface="宋体" charset="0"/>
                <a:cs typeface="Times New Roman" charset="0"/>
              </a:rPr>
              <a:t>Earth vibration(RMS, nm):</a:t>
            </a:r>
          </a:p>
          <a:p>
            <a:pPr marL="0" indent="0">
              <a:buNone/>
            </a:pPr>
            <a:r>
              <a:rPr lang="en-US" altLang="zh-CN" sz="2000" b="1" dirty="0">
                <a:solidFill>
                  <a:srgbClr val="FF0000"/>
                </a:solidFill>
                <a:latin typeface="Calibri" charset="0"/>
                <a:ea typeface="宋体" charset="0"/>
                <a:cs typeface="Times New Roman" charset="0"/>
              </a:rPr>
              <a:t> </a:t>
            </a:r>
            <a:r>
              <a:rPr lang="en-US" altLang="zh-CN" sz="2000" b="1" dirty="0" smtClean="0">
                <a:solidFill>
                  <a:srgbClr val="FF0000"/>
                </a:solidFill>
                <a:latin typeface="Calibri" charset="0"/>
                <a:ea typeface="宋体" charset="0"/>
                <a:cs typeface="Times New Roman" charset="0"/>
              </a:rPr>
              <a:t>    &lt; 1.9 (1 – 100 Hz) </a:t>
            </a:r>
            <a:endParaRPr lang="en-US" altLang="zh-CN" sz="2000" b="1" dirty="0">
              <a:solidFill>
                <a:srgbClr val="FF0000"/>
              </a:solidFill>
              <a:latin typeface="Calibri" charset="0"/>
              <a:ea typeface="宋体" charset="0"/>
              <a:cs typeface="Times New Roman"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10" name="Slide Number Placeholder 9"/>
          <p:cNvSpPr>
            <a:spLocks noGrp="1"/>
          </p:cNvSpPr>
          <p:nvPr>
            <p:ph type="sldNum" sz="quarter" idx="12"/>
          </p:nvPr>
        </p:nvSpPr>
        <p:spPr/>
        <p:txBody>
          <a:bodyPr/>
          <a:lstStyle/>
          <a:p>
            <a:pPr>
              <a:defRPr/>
            </a:pPr>
            <a:fld id="{8C5AA4C7-82A7-CD4D-9A12-2FF818268F2D}" type="slidenum">
              <a:rPr lang="en-US" smtClean="0"/>
              <a:pPr>
                <a:defRPr/>
              </a:pPr>
              <a:t>20</a:t>
            </a:fld>
            <a:endParaRPr lang="en-US"/>
          </a:p>
        </p:txBody>
      </p:sp>
    </p:spTree>
    <p:extLst>
      <p:ext uri="{BB962C8B-B14F-4D97-AF65-F5344CB8AC3E}">
        <p14:creationId xmlns:p14="http://schemas.microsoft.com/office/powerpoint/2010/main" val="287755233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a:defRPr/>
            </a:pPr>
            <a:r>
              <a:rPr lang="en-GB" dirty="0" smtClean="0">
                <a:latin typeface="Arial" charset="0"/>
                <a:cs typeface="Arial Unicode MS" charset="0"/>
              </a:rPr>
              <a:t>CEPC &amp; </a:t>
            </a:r>
            <a:r>
              <a:rPr lang="en-GB" dirty="0" err="1" smtClean="0">
                <a:latin typeface="Arial" charset="0"/>
                <a:cs typeface="Arial Unicode MS" charset="0"/>
              </a:rPr>
              <a:t>SppC</a:t>
            </a:r>
            <a:r>
              <a:rPr lang="en-GB" dirty="0" smtClean="0">
                <a:latin typeface="Arial" charset="0"/>
                <a:cs typeface="Arial Unicode MS" charset="0"/>
              </a:rPr>
              <a:t> Layout</a:t>
            </a:r>
            <a:endParaRPr lang="en-GB" dirty="0">
              <a:latin typeface="Arial" charset="0"/>
              <a:cs typeface="Arial Unicode MS" charset="0"/>
            </a:endParaRPr>
          </a:p>
        </p:txBody>
      </p:sp>
      <p:grpSp>
        <p:nvGrpSpPr>
          <p:cNvPr id="29" name="组合 20"/>
          <p:cNvGrpSpPr>
            <a:grpSpLocks/>
          </p:cNvGrpSpPr>
          <p:nvPr/>
        </p:nvGrpSpPr>
        <p:grpSpPr bwMode="auto">
          <a:xfrm>
            <a:off x="107504" y="1268760"/>
            <a:ext cx="8210550" cy="3272453"/>
            <a:chOff x="467419" y="1736327"/>
            <a:chExt cx="8209235" cy="3273069"/>
          </a:xfrm>
        </p:grpSpPr>
        <p:cxnSp>
          <p:nvCxnSpPr>
            <p:cNvPr id="31" name="直接连接符 100"/>
            <p:cNvCxnSpPr>
              <a:stCxn id="54" idx="5"/>
            </p:cNvCxnSpPr>
            <p:nvPr/>
          </p:nvCxnSpPr>
          <p:spPr>
            <a:xfrm flipV="1">
              <a:off x="6379910" y="2800152"/>
              <a:ext cx="119043" cy="133375"/>
            </a:xfrm>
            <a:prstGeom prst="line">
              <a:avLst/>
            </a:prstGeom>
            <a:ln w="19050">
              <a:solidFill>
                <a:srgbClr val="92D050"/>
              </a:solidFill>
            </a:ln>
          </p:spPr>
          <p:style>
            <a:lnRef idx="1">
              <a:schemeClr val="accent1"/>
            </a:lnRef>
            <a:fillRef idx="0">
              <a:schemeClr val="accent1"/>
            </a:fillRef>
            <a:effectRef idx="0">
              <a:schemeClr val="accent1"/>
            </a:effectRef>
            <a:fontRef idx="minor">
              <a:schemeClr val="tx1"/>
            </a:fontRef>
          </p:style>
        </p:cxnSp>
        <p:sp>
          <p:nvSpPr>
            <p:cNvPr id="32" name="椭圆 95"/>
            <p:cNvSpPr/>
            <p:nvPr/>
          </p:nvSpPr>
          <p:spPr>
            <a:xfrm>
              <a:off x="899150" y="1988788"/>
              <a:ext cx="7234666" cy="2758006"/>
            </a:xfrm>
            <a:prstGeom prst="ellipse">
              <a:avLst/>
            </a:prstGeom>
            <a:noFill/>
            <a:ln w="76200">
              <a:solidFill>
                <a:srgbClr val="1108C8"/>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33" name="任意多边形 135"/>
            <p:cNvSpPr/>
            <p:nvPr/>
          </p:nvSpPr>
          <p:spPr>
            <a:xfrm>
              <a:off x="7425904" y="2665190"/>
              <a:ext cx="566647" cy="315971"/>
            </a:xfrm>
            <a:custGeom>
              <a:avLst/>
              <a:gdLst>
                <a:gd name="connsiteX0" fmla="*/ 523875 w 525249"/>
                <a:gd name="connsiteY0" fmla="*/ 315699 h 315699"/>
                <a:gd name="connsiteX1" fmla="*/ 523875 w 525249"/>
                <a:gd name="connsiteY1" fmla="*/ 239499 h 315699"/>
                <a:gd name="connsiteX2" fmla="*/ 509587 w 525249"/>
                <a:gd name="connsiteY2" fmla="*/ 215687 h 315699"/>
                <a:gd name="connsiteX3" fmla="*/ 495300 w 525249"/>
                <a:gd name="connsiteY3" fmla="*/ 172824 h 315699"/>
                <a:gd name="connsiteX4" fmla="*/ 442912 w 525249"/>
                <a:gd name="connsiteY4" fmla="*/ 120437 h 315699"/>
                <a:gd name="connsiteX5" fmla="*/ 395287 w 525249"/>
                <a:gd name="connsiteY5" fmla="*/ 91862 h 315699"/>
                <a:gd name="connsiteX6" fmla="*/ 309562 w 525249"/>
                <a:gd name="connsiteY6" fmla="*/ 63287 h 315699"/>
                <a:gd name="connsiteX7" fmla="*/ 247650 w 525249"/>
                <a:gd name="connsiteY7" fmla="*/ 44237 h 315699"/>
                <a:gd name="connsiteX8" fmla="*/ 185737 w 525249"/>
                <a:gd name="connsiteY8" fmla="*/ 34712 h 315699"/>
                <a:gd name="connsiteX9" fmla="*/ 95250 w 525249"/>
                <a:gd name="connsiteY9" fmla="*/ 20424 h 315699"/>
                <a:gd name="connsiteX10" fmla="*/ 42862 w 525249"/>
                <a:gd name="connsiteY10" fmla="*/ 15662 h 315699"/>
                <a:gd name="connsiteX11" fmla="*/ 23812 w 525249"/>
                <a:gd name="connsiteY11" fmla="*/ 1374 h 315699"/>
                <a:gd name="connsiteX12" fmla="*/ 0 w 525249"/>
                <a:gd name="connsiteY12" fmla="*/ 1374 h 3156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25249" h="315699">
                  <a:moveTo>
                    <a:pt x="523875" y="315699"/>
                  </a:moveTo>
                  <a:cubicBezTo>
                    <a:pt x="525065" y="285933"/>
                    <a:pt x="526256" y="256168"/>
                    <a:pt x="523875" y="239499"/>
                  </a:cubicBezTo>
                  <a:cubicBezTo>
                    <a:pt x="521494" y="222830"/>
                    <a:pt x="514349" y="226799"/>
                    <a:pt x="509587" y="215687"/>
                  </a:cubicBezTo>
                  <a:cubicBezTo>
                    <a:pt x="504825" y="204575"/>
                    <a:pt x="506412" y="188699"/>
                    <a:pt x="495300" y="172824"/>
                  </a:cubicBezTo>
                  <a:cubicBezTo>
                    <a:pt x="484187" y="156949"/>
                    <a:pt x="459581" y="133931"/>
                    <a:pt x="442912" y="120437"/>
                  </a:cubicBezTo>
                  <a:cubicBezTo>
                    <a:pt x="426243" y="106943"/>
                    <a:pt x="417512" y="101387"/>
                    <a:pt x="395287" y="91862"/>
                  </a:cubicBezTo>
                  <a:cubicBezTo>
                    <a:pt x="373062" y="82337"/>
                    <a:pt x="334168" y="71224"/>
                    <a:pt x="309562" y="63287"/>
                  </a:cubicBezTo>
                  <a:cubicBezTo>
                    <a:pt x="284956" y="55350"/>
                    <a:pt x="268287" y="48999"/>
                    <a:pt x="247650" y="44237"/>
                  </a:cubicBezTo>
                  <a:cubicBezTo>
                    <a:pt x="227013" y="39475"/>
                    <a:pt x="185737" y="34712"/>
                    <a:pt x="185737" y="34712"/>
                  </a:cubicBezTo>
                  <a:lnTo>
                    <a:pt x="95250" y="20424"/>
                  </a:lnTo>
                  <a:cubicBezTo>
                    <a:pt x="71437" y="17249"/>
                    <a:pt x="54768" y="18837"/>
                    <a:pt x="42862" y="15662"/>
                  </a:cubicBezTo>
                  <a:cubicBezTo>
                    <a:pt x="30956" y="12487"/>
                    <a:pt x="30956" y="3755"/>
                    <a:pt x="23812" y="1374"/>
                  </a:cubicBezTo>
                  <a:cubicBezTo>
                    <a:pt x="16668" y="-1007"/>
                    <a:pt x="8334" y="183"/>
                    <a:pt x="0" y="1374"/>
                  </a:cubicBezTo>
                </a:path>
              </a:pathLst>
            </a:cu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任意多边形 116"/>
            <p:cNvSpPr/>
            <p:nvPr/>
          </p:nvSpPr>
          <p:spPr>
            <a:xfrm>
              <a:off x="1084858" y="2612792"/>
              <a:ext cx="636485" cy="371545"/>
            </a:xfrm>
            <a:custGeom>
              <a:avLst/>
              <a:gdLst>
                <a:gd name="connsiteX0" fmla="*/ 0 w 666750"/>
                <a:gd name="connsiteY0" fmla="*/ 419100 h 419100"/>
                <a:gd name="connsiteX1" fmla="*/ 28575 w 666750"/>
                <a:gd name="connsiteY1" fmla="*/ 285750 h 419100"/>
                <a:gd name="connsiteX2" fmla="*/ 95250 w 666750"/>
                <a:gd name="connsiteY2" fmla="*/ 206375 h 419100"/>
                <a:gd name="connsiteX3" fmla="*/ 260350 w 666750"/>
                <a:gd name="connsiteY3" fmla="*/ 123825 h 419100"/>
                <a:gd name="connsiteX4" fmla="*/ 508000 w 666750"/>
                <a:gd name="connsiteY4" fmla="*/ 73025 h 419100"/>
                <a:gd name="connsiteX5" fmla="*/ 666750 w 666750"/>
                <a:gd name="connsiteY5"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6750" h="419100">
                  <a:moveTo>
                    <a:pt x="0" y="419100"/>
                  </a:moveTo>
                  <a:cubicBezTo>
                    <a:pt x="6350" y="370152"/>
                    <a:pt x="12700" y="321204"/>
                    <a:pt x="28575" y="285750"/>
                  </a:cubicBezTo>
                  <a:cubicBezTo>
                    <a:pt x="44450" y="250296"/>
                    <a:pt x="56621" y="233362"/>
                    <a:pt x="95250" y="206375"/>
                  </a:cubicBezTo>
                  <a:cubicBezTo>
                    <a:pt x="133879" y="179388"/>
                    <a:pt x="191559" y="146050"/>
                    <a:pt x="260350" y="123825"/>
                  </a:cubicBezTo>
                  <a:cubicBezTo>
                    <a:pt x="329141" y="101600"/>
                    <a:pt x="440267" y="93662"/>
                    <a:pt x="508000" y="73025"/>
                  </a:cubicBezTo>
                  <a:cubicBezTo>
                    <a:pt x="575733" y="52388"/>
                    <a:pt x="621241" y="26194"/>
                    <a:pt x="666750" y="0"/>
                  </a:cubicBez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 name="TextBox 76"/>
            <p:cNvSpPr txBox="1">
              <a:spLocks noChangeArrowheads="1"/>
            </p:cNvSpPr>
            <p:nvPr/>
          </p:nvSpPr>
          <p:spPr bwMode="auto">
            <a:xfrm>
              <a:off x="1461748" y="2743036"/>
              <a:ext cx="44595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000" b="1">
                  <a:solidFill>
                    <a:srgbClr val="FF0000"/>
                  </a:solidFill>
                  <a:latin typeface="Times New Roman" charset="0"/>
                  <a:cs typeface="Times New Roman" charset="0"/>
                </a:rPr>
                <a:t>BTC</a:t>
              </a:r>
              <a:endParaRPr lang="zh-CN" altLang="en-US" sz="1000" b="1">
                <a:solidFill>
                  <a:srgbClr val="FF0000"/>
                </a:solidFill>
                <a:latin typeface="Times New Roman" charset="0"/>
                <a:cs typeface="Times New Roman" charset="0"/>
              </a:endParaRPr>
            </a:p>
          </p:txBody>
        </p:sp>
        <p:sp>
          <p:nvSpPr>
            <p:cNvPr id="36" name="右箭头 52"/>
            <p:cNvSpPr/>
            <p:nvPr/>
          </p:nvSpPr>
          <p:spPr>
            <a:xfrm rot="20678478">
              <a:off x="1318183" y="2687419"/>
              <a:ext cx="79362" cy="57161"/>
            </a:xfrm>
            <a:prstGeom prst="rightArrow">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37" name="TextBox 6"/>
            <p:cNvSpPr txBox="1">
              <a:spLocks noChangeArrowheads="1"/>
            </p:cNvSpPr>
            <p:nvPr/>
          </p:nvSpPr>
          <p:spPr bwMode="auto">
            <a:xfrm>
              <a:off x="4233114" y="2141662"/>
              <a:ext cx="5762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CC00FF"/>
                  </a:solidFill>
                  <a:latin typeface="Times New Roman" charset="0"/>
                  <a:cs typeface="Times New Roman" charset="0"/>
                </a:rPr>
                <a:t>IP1</a:t>
              </a:r>
              <a:endParaRPr lang="zh-CN" altLang="en-US" sz="1800" b="1">
                <a:solidFill>
                  <a:srgbClr val="CC00FF"/>
                </a:solidFill>
                <a:latin typeface="Times New Roman" charset="0"/>
                <a:cs typeface="Times New Roman" charset="0"/>
              </a:endParaRPr>
            </a:p>
          </p:txBody>
        </p:sp>
        <p:sp>
          <p:nvSpPr>
            <p:cNvPr id="38" name="TextBox 7"/>
            <p:cNvSpPr txBox="1">
              <a:spLocks noChangeArrowheads="1"/>
            </p:cNvSpPr>
            <p:nvPr/>
          </p:nvSpPr>
          <p:spPr bwMode="auto">
            <a:xfrm>
              <a:off x="4501613" y="4283313"/>
              <a:ext cx="4324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CC00FF"/>
                  </a:solidFill>
                  <a:latin typeface="Times New Roman" charset="0"/>
                  <a:cs typeface="Times New Roman" charset="0"/>
                </a:rPr>
                <a:t>IP2</a:t>
              </a:r>
              <a:endParaRPr lang="zh-CN" altLang="en-US" sz="1800" b="1">
                <a:solidFill>
                  <a:srgbClr val="CC00FF"/>
                </a:solidFill>
                <a:latin typeface="Times New Roman" charset="0"/>
                <a:cs typeface="Times New Roman" charset="0"/>
              </a:endParaRPr>
            </a:p>
          </p:txBody>
        </p:sp>
        <p:sp>
          <p:nvSpPr>
            <p:cNvPr id="40" name="TextBox 11"/>
            <p:cNvSpPr txBox="1">
              <a:spLocks noChangeArrowheads="1"/>
            </p:cNvSpPr>
            <p:nvPr/>
          </p:nvSpPr>
          <p:spPr bwMode="auto">
            <a:xfrm>
              <a:off x="3464686" y="2113445"/>
              <a:ext cx="5762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FF0000"/>
                  </a:solidFill>
                  <a:latin typeface="Arial" charset="0"/>
                </a:rPr>
                <a:t>e+</a:t>
              </a:r>
              <a:endParaRPr lang="zh-CN" altLang="en-US" sz="1800" b="1">
                <a:solidFill>
                  <a:srgbClr val="FF0000"/>
                </a:solidFill>
                <a:latin typeface="Arial" charset="0"/>
              </a:endParaRPr>
            </a:p>
          </p:txBody>
        </p:sp>
        <p:sp>
          <p:nvSpPr>
            <p:cNvPr id="41" name="TextBox 12"/>
            <p:cNvSpPr txBox="1">
              <a:spLocks noChangeArrowheads="1"/>
            </p:cNvSpPr>
            <p:nvPr/>
          </p:nvSpPr>
          <p:spPr bwMode="auto">
            <a:xfrm>
              <a:off x="5298529" y="2113445"/>
              <a:ext cx="5762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00B0F0"/>
                  </a:solidFill>
                  <a:latin typeface="Arial" charset="0"/>
                </a:rPr>
                <a:t>e-</a:t>
              </a:r>
              <a:endParaRPr lang="zh-CN" altLang="en-US" sz="1800" b="1">
                <a:solidFill>
                  <a:srgbClr val="00B0F0"/>
                </a:solidFill>
                <a:latin typeface="Arial" charset="0"/>
              </a:endParaRPr>
            </a:p>
          </p:txBody>
        </p:sp>
        <p:sp>
          <p:nvSpPr>
            <p:cNvPr id="42" name="TextBox 25"/>
            <p:cNvSpPr txBox="1">
              <a:spLocks noChangeArrowheads="1"/>
            </p:cNvSpPr>
            <p:nvPr/>
          </p:nvSpPr>
          <p:spPr bwMode="auto">
            <a:xfrm>
              <a:off x="6698910" y="2618765"/>
              <a:ext cx="81109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000" b="1">
                  <a:solidFill>
                    <a:srgbClr val="002060"/>
                  </a:solidFill>
                  <a:latin typeface="Times New Roman" charset="0"/>
                  <a:cs typeface="Times New Roman" charset="0"/>
                </a:rPr>
                <a:t>e+ e- Linac</a:t>
              </a:r>
            </a:p>
            <a:p>
              <a:pPr eaLnBrk="1" hangingPunct="1"/>
              <a:r>
                <a:rPr lang="en-US" altLang="zh-CN" sz="1000" b="1">
                  <a:solidFill>
                    <a:srgbClr val="002060"/>
                  </a:solidFill>
                  <a:latin typeface="Times New Roman" charset="0"/>
                  <a:cs typeface="Times New Roman" charset="0"/>
                </a:rPr>
                <a:t>  (240m)</a:t>
              </a:r>
              <a:endParaRPr lang="zh-CN" altLang="en-US" sz="1000" b="1">
                <a:solidFill>
                  <a:srgbClr val="002060"/>
                </a:solidFill>
                <a:latin typeface="Times New Roman" charset="0"/>
                <a:cs typeface="Times New Roman" charset="0"/>
              </a:endParaRPr>
            </a:p>
          </p:txBody>
        </p:sp>
        <p:sp>
          <p:nvSpPr>
            <p:cNvPr id="43" name="TextBox 15"/>
            <p:cNvSpPr txBox="1">
              <a:spLocks noChangeArrowheads="1"/>
            </p:cNvSpPr>
            <p:nvPr/>
          </p:nvSpPr>
          <p:spPr bwMode="auto">
            <a:xfrm>
              <a:off x="6796752" y="2102659"/>
              <a:ext cx="43954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000" b="1">
                  <a:latin typeface="Times New Roman" charset="0"/>
                  <a:cs typeface="Times New Roman" charset="0"/>
                </a:rPr>
                <a:t>LTB</a:t>
              </a:r>
              <a:endParaRPr lang="zh-CN" altLang="en-US" sz="900" b="1">
                <a:latin typeface="Times New Roman" charset="0"/>
                <a:cs typeface="Times New Roman" charset="0"/>
              </a:endParaRPr>
            </a:p>
          </p:txBody>
        </p:sp>
        <p:sp>
          <p:nvSpPr>
            <p:cNvPr id="44" name="椭圆 76"/>
            <p:cNvSpPr/>
            <p:nvPr/>
          </p:nvSpPr>
          <p:spPr>
            <a:xfrm>
              <a:off x="1056288" y="2096758"/>
              <a:ext cx="6920391" cy="2519836"/>
            </a:xfrm>
            <a:prstGeom prst="ellipse">
              <a:avLst/>
            </a:prstGeom>
            <a:noFill/>
            <a:ln w="57150">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45" name="右箭头 78"/>
            <p:cNvSpPr/>
            <p:nvPr/>
          </p:nvSpPr>
          <p:spPr>
            <a:xfrm rot="21289895">
              <a:off x="3587944" y="2080880"/>
              <a:ext cx="187295" cy="127024"/>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46" name="右箭头 79"/>
            <p:cNvSpPr/>
            <p:nvPr/>
          </p:nvSpPr>
          <p:spPr>
            <a:xfrm rot="14382723">
              <a:off x="6688615" y="2111853"/>
              <a:ext cx="82566" cy="65077"/>
            </a:xfrm>
            <a:prstGeom prst="rightArrow">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47" name="右箭头 80"/>
            <p:cNvSpPr/>
            <p:nvPr/>
          </p:nvSpPr>
          <p:spPr>
            <a:xfrm rot="12476930">
              <a:off x="7814780" y="2746167"/>
              <a:ext cx="131741" cy="46047"/>
            </a:xfrm>
            <a:prstGeom prst="rightArrow">
              <a:avLst/>
            </a:prstGeom>
            <a:solidFill>
              <a:srgbClr val="00B0F0"/>
            </a:solidFill>
            <a:ln w="63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48" name="TextBox 48"/>
            <p:cNvSpPr txBox="1">
              <a:spLocks noChangeArrowheads="1"/>
            </p:cNvSpPr>
            <p:nvPr/>
          </p:nvSpPr>
          <p:spPr bwMode="auto">
            <a:xfrm rot="411638">
              <a:off x="2431937" y="4166756"/>
              <a:ext cx="19938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100" b="1">
                  <a:solidFill>
                    <a:srgbClr val="CC00FF"/>
                  </a:solidFill>
                  <a:latin typeface="Times New Roman" charset="0"/>
                  <a:cs typeface="Times New Roman" charset="0"/>
                </a:rPr>
                <a:t>CEPC Collider Ring(50Km</a:t>
              </a:r>
              <a:r>
                <a:rPr lang="en-US" altLang="zh-CN" sz="1600" b="1">
                  <a:solidFill>
                    <a:srgbClr val="CC00FF"/>
                  </a:solidFill>
                  <a:latin typeface="Times New Roman" charset="0"/>
                  <a:cs typeface="Times New Roman" charset="0"/>
                </a:rPr>
                <a:t>)</a:t>
              </a:r>
              <a:endParaRPr lang="zh-CN" altLang="en-US" sz="1600" b="1">
                <a:solidFill>
                  <a:srgbClr val="CC00FF"/>
                </a:solidFill>
                <a:latin typeface="Times New Roman" charset="0"/>
                <a:cs typeface="Times New Roman" charset="0"/>
              </a:endParaRPr>
            </a:p>
          </p:txBody>
        </p:sp>
        <p:sp>
          <p:nvSpPr>
            <p:cNvPr id="49" name="TextBox 50"/>
            <p:cNvSpPr txBox="1">
              <a:spLocks noChangeArrowheads="1"/>
            </p:cNvSpPr>
            <p:nvPr/>
          </p:nvSpPr>
          <p:spPr bwMode="auto">
            <a:xfrm rot="336818">
              <a:off x="2864436" y="3840646"/>
              <a:ext cx="112883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100" b="1">
                  <a:solidFill>
                    <a:srgbClr val="00B050"/>
                  </a:solidFill>
                  <a:latin typeface="Times New Roman" charset="0"/>
                  <a:cs typeface="Times New Roman" charset="0"/>
                </a:rPr>
                <a:t>Booster(50Km</a:t>
              </a:r>
              <a:r>
                <a:rPr lang="en-US" altLang="zh-CN" sz="1600" b="1">
                  <a:solidFill>
                    <a:srgbClr val="00B050"/>
                  </a:solidFill>
                  <a:latin typeface="Times New Roman" charset="0"/>
                  <a:cs typeface="Times New Roman" charset="0"/>
                </a:rPr>
                <a:t>)</a:t>
              </a:r>
              <a:endParaRPr lang="zh-CN" altLang="en-US" sz="1600" b="1">
                <a:solidFill>
                  <a:srgbClr val="00B050"/>
                </a:solidFill>
                <a:latin typeface="Times New Roman" charset="0"/>
                <a:cs typeface="Times New Roman" charset="0"/>
              </a:endParaRPr>
            </a:p>
          </p:txBody>
        </p:sp>
        <p:sp>
          <p:nvSpPr>
            <p:cNvPr id="50" name="TextBox 61"/>
            <p:cNvSpPr txBox="1">
              <a:spLocks noChangeArrowheads="1"/>
            </p:cNvSpPr>
            <p:nvPr/>
          </p:nvSpPr>
          <p:spPr bwMode="auto">
            <a:xfrm>
              <a:off x="7956376" y="2564904"/>
              <a:ext cx="445956"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000" b="1">
                  <a:solidFill>
                    <a:srgbClr val="00B0F0"/>
                  </a:solidFill>
                  <a:latin typeface="Times New Roman" charset="0"/>
                  <a:cs typeface="Times New Roman" charset="0"/>
                </a:rPr>
                <a:t>BTC</a:t>
              </a:r>
              <a:endParaRPr lang="zh-CN" altLang="en-US" sz="1000" b="1">
                <a:solidFill>
                  <a:srgbClr val="00B0F0"/>
                </a:solidFill>
                <a:latin typeface="Times New Roman" charset="0"/>
                <a:cs typeface="Times New Roman" charset="0"/>
              </a:endParaRPr>
            </a:p>
          </p:txBody>
        </p:sp>
        <p:cxnSp>
          <p:nvCxnSpPr>
            <p:cNvPr id="51" name="直接连接符 84"/>
            <p:cNvCxnSpPr/>
            <p:nvPr/>
          </p:nvCxnSpPr>
          <p:spPr>
            <a:xfrm flipV="1">
              <a:off x="6559268" y="2566746"/>
              <a:ext cx="144440" cy="176245"/>
            </a:xfrm>
            <a:prstGeom prst="line">
              <a:avLst/>
            </a:prstGeom>
            <a:ln w="38100">
              <a:solidFill>
                <a:schemeClr val="accent1">
                  <a:lumMod val="10000"/>
                </a:schemeClr>
              </a:solidFill>
            </a:ln>
          </p:spPr>
          <p:style>
            <a:lnRef idx="1">
              <a:schemeClr val="accent1"/>
            </a:lnRef>
            <a:fillRef idx="0">
              <a:schemeClr val="accent1"/>
            </a:fillRef>
            <a:effectRef idx="0">
              <a:schemeClr val="accent1"/>
            </a:effectRef>
            <a:fontRef idx="minor">
              <a:schemeClr val="tx1"/>
            </a:fontRef>
          </p:style>
        </p:cxnSp>
        <p:sp>
          <p:nvSpPr>
            <p:cNvPr id="52" name="右箭头 85"/>
            <p:cNvSpPr/>
            <p:nvPr/>
          </p:nvSpPr>
          <p:spPr>
            <a:xfrm rot="11153906">
              <a:off x="5346612" y="2079292"/>
              <a:ext cx="187295" cy="127024"/>
            </a:xfrm>
            <a:prstGeom prst="rightArrow">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53" name="Oval 11"/>
            <p:cNvSpPr>
              <a:spLocks noChangeArrowheads="1"/>
            </p:cNvSpPr>
            <p:nvPr/>
          </p:nvSpPr>
          <p:spPr bwMode="auto">
            <a:xfrm>
              <a:off x="5632551" y="2571034"/>
              <a:ext cx="685800" cy="367035"/>
            </a:xfrm>
            <a:prstGeom prst="ellipse">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ltLang="zh-CN" sz="2400">
                <a:latin typeface="Times" charset="0"/>
              </a:endParaRPr>
            </a:p>
          </p:txBody>
        </p:sp>
        <p:sp>
          <p:nvSpPr>
            <p:cNvPr id="54" name="Oval 12"/>
            <p:cNvSpPr>
              <a:spLocks noChangeArrowheads="1"/>
            </p:cNvSpPr>
            <p:nvPr/>
          </p:nvSpPr>
          <p:spPr bwMode="auto">
            <a:xfrm>
              <a:off x="6256404" y="2855818"/>
              <a:ext cx="144016" cy="90483"/>
            </a:xfrm>
            <a:prstGeom prst="ellipse">
              <a:avLst/>
            </a:prstGeom>
            <a:noFill/>
            <a:ln w="19050">
              <a:solidFill>
                <a:srgbClr val="FF66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ltLang="zh-CN" sz="2400">
                <a:latin typeface="Times" charset="0"/>
              </a:endParaRPr>
            </a:p>
          </p:txBody>
        </p:sp>
        <p:cxnSp>
          <p:nvCxnSpPr>
            <p:cNvPr id="55" name="直接连接符 99"/>
            <p:cNvCxnSpPr/>
            <p:nvPr/>
          </p:nvCxnSpPr>
          <p:spPr>
            <a:xfrm flipV="1">
              <a:off x="6473557" y="2762045"/>
              <a:ext cx="63490" cy="71451"/>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56" name="TextBox 22"/>
            <p:cNvSpPr txBox="1">
              <a:spLocks noChangeArrowheads="1"/>
            </p:cNvSpPr>
            <p:nvPr/>
          </p:nvSpPr>
          <p:spPr bwMode="auto">
            <a:xfrm>
              <a:off x="3464686" y="2701004"/>
              <a:ext cx="231587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algn="ctr" eaLnBrk="1" hangingPunct="1"/>
              <a:r>
                <a:rPr lang="en-US" altLang="zh-CN" sz="1100" b="1">
                  <a:solidFill>
                    <a:srgbClr val="FF0000"/>
                  </a:solidFill>
                  <a:latin typeface="Times New Roman" charset="0"/>
                  <a:cs typeface="Times New Roman" charset="0"/>
                </a:rPr>
                <a:t>Medium Energy</a:t>
              </a:r>
              <a:r>
                <a:rPr lang="zh-CN" altLang="en-US" sz="1100" b="1">
                  <a:solidFill>
                    <a:srgbClr val="FF0000"/>
                  </a:solidFill>
                  <a:latin typeface="Times New Roman" charset="0"/>
                  <a:cs typeface="Times New Roman" charset="0"/>
                </a:rPr>
                <a:t> </a:t>
              </a:r>
              <a:r>
                <a:rPr lang="en-US" altLang="zh-CN" sz="1100" b="1">
                  <a:solidFill>
                    <a:srgbClr val="FF0000"/>
                  </a:solidFill>
                  <a:latin typeface="Times New Roman" charset="0"/>
                  <a:cs typeface="Times New Roman" charset="0"/>
                </a:rPr>
                <a:t> Booster(4.5Km)</a:t>
              </a:r>
            </a:p>
          </p:txBody>
        </p:sp>
        <p:sp>
          <p:nvSpPr>
            <p:cNvPr id="57" name="TextBox 23"/>
            <p:cNvSpPr txBox="1">
              <a:spLocks noChangeArrowheads="1"/>
            </p:cNvSpPr>
            <p:nvPr/>
          </p:nvSpPr>
          <p:spPr bwMode="auto">
            <a:xfrm>
              <a:off x="4018255" y="3000967"/>
              <a:ext cx="1957196"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algn="ctr" eaLnBrk="1" hangingPunct="1"/>
              <a:r>
                <a:rPr lang="en-US" altLang="zh-CN" sz="1100" b="1">
                  <a:solidFill>
                    <a:srgbClr val="FF6600"/>
                  </a:solidFill>
                  <a:latin typeface="Times New Roman" charset="0"/>
                  <a:cs typeface="Times New Roman" charset="0"/>
                </a:rPr>
                <a:t>Low Energy Booster(0.4Km)</a:t>
              </a:r>
            </a:p>
          </p:txBody>
        </p:sp>
        <p:sp>
          <p:nvSpPr>
            <p:cNvPr id="58" name="TextBox 6"/>
            <p:cNvSpPr txBox="1">
              <a:spLocks noChangeArrowheads="1"/>
            </p:cNvSpPr>
            <p:nvPr/>
          </p:nvSpPr>
          <p:spPr bwMode="auto">
            <a:xfrm>
              <a:off x="467419" y="3212976"/>
              <a:ext cx="43217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1108C8"/>
                  </a:solidFill>
                  <a:latin typeface="Times New Roman" charset="0"/>
                  <a:cs typeface="Times New Roman" charset="0"/>
                </a:rPr>
                <a:t>IP4</a:t>
              </a:r>
              <a:endParaRPr lang="zh-CN" altLang="en-US" sz="1800" b="1">
                <a:solidFill>
                  <a:srgbClr val="1108C8"/>
                </a:solidFill>
                <a:latin typeface="Times New Roman" charset="0"/>
                <a:cs typeface="Times New Roman" charset="0"/>
              </a:endParaRPr>
            </a:p>
          </p:txBody>
        </p:sp>
        <p:sp>
          <p:nvSpPr>
            <p:cNvPr id="59" name="TextBox 6"/>
            <p:cNvSpPr txBox="1">
              <a:spLocks noChangeArrowheads="1"/>
            </p:cNvSpPr>
            <p:nvPr/>
          </p:nvSpPr>
          <p:spPr bwMode="auto">
            <a:xfrm>
              <a:off x="8244408" y="3140968"/>
              <a:ext cx="43224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200" b="1">
                  <a:solidFill>
                    <a:srgbClr val="1108C8"/>
                  </a:solidFill>
                  <a:latin typeface="Times New Roman" charset="0"/>
                  <a:cs typeface="Times New Roman" charset="0"/>
                </a:rPr>
                <a:t>IP3</a:t>
              </a:r>
              <a:endParaRPr lang="zh-CN" altLang="en-US" sz="1800" b="1">
                <a:solidFill>
                  <a:srgbClr val="1108C8"/>
                </a:solidFill>
                <a:latin typeface="Times New Roman" charset="0"/>
                <a:cs typeface="Times New Roman" charset="0"/>
              </a:endParaRPr>
            </a:p>
          </p:txBody>
        </p:sp>
        <p:sp>
          <p:nvSpPr>
            <p:cNvPr id="60" name="TextBox 111"/>
            <p:cNvSpPr txBox="1">
              <a:spLocks noChangeArrowheads="1"/>
            </p:cNvSpPr>
            <p:nvPr/>
          </p:nvSpPr>
          <p:spPr bwMode="auto">
            <a:xfrm rot="432443">
              <a:off x="2451039" y="4747786"/>
              <a:ext cx="183575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100" b="1">
                  <a:solidFill>
                    <a:srgbClr val="1108C8"/>
                  </a:solidFill>
                  <a:latin typeface="Times New Roman" charset="0"/>
                  <a:cs typeface="Times New Roman" charset="0"/>
                </a:rPr>
                <a:t>SppC Collider Ring(50Km)</a:t>
              </a:r>
              <a:endParaRPr lang="zh-CN" altLang="en-US" sz="1100" b="1">
                <a:solidFill>
                  <a:srgbClr val="1108C8"/>
                </a:solidFill>
                <a:latin typeface="Times New Roman" charset="0"/>
                <a:cs typeface="Times New Roman" charset="0"/>
              </a:endParaRPr>
            </a:p>
          </p:txBody>
        </p:sp>
        <p:sp>
          <p:nvSpPr>
            <p:cNvPr id="61" name="TextBox 24"/>
            <p:cNvSpPr txBox="1">
              <a:spLocks noChangeArrowheads="1"/>
            </p:cNvSpPr>
            <p:nvPr/>
          </p:nvSpPr>
          <p:spPr bwMode="auto">
            <a:xfrm>
              <a:off x="6021192" y="2998628"/>
              <a:ext cx="1174562" cy="400125"/>
            </a:xfrm>
            <a:prstGeom prst="rect">
              <a:avLst/>
            </a:prstGeom>
            <a:noFill/>
            <a:ln>
              <a:noFill/>
            </a:ln>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fontAlgn="auto" hangingPunct="1">
                <a:spcBef>
                  <a:spcPts val="0"/>
                </a:spcBef>
                <a:spcAft>
                  <a:spcPts val="0"/>
                </a:spcAft>
                <a:defRPr/>
              </a:pPr>
              <a:r>
                <a:rPr lang="en-US" altLang="zh-CN" sz="1000" b="1" dirty="0">
                  <a:solidFill>
                    <a:schemeClr val="accent5">
                      <a:lumMod val="50000"/>
                    </a:schemeClr>
                  </a:solidFill>
                  <a:latin typeface="Times New Roman" pitchFamily="18" charset="0"/>
                  <a:cs typeface="Times New Roman" pitchFamily="18" charset="0"/>
                </a:rPr>
                <a:t>Proton </a:t>
              </a:r>
              <a:r>
                <a:rPr lang="en-US" altLang="zh-CN" sz="1000" b="1" dirty="0" err="1" smtClean="0">
                  <a:solidFill>
                    <a:schemeClr val="accent5">
                      <a:lumMod val="50000"/>
                    </a:schemeClr>
                  </a:solidFill>
                  <a:latin typeface="Times New Roman" pitchFamily="18" charset="0"/>
                  <a:cs typeface="Times New Roman" pitchFamily="18" charset="0"/>
                </a:rPr>
                <a:t>Linac</a:t>
              </a:r>
              <a:endParaRPr lang="en-US" altLang="zh-CN" sz="1000" b="1" dirty="0" smtClean="0">
                <a:solidFill>
                  <a:schemeClr val="accent5">
                    <a:lumMod val="50000"/>
                  </a:schemeClr>
                </a:solidFill>
                <a:latin typeface="Times New Roman" pitchFamily="18" charset="0"/>
                <a:cs typeface="Times New Roman" pitchFamily="18" charset="0"/>
              </a:endParaRPr>
            </a:p>
            <a:p>
              <a:pPr algn="ctr" eaLnBrk="1" fontAlgn="auto" hangingPunct="1">
                <a:spcBef>
                  <a:spcPts val="0"/>
                </a:spcBef>
                <a:spcAft>
                  <a:spcPts val="0"/>
                </a:spcAft>
                <a:defRPr/>
              </a:pPr>
              <a:r>
                <a:rPr lang="en-US" altLang="zh-CN" sz="1000" b="1" dirty="0" smtClean="0">
                  <a:solidFill>
                    <a:schemeClr val="accent5">
                      <a:lumMod val="50000"/>
                    </a:schemeClr>
                  </a:solidFill>
                  <a:latin typeface="Times New Roman" pitchFamily="18" charset="0"/>
                  <a:cs typeface="Times New Roman" pitchFamily="18" charset="0"/>
                </a:rPr>
                <a:t>(100m)</a:t>
              </a:r>
              <a:endParaRPr lang="en-US" altLang="zh-CN" sz="1000" b="1" dirty="0">
                <a:solidFill>
                  <a:schemeClr val="accent5">
                    <a:lumMod val="50000"/>
                  </a:schemeClr>
                </a:solidFill>
                <a:latin typeface="Times New Roman" pitchFamily="18" charset="0"/>
                <a:cs typeface="Times New Roman" pitchFamily="18" charset="0"/>
              </a:endParaRPr>
            </a:p>
          </p:txBody>
        </p:sp>
        <p:sp>
          <p:nvSpPr>
            <p:cNvPr id="62" name="椭圆 114"/>
            <p:cNvSpPr/>
            <p:nvPr/>
          </p:nvSpPr>
          <p:spPr>
            <a:xfrm>
              <a:off x="813439" y="3271729"/>
              <a:ext cx="173010" cy="169894"/>
            </a:xfrm>
            <a:prstGeom prst="ellipse">
              <a:avLst/>
            </a:prstGeom>
            <a:solidFill>
              <a:srgbClr val="0101AF"/>
            </a:solidFill>
            <a:ln>
              <a:solidFill>
                <a:srgbClr val="0101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63" name="椭圆 120"/>
            <p:cNvSpPr/>
            <p:nvPr/>
          </p:nvSpPr>
          <p:spPr>
            <a:xfrm>
              <a:off x="4494262" y="2033246"/>
              <a:ext cx="139678" cy="141314"/>
            </a:xfrm>
            <a:prstGeom prst="ellipse">
              <a:avLst/>
            </a:prstGeom>
            <a:solidFill>
              <a:srgbClr val="CC00FF"/>
            </a:solid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64" name="Oval 4"/>
            <p:cNvSpPr>
              <a:spLocks noChangeArrowheads="1"/>
            </p:cNvSpPr>
            <p:nvPr/>
          </p:nvSpPr>
          <p:spPr bwMode="auto">
            <a:xfrm>
              <a:off x="4650357" y="2055538"/>
              <a:ext cx="1325094" cy="625366"/>
            </a:xfrm>
            <a:prstGeom prst="ellipse">
              <a:avLst/>
            </a:prstGeom>
            <a:noFill/>
            <a:ln w="38100">
              <a:solidFill>
                <a:srgbClr val="C00000"/>
              </a:solidFill>
              <a:round/>
              <a:headEnd/>
              <a:tailEnd/>
            </a:ln>
            <a:extLst>
              <a:ext uri="{909E8E84-426E-40dd-AFC4-6F175D3DCCD1}">
                <a14:hiddenFill xmlns:a14="http://schemas.microsoft.com/office/drawing/2010/main">
                  <a:solidFill>
                    <a:srgbClr val="FFFFFF"/>
                  </a:solidFill>
                </a14:hiddenFill>
              </a:ext>
            </a:extLst>
          </p:spPr>
          <p:txBody>
            <a:bodyPr/>
            <a:lstStyle/>
            <a:p>
              <a:pPr eaLnBrk="0" hangingPunct="0"/>
              <a:endParaRPr lang="en-US" altLang="zh-CN" sz="2400">
                <a:latin typeface="Times" charset="0"/>
              </a:endParaRPr>
            </a:p>
          </p:txBody>
        </p:sp>
        <p:sp>
          <p:nvSpPr>
            <p:cNvPr id="65" name="椭圆 46"/>
            <p:cNvSpPr/>
            <p:nvPr/>
          </p:nvSpPr>
          <p:spPr>
            <a:xfrm>
              <a:off x="4503785" y="4522914"/>
              <a:ext cx="139678" cy="139726"/>
            </a:xfrm>
            <a:prstGeom prst="ellipse">
              <a:avLst/>
            </a:prstGeom>
            <a:solidFill>
              <a:srgbClr val="CC00FF"/>
            </a:solidFill>
            <a:ln>
              <a:solidFill>
                <a:srgbClr val="CC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66" name="椭圆 47"/>
            <p:cNvSpPr/>
            <p:nvPr/>
          </p:nvSpPr>
          <p:spPr>
            <a:xfrm>
              <a:off x="8062390" y="3233622"/>
              <a:ext cx="171423" cy="169894"/>
            </a:xfrm>
            <a:prstGeom prst="ellipse">
              <a:avLst/>
            </a:prstGeom>
            <a:solidFill>
              <a:srgbClr val="0101AF"/>
            </a:solidFill>
            <a:ln>
              <a:solidFill>
                <a:srgbClr val="0101A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67" name="任意多边形 16"/>
            <p:cNvSpPr/>
            <p:nvPr/>
          </p:nvSpPr>
          <p:spPr>
            <a:xfrm>
              <a:off x="6703708" y="2299996"/>
              <a:ext cx="801559" cy="261986"/>
            </a:xfrm>
            <a:custGeom>
              <a:avLst/>
              <a:gdLst>
                <a:gd name="connsiteX0" fmla="*/ 0 w 802481"/>
                <a:gd name="connsiteY0" fmla="*/ 263004 h 263004"/>
                <a:gd name="connsiteX1" fmla="*/ 42862 w 802481"/>
                <a:gd name="connsiteY1" fmla="*/ 212998 h 263004"/>
                <a:gd name="connsiteX2" fmla="*/ 80962 w 802481"/>
                <a:gd name="connsiteY2" fmla="*/ 167754 h 263004"/>
                <a:gd name="connsiteX3" fmla="*/ 147637 w 802481"/>
                <a:gd name="connsiteY3" fmla="*/ 117748 h 263004"/>
                <a:gd name="connsiteX4" fmla="*/ 240506 w 802481"/>
                <a:gd name="connsiteY4" fmla="*/ 65360 h 263004"/>
                <a:gd name="connsiteX5" fmla="*/ 357187 w 802481"/>
                <a:gd name="connsiteY5" fmla="*/ 32023 h 263004"/>
                <a:gd name="connsiteX6" fmla="*/ 514350 w 802481"/>
                <a:gd name="connsiteY6" fmla="*/ 1067 h 263004"/>
                <a:gd name="connsiteX7" fmla="*/ 619125 w 802481"/>
                <a:gd name="connsiteY7" fmla="*/ 10592 h 263004"/>
                <a:gd name="connsiteX8" fmla="*/ 771525 w 802481"/>
                <a:gd name="connsiteY8" fmla="*/ 43929 h 263004"/>
                <a:gd name="connsiteX9" fmla="*/ 802481 w 802481"/>
                <a:gd name="connsiteY9" fmla="*/ 60598 h 26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2481" h="263004">
                  <a:moveTo>
                    <a:pt x="0" y="263004"/>
                  </a:moveTo>
                  <a:lnTo>
                    <a:pt x="42862" y="212998"/>
                  </a:lnTo>
                  <a:cubicBezTo>
                    <a:pt x="56356" y="197123"/>
                    <a:pt x="63500" y="183629"/>
                    <a:pt x="80962" y="167754"/>
                  </a:cubicBezTo>
                  <a:cubicBezTo>
                    <a:pt x="98424" y="151879"/>
                    <a:pt x="121046" y="134814"/>
                    <a:pt x="147637" y="117748"/>
                  </a:cubicBezTo>
                  <a:cubicBezTo>
                    <a:pt x="174228" y="100682"/>
                    <a:pt x="205581" y="79647"/>
                    <a:pt x="240506" y="65360"/>
                  </a:cubicBezTo>
                  <a:cubicBezTo>
                    <a:pt x="275431" y="51072"/>
                    <a:pt x="311546" y="42738"/>
                    <a:pt x="357187" y="32023"/>
                  </a:cubicBezTo>
                  <a:cubicBezTo>
                    <a:pt x="402828" y="21308"/>
                    <a:pt x="470694" y="4639"/>
                    <a:pt x="514350" y="1067"/>
                  </a:cubicBezTo>
                  <a:cubicBezTo>
                    <a:pt x="558006" y="-2505"/>
                    <a:pt x="576262" y="3448"/>
                    <a:pt x="619125" y="10592"/>
                  </a:cubicBezTo>
                  <a:cubicBezTo>
                    <a:pt x="661988" y="17736"/>
                    <a:pt x="740966" y="35595"/>
                    <a:pt x="771525" y="43929"/>
                  </a:cubicBezTo>
                  <a:cubicBezTo>
                    <a:pt x="802084" y="52263"/>
                    <a:pt x="802282" y="56430"/>
                    <a:pt x="802481" y="60598"/>
                  </a:cubicBezTo>
                </a:path>
              </a:pathLst>
            </a:cu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8" name="任意多边形 17"/>
            <p:cNvSpPr/>
            <p:nvPr/>
          </p:nvSpPr>
          <p:spPr>
            <a:xfrm>
              <a:off x="6470382" y="1960207"/>
              <a:ext cx="312688" cy="606539"/>
            </a:xfrm>
            <a:custGeom>
              <a:avLst/>
              <a:gdLst>
                <a:gd name="connsiteX0" fmla="*/ 233363 w 312916"/>
                <a:gd name="connsiteY0" fmla="*/ 607219 h 607219"/>
                <a:gd name="connsiteX1" fmla="*/ 280988 w 312916"/>
                <a:gd name="connsiteY1" fmla="*/ 507206 h 607219"/>
                <a:gd name="connsiteX2" fmla="*/ 311944 w 312916"/>
                <a:gd name="connsiteY2" fmla="*/ 400050 h 607219"/>
                <a:gd name="connsiteX3" fmla="*/ 300038 w 312916"/>
                <a:gd name="connsiteY3" fmla="*/ 276225 h 607219"/>
                <a:gd name="connsiteX4" fmla="*/ 250032 w 312916"/>
                <a:gd name="connsiteY4" fmla="*/ 171450 h 607219"/>
                <a:gd name="connsiteX5" fmla="*/ 192882 w 312916"/>
                <a:gd name="connsiteY5" fmla="*/ 111919 h 607219"/>
                <a:gd name="connsiteX6" fmla="*/ 114300 w 312916"/>
                <a:gd name="connsiteY6" fmla="*/ 54769 h 607219"/>
                <a:gd name="connsiteX7" fmla="*/ 0 w 312916"/>
                <a:gd name="connsiteY7" fmla="*/ 0 h 60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2916" h="607219">
                  <a:moveTo>
                    <a:pt x="233363" y="607219"/>
                  </a:moveTo>
                  <a:cubicBezTo>
                    <a:pt x="250627" y="574476"/>
                    <a:pt x="267891" y="541734"/>
                    <a:pt x="280988" y="507206"/>
                  </a:cubicBezTo>
                  <a:cubicBezTo>
                    <a:pt x="294085" y="472678"/>
                    <a:pt x="308769" y="438547"/>
                    <a:pt x="311944" y="400050"/>
                  </a:cubicBezTo>
                  <a:cubicBezTo>
                    <a:pt x="315119" y="361553"/>
                    <a:pt x="310357" y="314325"/>
                    <a:pt x="300038" y="276225"/>
                  </a:cubicBezTo>
                  <a:cubicBezTo>
                    <a:pt x="289719" y="238125"/>
                    <a:pt x="267891" y="198834"/>
                    <a:pt x="250032" y="171450"/>
                  </a:cubicBezTo>
                  <a:cubicBezTo>
                    <a:pt x="232173" y="144066"/>
                    <a:pt x="215504" y="131366"/>
                    <a:pt x="192882" y="111919"/>
                  </a:cubicBezTo>
                  <a:cubicBezTo>
                    <a:pt x="170260" y="92472"/>
                    <a:pt x="146447" y="73422"/>
                    <a:pt x="114300" y="54769"/>
                  </a:cubicBezTo>
                  <a:cubicBezTo>
                    <a:pt x="82153" y="36116"/>
                    <a:pt x="41076" y="18058"/>
                    <a:pt x="0" y="0"/>
                  </a:cubicBezTo>
                </a:path>
              </a:pathLst>
            </a:cu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9" name="右箭头 62"/>
            <p:cNvSpPr/>
            <p:nvPr/>
          </p:nvSpPr>
          <p:spPr>
            <a:xfrm rot="21079377">
              <a:off x="7108455" y="2280942"/>
              <a:ext cx="82537" cy="63512"/>
            </a:xfrm>
            <a:prstGeom prst="rightArrow">
              <a:avLst/>
            </a:prstGeom>
            <a:solidFill>
              <a:srgbClr val="FF0000"/>
            </a:solid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70" name="椭圆 63"/>
            <p:cNvSpPr/>
            <p:nvPr/>
          </p:nvSpPr>
          <p:spPr>
            <a:xfrm>
              <a:off x="1084858" y="1736327"/>
              <a:ext cx="6920391" cy="2526188"/>
            </a:xfrm>
            <a:prstGeom prst="ellipse">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FFFFFF"/>
                </a:solidFill>
                <a:latin typeface="Calibri" charset="0"/>
                <a:ea typeface="宋体" charset="0"/>
                <a:cs typeface="宋体" charset="0"/>
              </a:endParaRPr>
            </a:p>
          </p:txBody>
        </p:sp>
        <p:sp>
          <p:nvSpPr>
            <p:cNvPr id="71" name="TextBox 21"/>
            <p:cNvSpPr txBox="1">
              <a:spLocks noChangeArrowheads="1"/>
            </p:cNvSpPr>
            <p:nvPr/>
          </p:nvSpPr>
          <p:spPr bwMode="auto">
            <a:xfrm>
              <a:off x="2715568" y="2419359"/>
              <a:ext cx="2150747"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algn="ctr" eaLnBrk="1" hangingPunct="1"/>
              <a:r>
                <a:rPr lang="en-US" altLang="zh-CN" sz="1100" b="1" dirty="0">
                  <a:solidFill>
                    <a:srgbClr val="C00000"/>
                  </a:solidFill>
                  <a:latin typeface="Times New Roman" charset="0"/>
                  <a:cs typeface="Times New Roman" charset="0"/>
                </a:rPr>
                <a:t>High Energy</a:t>
              </a:r>
              <a:r>
                <a:rPr lang="zh-CN" altLang="en-US" sz="1100" b="1" dirty="0">
                  <a:solidFill>
                    <a:srgbClr val="C00000"/>
                  </a:solidFill>
                  <a:latin typeface="Times New Roman" charset="0"/>
                  <a:cs typeface="Times New Roman" charset="0"/>
                </a:rPr>
                <a:t> </a:t>
              </a:r>
              <a:r>
                <a:rPr lang="en-US" altLang="zh-CN" sz="1100" b="1" dirty="0">
                  <a:solidFill>
                    <a:srgbClr val="C00000"/>
                  </a:solidFill>
                  <a:latin typeface="Times New Roman" charset="0"/>
                  <a:cs typeface="Times New Roman" charset="0"/>
                </a:rPr>
                <a:t>Booster(7.2Km)</a:t>
              </a:r>
            </a:p>
          </p:txBody>
        </p:sp>
      </p:grpSp>
      <p:cxnSp>
        <p:nvCxnSpPr>
          <p:cNvPr id="72" name="直接连接符 44"/>
          <p:cNvCxnSpPr/>
          <p:nvPr/>
        </p:nvCxnSpPr>
        <p:spPr>
          <a:xfrm>
            <a:off x="827088" y="1125538"/>
            <a:ext cx="7058025" cy="0"/>
          </a:xfrm>
          <a:prstGeom prst="line">
            <a:avLst/>
          </a:prstGeom>
          <a:ln w="47625">
            <a:solidFill>
              <a:srgbClr val="003CB4"/>
            </a:solidFill>
          </a:ln>
        </p:spPr>
        <p:style>
          <a:lnRef idx="1">
            <a:schemeClr val="accent1"/>
          </a:lnRef>
          <a:fillRef idx="0">
            <a:schemeClr val="accent1"/>
          </a:fillRef>
          <a:effectRef idx="0">
            <a:schemeClr val="accent1"/>
          </a:effectRef>
          <a:fontRef idx="minor">
            <a:schemeClr val="tx1"/>
          </a:fontRef>
        </p:style>
      </p:cxnSp>
      <p:pic>
        <p:nvPicPr>
          <p:cNvPr id="73"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1575" y="4303985"/>
            <a:ext cx="5468937" cy="236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74" name="TextBox 78"/>
          <p:cNvSpPr txBox="1">
            <a:spLocks noChangeArrowheads="1"/>
          </p:cNvSpPr>
          <p:nvPr/>
        </p:nvSpPr>
        <p:spPr bwMode="auto">
          <a:xfrm>
            <a:off x="-36512" y="5261138"/>
            <a:ext cx="4160714"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宋体" charset="0"/>
                <a:cs typeface="宋体" charset="0"/>
              </a:defRPr>
            </a:lvl1pPr>
            <a:lvl2pPr marL="742950" indent="-285750" eaLnBrk="0" hangingPunct="0">
              <a:defRPr sz="2400">
                <a:solidFill>
                  <a:schemeClr val="tx1"/>
                </a:solidFill>
                <a:latin typeface="Calibri" charset="0"/>
                <a:ea typeface="宋体" charset="0"/>
                <a:cs typeface="宋体" charset="0"/>
              </a:defRPr>
            </a:lvl2pPr>
            <a:lvl3pPr marL="1143000" indent="-228600" eaLnBrk="0" hangingPunct="0">
              <a:defRPr sz="2400">
                <a:solidFill>
                  <a:schemeClr val="tx1"/>
                </a:solidFill>
                <a:latin typeface="Calibri" charset="0"/>
                <a:ea typeface="宋体" charset="0"/>
                <a:cs typeface="宋体" charset="0"/>
              </a:defRPr>
            </a:lvl3pPr>
            <a:lvl4pPr marL="1600200" indent="-228600" eaLnBrk="0" hangingPunct="0">
              <a:defRPr sz="2400">
                <a:solidFill>
                  <a:schemeClr val="tx1"/>
                </a:solidFill>
                <a:latin typeface="Calibri" charset="0"/>
                <a:ea typeface="宋体" charset="0"/>
                <a:cs typeface="宋体" charset="0"/>
              </a:defRPr>
            </a:lvl4pPr>
            <a:lvl5pPr marL="2057400" indent="-228600" eaLnBrk="0" hangingPunct="0">
              <a:defRPr sz="2400">
                <a:solidFill>
                  <a:schemeClr val="tx1"/>
                </a:solidFill>
                <a:latin typeface="Calibri" charset="0"/>
                <a:ea typeface="宋体" charset="0"/>
                <a:cs typeface="宋体" charset="0"/>
              </a:defRPr>
            </a:lvl5pPr>
            <a:lvl6pPr marL="2514600" indent="-228600" eaLnBrk="0" fontAlgn="base" hangingPunct="0">
              <a:spcBef>
                <a:spcPct val="0"/>
              </a:spcBef>
              <a:spcAft>
                <a:spcPct val="0"/>
              </a:spcAft>
              <a:defRPr sz="2400">
                <a:solidFill>
                  <a:schemeClr val="tx1"/>
                </a:solidFill>
                <a:latin typeface="Calibri" charset="0"/>
                <a:ea typeface="宋体" charset="0"/>
                <a:cs typeface="宋体" charset="0"/>
              </a:defRPr>
            </a:lvl6pPr>
            <a:lvl7pPr marL="2971800" indent="-228600" eaLnBrk="0" fontAlgn="base" hangingPunct="0">
              <a:spcBef>
                <a:spcPct val="0"/>
              </a:spcBef>
              <a:spcAft>
                <a:spcPct val="0"/>
              </a:spcAft>
              <a:defRPr sz="2400">
                <a:solidFill>
                  <a:schemeClr val="tx1"/>
                </a:solidFill>
                <a:latin typeface="Calibri" charset="0"/>
                <a:ea typeface="宋体" charset="0"/>
                <a:cs typeface="宋体" charset="0"/>
              </a:defRPr>
            </a:lvl7pPr>
            <a:lvl8pPr marL="3429000" indent="-228600" eaLnBrk="0" fontAlgn="base" hangingPunct="0">
              <a:spcBef>
                <a:spcPct val="0"/>
              </a:spcBef>
              <a:spcAft>
                <a:spcPct val="0"/>
              </a:spcAft>
              <a:defRPr sz="2400">
                <a:solidFill>
                  <a:schemeClr val="tx1"/>
                </a:solidFill>
                <a:latin typeface="Calibri" charset="0"/>
                <a:ea typeface="宋体" charset="0"/>
                <a:cs typeface="宋体" charset="0"/>
              </a:defRPr>
            </a:lvl8pPr>
            <a:lvl9pPr marL="3886200" indent="-228600" eaLnBrk="0" fontAlgn="base" hangingPunct="0">
              <a:spcBef>
                <a:spcPct val="0"/>
              </a:spcBef>
              <a:spcAft>
                <a:spcPct val="0"/>
              </a:spcAft>
              <a:defRPr sz="2400">
                <a:solidFill>
                  <a:schemeClr val="tx1"/>
                </a:solidFill>
                <a:latin typeface="Calibri" charset="0"/>
                <a:ea typeface="宋体" charset="0"/>
                <a:cs typeface="宋体" charset="0"/>
              </a:defRPr>
            </a:lvl9pPr>
          </a:lstStyle>
          <a:p>
            <a:pPr eaLnBrk="1" hangingPunct="1"/>
            <a:r>
              <a:rPr lang="en-US" altLang="zh-CN" sz="1600" b="1" dirty="0" smtClean="0">
                <a:latin typeface="Times New Roman" charset="0"/>
                <a:cs typeface="Times New Roman" charset="0"/>
              </a:rPr>
              <a:t>SC predicts 2020 China GDP = $24.6 Trillion </a:t>
            </a:r>
            <a:endParaRPr lang="en-US" altLang="zh-CN" sz="1600" b="1" dirty="0">
              <a:latin typeface="Times New Roman" charset="0"/>
              <a:cs typeface="Times New Roman" charset="0"/>
            </a:endParaRPr>
          </a:p>
          <a:p>
            <a:pPr eaLnBrk="1" hangingPunct="1"/>
            <a:r>
              <a:rPr lang="en-GB" altLang="zh-CN" sz="1600" dirty="0" smtClean="0">
                <a:latin typeface="Times New Roman" charset="0"/>
                <a:cs typeface="Times New Roman" charset="0"/>
              </a:rPr>
              <a:t>=&gt; Cost of CEPC ~ 0.07*24.6*6 B ~ 10B</a:t>
            </a:r>
            <a:endParaRPr lang="zh-CN" altLang="en-US" sz="1600" dirty="0">
              <a:latin typeface="Times New Roman" charset="0"/>
              <a:cs typeface="Times New Roman"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8C5AA4C7-82A7-CD4D-9A12-2FF818268F2D}" type="slidenum">
              <a:rPr lang="en-US" smtClean="0"/>
              <a:pPr>
                <a:defRPr/>
              </a:pPr>
              <a:t>21</a:t>
            </a:fld>
            <a:endParaRPr lang="en-US"/>
          </a:p>
        </p:txBody>
      </p:sp>
    </p:spTree>
    <p:extLst>
      <p:ext uri="{BB962C8B-B14F-4D97-AF65-F5344CB8AC3E}">
        <p14:creationId xmlns:p14="http://schemas.microsoft.com/office/powerpoint/2010/main" val="4163751391"/>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ppt_x"/>
                                          </p:val>
                                        </p:tav>
                                        <p:tav tm="100000">
                                          <p:val>
                                            <p:strVal val="#ppt_x"/>
                                          </p:val>
                                        </p:tav>
                                      </p:tavLst>
                                    </p:anim>
                                    <p:anim calcmode="lin" valueType="num">
                                      <p:cBhvr additive="base">
                                        <p:cTn id="8"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a:defRPr/>
            </a:pPr>
            <a:r>
              <a:rPr lang="en-GB" dirty="0">
                <a:latin typeface="Arial" charset="0"/>
                <a:cs typeface="Arial Unicode MS" charset="0"/>
              </a:rPr>
              <a:t>ILC Overview</a:t>
            </a:r>
          </a:p>
        </p:txBody>
      </p:sp>
      <p:pic>
        <p:nvPicPr>
          <p:cNvPr id="25603" name="Picture 5" descr="OT0105H.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208088"/>
            <a:ext cx="8959850" cy="540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Box 6"/>
          <p:cNvSpPr txBox="1">
            <a:spLocks noChangeArrowheads="1"/>
          </p:cNvSpPr>
          <p:nvPr/>
        </p:nvSpPr>
        <p:spPr bwMode="auto">
          <a:xfrm>
            <a:off x="3338513" y="1208088"/>
            <a:ext cx="1762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Damping Rings</a:t>
            </a:r>
          </a:p>
        </p:txBody>
      </p:sp>
      <p:sp>
        <p:nvSpPr>
          <p:cNvPr id="25605" name="TextBox 9"/>
          <p:cNvSpPr txBox="1">
            <a:spLocks noChangeArrowheads="1"/>
          </p:cNvSpPr>
          <p:nvPr/>
        </p:nvSpPr>
        <p:spPr bwMode="auto">
          <a:xfrm>
            <a:off x="5554663" y="990600"/>
            <a:ext cx="2139950"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Polarised electron source</a:t>
            </a:r>
          </a:p>
        </p:txBody>
      </p:sp>
      <p:sp>
        <p:nvSpPr>
          <p:cNvPr id="25606" name="Rectangle 14"/>
          <p:cNvSpPr>
            <a:spLocks noChangeArrowheads="1"/>
          </p:cNvSpPr>
          <p:nvPr/>
        </p:nvSpPr>
        <p:spPr bwMode="auto">
          <a:xfrm>
            <a:off x="5464175" y="1622425"/>
            <a:ext cx="1160463" cy="39687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3600">
              <a:cs typeface="Arial Unicode MS" charset="0"/>
            </a:endParaRPr>
          </a:p>
        </p:txBody>
      </p:sp>
      <p:cxnSp>
        <p:nvCxnSpPr>
          <p:cNvPr id="25607" name="Straight Arrow Connector 11"/>
          <p:cNvCxnSpPr>
            <a:cxnSpLocks noChangeShapeType="1"/>
          </p:cNvCxnSpPr>
          <p:nvPr/>
        </p:nvCxnSpPr>
        <p:spPr bwMode="auto">
          <a:xfrm>
            <a:off x="5965825" y="1576388"/>
            <a:ext cx="0" cy="136048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08" name="TextBox 15"/>
          <p:cNvSpPr txBox="1">
            <a:spLocks noChangeArrowheads="1"/>
          </p:cNvSpPr>
          <p:nvPr/>
        </p:nvSpPr>
        <p:spPr bwMode="auto">
          <a:xfrm>
            <a:off x="2601913" y="4926013"/>
            <a:ext cx="1279525" cy="923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Polarised positron</a:t>
            </a:r>
            <a:br>
              <a:rPr lang="en-GB"/>
            </a:br>
            <a:r>
              <a:rPr lang="en-GB"/>
              <a:t>source</a:t>
            </a:r>
          </a:p>
        </p:txBody>
      </p:sp>
      <p:sp>
        <p:nvSpPr>
          <p:cNvPr id="25609" name="Rectangle 18"/>
          <p:cNvSpPr>
            <a:spLocks noChangeArrowheads="1"/>
          </p:cNvSpPr>
          <p:nvPr/>
        </p:nvSpPr>
        <p:spPr bwMode="auto">
          <a:xfrm>
            <a:off x="2940050" y="4529138"/>
            <a:ext cx="398463" cy="39687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3600">
              <a:cs typeface="Arial Unicode MS" charset="0"/>
            </a:endParaRPr>
          </a:p>
        </p:txBody>
      </p:sp>
      <p:cxnSp>
        <p:nvCxnSpPr>
          <p:cNvPr id="25610" name="Straight Arrow Connector 17"/>
          <p:cNvCxnSpPr>
            <a:cxnSpLocks noChangeShapeType="1"/>
          </p:cNvCxnSpPr>
          <p:nvPr/>
        </p:nvCxnSpPr>
        <p:spPr bwMode="auto">
          <a:xfrm flipV="1">
            <a:off x="3197225" y="4314825"/>
            <a:ext cx="0" cy="611188"/>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5611" name="Straight Arrow Connector 20"/>
          <p:cNvCxnSpPr>
            <a:cxnSpLocks noChangeShapeType="1"/>
          </p:cNvCxnSpPr>
          <p:nvPr/>
        </p:nvCxnSpPr>
        <p:spPr bwMode="auto">
          <a:xfrm flipH="1" flipV="1">
            <a:off x="3871913" y="4105275"/>
            <a:ext cx="546100" cy="84296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12" name="Rectangle 22"/>
          <p:cNvSpPr>
            <a:spLocks noChangeArrowheads="1"/>
          </p:cNvSpPr>
          <p:nvPr/>
        </p:nvSpPr>
        <p:spPr bwMode="auto">
          <a:xfrm>
            <a:off x="3871913" y="2233613"/>
            <a:ext cx="565150" cy="366712"/>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3600">
              <a:cs typeface="Arial Unicode MS" charset="0"/>
            </a:endParaRPr>
          </a:p>
        </p:txBody>
      </p:sp>
      <p:cxnSp>
        <p:nvCxnSpPr>
          <p:cNvPr id="25613" name="Straight Arrow Connector 8"/>
          <p:cNvCxnSpPr>
            <a:cxnSpLocks noChangeShapeType="1"/>
          </p:cNvCxnSpPr>
          <p:nvPr/>
        </p:nvCxnSpPr>
        <p:spPr bwMode="auto">
          <a:xfrm>
            <a:off x="4146550" y="1622425"/>
            <a:ext cx="0" cy="9779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14" name="Rectangle 23"/>
          <p:cNvSpPr>
            <a:spLocks noChangeArrowheads="1"/>
          </p:cNvSpPr>
          <p:nvPr/>
        </p:nvSpPr>
        <p:spPr bwMode="auto">
          <a:xfrm>
            <a:off x="560388" y="3335338"/>
            <a:ext cx="566737" cy="366712"/>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3600">
              <a:cs typeface="Arial Unicode MS" charset="0"/>
            </a:endParaRPr>
          </a:p>
        </p:txBody>
      </p:sp>
      <p:cxnSp>
        <p:nvCxnSpPr>
          <p:cNvPr id="25615" name="Straight Arrow Connector 24"/>
          <p:cNvCxnSpPr>
            <a:cxnSpLocks noChangeShapeType="1"/>
          </p:cNvCxnSpPr>
          <p:nvPr/>
        </p:nvCxnSpPr>
        <p:spPr bwMode="auto">
          <a:xfrm>
            <a:off x="835025" y="2759075"/>
            <a:ext cx="0" cy="155575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16" name="TextBox 26"/>
          <p:cNvSpPr txBox="1">
            <a:spLocks noChangeArrowheads="1"/>
          </p:cNvSpPr>
          <p:nvPr/>
        </p:nvSpPr>
        <p:spPr bwMode="auto">
          <a:xfrm>
            <a:off x="244475" y="2112963"/>
            <a:ext cx="30940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Ring to Main Linac (RTML)</a:t>
            </a:r>
          </a:p>
          <a:p>
            <a:r>
              <a:rPr lang="en-GB"/>
              <a:t>(inc. bunch compressors)</a:t>
            </a:r>
          </a:p>
        </p:txBody>
      </p:sp>
      <p:sp>
        <p:nvSpPr>
          <p:cNvPr id="25617" name="TextBox 25"/>
          <p:cNvSpPr txBox="1">
            <a:spLocks noChangeArrowheads="1"/>
          </p:cNvSpPr>
          <p:nvPr/>
        </p:nvSpPr>
        <p:spPr bwMode="auto">
          <a:xfrm>
            <a:off x="1068388" y="5892800"/>
            <a:ext cx="16303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solidFill>
                  <a:srgbClr val="0000FF"/>
                </a:solidFill>
              </a:rPr>
              <a:t>e- Main Linac</a:t>
            </a:r>
          </a:p>
        </p:txBody>
      </p:sp>
      <p:cxnSp>
        <p:nvCxnSpPr>
          <p:cNvPr id="25618" name="Straight Arrow Connector 29"/>
          <p:cNvCxnSpPr>
            <a:cxnSpLocks noChangeShapeType="1"/>
          </p:cNvCxnSpPr>
          <p:nvPr/>
        </p:nvCxnSpPr>
        <p:spPr bwMode="auto">
          <a:xfrm>
            <a:off x="2820988" y="2759075"/>
            <a:ext cx="803275" cy="942975"/>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5619" name="Straight Arrow Connector 30"/>
          <p:cNvCxnSpPr>
            <a:cxnSpLocks noChangeShapeType="1"/>
          </p:cNvCxnSpPr>
          <p:nvPr/>
        </p:nvCxnSpPr>
        <p:spPr bwMode="auto">
          <a:xfrm flipH="1" flipV="1">
            <a:off x="4554538" y="4105275"/>
            <a:ext cx="106362" cy="84296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20" name="TextBox 21"/>
          <p:cNvSpPr txBox="1">
            <a:spLocks noChangeArrowheads="1"/>
          </p:cNvSpPr>
          <p:nvPr/>
        </p:nvSpPr>
        <p:spPr bwMode="auto">
          <a:xfrm>
            <a:off x="3997325" y="4648200"/>
            <a:ext cx="1968500" cy="922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Beam Delivery System (BDS) &amp; physics detectors</a:t>
            </a:r>
          </a:p>
        </p:txBody>
      </p:sp>
      <p:cxnSp>
        <p:nvCxnSpPr>
          <p:cNvPr id="25621" name="Straight Arrow Connector 31"/>
          <p:cNvCxnSpPr>
            <a:cxnSpLocks noChangeShapeType="1"/>
          </p:cNvCxnSpPr>
          <p:nvPr/>
        </p:nvCxnSpPr>
        <p:spPr bwMode="auto">
          <a:xfrm flipV="1">
            <a:off x="1858963" y="4529138"/>
            <a:ext cx="0" cy="1363662"/>
          </a:xfrm>
          <a:prstGeom prst="straightConnector1">
            <a:avLst/>
          </a:prstGeom>
          <a:noFill/>
          <a:ln w="9525">
            <a:solidFill>
              <a:srgbClr val="0000FF"/>
            </a:solidFill>
            <a:round/>
            <a:headEnd/>
            <a:tailEnd type="arrow" w="med" len="med"/>
          </a:ln>
          <a:extLst>
            <a:ext uri="{909E8E84-426E-40dd-AFC4-6F175D3DCCD1}">
              <a14:hiddenFill xmlns:a14="http://schemas.microsoft.com/office/drawing/2010/main">
                <a:noFill/>
              </a14:hiddenFill>
            </a:ext>
          </a:extLst>
        </p:spPr>
      </p:cxnSp>
      <p:sp>
        <p:nvSpPr>
          <p:cNvPr id="25622" name="TextBox 32"/>
          <p:cNvSpPr txBox="1">
            <a:spLocks noChangeArrowheads="1"/>
          </p:cNvSpPr>
          <p:nvPr/>
        </p:nvSpPr>
        <p:spPr bwMode="auto">
          <a:xfrm>
            <a:off x="6288088" y="4497388"/>
            <a:ext cx="1630362"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solidFill>
                  <a:srgbClr val="008000"/>
                </a:solidFill>
              </a:rPr>
              <a:t>e+ Main Linac</a:t>
            </a:r>
          </a:p>
        </p:txBody>
      </p:sp>
      <p:cxnSp>
        <p:nvCxnSpPr>
          <p:cNvPr id="25623" name="Straight Arrow Connector 33"/>
          <p:cNvCxnSpPr>
            <a:cxnSpLocks noChangeShapeType="1"/>
          </p:cNvCxnSpPr>
          <p:nvPr/>
        </p:nvCxnSpPr>
        <p:spPr bwMode="auto">
          <a:xfrm flipV="1">
            <a:off x="7078663" y="3132138"/>
            <a:ext cx="0" cy="1365250"/>
          </a:xfrm>
          <a:prstGeom prst="straightConnector1">
            <a:avLst/>
          </a:prstGeom>
          <a:noFill/>
          <a:ln w="9525">
            <a:solidFill>
              <a:srgbClr val="008000"/>
            </a:solidFill>
            <a:round/>
            <a:headEnd/>
            <a:tailEnd type="arrow" w="med" len="med"/>
          </a:ln>
          <a:extLst>
            <a:ext uri="{909E8E84-426E-40dd-AFC4-6F175D3DCCD1}">
              <a14:hiddenFill xmlns:a14="http://schemas.microsoft.com/office/drawing/2010/main">
                <a:noFill/>
              </a14:hiddenFill>
            </a:ext>
          </a:extLst>
        </p:spPr>
      </p:cxnSp>
      <p:sp>
        <p:nvSpPr>
          <p:cNvPr id="39" name="TextBox 38"/>
          <p:cNvSpPr txBox="1"/>
          <p:nvPr/>
        </p:nvSpPr>
        <p:spPr>
          <a:xfrm>
            <a:off x="6092825" y="4881563"/>
            <a:ext cx="914400" cy="261937"/>
          </a:xfrm>
          <a:prstGeom prst="rect">
            <a:avLst/>
          </a:prstGeom>
          <a:solidFill>
            <a:schemeClr val="bg1"/>
          </a:solidFill>
        </p:spPr>
        <p:txBody>
          <a:bodyPr>
            <a:spAutoFit/>
          </a:bodyPr>
          <a:lstStyle/>
          <a:p>
            <a:pPr>
              <a:defRPr/>
            </a:pPr>
            <a:r>
              <a:rPr lang="en-GB" sz="1050" dirty="0"/>
              <a:t>Beam dump</a:t>
            </a:r>
          </a:p>
        </p:txBody>
      </p:sp>
      <p:cxnSp>
        <p:nvCxnSpPr>
          <p:cNvPr id="25625" name="Straight Arrow Connector 35"/>
          <p:cNvCxnSpPr>
            <a:cxnSpLocks noChangeShapeType="1"/>
          </p:cNvCxnSpPr>
          <p:nvPr/>
        </p:nvCxnSpPr>
        <p:spPr bwMode="auto">
          <a:xfrm flipH="1" flipV="1">
            <a:off x="5305425" y="3965575"/>
            <a:ext cx="868363" cy="98266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26" name="TextBox 42"/>
          <p:cNvSpPr txBox="1">
            <a:spLocks noChangeArrowheads="1"/>
          </p:cNvSpPr>
          <p:nvPr/>
        </p:nvSpPr>
        <p:spPr bwMode="auto">
          <a:xfrm>
            <a:off x="-9525" y="6262688"/>
            <a:ext cx="90610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100" dirty="0"/>
              <a:t>not </a:t>
            </a:r>
            <a:r>
              <a:rPr lang="en-GB" sz="1100" dirty="0" smtClean="0"/>
              <a:t>to </a:t>
            </a:r>
            <a:r>
              <a:rPr lang="en-GB" sz="1100" dirty="0"/>
              <a:t>scale</a:t>
            </a: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8C5AA4C7-82A7-CD4D-9A12-2FF818268F2D}" type="slidenum">
              <a:rPr lang="en-US" smtClean="0"/>
              <a:pPr>
                <a:defRPr/>
              </a:pPr>
              <a:t>22</a:t>
            </a:fld>
            <a:endParaRPr lang="en-US"/>
          </a:p>
        </p:txBody>
      </p:sp>
    </p:spTree>
    <p:extLst>
      <p:ext uri="{BB962C8B-B14F-4D97-AF65-F5344CB8AC3E}">
        <p14:creationId xmlns:p14="http://schemas.microsoft.com/office/powerpoint/2010/main" val="406664816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a:defRPr/>
            </a:pPr>
            <a:r>
              <a:rPr lang="en-GB">
                <a:latin typeface="Arial" charset="0"/>
                <a:cs typeface="Arial Unicode MS" charset="0"/>
              </a:rPr>
              <a:t>SCRF Linac Technology </a:t>
            </a:r>
          </a:p>
        </p:txBody>
      </p:sp>
      <p:graphicFrame>
        <p:nvGraphicFramePr>
          <p:cNvPr id="7" name="Content Placeholder 6"/>
          <p:cNvGraphicFramePr>
            <a:graphicFrameLocks noGrp="1"/>
          </p:cNvGraphicFramePr>
          <p:nvPr>
            <p:ph idx="1"/>
          </p:nvPr>
        </p:nvGraphicFramePr>
        <p:xfrm>
          <a:off x="3843338" y="3100388"/>
          <a:ext cx="4889500" cy="1752600"/>
        </p:xfrm>
        <a:graphic>
          <a:graphicData uri="http://schemas.openxmlformats.org/drawingml/2006/table">
            <a:tbl>
              <a:tblPr bandRow="1">
                <a:tableStyleId>{21E4AEA4-8DFA-4A89-87EB-49C32662AFE0}</a:tableStyleId>
              </a:tblPr>
              <a:tblGrid>
                <a:gridCol w="3178573"/>
                <a:gridCol w="1710927"/>
              </a:tblGrid>
              <a:tr h="370840">
                <a:tc>
                  <a:txBody>
                    <a:bodyPr/>
                    <a:lstStyle/>
                    <a:p>
                      <a:r>
                        <a:rPr lang="en-GB" dirty="0" smtClean="0"/>
                        <a:t>1.3 GHz </a:t>
                      </a:r>
                      <a:r>
                        <a:rPr lang="en-GB" dirty="0" err="1" smtClean="0"/>
                        <a:t>Nb</a:t>
                      </a:r>
                      <a:r>
                        <a:rPr lang="en-GB" dirty="0" smtClean="0"/>
                        <a:t> 9-cellCavities</a:t>
                      </a:r>
                      <a:endParaRPr lang="en-GB" dirty="0"/>
                    </a:p>
                  </a:txBody>
                  <a:tcPr marL="91433" marR="91433"/>
                </a:tc>
                <a:tc>
                  <a:txBody>
                    <a:bodyPr/>
                    <a:lstStyle/>
                    <a:p>
                      <a:pPr algn="ctr"/>
                      <a:r>
                        <a:rPr lang="en-GB" dirty="0" smtClean="0"/>
                        <a:t>16,024</a:t>
                      </a:r>
                      <a:endParaRPr lang="en-GB" dirty="0"/>
                    </a:p>
                  </a:txBody>
                  <a:tcPr marL="91433" marR="91433"/>
                </a:tc>
              </a:tr>
              <a:tr h="370840">
                <a:tc>
                  <a:txBody>
                    <a:bodyPr/>
                    <a:lstStyle/>
                    <a:p>
                      <a:r>
                        <a:rPr lang="en-GB" dirty="0" smtClean="0"/>
                        <a:t>Cryomodules</a:t>
                      </a:r>
                      <a:endParaRPr lang="en-GB" dirty="0"/>
                    </a:p>
                  </a:txBody>
                  <a:tcPr marL="91433" marR="91433"/>
                </a:tc>
                <a:tc>
                  <a:txBody>
                    <a:bodyPr/>
                    <a:lstStyle/>
                    <a:p>
                      <a:pPr algn="ctr"/>
                      <a:r>
                        <a:rPr lang="en-GB" dirty="0" smtClean="0"/>
                        <a:t>1,855</a:t>
                      </a:r>
                      <a:endParaRPr lang="en-GB" dirty="0"/>
                    </a:p>
                  </a:txBody>
                  <a:tcPr marL="91433" marR="91433"/>
                </a:tc>
              </a:tr>
              <a:tr h="370840">
                <a:tc>
                  <a:txBody>
                    <a:bodyPr/>
                    <a:lstStyle/>
                    <a:p>
                      <a:r>
                        <a:rPr lang="en-GB" dirty="0" smtClean="0"/>
                        <a:t>SC quadrupole </a:t>
                      </a:r>
                      <a:r>
                        <a:rPr lang="en-GB" dirty="0" err="1" smtClean="0"/>
                        <a:t>pkg</a:t>
                      </a:r>
                      <a:endParaRPr lang="en-GB" dirty="0"/>
                    </a:p>
                  </a:txBody>
                  <a:tcPr marL="91433" marR="91433"/>
                </a:tc>
                <a:tc>
                  <a:txBody>
                    <a:bodyPr/>
                    <a:lstStyle/>
                    <a:p>
                      <a:pPr algn="ctr"/>
                      <a:r>
                        <a:rPr lang="en-GB" dirty="0" smtClean="0"/>
                        <a:t>673</a:t>
                      </a:r>
                      <a:endParaRPr lang="en-GB" dirty="0"/>
                    </a:p>
                  </a:txBody>
                  <a:tcPr marL="91433" marR="91433"/>
                </a:tc>
              </a:tr>
              <a:tr h="370840">
                <a:tc>
                  <a:txBody>
                    <a:bodyPr/>
                    <a:lstStyle/>
                    <a:p>
                      <a:r>
                        <a:rPr lang="en-GB" dirty="0" smtClean="0"/>
                        <a:t>10 MW</a:t>
                      </a:r>
                      <a:r>
                        <a:rPr lang="en-GB" baseline="0" dirty="0" smtClean="0"/>
                        <a:t> MB Klystrons &amp; modulators</a:t>
                      </a:r>
                      <a:endParaRPr lang="en-GB" dirty="0"/>
                    </a:p>
                  </a:txBody>
                  <a:tcPr marL="91433" marR="91433"/>
                </a:tc>
                <a:tc>
                  <a:txBody>
                    <a:bodyPr/>
                    <a:lstStyle/>
                    <a:p>
                      <a:pPr algn="ctr"/>
                      <a:r>
                        <a:rPr lang="en-GB" dirty="0" smtClean="0"/>
                        <a:t>436</a:t>
                      </a:r>
                      <a:r>
                        <a:rPr lang="en-GB" baseline="0" dirty="0" smtClean="0"/>
                        <a:t> / 471 *</a:t>
                      </a:r>
                      <a:endParaRPr lang="en-GB" dirty="0"/>
                    </a:p>
                  </a:txBody>
                  <a:tcPr marL="91433" marR="91433" anchor="ctr"/>
                </a:tc>
              </a:tr>
            </a:tbl>
          </a:graphicData>
        </a:graphic>
      </p:graphicFrame>
      <p:pic>
        <p:nvPicPr>
          <p:cNvPr id="26643" name="Picture 2" descr="Rey_Hori_Kamaboko.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363" y="4576763"/>
            <a:ext cx="3232150" cy="2179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44" name="Picture 3" descr="newsline030107.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6363" y="2616200"/>
            <a:ext cx="3232150" cy="190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45" name="TextBox 7"/>
          <p:cNvSpPr txBox="1">
            <a:spLocks noChangeArrowheads="1"/>
          </p:cNvSpPr>
          <p:nvPr/>
        </p:nvSpPr>
        <p:spPr bwMode="auto">
          <a:xfrm>
            <a:off x="3843338" y="5378450"/>
            <a:ext cx="45085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Approximately 20 years of R&amp;D worldwide</a:t>
            </a:r>
          </a:p>
          <a:p>
            <a:r>
              <a:rPr lang="en-GB">
                <a:sym typeface="Wingdings" charset="0"/>
              </a:rPr>
              <a:t> </a:t>
            </a:r>
            <a:r>
              <a:rPr lang="en-GB"/>
              <a:t>Mature technology</a:t>
            </a:r>
          </a:p>
        </p:txBody>
      </p:sp>
      <p:pic>
        <p:nvPicPr>
          <p:cNvPr id="26646" name="Picture 9" descr="cavityassy-annotated.pdf"/>
          <p:cNvPicPr>
            <a:picLocks noChangeAspect="1"/>
          </p:cNvPicPr>
          <p:nvPr/>
        </p:nvPicPr>
        <p:blipFill>
          <a:blip r:embed="rId4">
            <a:extLst>
              <a:ext uri="{28A0092B-C50C-407E-A947-70E740481C1C}">
                <a14:useLocalDpi xmlns:a14="http://schemas.microsoft.com/office/drawing/2010/main" val="0"/>
              </a:ext>
            </a:extLst>
          </a:blip>
          <a:srcRect l="7188" t="28441" r="9151" b="24904"/>
          <a:stretch>
            <a:fillRect/>
          </a:stretch>
        </p:blipFill>
        <p:spPr bwMode="auto">
          <a:xfrm>
            <a:off x="4508500" y="1050925"/>
            <a:ext cx="4572000" cy="1801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47" name="Picture 4" descr="tesla9cell.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90488" y="1166813"/>
            <a:ext cx="446405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Box 10"/>
          <p:cNvSpPr txBox="1"/>
          <p:nvPr/>
        </p:nvSpPr>
        <p:spPr>
          <a:xfrm>
            <a:off x="7239000" y="4852988"/>
            <a:ext cx="1482725" cy="307975"/>
          </a:xfrm>
          <a:prstGeom prst="rect">
            <a:avLst/>
          </a:prstGeom>
          <a:noFill/>
        </p:spPr>
        <p:txBody>
          <a:bodyPr wrap="none">
            <a:spAutoFit/>
          </a:bodyPr>
          <a:lstStyle/>
          <a:p>
            <a:pPr>
              <a:defRPr/>
            </a:pPr>
            <a:r>
              <a:rPr lang="en-GB" sz="1400" dirty="0">
                <a:solidFill>
                  <a:schemeClr val="bg1">
                    <a:lumMod val="50000"/>
                  </a:schemeClr>
                </a:solidFill>
              </a:rPr>
              <a:t>* site dependent</a:t>
            </a: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23</a:t>
            </a:fld>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a:xfrm>
            <a:off x="1447800" y="-171450"/>
            <a:ext cx="6934200" cy="1079500"/>
          </a:xfrm>
        </p:spPr>
        <p:txBody>
          <a:bodyPr/>
          <a:lstStyle/>
          <a:p>
            <a:pPr eaLnBrk="1" hangingPunct="1">
              <a:defRPr/>
            </a:pPr>
            <a:r>
              <a:rPr lang="en-US" dirty="0" smtClean="0"/>
              <a:t>CLIC</a:t>
            </a:r>
          </a:p>
        </p:txBody>
      </p:sp>
      <p:pic>
        <p:nvPicPr>
          <p:cNvPr id="48132"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388" y="1296988"/>
            <a:ext cx="8815387"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24</a:t>
            </a:fld>
            <a:endParaRPr lang="en-US"/>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a:grpSpLocks/>
          </p:cNvGrpSpPr>
          <p:nvPr/>
        </p:nvGrpSpPr>
        <p:grpSpPr bwMode="auto">
          <a:xfrm>
            <a:off x="242888" y="5075238"/>
            <a:ext cx="8704262" cy="1427162"/>
            <a:chOff x="54" y="3310"/>
            <a:chExt cx="5706" cy="954"/>
          </a:xfrm>
        </p:grpSpPr>
        <p:sp>
          <p:nvSpPr>
            <p:cNvPr id="34851" name="Rectangle 3"/>
            <p:cNvSpPr>
              <a:spLocks noChangeArrowheads="1"/>
            </p:cNvSpPr>
            <p:nvPr/>
          </p:nvSpPr>
          <p:spPr bwMode="auto">
            <a:xfrm>
              <a:off x="54" y="3310"/>
              <a:ext cx="5652" cy="954"/>
            </a:xfrm>
            <a:prstGeom prst="rect">
              <a:avLst/>
            </a:prstGeom>
            <a:solidFill>
              <a:srgbClr val="CCECFF"/>
            </a:solidFill>
            <a:ln w="0">
              <a:solidFill>
                <a:srgbClr val="0000FF"/>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52" name="Rectangle 4"/>
            <p:cNvSpPr>
              <a:spLocks noChangeArrowheads="1"/>
            </p:cNvSpPr>
            <p:nvPr/>
          </p:nvSpPr>
          <p:spPr bwMode="auto">
            <a:xfrm>
              <a:off x="3217" y="3600"/>
              <a:ext cx="2413" cy="576"/>
            </a:xfrm>
            <a:prstGeom prst="rect">
              <a:avLst/>
            </a:prstGeom>
            <a:solidFill>
              <a:schemeClr val="bg1"/>
            </a:solidFill>
            <a:ln w="0">
              <a:solidFill>
                <a:srgbClr val="0000FF"/>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53" name="Rectangle 5"/>
            <p:cNvSpPr>
              <a:spLocks noChangeArrowheads="1"/>
            </p:cNvSpPr>
            <p:nvPr/>
          </p:nvSpPr>
          <p:spPr bwMode="auto">
            <a:xfrm>
              <a:off x="157" y="3599"/>
              <a:ext cx="2286" cy="601"/>
            </a:xfrm>
            <a:prstGeom prst="rect">
              <a:avLst/>
            </a:prstGeom>
            <a:solidFill>
              <a:schemeClr val="bg1"/>
            </a:solidFill>
            <a:ln w="0">
              <a:solidFill>
                <a:srgbClr val="0000FF"/>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54" name="Line 6"/>
            <p:cNvSpPr>
              <a:spLocks noChangeShapeType="1"/>
            </p:cNvSpPr>
            <p:nvPr/>
          </p:nvSpPr>
          <p:spPr bwMode="auto">
            <a:xfrm>
              <a:off x="270" y="3915"/>
              <a:ext cx="2083" cy="0"/>
            </a:xfrm>
            <a:prstGeom prst="line">
              <a:avLst/>
            </a:prstGeom>
            <a:noFill/>
            <a:ln w="0">
              <a:solidFill>
                <a:srgbClr val="000000"/>
              </a:solidFill>
              <a:round/>
              <a:headEnd/>
              <a:tailEnd/>
            </a:ln>
          </p:spPr>
          <p:txBody>
            <a:bodyPr>
              <a:prstTxWarp prst="textNoShape">
                <a:avLst/>
              </a:prstTxWarp>
            </a:bodyPr>
            <a:lstStyle/>
            <a:p>
              <a:endParaRPr lang="en-US"/>
            </a:p>
          </p:txBody>
        </p:sp>
        <p:sp>
          <p:nvSpPr>
            <p:cNvPr id="34855" name="Rectangle 7"/>
            <p:cNvSpPr>
              <a:spLocks noChangeArrowheads="1"/>
            </p:cNvSpPr>
            <p:nvPr/>
          </p:nvSpPr>
          <p:spPr bwMode="auto">
            <a:xfrm>
              <a:off x="239" y="3969"/>
              <a:ext cx="2124" cy="225"/>
            </a:xfrm>
            <a:prstGeom prst="rect">
              <a:avLst/>
            </a:prstGeom>
            <a:noFill/>
            <a:ln w="9525">
              <a:noFill/>
              <a:miter lim="800000"/>
              <a:headEnd/>
              <a:tailEnd/>
            </a:ln>
          </p:spPr>
          <p:txBody>
            <a:bodyPr lIns="0" tIns="0" rIns="0" bIns="0">
              <a:prstTxWarp prst="textNoShape">
                <a:avLst/>
              </a:prstTxWarp>
              <a:spAutoFit/>
            </a:bodyPr>
            <a:lstStyle/>
            <a:p>
              <a:pPr defTabSz="957263">
                <a:buFont typeface="StarSymbol" charset="0"/>
                <a:buNone/>
              </a:pPr>
              <a:r>
                <a:rPr lang="en-US" sz="1100">
                  <a:solidFill>
                    <a:srgbClr val="000000"/>
                  </a:solidFill>
                  <a:latin typeface="Comic Sans MS" charset="0"/>
                </a:rPr>
                <a:t>140 </a:t>
              </a:r>
              <a:r>
                <a:rPr lang="en-US" sz="1100">
                  <a:solidFill>
                    <a:srgbClr val="000000"/>
                  </a:solidFill>
                  <a:latin typeface="Symbol" charset="2"/>
                </a:rPr>
                <a:t>m</a:t>
              </a:r>
              <a:r>
                <a:rPr lang="en-US" sz="1100">
                  <a:solidFill>
                    <a:srgbClr val="000000"/>
                  </a:solidFill>
                  <a:latin typeface="Comic Sans MS" charset="0"/>
                </a:rPr>
                <a:t>s train length - 24 </a:t>
              </a:r>
              <a:r>
                <a:rPr lang="en-US" sz="1100">
                  <a:solidFill>
                    <a:srgbClr val="000000"/>
                  </a:solidFill>
                  <a:latin typeface="Comic Sans MS" charset="0"/>
                  <a:sym typeface="Symbol" charset="2"/>
                </a:rPr>
                <a:t> 24 </a:t>
              </a:r>
              <a:r>
                <a:rPr lang="en-US" sz="1100">
                  <a:solidFill>
                    <a:srgbClr val="000000"/>
                  </a:solidFill>
                  <a:latin typeface="Comic Sans MS" charset="0"/>
                </a:rPr>
                <a:t>sub-pulses</a:t>
              </a:r>
            </a:p>
            <a:p>
              <a:pPr defTabSz="957263">
                <a:buFont typeface="StarSymbol" charset="0"/>
                <a:buNone/>
              </a:pPr>
              <a:r>
                <a:rPr lang="en-US" sz="1100" b="1">
                  <a:solidFill>
                    <a:srgbClr val="FF0000"/>
                  </a:solidFill>
                  <a:latin typeface="Comic Sans MS" charset="0"/>
                </a:rPr>
                <a:t>4.2 A</a:t>
              </a:r>
              <a:r>
                <a:rPr lang="en-US" sz="1100">
                  <a:solidFill>
                    <a:srgbClr val="000000"/>
                  </a:solidFill>
                  <a:latin typeface="Comic Sans MS" charset="0"/>
                </a:rPr>
                <a:t> - 2.4 GeV – 60 cm between bunches</a:t>
              </a:r>
            </a:p>
          </p:txBody>
        </p:sp>
        <p:grpSp>
          <p:nvGrpSpPr>
            <p:cNvPr id="3" name="Group 8"/>
            <p:cNvGrpSpPr>
              <a:grpSpLocks/>
            </p:cNvGrpSpPr>
            <p:nvPr/>
          </p:nvGrpSpPr>
          <p:grpSpPr bwMode="auto">
            <a:xfrm>
              <a:off x="433" y="3819"/>
              <a:ext cx="336" cy="96"/>
              <a:chOff x="288" y="3600"/>
              <a:chExt cx="336" cy="96"/>
            </a:xfrm>
          </p:grpSpPr>
          <p:sp>
            <p:nvSpPr>
              <p:cNvPr id="35063" name="Line 9"/>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64" name="Line 10"/>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65" name="Line 11"/>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66" name="Line 12"/>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67" name="Line 13"/>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68" name="Line 14"/>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69" name="Line 15"/>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70" name="Line 16"/>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nvGrpSpPr>
            <p:cNvPr id="4" name="Group 17"/>
            <p:cNvGrpSpPr>
              <a:grpSpLocks/>
            </p:cNvGrpSpPr>
            <p:nvPr/>
          </p:nvGrpSpPr>
          <p:grpSpPr bwMode="auto">
            <a:xfrm>
              <a:off x="1201" y="3819"/>
              <a:ext cx="336" cy="96"/>
              <a:chOff x="288" y="3600"/>
              <a:chExt cx="336" cy="96"/>
            </a:xfrm>
          </p:grpSpPr>
          <p:sp>
            <p:nvSpPr>
              <p:cNvPr id="35055" name="Line 18"/>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56" name="Line 19"/>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57" name="Line 20"/>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58" name="Line 21"/>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59" name="Line 22"/>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60" name="Line 23"/>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61" name="Line 24"/>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62" name="Line 25"/>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nvGrpSpPr>
            <p:cNvPr id="5" name="Group 26"/>
            <p:cNvGrpSpPr>
              <a:grpSpLocks/>
            </p:cNvGrpSpPr>
            <p:nvPr/>
          </p:nvGrpSpPr>
          <p:grpSpPr bwMode="auto">
            <a:xfrm>
              <a:off x="817" y="3819"/>
              <a:ext cx="336" cy="96"/>
              <a:chOff x="288" y="3600"/>
              <a:chExt cx="336" cy="96"/>
            </a:xfrm>
          </p:grpSpPr>
          <p:sp>
            <p:nvSpPr>
              <p:cNvPr id="35047" name="Line 27"/>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48" name="Line 28"/>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49" name="Line 29"/>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50" name="Line 30"/>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51" name="Line 31"/>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52" name="Line 32"/>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53" name="Line 33"/>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54" name="Line 34"/>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6" name="Group 35"/>
            <p:cNvGrpSpPr>
              <a:grpSpLocks/>
            </p:cNvGrpSpPr>
            <p:nvPr/>
          </p:nvGrpSpPr>
          <p:grpSpPr bwMode="auto">
            <a:xfrm>
              <a:off x="1537" y="3819"/>
              <a:ext cx="336" cy="96"/>
              <a:chOff x="288" y="3600"/>
              <a:chExt cx="336" cy="96"/>
            </a:xfrm>
          </p:grpSpPr>
          <p:sp>
            <p:nvSpPr>
              <p:cNvPr id="35039" name="Line 36"/>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40" name="Line 37"/>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41" name="Line 38"/>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42" name="Line 39"/>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43" name="Line 40"/>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44" name="Line 41"/>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45" name="Line 42"/>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46" name="Line 43"/>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7" name="Group 44"/>
            <p:cNvGrpSpPr>
              <a:grpSpLocks/>
            </p:cNvGrpSpPr>
            <p:nvPr/>
          </p:nvGrpSpPr>
          <p:grpSpPr bwMode="auto">
            <a:xfrm>
              <a:off x="1921" y="3819"/>
              <a:ext cx="336" cy="96"/>
              <a:chOff x="288" y="3600"/>
              <a:chExt cx="336" cy="96"/>
            </a:xfrm>
          </p:grpSpPr>
          <p:sp>
            <p:nvSpPr>
              <p:cNvPr id="35031" name="Line 45"/>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32" name="Line 46"/>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33" name="Line 47"/>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34" name="Line 48"/>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35" name="Line 49"/>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36" name="Line 50"/>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37" name="Line 51"/>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38" name="Line 52"/>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sp>
          <p:nvSpPr>
            <p:cNvPr id="34861" name="Line 53"/>
            <p:cNvSpPr>
              <a:spLocks noChangeShapeType="1"/>
            </p:cNvSpPr>
            <p:nvPr/>
          </p:nvSpPr>
          <p:spPr bwMode="auto">
            <a:xfrm>
              <a:off x="1541" y="3772"/>
              <a:ext cx="336" cy="0"/>
            </a:xfrm>
            <a:prstGeom prst="line">
              <a:avLst/>
            </a:prstGeom>
            <a:noFill/>
            <a:ln w="0">
              <a:solidFill>
                <a:srgbClr val="000000"/>
              </a:solidFill>
              <a:round/>
              <a:headEnd type="stealth" w="med" len="med"/>
              <a:tailEnd type="stealth" w="med" len="med"/>
            </a:ln>
          </p:spPr>
          <p:txBody>
            <a:bodyPr wrap="none" anchor="ctr">
              <a:prstTxWarp prst="textNoShape">
                <a:avLst/>
              </a:prstTxWarp>
            </a:bodyPr>
            <a:lstStyle/>
            <a:p>
              <a:endParaRPr lang="en-US"/>
            </a:p>
          </p:txBody>
        </p:sp>
        <p:sp>
          <p:nvSpPr>
            <p:cNvPr id="34862" name="Rectangle 54"/>
            <p:cNvSpPr>
              <a:spLocks noChangeArrowheads="1"/>
            </p:cNvSpPr>
            <p:nvPr/>
          </p:nvSpPr>
          <p:spPr bwMode="auto">
            <a:xfrm>
              <a:off x="1527" y="3581"/>
              <a:ext cx="418" cy="180"/>
            </a:xfrm>
            <a:prstGeom prst="rect">
              <a:avLst/>
            </a:prstGeom>
            <a:noFill/>
            <a:ln w="0">
              <a:noFill/>
              <a:miter lim="800000"/>
              <a:headEnd/>
              <a:tailEnd/>
            </a:ln>
          </p:spPr>
          <p:txBody>
            <a:bodyPr wrap="none" lIns="100772" tIns="50387" rIns="100772" bIns="50387" anchor="ctr">
              <a:prstTxWarp prst="textNoShape">
                <a:avLst/>
              </a:prstTxWarp>
              <a:spAutoFit/>
            </a:bodyPr>
            <a:lstStyle/>
            <a:p>
              <a:pPr defTabSz="957263">
                <a:buFont typeface="StarSymbol" charset="0"/>
                <a:buNone/>
              </a:pPr>
              <a:r>
                <a:rPr lang="en-US" sz="1100">
                  <a:solidFill>
                    <a:srgbClr val="000000"/>
                  </a:solidFill>
                  <a:latin typeface="Comic Sans MS" charset="0"/>
                </a:rPr>
                <a:t>240 ns</a:t>
              </a:r>
            </a:p>
          </p:txBody>
        </p:sp>
        <p:sp>
          <p:nvSpPr>
            <p:cNvPr id="34863" name="Line 55"/>
            <p:cNvSpPr>
              <a:spLocks noChangeShapeType="1"/>
            </p:cNvSpPr>
            <p:nvPr/>
          </p:nvSpPr>
          <p:spPr bwMode="auto">
            <a:xfrm>
              <a:off x="3276" y="4009"/>
              <a:ext cx="2112" cy="0"/>
            </a:xfrm>
            <a:prstGeom prst="line">
              <a:avLst/>
            </a:prstGeom>
            <a:noFill/>
            <a:ln w="0">
              <a:solidFill>
                <a:srgbClr val="000000"/>
              </a:solidFill>
              <a:round/>
              <a:headEnd/>
              <a:tailEnd/>
            </a:ln>
          </p:spPr>
          <p:txBody>
            <a:bodyPr wrap="none" anchor="ctr">
              <a:prstTxWarp prst="textNoShape">
                <a:avLst/>
              </a:prstTxWarp>
            </a:bodyPr>
            <a:lstStyle/>
            <a:p>
              <a:endParaRPr lang="en-US"/>
            </a:p>
          </p:txBody>
        </p:sp>
        <p:sp>
          <p:nvSpPr>
            <p:cNvPr id="34864" name="Rectangle 56"/>
            <p:cNvSpPr>
              <a:spLocks noChangeArrowheads="1"/>
            </p:cNvSpPr>
            <p:nvPr/>
          </p:nvSpPr>
          <p:spPr bwMode="auto">
            <a:xfrm>
              <a:off x="3612" y="4057"/>
              <a:ext cx="2016" cy="113"/>
            </a:xfrm>
            <a:prstGeom prst="rect">
              <a:avLst/>
            </a:prstGeom>
            <a:noFill/>
            <a:ln w="9525">
              <a:noFill/>
              <a:miter lim="800000"/>
              <a:headEnd/>
              <a:tailEnd/>
            </a:ln>
          </p:spPr>
          <p:txBody>
            <a:bodyPr lIns="0" tIns="0" rIns="0" bIns="0">
              <a:prstTxWarp prst="textNoShape">
                <a:avLst/>
              </a:prstTxWarp>
              <a:spAutoFit/>
            </a:bodyPr>
            <a:lstStyle/>
            <a:p>
              <a:pPr defTabSz="957263">
                <a:buFont typeface="StarSymbol" charset="0"/>
                <a:buNone/>
              </a:pPr>
              <a:r>
                <a:rPr lang="en-US" sz="1100">
                  <a:solidFill>
                    <a:srgbClr val="000000"/>
                  </a:solidFill>
                  <a:latin typeface="Comic Sans MS" charset="0"/>
                  <a:sym typeface="Symbol" charset="2"/>
                </a:rPr>
                <a:t> 24</a:t>
              </a:r>
              <a:r>
                <a:rPr lang="en-US" sz="1100">
                  <a:solidFill>
                    <a:srgbClr val="000000"/>
                  </a:solidFill>
                  <a:latin typeface="Comic Sans MS" charset="0"/>
                </a:rPr>
                <a:t> pulses – </a:t>
              </a:r>
              <a:r>
                <a:rPr lang="en-US" sz="1100" b="1">
                  <a:solidFill>
                    <a:srgbClr val="FF0000"/>
                  </a:solidFill>
                  <a:latin typeface="Comic Sans MS" charset="0"/>
                </a:rPr>
                <a:t>101 A </a:t>
              </a:r>
              <a:r>
                <a:rPr lang="en-US" sz="1100">
                  <a:latin typeface="Comic Sans MS" charset="0"/>
                </a:rPr>
                <a:t>– 2.5 cm between bunches</a:t>
              </a:r>
            </a:p>
          </p:txBody>
        </p:sp>
        <p:sp>
          <p:nvSpPr>
            <p:cNvPr id="34865" name="Line 57"/>
            <p:cNvSpPr>
              <a:spLocks noChangeShapeType="1"/>
            </p:cNvSpPr>
            <p:nvPr/>
          </p:nvSpPr>
          <p:spPr bwMode="auto">
            <a:xfrm flipV="1">
              <a:off x="3324" y="3817"/>
              <a:ext cx="336" cy="0"/>
            </a:xfrm>
            <a:prstGeom prst="line">
              <a:avLst/>
            </a:prstGeom>
            <a:noFill/>
            <a:ln w="0">
              <a:solidFill>
                <a:srgbClr val="000000"/>
              </a:solidFill>
              <a:round/>
              <a:headEnd type="stealth" w="med" len="med"/>
              <a:tailEnd type="stealth" w="med" len="med"/>
            </a:ln>
          </p:spPr>
          <p:txBody>
            <a:bodyPr wrap="none" anchor="ctr">
              <a:prstTxWarp prst="textNoShape">
                <a:avLst/>
              </a:prstTxWarp>
            </a:bodyPr>
            <a:lstStyle/>
            <a:p>
              <a:endParaRPr lang="en-US"/>
            </a:p>
          </p:txBody>
        </p:sp>
        <p:sp>
          <p:nvSpPr>
            <p:cNvPr id="34866" name="Line 58"/>
            <p:cNvSpPr>
              <a:spLocks noChangeShapeType="1"/>
            </p:cNvSpPr>
            <p:nvPr/>
          </p:nvSpPr>
          <p:spPr bwMode="auto">
            <a:xfrm flipV="1">
              <a:off x="3660" y="3865"/>
              <a:ext cx="1728" cy="0"/>
            </a:xfrm>
            <a:prstGeom prst="line">
              <a:avLst/>
            </a:prstGeom>
            <a:noFill/>
            <a:ln w="0">
              <a:solidFill>
                <a:srgbClr val="000000"/>
              </a:solidFill>
              <a:round/>
              <a:headEnd type="stealth" w="med" len="med"/>
              <a:tailEnd type="stealth" w="med" len="med"/>
            </a:ln>
          </p:spPr>
          <p:txBody>
            <a:bodyPr wrap="none" anchor="ctr">
              <a:prstTxWarp prst="textNoShape">
                <a:avLst/>
              </a:prstTxWarp>
            </a:bodyPr>
            <a:lstStyle/>
            <a:p>
              <a:endParaRPr lang="en-US"/>
            </a:p>
          </p:txBody>
        </p:sp>
        <p:sp>
          <p:nvSpPr>
            <p:cNvPr id="34867" name="Rectangle 59"/>
            <p:cNvSpPr>
              <a:spLocks noChangeArrowheads="1"/>
            </p:cNvSpPr>
            <p:nvPr/>
          </p:nvSpPr>
          <p:spPr bwMode="auto">
            <a:xfrm>
              <a:off x="3312" y="3621"/>
              <a:ext cx="419" cy="180"/>
            </a:xfrm>
            <a:prstGeom prst="rect">
              <a:avLst/>
            </a:prstGeom>
            <a:noFill/>
            <a:ln w="0">
              <a:noFill/>
              <a:miter lim="800000"/>
              <a:headEnd/>
              <a:tailEnd/>
            </a:ln>
          </p:spPr>
          <p:txBody>
            <a:bodyPr wrap="none" lIns="100772" tIns="50387" rIns="100772" bIns="50387" anchor="ctr">
              <a:prstTxWarp prst="textNoShape">
                <a:avLst/>
              </a:prstTxWarp>
              <a:spAutoFit/>
            </a:bodyPr>
            <a:lstStyle/>
            <a:p>
              <a:pPr defTabSz="957263">
                <a:buFont typeface="StarSymbol" charset="0"/>
                <a:buNone/>
              </a:pPr>
              <a:r>
                <a:rPr lang="en-US" sz="1100">
                  <a:solidFill>
                    <a:srgbClr val="000000"/>
                  </a:solidFill>
                  <a:latin typeface="Comic Sans MS" charset="0"/>
                </a:rPr>
                <a:t>240 ns</a:t>
              </a:r>
            </a:p>
          </p:txBody>
        </p:sp>
        <p:sp>
          <p:nvSpPr>
            <p:cNvPr id="34868" name="Rectangle 60"/>
            <p:cNvSpPr>
              <a:spLocks noChangeArrowheads="1"/>
            </p:cNvSpPr>
            <p:nvPr/>
          </p:nvSpPr>
          <p:spPr bwMode="auto">
            <a:xfrm>
              <a:off x="4133" y="3685"/>
              <a:ext cx="391" cy="180"/>
            </a:xfrm>
            <a:prstGeom prst="rect">
              <a:avLst/>
            </a:prstGeom>
            <a:noFill/>
            <a:ln w="0">
              <a:noFill/>
              <a:miter lim="800000"/>
              <a:headEnd/>
              <a:tailEnd/>
            </a:ln>
          </p:spPr>
          <p:txBody>
            <a:bodyPr wrap="none" lIns="100772" tIns="50387" rIns="100772" bIns="50387" anchor="ctr">
              <a:prstTxWarp prst="textNoShape">
                <a:avLst/>
              </a:prstTxWarp>
              <a:spAutoFit/>
            </a:bodyPr>
            <a:lstStyle/>
            <a:p>
              <a:pPr defTabSz="957263">
                <a:buFont typeface="StarSymbol" charset="0"/>
                <a:buNone/>
              </a:pPr>
              <a:r>
                <a:rPr lang="en-US" sz="1100">
                  <a:solidFill>
                    <a:srgbClr val="000000"/>
                  </a:solidFill>
                  <a:latin typeface="Comic Sans MS" charset="0"/>
                </a:rPr>
                <a:t>5.8 </a:t>
              </a:r>
              <a:r>
                <a:rPr lang="en-US" sz="1100">
                  <a:solidFill>
                    <a:srgbClr val="000000"/>
                  </a:solidFill>
                  <a:latin typeface="Symbol" charset="2"/>
                </a:rPr>
                <a:t>m</a:t>
              </a:r>
              <a:r>
                <a:rPr lang="en-US" sz="1100">
                  <a:solidFill>
                    <a:srgbClr val="000000"/>
                  </a:solidFill>
                  <a:latin typeface="Comic Sans MS" charset="0"/>
                </a:rPr>
                <a:t>s</a:t>
              </a:r>
            </a:p>
          </p:txBody>
        </p:sp>
        <p:sp>
          <p:nvSpPr>
            <p:cNvPr id="34869" name="Line 61"/>
            <p:cNvSpPr>
              <a:spLocks noChangeShapeType="1"/>
            </p:cNvSpPr>
            <p:nvPr/>
          </p:nvSpPr>
          <p:spPr bwMode="auto">
            <a:xfrm flipV="1">
              <a:off x="5383" y="4007"/>
              <a:ext cx="202" cy="2"/>
            </a:xfrm>
            <a:prstGeom prst="line">
              <a:avLst/>
            </a:prstGeom>
            <a:noFill/>
            <a:ln w="0">
              <a:solidFill>
                <a:srgbClr val="000000"/>
              </a:solidFill>
              <a:prstDash val="dash"/>
              <a:round/>
              <a:headEnd/>
              <a:tailEnd/>
            </a:ln>
          </p:spPr>
          <p:txBody>
            <a:bodyPr wrap="none" anchor="ctr">
              <a:prstTxWarp prst="textNoShape">
                <a:avLst/>
              </a:prstTxWarp>
            </a:bodyPr>
            <a:lstStyle/>
            <a:p>
              <a:endParaRPr lang="en-US"/>
            </a:p>
          </p:txBody>
        </p:sp>
        <p:grpSp>
          <p:nvGrpSpPr>
            <p:cNvPr id="8" name="Group 62"/>
            <p:cNvGrpSpPr>
              <a:grpSpLocks/>
            </p:cNvGrpSpPr>
            <p:nvPr/>
          </p:nvGrpSpPr>
          <p:grpSpPr bwMode="auto">
            <a:xfrm>
              <a:off x="3324" y="3913"/>
              <a:ext cx="336" cy="96"/>
              <a:chOff x="1488" y="3360"/>
              <a:chExt cx="672" cy="96"/>
            </a:xfrm>
          </p:grpSpPr>
          <p:grpSp>
            <p:nvGrpSpPr>
              <p:cNvPr id="9" name="Group 63"/>
              <p:cNvGrpSpPr>
                <a:grpSpLocks/>
              </p:cNvGrpSpPr>
              <p:nvPr/>
            </p:nvGrpSpPr>
            <p:grpSpPr bwMode="auto">
              <a:xfrm>
                <a:off x="1488" y="3360"/>
                <a:ext cx="336" cy="96"/>
                <a:chOff x="1056" y="1968"/>
                <a:chExt cx="672" cy="96"/>
              </a:xfrm>
            </p:grpSpPr>
            <p:grpSp>
              <p:nvGrpSpPr>
                <p:cNvPr id="10" name="Group 64"/>
                <p:cNvGrpSpPr>
                  <a:grpSpLocks/>
                </p:cNvGrpSpPr>
                <p:nvPr/>
              </p:nvGrpSpPr>
              <p:grpSpPr bwMode="auto">
                <a:xfrm>
                  <a:off x="1392" y="1968"/>
                  <a:ext cx="336" cy="96"/>
                  <a:chOff x="1632" y="1248"/>
                  <a:chExt cx="720" cy="96"/>
                </a:xfrm>
              </p:grpSpPr>
              <p:grpSp>
                <p:nvGrpSpPr>
                  <p:cNvPr id="11" name="Group 65"/>
                  <p:cNvGrpSpPr>
                    <a:grpSpLocks/>
                  </p:cNvGrpSpPr>
                  <p:nvPr/>
                </p:nvGrpSpPr>
                <p:grpSpPr bwMode="auto">
                  <a:xfrm>
                    <a:off x="1680" y="1248"/>
                    <a:ext cx="672" cy="96"/>
                    <a:chOff x="288" y="3600"/>
                    <a:chExt cx="336" cy="96"/>
                  </a:xfrm>
                </p:grpSpPr>
                <p:sp>
                  <p:nvSpPr>
                    <p:cNvPr id="35023" name="Line 66"/>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24" name="Line 67"/>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25" name="Line 68"/>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26" name="Line 69"/>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27" name="Line 70"/>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28" name="Line 71"/>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29" name="Line 72"/>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30" name="Line 73"/>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12" name="Group 74"/>
                  <p:cNvGrpSpPr>
                    <a:grpSpLocks/>
                  </p:cNvGrpSpPr>
                  <p:nvPr/>
                </p:nvGrpSpPr>
                <p:grpSpPr bwMode="auto">
                  <a:xfrm>
                    <a:off x="1632" y="1248"/>
                    <a:ext cx="672" cy="96"/>
                    <a:chOff x="288" y="3600"/>
                    <a:chExt cx="336" cy="96"/>
                  </a:xfrm>
                </p:grpSpPr>
                <p:sp>
                  <p:nvSpPr>
                    <p:cNvPr id="35015" name="Line 75"/>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16" name="Line 76"/>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17" name="Line 77"/>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18" name="Line 78"/>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19" name="Line 79"/>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20" name="Line 80"/>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21" name="Line 81"/>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22" name="Line 82"/>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nvGrpSpPr>
                <p:cNvPr id="13" name="Group 83"/>
                <p:cNvGrpSpPr>
                  <a:grpSpLocks/>
                </p:cNvGrpSpPr>
                <p:nvPr/>
              </p:nvGrpSpPr>
              <p:grpSpPr bwMode="auto">
                <a:xfrm>
                  <a:off x="1056" y="1968"/>
                  <a:ext cx="336" cy="96"/>
                  <a:chOff x="1632" y="1248"/>
                  <a:chExt cx="720" cy="96"/>
                </a:xfrm>
              </p:grpSpPr>
              <p:grpSp>
                <p:nvGrpSpPr>
                  <p:cNvPr id="14" name="Group 84"/>
                  <p:cNvGrpSpPr>
                    <a:grpSpLocks/>
                  </p:cNvGrpSpPr>
                  <p:nvPr/>
                </p:nvGrpSpPr>
                <p:grpSpPr bwMode="auto">
                  <a:xfrm>
                    <a:off x="1680" y="1248"/>
                    <a:ext cx="672" cy="96"/>
                    <a:chOff x="288" y="3600"/>
                    <a:chExt cx="336" cy="96"/>
                  </a:xfrm>
                </p:grpSpPr>
                <p:sp>
                  <p:nvSpPr>
                    <p:cNvPr id="35005" name="Line 85"/>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06" name="Line 86"/>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07" name="Line 87"/>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08" name="Line 88"/>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09" name="Line 89"/>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10" name="Line 90"/>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11" name="Line 91"/>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5012" name="Line 92"/>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15" name="Group 93"/>
                  <p:cNvGrpSpPr>
                    <a:grpSpLocks/>
                  </p:cNvGrpSpPr>
                  <p:nvPr/>
                </p:nvGrpSpPr>
                <p:grpSpPr bwMode="auto">
                  <a:xfrm>
                    <a:off x="1632" y="1248"/>
                    <a:ext cx="672" cy="96"/>
                    <a:chOff x="288" y="3600"/>
                    <a:chExt cx="336" cy="96"/>
                  </a:xfrm>
                </p:grpSpPr>
                <p:sp>
                  <p:nvSpPr>
                    <p:cNvPr id="34997" name="Line 94"/>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98" name="Line 95"/>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99" name="Line 96"/>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00" name="Line 97"/>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01" name="Line 98"/>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02" name="Line 99"/>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03" name="Line 100"/>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5004" name="Line 101"/>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grpSp>
            <p:nvGrpSpPr>
              <p:cNvPr id="16" name="Group 102"/>
              <p:cNvGrpSpPr>
                <a:grpSpLocks/>
              </p:cNvGrpSpPr>
              <p:nvPr/>
            </p:nvGrpSpPr>
            <p:grpSpPr bwMode="auto">
              <a:xfrm>
                <a:off x="1824" y="3360"/>
                <a:ext cx="336" cy="96"/>
                <a:chOff x="1056" y="1968"/>
                <a:chExt cx="672" cy="96"/>
              </a:xfrm>
            </p:grpSpPr>
            <p:grpSp>
              <p:nvGrpSpPr>
                <p:cNvPr id="17" name="Group 103"/>
                <p:cNvGrpSpPr>
                  <a:grpSpLocks/>
                </p:cNvGrpSpPr>
                <p:nvPr/>
              </p:nvGrpSpPr>
              <p:grpSpPr bwMode="auto">
                <a:xfrm>
                  <a:off x="1392" y="1968"/>
                  <a:ext cx="336" cy="96"/>
                  <a:chOff x="1632" y="1248"/>
                  <a:chExt cx="720" cy="96"/>
                </a:xfrm>
              </p:grpSpPr>
              <p:grpSp>
                <p:nvGrpSpPr>
                  <p:cNvPr id="18" name="Group 104"/>
                  <p:cNvGrpSpPr>
                    <a:grpSpLocks/>
                  </p:cNvGrpSpPr>
                  <p:nvPr/>
                </p:nvGrpSpPr>
                <p:grpSpPr bwMode="auto">
                  <a:xfrm>
                    <a:off x="1680" y="1248"/>
                    <a:ext cx="672" cy="96"/>
                    <a:chOff x="288" y="3600"/>
                    <a:chExt cx="336" cy="96"/>
                  </a:xfrm>
                </p:grpSpPr>
                <p:sp>
                  <p:nvSpPr>
                    <p:cNvPr id="34985" name="Line 105"/>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86" name="Line 106"/>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87" name="Line 107"/>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88" name="Line 108"/>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89" name="Line 109"/>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90" name="Line 110"/>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91" name="Line 111"/>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92" name="Line 112"/>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19" name="Group 113"/>
                  <p:cNvGrpSpPr>
                    <a:grpSpLocks/>
                  </p:cNvGrpSpPr>
                  <p:nvPr/>
                </p:nvGrpSpPr>
                <p:grpSpPr bwMode="auto">
                  <a:xfrm>
                    <a:off x="1632" y="1248"/>
                    <a:ext cx="672" cy="96"/>
                    <a:chOff x="288" y="3600"/>
                    <a:chExt cx="336" cy="96"/>
                  </a:xfrm>
                </p:grpSpPr>
                <p:sp>
                  <p:nvSpPr>
                    <p:cNvPr id="34977" name="Line 114"/>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78" name="Line 115"/>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79" name="Line 116"/>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80" name="Line 117"/>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81" name="Line 118"/>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82" name="Line 119"/>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83" name="Line 120"/>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84" name="Line 121"/>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nvGrpSpPr>
                <p:cNvPr id="20" name="Group 122"/>
                <p:cNvGrpSpPr>
                  <a:grpSpLocks/>
                </p:cNvGrpSpPr>
                <p:nvPr/>
              </p:nvGrpSpPr>
              <p:grpSpPr bwMode="auto">
                <a:xfrm>
                  <a:off x="1056" y="1968"/>
                  <a:ext cx="336" cy="96"/>
                  <a:chOff x="1632" y="1248"/>
                  <a:chExt cx="720" cy="96"/>
                </a:xfrm>
              </p:grpSpPr>
              <p:grpSp>
                <p:nvGrpSpPr>
                  <p:cNvPr id="21" name="Group 123"/>
                  <p:cNvGrpSpPr>
                    <a:grpSpLocks/>
                  </p:cNvGrpSpPr>
                  <p:nvPr/>
                </p:nvGrpSpPr>
                <p:grpSpPr bwMode="auto">
                  <a:xfrm>
                    <a:off x="1680" y="1248"/>
                    <a:ext cx="672" cy="96"/>
                    <a:chOff x="288" y="3600"/>
                    <a:chExt cx="336" cy="96"/>
                  </a:xfrm>
                </p:grpSpPr>
                <p:sp>
                  <p:nvSpPr>
                    <p:cNvPr id="34967" name="Line 124"/>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68" name="Line 125"/>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69" name="Line 126"/>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70" name="Line 127"/>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71" name="Line 128"/>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72" name="Line 129"/>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73" name="Line 130"/>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74" name="Line 131"/>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22" name="Group 132"/>
                  <p:cNvGrpSpPr>
                    <a:grpSpLocks/>
                  </p:cNvGrpSpPr>
                  <p:nvPr/>
                </p:nvGrpSpPr>
                <p:grpSpPr bwMode="auto">
                  <a:xfrm>
                    <a:off x="1632" y="1248"/>
                    <a:ext cx="672" cy="96"/>
                    <a:chOff x="288" y="3600"/>
                    <a:chExt cx="336" cy="96"/>
                  </a:xfrm>
                </p:grpSpPr>
                <p:sp>
                  <p:nvSpPr>
                    <p:cNvPr id="34959" name="Line 133"/>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60" name="Line 134"/>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61" name="Line 135"/>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62" name="Line 136"/>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63" name="Line 137"/>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64" name="Line 138"/>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65" name="Line 139"/>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66" name="Line 140"/>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grpSp>
        <p:grpSp>
          <p:nvGrpSpPr>
            <p:cNvPr id="23" name="Group 141"/>
            <p:cNvGrpSpPr>
              <a:grpSpLocks/>
            </p:cNvGrpSpPr>
            <p:nvPr/>
          </p:nvGrpSpPr>
          <p:grpSpPr bwMode="auto">
            <a:xfrm>
              <a:off x="5052" y="3913"/>
              <a:ext cx="336" cy="96"/>
              <a:chOff x="1488" y="3360"/>
              <a:chExt cx="672" cy="96"/>
            </a:xfrm>
          </p:grpSpPr>
          <p:grpSp>
            <p:nvGrpSpPr>
              <p:cNvPr id="24" name="Group 142"/>
              <p:cNvGrpSpPr>
                <a:grpSpLocks/>
              </p:cNvGrpSpPr>
              <p:nvPr/>
            </p:nvGrpSpPr>
            <p:grpSpPr bwMode="auto">
              <a:xfrm>
                <a:off x="1488" y="3360"/>
                <a:ext cx="336" cy="96"/>
                <a:chOff x="1056" y="1968"/>
                <a:chExt cx="672" cy="96"/>
              </a:xfrm>
            </p:grpSpPr>
            <p:grpSp>
              <p:nvGrpSpPr>
                <p:cNvPr id="25" name="Group 143"/>
                <p:cNvGrpSpPr>
                  <a:grpSpLocks/>
                </p:cNvGrpSpPr>
                <p:nvPr/>
              </p:nvGrpSpPr>
              <p:grpSpPr bwMode="auto">
                <a:xfrm>
                  <a:off x="1392" y="1968"/>
                  <a:ext cx="336" cy="96"/>
                  <a:chOff x="1632" y="1248"/>
                  <a:chExt cx="720" cy="96"/>
                </a:xfrm>
              </p:grpSpPr>
              <p:grpSp>
                <p:nvGrpSpPr>
                  <p:cNvPr id="26" name="Group 144"/>
                  <p:cNvGrpSpPr>
                    <a:grpSpLocks/>
                  </p:cNvGrpSpPr>
                  <p:nvPr/>
                </p:nvGrpSpPr>
                <p:grpSpPr bwMode="auto">
                  <a:xfrm>
                    <a:off x="1680" y="1248"/>
                    <a:ext cx="672" cy="96"/>
                    <a:chOff x="288" y="3600"/>
                    <a:chExt cx="336" cy="96"/>
                  </a:xfrm>
                </p:grpSpPr>
                <p:sp>
                  <p:nvSpPr>
                    <p:cNvPr id="34945" name="Line 145"/>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46" name="Line 146"/>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47" name="Line 147"/>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48" name="Line 148"/>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49" name="Line 149"/>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50" name="Line 150"/>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51" name="Line 151"/>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52" name="Line 152"/>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27" name="Group 153"/>
                  <p:cNvGrpSpPr>
                    <a:grpSpLocks/>
                  </p:cNvGrpSpPr>
                  <p:nvPr/>
                </p:nvGrpSpPr>
                <p:grpSpPr bwMode="auto">
                  <a:xfrm>
                    <a:off x="1632" y="1248"/>
                    <a:ext cx="672" cy="96"/>
                    <a:chOff x="288" y="3600"/>
                    <a:chExt cx="336" cy="96"/>
                  </a:xfrm>
                </p:grpSpPr>
                <p:sp>
                  <p:nvSpPr>
                    <p:cNvPr id="34937" name="Line 154"/>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38" name="Line 155"/>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39" name="Line 156"/>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40" name="Line 157"/>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41" name="Line 158"/>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42" name="Line 159"/>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43" name="Line 160"/>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44" name="Line 161"/>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nvGrpSpPr>
                <p:cNvPr id="28" name="Group 162"/>
                <p:cNvGrpSpPr>
                  <a:grpSpLocks/>
                </p:cNvGrpSpPr>
                <p:nvPr/>
              </p:nvGrpSpPr>
              <p:grpSpPr bwMode="auto">
                <a:xfrm>
                  <a:off x="1056" y="1968"/>
                  <a:ext cx="336" cy="96"/>
                  <a:chOff x="1632" y="1248"/>
                  <a:chExt cx="720" cy="96"/>
                </a:xfrm>
              </p:grpSpPr>
              <p:grpSp>
                <p:nvGrpSpPr>
                  <p:cNvPr id="29" name="Group 163"/>
                  <p:cNvGrpSpPr>
                    <a:grpSpLocks/>
                  </p:cNvGrpSpPr>
                  <p:nvPr/>
                </p:nvGrpSpPr>
                <p:grpSpPr bwMode="auto">
                  <a:xfrm>
                    <a:off x="1680" y="1248"/>
                    <a:ext cx="672" cy="96"/>
                    <a:chOff x="288" y="3600"/>
                    <a:chExt cx="336" cy="96"/>
                  </a:xfrm>
                </p:grpSpPr>
                <p:sp>
                  <p:nvSpPr>
                    <p:cNvPr id="34927" name="Line 164"/>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28" name="Line 165"/>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29" name="Line 166"/>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30" name="Line 167"/>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31" name="Line 168"/>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32" name="Line 169"/>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33" name="Line 170"/>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34" name="Line 171"/>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30" name="Group 172"/>
                  <p:cNvGrpSpPr>
                    <a:grpSpLocks/>
                  </p:cNvGrpSpPr>
                  <p:nvPr/>
                </p:nvGrpSpPr>
                <p:grpSpPr bwMode="auto">
                  <a:xfrm>
                    <a:off x="1632" y="1248"/>
                    <a:ext cx="672" cy="96"/>
                    <a:chOff x="288" y="3600"/>
                    <a:chExt cx="336" cy="96"/>
                  </a:xfrm>
                </p:grpSpPr>
                <p:sp>
                  <p:nvSpPr>
                    <p:cNvPr id="34919" name="Line 173"/>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20" name="Line 174"/>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21" name="Line 175"/>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22" name="Line 176"/>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23" name="Line 177"/>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24" name="Line 178"/>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25" name="Line 179"/>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26" name="Line 180"/>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grpSp>
            <p:nvGrpSpPr>
              <p:cNvPr id="31" name="Group 181"/>
              <p:cNvGrpSpPr>
                <a:grpSpLocks/>
              </p:cNvGrpSpPr>
              <p:nvPr/>
            </p:nvGrpSpPr>
            <p:grpSpPr bwMode="auto">
              <a:xfrm>
                <a:off x="1824" y="3360"/>
                <a:ext cx="336" cy="96"/>
                <a:chOff x="1056" y="1968"/>
                <a:chExt cx="672" cy="96"/>
              </a:xfrm>
            </p:grpSpPr>
            <p:grpSp>
              <p:nvGrpSpPr>
                <p:cNvPr id="34953" name="Group 182"/>
                <p:cNvGrpSpPr>
                  <a:grpSpLocks/>
                </p:cNvGrpSpPr>
                <p:nvPr/>
              </p:nvGrpSpPr>
              <p:grpSpPr bwMode="auto">
                <a:xfrm>
                  <a:off x="1392" y="1968"/>
                  <a:ext cx="336" cy="96"/>
                  <a:chOff x="1632" y="1248"/>
                  <a:chExt cx="720" cy="96"/>
                </a:xfrm>
              </p:grpSpPr>
              <p:grpSp>
                <p:nvGrpSpPr>
                  <p:cNvPr id="34954" name="Group 183"/>
                  <p:cNvGrpSpPr>
                    <a:grpSpLocks/>
                  </p:cNvGrpSpPr>
                  <p:nvPr/>
                </p:nvGrpSpPr>
                <p:grpSpPr bwMode="auto">
                  <a:xfrm>
                    <a:off x="1680" y="1248"/>
                    <a:ext cx="672" cy="96"/>
                    <a:chOff x="288" y="3600"/>
                    <a:chExt cx="336" cy="96"/>
                  </a:xfrm>
                </p:grpSpPr>
                <p:sp>
                  <p:nvSpPr>
                    <p:cNvPr id="34907" name="Line 184"/>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08" name="Line 185"/>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09" name="Line 186"/>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10" name="Line 187"/>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11" name="Line 188"/>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12" name="Line 189"/>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13" name="Line 190"/>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914" name="Line 191"/>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34955" name="Group 192"/>
                  <p:cNvGrpSpPr>
                    <a:grpSpLocks/>
                  </p:cNvGrpSpPr>
                  <p:nvPr/>
                </p:nvGrpSpPr>
                <p:grpSpPr bwMode="auto">
                  <a:xfrm>
                    <a:off x="1632" y="1248"/>
                    <a:ext cx="672" cy="96"/>
                    <a:chOff x="288" y="3600"/>
                    <a:chExt cx="336" cy="96"/>
                  </a:xfrm>
                </p:grpSpPr>
                <p:sp>
                  <p:nvSpPr>
                    <p:cNvPr id="34899" name="Line 193"/>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00" name="Line 194"/>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01" name="Line 195"/>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02" name="Line 196"/>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03" name="Line 197"/>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04" name="Line 198"/>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05" name="Line 199"/>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906" name="Line 200"/>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nvGrpSpPr>
                <p:cNvPr id="34956" name="Group 201"/>
                <p:cNvGrpSpPr>
                  <a:grpSpLocks/>
                </p:cNvGrpSpPr>
                <p:nvPr/>
              </p:nvGrpSpPr>
              <p:grpSpPr bwMode="auto">
                <a:xfrm>
                  <a:off x="1056" y="1968"/>
                  <a:ext cx="336" cy="96"/>
                  <a:chOff x="1632" y="1248"/>
                  <a:chExt cx="720" cy="96"/>
                </a:xfrm>
              </p:grpSpPr>
              <p:grpSp>
                <p:nvGrpSpPr>
                  <p:cNvPr id="34957" name="Group 202"/>
                  <p:cNvGrpSpPr>
                    <a:grpSpLocks/>
                  </p:cNvGrpSpPr>
                  <p:nvPr/>
                </p:nvGrpSpPr>
                <p:grpSpPr bwMode="auto">
                  <a:xfrm>
                    <a:off x="1680" y="1248"/>
                    <a:ext cx="672" cy="96"/>
                    <a:chOff x="288" y="3600"/>
                    <a:chExt cx="336" cy="96"/>
                  </a:xfrm>
                </p:grpSpPr>
                <p:sp>
                  <p:nvSpPr>
                    <p:cNvPr id="34889" name="Line 203"/>
                    <p:cNvSpPr>
                      <a:spLocks noChangeShapeType="1"/>
                    </p:cNvSpPr>
                    <p:nvPr/>
                  </p:nvSpPr>
                  <p:spPr bwMode="auto">
                    <a:xfrm>
                      <a:off x="28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890" name="Line 204"/>
                    <p:cNvSpPr>
                      <a:spLocks noChangeShapeType="1"/>
                    </p:cNvSpPr>
                    <p:nvPr/>
                  </p:nvSpPr>
                  <p:spPr bwMode="auto">
                    <a:xfrm>
                      <a:off x="33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891" name="Line 205"/>
                    <p:cNvSpPr>
                      <a:spLocks noChangeShapeType="1"/>
                    </p:cNvSpPr>
                    <p:nvPr/>
                  </p:nvSpPr>
                  <p:spPr bwMode="auto">
                    <a:xfrm>
                      <a:off x="38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892" name="Line 206"/>
                    <p:cNvSpPr>
                      <a:spLocks noChangeShapeType="1"/>
                    </p:cNvSpPr>
                    <p:nvPr/>
                  </p:nvSpPr>
                  <p:spPr bwMode="auto">
                    <a:xfrm>
                      <a:off x="432"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893" name="Line 207"/>
                    <p:cNvSpPr>
                      <a:spLocks noChangeShapeType="1"/>
                    </p:cNvSpPr>
                    <p:nvPr/>
                  </p:nvSpPr>
                  <p:spPr bwMode="auto">
                    <a:xfrm>
                      <a:off x="480"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894" name="Line 208"/>
                    <p:cNvSpPr>
                      <a:spLocks noChangeShapeType="1"/>
                    </p:cNvSpPr>
                    <p:nvPr/>
                  </p:nvSpPr>
                  <p:spPr bwMode="auto">
                    <a:xfrm>
                      <a:off x="528"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895" name="Line 209"/>
                    <p:cNvSpPr>
                      <a:spLocks noChangeShapeType="1"/>
                    </p:cNvSpPr>
                    <p:nvPr/>
                  </p:nvSpPr>
                  <p:spPr bwMode="auto">
                    <a:xfrm>
                      <a:off x="576"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sp>
                  <p:nvSpPr>
                    <p:cNvPr id="34896" name="Line 210"/>
                    <p:cNvSpPr>
                      <a:spLocks noChangeShapeType="1"/>
                    </p:cNvSpPr>
                    <p:nvPr/>
                  </p:nvSpPr>
                  <p:spPr bwMode="auto">
                    <a:xfrm>
                      <a:off x="624" y="3600"/>
                      <a:ext cx="0" cy="96"/>
                    </a:xfrm>
                    <a:prstGeom prst="line">
                      <a:avLst/>
                    </a:prstGeom>
                    <a:noFill/>
                    <a:ln w="0">
                      <a:solidFill>
                        <a:srgbClr val="FF0000"/>
                      </a:solidFill>
                      <a:round/>
                      <a:headEnd/>
                      <a:tailEnd/>
                    </a:ln>
                  </p:spPr>
                  <p:txBody>
                    <a:bodyPr wrap="none" anchor="ctr">
                      <a:prstTxWarp prst="textNoShape">
                        <a:avLst/>
                      </a:prstTxWarp>
                    </a:bodyPr>
                    <a:lstStyle/>
                    <a:p>
                      <a:endParaRPr lang="en-US"/>
                    </a:p>
                  </p:txBody>
                </p:sp>
              </p:grpSp>
              <p:grpSp>
                <p:nvGrpSpPr>
                  <p:cNvPr id="34958" name="Group 211"/>
                  <p:cNvGrpSpPr>
                    <a:grpSpLocks/>
                  </p:cNvGrpSpPr>
                  <p:nvPr/>
                </p:nvGrpSpPr>
                <p:grpSpPr bwMode="auto">
                  <a:xfrm>
                    <a:off x="1632" y="1248"/>
                    <a:ext cx="672" cy="96"/>
                    <a:chOff x="288" y="3600"/>
                    <a:chExt cx="336" cy="96"/>
                  </a:xfrm>
                </p:grpSpPr>
                <p:sp>
                  <p:nvSpPr>
                    <p:cNvPr id="34881" name="Line 212"/>
                    <p:cNvSpPr>
                      <a:spLocks noChangeShapeType="1"/>
                    </p:cNvSpPr>
                    <p:nvPr/>
                  </p:nvSpPr>
                  <p:spPr bwMode="auto">
                    <a:xfrm>
                      <a:off x="28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882" name="Line 213"/>
                    <p:cNvSpPr>
                      <a:spLocks noChangeShapeType="1"/>
                    </p:cNvSpPr>
                    <p:nvPr/>
                  </p:nvSpPr>
                  <p:spPr bwMode="auto">
                    <a:xfrm>
                      <a:off x="33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883" name="Line 214"/>
                    <p:cNvSpPr>
                      <a:spLocks noChangeShapeType="1"/>
                    </p:cNvSpPr>
                    <p:nvPr/>
                  </p:nvSpPr>
                  <p:spPr bwMode="auto">
                    <a:xfrm>
                      <a:off x="38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884" name="Line 215"/>
                    <p:cNvSpPr>
                      <a:spLocks noChangeShapeType="1"/>
                    </p:cNvSpPr>
                    <p:nvPr/>
                  </p:nvSpPr>
                  <p:spPr bwMode="auto">
                    <a:xfrm>
                      <a:off x="432"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885" name="Line 216"/>
                    <p:cNvSpPr>
                      <a:spLocks noChangeShapeType="1"/>
                    </p:cNvSpPr>
                    <p:nvPr/>
                  </p:nvSpPr>
                  <p:spPr bwMode="auto">
                    <a:xfrm>
                      <a:off x="480"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886" name="Line 217"/>
                    <p:cNvSpPr>
                      <a:spLocks noChangeShapeType="1"/>
                    </p:cNvSpPr>
                    <p:nvPr/>
                  </p:nvSpPr>
                  <p:spPr bwMode="auto">
                    <a:xfrm>
                      <a:off x="528"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887" name="Line 218"/>
                    <p:cNvSpPr>
                      <a:spLocks noChangeShapeType="1"/>
                    </p:cNvSpPr>
                    <p:nvPr/>
                  </p:nvSpPr>
                  <p:spPr bwMode="auto">
                    <a:xfrm>
                      <a:off x="576"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sp>
                  <p:nvSpPr>
                    <p:cNvPr id="34888" name="Line 219"/>
                    <p:cNvSpPr>
                      <a:spLocks noChangeShapeType="1"/>
                    </p:cNvSpPr>
                    <p:nvPr/>
                  </p:nvSpPr>
                  <p:spPr bwMode="auto">
                    <a:xfrm>
                      <a:off x="624" y="3600"/>
                      <a:ext cx="0" cy="96"/>
                    </a:xfrm>
                    <a:prstGeom prst="line">
                      <a:avLst/>
                    </a:prstGeom>
                    <a:noFill/>
                    <a:ln w="0">
                      <a:solidFill>
                        <a:srgbClr val="0000FF"/>
                      </a:solidFill>
                      <a:round/>
                      <a:headEnd/>
                      <a:tailEnd/>
                    </a:ln>
                  </p:spPr>
                  <p:txBody>
                    <a:bodyPr wrap="none" anchor="ctr">
                      <a:prstTxWarp prst="textNoShape">
                        <a:avLst/>
                      </a:prstTxWarp>
                    </a:bodyPr>
                    <a:lstStyle/>
                    <a:p>
                      <a:endParaRPr lang="en-US"/>
                    </a:p>
                  </p:txBody>
                </p:sp>
              </p:grpSp>
            </p:grpSp>
          </p:grpSp>
        </p:grpSp>
        <p:sp>
          <p:nvSpPr>
            <p:cNvPr id="262364" name="AutoShape 220"/>
            <p:cNvSpPr>
              <a:spLocks noChangeArrowheads="1"/>
            </p:cNvSpPr>
            <p:nvPr/>
          </p:nvSpPr>
          <p:spPr bwMode="auto">
            <a:xfrm rot="-5400000">
              <a:off x="2724" y="3757"/>
              <a:ext cx="230" cy="325"/>
            </a:xfrm>
            <a:prstGeom prst="downArrow">
              <a:avLst>
                <a:gd name="adj1" fmla="val 51389"/>
                <a:gd name="adj2" fmla="val 57001"/>
              </a:avLst>
            </a:prstGeom>
            <a:solidFill>
              <a:srgbClr val="0000FF"/>
            </a:solidFill>
            <a:ln w="9525">
              <a:solidFill>
                <a:schemeClr val="bg1"/>
              </a:solidFill>
              <a:miter lim="800000"/>
              <a:headEnd/>
              <a:tailEnd/>
            </a:ln>
            <a:effectLst>
              <a:outerShdw dist="107763" dir="2700000" algn="ctr" rotWithShape="0">
                <a:schemeClr val="bg2"/>
              </a:outerShdw>
            </a:effectLst>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defRPr/>
              </a:pPr>
              <a:endParaRPr lang="en-US" sz="2500">
                <a:solidFill>
                  <a:srgbClr val="FF0000"/>
                </a:solidFill>
                <a:ea typeface="+mn-ea"/>
                <a:cs typeface="+mn-cs"/>
              </a:endParaRPr>
            </a:p>
          </p:txBody>
        </p:sp>
        <p:sp>
          <p:nvSpPr>
            <p:cNvPr id="34873" name="Rectangle 221"/>
            <p:cNvSpPr>
              <a:spLocks noChangeArrowheads="1"/>
            </p:cNvSpPr>
            <p:nvPr/>
          </p:nvSpPr>
          <p:spPr bwMode="auto">
            <a:xfrm>
              <a:off x="104" y="3346"/>
              <a:ext cx="2495" cy="241"/>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700" u="sng">
                  <a:solidFill>
                    <a:srgbClr val="0000FF"/>
                  </a:solidFill>
                  <a:latin typeface="Comic Sans MS" charset="0"/>
                </a:rPr>
                <a:t>Drive beam time structure - initial</a:t>
              </a:r>
              <a:endParaRPr lang="en-US" sz="1700" u="sng">
                <a:solidFill>
                  <a:srgbClr val="0000FF"/>
                </a:solidFill>
                <a:latin typeface="Comic Sans MS" charset="0"/>
                <a:sym typeface="Symbol" charset="2"/>
              </a:endParaRPr>
            </a:p>
          </p:txBody>
        </p:sp>
        <p:sp>
          <p:nvSpPr>
            <p:cNvPr id="34874" name="Rectangle 222"/>
            <p:cNvSpPr>
              <a:spLocks noChangeArrowheads="1"/>
            </p:cNvSpPr>
            <p:nvPr/>
          </p:nvSpPr>
          <p:spPr bwMode="auto">
            <a:xfrm>
              <a:off x="3264" y="3320"/>
              <a:ext cx="2496" cy="240"/>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700" u="sng">
                  <a:solidFill>
                    <a:srgbClr val="0000FF"/>
                  </a:solidFill>
                  <a:latin typeface="Comic Sans MS" charset="0"/>
                </a:rPr>
                <a:t>Drive beam time structure - final</a:t>
              </a:r>
              <a:endParaRPr lang="en-US" sz="1700" u="sng">
                <a:solidFill>
                  <a:srgbClr val="0000FF"/>
                </a:solidFill>
                <a:latin typeface="Comic Sans MS" charset="0"/>
                <a:sym typeface="Symbol" charset="2"/>
              </a:endParaRPr>
            </a:p>
          </p:txBody>
        </p:sp>
      </p:grpSp>
      <p:grpSp>
        <p:nvGrpSpPr>
          <p:cNvPr id="34975" name="Group 223"/>
          <p:cNvGrpSpPr>
            <a:grpSpLocks/>
          </p:cNvGrpSpPr>
          <p:nvPr/>
        </p:nvGrpSpPr>
        <p:grpSpPr bwMode="auto">
          <a:xfrm>
            <a:off x="685800" y="838200"/>
            <a:ext cx="8251825" cy="4040188"/>
            <a:chOff x="483" y="559"/>
            <a:chExt cx="5729" cy="2807"/>
          </a:xfrm>
        </p:grpSpPr>
        <p:grpSp>
          <p:nvGrpSpPr>
            <p:cNvPr id="262336" name="Group 224"/>
            <p:cNvGrpSpPr>
              <a:grpSpLocks/>
            </p:cNvGrpSpPr>
            <p:nvPr/>
          </p:nvGrpSpPr>
          <p:grpSpPr bwMode="auto">
            <a:xfrm>
              <a:off x="483" y="559"/>
              <a:ext cx="5729" cy="2807"/>
              <a:chOff x="351" y="454"/>
              <a:chExt cx="5409" cy="2702"/>
            </a:xfrm>
          </p:grpSpPr>
          <p:pic>
            <p:nvPicPr>
              <p:cNvPr id="34847" name="Picture 225"/>
              <p:cNvPicPr>
                <a:picLocks noChangeAspect="1" noChangeArrowheads="1"/>
              </p:cNvPicPr>
              <p:nvPr/>
            </p:nvPicPr>
            <p:blipFill>
              <a:blip r:embed="rId3"/>
              <a:srcRect/>
              <a:stretch>
                <a:fillRect/>
              </a:stretch>
            </p:blipFill>
            <p:spPr bwMode="auto">
              <a:xfrm>
                <a:off x="351" y="454"/>
                <a:ext cx="4267" cy="2702"/>
              </a:xfrm>
              <a:prstGeom prst="rect">
                <a:avLst/>
              </a:prstGeom>
              <a:noFill/>
              <a:ln w="12700">
                <a:noFill/>
                <a:miter lim="800000"/>
                <a:headEnd type="none" w="sm" len="sm"/>
                <a:tailEnd type="none" w="sm" len="sm"/>
              </a:ln>
            </p:spPr>
          </p:pic>
          <p:sp>
            <p:nvSpPr>
              <p:cNvPr id="34848" name="Rectangle 226"/>
              <p:cNvSpPr>
                <a:spLocks noChangeArrowheads="1"/>
              </p:cNvSpPr>
              <p:nvPr/>
            </p:nvSpPr>
            <p:spPr bwMode="auto">
              <a:xfrm>
                <a:off x="682" y="657"/>
                <a:ext cx="1454" cy="333"/>
              </a:xfrm>
              <a:prstGeom prst="rect">
                <a:avLst/>
              </a:prstGeom>
              <a:solidFill>
                <a:srgbClr val="FFFFFF"/>
              </a:solidFill>
              <a:ln w="0">
                <a:no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49" name="Rectangle 227"/>
              <p:cNvSpPr>
                <a:spLocks noChangeArrowheads="1"/>
              </p:cNvSpPr>
              <p:nvPr/>
            </p:nvSpPr>
            <p:spPr bwMode="auto">
              <a:xfrm>
                <a:off x="2322" y="678"/>
                <a:ext cx="486" cy="318"/>
              </a:xfrm>
              <a:prstGeom prst="rect">
                <a:avLst/>
              </a:prstGeom>
              <a:solidFill>
                <a:srgbClr val="FFFFFF"/>
              </a:solidFill>
              <a:ln w="0">
                <a:no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50" name="Rectangle 228"/>
              <p:cNvSpPr>
                <a:spLocks noChangeArrowheads="1"/>
              </p:cNvSpPr>
              <p:nvPr/>
            </p:nvSpPr>
            <p:spPr bwMode="auto">
              <a:xfrm>
                <a:off x="2624" y="2211"/>
                <a:ext cx="3136" cy="262"/>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900" i="1" u="sng">
                    <a:solidFill>
                      <a:srgbClr val="FF3300"/>
                    </a:solidFill>
                    <a:latin typeface="Comic Sans MS" charset="0"/>
                  </a:rPr>
                  <a:t>CLIC RF POWER SOURCE LAYOUT</a:t>
                </a:r>
                <a:endParaRPr lang="en-US" sz="1900" i="1" u="sng">
                  <a:solidFill>
                    <a:srgbClr val="FF3300"/>
                  </a:solidFill>
                  <a:latin typeface="Comic Sans MS" charset="0"/>
                  <a:sym typeface="Symbol" charset="2"/>
                </a:endParaRPr>
              </a:p>
            </p:txBody>
          </p:sp>
        </p:grpSp>
        <p:grpSp>
          <p:nvGrpSpPr>
            <p:cNvPr id="262337" name="Group 229"/>
            <p:cNvGrpSpPr>
              <a:grpSpLocks/>
            </p:cNvGrpSpPr>
            <p:nvPr/>
          </p:nvGrpSpPr>
          <p:grpSpPr bwMode="auto">
            <a:xfrm>
              <a:off x="491" y="559"/>
              <a:ext cx="5593" cy="2626"/>
              <a:chOff x="491" y="559"/>
              <a:chExt cx="5593" cy="2626"/>
            </a:xfrm>
          </p:grpSpPr>
          <p:sp>
            <p:nvSpPr>
              <p:cNvPr id="34825" name="Rectangle 230"/>
              <p:cNvSpPr>
                <a:spLocks noChangeArrowheads="1"/>
              </p:cNvSpPr>
              <p:nvPr/>
            </p:nvSpPr>
            <p:spPr bwMode="auto">
              <a:xfrm>
                <a:off x="561" y="666"/>
                <a:ext cx="2526" cy="345"/>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400" b="1">
                    <a:latin typeface="Comic Sans MS" charset="0"/>
                  </a:rPr>
                  <a:t>Drive Beam Accelerator</a:t>
                </a:r>
                <a:endParaRPr lang="en-US" sz="1700">
                  <a:latin typeface="Comic Sans MS" charset="0"/>
                </a:endParaRPr>
              </a:p>
              <a:p>
                <a:pPr defTabSz="957263">
                  <a:buFont typeface="StarSymbol" charset="0"/>
                  <a:buNone/>
                </a:pPr>
                <a:r>
                  <a:rPr lang="en-US" sz="1200">
                    <a:solidFill>
                      <a:srgbClr val="0000FF"/>
                    </a:solidFill>
                    <a:latin typeface="Comic Sans MS" charset="0"/>
                  </a:rPr>
                  <a:t>efficient acceleration in fully loaded linac</a:t>
                </a:r>
                <a:r>
                  <a:rPr lang="en-US" sz="1400">
                    <a:solidFill>
                      <a:srgbClr val="0000FF"/>
                    </a:solidFill>
                    <a:latin typeface="Comic Sans MS" charset="0"/>
                  </a:rPr>
                  <a:t> </a:t>
                </a:r>
                <a:endParaRPr lang="en-US" sz="1400">
                  <a:solidFill>
                    <a:srgbClr val="0000FF"/>
                  </a:solidFill>
                  <a:latin typeface="Comic Sans MS" charset="0"/>
                  <a:sym typeface="Symbol" charset="2"/>
                </a:endParaRPr>
              </a:p>
            </p:txBody>
          </p:sp>
          <p:grpSp>
            <p:nvGrpSpPr>
              <p:cNvPr id="262338" name="Group 231"/>
              <p:cNvGrpSpPr>
                <a:grpSpLocks/>
              </p:cNvGrpSpPr>
              <p:nvPr/>
            </p:nvGrpSpPr>
            <p:grpSpPr bwMode="auto">
              <a:xfrm>
                <a:off x="1939" y="2735"/>
                <a:ext cx="3994" cy="450"/>
                <a:chOff x="1726" y="2552"/>
                <a:chExt cx="3771" cy="433"/>
              </a:xfrm>
            </p:grpSpPr>
            <p:sp>
              <p:nvSpPr>
                <p:cNvPr id="34844" name="Rectangle 232"/>
                <p:cNvSpPr>
                  <a:spLocks noChangeArrowheads="1"/>
                </p:cNvSpPr>
                <p:nvPr/>
              </p:nvSpPr>
              <p:spPr bwMode="auto">
                <a:xfrm>
                  <a:off x="2450" y="2786"/>
                  <a:ext cx="1522" cy="189"/>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200">
                      <a:solidFill>
                        <a:srgbClr val="0000FF"/>
                      </a:solidFill>
                      <a:latin typeface="Comic Sans MS" charset="0"/>
                    </a:rPr>
                    <a:t>Power Extraction</a:t>
                  </a:r>
                  <a:endParaRPr lang="en-US" sz="1400">
                    <a:solidFill>
                      <a:srgbClr val="0000FF"/>
                    </a:solidFill>
                    <a:latin typeface="Comic Sans MS" charset="0"/>
                  </a:endParaRPr>
                </a:p>
              </p:txBody>
            </p:sp>
            <p:sp>
              <p:nvSpPr>
                <p:cNvPr id="34845" name="Rectangle 233"/>
                <p:cNvSpPr>
                  <a:spLocks noChangeArrowheads="1"/>
                </p:cNvSpPr>
                <p:nvPr/>
              </p:nvSpPr>
              <p:spPr bwMode="auto">
                <a:xfrm>
                  <a:off x="1726" y="2552"/>
                  <a:ext cx="3131" cy="210"/>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400" b="1">
                      <a:latin typeface="Comic Sans MS" charset="0"/>
                    </a:rPr>
                    <a:t>Drive Beam Decelerator Section (2 </a:t>
                  </a:r>
                  <a:r>
                    <a:rPr lang="en-US" sz="1100">
                      <a:solidFill>
                        <a:srgbClr val="000000"/>
                      </a:solidFill>
                      <a:latin typeface="Comic Sans MS" charset="0"/>
                      <a:sym typeface="Symbol" charset="2"/>
                    </a:rPr>
                    <a:t></a:t>
                  </a:r>
                  <a:r>
                    <a:rPr lang="en-US" sz="1400" b="1">
                      <a:latin typeface="Comic Sans MS" charset="0"/>
                    </a:rPr>
                    <a:t> 24 in total)</a:t>
                  </a:r>
                </a:p>
              </p:txBody>
            </p:sp>
            <p:sp>
              <p:nvSpPr>
                <p:cNvPr id="34846" name="Rectangle 234"/>
                <p:cNvSpPr>
                  <a:spLocks noChangeArrowheads="1"/>
                </p:cNvSpPr>
                <p:nvPr/>
              </p:nvSpPr>
              <p:spPr bwMode="auto">
                <a:xfrm>
                  <a:off x="4372" y="2775"/>
                  <a:ext cx="1125" cy="210"/>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endParaRPr lang="fr-FR" sz="1400">
                    <a:solidFill>
                      <a:srgbClr val="0000FF"/>
                    </a:solidFill>
                    <a:latin typeface="Comic Sans MS" charset="0"/>
                  </a:endParaRPr>
                </a:p>
              </p:txBody>
            </p:sp>
          </p:grpSp>
          <p:grpSp>
            <p:nvGrpSpPr>
              <p:cNvPr id="262339" name="Group 235"/>
              <p:cNvGrpSpPr>
                <a:grpSpLocks/>
              </p:cNvGrpSpPr>
              <p:nvPr/>
            </p:nvGrpSpPr>
            <p:grpSpPr bwMode="auto">
              <a:xfrm>
                <a:off x="491" y="559"/>
                <a:ext cx="5593" cy="1889"/>
                <a:chOff x="358" y="455"/>
                <a:chExt cx="5281" cy="1817"/>
              </a:xfrm>
            </p:grpSpPr>
            <p:grpSp>
              <p:nvGrpSpPr>
                <p:cNvPr id="262340" name="Group 236"/>
                <p:cNvGrpSpPr>
                  <a:grpSpLocks/>
                </p:cNvGrpSpPr>
                <p:nvPr/>
              </p:nvGrpSpPr>
              <p:grpSpPr bwMode="auto">
                <a:xfrm>
                  <a:off x="358" y="1396"/>
                  <a:ext cx="5281" cy="876"/>
                  <a:chOff x="358" y="1396"/>
                  <a:chExt cx="5281" cy="876"/>
                </a:xfrm>
              </p:grpSpPr>
              <p:sp>
                <p:nvSpPr>
                  <p:cNvPr id="34840" name="Rectangle 237"/>
                  <p:cNvSpPr>
                    <a:spLocks noChangeArrowheads="1"/>
                  </p:cNvSpPr>
                  <p:nvPr/>
                </p:nvSpPr>
                <p:spPr bwMode="auto">
                  <a:xfrm>
                    <a:off x="4254" y="1396"/>
                    <a:ext cx="1385" cy="210"/>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400" b="1">
                        <a:latin typeface="Comic Sans MS" charset="0"/>
                      </a:rPr>
                      <a:t>Combiner Ring </a:t>
                    </a:r>
                    <a:r>
                      <a:rPr lang="en-US" sz="1400" b="1">
                        <a:latin typeface="Comic Sans MS" charset="0"/>
                        <a:sym typeface="Symbol" charset="2"/>
                      </a:rPr>
                      <a:t> 3</a:t>
                    </a:r>
                  </a:p>
                </p:txBody>
              </p:sp>
              <p:sp>
                <p:nvSpPr>
                  <p:cNvPr id="34841" name="Rectangle 238"/>
                  <p:cNvSpPr>
                    <a:spLocks noChangeArrowheads="1"/>
                  </p:cNvSpPr>
                  <p:nvPr/>
                </p:nvSpPr>
                <p:spPr bwMode="auto">
                  <a:xfrm>
                    <a:off x="552" y="1734"/>
                    <a:ext cx="1175" cy="211"/>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400" b="1">
                        <a:latin typeface="Comic Sans MS" charset="0"/>
                      </a:rPr>
                      <a:t>Combiner Ring </a:t>
                    </a:r>
                    <a:r>
                      <a:rPr lang="en-US" sz="1400" b="1">
                        <a:latin typeface="Comic Sans MS" charset="0"/>
                        <a:sym typeface="Symbol" charset="2"/>
                      </a:rPr>
                      <a:t> 4</a:t>
                    </a:r>
                  </a:p>
                </p:txBody>
              </p:sp>
              <p:sp>
                <p:nvSpPr>
                  <p:cNvPr id="34842" name="Rectangle 239"/>
                  <p:cNvSpPr>
                    <a:spLocks noChangeArrowheads="1"/>
                  </p:cNvSpPr>
                  <p:nvPr/>
                </p:nvSpPr>
                <p:spPr bwMode="auto">
                  <a:xfrm>
                    <a:off x="4229" y="1630"/>
                    <a:ext cx="1391" cy="312"/>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200">
                        <a:solidFill>
                          <a:srgbClr val="0000FF"/>
                        </a:solidFill>
                        <a:latin typeface="Comic Sans MS" charset="0"/>
                      </a:rPr>
                      <a:t>pulse compression &amp; </a:t>
                    </a:r>
                  </a:p>
                  <a:p>
                    <a:pPr defTabSz="957263">
                      <a:buFont typeface="StarSymbol" charset="0"/>
                      <a:buNone/>
                    </a:pPr>
                    <a:r>
                      <a:rPr lang="en-US" sz="1200">
                        <a:solidFill>
                          <a:srgbClr val="0000FF"/>
                        </a:solidFill>
                        <a:latin typeface="Comic Sans MS" charset="0"/>
                      </a:rPr>
                      <a:t>frequency multiplication</a:t>
                    </a:r>
                  </a:p>
                </p:txBody>
              </p:sp>
              <p:sp>
                <p:nvSpPr>
                  <p:cNvPr id="34843" name="Rectangle 240"/>
                  <p:cNvSpPr>
                    <a:spLocks noChangeArrowheads="1"/>
                  </p:cNvSpPr>
                  <p:nvPr/>
                </p:nvSpPr>
                <p:spPr bwMode="auto">
                  <a:xfrm>
                    <a:off x="358" y="1960"/>
                    <a:ext cx="1523" cy="312"/>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200" dirty="0">
                        <a:solidFill>
                          <a:srgbClr val="0000FF"/>
                        </a:solidFill>
                        <a:latin typeface="Comic Sans MS" charset="0"/>
                      </a:rPr>
                      <a:t>pulse compression &amp; </a:t>
                    </a:r>
                  </a:p>
                  <a:p>
                    <a:pPr defTabSz="957263">
                      <a:buFont typeface="StarSymbol" charset="0"/>
                      <a:buNone/>
                    </a:pPr>
                    <a:r>
                      <a:rPr lang="en-US" sz="1200">
                        <a:solidFill>
                          <a:srgbClr val="0000FF"/>
                        </a:solidFill>
                        <a:latin typeface="Comic Sans MS" charset="0"/>
                      </a:rPr>
                      <a:t>frequency multiplication</a:t>
                    </a:r>
                  </a:p>
                </p:txBody>
              </p:sp>
            </p:grpSp>
            <p:sp>
              <p:nvSpPr>
                <p:cNvPr id="34829" name="Rectangle 241"/>
                <p:cNvSpPr>
                  <a:spLocks noChangeArrowheads="1"/>
                </p:cNvSpPr>
                <p:nvPr/>
              </p:nvSpPr>
              <p:spPr bwMode="auto">
                <a:xfrm>
                  <a:off x="3547" y="455"/>
                  <a:ext cx="1394" cy="576"/>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400" b="1">
                      <a:latin typeface="Comic Sans MS" charset="0"/>
                    </a:rPr>
                    <a:t>Delay Loop </a:t>
                  </a:r>
                  <a:r>
                    <a:rPr lang="en-US" sz="1400" b="1">
                      <a:latin typeface="Comic Sans MS" charset="0"/>
                      <a:sym typeface="Symbol" charset="2"/>
                    </a:rPr>
                    <a:t> 2</a:t>
                  </a:r>
                  <a:endParaRPr lang="en-US" sz="1400">
                    <a:solidFill>
                      <a:srgbClr val="0000FF"/>
                    </a:solidFill>
                    <a:latin typeface="Comic Sans MS" charset="0"/>
                    <a:sym typeface="Symbol" charset="2"/>
                  </a:endParaRPr>
                </a:p>
                <a:p>
                  <a:pPr defTabSz="957263">
                    <a:buFont typeface="StarSymbol" charset="0"/>
                    <a:buNone/>
                  </a:pPr>
                  <a:r>
                    <a:rPr lang="en-US" sz="1200">
                      <a:solidFill>
                        <a:srgbClr val="0000FF"/>
                      </a:solidFill>
                      <a:latin typeface="Comic Sans MS" charset="0"/>
                      <a:sym typeface="Symbol" charset="2"/>
                    </a:rPr>
                    <a:t>gap creation, pulse compression &amp; frequency multiplication</a:t>
                  </a:r>
                  <a:endParaRPr lang="en-US" sz="1400">
                    <a:solidFill>
                      <a:srgbClr val="0000FF"/>
                    </a:solidFill>
                    <a:latin typeface="Comic Sans MS" charset="0"/>
                    <a:sym typeface="Symbol" charset="2"/>
                  </a:endParaRPr>
                </a:p>
              </p:txBody>
            </p:sp>
            <p:grpSp>
              <p:nvGrpSpPr>
                <p:cNvPr id="262341" name="Group 242"/>
                <p:cNvGrpSpPr>
                  <a:grpSpLocks/>
                </p:cNvGrpSpPr>
                <p:nvPr/>
              </p:nvGrpSpPr>
              <p:grpSpPr bwMode="auto">
                <a:xfrm>
                  <a:off x="990" y="990"/>
                  <a:ext cx="3008" cy="561"/>
                  <a:chOff x="990" y="990"/>
                  <a:chExt cx="3008" cy="561"/>
                </a:xfrm>
              </p:grpSpPr>
              <p:grpSp>
                <p:nvGrpSpPr>
                  <p:cNvPr id="262342" name="Group 243"/>
                  <p:cNvGrpSpPr>
                    <a:grpSpLocks/>
                  </p:cNvGrpSpPr>
                  <p:nvPr/>
                </p:nvGrpSpPr>
                <p:grpSpPr bwMode="auto">
                  <a:xfrm>
                    <a:off x="990" y="990"/>
                    <a:ext cx="3008" cy="561"/>
                    <a:chOff x="990" y="990"/>
                    <a:chExt cx="3008" cy="561"/>
                  </a:xfrm>
                </p:grpSpPr>
                <p:sp>
                  <p:nvSpPr>
                    <p:cNvPr id="34833" name="Rectangle 244"/>
                    <p:cNvSpPr>
                      <a:spLocks noChangeArrowheads="1"/>
                    </p:cNvSpPr>
                    <p:nvPr/>
                  </p:nvSpPr>
                  <p:spPr bwMode="auto">
                    <a:xfrm>
                      <a:off x="2871" y="993"/>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34" name="Rectangle 245"/>
                    <p:cNvSpPr>
                      <a:spLocks noChangeArrowheads="1"/>
                    </p:cNvSpPr>
                    <p:nvPr/>
                  </p:nvSpPr>
                  <p:spPr bwMode="auto">
                    <a:xfrm>
                      <a:off x="3606" y="990"/>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35" name="Rectangle 246"/>
                    <p:cNvSpPr>
                      <a:spLocks noChangeArrowheads="1"/>
                    </p:cNvSpPr>
                    <p:nvPr/>
                  </p:nvSpPr>
                  <p:spPr bwMode="auto">
                    <a:xfrm>
                      <a:off x="3783" y="1101"/>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36" name="Rectangle 247"/>
                    <p:cNvSpPr>
                      <a:spLocks noChangeArrowheads="1"/>
                    </p:cNvSpPr>
                    <p:nvPr/>
                  </p:nvSpPr>
                  <p:spPr bwMode="auto">
                    <a:xfrm>
                      <a:off x="3942" y="1101"/>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37" name="Rectangle 248"/>
                    <p:cNvSpPr>
                      <a:spLocks noChangeArrowheads="1"/>
                    </p:cNvSpPr>
                    <p:nvPr/>
                  </p:nvSpPr>
                  <p:spPr bwMode="auto">
                    <a:xfrm>
                      <a:off x="990" y="1263"/>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38" name="Rectangle 249"/>
                    <p:cNvSpPr>
                      <a:spLocks noChangeArrowheads="1"/>
                    </p:cNvSpPr>
                    <p:nvPr/>
                  </p:nvSpPr>
                  <p:spPr bwMode="auto">
                    <a:xfrm>
                      <a:off x="1176" y="1263"/>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sp>
                  <p:nvSpPr>
                    <p:cNvPr id="34839" name="Rectangle 250"/>
                    <p:cNvSpPr>
                      <a:spLocks noChangeArrowheads="1"/>
                    </p:cNvSpPr>
                    <p:nvPr/>
                  </p:nvSpPr>
                  <p:spPr bwMode="auto">
                    <a:xfrm>
                      <a:off x="2323" y="1199"/>
                      <a:ext cx="1290" cy="352"/>
                    </a:xfrm>
                    <a:prstGeom prst="rect">
                      <a:avLst/>
                    </a:prstGeom>
                    <a:noFill/>
                    <a:ln w="12700">
                      <a:noFill/>
                      <a:miter lim="800000"/>
                      <a:headEnd type="none" w="sm" len="sm"/>
                      <a:tailEnd type="none" w="sm" len="sm"/>
                    </a:ln>
                  </p:spPr>
                  <p:txBody>
                    <a:bodyPr lIns="100772" tIns="50387" rIns="100772" bIns="50387">
                      <a:prstTxWarp prst="textNoShape">
                        <a:avLst/>
                      </a:prstTxWarp>
                      <a:spAutoFit/>
                    </a:bodyPr>
                    <a:lstStyle/>
                    <a:p>
                      <a:pPr defTabSz="957263">
                        <a:buFont typeface="StarSymbol" charset="0"/>
                        <a:buNone/>
                      </a:pPr>
                      <a:r>
                        <a:rPr lang="en-US" sz="1400" b="1">
                          <a:solidFill>
                            <a:srgbClr val="33CCCC"/>
                          </a:solidFill>
                          <a:latin typeface="Comic Sans MS" charset="0"/>
                        </a:rPr>
                        <a:t>RF Transverse Deflectors</a:t>
                      </a:r>
                      <a:endParaRPr lang="en-US" sz="1400" b="1">
                        <a:solidFill>
                          <a:srgbClr val="33CCCC"/>
                        </a:solidFill>
                        <a:latin typeface="Comic Sans MS" charset="0"/>
                        <a:sym typeface="Symbol" charset="2"/>
                      </a:endParaRPr>
                    </a:p>
                  </p:txBody>
                </p:sp>
              </p:grpSp>
              <p:sp>
                <p:nvSpPr>
                  <p:cNvPr id="34832" name="Rectangle 251"/>
                  <p:cNvSpPr>
                    <a:spLocks noChangeArrowheads="1"/>
                  </p:cNvSpPr>
                  <p:nvPr/>
                </p:nvSpPr>
                <p:spPr bwMode="auto">
                  <a:xfrm>
                    <a:off x="2446" y="1263"/>
                    <a:ext cx="56" cy="56"/>
                  </a:xfrm>
                  <a:prstGeom prst="rect">
                    <a:avLst/>
                  </a:prstGeom>
                  <a:solidFill>
                    <a:srgbClr val="33CCCC"/>
                  </a:solidFill>
                  <a:ln w="0">
                    <a:solidFill>
                      <a:srgbClr val="000000"/>
                    </a:solidFill>
                    <a:miter lim="800000"/>
                    <a:headEnd/>
                    <a:tailEnd/>
                  </a:ln>
                </p:spPr>
                <p:txBody>
                  <a:bodyPr wrap="none" anchor="ctr">
                    <a:prstTxWarp prst="textNoShape">
                      <a:avLst/>
                    </a:prstTxWarp>
                  </a:bodyPr>
                  <a:lstStyle/>
                  <a:p>
                    <a:pPr>
                      <a:lnSpc>
                        <a:spcPct val="93000"/>
                      </a:lnSpc>
                      <a:spcBef>
                        <a:spcPct val="50000"/>
                      </a:spcBef>
                      <a:spcAft>
                        <a:spcPts val="1075"/>
                      </a:spcAft>
                      <a:buClr>
                        <a:srgbClr val="000000"/>
                      </a:buClr>
                      <a:buSzPct val="68000"/>
                      <a:buFont typeface="StarSymbol" charset="0"/>
                      <a:buNone/>
                    </a:pPr>
                    <a:endParaRPr lang="fr-FR" sz="2500">
                      <a:solidFill>
                        <a:srgbClr val="FF0000"/>
                      </a:solidFill>
                    </a:endParaRPr>
                  </a:p>
                </p:txBody>
              </p:sp>
            </p:grpSp>
          </p:grpSp>
        </p:grpSp>
      </p:grpSp>
      <p:sp>
        <p:nvSpPr>
          <p:cNvPr id="34819" name="Title 260"/>
          <p:cNvSpPr>
            <a:spLocks noGrp="1"/>
          </p:cNvSpPr>
          <p:nvPr>
            <p:ph type="title" idx="4294967295"/>
          </p:nvPr>
        </p:nvSpPr>
        <p:spPr>
          <a:xfrm>
            <a:off x="798520" y="-63500"/>
            <a:ext cx="7566923" cy="616022"/>
          </a:xfrm>
        </p:spPr>
        <p:txBody>
          <a:bodyPr lIns="0" tIns="0" rIns="0" bIns="0">
            <a:normAutofit/>
          </a:bodyPr>
          <a:lstStyle/>
          <a:p>
            <a:r>
              <a:rPr lang="en-US" sz="4000" dirty="0">
                <a:latin typeface="Calibri" charset="0"/>
                <a:cs typeface="ＭＳ Ｐゴシック" charset="-128"/>
              </a:rPr>
              <a:t>CLIC Power Source Concept </a:t>
            </a:r>
          </a:p>
        </p:txBody>
      </p:sp>
      <p:sp>
        <p:nvSpPr>
          <p:cNvPr id="262343" name="Date Placeholder 262342"/>
          <p:cNvSpPr>
            <a:spLocks noGrp="1"/>
          </p:cNvSpPr>
          <p:nvPr>
            <p:ph type="dt" sz="half" idx="10"/>
          </p:nvPr>
        </p:nvSpPr>
        <p:spPr/>
        <p:txBody>
          <a:bodyPr/>
          <a:lstStyle/>
          <a:p>
            <a:pPr>
              <a:defRPr/>
            </a:pPr>
            <a:r>
              <a:rPr lang="en-GB" smtClean="0"/>
              <a:t>B. Foster - Natal - 10/14</a:t>
            </a:r>
            <a:endParaRPr lang="en-US"/>
          </a:p>
        </p:txBody>
      </p:sp>
      <p:sp>
        <p:nvSpPr>
          <p:cNvPr id="262345" name="Slide Number Placeholder 262344"/>
          <p:cNvSpPr>
            <a:spLocks noGrp="1"/>
          </p:cNvSpPr>
          <p:nvPr>
            <p:ph type="sldNum" sz="quarter" idx="12"/>
          </p:nvPr>
        </p:nvSpPr>
        <p:spPr/>
        <p:txBody>
          <a:bodyPr/>
          <a:lstStyle/>
          <a:p>
            <a:pPr>
              <a:defRPr/>
            </a:pPr>
            <a:fld id="{BA046C46-A381-594E-BEA1-4B42A9A8705E}" type="slidenum">
              <a:rPr lang="en-US" smtClean="0"/>
              <a:pPr>
                <a:defRPr/>
              </a:pPr>
              <a:t>25</a:t>
            </a:fld>
            <a:endParaRPr lang="en-US"/>
          </a:p>
        </p:txBody>
      </p:sp>
    </p:spTree>
    <p:extLst>
      <p:ext uri="{BB962C8B-B14F-4D97-AF65-F5344CB8AC3E}">
        <p14:creationId xmlns:p14="http://schemas.microsoft.com/office/powerpoint/2010/main" val="346065957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260"/>
          <p:cNvSpPr>
            <a:spLocks noGrp="1"/>
          </p:cNvSpPr>
          <p:nvPr>
            <p:ph type="title" idx="4294967295"/>
          </p:nvPr>
        </p:nvSpPr>
        <p:spPr>
          <a:xfrm>
            <a:off x="1253549" y="-63500"/>
            <a:ext cx="7566923" cy="616022"/>
          </a:xfrm>
        </p:spPr>
        <p:txBody>
          <a:bodyPr lIns="0" tIns="0" rIns="0" bIns="0">
            <a:normAutofit/>
          </a:bodyPr>
          <a:lstStyle/>
          <a:p>
            <a:r>
              <a:rPr lang="en-US" dirty="0">
                <a:latin typeface="Calibri" charset="0"/>
                <a:cs typeface="ＭＳ Ｐゴシック" charset="-128"/>
              </a:rPr>
              <a:t>CLIC </a:t>
            </a:r>
            <a:r>
              <a:rPr lang="en-US" dirty="0" smtClean="0">
                <a:latin typeface="Calibri" charset="0"/>
                <a:cs typeface="ＭＳ Ｐゴシック" charset="-128"/>
              </a:rPr>
              <a:t>Accelerating Structures</a:t>
            </a:r>
            <a:endParaRPr lang="en-US" dirty="0">
              <a:latin typeface="Calibri" charset="0"/>
              <a:cs typeface="ＭＳ Ｐゴシック" charset="-128"/>
            </a:endParaRPr>
          </a:p>
        </p:txBody>
      </p:sp>
      <p:sp>
        <p:nvSpPr>
          <p:cNvPr id="254" name="Rectangle 5"/>
          <p:cNvSpPr txBox="1">
            <a:spLocks noChangeArrowheads="1"/>
          </p:cNvSpPr>
          <p:nvPr/>
        </p:nvSpPr>
        <p:spPr bwMode="auto">
          <a:xfrm>
            <a:off x="275492" y="2654301"/>
            <a:ext cx="8868508"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pPr eaLnBrk="1">
              <a:lnSpc>
                <a:spcPct val="83000"/>
              </a:lnSpc>
            </a:pPr>
            <a:r>
              <a:rPr lang="en-US" sz="2300" dirty="0" smtClean="0"/>
              <a:t>CLIC acceleration travelling wave – too high </a:t>
            </a:r>
            <a:r>
              <a:rPr lang="en-US" sz="2300" dirty="0" err="1" smtClean="0"/>
              <a:t>Ohmic</a:t>
            </a:r>
            <a:r>
              <a:rPr lang="en-US" sz="2300" dirty="0" smtClean="0"/>
              <a:t> losses from standing wave</a:t>
            </a:r>
          </a:p>
          <a:p>
            <a:pPr eaLnBrk="1">
              <a:lnSpc>
                <a:spcPct val="83000"/>
              </a:lnSpc>
            </a:pPr>
            <a:r>
              <a:rPr lang="en-US" sz="2300" dirty="0" smtClean="0"/>
              <a:t>Bunches </a:t>
            </a:r>
            <a:r>
              <a:rPr lang="en-US" sz="2300" dirty="0" smtClean="0">
                <a:solidFill>
                  <a:srgbClr val="FF0000"/>
                </a:solidFill>
              </a:rPr>
              <a:t>induce </a:t>
            </a:r>
            <a:r>
              <a:rPr lang="en-US" sz="2300" dirty="0" err="1" smtClean="0">
                <a:solidFill>
                  <a:srgbClr val="FF0000"/>
                </a:solidFill>
              </a:rPr>
              <a:t>wakefields</a:t>
            </a:r>
            <a:r>
              <a:rPr lang="en-US" sz="2300" dirty="0" smtClean="0"/>
              <a:t> in the accelerating cavities</a:t>
            </a:r>
          </a:p>
          <a:p>
            <a:pPr eaLnBrk="1">
              <a:lnSpc>
                <a:spcPct val="83000"/>
              </a:lnSpc>
            </a:pPr>
            <a:r>
              <a:rPr lang="en-US" sz="2300" dirty="0" smtClean="0">
                <a:solidFill>
                  <a:srgbClr val="FF0000"/>
                </a:solidFill>
              </a:rPr>
              <a:t>Later bunches</a:t>
            </a:r>
            <a:r>
              <a:rPr lang="en-US" sz="2300" dirty="0" smtClean="0"/>
              <a:t> are </a:t>
            </a:r>
            <a:r>
              <a:rPr lang="en-US" sz="2300" dirty="0" smtClean="0">
                <a:solidFill>
                  <a:srgbClr val="FF0000"/>
                </a:solidFill>
              </a:rPr>
              <a:t>perturbed</a:t>
            </a:r>
            <a:r>
              <a:rPr lang="en-US" sz="2300" dirty="0" smtClean="0"/>
              <a:t> by these fields</a:t>
            </a:r>
          </a:p>
          <a:p>
            <a:pPr eaLnBrk="1">
              <a:lnSpc>
                <a:spcPct val="83000"/>
              </a:lnSpc>
              <a:spcAft>
                <a:spcPts val="750"/>
              </a:spcAft>
            </a:pPr>
            <a:r>
              <a:rPr lang="en-GB" sz="2300" dirty="0" smtClean="0">
                <a:solidFill>
                  <a:schemeClr val="tx1"/>
                </a:solidFill>
                <a:sym typeface="Symbol" pitchFamily="-109" charset="2"/>
              </a:rPr>
              <a:t>Can lead to</a:t>
            </a:r>
            <a:r>
              <a:rPr lang="en-GB" sz="2300" dirty="0" smtClean="0">
                <a:solidFill>
                  <a:srgbClr val="FF0000"/>
                </a:solidFill>
                <a:sym typeface="Symbol" pitchFamily="-109" charset="2"/>
              </a:rPr>
              <a:t> </a:t>
            </a:r>
            <a:r>
              <a:rPr lang="en-GB" sz="2300" dirty="0" err="1" smtClean="0">
                <a:solidFill>
                  <a:srgbClr val="FF0000"/>
                </a:solidFill>
                <a:sym typeface="Symbol" pitchFamily="-109" charset="2"/>
              </a:rPr>
              <a:t>emittance</a:t>
            </a:r>
            <a:r>
              <a:rPr lang="en-GB" sz="2300" dirty="0" smtClean="0">
                <a:solidFill>
                  <a:srgbClr val="FF0000"/>
                </a:solidFill>
                <a:sym typeface="Symbol" pitchFamily="-109" charset="2"/>
              </a:rPr>
              <a:t> growth</a:t>
            </a:r>
            <a:r>
              <a:rPr lang="en-GB" sz="2300" dirty="0" smtClean="0">
                <a:solidFill>
                  <a:schemeClr val="tx1"/>
                </a:solidFill>
                <a:sym typeface="Symbol" pitchFamily="-109" charset="2"/>
              </a:rPr>
              <a:t> and </a:t>
            </a:r>
            <a:r>
              <a:rPr lang="en-GB" sz="2300" dirty="0" smtClean="0">
                <a:solidFill>
                  <a:srgbClr val="FF0000"/>
                </a:solidFill>
                <a:sym typeface="Symbol" pitchFamily="-109" charset="2"/>
              </a:rPr>
              <a:t>instabilities</a:t>
            </a:r>
          </a:p>
          <a:p>
            <a:pPr eaLnBrk="1">
              <a:lnSpc>
                <a:spcPct val="83000"/>
              </a:lnSpc>
              <a:spcAft>
                <a:spcPts val="150"/>
              </a:spcAft>
            </a:pPr>
            <a:endParaRPr lang="en-GB" sz="2300" dirty="0" smtClean="0">
              <a:solidFill>
                <a:srgbClr val="FF0000"/>
              </a:solidFill>
              <a:sym typeface="Symbol" pitchFamily="-109" charset="2"/>
            </a:endParaRPr>
          </a:p>
          <a:p>
            <a:pPr eaLnBrk="1">
              <a:lnSpc>
                <a:spcPct val="83000"/>
              </a:lnSpc>
            </a:pPr>
            <a:r>
              <a:rPr lang="en-US" sz="2300" dirty="0" smtClean="0"/>
              <a:t>Effect depends on </a:t>
            </a:r>
            <a:r>
              <a:rPr lang="en-US" sz="2300" i="1" dirty="0" smtClean="0"/>
              <a:t>a/</a:t>
            </a:r>
            <a:r>
              <a:rPr lang="el-GR" sz="2300" i="1" dirty="0" smtClean="0">
                <a:ea typeface="Times New Roman" pitchFamily="-109" charset="0"/>
                <a:cs typeface="Times New Roman" pitchFamily="-109" charset="0"/>
              </a:rPr>
              <a:t>λ</a:t>
            </a:r>
            <a:r>
              <a:rPr lang="el-GR" sz="2300" dirty="0" smtClean="0">
                <a:ea typeface="Times New Roman" pitchFamily="-109" charset="0"/>
                <a:cs typeface="Times New Roman" pitchFamily="-109" charset="0"/>
              </a:rPr>
              <a:t> </a:t>
            </a:r>
            <a:r>
              <a:rPr lang="en-US" sz="2300" dirty="0" smtClean="0">
                <a:ea typeface="Times New Roman" pitchFamily="-109" charset="0"/>
                <a:cs typeface="Times New Roman" pitchFamily="-109" charset="0"/>
              </a:rPr>
              <a:t>(</a:t>
            </a:r>
            <a:r>
              <a:rPr lang="en-US" sz="2300" i="1" dirty="0" smtClean="0">
                <a:ea typeface="Times New Roman" pitchFamily="-109" charset="0"/>
                <a:cs typeface="Times New Roman" pitchFamily="-109" charset="0"/>
              </a:rPr>
              <a:t>a</a:t>
            </a:r>
            <a:r>
              <a:rPr lang="en-US" sz="2300" dirty="0" smtClean="0">
                <a:ea typeface="Times New Roman" pitchFamily="-109" charset="0"/>
                <a:cs typeface="Times New Roman" pitchFamily="-109" charset="0"/>
              </a:rPr>
              <a:t> iris aperture) and structure design details</a:t>
            </a:r>
          </a:p>
          <a:p>
            <a:pPr>
              <a:lnSpc>
                <a:spcPct val="83000"/>
              </a:lnSpc>
            </a:pPr>
            <a:r>
              <a:rPr lang="en-US" sz="2300" dirty="0" smtClean="0">
                <a:sym typeface="Symbol" pitchFamily="-109" charset="2"/>
              </a:rPr>
              <a:t>Transverse </a:t>
            </a:r>
            <a:r>
              <a:rPr lang="en-US" sz="2300" dirty="0" err="1" smtClean="0">
                <a:sym typeface="Symbol" pitchFamily="-109" charset="2"/>
              </a:rPr>
              <a:t>wakefields</a:t>
            </a:r>
            <a:r>
              <a:rPr lang="en-US" sz="2300" dirty="0" smtClean="0">
                <a:sym typeface="Symbol" pitchFamily="-109" charset="2"/>
              </a:rPr>
              <a:t> roughly </a:t>
            </a:r>
            <a:r>
              <a:rPr lang="en-US" sz="2300" dirty="0" smtClean="0"/>
              <a:t>scale </a:t>
            </a:r>
            <a:r>
              <a:rPr lang="en-US" sz="2300" dirty="0" smtClean="0">
                <a:sym typeface="Symbol" pitchFamily="-109" charset="2"/>
              </a:rPr>
              <a:t>as </a:t>
            </a:r>
            <a:r>
              <a:rPr lang="en-US" sz="2300" i="1" dirty="0" smtClean="0">
                <a:sym typeface="Symbol" pitchFamily="-109" charset="2"/>
              </a:rPr>
              <a:t>W</a:t>
            </a:r>
            <a:r>
              <a:rPr lang="en-US" sz="2300" i="1" baseline="-36000" dirty="0" smtClean="0">
                <a:ea typeface="Times New Roman" pitchFamily="-109" charset="0"/>
                <a:cs typeface="Times New Roman" pitchFamily="-109" charset="0"/>
                <a:sym typeface="Symbol" pitchFamily="-109" charset="2"/>
              </a:rPr>
              <a:t>┴</a:t>
            </a:r>
            <a:r>
              <a:rPr lang="en-US" sz="2300" i="1" dirty="0" smtClean="0">
                <a:ea typeface="Times New Roman" pitchFamily="-109" charset="0"/>
                <a:cs typeface="Times New Roman" pitchFamily="-109" charset="0"/>
                <a:sym typeface="Symbol" pitchFamily="-109" charset="2"/>
              </a:rPr>
              <a:t> </a:t>
            </a:r>
            <a:r>
              <a:rPr lang="en-US" sz="2300" dirty="0" smtClean="0">
                <a:sym typeface="Symbol" pitchFamily="-109" charset="2"/>
              </a:rPr>
              <a:t>∝</a:t>
            </a:r>
            <a:r>
              <a:rPr lang="en-US" sz="2300" i="1" dirty="0" smtClean="0">
                <a:ea typeface="Times New Roman" pitchFamily="-109" charset="0"/>
                <a:cs typeface="Times New Roman" pitchFamily="-109" charset="0"/>
                <a:sym typeface="Mathematica1" charset="0"/>
              </a:rPr>
              <a:t> </a:t>
            </a:r>
            <a:r>
              <a:rPr lang="en-US" sz="2300" i="1" dirty="0" smtClean="0">
                <a:ea typeface="Times New Roman" pitchFamily="-109" charset="0"/>
                <a:cs typeface="Times New Roman" pitchFamily="-109" charset="0"/>
                <a:sym typeface="Symbol" pitchFamily="-109" charset="2"/>
              </a:rPr>
              <a:t>f </a:t>
            </a:r>
            <a:r>
              <a:rPr lang="en-US" sz="2300" i="1" baseline="30000" dirty="0" smtClean="0">
                <a:ea typeface="Times New Roman" pitchFamily="-109" charset="0"/>
                <a:cs typeface="Times New Roman" pitchFamily="-109" charset="0"/>
                <a:sym typeface="Symbol" pitchFamily="-109" charset="2"/>
              </a:rPr>
              <a:t>3</a:t>
            </a:r>
          </a:p>
          <a:p>
            <a:pPr eaLnBrk="1">
              <a:lnSpc>
                <a:spcPct val="83000"/>
              </a:lnSpc>
            </a:pPr>
            <a:r>
              <a:rPr lang="en-US" sz="2300" dirty="0" smtClean="0">
                <a:solidFill>
                  <a:srgbClr val="FF0000"/>
                </a:solidFill>
              </a:rPr>
              <a:t>Long-range </a:t>
            </a:r>
            <a:r>
              <a:rPr lang="en-US" sz="2300" dirty="0" err="1" smtClean="0">
                <a:solidFill>
                  <a:srgbClr val="FF0000"/>
                </a:solidFill>
              </a:rPr>
              <a:t>minimised</a:t>
            </a:r>
            <a:r>
              <a:rPr lang="en-US" sz="2300" dirty="0" smtClean="0">
                <a:solidFill>
                  <a:srgbClr val="FF0000"/>
                </a:solidFill>
              </a:rPr>
              <a:t> by </a:t>
            </a:r>
            <a:r>
              <a:rPr lang="en-US" sz="2300" dirty="0" smtClean="0">
                <a:solidFill>
                  <a:schemeClr val="tx1"/>
                </a:solidFill>
              </a:rPr>
              <a:t>structure</a:t>
            </a:r>
            <a:r>
              <a:rPr lang="en-US" sz="2300" dirty="0" smtClean="0">
                <a:solidFill>
                  <a:srgbClr val="FF0000"/>
                </a:solidFill>
              </a:rPr>
              <a:t> design</a:t>
            </a:r>
            <a:endParaRPr lang="en-US" sz="2300" dirty="0">
              <a:solidFill>
                <a:srgbClr val="FF0000"/>
              </a:solidFill>
            </a:endParaRPr>
          </a:p>
        </p:txBody>
      </p:sp>
      <p:pic>
        <p:nvPicPr>
          <p:cNvPr id="255" name="Picture 4"/>
          <p:cNvPicPr>
            <a:picLocks noChangeAspect="1" noChangeArrowheads="1"/>
          </p:cNvPicPr>
          <p:nvPr/>
        </p:nvPicPr>
        <p:blipFill>
          <a:blip r:embed="rId3"/>
          <a:srcRect/>
          <a:stretch>
            <a:fillRect/>
          </a:stretch>
        </p:blipFill>
        <p:spPr bwMode="auto">
          <a:xfrm>
            <a:off x="1548912" y="844550"/>
            <a:ext cx="5205046" cy="1587500"/>
          </a:xfrm>
          <a:prstGeom prst="rect">
            <a:avLst/>
          </a:prstGeom>
          <a:solidFill>
            <a:schemeClr val="bg1"/>
          </a:solidFill>
          <a:ln w="9525">
            <a:noFill/>
            <a:miter lim="800000"/>
            <a:headEnd/>
            <a:tailEnd/>
          </a:ln>
        </p:spPr>
      </p:pic>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BA046C46-A381-594E-BEA1-4B42A9A8705E}" type="slidenum">
              <a:rPr lang="en-US" smtClean="0"/>
              <a:pPr>
                <a:defRPr/>
              </a:pPr>
              <a:t>26</a:t>
            </a:fld>
            <a:endParaRPr lang="en-US"/>
          </a:p>
        </p:txBody>
      </p:sp>
    </p:spTree>
    <p:extLst>
      <p:ext uri="{BB962C8B-B14F-4D97-AF65-F5344CB8AC3E}">
        <p14:creationId xmlns:p14="http://schemas.microsoft.com/office/powerpoint/2010/main" val="217603506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260"/>
          <p:cNvSpPr>
            <a:spLocks noGrp="1"/>
          </p:cNvSpPr>
          <p:nvPr>
            <p:ph type="title" idx="4294967295"/>
          </p:nvPr>
        </p:nvSpPr>
        <p:spPr>
          <a:xfrm>
            <a:off x="1187624" y="-63500"/>
            <a:ext cx="7566923" cy="616022"/>
          </a:xfrm>
        </p:spPr>
        <p:txBody>
          <a:bodyPr lIns="0" tIns="0" rIns="0" bIns="0">
            <a:normAutofit/>
          </a:bodyPr>
          <a:lstStyle/>
          <a:p>
            <a:r>
              <a:rPr lang="en-US" dirty="0">
                <a:latin typeface="Calibri" charset="0"/>
                <a:cs typeface="ＭＳ Ｐゴシック" charset="-128"/>
              </a:rPr>
              <a:t>CLIC </a:t>
            </a:r>
            <a:r>
              <a:rPr lang="en-US" dirty="0" smtClean="0">
                <a:latin typeface="Calibri" charset="0"/>
                <a:cs typeface="ＭＳ Ｐゴシック" charset="-128"/>
              </a:rPr>
              <a:t>Accelerating Structures</a:t>
            </a:r>
            <a:endParaRPr lang="en-US" dirty="0">
              <a:latin typeface="Calibri" charset="0"/>
              <a:cs typeface="ＭＳ Ｐゴシック" charset="-128"/>
            </a:endParaRPr>
          </a:p>
        </p:txBody>
      </p:sp>
      <p:sp>
        <p:nvSpPr>
          <p:cNvPr id="7" name="Rectangle 6"/>
          <p:cNvSpPr txBox="1">
            <a:spLocks noChangeArrowheads="1"/>
          </p:cNvSpPr>
          <p:nvPr/>
        </p:nvSpPr>
        <p:spPr bwMode="auto">
          <a:xfrm>
            <a:off x="1" y="3575050"/>
            <a:ext cx="4926623" cy="2927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pPr eaLnBrk="1">
              <a:lnSpc>
                <a:spcPct val="83000"/>
              </a:lnSpc>
            </a:pPr>
            <a:r>
              <a:rPr lang="en-US" sz="2400" smtClean="0">
                <a:solidFill>
                  <a:schemeClr val="tx1"/>
                </a:solidFill>
              </a:rPr>
              <a:t>Structures built from discs</a:t>
            </a:r>
          </a:p>
          <a:p>
            <a:pPr eaLnBrk="1">
              <a:lnSpc>
                <a:spcPct val="83000"/>
              </a:lnSpc>
            </a:pPr>
            <a:r>
              <a:rPr lang="en-US" sz="2400" smtClean="0">
                <a:solidFill>
                  <a:schemeClr val="tx1"/>
                </a:solidFill>
              </a:rPr>
              <a:t>Each cell </a:t>
            </a:r>
            <a:r>
              <a:rPr lang="en-US" sz="2400" smtClean="0">
                <a:solidFill>
                  <a:srgbClr val="FF0000"/>
                </a:solidFill>
              </a:rPr>
              <a:t>damped</a:t>
            </a:r>
            <a:r>
              <a:rPr lang="en-US" sz="2400" smtClean="0">
                <a:solidFill>
                  <a:schemeClr val="tx1"/>
                </a:solidFill>
              </a:rPr>
              <a:t> by 4 radial WGs</a:t>
            </a:r>
          </a:p>
          <a:p>
            <a:pPr eaLnBrk="1">
              <a:lnSpc>
                <a:spcPct val="83000"/>
              </a:lnSpc>
            </a:pPr>
            <a:r>
              <a:rPr lang="en-US" sz="2400" smtClean="0">
                <a:solidFill>
                  <a:schemeClr val="tx1"/>
                </a:solidFill>
              </a:rPr>
              <a:t>terminated by SiC </a:t>
            </a:r>
            <a:r>
              <a:rPr lang="en-US" sz="2400" smtClean="0">
                <a:solidFill>
                  <a:srgbClr val="FF0000"/>
                </a:solidFill>
              </a:rPr>
              <a:t>RF loads</a:t>
            </a:r>
          </a:p>
          <a:p>
            <a:pPr eaLnBrk="1">
              <a:lnSpc>
                <a:spcPct val="83000"/>
              </a:lnSpc>
            </a:pPr>
            <a:r>
              <a:rPr lang="en-US" sz="2400" smtClean="0">
                <a:solidFill>
                  <a:schemeClr val="tx1"/>
                </a:solidFill>
              </a:rPr>
              <a:t>Higher order modes (HOM) </a:t>
            </a:r>
            <a:br>
              <a:rPr lang="en-US" sz="2400" smtClean="0">
                <a:solidFill>
                  <a:schemeClr val="tx1"/>
                </a:solidFill>
              </a:rPr>
            </a:br>
            <a:r>
              <a:rPr lang="en-US" sz="2400" smtClean="0">
                <a:solidFill>
                  <a:schemeClr val="tx1"/>
                </a:solidFill>
              </a:rPr>
              <a:t>enter WG </a:t>
            </a:r>
          </a:p>
          <a:p>
            <a:pPr eaLnBrk="1">
              <a:lnSpc>
                <a:spcPct val="83000"/>
              </a:lnSpc>
            </a:pPr>
            <a:r>
              <a:rPr lang="en-US" sz="2400" smtClean="0">
                <a:solidFill>
                  <a:schemeClr val="tx1"/>
                </a:solidFill>
              </a:rPr>
              <a:t>Long-range wakefields</a:t>
            </a:r>
            <a:br>
              <a:rPr lang="en-US" sz="2400" smtClean="0">
                <a:solidFill>
                  <a:schemeClr val="tx1"/>
                </a:solidFill>
              </a:rPr>
            </a:br>
            <a:r>
              <a:rPr lang="en-US" sz="2400" smtClean="0">
                <a:solidFill>
                  <a:srgbClr val="FF0000"/>
                </a:solidFill>
              </a:rPr>
              <a:t>efficiently damped</a:t>
            </a:r>
          </a:p>
          <a:p>
            <a:pPr eaLnBrk="1">
              <a:lnSpc>
                <a:spcPct val="83000"/>
              </a:lnSpc>
            </a:pPr>
            <a:endParaRPr lang="en-US" sz="2400" dirty="0"/>
          </a:p>
        </p:txBody>
      </p:sp>
      <p:pic>
        <p:nvPicPr>
          <p:cNvPr id="8" name="Picture 7" descr="IMG0034"/>
          <p:cNvPicPr>
            <a:picLocks noChangeAspect="1" noChangeArrowheads="1"/>
          </p:cNvPicPr>
          <p:nvPr/>
        </p:nvPicPr>
        <p:blipFill>
          <a:blip r:embed="rId3"/>
          <a:srcRect t="31235" r="12500" b="15628"/>
          <a:stretch>
            <a:fillRect/>
          </a:stretch>
        </p:blipFill>
        <p:spPr bwMode="auto">
          <a:xfrm>
            <a:off x="3" y="935038"/>
            <a:ext cx="2571750" cy="2328862"/>
          </a:xfrm>
          <a:prstGeom prst="rect">
            <a:avLst/>
          </a:prstGeom>
          <a:noFill/>
          <a:ln w="9525">
            <a:noFill/>
            <a:miter lim="800000"/>
            <a:headEnd/>
            <a:tailEnd/>
          </a:ln>
        </p:spPr>
      </p:pic>
      <p:pic>
        <p:nvPicPr>
          <p:cNvPr id="9" name="Picture 8"/>
          <p:cNvPicPr>
            <a:picLocks noChangeAspect="1" noChangeArrowheads="1"/>
          </p:cNvPicPr>
          <p:nvPr/>
        </p:nvPicPr>
        <p:blipFill>
          <a:blip r:embed="rId4"/>
          <a:srcRect/>
          <a:stretch>
            <a:fillRect/>
          </a:stretch>
        </p:blipFill>
        <p:spPr bwMode="auto">
          <a:xfrm>
            <a:off x="2702172" y="849313"/>
            <a:ext cx="2441331" cy="2419350"/>
          </a:xfrm>
          <a:prstGeom prst="rect">
            <a:avLst/>
          </a:prstGeom>
          <a:noFill/>
          <a:ln w="9525">
            <a:noFill/>
            <a:miter lim="800000"/>
            <a:headEnd/>
            <a:tailEnd/>
          </a:ln>
        </p:spPr>
      </p:pic>
      <p:pic>
        <p:nvPicPr>
          <p:cNvPr id="10" name="Picture 9" descr="asset3"/>
          <p:cNvPicPr>
            <a:picLocks noChangeAspect="1" noChangeArrowheads="1"/>
          </p:cNvPicPr>
          <p:nvPr/>
        </p:nvPicPr>
        <p:blipFill>
          <a:blip r:embed="rId5"/>
          <a:srcRect/>
          <a:stretch>
            <a:fillRect/>
          </a:stretch>
        </p:blipFill>
        <p:spPr bwMode="auto">
          <a:xfrm>
            <a:off x="5235820" y="911229"/>
            <a:ext cx="3908180" cy="2339975"/>
          </a:xfrm>
          <a:prstGeom prst="rect">
            <a:avLst/>
          </a:prstGeom>
          <a:noFill/>
          <a:ln w="9525">
            <a:noFill/>
            <a:miter lim="800000"/>
            <a:headEnd/>
            <a:tailEnd/>
          </a:ln>
        </p:spPr>
      </p:pic>
      <p:grpSp>
        <p:nvGrpSpPr>
          <p:cNvPr id="11" name="Group 2"/>
          <p:cNvGrpSpPr>
            <a:grpSpLocks/>
          </p:cNvGrpSpPr>
          <p:nvPr/>
        </p:nvGrpSpPr>
        <p:grpSpPr bwMode="auto">
          <a:xfrm>
            <a:off x="4784481" y="3579813"/>
            <a:ext cx="4359519" cy="2976562"/>
            <a:chOff x="2967" y="2465"/>
            <a:chExt cx="2793" cy="1855"/>
          </a:xfrm>
        </p:grpSpPr>
        <p:pic>
          <p:nvPicPr>
            <p:cNvPr id="12" name="Picture 3"/>
            <p:cNvPicPr>
              <a:picLocks noChangeAspect="1" noChangeArrowheads="1"/>
            </p:cNvPicPr>
            <p:nvPr/>
          </p:nvPicPr>
          <p:blipFill>
            <a:blip r:embed="rId6"/>
            <a:srcRect/>
            <a:stretch>
              <a:fillRect/>
            </a:stretch>
          </p:blipFill>
          <p:spPr bwMode="auto">
            <a:xfrm>
              <a:off x="2967" y="2465"/>
              <a:ext cx="2793" cy="1855"/>
            </a:xfrm>
            <a:prstGeom prst="rect">
              <a:avLst/>
            </a:prstGeom>
            <a:noFill/>
            <a:ln w="9525">
              <a:noFill/>
              <a:miter lim="800000"/>
              <a:headEnd/>
              <a:tailEnd/>
            </a:ln>
          </p:spPr>
        </p:pic>
        <p:sp>
          <p:nvSpPr>
            <p:cNvPr id="13" name="Rectangle 4"/>
            <p:cNvSpPr>
              <a:spLocks noChangeArrowheads="1"/>
            </p:cNvSpPr>
            <p:nvPr/>
          </p:nvSpPr>
          <p:spPr bwMode="auto">
            <a:xfrm>
              <a:off x="4184" y="2641"/>
              <a:ext cx="745" cy="179"/>
            </a:xfrm>
            <a:prstGeom prst="rect">
              <a:avLst/>
            </a:prstGeom>
            <a:noFill/>
            <a:ln w="0">
              <a:noFill/>
              <a:miter lim="800000"/>
              <a:headEnd/>
              <a:tailEnd/>
            </a:ln>
          </p:spPr>
          <p:txBody>
            <a:bodyPr wrap="none" lIns="86895" tIns="43448" rIns="86895" bIns="43448">
              <a:prstTxWarp prst="textNoShape">
                <a:avLst/>
              </a:prstTxWarp>
              <a:spAutoFit/>
            </a:bodyPr>
            <a:lstStyle/>
            <a:p>
              <a:pPr algn="ctr" defTabSz="868363" eaLnBrk="0" hangingPunct="0"/>
              <a:r>
                <a:rPr lang="en-US" sz="1300" b="1">
                  <a:solidFill>
                    <a:srgbClr val="0000FF"/>
                  </a:solidFill>
                  <a:latin typeface="Comic Sans MS" pitchFamily="-109" charset="0"/>
                </a:rPr>
                <a:t>Test results</a:t>
              </a:r>
              <a:endParaRPr sz="1300" b="1" noProof="1">
                <a:solidFill>
                  <a:srgbClr val="0000FF"/>
                </a:solidFill>
                <a:latin typeface="Comic Sans MS" pitchFamily="-109" charset="0"/>
              </a:endParaRPr>
            </a:p>
          </p:txBody>
        </p:sp>
      </p:gr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BA046C46-A381-594E-BEA1-4B42A9A8705E}" type="slidenum">
              <a:rPr lang="en-US" smtClean="0"/>
              <a:pPr>
                <a:defRPr/>
              </a:pPr>
              <a:t>27</a:t>
            </a:fld>
            <a:endParaRPr lang="en-US"/>
          </a:p>
        </p:txBody>
      </p:sp>
    </p:spTree>
    <p:extLst>
      <p:ext uri="{BB962C8B-B14F-4D97-AF65-F5344CB8AC3E}">
        <p14:creationId xmlns:p14="http://schemas.microsoft.com/office/powerpoint/2010/main" val="14492884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a:xfrm>
            <a:off x="1447800" y="-171450"/>
            <a:ext cx="6934200" cy="1079500"/>
          </a:xfrm>
        </p:spPr>
        <p:txBody>
          <a:bodyPr/>
          <a:lstStyle/>
          <a:p>
            <a:pPr eaLnBrk="1" hangingPunct="1">
              <a:defRPr/>
            </a:pPr>
            <a:r>
              <a:rPr lang="en-US" dirty="0" smtClean="0"/>
              <a:t>CTF3 @ CERN</a:t>
            </a:r>
          </a:p>
        </p:txBody>
      </p:sp>
      <p:pic>
        <p:nvPicPr>
          <p:cNvPr id="5018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819400"/>
            <a:ext cx="9144000" cy="332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1" name="Rectangle 3"/>
          <p:cNvSpPr>
            <a:spLocks noChangeArrowheads="1"/>
          </p:cNvSpPr>
          <p:nvPr/>
        </p:nvSpPr>
        <p:spPr bwMode="auto">
          <a:xfrm>
            <a:off x="1981200" y="3200400"/>
            <a:ext cx="1654175" cy="244475"/>
          </a:xfrm>
          <a:prstGeom prst="rect">
            <a:avLst/>
          </a:prstGeom>
          <a:solidFill>
            <a:srgbClr val="FFFFCC">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600" b="1">
                <a:solidFill>
                  <a:srgbClr val="0000FF"/>
                </a:solidFill>
                <a:latin typeface="Comic Sans MS" charset="0"/>
              </a:rPr>
              <a:t>150 MeV e-linac</a:t>
            </a:r>
            <a:endParaRPr lang="en-US" sz="2800">
              <a:solidFill>
                <a:srgbClr val="114FFB"/>
              </a:solidFill>
              <a:latin typeface="Times New Roman" charset="0"/>
            </a:endParaRPr>
          </a:p>
        </p:txBody>
      </p:sp>
      <p:sp>
        <p:nvSpPr>
          <p:cNvPr id="50182" name="Rectangle 4"/>
          <p:cNvSpPr>
            <a:spLocks noChangeArrowheads="1"/>
          </p:cNvSpPr>
          <p:nvPr/>
        </p:nvSpPr>
        <p:spPr bwMode="auto">
          <a:xfrm>
            <a:off x="5791200" y="2667000"/>
            <a:ext cx="2820988" cy="425450"/>
          </a:xfrm>
          <a:prstGeom prst="rect">
            <a:avLst/>
          </a:prstGeom>
          <a:solidFill>
            <a:srgbClr val="CC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400" b="1">
                <a:solidFill>
                  <a:srgbClr val="0000FF"/>
                </a:solidFill>
                <a:latin typeface="Comic Sans MS" charset="0"/>
              </a:rPr>
              <a:t>PULSE COMPRESSION</a:t>
            </a:r>
          </a:p>
          <a:p>
            <a:pPr algn="ctr"/>
            <a:r>
              <a:rPr lang="en-US" sz="1400" b="1">
                <a:solidFill>
                  <a:srgbClr val="0000FF"/>
                </a:solidFill>
                <a:latin typeface="Comic Sans MS" charset="0"/>
              </a:rPr>
              <a:t>FREQUENCY MULTIPLICATION</a:t>
            </a:r>
            <a:endParaRPr lang="en-US" sz="1400" b="1">
              <a:solidFill>
                <a:schemeClr val="accent1"/>
              </a:solidFill>
              <a:latin typeface="Comic Sans MS" charset="0"/>
            </a:endParaRPr>
          </a:p>
        </p:txBody>
      </p:sp>
      <p:sp>
        <p:nvSpPr>
          <p:cNvPr id="50183" name="Rectangle 5"/>
          <p:cNvSpPr>
            <a:spLocks noChangeArrowheads="1"/>
          </p:cNvSpPr>
          <p:nvPr/>
        </p:nvSpPr>
        <p:spPr bwMode="auto">
          <a:xfrm>
            <a:off x="2514600" y="5334000"/>
            <a:ext cx="2933700" cy="942975"/>
          </a:xfrm>
          <a:prstGeom prst="rect">
            <a:avLst/>
          </a:prstGeom>
          <a:solidFill>
            <a:srgbClr val="F8F0F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400" b="1">
                <a:solidFill>
                  <a:srgbClr val="0000FF"/>
                </a:solidFill>
                <a:latin typeface="Comic Sans MS" charset="0"/>
              </a:rPr>
              <a:t>CLEX (CLIC Experimental Area)</a:t>
            </a:r>
          </a:p>
          <a:p>
            <a:pPr algn="ctr"/>
            <a:r>
              <a:rPr lang="en-US" sz="1400" b="1">
                <a:solidFill>
                  <a:srgbClr val="0000FF"/>
                </a:solidFill>
                <a:latin typeface="Comic Sans MS" charset="0"/>
              </a:rPr>
              <a:t>TWO BEAM TEST STAND</a:t>
            </a:r>
          </a:p>
          <a:p>
            <a:pPr algn="ctr"/>
            <a:r>
              <a:rPr lang="en-US" sz="1400" b="1">
                <a:solidFill>
                  <a:srgbClr val="0000FF"/>
                </a:solidFill>
                <a:latin typeface="Comic Sans MS" charset="0"/>
              </a:rPr>
              <a:t>PROBE BEAM</a:t>
            </a:r>
          </a:p>
          <a:p>
            <a:pPr algn="ctr"/>
            <a:r>
              <a:rPr lang="en-GB" sz="1400" b="1">
                <a:solidFill>
                  <a:srgbClr val="0000FF"/>
                </a:solidFill>
                <a:latin typeface="Comic Sans MS" charset="0"/>
              </a:rPr>
              <a:t>Test Beam Line</a:t>
            </a:r>
            <a:endParaRPr lang="en-US" sz="1400" b="1">
              <a:solidFill>
                <a:srgbClr val="0000FF"/>
              </a:solidFill>
              <a:latin typeface="Comic Sans MS" charset="0"/>
            </a:endParaRPr>
          </a:p>
        </p:txBody>
      </p:sp>
      <p:sp>
        <p:nvSpPr>
          <p:cNvPr id="50184" name="Rectangle 6"/>
          <p:cNvSpPr>
            <a:spLocks noChangeArrowheads="1"/>
          </p:cNvSpPr>
          <p:nvPr/>
        </p:nvSpPr>
        <p:spPr bwMode="auto">
          <a:xfrm>
            <a:off x="3276600" y="3505200"/>
            <a:ext cx="1274763"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300" b="1">
                <a:solidFill>
                  <a:srgbClr val="FF0000"/>
                </a:solidFill>
                <a:latin typeface="Comic Sans MS" charset="0"/>
              </a:rPr>
              <a:t>3.5 A - 1.4 </a:t>
            </a:r>
            <a:r>
              <a:rPr lang="en-US" sz="1300" b="1">
                <a:solidFill>
                  <a:srgbClr val="FF0000"/>
                </a:solidFill>
                <a:latin typeface="Symbol" charset="0"/>
              </a:rPr>
              <a:t>m</a:t>
            </a:r>
            <a:r>
              <a:rPr lang="en-US" sz="1300" b="1">
                <a:solidFill>
                  <a:srgbClr val="FF0000"/>
                </a:solidFill>
                <a:latin typeface="Comic Sans MS" charset="0"/>
              </a:rPr>
              <a:t>s</a:t>
            </a:r>
            <a:r>
              <a:rPr lang="en-US" sz="1300">
                <a:solidFill>
                  <a:srgbClr val="000000"/>
                </a:solidFill>
                <a:latin typeface="Comic Sans MS" charset="0"/>
              </a:rPr>
              <a:t> </a:t>
            </a:r>
            <a:endParaRPr lang="en-US" sz="2800">
              <a:solidFill>
                <a:srgbClr val="114FFB"/>
              </a:solidFill>
              <a:latin typeface="Times New Roman" charset="0"/>
            </a:endParaRPr>
          </a:p>
        </p:txBody>
      </p:sp>
      <p:sp>
        <p:nvSpPr>
          <p:cNvPr id="50185" name="Rectangle 7"/>
          <p:cNvSpPr>
            <a:spLocks noChangeArrowheads="1"/>
          </p:cNvSpPr>
          <p:nvPr/>
        </p:nvSpPr>
        <p:spPr bwMode="auto">
          <a:xfrm>
            <a:off x="5562600" y="5562600"/>
            <a:ext cx="1173163"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300" b="1">
                <a:solidFill>
                  <a:srgbClr val="FF0000"/>
                </a:solidFill>
                <a:latin typeface="Comic Sans MS" charset="0"/>
              </a:rPr>
              <a:t>28 A - 140 ns</a:t>
            </a:r>
            <a:endParaRPr lang="en-US" sz="2800">
              <a:solidFill>
                <a:srgbClr val="114FFB"/>
              </a:solidFill>
              <a:latin typeface="Times New Roman" charset="0"/>
            </a:endParaRPr>
          </a:p>
        </p:txBody>
      </p:sp>
      <p:sp>
        <p:nvSpPr>
          <p:cNvPr id="50186" name="Line 8"/>
          <p:cNvSpPr>
            <a:spLocks noChangeShapeType="1"/>
          </p:cNvSpPr>
          <p:nvPr/>
        </p:nvSpPr>
        <p:spPr bwMode="auto">
          <a:xfrm>
            <a:off x="5410200" y="4724400"/>
            <a:ext cx="457200" cy="1019175"/>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187" name="Line 9"/>
          <p:cNvSpPr>
            <a:spLocks noChangeShapeType="1"/>
          </p:cNvSpPr>
          <p:nvPr/>
        </p:nvSpPr>
        <p:spPr bwMode="auto">
          <a:xfrm>
            <a:off x="3962400" y="3733800"/>
            <a:ext cx="317500" cy="64135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188" name="Rectangle 14"/>
          <p:cNvSpPr>
            <a:spLocks noChangeArrowheads="1"/>
          </p:cNvSpPr>
          <p:nvPr/>
        </p:nvSpPr>
        <p:spPr bwMode="auto">
          <a:xfrm>
            <a:off x="228600" y="4267200"/>
            <a:ext cx="5329238" cy="180975"/>
          </a:xfrm>
          <a:prstGeom prst="rect">
            <a:avLst/>
          </a:prstGeom>
          <a:solidFill>
            <a:srgbClr val="FFFFCC">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nSpc>
                <a:spcPct val="125000"/>
              </a:lnSpc>
            </a:pPr>
            <a:endParaRPr lang="en-US">
              <a:latin typeface="Times New Roman" charset="0"/>
            </a:endParaRPr>
          </a:p>
        </p:txBody>
      </p:sp>
      <p:sp>
        <p:nvSpPr>
          <p:cNvPr id="50189" name="Rectangle 15"/>
          <p:cNvSpPr>
            <a:spLocks noChangeArrowheads="1"/>
          </p:cNvSpPr>
          <p:nvPr/>
        </p:nvSpPr>
        <p:spPr bwMode="auto">
          <a:xfrm>
            <a:off x="5486400" y="3581400"/>
            <a:ext cx="3317875" cy="1619250"/>
          </a:xfrm>
          <a:prstGeom prst="rect">
            <a:avLst/>
          </a:prstGeom>
          <a:solidFill>
            <a:srgbClr val="CCFFFF">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nSpc>
                <a:spcPct val="125000"/>
              </a:lnSpc>
            </a:pPr>
            <a:endParaRPr lang="en-US">
              <a:latin typeface="Times New Roman" charset="0"/>
            </a:endParaRPr>
          </a:p>
        </p:txBody>
      </p:sp>
      <p:sp>
        <p:nvSpPr>
          <p:cNvPr id="50190" name="Rectangle 16"/>
          <p:cNvSpPr>
            <a:spLocks noChangeArrowheads="1"/>
          </p:cNvSpPr>
          <p:nvPr/>
        </p:nvSpPr>
        <p:spPr bwMode="auto">
          <a:xfrm>
            <a:off x="0" y="3352800"/>
            <a:ext cx="20367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1">
                <a:solidFill>
                  <a:srgbClr val="0000FF"/>
                </a:solidFill>
                <a:latin typeface="Comic Sans MS" charset="0"/>
              </a:rPr>
              <a:t>30 GHz test stand</a:t>
            </a:r>
          </a:p>
        </p:txBody>
      </p:sp>
      <p:sp>
        <p:nvSpPr>
          <p:cNvPr id="50191" name="Line 17"/>
          <p:cNvSpPr>
            <a:spLocks noChangeShapeType="1"/>
          </p:cNvSpPr>
          <p:nvPr/>
        </p:nvSpPr>
        <p:spPr bwMode="auto">
          <a:xfrm>
            <a:off x="1066800" y="3505200"/>
            <a:ext cx="1039813" cy="1177925"/>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192" name="Rectangle 18"/>
          <p:cNvSpPr>
            <a:spLocks noChangeArrowheads="1"/>
          </p:cNvSpPr>
          <p:nvPr/>
        </p:nvSpPr>
        <p:spPr bwMode="auto">
          <a:xfrm>
            <a:off x="5562600" y="3810000"/>
            <a:ext cx="1063625" cy="244475"/>
          </a:xfrm>
          <a:prstGeom prst="rect">
            <a:avLst/>
          </a:prstGeom>
          <a:solidFill>
            <a:srgbClr val="FFFFCC">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600" b="1">
                <a:solidFill>
                  <a:srgbClr val="0000FF"/>
                </a:solidFill>
                <a:latin typeface="Comic Sans MS" charset="0"/>
              </a:rPr>
              <a:t>Delay Loop</a:t>
            </a:r>
            <a:endParaRPr lang="en-US" sz="2800">
              <a:solidFill>
                <a:srgbClr val="114FFB"/>
              </a:solidFill>
              <a:latin typeface="Times New Roman" charset="0"/>
            </a:endParaRPr>
          </a:p>
        </p:txBody>
      </p:sp>
      <p:sp>
        <p:nvSpPr>
          <p:cNvPr id="50193" name="Rectangle 19"/>
          <p:cNvSpPr>
            <a:spLocks noChangeArrowheads="1"/>
          </p:cNvSpPr>
          <p:nvPr/>
        </p:nvSpPr>
        <p:spPr bwMode="auto">
          <a:xfrm>
            <a:off x="7010400" y="4267200"/>
            <a:ext cx="1376363" cy="244475"/>
          </a:xfrm>
          <a:prstGeom prst="rect">
            <a:avLst/>
          </a:prstGeom>
          <a:solidFill>
            <a:srgbClr val="FFFFCC">
              <a:alpha val="50195"/>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en-US" sz="1600" b="1">
                <a:solidFill>
                  <a:srgbClr val="0000FF"/>
                </a:solidFill>
                <a:latin typeface="Comic Sans MS" charset="0"/>
              </a:rPr>
              <a:t>Combiner Ring</a:t>
            </a:r>
            <a:endParaRPr lang="en-US" sz="2800">
              <a:solidFill>
                <a:srgbClr val="114FFB"/>
              </a:solidFill>
              <a:latin typeface="Times New Roman" charset="0"/>
            </a:endParaRPr>
          </a:p>
        </p:txBody>
      </p:sp>
      <p:pic>
        <p:nvPicPr>
          <p:cNvPr id="50194" name="Picture 20"/>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0" y="4572000"/>
            <a:ext cx="2632075" cy="56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95" name="Rectangle 21"/>
          <p:cNvSpPr>
            <a:spLocks noChangeArrowheads="1"/>
          </p:cNvSpPr>
          <p:nvPr/>
        </p:nvSpPr>
        <p:spPr bwMode="auto">
          <a:xfrm>
            <a:off x="2667000" y="4572000"/>
            <a:ext cx="2616200" cy="530225"/>
          </a:xfrm>
          <a:prstGeom prst="rect">
            <a:avLst/>
          </a:prstGeom>
          <a:solidFill>
            <a:srgbClr val="EEDAE9">
              <a:alpha val="50195"/>
            </a:srgbClr>
          </a:solidFill>
          <a:ln w="9525">
            <a:solidFill>
              <a:schemeClr val="tx1"/>
            </a:solidFill>
            <a:miter lim="800000"/>
            <a:headEnd/>
            <a:tailEnd/>
          </a:ln>
        </p:spPr>
        <p:txBody>
          <a:bodyPr wrap="none" anchor="ctr"/>
          <a:lstStyle/>
          <a:p>
            <a:pPr>
              <a:lnSpc>
                <a:spcPct val="125000"/>
              </a:lnSpc>
            </a:pPr>
            <a:endParaRPr lang="en-US">
              <a:latin typeface="Times New Roman" charset="0"/>
            </a:endParaRPr>
          </a:p>
        </p:txBody>
      </p:sp>
      <p:sp>
        <p:nvSpPr>
          <p:cNvPr id="50196" name="Rectangle 22"/>
          <p:cNvSpPr>
            <a:spLocks noChangeArrowheads="1"/>
          </p:cNvSpPr>
          <p:nvPr/>
        </p:nvSpPr>
        <p:spPr bwMode="auto">
          <a:xfrm>
            <a:off x="0" y="3276600"/>
            <a:ext cx="2001838" cy="442913"/>
          </a:xfrm>
          <a:prstGeom prst="rect">
            <a:avLst/>
          </a:prstGeom>
          <a:solidFill>
            <a:srgbClr val="FFCC00">
              <a:alpha val="2117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nSpc>
                <a:spcPct val="125000"/>
              </a:lnSpc>
            </a:pPr>
            <a:endParaRPr lang="en-US">
              <a:latin typeface="Times New Roman" charset="0"/>
            </a:endParaRPr>
          </a:p>
        </p:txBody>
      </p:sp>
      <p:sp>
        <p:nvSpPr>
          <p:cNvPr id="50197" name="Rectangle 23"/>
          <p:cNvSpPr>
            <a:spLocks noChangeArrowheads="1"/>
          </p:cNvSpPr>
          <p:nvPr/>
        </p:nvSpPr>
        <p:spPr bwMode="auto">
          <a:xfrm>
            <a:off x="1828800" y="4648200"/>
            <a:ext cx="561975" cy="185738"/>
          </a:xfrm>
          <a:prstGeom prst="rect">
            <a:avLst/>
          </a:prstGeom>
          <a:solidFill>
            <a:srgbClr val="FFCC00">
              <a:alpha val="21176"/>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nSpc>
                <a:spcPct val="125000"/>
              </a:lnSpc>
            </a:pPr>
            <a:endParaRPr lang="en-US">
              <a:latin typeface="Times New Roman" charset="0"/>
            </a:endParaRPr>
          </a:p>
        </p:txBody>
      </p:sp>
      <p:sp>
        <p:nvSpPr>
          <p:cNvPr id="50198" name="Text Box 24"/>
          <p:cNvSpPr txBox="1">
            <a:spLocks noChangeArrowheads="1"/>
          </p:cNvSpPr>
          <p:nvPr/>
        </p:nvSpPr>
        <p:spPr bwMode="auto">
          <a:xfrm>
            <a:off x="152400" y="6248400"/>
            <a:ext cx="8729663" cy="366713"/>
          </a:xfrm>
          <a:prstGeom prst="rect">
            <a:avLst/>
          </a:prstGeom>
          <a:solidFill>
            <a:srgbClr val="E7EABC"/>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algn="ctr"/>
            <a:r>
              <a:rPr lang="en-GB" b="1">
                <a:solidFill>
                  <a:srgbClr val="FF3300"/>
                </a:solidFill>
                <a:latin typeface="Times New Roman" charset="0"/>
              </a:rPr>
              <a:t>total length about 140 m</a:t>
            </a:r>
            <a:endParaRPr lang="en-US" b="1">
              <a:solidFill>
                <a:srgbClr val="FF3300"/>
              </a:solidFill>
              <a:latin typeface="Times New Roman" charset="0"/>
            </a:endParaRPr>
          </a:p>
        </p:txBody>
      </p:sp>
      <p:sp>
        <p:nvSpPr>
          <p:cNvPr id="50199" name="Line 25"/>
          <p:cNvSpPr>
            <a:spLocks noChangeShapeType="1"/>
          </p:cNvSpPr>
          <p:nvPr/>
        </p:nvSpPr>
        <p:spPr bwMode="auto">
          <a:xfrm flipH="1">
            <a:off x="3886200" y="4953000"/>
            <a:ext cx="101600" cy="519113"/>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200" name="Rectangle 26"/>
          <p:cNvSpPr>
            <a:spLocks noChangeArrowheads="1"/>
          </p:cNvSpPr>
          <p:nvPr/>
        </p:nvSpPr>
        <p:spPr bwMode="auto">
          <a:xfrm>
            <a:off x="3733800" y="2895600"/>
            <a:ext cx="18462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1">
                <a:solidFill>
                  <a:srgbClr val="0000FF"/>
                </a:solidFill>
                <a:latin typeface="Comic Sans MS" charset="0"/>
              </a:rPr>
              <a:t>magnetic chicane</a:t>
            </a:r>
          </a:p>
        </p:txBody>
      </p:sp>
      <p:sp>
        <p:nvSpPr>
          <p:cNvPr id="50201" name="Line 27"/>
          <p:cNvSpPr>
            <a:spLocks noChangeShapeType="1"/>
          </p:cNvSpPr>
          <p:nvPr/>
        </p:nvSpPr>
        <p:spPr bwMode="auto">
          <a:xfrm>
            <a:off x="4648200" y="3124200"/>
            <a:ext cx="100013" cy="1165225"/>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202" name="Rectangle 28"/>
          <p:cNvSpPr>
            <a:spLocks noChangeArrowheads="1"/>
          </p:cNvSpPr>
          <p:nvPr/>
        </p:nvSpPr>
        <p:spPr bwMode="auto">
          <a:xfrm>
            <a:off x="990600" y="4648200"/>
            <a:ext cx="644525" cy="201613"/>
          </a:xfrm>
          <a:prstGeom prst="rect">
            <a:avLst/>
          </a:prstGeom>
          <a:solidFill>
            <a:srgbClr val="FF00FF">
              <a:alpha val="2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1400">
              <a:latin typeface="Times New Roman" charset="0"/>
            </a:endParaRPr>
          </a:p>
        </p:txBody>
      </p:sp>
      <p:sp>
        <p:nvSpPr>
          <p:cNvPr id="50203" name="Line 29"/>
          <p:cNvSpPr>
            <a:spLocks noChangeShapeType="1"/>
          </p:cNvSpPr>
          <p:nvPr/>
        </p:nvSpPr>
        <p:spPr bwMode="auto">
          <a:xfrm>
            <a:off x="1246188" y="3978275"/>
            <a:ext cx="20637" cy="558800"/>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204" name="Text Box 38"/>
          <p:cNvSpPr txBox="1">
            <a:spLocks noChangeArrowheads="1"/>
          </p:cNvSpPr>
          <p:nvPr/>
        </p:nvSpPr>
        <p:spPr bwMode="auto">
          <a:xfrm>
            <a:off x="304800" y="5638800"/>
            <a:ext cx="2000250" cy="517525"/>
          </a:xfrm>
          <a:prstGeom prst="rect">
            <a:avLst/>
          </a:prstGeom>
          <a:solidFill>
            <a:srgbClr val="FF00FF">
              <a:alpha val="18823"/>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400" b="1">
                <a:latin typeface="Comic Sans MS" charset="0"/>
              </a:rPr>
              <a:t>Photo injector tests,</a:t>
            </a:r>
          </a:p>
          <a:p>
            <a:r>
              <a:rPr lang="en-GB" sz="1400" b="1">
                <a:latin typeface="Comic Sans MS" charset="0"/>
              </a:rPr>
              <a:t>laser</a:t>
            </a:r>
          </a:p>
        </p:txBody>
      </p:sp>
      <p:sp>
        <p:nvSpPr>
          <p:cNvPr id="50205" name="Line 39"/>
          <p:cNvSpPr>
            <a:spLocks noChangeShapeType="1"/>
          </p:cNvSpPr>
          <p:nvPr/>
        </p:nvSpPr>
        <p:spPr bwMode="auto">
          <a:xfrm>
            <a:off x="2895600" y="3352800"/>
            <a:ext cx="593725" cy="1052513"/>
          </a:xfrm>
          <a:prstGeom prst="line">
            <a:avLst/>
          </a:prstGeom>
          <a:noFill/>
          <a:ln w="952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50206" name="Text Box 40"/>
          <p:cNvSpPr txBox="1">
            <a:spLocks noChangeArrowheads="1"/>
          </p:cNvSpPr>
          <p:nvPr/>
        </p:nvSpPr>
        <p:spPr bwMode="auto">
          <a:xfrm>
            <a:off x="6400800" y="5867400"/>
            <a:ext cx="2419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i="1">
                <a:latin typeface="Times New Roman" charset="0"/>
              </a:rPr>
              <a:t>Infrastructure from LEP</a:t>
            </a:r>
            <a:endParaRPr lang="en-US" i="1">
              <a:latin typeface="Times New Roman" charset="0"/>
            </a:endParaRPr>
          </a:p>
        </p:txBody>
      </p:sp>
      <p:sp>
        <p:nvSpPr>
          <p:cNvPr id="50207" name="Line 41"/>
          <p:cNvSpPr>
            <a:spLocks noChangeShapeType="1"/>
          </p:cNvSpPr>
          <p:nvPr/>
        </p:nvSpPr>
        <p:spPr bwMode="auto">
          <a:xfrm flipH="1">
            <a:off x="152400" y="6477000"/>
            <a:ext cx="3090863"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208" name="Line 42"/>
          <p:cNvSpPr>
            <a:spLocks noChangeShapeType="1"/>
          </p:cNvSpPr>
          <p:nvPr/>
        </p:nvSpPr>
        <p:spPr bwMode="auto">
          <a:xfrm>
            <a:off x="5867400" y="6477000"/>
            <a:ext cx="2979738" cy="0"/>
          </a:xfrm>
          <a:prstGeom prst="line">
            <a:avLst/>
          </a:prstGeom>
          <a:noFill/>
          <a:ln w="28575">
            <a:solidFill>
              <a:srgbClr val="FF33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209" name="Text Box 32"/>
          <p:cNvSpPr txBox="1">
            <a:spLocks noChangeArrowheads="1"/>
          </p:cNvSpPr>
          <p:nvPr/>
        </p:nvSpPr>
        <p:spPr bwMode="auto">
          <a:xfrm>
            <a:off x="152400" y="941388"/>
            <a:ext cx="8991600" cy="1695450"/>
          </a:xfrm>
          <a:prstGeom prst="rect">
            <a:avLst/>
          </a:prstGeom>
          <a:solidFill>
            <a:srgbClr val="FFFFCC"/>
          </a:solidFill>
          <a:ln w="9525">
            <a:solidFill>
              <a:srgbClr val="000000"/>
            </a:solidFill>
            <a:miter lim="800000"/>
            <a:headEnd/>
            <a:tailEnd/>
          </a:ln>
          <a:effectLst>
            <a:outerShdw dist="25456" dir="2700000" algn="ctr" rotWithShape="0">
              <a:srgbClr val="808080"/>
            </a:outerShdw>
          </a:effectLst>
        </p:spPr>
        <p:txBody>
          <a:bodyPr lIns="0" tIns="0" rIns="0" bIns="0">
            <a:spAutoFit/>
          </a:bodyPr>
          <a:lstStyle>
            <a:lvl1pPr marL="392113" indent="-293688"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defRPr sz="2000">
                <a:solidFill>
                  <a:schemeClr val="tx1"/>
                </a:solidFill>
                <a:latin typeface="Arial" charset="0"/>
                <a:ea typeface="ＭＳ Ｐゴシック" charset="0"/>
                <a:cs typeface="ＭＳ Ｐゴシック" charset="0"/>
              </a:defRPr>
            </a:lvl1pPr>
            <a:lvl2pPr marL="742950" indent="-285750"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defRPr sz="2000">
                <a:solidFill>
                  <a:schemeClr val="tx1"/>
                </a:solidFill>
                <a:latin typeface="Arial" charset="0"/>
                <a:ea typeface="ＭＳ Ｐゴシック" charset="0"/>
              </a:defRPr>
            </a:lvl2pPr>
            <a:lvl3pPr marL="1143000" indent="-228600"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defRPr sz="2000">
                <a:solidFill>
                  <a:schemeClr val="tx1"/>
                </a:solidFill>
                <a:latin typeface="Arial" charset="0"/>
                <a:ea typeface="ＭＳ Ｐゴシック" charset="0"/>
              </a:defRPr>
            </a:lvl3pPr>
            <a:lvl4pPr marL="1600200" indent="-228600"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defRPr sz="2000">
                <a:solidFill>
                  <a:schemeClr val="tx1"/>
                </a:solidFill>
                <a:latin typeface="Arial" charset="0"/>
                <a:ea typeface="ＭＳ Ｐゴシック" charset="0"/>
              </a:defRPr>
            </a:lvl4pPr>
            <a:lvl5pPr marL="2057400" indent="-228600" defTabSz="828675">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defRPr sz="2000">
                <a:solidFill>
                  <a:schemeClr val="tx1"/>
                </a:solidFill>
                <a:latin typeface="Arial" charset="0"/>
                <a:ea typeface="ＭＳ Ｐゴシック" charset="0"/>
              </a:defRPr>
            </a:lvl5pPr>
            <a:lvl6pPr marL="2514600" indent="-228600" defTabSz="828675" eaLnBrk="0" fontAlgn="ctr"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defRPr sz="2000">
                <a:solidFill>
                  <a:schemeClr val="tx1"/>
                </a:solidFill>
                <a:latin typeface="Arial" charset="0"/>
                <a:ea typeface="ＭＳ Ｐゴシック" charset="0"/>
              </a:defRPr>
            </a:lvl6pPr>
            <a:lvl7pPr marL="2971800" indent="-228600" defTabSz="828675" eaLnBrk="0" fontAlgn="ctr"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defRPr sz="2000">
                <a:solidFill>
                  <a:schemeClr val="tx1"/>
                </a:solidFill>
                <a:latin typeface="Arial" charset="0"/>
                <a:ea typeface="ＭＳ Ｐゴシック" charset="0"/>
              </a:defRPr>
            </a:lvl7pPr>
            <a:lvl8pPr marL="3429000" indent="-228600" defTabSz="828675" eaLnBrk="0" fontAlgn="ctr"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defRPr sz="2000">
                <a:solidFill>
                  <a:schemeClr val="tx1"/>
                </a:solidFill>
                <a:latin typeface="Arial" charset="0"/>
                <a:ea typeface="ＭＳ Ｐゴシック" charset="0"/>
              </a:defRPr>
            </a:lvl8pPr>
            <a:lvl9pPr marL="3886200" indent="-228600" defTabSz="828675" eaLnBrk="0" fontAlgn="ctr" hangingPunct="0">
              <a:spcBef>
                <a:spcPct val="0"/>
              </a:spcBef>
              <a:spcAft>
                <a:spcPct val="0"/>
              </a:spcAft>
              <a:tabLst>
                <a:tab pos="657225" algn="l"/>
                <a:tab pos="1312863" algn="l"/>
                <a:tab pos="1970088" algn="l"/>
                <a:tab pos="2627313" algn="l"/>
                <a:tab pos="3282950" algn="l"/>
                <a:tab pos="3940175" algn="l"/>
                <a:tab pos="4595813" algn="l"/>
                <a:tab pos="5253038" algn="l"/>
                <a:tab pos="5910263" algn="l"/>
                <a:tab pos="6565900" algn="l"/>
                <a:tab pos="7223125" algn="l"/>
                <a:tab pos="7880350" algn="l"/>
              </a:tabLst>
              <a:defRPr sz="2000">
                <a:solidFill>
                  <a:schemeClr val="tx1"/>
                </a:solidFill>
                <a:latin typeface="Arial" charset="0"/>
                <a:ea typeface="ＭＳ Ｐゴシック" charset="0"/>
              </a:defRPr>
            </a:lvl9pPr>
          </a:lstStyle>
          <a:p>
            <a:pPr>
              <a:lnSpc>
                <a:spcPct val="93000"/>
              </a:lnSpc>
              <a:spcAft>
                <a:spcPts val="1288"/>
              </a:spcAft>
              <a:buClr>
                <a:srgbClr val="000000"/>
              </a:buClr>
              <a:buSzPct val="69000"/>
              <a:buFont typeface="Times New Roman" charset="0"/>
              <a:buBlip>
                <a:blip r:embed="rId5"/>
              </a:buBlip>
            </a:pPr>
            <a:r>
              <a:rPr lang="en-GB" sz="2400">
                <a:solidFill>
                  <a:srgbClr val="000000"/>
                </a:solidFill>
                <a:latin typeface="Times New Roman" charset="0"/>
              </a:rPr>
              <a:t>Demonstrate </a:t>
            </a:r>
            <a:r>
              <a:rPr lang="en-GB" sz="2400">
                <a:solidFill>
                  <a:srgbClr val="FF0000"/>
                </a:solidFill>
                <a:latin typeface="Times New Roman" charset="0"/>
              </a:rPr>
              <a:t>Drive Beam generation</a:t>
            </a:r>
            <a:r>
              <a:rPr lang="en-GB" sz="2400">
                <a:solidFill>
                  <a:srgbClr val="000000"/>
                </a:solidFill>
                <a:latin typeface="Times New Roman" charset="0"/>
              </a:rPr>
              <a:t> </a:t>
            </a:r>
            <a:br>
              <a:rPr lang="en-GB" sz="2400">
                <a:solidFill>
                  <a:srgbClr val="000000"/>
                </a:solidFill>
                <a:latin typeface="Times New Roman" charset="0"/>
              </a:rPr>
            </a:br>
            <a:r>
              <a:rPr lang="en-GB" sz="2400">
                <a:solidFill>
                  <a:srgbClr val="000000"/>
                </a:solidFill>
                <a:latin typeface="Times New Roman" charset="0"/>
              </a:rPr>
              <a:t>(</a:t>
            </a:r>
            <a:r>
              <a:rPr lang="en-GB">
                <a:solidFill>
                  <a:srgbClr val="000000"/>
                </a:solidFill>
                <a:latin typeface="Times New Roman" charset="0"/>
              </a:rPr>
              <a:t>fully loaded acceleration, beam intensity and bunch frequency multiplication x8)</a:t>
            </a:r>
          </a:p>
          <a:p>
            <a:pPr>
              <a:lnSpc>
                <a:spcPct val="93000"/>
              </a:lnSpc>
              <a:spcAft>
                <a:spcPts val="1288"/>
              </a:spcAft>
              <a:buClr>
                <a:srgbClr val="000000"/>
              </a:buClr>
              <a:buSzPct val="69000"/>
              <a:buFont typeface="Times New Roman" charset="0"/>
              <a:buBlip>
                <a:blip r:embed="rId5"/>
              </a:buBlip>
            </a:pPr>
            <a:r>
              <a:rPr lang="en-GB" sz="2400">
                <a:solidFill>
                  <a:srgbClr val="000000"/>
                </a:solidFill>
                <a:latin typeface="Times New Roman" charset="0"/>
              </a:rPr>
              <a:t>Demonstrate </a:t>
            </a:r>
            <a:r>
              <a:rPr lang="en-GB" sz="2400">
                <a:solidFill>
                  <a:srgbClr val="FF0000"/>
                </a:solidFill>
                <a:latin typeface="Times New Roman" charset="0"/>
              </a:rPr>
              <a:t>RF Power Production</a:t>
            </a:r>
            <a:r>
              <a:rPr lang="en-GB" sz="2400">
                <a:solidFill>
                  <a:srgbClr val="000000"/>
                </a:solidFill>
                <a:latin typeface="Times New Roman" charset="0"/>
              </a:rPr>
              <a:t> and test Power </a:t>
            </a:r>
            <a:r>
              <a:rPr lang="en-GB" sz="2400">
                <a:solidFill>
                  <a:srgbClr val="FF0000"/>
                </a:solidFill>
                <a:latin typeface="Times New Roman" charset="0"/>
              </a:rPr>
              <a:t>Structures</a:t>
            </a:r>
            <a:endParaRPr lang="en-GB" sz="2400">
              <a:solidFill>
                <a:srgbClr val="000000"/>
              </a:solidFill>
              <a:latin typeface="Times New Roman" charset="0"/>
            </a:endParaRPr>
          </a:p>
          <a:p>
            <a:pPr>
              <a:lnSpc>
                <a:spcPct val="93000"/>
              </a:lnSpc>
              <a:spcAft>
                <a:spcPts val="1288"/>
              </a:spcAft>
              <a:buClr>
                <a:srgbClr val="000000"/>
              </a:buClr>
              <a:buSzPct val="69000"/>
              <a:buFont typeface="Times New Roman" charset="0"/>
              <a:buBlip>
                <a:blip r:embed="rId5"/>
              </a:buBlip>
            </a:pPr>
            <a:r>
              <a:rPr lang="en-GB" sz="2400">
                <a:solidFill>
                  <a:srgbClr val="000000"/>
                </a:solidFill>
                <a:latin typeface="Times New Roman" charset="0"/>
              </a:rPr>
              <a:t>Demonstrate </a:t>
            </a:r>
            <a:r>
              <a:rPr lang="en-GB" sz="2400">
                <a:solidFill>
                  <a:srgbClr val="FF0000"/>
                </a:solidFill>
                <a:latin typeface="Times New Roman" charset="0"/>
              </a:rPr>
              <a:t>Two Beam Acceleration</a:t>
            </a:r>
            <a:r>
              <a:rPr lang="en-GB" sz="2400">
                <a:solidFill>
                  <a:srgbClr val="000000"/>
                </a:solidFill>
                <a:latin typeface="Times New Roman" charset="0"/>
              </a:rPr>
              <a:t> and test </a:t>
            </a:r>
            <a:r>
              <a:rPr lang="en-GB" sz="2400">
                <a:solidFill>
                  <a:srgbClr val="FF0000"/>
                </a:solidFill>
                <a:latin typeface="Times New Roman" charset="0"/>
              </a:rPr>
              <a:t>Accelerating Structures</a:t>
            </a:r>
          </a:p>
        </p:txBody>
      </p:sp>
      <p:sp>
        <p:nvSpPr>
          <p:cNvPr id="50210" name="Oval 10"/>
          <p:cNvSpPr>
            <a:spLocks noChangeArrowheads="1"/>
          </p:cNvSpPr>
          <p:nvPr/>
        </p:nvSpPr>
        <p:spPr bwMode="auto">
          <a:xfrm>
            <a:off x="6019800" y="4267200"/>
            <a:ext cx="112713" cy="106363"/>
          </a:xfrm>
          <a:prstGeom prst="ellipse">
            <a:avLst/>
          </a:prstGeom>
          <a:solidFill>
            <a:srgbClr val="33CCCC"/>
          </a:solidFill>
          <a:ln w="9525">
            <a:solidFill>
              <a:schemeClr val="tx1"/>
            </a:solidFill>
            <a:round/>
            <a:headEnd/>
            <a:tailEnd/>
          </a:ln>
        </p:spPr>
        <p:txBody>
          <a:bodyPr wrap="none" anchor="ctr"/>
          <a:lstStyle/>
          <a:p>
            <a:pPr>
              <a:lnSpc>
                <a:spcPct val="125000"/>
              </a:lnSpc>
            </a:pPr>
            <a:endParaRPr lang="en-US">
              <a:latin typeface="Times New Roman" charset="0"/>
            </a:endParaRPr>
          </a:p>
        </p:txBody>
      </p:sp>
      <p:sp>
        <p:nvSpPr>
          <p:cNvPr id="50211" name="Oval 11"/>
          <p:cNvSpPr>
            <a:spLocks noChangeArrowheads="1"/>
          </p:cNvSpPr>
          <p:nvPr/>
        </p:nvSpPr>
        <p:spPr bwMode="auto">
          <a:xfrm>
            <a:off x="7391400" y="3581400"/>
            <a:ext cx="112713" cy="106363"/>
          </a:xfrm>
          <a:prstGeom prst="ellipse">
            <a:avLst/>
          </a:prstGeom>
          <a:solidFill>
            <a:srgbClr val="33CCCC"/>
          </a:solidFill>
          <a:ln w="9525">
            <a:solidFill>
              <a:schemeClr val="tx1"/>
            </a:solidFill>
            <a:round/>
            <a:headEnd/>
            <a:tailEnd/>
          </a:ln>
        </p:spPr>
        <p:txBody>
          <a:bodyPr wrap="none" anchor="ctr"/>
          <a:lstStyle/>
          <a:p>
            <a:pPr>
              <a:lnSpc>
                <a:spcPct val="125000"/>
              </a:lnSpc>
            </a:pPr>
            <a:endParaRPr lang="en-US">
              <a:latin typeface="Times New Roman" charset="0"/>
            </a:endParaRPr>
          </a:p>
        </p:txBody>
      </p:sp>
      <p:sp>
        <p:nvSpPr>
          <p:cNvPr id="50212" name="Oval 12"/>
          <p:cNvSpPr>
            <a:spLocks noChangeArrowheads="1"/>
          </p:cNvSpPr>
          <p:nvPr/>
        </p:nvSpPr>
        <p:spPr bwMode="auto">
          <a:xfrm>
            <a:off x="7924800" y="3657600"/>
            <a:ext cx="112713" cy="106363"/>
          </a:xfrm>
          <a:prstGeom prst="ellipse">
            <a:avLst/>
          </a:prstGeom>
          <a:solidFill>
            <a:srgbClr val="33CCCC"/>
          </a:solidFill>
          <a:ln w="9525">
            <a:solidFill>
              <a:schemeClr val="tx1"/>
            </a:solidFill>
            <a:round/>
            <a:headEnd/>
            <a:tailEnd/>
          </a:ln>
        </p:spPr>
        <p:txBody>
          <a:bodyPr wrap="none" anchor="ctr"/>
          <a:lstStyle/>
          <a:p>
            <a:pPr>
              <a:lnSpc>
                <a:spcPct val="125000"/>
              </a:lnSpc>
            </a:pPr>
            <a:endParaRPr lang="en-US">
              <a:latin typeface="Times New Roman"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28</a:t>
            </a:fld>
            <a:endParaRPr lang="en-US"/>
          </a:p>
        </p:txBody>
      </p:sp>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513" y="0"/>
            <a:ext cx="7567612" cy="825500"/>
          </a:xfrm>
        </p:spPr>
        <p:txBody>
          <a:bodyPr>
            <a:noAutofit/>
          </a:bodyPr>
          <a:lstStyle/>
          <a:p>
            <a:pPr>
              <a:defRPr/>
            </a:pPr>
            <a:r>
              <a:rPr lang="en-US" sz="3200" dirty="0" smtClean="0"/>
              <a:t>Current </a:t>
            </a:r>
            <a:r>
              <a:rPr lang="en-US" sz="3200" dirty="0" smtClean="0"/>
              <a:t>status of </a:t>
            </a:r>
            <a:br>
              <a:rPr lang="en-US" sz="3200" dirty="0" smtClean="0"/>
            </a:br>
            <a:r>
              <a:rPr lang="en-US" sz="3200" dirty="0" smtClean="0"/>
              <a:t>accelerating structures</a:t>
            </a:r>
            <a:endParaRPr lang="en-US" sz="3200" dirty="0"/>
          </a:p>
        </p:txBody>
      </p:sp>
      <p:sp>
        <p:nvSpPr>
          <p:cNvPr id="52229" name="Content Placeholder 2"/>
          <p:cNvSpPr txBox="1">
            <a:spLocks/>
          </p:cNvSpPr>
          <p:nvPr/>
        </p:nvSpPr>
        <p:spPr bwMode="auto">
          <a:xfrm>
            <a:off x="323528" y="1359148"/>
            <a:ext cx="2962672" cy="1493788"/>
          </a:xfrm>
          <a:prstGeom prst="rect">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533400" indent="-533400"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fontAlgn="base" hangingPunct="1">
              <a:spcBef>
                <a:spcPct val="20000"/>
              </a:spcBef>
            </a:pPr>
            <a:r>
              <a:rPr lang="en-GB" sz="1800" dirty="0">
                <a:latin typeface="Calibri" charset="0"/>
              </a:rPr>
              <a:t>Main </a:t>
            </a:r>
            <a:r>
              <a:rPr lang="en-GB" sz="1800" dirty="0" err="1">
                <a:latin typeface="Calibri" charset="0"/>
              </a:rPr>
              <a:t>linac</a:t>
            </a:r>
            <a:r>
              <a:rPr lang="en-GB" sz="1800" dirty="0">
                <a:latin typeface="Calibri" charset="0"/>
              </a:rPr>
              <a:t> </a:t>
            </a:r>
            <a:r>
              <a:rPr lang="en-GB" sz="1800" dirty="0" smtClean="0">
                <a:latin typeface="Calibri" charset="0"/>
              </a:rPr>
              <a:t>gradient</a:t>
            </a:r>
          </a:p>
          <a:p>
            <a:pPr>
              <a:spcBef>
                <a:spcPct val="20000"/>
              </a:spcBef>
              <a:buFont typeface="Arial" charset="0"/>
              <a:buChar char="–"/>
            </a:pPr>
            <a:r>
              <a:rPr lang="en-GB" sz="1800" dirty="0" err="1">
                <a:latin typeface="Calibri" charset="0"/>
              </a:rPr>
              <a:t>Ongoing</a:t>
            </a:r>
            <a:r>
              <a:rPr lang="en-GB" sz="1800" dirty="0">
                <a:latin typeface="Calibri" charset="0"/>
              </a:rPr>
              <a:t> test close to or on target </a:t>
            </a:r>
          </a:p>
          <a:p>
            <a:pPr>
              <a:spcBef>
                <a:spcPct val="20000"/>
              </a:spcBef>
              <a:buFont typeface="Arial" charset="0"/>
              <a:buChar char="–"/>
            </a:pPr>
            <a:r>
              <a:rPr lang="en-GB" sz="1800" dirty="0">
                <a:latin typeface="Calibri" charset="0"/>
              </a:rPr>
              <a:t>Uncertainty from beam loading being tested</a:t>
            </a:r>
          </a:p>
          <a:p>
            <a:pPr eaLnBrk="1" fontAlgn="base" hangingPunct="1">
              <a:spcBef>
                <a:spcPct val="20000"/>
              </a:spcBef>
            </a:pPr>
            <a:endParaRPr lang="en-GB" sz="1400" dirty="0" smtClean="0">
              <a:latin typeface="Calibri" charset="0"/>
            </a:endParaRPr>
          </a:p>
          <a:p>
            <a:pPr eaLnBrk="1" fontAlgn="base" hangingPunct="1">
              <a:spcBef>
                <a:spcPct val="20000"/>
              </a:spcBef>
            </a:pPr>
            <a:endParaRPr lang="en-GB" sz="1400" dirty="0">
              <a:latin typeface="Calibri" charset="0"/>
            </a:endParaRPr>
          </a:p>
        </p:txBody>
      </p:sp>
      <p:pic>
        <p:nvPicPr>
          <p:cNvPr id="18" name="Picture 17" descr="BDR_graph_20-11-13.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908720"/>
            <a:ext cx="9144000" cy="4365848"/>
          </a:xfrm>
          <a:prstGeom prst="rect">
            <a:avLst/>
          </a:prstGeom>
        </p:spPr>
      </p:pic>
      <p:sp>
        <p:nvSpPr>
          <p:cNvPr id="19" name="TextBox 18"/>
          <p:cNvSpPr txBox="1"/>
          <p:nvPr/>
        </p:nvSpPr>
        <p:spPr>
          <a:xfrm>
            <a:off x="81136" y="4653136"/>
            <a:ext cx="5715000" cy="1846659"/>
          </a:xfrm>
          <a:prstGeom prst="rect">
            <a:avLst/>
          </a:prstGeom>
          <a:solidFill>
            <a:srgbClr val="4F81BD"/>
          </a:solidFill>
        </p:spPr>
        <p:txBody>
          <a:bodyPr wrap="square" rtlCol="0">
            <a:spAutoFit/>
          </a:bodyPr>
          <a:lstStyle/>
          <a:p>
            <a:r>
              <a:rPr lang="en-US" sz="1600" dirty="0" smtClean="0">
                <a:solidFill>
                  <a:srgbClr val="FFFFFF"/>
                </a:solidFill>
              </a:rPr>
              <a:t>Results very good, design/performance more and more understood – but: </a:t>
            </a:r>
          </a:p>
          <a:p>
            <a:pPr marL="285750" indent="-285750">
              <a:buFont typeface="Arial"/>
              <a:buChar char="•"/>
            </a:pPr>
            <a:r>
              <a:rPr lang="en-US" sz="1600" dirty="0" smtClean="0">
                <a:solidFill>
                  <a:srgbClr val="FFFFFF"/>
                </a:solidFill>
              </a:rPr>
              <a:t>numbers limited, industrial productions also limited </a:t>
            </a:r>
          </a:p>
          <a:p>
            <a:pPr marL="285750" indent="-285750">
              <a:buFont typeface="Arial"/>
              <a:buChar char="•"/>
            </a:pPr>
            <a:r>
              <a:rPr lang="en-US" sz="1600" dirty="0" smtClean="0">
                <a:solidFill>
                  <a:srgbClr val="FFFFFF"/>
                </a:solidFill>
              </a:rPr>
              <a:t>basic understanding of BD mechanics improving</a:t>
            </a:r>
          </a:p>
          <a:p>
            <a:pPr marL="285750" indent="-285750">
              <a:buFont typeface="Arial"/>
              <a:buChar char="•"/>
            </a:pPr>
            <a:r>
              <a:rPr lang="en-US" sz="1600" dirty="0">
                <a:solidFill>
                  <a:srgbClr val="FFFFFF"/>
                </a:solidFill>
              </a:rPr>
              <a:t>c</a:t>
            </a:r>
            <a:r>
              <a:rPr lang="en-US" sz="1600" dirty="0" smtClean="0">
                <a:solidFill>
                  <a:srgbClr val="FFFFFF"/>
                </a:solidFill>
              </a:rPr>
              <a:t>ondition time/acceptance tests need more work</a:t>
            </a:r>
          </a:p>
          <a:p>
            <a:pPr marL="285750" indent="-285750">
              <a:buFont typeface="Arial"/>
              <a:buChar char="•"/>
            </a:pPr>
            <a:r>
              <a:rPr lang="en-US" sz="1600" dirty="0" smtClean="0">
                <a:solidFill>
                  <a:srgbClr val="FFFFFF"/>
                </a:solidFill>
              </a:rPr>
              <a:t>use for other applications (e.g. FELs) needs verification </a:t>
            </a:r>
          </a:p>
          <a:p>
            <a:r>
              <a:rPr lang="en-US" sz="1600" dirty="0" smtClean="0">
                <a:solidFill>
                  <a:srgbClr val="FFFFFF"/>
                </a:solidFill>
              </a:rPr>
              <a:t>In all cases test-capacity is crucial </a:t>
            </a:r>
          </a:p>
        </p:txBody>
      </p:sp>
      <p:sp>
        <p:nvSpPr>
          <p:cNvPr id="5" name="Date Placeholder 4"/>
          <p:cNvSpPr>
            <a:spLocks noGrp="1"/>
          </p:cNvSpPr>
          <p:nvPr>
            <p:ph type="dt" sz="half" idx="10"/>
          </p:nvPr>
        </p:nvSpPr>
        <p:spPr/>
        <p:txBody>
          <a:bodyPr/>
          <a:lstStyle/>
          <a:p>
            <a:pPr>
              <a:defRPr/>
            </a:pPr>
            <a:r>
              <a:rPr lang="en-GB" smtClean="0"/>
              <a:t>B. Foster - Natal - 10/14</a:t>
            </a:r>
            <a:endParaRPr lang="en-US"/>
          </a:p>
        </p:txBody>
      </p:sp>
      <p:sp>
        <p:nvSpPr>
          <p:cNvPr id="8" name="Slide Number Placeholder 7"/>
          <p:cNvSpPr>
            <a:spLocks noGrp="1"/>
          </p:cNvSpPr>
          <p:nvPr>
            <p:ph type="sldNum" sz="quarter" idx="12"/>
          </p:nvPr>
        </p:nvSpPr>
        <p:spPr/>
        <p:txBody>
          <a:bodyPr/>
          <a:lstStyle/>
          <a:p>
            <a:pPr>
              <a:defRPr/>
            </a:pPr>
            <a:fld id="{24FA7499-4D35-CC47-9C18-6CF7809DBF6A}" type="slidenum">
              <a:rPr lang="en-US" smtClean="0"/>
              <a:pPr>
                <a:defRPr/>
              </a:pPr>
              <a:t>29</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p:txBody>
          <a:bodyPr/>
          <a:lstStyle/>
          <a:p>
            <a:pPr eaLnBrk="1" hangingPunct="1">
              <a:defRPr/>
            </a:pPr>
            <a:r>
              <a:rPr lang="en-US" altLang="ja-JP" dirty="0" smtClean="0"/>
              <a:t>Introduction</a:t>
            </a:r>
          </a:p>
        </p:txBody>
      </p:sp>
      <p:sp>
        <p:nvSpPr>
          <p:cNvPr id="680963" name="Rectangle 3"/>
          <p:cNvSpPr>
            <a:spLocks noGrp="1" noChangeArrowheads="1"/>
          </p:cNvSpPr>
          <p:nvPr>
            <p:ph type="body" idx="1"/>
          </p:nvPr>
        </p:nvSpPr>
        <p:spPr>
          <a:xfrm>
            <a:off x="28575" y="1052736"/>
            <a:ext cx="9115425" cy="5146675"/>
          </a:xfrm>
        </p:spPr>
        <p:txBody>
          <a:bodyPr/>
          <a:lstStyle/>
          <a:p>
            <a:pPr marL="0" indent="0" eaLnBrk="1" hangingPunct="1">
              <a:buFontTx/>
              <a:buNone/>
              <a:defRPr/>
            </a:pPr>
            <a:r>
              <a:rPr lang="en-US" altLang="ja-JP" sz="2400" dirty="0" smtClean="0">
                <a:latin typeface="Arial" charset="0"/>
                <a:ea typeface="ＭＳ Ｐゴシック" charset="0"/>
              </a:rPr>
              <a:t>    Discovery of </a:t>
            </a:r>
            <a:r>
              <a:rPr lang="en-US" altLang="ja-JP" sz="2400" dirty="0" smtClean="0">
                <a:latin typeface="Arial" charset="0"/>
                <a:ea typeface="ＭＳ Ｐゴシック" charset="0"/>
              </a:rPr>
              <a:t>Higgs </a:t>
            </a:r>
            <a:r>
              <a:rPr lang="en-US" altLang="ja-JP" sz="2400" dirty="0" smtClean="0">
                <a:latin typeface="Arial" charset="0"/>
                <a:ea typeface="ＭＳ Ｐゴシック" charset="0"/>
              </a:rPr>
              <a:t>brings us to cusp in </a:t>
            </a:r>
            <a:r>
              <a:rPr lang="en-US" altLang="ja-JP" sz="2400" dirty="0" err="1" smtClean="0">
                <a:latin typeface="Arial" charset="0"/>
                <a:ea typeface="ＭＳ Ｐゴシック" charset="0"/>
              </a:rPr>
              <a:t>pp</a:t>
            </a:r>
            <a:r>
              <a:rPr lang="en-US" altLang="ja-JP" sz="2400" dirty="0" smtClean="0">
                <a:latin typeface="Arial" charset="0"/>
                <a:ea typeface="ＭＳ Ｐゴシック" charset="0"/>
              </a:rPr>
              <a:t> – is it the </a:t>
            </a:r>
          </a:p>
          <a:p>
            <a:pPr marL="0" indent="0" eaLnBrk="1" hangingPunct="1">
              <a:buFontTx/>
              <a:buNone/>
              <a:defRPr/>
            </a:pPr>
            <a:r>
              <a:rPr lang="en-US" altLang="ja-JP" sz="2400" dirty="0" smtClean="0">
                <a:latin typeface="Arial" charset="0"/>
                <a:ea typeface="ＭＳ Ｐゴシック" charset="0"/>
              </a:rPr>
              <a:t>    SM Higgs, ~ SM Higgs, or is it quite </a:t>
            </a:r>
            <a:r>
              <a:rPr lang="en-US" altLang="ja-JP" sz="2400" dirty="0" smtClean="0">
                <a:latin typeface="Arial" charset="0"/>
                <a:ea typeface="ＭＳ Ｐゴシック" charset="0"/>
              </a:rPr>
              <a:t>different but in disguise as        the Higgs?</a:t>
            </a:r>
            <a:endParaRPr lang="en-US" altLang="ja-JP" sz="2400" dirty="0" smtClean="0">
              <a:latin typeface="Arial" charset="0"/>
              <a:ea typeface="ＭＳ Ｐゴシック" charset="0"/>
            </a:endParaRPr>
          </a:p>
          <a:p>
            <a:pPr marL="0" indent="0" eaLnBrk="1" hangingPunct="1">
              <a:buFontTx/>
              <a:buNone/>
              <a:defRPr/>
            </a:pPr>
            <a:endParaRPr lang="en-US" altLang="ja-JP" sz="1600" dirty="0" smtClean="0">
              <a:latin typeface="Arial" charset="0"/>
              <a:ea typeface="ＭＳ Ｐゴシック" charset="0"/>
            </a:endParaRPr>
          </a:p>
          <a:p>
            <a:pPr eaLnBrk="1" hangingPunct="1">
              <a:defRPr/>
            </a:pPr>
            <a:r>
              <a:rPr lang="en-US" altLang="ja-JP" sz="2400" dirty="0"/>
              <a:t>What is (are) the best machine(s) to allow us to investigate this    fundamentally new type of particle in enough detail that we can really understand its implications for how the Universe works</a:t>
            </a:r>
            <a:r>
              <a:rPr lang="en-US" altLang="ja-JP" sz="2400" dirty="0" smtClean="0"/>
              <a:t>?</a:t>
            </a:r>
          </a:p>
          <a:p>
            <a:pPr eaLnBrk="1" hangingPunct="1">
              <a:lnSpc>
                <a:spcPct val="80000"/>
              </a:lnSpc>
              <a:defRPr/>
            </a:pPr>
            <a:r>
              <a:rPr lang="en-US" altLang="ja-JP" sz="2400" dirty="0" smtClean="0"/>
              <a:t>The obvious answer is the LHC. It will be our only source of</a:t>
            </a:r>
          </a:p>
          <a:p>
            <a:pPr marL="0" indent="0" eaLnBrk="1" hangingPunct="1">
              <a:lnSpc>
                <a:spcPct val="80000"/>
              </a:lnSpc>
              <a:buFontTx/>
              <a:buNone/>
              <a:defRPr/>
            </a:pPr>
            <a:r>
              <a:rPr lang="en-US" altLang="ja-JP" sz="2400" dirty="0" smtClean="0"/>
              <a:t>    information for many years to come. Beyond that, what </a:t>
            </a:r>
          </a:p>
          <a:p>
            <a:pPr marL="0" indent="0" eaLnBrk="1" hangingPunct="1">
              <a:lnSpc>
                <a:spcPct val="80000"/>
              </a:lnSpc>
              <a:buFontTx/>
              <a:buNone/>
              <a:defRPr/>
            </a:pPr>
            <a:r>
              <a:rPr lang="en-US" altLang="ja-JP" sz="2400" dirty="0" smtClean="0"/>
              <a:t>    sort of machine can be built in the next few years that will</a:t>
            </a:r>
          </a:p>
          <a:p>
            <a:pPr marL="0" indent="0" eaLnBrk="1" hangingPunct="1">
              <a:lnSpc>
                <a:spcPct val="80000"/>
              </a:lnSpc>
              <a:buFontTx/>
              <a:buNone/>
              <a:defRPr/>
            </a:pPr>
            <a:r>
              <a:rPr lang="en-US" altLang="ja-JP" sz="2400" dirty="0" smtClean="0"/>
              <a:t>    complement LHC and go beyond it in crucial areas.</a:t>
            </a:r>
          </a:p>
          <a:p>
            <a:pPr eaLnBrk="1" hangingPunct="1">
              <a:lnSpc>
                <a:spcPct val="80000"/>
              </a:lnSpc>
              <a:defRPr/>
            </a:pPr>
            <a:r>
              <a:rPr lang="en-US" altLang="ja-JP" sz="2400" dirty="0" smtClean="0"/>
              <a:t>The answer to this question needs not only a view on the</a:t>
            </a:r>
          </a:p>
          <a:p>
            <a:pPr marL="0" indent="0" eaLnBrk="1" hangingPunct="1">
              <a:lnSpc>
                <a:spcPct val="80000"/>
              </a:lnSpc>
              <a:buFontTx/>
              <a:buNone/>
              <a:defRPr/>
            </a:pPr>
            <a:r>
              <a:rPr lang="en-US" altLang="ja-JP" sz="2400" dirty="0"/>
              <a:t> </a:t>
            </a:r>
            <a:r>
              <a:rPr lang="en-US" altLang="ja-JP" sz="2400" dirty="0" smtClean="0"/>
              <a:t>   maturity and capability of new machines, but also a prediction</a:t>
            </a:r>
          </a:p>
          <a:p>
            <a:pPr marL="0" indent="0" eaLnBrk="1" hangingPunct="1">
              <a:lnSpc>
                <a:spcPct val="80000"/>
              </a:lnSpc>
              <a:buFontTx/>
              <a:buNone/>
              <a:defRPr/>
            </a:pPr>
            <a:r>
              <a:rPr lang="en-US" altLang="ja-JP" sz="2400" dirty="0"/>
              <a:t> </a:t>
            </a:r>
            <a:r>
              <a:rPr lang="en-US" altLang="ja-JP" sz="2400" dirty="0" smtClean="0"/>
              <a:t>   on what LHC can achieve in the meantime. </a:t>
            </a:r>
          </a:p>
          <a:p>
            <a:pPr marL="0" indent="0" eaLnBrk="1" hangingPunct="1">
              <a:lnSpc>
                <a:spcPct val="80000"/>
              </a:lnSpc>
              <a:buFontTx/>
              <a:buNone/>
              <a:defRPr/>
            </a:pPr>
            <a:r>
              <a:rPr lang="en-US" altLang="ja-JP" sz="2400" dirty="0"/>
              <a:t> </a:t>
            </a:r>
            <a:r>
              <a:rPr lang="en-US" altLang="ja-JP" sz="2400" dirty="0" smtClean="0"/>
              <a:t>   </a:t>
            </a:r>
            <a:endParaRPr lang="en-US" altLang="ja-JP" sz="2400" dirty="0"/>
          </a:p>
          <a:p>
            <a:pPr eaLnBrk="1" hangingPunct="1">
              <a:defRPr/>
            </a:pPr>
            <a:endParaRPr lang="en-US" altLang="ja-JP" sz="2400" dirty="0" smtClean="0">
              <a:latin typeface="Arial" charset="0"/>
              <a:ea typeface="ＭＳ Ｐゴシック" charset="0"/>
            </a:endParaRPr>
          </a:p>
          <a:p>
            <a:pPr marL="0" indent="0" eaLnBrk="1" hangingPunct="1">
              <a:buFontTx/>
              <a:buNone/>
              <a:defRPr/>
            </a:pPr>
            <a:r>
              <a:rPr lang="en-US" altLang="ja-JP" sz="2400" dirty="0" smtClean="0">
                <a:latin typeface="Arial" charset="0"/>
                <a:ea typeface="ＭＳ Ｐゴシック" charset="0"/>
              </a:rPr>
              <a:t>   </a:t>
            </a:r>
            <a:endParaRPr lang="en-US" altLang="ja-JP" sz="2400" dirty="0">
              <a:latin typeface="Arial" charset="0"/>
              <a:ea typeface="ＭＳ Ｐゴシック"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3</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80963">
                                            <p:txEl>
                                              <p:pRg st="3" end="3"/>
                                            </p:txEl>
                                          </p:spTgt>
                                        </p:tgtEl>
                                        <p:attrNameLst>
                                          <p:attrName>style.visibility</p:attrName>
                                        </p:attrNameLst>
                                      </p:cBhvr>
                                      <p:to>
                                        <p:strVal val="visible"/>
                                      </p:to>
                                    </p:set>
                                    <p:anim calcmode="lin" valueType="num">
                                      <p:cBhvr additive="base">
                                        <p:cTn id="7" dur="500" fill="hold"/>
                                        <p:tgtEl>
                                          <p:spTgt spid="680963">
                                            <p:txEl>
                                              <p:pRg st="3" end="3"/>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809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80963">
                                            <p:txEl>
                                              <p:pRg st="4" end="4"/>
                                            </p:txEl>
                                          </p:spTgt>
                                        </p:tgtEl>
                                        <p:attrNameLst>
                                          <p:attrName>style.visibility</p:attrName>
                                        </p:attrNameLst>
                                      </p:cBhvr>
                                      <p:to>
                                        <p:strVal val="visible"/>
                                      </p:to>
                                    </p:set>
                                    <p:anim calcmode="lin" valueType="num">
                                      <p:cBhvr additive="base">
                                        <p:cTn id="13" dur="500" fill="hold"/>
                                        <p:tgtEl>
                                          <p:spTgt spid="68096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80963">
                                            <p:txEl>
                                              <p:pRg st="4" end="4"/>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80963">
                                            <p:txEl>
                                              <p:pRg st="5" end="5"/>
                                            </p:txEl>
                                          </p:spTgt>
                                        </p:tgtEl>
                                        <p:attrNameLst>
                                          <p:attrName>style.visibility</p:attrName>
                                        </p:attrNameLst>
                                      </p:cBhvr>
                                      <p:to>
                                        <p:strVal val="visible"/>
                                      </p:to>
                                    </p:set>
                                    <p:anim calcmode="lin" valueType="num">
                                      <p:cBhvr additive="base">
                                        <p:cTn id="17" dur="500" fill="hold"/>
                                        <p:tgtEl>
                                          <p:spTgt spid="68096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80963">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80963">
                                            <p:txEl>
                                              <p:pRg st="6" end="6"/>
                                            </p:txEl>
                                          </p:spTgt>
                                        </p:tgtEl>
                                        <p:attrNameLst>
                                          <p:attrName>style.visibility</p:attrName>
                                        </p:attrNameLst>
                                      </p:cBhvr>
                                      <p:to>
                                        <p:strVal val="visible"/>
                                      </p:to>
                                    </p:set>
                                    <p:anim calcmode="lin" valueType="num">
                                      <p:cBhvr additive="base">
                                        <p:cTn id="21" dur="500" fill="hold"/>
                                        <p:tgtEl>
                                          <p:spTgt spid="68096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80963">
                                            <p:txEl>
                                              <p:pRg st="6" end="6"/>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80963">
                                            <p:txEl>
                                              <p:pRg st="7" end="7"/>
                                            </p:txEl>
                                          </p:spTgt>
                                        </p:tgtEl>
                                        <p:attrNameLst>
                                          <p:attrName>style.visibility</p:attrName>
                                        </p:attrNameLst>
                                      </p:cBhvr>
                                      <p:to>
                                        <p:strVal val="visible"/>
                                      </p:to>
                                    </p:set>
                                    <p:anim calcmode="lin" valueType="num">
                                      <p:cBhvr additive="base">
                                        <p:cTn id="25" dur="500" fill="hold"/>
                                        <p:tgtEl>
                                          <p:spTgt spid="68096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8096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80963">
                                            <p:txEl>
                                              <p:pRg st="8" end="8"/>
                                            </p:txEl>
                                          </p:spTgt>
                                        </p:tgtEl>
                                        <p:attrNameLst>
                                          <p:attrName>style.visibility</p:attrName>
                                        </p:attrNameLst>
                                      </p:cBhvr>
                                      <p:to>
                                        <p:strVal val="visible"/>
                                      </p:to>
                                    </p:set>
                                    <p:anim calcmode="lin" valueType="num">
                                      <p:cBhvr additive="base">
                                        <p:cTn id="31" dur="500" fill="hold"/>
                                        <p:tgtEl>
                                          <p:spTgt spid="68096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80963">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680963">
                                            <p:txEl>
                                              <p:pRg st="9" end="9"/>
                                            </p:txEl>
                                          </p:spTgt>
                                        </p:tgtEl>
                                        <p:attrNameLst>
                                          <p:attrName>style.visibility</p:attrName>
                                        </p:attrNameLst>
                                      </p:cBhvr>
                                      <p:to>
                                        <p:strVal val="visible"/>
                                      </p:to>
                                    </p:set>
                                    <p:anim calcmode="lin" valueType="num">
                                      <p:cBhvr additive="base">
                                        <p:cTn id="35" dur="500" fill="hold"/>
                                        <p:tgtEl>
                                          <p:spTgt spid="68096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80963">
                                            <p:txEl>
                                              <p:pRg st="9" end="9"/>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680963">
                                            <p:txEl>
                                              <p:pRg st="10" end="10"/>
                                            </p:txEl>
                                          </p:spTgt>
                                        </p:tgtEl>
                                        <p:attrNameLst>
                                          <p:attrName>style.visibility</p:attrName>
                                        </p:attrNameLst>
                                      </p:cBhvr>
                                      <p:to>
                                        <p:strVal val="visible"/>
                                      </p:to>
                                    </p:set>
                                    <p:anim calcmode="lin" valueType="num">
                                      <p:cBhvr additive="base">
                                        <p:cTn id="39" dur="500" fill="hold"/>
                                        <p:tgtEl>
                                          <p:spTgt spid="680963">
                                            <p:txEl>
                                              <p:pRg st="10" end="1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68096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8513" y="0"/>
            <a:ext cx="7567612" cy="825500"/>
          </a:xfrm>
        </p:spPr>
        <p:txBody>
          <a:bodyPr>
            <a:noAutofit/>
          </a:bodyPr>
          <a:lstStyle/>
          <a:p>
            <a:pPr>
              <a:defRPr/>
            </a:pPr>
            <a:r>
              <a:rPr lang="en-US" sz="3200" dirty="0" smtClean="0"/>
              <a:t>Current status</a:t>
            </a:r>
            <a:endParaRPr lang="en-US" sz="3200" dirty="0"/>
          </a:p>
        </p:txBody>
      </p:sp>
      <p:sp>
        <p:nvSpPr>
          <p:cNvPr id="10" name="Content Placeholder 2"/>
          <p:cNvSpPr txBox="1">
            <a:spLocks/>
          </p:cNvSpPr>
          <p:nvPr/>
        </p:nvSpPr>
        <p:spPr>
          <a:xfrm>
            <a:off x="179512" y="980728"/>
            <a:ext cx="2819400" cy="1044575"/>
          </a:xfrm>
          <a:prstGeom prst="rect">
            <a:avLst/>
          </a:prstGeom>
          <a:solidFill>
            <a:schemeClr val="bg1">
              <a:lumMod val="95000"/>
            </a:schemeClr>
          </a:solidFill>
        </p:spPr>
        <p:txBody>
          <a:bodyPr>
            <a:normAutofit/>
          </a:bodyPr>
          <a:lstStyle/>
          <a:p>
            <a:pPr marL="533400" indent="-533400" defTabSz="457200" eaLnBrk="1" fontAlgn="auto" hangingPunct="1">
              <a:spcBef>
                <a:spcPct val="20000"/>
              </a:spcBef>
              <a:spcAft>
                <a:spcPts val="0"/>
              </a:spcAft>
              <a:defRPr/>
            </a:pPr>
            <a:r>
              <a:rPr lang="en-GB" sz="1400" dirty="0">
                <a:solidFill>
                  <a:srgbClr val="000000"/>
                </a:solidFill>
                <a:latin typeface="Calibri" charset="0"/>
                <a:ea typeface="+mn-ea"/>
                <a:cs typeface="ＭＳ Ｐゴシック" charset="-128"/>
              </a:rPr>
              <a:t>Luminosity</a:t>
            </a:r>
          </a:p>
        </p:txBody>
      </p:sp>
      <p:sp>
        <p:nvSpPr>
          <p:cNvPr id="11" name="Content Placeholder 2"/>
          <p:cNvSpPr txBox="1">
            <a:spLocks/>
          </p:cNvSpPr>
          <p:nvPr/>
        </p:nvSpPr>
        <p:spPr>
          <a:xfrm>
            <a:off x="110679" y="4809852"/>
            <a:ext cx="2425700" cy="847725"/>
          </a:xfrm>
          <a:prstGeom prst="rect">
            <a:avLst/>
          </a:prstGeom>
          <a:solidFill>
            <a:schemeClr val="bg1">
              <a:lumMod val="75000"/>
            </a:schemeClr>
          </a:solidFill>
        </p:spPr>
        <p:txBody>
          <a:bodyPr>
            <a:normAutofit/>
          </a:bodyPr>
          <a:lstStyle/>
          <a:p>
            <a:pPr marL="533400" indent="-533400" defTabSz="457200" eaLnBrk="1" fontAlgn="auto" hangingPunct="1">
              <a:lnSpc>
                <a:spcPct val="80000"/>
              </a:lnSpc>
              <a:spcBef>
                <a:spcPct val="20000"/>
              </a:spcBef>
              <a:spcAft>
                <a:spcPts val="0"/>
              </a:spcAft>
              <a:defRPr/>
            </a:pPr>
            <a:r>
              <a:rPr lang="en-GB" sz="1800" dirty="0">
                <a:solidFill>
                  <a:srgbClr val="000000"/>
                </a:solidFill>
                <a:latin typeface="Calibri" charset="0"/>
                <a:cs typeface="ＭＳ Ｐゴシック" charset="-128"/>
              </a:rPr>
              <a:t>Operation &amp;</a:t>
            </a:r>
          </a:p>
          <a:p>
            <a:pPr marL="533400" indent="-533400" defTabSz="457200" eaLnBrk="1" fontAlgn="auto" hangingPunct="1">
              <a:lnSpc>
                <a:spcPct val="80000"/>
              </a:lnSpc>
              <a:spcBef>
                <a:spcPct val="20000"/>
              </a:spcBef>
              <a:spcAft>
                <a:spcPts val="0"/>
              </a:spcAft>
              <a:defRPr/>
            </a:pPr>
            <a:r>
              <a:rPr lang="en-GB" sz="1800" dirty="0">
                <a:solidFill>
                  <a:srgbClr val="000000"/>
                </a:solidFill>
                <a:latin typeface="Calibri" charset="0"/>
                <a:cs typeface="ＭＳ Ｐゴシック" charset="-128"/>
              </a:rPr>
              <a:t>Machine Protection</a:t>
            </a:r>
          </a:p>
        </p:txBody>
      </p:sp>
      <p:sp>
        <p:nvSpPr>
          <p:cNvPr id="16" name="Content Placeholder 2"/>
          <p:cNvSpPr txBox="1">
            <a:spLocks/>
          </p:cNvSpPr>
          <p:nvPr/>
        </p:nvSpPr>
        <p:spPr>
          <a:xfrm>
            <a:off x="2053779" y="4797152"/>
            <a:ext cx="4149725" cy="847725"/>
          </a:xfrm>
          <a:prstGeom prst="rect">
            <a:avLst/>
          </a:prstGeom>
          <a:solidFill>
            <a:schemeClr val="bg1">
              <a:lumMod val="75000"/>
            </a:schemeClr>
          </a:solidFill>
        </p:spPr>
        <p:txBody>
          <a:bodyPr/>
          <a:lstStyle/>
          <a:p>
            <a:pPr marL="457200" indent="-457200">
              <a:spcBef>
                <a:spcPct val="20000"/>
              </a:spcBef>
              <a:buFont typeface="Arial"/>
              <a:buChar char="–"/>
              <a:defRPr/>
            </a:pPr>
            <a:r>
              <a:rPr lang="en-GB" sz="1800" dirty="0">
                <a:latin typeface="Calibri" charset="0"/>
              </a:rPr>
              <a:t>Start-up sequence and low energy operation defined</a:t>
            </a:r>
          </a:p>
          <a:p>
            <a:pPr marL="457200" indent="-457200">
              <a:spcBef>
                <a:spcPct val="20000"/>
              </a:spcBef>
              <a:buFont typeface="Arial"/>
              <a:buChar char="–"/>
              <a:defRPr/>
            </a:pPr>
            <a:r>
              <a:rPr lang="en-GB" sz="1800" dirty="0">
                <a:latin typeface="Calibri" charset="0"/>
              </a:rPr>
              <a:t>Most critical failure studied and f</a:t>
            </a:r>
            <a:r>
              <a:rPr lang="en-GB" sz="1800" dirty="0" err="1">
                <a:latin typeface="Calibri" charset="0"/>
              </a:rPr>
              <a:t>irst</a:t>
            </a:r>
            <a:r>
              <a:rPr lang="en-GB" sz="1800" dirty="0">
                <a:latin typeface="Calibri" charset="0"/>
              </a:rPr>
              <a:t> reliability studies</a:t>
            </a:r>
          </a:p>
        </p:txBody>
      </p:sp>
      <p:pic>
        <p:nvPicPr>
          <p:cNvPr id="52234" name="Picture 17"/>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09339" y="908721"/>
            <a:ext cx="4871173" cy="345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Content Placeholder 2"/>
          <p:cNvSpPr txBox="1">
            <a:spLocks/>
          </p:cNvSpPr>
          <p:nvPr/>
        </p:nvSpPr>
        <p:spPr>
          <a:xfrm>
            <a:off x="107504" y="5332140"/>
            <a:ext cx="2819400" cy="1049188"/>
          </a:xfrm>
          <a:prstGeom prst="rect">
            <a:avLst/>
          </a:prstGeom>
          <a:solidFill>
            <a:schemeClr val="bg1">
              <a:lumMod val="95000"/>
            </a:schemeClr>
          </a:solidFill>
        </p:spPr>
        <p:txBody>
          <a:bodyPr>
            <a:normAutofit/>
          </a:bodyPr>
          <a:lstStyle/>
          <a:p>
            <a:pPr marL="533400" indent="-533400" defTabSz="457200" eaLnBrk="1" fontAlgn="auto" hangingPunct="1">
              <a:spcBef>
                <a:spcPct val="20000"/>
              </a:spcBef>
              <a:spcAft>
                <a:spcPts val="0"/>
              </a:spcAft>
              <a:defRPr/>
            </a:pPr>
            <a:r>
              <a:rPr lang="en-GB" sz="1800" dirty="0">
                <a:solidFill>
                  <a:srgbClr val="000000"/>
                </a:solidFill>
                <a:latin typeface="Calibri" charset="0"/>
                <a:cs typeface="ＭＳ Ｐゴシック" charset="-128"/>
              </a:rPr>
              <a:t>Implementation </a:t>
            </a:r>
            <a:endParaRPr lang="en-GB" sz="1800" dirty="0">
              <a:solidFill>
                <a:srgbClr val="000000"/>
              </a:solidFill>
              <a:latin typeface="Calibri" charset="0"/>
              <a:ea typeface="+mn-ea"/>
              <a:cs typeface="ＭＳ Ｐゴシック" charset="-128"/>
            </a:endParaRPr>
          </a:p>
        </p:txBody>
      </p:sp>
      <p:sp>
        <p:nvSpPr>
          <p:cNvPr id="23" name="Content Placeholder 2"/>
          <p:cNvSpPr txBox="1">
            <a:spLocks/>
          </p:cNvSpPr>
          <p:nvPr/>
        </p:nvSpPr>
        <p:spPr>
          <a:xfrm>
            <a:off x="2050603" y="5332140"/>
            <a:ext cx="5631259" cy="1049188"/>
          </a:xfrm>
          <a:prstGeom prst="rect">
            <a:avLst/>
          </a:prstGeom>
          <a:solidFill>
            <a:schemeClr val="bg1">
              <a:lumMod val="95000"/>
            </a:schemeClr>
          </a:solidFill>
        </p:spPr>
        <p:txBody>
          <a:bodyPr>
            <a:noAutofit/>
          </a:bodyPr>
          <a:lstStyle/>
          <a:p>
            <a:pPr marL="457200" indent="-457200">
              <a:spcBef>
                <a:spcPct val="20000"/>
              </a:spcBef>
              <a:buFont typeface="Arial"/>
              <a:buChar char="–"/>
              <a:defRPr/>
            </a:pPr>
            <a:r>
              <a:rPr lang="en-GB" sz="1800" dirty="0">
                <a:latin typeface="Calibri" charset="0"/>
              </a:rPr>
              <a:t>Consistent staged implementation scenario defined </a:t>
            </a:r>
          </a:p>
          <a:p>
            <a:pPr marL="457200" indent="-457200">
              <a:spcBef>
                <a:spcPct val="20000"/>
              </a:spcBef>
              <a:buFont typeface="Arial"/>
              <a:buChar char="–"/>
              <a:defRPr/>
            </a:pPr>
            <a:r>
              <a:rPr lang="en-GB" sz="1800" dirty="0">
                <a:latin typeface="Calibri" charset="0"/>
              </a:rPr>
              <a:t>Schedules, cost and power developed and presented</a:t>
            </a:r>
          </a:p>
          <a:p>
            <a:pPr marL="457200" indent="-457200">
              <a:spcBef>
                <a:spcPct val="20000"/>
              </a:spcBef>
              <a:buFont typeface="Arial"/>
              <a:buChar char="–"/>
              <a:defRPr/>
            </a:pPr>
            <a:r>
              <a:rPr lang="en-GB" sz="1800" dirty="0">
                <a:latin typeface="Calibri" charset="0"/>
              </a:rPr>
              <a:t>Site and CE studies documented </a:t>
            </a:r>
          </a:p>
        </p:txBody>
      </p:sp>
      <p:sp>
        <p:nvSpPr>
          <p:cNvPr id="24" name="Content Placeholder 2"/>
          <p:cNvSpPr txBox="1">
            <a:spLocks/>
          </p:cNvSpPr>
          <p:nvPr/>
        </p:nvSpPr>
        <p:spPr>
          <a:xfrm>
            <a:off x="179512" y="980728"/>
            <a:ext cx="4114800" cy="2880320"/>
          </a:xfrm>
          <a:prstGeom prst="rect">
            <a:avLst/>
          </a:prstGeom>
          <a:solidFill>
            <a:schemeClr val="bg1">
              <a:lumMod val="95000"/>
            </a:schemeClr>
          </a:solidFill>
        </p:spPr>
        <p:txBody>
          <a:bodyPr>
            <a:normAutofit/>
          </a:bodyPr>
          <a:lstStyle/>
          <a:p>
            <a:pPr marL="533400" indent="-533400" defTabSz="457200" eaLnBrk="1" fontAlgn="auto" hangingPunct="1">
              <a:spcBef>
                <a:spcPct val="20000"/>
              </a:spcBef>
              <a:spcAft>
                <a:spcPts val="0"/>
              </a:spcAft>
              <a:defRPr/>
            </a:pPr>
            <a:r>
              <a:rPr lang="en-GB" sz="1800" dirty="0">
                <a:solidFill>
                  <a:srgbClr val="000000"/>
                </a:solidFill>
                <a:latin typeface="Calibri" charset="0"/>
                <a:ea typeface="+mn-ea"/>
                <a:cs typeface="ＭＳ Ｐゴシック" charset="-128"/>
              </a:rPr>
              <a:t>Luminosity</a:t>
            </a:r>
          </a:p>
        </p:txBody>
      </p:sp>
      <p:grpSp>
        <p:nvGrpSpPr>
          <p:cNvPr id="52240" name="Group 2"/>
          <p:cNvGrpSpPr>
            <a:grpSpLocks/>
          </p:cNvGrpSpPr>
          <p:nvPr/>
        </p:nvGrpSpPr>
        <p:grpSpPr bwMode="auto">
          <a:xfrm>
            <a:off x="189856" y="1340768"/>
            <a:ext cx="4104456" cy="1273175"/>
            <a:chOff x="2400300" y="3742914"/>
            <a:chExt cx="4152900" cy="1273587"/>
          </a:xfrm>
        </p:grpSpPr>
        <p:sp>
          <p:nvSpPr>
            <p:cNvPr id="15" name="Content Placeholder 2"/>
            <p:cNvSpPr txBox="1">
              <a:spLocks/>
            </p:cNvSpPr>
            <p:nvPr/>
          </p:nvSpPr>
          <p:spPr>
            <a:xfrm>
              <a:off x="2400300" y="3742914"/>
              <a:ext cx="4152900" cy="1032209"/>
            </a:xfrm>
            <a:prstGeom prst="rect">
              <a:avLst/>
            </a:prstGeom>
            <a:solidFill>
              <a:schemeClr val="bg1">
                <a:lumMod val="95000"/>
              </a:schemeClr>
            </a:solidFill>
          </p:spPr>
          <p:txBody>
            <a:bodyPr>
              <a:normAutofit lnSpcReduction="10000"/>
            </a:bodyPr>
            <a:lstStyle/>
            <a:p>
              <a:pPr marL="457200" indent="-457200">
                <a:spcBef>
                  <a:spcPct val="20000"/>
                </a:spcBef>
                <a:buFont typeface="Arial"/>
                <a:buChar char="–"/>
                <a:defRPr/>
              </a:pPr>
              <a:r>
                <a:rPr lang="en-GB" sz="1200" dirty="0">
                  <a:latin typeface="Calibri" charset="0"/>
                </a:rPr>
                <a:t>Damping ring like an ambitious light source, no show stopper</a:t>
              </a:r>
            </a:p>
            <a:p>
              <a:pPr marL="457200" indent="-457200">
                <a:spcBef>
                  <a:spcPct val="20000"/>
                </a:spcBef>
                <a:buFont typeface="Arial"/>
                <a:buChar char="–"/>
                <a:defRPr/>
              </a:pPr>
              <a:r>
                <a:rPr lang="en-GB" sz="1200" dirty="0">
                  <a:latin typeface="Calibri" charset="0"/>
                </a:rPr>
                <a:t>Alignment system principle demonstrated</a:t>
              </a:r>
            </a:p>
            <a:p>
              <a:pPr marL="457200" indent="-457200">
                <a:spcBef>
                  <a:spcPct val="20000"/>
                </a:spcBef>
                <a:buFont typeface="Arial"/>
                <a:buChar char="–"/>
                <a:defRPr/>
              </a:pPr>
              <a:r>
                <a:rPr lang="en-GB" sz="1200" dirty="0">
                  <a:latin typeface="Calibri" charset="0"/>
                </a:rPr>
                <a:t>Stabilisation system developed, benchmarked, better system in pipeline</a:t>
              </a:r>
            </a:p>
          </p:txBody>
        </p:sp>
        <p:sp>
          <p:nvSpPr>
            <p:cNvPr id="25" name="Content Placeholder 2"/>
            <p:cNvSpPr txBox="1">
              <a:spLocks/>
            </p:cNvSpPr>
            <p:nvPr/>
          </p:nvSpPr>
          <p:spPr>
            <a:xfrm>
              <a:off x="2400300" y="3742914"/>
              <a:ext cx="4152900" cy="1273587"/>
            </a:xfrm>
            <a:prstGeom prst="rect">
              <a:avLst/>
            </a:prstGeom>
            <a:solidFill>
              <a:schemeClr val="bg1">
                <a:lumMod val="95000"/>
              </a:schemeClr>
            </a:solidFill>
          </p:spPr>
          <p:txBody>
            <a:bodyPr>
              <a:noAutofit/>
            </a:bodyPr>
            <a:lstStyle/>
            <a:p>
              <a:pPr marL="457200" indent="-457200">
                <a:spcBef>
                  <a:spcPct val="20000"/>
                </a:spcBef>
                <a:buFont typeface="Arial"/>
                <a:buChar char="–"/>
                <a:defRPr/>
              </a:pPr>
              <a:r>
                <a:rPr lang="en-GB" sz="1800" dirty="0">
                  <a:latin typeface="Calibri" charset="0"/>
                </a:rPr>
                <a:t>Damping ring like an ambitious light source, no show stopper</a:t>
              </a:r>
            </a:p>
            <a:p>
              <a:pPr marL="457200" indent="-457200">
                <a:spcBef>
                  <a:spcPct val="20000"/>
                </a:spcBef>
                <a:buFont typeface="Arial"/>
                <a:buChar char="–"/>
                <a:defRPr/>
              </a:pPr>
              <a:r>
                <a:rPr lang="en-GB" sz="1800" dirty="0">
                  <a:latin typeface="Calibri" charset="0"/>
                </a:rPr>
                <a:t>Alignment system principle demonstrated</a:t>
              </a:r>
            </a:p>
            <a:p>
              <a:pPr marL="457200" indent="-457200">
                <a:spcBef>
                  <a:spcPct val="20000"/>
                </a:spcBef>
                <a:buFont typeface="Arial"/>
                <a:buChar char="–"/>
                <a:defRPr/>
              </a:pPr>
              <a:r>
                <a:rPr lang="en-GB" sz="1800" dirty="0">
                  <a:latin typeface="Calibri" charset="0"/>
                </a:rPr>
                <a:t>Stabilisation system developed, benchmarked, better system in pipeline</a:t>
              </a:r>
            </a:p>
            <a:p>
              <a:pPr marL="457200" indent="-457200">
                <a:spcBef>
                  <a:spcPct val="20000"/>
                </a:spcBef>
                <a:buFont typeface="Arial"/>
                <a:buChar char="–"/>
                <a:defRPr/>
              </a:pPr>
              <a:r>
                <a:rPr lang="en-GB" sz="1800" dirty="0">
                  <a:latin typeface="Calibri" charset="0"/>
                </a:rPr>
                <a:t>Simulations on or close to the target  </a:t>
              </a:r>
            </a:p>
          </p:txBody>
        </p:sp>
      </p:grpSp>
      <p:grpSp>
        <p:nvGrpSpPr>
          <p:cNvPr id="4" name="Group 3"/>
          <p:cNvGrpSpPr/>
          <p:nvPr/>
        </p:nvGrpSpPr>
        <p:grpSpPr>
          <a:xfrm>
            <a:off x="323528" y="3645024"/>
            <a:ext cx="8712968" cy="1511300"/>
            <a:chOff x="395536" y="3645024"/>
            <a:chExt cx="8712968" cy="1511300"/>
          </a:xfrm>
        </p:grpSpPr>
        <p:sp>
          <p:nvSpPr>
            <p:cNvPr id="13" name="Rounded Rectangle 12"/>
            <p:cNvSpPr/>
            <p:nvPr/>
          </p:nvSpPr>
          <p:spPr>
            <a:xfrm>
              <a:off x="4425379" y="3683124"/>
              <a:ext cx="1285875" cy="1473200"/>
            </a:xfrm>
            <a:prstGeom prst="roundRect">
              <a:avLst>
                <a:gd name="adj" fmla="val 10000"/>
              </a:avLst>
            </a:prstGeom>
            <a:blipFill rotWithShape="1">
              <a:blip r:embed="rId3"/>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4" name="Rounded Rectangle 13"/>
            <p:cNvSpPr/>
            <p:nvPr/>
          </p:nvSpPr>
          <p:spPr>
            <a:xfrm>
              <a:off x="6071616" y="3645024"/>
              <a:ext cx="1284288" cy="1466850"/>
            </a:xfrm>
            <a:prstGeom prst="roundRect">
              <a:avLst>
                <a:gd name="adj" fmla="val 10000"/>
              </a:avLst>
            </a:prstGeom>
            <a:blipFill rotWithShape="1">
              <a:blip r:embed="rId4"/>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17" name="Rounded Rectangle 16"/>
            <p:cNvSpPr/>
            <p:nvPr/>
          </p:nvSpPr>
          <p:spPr>
            <a:xfrm>
              <a:off x="7824216" y="3646612"/>
              <a:ext cx="1284288" cy="1509712"/>
            </a:xfrm>
            <a:prstGeom prst="roundRect">
              <a:avLst>
                <a:gd name="adj" fmla="val 10000"/>
              </a:avLst>
            </a:prstGeom>
            <a:blipFill rotWithShape="1">
              <a:blip r:embed="rId5"/>
              <a:stretch>
                <a:fillRect/>
              </a:stretch>
            </a:blipFill>
          </p:spPr>
          <p:style>
            <a:lnRef idx="0">
              <a:schemeClr val="lt1">
                <a:hueOff val="0"/>
                <a:satOff val="0"/>
                <a:lumOff val="0"/>
                <a:alphaOff val="0"/>
              </a:schemeClr>
            </a:lnRef>
            <a:fillRef idx="1">
              <a:scrgbClr r="0" g="0" b="0"/>
            </a:fillRef>
            <a:effectRef idx="2">
              <a:schemeClr val="accent1">
                <a:tint val="50000"/>
                <a:hueOff val="0"/>
                <a:satOff val="0"/>
                <a:lumOff val="0"/>
                <a:alphaOff val="0"/>
              </a:schemeClr>
            </a:effectRef>
            <a:fontRef idx="minor">
              <a:schemeClr val="lt1">
                <a:hueOff val="0"/>
                <a:satOff val="0"/>
                <a:lumOff val="0"/>
                <a:alphaOff val="0"/>
              </a:schemeClr>
            </a:fontRef>
          </p:style>
        </p:sp>
        <p:sp>
          <p:nvSpPr>
            <p:cNvPr id="3" name="TextBox 2"/>
            <p:cNvSpPr txBox="1"/>
            <p:nvPr/>
          </p:nvSpPr>
          <p:spPr>
            <a:xfrm>
              <a:off x="395536" y="4253026"/>
              <a:ext cx="3421229" cy="400110"/>
            </a:xfrm>
            <a:prstGeom prst="rect">
              <a:avLst/>
            </a:prstGeom>
            <a:noFill/>
          </p:spPr>
          <p:txBody>
            <a:bodyPr wrap="none" rtlCol="0">
              <a:spAutoFit/>
            </a:bodyPr>
            <a:lstStyle/>
            <a:p>
              <a:r>
                <a:rPr lang="en-US" dirty="0" smtClean="0"/>
                <a:t>Conceptual design complete</a:t>
              </a:r>
              <a:endParaRPr lang="en-US" dirty="0"/>
            </a:p>
          </p:txBody>
        </p:sp>
      </p:grpSp>
      <p:sp>
        <p:nvSpPr>
          <p:cNvPr id="5" name="Date Placeholder 4"/>
          <p:cNvSpPr>
            <a:spLocks noGrp="1"/>
          </p:cNvSpPr>
          <p:nvPr>
            <p:ph type="dt" sz="half" idx="10"/>
          </p:nvPr>
        </p:nvSpPr>
        <p:spPr/>
        <p:txBody>
          <a:bodyPr/>
          <a:lstStyle/>
          <a:p>
            <a:pPr>
              <a:defRPr/>
            </a:pPr>
            <a:r>
              <a:rPr lang="en-GB" smtClean="0"/>
              <a:t>B. Foster - Natal - 10/14</a:t>
            </a:r>
            <a:endParaRPr lang="en-US"/>
          </a:p>
        </p:txBody>
      </p:sp>
      <p:sp>
        <p:nvSpPr>
          <p:cNvPr id="7" name="Slide Number Placeholder 6"/>
          <p:cNvSpPr>
            <a:spLocks noGrp="1"/>
          </p:cNvSpPr>
          <p:nvPr>
            <p:ph type="sldNum" sz="quarter" idx="12"/>
          </p:nvPr>
        </p:nvSpPr>
        <p:spPr/>
        <p:txBody>
          <a:bodyPr/>
          <a:lstStyle/>
          <a:p>
            <a:pPr>
              <a:defRPr/>
            </a:pPr>
            <a:fld id="{24FA7499-4D35-CC47-9C18-6CF7809DBF6A}" type="slidenum">
              <a:rPr lang="en-US" smtClean="0"/>
              <a:pPr>
                <a:defRPr/>
              </a:pPr>
              <a:t>30</a:t>
            </a:fld>
            <a:endParaRPr lang="en-US"/>
          </a:p>
        </p:txBody>
      </p:sp>
    </p:spTree>
    <p:extLst>
      <p:ext uri="{BB962C8B-B14F-4D97-AF65-F5344CB8AC3E}">
        <p14:creationId xmlns:p14="http://schemas.microsoft.com/office/powerpoint/2010/main" val="37759721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a:xfrm>
            <a:off x="1447800" y="-171450"/>
            <a:ext cx="6934200" cy="1079500"/>
          </a:xfrm>
        </p:spPr>
        <p:txBody>
          <a:bodyPr/>
          <a:lstStyle/>
          <a:p>
            <a:pPr eaLnBrk="1" hangingPunct="1">
              <a:defRPr/>
            </a:pPr>
            <a:r>
              <a:rPr lang="en-US" dirty="0" smtClean="0"/>
              <a:t>CLIC</a:t>
            </a:r>
          </a:p>
        </p:txBody>
      </p:sp>
      <p:pic>
        <p:nvPicPr>
          <p:cNvPr id="53252"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400" y="908050"/>
            <a:ext cx="9144000" cy="4735513"/>
          </a:xfrm>
          <a:prstGeom prst="rect">
            <a:avLst/>
          </a:prstGeom>
          <a:solidFill>
            <a:srgbClr val="CDFFCB"/>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a:spLocks noGrp="1"/>
          </p:cNvSpPr>
          <p:nvPr>
            <p:ph idx="1"/>
          </p:nvPr>
        </p:nvSpPr>
        <p:spPr>
          <a:xfrm>
            <a:off x="444500" y="5084763"/>
            <a:ext cx="8229600" cy="1379537"/>
          </a:xfrm>
          <a:solidFill>
            <a:srgbClr val="CDFFCB"/>
          </a:solidFill>
        </p:spPr>
        <p:txBody>
          <a:bodyPr>
            <a:normAutofit fontScale="47500" lnSpcReduction="20000"/>
          </a:bodyPr>
          <a:lstStyle/>
          <a:p>
            <a:pPr marL="0" indent="0">
              <a:buFontTx/>
              <a:buNone/>
              <a:defRPr/>
            </a:pPr>
            <a:r>
              <a:rPr lang="en-US" dirty="0" smtClean="0"/>
              <a:t>First to second stage: 4 MCHF/</a:t>
            </a:r>
            <a:r>
              <a:rPr lang="en-US" dirty="0" err="1" smtClean="0"/>
              <a:t>GeV</a:t>
            </a:r>
            <a:r>
              <a:rPr lang="en-US" dirty="0" smtClean="0"/>
              <a:t> (i.e. initial costs are very significant) </a:t>
            </a:r>
          </a:p>
          <a:p>
            <a:pPr marL="0" indent="0">
              <a:buFontTx/>
              <a:buNone/>
              <a:defRPr/>
            </a:pPr>
            <a:endParaRPr lang="en-US" dirty="0" smtClean="0"/>
          </a:p>
          <a:p>
            <a:pPr marL="0" indent="0">
              <a:buFontTx/>
              <a:buNone/>
              <a:defRPr/>
            </a:pPr>
            <a:r>
              <a:rPr lang="en-US" dirty="0" smtClean="0"/>
              <a:t>Caveats: </a:t>
            </a:r>
          </a:p>
          <a:p>
            <a:pPr marL="400050" lvl="1" indent="0">
              <a:buFontTx/>
              <a:buNone/>
              <a:defRPr/>
            </a:pPr>
            <a:r>
              <a:rPr lang="en-US" dirty="0" smtClean="0">
                <a:solidFill>
                  <a:schemeClr val="tx1"/>
                </a:solidFill>
              </a:rPr>
              <a:t>Uncertainties 20-25%</a:t>
            </a:r>
          </a:p>
          <a:p>
            <a:pPr marL="400050" lvl="1" indent="0">
              <a:buFontTx/>
              <a:buNone/>
              <a:defRPr/>
            </a:pPr>
            <a:r>
              <a:rPr lang="en-US" dirty="0" smtClean="0">
                <a:solidFill>
                  <a:schemeClr val="tx1"/>
                </a:solidFill>
              </a:rPr>
              <a:t>Possible savings around 10% </a:t>
            </a:r>
          </a:p>
          <a:p>
            <a:pPr marL="400050" lvl="1" indent="0">
              <a:buFontTx/>
              <a:buNone/>
              <a:defRPr/>
            </a:pPr>
            <a:r>
              <a:rPr lang="en-US" dirty="0" smtClean="0">
                <a:solidFill>
                  <a:schemeClr val="tx1"/>
                </a:solidFill>
              </a:rPr>
              <a:t>However – first stage not </a:t>
            </a:r>
            <a:r>
              <a:rPr lang="en-US" dirty="0" err="1" smtClean="0">
                <a:solidFill>
                  <a:schemeClr val="tx1"/>
                </a:solidFill>
              </a:rPr>
              <a:t>optimised</a:t>
            </a:r>
            <a:r>
              <a:rPr lang="en-US" dirty="0" smtClean="0">
                <a:solidFill>
                  <a:schemeClr val="tx1"/>
                </a:solidFill>
              </a:rPr>
              <a:t> (work for next phase), parameters largely defined for 3 </a:t>
            </a:r>
            <a:r>
              <a:rPr lang="en-US" dirty="0" err="1" smtClean="0">
                <a:solidFill>
                  <a:schemeClr val="tx1"/>
                </a:solidFill>
              </a:rPr>
              <a:t>TeV</a:t>
            </a:r>
            <a:r>
              <a:rPr lang="en-US" dirty="0" smtClean="0">
                <a:solidFill>
                  <a:schemeClr val="tx1"/>
                </a:solidFill>
              </a:rPr>
              <a:t> final stage </a:t>
            </a:r>
            <a:endParaRPr lang="en-US" dirty="0">
              <a:solidFill>
                <a:schemeClr val="tx1"/>
              </a:solidFill>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31</a:t>
            </a:fld>
            <a:endParaRPr lang="en-US"/>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4868" y="38100"/>
            <a:ext cx="7567612" cy="615950"/>
          </a:xfrm>
        </p:spPr>
        <p:txBody>
          <a:bodyPr>
            <a:noAutofit/>
          </a:bodyPr>
          <a:lstStyle/>
          <a:p>
            <a:pPr>
              <a:defRPr/>
            </a:pPr>
            <a:r>
              <a:rPr lang="en-US" dirty="0" smtClean="0"/>
              <a:t>CLIC project </a:t>
            </a:r>
            <a:r>
              <a:rPr lang="en-US" dirty="0" smtClean="0"/>
              <a:t>summary</a:t>
            </a:r>
            <a:r>
              <a:rPr lang="en-US" dirty="0" smtClean="0"/>
              <a:t>  </a:t>
            </a:r>
            <a:endParaRPr lang="en-US" dirty="0"/>
          </a:p>
        </p:txBody>
      </p:sp>
      <p:sp>
        <p:nvSpPr>
          <p:cNvPr id="9" name="Content Placeholder 2"/>
          <p:cNvSpPr txBox="1">
            <a:spLocks/>
          </p:cNvSpPr>
          <p:nvPr/>
        </p:nvSpPr>
        <p:spPr>
          <a:xfrm>
            <a:off x="836240" y="908720"/>
            <a:ext cx="7696200" cy="5562599"/>
          </a:xfrm>
          <a:prstGeom prst="rect">
            <a:avLst/>
          </a:prstGeom>
          <a:solidFill>
            <a:schemeClr val="bg1">
              <a:lumMod val="95000"/>
            </a:schemeClr>
          </a:solidFill>
        </p:spPr>
        <p:txBody>
          <a:bodyPr vert="horz" lIns="91337" tIns="45671" rIns="91337" bIns="45671" rtlCol="0">
            <a:noAutofit/>
          </a:bodyPr>
          <a:lstStyle>
            <a:lvl1pPr marL="342524" indent="-342524" algn="l" defTabSz="456697" rtl="0" eaLnBrk="1" latinLnBrk="0" hangingPunct="1">
              <a:spcBef>
                <a:spcPct val="20000"/>
              </a:spcBef>
              <a:buFont typeface="Arial"/>
              <a:buChar char="•"/>
              <a:defRPr sz="3200" kern="1200">
                <a:solidFill>
                  <a:schemeClr val="tx1"/>
                </a:solidFill>
                <a:latin typeface="+mn-lt"/>
                <a:ea typeface="+mn-ea"/>
                <a:cs typeface="+mn-cs"/>
              </a:defRPr>
            </a:lvl1pPr>
            <a:lvl2pPr marL="742134" indent="-285434" algn="l" defTabSz="456697" rtl="0" eaLnBrk="1" latinLnBrk="0" hangingPunct="1">
              <a:spcBef>
                <a:spcPct val="20000"/>
              </a:spcBef>
              <a:buFont typeface="Arial"/>
              <a:buChar char="–"/>
              <a:defRPr sz="2800" kern="1200">
                <a:solidFill>
                  <a:schemeClr val="tx1"/>
                </a:solidFill>
                <a:latin typeface="+mn-lt"/>
                <a:ea typeface="+mn-ea"/>
                <a:cs typeface="+mn-cs"/>
              </a:defRPr>
            </a:lvl2pPr>
            <a:lvl3pPr marL="1141745" indent="-228348" algn="l" defTabSz="456697" rtl="0" eaLnBrk="1" latinLnBrk="0" hangingPunct="1">
              <a:spcBef>
                <a:spcPct val="20000"/>
              </a:spcBef>
              <a:buFont typeface="Arial"/>
              <a:buChar char="•"/>
              <a:defRPr sz="2400" kern="1200">
                <a:solidFill>
                  <a:schemeClr val="tx1"/>
                </a:solidFill>
                <a:latin typeface="+mn-lt"/>
                <a:ea typeface="+mn-ea"/>
                <a:cs typeface="+mn-cs"/>
              </a:defRPr>
            </a:lvl3pPr>
            <a:lvl4pPr marL="1598440" indent="-228348" algn="l" defTabSz="456697" rtl="0" eaLnBrk="1" latinLnBrk="0" hangingPunct="1">
              <a:spcBef>
                <a:spcPct val="20000"/>
              </a:spcBef>
              <a:buFont typeface="Arial"/>
              <a:buChar char="–"/>
              <a:defRPr sz="2000" kern="1200">
                <a:solidFill>
                  <a:schemeClr val="tx1"/>
                </a:solidFill>
                <a:latin typeface="+mn-lt"/>
                <a:ea typeface="+mn-ea"/>
                <a:cs typeface="+mn-cs"/>
              </a:defRPr>
            </a:lvl4pPr>
            <a:lvl5pPr marL="2055137" indent="-228348" algn="l" defTabSz="456697" rtl="0" eaLnBrk="1" latinLnBrk="0" hangingPunct="1">
              <a:spcBef>
                <a:spcPct val="20000"/>
              </a:spcBef>
              <a:buFont typeface="Arial"/>
              <a:buChar char="»"/>
              <a:defRPr sz="2000" kern="1200">
                <a:solidFill>
                  <a:schemeClr val="tx1"/>
                </a:solidFill>
                <a:latin typeface="+mn-lt"/>
                <a:ea typeface="+mn-ea"/>
                <a:cs typeface="+mn-cs"/>
              </a:defRPr>
            </a:lvl5pPr>
            <a:lvl6pPr marL="2511838" indent="-228348" algn="l" defTabSz="456697" rtl="0" eaLnBrk="1" latinLnBrk="0" hangingPunct="1">
              <a:spcBef>
                <a:spcPct val="20000"/>
              </a:spcBef>
              <a:buFont typeface="Arial"/>
              <a:buChar char="•"/>
              <a:defRPr sz="2000" kern="1200">
                <a:solidFill>
                  <a:schemeClr val="tx1"/>
                </a:solidFill>
                <a:latin typeface="+mn-lt"/>
                <a:ea typeface="+mn-ea"/>
                <a:cs typeface="+mn-cs"/>
              </a:defRPr>
            </a:lvl6pPr>
            <a:lvl7pPr marL="2968533" indent="-228348" algn="l" defTabSz="456697" rtl="0" eaLnBrk="1" latinLnBrk="0" hangingPunct="1">
              <a:spcBef>
                <a:spcPct val="20000"/>
              </a:spcBef>
              <a:buFont typeface="Arial"/>
              <a:buChar char="•"/>
              <a:defRPr sz="2000" kern="1200">
                <a:solidFill>
                  <a:schemeClr val="tx1"/>
                </a:solidFill>
                <a:latin typeface="+mn-lt"/>
                <a:ea typeface="+mn-ea"/>
                <a:cs typeface="+mn-cs"/>
              </a:defRPr>
            </a:lvl7pPr>
            <a:lvl8pPr marL="3425230" indent="-228348" algn="l" defTabSz="456697" rtl="0" eaLnBrk="1" latinLnBrk="0" hangingPunct="1">
              <a:spcBef>
                <a:spcPct val="20000"/>
              </a:spcBef>
              <a:buFont typeface="Arial"/>
              <a:buChar char="•"/>
              <a:defRPr sz="2000" kern="1200">
                <a:solidFill>
                  <a:schemeClr val="tx1"/>
                </a:solidFill>
                <a:latin typeface="+mn-lt"/>
                <a:ea typeface="+mn-ea"/>
                <a:cs typeface="+mn-cs"/>
              </a:defRPr>
            </a:lvl8pPr>
            <a:lvl9pPr marL="3881925" indent="-228348" algn="l" defTabSz="456697"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456561">
              <a:buNone/>
              <a:defRPr/>
            </a:pPr>
            <a:r>
              <a:rPr lang="en-US" sz="1800" dirty="0" smtClean="0">
                <a:solidFill>
                  <a:srgbClr val="000000"/>
                </a:solidFill>
              </a:rPr>
              <a:t>The goals and plans for </a:t>
            </a:r>
            <a:r>
              <a:rPr lang="en-US" sz="1800" dirty="0" smtClean="0">
                <a:solidFill>
                  <a:srgbClr val="000000"/>
                </a:solidFill>
              </a:rPr>
              <a:t>2019 </a:t>
            </a:r>
            <a:r>
              <a:rPr lang="en-US" sz="1800" dirty="0" smtClean="0">
                <a:solidFill>
                  <a:srgbClr val="000000"/>
                </a:solidFill>
              </a:rPr>
              <a:t>are well defined for CLIC, focusing on the high energy frontier capabilities – well aligned with current strategies – also preparing to align with LHC physics as it progresses in the coming years:</a:t>
            </a:r>
          </a:p>
          <a:p>
            <a:pPr defTabSz="456561">
              <a:defRPr/>
            </a:pPr>
            <a:r>
              <a:rPr lang="en-US" sz="1800" dirty="0" smtClean="0">
                <a:solidFill>
                  <a:srgbClr val="000000"/>
                </a:solidFill>
              </a:rPr>
              <a:t>Aim provide optimized stages approach up to 3 </a:t>
            </a:r>
            <a:r>
              <a:rPr lang="en-US" sz="1800" dirty="0" err="1" smtClean="0">
                <a:solidFill>
                  <a:srgbClr val="000000"/>
                </a:solidFill>
              </a:rPr>
              <a:t>TeV</a:t>
            </a:r>
            <a:r>
              <a:rPr lang="en-US" sz="1800" dirty="0" smtClean="0">
                <a:solidFill>
                  <a:srgbClr val="000000"/>
                </a:solidFill>
              </a:rPr>
              <a:t> with costs and power not too excessive compared to LHC</a:t>
            </a:r>
          </a:p>
          <a:p>
            <a:pPr defTabSz="456561">
              <a:defRPr/>
            </a:pPr>
            <a:r>
              <a:rPr lang="en-US" sz="1800" dirty="0" smtClean="0">
                <a:solidFill>
                  <a:srgbClr val="000000"/>
                </a:solidFill>
              </a:rPr>
              <a:t>Very positive progress on </a:t>
            </a:r>
            <a:r>
              <a:rPr lang="en-US" sz="1800" dirty="0" err="1" smtClean="0">
                <a:solidFill>
                  <a:srgbClr val="000000"/>
                </a:solidFill>
              </a:rPr>
              <a:t>Xband</a:t>
            </a:r>
            <a:r>
              <a:rPr lang="en-US" sz="1800" dirty="0" smtClean="0">
                <a:solidFill>
                  <a:srgbClr val="000000"/>
                </a:solidFill>
              </a:rPr>
              <a:t> technology, due to availability of power sources and increased understanding of structure design parameters</a:t>
            </a:r>
          </a:p>
          <a:p>
            <a:pPr lvl="1" defTabSz="456561">
              <a:defRPr/>
            </a:pPr>
            <a:r>
              <a:rPr lang="en-US" sz="1400" dirty="0" smtClean="0">
                <a:solidFill>
                  <a:srgbClr val="0000FF"/>
                </a:solidFill>
              </a:rPr>
              <a:t>Applications </a:t>
            </a:r>
            <a:r>
              <a:rPr lang="en-US" sz="1400" dirty="0" smtClean="0">
                <a:solidFill>
                  <a:srgbClr val="0000FF"/>
                </a:solidFill>
              </a:rPr>
              <a:t>in smaller systems; FEL </a:t>
            </a:r>
            <a:r>
              <a:rPr lang="en-US" sz="1400" dirty="0" err="1" smtClean="0">
                <a:solidFill>
                  <a:srgbClr val="0000FF"/>
                </a:solidFill>
              </a:rPr>
              <a:t>linacs</a:t>
            </a:r>
            <a:r>
              <a:rPr lang="en-US" sz="1400" dirty="0" smtClean="0">
                <a:solidFill>
                  <a:srgbClr val="0000FF"/>
                </a:solidFill>
              </a:rPr>
              <a:t> key example – with considerable interesting in the CLIC collaboration </a:t>
            </a:r>
          </a:p>
          <a:p>
            <a:pPr defTabSz="456561">
              <a:defRPr/>
            </a:pPr>
            <a:r>
              <a:rPr lang="en-US" sz="1800" dirty="0" smtClean="0">
                <a:solidFill>
                  <a:srgbClr val="000000"/>
                </a:solidFill>
              </a:rPr>
              <a:t>Also recent good progress on performance verifications, </a:t>
            </a:r>
            <a:r>
              <a:rPr lang="en-US" sz="1800" dirty="0" err="1" smtClean="0">
                <a:solidFill>
                  <a:srgbClr val="000000"/>
                </a:solidFill>
              </a:rPr>
              <a:t>drivebeam</a:t>
            </a:r>
            <a:r>
              <a:rPr lang="en-US" sz="1800" dirty="0" smtClean="0">
                <a:solidFill>
                  <a:srgbClr val="000000"/>
                </a:solidFill>
              </a:rPr>
              <a:t>, main beam </a:t>
            </a:r>
            <a:r>
              <a:rPr lang="en-US" sz="1800" dirty="0" err="1" smtClean="0">
                <a:solidFill>
                  <a:srgbClr val="000000"/>
                </a:solidFill>
              </a:rPr>
              <a:t>emittance</a:t>
            </a:r>
            <a:r>
              <a:rPr lang="en-US" sz="1800" dirty="0" smtClean="0">
                <a:solidFill>
                  <a:srgbClr val="000000"/>
                </a:solidFill>
              </a:rPr>
              <a:t> conservation and </a:t>
            </a:r>
            <a:r>
              <a:rPr lang="en-US" sz="1800" dirty="0" smtClean="0">
                <a:solidFill>
                  <a:srgbClr val="000000"/>
                </a:solidFill>
              </a:rPr>
              <a:t>final-focus </a:t>
            </a:r>
            <a:r>
              <a:rPr lang="en-US" sz="1800" dirty="0" smtClean="0">
                <a:solidFill>
                  <a:srgbClr val="000000"/>
                </a:solidFill>
              </a:rPr>
              <a:t>studies</a:t>
            </a:r>
          </a:p>
          <a:p>
            <a:pPr lvl="1" defTabSz="456561">
              <a:defRPr/>
            </a:pPr>
            <a:r>
              <a:rPr lang="en-US" sz="1400" dirty="0" smtClean="0">
                <a:solidFill>
                  <a:srgbClr val="0000FF"/>
                </a:solidFill>
              </a:rPr>
              <a:t>CTF3 </a:t>
            </a:r>
            <a:r>
              <a:rPr lang="en-US" sz="1400" dirty="0">
                <a:solidFill>
                  <a:srgbClr val="0000FF"/>
                </a:solidFill>
              </a:rPr>
              <a:t>running </a:t>
            </a:r>
            <a:r>
              <a:rPr lang="en-US" sz="1400" dirty="0" smtClean="0">
                <a:solidFill>
                  <a:srgbClr val="0000FF"/>
                </a:solidFill>
              </a:rPr>
              <a:t>and plan until </a:t>
            </a:r>
            <a:r>
              <a:rPr lang="en-US" sz="1400" dirty="0">
                <a:solidFill>
                  <a:srgbClr val="0000FF"/>
                </a:solidFill>
              </a:rPr>
              <a:t>end 2016, strategy for </a:t>
            </a:r>
            <a:r>
              <a:rPr lang="en-US" sz="1400" dirty="0" smtClean="0">
                <a:solidFill>
                  <a:srgbClr val="0000FF"/>
                </a:solidFill>
              </a:rPr>
              <a:t>system tests </a:t>
            </a:r>
            <a:r>
              <a:rPr lang="en-US" sz="1400" dirty="0" smtClean="0">
                <a:solidFill>
                  <a:srgbClr val="0000FF"/>
                </a:solidFill>
              </a:rPr>
              <a:t>beyond</a:t>
            </a:r>
          </a:p>
          <a:p>
            <a:pPr defTabSz="456561">
              <a:defRPr/>
            </a:pPr>
            <a:r>
              <a:rPr lang="en-US" sz="1800" dirty="0" smtClean="0">
                <a:solidFill>
                  <a:srgbClr val="000000"/>
                </a:solidFill>
              </a:rPr>
              <a:t>Technical developments of key parts well underway – with increasing involvement of industry – largely limited by funding </a:t>
            </a:r>
          </a:p>
          <a:p>
            <a:pPr defTabSz="456561">
              <a:defRPr/>
            </a:pPr>
            <a:r>
              <a:rPr lang="en-US" sz="1800" dirty="0" smtClean="0">
                <a:solidFill>
                  <a:srgbClr val="000000"/>
                </a:solidFill>
              </a:rPr>
              <a:t>Detector and physics </a:t>
            </a:r>
            <a:r>
              <a:rPr lang="en-US" sz="1800" dirty="0" err="1" smtClean="0">
                <a:solidFill>
                  <a:srgbClr val="000000"/>
                </a:solidFill>
              </a:rPr>
              <a:t>programme</a:t>
            </a:r>
            <a:r>
              <a:rPr lang="en-US" sz="1800" dirty="0" smtClean="0">
                <a:solidFill>
                  <a:srgbClr val="000000"/>
                </a:solidFill>
              </a:rPr>
              <a:t> well defined, moving ahead well – linking gradually with FCC hadron community </a:t>
            </a:r>
            <a:endParaRPr lang="en-US" sz="1800" dirty="0">
              <a:solidFill>
                <a:srgbClr val="000000"/>
              </a:solidFill>
            </a:endParaRPr>
          </a:p>
        </p:txBody>
      </p:sp>
      <p:sp>
        <p:nvSpPr>
          <p:cNvPr id="6" name="Date Placeholder 5"/>
          <p:cNvSpPr>
            <a:spLocks noGrp="1"/>
          </p:cNvSpPr>
          <p:nvPr>
            <p:ph type="dt" sz="half" idx="10"/>
          </p:nvPr>
        </p:nvSpPr>
        <p:spPr/>
        <p:txBody>
          <a:bodyPr/>
          <a:lstStyle/>
          <a:p>
            <a:pPr>
              <a:defRPr/>
            </a:pPr>
            <a:r>
              <a:rPr lang="en-GB" smtClean="0"/>
              <a:t>B. Foster - Natal - 10/14</a:t>
            </a:r>
            <a:endParaRPr lang="en-US"/>
          </a:p>
        </p:txBody>
      </p:sp>
      <p:sp>
        <p:nvSpPr>
          <p:cNvPr id="11" name="Slide Number Placeholder 10"/>
          <p:cNvSpPr>
            <a:spLocks noGrp="1"/>
          </p:cNvSpPr>
          <p:nvPr>
            <p:ph type="sldNum" sz="quarter" idx="12"/>
          </p:nvPr>
        </p:nvSpPr>
        <p:spPr/>
        <p:txBody>
          <a:bodyPr/>
          <a:lstStyle/>
          <a:p>
            <a:pPr>
              <a:defRPr/>
            </a:pPr>
            <a:fld id="{24FA7499-4D35-CC47-9C18-6CF7809DBF6A}" type="slidenum">
              <a:rPr lang="en-US" smtClean="0"/>
              <a:pPr>
                <a:defRPr/>
              </a:pPr>
              <a:t>32</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p:txBody>
          <a:bodyPr/>
          <a:lstStyle/>
          <a:p>
            <a:pPr eaLnBrk="1" hangingPunct="1">
              <a:defRPr/>
            </a:pPr>
            <a:r>
              <a:rPr lang="en-US" dirty="0" err="1" smtClean="0"/>
              <a:t>Muon</a:t>
            </a:r>
            <a:r>
              <a:rPr lang="en-US" dirty="0" smtClean="0"/>
              <a:t> Collider</a:t>
            </a:r>
          </a:p>
        </p:txBody>
      </p:sp>
      <p:sp>
        <p:nvSpPr>
          <p:cNvPr id="8" name="TextBox 7"/>
          <p:cNvSpPr txBox="1"/>
          <p:nvPr/>
        </p:nvSpPr>
        <p:spPr>
          <a:xfrm rot="16200000">
            <a:off x="-677862" y="2376487"/>
            <a:ext cx="2197100" cy="339725"/>
          </a:xfrm>
          <a:prstGeom prst="rect">
            <a:avLst/>
          </a:prstGeom>
          <a:solidFill>
            <a:schemeClr val="accent1">
              <a:lumMod val="90000"/>
            </a:schemeClr>
          </a:solidFill>
        </p:spPr>
        <p:txBody>
          <a:bodyPr>
            <a:spAutoFit/>
          </a:bodyPr>
          <a:lstStyle/>
          <a:p>
            <a:pPr>
              <a:defRPr/>
            </a:pPr>
            <a:r>
              <a:rPr lang="en-US" sz="1600" b="1" dirty="0">
                <a:cs typeface="Arial Unicode MS" charset="0"/>
              </a:rPr>
              <a:t>            COST                                 </a:t>
            </a:r>
          </a:p>
        </p:txBody>
      </p:sp>
      <p:sp>
        <p:nvSpPr>
          <p:cNvPr id="9" name="TextBox 5"/>
          <p:cNvSpPr txBox="1">
            <a:spLocks noChangeArrowheads="1"/>
          </p:cNvSpPr>
          <p:nvPr/>
        </p:nvSpPr>
        <p:spPr bwMode="auto">
          <a:xfrm rot="-5400000">
            <a:off x="-692944" y="4955382"/>
            <a:ext cx="2225675" cy="338138"/>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algn="ctr"/>
            <a:r>
              <a:rPr lang="en-US" sz="1600" b="1">
                <a:solidFill>
                  <a:schemeClr val="bg1"/>
                </a:solidFill>
              </a:rPr>
              <a:t>PHYSICS</a:t>
            </a:r>
          </a:p>
        </p:txBody>
      </p:sp>
      <p:grpSp>
        <p:nvGrpSpPr>
          <p:cNvPr id="10" name="Group 6"/>
          <p:cNvGrpSpPr>
            <a:grpSpLocks/>
          </p:cNvGrpSpPr>
          <p:nvPr/>
        </p:nvGrpSpPr>
        <p:grpSpPr bwMode="auto">
          <a:xfrm>
            <a:off x="5486400" y="4343400"/>
            <a:ext cx="3446463" cy="2362200"/>
            <a:chOff x="2514600" y="2057400"/>
            <a:chExt cx="5924234" cy="4191000"/>
          </a:xfrm>
        </p:grpSpPr>
        <p:pic>
          <p:nvPicPr>
            <p:cNvPr id="6247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2057400"/>
              <a:ext cx="5924234"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76" name="Rectangle 28"/>
            <p:cNvSpPr>
              <a:spLocks noChangeArrowheads="1"/>
            </p:cNvSpPr>
            <p:nvPr/>
          </p:nvSpPr>
          <p:spPr bwMode="auto">
            <a:xfrm>
              <a:off x="3520687" y="3200400"/>
              <a:ext cx="2803913" cy="2084168"/>
            </a:xfrm>
            <a:prstGeom prst="rect">
              <a:avLst/>
            </a:prstGeom>
            <a:solidFill>
              <a:srgbClr val="BBE0E3">
                <a:alpha val="1803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ts val="2400"/>
                </a:lnSpc>
                <a:spcBef>
                  <a:spcPct val="40000"/>
                </a:spcBef>
              </a:pPr>
              <a:r>
                <a:rPr lang="en-US" sz="1200" i="1">
                  <a:latin typeface="Rockwell" charset="0"/>
                  <a:ea typeface="MS Mincho" charset="0"/>
                  <a:cs typeface="MS Mincho" charset="0"/>
                </a:rPr>
                <a:t>Beamstrahlung </a:t>
              </a:r>
              <a:r>
                <a:rPr lang="en-US" sz="1200">
                  <a:latin typeface="Rockwell" charset="0"/>
                  <a:ea typeface="MS Mincho" charset="0"/>
                  <a:cs typeface="MS Mincho" charset="0"/>
                </a:rPr>
                <a:t> in </a:t>
              </a:r>
              <a:br>
                <a:rPr lang="en-US" sz="1200">
                  <a:latin typeface="Rockwell" charset="0"/>
                  <a:ea typeface="MS Mincho" charset="0"/>
                  <a:cs typeface="MS Mincho" charset="0"/>
                </a:rPr>
              </a:br>
              <a:r>
                <a:rPr lang="en-US" sz="1200" u="sng">
                  <a:latin typeface="Rockwell" charset="0"/>
                  <a:ea typeface="MS Mincho" charset="0"/>
                  <a:cs typeface="MS Mincho" charset="0"/>
                </a:rPr>
                <a:t>any </a:t>
              </a:r>
              <a:r>
                <a:rPr lang="en-US" sz="1200">
                  <a:latin typeface="Rockwell" charset="0"/>
                  <a:ea typeface="MS Mincho" charset="0"/>
                  <a:cs typeface="MS Mincho" charset="0"/>
                </a:rPr>
                <a:t> </a:t>
              </a:r>
              <a:r>
                <a:rPr lang="en-US" sz="1200" i="1">
                  <a:latin typeface="Rockwell" charset="0"/>
                  <a:ea typeface="MS Mincho" charset="0"/>
                  <a:cs typeface="MS Mincho" charset="0"/>
                </a:rPr>
                <a:t>e+e-</a:t>
              </a:r>
              <a:r>
                <a:rPr lang="en-US" sz="1200">
                  <a:latin typeface="Rockwell" charset="0"/>
                  <a:ea typeface="MS Mincho" charset="0"/>
                  <a:cs typeface="MS Mincho" charset="0"/>
                </a:rPr>
                <a:t> collider</a:t>
              </a:r>
            </a:p>
            <a:p>
              <a:pPr algn="ctr">
                <a:lnSpc>
                  <a:spcPts val="2400"/>
                </a:lnSpc>
                <a:spcBef>
                  <a:spcPct val="40000"/>
                </a:spcBef>
              </a:pPr>
              <a:r>
                <a:rPr lang="en-US" sz="1200">
                  <a:ea typeface="MS Mincho" charset="0"/>
                  <a:cs typeface="MS Mincho" charset="0"/>
                  <a:sym typeface="Symbol" charset="0"/>
                </a:rPr>
                <a:t>     E/E</a:t>
              </a:r>
              <a:r>
                <a:rPr lang="en-US" sz="1200">
                  <a:latin typeface="Rockwell" charset="0"/>
                  <a:ea typeface="MS Mincho" charset="0"/>
                  <a:cs typeface="MS Mincho" charset="0"/>
                  <a:sym typeface="Symbol" charset="0"/>
                </a:rPr>
                <a:t>  </a:t>
              </a:r>
              <a:r>
                <a:rPr lang="en-US" sz="1200" baseline="30000">
                  <a:latin typeface="Rockwell" charset="0"/>
                  <a:ea typeface="MS Mincho" charset="0"/>
                  <a:cs typeface="MS Mincho" charset="0"/>
                  <a:sym typeface="Symbol" charset="0"/>
                </a:rPr>
                <a:t>2</a:t>
              </a:r>
            </a:p>
          </p:txBody>
        </p:sp>
      </p:grpSp>
      <p:sp>
        <p:nvSpPr>
          <p:cNvPr id="13" name="Rectangle 7"/>
          <p:cNvSpPr>
            <a:spLocks noChangeArrowheads="1"/>
          </p:cNvSpPr>
          <p:nvPr/>
        </p:nvSpPr>
        <p:spPr bwMode="auto">
          <a:xfrm>
            <a:off x="5307013" y="2878138"/>
            <a:ext cx="201612" cy="119062"/>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Rectangle 15"/>
          <p:cNvSpPr txBox="1">
            <a:spLocks noChangeArrowheads="1"/>
          </p:cNvSpPr>
          <p:nvPr/>
        </p:nvSpPr>
        <p:spPr bwMode="auto">
          <a:xfrm>
            <a:off x="539750" y="1050925"/>
            <a:ext cx="7848600" cy="5257800"/>
          </a:xfrm>
          <a:prstGeom prst="rect">
            <a:avLst/>
          </a:prstGeom>
          <a:noFill/>
          <a:ln w="9525">
            <a:noFill/>
            <a:miter lim="800000"/>
            <a:headEnd/>
            <a:tailEnd/>
          </a:ln>
        </p:spPr>
        <p:txBody>
          <a:bodyPr/>
          <a:lstStyle/>
          <a:p>
            <a:pPr>
              <a:lnSpc>
                <a:spcPct val="90000"/>
              </a:lnSpc>
              <a:defRPr/>
            </a:pPr>
            <a:r>
              <a:rPr lang="en-US" kern="0" dirty="0">
                <a:latin typeface="Comic Sans MS" pitchFamily="66" charset="0"/>
                <a:cs typeface="Arial Unicode MS" charset="0"/>
              </a:rPr>
              <a:t/>
            </a:r>
            <a:br>
              <a:rPr lang="en-US" kern="0" dirty="0">
                <a:latin typeface="Comic Sans MS" pitchFamily="66" charset="0"/>
                <a:cs typeface="Arial Unicode MS" charset="0"/>
              </a:rPr>
            </a:br>
            <a:r>
              <a:rPr lang="en-US" sz="400" kern="0" dirty="0">
                <a:latin typeface="Comic Sans MS" pitchFamily="66" charset="0"/>
                <a:cs typeface="Arial Unicode MS" charset="0"/>
              </a:rPr>
              <a:t/>
            </a:r>
            <a:br>
              <a:rPr lang="en-US" sz="400" kern="0" dirty="0">
                <a:latin typeface="Comic Sans MS" pitchFamily="66" charset="0"/>
                <a:cs typeface="Arial Unicode MS" charset="0"/>
              </a:rPr>
            </a:br>
            <a:endParaRPr lang="en-US" sz="700" kern="0" dirty="0">
              <a:latin typeface="Comic Sans MS" pitchFamily="66" charset="0"/>
              <a:cs typeface="Arial Unicode MS" charset="0"/>
            </a:endParaRPr>
          </a:p>
          <a:p>
            <a:pPr>
              <a:lnSpc>
                <a:spcPct val="90000"/>
              </a:lnSpc>
              <a:buFontTx/>
              <a:buChar char="-"/>
              <a:defRPr/>
            </a:pPr>
            <a:r>
              <a:rPr lang="en-US" b="1" kern="0" dirty="0">
                <a:latin typeface="Comic Sans MS" pitchFamily="66" charset="0"/>
                <a:cs typeface="Arial Unicode MS" charset="0"/>
              </a:rPr>
              <a:t>COMPACT</a:t>
            </a:r>
          </a:p>
          <a:p>
            <a:pPr lvl="1">
              <a:lnSpc>
                <a:spcPct val="90000"/>
              </a:lnSpc>
              <a:defRPr/>
            </a:pPr>
            <a:r>
              <a:rPr lang="en-US" b="1" kern="0" dirty="0">
                <a:solidFill>
                  <a:srgbClr val="0000FF"/>
                </a:solidFill>
                <a:latin typeface="Comic Sans MS" pitchFamily="66" charset="0"/>
                <a:cs typeface="Arial Unicode MS" charset="0"/>
              </a:rPr>
              <a:t>Fits on FNAL laboratory site</a:t>
            </a:r>
          </a:p>
          <a:p>
            <a:pPr>
              <a:lnSpc>
                <a:spcPct val="90000"/>
              </a:lnSpc>
              <a:buFontTx/>
              <a:buChar char="-"/>
              <a:defRPr/>
            </a:pPr>
            <a:r>
              <a:rPr lang="en-US" b="1" kern="0" dirty="0">
                <a:latin typeface="Comic Sans MS" pitchFamily="66" charset="0"/>
                <a:cs typeface="Arial Unicode MS" charset="0"/>
              </a:rPr>
              <a:t>MULTI-PASS ACCELERATION</a:t>
            </a:r>
          </a:p>
          <a:p>
            <a:pPr lvl="1">
              <a:lnSpc>
                <a:spcPct val="90000"/>
              </a:lnSpc>
              <a:defRPr/>
            </a:pPr>
            <a:r>
              <a:rPr lang="en-US" b="1" kern="0" dirty="0">
                <a:solidFill>
                  <a:srgbClr val="0000FF"/>
                </a:solidFill>
                <a:latin typeface="Comic Sans MS" pitchFamily="66" charset="0"/>
                <a:cs typeface="Arial Unicode MS" charset="0"/>
              </a:rPr>
              <a:t>Cost Effective</a:t>
            </a:r>
          </a:p>
          <a:p>
            <a:pPr>
              <a:lnSpc>
                <a:spcPct val="90000"/>
              </a:lnSpc>
              <a:buFontTx/>
              <a:buChar char="-"/>
              <a:defRPr/>
            </a:pPr>
            <a:r>
              <a:rPr lang="en-US" b="1" kern="0" dirty="0">
                <a:latin typeface="Comic Sans MS" pitchFamily="66" charset="0"/>
                <a:cs typeface="Arial Unicode MS" charset="0"/>
              </a:rPr>
              <a:t>MULTIPASS COLLISIONS IN </a:t>
            </a:r>
            <a:br>
              <a:rPr lang="en-US" b="1" kern="0" dirty="0">
                <a:latin typeface="Comic Sans MS" pitchFamily="66" charset="0"/>
                <a:cs typeface="Arial Unicode MS" charset="0"/>
              </a:rPr>
            </a:br>
            <a:r>
              <a:rPr lang="en-US" b="1" kern="0" dirty="0">
                <a:latin typeface="Comic Sans MS" pitchFamily="66" charset="0"/>
                <a:cs typeface="Arial Unicode MS" charset="0"/>
              </a:rPr>
              <a:t>  A RING  (~1000 turns)</a:t>
            </a:r>
          </a:p>
          <a:p>
            <a:pPr lvl="1">
              <a:lnSpc>
                <a:spcPct val="90000"/>
              </a:lnSpc>
              <a:defRPr/>
            </a:pPr>
            <a:r>
              <a:rPr lang="en-US" b="1" kern="0" dirty="0">
                <a:solidFill>
                  <a:srgbClr val="0000FF"/>
                </a:solidFill>
                <a:latin typeface="Comic Sans MS" pitchFamily="66" charset="0"/>
                <a:cs typeface="Arial Unicode MS" charset="0"/>
              </a:rPr>
              <a:t>Relaxed </a:t>
            </a:r>
            <a:r>
              <a:rPr lang="en-US" b="1" kern="0" dirty="0" err="1">
                <a:solidFill>
                  <a:srgbClr val="0000FF"/>
                </a:solidFill>
                <a:latin typeface="Comic Sans MS" pitchFamily="66" charset="0"/>
                <a:cs typeface="Arial Unicode MS" charset="0"/>
              </a:rPr>
              <a:t>emittance</a:t>
            </a:r>
            <a:r>
              <a:rPr lang="en-US" b="1" kern="0" dirty="0">
                <a:solidFill>
                  <a:srgbClr val="0000FF"/>
                </a:solidFill>
                <a:latin typeface="Comic Sans MS" pitchFamily="66" charset="0"/>
                <a:cs typeface="Arial Unicode MS" charset="0"/>
              </a:rPr>
              <a:t> requirements </a:t>
            </a:r>
            <a:br>
              <a:rPr lang="en-US" b="1" kern="0" dirty="0">
                <a:solidFill>
                  <a:srgbClr val="0000FF"/>
                </a:solidFill>
                <a:latin typeface="Comic Sans MS" pitchFamily="66" charset="0"/>
                <a:cs typeface="Arial Unicode MS" charset="0"/>
              </a:rPr>
            </a:br>
            <a:r>
              <a:rPr lang="en-US" b="1" kern="0" dirty="0">
                <a:solidFill>
                  <a:srgbClr val="0000FF"/>
                </a:solidFill>
                <a:latin typeface="Comic Sans MS" pitchFamily="66" charset="0"/>
                <a:cs typeface="Arial Unicode MS" charset="0"/>
              </a:rPr>
              <a:t>   &amp; hence relaxed tolerances</a:t>
            </a:r>
            <a:r>
              <a:rPr lang="en-US" b="1" kern="0" dirty="0">
                <a:solidFill>
                  <a:schemeClr val="accent2"/>
                </a:solidFill>
                <a:latin typeface="Comic Sans MS" pitchFamily="66" charset="0"/>
                <a:cs typeface="Arial Unicode MS" charset="0"/>
              </a:rPr>
              <a:t/>
            </a:r>
            <a:br>
              <a:rPr lang="en-US" b="1" kern="0" dirty="0">
                <a:solidFill>
                  <a:schemeClr val="accent2"/>
                </a:solidFill>
                <a:latin typeface="Comic Sans MS" pitchFamily="66" charset="0"/>
                <a:cs typeface="Arial Unicode MS" charset="0"/>
              </a:rPr>
            </a:br>
            <a:endParaRPr lang="en-US" b="1" kern="0" dirty="0">
              <a:solidFill>
                <a:schemeClr val="accent2"/>
              </a:solidFill>
              <a:latin typeface="Comic Sans MS" pitchFamily="66" charset="0"/>
              <a:cs typeface="Arial Unicode MS" charset="0"/>
            </a:endParaRPr>
          </a:p>
          <a:p>
            <a:pPr>
              <a:lnSpc>
                <a:spcPct val="90000"/>
              </a:lnSpc>
              <a:buFontTx/>
              <a:buChar char="-"/>
              <a:defRPr/>
            </a:pPr>
            <a:r>
              <a:rPr lang="en-US" b="1" kern="0" dirty="0">
                <a:latin typeface="Comic Sans MS" pitchFamily="66" charset="0"/>
                <a:cs typeface="Arial Unicode MS" charset="0"/>
              </a:rPr>
              <a:t>NARROW ENERGY SPREAD</a:t>
            </a:r>
          </a:p>
          <a:p>
            <a:pPr lvl="1">
              <a:lnSpc>
                <a:spcPct val="90000"/>
              </a:lnSpc>
              <a:defRPr/>
            </a:pPr>
            <a:r>
              <a:rPr lang="en-US" b="1" kern="0" dirty="0">
                <a:solidFill>
                  <a:srgbClr val="0000FF"/>
                </a:solidFill>
                <a:latin typeface="Comic Sans MS" pitchFamily="66" charset="0"/>
                <a:cs typeface="Arial Unicode MS" charset="0"/>
              </a:rPr>
              <a:t>Precision scans, kinematic constraints</a:t>
            </a:r>
          </a:p>
          <a:p>
            <a:pPr>
              <a:lnSpc>
                <a:spcPct val="90000"/>
              </a:lnSpc>
              <a:buFontTx/>
              <a:buChar char="-"/>
              <a:defRPr/>
            </a:pPr>
            <a:r>
              <a:rPr lang="en-US" b="1" kern="0" dirty="0">
                <a:latin typeface="Comic Sans MS" pitchFamily="66" charset="0"/>
                <a:cs typeface="Arial Unicode MS" charset="0"/>
              </a:rPr>
              <a:t>TWO DETECTORS (2 IPs)</a:t>
            </a:r>
            <a:r>
              <a:rPr lang="en-US" b="1" kern="0" dirty="0">
                <a:solidFill>
                  <a:schemeClr val="accent2"/>
                </a:solidFill>
                <a:latin typeface="+mn-lt"/>
                <a:cs typeface="Arial Unicode MS" charset="0"/>
              </a:rPr>
              <a:t/>
            </a:r>
            <a:br>
              <a:rPr lang="en-US" b="1" kern="0" dirty="0">
                <a:solidFill>
                  <a:schemeClr val="accent2"/>
                </a:solidFill>
                <a:latin typeface="+mn-lt"/>
                <a:cs typeface="Arial Unicode MS" charset="0"/>
              </a:rPr>
            </a:br>
            <a:r>
              <a:rPr lang="en-US" b="1" kern="0" dirty="0">
                <a:latin typeface="+mn-lt"/>
                <a:cs typeface="Arial Unicode MS" charset="0"/>
              </a:rPr>
              <a:t>-</a:t>
            </a:r>
            <a:r>
              <a:rPr lang="en-US" b="1" kern="0" dirty="0">
                <a:latin typeface="Symbol" pitchFamily="18" charset="2"/>
                <a:cs typeface="Arial Unicode MS" charset="0"/>
              </a:rPr>
              <a:t>   </a:t>
            </a:r>
            <a:r>
              <a:rPr lang="en-US" b="1" kern="0" dirty="0" err="1">
                <a:latin typeface="Symbol" pitchFamily="18" charset="2"/>
                <a:cs typeface="Arial Unicode MS" charset="0"/>
              </a:rPr>
              <a:t>D</a:t>
            </a:r>
            <a:r>
              <a:rPr lang="en-US" b="1" kern="0" dirty="0" err="1">
                <a:latin typeface="+mn-lt"/>
                <a:cs typeface="Arial Unicode MS" charset="0"/>
              </a:rPr>
              <a:t>T</a:t>
            </a:r>
            <a:r>
              <a:rPr lang="en-US" b="1" kern="0" baseline="-25000" dirty="0" err="1">
                <a:latin typeface="+mn-lt"/>
                <a:cs typeface="Arial Unicode MS" charset="0"/>
              </a:rPr>
              <a:t>bunch</a:t>
            </a:r>
            <a:r>
              <a:rPr lang="en-US" b="1" kern="0" dirty="0">
                <a:latin typeface="+mn-lt"/>
                <a:cs typeface="Arial Unicode MS" charset="0"/>
              </a:rPr>
              <a:t> ~ 10 </a:t>
            </a:r>
            <a:r>
              <a:rPr lang="en-US" b="1" kern="0" dirty="0">
                <a:latin typeface="Symbol" pitchFamily="18" charset="2"/>
                <a:cs typeface="Arial Unicode MS" charset="0"/>
              </a:rPr>
              <a:t>m</a:t>
            </a:r>
            <a:r>
              <a:rPr lang="en-US" b="1" kern="0" dirty="0">
                <a:latin typeface="+mn-lt"/>
                <a:cs typeface="Arial Unicode MS" charset="0"/>
              </a:rPr>
              <a:t>s </a:t>
            </a:r>
            <a:r>
              <a:rPr lang="en-US" b="1" kern="0" dirty="0">
                <a:latin typeface="Comic Sans MS" pitchFamily="66" charset="0"/>
                <a:cs typeface="Arial Unicode MS" charset="0"/>
              </a:rPr>
              <a:t>… (e.g. 4 </a:t>
            </a:r>
            <a:r>
              <a:rPr lang="en-US" b="1" kern="0" dirty="0" err="1">
                <a:latin typeface="Comic Sans MS" pitchFamily="66" charset="0"/>
                <a:cs typeface="Arial Unicode MS" charset="0"/>
              </a:rPr>
              <a:t>TeV</a:t>
            </a:r>
            <a:r>
              <a:rPr lang="en-US" b="1" kern="0" dirty="0">
                <a:latin typeface="Comic Sans MS" pitchFamily="66" charset="0"/>
                <a:cs typeface="Arial Unicode MS" charset="0"/>
              </a:rPr>
              <a:t> collider</a:t>
            </a:r>
            <a:r>
              <a:rPr lang="en-US" b="1" kern="0" dirty="0">
                <a:solidFill>
                  <a:schemeClr val="accent2"/>
                </a:solidFill>
                <a:latin typeface="Comic Sans MS" pitchFamily="66" charset="0"/>
                <a:cs typeface="Arial Unicode MS" charset="0"/>
              </a:rPr>
              <a:t>)</a:t>
            </a:r>
          </a:p>
          <a:p>
            <a:pPr lvl="1">
              <a:lnSpc>
                <a:spcPct val="90000"/>
              </a:lnSpc>
              <a:defRPr/>
            </a:pPr>
            <a:r>
              <a:rPr lang="en-US" b="1" kern="0" dirty="0">
                <a:solidFill>
                  <a:srgbClr val="0000FF"/>
                </a:solidFill>
                <a:latin typeface="Comic Sans MS" pitchFamily="66" charset="0"/>
                <a:cs typeface="Arial Unicode MS" charset="0"/>
              </a:rPr>
              <a:t>Lots of time for readout</a:t>
            </a:r>
          </a:p>
          <a:p>
            <a:pPr lvl="1">
              <a:lnSpc>
                <a:spcPct val="90000"/>
              </a:lnSpc>
              <a:defRPr/>
            </a:pPr>
            <a:r>
              <a:rPr lang="en-US" b="1" kern="0" dirty="0">
                <a:solidFill>
                  <a:srgbClr val="0000FF"/>
                </a:solidFill>
                <a:latin typeface="Comic Sans MS" pitchFamily="66" charset="0"/>
                <a:cs typeface="Arial Unicode MS" charset="0"/>
              </a:rPr>
              <a:t>Backgrounds don’t pile up</a:t>
            </a:r>
          </a:p>
          <a:p>
            <a:pPr>
              <a:lnSpc>
                <a:spcPct val="90000"/>
              </a:lnSpc>
              <a:buFontTx/>
              <a:buChar char="-"/>
              <a:defRPr/>
            </a:pPr>
            <a:r>
              <a:rPr lang="en-US" b="1" kern="0" dirty="0">
                <a:latin typeface="+mn-lt"/>
                <a:cs typeface="Arial Unicode MS" charset="0"/>
              </a:rPr>
              <a:t>(m</a:t>
            </a:r>
            <a:r>
              <a:rPr lang="en-US" b="1" kern="0" baseline="-25000" dirty="0">
                <a:latin typeface="Symbol" pitchFamily="18" charset="2"/>
                <a:cs typeface="Arial Unicode MS" charset="0"/>
              </a:rPr>
              <a:t>m</a:t>
            </a:r>
            <a:r>
              <a:rPr lang="en-US" b="1" kern="0" dirty="0">
                <a:latin typeface="+mn-lt"/>
                <a:cs typeface="Arial Unicode MS" charset="0"/>
              </a:rPr>
              <a:t>/m</a:t>
            </a:r>
            <a:r>
              <a:rPr lang="en-US" b="1" kern="0" baseline="-25000" dirty="0">
                <a:latin typeface="+mn-lt"/>
                <a:cs typeface="Arial Unicode MS" charset="0"/>
              </a:rPr>
              <a:t>e</a:t>
            </a:r>
            <a:r>
              <a:rPr lang="en-US" b="1" kern="0" dirty="0">
                <a:latin typeface="+mn-lt"/>
                <a:cs typeface="Arial Unicode MS" charset="0"/>
              </a:rPr>
              <a:t>)</a:t>
            </a:r>
            <a:r>
              <a:rPr lang="en-US" b="1" kern="0" baseline="30000" dirty="0">
                <a:latin typeface="+mn-lt"/>
                <a:cs typeface="Arial Unicode MS" charset="0"/>
              </a:rPr>
              <a:t>2</a:t>
            </a:r>
            <a:r>
              <a:rPr lang="en-US" b="1" kern="0" dirty="0">
                <a:latin typeface="+mn-lt"/>
                <a:cs typeface="Arial Unicode MS" charset="0"/>
              </a:rPr>
              <a:t> </a:t>
            </a:r>
            <a:r>
              <a:rPr lang="en-US" b="1" kern="0" dirty="0">
                <a:latin typeface="Comic Sans MS" pitchFamily="66" charset="0"/>
                <a:cs typeface="Arial Unicode MS" charset="0"/>
              </a:rPr>
              <a:t>=  ~40000</a:t>
            </a:r>
          </a:p>
          <a:p>
            <a:pPr lvl="1">
              <a:lnSpc>
                <a:spcPct val="90000"/>
              </a:lnSpc>
              <a:defRPr/>
            </a:pPr>
            <a:r>
              <a:rPr lang="en-US" b="1" kern="0" dirty="0">
                <a:solidFill>
                  <a:srgbClr val="0000FF"/>
                </a:solidFill>
                <a:latin typeface="Comic Sans MS" pitchFamily="66" charset="0"/>
                <a:cs typeface="Arial Unicode MS" charset="0"/>
              </a:rPr>
              <a:t>Enhanced s-channel rates for</a:t>
            </a:r>
          </a:p>
          <a:p>
            <a:pPr lvl="1">
              <a:lnSpc>
                <a:spcPct val="90000"/>
              </a:lnSpc>
              <a:defRPr/>
            </a:pPr>
            <a:r>
              <a:rPr lang="en-US" b="1" kern="0" dirty="0">
                <a:solidFill>
                  <a:srgbClr val="0000FF"/>
                </a:solidFill>
                <a:latin typeface="Comic Sans MS" pitchFamily="66" charset="0"/>
                <a:cs typeface="Arial Unicode MS" charset="0"/>
              </a:rPr>
              <a:t>Higgs-like particles</a:t>
            </a:r>
          </a:p>
        </p:txBody>
      </p:sp>
      <p:pic>
        <p:nvPicPr>
          <p:cNvPr id="15" name="Picture 9" descr="Site_Map_072809_REVISED.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029200" y="1371600"/>
            <a:ext cx="4114800"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Content Placeholder 8" descr="MC_site_map_wlabe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600" y="764704"/>
            <a:ext cx="7488832" cy="5690485"/>
          </a:xfrm>
          <a:prstGeom prst="rect">
            <a:avLst/>
          </a:prstGeom>
          <a:noFill/>
          <a:ln>
            <a:noFill/>
          </a:ln>
          <a:extLst>
            <a:ext uri="{909E8E84-426E-40dd-AFC4-6F175D3DCCD1}">
              <a14:hiddenFill xmlns:a14="http://schemas.microsoft.com/office/drawing/2010/main">
                <a:gradFill rotWithShape="1">
                  <a:gsLst>
                    <a:gs pos="0">
                      <a:srgbClr val="000000">
                        <a:alpha val="50000"/>
                      </a:srgbClr>
                    </a:gs>
                    <a:gs pos="39999">
                      <a:srgbClr val="0A128C">
                        <a:alpha val="69999"/>
                      </a:srgbClr>
                    </a:gs>
                    <a:gs pos="70000">
                      <a:srgbClr val="181CC7">
                        <a:alpha val="85000"/>
                      </a:srgbClr>
                    </a:gs>
                    <a:gs pos="88000">
                      <a:srgbClr val="7005D4">
                        <a:alpha val="94000"/>
                      </a:srgbClr>
                    </a:gs>
                    <a:gs pos="100000">
                      <a:srgbClr val="8C3D91"/>
                    </a:gs>
                  </a:gsLst>
                  <a:path path="shape">
                    <a:fillToRect l="100000" t="100000"/>
                  </a:path>
                </a:gra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33</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xit" presetSubtype="0" fill="hold" grpId="0" nodeType="clickEffect">
                                  <p:stCondLst>
                                    <p:cond delay="0"/>
                                  </p:stCondLst>
                                  <p:childTnLst>
                                    <p:animEffect transition="out" filter="dissolv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9" presetClass="exit" presetSubtype="0" fill="hold" grpId="0" nodeType="withEffect">
                                  <p:stCondLst>
                                    <p:cond delay="0"/>
                                  </p:stCondLst>
                                  <p:childTnLst>
                                    <p:animEffect transition="out" filter="dissolve">
                                      <p:cBhvr>
                                        <p:cTn id="9" dur="500"/>
                                        <p:tgtEl>
                                          <p:spTgt spid="9"/>
                                        </p:tgtEl>
                                      </p:cBhvr>
                                    </p:animEffect>
                                    <p:set>
                                      <p:cBhvr>
                                        <p:cTn id="10" dur="1" fill="hold">
                                          <p:stCondLst>
                                            <p:cond delay="499"/>
                                          </p:stCondLst>
                                        </p:cTn>
                                        <p:tgtEl>
                                          <p:spTgt spid="9"/>
                                        </p:tgtEl>
                                        <p:attrNameLst>
                                          <p:attrName>style.visibility</p:attrName>
                                        </p:attrNameLst>
                                      </p:cBhvr>
                                      <p:to>
                                        <p:strVal val="hidden"/>
                                      </p:to>
                                    </p:set>
                                  </p:childTnLst>
                                </p:cTn>
                              </p:par>
                              <p:par>
                                <p:cTn id="11" presetID="9" presetClass="exit" presetSubtype="0" fill="hold" grpId="0" nodeType="withEffect">
                                  <p:stCondLst>
                                    <p:cond delay="0"/>
                                  </p:stCondLst>
                                  <p:childTnLst>
                                    <p:animEffect transition="out" filter="dissolve">
                                      <p:cBhvr>
                                        <p:cTn id="12" dur="500"/>
                                        <p:tgtEl>
                                          <p:spTgt spid="13"/>
                                        </p:tgtEl>
                                      </p:cBhvr>
                                    </p:animEffect>
                                    <p:set>
                                      <p:cBhvr>
                                        <p:cTn id="13" dur="1" fill="hold">
                                          <p:stCondLst>
                                            <p:cond delay="499"/>
                                          </p:stCondLst>
                                        </p:cTn>
                                        <p:tgtEl>
                                          <p:spTgt spid="13"/>
                                        </p:tgtEl>
                                        <p:attrNameLst>
                                          <p:attrName>style.visibility</p:attrName>
                                        </p:attrNameLst>
                                      </p:cBhvr>
                                      <p:to>
                                        <p:strVal val="hidden"/>
                                      </p:to>
                                    </p:set>
                                  </p:childTnLst>
                                </p:cTn>
                              </p:par>
                              <p:par>
                                <p:cTn id="14" presetID="9" presetClass="exit" presetSubtype="0" fill="hold" grpId="0" nodeType="withEffect">
                                  <p:stCondLst>
                                    <p:cond delay="0"/>
                                  </p:stCondLst>
                                  <p:childTnLst>
                                    <p:animEffect transition="out" filter="dissolve">
                                      <p:cBhvr>
                                        <p:cTn id="15" dur="500"/>
                                        <p:tgtEl>
                                          <p:spTgt spid="14"/>
                                        </p:tgtEl>
                                      </p:cBhvr>
                                    </p:animEffect>
                                    <p:set>
                                      <p:cBhvr>
                                        <p:cTn id="16" dur="1" fill="hold">
                                          <p:stCondLst>
                                            <p:cond delay="499"/>
                                          </p:stCondLst>
                                        </p:cTn>
                                        <p:tgtEl>
                                          <p:spTgt spid="14"/>
                                        </p:tgtEl>
                                        <p:attrNameLst>
                                          <p:attrName>style.visibility</p:attrName>
                                        </p:attrNameLst>
                                      </p:cBhvr>
                                      <p:to>
                                        <p:strVal val="hidden"/>
                                      </p:to>
                                    </p:set>
                                  </p:childTnLst>
                                </p:cTn>
                              </p:par>
                              <p:par>
                                <p:cTn id="17" presetID="9" presetClass="exit" presetSubtype="0" fill="hold" nodeType="withEffect">
                                  <p:stCondLst>
                                    <p:cond delay="0"/>
                                  </p:stCondLst>
                                  <p:childTnLst>
                                    <p:animEffect transition="out" filter="dissolve">
                                      <p:cBhvr>
                                        <p:cTn id="18" dur="500"/>
                                        <p:tgtEl>
                                          <p:spTgt spid="15"/>
                                        </p:tgtEl>
                                      </p:cBhvr>
                                    </p:animEffect>
                                    <p:set>
                                      <p:cBhvr>
                                        <p:cTn id="19" dur="1" fill="hold">
                                          <p:stCondLst>
                                            <p:cond delay="499"/>
                                          </p:stCondLst>
                                        </p:cTn>
                                        <p:tgtEl>
                                          <p:spTgt spid="15"/>
                                        </p:tgtEl>
                                        <p:attrNameLst>
                                          <p:attrName>style.visibility</p:attrName>
                                        </p:attrNameLst>
                                      </p:cBhvr>
                                      <p:to>
                                        <p:strVal val="hidden"/>
                                      </p:to>
                                    </p:set>
                                  </p:childTnLst>
                                </p:cTn>
                              </p:par>
                              <p:par>
                                <p:cTn id="20" presetID="9" presetClass="exit" presetSubtype="0" fill="hold" nodeType="withEffect">
                                  <p:stCondLst>
                                    <p:cond delay="0"/>
                                  </p:stCondLst>
                                  <p:childTnLst>
                                    <p:animEffect transition="out" filter="dissolve">
                                      <p:cBhvr>
                                        <p:cTn id="21" dur="500"/>
                                        <p:tgtEl>
                                          <p:spTgt spid="10"/>
                                        </p:tgtEl>
                                      </p:cBhvr>
                                    </p:animEffect>
                                    <p:set>
                                      <p:cBhvr>
                                        <p:cTn id="22" dur="1" fill="hold">
                                          <p:stCondLst>
                                            <p:cond delay="499"/>
                                          </p:stCondLst>
                                        </p:cTn>
                                        <p:tgtEl>
                                          <p:spTgt spid="10"/>
                                        </p:tgtEl>
                                        <p:attrNameLst>
                                          <p:attrName>style.visibility</p:attrName>
                                        </p:attrNameLst>
                                      </p:cBhvr>
                                      <p:to>
                                        <p:strVal val="hidden"/>
                                      </p:to>
                                    </p:set>
                                  </p:childTnLst>
                                </p:cTn>
                              </p:par>
                            </p:childTnLst>
                          </p:cTn>
                        </p:par>
                        <p:par>
                          <p:cTn id="23" fill="hold" nodeType="afterGroup">
                            <p:stCondLst>
                              <p:cond delay="500"/>
                            </p:stCondLst>
                            <p:childTnLst>
                              <p:par>
                                <p:cTn id="24" presetID="23" presetClass="entr" presetSubtype="16"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3" grpId="0" animBg="1"/>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p:txBody>
          <a:bodyPr/>
          <a:lstStyle/>
          <a:p>
            <a:pPr eaLnBrk="1" hangingPunct="1">
              <a:defRPr/>
            </a:pPr>
            <a:r>
              <a:rPr lang="en-US" dirty="0" err="1" smtClean="0"/>
              <a:t>Muon</a:t>
            </a:r>
            <a:r>
              <a:rPr lang="en-US" dirty="0" smtClean="0"/>
              <a:t> Collider Cooling</a:t>
            </a:r>
          </a:p>
        </p:txBody>
      </p:sp>
      <p:pic>
        <p:nvPicPr>
          <p:cNvPr id="39"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650" y="3135313"/>
            <a:ext cx="7019925" cy="274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64517" name="Rectangle 3"/>
          <p:cNvSpPr txBox="1">
            <a:spLocks noChangeArrowheads="1"/>
          </p:cNvSpPr>
          <p:nvPr/>
        </p:nvSpPr>
        <p:spPr bwMode="auto">
          <a:xfrm>
            <a:off x="0" y="981075"/>
            <a:ext cx="9144000" cy="2232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a:lstStyle>
            <a:lvl1pPr marL="342900" indent="-342900">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fontAlgn="base">
              <a:spcBef>
                <a:spcPct val="20000"/>
              </a:spcBef>
              <a:buFontTx/>
              <a:buChar char="•"/>
            </a:pPr>
            <a:r>
              <a:rPr lang="en-US">
                <a:solidFill>
                  <a:srgbClr val="23346C"/>
                </a:solidFill>
              </a:rPr>
              <a:t>Ionization cooling analogous to familiar SR damping process in electron storage rings</a:t>
            </a:r>
          </a:p>
          <a:p>
            <a:pPr lvl="1" fontAlgn="base">
              <a:spcBef>
                <a:spcPct val="20000"/>
              </a:spcBef>
              <a:buFontTx/>
              <a:buChar char="–"/>
            </a:pPr>
            <a:r>
              <a:rPr lang="en-US" b="1">
                <a:solidFill>
                  <a:schemeClr val="folHlink"/>
                </a:solidFill>
                <a:cs typeface="Arial Unicode MS" charset="0"/>
              </a:rPr>
              <a:t>energy loss (SR or </a:t>
            </a:r>
            <a:r>
              <a:rPr lang="en-US" b="1" i="1">
                <a:solidFill>
                  <a:schemeClr val="folHlink"/>
                </a:solidFill>
                <a:cs typeface="Arial Unicode MS" charset="0"/>
              </a:rPr>
              <a:t>dE/ds</a:t>
            </a:r>
            <a:r>
              <a:rPr lang="en-US" b="1">
                <a:solidFill>
                  <a:schemeClr val="folHlink"/>
                </a:solidFill>
                <a:cs typeface="Arial Unicode MS" charset="0"/>
              </a:rPr>
              <a:t>) reduces </a:t>
            </a:r>
            <a:r>
              <a:rPr lang="en-US" b="1" i="1">
                <a:solidFill>
                  <a:schemeClr val="folHlink"/>
                </a:solidFill>
                <a:cs typeface="Arial Unicode MS" charset="0"/>
              </a:rPr>
              <a:t>p</a:t>
            </a:r>
            <a:r>
              <a:rPr lang="en-US" b="1" i="1" baseline="-25000">
                <a:solidFill>
                  <a:schemeClr val="folHlink"/>
                </a:solidFill>
                <a:cs typeface="Arial Unicode MS" charset="0"/>
              </a:rPr>
              <a:t>x</a:t>
            </a:r>
            <a:r>
              <a:rPr lang="en-US" b="1" i="1">
                <a:solidFill>
                  <a:schemeClr val="folHlink"/>
                </a:solidFill>
                <a:cs typeface="Arial Unicode MS" charset="0"/>
              </a:rPr>
              <a:t>, p</a:t>
            </a:r>
            <a:r>
              <a:rPr lang="en-US" b="1" i="1" baseline="-25000">
                <a:solidFill>
                  <a:schemeClr val="folHlink"/>
                </a:solidFill>
                <a:cs typeface="Arial Unicode MS" charset="0"/>
              </a:rPr>
              <a:t>y</a:t>
            </a:r>
            <a:r>
              <a:rPr lang="en-US" b="1" i="1">
                <a:solidFill>
                  <a:schemeClr val="folHlink"/>
                </a:solidFill>
                <a:cs typeface="Arial Unicode MS" charset="0"/>
              </a:rPr>
              <a:t>, p</a:t>
            </a:r>
            <a:r>
              <a:rPr lang="en-US" b="1" i="1" baseline="-25000">
                <a:solidFill>
                  <a:schemeClr val="folHlink"/>
                </a:solidFill>
                <a:cs typeface="Arial Unicode MS" charset="0"/>
              </a:rPr>
              <a:t>z</a:t>
            </a:r>
          </a:p>
          <a:p>
            <a:pPr lvl="1" fontAlgn="base">
              <a:spcBef>
                <a:spcPct val="20000"/>
              </a:spcBef>
              <a:buFontTx/>
              <a:buChar char="–"/>
            </a:pPr>
            <a:r>
              <a:rPr lang="en-US" b="1">
                <a:solidFill>
                  <a:schemeClr val="folHlink"/>
                </a:solidFill>
                <a:cs typeface="Arial Unicode MS" charset="0"/>
              </a:rPr>
              <a:t>energy gain (RF cavities) restores only </a:t>
            </a:r>
            <a:r>
              <a:rPr lang="en-US" b="1" i="1">
                <a:solidFill>
                  <a:schemeClr val="folHlink"/>
                </a:solidFill>
                <a:cs typeface="Arial Unicode MS" charset="0"/>
              </a:rPr>
              <a:t>p</a:t>
            </a:r>
            <a:r>
              <a:rPr lang="en-US" b="1" i="1" baseline="-25000">
                <a:solidFill>
                  <a:schemeClr val="folHlink"/>
                </a:solidFill>
                <a:cs typeface="Arial Unicode MS" charset="0"/>
              </a:rPr>
              <a:t>z</a:t>
            </a:r>
          </a:p>
          <a:p>
            <a:pPr lvl="1" fontAlgn="base">
              <a:spcBef>
                <a:spcPct val="20000"/>
              </a:spcBef>
              <a:buFontTx/>
              <a:buChar char="–"/>
            </a:pPr>
            <a:r>
              <a:rPr lang="en-US" b="1">
                <a:solidFill>
                  <a:schemeClr val="folHlink"/>
                </a:solidFill>
                <a:cs typeface="Arial Unicode MS" charset="0"/>
              </a:rPr>
              <a:t>repeating this reduces </a:t>
            </a:r>
            <a:r>
              <a:rPr lang="en-US" b="1" i="1">
                <a:solidFill>
                  <a:schemeClr val="folHlink"/>
                </a:solidFill>
                <a:cs typeface="Arial Unicode MS" charset="0"/>
              </a:rPr>
              <a:t>p</a:t>
            </a:r>
            <a:r>
              <a:rPr lang="en-US" b="1" i="1" baseline="-25000">
                <a:solidFill>
                  <a:schemeClr val="folHlink"/>
                </a:solidFill>
                <a:cs typeface="Arial Unicode MS" charset="0"/>
              </a:rPr>
              <a:t>x,y</a:t>
            </a:r>
            <a:r>
              <a:rPr lang="en-US" b="1" i="1">
                <a:solidFill>
                  <a:schemeClr val="folHlink"/>
                </a:solidFill>
                <a:cs typeface="Arial Unicode MS" charset="0"/>
              </a:rPr>
              <a:t>/p</a:t>
            </a:r>
            <a:r>
              <a:rPr lang="en-US" b="1" i="1" baseline="-25000">
                <a:solidFill>
                  <a:schemeClr val="folHlink"/>
                </a:solidFill>
                <a:cs typeface="Arial Unicode MS" charset="0"/>
              </a:rPr>
              <a:t>z</a:t>
            </a:r>
            <a:r>
              <a:rPr lang="en-US" b="1">
                <a:solidFill>
                  <a:schemeClr val="folHlink"/>
                </a:solidFill>
                <a:cs typeface="Arial Unicode MS" charset="0"/>
              </a:rPr>
              <a:t> (</a:t>
            </a:r>
            <a:r>
              <a:rPr lang="en-US" b="1">
                <a:solidFill>
                  <a:srgbClr val="FF0000"/>
                </a:solidFill>
                <a:cs typeface="Arial Unicode MS" charset="0"/>
                <a:sym typeface="Symbol" charset="0"/>
              </a:rPr>
              <a:t> 4D cooling</a:t>
            </a:r>
            <a:r>
              <a:rPr lang="en-US" b="1">
                <a:solidFill>
                  <a:schemeClr val="folHlink"/>
                </a:solidFill>
                <a:cs typeface="Arial Unicode MS" charset="0"/>
                <a:sym typeface="Symbol" charset="0"/>
              </a:rPr>
              <a:t>)</a:t>
            </a:r>
          </a:p>
          <a:p>
            <a:pPr lvl="1" fontAlgn="base">
              <a:spcBef>
                <a:spcPct val="20000"/>
              </a:spcBef>
              <a:buFontTx/>
              <a:buChar char="–"/>
            </a:pPr>
            <a:endParaRPr lang="en-US" sz="2400" b="1" i="1">
              <a:solidFill>
                <a:schemeClr val="folHlink"/>
              </a:solidFill>
              <a:cs typeface="Arial Unicode MS" charset="0"/>
              <a:sym typeface="Symbol" charset="0"/>
            </a:endParaRPr>
          </a:p>
        </p:txBody>
      </p:sp>
      <p:grpSp>
        <p:nvGrpSpPr>
          <p:cNvPr id="4" name="Group 3"/>
          <p:cNvGrpSpPr>
            <a:grpSpLocks/>
          </p:cNvGrpSpPr>
          <p:nvPr/>
        </p:nvGrpSpPr>
        <p:grpSpPr bwMode="auto">
          <a:xfrm>
            <a:off x="1619250" y="2708275"/>
            <a:ext cx="5329238" cy="3700463"/>
            <a:chOff x="1691680" y="2753872"/>
            <a:chExt cx="5112568" cy="3516781"/>
          </a:xfrm>
        </p:grpSpPr>
        <p:pic>
          <p:nvPicPr>
            <p:cNvPr id="64519" name="Picture 2" descr="MICE-3D-coolingchanne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680" y="2753872"/>
              <a:ext cx="5112568" cy="3516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20" name="TextBox 2"/>
            <p:cNvSpPr txBox="1">
              <a:spLocks noChangeArrowheads="1"/>
            </p:cNvSpPr>
            <p:nvPr/>
          </p:nvSpPr>
          <p:spPr bwMode="auto">
            <a:xfrm>
              <a:off x="2051720" y="2924944"/>
              <a:ext cx="1210588"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3200">
                  <a:solidFill>
                    <a:srgbClr val="FF0000"/>
                  </a:solidFill>
                </a:rPr>
                <a:t>MICE</a:t>
              </a:r>
            </a:p>
          </p:txBody>
        </p:sp>
      </p:gr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5" name="Slide Number Placeholder 4"/>
          <p:cNvSpPr>
            <a:spLocks noGrp="1"/>
          </p:cNvSpPr>
          <p:nvPr>
            <p:ph type="sldNum" sz="quarter" idx="12"/>
          </p:nvPr>
        </p:nvSpPr>
        <p:spPr/>
        <p:txBody>
          <a:bodyPr/>
          <a:lstStyle/>
          <a:p>
            <a:pPr>
              <a:defRPr/>
            </a:pPr>
            <a:fld id="{24FA7499-4D35-CC47-9C18-6CF7809DBF6A}" type="slidenum">
              <a:rPr lang="en-US" smtClean="0"/>
              <a:pPr>
                <a:defRPr/>
              </a:pPr>
              <a:t>34</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p:txBody>
          <a:bodyPr/>
          <a:lstStyle/>
          <a:p>
            <a:pPr eaLnBrk="1" hangingPunct="1">
              <a:defRPr/>
            </a:pPr>
            <a:r>
              <a:rPr lang="en-US" dirty="0" smtClean="0"/>
              <a:t>MICE Schedule</a:t>
            </a:r>
          </a:p>
        </p:txBody>
      </p:sp>
      <p:pic>
        <p:nvPicPr>
          <p:cNvPr id="66564"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1825" y="981075"/>
            <a:ext cx="7972425"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35</a:t>
            </a:fld>
            <a:endParaRPr lang="en-US"/>
          </a:p>
        </p:txBody>
      </p:sp>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p:txBody>
          <a:bodyPr/>
          <a:lstStyle/>
          <a:p>
            <a:pPr eaLnBrk="1" hangingPunct="1">
              <a:defRPr/>
            </a:pPr>
            <a:r>
              <a:rPr lang="en-US" dirty="0" err="1" smtClean="0"/>
              <a:t>Muon</a:t>
            </a:r>
            <a:r>
              <a:rPr lang="en-US" dirty="0" smtClean="0"/>
              <a:t> Collider Cooling</a:t>
            </a:r>
          </a:p>
        </p:txBody>
      </p:sp>
      <p:sp>
        <p:nvSpPr>
          <p:cNvPr id="68612" name="Rectangle 3"/>
          <p:cNvSpPr txBox="1">
            <a:spLocks noChangeArrowheads="1"/>
          </p:cNvSpPr>
          <p:nvPr/>
        </p:nvSpPr>
        <p:spPr bwMode="auto">
          <a:xfrm>
            <a:off x="0" y="949325"/>
            <a:ext cx="9144000" cy="5575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a:lstStyle>
            <a:lvl1pPr marL="342900" indent="-342900">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fontAlgn="base">
              <a:spcBef>
                <a:spcPct val="20000"/>
              </a:spcBef>
              <a:buFontTx/>
              <a:buChar char="•"/>
            </a:pPr>
            <a:r>
              <a:rPr lang="en-US" sz="2800">
                <a:solidFill>
                  <a:srgbClr val="23346C"/>
                </a:solidFill>
              </a:rPr>
              <a:t>Need 6D cooling (emittance exchange)</a:t>
            </a:r>
          </a:p>
          <a:p>
            <a:pPr lvl="1" fontAlgn="base">
              <a:spcBef>
                <a:spcPct val="20000"/>
              </a:spcBef>
              <a:buFontTx/>
              <a:buChar char="–"/>
            </a:pPr>
            <a:r>
              <a:rPr lang="en-US" sz="1600" b="1">
                <a:solidFill>
                  <a:schemeClr val="folHlink"/>
                </a:solidFill>
                <a:cs typeface="Arial Unicode MS" charset="0"/>
              </a:rPr>
              <a:t>increase energy loss for high-energy compared with low-energy muons</a:t>
            </a:r>
          </a:p>
          <a:p>
            <a:pPr lvl="2" fontAlgn="base">
              <a:spcBef>
                <a:spcPct val="20000"/>
              </a:spcBef>
              <a:buFontTx/>
              <a:buChar char="•"/>
            </a:pPr>
            <a:r>
              <a:rPr lang="en-US" sz="1600">
                <a:cs typeface="Arial Unicode MS" charset="0"/>
              </a:rPr>
              <a:t>put wedge-shaped absorber in dispersive region</a:t>
            </a:r>
          </a:p>
          <a:p>
            <a:pPr lvl="2" fontAlgn="base">
              <a:spcBef>
                <a:spcPct val="20000"/>
              </a:spcBef>
              <a:buFontTx/>
              <a:buChar char="•"/>
            </a:pPr>
            <a:r>
              <a:rPr lang="en-US" sz="1600">
                <a:cs typeface="Arial Unicode MS" charset="0"/>
              </a:rPr>
              <a:t>use extra path length in continuous absorber</a:t>
            </a:r>
          </a:p>
        </p:txBody>
      </p:sp>
      <p:pic>
        <p:nvPicPr>
          <p:cNvPr id="68613" name="Picture 4" descr="44b_6-d_Cooling_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750" y="2325688"/>
            <a:ext cx="4570413"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4225" y="4392613"/>
            <a:ext cx="5173663"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20" name="Text Box 6"/>
          <p:cNvSpPr txBox="1">
            <a:spLocks noChangeArrowheads="1"/>
          </p:cNvSpPr>
          <p:nvPr/>
        </p:nvSpPr>
        <p:spPr bwMode="auto">
          <a:xfrm>
            <a:off x="0" y="4164013"/>
            <a:ext cx="1555750" cy="3667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800">
                <a:solidFill>
                  <a:srgbClr val="0000FF"/>
                </a:solidFill>
                <a:cs typeface="Arial Unicode MS" charset="0"/>
              </a:rPr>
              <a:t>Cooling ring</a:t>
            </a:r>
          </a:p>
        </p:txBody>
      </p:sp>
      <p:sp>
        <p:nvSpPr>
          <p:cNvPr id="21" name="Text Box 7"/>
          <p:cNvSpPr txBox="1">
            <a:spLocks noChangeArrowheads="1"/>
          </p:cNvSpPr>
          <p:nvPr/>
        </p:nvSpPr>
        <p:spPr bwMode="auto">
          <a:xfrm>
            <a:off x="5702300" y="6010275"/>
            <a:ext cx="3176588" cy="366713"/>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ja-JP" altLang="en-US" sz="1800">
                <a:solidFill>
                  <a:srgbClr val="0000FF"/>
                </a:solidFill>
                <a:latin typeface="Arial"/>
                <a:cs typeface="Arial Unicode MS" charset="0"/>
              </a:rPr>
              <a:t>“</a:t>
            </a:r>
            <a:r>
              <a:rPr lang="en-US" sz="1800">
                <a:solidFill>
                  <a:srgbClr val="0000FF"/>
                </a:solidFill>
                <a:cs typeface="Arial Unicode MS" charset="0"/>
              </a:rPr>
              <a:t>Guggenheim</a:t>
            </a:r>
            <a:r>
              <a:rPr lang="ja-JP" altLang="en-US" sz="1800">
                <a:solidFill>
                  <a:srgbClr val="0000FF"/>
                </a:solidFill>
                <a:latin typeface="Arial"/>
                <a:cs typeface="Arial Unicode MS" charset="0"/>
              </a:rPr>
              <a:t>”</a:t>
            </a:r>
            <a:r>
              <a:rPr lang="en-US" sz="1800">
                <a:solidFill>
                  <a:srgbClr val="0000FF"/>
                </a:solidFill>
                <a:cs typeface="Arial Unicode MS" charset="0"/>
              </a:rPr>
              <a:t> channel</a:t>
            </a:r>
          </a:p>
        </p:txBody>
      </p:sp>
      <p:pic>
        <p:nvPicPr>
          <p:cNvPr id="68617" name="Picture 8" descr="channel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78500" y="3486150"/>
            <a:ext cx="3144838"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 Box 9"/>
          <p:cNvSpPr txBox="1">
            <a:spLocks noChangeArrowheads="1"/>
          </p:cNvSpPr>
          <p:nvPr/>
        </p:nvSpPr>
        <p:spPr bwMode="auto">
          <a:xfrm>
            <a:off x="4154488" y="3868738"/>
            <a:ext cx="1555750" cy="3667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800">
                <a:solidFill>
                  <a:srgbClr val="0000FF"/>
                </a:solidFill>
                <a:cs typeface="Arial Unicode MS" charset="0"/>
              </a:rPr>
              <a:t>FOFO Snake</a:t>
            </a:r>
          </a:p>
        </p:txBody>
      </p:sp>
      <p:sp>
        <p:nvSpPr>
          <p:cNvPr id="24" name="Text Box 10"/>
          <p:cNvSpPr txBox="1">
            <a:spLocks noChangeArrowheads="1"/>
          </p:cNvSpPr>
          <p:nvPr/>
        </p:nvSpPr>
        <p:spPr bwMode="auto">
          <a:xfrm>
            <a:off x="5967413" y="4962525"/>
            <a:ext cx="3176587" cy="641350"/>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800">
                <a:solidFill>
                  <a:srgbClr val="0000FF"/>
                </a:solidFill>
                <a:cs typeface="Arial Unicode MS" charset="0"/>
              </a:rPr>
              <a:t>Single pass; avoids injection/extraction issues</a:t>
            </a:r>
          </a:p>
        </p:txBody>
      </p:sp>
      <p:sp>
        <p:nvSpPr>
          <p:cNvPr id="25" name="Line 11"/>
          <p:cNvSpPr>
            <a:spLocks noChangeShapeType="1"/>
          </p:cNvSpPr>
          <p:nvPr/>
        </p:nvSpPr>
        <p:spPr bwMode="auto">
          <a:xfrm flipH="1">
            <a:off x="6946900" y="5664200"/>
            <a:ext cx="300038" cy="217488"/>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Unicode MS" charset="0"/>
            </a:endParaRPr>
          </a:p>
        </p:txBody>
      </p:sp>
      <p:sp>
        <p:nvSpPr>
          <p:cNvPr id="26" name="Line 12"/>
          <p:cNvSpPr>
            <a:spLocks noChangeShapeType="1"/>
          </p:cNvSpPr>
          <p:nvPr/>
        </p:nvSpPr>
        <p:spPr bwMode="auto">
          <a:xfrm flipH="1" flipV="1">
            <a:off x="5786438" y="5734050"/>
            <a:ext cx="1146175" cy="149225"/>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Unicode MS" charset="0"/>
            </a:endParaRPr>
          </a:p>
        </p:txBody>
      </p:sp>
      <p:sp>
        <p:nvSpPr>
          <p:cNvPr id="27" name="Line 13"/>
          <p:cNvSpPr>
            <a:spLocks noChangeShapeType="1"/>
          </p:cNvSpPr>
          <p:nvPr/>
        </p:nvSpPr>
        <p:spPr bwMode="auto">
          <a:xfrm flipV="1">
            <a:off x="6715125" y="4532313"/>
            <a:ext cx="68263" cy="409575"/>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Unicode MS" charset="0"/>
            </a:endParaRPr>
          </a:p>
        </p:txBody>
      </p:sp>
      <p:pic>
        <p:nvPicPr>
          <p:cNvPr id="68623" name="Picture 14" descr="MuonsInc_log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6613" y="2398713"/>
            <a:ext cx="1352550" cy="54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Picture 15" descr="ASC08-1 period HS sructures with labels colorful"/>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742113" y="1773238"/>
            <a:ext cx="1933575" cy="168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CCCCCC">
                      <a:alpha val="74998"/>
                    </a:srgbClr>
                  </a:outerShdw>
                </a:effectLst>
              </a14:hiddenEffects>
            </a:ext>
          </a:extLst>
        </p:spPr>
      </p:pic>
      <p:sp>
        <p:nvSpPr>
          <p:cNvPr id="30" name="Text Box 16"/>
          <p:cNvSpPr txBox="1">
            <a:spLocks noChangeArrowheads="1"/>
          </p:cNvSpPr>
          <p:nvPr/>
        </p:nvSpPr>
        <p:spPr bwMode="auto">
          <a:xfrm>
            <a:off x="5632450" y="2957513"/>
            <a:ext cx="777875" cy="36671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sz="1800">
                <a:solidFill>
                  <a:srgbClr val="0000FF"/>
                </a:solidFill>
                <a:cs typeface="Arial Unicode MS" charset="0"/>
              </a:rPr>
              <a:t>HCC</a:t>
            </a:r>
          </a:p>
        </p:txBody>
      </p:sp>
      <p:sp>
        <p:nvSpPr>
          <p:cNvPr id="31" name="Line 17"/>
          <p:cNvSpPr>
            <a:spLocks noChangeShapeType="1"/>
          </p:cNvSpPr>
          <p:nvPr/>
        </p:nvSpPr>
        <p:spPr bwMode="auto">
          <a:xfrm flipH="1" flipV="1">
            <a:off x="8366125" y="2790825"/>
            <a:ext cx="777875" cy="844550"/>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Unicode MS" charset="0"/>
            </a:endParaRPr>
          </a:p>
        </p:txBody>
      </p:sp>
      <p:sp>
        <p:nvSpPr>
          <p:cNvPr id="32" name="Line 18"/>
          <p:cNvSpPr>
            <a:spLocks noChangeShapeType="1"/>
          </p:cNvSpPr>
          <p:nvPr/>
        </p:nvSpPr>
        <p:spPr bwMode="auto">
          <a:xfrm flipH="1">
            <a:off x="8626475" y="3648075"/>
            <a:ext cx="517525" cy="1295400"/>
          </a:xfrm>
          <a:prstGeom prst="line">
            <a:avLst/>
          </a:prstGeom>
          <a:noFill/>
          <a:ln w="38100">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Arial Unicode MS"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36</a:t>
            </a:fld>
            <a:endParaRPr lang="en-US"/>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p:txBody>
          <a:bodyPr/>
          <a:lstStyle/>
          <a:p>
            <a:pPr eaLnBrk="1" hangingPunct="1">
              <a:defRPr/>
            </a:pPr>
            <a:r>
              <a:rPr lang="en-US" dirty="0" err="1" smtClean="0"/>
              <a:t>Muon</a:t>
            </a:r>
            <a:r>
              <a:rPr lang="en-US" dirty="0" smtClean="0"/>
              <a:t> Collider Cooling</a:t>
            </a:r>
          </a:p>
        </p:txBody>
      </p:sp>
      <p:grpSp>
        <p:nvGrpSpPr>
          <p:cNvPr id="33" name="Group 16"/>
          <p:cNvGrpSpPr>
            <a:grpSpLocks/>
          </p:cNvGrpSpPr>
          <p:nvPr/>
        </p:nvGrpSpPr>
        <p:grpSpPr bwMode="auto">
          <a:xfrm>
            <a:off x="152400" y="3200400"/>
            <a:ext cx="5064125" cy="3429000"/>
            <a:chOff x="838200" y="1412875"/>
            <a:chExt cx="7188227" cy="4606925"/>
          </a:xfrm>
        </p:grpSpPr>
        <p:grpSp>
          <p:nvGrpSpPr>
            <p:cNvPr id="70665" name="Group 9"/>
            <p:cNvGrpSpPr>
              <a:grpSpLocks/>
            </p:cNvGrpSpPr>
            <p:nvPr/>
          </p:nvGrpSpPr>
          <p:grpSpPr bwMode="auto">
            <a:xfrm>
              <a:off x="838200" y="1412875"/>
              <a:ext cx="7086600" cy="4606925"/>
              <a:chOff x="528" y="890"/>
              <a:chExt cx="4464" cy="2902"/>
            </a:xfrm>
          </p:grpSpPr>
          <p:pic>
            <p:nvPicPr>
              <p:cNvPr id="7066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 y="890"/>
                <a:ext cx="4464" cy="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69" name="Text Box 8"/>
              <p:cNvSpPr txBox="1">
                <a:spLocks noChangeArrowheads="1"/>
              </p:cNvSpPr>
              <p:nvPr/>
            </p:nvSpPr>
            <p:spPr bwMode="auto">
              <a:xfrm rot="-2340089">
                <a:off x="1776" y="3504"/>
                <a:ext cx="1116" cy="17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200" i="1"/>
                  <a:t>Key component models</a:t>
                </a:r>
              </a:p>
            </p:txBody>
          </p:sp>
        </p:grpSp>
        <p:sp>
          <p:nvSpPr>
            <p:cNvPr id="70666" name="TextBox 8"/>
            <p:cNvSpPr txBox="1">
              <a:spLocks noChangeArrowheads="1"/>
            </p:cNvSpPr>
            <p:nvPr/>
          </p:nvSpPr>
          <p:spPr bwMode="auto">
            <a:xfrm>
              <a:off x="6678943" y="3460397"/>
              <a:ext cx="748923"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a:t>NOW</a:t>
              </a:r>
            </a:p>
          </p:txBody>
        </p:sp>
        <p:sp>
          <p:nvSpPr>
            <p:cNvPr id="70667" name="TextBox 15"/>
            <p:cNvSpPr txBox="1">
              <a:spLocks noChangeArrowheads="1"/>
            </p:cNvSpPr>
            <p:nvPr/>
          </p:nvSpPr>
          <p:spPr bwMode="auto">
            <a:xfrm>
              <a:off x="6678943" y="3869902"/>
              <a:ext cx="1347484" cy="36933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a:t>MAP PLAN</a:t>
              </a:r>
            </a:p>
          </p:txBody>
        </p:sp>
      </p:grpSp>
      <p:sp>
        <p:nvSpPr>
          <p:cNvPr id="14" name="Rectangle 3"/>
          <p:cNvSpPr txBox="1">
            <a:spLocks noChangeArrowheads="1"/>
          </p:cNvSpPr>
          <p:nvPr/>
        </p:nvSpPr>
        <p:spPr bwMode="auto">
          <a:xfrm>
            <a:off x="0" y="1008063"/>
            <a:ext cx="9144000" cy="5373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a:lstStyle>
            <a:lvl1pPr marL="176213" indent="-176213" algn="l" rtl="0" eaLnBrk="0" fontAlgn="base" hangingPunct="0">
              <a:spcBef>
                <a:spcPct val="20000"/>
              </a:spcBef>
              <a:spcAft>
                <a:spcPct val="0"/>
              </a:spcAft>
              <a:buChar char="•"/>
              <a:defRPr sz="2400" b="1">
                <a:solidFill>
                  <a:schemeClr val="tx1"/>
                </a:solidFill>
                <a:latin typeface="+mn-lt"/>
                <a:ea typeface="+mn-ea"/>
                <a:cs typeface="+mn-cs"/>
              </a:defRPr>
            </a:lvl1pPr>
            <a:lvl2pPr marL="571500" indent="-280988" algn="l" rtl="0" eaLnBrk="0" fontAlgn="base" hangingPunct="0">
              <a:spcBef>
                <a:spcPct val="20000"/>
              </a:spcBef>
              <a:spcAft>
                <a:spcPct val="0"/>
              </a:spcAft>
              <a:buChar char="—"/>
              <a:defRPr b="1">
                <a:solidFill>
                  <a:srgbClr val="0000FF"/>
                </a:solidFill>
                <a:latin typeface="+mn-lt"/>
                <a:ea typeface="+mn-ea"/>
              </a:defRPr>
            </a:lvl2pPr>
            <a:lvl3pPr marL="803275" indent="-117475" algn="l" rtl="0" eaLnBrk="0" fontAlgn="base" hangingPunct="0">
              <a:spcBef>
                <a:spcPct val="20000"/>
              </a:spcBef>
              <a:spcAft>
                <a:spcPct val="0"/>
              </a:spcAft>
              <a:buSzPct val="60000"/>
              <a:buChar char="o"/>
              <a:defRPr b="1">
                <a:solidFill>
                  <a:schemeClr val="tx1"/>
                </a:solidFill>
                <a:latin typeface="+mn-lt"/>
                <a:ea typeface="+mn-ea"/>
              </a:defRPr>
            </a:lvl3pPr>
            <a:lvl4pPr marL="1143000" indent="-225425" algn="l" rtl="0" eaLnBrk="0" fontAlgn="base" hangingPunct="0">
              <a:spcBef>
                <a:spcPct val="20000"/>
              </a:spcBef>
              <a:spcAft>
                <a:spcPct val="0"/>
              </a:spcAft>
              <a:buChar char="–"/>
              <a:defRPr b="1">
                <a:solidFill>
                  <a:srgbClr val="008000"/>
                </a:solidFill>
                <a:latin typeface="+mn-lt"/>
                <a:ea typeface="+mn-ea"/>
              </a:defRPr>
            </a:lvl4pPr>
            <a:lvl5pPr marL="1428750" indent="-171450" algn="l" rtl="0" eaLnBrk="0" fontAlgn="base" hangingPunct="0">
              <a:spcBef>
                <a:spcPct val="20000"/>
              </a:spcBef>
              <a:spcAft>
                <a:spcPct val="0"/>
              </a:spcAft>
              <a:buSzPct val="60000"/>
              <a:buFont typeface="Symbol" charset="0"/>
              <a:buChar char="¨"/>
              <a:defRPr b="1">
                <a:solidFill>
                  <a:srgbClr val="D60093"/>
                </a:solidFill>
                <a:latin typeface="+mn-lt"/>
                <a:ea typeface="+mn-ea"/>
              </a:defRPr>
            </a:lvl5pPr>
            <a:lvl6pPr marL="1885950" indent="-171450" algn="l" rtl="0" eaLnBrk="0" fontAlgn="base" hangingPunct="0">
              <a:spcBef>
                <a:spcPct val="20000"/>
              </a:spcBef>
              <a:spcAft>
                <a:spcPct val="0"/>
              </a:spcAft>
              <a:buSzPct val="60000"/>
              <a:buFont typeface="Symbol" charset="0"/>
              <a:buChar char="¨"/>
              <a:defRPr b="1">
                <a:solidFill>
                  <a:srgbClr val="D60093"/>
                </a:solidFill>
                <a:latin typeface="+mn-lt"/>
                <a:ea typeface="+mn-ea"/>
              </a:defRPr>
            </a:lvl6pPr>
            <a:lvl7pPr marL="2343150" indent="-171450" algn="l" rtl="0" eaLnBrk="0" fontAlgn="base" hangingPunct="0">
              <a:spcBef>
                <a:spcPct val="20000"/>
              </a:spcBef>
              <a:spcAft>
                <a:spcPct val="0"/>
              </a:spcAft>
              <a:buSzPct val="60000"/>
              <a:buFont typeface="Symbol" charset="0"/>
              <a:buChar char="¨"/>
              <a:defRPr b="1">
                <a:solidFill>
                  <a:srgbClr val="D60093"/>
                </a:solidFill>
                <a:latin typeface="+mn-lt"/>
                <a:ea typeface="+mn-ea"/>
              </a:defRPr>
            </a:lvl7pPr>
            <a:lvl8pPr marL="2800350" indent="-171450" algn="l" rtl="0" eaLnBrk="0" fontAlgn="base" hangingPunct="0">
              <a:spcBef>
                <a:spcPct val="20000"/>
              </a:spcBef>
              <a:spcAft>
                <a:spcPct val="0"/>
              </a:spcAft>
              <a:buSzPct val="60000"/>
              <a:buFont typeface="Symbol" charset="0"/>
              <a:buChar char="¨"/>
              <a:defRPr b="1">
                <a:solidFill>
                  <a:srgbClr val="D60093"/>
                </a:solidFill>
                <a:latin typeface="+mn-lt"/>
                <a:ea typeface="+mn-ea"/>
              </a:defRPr>
            </a:lvl8pPr>
            <a:lvl9pPr marL="3257550" indent="-171450" algn="l" rtl="0" eaLnBrk="0" fontAlgn="base" hangingPunct="0">
              <a:spcBef>
                <a:spcPct val="20000"/>
              </a:spcBef>
              <a:spcAft>
                <a:spcPct val="0"/>
              </a:spcAft>
              <a:buSzPct val="60000"/>
              <a:buFont typeface="Symbol" charset="0"/>
              <a:buChar char="¨"/>
              <a:defRPr b="1">
                <a:solidFill>
                  <a:srgbClr val="D60093"/>
                </a:solidFill>
                <a:latin typeface="+mn-lt"/>
                <a:ea typeface="+mn-ea"/>
              </a:defRPr>
            </a:lvl9pPr>
          </a:lstStyle>
          <a:p>
            <a:pPr>
              <a:defRPr/>
            </a:pPr>
            <a:r>
              <a:rPr lang="en-US" kern="0" dirty="0" smtClean="0">
                <a:solidFill>
                  <a:srgbClr val="000000"/>
                </a:solidFill>
                <a:latin typeface="+mj-lt"/>
                <a:ea typeface="ＭＳ Ｐゴシック"/>
              </a:rPr>
              <a:t>Final cooling to 25 </a:t>
            </a:r>
            <a:r>
              <a:rPr lang="en-US" kern="0" dirty="0" smtClean="0">
                <a:solidFill>
                  <a:srgbClr val="000000"/>
                </a:solidFill>
                <a:latin typeface="+mj-lt"/>
                <a:ea typeface="ＭＳ Ｐゴシック"/>
                <a:sym typeface="Symbol" charset="0"/>
              </a:rPr>
              <a:t>m </a:t>
            </a:r>
            <a:r>
              <a:rPr lang="en-US" kern="0" dirty="0" err="1" smtClean="0">
                <a:solidFill>
                  <a:srgbClr val="000000"/>
                </a:solidFill>
                <a:latin typeface="+mj-lt"/>
                <a:ea typeface="ＭＳ Ｐゴシック"/>
                <a:sym typeface="Symbol" charset="0"/>
              </a:rPr>
              <a:t>emittance</a:t>
            </a:r>
            <a:r>
              <a:rPr lang="en-US" kern="0" dirty="0" smtClean="0">
                <a:solidFill>
                  <a:srgbClr val="000000"/>
                </a:solidFill>
                <a:latin typeface="+mj-lt"/>
                <a:ea typeface="ＭＳ Ｐゴシック"/>
                <a:sym typeface="Symbol" charset="0"/>
              </a:rPr>
              <a:t> requires strong solenoids</a:t>
            </a:r>
          </a:p>
          <a:p>
            <a:pPr lvl="1">
              <a:defRPr/>
            </a:pPr>
            <a:r>
              <a:rPr lang="en-US" sz="1800" kern="0" dirty="0" smtClean="0">
                <a:latin typeface="+mj-lt"/>
                <a:ea typeface="ＭＳ Ｐゴシック"/>
                <a:cs typeface="Arial Unicode MS" charset="0"/>
                <a:sym typeface="Symbol" charset="0"/>
              </a:rPr>
              <a:t>not exactly a catalog item  R&amp;D effort</a:t>
            </a:r>
          </a:p>
          <a:p>
            <a:pPr lvl="1">
              <a:defRPr/>
            </a:pPr>
            <a:r>
              <a:rPr lang="en-US" sz="1800" kern="0" dirty="0" smtClean="0">
                <a:latin typeface="+mj-lt"/>
                <a:ea typeface="ＭＳ Ｐゴシック"/>
                <a:cs typeface="Arial Unicode MS" charset="0"/>
                <a:sym typeface="Symbol" charset="0"/>
              </a:rPr>
              <a:t>latest design uses 30 T</a:t>
            </a:r>
            <a:endParaRPr lang="en-US" sz="900" kern="0" dirty="0" smtClean="0">
              <a:latin typeface="+mj-lt"/>
              <a:ea typeface="ＭＳ Ｐゴシック"/>
              <a:cs typeface="Arial Unicode MS" charset="0"/>
              <a:sym typeface="Symbol" charset="0"/>
            </a:endParaRPr>
          </a:p>
          <a:p>
            <a:pPr>
              <a:defRPr/>
            </a:pPr>
            <a:r>
              <a:rPr lang="en-US" kern="0" dirty="0" smtClean="0">
                <a:solidFill>
                  <a:srgbClr val="000000"/>
                </a:solidFill>
                <a:latin typeface="+mj-lt"/>
                <a:ea typeface="ＭＳ Ｐゴシック"/>
                <a:sym typeface="Symbol" charset="0"/>
              </a:rPr>
              <a:t>45 T hybrid device exists</a:t>
            </a:r>
          </a:p>
          <a:p>
            <a:pPr lvl="1">
              <a:defRPr/>
            </a:pPr>
            <a:r>
              <a:rPr lang="en-US" sz="1800" kern="0" dirty="0" smtClean="0">
                <a:latin typeface="+mj-lt"/>
                <a:ea typeface="ＭＳ Ｐゴシック"/>
                <a:cs typeface="Arial Unicode MS" charset="0"/>
                <a:sym typeface="Symbol" charset="0"/>
              </a:rPr>
              <a:t>very high power device, so not a good </a:t>
            </a:r>
            <a:r>
              <a:rPr lang="ja-JP" altLang="en-US" sz="1800" kern="0" dirty="0" smtClean="0">
                <a:latin typeface="+mj-lt"/>
                <a:ea typeface="ＭＳ Ｐゴシック"/>
                <a:cs typeface="Arial Unicode MS" charset="0"/>
                <a:sym typeface="Symbol" charset="0"/>
              </a:rPr>
              <a:t>“</a:t>
            </a:r>
            <a:r>
              <a:rPr lang="en-US" sz="1800" kern="0" dirty="0" smtClean="0">
                <a:latin typeface="+mj-lt"/>
                <a:ea typeface="ＭＳ Ｐゴシック"/>
                <a:cs typeface="Arial Unicode MS" charset="0"/>
                <a:sym typeface="Symbol" charset="0"/>
              </a:rPr>
              <a:t>role model</a:t>
            </a:r>
            <a:r>
              <a:rPr lang="ja-JP" altLang="en-US" sz="1800" kern="0" dirty="0" smtClean="0">
                <a:latin typeface="+mj-lt"/>
                <a:ea typeface="ＭＳ Ｐゴシック"/>
                <a:cs typeface="Arial Unicode MS" charset="0"/>
                <a:sym typeface="Symbol" charset="0"/>
              </a:rPr>
              <a:t>”</a:t>
            </a:r>
            <a:endParaRPr lang="en-US" sz="1800" kern="0" dirty="0" smtClean="0">
              <a:latin typeface="+mj-lt"/>
              <a:ea typeface="ＭＳ Ｐゴシック"/>
              <a:cs typeface="Arial Unicode MS" charset="0"/>
              <a:sym typeface="Symbol" charset="0"/>
            </a:endParaRPr>
          </a:p>
          <a:p>
            <a:pPr lvl="1">
              <a:defRPr/>
            </a:pPr>
            <a:r>
              <a:rPr lang="en-US" sz="1800" kern="0" dirty="0" smtClean="0">
                <a:latin typeface="+mj-lt"/>
                <a:ea typeface="ＭＳ Ｐゴシック"/>
                <a:cs typeface="Arial Unicode MS" charset="0"/>
                <a:sym typeface="Symbol" charset="0"/>
              </a:rPr>
              <a:t>exploring use of HTS for this task</a:t>
            </a:r>
          </a:p>
        </p:txBody>
      </p:sp>
      <p:grpSp>
        <p:nvGrpSpPr>
          <p:cNvPr id="3" name="Group 2"/>
          <p:cNvGrpSpPr>
            <a:grpSpLocks/>
          </p:cNvGrpSpPr>
          <p:nvPr/>
        </p:nvGrpSpPr>
        <p:grpSpPr bwMode="auto">
          <a:xfrm>
            <a:off x="5364163" y="2565400"/>
            <a:ext cx="3671887" cy="2087563"/>
            <a:chOff x="5364088" y="2564904"/>
            <a:chExt cx="3672408" cy="2088232"/>
          </a:xfrm>
        </p:grpSpPr>
        <p:pic>
          <p:nvPicPr>
            <p:cNvPr id="1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088" y="3114355"/>
              <a:ext cx="3672408" cy="15387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sp>
          <p:nvSpPr>
            <p:cNvPr id="16" name="Text Box 5"/>
            <p:cNvSpPr txBox="1">
              <a:spLocks noChangeArrowheads="1"/>
            </p:cNvSpPr>
            <p:nvPr/>
          </p:nvSpPr>
          <p:spPr bwMode="auto">
            <a:xfrm>
              <a:off x="6805743" y="2564904"/>
              <a:ext cx="2116437" cy="397002"/>
            </a:xfrm>
            <a:prstGeom prst="rect">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defRPr/>
              </a:pPr>
              <a:r>
                <a:rPr lang="en-US">
                  <a:solidFill>
                    <a:srgbClr val="FF0000"/>
                  </a:solidFill>
                  <a:cs typeface="Arial Unicode MS" charset="0"/>
                </a:rPr>
                <a:t>Palmer, Fernow</a:t>
              </a:r>
            </a:p>
          </p:txBody>
        </p:sp>
      </p:grpSp>
      <p:sp>
        <p:nvSpPr>
          <p:cNvPr id="2" name="TextBox 1"/>
          <p:cNvSpPr txBox="1"/>
          <p:nvPr/>
        </p:nvSpPr>
        <p:spPr>
          <a:xfrm rot="19555432">
            <a:off x="187003" y="2955305"/>
            <a:ext cx="8424936" cy="1323439"/>
          </a:xfrm>
          <a:prstGeom prst="rect">
            <a:avLst/>
          </a:prstGeom>
          <a:solidFill>
            <a:srgbClr val="C0504D"/>
          </a:solidFill>
        </p:spPr>
        <p:txBody>
          <a:bodyPr wrap="square" rtlCol="0">
            <a:spAutoFit/>
          </a:bodyPr>
          <a:lstStyle/>
          <a:p>
            <a:r>
              <a:rPr lang="en-US" dirty="0" smtClean="0"/>
              <a:t>P5 Recommendation </a:t>
            </a:r>
            <a:r>
              <a:rPr lang="en-US" dirty="0"/>
              <a:t>25 : Reassess the </a:t>
            </a:r>
            <a:r>
              <a:rPr lang="en-US" dirty="0" err="1"/>
              <a:t>Muon</a:t>
            </a:r>
            <a:r>
              <a:rPr lang="en-US" dirty="0"/>
              <a:t> </a:t>
            </a:r>
            <a:r>
              <a:rPr lang="en-US" dirty="0" smtClean="0"/>
              <a:t>Accelerator Program </a:t>
            </a:r>
            <a:r>
              <a:rPr lang="en-US" dirty="0"/>
              <a:t>(MAP). Incorporate into the GARD program </a:t>
            </a:r>
            <a:r>
              <a:rPr lang="en-US" dirty="0" smtClean="0"/>
              <a:t>the MAP </a:t>
            </a:r>
            <a:r>
              <a:rPr lang="en-US" dirty="0"/>
              <a:t>activities that are of general importance to </a:t>
            </a:r>
            <a:r>
              <a:rPr lang="en-US" dirty="0" smtClean="0"/>
              <a:t>accelerator R</a:t>
            </a:r>
            <a:r>
              <a:rPr lang="en-US" dirty="0"/>
              <a:t>&amp;D, and consult with international partners on the </a:t>
            </a:r>
            <a:r>
              <a:rPr lang="en-US" dirty="0" smtClean="0"/>
              <a:t>early termination </a:t>
            </a:r>
            <a:r>
              <a:rPr lang="en-US" dirty="0"/>
              <a:t>of MICE.</a:t>
            </a:r>
            <a:endParaRPr lang="en-US" dirty="0"/>
          </a:p>
        </p:txBody>
      </p:sp>
      <p:sp>
        <p:nvSpPr>
          <p:cNvPr id="4" name="Date Placeholder 3"/>
          <p:cNvSpPr>
            <a:spLocks noGrp="1"/>
          </p:cNvSpPr>
          <p:nvPr>
            <p:ph type="dt" sz="half" idx="10"/>
          </p:nvPr>
        </p:nvSpPr>
        <p:spPr/>
        <p:txBody>
          <a:bodyPr/>
          <a:lstStyle/>
          <a:p>
            <a:pPr>
              <a:defRPr/>
            </a:pPr>
            <a:r>
              <a:rPr lang="en-GB" smtClean="0"/>
              <a:t>B. Foster - Natal - 10/14</a:t>
            </a:r>
            <a:endParaRPr lang="en-US"/>
          </a:p>
        </p:txBody>
      </p:sp>
      <p:sp>
        <p:nvSpPr>
          <p:cNvPr id="6" name="Slide Number Placeholder 5"/>
          <p:cNvSpPr>
            <a:spLocks noGrp="1"/>
          </p:cNvSpPr>
          <p:nvPr>
            <p:ph type="sldNum" sz="quarter" idx="12"/>
          </p:nvPr>
        </p:nvSpPr>
        <p:spPr/>
        <p:txBody>
          <a:bodyPr/>
          <a:lstStyle/>
          <a:p>
            <a:pPr>
              <a:defRPr/>
            </a:pPr>
            <a:fld id="{24FA7499-4D35-CC47-9C18-6CF7809DBF6A}" type="slidenum">
              <a:rPr lang="en-US" smtClean="0"/>
              <a:pPr>
                <a:defRPr/>
              </a:pPr>
              <a:t>37</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49" presetClass="entr" presetSubtype="0" decel="100000" fill="hold" grpId="0" nodeType="click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 calcmode="lin" valueType="num">
                                      <p:cBhvr>
                                        <p:cTn id="18" dur="500" fill="hold"/>
                                        <p:tgtEl>
                                          <p:spTgt spid="2"/>
                                        </p:tgtEl>
                                        <p:attrNameLst>
                                          <p:attrName>style.rotation</p:attrName>
                                        </p:attrNameLst>
                                      </p:cBhvr>
                                      <p:tavLst>
                                        <p:tav tm="0">
                                          <p:val>
                                            <p:fltVal val="360"/>
                                          </p:val>
                                        </p:tav>
                                        <p:tav tm="100000">
                                          <p:val>
                                            <p:fltVal val="0"/>
                                          </p:val>
                                        </p:tav>
                                      </p:tavLst>
                                    </p:anim>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1" name="Rectangle 5"/>
          <p:cNvSpPr>
            <a:spLocks noGrp="1" noChangeArrowheads="1"/>
          </p:cNvSpPr>
          <p:nvPr>
            <p:ph type="title"/>
          </p:nvPr>
        </p:nvSpPr>
        <p:spPr/>
        <p:txBody>
          <a:bodyPr/>
          <a:lstStyle/>
          <a:p>
            <a:pPr eaLnBrk="1" hangingPunct="1">
              <a:defRPr/>
            </a:pPr>
            <a:r>
              <a:rPr lang="en-US" dirty="0" err="1" smtClean="0"/>
              <a:t>LHeC</a:t>
            </a:r>
            <a:r>
              <a:rPr lang="en-US" dirty="0" smtClean="0"/>
              <a:t> (FCC-eh) </a:t>
            </a:r>
            <a:r>
              <a:rPr lang="en-US" dirty="0" err="1" smtClean="0"/>
              <a:t>Linac</a:t>
            </a:r>
            <a:r>
              <a:rPr lang="en-US" dirty="0" smtClean="0"/>
              <a:t> </a:t>
            </a:r>
            <a:r>
              <a:rPr lang="en-US" dirty="0" smtClean="0"/>
              <a:t/>
            </a:r>
            <a:br>
              <a:rPr lang="en-US" dirty="0" smtClean="0"/>
            </a:br>
            <a:r>
              <a:rPr lang="en-US" dirty="0" smtClean="0"/>
              <a:t>Option</a:t>
            </a:r>
            <a:endParaRPr lang="en-US" dirty="0" smtClean="0"/>
          </a:p>
        </p:txBody>
      </p:sp>
      <p:pic>
        <p:nvPicPr>
          <p:cNvPr id="7475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308850" y="28575"/>
            <a:ext cx="1585913"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a:grpSpLocks/>
          </p:cNvGrpSpPr>
          <p:nvPr/>
        </p:nvGrpSpPr>
        <p:grpSpPr bwMode="auto">
          <a:xfrm>
            <a:off x="-36513" y="1012825"/>
            <a:ext cx="4941888" cy="3354388"/>
            <a:chOff x="-36512" y="1012666"/>
            <a:chExt cx="4941888" cy="3354894"/>
          </a:xfrm>
        </p:grpSpPr>
        <p:pic>
          <p:nvPicPr>
            <p:cNvPr id="74764" name="Pictur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6512" y="1268760"/>
              <a:ext cx="4941888" cy="309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65" name="TextBox 9"/>
            <p:cNvSpPr txBox="1">
              <a:spLocks noChangeArrowheads="1"/>
            </p:cNvSpPr>
            <p:nvPr/>
          </p:nvSpPr>
          <p:spPr bwMode="auto">
            <a:xfrm>
              <a:off x="1187624" y="1012666"/>
              <a:ext cx="23983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b="1">
                  <a:solidFill>
                    <a:srgbClr val="FF0000"/>
                  </a:solidFill>
                </a:rPr>
                <a:t>THREE-PASS ERL </a:t>
              </a:r>
            </a:p>
          </p:txBody>
        </p:sp>
      </p:grpSp>
      <p:grpSp>
        <p:nvGrpSpPr>
          <p:cNvPr id="11" name="Group 10"/>
          <p:cNvGrpSpPr>
            <a:grpSpLocks/>
          </p:cNvGrpSpPr>
          <p:nvPr/>
        </p:nvGrpSpPr>
        <p:grpSpPr bwMode="auto">
          <a:xfrm>
            <a:off x="4754563" y="981075"/>
            <a:ext cx="4425950" cy="3384550"/>
            <a:chOff x="4753956" y="980728"/>
            <a:chExt cx="4426556" cy="3384376"/>
          </a:xfrm>
        </p:grpSpPr>
        <p:pic>
          <p:nvPicPr>
            <p:cNvPr id="74762" name="Picture 8"/>
            <p:cNvPicPr>
              <a:picLocks noChangeAspect="1"/>
            </p:cNvPicPr>
            <p:nvPr/>
          </p:nvPicPr>
          <p:blipFill>
            <a:blip r:embed="rId5">
              <a:extLst>
                <a:ext uri="{28A0092B-C50C-407E-A947-70E740481C1C}">
                  <a14:useLocalDpi xmlns:a14="http://schemas.microsoft.com/office/drawing/2010/main" val="0"/>
                </a:ext>
              </a:extLst>
            </a:blip>
            <a:srcRect r="3091"/>
            <a:stretch>
              <a:fillRect/>
            </a:stretch>
          </p:blipFill>
          <p:spPr bwMode="auto">
            <a:xfrm>
              <a:off x="4753956" y="1411458"/>
              <a:ext cx="4426556" cy="2953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63" name="TextBox 11"/>
            <p:cNvSpPr txBox="1">
              <a:spLocks noChangeArrowheads="1"/>
            </p:cNvSpPr>
            <p:nvPr/>
          </p:nvSpPr>
          <p:spPr bwMode="auto">
            <a:xfrm>
              <a:off x="5796136" y="980728"/>
              <a:ext cx="323963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b="1">
                  <a:solidFill>
                    <a:srgbClr val="FF0000"/>
                  </a:solidFill>
                </a:rPr>
                <a:t>Single-PASS 60 GeV ERL </a:t>
              </a:r>
            </a:p>
          </p:txBody>
        </p:sp>
      </p:grpSp>
      <p:grpSp>
        <p:nvGrpSpPr>
          <p:cNvPr id="15" name="Group 14"/>
          <p:cNvGrpSpPr>
            <a:grpSpLocks/>
          </p:cNvGrpSpPr>
          <p:nvPr/>
        </p:nvGrpSpPr>
        <p:grpSpPr bwMode="auto">
          <a:xfrm>
            <a:off x="381000" y="4446588"/>
            <a:ext cx="8382000" cy="2006600"/>
            <a:chOff x="381000" y="4446736"/>
            <a:chExt cx="8382000" cy="2006600"/>
          </a:xfrm>
        </p:grpSpPr>
        <p:pic>
          <p:nvPicPr>
            <p:cNvPr id="74760" name="Picture 2"/>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1000" y="4446736"/>
              <a:ext cx="8382000" cy="200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761" name="TextBox 13"/>
            <p:cNvSpPr txBox="1">
              <a:spLocks noChangeArrowheads="1"/>
            </p:cNvSpPr>
            <p:nvPr/>
          </p:nvSpPr>
          <p:spPr bwMode="auto">
            <a:xfrm>
              <a:off x="2987824" y="4581128"/>
              <a:ext cx="35154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b="1">
                  <a:solidFill>
                    <a:srgbClr val="FF0000"/>
                  </a:solidFill>
                </a:rPr>
                <a:t>Future 150 GeV e ERL linac</a:t>
              </a:r>
            </a:p>
          </p:txBody>
        </p:sp>
      </p:gr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38</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4"/>
          <p:cNvSpPr>
            <a:spLocks noGrp="1" noChangeArrowheads="1"/>
          </p:cNvSpPr>
          <p:nvPr>
            <p:ph type="title"/>
          </p:nvPr>
        </p:nvSpPr>
        <p:spPr>
          <a:xfrm>
            <a:off x="0" y="-228600"/>
            <a:ext cx="9144000" cy="1143000"/>
          </a:xfrm>
        </p:spPr>
        <p:txBody>
          <a:bodyPr/>
          <a:lstStyle/>
          <a:p>
            <a:pPr>
              <a:defRPr/>
            </a:pPr>
            <a:r>
              <a:rPr lang="en-GB" b="1" dirty="0" smtClean="0">
                <a:solidFill>
                  <a:srgbClr val="000000"/>
                </a:solidFill>
                <a:latin typeface="Gill Sans" charset="0"/>
                <a:ea typeface="ＭＳ Ｐゴシック" charset="0"/>
                <a:cs typeface="ＭＳ Ｐゴシック" charset="0"/>
              </a:rPr>
              <a:t>Surfing the wave</a:t>
            </a:r>
            <a:endParaRPr lang="en-GB" b="1" dirty="0">
              <a:solidFill>
                <a:srgbClr val="000000"/>
              </a:solidFill>
              <a:latin typeface="Gill Sans" charset="0"/>
              <a:ea typeface="ＭＳ Ｐゴシック" charset="0"/>
              <a:cs typeface="ＭＳ Ｐゴシック" charset="0"/>
            </a:endParaRPr>
          </a:p>
        </p:txBody>
      </p:sp>
      <p:grpSp>
        <p:nvGrpSpPr>
          <p:cNvPr id="7" name="Group 7"/>
          <p:cNvGrpSpPr>
            <a:grpSpLocks/>
          </p:cNvGrpSpPr>
          <p:nvPr/>
        </p:nvGrpSpPr>
        <p:grpSpPr bwMode="auto">
          <a:xfrm>
            <a:off x="304800" y="820738"/>
            <a:ext cx="8761413" cy="1384300"/>
            <a:chOff x="193" y="2051"/>
            <a:chExt cx="5519" cy="872"/>
          </a:xfrm>
        </p:grpSpPr>
        <p:sp>
          <p:nvSpPr>
            <p:cNvPr id="76807" name="Oval 8"/>
            <p:cNvSpPr>
              <a:spLocks noChangeArrowheads="1"/>
            </p:cNvSpPr>
            <p:nvPr/>
          </p:nvSpPr>
          <p:spPr bwMode="auto">
            <a:xfrm>
              <a:off x="193" y="2196"/>
              <a:ext cx="117" cy="101"/>
            </a:xfrm>
            <a:prstGeom prst="ellipse">
              <a:avLst/>
            </a:prstGeom>
            <a:solidFill>
              <a:schemeClr val="bg1"/>
            </a:solidFill>
            <a:ln w="9525">
              <a:solidFill>
                <a:schemeClr val="tx1"/>
              </a:solidFill>
              <a:round/>
              <a:headEnd/>
              <a:tailEnd/>
            </a:ln>
          </p:spPr>
          <p:txBody>
            <a:bodyPr wrap="none" anchor="ctr"/>
            <a:lstStyle/>
            <a:p>
              <a:endParaRPr lang="en-US"/>
            </a:p>
          </p:txBody>
        </p:sp>
        <p:sp>
          <p:nvSpPr>
            <p:cNvPr id="76808" name="Text Box 9"/>
            <p:cNvSpPr txBox="1">
              <a:spLocks noChangeArrowheads="1"/>
            </p:cNvSpPr>
            <p:nvPr/>
          </p:nvSpPr>
          <p:spPr bwMode="auto">
            <a:xfrm>
              <a:off x="369" y="2051"/>
              <a:ext cx="5343"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2800" b="1">
                  <a:solidFill>
                    <a:srgbClr val="000000"/>
                  </a:solidFill>
                  <a:latin typeface="Gill Sans" charset="0"/>
                </a:rPr>
                <a:t>We know that electric fields inside an atom</a:t>
              </a:r>
            </a:p>
            <a:p>
              <a:r>
                <a:rPr lang="en-GB" sz="2800" b="1">
                  <a:solidFill>
                    <a:srgbClr val="000000"/>
                  </a:solidFill>
                  <a:latin typeface="Gill Sans" charset="0"/>
                </a:rPr>
                <a:t>are enormous. Can we find a way to use them</a:t>
              </a:r>
            </a:p>
            <a:p>
              <a:r>
                <a:rPr lang="en-GB" sz="2800" b="1">
                  <a:solidFill>
                    <a:srgbClr val="000000"/>
                  </a:solidFill>
                  <a:latin typeface="Gill Sans" charset="0"/>
                </a:rPr>
                <a:t>to accelerate? In a plasma, yes. </a:t>
              </a:r>
            </a:p>
          </p:txBody>
        </p:sp>
      </p:grpSp>
      <p:pic>
        <p:nvPicPr>
          <p:cNvPr id="3"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258888" y="2082800"/>
            <a:ext cx="6267450" cy="487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365250" y="2160588"/>
            <a:ext cx="6086475" cy="470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p>
            <a:pPr>
              <a:defRPr/>
            </a:pPr>
            <a:r>
              <a:rPr lang="en-GB" smtClean="0"/>
              <a:t>B. Foster - Natal - 10/14</a:t>
            </a:r>
            <a:endParaRPr lang="en-US"/>
          </a:p>
        </p:txBody>
      </p:sp>
      <p:sp>
        <p:nvSpPr>
          <p:cNvPr id="6" name="Slide Number Placeholder 5"/>
          <p:cNvSpPr>
            <a:spLocks noGrp="1"/>
          </p:cNvSpPr>
          <p:nvPr>
            <p:ph type="sldNum" sz="quarter" idx="12"/>
          </p:nvPr>
        </p:nvSpPr>
        <p:spPr/>
        <p:txBody>
          <a:bodyPr/>
          <a:lstStyle/>
          <a:p>
            <a:pPr>
              <a:defRPr/>
            </a:pPr>
            <a:fld id="{8C5AA4C7-82A7-CD4D-9A12-2FF818268F2D}" type="slidenum">
              <a:rPr lang="en-US" smtClean="0"/>
              <a:pPr>
                <a:defRPr/>
              </a:pPr>
              <a:t>39</a:t>
            </a:fld>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9" presetClass="exit" presetSubtype="0" fill="hold" nodeType="clickEffect">
                                  <p:stCondLst>
                                    <p:cond delay="0"/>
                                  </p:stCondLst>
                                  <p:childTnLst>
                                    <p:animEffect transition="out" filter="dissolve">
                                      <p:cBhvr>
                                        <p:cTn id="18" dur="500"/>
                                        <p:tgtEl>
                                          <p:spTgt spid="3"/>
                                        </p:tgtEl>
                                      </p:cBhvr>
                                    </p:animEffect>
                                    <p:set>
                                      <p:cBhvr>
                                        <p:cTn id="19" dur="1" fill="hold">
                                          <p:stCondLst>
                                            <p:cond delay="499"/>
                                          </p:stCondLst>
                                        </p:cTn>
                                        <p:tgtEl>
                                          <p:spTgt spid="3"/>
                                        </p:tgtEl>
                                        <p:attrNameLst>
                                          <p:attrName>style.visibility</p:attrName>
                                        </p:attrNameLst>
                                      </p:cBhvr>
                                      <p:to>
                                        <p:strVal val="hidden"/>
                                      </p:to>
                                    </p:set>
                                  </p:childTnLst>
                                </p:cTn>
                              </p:par>
                            </p:childTnLst>
                          </p:cTn>
                        </p:par>
                        <p:par>
                          <p:cTn id="20" fill="hold" nodeType="afterGroup">
                            <p:stCondLst>
                              <p:cond delay="500"/>
                            </p:stCondLst>
                            <p:childTnLst>
                              <p:par>
                                <p:cTn id="21" presetID="23" presetClass="entr" presetSubtype="16"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p:cTn id="23" dur="500" fill="hold"/>
                                        <p:tgtEl>
                                          <p:spTgt spid="2"/>
                                        </p:tgtEl>
                                        <p:attrNameLst>
                                          <p:attrName>ppt_w</p:attrName>
                                        </p:attrNameLst>
                                      </p:cBhvr>
                                      <p:tavLst>
                                        <p:tav tm="0">
                                          <p:val>
                                            <p:fltVal val="0"/>
                                          </p:val>
                                        </p:tav>
                                        <p:tav tm="100000">
                                          <p:val>
                                            <p:strVal val="#ppt_w"/>
                                          </p:val>
                                        </p:tav>
                                      </p:tavLst>
                                    </p:anim>
                                    <p:anim calcmode="lin" valueType="num">
                                      <p:cBhvr>
                                        <p:cTn id="24"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43" name="Rectangle 3"/>
          <p:cNvSpPr>
            <a:spLocks noGrp="1" noChangeArrowheads="1"/>
          </p:cNvSpPr>
          <p:nvPr>
            <p:ph type="title"/>
          </p:nvPr>
        </p:nvSpPr>
        <p:spPr>
          <a:xfrm>
            <a:off x="290513" y="-176213"/>
            <a:ext cx="8610600" cy="1143001"/>
          </a:xfrm>
        </p:spPr>
        <p:txBody>
          <a:bodyPr/>
          <a:lstStyle/>
          <a:p>
            <a:pPr eaLnBrk="1" hangingPunct="1">
              <a:defRPr/>
            </a:pPr>
            <a:r>
              <a:rPr lang="en-GB" b="1" smtClean="0">
                <a:solidFill>
                  <a:srgbClr val="1F296A"/>
                </a:solidFill>
              </a:rPr>
              <a:t>Lessons of history</a:t>
            </a:r>
            <a:endParaRPr lang="en-GB" b="1" smtClean="0">
              <a:solidFill>
                <a:srgbClr val="CC0000"/>
              </a:solidFill>
            </a:endParaRPr>
          </a:p>
        </p:txBody>
      </p:sp>
      <p:pic>
        <p:nvPicPr>
          <p:cNvPr id="880644" name="Picture 4" descr="seite2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45928" y="980728"/>
            <a:ext cx="4786312"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8C5AA4C7-82A7-CD4D-9A12-2FF818268F2D}" type="slidenum">
              <a:rPr lang="en-US" smtClean="0"/>
              <a:pPr>
                <a:defRPr/>
              </a:pPr>
              <a:t>4</a:t>
            </a:fld>
            <a:endParaRPr lang="en-US"/>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880644"/>
                                        </p:tgtEl>
                                        <p:attrNameLst>
                                          <p:attrName>style.visibility</p:attrName>
                                        </p:attrNameLst>
                                      </p:cBhvr>
                                      <p:to>
                                        <p:strVal val="visible"/>
                                      </p:to>
                                    </p:set>
                                    <p:animEffect transition="in" filter="dissolve">
                                      <p:cBhvr>
                                        <p:cTn id="7" dur="500"/>
                                        <p:tgtEl>
                                          <p:spTgt spid="880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1"/>
          <p:cNvPicPr>
            <a:picLocks noChangeAspect="1" noChangeArrowheads="1"/>
          </p:cNvPicPr>
          <p:nvPr/>
        </p:nvPicPr>
        <p:blipFill>
          <a:blip r:embed="rId3">
            <a:extLst>
              <a:ext uri="{28A0092B-C50C-407E-A947-70E740481C1C}">
                <a14:useLocalDpi xmlns:a14="http://schemas.microsoft.com/office/drawing/2010/main" val="0"/>
              </a:ext>
            </a:extLst>
          </a:blip>
          <a:srcRect r="1666"/>
          <a:stretch>
            <a:fillRect/>
          </a:stretch>
        </p:blipFill>
        <p:spPr bwMode="auto">
          <a:xfrm>
            <a:off x="117475" y="3890963"/>
            <a:ext cx="8991600" cy="1652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2"/>
          <p:cNvGrpSpPr>
            <a:grpSpLocks/>
          </p:cNvGrpSpPr>
          <p:nvPr/>
        </p:nvGrpSpPr>
        <p:grpSpPr bwMode="auto">
          <a:xfrm>
            <a:off x="107950" y="3644900"/>
            <a:ext cx="9107488" cy="2635250"/>
            <a:chOff x="107504" y="2060848"/>
            <a:chExt cx="9144000" cy="2850195"/>
          </a:xfrm>
        </p:grpSpPr>
        <p:pic>
          <p:nvPicPr>
            <p:cNvPr id="78860"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7504" y="2060848"/>
              <a:ext cx="9144000" cy="2850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8861" name="TextBox 9"/>
            <p:cNvSpPr txBox="1">
              <a:spLocks noChangeArrowheads="1"/>
            </p:cNvSpPr>
            <p:nvPr/>
          </p:nvSpPr>
          <p:spPr bwMode="auto">
            <a:xfrm>
              <a:off x="4943103" y="4170567"/>
              <a:ext cx="38312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600">
                  <a:latin typeface="Gill Sans" charset="0"/>
                </a:rPr>
                <a:t>Leemans et al., Nature Physics 2, 696 (2006)</a:t>
              </a:r>
            </a:p>
          </p:txBody>
        </p:sp>
      </p:grpSp>
      <p:sp>
        <p:nvSpPr>
          <p:cNvPr id="74755" name="Rectangle 4"/>
          <p:cNvSpPr>
            <a:spLocks noGrp="1" noChangeArrowheads="1"/>
          </p:cNvSpPr>
          <p:nvPr>
            <p:ph type="title"/>
          </p:nvPr>
        </p:nvSpPr>
        <p:spPr>
          <a:xfrm>
            <a:off x="396552" y="-162272"/>
            <a:ext cx="9144000" cy="1143000"/>
          </a:xfrm>
        </p:spPr>
        <p:txBody>
          <a:bodyPr/>
          <a:lstStyle/>
          <a:p>
            <a:pPr>
              <a:defRPr/>
            </a:pPr>
            <a:r>
              <a:rPr lang="en-GB" sz="3200" b="1" dirty="0" smtClean="0">
                <a:solidFill>
                  <a:srgbClr val="000090"/>
                </a:solidFill>
                <a:latin typeface="Gill Sans" charset="0"/>
                <a:ea typeface="ＭＳ Ｐゴシック" charset="0"/>
                <a:cs typeface="ＭＳ Ｐゴシック" charset="0"/>
              </a:rPr>
              <a:t>Plasma </a:t>
            </a:r>
            <a:r>
              <a:rPr lang="en-GB" sz="3200" b="1" dirty="0" smtClean="0">
                <a:solidFill>
                  <a:srgbClr val="000090"/>
                </a:solidFill>
                <a:latin typeface="Gill Sans" charset="0"/>
                <a:ea typeface="ＭＳ Ｐゴシック" charset="0"/>
                <a:cs typeface="ＭＳ Ｐゴシック" charset="0"/>
              </a:rPr>
              <a:t/>
            </a:r>
            <a:br>
              <a:rPr lang="en-GB" sz="3200" b="1" dirty="0" smtClean="0">
                <a:solidFill>
                  <a:srgbClr val="000090"/>
                </a:solidFill>
                <a:latin typeface="Gill Sans" charset="0"/>
                <a:ea typeface="ＭＳ Ｐゴシック" charset="0"/>
                <a:cs typeface="ＭＳ Ｐゴシック" charset="0"/>
              </a:rPr>
            </a:br>
            <a:r>
              <a:rPr lang="en-GB" sz="3200" b="1" dirty="0" smtClean="0">
                <a:solidFill>
                  <a:srgbClr val="000090"/>
                </a:solidFill>
                <a:latin typeface="Gill Sans" charset="0"/>
                <a:ea typeface="ＭＳ Ｐゴシック" charset="0"/>
                <a:cs typeface="ＭＳ Ｐゴシック" charset="0"/>
              </a:rPr>
              <a:t>Wake</a:t>
            </a:r>
            <a:r>
              <a:rPr lang="en-GB" sz="3200" b="1" dirty="0" smtClean="0">
                <a:solidFill>
                  <a:srgbClr val="000090"/>
                </a:solidFill>
                <a:latin typeface="Gill Sans" charset="0"/>
                <a:ea typeface="ＭＳ Ｐゴシック" charset="0"/>
                <a:cs typeface="ＭＳ Ｐゴシック" charset="0"/>
              </a:rPr>
              <a:t>-Field </a:t>
            </a:r>
            <a:r>
              <a:rPr lang="en-GB" sz="3200" b="1" dirty="0" smtClean="0">
                <a:solidFill>
                  <a:srgbClr val="000090"/>
                </a:solidFill>
                <a:latin typeface="Gill Sans" charset="0"/>
                <a:ea typeface="ＭＳ Ｐゴシック" charset="0"/>
                <a:cs typeface="ＭＳ Ｐゴシック" charset="0"/>
              </a:rPr>
              <a:t>Acceleration</a:t>
            </a:r>
            <a:endParaRPr lang="en-GB" sz="3200" b="1" dirty="0">
              <a:solidFill>
                <a:srgbClr val="000090"/>
              </a:solidFill>
              <a:latin typeface="Gill Sans" charset="0"/>
              <a:ea typeface="ＭＳ Ｐゴシック" charset="0"/>
              <a:cs typeface="ＭＳ Ｐゴシック" charset="0"/>
            </a:endParaRPr>
          </a:p>
        </p:txBody>
      </p:sp>
      <p:grpSp>
        <p:nvGrpSpPr>
          <p:cNvPr id="7" name="Group 7"/>
          <p:cNvGrpSpPr>
            <a:grpSpLocks/>
          </p:cNvGrpSpPr>
          <p:nvPr/>
        </p:nvGrpSpPr>
        <p:grpSpPr bwMode="auto">
          <a:xfrm>
            <a:off x="179388" y="1108075"/>
            <a:ext cx="8972550" cy="1816100"/>
            <a:chOff x="193" y="2051"/>
            <a:chExt cx="5652" cy="1144"/>
          </a:xfrm>
        </p:grpSpPr>
        <p:sp>
          <p:nvSpPr>
            <p:cNvPr id="78858" name="Oval 8"/>
            <p:cNvSpPr>
              <a:spLocks noChangeArrowheads="1"/>
            </p:cNvSpPr>
            <p:nvPr/>
          </p:nvSpPr>
          <p:spPr bwMode="auto">
            <a:xfrm>
              <a:off x="193" y="2196"/>
              <a:ext cx="117" cy="101"/>
            </a:xfrm>
            <a:prstGeom prst="ellipse">
              <a:avLst/>
            </a:prstGeom>
            <a:solidFill>
              <a:srgbClr val="000090"/>
            </a:solidFill>
            <a:ln w="9525">
              <a:solidFill>
                <a:schemeClr val="tx1"/>
              </a:solidFill>
              <a:round/>
              <a:headEnd/>
              <a:tailEnd/>
            </a:ln>
          </p:spPr>
          <p:txBody>
            <a:bodyPr wrap="none" anchor="ctr"/>
            <a:lstStyle/>
            <a:p>
              <a:endParaRPr lang="en-US"/>
            </a:p>
          </p:txBody>
        </p:sp>
        <p:sp>
          <p:nvSpPr>
            <p:cNvPr id="78859" name="Text Box 9"/>
            <p:cNvSpPr txBox="1">
              <a:spLocks noChangeArrowheads="1"/>
            </p:cNvSpPr>
            <p:nvPr/>
          </p:nvSpPr>
          <p:spPr bwMode="auto">
            <a:xfrm>
              <a:off x="369" y="2051"/>
              <a:ext cx="5476" cy="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2800" b="1" dirty="0">
                  <a:solidFill>
                    <a:srgbClr val="000090"/>
                  </a:solidFill>
                  <a:latin typeface="Gill Sans" charset="0"/>
                </a:rPr>
                <a:t>Development of much higher gradient</a:t>
              </a:r>
            </a:p>
            <a:p>
              <a:r>
                <a:rPr lang="en-GB" sz="2800" b="1" dirty="0">
                  <a:solidFill>
                    <a:srgbClr val="000090"/>
                  </a:solidFill>
                  <a:latin typeface="Gill Sans" charset="0"/>
                </a:rPr>
                <a:t>accelerator not only pushes back frontier for </a:t>
              </a:r>
            </a:p>
            <a:p>
              <a:r>
                <a:rPr lang="en-GB" sz="2800" b="1" dirty="0">
                  <a:solidFill>
                    <a:srgbClr val="000090"/>
                  </a:solidFill>
                  <a:latin typeface="Gill Sans" charset="0"/>
                </a:rPr>
                <a:t>particle physics – also permits current</a:t>
              </a:r>
            </a:p>
            <a:p>
              <a:r>
                <a:rPr lang="en-GB" sz="2800" b="1" dirty="0">
                  <a:solidFill>
                    <a:srgbClr val="000090"/>
                  </a:solidFill>
                  <a:latin typeface="Gill Sans" charset="0"/>
                </a:rPr>
                <a:t>accelerators to be built much smaller/cheaper.</a:t>
              </a:r>
            </a:p>
          </p:txBody>
        </p:sp>
      </p:grpSp>
      <p:grpSp>
        <p:nvGrpSpPr>
          <p:cNvPr id="10" name="Group 7"/>
          <p:cNvGrpSpPr>
            <a:grpSpLocks/>
          </p:cNvGrpSpPr>
          <p:nvPr/>
        </p:nvGrpSpPr>
        <p:grpSpPr bwMode="auto">
          <a:xfrm>
            <a:off x="179388" y="2924175"/>
            <a:ext cx="7297737" cy="523875"/>
            <a:chOff x="193" y="2051"/>
            <a:chExt cx="4597" cy="330"/>
          </a:xfrm>
        </p:grpSpPr>
        <p:sp>
          <p:nvSpPr>
            <p:cNvPr id="78856" name="Oval 8"/>
            <p:cNvSpPr>
              <a:spLocks noChangeArrowheads="1"/>
            </p:cNvSpPr>
            <p:nvPr/>
          </p:nvSpPr>
          <p:spPr bwMode="auto">
            <a:xfrm>
              <a:off x="193" y="2196"/>
              <a:ext cx="117" cy="101"/>
            </a:xfrm>
            <a:prstGeom prst="ellipse">
              <a:avLst/>
            </a:prstGeom>
            <a:solidFill>
              <a:srgbClr val="000090"/>
            </a:solidFill>
            <a:ln w="9525">
              <a:solidFill>
                <a:schemeClr val="tx1"/>
              </a:solidFill>
              <a:round/>
              <a:headEnd/>
              <a:tailEnd/>
            </a:ln>
          </p:spPr>
          <p:txBody>
            <a:bodyPr wrap="none" anchor="ctr"/>
            <a:lstStyle/>
            <a:p>
              <a:endParaRPr lang="en-US"/>
            </a:p>
          </p:txBody>
        </p:sp>
        <p:sp>
          <p:nvSpPr>
            <p:cNvPr id="78857" name="Text Box 9"/>
            <p:cNvSpPr txBox="1">
              <a:spLocks noChangeArrowheads="1"/>
            </p:cNvSpPr>
            <p:nvPr/>
          </p:nvSpPr>
          <p:spPr bwMode="auto">
            <a:xfrm>
              <a:off x="369" y="2051"/>
              <a:ext cx="4421"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2800" b="1" dirty="0">
                  <a:solidFill>
                    <a:srgbClr val="000090"/>
                  </a:solidFill>
                  <a:latin typeface="Gill Sans" charset="0"/>
                </a:rPr>
                <a:t>1 </a:t>
              </a:r>
              <a:r>
                <a:rPr lang="en-GB" sz="2800" b="1" dirty="0" err="1">
                  <a:solidFill>
                    <a:srgbClr val="000090"/>
                  </a:solidFill>
                  <a:latin typeface="Gill Sans" charset="0"/>
                </a:rPr>
                <a:t>GeV</a:t>
              </a:r>
              <a:r>
                <a:rPr lang="en-GB" sz="2800" b="1" dirty="0">
                  <a:solidFill>
                    <a:srgbClr val="000090"/>
                  </a:solidFill>
                  <a:latin typeface="Gill Sans" charset="0"/>
                </a:rPr>
                <a:t> electron beams on “table top”.</a:t>
              </a:r>
            </a:p>
          </p:txBody>
        </p:sp>
      </p:gr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8C5AA4C7-82A7-CD4D-9A12-2FF818268F2D}" type="slidenum">
              <a:rPr lang="en-US" smtClean="0"/>
              <a:pPr>
                <a:defRPr/>
              </a:pPr>
              <a:t>40</a:t>
            </a:fld>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0-#ppt_w/2"/>
                                          </p:val>
                                        </p:tav>
                                        <p:tav tm="100000">
                                          <p:val>
                                            <p:strVal val="#ppt_x"/>
                                          </p:val>
                                        </p:tav>
                                      </p:tavLst>
                                    </p:anim>
                                    <p:anim calcmode="lin" valueType="num">
                                      <p:cBhvr additive="base">
                                        <p:cTn id="14"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p:cTn id="19" dur="500" fill="hold"/>
                                        <p:tgtEl>
                                          <p:spTgt spid="19"/>
                                        </p:tgtEl>
                                        <p:attrNameLst>
                                          <p:attrName>ppt_w</p:attrName>
                                        </p:attrNameLst>
                                      </p:cBhvr>
                                      <p:tavLst>
                                        <p:tav tm="0">
                                          <p:val>
                                            <p:fltVal val="0"/>
                                          </p:val>
                                        </p:tav>
                                        <p:tav tm="100000">
                                          <p:val>
                                            <p:strVal val="#ppt_w"/>
                                          </p:val>
                                        </p:tav>
                                      </p:tavLst>
                                    </p:anim>
                                    <p:anim calcmode="lin" valueType="num">
                                      <p:cBhvr>
                                        <p:cTn id="20" dur="500" fill="hold"/>
                                        <p:tgtEl>
                                          <p:spTgt spid="19"/>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4"/>
          <p:cNvSpPr>
            <a:spLocks noGrp="1" noChangeArrowheads="1"/>
          </p:cNvSpPr>
          <p:nvPr>
            <p:ph type="title"/>
          </p:nvPr>
        </p:nvSpPr>
        <p:spPr>
          <a:xfrm>
            <a:off x="0" y="-315913"/>
            <a:ext cx="9144000" cy="1143001"/>
          </a:xfrm>
        </p:spPr>
        <p:txBody>
          <a:bodyPr/>
          <a:lstStyle/>
          <a:p>
            <a:pPr>
              <a:defRPr/>
            </a:pPr>
            <a:r>
              <a:rPr lang="en-GB" b="1" dirty="0" smtClean="0">
                <a:solidFill>
                  <a:srgbClr val="000000"/>
                </a:solidFill>
                <a:latin typeface="Gill Sans" charset="0"/>
                <a:ea typeface="ＭＳ Ｐゴシック" charset="0"/>
                <a:cs typeface="ＭＳ Ｐゴシック" charset="0"/>
              </a:rPr>
              <a:t>Inject beam</a:t>
            </a:r>
            <a:endParaRPr lang="en-GB" b="1" dirty="0">
              <a:solidFill>
                <a:srgbClr val="000000"/>
              </a:solidFill>
              <a:latin typeface="Gill Sans" charset="0"/>
              <a:ea typeface="ＭＳ Ｐゴシック" charset="0"/>
              <a:cs typeface="ＭＳ Ｐゴシック" charset="0"/>
            </a:endParaRPr>
          </a:p>
        </p:txBody>
      </p:sp>
      <p:grpSp>
        <p:nvGrpSpPr>
          <p:cNvPr id="7" name="Group 7"/>
          <p:cNvGrpSpPr>
            <a:grpSpLocks/>
          </p:cNvGrpSpPr>
          <p:nvPr/>
        </p:nvGrpSpPr>
        <p:grpSpPr bwMode="auto">
          <a:xfrm>
            <a:off x="304800" y="820738"/>
            <a:ext cx="8599488" cy="1384300"/>
            <a:chOff x="193" y="2051"/>
            <a:chExt cx="5417" cy="872"/>
          </a:xfrm>
        </p:grpSpPr>
        <p:sp>
          <p:nvSpPr>
            <p:cNvPr id="80902" name="Oval 8"/>
            <p:cNvSpPr>
              <a:spLocks noChangeArrowheads="1"/>
            </p:cNvSpPr>
            <p:nvPr/>
          </p:nvSpPr>
          <p:spPr bwMode="auto">
            <a:xfrm>
              <a:off x="193" y="2196"/>
              <a:ext cx="117" cy="101"/>
            </a:xfrm>
            <a:prstGeom prst="ellipse">
              <a:avLst/>
            </a:prstGeom>
            <a:solidFill>
              <a:srgbClr val="000000"/>
            </a:solidFill>
            <a:ln w="9525">
              <a:solidFill>
                <a:schemeClr val="tx1"/>
              </a:solidFill>
              <a:round/>
              <a:headEnd/>
              <a:tailEnd/>
            </a:ln>
          </p:spPr>
          <p:txBody>
            <a:bodyPr wrap="none" anchor="ctr"/>
            <a:lstStyle/>
            <a:p>
              <a:endParaRPr lang="en-US"/>
            </a:p>
          </p:txBody>
        </p:sp>
        <p:sp>
          <p:nvSpPr>
            <p:cNvPr id="80903" name="Text Box 9"/>
            <p:cNvSpPr txBox="1">
              <a:spLocks noChangeArrowheads="1"/>
            </p:cNvSpPr>
            <p:nvPr/>
          </p:nvSpPr>
          <p:spPr bwMode="auto">
            <a:xfrm>
              <a:off x="369" y="2051"/>
              <a:ext cx="5241" cy="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2800" b="1">
                  <a:solidFill>
                    <a:srgbClr val="000000"/>
                  </a:solidFill>
                  <a:latin typeface="Gill Sans" charset="0"/>
                </a:rPr>
                <a:t>To understand acceleration in plasma,</a:t>
              </a:r>
            </a:p>
            <a:p>
              <a:r>
                <a:rPr lang="en-GB" sz="2800" b="1">
                  <a:solidFill>
                    <a:srgbClr val="000000"/>
                  </a:solidFill>
                  <a:latin typeface="Gill Sans" charset="0"/>
                </a:rPr>
                <a:t>inject high-quality beam into plasma – </a:t>
              </a:r>
            </a:p>
            <a:p>
              <a:r>
                <a:rPr lang="en-GB" sz="2800" b="1">
                  <a:solidFill>
                    <a:srgbClr val="000000"/>
                  </a:solidFill>
                  <a:latin typeface="Gill Sans" charset="0"/>
                </a:rPr>
                <a:t>requires excellent time and spatial precision</a:t>
              </a:r>
              <a:r>
                <a:rPr lang="en-GB" sz="2800" b="1">
                  <a:solidFill>
                    <a:srgbClr val="FFFFFF"/>
                  </a:solidFill>
                  <a:latin typeface="Gill Sans" charset="0"/>
                </a:rPr>
                <a:t>. </a:t>
              </a:r>
            </a:p>
          </p:txBody>
        </p:sp>
      </p:grpSp>
      <p:pic>
        <p:nvPicPr>
          <p:cNvPr id="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2152650"/>
            <a:ext cx="7162800" cy="451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pPr>
              <a:defRPr/>
            </a:pPr>
            <a:r>
              <a:rPr lang="en-GB" smtClean="0"/>
              <a:t>B. Foster - Natal - 10/14</a:t>
            </a:r>
            <a:endParaRPr lang="en-US"/>
          </a:p>
        </p:txBody>
      </p:sp>
      <p:sp>
        <p:nvSpPr>
          <p:cNvPr id="5" name="Slide Number Placeholder 4"/>
          <p:cNvSpPr>
            <a:spLocks noGrp="1"/>
          </p:cNvSpPr>
          <p:nvPr>
            <p:ph type="sldNum" sz="quarter" idx="12"/>
          </p:nvPr>
        </p:nvSpPr>
        <p:spPr/>
        <p:txBody>
          <a:bodyPr/>
          <a:lstStyle/>
          <a:p>
            <a:pPr>
              <a:defRPr/>
            </a:pPr>
            <a:fld id="{8C5AA4C7-82A7-CD4D-9A12-2FF818268F2D}" type="slidenum">
              <a:rPr lang="en-US" smtClean="0"/>
              <a:pPr>
                <a:defRPr/>
              </a:pPr>
              <a:t>41</a:t>
            </a:fld>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1" name="Rectangle 4"/>
          <p:cNvSpPr>
            <a:spLocks noGrp="1" noChangeArrowheads="1"/>
          </p:cNvSpPr>
          <p:nvPr>
            <p:ph type="title"/>
          </p:nvPr>
        </p:nvSpPr>
        <p:spPr>
          <a:xfrm>
            <a:off x="395536" y="-90265"/>
            <a:ext cx="9144000" cy="1143001"/>
          </a:xfrm>
        </p:spPr>
        <p:txBody>
          <a:bodyPr/>
          <a:lstStyle/>
          <a:p>
            <a:pPr>
              <a:defRPr/>
            </a:pPr>
            <a:r>
              <a:rPr lang="en-GB" sz="3200" b="1" dirty="0" smtClean="0">
                <a:solidFill>
                  <a:srgbClr val="000090"/>
                </a:solidFill>
                <a:latin typeface="Gill Sans" charset="0"/>
                <a:ea typeface="ＭＳ Ｐゴシック" charset="0"/>
                <a:cs typeface="ＭＳ Ｐゴシック" charset="0"/>
              </a:rPr>
              <a:t>World-wide </a:t>
            </a:r>
            <a:r>
              <a:rPr lang="en-GB" sz="3200" b="1" dirty="0" smtClean="0">
                <a:solidFill>
                  <a:srgbClr val="000090"/>
                </a:solidFill>
                <a:latin typeface="Gill Sans" charset="0"/>
                <a:ea typeface="ＭＳ Ｐゴシック" charset="0"/>
                <a:cs typeface="ＭＳ Ｐゴシック" charset="0"/>
              </a:rPr>
              <a:t>acceleration</a:t>
            </a:r>
            <a:endParaRPr lang="en-GB" sz="3200" b="1" dirty="0">
              <a:solidFill>
                <a:srgbClr val="000090"/>
              </a:solidFill>
              <a:latin typeface="Gill Sans" charset="0"/>
              <a:ea typeface="ＭＳ Ｐゴシック" charset="0"/>
              <a:cs typeface="ＭＳ Ｐゴシック" charset="0"/>
            </a:endParaRPr>
          </a:p>
        </p:txBody>
      </p:sp>
      <p:grpSp>
        <p:nvGrpSpPr>
          <p:cNvPr id="7" name="Group 7"/>
          <p:cNvGrpSpPr>
            <a:grpSpLocks/>
          </p:cNvGrpSpPr>
          <p:nvPr/>
        </p:nvGrpSpPr>
        <p:grpSpPr bwMode="auto">
          <a:xfrm>
            <a:off x="304800" y="836712"/>
            <a:ext cx="8556625" cy="1816100"/>
            <a:chOff x="193" y="2051"/>
            <a:chExt cx="5390" cy="1144"/>
          </a:xfrm>
        </p:grpSpPr>
        <p:sp>
          <p:nvSpPr>
            <p:cNvPr id="82962" name="Oval 8"/>
            <p:cNvSpPr>
              <a:spLocks noChangeArrowheads="1"/>
            </p:cNvSpPr>
            <p:nvPr/>
          </p:nvSpPr>
          <p:spPr bwMode="auto">
            <a:xfrm>
              <a:off x="193" y="2196"/>
              <a:ext cx="117" cy="101"/>
            </a:xfrm>
            <a:prstGeom prst="ellipse">
              <a:avLst/>
            </a:prstGeom>
            <a:solidFill>
              <a:srgbClr val="000090"/>
            </a:solidFill>
            <a:ln w="9525">
              <a:solidFill>
                <a:schemeClr val="tx1"/>
              </a:solidFill>
              <a:round/>
              <a:headEnd/>
              <a:tailEnd/>
            </a:ln>
          </p:spPr>
          <p:txBody>
            <a:bodyPr wrap="none" anchor="ctr"/>
            <a:lstStyle/>
            <a:p>
              <a:endParaRPr lang="en-US"/>
            </a:p>
          </p:txBody>
        </p:sp>
        <p:sp>
          <p:nvSpPr>
            <p:cNvPr id="82963" name="Text Box 9"/>
            <p:cNvSpPr txBox="1">
              <a:spLocks noChangeArrowheads="1"/>
            </p:cNvSpPr>
            <p:nvPr/>
          </p:nvSpPr>
          <p:spPr bwMode="auto">
            <a:xfrm>
              <a:off x="369" y="2051"/>
              <a:ext cx="5214" cy="11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2800" b="1" dirty="0">
                  <a:solidFill>
                    <a:srgbClr val="000090"/>
                  </a:solidFill>
                  <a:latin typeface="Gill Sans" charset="0"/>
                </a:rPr>
                <a:t>Enormous growth in activity world-wide –</a:t>
              </a:r>
            </a:p>
            <a:p>
              <a:r>
                <a:rPr lang="en-GB" sz="2800" b="1" dirty="0">
                  <a:solidFill>
                    <a:srgbClr val="000090"/>
                  </a:solidFill>
                  <a:latin typeface="Gill Sans" charset="0"/>
                </a:rPr>
                <a:t>interesting experiments can be done at </a:t>
              </a:r>
            </a:p>
            <a:p>
              <a:r>
                <a:rPr lang="en-GB" sz="2800" b="1" dirty="0">
                  <a:solidFill>
                    <a:srgbClr val="000090"/>
                  </a:solidFill>
                  <a:latin typeface="Gill Sans" charset="0"/>
                </a:rPr>
                <a:t>Universities but most activity at accelerator</a:t>
              </a:r>
            </a:p>
            <a:p>
              <a:r>
                <a:rPr lang="en-GB" sz="2800" b="1" dirty="0">
                  <a:solidFill>
                    <a:srgbClr val="000090"/>
                  </a:solidFill>
                  <a:latin typeface="Gill Sans" charset="0"/>
                </a:rPr>
                <a:t>labs.</a:t>
              </a:r>
            </a:p>
          </p:txBody>
        </p:sp>
      </p:grpSp>
      <p:pic>
        <p:nvPicPr>
          <p:cNvPr id="9"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2288" y="2220044"/>
            <a:ext cx="5948362" cy="430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a:grpSpLocks/>
          </p:cNvGrpSpPr>
          <p:nvPr/>
        </p:nvGrpSpPr>
        <p:grpSpPr bwMode="auto">
          <a:xfrm>
            <a:off x="4746625" y="3500438"/>
            <a:ext cx="3878263" cy="2952750"/>
            <a:chOff x="4745980" y="3501008"/>
            <a:chExt cx="3878304" cy="2952328"/>
          </a:xfrm>
        </p:grpSpPr>
        <p:sp>
          <p:nvSpPr>
            <p:cNvPr id="82959" name="Oval 2"/>
            <p:cNvSpPr>
              <a:spLocks noChangeArrowheads="1"/>
            </p:cNvSpPr>
            <p:nvPr/>
          </p:nvSpPr>
          <p:spPr bwMode="auto">
            <a:xfrm flipV="1">
              <a:off x="4745980" y="3501008"/>
              <a:ext cx="114052" cy="101476"/>
            </a:xfrm>
            <a:prstGeom prst="ellipse">
              <a:avLst/>
            </a:prstGeom>
            <a:solidFill>
              <a:srgbClr val="FFFF00"/>
            </a:solidFill>
            <a:ln w="9525">
              <a:solidFill>
                <a:schemeClr val="tx1"/>
              </a:solidFill>
              <a:round/>
              <a:headEnd/>
              <a:tailEnd/>
            </a:ln>
          </p:spPr>
          <p:txBody>
            <a:bodyPr/>
            <a:lstStyle/>
            <a:p>
              <a:endParaRPr lang="en-US" sz="2400">
                <a:solidFill>
                  <a:srgbClr val="000000"/>
                </a:solidFill>
                <a:cs typeface="Arial Unicode MS" charset="0"/>
              </a:endParaRPr>
            </a:p>
          </p:txBody>
        </p:sp>
        <p:sp>
          <p:nvSpPr>
            <p:cNvPr id="82960" name="Oval 10"/>
            <p:cNvSpPr>
              <a:spLocks noChangeArrowheads="1"/>
            </p:cNvSpPr>
            <p:nvPr/>
          </p:nvSpPr>
          <p:spPr bwMode="auto">
            <a:xfrm flipV="1">
              <a:off x="7338268" y="6237312"/>
              <a:ext cx="114052" cy="101476"/>
            </a:xfrm>
            <a:prstGeom prst="ellipse">
              <a:avLst/>
            </a:prstGeom>
            <a:solidFill>
              <a:srgbClr val="FFFF00"/>
            </a:solidFill>
            <a:ln w="9525">
              <a:solidFill>
                <a:schemeClr val="tx1"/>
              </a:solidFill>
              <a:round/>
              <a:headEnd/>
              <a:tailEnd/>
            </a:ln>
          </p:spPr>
          <p:txBody>
            <a:bodyPr/>
            <a:lstStyle/>
            <a:p>
              <a:endParaRPr lang="en-US" sz="2400">
                <a:solidFill>
                  <a:srgbClr val="000000"/>
                </a:solidFill>
                <a:cs typeface="Arial Unicode MS" charset="0"/>
              </a:endParaRPr>
            </a:p>
          </p:txBody>
        </p:sp>
        <p:sp>
          <p:nvSpPr>
            <p:cNvPr id="82961" name="TextBox 3"/>
            <p:cNvSpPr txBox="1">
              <a:spLocks noChangeArrowheads="1"/>
            </p:cNvSpPr>
            <p:nvPr/>
          </p:nvSpPr>
          <p:spPr bwMode="auto">
            <a:xfrm>
              <a:off x="7524328" y="6176337"/>
              <a:ext cx="109995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200"/>
                <a:t>Proton driven</a:t>
              </a:r>
            </a:p>
          </p:txBody>
        </p:sp>
      </p:grpSp>
      <p:grpSp>
        <p:nvGrpSpPr>
          <p:cNvPr id="16" name="Group 15"/>
          <p:cNvGrpSpPr>
            <a:grpSpLocks/>
          </p:cNvGrpSpPr>
          <p:nvPr/>
        </p:nvGrpSpPr>
        <p:grpSpPr bwMode="auto">
          <a:xfrm>
            <a:off x="611188" y="3500438"/>
            <a:ext cx="2305050" cy="576262"/>
            <a:chOff x="611560" y="3501008"/>
            <a:chExt cx="2304256" cy="576064"/>
          </a:xfrm>
        </p:grpSpPr>
        <p:sp>
          <p:nvSpPr>
            <p:cNvPr id="82955" name="TextBox 5"/>
            <p:cNvSpPr txBox="1">
              <a:spLocks noChangeArrowheads="1"/>
            </p:cNvSpPr>
            <p:nvPr/>
          </p:nvSpPr>
          <p:spPr bwMode="auto">
            <a:xfrm>
              <a:off x="611560" y="3800073"/>
              <a:ext cx="133056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200"/>
                <a:t>FACET, FACET2</a:t>
              </a:r>
            </a:p>
          </p:txBody>
        </p:sp>
        <p:sp>
          <p:nvSpPr>
            <p:cNvPr id="82956" name="TextBox 14"/>
            <p:cNvSpPr txBox="1">
              <a:spLocks noChangeArrowheads="1"/>
            </p:cNvSpPr>
            <p:nvPr/>
          </p:nvSpPr>
          <p:spPr bwMode="auto">
            <a:xfrm>
              <a:off x="611560" y="3501008"/>
              <a:ext cx="6591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200"/>
                <a:t>BELLA</a:t>
              </a:r>
            </a:p>
          </p:txBody>
        </p:sp>
        <p:cxnSp>
          <p:nvCxnSpPr>
            <p:cNvPr id="12" name="Straight Arrow Connector 11"/>
            <p:cNvCxnSpPr/>
            <p:nvPr/>
          </p:nvCxnSpPr>
          <p:spPr bwMode="auto">
            <a:xfrm flipV="1">
              <a:off x="1835100" y="3716834"/>
              <a:ext cx="1009302" cy="215826"/>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Arrow Connector 18"/>
            <p:cNvCxnSpPr>
              <a:stCxn id="82956" idx="3"/>
            </p:cNvCxnSpPr>
            <p:nvPr/>
          </p:nvCxnSpPr>
          <p:spPr bwMode="auto">
            <a:xfrm>
              <a:off x="1270145" y="3639073"/>
              <a:ext cx="1645671" cy="6348"/>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grpSp>
        <p:nvGrpSpPr>
          <p:cNvPr id="21" name="Group 20"/>
          <p:cNvGrpSpPr>
            <a:grpSpLocks/>
          </p:cNvGrpSpPr>
          <p:nvPr/>
        </p:nvGrpSpPr>
        <p:grpSpPr bwMode="auto">
          <a:xfrm>
            <a:off x="4787900" y="2852738"/>
            <a:ext cx="3951288" cy="892175"/>
            <a:chOff x="4788024" y="2852936"/>
            <a:chExt cx="3950647" cy="892552"/>
          </a:xfrm>
        </p:grpSpPr>
        <p:sp>
          <p:nvSpPr>
            <p:cNvPr id="82953" name="TextBox 7"/>
            <p:cNvSpPr txBox="1">
              <a:spLocks noChangeArrowheads="1"/>
            </p:cNvSpPr>
            <p:nvPr/>
          </p:nvSpPr>
          <p:spPr bwMode="auto">
            <a:xfrm>
              <a:off x="7596336" y="2852936"/>
              <a:ext cx="1142335"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sz="1600"/>
                <a:t>LAOLA:</a:t>
              </a:r>
            </a:p>
            <a:p>
              <a:r>
                <a:rPr lang="en-US" sz="1200"/>
                <a:t>Helmholtz VI,</a:t>
              </a:r>
            </a:p>
            <a:p>
              <a:r>
                <a:rPr lang="en-US" sz="1200"/>
                <a:t>ELI, FLASH,</a:t>
              </a:r>
            </a:p>
            <a:p>
              <a:r>
                <a:rPr lang="en-US" sz="1200"/>
                <a:t>PITZ, REGAE</a:t>
              </a:r>
            </a:p>
          </p:txBody>
        </p:sp>
        <p:cxnSp>
          <p:nvCxnSpPr>
            <p:cNvPr id="18" name="Straight Arrow Connector 17"/>
            <p:cNvCxnSpPr/>
            <p:nvPr/>
          </p:nvCxnSpPr>
          <p:spPr bwMode="auto">
            <a:xfrm flipH="1">
              <a:off x="4788024" y="3140394"/>
              <a:ext cx="2880846" cy="289047"/>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8C5AA4C7-82A7-CD4D-9A12-2FF818268F2D}" type="slidenum">
              <a:rPr lang="en-US" smtClean="0"/>
              <a:pPr>
                <a:defRPr/>
              </a:pPr>
              <a:t>42</a:t>
            </a:fld>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par>
                          <p:cTn id="15" fill="hold" nodeType="afterGroup">
                            <p:stCondLst>
                              <p:cond delay="500"/>
                            </p:stCondLst>
                            <p:childTnLst>
                              <p:par>
                                <p:cTn id="16" presetID="2" presetClass="entr" presetSubtype="8" fill="hold" nodeType="afterEffect">
                                  <p:stCondLst>
                                    <p:cond delay="100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0-#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2000"/>
                            </p:stCondLst>
                            <p:childTnLst>
                              <p:par>
                                <p:cTn id="21" presetID="2" presetClass="entr" presetSubtype="2" fill="hold" nodeType="afterEffect">
                                  <p:stCondLst>
                                    <p:cond delay="200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1+#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9"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dissolv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5"/>
          <p:cNvSpPr>
            <a:spLocks noGrp="1"/>
          </p:cNvSpPr>
          <p:nvPr>
            <p:ph type="title"/>
          </p:nvPr>
        </p:nvSpPr>
        <p:spPr>
          <a:xfrm>
            <a:off x="806896" y="-228600"/>
            <a:ext cx="8229600" cy="1143000"/>
          </a:xfrm>
        </p:spPr>
        <p:txBody>
          <a:bodyPr/>
          <a:lstStyle/>
          <a:p>
            <a:pPr>
              <a:defRPr/>
            </a:pPr>
            <a:r>
              <a:rPr lang="en-US" dirty="0">
                <a:latin typeface="Calibri" charset="0"/>
              </a:rPr>
              <a:t>The New Livingston Plot</a:t>
            </a:r>
          </a:p>
        </p:txBody>
      </p:sp>
      <p:pic>
        <p:nvPicPr>
          <p:cNvPr id="8499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4388" y="873125"/>
            <a:ext cx="7573962" cy="579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7" name="TextBox 4"/>
          <p:cNvSpPr txBox="1">
            <a:spLocks noChangeArrowheads="1"/>
          </p:cNvSpPr>
          <p:nvPr/>
        </p:nvSpPr>
        <p:spPr bwMode="auto">
          <a:xfrm>
            <a:off x="6659563" y="6269038"/>
            <a:ext cx="24304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US">
                <a:latin typeface="Calibri" charset="0"/>
              </a:rPr>
              <a:t>B. Hidding (Hamburg)</a:t>
            </a: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8C5AA4C7-82A7-CD4D-9A12-2FF818268F2D}" type="slidenum">
              <a:rPr lang="en-US" smtClean="0"/>
              <a:pPr>
                <a:defRPr/>
              </a:pPr>
              <a:t>43</a:t>
            </a:fld>
            <a:endParaRPr lang="en-US"/>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4"/>
          <p:cNvSpPr>
            <a:spLocks noGrp="1" noChangeArrowheads="1"/>
          </p:cNvSpPr>
          <p:nvPr>
            <p:ph type="title"/>
          </p:nvPr>
        </p:nvSpPr>
        <p:spPr>
          <a:xfrm>
            <a:off x="468560" y="-228600"/>
            <a:ext cx="9144000" cy="1143000"/>
          </a:xfrm>
        </p:spPr>
        <p:txBody>
          <a:bodyPr/>
          <a:lstStyle/>
          <a:p>
            <a:pPr>
              <a:defRPr/>
            </a:pPr>
            <a:r>
              <a:rPr lang="en-GB" b="1" dirty="0" smtClean="0">
                <a:solidFill>
                  <a:srgbClr val="000090"/>
                </a:solidFill>
                <a:latin typeface="Gill Sans" charset="0"/>
                <a:ea typeface="ＭＳ Ｐゴシック" charset="0"/>
                <a:cs typeface="ＭＳ Ｐゴシック" charset="0"/>
              </a:rPr>
              <a:t>Realising the dreams?</a:t>
            </a:r>
            <a:endParaRPr lang="en-GB" b="1" dirty="0">
              <a:solidFill>
                <a:srgbClr val="000090"/>
              </a:solidFill>
              <a:latin typeface="Gill Sans" charset="0"/>
              <a:ea typeface="ＭＳ Ｐゴシック" charset="0"/>
              <a:cs typeface="ＭＳ Ｐゴシック" charset="0"/>
            </a:endParaRPr>
          </a:p>
        </p:txBody>
      </p:sp>
      <p:grpSp>
        <p:nvGrpSpPr>
          <p:cNvPr id="5" name="Group 4"/>
          <p:cNvGrpSpPr>
            <a:grpSpLocks/>
          </p:cNvGrpSpPr>
          <p:nvPr/>
        </p:nvGrpSpPr>
        <p:grpSpPr bwMode="auto">
          <a:xfrm>
            <a:off x="0" y="1628775"/>
            <a:ext cx="9144000" cy="4752975"/>
            <a:chOff x="0" y="980728"/>
            <a:chExt cx="9144000" cy="4752528"/>
          </a:xfrm>
        </p:grpSpPr>
        <p:grpSp>
          <p:nvGrpSpPr>
            <p:cNvPr id="86024" name="Group 3"/>
            <p:cNvGrpSpPr>
              <a:grpSpLocks/>
            </p:cNvGrpSpPr>
            <p:nvPr/>
          </p:nvGrpSpPr>
          <p:grpSpPr bwMode="auto">
            <a:xfrm>
              <a:off x="0" y="980728"/>
              <a:ext cx="9144000" cy="4752528"/>
              <a:chOff x="0" y="980728"/>
              <a:chExt cx="9144000" cy="4752528"/>
            </a:xfrm>
          </p:grpSpPr>
          <p:sp>
            <p:nvSpPr>
              <p:cNvPr id="86029" name="Rectangle 2"/>
              <p:cNvSpPr>
                <a:spLocks noChangeArrowheads="1"/>
              </p:cNvSpPr>
              <p:nvPr/>
            </p:nvSpPr>
            <p:spPr bwMode="auto">
              <a:xfrm>
                <a:off x="0" y="980728"/>
                <a:ext cx="9144000" cy="4752528"/>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solidFill>
                    <a:schemeClr val="bg1"/>
                  </a:solidFill>
                </a:endParaRPr>
              </a:p>
            </p:txBody>
          </p:sp>
          <p:pic>
            <p:nvPicPr>
              <p:cNvPr id="86030" name="Content Placeholder 4" descr="Figure_6.pdf"/>
              <p:cNvPicPr>
                <a:picLocks noChangeAspect="1"/>
              </p:cNvPicPr>
              <p:nvPr/>
            </p:nvPicPr>
            <p:blipFill>
              <a:blip r:embed="rId3">
                <a:extLst>
                  <a:ext uri="{28A0092B-C50C-407E-A947-70E740481C1C}">
                    <a14:useLocalDpi xmlns:a14="http://schemas.microsoft.com/office/drawing/2010/main" val="0"/>
                  </a:ext>
                </a:extLst>
              </a:blip>
              <a:srcRect l="3113" t="9375" r="7741" b="8855"/>
              <a:stretch>
                <a:fillRect/>
              </a:stretch>
            </p:blipFill>
            <p:spPr bwMode="auto">
              <a:xfrm>
                <a:off x="1857375" y="1024731"/>
                <a:ext cx="7286625"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6031" name="Picture 28" descr="stage.tiff"/>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126581"/>
                <a:ext cx="4157663" cy="1230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6025" name="Left Brace 56"/>
            <p:cNvSpPr>
              <a:spLocks/>
            </p:cNvSpPr>
            <p:nvPr/>
          </p:nvSpPr>
          <p:spPr bwMode="auto">
            <a:xfrm rot="-5400000">
              <a:off x="2449513" y="3912096"/>
              <a:ext cx="152400" cy="914400"/>
            </a:xfrm>
            <a:prstGeom prst="leftBrace">
              <a:avLst>
                <a:gd name="adj1" fmla="val 8333"/>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de-DE" sz="1800"/>
            </a:p>
          </p:txBody>
        </p:sp>
        <p:sp>
          <p:nvSpPr>
            <p:cNvPr id="86026" name="Rectangle 57"/>
            <p:cNvSpPr>
              <a:spLocks noChangeArrowheads="1"/>
            </p:cNvSpPr>
            <p:nvPr/>
          </p:nvSpPr>
          <p:spPr bwMode="auto">
            <a:xfrm>
              <a:off x="2220913" y="4380408"/>
              <a:ext cx="890587"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a:t>~10 cm</a:t>
              </a:r>
            </a:p>
          </p:txBody>
        </p:sp>
        <p:sp>
          <p:nvSpPr>
            <p:cNvPr id="86027" name="Left Brace 56"/>
            <p:cNvSpPr>
              <a:spLocks/>
            </p:cNvSpPr>
            <p:nvPr/>
          </p:nvSpPr>
          <p:spPr bwMode="auto">
            <a:xfrm rot="-5400000">
              <a:off x="3025775" y="3669208"/>
              <a:ext cx="119063" cy="2030413"/>
            </a:xfrm>
            <a:prstGeom prst="leftBrace">
              <a:avLst>
                <a:gd name="adj1" fmla="val 8290"/>
                <a:gd name="adj2" fmla="val 500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de-DE" sz="1800"/>
            </a:p>
          </p:txBody>
        </p:sp>
        <p:sp>
          <p:nvSpPr>
            <p:cNvPr id="86028" name="Rectangle 57"/>
            <p:cNvSpPr>
              <a:spLocks noChangeArrowheads="1"/>
            </p:cNvSpPr>
            <p:nvPr/>
          </p:nvSpPr>
          <p:spPr bwMode="auto">
            <a:xfrm>
              <a:off x="2797175" y="4693146"/>
              <a:ext cx="746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800"/>
                <a:t>~1 m</a:t>
              </a:r>
            </a:p>
          </p:txBody>
        </p:sp>
      </p:grpSp>
      <p:grpSp>
        <p:nvGrpSpPr>
          <p:cNvPr id="18" name="Group 7"/>
          <p:cNvGrpSpPr>
            <a:grpSpLocks/>
          </p:cNvGrpSpPr>
          <p:nvPr/>
        </p:nvGrpSpPr>
        <p:grpSpPr bwMode="auto">
          <a:xfrm>
            <a:off x="611188" y="1104900"/>
            <a:ext cx="7275512" cy="523875"/>
            <a:chOff x="193" y="2051"/>
            <a:chExt cx="4583" cy="330"/>
          </a:xfrm>
        </p:grpSpPr>
        <p:sp>
          <p:nvSpPr>
            <p:cNvPr id="86022" name="Oval 8"/>
            <p:cNvSpPr>
              <a:spLocks noChangeArrowheads="1"/>
            </p:cNvSpPr>
            <p:nvPr/>
          </p:nvSpPr>
          <p:spPr bwMode="auto">
            <a:xfrm>
              <a:off x="193" y="2154"/>
              <a:ext cx="117" cy="101"/>
            </a:xfrm>
            <a:prstGeom prst="ellipse">
              <a:avLst/>
            </a:prstGeom>
            <a:solidFill>
              <a:srgbClr val="000090"/>
            </a:solidFill>
            <a:ln w="9525">
              <a:solidFill>
                <a:schemeClr val="tx1"/>
              </a:solidFill>
              <a:round/>
              <a:headEnd/>
              <a:tailEnd/>
            </a:ln>
          </p:spPr>
          <p:txBody>
            <a:bodyPr wrap="none" anchor="ctr"/>
            <a:lstStyle/>
            <a:p>
              <a:endParaRPr lang="en-US"/>
            </a:p>
          </p:txBody>
        </p:sp>
        <p:sp>
          <p:nvSpPr>
            <p:cNvPr id="86023" name="Text Box 9"/>
            <p:cNvSpPr txBox="1">
              <a:spLocks noChangeArrowheads="1"/>
            </p:cNvSpPr>
            <p:nvPr/>
          </p:nvSpPr>
          <p:spPr bwMode="auto">
            <a:xfrm>
              <a:off x="369" y="2051"/>
              <a:ext cx="4407" cy="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2800" b="1" dirty="0">
                  <a:solidFill>
                    <a:srgbClr val="000090"/>
                  </a:solidFill>
                  <a:latin typeface="Gill Sans" charset="0"/>
                </a:rPr>
                <a:t>A laser-plasma-driven linear collider?</a:t>
              </a:r>
            </a:p>
          </p:txBody>
        </p:sp>
      </p:gr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8C5AA4C7-82A7-CD4D-9A12-2FF818268F2D}" type="slidenum">
              <a:rPr lang="en-US" smtClean="0"/>
              <a:pPr>
                <a:defRPr/>
              </a:pPr>
              <a:t>44</a:t>
            </a:fld>
            <a:endParaRPr lang="en-US"/>
          </a:p>
        </p:txBody>
      </p:sp>
    </p:spTree>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0-#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2470" name="Rectangle 2"/>
          <p:cNvSpPr>
            <a:spLocks noGrp="1" noChangeArrowheads="1"/>
          </p:cNvSpPr>
          <p:nvPr>
            <p:ph type="title"/>
          </p:nvPr>
        </p:nvSpPr>
        <p:spPr>
          <a:xfrm>
            <a:off x="1756320" y="0"/>
            <a:ext cx="4687888" cy="981075"/>
          </a:xfrm>
        </p:spPr>
        <p:txBody>
          <a:bodyPr/>
          <a:lstStyle/>
          <a:p>
            <a:pPr eaLnBrk="1" hangingPunct="1">
              <a:defRPr/>
            </a:pPr>
            <a:r>
              <a:rPr lang="en-US" sz="2800" dirty="0" smtClean="0"/>
              <a:t>Tentative schedule </a:t>
            </a:r>
            <a:r>
              <a:rPr lang="en-US" sz="2800" dirty="0" smtClean="0"/>
              <a:t/>
            </a:r>
            <a:br>
              <a:rPr lang="en-US" sz="2800" dirty="0" smtClean="0"/>
            </a:br>
            <a:r>
              <a:rPr lang="en-US" sz="2800" dirty="0" smtClean="0"/>
              <a:t>new </a:t>
            </a:r>
            <a:r>
              <a:rPr lang="en-US" sz="2800" dirty="0" smtClean="0"/>
              <a:t>projects</a:t>
            </a:r>
          </a:p>
        </p:txBody>
      </p:sp>
      <p:graphicFrame>
        <p:nvGraphicFramePr>
          <p:cNvPr id="94210" name="Object 10"/>
          <p:cNvGraphicFramePr>
            <a:graphicFrameLocks noChangeAspect="1"/>
          </p:cNvGraphicFramePr>
          <p:nvPr/>
        </p:nvGraphicFramePr>
        <p:xfrm>
          <a:off x="6019800" y="0"/>
          <a:ext cx="3124200" cy="1066800"/>
        </p:xfrm>
        <a:graphic>
          <a:graphicData uri="http://schemas.openxmlformats.org/presentationml/2006/ole">
            <mc:AlternateContent xmlns:mc="http://schemas.openxmlformats.org/markup-compatibility/2006">
              <mc:Choice xmlns:v="urn:schemas-microsoft-com:vml" Requires="v">
                <p:oleObj spid="_x0000_s94347" name="Worksheet" r:id="rId4" imgW="4368800" imgH="1219200" progId="Excel.Sheet.12">
                  <p:embed/>
                </p:oleObj>
              </mc:Choice>
              <mc:Fallback>
                <p:oleObj name="Worksheet" r:id="rId4" imgW="4368800" imgH="1219200" progId="Excel.Sheet.12">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0"/>
                        <a:ext cx="3124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94212" name="Object 5"/>
          <p:cNvGraphicFramePr>
            <a:graphicFrameLocks noChangeAspect="1"/>
          </p:cNvGraphicFramePr>
          <p:nvPr/>
        </p:nvGraphicFramePr>
        <p:xfrm>
          <a:off x="152400" y="1143000"/>
          <a:ext cx="8839200" cy="5257800"/>
        </p:xfrm>
        <a:graphic>
          <a:graphicData uri="http://schemas.openxmlformats.org/presentationml/2006/ole">
            <mc:AlternateContent xmlns:mc="http://schemas.openxmlformats.org/markup-compatibility/2006">
              <mc:Choice xmlns:v="urn:schemas-microsoft-com:vml" Requires="v">
                <p:oleObj spid="_x0000_s94348" name="Worksheet" r:id="rId6" imgW="11188700" imgH="5854700" progId="Excel.Sheet.12">
                  <p:embed/>
                </p:oleObj>
              </mc:Choice>
              <mc:Fallback>
                <p:oleObj name="Worksheet" r:id="rId6" imgW="11188700" imgH="5854700" progId="Excel.Sheet.12">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143000"/>
                        <a:ext cx="88392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pSp>
        <p:nvGrpSpPr>
          <p:cNvPr id="94214" name="Group 5"/>
          <p:cNvGrpSpPr>
            <a:grpSpLocks/>
          </p:cNvGrpSpPr>
          <p:nvPr/>
        </p:nvGrpSpPr>
        <p:grpSpPr bwMode="auto">
          <a:xfrm>
            <a:off x="2497138" y="6153150"/>
            <a:ext cx="4640262" cy="247650"/>
            <a:chOff x="2483768" y="6165304"/>
            <a:chExt cx="4536504" cy="216024"/>
          </a:xfrm>
        </p:grpSpPr>
        <p:sp>
          <p:nvSpPr>
            <p:cNvPr id="94221" name="Rectangle 3"/>
            <p:cNvSpPr>
              <a:spLocks noChangeArrowheads="1"/>
            </p:cNvSpPr>
            <p:nvPr/>
          </p:nvSpPr>
          <p:spPr bwMode="auto">
            <a:xfrm>
              <a:off x="2483768" y="6165304"/>
              <a:ext cx="1512168" cy="216024"/>
            </a:xfrm>
            <a:prstGeom prst="rect">
              <a:avLst/>
            </a:prstGeom>
            <a:solidFill>
              <a:srgbClr val="FF0000"/>
            </a:solidFill>
            <a:ln w="9525">
              <a:solidFill>
                <a:schemeClr val="tx1"/>
              </a:solidFill>
              <a:round/>
              <a:headEnd/>
              <a:tailEnd/>
            </a:ln>
          </p:spPr>
          <p:txBody>
            <a:bodyPr/>
            <a:lstStyle/>
            <a:p>
              <a:endParaRPr lang="en-US" sz="2400">
                <a:solidFill>
                  <a:srgbClr val="000000"/>
                </a:solidFill>
              </a:endParaRPr>
            </a:p>
          </p:txBody>
        </p:sp>
        <p:sp>
          <p:nvSpPr>
            <p:cNvPr id="94222" name="Rectangle 4"/>
            <p:cNvSpPr>
              <a:spLocks noChangeArrowheads="1"/>
            </p:cNvSpPr>
            <p:nvPr/>
          </p:nvSpPr>
          <p:spPr bwMode="auto">
            <a:xfrm>
              <a:off x="3995936" y="6165304"/>
              <a:ext cx="3024336" cy="216024"/>
            </a:xfrm>
            <a:prstGeom prst="rect">
              <a:avLst/>
            </a:prstGeom>
            <a:solidFill>
              <a:srgbClr val="2AFF02"/>
            </a:solidFill>
            <a:ln w="9525">
              <a:solidFill>
                <a:schemeClr val="tx1"/>
              </a:solidFill>
              <a:round/>
              <a:headEnd/>
              <a:tailEnd/>
            </a:ln>
          </p:spPr>
          <p:txBody>
            <a:bodyPr/>
            <a:lstStyle/>
            <a:p>
              <a:endParaRPr lang="en-US" sz="2400">
                <a:solidFill>
                  <a:srgbClr val="000000"/>
                </a:solidFill>
              </a:endParaRPr>
            </a:p>
          </p:txBody>
        </p:sp>
      </p:grpSp>
      <p:sp>
        <p:nvSpPr>
          <p:cNvPr id="94215" name="Rectangle 1"/>
          <p:cNvSpPr>
            <a:spLocks noChangeArrowheads="1"/>
          </p:cNvSpPr>
          <p:nvPr/>
        </p:nvSpPr>
        <p:spPr bwMode="auto">
          <a:xfrm>
            <a:off x="1952625" y="6153150"/>
            <a:ext cx="7045325" cy="246063"/>
          </a:xfrm>
          <a:prstGeom prst="rect">
            <a:avLst/>
          </a:prstGeom>
          <a:solidFill>
            <a:schemeClr val="bg1"/>
          </a:solidFill>
          <a:ln w="9525">
            <a:solidFill>
              <a:schemeClr val="tx1"/>
            </a:solidFill>
            <a:round/>
            <a:headEnd/>
            <a:tailEnd/>
          </a:ln>
        </p:spPr>
        <p:txBody>
          <a:bodyPr/>
          <a:lstStyle/>
          <a:p>
            <a:endParaRPr lang="en-US" sz="2400">
              <a:solidFill>
                <a:srgbClr val="000000"/>
              </a:solidFill>
              <a:cs typeface="Arial Unicode MS" charset="0"/>
            </a:endParaRPr>
          </a:p>
        </p:txBody>
      </p:sp>
      <p:grpSp>
        <p:nvGrpSpPr>
          <p:cNvPr id="5" name="Group 4"/>
          <p:cNvGrpSpPr>
            <a:grpSpLocks/>
          </p:cNvGrpSpPr>
          <p:nvPr/>
        </p:nvGrpSpPr>
        <p:grpSpPr bwMode="auto">
          <a:xfrm>
            <a:off x="3084513" y="2154238"/>
            <a:ext cx="2927350" cy="266700"/>
            <a:chOff x="3085232" y="2154188"/>
            <a:chExt cx="2926928" cy="266700"/>
          </a:xfrm>
        </p:grpSpPr>
        <p:pic>
          <p:nvPicPr>
            <p:cNvPr id="94218" name="Picture 17" descr="J-P-roadmap.jpg"/>
            <p:cNvPicPr>
              <a:picLocks noChangeAspect="1"/>
            </p:cNvPicPr>
            <p:nvPr/>
          </p:nvPicPr>
          <p:blipFill>
            <a:blip r:embed="rId8">
              <a:extLst>
                <a:ext uri="{28A0092B-C50C-407E-A947-70E740481C1C}">
                  <a14:useLocalDpi xmlns:a14="http://schemas.microsoft.com/office/drawing/2010/main" val="0"/>
                </a:ext>
              </a:extLst>
            </a:blip>
            <a:srcRect l="33046" t="19370" r="59914" b="75557"/>
            <a:stretch>
              <a:fillRect/>
            </a:stretch>
          </p:blipFill>
          <p:spPr bwMode="auto">
            <a:xfrm>
              <a:off x="5148064" y="2154188"/>
              <a:ext cx="6223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219" name="Picture 18" descr="J-P-roadmap.jpg"/>
            <p:cNvPicPr>
              <a:picLocks noChangeAspect="1"/>
            </p:cNvPicPr>
            <p:nvPr/>
          </p:nvPicPr>
          <p:blipFill>
            <a:blip r:embed="rId8">
              <a:extLst>
                <a:ext uri="{28A0092B-C50C-407E-A947-70E740481C1C}">
                  <a14:useLocalDpi xmlns:a14="http://schemas.microsoft.com/office/drawing/2010/main" val="0"/>
                </a:ext>
              </a:extLst>
            </a:blip>
            <a:srcRect l="29578" t="19833" r="66972" b="75819"/>
            <a:stretch>
              <a:fillRect/>
            </a:stretch>
          </p:blipFill>
          <p:spPr bwMode="auto">
            <a:xfrm>
              <a:off x="3085232" y="2192288"/>
              <a:ext cx="3048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4220" name="Picture 19" descr="J-P-roadmap.jpg"/>
            <p:cNvPicPr>
              <a:picLocks noChangeAspect="1"/>
            </p:cNvPicPr>
            <p:nvPr/>
          </p:nvPicPr>
          <p:blipFill>
            <a:blip r:embed="rId8">
              <a:extLst>
                <a:ext uri="{28A0092B-C50C-407E-A947-70E740481C1C}">
                  <a14:useLocalDpi xmlns:a14="http://schemas.microsoft.com/office/drawing/2010/main" val="0"/>
                </a:ext>
              </a:extLst>
            </a:blip>
            <a:srcRect l="33046" t="19370" r="59914" b="75557"/>
            <a:stretch>
              <a:fillRect/>
            </a:stretch>
          </p:blipFill>
          <p:spPr bwMode="auto">
            <a:xfrm>
              <a:off x="5389860" y="2154188"/>
              <a:ext cx="622300"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4217" name="Rectangle 6"/>
          <p:cNvSpPr>
            <a:spLocks noChangeArrowheads="1"/>
          </p:cNvSpPr>
          <p:nvPr/>
        </p:nvSpPr>
        <p:spPr bwMode="auto">
          <a:xfrm>
            <a:off x="179388" y="1125538"/>
            <a:ext cx="720725" cy="287337"/>
          </a:xfrm>
          <a:prstGeom prst="rect">
            <a:avLst/>
          </a:prstGeom>
          <a:solidFill>
            <a:schemeClr val="bg1"/>
          </a:solidFill>
          <a:ln w="9525">
            <a:solidFill>
              <a:schemeClr val="tx1"/>
            </a:solidFill>
            <a:round/>
            <a:headEnd/>
            <a:tailEnd/>
          </a:ln>
        </p:spPr>
        <p:txBody>
          <a:bodyPr/>
          <a:lstStyle/>
          <a:p>
            <a:endParaRPr lang="en-US" sz="2400">
              <a:solidFill>
                <a:srgbClr val="000000"/>
              </a:solidFill>
              <a:cs typeface="Arial Unicode MS"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45</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7"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9750" y="908050"/>
            <a:ext cx="8188325" cy="547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0181" name="Rectangle 5"/>
          <p:cNvSpPr>
            <a:spLocks noGrp="1" noChangeArrowheads="1"/>
          </p:cNvSpPr>
          <p:nvPr>
            <p:ph type="title"/>
          </p:nvPr>
        </p:nvSpPr>
        <p:spPr/>
        <p:txBody>
          <a:bodyPr/>
          <a:lstStyle/>
          <a:p>
            <a:pPr eaLnBrk="1" hangingPunct="1">
              <a:defRPr/>
            </a:pPr>
            <a:r>
              <a:rPr lang="en-US" dirty="0" smtClean="0"/>
              <a:t>MICE Schedule</a:t>
            </a:r>
          </a:p>
        </p:txBody>
      </p:sp>
      <p:pic>
        <p:nvPicPr>
          <p:cNvPr id="71685" name="Picture 1"/>
          <p:cNvPicPr>
            <a:picLocks noChangeAspect="1"/>
          </p:cNvPicPr>
          <p:nvPr/>
        </p:nvPicPr>
        <p:blipFill>
          <a:blip r:embed="rId4">
            <a:extLst>
              <a:ext uri="{28A0092B-C50C-407E-A947-70E740481C1C}">
                <a14:useLocalDpi xmlns:a14="http://schemas.microsoft.com/office/drawing/2010/main" val="0"/>
              </a:ext>
            </a:extLst>
          </a:blip>
          <a:srcRect t="4572"/>
          <a:stretch>
            <a:fillRect/>
          </a:stretch>
        </p:blipFill>
        <p:spPr bwMode="auto">
          <a:xfrm>
            <a:off x="936625" y="765175"/>
            <a:ext cx="8027988" cy="556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765175"/>
            <a:ext cx="9144000" cy="5337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24FA7499-4D35-CC47-9C18-6CF7809DBF6A}" type="slidenum">
              <a:rPr lang="en-US" smtClean="0"/>
              <a:pPr>
                <a:defRPr/>
              </a:pPr>
              <a:t>46</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71685"/>
                                        </p:tgtEl>
                                        <p:attrNameLst>
                                          <p:attrName>style.visibility</p:attrName>
                                        </p:attrNameLst>
                                      </p:cBhvr>
                                      <p:to>
                                        <p:strVal val="visible"/>
                                      </p:to>
                                    </p:set>
                                    <p:anim calcmode="lin" valueType="num">
                                      <p:cBhvr>
                                        <p:cTn id="7" dur="500" fill="hold"/>
                                        <p:tgtEl>
                                          <p:spTgt spid="71685"/>
                                        </p:tgtEl>
                                        <p:attrNameLst>
                                          <p:attrName>ppt_w</p:attrName>
                                        </p:attrNameLst>
                                      </p:cBhvr>
                                      <p:tavLst>
                                        <p:tav tm="0">
                                          <p:val>
                                            <p:fltVal val="0"/>
                                          </p:val>
                                        </p:tav>
                                        <p:tav tm="100000">
                                          <p:val>
                                            <p:strVal val="#ppt_w"/>
                                          </p:val>
                                        </p:tav>
                                      </p:tavLst>
                                    </p:anim>
                                    <p:anim calcmode="lin" valueType="num">
                                      <p:cBhvr>
                                        <p:cTn id="8" dur="500" fill="hold"/>
                                        <p:tgtEl>
                                          <p:spTgt spid="71685"/>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p:txBody>
          <a:bodyPr/>
          <a:lstStyle/>
          <a:p>
            <a:pPr eaLnBrk="1" hangingPunct="1">
              <a:defRPr/>
            </a:pPr>
            <a:r>
              <a:rPr lang="en-US" altLang="ja-JP" smtClean="0"/>
              <a:t>Summary and Outlook</a:t>
            </a:r>
          </a:p>
        </p:txBody>
      </p:sp>
      <p:sp>
        <p:nvSpPr>
          <p:cNvPr id="680963" name="Rectangle 3"/>
          <p:cNvSpPr>
            <a:spLocks noGrp="1" noChangeArrowheads="1"/>
          </p:cNvSpPr>
          <p:nvPr>
            <p:ph type="body" idx="1"/>
          </p:nvPr>
        </p:nvSpPr>
        <p:spPr>
          <a:xfrm>
            <a:off x="28575" y="874713"/>
            <a:ext cx="9512300" cy="609600"/>
          </a:xfrm>
        </p:spPr>
        <p:txBody>
          <a:bodyPr/>
          <a:lstStyle/>
          <a:p>
            <a:pPr eaLnBrk="1" hangingPunct="1"/>
            <a:r>
              <a:rPr lang="en-US" altLang="ja-JP" sz="2400" dirty="0">
                <a:latin typeface="Arial" charset="0"/>
                <a:ea typeface="ＭＳ Ｐゴシック" charset="0"/>
                <a:cs typeface="Arial Unicode MS" charset="0"/>
              </a:rPr>
              <a:t>Particle &amp; accelerator physics very lively – many ideas out there</a:t>
            </a:r>
            <a:r>
              <a:rPr lang="en-US" altLang="ja-JP" sz="2400" dirty="0" smtClean="0">
                <a:latin typeface="Arial" charset="0"/>
                <a:ea typeface="ＭＳ Ｐゴシック" charset="0"/>
                <a:cs typeface="Arial Unicode MS" charset="0"/>
              </a:rPr>
              <a:t>.</a:t>
            </a:r>
            <a:endParaRPr lang="en-US" altLang="ja-JP" sz="2400" dirty="0">
              <a:latin typeface="Arial" charset="0"/>
              <a:ea typeface="ＭＳ Ｐゴシック" charset="0"/>
              <a:cs typeface="Arial Unicode MS" charset="0"/>
            </a:endParaRPr>
          </a:p>
        </p:txBody>
      </p:sp>
      <p:sp>
        <p:nvSpPr>
          <p:cNvPr id="680964" name="Text Box 4"/>
          <p:cNvSpPr txBox="1">
            <a:spLocks noChangeArrowheads="1"/>
          </p:cNvSpPr>
          <p:nvPr/>
        </p:nvSpPr>
        <p:spPr bwMode="auto">
          <a:xfrm>
            <a:off x="50800" y="2060848"/>
            <a:ext cx="9144000" cy="46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ILC – technically mature – but expensive</a:t>
            </a:r>
          </a:p>
        </p:txBody>
      </p:sp>
      <p:sp>
        <p:nvSpPr>
          <p:cNvPr id="680969" name="Text Box 9"/>
          <p:cNvSpPr txBox="1">
            <a:spLocks noChangeArrowheads="1"/>
          </p:cNvSpPr>
          <p:nvPr/>
        </p:nvSpPr>
        <p:spPr bwMode="auto">
          <a:xfrm>
            <a:off x="60325" y="5287094"/>
            <a:ext cx="9083675" cy="120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A </a:t>
            </a:r>
            <a:r>
              <a:rPr lang="en-US" altLang="ja-JP" sz="2400" dirty="0">
                <a:solidFill>
                  <a:srgbClr val="23346C"/>
                </a:solidFill>
                <a:cs typeface="Arial Unicode MS" charset="0"/>
              </a:rPr>
              <a:t>Japanese offer to host ILC is </a:t>
            </a:r>
            <a:r>
              <a:rPr lang="en-US" altLang="ja-JP" sz="2400" dirty="0" smtClean="0">
                <a:solidFill>
                  <a:srgbClr val="23346C"/>
                </a:solidFill>
                <a:cs typeface="Arial Unicode MS" charset="0"/>
              </a:rPr>
              <a:t>being discussed. In the next lecture we will </a:t>
            </a:r>
            <a:r>
              <a:rPr lang="en-US" altLang="ja-JP" sz="2400" dirty="0" smtClean="0">
                <a:solidFill>
                  <a:srgbClr val="23346C"/>
                </a:solidFill>
                <a:cs typeface="Arial Unicode MS" charset="0"/>
              </a:rPr>
              <a:t>look at its design in detail and the status of </a:t>
            </a:r>
            <a:r>
              <a:rPr lang="en-US" altLang="ja-JP" sz="2400" dirty="0" err="1" smtClean="0">
                <a:solidFill>
                  <a:srgbClr val="23346C"/>
                </a:solidFill>
                <a:cs typeface="Arial Unicode MS" charset="0"/>
              </a:rPr>
              <a:t>realising</a:t>
            </a:r>
            <a:r>
              <a:rPr lang="en-US" altLang="ja-JP" sz="2400" dirty="0" smtClean="0">
                <a:solidFill>
                  <a:srgbClr val="23346C"/>
                </a:solidFill>
                <a:cs typeface="Arial Unicode MS" charset="0"/>
              </a:rPr>
              <a:t> the project. </a:t>
            </a:r>
            <a:endParaRPr lang="en-US" altLang="ja-JP" sz="2400" dirty="0">
              <a:solidFill>
                <a:srgbClr val="23346C"/>
              </a:solidFill>
              <a:cs typeface="Arial Unicode MS" charset="0"/>
            </a:endParaRPr>
          </a:p>
        </p:txBody>
      </p:sp>
      <p:sp>
        <p:nvSpPr>
          <p:cNvPr id="3" name="Rectangle 2"/>
          <p:cNvSpPr>
            <a:spLocks noChangeArrowheads="1"/>
          </p:cNvSpPr>
          <p:nvPr/>
        </p:nvSpPr>
        <p:spPr bwMode="auto">
          <a:xfrm>
            <a:off x="34924" y="2492896"/>
            <a:ext cx="9001571" cy="419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sz="2400" dirty="0">
                <a:solidFill>
                  <a:srgbClr val="23346C"/>
                </a:solidFill>
              </a:rPr>
              <a:t>  CLIC – </a:t>
            </a:r>
            <a:r>
              <a:rPr lang="en-US" altLang="ja-JP" sz="2400" dirty="0" smtClean="0">
                <a:solidFill>
                  <a:srgbClr val="23346C"/>
                </a:solidFill>
              </a:rPr>
              <a:t>significant </a:t>
            </a:r>
            <a:r>
              <a:rPr lang="en-US" altLang="ja-JP" sz="2400" dirty="0">
                <a:solidFill>
                  <a:srgbClr val="23346C"/>
                </a:solidFill>
              </a:rPr>
              <a:t>development required – &lt; 1 </a:t>
            </a:r>
            <a:r>
              <a:rPr lang="en-US" altLang="ja-JP" sz="2400" dirty="0" err="1">
                <a:solidFill>
                  <a:srgbClr val="23346C"/>
                </a:solidFill>
              </a:rPr>
              <a:t>TeV</a:t>
            </a:r>
            <a:r>
              <a:rPr lang="en-US" altLang="ja-JP" sz="2400" dirty="0">
                <a:solidFill>
                  <a:srgbClr val="23346C"/>
                </a:solidFill>
              </a:rPr>
              <a:t>, cost ~ ILC</a:t>
            </a:r>
          </a:p>
        </p:txBody>
      </p:sp>
      <p:sp>
        <p:nvSpPr>
          <p:cNvPr id="4" name="Rectangle 3"/>
          <p:cNvSpPr>
            <a:spLocks noChangeArrowheads="1"/>
          </p:cNvSpPr>
          <p:nvPr/>
        </p:nvSpPr>
        <p:spPr bwMode="auto">
          <a:xfrm>
            <a:off x="49957" y="3717032"/>
            <a:ext cx="91090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sz="2400" dirty="0" smtClean="0">
                <a:solidFill>
                  <a:srgbClr val="23346C"/>
                </a:solidFill>
              </a:rPr>
              <a:t> </a:t>
            </a:r>
            <a:r>
              <a:rPr lang="en-US" altLang="ja-JP" sz="2400" dirty="0" err="1" smtClean="0">
                <a:solidFill>
                  <a:srgbClr val="23346C"/>
                </a:solidFill>
                <a:latin typeface="Symbol" charset="2"/>
                <a:cs typeface="Symbol" charset="2"/>
              </a:rPr>
              <a:t>m</a:t>
            </a:r>
            <a:r>
              <a:rPr lang="en-US" altLang="ja-JP" sz="2400" dirty="0" err="1" smtClean="0">
                <a:solidFill>
                  <a:srgbClr val="23346C"/>
                </a:solidFill>
              </a:rPr>
              <a:t>C</a:t>
            </a:r>
            <a:r>
              <a:rPr lang="en-US" altLang="ja-JP" sz="2400" dirty="0" smtClean="0">
                <a:solidFill>
                  <a:srgbClr val="23346C"/>
                </a:solidFill>
              </a:rPr>
              <a:t> – It’s </a:t>
            </a:r>
            <a:r>
              <a:rPr lang="en-US" altLang="ja-JP" sz="2400" dirty="0">
                <a:solidFill>
                  <a:srgbClr val="23346C"/>
                </a:solidFill>
              </a:rPr>
              <a:t>a great </a:t>
            </a:r>
            <a:r>
              <a:rPr lang="en-US" altLang="ja-JP" sz="2400" dirty="0" smtClean="0">
                <a:solidFill>
                  <a:srgbClr val="23346C"/>
                </a:solidFill>
              </a:rPr>
              <a:t>idea but don’t hold your breath…</a:t>
            </a:r>
            <a:r>
              <a:rPr lang="en-US" altLang="ja-JP" sz="2400" dirty="0">
                <a:solidFill>
                  <a:srgbClr val="23346C"/>
                </a:solidFill>
              </a:rPr>
              <a:t>.</a:t>
            </a:r>
          </a:p>
        </p:txBody>
      </p:sp>
      <p:sp>
        <p:nvSpPr>
          <p:cNvPr id="5" name="Rectangle 4"/>
          <p:cNvSpPr>
            <a:spLocks noChangeArrowheads="1"/>
          </p:cNvSpPr>
          <p:nvPr/>
        </p:nvSpPr>
        <p:spPr bwMode="auto">
          <a:xfrm>
            <a:off x="34478" y="4089772"/>
            <a:ext cx="92900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dirty="0">
                <a:solidFill>
                  <a:srgbClr val="23346C"/>
                </a:solidFill>
              </a:rPr>
              <a:t>  </a:t>
            </a:r>
            <a:r>
              <a:rPr lang="en-US" altLang="ja-JP" sz="2400" dirty="0" err="1" smtClean="0">
                <a:solidFill>
                  <a:srgbClr val="23346C"/>
                </a:solidFill>
              </a:rPr>
              <a:t>LHeC</a:t>
            </a:r>
            <a:r>
              <a:rPr lang="en-US" altLang="ja-JP" sz="2400" dirty="0" smtClean="0">
                <a:solidFill>
                  <a:srgbClr val="23346C"/>
                </a:solidFill>
              </a:rPr>
              <a:t>/FCC-eh </a:t>
            </a:r>
            <a:r>
              <a:rPr lang="en-US" altLang="ja-JP" sz="2400" dirty="0">
                <a:solidFill>
                  <a:srgbClr val="23346C"/>
                </a:solidFill>
              </a:rPr>
              <a:t>– technically “OK” </a:t>
            </a:r>
            <a:r>
              <a:rPr lang="en-US" altLang="ja-JP" sz="2400" dirty="0" smtClean="0">
                <a:solidFill>
                  <a:srgbClr val="23346C"/>
                </a:solidFill>
              </a:rPr>
              <a:t>once protons there. Cost/physics?</a:t>
            </a:r>
            <a:endParaRPr lang="en-US" altLang="ja-JP" sz="2400" dirty="0">
              <a:solidFill>
                <a:srgbClr val="23346C"/>
              </a:solidFill>
            </a:endParaRPr>
          </a:p>
        </p:txBody>
      </p:sp>
      <p:sp>
        <p:nvSpPr>
          <p:cNvPr id="15" name="Rectangle 14"/>
          <p:cNvSpPr>
            <a:spLocks noChangeArrowheads="1"/>
          </p:cNvSpPr>
          <p:nvPr/>
        </p:nvSpPr>
        <p:spPr bwMode="auto">
          <a:xfrm>
            <a:off x="34924" y="4852243"/>
            <a:ext cx="91090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dirty="0">
                <a:solidFill>
                  <a:srgbClr val="23346C"/>
                </a:solidFill>
              </a:rPr>
              <a:t>  </a:t>
            </a:r>
            <a:r>
              <a:rPr lang="en-US" altLang="ja-JP" sz="2400" dirty="0" smtClean="0">
                <a:solidFill>
                  <a:srgbClr val="23346C"/>
                </a:solidFill>
              </a:rPr>
              <a:t>PWA </a:t>
            </a:r>
            <a:r>
              <a:rPr lang="en-US" altLang="ja-JP" sz="2400" dirty="0">
                <a:solidFill>
                  <a:srgbClr val="23346C"/>
                </a:solidFill>
              </a:rPr>
              <a:t>– very </a:t>
            </a:r>
            <a:r>
              <a:rPr lang="en-US" altLang="ja-JP" sz="2400" dirty="0" smtClean="0">
                <a:solidFill>
                  <a:srgbClr val="23346C"/>
                </a:solidFill>
              </a:rPr>
              <a:t>exciting, </a:t>
            </a:r>
            <a:r>
              <a:rPr lang="en-US" altLang="ja-JP" sz="2400" dirty="0">
                <a:solidFill>
                  <a:srgbClr val="23346C"/>
                </a:solidFill>
              </a:rPr>
              <a:t>but long </a:t>
            </a:r>
            <a:r>
              <a:rPr lang="en-US" altLang="ja-JP" sz="2400" dirty="0" smtClean="0">
                <a:solidFill>
                  <a:srgbClr val="23346C"/>
                </a:solidFill>
              </a:rPr>
              <a:t>way </a:t>
            </a:r>
            <a:r>
              <a:rPr lang="en-US" altLang="ja-JP" sz="2400" dirty="0">
                <a:solidFill>
                  <a:srgbClr val="23346C"/>
                </a:solidFill>
              </a:rPr>
              <a:t>from a </a:t>
            </a:r>
            <a:r>
              <a:rPr lang="en-US" altLang="ja-JP" sz="2400" dirty="0" smtClean="0">
                <a:solidFill>
                  <a:srgbClr val="23346C"/>
                </a:solidFill>
              </a:rPr>
              <a:t>LC for particle physics</a:t>
            </a:r>
            <a:endParaRPr lang="en-US" altLang="ja-JP" sz="2400" dirty="0">
              <a:solidFill>
                <a:srgbClr val="23346C"/>
              </a:solidFill>
            </a:endParaRPr>
          </a:p>
        </p:txBody>
      </p:sp>
      <p:sp>
        <p:nvSpPr>
          <p:cNvPr id="17" name="Text Box 9"/>
          <p:cNvSpPr txBox="1">
            <a:spLocks noChangeArrowheads="1"/>
          </p:cNvSpPr>
          <p:nvPr/>
        </p:nvSpPr>
        <p:spPr bwMode="auto">
          <a:xfrm>
            <a:off x="34925" y="2996952"/>
            <a:ext cx="8763938"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fontAlgn="base" hangingPunct="1">
              <a:lnSpc>
                <a:spcPct val="80000"/>
              </a:lnSpc>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rPr>
              <a:t>Circular </a:t>
            </a:r>
            <a:r>
              <a:rPr lang="en-US" altLang="ja-JP" sz="2400" dirty="0" err="1">
                <a:solidFill>
                  <a:srgbClr val="23346C"/>
                </a:solidFill>
              </a:rPr>
              <a:t>e</a:t>
            </a:r>
            <a:r>
              <a:rPr lang="en-US" altLang="ja-JP" sz="2400" baseline="30000" dirty="0" err="1">
                <a:solidFill>
                  <a:srgbClr val="23346C"/>
                </a:solidFill>
              </a:rPr>
              <a:t>+</a:t>
            </a:r>
            <a:r>
              <a:rPr lang="en-US" altLang="ja-JP" sz="2400" dirty="0" err="1">
                <a:solidFill>
                  <a:srgbClr val="23346C"/>
                </a:solidFill>
              </a:rPr>
              <a:t>e</a:t>
            </a:r>
            <a:r>
              <a:rPr lang="en-US" altLang="ja-JP" sz="2400" baseline="30000" dirty="0">
                <a:solidFill>
                  <a:srgbClr val="23346C"/>
                </a:solidFill>
              </a:rPr>
              <a:t>-</a:t>
            </a:r>
            <a:r>
              <a:rPr lang="en-US" altLang="ja-JP" sz="2400" dirty="0">
                <a:solidFill>
                  <a:srgbClr val="23346C"/>
                </a:solidFill>
              </a:rPr>
              <a:t> – Higgs factory cheaper than LC – but not trivial</a:t>
            </a:r>
          </a:p>
          <a:p>
            <a:pPr eaLnBrk="1" fontAlgn="base" hangingPunct="1">
              <a:lnSpc>
                <a:spcPct val="80000"/>
              </a:lnSpc>
              <a:spcBef>
                <a:spcPct val="20000"/>
              </a:spcBef>
              <a:defRPr/>
            </a:pPr>
            <a:r>
              <a:rPr lang="en-US" altLang="ja-JP" sz="2400" dirty="0">
                <a:solidFill>
                  <a:srgbClr val="23346C"/>
                </a:solidFill>
              </a:rPr>
              <a:t>    </a:t>
            </a:r>
            <a:r>
              <a:rPr lang="en-US" altLang="ja-JP" sz="2400" dirty="0" err="1" smtClean="0">
                <a:solidFill>
                  <a:srgbClr val="23346C"/>
                </a:solidFill>
              </a:rPr>
              <a:t>accl</a:t>
            </a:r>
            <a:r>
              <a:rPr lang="en-US" altLang="ja-JP" sz="2400" dirty="0">
                <a:solidFill>
                  <a:srgbClr val="23346C"/>
                </a:solidFill>
              </a:rPr>
              <a:t>. physics &amp; no energy-upgrade path…</a:t>
            </a:r>
          </a:p>
        </p:txBody>
      </p:sp>
      <p:sp>
        <p:nvSpPr>
          <p:cNvPr id="12" name="Rectangle 3"/>
          <p:cNvSpPr txBox="1">
            <a:spLocks noChangeArrowheads="1"/>
          </p:cNvSpPr>
          <p:nvPr/>
        </p:nvSpPr>
        <p:spPr bwMode="auto">
          <a:xfrm>
            <a:off x="35496" y="1268760"/>
            <a:ext cx="9108504"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pPr eaLnBrk="1" hangingPunct="1"/>
            <a:r>
              <a:rPr lang="en-US" altLang="ja-JP" sz="2400" dirty="0" smtClean="0">
                <a:latin typeface="Arial" charset="0"/>
                <a:ea typeface="ＭＳ Ｐゴシック" charset="0"/>
                <a:cs typeface="Arial Unicode MS" charset="0"/>
              </a:rPr>
              <a:t>In last ~ year, great upsurge of interest in new large rings, aimed at ~ 100 </a:t>
            </a:r>
            <a:r>
              <a:rPr lang="en-US" altLang="ja-JP" sz="2400" dirty="0" err="1" smtClean="0">
                <a:latin typeface="Arial" charset="0"/>
                <a:ea typeface="ＭＳ Ｐゴシック" charset="0"/>
                <a:cs typeface="Arial Unicode MS" charset="0"/>
              </a:rPr>
              <a:t>TeV</a:t>
            </a:r>
            <a:r>
              <a:rPr lang="en-US" altLang="ja-JP" sz="2400" dirty="0" smtClean="0">
                <a:latin typeface="Arial" charset="0"/>
                <a:ea typeface="ＭＳ Ｐゴシック" charset="0"/>
                <a:cs typeface="Arial Unicode MS" charset="0"/>
              </a:rPr>
              <a:t> </a:t>
            </a:r>
            <a:r>
              <a:rPr lang="en-US" altLang="ja-JP" sz="2400" dirty="0" err="1" smtClean="0">
                <a:latin typeface="Arial" charset="0"/>
                <a:ea typeface="ＭＳ Ｐゴシック" charset="0"/>
                <a:cs typeface="Arial Unicode MS" charset="0"/>
              </a:rPr>
              <a:t>pp</a:t>
            </a:r>
            <a:r>
              <a:rPr lang="en-US" altLang="ja-JP" sz="2400" dirty="0" smtClean="0">
                <a:latin typeface="Arial" charset="0"/>
                <a:ea typeface="ＭＳ Ｐゴシック" charset="0"/>
                <a:cs typeface="Arial Unicode MS" charset="0"/>
              </a:rPr>
              <a:t> but with possibility of initial </a:t>
            </a:r>
            <a:r>
              <a:rPr lang="en-US" altLang="ja-JP" sz="2400" dirty="0" err="1" smtClean="0">
                <a:latin typeface="Arial" charset="0"/>
                <a:ea typeface="ＭＳ Ｐゴシック" charset="0"/>
                <a:cs typeface="Arial Unicode MS" charset="0"/>
              </a:rPr>
              <a:t>e</a:t>
            </a:r>
            <a:r>
              <a:rPr lang="en-US" altLang="ja-JP" sz="2400" baseline="30000" dirty="0" err="1" smtClean="0">
                <a:latin typeface="Arial" charset="0"/>
                <a:ea typeface="ＭＳ Ｐゴシック" charset="0"/>
                <a:cs typeface="Arial Unicode MS" charset="0"/>
              </a:rPr>
              <a:t>+</a:t>
            </a:r>
            <a:r>
              <a:rPr lang="en-US" altLang="ja-JP" sz="2400" dirty="0" err="1" smtClean="0">
                <a:latin typeface="Arial" charset="0"/>
                <a:ea typeface="ＭＳ Ｐゴシック" charset="0"/>
                <a:cs typeface="Arial Unicode MS" charset="0"/>
              </a:rPr>
              <a:t>e</a:t>
            </a:r>
            <a:r>
              <a:rPr lang="en-US" altLang="ja-JP" sz="2400" baseline="30000" dirty="0" smtClean="0">
                <a:latin typeface="Arial" charset="0"/>
                <a:ea typeface="ＭＳ Ｐゴシック" charset="0"/>
                <a:cs typeface="Arial Unicode MS" charset="0"/>
              </a:rPr>
              <a:t>-</a:t>
            </a:r>
            <a:endParaRPr lang="en-US" altLang="ja-JP" sz="2400" baseline="30000" dirty="0">
              <a:latin typeface="Arial" charset="0"/>
              <a:ea typeface="ＭＳ Ｐゴシック" charset="0"/>
              <a:cs typeface="Arial Unicode MS"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7" name="Slide Number Placeholder 6"/>
          <p:cNvSpPr>
            <a:spLocks noGrp="1"/>
          </p:cNvSpPr>
          <p:nvPr>
            <p:ph type="sldNum" sz="quarter" idx="12"/>
          </p:nvPr>
        </p:nvSpPr>
        <p:spPr/>
        <p:txBody>
          <a:bodyPr/>
          <a:lstStyle/>
          <a:p>
            <a:pPr>
              <a:defRPr/>
            </a:pPr>
            <a:fld id="{24FA7499-4D35-CC47-9C18-6CF7809DBF6A}" type="slidenum">
              <a:rPr lang="en-US" smtClean="0"/>
              <a:pPr>
                <a:defRPr/>
              </a:pPr>
              <a:t>47</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3">
                                            <p:txEl>
                                              <p:pRg st="0" end="0"/>
                                            </p:txEl>
                                          </p:spTgt>
                                        </p:tgtEl>
                                        <p:attrNameLst>
                                          <p:attrName>style.visibility</p:attrName>
                                        </p:attrNameLst>
                                      </p:cBhvr>
                                      <p:to>
                                        <p:strVal val="visible"/>
                                      </p:to>
                                    </p:set>
                                    <p:anim calcmode="lin" valueType="num">
                                      <p:cBhvr additive="base">
                                        <p:cTn id="7" dur="500" fill="hold"/>
                                        <p:tgtEl>
                                          <p:spTgt spid="68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80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
                                            <p:txEl>
                                              <p:pRg st="0" end="0"/>
                                            </p:txEl>
                                          </p:spTgt>
                                        </p:tgtEl>
                                        <p:attrNameLst>
                                          <p:attrName>style.visibility</p:attrName>
                                        </p:attrNameLst>
                                      </p:cBhvr>
                                      <p:to>
                                        <p:strVal val="visible"/>
                                      </p:to>
                                    </p:set>
                                    <p:anim calcmode="lin" valueType="num">
                                      <p:cBhvr additive="base">
                                        <p:cTn id="13"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80964"/>
                                        </p:tgtEl>
                                        <p:attrNameLst>
                                          <p:attrName>style.visibility</p:attrName>
                                        </p:attrNameLst>
                                      </p:cBhvr>
                                      <p:to>
                                        <p:strVal val="visible"/>
                                      </p:to>
                                    </p:set>
                                    <p:anim calcmode="lin" valueType="num">
                                      <p:cBhvr additive="base">
                                        <p:cTn id="19" dur="500" fill="hold"/>
                                        <p:tgtEl>
                                          <p:spTgt spid="680964"/>
                                        </p:tgtEl>
                                        <p:attrNameLst>
                                          <p:attrName>ppt_x</p:attrName>
                                        </p:attrNameLst>
                                      </p:cBhvr>
                                      <p:tavLst>
                                        <p:tav tm="0">
                                          <p:val>
                                            <p:strVal val="0-#ppt_w/2"/>
                                          </p:val>
                                        </p:tav>
                                        <p:tav tm="100000">
                                          <p:val>
                                            <p:strVal val="#ppt_x"/>
                                          </p:val>
                                        </p:tav>
                                      </p:tavLst>
                                    </p:anim>
                                    <p:anim calcmode="lin" valueType="num">
                                      <p:cBhvr additive="base">
                                        <p:cTn id="20"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0-#ppt_w/2"/>
                                          </p:val>
                                        </p:tav>
                                        <p:tav tm="100000">
                                          <p:val>
                                            <p:strVal val="#ppt_x"/>
                                          </p:val>
                                        </p:tav>
                                      </p:tavLst>
                                    </p:anim>
                                    <p:anim calcmode="lin" valueType="num">
                                      <p:cBhvr additive="base">
                                        <p:cTn id="26"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 calcmode="lin" valueType="num">
                                      <p:cBhvr additive="base">
                                        <p:cTn id="37" dur="500" fill="hold"/>
                                        <p:tgtEl>
                                          <p:spTgt spid="4"/>
                                        </p:tgtEl>
                                        <p:attrNameLst>
                                          <p:attrName>ppt_x</p:attrName>
                                        </p:attrNameLst>
                                      </p:cBhvr>
                                      <p:tavLst>
                                        <p:tav tm="0">
                                          <p:val>
                                            <p:strVal val="0-#ppt_w/2"/>
                                          </p:val>
                                        </p:tav>
                                        <p:tav tm="100000">
                                          <p:val>
                                            <p:strVal val="#ppt_x"/>
                                          </p:val>
                                        </p:tav>
                                      </p:tavLst>
                                    </p:anim>
                                    <p:anim calcmode="lin" valueType="num">
                                      <p:cBhvr additive="base">
                                        <p:cTn id="3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0-#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80969"/>
                                        </p:tgtEl>
                                        <p:attrNameLst>
                                          <p:attrName>style.visibility</p:attrName>
                                        </p:attrNameLst>
                                      </p:cBhvr>
                                      <p:to>
                                        <p:strVal val="visible"/>
                                      </p:to>
                                    </p:set>
                                    <p:anim calcmode="lin" valueType="num">
                                      <p:cBhvr additive="base">
                                        <p:cTn id="55" dur="500" fill="hold"/>
                                        <p:tgtEl>
                                          <p:spTgt spid="680969"/>
                                        </p:tgtEl>
                                        <p:attrNameLst>
                                          <p:attrName>ppt_x</p:attrName>
                                        </p:attrNameLst>
                                      </p:cBhvr>
                                      <p:tavLst>
                                        <p:tav tm="0">
                                          <p:val>
                                            <p:strVal val="0-#ppt_w/2"/>
                                          </p:val>
                                        </p:tav>
                                        <p:tav tm="100000">
                                          <p:val>
                                            <p:strVal val="#ppt_x"/>
                                          </p:val>
                                        </p:tav>
                                      </p:tavLst>
                                    </p:anim>
                                    <p:anim calcmode="lin" valueType="num">
                                      <p:cBhvr additive="base">
                                        <p:cTn id="56" dur="500" fill="hold"/>
                                        <p:tgtEl>
                                          <p:spTgt spid="6809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3" grpId="0" build="p"/>
      <p:bldP spid="680964" grpId="0"/>
      <p:bldP spid="680969" grpId="0"/>
      <p:bldP spid="3" grpId="0"/>
      <p:bldP spid="4" grpId="0"/>
      <p:bldP spid="5" grpId="0"/>
      <p:bldP spid="15" grpId="0"/>
      <p:bldP spid="17" grpId="0"/>
      <p:bldP spid="1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2470" name="Rectangle 2"/>
          <p:cNvSpPr>
            <a:spLocks noGrp="1" noChangeArrowheads="1"/>
          </p:cNvSpPr>
          <p:nvPr>
            <p:ph type="title"/>
          </p:nvPr>
        </p:nvSpPr>
        <p:spPr>
          <a:xfrm>
            <a:off x="1828328" y="0"/>
            <a:ext cx="4687888" cy="981075"/>
          </a:xfrm>
        </p:spPr>
        <p:txBody>
          <a:bodyPr/>
          <a:lstStyle/>
          <a:p>
            <a:pPr eaLnBrk="1" hangingPunct="1">
              <a:defRPr/>
            </a:pPr>
            <a:r>
              <a:rPr lang="en-US" sz="2800" dirty="0" smtClean="0"/>
              <a:t>Tentative schedule </a:t>
            </a:r>
            <a:r>
              <a:rPr lang="en-US" sz="2800" dirty="0" smtClean="0"/>
              <a:t/>
            </a:r>
            <a:br>
              <a:rPr lang="en-US" sz="2800" dirty="0" smtClean="0"/>
            </a:br>
            <a:r>
              <a:rPr lang="en-US" sz="2800" dirty="0" smtClean="0"/>
              <a:t>new projects</a:t>
            </a:r>
            <a:br>
              <a:rPr lang="en-US" sz="2800" dirty="0" smtClean="0"/>
            </a:br>
            <a:r>
              <a:rPr lang="en-US" sz="1400" dirty="0" smtClean="0"/>
              <a:t>(J-P </a:t>
            </a:r>
            <a:r>
              <a:rPr lang="en-US" sz="1400" dirty="0" err="1" smtClean="0"/>
              <a:t>Delahaye</a:t>
            </a:r>
            <a:r>
              <a:rPr lang="en-US" sz="1400" dirty="0" smtClean="0"/>
              <a:t>)</a:t>
            </a:r>
            <a:endParaRPr lang="en-US" sz="1400" dirty="0" smtClean="0"/>
          </a:p>
        </p:txBody>
      </p:sp>
      <p:graphicFrame>
        <p:nvGraphicFramePr>
          <p:cNvPr id="23554" name="Object 10"/>
          <p:cNvGraphicFramePr>
            <a:graphicFrameLocks noChangeAspect="1"/>
          </p:cNvGraphicFramePr>
          <p:nvPr/>
        </p:nvGraphicFramePr>
        <p:xfrm>
          <a:off x="6019800" y="0"/>
          <a:ext cx="3124200" cy="1066800"/>
        </p:xfrm>
        <a:graphic>
          <a:graphicData uri="http://schemas.openxmlformats.org/presentationml/2006/ole">
            <mc:AlternateContent xmlns:mc="http://schemas.openxmlformats.org/markup-compatibility/2006">
              <mc:Choice xmlns:v="urn:schemas-microsoft-com:vml" Requires="v">
                <p:oleObj spid="_x0000_s23694" name="Worksheet" r:id="rId4" imgW="4368800" imgH="1219200" progId="Excel.Sheet.12">
                  <p:embed/>
                </p:oleObj>
              </mc:Choice>
              <mc:Fallback>
                <p:oleObj name="Worksheet" r:id="rId4" imgW="4368800" imgH="1219200" progId="Excel.Sheet.12">
                  <p:embed/>
                  <p:pic>
                    <p:nvPicPr>
                      <p:cNvPr id="0" name="Object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19800" y="0"/>
                        <a:ext cx="31242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graphicFrame>
        <p:nvGraphicFramePr>
          <p:cNvPr id="23556" name="Object 5"/>
          <p:cNvGraphicFramePr>
            <a:graphicFrameLocks noChangeAspect="1"/>
          </p:cNvGraphicFramePr>
          <p:nvPr>
            <p:extLst>
              <p:ext uri="{D42A27DB-BD31-4B8C-83A1-F6EECF244321}">
                <p14:modId xmlns:p14="http://schemas.microsoft.com/office/powerpoint/2010/main" val="3690595463"/>
              </p:ext>
            </p:extLst>
          </p:nvPr>
        </p:nvGraphicFramePr>
        <p:xfrm>
          <a:off x="152400" y="1144736"/>
          <a:ext cx="8839200" cy="5257800"/>
        </p:xfrm>
        <a:graphic>
          <a:graphicData uri="http://schemas.openxmlformats.org/presentationml/2006/ole">
            <mc:AlternateContent xmlns:mc="http://schemas.openxmlformats.org/markup-compatibility/2006">
              <mc:Choice xmlns:v="urn:schemas-microsoft-com:vml" Requires="v">
                <p:oleObj spid="_x0000_s23695" name="Worksheet" r:id="rId6" imgW="11188700" imgH="5854700" progId="Excel.Sheet.12">
                  <p:embed/>
                </p:oleObj>
              </mc:Choice>
              <mc:Fallback>
                <p:oleObj name="Worksheet" r:id="rId6" imgW="11188700" imgH="5854700" progId="Excel.Sheet.12">
                  <p:embed/>
                  <p:pic>
                    <p:nvPicPr>
                      <p:cNvPr id="0" name="Object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2400" y="1144736"/>
                        <a:ext cx="8839200" cy="5257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3" name="Rectangle 2"/>
          <p:cNvSpPr>
            <a:spLocks noChangeArrowheads="1"/>
          </p:cNvSpPr>
          <p:nvPr/>
        </p:nvSpPr>
        <p:spPr bwMode="auto">
          <a:xfrm>
            <a:off x="876300" y="2146300"/>
            <a:ext cx="1044575" cy="503238"/>
          </a:xfrm>
          <a:prstGeom prst="rect">
            <a:avLst/>
          </a:prstGeom>
          <a:solidFill>
            <a:srgbClr val="FF0000">
              <a:alpha val="43137"/>
            </a:srgbClr>
          </a:solidFill>
          <a:ln w="9525">
            <a:solidFill>
              <a:schemeClr val="tx1"/>
            </a:solidFill>
            <a:round/>
            <a:headEnd/>
            <a:tailEnd/>
          </a:ln>
        </p:spPr>
        <p:txBody>
          <a:bodyPr/>
          <a:lstStyle/>
          <a:p>
            <a:endParaRPr lang="en-US" sz="2400">
              <a:solidFill>
                <a:srgbClr val="000000"/>
              </a:solidFill>
            </a:endParaRPr>
          </a:p>
        </p:txBody>
      </p:sp>
      <p:sp>
        <p:nvSpPr>
          <p:cNvPr id="26" name="Rectangle 25"/>
          <p:cNvSpPr>
            <a:spLocks noChangeArrowheads="1"/>
          </p:cNvSpPr>
          <p:nvPr/>
        </p:nvSpPr>
        <p:spPr bwMode="auto">
          <a:xfrm>
            <a:off x="900113" y="3149600"/>
            <a:ext cx="1055687" cy="279400"/>
          </a:xfrm>
          <a:prstGeom prst="rect">
            <a:avLst/>
          </a:prstGeom>
          <a:solidFill>
            <a:srgbClr val="FF0000">
              <a:alpha val="43137"/>
            </a:srgbClr>
          </a:solidFill>
          <a:ln w="9525">
            <a:solidFill>
              <a:schemeClr val="tx1"/>
            </a:solidFill>
            <a:round/>
            <a:headEnd/>
            <a:tailEnd/>
          </a:ln>
        </p:spPr>
        <p:txBody>
          <a:bodyPr/>
          <a:lstStyle/>
          <a:p>
            <a:endParaRPr lang="en-US" sz="2400">
              <a:solidFill>
                <a:srgbClr val="000000"/>
              </a:solidFill>
            </a:endParaRPr>
          </a:p>
        </p:txBody>
      </p:sp>
      <p:sp>
        <p:nvSpPr>
          <p:cNvPr id="27" name="Rectangle 26"/>
          <p:cNvSpPr>
            <a:spLocks noChangeArrowheads="1"/>
          </p:cNvSpPr>
          <p:nvPr/>
        </p:nvSpPr>
        <p:spPr bwMode="auto">
          <a:xfrm>
            <a:off x="900113" y="3911600"/>
            <a:ext cx="1042987" cy="238125"/>
          </a:xfrm>
          <a:prstGeom prst="rect">
            <a:avLst/>
          </a:prstGeom>
          <a:solidFill>
            <a:srgbClr val="FF0000">
              <a:alpha val="43137"/>
            </a:srgbClr>
          </a:solidFill>
          <a:ln w="9525">
            <a:solidFill>
              <a:schemeClr val="tx1"/>
            </a:solidFill>
            <a:round/>
            <a:headEnd/>
            <a:tailEnd/>
          </a:ln>
        </p:spPr>
        <p:txBody>
          <a:bodyPr/>
          <a:lstStyle/>
          <a:p>
            <a:endParaRPr lang="en-US" sz="2400">
              <a:solidFill>
                <a:srgbClr val="000000"/>
              </a:solidFill>
            </a:endParaRPr>
          </a:p>
        </p:txBody>
      </p:sp>
      <p:grpSp>
        <p:nvGrpSpPr>
          <p:cNvPr id="6" name="Group 5"/>
          <p:cNvGrpSpPr>
            <a:grpSpLocks/>
          </p:cNvGrpSpPr>
          <p:nvPr/>
        </p:nvGrpSpPr>
        <p:grpSpPr bwMode="auto">
          <a:xfrm>
            <a:off x="2497138" y="6153150"/>
            <a:ext cx="4640262" cy="247650"/>
            <a:chOff x="2483768" y="6165304"/>
            <a:chExt cx="4536504" cy="216024"/>
          </a:xfrm>
        </p:grpSpPr>
        <p:sp>
          <p:nvSpPr>
            <p:cNvPr id="23566" name="Rectangle 3"/>
            <p:cNvSpPr>
              <a:spLocks noChangeArrowheads="1"/>
            </p:cNvSpPr>
            <p:nvPr/>
          </p:nvSpPr>
          <p:spPr bwMode="auto">
            <a:xfrm>
              <a:off x="2483768" y="6165304"/>
              <a:ext cx="1512168" cy="216024"/>
            </a:xfrm>
            <a:prstGeom prst="rect">
              <a:avLst/>
            </a:prstGeom>
            <a:solidFill>
              <a:srgbClr val="FF0000"/>
            </a:solidFill>
            <a:ln w="9525">
              <a:solidFill>
                <a:schemeClr val="tx1"/>
              </a:solidFill>
              <a:round/>
              <a:headEnd/>
              <a:tailEnd/>
            </a:ln>
          </p:spPr>
          <p:txBody>
            <a:bodyPr/>
            <a:lstStyle/>
            <a:p>
              <a:endParaRPr lang="en-US" sz="2400">
                <a:solidFill>
                  <a:srgbClr val="000000"/>
                </a:solidFill>
              </a:endParaRPr>
            </a:p>
          </p:txBody>
        </p:sp>
        <p:sp>
          <p:nvSpPr>
            <p:cNvPr id="23567" name="Rectangle 4"/>
            <p:cNvSpPr>
              <a:spLocks noChangeArrowheads="1"/>
            </p:cNvSpPr>
            <p:nvPr/>
          </p:nvSpPr>
          <p:spPr bwMode="auto">
            <a:xfrm>
              <a:off x="3995936" y="6165304"/>
              <a:ext cx="3024336" cy="216024"/>
            </a:xfrm>
            <a:prstGeom prst="rect">
              <a:avLst/>
            </a:prstGeom>
            <a:solidFill>
              <a:srgbClr val="2AFF02"/>
            </a:solidFill>
            <a:ln w="9525">
              <a:solidFill>
                <a:schemeClr val="tx1"/>
              </a:solidFill>
              <a:round/>
              <a:headEnd/>
              <a:tailEnd/>
            </a:ln>
          </p:spPr>
          <p:txBody>
            <a:bodyPr/>
            <a:lstStyle/>
            <a:p>
              <a:endParaRPr lang="en-US" sz="2400">
                <a:solidFill>
                  <a:srgbClr val="000000"/>
                </a:solidFill>
              </a:endParaRPr>
            </a:p>
          </p:txBody>
        </p:sp>
      </p:grpSp>
      <p:sp>
        <p:nvSpPr>
          <p:cNvPr id="2" name="Rectangle 1"/>
          <p:cNvSpPr>
            <a:spLocks noChangeArrowheads="1"/>
          </p:cNvSpPr>
          <p:nvPr/>
        </p:nvSpPr>
        <p:spPr bwMode="auto">
          <a:xfrm>
            <a:off x="1952625" y="6153150"/>
            <a:ext cx="7045325" cy="246063"/>
          </a:xfrm>
          <a:prstGeom prst="rect">
            <a:avLst/>
          </a:prstGeom>
          <a:solidFill>
            <a:schemeClr val="bg1"/>
          </a:solidFill>
          <a:ln w="9525">
            <a:solidFill>
              <a:schemeClr val="tx1"/>
            </a:solidFill>
            <a:round/>
            <a:headEnd/>
            <a:tailEnd/>
          </a:ln>
        </p:spPr>
        <p:txBody>
          <a:bodyPr/>
          <a:lstStyle/>
          <a:p>
            <a:endParaRPr lang="en-US" sz="2400">
              <a:solidFill>
                <a:srgbClr val="000000"/>
              </a:solidFill>
              <a:cs typeface="Arial Unicode MS" charset="0"/>
            </a:endParaRPr>
          </a:p>
        </p:txBody>
      </p:sp>
      <p:sp>
        <p:nvSpPr>
          <p:cNvPr id="16" name="Rectangle 15"/>
          <p:cNvSpPr>
            <a:spLocks noChangeArrowheads="1"/>
          </p:cNvSpPr>
          <p:nvPr/>
        </p:nvSpPr>
        <p:spPr bwMode="auto">
          <a:xfrm>
            <a:off x="900113" y="3644900"/>
            <a:ext cx="1055687" cy="238125"/>
          </a:xfrm>
          <a:prstGeom prst="rect">
            <a:avLst/>
          </a:prstGeom>
          <a:noFill/>
          <a:ln w="9525">
            <a:solidFill>
              <a:schemeClr val="tx1"/>
            </a:solidFill>
            <a:round/>
            <a:headEnd/>
            <a:tailEnd/>
          </a:ln>
        </p:spPr>
        <p:txBody>
          <a:bodyPr/>
          <a:lstStyle/>
          <a:p>
            <a:endParaRPr lang="en-US" sz="2400">
              <a:solidFill>
                <a:srgbClr val="000000"/>
              </a:solidFill>
            </a:endParaRPr>
          </a:p>
        </p:txBody>
      </p:sp>
      <p:sp>
        <p:nvSpPr>
          <p:cNvPr id="17" name="Rectangle 16"/>
          <p:cNvSpPr>
            <a:spLocks noChangeArrowheads="1"/>
          </p:cNvSpPr>
          <p:nvPr/>
        </p:nvSpPr>
        <p:spPr bwMode="auto">
          <a:xfrm>
            <a:off x="900113" y="2686050"/>
            <a:ext cx="1042987" cy="238125"/>
          </a:xfrm>
          <a:prstGeom prst="rect">
            <a:avLst/>
          </a:prstGeom>
          <a:solidFill>
            <a:srgbClr val="FF0000">
              <a:alpha val="43137"/>
            </a:srgbClr>
          </a:solidFill>
          <a:ln w="9525">
            <a:solidFill>
              <a:schemeClr val="tx1"/>
            </a:solidFill>
            <a:round/>
            <a:headEnd/>
            <a:tailEnd/>
          </a:ln>
        </p:spPr>
        <p:txBody>
          <a:bodyPr/>
          <a:lstStyle/>
          <a:p>
            <a:endParaRPr lang="en-US" sz="2400">
              <a:solidFill>
                <a:srgbClr val="000000"/>
              </a:solidFill>
            </a:endParaRPr>
          </a:p>
        </p:txBody>
      </p:sp>
      <p:sp>
        <p:nvSpPr>
          <p:cNvPr id="4" name="Rectangle 3"/>
          <p:cNvSpPr/>
          <p:nvPr/>
        </p:nvSpPr>
        <p:spPr bwMode="auto">
          <a:xfrm rot="19399002">
            <a:off x="776288" y="3348038"/>
            <a:ext cx="7488237" cy="86360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r>
              <a:rPr lang="en-US" sz="2400" dirty="0" smtClean="0">
                <a:solidFill>
                  <a:srgbClr val="FFFF00"/>
                </a:solidFill>
                <a:cs typeface="Arial Unicode MS" charset="0"/>
              </a:rPr>
              <a:t>There are new projects without a timeline here e.g. </a:t>
            </a:r>
            <a:r>
              <a:rPr lang="en-US" sz="2400" dirty="0" smtClean="0">
                <a:solidFill>
                  <a:srgbClr val="FFFF00"/>
                </a:solidFill>
                <a:cs typeface="Arial Unicode MS" charset="0"/>
              </a:rPr>
              <a:t>FCC</a:t>
            </a:r>
            <a:endParaRPr lang="en-US" sz="2400" dirty="0">
              <a:solidFill>
                <a:srgbClr val="FFFF00"/>
              </a:solidFill>
              <a:cs typeface="Arial Unicode MS" charset="0"/>
            </a:endParaRPr>
          </a:p>
        </p:txBody>
      </p:sp>
      <p:sp>
        <p:nvSpPr>
          <p:cNvPr id="5" name="Date Placeholder 4"/>
          <p:cNvSpPr>
            <a:spLocks noGrp="1"/>
          </p:cNvSpPr>
          <p:nvPr>
            <p:ph type="dt" sz="half" idx="10"/>
          </p:nvPr>
        </p:nvSpPr>
        <p:spPr/>
        <p:txBody>
          <a:bodyPr/>
          <a:lstStyle/>
          <a:p>
            <a:pPr>
              <a:defRPr/>
            </a:pPr>
            <a:r>
              <a:rPr lang="en-GB" smtClean="0"/>
              <a:t>B. Foster - Natal - 10/14</a:t>
            </a:r>
            <a:endParaRPr lang="en-US"/>
          </a:p>
        </p:txBody>
      </p:sp>
      <p:sp>
        <p:nvSpPr>
          <p:cNvPr id="8" name="Slide Number Placeholder 7"/>
          <p:cNvSpPr>
            <a:spLocks noGrp="1"/>
          </p:cNvSpPr>
          <p:nvPr>
            <p:ph type="sldNum" sz="quarter" idx="12"/>
          </p:nvPr>
        </p:nvSpPr>
        <p:spPr/>
        <p:txBody>
          <a:bodyPr/>
          <a:lstStyle/>
          <a:p>
            <a:pPr>
              <a:defRPr/>
            </a:pPr>
            <a:fld id="{24FA7499-4D35-CC47-9C18-6CF7809DBF6A}" type="slidenum">
              <a:rPr lang="en-US" smtClean="0"/>
              <a:pPr>
                <a:defRPr/>
              </a:pPr>
              <a:t>5</a:t>
            </a:fld>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par>
                          <p:cTn id="19" fill="hold" nodeType="afterGroup">
                            <p:stCondLst>
                              <p:cond delay="0"/>
                            </p:stCondLst>
                            <p:childTnLst>
                              <p:par>
                                <p:cTn id="20" presetID="1" presetClass="entr" presetSubtype="0" fill="hold" grpId="0" nodeType="afterEffect">
                                  <p:stCondLst>
                                    <p:cond delay="0"/>
                                  </p:stCondLst>
                                  <p:childTnLst>
                                    <p:set>
                                      <p:cBhvr>
                                        <p:cTn id="21" dur="1" fill="hold">
                                          <p:stCondLst>
                                            <p:cond delay="0"/>
                                          </p:stCondLst>
                                        </p:cTn>
                                        <p:tgtEl>
                                          <p:spTgt spid="17"/>
                                        </p:tgtEl>
                                        <p:attrNameLst>
                                          <p:attrName>style.visibility</p:attrName>
                                        </p:attrNameLst>
                                      </p:cBhvr>
                                      <p:to>
                                        <p:strVal val="visible"/>
                                      </p:to>
                                    </p:set>
                                  </p:childTnLst>
                                </p:cTn>
                              </p:par>
                            </p:childTnLst>
                          </p:cTn>
                        </p:par>
                        <p:par>
                          <p:cTn id="22" fill="hold" nodeType="afterGroup">
                            <p:stCondLst>
                              <p:cond delay="0"/>
                            </p:stCondLst>
                            <p:childTnLst>
                              <p:par>
                                <p:cTn id="23" presetID="1" presetClass="entr" presetSubtype="0" fill="hold" grpId="0" nodeType="after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1000" fill="hold"/>
                                        <p:tgtEl>
                                          <p:spTgt spid="4"/>
                                        </p:tgtEl>
                                        <p:attrNameLst>
                                          <p:attrName>ppt_w</p:attrName>
                                        </p:attrNameLst>
                                      </p:cBhvr>
                                      <p:tavLst>
                                        <p:tav tm="0">
                                          <p:val>
                                            <p:fltVal val="0"/>
                                          </p:val>
                                        </p:tav>
                                        <p:tav tm="100000">
                                          <p:val>
                                            <p:strVal val="#ppt_w"/>
                                          </p:val>
                                        </p:tav>
                                      </p:tavLst>
                                    </p:anim>
                                    <p:anim calcmode="lin" valueType="num">
                                      <p:cBhvr>
                                        <p:cTn id="32" dur="1000" fill="hold"/>
                                        <p:tgtEl>
                                          <p:spTgt spid="4"/>
                                        </p:tgtEl>
                                        <p:attrNameLst>
                                          <p:attrName>ppt_h</p:attrName>
                                        </p:attrNameLst>
                                      </p:cBhvr>
                                      <p:tavLst>
                                        <p:tav tm="0">
                                          <p:val>
                                            <p:fltVal val="0"/>
                                          </p:val>
                                        </p:tav>
                                        <p:tav tm="100000">
                                          <p:val>
                                            <p:strVal val="#ppt_h"/>
                                          </p:val>
                                        </p:tav>
                                      </p:tavLst>
                                    </p:anim>
                                    <p:anim calcmode="lin" valueType="num">
                                      <p:cBhvr>
                                        <p:cTn id="33" dur="1000" fill="hold"/>
                                        <p:tgtEl>
                                          <p:spTgt spid="4"/>
                                        </p:tgtEl>
                                        <p:attrNameLst>
                                          <p:attrName>style.rotation</p:attrName>
                                        </p:attrNameLst>
                                      </p:cBhvr>
                                      <p:tavLst>
                                        <p:tav tm="0">
                                          <p:val>
                                            <p:fltVal val="90"/>
                                          </p:val>
                                        </p:tav>
                                        <p:tav tm="100000">
                                          <p:val>
                                            <p:fltVal val="0"/>
                                          </p:val>
                                        </p:tav>
                                      </p:tavLst>
                                    </p:anim>
                                    <p:animEffect transition="in" filter="fade">
                                      <p:cBhvr>
                                        <p:cTn id="34"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6" grpId="0" animBg="1"/>
      <p:bldP spid="27" grpId="0" animBg="1"/>
      <p:bldP spid="2" grpId="0" animBg="1"/>
      <p:bldP spid="16" grpId="0" animBg="1"/>
      <p:bldP spid="17"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568" r="-173"/>
          <a:stretch/>
        </p:blipFill>
        <p:spPr>
          <a:xfrm>
            <a:off x="4248000" y="966072"/>
            <a:ext cx="4896000" cy="5184992"/>
          </a:xfrm>
          <a:prstGeom prst="rect">
            <a:avLst/>
          </a:prstGeom>
        </p:spPr>
      </p:pic>
      <p:sp>
        <p:nvSpPr>
          <p:cNvPr id="8" name="Rectangle 7"/>
          <p:cNvSpPr/>
          <p:nvPr/>
        </p:nvSpPr>
        <p:spPr>
          <a:xfrm>
            <a:off x="107504" y="1077119"/>
            <a:ext cx="4147504" cy="5232201"/>
          </a:xfrm>
          <a:prstGeom prst="rect">
            <a:avLst/>
          </a:prstGeom>
          <a:solidFill>
            <a:schemeClr val="bg1"/>
          </a:solidFill>
        </p:spPr>
        <p:txBody>
          <a:bodyPr wrap="square">
            <a:spAutoFit/>
          </a:bodyPr>
          <a:lstStyle/>
          <a:p>
            <a:pPr>
              <a:spcBef>
                <a:spcPts val="1200"/>
              </a:spcBef>
              <a:defRPr/>
            </a:pPr>
            <a:r>
              <a:rPr lang="en-US" sz="2400" kern="0" dirty="0" smtClean="0">
                <a:latin typeface="Arial"/>
                <a:cs typeface="Calibri" pitchFamily="34" charset="0"/>
              </a:rPr>
              <a:t>FCC-</a:t>
            </a:r>
            <a:r>
              <a:rPr lang="en-US" sz="2400" kern="0" dirty="0" err="1" smtClean="0">
                <a:latin typeface="Arial"/>
                <a:cs typeface="Calibri" pitchFamily="34" charset="0"/>
              </a:rPr>
              <a:t>hh</a:t>
            </a:r>
            <a:r>
              <a:rPr lang="en-US" sz="2400" kern="0" dirty="0" smtClean="0">
                <a:latin typeface="Arial"/>
                <a:cs typeface="Calibri" pitchFamily="34" charset="0"/>
              </a:rPr>
              <a:t> hadron collider with 100TeV proton </a:t>
            </a:r>
            <a:r>
              <a:rPr lang="en-US" sz="2400" kern="0" dirty="0" err="1" smtClean="0">
                <a:latin typeface="Arial"/>
                <a:cs typeface="Calibri" pitchFamily="34" charset="0"/>
              </a:rPr>
              <a:t>cms</a:t>
            </a:r>
            <a:r>
              <a:rPr lang="en-US" sz="2400" kern="0" dirty="0" smtClean="0">
                <a:latin typeface="Arial"/>
                <a:cs typeface="Calibri" pitchFamily="34" charset="0"/>
              </a:rPr>
              <a:t> energy</a:t>
            </a:r>
          </a:p>
          <a:p>
            <a:pPr>
              <a:spcBef>
                <a:spcPts val="1200"/>
              </a:spcBef>
              <a:defRPr/>
            </a:pPr>
            <a:endParaRPr lang="en-US" sz="2400" kern="0" dirty="0" smtClean="0">
              <a:latin typeface="Arial"/>
              <a:cs typeface="Calibri" pitchFamily="34" charset="0"/>
            </a:endParaRPr>
          </a:p>
          <a:p>
            <a:pPr>
              <a:spcBef>
                <a:spcPts val="1200"/>
              </a:spcBef>
              <a:defRPr/>
            </a:pPr>
            <a:endParaRPr lang="en-US" sz="2400" kern="0" dirty="0">
              <a:latin typeface="Arial"/>
              <a:cs typeface="Calibri" pitchFamily="34" charset="0"/>
            </a:endParaRPr>
          </a:p>
          <a:p>
            <a:pPr>
              <a:spcBef>
                <a:spcPts val="1200"/>
              </a:spcBef>
              <a:defRPr/>
            </a:pPr>
            <a:r>
              <a:rPr lang="en-US" sz="2400" kern="0" dirty="0" smtClean="0">
                <a:latin typeface="Arial"/>
                <a:cs typeface="Calibri" pitchFamily="34" charset="0"/>
              </a:rPr>
              <a:t>FCC-</a:t>
            </a:r>
            <a:r>
              <a:rPr lang="en-US" sz="2400" kern="0" dirty="0" err="1" smtClean="0">
                <a:latin typeface="Arial"/>
                <a:cs typeface="Calibri" pitchFamily="34" charset="0"/>
              </a:rPr>
              <a:t>ee</a:t>
            </a:r>
            <a:r>
              <a:rPr lang="en-US" sz="2400" kern="0" dirty="0" smtClean="0">
                <a:latin typeface="Arial"/>
                <a:cs typeface="Calibri" pitchFamily="34" charset="0"/>
              </a:rPr>
              <a:t> a lepton collider as a potential intermediate step</a:t>
            </a:r>
            <a:endParaRPr lang="en-US" sz="2400" kern="0" dirty="0">
              <a:latin typeface="Arial"/>
              <a:cs typeface="Calibri" pitchFamily="34" charset="0"/>
            </a:endParaRPr>
          </a:p>
          <a:p>
            <a:pPr>
              <a:spcBef>
                <a:spcPts val="1200"/>
              </a:spcBef>
              <a:defRPr/>
            </a:pPr>
            <a:r>
              <a:rPr lang="en-US" sz="2400" kern="0" dirty="0" smtClean="0">
                <a:latin typeface="Arial"/>
                <a:cs typeface="Calibri" pitchFamily="34" charset="0"/>
              </a:rPr>
              <a:t>FCC-eh lepton hadron option</a:t>
            </a:r>
          </a:p>
          <a:p>
            <a:pPr>
              <a:spcBef>
                <a:spcPts val="1200"/>
              </a:spcBef>
              <a:defRPr/>
            </a:pPr>
            <a:r>
              <a:rPr lang="en-US" sz="2400" kern="0" dirty="0">
                <a:latin typeface="Arial"/>
                <a:cs typeface="Calibri" pitchFamily="34" charset="0"/>
              </a:rPr>
              <a:t>I</a:t>
            </a:r>
            <a:r>
              <a:rPr lang="en-US" sz="2400" kern="0" dirty="0" smtClean="0">
                <a:latin typeface="Arial"/>
                <a:cs typeface="Calibri" pitchFamily="34" charset="0"/>
              </a:rPr>
              <a:t>nternational collaboration</a:t>
            </a:r>
          </a:p>
          <a:p>
            <a:pPr>
              <a:spcBef>
                <a:spcPts val="1200"/>
              </a:spcBef>
              <a:defRPr/>
            </a:pPr>
            <a:r>
              <a:rPr lang="en-US" sz="2400" kern="0" dirty="0" smtClean="0">
                <a:latin typeface="Arial"/>
                <a:cs typeface="Calibri" pitchFamily="34" charset="0"/>
              </a:rPr>
              <a:t>Site studies for Geneva area</a:t>
            </a:r>
          </a:p>
          <a:p>
            <a:pPr>
              <a:spcBef>
                <a:spcPts val="1200"/>
              </a:spcBef>
              <a:defRPr/>
            </a:pPr>
            <a:r>
              <a:rPr lang="en-US" sz="2400" kern="0" dirty="0" smtClean="0">
                <a:latin typeface="Arial"/>
                <a:cs typeface="Calibri" pitchFamily="34" charset="0"/>
              </a:rPr>
              <a:t>CDR for EU strategy update in </a:t>
            </a:r>
            <a:r>
              <a:rPr lang="en-US" sz="2400" kern="0" dirty="0" smtClean="0">
                <a:latin typeface="Arial"/>
                <a:cs typeface="Calibri" pitchFamily="34" charset="0"/>
              </a:rPr>
              <a:t>2018</a:t>
            </a:r>
          </a:p>
        </p:txBody>
      </p:sp>
      <p:sp>
        <p:nvSpPr>
          <p:cNvPr id="9" name="TextBox 8"/>
          <p:cNvSpPr txBox="1"/>
          <p:nvPr/>
        </p:nvSpPr>
        <p:spPr>
          <a:xfrm>
            <a:off x="234392" y="2001034"/>
            <a:ext cx="3833552" cy="707886"/>
          </a:xfrm>
          <a:prstGeom prst="rect">
            <a:avLst/>
          </a:prstGeom>
          <a:solidFill>
            <a:srgbClr val="FFFFFF"/>
          </a:solidFill>
          <a:ln w="19050" cap="flat" cmpd="sng" algn="ctr">
            <a:solidFill>
              <a:srgbClr val="B2B2B2"/>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CH" sz="2000" b="1" i="0" u="none" strike="noStrike" kern="0" cap="none" spc="0" normalizeH="0" baseline="0" noProof="0" dirty="0" smtClean="0">
                <a:ln>
                  <a:noFill/>
                </a:ln>
                <a:solidFill>
                  <a:srgbClr val="FF0000"/>
                </a:solidFill>
                <a:effectLst/>
                <a:uLnTx/>
                <a:uFillTx/>
                <a:latin typeface="Arial"/>
              </a:rPr>
              <a:t>~16 T </a:t>
            </a:r>
            <a:r>
              <a:rPr kumimoji="0" lang="fr-CH" sz="2000" b="1" i="0" u="none" strike="noStrike" kern="0" cap="none" spc="0" normalizeH="0" baseline="0" noProof="0" dirty="0" smtClean="0">
                <a:ln>
                  <a:noFill/>
                </a:ln>
                <a:solidFill>
                  <a:srgbClr val="FF0000"/>
                </a:solidFill>
                <a:effectLst/>
                <a:uLnTx/>
                <a:uFillTx/>
                <a:latin typeface="Arial"/>
                <a:sym typeface="Symbol"/>
              </a:rPr>
              <a:t> 100 </a:t>
            </a:r>
            <a:r>
              <a:rPr kumimoji="0" lang="fr-CH" sz="2000" b="1" i="0" u="none" strike="noStrike" kern="0" cap="none" spc="0" normalizeH="0" baseline="0" noProof="0" dirty="0" err="1" smtClean="0">
                <a:ln>
                  <a:noFill/>
                </a:ln>
                <a:solidFill>
                  <a:srgbClr val="FF0000"/>
                </a:solidFill>
                <a:effectLst/>
                <a:uLnTx/>
                <a:uFillTx/>
                <a:latin typeface="Arial"/>
                <a:sym typeface="Symbol"/>
              </a:rPr>
              <a:t>TeV</a:t>
            </a:r>
            <a:r>
              <a:rPr kumimoji="0" lang="fr-CH" sz="2000" b="1" i="0" u="none" strike="noStrike" kern="0" cap="none" spc="0" normalizeH="0" baseline="0" noProof="0" dirty="0" smtClean="0">
                <a:ln>
                  <a:noFill/>
                </a:ln>
                <a:solidFill>
                  <a:srgbClr val="FF0000"/>
                </a:solidFill>
                <a:effectLst/>
                <a:uLnTx/>
                <a:uFillTx/>
                <a:latin typeface="Arial"/>
                <a:sym typeface="Symbol"/>
              </a:rPr>
              <a:t> </a:t>
            </a:r>
            <a:r>
              <a:rPr kumimoji="0" lang="fr-CH" sz="2000" b="1" i="1" u="none" strike="noStrike" kern="0" cap="none" spc="0" normalizeH="0" baseline="0" noProof="0" dirty="0" smtClean="0">
                <a:ln>
                  <a:noFill/>
                </a:ln>
                <a:solidFill>
                  <a:srgbClr val="FF0000"/>
                </a:solidFill>
                <a:effectLst/>
                <a:uLnTx/>
                <a:uFillTx/>
                <a:latin typeface="Arial"/>
                <a:sym typeface="Symbol"/>
              </a:rPr>
              <a:t>pp</a:t>
            </a:r>
            <a:r>
              <a:rPr kumimoji="0" lang="fr-CH" sz="2000" b="1" i="0" u="none" strike="noStrike" kern="0" cap="none" spc="0" normalizeH="0" baseline="0" noProof="0" dirty="0" smtClean="0">
                <a:ln>
                  <a:noFill/>
                </a:ln>
                <a:solidFill>
                  <a:srgbClr val="FF0000"/>
                </a:solidFill>
                <a:effectLst/>
                <a:uLnTx/>
                <a:uFillTx/>
                <a:latin typeface="Arial"/>
                <a:sym typeface="Symbol"/>
              </a:rPr>
              <a:t> in 100 km</a:t>
            </a:r>
          </a:p>
          <a:p>
            <a:pPr marL="0" marR="0" lvl="0" indent="0" defTabSz="914400" eaLnBrk="1" fontAlgn="auto" latinLnBrk="0" hangingPunct="1">
              <a:lnSpc>
                <a:spcPct val="100000"/>
              </a:lnSpc>
              <a:spcBef>
                <a:spcPts val="0"/>
              </a:spcBef>
              <a:spcAft>
                <a:spcPts val="0"/>
              </a:spcAft>
              <a:buClrTx/>
              <a:buSzTx/>
              <a:buFontTx/>
              <a:buNone/>
              <a:tabLst/>
              <a:defRPr/>
            </a:pPr>
            <a:r>
              <a:rPr kumimoji="0" lang="fr-CH" sz="2000" b="1" i="0" u="none" strike="noStrike" kern="0" cap="none" spc="0" normalizeH="0" baseline="0" noProof="0" dirty="0" smtClean="0">
                <a:ln>
                  <a:noFill/>
                </a:ln>
                <a:solidFill>
                  <a:srgbClr val="FF0000"/>
                </a:solidFill>
                <a:effectLst/>
                <a:uLnTx/>
                <a:uFillTx/>
                <a:latin typeface="Arial"/>
                <a:sym typeface="Symbol"/>
              </a:rPr>
              <a:t>~20 T  100 </a:t>
            </a:r>
            <a:r>
              <a:rPr kumimoji="0" lang="fr-CH" sz="2000" b="1" i="0" u="none" strike="noStrike" kern="0" cap="none" spc="0" normalizeH="0" baseline="0" noProof="0" dirty="0" err="1" smtClean="0">
                <a:ln>
                  <a:noFill/>
                </a:ln>
                <a:solidFill>
                  <a:srgbClr val="FF0000"/>
                </a:solidFill>
                <a:effectLst/>
                <a:uLnTx/>
                <a:uFillTx/>
                <a:latin typeface="Arial"/>
                <a:sym typeface="Symbol"/>
              </a:rPr>
              <a:t>TeV</a:t>
            </a:r>
            <a:r>
              <a:rPr kumimoji="0" lang="fr-CH" sz="2000" b="1" i="0" u="none" strike="noStrike" kern="0" cap="none" spc="0" normalizeH="0" baseline="0" noProof="0" dirty="0" smtClean="0">
                <a:ln>
                  <a:noFill/>
                </a:ln>
                <a:solidFill>
                  <a:srgbClr val="FF0000"/>
                </a:solidFill>
                <a:effectLst/>
                <a:uLnTx/>
                <a:uFillTx/>
                <a:latin typeface="Arial"/>
                <a:sym typeface="Symbol"/>
              </a:rPr>
              <a:t> </a:t>
            </a:r>
            <a:r>
              <a:rPr kumimoji="0" lang="fr-CH" sz="2000" b="1" i="1" u="none" strike="noStrike" kern="0" cap="none" spc="0" normalizeH="0" baseline="0" noProof="0" dirty="0" smtClean="0">
                <a:ln>
                  <a:noFill/>
                </a:ln>
                <a:solidFill>
                  <a:srgbClr val="FF0000"/>
                </a:solidFill>
                <a:effectLst/>
                <a:uLnTx/>
                <a:uFillTx/>
                <a:latin typeface="Arial"/>
                <a:sym typeface="Symbol"/>
              </a:rPr>
              <a:t>pp</a:t>
            </a:r>
            <a:r>
              <a:rPr kumimoji="0" lang="fr-CH" sz="2000" b="1" i="0" u="none" strike="noStrike" kern="0" cap="none" spc="0" normalizeH="0" baseline="0" noProof="0" dirty="0" smtClean="0">
                <a:ln>
                  <a:noFill/>
                </a:ln>
                <a:solidFill>
                  <a:srgbClr val="FF0000"/>
                </a:solidFill>
                <a:effectLst/>
                <a:uLnTx/>
                <a:uFillTx/>
                <a:latin typeface="Arial"/>
                <a:sym typeface="Symbol"/>
              </a:rPr>
              <a:t> in 80 km</a:t>
            </a:r>
          </a:p>
        </p:txBody>
      </p:sp>
      <p:sp>
        <p:nvSpPr>
          <p:cNvPr id="3" name="TextBox 2"/>
          <p:cNvSpPr txBox="1"/>
          <p:nvPr/>
        </p:nvSpPr>
        <p:spPr>
          <a:xfrm>
            <a:off x="3563888" y="188640"/>
            <a:ext cx="3185713" cy="646331"/>
          </a:xfrm>
          <a:prstGeom prst="rect">
            <a:avLst/>
          </a:prstGeom>
          <a:noFill/>
        </p:spPr>
        <p:txBody>
          <a:bodyPr wrap="none" rtlCol="0">
            <a:spAutoFit/>
          </a:bodyPr>
          <a:lstStyle/>
          <a:p>
            <a:r>
              <a:rPr lang="en-US" sz="3600" dirty="0" smtClean="0"/>
              <a:t>FCC Overview</a:t>
            </a:r>
            <a:endParaRPr lang="en-US" sz="3600" dirty="0"/>
          </a:p>
        </p:txBody>
      </p:sp>
      <p:sp>
        <p:nvSpPr>
          <p:cNvPr id="2" name="TextBox 1"/>
          <p:cNvSpPr txBox="1"/>
          <p:nvPr/>
        </p:nvSpPr>
        <p:spPr>
          <a:xfrm>
            <a:off x="5477716" y="6165304"/>
            <a:ext cx="2838700" cy="615553"/>
          </a:xfrm>
          <a:prstGeom prst="rect">
            <a:avLst/>
          </a:prstGeom>
          <a:noFill/>
        </p:spPr>
        <p:txBody>
          <a:bodyPr wrap="none" rtlCol="0">
            <a:spAutoFit/>
          </a:bodyPr>
          <a:lstStyle/>
          <a:p>
            <a:r>
              <a:rPr lang="en-US" sz="1400" kern="0" dirty="0">
                <a:latin typeface="Arial"/>
                <a:cs typeface="Calibri" pitchFamily="34" charset="0"/>
              </a:rPr>
              <a:t>(FCC slides thanks to </a:t>
            </a:r>
            <a:r>
              <a:rPr lang="en-US" sz="1400" kern="0" dirty="0" err="1">
                <a:latin typeface="Arial"/>
                <a:cs typeface="Calibri" pitchFamily="34" charset="0"/>
              </a:rPr>
              <a:t>D.Schulte</a:t>
            </a:r>
            <a:r>
              <a:rPr lang="en-US" sz="1400" kern="0" dirty="0">
                <a:latin typeface="Arial"/>
                <a:cs typeface="Calibri" pitchFamily="34" charset="0"/>
              </a:rPr>
              <a:t>.)</a:t>
            </a:r>
          </a:p>
          <a:p>
            <a:endParaRPr lang="en-US" dirty="0"/>
          </a:p>
        </p:txBody>
      </p:sp>
      <p:sp>
        <p:nvSpPr>
          <p:cNvPr id="4" name="Date Placeholder 3"/>
          <p:cNvSpPr>
            <a:spLocks noGrp="1"/>
          </p:cNvSpPr>
          <p:nvPr>
            <p:ph type="dt" sz="half" idx="10"/>
          </p:nvPr>
        </p:nvSpPr>
        <p:spPr/>
        <p:txBody>
          <a:bodyPr/>
          <a:lstStyle/>
          <a:p>
            <a:pPr>
              <a:defRPr/>
            </a:pPr>
            <a:r>
              <a:rPr lang="en-GB" smtClean="0"/>
              <a:t>B. Foster - Natal - 10/14</a:t>
            </a:r>
            <a:endParaRPr lang="en-US"/>
          </a:p>
        </p:txBody>
      </p:sp>
      <p:sp>
        <p:nvSpPr>
          <p:cNvPr id="7" name="Slide Number Placeholder 6"/>
          <p:cNvSpPr>
            <a:spLocks noGrp="1"/>
          </p:cNvSpPr>
          <p:nvPr>
            <p:ph type="sldNum" sz="quarter" idx="12"/>
          </p:nvPr>
        </p:nvSpPr>
        <p:spPr/>
        <p:txBody>
          <a:bodyPr/>
          <a:lstStyle/>
          <a:p>
            <a:pPr>
              <a:defRPr/>
            </a:pPr>
            <a:fld id="{24FA7499-4D35-CC47-9C18-6CF7809DBF6A}" type="slidenum">
              <a:rPr lang="en-US" smtClean="0"/>
              <a:pPr>
                <a:defRPr/>
              </a:pPr>
              <a:t>6</a:t>
            </a:fld>
            <a:endParaRPr lang="en-US"/>
          </a:p>
        </p:txBody>
      </p:sp>
    </p:spTree>
    <p:extLst>
      <p:ext uri="{BB962C8B-B14F-4D97-AF65-F5344CB8AC3E}">
        <p14:creationId xmlns:p14="http://schemas.microsoft.com/office/powerpoint/2010/main" val="1615776725"/>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85968" y="188640"/>
            <a:ext cx="5110368" cy="646331"/>
          </a:xfrm>
          <a:prstGeom prst="rect">
            <a:avLst/>
          </a:prstGeom>
          <a:noFill/>
        </p:spPr>
        <p:txBody>
          <a:bodyPr wrap="none" rtlCol="0">
            <a:spAutoFit/>
          </a:bodyPr>
          <a:lstStyle/>
          <a:p>
            <a:r>
              <a:rPr lang="en-US" sz="3600" dirty="0" smtClean="0"/>
              <a:t>FCC Preliminary Layout</a:t>
            </a:r>
            <a:endParaRPr lang="en-US" sz="3600" dirty="0"/>
          </a:p>
        </p:txBody>
      </p:sp>
      <p:sp>
        <p:nvSpPr>
          <p:cNvPr id="7" name="TextBox 6"/>
          <p:cNvSpPr txBox="1"/>
          <p:nvPr/>
        </p:nvSpPr>
        <p:spPr>
          <a:xfrm>
            <a:off x="107504" y="1064344"/>
            <a:ext cx="3600400" cy="5016758"/>
          </a:xfrm>
          <a:prstGeom prst="rect">
            <a:avLst/>
          </a:prstGeom>
          <a:noFill/>
        </p:spPr>
        <p:txBody>
          <a:bodyPr wrap="square" rtlCol="0">
            <a:spAutoFit/>
          </a:bodyPr>
          <a:lstStyle/>
          <a:p>
            <a:r>
              <a:rPr lang="en-GB" sz="2000" dirty="0" smtClean="0"/>
              <a:t>First layout developed (different sizes under investigation)</a:t>
            </a:r>
          </a:p>
          <a:p>
            <a:endParaRPr lang="en-GB" sz="2000" dirty="0" smtClean="0"/>
          </a:p>
          <a:p>
            <a:pPr marL="342900" indent="-342900">
              <a:buFont typeface="Symbol" charset="0"/>
              <a:buChar char=""/>
            </a:pPr>
            <a:r>
              <a:rPr lang="en-GB" sz="2000" dirty="0" smtClean="0"/>
              <a:t>Collider ring design (lattice/hardware design)</a:t>
            </a:r>
          </a:p>
          <a:p>
            <a:pPr marL="342900" indent="-342900">
              <a:buFont typeface="Symbol" charset="0"/>
              <a:buChar char=""/>
            </a:pPr>
            <a:endParaRPr lang="en-GB" sz="2000" dirty="0"/>
          </a:p>
          <a:p>
            <a:pPr marL="342900" indent="-342900">
              <a:buFont typeface="Symbol" charset="0"/>
              <a:buChar char=""/>
            </a:pPr>
            <a:r>
              <a:rPr lang="en-GB" sz="2000" dirty="0" smtClean="0"/>
              <a:t>Site studies</a:t>
            </a:r>
          </a:p>
          <a:p>
            <a:pPr marL="342900" indent="-342900">
              <a:buFont typeface="Symbol" charset="0"/>
              <a:buChar char=""/>
            </a:pPr>
            <a:endParaRPr lang="en-GB" sz="2000" dirty="0" smtClean="0"/>
          </a:p>
          <a:p>
            <a:pPr marL="342900" indent="-342900">
              <a:buFont typeface="Symbol" charset="0"/>
              <a:buChar char=""/>
            </a:pPr>
            <a:r>
              <a:rPr lang="en-GB" sz="2000" dirty="0" smtClean="0"/>
              <a:t>Injector studies</a:t>
            </a:r>
          </a:p>
          <a:p>
            <a:endParaRPr lang="en-GB" sz="2000" dirty="0" smtClean="0"/>
          </a:p>
          <a:p>
            <a:pPr marL="342900" indent="-342900">
              <a:buFont typeface="Symbol" charset="0"/>
              <a:buChar char=""/>
            </a:pPr>
            <a:r>
              <a:rPr lang="en-GB" sz="2000" dirty="0" smtClean="0"/>
              <a:t>Machine detector interface</a:t>
            </a:r>
          </a:p>
          <a:p>
            <a:pPr marL="342900" indent="-342900">
              <a:buFont typeface="Symbol" charset="0"/>
              <a:buChar char=""/>
            </a:pPr>
            <a:endParaRPr lang="en-GB" sz="2000" dirty="0" smtClean="0"/>
          </a:p>
          <a:p>
            <a:pPr marL="342900" indent="-342900">
              <a:buFont typeface="Symbol" charset="0"/>
              <a:buChar char=""/>
            </a:pPr>
            <a:r>
              <a:rPr lang="en-GB" sz="2000" dirty="0" smtClean="0"/>
              <a:t>Input for lepton option</a:t>
            </a:r>
          </a:p>
          <a:p>
            <a:pPr marL="342900" indent="-342900">
              <a:buFont typeface="Symbol" charset="0"/>
              <a:buChar char=""/>
            </a:pPr>
            <a:endParaRPr lang="en-GB" sz="2000" dirty="0" smtClean="0"/>
          </a:p>
          <a:p>
            <a:r>
              <a:rPr lang="en-GB" sz="2000" dirty="0" smtClean="0"/>
              <a:t>Will need iterations</a:t>
            </a:r>
          </a:p>
        </p:txBody>
      </p:sp>
      <p:pic>
        <p:nvPicPr>
          <p:cNvPr id="10" name="Picture 9" descr="FCC_layou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896" y="992336"/>
            <a:ext cx="5359400" cy="5461000"/>
          </a:xfrm>
          <a:prstGeom prst="rect">
            <a:avLst/>
          </a:prstGeom>
        </p:spPr>
      </p:pic>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5" name="Slide Number Placeholder 4"/>
          <p:cNvSpPr>
            <a:spLocks noGrp="1"/>
          </p:cNvSpPr>
          <p:nvPr>
            <p:ph type="sldNum" sz="quarter" idx="12"/>
          </p:nvPr>
        </p:nvSpPr>
        <p:spPr/>
        <p:txBody>
          <a:bodyPr/>
          <a:lstStyle/>
          <a:p>
            <a:pPr>
              <a:defRPr/>
            </a:pPr>
            <a:fld id="{24FA7499-4D35-CC47-9C18-6CF7809DBF6A}" type="slidenum">
              <a:rPr lang="en-US" smtClean="0"/>
              <a:pPr>
                <a:defRPr/>
              </a:pPr>
              <a:t>7</a:t>
            </a:fld>
            <a:endParaRPr lang="en-US"/>
          </a:p>
        </p:txBody>
      </p:sp>
    </p:spTree>
    <p:extLst>
      <p:ext uri="{BB962C8B-B14F-4D97-AF65-F5344CB8AC3E}">
        <p14:creationId xmlns:p14="http://schemas.microsoft.com/office/powerpoint/2010/main" val="4289889769"/>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411782" y="188640"/>
            <a:ext cx="3032426" cy="646331"/>
          </a:xfrm>
          <a:prstGeom prst="rect">
            <a:avLst/>
          </a:prstGeom>
          <a:noFill/>
        </p:spPr>
        <p:txBody>
          <a:bodyPr wrap="none" rtlCol="0">
            <a:spAutoFit/>
          </a:bodyPr>
          <a:lstStyle/>
          <a:p>
            <a:r>
              <a:rPr lang="en-US" sz="3600" dirty="0" smtClean="0"/>
              <a:t>FCC Magnets</a:t>
            </a:r>
            <a:endParaRPr lang="en-US" sz="3600" dirty="0"/>
          </a:p>
        </p:txBody>
      </p:sp>
      <p:sp>
        <p:nvSpPr>
          <p:cNvPr id="5" name="TextBox 4"/>
          <p:cNvSpPr txBox="1"/>
          <p:nvPr/>
        </p:nvSpPr>
        <p:spPr>
          <a:xfrm>
            <a:off x="323528" y="910148"/>
            <a:ext cx="2572072" cy="3170099"/>
          </a:xfrm>
          <a:prstGeom prst="rect">
            <a:avLst/>
          </a:prstGeom>
          <a:noFill/>
        </p:spPr>
        <p:txBody>
          <a:bodyPr wrap="square" rtlCol="0">
            <a:spAutoFit/>
          </a:bodyPr>
          <a:lstStyle/>
          <a:p>
            <a:pPr fontAlgn="auto">
              <a:spcBef>
                <a:spcPts val="0"/>
              </a:spcBef>
              <a:spcAft>
                <a:spcPts val="0"/>
              </a:spcAft>
            </a:pPr>
            <a:r>
              <a:rPr lang="en-US" sz="2000" dirty="0" smtClean="0">
                <a:solidFill>
                  <a:srgbClr val="0C377B"/>
                </a:solidFill>
              </a:rPr>
              <a:t>Arc dipoles are the main cost and parameter driver </a:t>
            </a:r>
          </a:p>
          <a:p>
            <a:pPr fontAlgn="auto">
              <a:spcBef>
                <a:spcPts val="0"/>
              </a:spcBef>
              <a:spcAft>
                <a:spcPts val="0"/>
              </a:spcAft>
            </a:pPr>
            <a:endParaRPr lang="en-US" sz="2000" dirty="0" smtClean="0">
              <a:solidFill>
                <a:srgbClr val="0C377B"/>
              </a:solidFill>
            </a:endParaRPr>
          </a:p>
          <a:p>
            <a:pPr fontAlgn="auto">
              <a:spcBef>
                <a:spcPts val="0"/>
              </a:spcBef>
              <a:spcAft>
                <a:spcPts val="0"/>
              </a:spcAft>
            </a:pPr>
            <a:r>
              <a:rPr lang="en-US" sz="2000" dirty="0" smtClean="0">
                <a:solidFill>
                  <a:srgbClr val="0C377B"/>
                </a:solidFill>
              </a:rPr>
              <a:t>Baseline is Nb</a:t>
            </a:r>
            <a:r>
              <a:rPr lang="en-US" sz="2000" baseline="-25000" dirty="0" smtClean="0">
                <a:solidFill>
                  <a:srgbClr val="0C377B"/>
                </a:solidFill>
              </a:rPr>
              <a:t>3</a:t>
            </a:r>
            <a:r>
              <a:rPr lang="en-US" sz="2000" dirty="0" smtClean="0">
                <a:solidFill>
                  <a:srgbClr val="0C377B"/>
                </a:solidFill>
              </a:rPr>
              <a:t>Sn at 16T</a:t>
            </a:r>
          </a:p>
          <a:p>
            <a:pPr fontAlgn="auto">
              <a:spcBef>
                <a:spcPts val="0"/>
              </a:spcBef>
              <a:spcAft>
                <a:spcPts val="0"/>
              </a:spcAft>
            </a:pPr>
            <a:endParaRPr lang="en-US" sz="2000" dirty="0" smtClean="0">
              <a:solidFill>
                <a:srgbClr val="0C377B"/>
              </a:solidFill>
            </a:endParaRPr>
          </a:p>
          <a:p>
            <a:pPr fontAlgn="auto">
              <a:spcBef>
                <a:spcPts val="0"/>
              </a:spcBef>
              <a:spcAft>
                <a:spcPts val="0"/>
              </a:spcAft>
            </a:pPr>
            <a:r>
              <a:rPr lang="en-US" sz="2000" dirty="0" smtClean="0">
                <a:solidFill>
                  <a:srgbClr val="0C377B"/>
                </a:solidFill>
              </a:rPr>
              <a:t>HTS at 20T also to be studied as alternative</a:t>
            </a:r>
          </a:p>
        </p:txBody>
      </p:sp>
      <p:pic>
        <p:nvPicPr>
          <p:cNvPr id="6" name="Picture 5"/>
          <p:cNvPicPr>
            <a:picLocks noChangeAspect="1"/>
          </p:cNvPicPr>
          <p:nvPr/>
        </p:nvPicPr>
        <p:blipFill>
          <a:blip r:embed="rId3"/>
          <a:stretch>
            <a:fillRect/>
          </a:stretch>
        </p:blipFill>
        <p:spPr>
          <a:xfrm>
            <a:off x="3227297" y="944612"/>
            <a:ext cx="5916703" cy="2743199"/>
          </a:xfrm>
          <a:prstGeom prst="rect">
            <a:avLst/>
          </a:prstGeom>
        </p:spPr>
      </p:pic>
      <p:sp>
        <p:nvSpPr>
          <p:cNvPr id="8" name="TextBox 7"/>
          <p:cNvSpPr txBox="1"/>
          <p:nvPr/>
        </p:nvSpPr>
        <p:spPr>
          <a:xfrm>
            <a:off x="323528" y="4145012"/>
            <a:ext cx="8686800" cy="2554545"/>
          </a:xfrm>
          <a:prstGeom prst="rect">
            <a:avLst/>
          </a:prstGeom>
          <a:noFill/>
        </p:spPr>
        <p:txBody>
          <a:bodyPr wrap="square" rtlCol="0">
            <a:spAutoFit/>
          </a:bodyPr>
          <a:lstStyle/>
          <a:p>
            <a:r>
              <a:rPr lang="en-US" dirty="0" smtClean="0">
                <a:solidFill>
                  <a:srgbClr val="000090"/>
                </a:solidFill>
              </a:rPr>
              <a:t>Field level is a challenge but many additional questions:</a:t>
            </a:r>
          </a:p>
          <a:p>
            <a:pPr marL="285750" indent="-285750">
              <a:buFont typeface="Arial"/>
              <a:buChar char="•"/>
            </a:pPr>
            <a:r>
              <a:rPr lang="en-US" dirty="0" smtClean="0">
                <a:solidFill>
                  <a:srgbClr val="000090"/>
                </a:solidFill>
              </a:rPr>
              <a:t>Aperture</a:t>
            </a:r>
          </a:p>
          <a:p>
            <a:pPr marL="285750" indent="-285750">
              <a:buFont typeface="Arial"/>
              <a:buChar char="•"/>
            </a:pPr>
            <a:r>
              <a:rPr lang="en-US" dirty="0" smtClean="0">
                <a:solidFill>
                  <a:srgbClr val="000090"/>
                </a:solidFill>
              </a:rPr>
              <a:t>Field quality</a:t>
            </a:r>
          </a:p>
          <a:p>
            <a:endParaRPr lang="en-US" dirty="0" smtClean="0">
              <a:solidFill>
                <a:srgbClr val="000090"/>
              </a:solidFill>
            </a:endParaRPr>
          </a:p>
          <a:p>
            <a:r>
              <a:rPr lang="en-US" dirty="0" smtClean="0">
                <a:solidFill>
                  <a:srgbClr val="000090"/>
                </a:solidFill>
              </a:rPr>
              <a:t>Different design choices (e.g. slanted solenoids) should be explored</a:t>
            </a:r>
          </a:p>
          <a:p>
            <a:endParaRPr lang="en-US" dirty="0" smtClean="0">
              <a:solidFill>
                <a:srgbClr val="000090"/>
              </a:solidFill>
            </a:endParaRPr>
          </a:p>
          <a:p>
            <a:r>
              <a:rPr lang="en-US" dirty="0" smtClean="0">
                <a:solidFill>
                  <a:srgbClr val="000090"/>
                </a:solidFill>
              </a:rPr>
              <a:t>Goal is to develop prototypes in all regions, US has world-leading expertise</a:t>
            </a:r>
          </a:p>
          <a:p>
            <a:endParaRPr lang="en-US" dirty="0"/>
          </a:p>
        </p:txBody>
      </p:sp>
      <p:sp>
        <p:nvSpPr>
          <p:cNvPr id="9" name="TextBox 8"/>
          <p:cNvSpPr txBox="1"/>
          <p:nvPr/>
        </p:nvSpPr>
        <p:spPr>
          <a:xfrm>
            <a:off x="3352800" y="3505200"/>
            <a:ext cx="5383229" cy="338554"/>
          </a:xfrm>
          <a:prstGeom prst="rect">
            <a:avLst/>
          </a:prstGeom>
          <a:noFill/>
        </p:spPr>
        <p:txBody>
          <a:bodyPr wrap="square" rtlCol="0">
            <a:spAutoFit/>
          </a:bodyPr>
          <a:lstStyle/>
          <a:p>
            <a:r>
              <a:rPr lang="fr-CH" sz="1600" dirty="0" smtClean="0"/>
              <a:t>Coil sketch of a 15 T magnet with grading, E. Todesco</a:t>
            </a:r>
            <a:endParaRPr lang="en-US" sz="1600" dirty="0"/>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7" name="Slide Number Placeholder 6"/>
          <p:cNvSpPr>
            <a:spLocks noGrp="1"/>
          </p:cNvSpPr>
          <p:nvPr>
            <p:ph type="sldNum" sz="quarter" idx="12"/>
          </p:nvPr>
        </p:nvSpPr>
        <p:spPr/>
        <p:txBody>
          <a:bodyPr/>
          <a:lstStyle/>
          <a:p>
            <a:pPr>
              <a:defRPr/>
            </a:pPr>
            <a:fld id="{24FA7499-4D35-CC47-9C18-6CF7809DBF6A}" type="slidenum">
              <a:rPr lang="en-US" smtClean="0"/>
              <a:pPr>
                <a:defRPr/>
              </a:pPr>
              <a:t>8</a:t>
            </a:fld>
            <a:endParaRPr lang="en-US"/>
          </a:p>
        </p:txBody>
      </p:sp>
    </p:spTree>
    <p:extLst>
      <p:ext uri="{BB962C8B-B14F-4D97-AF65-F5344CB8AC3E}">
        <p14:creationId xmlns:p14="http://schemas.microsoft.com/office/powerpoint/2010/main" val="157863264"/>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699792" y="188640"/>
            <a:ext cx="4854289" cy="646331"/>
          </a:xfrm>
          <a:prstGeom prst="rect">
            <a:avLst/>
          </a:prstGeom>
          <a:noFill/>
        </p:spPr>
        <p:txBody>
          <a:bodyPr wrap="none" rtlCol="0">
            <a:spAutoFit/>
          </a:bodyPr>
          <a:lstStyle/>
          <a:p>
            <a:r>
              <a:rPr lang="en-US" sz="3600" dirty="0" smtClean="0"/>
              <a:t>FCC Synchrotron Rad.</a:t>
            </a:r>
            <a:endParaRPr lang="en-US" sz="3600" dirty="0"/>
          </a:p>
        </p:txBody>
      </p:sp>
      <p:pic>
        <p:nvPicPr>
          <p:cNvPr id="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2298" y="1100832"/>
            <a:ext cx="5014697" cy="3120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2008" y="1063764"/>
            <a:ext cx="3923928" cy="4093428"/>
          </a:xfrm>
          <a:prstGeom prst="rect">
            <a:avLst/>
          </a:prstGeom>
          <a:noFill/>
        </p:spPr>
        <p:txBody>
          <a:bodyPr wrap="square" rtlCol="0">
            <a:spAutoFit/>
          </a:bodyPr>
          <a:lstStyle/>
          <a:p>
            <a:r>
              <a:rPr lang="en-US" sz="2000" dirty="0" smtClean="0"/>
              <a:t>At 100 </a:t>
            </a:r>
            <a:r>
              <a:rPr lang="en-US" sz="2000" dirty="0" err="1" smtClean="0"/>
              <a:t>TeV</a:t>
            </a:r>
            <a:r>
              <a:rPr lang="en-US" sz="2000" dirty="0" smtClean="0"/>
              <a:t> even protons radiate significantly</a:t>
            </a:r>
          </a:p>
          <a:p>
            <a:endParaRPr lang="en-US" sz="2000" dirty="0"/>
          </a:p>
          <a:p>
            <a:r>
              <a:rPr lang="en-US" sz="2000" dirty="0" smtClean="0">
                <a:solidFill>
                  <a:srgbClr val="FF0000"/>
                </a:solidFill>
              </a:rPr>
              <a:t>Total power of 5 MW (LHC 7kW)</a:t>
            </a:r>
          </a:p>
          <a:p>
            <a:pPr marL="342900" indent="-342900">
              <a:buFont typeface="Symbol" charset="0"/>
              <a:buChar char=""/>
            </a:pPr>
            <a:r>
              <a:rPr lang="en-US" sz="2000" dirty="0" smtClean="0">
                <a:solidFill>
                  <a:srgbClr val="FF0000"/>
                </a:solidFill>
              </a:rPr>
              <a:t>Needs to be cooled away</a:t>
            </a:r>
          </a:p>
          <a:p>
            <a:endParaRPr lang="en-US" sz="2000" dirty="0" smtClean="0"/>
          </a:p>
          <a:p>
            <a:r>
              <a:rPr lang="en-US" sz="2000" dirty="0" smtClean="0"/>
              <a:t>Equivalent to 30W</a:t>
            </a:r>
            <a:r>
              <a:rPr lang="en-US" sz="2000" dirty="0"/>
              <a:t>/m /</a:t>
            </a:r>
            <a:r>
              <a:rPr lang="en-US" sz="2000" dirty="0" smtClean="0"/>
              <a:t>beam in the arcs</a:t>
            </a:r>
          </a:p>
          <a:p>
            <a:pPr marL="342900" indent="-342900">
              <a:buFont typeface="Arial"/>
              <a:buChar char="•"/>
            </a:pPr>
            <a:r>
              <a:rPr lang="en-US" sz="2000" dirty="0" smtClean="0"/>
              <a:t>LHC &lt;0.2W/m, total heat load 1W/m</a:t>
            </a:r>
          </a:p>
          <a:p>
            <a:endParaRPr lang="en-US" sz="2000" dirty="0"/>
          </a:p>
          <a:p>
            <a:r>
              <a:rPr lang="en-US" sz="2000" dirty="0" smtClean="0"/>
              <a:t>Critical energy 4.3keV, close to B-factory</a:t>
            </a:r>
            <a:endParaRPr lang="en-US" sz="2000" dirty="0"/>
          </a:p>
        </p:txBody>
      </p:sp>
      <p:grpSp>
        <p:nvGrpSpPr>
          <p:cNvPr id="2" name="Group 1"/>
          <p:cNvGrpSpPr/>
          <p:nvPr/>
        </p:nvGrpSpPr>
        <p:grpSpPr>
          <a:xfrm>
            <a:off x="12842" y="4658177"/>
            <a:ext cx="9131158" cy="1939175"/>
            <a:chOff x="12842" y="4658177"/>
            <a:chExt cx="9131158" cy="1939175"/>
          </a:xfrm>
        </p:grpSpPr>
        <p:sp>
          <p:nvSpPr>
            <p:cNvPr id="11" name="TextBox 10"/>
            <p:cNvSpPr txBox="1"/>
            <p:nvPr/>
          </p:nvSpPr>
          <p:spPr>
            <a:xfrm>
              <a:off x="5076056" y="4725144"/>
              <a:ext cx="4067944" cy="1631216"/>
            </a:xfrm>
            <a:prstGeom prst="rect">
              <a:avLst/>
            </a:prstGeom>
            <a:noFill/>
          </p:spPr>
          <p:txBody>
            <a:bodyPr wrap="square" rtlCol="0">
              <a:spAutoFit/>
            </a:bodyPr>
            <a:lstStyle/>
            <a:p>
              <a:r>
                <a:rPr lang="en-US" sz="2000" dirty="0" smtClean="0"/>
                <a:t>Protons loose energy</a:t>
              </a:r>
            </a:p>
            <a:p>
              <a:pPr marL="342900" indent="-342900">
                <a:buFont typeface="Symbol" charset="0"/>
                <a:buChar char=""/>
              </a:pPr>
              <a:r>
                <a:rPr lang="en-US" sz="2000" dirty="0" smtClean="0"/>
                <a:t>They are damped</a:t>
              </a:r>
            </a:p>
            <a:p>
              <a:pPr marL="342900" indent="-342900">
                <a:buFont typeface="Symbol" charset="0"/>
                <a:buChar char=""/>
              </a:pPr>
              <a:r>
                <a:rPr lang="en-US" sz="2000" dirty="0" smtClean="0"/>
                <a:t> </a:t>
              </a:r>
              <a:r>
                <a:rPr lang="en-US" sz="2000" dirty="0" err="1" smtClean="0"/>
                <a:t>Emittance</a:t>
              </a:r>
              <a:r>
                <a:rPr lang="en-US" sz="2000" dirty="0" smtClean="0"/>
                <a:t> improves with time</a:t>
              </a:r>
            </a:p>
            <a:p>
              <a:pPr marL="342900" indent="-342900">
                <a:buFont typeface="Arial"/>
                <a:buChar char="•"/>
              </a:pPr>
              <a:r>
                <a:rPr lang="en-US" sz="2000" dirty="0" smtClean="0"/>
                <a:t>Typical transverse damping time 1 hour</a:t>
              </a:r>
              <a:endParaRPr lang="en-US" sz="2000" dirty="0"/>
            </a:p>
          </p:txBody>
        </p:sp>
        <p:pic>
          <p:nvPicPr>
            <p:cNvPr id="12" name="Picture 11" descr="damping.eps"/>
            <p:cNvPicPr>
              <a:picLocks noChangeAspect="1"/>
            </p:cNvPicPr>
            <p:nvPr/>
          </p:nvPicPr>
          <p:blipFill>
            <a:blip r:embed="rId3"/>
            <a:stretch>
              <a:fillRect/>
            </a:stretch>
          </p:blipFill>
          <p:spPr>
            <a:xfrm>
              <a:off x="12842" y="4658177"/>
              <a:ext cx="5135222" cy="1939175"/>
            </a:xfrm>
            <a:prstGeom prst="rect">
              <a:avLst/>
            </a:prstGeom>
          </p:spPr>
        </p:pic>
      </p:grpSp>
      <p:sp>
        <p:nvSpPr>
          <p:cNvPr id="4" name="Date Placeholder 3"/>
          <p:cNvSpPr>
            <a:spLocks noGrp="1"/>
          </p:cNvSpPr>
          <p:nvPr>
            <p:ph type="dt" sz="half" idx="10"/>
          </p:nvPr>
        </p:nvSpPr>
        <p:spPr/>
        <p:txBody>
          <a:bodyPr/>
          <a:lstStyle/>
          <a:p>
            <a:pPr>
              <a:defRPr/>
            </a:pPr>
            <a:r>
              <a:rPr lang="en-GB" smtClean="0"/>
              <a:t>B. Foster - Natal - 10/14</a:t>
            </a:r>
            <a:endParaRPr lang="en-US"/>
          </a:p>
        </p:txBody>
      </p:sp>
      <p:sp>
        <p:nvSpPr>
          <p:cNvPr id="6" name="Slide Number Placeholder 5"/>
          <p:cNvSpPr>
            <a:spLocks noGrp="1"/>
          </p:cNvSpPr>
          <p:nvPr>
            <p:ph type="sldNum" sz="quarter" idx="12"/>
          </p:nvPr>
        </p:nvSpPr>
        <p:spPr/>
        <p:txBody>
          <a:bodyPr/>
          <a:lstStyle/>
          <a:p>
            <a:pPr>
              <a:defRPr/>
            </a:pPr>
            <a:fld id="{24FA7499-4D35-CC47-9C18-6CF7809DBF6A}" type="slidenum">
              <a:rPr lang="en-US" smtClean="0"/>
              <a:pPr>
                <a:defRPr/>
              </a:pPr>
              <a:t>9</a:t>
            </a:fld>
            <a:endParaRPr lang="en-US"/>
          </a:p>
        </p:txBody>
      </p:sp>
    </p:spTree>
    <p:extLst>
      <p:ext uri="{BB962C8B-B14F-4D97-AF65-F5344CB8AC3E}">
        <p14:creationId xmlns:p14="http://schemas.microsoft.com/office/powerpoint/2010/main" val="4215043081"/>
      </p:ext>
    </p:extLst>
  </p:cSld>
  <p:clrMapOvr>
    <a:masterClrMapping/>
  </p:clrMapOvr>
  <mc:AlternateContent xmlns:mc="http://schemas.openxmlformats.org/markup-compatibility/2006" xmlns:p14="http://schemas.microsoft.com/office/powerpoint/2010/main">
    <mc:Choice Requires="p14">
      <p:transition p14:dur="0"/>
    </mc:Choice>
    <mc:Fallback xmlns="">
      <p:transition xmlns:p14="http://schemas.microsoft.com/office/powerpoint/2010/mai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57705</TotalTime>
  <Words>3501</Words>
  <Application>Microsoft Macintosh PowerPoint</Application>
  <PresentationFormat>On-screen Show (4:3)</PresentationFormat>
  <Paragraphs>722</Paragraphs>
  <Slides>47</Slides>
  <Notes>31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47</vt:i4>
      </vt:variant>
    </vt:vector>
  </HeadingPairs>
  <TitlesOfParts>
    <vt:vector size="50" baseType="lpstr">
      <vt:lpstr>Blank Presentation</vt:lpstr>
      <vt:lpstr>Worksheet</vt:lpstr>
      <vt:lpstr>Equation</vt:lpstr>
      <vt:lpstr>Future Accelerator Facilities  for Particle Physics </vt:lpstr>
      <vt:lpstr>Outline</vt:lpstr>
      <vt:lpstr>Introduction</vt:lpstr>
      <vt:lpstr>Lessons of history</vt:lpstr>
      <vt:lpstr>Tentative schedule  new projects (J-P Delahaye)</vt:lpstr>
      <vt:lpstr>PowerPoint Presentation</vt:lpstr>
      <vt:lpstr>PowerPoint Presentation</vt:lpstr>
      <vt:lpstr>PowerPoint Presentation</vt:lpstr>
      <vt:lpstr>PowerPoint Presentation</vt:lpstr>
      <vt:lpstr>PowerPoint Presentation</vt:lpstr>
      <vt:lpstr>PowerPoint Presentation</vt:lpstr>
      <vt:lpstr>e+e- vs pp</vt:lpstr>
      <vt:lpstr>Circular e+e- machines</vt:lpstr>
      <vt:lpstr>Circular e+e- machines</vt:lpstr>
      <vt:lpstr>Circular e+e- machines</vt:lpstr>
      <vt:lpstr>FCC-ee Luminosity Lifetime</vt:lpstr>
      <vt:lpstr>Chinese plans – CEPC &amp; SppC Layout</vt:lpstr>
      <vt:lpstr>CEPC Parameters</vt:lpstr>
      <vt:lpstr>SppC Parameters</vt:lpstr>
      <vt:lpstr>CEPC Site</vt:lpstr>
      <vt:lpstr>CEPC &amp; SppC Layout</vt:lpstr>
      <vt:lpstr>ILC Overview</vt:lpstr>
      <vt:lpstr>SCRF Linac Technology </vt:lpstr>
      <vt:lpstr>CLIC</vt:lpstr>
      <vt:lpstr>CLIC Power Source Concept </vt:lpstr>
      <vt:lpstr>CLIC Accelerating Structures</vt:lpstr>
      <vt:lpstr>CLIC Accelerating Structures</vt:lpstr>
      <vt:lpstr>CTF3 @ CERN</vt:lpstr>
      <vt:lpstr>Current status of  accelerating structures</vt:lpstr>
      <vt:lpstr>Current status</vt:lpstr>
      <vt:lpstr>CLIC</vt:lpstr>
      <vt:lpstr>CLIC project summary  </vt:lpstr>
      <vt:lpstr>Muon Collider</vt:lpstr>
      <vt:lpstr>Muon Collider Cooling</vt:lpstr>
      <vt:lpstr>MICE Schedule</vt:lpstr>
      <vt:lpstr>Muon Collider Cooling</vt:lpstr>
      <vt:lpstr>Muon Collider Cooling</vt:lpstr>
      <vt:lpstr>LHeC (FCC-eh) Linac  Option</vt:lpstr>
      <vt:lpstr>Surfing the wave</vt:lpstr>
      <vt:lpstr>Plasma  Wake-Field Acceleration</vt:lpstr>
      <vt:lpstr>Inject beam</vt:lpstr>
      <vt:lpstr>World-wide acceleration</vt:lpstr>
      <vt:lpstr>The New Livingston Plot</vt:lpstr>
      <vt:lpstr>Realising the dreams?</vt:lpstr>
      <vt:lpstr>Tentative schedule  new projects</vt:lpstr>
      <vt:lpstr>MICE Schedule</vt:lpstr>
      <vt:lpstr>Summary and Outlook</vt:lpstr>
    </vt:vector>
  </TitlesOfParts>
  <Company>SLAC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BDS Status, VLCW06</dc:title>
  <dc:creator>Andrei Seryi</dc:creator>
  <cp:lastModifiedBy>Brian Foster</cp:lastModifiedBy>
  <cp:revision>788</cp:revision>
  <dcterms:created xsi:type="dcterms:W3CDTF">2005-11-21T04:08:26Z</dcterms:created>
  <dcterms:modified xsi:type="dcterms:W3CDTF">2014-10-24T20:00:07Z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