
<file path=[Content_Types].xml><?xml version="1.0" encoding="utf-8"?>
<Types xmlns="http://schemas.openxmlformats.org/package/2006/content-types">
  <Default Extension="xml" ContentType="application/xml"/>
  <Default Extension="wmf" ContentType="image/x-wmf"/>
  <Default Extension="jpeg" ContentType="image/jpeg"/>
  <Default Extension="jpg" ContentType="image/jpeg"/>
  <Default Extension="emf" ContentType="image/x-emf"/>
  <Default Extension="mp4" ContentType="video/unknown"/>
  <Default Extension="rels" ContentType="application/vnd.openxmlformats-package.relationships+xml"/>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Lst>
  <p:notesMasterIdLst>
    <p:notesMasterId r:id="rId62"/>
  </p:notesMasterIdLst>
  <p:handoutMasterIdLst>
    <p:handoutMasterId r:id="rId63"/>
  </p:handoutMasterIdLst>
  <p:sldIdLst>
    <p:sldId id="331" r:id="rId2"/>
    <p:sldId id="799" r:id="rId3"/>
    <p:sldId id="863" r:id="rId4"/>
    <p:sldId id="887" r:id="rId5"/>
    <p:sldId id="888" r:id="rId6"/>
    <p:sldId id="878" r:id="rId7"/>
    <p:sldId id="935" r:id="rId8"/>
    <p:sldId id="880" r:id="rId9"/>
    <p:sldId id="936" r:id="rId10"/>
    <p:sldId id="881" r:id="rId11"/>
    <p:sldId id="882" r:id="rId12"/>
    <p:sldId id="883" r:id="rId13"/>
    <p:sldId id="884" r:id="rId14"/>
    <p:sldId id="933" r:id="rId15"/>
    <p:sldId id="885" r:id="rId16"/>
    <p:sldId id="934" r:id="rId17"/>
    <p:sldId id="886" r:id="rId18"/>
    <p:sldId id="889" r:id="rId19"/>
    <p:sldId id="890" r:id="rId20"/>
    <p:sldId id="891" r:id="rId21"/>
    <p:sldId id="892" r:id="rId22"/>
    <p:sldId id="893" r:id="rId23"/>
    <p:sldId id="894" r:id="rId24"/>
    <p:sldId id="895" r:id="rId25"/>
    <p:sldId id="896" r:id="rId26"/>
    <p:sldId id="897" r:id="rId27"/>
    <p:sldId id="898" r:id="rId28"/>
    <p:sldId id="899" r:id="rId29"/>
    <p:sldId id="900" r:id="rId30"/>
    <p:sldId id="901" r:id="rId31"/>
    <p:sldId id="902" r:id="rId32"/>
    <p:sldId id="903" r:id="rId33"/>
    <p:sldId id="904" r:id="rId34"/>
    <p:sldId id="905" r:id="rId35"/>
    <p:sldId id="906" r:id="rId36"/>
    <p:sldId id="907" r:id="rId37"/>
    <p:sldId id="908" r:id="rId38"/>
    <p:sldId id="909" r:id="rId39"/>
    <p:sldId id="910" r:id="rId40"/>
    <p:sldId id="911" r:id="rId41"/>
    <p:sldId id="912" r:id="rId42"/>
    <p:sldId id="913" r:id="rId43"/>
    <p:sldId id="914" r:id="rId44"/>
    <p:sldId id="917" r:id="rId45"/>
    <p:sldId id="918" r:id="rId46"/>
    <p:sldId id="919" r:id="rId47"/>
    <p:sldId id="920" r:id="rId48"/>
    <p:sldId id="921" r:id="rId49"/>
    <p:sldId id="922" r:id="rId50"/>
    <p:sldId id="923" r:id="rId51"/>
    <p:sldId id="915" r:id="rId52"/>
    <p:sldId id="924" r:id="rId53"/>
    <p:sldId id="925" r:id="rId54"/>
    <p:sldId id="928" r:id="rId55"/>
    <p:sldId id="926" r:id="rId56"/>
    <p:sldId id="927" r:id="rId57"/>
    <p:sldId id="929" r:id="rId58"/>
    <p:sldId id="930" r:id="rId59"/>
    <p:sldId id="931" r:id="rId60"/>
    <p:sldId id="932" r:id="rId61"/>
  </p:sldIdLst>
  <p:sldSz cx="9144000" cy="6858000" type="screen4x3"/>
  <p:notesSz cx="6858000" cy="9144000"/>
  <p:defaultTextStyle>
    <a:defPPr>
      <a:defRPr lang="en-US"/>
    </a:defPPr>
    <a:lvl1pPr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1pPr>
    <a:lvl2pPr marL="4572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2pPr>
    <a:lvl3pPr marL="9144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3pPr>
    <a:lvl4pPr marL="13716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4pPr>
    <a:lvl5pPr marL="1828800" algn="l" rtl="0" eaLnBrk="0" fontAlgn="ctr" hangingPunct="0">
      <a:spcBef>
        <a:spcPct val="0"/>
      </a:spcBef>
      <a:spcAft>
        <a:spcPct val="0"/>
      </a:spcAft>
      <a:defRPr sz="20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0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0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0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000" kern="1200">
        <a:solidFill>
          <a:schemeClr val="tx1"/>
        </a:solidFill>
        <a:latin typeface="Arial" charset="0"/>
        <a:ea typeface="ＭＳ Ｐゴシック" charset="0"/>
        <a:cs typeface="ＭＳ Ｐゴシック"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DFFCB"/>
    <a:srgbClr val="2AFF02"/>
    <a:srgbClr val="FF9FCF"/>
    <a:srgbClr val="FFE5F2"/>
    <a:srgbClr val="577700"/>
    <a:srgbClr val="698E00"/>
    <a:srgbClr val="1F296A"/>
    <a:srgbClr val="FDFFB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568" y="2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varScale="1">
        <p:scale>
          <a:sx n="72" d="100"/>
          <a:sy n="72" d="100"/>
        </p:scale>
        <p:origin x="-2512"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handoutMaster" Target="handoutMasters/handoutMaster1.xml"/><Relationship Id="rId64" Type="http://schemas.openxmlformats.org/officeDocument/2006/relationships/printerSettings" Target="printerSettings/printerSettings1.bin"/><Relationship Id="rId65" Type="http://schemas.openxmlformats.org/officeDocument/2006/relationships/presProps" Target="presProps.xml"/><Relationship Id="rId66" Type="http://schemas.openxmlformats.org/officeDocument/2006/relationships/viewProps" Target="viewProps.xml"/><Relationship Id="rId67" Type="http://schemas.openxmlformats.org/officeDocument/2006/relationships/theme" Target="theme/theme1.xml"/><Relationship Id="rId68" Type="http://schemas.openxmlformats.org/officeDocument/2006/relationships/tableStyles" Target="tableStyles.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notesMaster" Target="notesMasters/notes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3.wmf"/><Relationship Id="rId2" Type="http://schemas.openxmlformats.org/officeDocument/2006/relationships/image" Target="../media/image94.emf"/><Relationship Id="rId3" Type="http://schemas.openxmlformats.org/officeDocument/2006/relationships/image" Target="../media/image95.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cs typeface="Arial Unicode MS" charset="0"/>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cs typeface="Arial Unicode MS" charset="0"/>
              </a:defRPr>
            </a:lvl1pPr>
          </a:lstStyle>
          <a:p>
            <a:pPr>
              <a:defRPr/>
            </a:pPr>
            <a:fld id="{3E88BAB8-A6BF-2641-B5F7-EFFC5E70D046}" type="datetimeFigureOut">
              <a:rPr lang="en-US"/>
              <a:pPr>
                <a:defRPr/>
              </a:pPr>
              <a:t>25/10/2014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cs typeface="Arial Unicode MS" charset="0"/>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cs typeface="Arial Unicode MS" charset="0"/>
              </a:defRPr>
            </a:lvl1pPr>
          </a:lstStyle>
          <a:p>
            <a:pPr>
              <a:defRPr/>
            </a:pPr>
            <a:fld id="{94CAD23F-8145-6643-81E3-03032EC41FB1}" type="slidenum">
              <a:rPr lang="en-US"/>
              <a:pPr>
                <a:defRPr/>
              </a:pPr>
              <a:t>‹#›</a:t>
            </a:fld>
            <a:endParaRPr lang="en-US"/>
          </a:p>
        </p:txBody>
      </p:sp>
    </p:spTree>
    <p:extLst>
      <p:ext uri="{BB962C8B-B14F-4D97-AF65-F5344CB8AC3E}">
        <p14:creationId xmlns:p14="http://schemas.microsoft.com/office/powerpoint/2010/main" val="4165375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endParaRPr lang="en-US"/>
          </a:p>
        </p:txBody>
      </p:sp>
      <p:sp>
        <p:nvSpPr>
          <p:cNvPr id="409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200">
                <a:cs typeface="Arial Unicode MS" charset="0"/>
              </a:defRPr>
            </a:lvl1pPr>
          </a:lstStyle>
          <a:p>
            <a:pPr>
              <a:defRPr/>
            </a:pPr>
            <a:endParaRPr lang="en-US"/>
          </a:p>
        </p:txBody>
      </p:sp>
      <p:sp>
        <p:nvSpPr>
          <p:cNvPr id="410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410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fontAlgn="base">
              <a:defRPr sz="1200">
                <a:cs typeface="Arial Unicode MS" charset="0"/>
              </a:defRPr>
            </a:lvl1pPr>
          </a:lstStyle>
          <a:p>
            <a:pPr>
              <a:defRPr/>
            </a:pPr>
            <a:endParaRPr lang="en-US"/>
          </a:p>
        </p:txBody>
      </p:sp>
      <p:sp>
        <p:nvSpPr>
          <p:cNvPr id="410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fontAlgn="base">
              <a:defRPr sz="1200">
                <a:cs typeface="Arial Unicode MS" charset="0"/>
              </a:defRPr>
            </a:lvl1pPr>
          </a:lstStyle>
          <a:p>
            <a:pPr>
              <a:defRPr/>
            </a:pPr>
            <a:fld id="{3F77EFC3-ED90-8A44-BEEC-5EA85B402DFA}" type="slidenum">
              <a:rPr lang="en-US"/>
              <a:pPr>
                <a:defRPr/>
              </a:pPr>
              <a:t>‹#›</a:t>
            </a:fld>
            <a:endParaRPr lang="en-US"/>
          </a:p>
        </p:txBody>
      </p:sp>
    </p:spTree>
    <p:extLst>
      <p:ext uri="{BB962C8B-B14F-4D97-AF65-F5344CB8AC3E}">
        <p14:creationId xmlns:p14="http://schemas.microsoft.com/office/powerpoint/2010/main" val="341979050"/>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0"/>
        <a:cs typeface="Arial Unicode MS" charset="0"/>
      </a:defRPr>
    </a:lvl1pPr>
    <a:lvl2pPr marL="4572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2pPr>
    <a:lvl3pPr marL="9144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3pPr>
    <a:lvl4pPr marL="13716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4pPr>
    <a:lvl5pPr marL="1828800" algn="l" rtl="0" eaLnBrk="0" fontAlgn="base" hangingPunct="0">
      <a:spcBef>
        <a:spcPct val="30000"/>
      </a:spcBef>
      <a:spcAft>
        <a:spcPct val="0"/>
      </a:spcAft>
      <a:defRPr sz="1200" kern="1200">
        <a:solidFill>
          <a:schemeClr val="tx1"/>
        </a:solidFill>
        <a:latin typeface="Arial" charset="0"/>
        <a:ea typeface="Arial Unicode MS" charset="0"/>
        <a:cs typeface="Arial Unicode MS"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AC4EE53D-90BD-4F45-8D64-BF613D3F4EEA}" type="slidenum">
              <a:rPr lang="en-US"/>
              <a:pPr>
                <a:defRPr/>
              </a:pPr>
              <a:t>1</a:t>
            </a:fld>
            <a:endParaRPr lang="en-US"/>
          </a:p>
        </p:txBody>
      </p:sp>
      <p:sp>
        <p:nvSpPr>
          <p:cNvPr id="500738"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500739"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スライド イメージ プレースホルダー 1"/>
          <p:cNvSpPr>
            <a:spLocks noGrp="1" noRot="1" noChangeAspect="1" noTextEdit="1"/>
          </p:cNvSpPr>
          <p:nvPr>
            <p:ph type="sldImg"/>
          </p:nvPr>
        </p:nvSpPr>
        <p:spPr>
          <a:ln/>
        </p:spPr>
      </p:sp>
      <p:sp>
        <p:nvSpPr>
          <p:cNvPr id="65539" name="ノート プレースホルダー 2"/>
          <p:cNvSpPr>
            <a:spLocks noGrp="1"/>
          </p:cNvSpPr>
          <p:nvPr>
            <p:ph type="body" idx="1"/>
          </p:nvPr>
        </p:nvSpPr>
        <p:spPr/>
        <p:txBody>
          <a:bodyPr/>
          <a:lstStyle/>
          <a:p>
            <a:pPr>
              <a:defRPr/>
            </a:pPr>
            <a:endParaRPr kumimoji="1" lang="ja-JP" altLang="en-US">
              <a:cs typeface="ＭＳ Ｐゴシック" charset="0"/>
            </a:endParaRPr>
          </a:p>
        </p:txBody>
      </p:sp>
      <p:sp>
        <p:nvSpPr>
          <p:cNvPr id="65540" name="スライド番号プレースホルダー 3"/>
          <p:cNvSpPr>
            <a:spLocks noGrp="1"/>
          </p:cNvSpPr>
          <p:nvPr>
            <p:ph type="sldNum" sz="quarter" idx="5"/>
          </p:nvPr>
        </p:nvSpPr>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AD8133B1-C04B-8949-A15B-555F3BF2C725}" type="slidenum">
              <a:rPr kumimoji="1" lang="ja-JP" altLang="en-US" sz="1200" smtClean="0">
                <a:cs typeface="ＭＳ Ｐゴシック" charset="0"/>
              </a:rPr>
              <a:pPr>
                <a:defRPr/>
              </a:pPr>
              <a:t>44</a:t>
            </a:fld>
            <a:endParaRPr kumimoji="1" lang="ja-JP" altLang="en-US" sz="1200" smtClean="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スライド イメージ プレースホルダー 1"/>
          <p:cNvSpPr>
            <a:spLocks noGrp="1" noRot="1" noChangeAspect="1" noTextEdit="1"/>
          </p:cNvSpPr>
          <p:nvPr>
            <p:ph type="sldImg"/>
          </p:nvPr>
        </p:nvSpPr>
        <p:spPr>
          <a:ln/>
        </p:spPr>
      </p:sp>
      <p:sp>
        <p:nvSpPr>
          <p:cNvPr id="65539" name="ノート プレースホルダー 2"/>
          <p:cNvSpPr>
            <a:spLocks noGrp="1"/>
          </p:cNvSpPr>
          <p:nvPr>
            <p:ph type="body" idx="1"/>
          </p:nvPr>
        </p:nvSpPr>
        <p:spPr/>
        <p:txBody>
          <a:bodyPr/>
          <a:lstStyle/>
          <a:p>
            <a:pPr>
              <a:defRPr/>
            </a:pPr>
            <a:endParaRPr kumimoji="1" lang="ja-JP" altLang="en-US">
              <a:cs typeface="ＭＳ Ｐゴシック" charset="0"/>
            </a:endParaRPr>
          </a:p>
        </p:txBody>
      </p:sp>
      <p:sp>
        <p:nvSpPr>
          <p:cNvPr id="65540" name="スライド番号プレースホルダー 3"/>
          <p:cNvSpPr>
            <a:spLocks noGrp="1"/>
          </p:cNvSpPr>
          <p:nvPr>
            <p:ph type="sldNum" sz="quarter" idx="5"/>
          </p:nvPr>
        </p:nvSpPr>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AD8133B1-C04B-8949-A15B-555F3BF2C725}" type="slidenum">
              <a:rPr kumimoji="1" lang="ja-JP" altLang="en-US" sz="1200" smtClean="0">
                <a:cs typeface="ＭＳ Ｐゴシック" charset="0"/>
              </a:rPr>
              <a:pPr>
                <a:defRPr/>
              </a:pPr>
              <a:t>45</a:t>
            </a:fld>
            <a:endParaRPr kumimoji="1" lang="ja-JP" altLang="en-US" sz="1200" smtClean="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スライド イメージ プレースホルダー 1"/>
          <p:cNvSpPr>
            <a:spLocks noGrp="1" noRot="1" noChangeAspect="1" noTextEdit="1"/>
          </p:cNvSpPr>
          <p:nvPr>
            <p:ph type="sldImg"/>
          </p:nvPr>
        </p:nvSpPr>
        <p:spPr>
          <a:ln/>
        </p:spPr>
      </p:sp>
      <p:sp>
        <p:nvSpPr>
          <p:cNvPr id="65539" name="ノート プレースホルダー 2"/>
          <p:cNvSpPr>
            <a:spLocks noGrp="1"/>
          </p:cNvSpPr>
          <p:nvPr>
            <p:ph type="body" idx="1"/>
          </p:nvPr>
        </p:nvSpPr>
        <p:spPr/>
        <p:txBody>
          <a:bodyPr/>
          <a:lstStyle/>
          <a:p>
            <a:pPr>
              <a:defRPr/>
            </a:pPr>
            <a:endParaRPr kumimoji="1" lang="ja-JP" altLang="en-US">
              <a:cs typeface="ＭＳ Ｐゴシック" charset="0"/>
            </a:endParaRPr>
          </a:p>
        </p:txBody>
      </p:sp>
      <p:sp>
        <p:nvSpPr>
          <p:cNvPr id="65540" name="スライド番号プレースホルダー 3"/>
          <p:cNvSpPr>
            <a:spLocks noGrp="1"/>
          </p:cNvSpPr>
          <p:nvPr>
            <p:ph type="sldNum" sz="quarter" idx="5"/>
          </p:nvPr>
        </p:nvSpPr>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AD8133B1-C04B-8949-A15B-555F3BF2C725}" type="slidenum">
              <a:rPr kumimoji="1" lang="ja-JP" altLang="en-US" sz="1200" smtClean="0">
                <a:cs typeface="ＭＳ Ｐゴシック" charset="0"/>
              </a:rPr>
              <a:pPr>
                <a:defRPr/>
              </a:pPr>
              <a:t>46</a:t>
            </a:fld>
            <a:endParaRPr kumimoji="1" lang="ja-JP" altLang="en-US" sz="1200" smtClean="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スライド イメージ プレースホルダー 1"/>
          <p:cNvSpPr>
            <a:spLocks noGrp="1" noRot="1" noChangeAspect="1" noTextEdit="1"/>
          </p:cNvSpPr>
          <p:nvPr>
            <p:ph type="sldImg"/>
          </p:nvPr>
        </p:nvSpPr>
        <p:spPr>
          <a:ln/>
        </p:spPr>
      </p:sp>
      <p:sp>
        <p:nvSpPr>
          <p:cNvPr id="65539" name="ノート プレースホルダー 2"/>
          <p:cNvSpPr>
            <a:spLocks noGrp="1"/>
          </p:cNvSpPr>
          <p:nvPr>
            <p:ph type="body" idx="1"/>
          </p:nvPr>
        </p:nvSpPr>
        <p:spPr/>
        <p:txBody>
          <a:bodyPr/>
          <a:lstStyle/>
          <a:p>
            <a:pPr>
              <a:defRPr/>
            </a:pPr>
            <a:endParaRPr kumimoji="1" lang="ja-JP" altLang="en-US">
              <a:cs typeface="ＭＳ Ｐゴシック" charset="0"/>
            </a:endParaRPr>
          </a:p>
        </p:txBody>
      </p:sp>
      <p:sp>
        <p:nvSpPr>
          <p:cNvPr id="65540" name="スライド番号プレースホルダー 3"/>
          <p:cNvSpPr>
            <a:spLocks noGrp="1"/>
          </p:cNvSpPr>
          <p:nvPr>
            <p:ph type="sldNum" sz="quarter" idx="5"/>
          </p:nvPr>
        </p:nvSpPr>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AD8133B1-C04B-8949-A15B-555F3BF2C725}" type="slidenum">
              <a:rPr kumimoji="1" lang="ja-JP" altLang="en-US" sz="1200" smtClean="0">
                <a:cs typeface="ＭＳ Ｐゴシック" charset="0"/>
              </a:rPr>
              <a:pPr>
                <a:defRPr/>
              </a:pPr>
              <a:t>47</a:t>
            </a:fld>
            <a:endParaRPr kumimoji="1" lang="ja-JP" altLang="en-US" sz="1200" smtClean="0">
              <a:cs typeface="ＭＳ Ｐゴシック"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48</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49</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56</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57</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58</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59</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037883E-10D7-B947-B0F1-451DF173738E}" type="slidenum">
              <a:rPr lang="en-US"/>
              <a:pPr>
                <a:defRPr/>
              </a:pPr>
              <a:t>2</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60</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2037883E-10D7-B947-B0F1-451DF173738E}" type="slidenum">
              <a:rPr lang="en-US"/>
              <a:pPr>
                <a:defRPr/>
              </a:pPr>
              <a:t>3</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4</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E264D889-4AB9-1742-8DE9-579FC0431888}" type="slidenum">
              <a:rPr lang="en-US"/>
              <a:pPr>
                <a:defRPr/>
              </a:pPr>
              <a:t>5</a:t>
            </a:fld>
            <a:endParaRPr lang="en-US"/>
          </a:p>
        </p:txBody>
      </p:sp>
      <p:sp>
        <p:nvSpPr>
          <p:cNvPr id="728066" name="Rectangle 2"/>
          <p:cNvSpPr>
            <a:spLocks noGrp="1" noRot="1" noChangeAspect="1" noChangeArrowheads="1" noTextEdit="1"/>
          </p:cNvSpPr>
          <p:nvPr>
            <p:ph type="sldImg"/>
          </p:nvPr>
        </p:nvSpPr>
        <p:spPr>
          <a:ln/>
          <a:extLst>
            <a:ext uri="{FAA26D3D-D897-4be2-8F04-BA451C77F1D7}">
              <ma14:placeholderFlag xmlns:ma14="http://schemas.microsoft.com/office/mac/drawingml/2011/main" val="1"/>
            </a:ext>
          </a:extLst>
        </p:spPr>
      </p:sp>
      <p:sp>
        <p:nvSpPr>
          <p:cNvPr id="728067" name="Rectangle 3"/>
          <p:cNvSpPr>
            <a:spLocks noGrp="1" noChangeArrowheads="1"/>
          </p:cNvSpPr>
          <p:nvPr>
            <p:ph type="body" idx="1"/>
          </p:nvPr>
        </p:nvSpPr>
        <p:spPr/>
        <p:txBody>
          <a:bodyPr/>
          <a:lstStyle/>
          <a:p>
            <a:pPr eaLnBrk="1" hangingPunct="1">
              <a:defRPr/>
            </a:pPr>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 name="Shape 93"/>
          <p:cNvSpPr>
            <a:spLocks noGrp="1" noRot="1" noChangeAspect="1"/>
          </p:cNvSpPr>
          <p:nvPr>
            <p:ph type="sldImg"/>
          </p:nvPr>
        </p:nvSpPr>
        <p:spPr>
          <a:prstGeom prst="rect">
            <a:avLst/>
          </a:prstGeom>
        </p:spPr>
        <p:txBody>
          <a:bodyPr/>
          <a:lstStyle/>
          <a:p>
            <a:pPr lvl="0"/>
            <a:endParaRPr/>
          </a:p>
        </p:txBody>
      </p:sp>
      <p:sp>
        <p:nvSpPr>
          <p:cNvPr id="94" name="Shape 94"/>
          <p:cNvSpPr>
            <a:spLocks noGrp="1"/>
          </p:cNvSpPr>
          <p:nvPr>
            <p:ph type="body" sz="quarter" idx="1"/>
          </p:nvPr>
        </p:nvSpPr>
        <p:spPr>
          <a:prstGeom prst="rect">
            <a:avLst/>
          </a:prstGeom>
        </p:spPr>
        <p:txBody>
          <a:bodyPr/>
          <a:lstStyle/>
          <a:p>
            <a:pPr lvl="0" defTabSz="584200">
              <a:lnSpc>
                <a:spcPct val="100000"/>
              </a:lnSpc>
              <a:defRPr sz="1800"/>
            </a:pPr>
            <a:endParaRPr sz="2200" dirty="0">
              <a:latin typeface="Lucida Grande"/>
              <a:ea typeface="Lucida Grande"/>
              <a:cs typeface="Lucida Grande"/>
              <a:sym typeface="Lucida Grande"/>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a:defRPr/>
            </a:pPr>
            <a:fld id="{C636D1D0-FF24-F444-9B8B-711ABADECF6E}" type="slidenum">
              <a:rPr lang="en-US" sz="1200" smtClean="0">
                <a:cs typeface="Arial Unicode MS" charset="0"/>
              </a:rPr>
              <a:pPr>
                <a:defRPr/>
              </a:pPr>
              <a:t>35</a:t>
            </a:fld>
            <a:endParaRPr lang="en-US" sz="1200" smtClean="0">
              <a:cs typeface="Arial Unicode MS" charset="0"/>
            </a:endParaRPr>
          </a:p>
        </p:txBody>
      </p:sp>
      <p:sp>
        <p:nvSpPr>
          <p:cNvPr id="24578" name="Rectangle 2"/>
          <p:cNvSpPr>
            <a:spLocks noGrp="1" noRot="1" noChangeAspect="1" noChangeArrowheads="1" noTextEdit="1"/>
          </p:cNvSpPr>
          <p:nvPr>
            <p:ph type="sldImg"/>
          </p:nvPr>
        </p:nvSpPr>
        <p:spPr>
          <a:ln/>
        </p:spPr>
      </p:sp>
      <p:sp>
        <p:nvSpPr>
          <p:cNvPr id="24579" name="Rectangle 3"/>
          <p:cNvSpPr>
            <a:spLocks noGrp="1" noChangeArrowheads="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defRPr/>
            </a:pP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p:txBody>
          <a:bodyPr/>
          <a:lstStyle/>
          <a:p>
            <a:pPr>
              <a:defRPr/>
            </a:pPr>
            <a:endParaRPr lang="en-US">
              <a:cs typeface="+mn-cs"/>
            </a:endParaRPr>
          </a:p>
        </p:txBody>
      </p:sp>
      <p:sp>
        <p:nvSpPr>
          <p:cNvPr id="44036" name="Slide Number Placeholder 3"/>
          <p:cNvSpPr>
            <a:spLocks noGrp="1"/>
          </p:cNvSpPr>
          <p:nvPr>
            <p:ph type="sldNum" sz="quarter" idx="5"/>
          </p:nvPr>
        </p:nvSpPr>
        <p:spPr/>
        <p:txBody>
          <a:bodyPr/>
          <a:lstStyle>
            <a:lvl1pPr defTabSz="914485">
              <a:defRPr sz="2300">
                <a:solidFill>
                  <a:schemeClr val="tx1"/>
                </a:solidFill>
                <a:latin typeface="Arial" charset="0"/>
                <a:ea typeface="ＭＳ Ｐゴシック" charset="0"/>
              </a:defRPr>
            </a:lvl1pPr>
            <a:lvl2pPr marL="702756" indent="-270291" defTabSz="914485">
              <a:defRPr sz="2300">
                <a:solidFill>
                  <a:schemeClr val="tx1"/>
                </a:solidFill>
                <a:latin typeface="Arial" charset="0"/>
                <a:ea typeface="ＭＳ Ｐゴシック" charset="0"/>
              </a:defRPr>
            </a:lvl2pPr>
            <a:lvl3pPr marL="1081164" indent="-216233" defTabSz="914485">
              <a:defRPr sz="2300">
                <a:solidFill>
                  <a:schemeClr val="tx1"/>
                </a:solidFill>
                <a:latin typeface="Arial" charset="0"/>
                <a:ea typeface="ＭＳ Ｐゴシック" charset="0"/>
              </a:defRPr>
            </a:lvl3pPr>
            <a:lvl4pPr marL="1513629" indent="-216233" defTabSz="914485">
              <a:defRPr sz="2300">
                <a:solidFill>
                  <a:schemeClr val="tx1"/>
                </a:solidFill>
                <a:latin typeface="Arial" charset="0"/>
                <a:ea typeface="ＭＳ Ｐゴシック" charset="0"/>
              </a:defRPr>
            </a:lvl4pPr>
            <a:lvl5pPr marL="1946095" indent="-216233" defTabSz="914485">
              <a:defRPr sz="2300">
                <a:solidFill>
                  <a:schemeClr val="tx1"/>
                </a:solidFill>
                <a:latin typeface="Arial" charset="0"/>
                <a:ea typeface="ＭＳ Ｐゴシック" charset="0"/>
              </a:defRPr>
            </a:lvl5pPr>
            <a:lvl6pPr marL="2378560" indent="-216233" defTabSz="914485" eaLnBrk="0" fontAlgn="ctr" hangingPunct="0">
              <a:spcBef>
                <a:spcPct val="0"/>
              </a:spcBef>
              <a:spcAft>
                <a:spcPct val="0"/>
              </a:spcAft>
              <a:defRPr sz="2300">
                <a:solidFill>
                  <a:schemeClr val="tx1"/>
                </a:solidFill>
                <a:latin typeface="Arial" charset="0"/>
                <a:ea typeface="ＭＳ Ｐゴシック" charset="0"/>
              </a:defRPr>
            </a:lvl6pPr>
            <a:lvl7pPr marL="2811026" indent="-216233" defTabSz="914485" eaLnBrk="0" fontAlgn="ctr" hangingPunct="0">
              <a:spcBef>
                <a:spcPct val="0"/>
              </a:spcBef>
              <a:spcAft>
                <a:spcPct val="0"/>
              </a:spcAft>
              <a:defRPr sz="2300">
                <a:solidFill>
                  <a:schemeClr val="tx1"/>
                </a:solidFill>
                <a:latin typeface="Arial" charset="0"/>
                <a:ea typeface="ＭＳ Ｐゴシック" charset="0"/>
              </a:defRPr>
            </a:lvl7pPr>
            <a:lvl8pPr marL="3243491" indent="-216233" defTabSz="914485" eaLnBrk="0" fontAlgn="ctr" hangingPunct="0">
              <a:spcBef>
                <a:spcPct val="0"/>
              </a:spcBef>
              <a:spcAft>
                <a:spcPct val="0"/>
              </a:spcAft>
              <a:defRPr sz="2300">
                <a:solidFill>
                  <a:schemeClr val="tx1"/>
                </a:solidFill>
                <a:latin typeface="Arial" charset="0"/>
                <a:ea typeface="ＭＳ Ｐゴシック" charset="0"/>
              </a:defRPr>
            </a:lvl8pPr>
            <a:lvl9pPr marL="3675957" indent="-216233" defTabSz="914485" eaLnBrk="0" fontAlgn="ctr" hangingPunct="0">
              <a:spcBef>
                <a:spcPct val="0"/>
              </a:spcBef>
              <a:spcAft>
                <a:spcPct val="0"/>
              </a:spcAft>
              <a:defRPr sz="2300">
                <a:solidFill>
                  <a:schemeClr val="tx1"/>
                </a:solidFill>
                <a:latin typeface="Arial" charset="0"/>
                <a:ea typeface="ＭＳ Ｐゴシック" charset="0"/>
              </a:defRPr>
            </a:lvl9pPr>
          </a:lstStyle>
          <a:p>
            <a:pPr>
              <a:defRPr/>
            </a:pPr>
            <a:fld id="{4BE32B62-4547-3340-A7CE-A299F1CF1E73}" type="slidenum">
              <a:rPr lang="en-GB" sz="1200">
                <a:solidFill>
                  <a:srgbClr val="000000"/>
                </a:solidFill>
              </a:rPr>
              <a:pPr>
                <a:defRPr/>
              </a:pPr>
              <a:t>36</a:t>
            </a:fld>
            <a:endParaRPr lang="en-GB" sz="1200">
              <a:solidFill>
                <a:srgbClr val="000000"/>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a:ln/>
        </p:spPr>
      </p:sp>
      <p:sp>
        <p:nvSpPr>
          <p:cNvPr id="47106" name="Notes Placehold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defRPr/>
            </a:pPr>
            <a:endParaRPr lang="en-US"/>
          </a:p>
        </p:txBody>
      </p:sp>
      <p:sp>
        <p:nvSpPr>
          <p:cNvPr id="47107" name="Slide Number Placeholder 3"/>
          <p:cNvSpPr>
            <a:spLocks noGrp="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a:defRPr/>
            </a:pPr>
            <a:fld id="{EB86C85B-80DF-294B-8A9F-9F15A2DF7E1E}" type="slidenum">
              <a:rPr lang="en-US" sz="1200" smtClean="0">
                <a:cs typeface="Arial Unicode MS" charset="0"/>
              </a:rPr>
              <a:pPr>
                <a:defRPr/>
              </a:pPr>
              <a:t>39</a:t>
            </a:fld>
            <a:endParaRPr lang="en-US" sz="1200" smtClean="0">
              <a:cs typeface="Arial Unicode MS"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emf"/><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 Box 9"/>
          <p:cNvSpPr txBox="1">
            <a:spLocks noChangeArrowheads="1"/>
          </p:cNvSpPr>
          <p:nvPr userDrawn="1"/>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5" name="Text Box 10"/>
          <p:cNvSpPr txBox="1">
            <a:spLocks noChangeArrowheads="1"/>
          </p:cNvSpPr>
          <p:nvPr userDrawn="1"/>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pic>
        <p:nvPicPr>
          <p:cNvPr id="6" name="Picture 14" descr="avh_logo_n7_word_rgb.jp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343775" y="44450"/>
            <a:ext cx="1765300" cy="1008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16" descr="DESY-Logo-cyan-RGB_ger.jp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3175" y="0"/>
            <a:ext cx="1141413" cy="1141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Bild 1"/>
          <p:cNvPicPr>
            <a:picLocks noChangeAspect="1" noChangeArrowheads="1"/>
          </p:cNvPicPr>
          <p:nvPr userDrawn="1"/>
        </p:nvPicPr>
        <p:blipFill>
          <a:blip r:embed="rId4">
            <a:extLst>
              <a:ext uri="{28A0092B-C50C-407E-A947-70E740481C1C}">
                <a14:useLocalDpi xmlns:a14="http://schemas.microsoft.com/office/drawing/2010/main" val="0"/>
              </a:ext>
            </a:extLst>
          </a:blip>
          <a:srcRect l="16827" t="34879" r="66852" b="32123"/>
          <a:stretch>
            <a:fillRect/>
          </a:stretch>
        </p:blipFill>
        <p:spPr bwMode="auto">
          <a:xfrm>
            <a:off x="1042988" y="188913"/>
            <a:ext cx="1008062"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0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102411" name="Rectangle 11"/>
          <p:cNvSpPr>
            <a:spLocks noGrp="1" noChangeArrowheads="1"/>
          </p:cNvSpPr>
          <p:nvPr>
            <p:ph type="ctrTitle"/>
          </p:nvPr>
        </p:nvSpPr>
        <p:spPr>
          <a:xfrm>
            <a:off x="762000" y="2286000"/>
            <a:ext cx="7772400" cy="1143000"/>
          </a:xfrm>
        </p:spPr>
        <p:txBody>
          <a:bodyPr/>
          <a:lstStyle>
            <a:lvl1pPr>
              <a:defRPr sz="4800"/>
            </a:lvl1pPr>
          </a:lstStyle>
          <a:p>
            <a:pPr lvl="0"/>
            <a:r>
              <a:rPr lang="en-US" noProof="0" smtClean="0"/>
              <a:t>Click to edit Master title style</a:t>
            </a:r>
          </a:p>
        </p:txBody>
      </p:sp>
      <p:sp>
        <p:nvSpPr>
          <p:cNvPr id="9" name="Rectangle 3"/>
          <p:cNvSpPr>
            <a:spLocks noGrp="1" noChangeArrowheads="1"/>
          </p:cNvSpPr>
          <p:nvPr>
            <p:ph type="dt" sz="half" idx="10"/>
          </p:nvPr>
        </p:nvSpPr>
        <p:spPr>
          <a:xfrm>
            <a:off x="228600" y="6248400"/>
            <a:ext cx="2667000" cy="457200"/>
          </a:xfrm>
        </p:spPr>
        <p:txBody>
          <a:bodyPr/>
          <a:lstStyle>
            <a:lvl1pPr>
              <a:defRPr/>
            </a:lvl1pPr>
          </a:lstStyle>
          <a:p>
            <a:pPr>
              <a:defRPr/>
            </a:pPr>
            <a:r>
              <a:rPr lang="en-GB" smtClean="0"/>
              <a:t>B. Foster - Natal - 10/14</a:t>
            </a:r>
            <a:endParaRPr lang="en-US"/>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pPr>
              <a:defRPr/>
            </a:pPr>
            <a:r>
              <a:rPr lang="en-US" smtClean="0"/>
              <a:t>B. Foster - Natal - 10/14</a:t>
            </a:r>
            <a:endParaRPr lang="en-US"/>
          </a:p>
        </p:txBody>
      </p:sp>
      <p:sp>
        <p:nvSpPr>
          <p:cNvPr id="11" name="Rectangle 5"/>
          <p:cNvSpPr>
            <a:spLocks noGrp="1" noChangeArrowheads="1"/>
          </p:cNvSpPr>
          <p:nvPr>
            <p:ph type="sldNum" sz="quarter" idx="12"/>
          </p:nvPr>
        </p:nvSpPr>
        <p:spPr>
          <a:xfrm>
            <a:off x="6553200" y="6248400"/>
            <a:ext cx="1905000" cy="457200"/>
          </a:xfrm>
        </p:spPr>
        <p:txBody>
          <a:bodyPr/>
          <a:lstStyle>
            <a:lvl1pPr>
              <a:defRPr/>
            </a:lvl1pPr>
          </a:lstStyle>
          <a:p>
            <a:pPr>
              <a:defRPr/>
            </a:pPr>
            <a:fld id="{D4B05583-F136-1B49-9B95-810A55B4401F}" type="slidenum">
              <a:rPr lang="en-US"/>
              <a:pPr>
                <a:defRPr/>
              </a:pPr>
              <a:t>‹#›</a:t>
            </a:fld>
            <a:endParaRPr lang="en-US"/>
          </a:p>
        </p:txBody>
      </p:sp>
    </p:spTree>
    <p:extLst>
      <p:ext uri="{BB962C8B-B14F-4D97-AF65-F5344CB8AC3E}">
        <p14:creationId xmlns:p14="http://schemas.microsoft.com/office/powerpoint/2010/main" val="41753262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4D6CC48-2203-5D4E-B77B-30310B914D5E}" type="slidenum">
              <a:rPr lang="en-US"/>
              <a:pPr>
                <a:defRPr/>
              </a:pPr>
              <a:t>‹#›</a:t>
            </a:fld>
            <a:endParaRPr lang="en-US"/>
          </a:p>
        </p:txBody>
      </p:sp>
    </p:spTree>
    <p:extLst>
      <p:ext uri="{BB962C8B-B14F-4D97-AF65-F5344CB8AC3E}">
        <p14:creationId xmlns:p14="http://schemas.microsoft.com/office/powerpoint/2010/main" val="30649420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0"/>
            <a:ext cx="1943100" cy="6172200"/>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685800" y="0"/>
            <a:ext cx="5676900" cy="6172200"/>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A1593A7-5DC2-1B4F-82DB-7CA6F5E171D0}" type="slidenum">
              <a:rPr lang="en-US"/>
              <a:pPr>
                <a:defRPr/>
              </a:pPr>
              <a:t>‹#›</a:t>
            </a:fld>
            <a:endParaRPr lang="en-US"/>
          </a:p>
        </p:txBody>
      </p:sp>
    </p:spTree>
    <p:extLst>
      <p:ext uri="{BB962C8B-B14F-4D97-AF65-F5344CB8AC3E}">
        <p14:creationId xmlns:p14="http://schemas.microsoft.com/office/powerpoint/2010/main" val="20986623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Text Placeholder 2"/>
          <p:cNvSpPr>
            <a:spLocks noGrp="1"/>
          </p:cNvSpPr>
          <p:nvPr>
            <p:ph type="body" sz="half" idx="1"/>
          </p:nvPr>
        </p:nvSpPr>
        <p:spPr>
          <a:xfrm>
            <a:off x="6858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DF1BA0B-D8A6-F742-A481-5CEFF68E2A6A}" type="slidenum">
              <a:rPr lang="en-US"/>
              <a:pPr>
                <a:defRPr/>
              </a:pPr>
              <a:t>‹#›</a:t>
            </a:fld>
            <a:endParaRPr lang="en-US"/>
          </a:p>
        </p:txBody>
      </p:sp>
    </p:spTree>
    <p:extLst>
      <p:ext uri="{BB962C8B-B14F-4D97-AF65-F5344CB8AC3E}">
        <p14:creationId xmlns:p14="http://schemas.microsoft.com/office/powerpoint/2010/main" val="41143940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verTx" preserve="1">
  <p:cSld name="Title and Content over Text">
    <p:spTree>
      <p:nvGrpSpPr>
        <p:cNvPr id="1" name=""/>
        <p:cNvGrpSpPr/>
        <p:nvPr/>
      </p:nvGrpSpPr>
      <p:grpSpPr>
        <a:xfrm>
          <a:off x="0" y="0"/>
          <a:ext cx="0" cy="0"/>
          <a:chOff x="0" y="0"/>
          <a:chExt cx="0" cy="0"/>
        </a:xfrm>
      </p:grpSpPr>
      <p:sp>
        <p:nvSpPr>
          <p:cNvPr id="2" name="Title 1"/>
          <p:cNvSpPr>
            <a:spLocks noGrp="1"/>
          </p:cNvSpPr>
          <p:nvPr>
            <p:ph type="title"/>
          </p:nvPr>
        </p:nvSpPr>
        <p:spPr>
          <a:xfrm>
            <a:off x="1447800" y="0"/>
            <a:ext cx="6934200" cy="914400"/>
          </a:xfrm>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685800" y="3771900"/>
            <a:ext cx="7772400" cy="2400300"/>
          </a:xfrm>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D9B2D3C-6E3B-9E42-B967-4AA17B049CF9}" type="slidenum">
              <a:rPr lang="en-US"/>
              <a:pPr>
                <a:defRPr/>
              </a:pPr>
              <a:t>‹#›</a:t>
            </a:fld>
            <a:endParaRPr lang="en-US"/>
          </a:p>
        </p:txBody>
      </p:sp>
    </p:spTree>
    <p:extLst>
      <p:ext uri="{BB962C8B-B14F-4D97-AF65-F5344CB8AC3E}">
        <p14:creationId xmlns:p14="http://schemas.microsoft.com/office/powerpoint/2010/main" val="18782843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4FA7499-4D35-CC47-9C18-6CF7809DBF6A}" type="slidenum">
              <a:rPr lang="en-US"/>
              <a:pPr>
                <a:defRPr/>
              </a:pPr>
              <a:t>‹#›</a:t>
            </a:fld>
            <a:endParaRPr lang="en-US"/>
          </a:p>
        </p:txBody>
      </p:sp>
    </p:spTree>
    <p:extLst>
      <p:ext uri="{BB962C8B-B14F-4D97-AF65-F5344CB8AC3E}">
        <p14:creationId xmlns:p14="http://schemas.microsoft.com/office/powerpoint/2010/main" val="4237514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GB"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C9D8A126-6034-1949-8F59-8F7C435F0FD9}" type="slidenum">
              <a:rPr lang="en-US"/>
              <a:pPr>
                <a:defRPr/>
              </a:pPr>
              <a:t>‹#›</a:t>
            </a:fld>
            <a:endParaRPr lang="en-US"/>
          </a:p>
        </p:txBody>
      </p:sp>
    </p:spTree>
    <p:extLst>
      <p:ext uri="{BB962C8B-B14F-4D97-AF65-F5344CB8AC3E}">
        <p14:creationId xmlns:p14="http://schemas.microsoft.com/office/powerpoint/2010/main" val="37297782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6858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219200"/>
            <a:ext cx="3810000" cy="4953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2AB0874-DD2A-8E4A-B09F-B43F91B2AA93}" type="slidenum">
              <a:rPr lang="en-US"/>
              <a:pPr>
                <a:defRPr/>
              </a:pPr>
              <a:t>‹#›</a:t>
            </a:fld>
            <a:endParaRPr lang="en-US"/>
          </a:p>
        </p:txBody>
      </p:sp>
    </p:spTree>
    <p:extLst>
      <p:ext uri="{BB962C8B-B14F-4D97-AF65-F5344CB8AC3E}">
        <p14:creationId xmlns:p14="http://schemas.microsoft.com/office/powerpoint/2010/main" val="2767516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D17806DE-F0E8-C74C-96B1-95F8EDF05B6E}" type="slidenum">
              <a:rPr lang="en-US"/>
              <a:pPr>
                <a:defRPr/>
              </a:pPr>
              <a:t>‹#›</a:t>
            </a:fld>
            <a:endParaRPr lang="en-US"/>
          </a:p>
        </p:txBody>
      </p:sp>
    </p:spTree>
    <p:extLst>
      <p:ext uri="{BB962C8B-B14F-4D97-AF65-F5344CB8AC3E}">
        <p14:creationId xmlns:p14="http://schemas.microsoft.com/office/powerpoint/2010/main" val="3008867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8C5AA4C7-82A7-CD4D-9A12-2FF818268F2D}" type="slidenum">
              <a:rPr lang="en-US"/>
              <a:pPr>
                <a:defRPr/>
              </a:pPr>
              <a:t>‹#›</a:t>
            </a:fld>
            <a:endParaRPr lang="en-US"/>
          </a:p>
        </p:txBody>
      </p:sp>
    </p:spTree>
    <p:extLst>
      <p:ext uri="{BB962C8B-B14F-4D97-AF65-F5344CB8AC3E}">
        <p14:creationId xmlns:p14="http://schemas.microsoft.com/office/powerpoint/2010/main" val="18625857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BA046C46-A381-594E-BEA1-4B42A9A8705E}" type="slidenum">
              <a:rPr lang="en-US"/>
              <a:pPr>
                <a:defRPr/>
              </a:pPr>
              <a:t>‹#›</a:t>
            </a:fld>
            <a:endParaRPr lang="en-US"/>
          </a:p>
        </p:txBody>
      </p:sp>
    </p:spTree>
    <p:extLst>
      <p:ext uri="{BB962C8B-B14F-4D97-AF65-F5344CB8AC3E}">
        <p14:creationId xmlns:p14="http://schemas.microsoft.com/office/powerpoint/2010/main" val="1947697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CADAB38-1AB3-7F4E-B407-D99FA8BACA16}" type="slidenum">
              <a:rPr lang="en-US"/>
              <a:pPr>
                <a:defRPr/>
              </a:pPr>
              <a:t>‹#›</a:t>
            </a:fld>
            <a:endParaRPr lang="en-US"/>
          </a:p>
        </p:txBody>
      </p:sp>
    </p:spTree>
    <p:extLst>
      <p:ext uri="{BB962C8B-B14F-4D97-AF65-F5344CB8AC3E}">
        <p14:creationId xmlns:p14="http://schemas.microsoft.com/office/powerpoint/2010/main" val="1025225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GB" smtClean="0"/>
              <a:t>B. Foster - Natal - 10/14</a:t>
            </a: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B. Foster - Natal - 10/14</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7E037DA9-408B-E045-9271-1DF1EDC280AF}" type="slidenum">
              <a:rPr lang="en-US"/>
              <a:pPr>
                <a:defRPr/>
              </a:pPr>
              <a:t>‹#›</a:t>
            </a:fld>
            <a:endParaRPr lang="en-US"/>
          </a:p>
        </p:txBody>
      </p:sp>
    </p:spTree>
    <p:extLst>
      <p:ext uri="{BB962C8B-B14F-4D97-AF65-F5344CB8AC3E}">
        <p14:creationId xmlns:p14="http://schemas.microsoft.com/office/powerpoint/2010/main" val="225012031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jpeg"/><Relationship Id="rId16" Type="http://schemas.openxmlformats.org/officeDocument/2006/relationships/image" Target="../media/image2.jpeg"/><Relationship Id="rId17" Type="http://schemas.openxmlformats.org/officeDocument/2006/relationships/image" Target="../media/image3.jpeg"/><Relationship Id="rId18" Type="http://schemas.openxmlformats.org/officeDocument/2006/relationships/image" Target="../media/image4.emf"/><Relationship Id="rId19" Type="http://schemas.openxmlformats.org/officeDocument/2006/relationships/image" Target="../media/image5.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685800" y="1219200"/>
            <a:ext cx="77724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12700" y="6567488"/>
            <a:ext cx="24384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fontAlgn="base">
              <a:defRPr sz="1200">
                <a:cs typeface="Arial Unicode MS" charset="0"/>
              </a:defRPr>
            </a:lvl1pPr>
          </a:lstStyle>
          <a:p>
            <a:pPr>
              <a:defRPr/>
            </a:pPr>
            <a:r>
              <a:rPr lang="en-GB" smtClean="0"/>
              <a:t>B. Foster - Natal - 10/14</a:t>
            </a:r>
            <a:endParaRPr lang="en-US"/>
          </a:p>
        </p:txBody>
      </p:sp>
      <p:sp>
        <p:nvSpPr>
          <p:cNvPr id="1029" name="Rectangle 5"/>
          <p:cNvSpPr>
            <a:spLocks noGrp="1" noChangeArrowheads="1"/>
          </p:cNvSpPr>
          <p:nvPr>
            <p:ph type="ftr" sz="quarter" idx="3"/>
          </p:nvPr>
        </p:nvSpPr>
        <p:spPr bwMode="auto">
          <a:xfrm>
            <a:off x="2819400" y="6565900"/>
            <a:ext cx="36576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fontAlgn="base">
              <a:defRPr sz="1600" b="1">
                <a:solidFill>
                  <a:srgbClr val="23346C"/>
                </a:solidFill>
                <a:cs typeface="Arial Unicode MS" charset="0"/>
              </a:defRPr>
            </a:lvl1pPr>
          </a:lstStyle>
          <a:p>
            <a:pPr>
              <a:defRPr/>
            </a:pPr>
            <a:r>
              <a:rPr lang="en-US" smtClean="0"/>
              <a:t>B. Foster - Natal - 10/14</a:t>
            </a:r>
            <a:endParaRPr lang="en-US"/>
          </a:p>
        </p:txBody>
      </p:sp>
      <p:sp>
        <p:nvSpPr>
          <p:cNvPr id="1030" name="Rectangle 6"/>
          <p:cNvSpPr>
            <a:spLocks noGrp="1" noChangeArrowheads="1"/>
          </p:cNvSpPr>
          <p:nvPr>
            <p:ph type="sldNum" sz="quarter" idx="4"/>
          </p:nvPr>
        </p:nvSpPr>
        <p:spPr bwMode="auto">
          <a:xfrm>
            <a:off x="7226300" y="6553200"/>
            <a:ext cx="1905000" cy="228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fontAlgn="base">
              <a:defRPr sz="1400">
                <a:cs typeface="Arial Unicode MS" charset="0"/>
              </a:defRPr>
            </a:lvl1pPr>
          </a:lstStyle>
          <a:p>
            <a:pPr>
              <a:defRPr/>
            </a:pPr>
            <a:fld id="{82001741-A31A-2D4B-B742-FB6F11B4DD30}" type="slidenum">
              <a:rPr lang="en-US"/>
              <a:pPr>
                <a:defRPr/>
              </a:pPr>
              <a:t>‹#›</a:t>
            </a:fld>
            <a:endParaRPr lang="en-US"/>
          </a:p>
        </p:txBody>
      </p:sp>
      <p:sp>
        <p:nvSpPr>
          <p:cNvPr id="1041" name="Text Box 17"/>
          <p:cNvSpPr txBox="1">
            <a:spLocks noChangeArrowheads="1"/>
          </p:cNvSpPr>
          <p:nvPr userDrawn="1"/>
        </p:nvSpPr>
        <p:spPr bwMode="auto">
          <a:xfrm>
            <a:off x="1295400" y="0"/>
            <a:ext cx="7620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2" name="Text Box 18"/>
          <p:cNvSpPr txBox="1">
            <a:spLocks noChangeArrowheads="1"/>
          </p:cNvSpPr>
          <p:nvPr userDrawn="1"/>
        </p:nvSpPr>
        <p:spPr bwMode="auto">
          <a:xfrm>
            <a:off x="1828800" y="0"/>
            <a:ext cx="6629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endParaRPr lang="en-GB" sz="2400">
              <a:cs typeface="Arial Unicode MS" charset="0"/>
            </a:endParaRPr>
          </a:p>
        </p:txBody>
      </p:sp>
      <p:sp>
        <p:nvSpPr>
          <p:cNvPr id="1044" name="Rectangle 20"/>
          <p:cNvSpPr>
            <a:spLocks noGrp="1" noChangeArrowheads="1"/>
          </p:cNvSpPr>
          <p:nvPr>
            <p:ph type="title"/>
          </p:nvPr>
        </p:nvSpPr>
        <p:spPr bwMode="auto">
          <a:xfrm>
            <a:off x="1447800" y="0"/>
            <a:ext cx="69342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pic>
        <p:nvPicPr>
          <p:cNvPr id="1033" name="Picture 21" descr="1024_greendot_divide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6450013"/>
            <a:ext cx="9144000" cy="179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 descr="avh_logo_n7_word_rgb.jpg"/>
          <p:cNvPicPr>
            <a:picLocks noChangeAspect="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7704138" y="44450"/>
            <a:ext cx="1404937" cy="80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2" descr="DESY-Logo-cyan-RGB_ger.jpg"/>
          <p:cNvPicPr>
            <a:picLocks noChangeAspect="1"/>
          </p:cNvPicPr>
          <p:nvPr userDrawn="1"/>
        </p:nvPicPr>
        <p:blipFill>
          <a:blip r:embed="rId17">
            <a:extLst>
              <a:ext uri="{28A0092B-C50C-407E-A947-70E740481C1C}">
                <a14:useLocalDpi xmlns:a14="http://schemas.microsoft.com/office/drawing/2010/main" val="0"/>
              </a:ext>
            </a:extLst>
          </a:blip>
          <a:srcRect/>
          <a:stretch>
            <a:fillRect/>
          </a:stretch>
        </p:blipFill>
        <p:spPr bwMode="auto">
          <a:xfrm>
            <a:off x="3175" y="0"/>
            <a:ext cx="908050" cy="908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Bild 1"/>
          <p:cNvPicPr>
            <a:picLocks noChangeAspect="1" noChangeArrowheads="1"/>
          </p:cNvPicPr>
          <p:nvPr userDrawn="1"/>
        </p:nvPicPr>
        <p:blipFill>
          <a:blip r:embed="rId18">
            <a:extLst>
              <a:ext uri="{28A0092B-C50C-407E-A947-70E740481C1C}">
                <a14:useLocalDpi xmlns:a14="http://schemas.microsoft.com/office/drawing/2010/main" val="0"/>
              </a:ext>
            </a:extLst>
          </a:blip>
          <a:srcRect l="16827" t="34879" r="66852" b="32123"/>
          <a:stretch>
            <a:fillRect/>
          </a:stretch>
        </p:blipFill>
        <p:spPr bwMode="auto">
          <a:xfrm>
            <a:off x="755650" y="71438"/>
            <a:ext cx="863600" cy="765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12" descr="oxford_logo.jpg"/>
          <p:cNvPicPr>
            <a:picLocks noChangeAspect="1"/>
          </p:cNvPicPr>
          <p:nvPr userDrawn="1"/>
        </p:nvPicPr>
        <p:blipFill>
          <a:blip r:embed="rId19">
            <a:extLst>
              <a:ext uri="{28A0092B-C50C-407E-A947-70E740481C1C}">
                <a14:useLocalDpi xmlns:a14="http://schemas.microsoft.com/office/drawing/2010/main" val="0"/>
              </a:ext>
            </a:extLst>
          </a:blip>
          <a:stretch>
            <a:fillRect/>
          </a:stretch>
        </p:blipFill>
        <p:spPr>
          <a:xfrm>
            <a:off x="1583940" y="40061"/>
            <a:ext cx="715929" cy="868660"/>
          </a:xfrm>
          <a:prstGeom prst="rect">
            <a:avLst/>
          </a:prstGeom>
        </p:spPr>
      </p:pic>
    </p:spTree>
  </p:cSld>
  <p:clrMap bg1="lt1" tx1="dk1" bg2="lt2" tx2="dk2" accent1="accent1" accent2="accent2" accent3="accent3" accent4="accent4" accent5="accent5" accent6="accent6" hlink="hlink" folHlink="folHlink"/>
  <p:sldLayoutIdLst>
    <p:sldLayoutId id="2147483717"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 id="2147483715" r:id="rId12"/>
    <p:sldLayoutId id="2147483716" r:id="rId13"/>
  </p:sldLayoutIdLst>
  <p:timing>
    <p:tnLst>
      <p:par>
        <p:cTn xmlns:p14="http://schemas.microsoft.com/office/powerpoint/2010/main" id="1" dur="indefinite" restart="never" nodeType="tmRoot"/>
      </p:par>
    </p:tnLst>
  </p:timing>
  <p:hf hdr="0" ftr="0"/>
  <p:txStyles>
    <p:titleStyle>
      <a:lvl1pPr algn="ctr" rtl="0" eaLnBrk="0" fontAlgn="base" hangingPunct="0">
        <a:spcBef>
          <a:spcPct val="0"/>
        </a:spcBef>
        <a:spcAft>
          <a:spcPct val="0"/>
        </a:spcAft>
        <a:defRPr sz="3600">
          <a:solidFill>
            <a:srgbClr val="23346C"/>
          </a:solidFill>
          <a:latin typeface="+mj-lt"/>
          <a:ea typeface="+mj-ea"/>
          <a:cs typeface="+mj-cs"/>
        </a:defRPr>
      </a:lvl1pPr>
      <a:lvl2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2pPr>
      <a:lvl3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3pPr>
      <a:lvl4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4pPr>
      <a:lvl5pPr algn="ctr" rtl="0" eaLnBrk="0" fontAlgn="base" hangingPunct="0">
        <a:spcBef>
          <a:spcPct val="0"/>
        </a:spcBef>
        <a:spcAft>
          <a:spcPct val="0"/>
        </a:spcAft>
        <a:defRPr sz="3600">
          <a:solidFill>
            <a:srgbClr val="23346C"/>
          </a:solidFill>
          <a:latin typeface="Arial" charset="0"/>
          <a:ea typeface="ＭＳ Ｐゴシック" charset="0"/>
          <a:cs typeface="Arial Unicode MS" charset="0"/>
        </a:defRPr>
      </a:lvl5pPr>
      <a:lvl6pPr marL="457200" algn="ctr" rtl="0" fontAlgn="base">
        <a:spcBef>
          <a:spcPct val="0"/>
        </a:spcBef>
        <a:spcAft>
          <a:spcPct val="0"/>
        </a:spcAft>
        <a:defRPr sz="3600">
          <a:solidFill>
            <a:srgbClr val="23346C"/>
          </a:solidFill>
          <a:latin typeface="Arial" charset="0"/>
          <a:ea typeface="ＭＳ Ｐゴシック" charset="0"/>
          <a:cs typeface="Arial Unicode MS" charset="0"/>
        </a:defRPr>
      </a:lvl6pPr>
      <a:lvl7pPr marL="914400" algn="ctr" rtl="0" fontAlgn="base">
        <a:spcBef>
          <a:spcPct val="0"/>
        </a:spcBef>
        <a:spcAft>
          <a:spcPct val="0"/>
        </a:spcAft>
        <a:defRPr sz="3600">
          <a:solidFill>
            <a:srgbClr val="23346C"/>
          </a:solidFill>
          <a:latin typeface="Arial" charset="0"/>
          <a:ea typeface="ＭＳ Ｐゴシック" charset="0"/>
          <a:cs typeface="Arial Unicode MS" charset="0"/>
        </a:defRPr>
      </a:lvl7pPr>
      <a:lvl8pPr marL="1371600" algn="ctr" rtl="0" fontAlgn="base">
        <a:spcBef>
          <a:spcPct val="0"/>
        </a:spcBef>
        <a:spcAft>
          <a:spcPct val="0"/>
        </a:spcAft>
        <a:defRPr sz="3600">
          <a:solidFill>
            <a:srgbClr val="23346C"/>
          </a:solidFill>
          <a:latin typeface="Arial" charset="0"/>
          <a:ea typeface="ＭＳ Ｐゴシック" charset="0"/>
          <a:cs typeface="Arial Unicode MS" charset="0"/>
        </a:defRPr>
      </a:lvl8pPr>
      <a:lvl9pPr marL="1828800" algn="ctr" rtl="0" fontAlgn="base">
        <a:spcBef>
          <a:spcPct val="0"/>
        </a:spcBef>
        <a:spcAft>
          <a:spcPct val="0"/>
        </a:spcAft>
        <a:defRPr sz="3600">
          <a:solidFill>
            <a:srgbClr val="23346C"/>
          </a:solidFill>
          <a:latin typeface="Arial" charset="0"/>
          <a:ea typeface="ＭＳ Ｐゴシック" charset="0"/>
          <a:cs typeface="Arial Unicode MS" charset="0"/>
        </a:defRPr>
      </a:lvl9pPr>
    </p:titleStyle>
    <p:body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 Id="rId3"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png"/><Relationship Id="rId1" Type="http://schemas.openxmlformats.org/officeDocument/2006/relationships/slideLayout" Target="../slideLayouts/slideLayout6.xml"/><Relationship Id="rId2" Type="http://schemas.openxmlformats.org/officeDocument/2006/relationships/notesSlide" Target="../notesSlides/notesSlid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9.jpeg"/><Relationship Id="rId3" Type="http://schemas.openxmlformats.org/officeDocument/2006/relationships/image" Target="../media/image3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1.jpg"/><Relationship Id="rId3" Type="http://schemas.openxmlformats.org/officeDocument/2006/relationships/image" Target="../media/image32.jpg"/></Relationships>
</file>

<file path=ppt/slides/_rels/slide19.xml.rels><?xml version="1.0" encoding="UTF-8" standalone="yes"?>
<Relationships xmlns="http://schemas.openxmlformats.org/package/2006/relationships"><Relationship Id="rId3" Type="http://schemas.openxmlformats.org/officeDocument/2006/relationships/image" Target="../media/image34.jpeg"/><Relationship Id="rId4" Type="http://schemas.microsoft.com/office/2007/relationships/hdphoto" Target="../media/hdphoto1.wdp"/><Relationship Id="rId5" Type="http://schemas.openxmlformats.org/officeDocument/2006/relationships/image" Target="../media/image35.jpg"/><Relationship Id="rId6" Type="http://schemas.openxmlformats.org/officeDocument/2006/relationships/image" Target="../media/image36.emf"/><Relationship Id="rId7" Type="http://schemas.openxmlformats.org/officeDocument/2006/relationships/image" Target="../media/image37.jpg"/><Relationship Id="rId1" Type="http://schemas.openxmlformats.org/officeDocument/2006/relationships/slideLayout" Target="../slideLayouts/slideLayout2.xml"/><Relationship Id="rId2" Type="http://schemas.openxmlformats.org/officeDocument/2006/relationships/image" Target="../media/image33.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8.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9.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0.jpg"/><Relationship Id="rId3" Type="http://schemas.openxmlformats.org/officeDocument/2006/relationships/image" Target="../media/image41.jp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2.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2.jpg"/><Relationship Id="rId3" Type="http://schemas.openxmlformats.org/officeDocument/2006/relationships/image" Target="../media/image43.jp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4.jpg"/><Relationship Id="rId3" Type="http://schemas.openxmlformats.org/officeDocument/2006/relationships/image" Target="../media/image43.jp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5.jpg"/><Relationship Id="rId3" Type="http://schemas.openxmlformats.org/officeDocument/2006/relationships/image" Target="../media/image43.jp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5.jpg"/><Relationship Id="rId3" Type="http://schemas.openxmlformats.org/officeDocument/2006/relationships/image" Target="../media/image46.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7.jpg"/><Relationship Id="rId3" Type="http://schemas.openxmlformats.org/officeDocument/2006/relationships/image" Target="../media/image46.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48.jpg"/><Relationship Id="rId3" Type="http://schemas.openxmlformats.org/officeDocument/2006/relationships/image" Target="../media/image49.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0.jpg"/><Relationship Id="rId3" Type="http://schemas.openxmlformats.org/officeDocument/2006/relationships/image" Target="../media/image49.emf"/></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1.jpg"/><Relationship Id="rId3" Type="http://schemas.openxmlformats.org/officeDocument/2006/relationships/image" Target="../media/image49.emf"/></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2.jpg"/><Relationship Id="rId3" Type="http://schemas.openxmlformats.org/officeDocument/2006/relationships/image" Target="../media/image49.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3.jpg"/><Relationship Id="rId3" Type="http://schemas.openxmlformats.org/officeDocument/2006/relationships/image" Target="../media/image49.emf"/></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53.jpg"/><Relationship Id="rId3" Type="http://schemas.openxmlformats.org/officeDocument/2006/relationships/image" Target="../media/image54.png"/></Relationships>
</file>

<file path=ppt/slides/_rels/slide35.xml.rels><?xml version="1.0" encoding="UTF-8" standalone="yes"?>
<Relationships xmlns="http://schemas.openxmlformats.org/package/2006/relationships"><Relationship Id="rId3" Type="http://schemas.openxmlformats.org/officeDocument/2006/relationships/image" Target="../media/image55.jpg"/><Relationship Id="rId4" Type="http://schemas.openxmlformats.org/officeDocument/2006/relationships/image" Target="../media/image56.jpeg"/><Relationship Id="rId5" Type="http://schemas.openxmlformats.org/officeDocument/2006/relationships/image" Target="../media/image57.jpeg"/><Relationship Id="rId6" Type="http://schemas.openxmlformats.org/officeDocument/2006/relationships/image" Target="../media/image58.jpg"/><Relationship Id="rId1" Type="http://schemas.openxmlformats.org/officeDocument/2006/relationships/slideLayout" Target="../slideLayouts/slideLayout6.xml"/><Relationship Id="rId2" Type="http://schemas.openxmlformats.org/officeDocument/2006/relationships/notesSlide" Target="../notesSlides/notesSlide7.xml"/></Relationships>
</file>

<file path=ppt/slides/_rels/slide36.xml.rels><?xml version="1.0" encoding="UTF-8" standalone="yes"?>
<Relationships xmlns="http://schemas.openxmlformats.org/package/2006/relationships"><Relationship Id="rId3" Type="http://schemas.openxmlformats.org/officeDocument/2006/relationships/image" Target="../media/image59.jpeg"/><Relationship Id="rId4" Type="http://schemas.openxmlformats.org/officeDocument/2006/relationships/image" Target="../media/image60.jpeg"/><Relationship Id="rId5" Type="http://schemas.openxmlformats.org/officeDocument/2006/relationships/image" Target="../media/image61.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37.xml.rels><?xml version="1.0" encoding="UTF-8" standalone="yes"?>
<Relationships xmlns="http://schemas.openxmlformats.org/package/2006/relationships"><Relationship Id="rId3" Type="http://schemas.openxmlformats.org/officeDocument/2006/relationships/image" Target="../media/image63.png"/><Relationship Id="rId4" Type="http://schemas.openxmlformats.org/officeDocument/2006/relationships/image" Target="../media/image64.png"/><Relationship Id="rId1" Type="http://schemas.openxmlformats.org/officeDocument/2006/relationships/slideLayout" Target="../slideLayouts/slideLayout2.xml"/><Relationship Id="rId2" Type="http://schemas.openxmlformats.org/officeDocument/2006/relationships/image" Target="../media/image6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5.png"/><Relationship Id="rId3" Type="http://schemas.openxmlformats.org/officeDocument/2006/relationships/image" Target="../media/image66.emf"/></Relationships>
</file>

<file path=ppt/slides/_rels/slide39.xml.rels><?xml version="1.0" encoding="UTF-8" standalone="yes"?>
<Relationships xmlns="http://schemas.openxmlformats.org/package/2006/relationships"><Relationship Id="rId3" Type="http://schemas.openxmlformats.org/officeDocument/2006/relationships/image" Target="../media/image67.jpg"/><Relationship Id="rId4" Type="http://schemas.openxmlformats.org/officeDocument/2006/relationships/image" Target="../media/image68.jpg"/><Relationship Id="rId5" Type="http://schemas.openxmlformats.org/officeDocument/2006/relationships/image" Target="../media/image69.jpg"/><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png"/><Relationship Id="rId6" Type="http://schemas.openxmlformats.org/officeDocument/2006/relationships/image" Target="../media/image9.png"/><Relationship Id="rId7" Type="http://schemas.openxmlformats.org/officeDocument/2006/relationships/image" Target="../media/image10.png"/><Relationship Id="rId8"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0.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1.png"/><Relationship Id="rId3" Type="http://schemas.openxmlformats.org/officeDocument/2006/relationships/image" Target="../media/image72.em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74.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75.png"/></Relationships>
</file>

<file path=ppt/slides/_rels/slide45.xml.rels><?xml version="1.0" encoding="UTF-8" standalone="yes"?>
<Relationships xmlns="http://schemas.openxmlformats.org/package/2006/relationships"><Relationship Id="rId3" Type="http://schemas.openxmlformats.org/officeDocument/2006/relationships/image" Target="../media/image76.png"/><Relationship Id="rId4" Type="http://schemas.openxmlformats.org/officeDocument/2006/relationships/image" Target="../media/image77.jpeg"/><Relationship Id="rId5" Type="http://schemas.openxmlformats.org/officeDocument/2006/relationships/image" Target="../media/image78.jpeg"/><Relationship Id="rId6" Type="http://schemas.openxmlformats.org/officeDocument/2006/relationships/image" Target="../media/image79.jpeg"/><Relationship Id="rId7" Type="http://schemas.openxmlformats.org/officeDocument/2006/relationships/image" Target="../media/image80.jpeg"/><Relationship Id="rId8" Type="http://schemas.openxmlformats.org/officeDocument/2006/relationships/image" Target="../media/image81.jpeg"/><Relationship Id="rId9" Type="http://schemas.openxmlformats.org/officeDocument/2006/relationships/image" Target="../media/image82.jpe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3.jpe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4.jpe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notesSlide" Target="../notesSlides/notesSlide15.xml"/><Relationship Id="rId5" Type="http://schemas.openxmlformats.org/officeDocument/2006/relationships/image" Target="../media/image85.png"/><Relationship Id="rId1" Type="http://schemas.microsoft.com/office/2007/relationships/media" Target="../media/media1.mp4"/><Relationship Id="rId2" Type="http://schemas.openxmlformats.org/officeDocument/2006/relationships/video" Target="../media/media1.mp4"/></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4" Type="http://schemas.openxmlformats.org/officeDocument/2006/relationships/image" Target="../media/image13.jpeg"/><Relationship Id="rId5" Type="http://schemas.openxmlformats.org/officeDocument/2006/relationships/image" Target="../media/image14.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6.wmf"/></Relationships>
</file>

<file path=ppt/slides/_rels/slide52.xml.rels><?xml version="1.0" encoding="UTF-8" standalone="yes"?>
<Relationships xmlns="http://schemas.openxmlformats.org/package/2006/relationships"><Relationship Id="rId3" Type="http://schemas.openxmlformats.org/officeDocument/2006/relationships/image" Target="../media/image88.jpg"/><Relationship Id="rId4" Type="http://schemas.openxmlformats.org/officeDocument/2006/relationships/image" Target="../media/image89.png"/><Relationship Id="rId1" Type="http://schemas.openxmlformats.org/officeDocument/2006/relationships/slideLayout" Target="../slideLayouts/slideLayout2.xml"/><Relationship Id="rId2" Type="http://schemas.openxmlformats.org/officeDocument/2006/relationships/image" Target="../media/image87.jpe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0.png"/><Relationship Id="rId3" Type="http://schemas.openxmlformats.org/officeDocument/2006/relationships/image" Target="../media/image91.png"/></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2.emf"/></Relationships>
</file>

<file path=ppt/slides/_rels/slide55.xml.rels><?xml version="1.0" encoding="UTF-8" standalone="yes"?>
<Relationships xmlns="http://schemas.openxmlformats.org/package/2006/relationships"><Relationship Id="rId3" Type="http://schemas.openxmlformats.org/officeDocument/2006/relationships/oleObject" Target="../embeddings/oleObject1.bin"/><Relationship Id="rId4" Type="http://schemas.openxmlformats.org/officeDocument/2006/relationships/image" Target="../media/image93.wmf"/><Relationship Id="rId5" Type="http://schemas.openxmlformats.org/officeDocument/2006/relationships/oleObject" Target="../embeddings/oleObject2.bin"/><Relationship Id="rId6" Type="http://schemas.openxmlformats.org/officeDocument/2006/relationships/image" Target="../media/image94.emf"/><Relationship Id="rId7" Type="http://schemas.openxmlformats.org/officeDocument/2006/relationships/oleObject" Target="../embeddings/oleObject3.bin"/><Relationship Id="rId8" Type="http://schemas.openxmlformats.org/officeDocument/2006/relationships/image" Target="../media/image95.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96.png"/><Relationship Id="rId4" Type="http://schemas.openxmlformats.org/officeDocument/2006/relationships/image" Target="../media/image97.JPG"/><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5.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6.png"/><Relationship Id="rId3"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4" name="Rectangle 4"/>
          <p:cNvSpPr>
            <a:spLocks noGrp="1" noChangeArrowheads="1"/>
          </p:cNvSpPr>
          <p:nvPr>
            <p:ph type="ctrTitle"/>
          </p:nvPr>
        </p:nvSpPr>
        <p:spPr>
          <a:xfrm>
            <a:off x="838200" y="1524000"/>
            <a:ext cx="7696200" cy="1371600"/>
          </a:xfrm>
        </p:spPr>
        <p:txBody>
          <a:bodyPr/>
          <a:lstStyle/>
          <a:p>
            <a:pPr eaLnBrk="1" hangingPunct="1">
              <a:defRPr/>
            </a:pPr>
            <a:r>
              <a:rPr lang="en-US" sz="3600" dirty="0"/>
              <a:t>Future Accelerator Facilities </a:t>
            </a:r>
            <a:br>
              <a:rPr lang="en-US" sz="3600" dirty="0"/>
            </a:br>
            <a:r>
              <a:rPr lang="en-US" sz="2800" dirty="0"/>
              <a:t>for Particle Physics</a:t>
            </a:r>
            <a:r>
              <a:rPr lang="en-US" sz="3600" dirty="0" smtClean="0"/>
              <a:t>	</a:t>
            </a:r>
          </a:p>
        </p:txBody>
      </p:sp>
      <p:sp>
        <p:nvSpPr>
          <p:cNvPr id="17412" name="Rectangle 5"/>
          <p:cNvSpPr>
            <a:spLocks noGrp="1" noChangeArrowheads="1"/>
          </p:cNvSpPr>
          <p:nvPr>
            <p:ph type="subTitle" idx="1"/>
          </p:nvPr>
        </p:nvSpPr>
        <p:spPr>
          <a:xfrm>
            <a:off x="76200" y="3352800"/>
            <a:ext cx="9067800" cy="2667000"/>
          </a:xfrm>
        </p:spPr>
        <p:txBody>
          <a:bodyPr/>
          <a:lstStyle/>
          <a:p>
            <a:pPr eaLnBrk="1" hangingPunct="1">
              <a:lnSpc>
                <a:spcPct val="80000"/>
              </a:lnSpc>
            </a:pPr>
            <a:r>
              <a:rPr lang="en-US" sz="2400" dirty="0">
                <a:latin typeface="Arial" charset="0"/>
                <a:ea typeface="ＭＳ Ｐゴシック" charset="0"/>
                <a:cs typeface="Arial Unicode MS" charset="0"/>
              </a:rPr>
              <a:t> </a:t>
            </a:r>
          </a:p>
          <a:p>
            <a:pPr eaLnBrk="1" hangingPunct="1">
              <a:lnSpc>
                <a:spcPct val="80000"/>
              </a:lnSpc>
            </a:pPr>
            <a:r>
              <a:rPr lang="en-US" sz="2400" dirty="0">
                <a:latin typeface="Arial" charset="0"/>
                <a:ea typeface="ＭＳ Ｐゴシック" charset="0"/>
                <a:cs typeface="Arial Unicode MS" charset="0"/>
              </a:rPr>
              <a:t>Brian Foster (</a:t>
            </a:r>
            <a:r>
              <a:rPr lang="en-US" sz="2400" dirty="0" err="1">
                <a:latin typeface="Arial" charset="0"/>
                <a:ea typeface="ＭＳ Ｐゴシック" charset="0"/>
                <a:cs typeface="Arial Unicode MS" charset="0"/>
              </a:rPr>
              <a:t>Uni</a:t>
            </a:r>
            <a:r>
              <a:rPr lang="en-US" sz="2400" dirty="0">
                <a:latin typeface="Arial" charset="0"/>
                <a:ea typeface="ＭＳ Ｐゴシック" charset="0"/>
                <a:cs typeface="Arial Unicode MS" charset="0"/>
              </a:rPr>
              <a:t> Hamburg/</a:t>
            </a:r>
            <a:r>
              <a:rPr lang="en-US" sz="2400" dirty="0" smtClean="0">
                <a:latin typeface="Arial" charset="0"/>
                <a:ea typeface="ＭＳ Ｐゴシック" charset="0"/>
                <a:cs typeface="Arial Unicode MS" charset="0"/>
              </a:rPr>
              <a:t>DESY/Oxford)</a:t>
            </a:r>
            <a:endParaRPr lang="en-US" sz="2400" dirty="0">
              <a:latin typeface="Arial" charset="0"/>
              <a:ea typeface="ＭＳ Ｐゴシック" charset="0"/>
              <a:cs typeface="Arial Unicode MS" charset="0"/>
            </a:endParaRPr>
          </a:p>
          <a:p>
            <a:pPr eaLnBrk="1" hangingPunct="1">
              <a:lnSpc>
                <a:spcPct val="80000"/>
              </a:lnSpc>
            </a:pPr>
            <a:endParaRPr lang="en-US" sz="2400" dirty="0">
              <a:latin typeface="Arial" charset="0"/>
              <a:ea typeface="ＭＳ Ｐゴシック" charset="0"/>
              <a:cs typeface="Arial Unicode MS" charset="0"/>
            </a:endParaRPr>
          </a:p>
          <a:p>
            <a:pPr eaLnBrk="1" hangingPunct="1">
              <a:lnSpc>
                <a:spcPct val="80000"/>
              </a:lnSpc>
            </a:pPr>
            <a:r>
              <a:rPr lang="en-US" dirty="0" smtClean="0">
                <a:latin typeface="Arial" charset="0"/>
                <a:ea typeface="ＭＳ Ｐゴシック" charset="0"/>
                <a:cs typeface="Arial Unicode MS" charset="0"/>
              </a:rPr>
              <a:t>Natal </a:t>
            </a:r>
            <a:r>
              <a:rPr lang="en-US" dirty="0" smtClean="0">
                <a:latin typeface="Arial" charset="0"/>
                <a:ea typeface="ＭＳ Ｐゴシック" charset="0"/>
                <a:cs typeface="Arial Unicode MS" charset="0"/>
              </a:rPr>
              <a:t>School, October </a:t>
            </a:r>
            <a:r>
              <a:rPr lang="en-US" dirty="0" smtClean="0">
                <a:latin typeface="Arial" charset="0"/>
                <a:ea typeface="ＭＳ Ｐゴシック" charset="0"/>
                <a:cs typeface="Arial Unicode MS" charset="0"/>
              </a:rPr>
              <a:t>2014</a:t>
            </a:r>
            <a:endParaRPr lang="en-US" sz="2400" dirty="0">
              <a:latin typeface="Arial" charset="0"/>
              <a:ea typeface="ＭＳ Ｐゴシック" charset="0"/>
              <a:cs typeface="Arial Unicode MS" charset="0"/>
            </a:endParaRPr>
          </a:p>
        </p:txBody>
      </p:sp>
      <p:pic>
        <p:nvPicPr>
          <p:cNvPr id="7" name="Picture 6" descr="oxford_logo.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9712" y="116632"/>
            <a:ext cx="827820" cy="1004421"/>
          </a:xfrm>
          <a:prstGeom prst="rect">
            <a:avLst/>
          </a:prstGeom>
        </p:spPr>
      </p:pic>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547664" y="-171400"/>
            <a:ext cx="6934200" cy="914400"/>
          </a:xfrm>
        </p:spPr>
        <p:txBody>
          <a:bodyPr/>
          <a:lstStyle/>
          <a:p>
            <a:pPr>
              <a:defRPr/>
            </a:pPr>
            <a:r>
              <a:rPr lang="en-GB" dirty="0" smtClean="0">
                <a:latin typeface="Arial" charset="0"/>
                <a:cs typeface="Arial Unicode MS" charset="0"/>
              </a:rPr>
              <a:t>Higgs Couplings Summary</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10</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4" name="Picture 3"/>
          <p:cNvPicPr>
            <a:picLocks noChangeAspect="1"/>
          </p:cNvPicPr>
          <p:nvPr/>
        </p:nvPicPr>
        <p:blipFill rotWithShape="1">
          <a:blip r:embed="rId2"/>
          <a:srcRect t="8333"/>
          <a:stretch/>
        </p:blipFill>
        <p:spPr>
          <a:xfrm>
            <a:off x="1403648" y="908720"/>
            <a:ext cx="6377008" cy="5638428"/>
          </a:xfrm>
          <a:prstGeom prst="rect">
            <a:avLst/>
          </a:prstGeom>
        </p:spPr>
      </p:pic>
      <p:grpSp>
        <p:nvGrpSpPr>
          <p:cNvPr id="15" name="Group 14"/>
          <p:cNvGrpSpPr/>
          <p:nvPr/>
        </p:nvGrpSpPr>
        <p:grpSpPr>
          <a:xfrm>
            <a:off x="2051720" y="1099344"/>
            <a:ext cx="4968552" cy="4752528"/>
            <a:chOff x="2051720" y="1052736"/>
            <a:chExt cx="4968552" cy="4752528"/>
          </a:xfrm>
        </p:grpSpPr>
        <p:cxnSp>
          <p:nvCxnSpPr>
            <p:cNvPr id="7" name="Straight Arrow Connector 6"/>
            <p:cNvCxnSpPr/>
            <p:nvPr/>
          </p:nvCxnSpPr>
          <p:spPr bwMode="auto">
            <a:xfrm>
              <a:off x="2483768" y="5398616"/>
              <a:ext cx="216024" cy="216024"/>
            </a:xfrm>
            <a:prstGeom prst="straightConnector1">
              <a:avLst/>
            </a:prstGeom>
            <a:solidFill>
              <a:schemeClr val="accent1"/>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 name="Straight Arrow Connector 8"/>
            <p:cNvCxnSpPr/>
            <p:nvPr/>
          </p:nvCxnSpPr>
          <p:spPr bwMode="auto">
            <a:xfrm>
              <a:off x="6012160" y="2014240"/>
              <a:ext cx="216024" cy="216024"/>
            </a:xfrm>
            <a:prstGeom prst="straightConnector1">
              <a:avLst/>
            </a:prstGeom>
            <a:solidFill>
              <a:schemeClr val="accent1"/>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2" name="Straight Connector 11"/>
            <p:cNvCxnSpPr/>
            <p:nvPr/>
          </p:nvCxnSpPr>
          <p:spPr bwMode="auto">
            <a:xfrm flipV="1">
              <a:off x="2051720" y="1052736"/>
              <a:ext cx="4968552" cy="4752528"/>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cxnSp>
        <p:nvCxnSpPr>
          <p:cNvPr id="14" name="Straight Connector 13"/>
          <p:cNvCxnSpPr/>
          <p:nvPr/>
        </p:nvCxnSpPr>
        <p:spPr bwMode="auto">
          <a:xfrm flipV="1">
            <a:off x="2098328" y="908720"/>
            <a:ext cx="5112568" cy="4968552"/>
          </a:xfrm>
          <a:prstGeom prst="line">
            <a:avLst/>
          </a:prstGeom>
          <a:solidFill>
            <a:schemeClr val="accent1"/>
          </a:solidFill>
          <a:ln w="952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6" name="TextBox 15"/>
          <p:cNvSpPr txBox="1"/>
          <p:nvPr/>
        </p:nvSpPr>
        <p:spPr>
          <a:xfrm>
            <a:off x="7452320" y="2420888"/>
            <a:ext cx="1524551" cy="707886"/>
          </a:xfrm>
          <a:prstGeom prst="rect">
            <a:avLst/>
          </a:prstGeom>
          <a:noFill/>
        </p:spPr>
        <p:txBody>
          <a:bodyPr wrap="none" rtlCol="0">
            <a:spAutoFit/>
          </a:bodyPr>
          <a:lstStyle/>
          <a:p>
            <a:r>
              <a:rPr lang="en-US" dirty="0" smtClean="0">
                <a:solidFill>
                  <a:srgbClr val="FF0000"/>
                </a:solidFill>
              </a:rPr>
              <a:t>Extra </a:t>
            </a:r>
          </a:p>
          <a:p>
            <a:r>
              <a:rPr lang="en-US" dirty="0" smtClean="0">
                <a:solidFill>
                  <a:srgbClr val="FF0000"/>
                </a:solidFill>
              </a:rPr>
              <a:t>Dimensions</a:t>
            </a:r>
            <a:endParaRPr lang="en-US" dirty="0">
              <a:solidFill>
                <a:srgbClr val="FF0000"/>
              </a:solidFill>
            </a:endParaRPr>
          </a:p>
        </p:txBody>
      </p:sp>
      <p:grpSp>
        <p:nvGrpSpPr>
          <p:cNvPr id="22" name="Group 21"/>
          <p:cNvGrpSpPr/>
          <p:nvPr/>
        </p:nvGrpSpPr>
        <p:grpSpPr>
          <a:xfrm>
            <a:off x="3733304" y="3284984"/>
            <a:ext cx="288032" cy="1296144"/>
            <a:chOff x="3779912" y="3284984"/>
            <a:chExt cx="288032" cy="1296144"/>
          </a:xfrm>
        </p:grpSpPr>
        <p:sp>
          <p:nvSpPr>
            <p:cNvPr id="17" name="Oval 16"/>
            <p:cNvSpPr/>
            <p:nvPr/>
          </p:nvSpPr>
          <p:spPr bwMode="auto">
            <a:xfrm>
              <a:off x="3779912" y="3789040"/>
              <a:ext cx="288032" cy="792088"/>
            </a:xfrm>
            <a:prstGeom prst="ellipse">
              <a:avLst/>
            </a:prstGeom>
            <a:noFill/>
            <a:ln w="9525" cap="flat" cmpd="sng" algn="ctr">
              <a:solidFill>
                <a:srgbClr val="0000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Arial Unicode MS" charset="0"/>
              </a:endParaRPr>
            </a:p>
          </p:txBody>
        </p:sp>
        <p:cxnSp>
          <p:nvCxnSpPr>
            <p:cNvPr id="19" name="Straight Arrow Connector 18"/>
            <p:cNvCxnSpPr>
              <a:stCxn id="17" idx="0"/>
            </p:cNvCxnSpPr>
            <p:nvPr/>
          </p:nvCxnSpPr>
          <p:spPr bwMode="auto">
            <a:xfrm flipV="1">
              <a:off x="3923928" y="3284984"/>
              <a:ext cx="0" cy="504056"/>
            </a:xfrm>
            <a:prstGeom prst="straightConnector1">
              <a:avLst/>
            </a:prstGeom>
            <a:solidFill>
              <a:schemeClr val="accent1"/>
            </a:solidFill>
            <a:ln w="28575" cap="flat" cmpd="sng" algn="ctr">
              <a:solidFill>
                <a:srgbClr val="0000FF"/>
              </a:solidFill>
              <a:prstDash val="solid"/>
              <a:round/>
              <a:headEnd type="none" w="med" len="med"/>
              <a:tailEnd type="arrow"/>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
        <p:nvSpPr>
          <p:cNvPr id="21" name="TextBox 20"/>
          <p:cNvSpPr txBox="1"/>
          <p:nvPr/>
        </p:nvSpPr>
        <p:spPr>
          <a:xfrm>
            <a:off x="7524328" y="3573016"/>
            <a:ext cx="1480644" cy="707886"/>
          </a:xfrm>
          <a:prstGeom prst="rect">
            <a:avLst/>
          </a:prstGeom>
          <a:noFill/>
        </p:spPr>
        <p:txBody>
          <a:bodyPr wrap="none" rtlCol="0">
            <a:spAutoFit/>
          </a:bodyPr>
          <a:lstStyle/>
          <a:p>
            <a:r>
              <a:rPr lang="en-US" dirty="0" smtClean="0">
                <a:solidFill>
                  <a:srgbClr val="333399"/>
                </a:solidFill>
              </a:rPr>
              <a:t>Anomalous</a:t>
            </a:r>
          </a:p>
          <a:p>
            <a:r>
              <a:rPr lang="en-US" dirty="0" smtClean="0">
                <a:solidFill>
                  <a:srgbClr val="333399"/>
                </a:solidFill>
              </a:rPr>
              <a:t>Couplings</a:t>
            </a:r>
            <a:endParaRPr lang="en-US" dirty="0">
              <a:solidFill>
                <a:srgbClr val="333399"/>
              </a:solidFill>
            </a:endParaRPr>
          </a:p>
        </p:txBody>
      </p:sp>
      <p:sp>
        <p:nvSpPr>
          <p:cNvPr id="23" name="Rectangle 22"/>
          <p:cNvSpPr/>
          <p:nvPr/>
        </p:nvSpPr>
        <p:spPr>
          <a:xfrm rot="18989969">
            <a:off x="395536" y="2864751"/>
            <a:ext cx="8267059" cy="1323439"/>
          </a:xfrm>
          <a:prstGeom prst="rect">
            <a:avLst/>
          </a:prstGeom>
          <a:noFill/>
        </p:spPr>
        <p:txBody>
          <a:bodyPr wrap="square" lIns="91440" tIns="45720" rIns="91440" bIns="45720">
            <a:spAutoFit/>
          </a:bodyPr>
          <a:lstStyle/>
          <a:p>
            <a:pPr algn="ctr"/>
            <a:r>
              <a:rPr lang="en-GB" sz="40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Exquisitely sensitive</a:t>
            </a:r>
          </a:p>
          <a:p>
            <a:pPr algn="ctr"/>
            <a:r>
              <a:rPr lang="en-GB" sz="40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Window on new physics</a:t>
            </a:r>
            <a:r>
              <a:rPr lang="en-GB" sz="40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 </a:t>
            </a:r>
            <a:endParaRPr lang="en-GB" sz="40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523049059"/>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16"/>
                                        </p:tgtEl>
                                        <p:attrNameLst>
                                          <p:attrName>style.visibility</p:attrName>
                                        </p:attrNameLst>
                                      </p:cBhvr>
                                      <p:to>
                                        <p:strVal val="hidden"/>
                                      </p:to>
                                    </p:set>
                                  </p:childTnLst>
                                </p:cTn>
                              </p:par>
                              <p:par>
                                <p:cTn id="13" presetID="1" presetClass="exit" presetSubtype="0" fill="hold" nodeType="withEffect">
                                  <p:stCondLst>
                                    <p:cond delay="0"/>
                                  </p:stCondLst>
                                  <p:childTnLst>
                                    <p:set>
                                      <p:cBhvr>
                                        <p:cTn id="14" dur="1" fill="hold">
                                          <p:stCondLst>
                                            <p:cond delay="0"/>
                                          </p:stCondLst>
                                        </p:cTn>
                                        <p:tgtEl>
                                          <p:spTgt spid="15"/>
                                        </p:tgtEl>
                                        <p:attrNameLst>
                                          <p:attrName>style.visibility</p:attrName>
                                        </p:attrNameLst>
                                      </p:cBhvr>
                                      <p:to>
                                        <p:strVal val="hidden"/>
                                      </p:to>
                                    </p:set>
                                  </p:childTnLst>
                                </p:cTn>
                              </p:par>
                            </p:childTnLst>
                          </p:cTn>
                        </p:par>
                        <p:par>
                          <p:cTn id="15" fill="hold">
                            <p:stCondLst>
                              <p:cond delay="0"/>
                            </p:stCondLst>
                            <p:childTnLst>
                              <p:par>
                                <p:cTn id="16" presetID="1" presetClass="entr" presetSubtype="0" fill="hold" nodeType="afterEffect">
                                  <p:stCondLst>
                                    <p:cond delay="0"/>
                                  </p:stCondLst>
                                  <p:childTnLst>
                                    <p:set>
                                      <p:cBhvr>
                                        <p:cTn id="17" dur="1" fill="hold">
                                          <p:stCondLst>
                                            <p:cond delay="0"/>
                                          </p:stCondLst>
                                        </p:cTn>
                                        <p:tgtEl>
                                          <p:spTgt spid="22"/>
                                        </p:tgtEl>
                                        <p:attrNameLst>
                                          <p:attrName>style.visibility</p:attrName>
                                        </p:attrNameLst>
                                      </p:cBhvr>
                                      <p:to>
                                        <p:strVal val="visible"/>
                                      </p:to>
                                    </p:set>
                                  </p:childTnLst>
                                </p:cTn>
                              </p:par>
                            </p:childTnLst>
                          </p:cTn>
                        </p:par>
                        <p:par>
                          <p:cTn id="18" fill="hold">
                            <p:stCondLst>
                              <p:cond delay="0"/>
                            </p:stCondLst>
                            <p:childTnLst>
                              <p:par>
                                <p:cTn id="19" presetID="1" presetClass="entr" presetSubtype="0" fill="hold" nodeType="afterEffect">
                                  <p:stCondLst>
                                    <p:cond delay="1000"/>
                                  </p:stCondLst>
                                  <p:childTnLst>
                                    <p:set>
                                      <p:cBhvr>
                                        <p:cTn id="20" dur="1" fill="hold">
                                          <p:stCondLst>
                                            <p:cond delay="0"/>
                                          </p:stCondLst>
                                        </p:cTn>
                                        <p:tgtEl>
                                          <p:spTgt spid="1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35"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animEffect transition="in" filter="fade">
                                      <p:cBhvr>
                                        <p:cTn id="27" dur="2000"/>
                                        <p:tgtEl>
                                          <p:spTgt spid="23"/>
                                        </p:tgtEl>
                                      </p:cBhvr>
                                    </p:animEffect>
                                    <p:anim calcmode="lin" valueType="num">
                                      <p:cBhvr>
                                        <p:cTn id="28" dur="2000" fill="hold"/>
                                        <p:tgtEl>
                                          <p:spTgt spid="23"/>
                                        </p:tgtEl>
                                        <p:attrNameLst>
                                          <p:attrName>style.rotation</p:attrName>
                                        </p:attrNameLst>
                                      </p:cBhvr>
                                      <p:tavLst>
                                        <p:tav tm="0">
                                          <p:val>
                                            <p:fltVal val="720"/>
                                          </p:val>
                                        </p:tav>
                                        <p:tav tm="100000">
                                          <p:val>
                                            <p:fltVal val="0"/>
                                          </p:val>
                                        </p:tav>
                                      </p:tavLst>
                                    </p:anim>
                                    <p:anim calcmode="lin" valueType="num">
                                      <p:cBhvr>
                                        <p:cTn id="29" dur="2000" fill="hold"/>
                                        <p:tgtEl>
                                          <p:spTgt spid="23"/>
                                        </p:tgtEl>
                                        <p:attrNameLst>
                                          <p:attrName>ppt_h</p:attrName>
                                        </p:attrNameLst>
                                      </p:cBhvr>
                                      <p:tavLst>
                                        <p:tav tm="0">
                                          <p:val>
                                            <p:fltVal val="0"/>
                                          </p:val>
                                        </p:tav>
                                        <p:tav tm="100000">
                                          <p:val>
                                            <p:strVal val="#ppt_h"/>
                                          </p:val>
                                        </p:tav>
                                      </p:tavLst>
                                    </p:anim>
                                    <p:anim calcmode="lin" valueType="num">
                                      <p:cBhvr>
                                        <p:cTn id="30" dur="2000" fill="hold"/>
                                        <p:tgtEl>
                                          <p:spTgt spid="23"/>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6" grpId="1"/>
      <p:bldP spid="21" grpId="0"/>
      <p:bldP spid="2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447800" y="-5680"/>
            <a:ext cx="6934200" cy="914400"/>
          </a:xfrm>
        </p:spPr>
        <p:txBody>
          <a:bodyPr/>
          <a:lstStyle/>
          <a:p>
            <a:pPr>
              <a:defRPr/>
            </a:pPr>
            <a:r>
              <a:rPr lang="en-GB" sz="3200" dirty="0" smtClean="0">
                <a:latin typeface="Arial" charset="0"/>
                <a:cs typeface="Arial Unicode MS" charset="0"/>
              </a:rPr>
              <a:t>Polarisation is another </a:t>
            </a:r>
            <a:br>
              <a:rPr lang="en-GB" sz="3200" dirty="0" smtClean="0">
                <a:latin typeface="Arial" charset="0"/>
                <a:cs typeface="Arial Unicode MS" charset="0"/>
              </a:rPr>
            </a:br>
            <a:r>
              <a:rPr lang="en-GB" sz="3200" dirty="0" smtClean="0">
                <a:latin typeface="Arial" charset="0"/>
                <a:cs typeface="Arial Unicode MS" charset="0"/>
              </a:rPr>
              <a:t>dimension</a:t>
            </a:r>
            <a:endParaRPr lang="en-GB" sz="3200"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11</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grpSp>
        <p:nvGrpSpPr>
          <p:cNvPr id="18" name="図形グループ 39"/>
          <p:cNvGrpSpPr/>
          <p:nvPr/>
        </p:nvGrpSpPr>
        <p:grpSpPr>
          <a:xfrm>
            <a:off x="4787900" y="1308100"/>
            <a:ext cx="3270250" cy="1524000"/>
            <a:chOff x="4787900" y="1308100"/>
            <a:chExt cx="3270250" cy="1524000"/>
          </a:xfrm>
          <a:solidFill>
            <a:srgbClr val="C0504D"/>
          </a:solidFill>
        </p:grpSpPr>
        <p:cxnSp>
          <p:nvCxnSpPr>
            <p:cNvPr id="20" name="直線矢印コネクタ 10"/>
            <p:cNvCxnSpPr/>
            <p:nvPr/>
          </p:nvCxnSpPr>
          <p:spPr>
            <a:xfrm>
              <a:off x="4787900" y="1308100"/>
              <a:ext cx="1054100" cy="762000"/>
            </a:xfrm>
            <a:prstGeom prst="straightConnector1">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cxnSp>
        <p:cxnSp>
          <p:nvCxnSpPr>
            <p:cNvPr id="24" name="直線矢印コネクタ 11"/>
            <p:cNvCxnSpPr/>
            <p:nvPr/>
          </p:nvCxnSpPr>
          <p:spPr>
            <a:xfrm flipV="1">
              <a:off x="4787900" y="2057402"/>
              <a:ext cx="1054100" cy="774698"/>
            </a:xfrm>
            <a:prstGeom prst="straightConnector1">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cxnSp>
        <p:grpSp>
          <p:nvGrpSpPr>
            <p:cNvPr id="25" name="図形グループ 27"/>
            <p:cNvGrpSpPr/>
            <p:nvPr/>
          </p:nvGrpSpPr>
          <p:grpSpPr>
            <a:xfrm rot="160352">
              <a:off x="5832477" y="1962150"/>
              <a:ext cx="1101724" cy="175683"/>
              <a:chOff x="3492501" y="2379133"/>
              <a:chExt cx="1527174" cy="273050"/>
            </a:xfrm>
            <a:grpFill/>
            <a:scene3d>
              <a:camera prst="orthographicFront">
                <a:rot lat="0" lon="0" rev="120000"/>
              </a:camera>
              <a:lightRig rig="threePt" dir="t"/>
            </a:scene3d>
          </p:grpSpPr>
          <p:sp>
            <p:nvSpPr>
              <p:cNvPr id="30" name="アーチ 17"/>
              <p:cNvSpPr/>
              <p:nvPr/>
            </p:nvSpPr>
            <p:spPr>
              <a:xfrm>
                <a:off x="3492501" y="2461683"/>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31" name="アーチ 18"/>
              <p:cNvSpPr/>
              <p:nvPr/>
            </p:nvSpPr>
            <p:spPr>
              <a:xfrm rot="10800000">
                <a:off x="3683001" y="2436283"/>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32" name="アーチ 19"/>
              <p:cNvSpPr/>
              <p:nvPr/>
            </p:nvSpPr>
            <p:spPr>
              <a:xfrm>
                <a:off x="3875618" y="2433108"/>
                <a:ext cx="190499" cy="198966"/>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33" name="アーチ 20"/>
              <p:cNvSpPr/>
              <p:nvPr/>
            </p:nvSpPr>
            <p:spPr>
              <a:xfrm>
                <a:off x="4258735" y="2433108"/>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34" name="アーチ 22"/>
              <p:cNvSpPr/>
              <p:nvPr/>
            </p:nvSpPr>
            <p:spPr>
              <a:xfrm rot="10800000">
                <a:off x="4067176" y="2420408"/>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35" name="アーチ 23"/>
              <p:cNvSpPr/>
              <p:nvPr/>
            </p:nvSpPr>
            <p:spPr>
              <a:xfrm rot="10800000">
                <a:off x="4448176" y="2407708"/>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36" name="アーチ 24"/>
              <p:cNvSpPr/>
              <p:nvPr/>
            </p:nvSpPr>
            <p:spPr>
              <a:xfrm>
                <a:off x="4639735" y="2407708"/>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37" name="アーチ 25"/>
              <p:cNvSpPr/>
              <p:nvPr/>
            </p:nvSpPr>
            <p:spPr>
              <a:xfrm rot="10800000">
                <a:off x="4829176" y="2379133"/>
                <a:ext cx="190499" cy="190500"/>
              </a:xfrm>
              <a:prstGeom prst="blockArc">
                <a:avLst>
                  <a:gd name="adj1" fmla="val 10800000"/>
                  <a:gd name="adj2" fmla="val 21193456"/>
                  <a:gd name="adj3" fmla="val 0"/>
                </a:avLst>
              </a:prstGeom>
              <a:ln w="19050" cap="flat" cmpd="sng" algn="ctr">
                <a:solidFill>
                  <a:schemeClr val="accent2">
                    <a:shade val="95000"/>
                    <a:satMod val="10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grpSp>
        <p:sp>
          <p:nvSpPr>
            <p:cNvPr id="26" name="円/楕円 28"/>
            <p:cNvSpPr/>
            <p:nvPr/>
          </p:nvSpPr>
          <p:spPr>
            <a:xfrm>
              <a:off x="6927850" y="1841500"/>
              <a:ext cx="368300" cy="368300"/>
            </a:xfrm>
            <a:prstGeom prst="ellipse">
              <a:avLst/>
            </a:prstGeom>
            <a:ln w="19050" cap="flat" cmpd="sng" algn="ctr">
              <a:solidFill>
                <a:schemeClr val="accent2">
                  <a:shade val="95000"/>
                  <a:satMod val="105000"/>
                </a:schemeClr>
              </a:solidFill>
              <a:prstDash val="solid"/>
              <a:round/>
              <a:headEnd type="none" w="med" len="med"/>
              <a:tailEnd w="med" len="med"/>
            </a:ln>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p>
          </p:txBody>
        </p:sp>
        <p:cxnSp>
          <p:nvCxnSpPr>
            <p:cNvPr id="27" name="直線矢印コネクタ 30"/>
            <p:cNvCxnSpPr>
              <a:stCxn id="26" idx="7"/>
            </p:cNvCxnSpPr>
            <p:nvPr/>
          </p:nvCxnSpPr>
          <p:spPr>
            <a:xfrm rot="5400000" flipH="1" flipV="1">
              <a:off x="7280314" y="1409700"/>
              <a:ext cx="447636" cy="523836"/>
            </a:xfrm>
            <a:prstGeom prst="straightConnector1">
              <a:avLst/>
            </a:prstGeom>
            <a:ln w="19050" cap="flat" cmpd="sng" algn="ctr">
              <a:solidFill>
                <a:schemeClr val="accent2">
                  <a:shade val="95000"/>
                  <a:satMod val="105000"/>
                </a:schemeClr>
              </a:solidFill>
              <a:prstDash val="solid"/>
              <a:round/>
              <a:headEnd type="none" w="med" len="med"/>
              <a:tailEnd type="arrow" w="med" len="med"/>
            </a:ln>
          </p:spPr>
          <p:style>
            <a:lnRef idx="1">
              <a:schemeClr val="accent2"/>
            </a:lnRef>
            <a:fillRef idx="3">
              <a:schemeClr val="accent2"/>
            </a:fillRef>
            <a:effectRef idx="2">
              <a:schemeClr val="accent2"/>
            </a:effectRef>
            <a:fontRef idx="minor">
              <a:schemeClr val="lt1"/>
            </a:fontRef>
          </p:style>
        </p:cxnSp>
        <p:cxnSp>
          <p:nvCxnSpPr>
            <p:cNvPr id="28" name="直線矢印コネクタ 32"/>
            <p:cNvCxnSpPr>
              <a:stCxn id="26" idx="6"/>
            </p:cNvCxnSpPr>
            <p:nvPr/>
          </p:nvCxnSpPr>
          <p:spPr>
            <a:xfrm>
              <a:off x="7296150" y="2025650"/>
              <a:ext cx="762000" cy="1588"/>
            </a:xfrm>
            <a:prstGeom prst="straightConnector1">
              <a:avLst/>
            </a:prstGeom>
            <a:ln w="19050" cap="flat" cmpd="sng" algn="ctr">
              <a:solidFill>
                <a:schemeClr val="accent2">
                  <a:shade val="95000"/>
                  <a:satMod val="105000"/>
                </a:schemeClr>
              </a:solidFill>
              <a:prstDash val="solid"/>
              <a:round/>
              <a:headEnd type="none" w="med" len="med"/>
              <a:tailEnd type="arrow" w="med" len="med"/>
            </a:ln>
          </p:spPr>
          <p:style>
            <a:lnRef idx="1">
              <a:schemeClr val="accent2"/>
            </a:lnRef>
            <a:fillRef idx="3">
              <a:schemeClr val="accent2"/>
            </a:fillRef>
            <a:effectRef idx="2">
              <a:schemeClr val="accent2"/>
            </a:effectRef>
            <a:fontRef idx="minor">
              <a:schemeClr val="lt1"/>
            </a:fontRef>
          </p:style>
        </p:cxnSp>
        <p:cxnSp>
          <p:nvCxnSpPr>
            <p:cNvPr id="29" name="直線矢印コネクタ 34"/>
            <p:cNvCxnSpPr>
              <a:stCxn id="26" idx="5"/>
            </p:cNvCxnSpPr>
            <p:nvPr/>
          </p:nvCxnSpPr>
          <p:spPr>
            <a:xfrm rot="16200000" flipH="1">
              <a:off x="7286664" y="2111414"/>
              <a:ext cx="460336" cy="549236"/>
            </a:xfrm>
            <a:prstGeom prst="straightConnector1">
              <a:avLst/>
            </a:prstGeom>
            <a:ln w="19050" cap="flat" cmpd="sng" algn="ctr">
              <a:solidFill>
                <a:schemeClr val="accent2">
                  <a:shade val="95000"/>
                  <a:satMod val="105000"/>
                </a:schemeClr>
              </a:solidFill>
              <a:prstDash val="solid"/>
              <a:round/>
              <a:headEnd type="none" w="med" len="med"/>
              <a:tailEnd type="arrow" w="med" len="med"/>
            </a:ln>
          </p:spPr>
          <p:style>
            <a:lnRef idx="1">
              <a:schemeClr val="accent2"/>
            </a:lnRef>
            <a:fillRef idx="3">
              <a:schemeClr val="accent2"/>
            </a:fillRef>
            <a:effectRef idx="2">
              <a:schemeClr val="accent2"/>
            </a:effectRef>
            <a:fontRef idx="minor">
              <a:schemeClr val="lt1"/>
            </a:fontRef>
          </p:style>
        </p:cxnSp>
      </p:grpSp>
      <p:sp>
        <p:nvSpPr>
          <p:cNvPr id="38" name="テキスト ボックス 40"/>
          <p:cNvSpPr txBox="1">
            <a:spLocks noChangeArrowheads="1"/>
          </p:cNvSpPr>
          <p:nvPr/>
        </p:nvSpPr>
        <p:spPr bwMode="auto">
          <a:xfrm>
            <a:off x="5016500" y="1149350"/>
            <a:ext cx="421151" cy="400110"/>
          </a:xfrm>
          <a:prstGeom prst="rect">
            <a:avLst/>
          </a:prstGeom>
          <a:noFill/>
          <a:ln w="9525">
            <a:noFill/>
            <a:miter lim="800000"/>
            <a:headEnd/>
            <a:tailEnd/>
          </a:ln>
        </p:spPr>
        <p:txBody>
          <a:bodyPr wrap="none">
            <a:prstTxWarp prst="textNoShape">
              <a:avLst/>
            </a:prstTxWarp>
            <a:spAutoFit/>
          </a:bodyPr>
          <a:lstStyle/>
          <a:p>
            <a:r>
              <a:rPr lang="en-US" altLang="ja-JP" dirty="0" err="1">
                <a:solidFill>
                  <a:srgbClr val="0000FF"/>
                </a:solidFill>
              </a:rPr>
              <a:t>e</a:t>
            </a:r>
            <a:r>
              <a:rPr lang="en-US" altLang="ja-JP" baseline="30000" dirty="0">
                <a:solidFill>
                  <a:srgbClr val="0000FF"/>
                </a:solidFill>
                <a:latin typeface="Symbol" pitchFamily="-84" charset="2"/>
                <a:ea typeface="Symbol" pitchFamily="-84" charset="2"/>
                <a:cs typeface="Symbol" pitchFamily="-84" charset="2"/>
              </a:rPr>
              <a:t>+</a:t>
            </a:r>
            <a:endParaRPr lang="ja-JP" altLang="en-US" baseline="30000" dirty="0">
              <a:solidFill>
                <a:srgbClr val="0000FF"/>
              </a:solidFill>
              <a:latin typeface="Symbol" pitchFamily="-84" charset="2"/>
              <a:ea typeface="Symbol" pitchFamily="-84" charset="2"/>
              <a:cs typeface="Symbol" pitchFamily="-84" charset="2"/>
            </a:endParaRPr>
          </a:p>
        </p:txBody>
      </p:sp>
      <p:sp>
        <p:nvSpPr>
          <p:cNvPr id="39" name="テキスト ボックス 41"/>
          <p:cNvSpPr txBox="1">
            <a:spLocks noChangeArrowheads="1"/>
          </p:cNvSpPr>
          <p:nvPr/>
        </p:nvSpPr>
        <p:spPr bwMode="auto">
          <a:xfrm>
            <a:off x="5029200" y="2559050"/>
            <a:ext cx="426243" cy="400110"/>
          </a:xfrm>
          <a:prstGeom prst="rect">
            <a:avLst/>
          </a:prstGeom>
          <a:noFill/>
          <a:ln w="9525">
            <a:noFill/>
            <a:miter lim="800000"/>
            <a:headEnd/>
            <a:tailEnd/>
          </a:ln>
        </p:spPr>
        <p:txBody>
          <a:bodyPr wrap="none">
            <a:prstTxWarp prst="textNoShape">
              <a:avLst/>
            </a:prstTxWarp>
            <a:spAutoFit/>
          </a:bodyPr>
          <a:lstStyle/>
          <a:p>
            <a:r>
              <a:rPr lang="en-US" altLang="ja-JP" dirty="0">
                <a:solidFill>
                  <a:srgbClr val="0000FF"/>
                </a:solidFill>
              </a:rPr>
              <a:t>e</a:t>
            </a:r>
            <a:r>
              <a:rPr lang="en-US" altLang="ja-JP" baseline="30000" dirty="0">
                <a:solidFill>
                  <a:srgbClr val="0000FF"/>
                </a:solidFill>
                <a:latin typeface="Symbol" pitchFamily="-84" charset="2"/>
                <a:ea typeface="Symbol" pitchFamily="-84" charset="2"/>
                <a:cs typeface="Symbol" pitchFamily="-84" charset="2"/>
              </a:rPr>
              <a:t>-</a:t>
            </a:r>
            <a:endParaRPr lang="ja-JP" altLang="en-US" baseline="30000" dirty="0">
              <a:solidFill>
                <a:srgbClr val="0000FF"/>
              </a:solidFill>
              <a:latin typeface="Symbol" pitchFamily="-84" charset="2"/>
              <a:ea typeface="Symbol" pitchFamily="-84" charset="2"/>
              <a:cs typeface="Symbol" pitchFamily="-84" charset="2"/>
            </a:endParaRPr>
          </a:p>
        </p:txBody>
      </p:sp>
      <p:sp>
        <p:nvSpPr>
          <p:cNvPr id="40" name="テキスト ボックス 42"/>
          <p:cNvSpPr txBox="1">
            <a:spLocks noChangeArrowheads="1"/>
          </p:cNvSpPr>
          <p:nvPr/>
        </p:nvSpPr>
        <p:spPr bwMode="auto">
          <a:xfrm>
            <a:off x="6057900" y="1593850"/>
            <a:ext cx="451366" cy="338554"/>
          </a:xfrm>
          <a:prstGeom prst="rect">
            <a:avLst/>
          </a:prstGeom>
          <a:noFill/>
          <a:ln w="9525">
            <a:noFill/>
            <a:miter lim="800000"/>
            <a:headEnd/>
            <a:tailEnd/>
          </a:ln>
        </p:spPr>
        <p:txBody>
          <a:bodyPr wrap="none">
            <a:prstTxWarp prst="textNoShape">
              <a:avLst/>
            </a:prstTxWarp>
            <a:spAutoFit/>
          </a:bodyPr>
          <a:lstStyle/>
          <a:p>
            <a:r>
              <a:rPr lang="en-US" altLang="ja-JP" sz="1600" dirty="0" err="1">
                <a:solidFill>
                  <a:srgbClr val="FF0000"/>
                </a:solidFill>
                <a:latin typeface="Symbol" pitchFamily="-84" charset="2"/>
                <a:ea typeface="Symbol" pitchFamily="-84" charset="2"/>
                <a:cs typeface="Symbol" pitchFamily="-84" charset="2"/>
              </a:rPr>
              <a:t>g</a:t>
            </a:r>
            <a:r>
              <a:rPr lang="en-US" altLang="ja-JP" sz="1600" dirty="0" err="1">
                <a:solidFill>
                  <a:srgbClr val="FF0000"/>
                </a:solidFill>
              </a:rPr>
              <a:t>,Z</a:t>
            </a:r>
            <a:endParaRPr lang="ja-JP" altLang="en-US" sz="1600" dirty="0">
              <a:solidFill>
                <a:srgbClr val="FF0000"/>
              </a:solidFill>
            </a:endParaRPr>
          </a:p>
        </p:txBody>
      </p:sp>
      <p:sp>
        <p:nvSpPr>
          <p:cNvPr id="41" name="テキスト ボックス 43"/>
          <p:cNvSpPr txBox="1">
            <a:spLocks noChangeArrowheads="1"/>
          </p:cNvSpPr>
          <p:nvPr/>
        </p:nvSpPr>
        <p:spPr bwMode="auto">
          <a:xfrm>
            <a:off x="5924550" y="2114550"/>
            <a:ext cx="728117" cy="338554"/>
          </a:xfrm>
          <a:prstGeom prst="rect">
            <a:avLst/>
          </a:prstGeom>
          <a:noFill/>
          <a:ln w="9525">
            <a:noFill/>
            <a:miter lim="800000"/>
            <a:headEnd/>
            <a:tailEnd/>
          </a:ln>
        </p:spPr>
        <p:txBody>
          <a:bodyPr wrap="none">
            <a:prstTxWarp prst="textNoShape">
              <a:avLst/>
            </a:prstTxWarp>
            <a:spAutoFit/>
          </a:bodyPr>
          <a:lstStyle/>
          <a:p>
            <a:r>
              <a:rPr lang="en-US" altLang="ja-JP" sz="1600" dirty="0">
                <a:solidFill>
                  <a:srgbClr val="0000FF"/>
                </a:solidFill>
              </a:rPr>
              <a:t>(B,A</a:t>
            </a:r>
            <a:r>
              <a:rPr lang="en-US" altLang="ja-JP" sz="1600" baseline="30000" dirty="0">
                <a:solidFill>
                  <a:srgbClr val="0000FF"/>
                </a:solidFill>
              </a:rPr>
              <a:t>0</a:t>
            </a:r>
            <a:r>
              <a:rPr lang="en-US" altLang="ja-JP" sz="1600" dirty="0">
                <a:solidFill>
                  <a:srgbClr val="0000FF"/>
                </a:solidFill>
              </a:rPr>
              <a:t>)</a:t>
            </a:r>
            <a:endParaRPr lang="ja-JP" altLang="en-US" sz="1600" dirty="0">
              <a:solidFill>
                <a:srgbClr val="0000FF"/>
              </a:solidFill>
            </a:endParaRPr>
          </a:p>
        </p:txBody>
      </p:sp>
      <p:sp>
        <p:nvSpPr>
          <p:cNvPr id="42" name="Rectangle 3"/>
          <p:cNvSpPr>
            <a:spLocks noChangeArrowheads="1"/>
          </p:cNvSpPr>
          <p:nvPr/>
        </p:nvSpPr>
        <p:spPr bwMode="auto">
          <a:xfrm>
            <a:off x="241300" y="869950"/>
            <a:ext cx="4521200" cy="3517900"/>
          </a:xfrm>
          <a:prstGeom prst="rect">
            <a:avLst/>
          </a:prstGeom>
          <a:noFill/>
          <a:ln w="9525">
            <a:noFill/>
            <a:miter lim="800000"/>
            <a:headEnd/>
            <a:tailEnd/>
          </a:ln>
        </p:spPr>
        <p:txBody>
          <a:bodyPr>
            <a:prstTxWarp prst="textNoShape">
              <a:avLst/>
            </a:prstTxWarp>
          </a:bodyPr>
          <a:lstStyle/>
          <a:p>
            <a:pPr marL="342900" indent="-342900">
              <a:spcBef>
                <a:spcPct val="20000"/>
              </a:spcBef>
              <a:buClr>
                <a:schemeClr val="accent2"/>
              </a:buClr>
              <a:buSzPct val="55000"/>
              <a:defRPr/>
            </a:pPr>
            <a:r>
              <a:rPr lang="en-US" altLang="ja-JP" sz="2000" b="1" dirty="0" smtClean="0">
                <a:solidFill>
                  <a:srgbClr val="84DF7F"/>
                </a:solidFill>
                <a:latin typeface="Arial" pitchFamily="-1" charset="0"/>
                <a:ea typeface="ＭＳ Ｐゴシック" pitchFamily="-1" charset="-128"/>
                <a:cs typeface="ＭＳ Ｐゴシック" pitchFamily="-1" charset="-128"/>
              </a:rPr>
              <a:t>Specifies </a:t>
            </a:r>
            <a:r>
              <a:rPr lang="en-US" altLang="ja-JP" sz="2000" b="1" dirty="0">
                <a:solidFill>
                  <a:srgbClr val="84DF7F"/>
                </a:solidFill>
                <a:latin typeface="Arial" pitchFamily="-1" charset="0"/>
                <a:ea typeface="ＭＳ Ｐゴシック" pitchFamily="-1" charset="-128"/>
                <a:cs typeface="ＭＳ Ｐゴシック" pitchFamily="-1" charset="-128"/>
              </a:rPr>
              <a:t>the intermediate state</a:t>
            </a:r>
          </a:p>
          <a:p>
            <a:pPr marL="742950" lvl="1" indent="-285750">
              <a:spcBef>
                <a:spcPct val="20000"/>
              </a:spcBef>
              <a:buSzPct val="60000"/>
              <a:buFont typeface="Wingdings" charset="2"/>
              <a:buChar char="l"/>
              <a:defRPr/>
            </a:pPr>
            <a:r>
              <a:rPr lang="en-US" altLang="ja-JP" b="1" dirty="0">
                <a:solidFill>
                  <a:srgbClr val="FF0000"/>
                </a:solidFill>
                <a:latin typeface="Arial" pitchFamily="-1" charset="0"/>
                <a:ea typeface="ＭＳ Ｐゴシック" pitchFamily="-1" charset="-128"/>
                <a:cs typeface="ＭＳ Ｐゴシック" pitchFamily="-1" charset="-128"/>
              </a:rPr>
              <a:t>Right-handed </a:t>
            </a:r>
            <a:r>
              <a:rPr lang="en-US" altLang="ja-JP" b="1" dirty="0" err="1">
                <a:solidFill>
                  <a:srgbClr val="FF0000"/>
                </a:solidFill>
                <a:latin typeface="Arial" pitchFamily="-1" charset="0"/>
                <a:ea typeface="ＭＳ Ｐゴシック" pitchFamily="-1" charset="-128"/>
                <a:cs typeface="ＭＳ Ｐゴシック" pitchFamily="-1" charset="-128"/>
              </a:rPr>
              <a:t>e</a:t>
            </a:r>
            <a:r>
              <a:rPr lang="en-US" altLang="ja-JP" b="1" baseline="30000" dirty="0">
                <a:solidFill>
                  <a:srgbClr val="FF0000"/>
                </a:solidFill>
                <a:latin typeface="Arial" pitchFamily="-1" charset="0"/>
                <a:ea typeface="ＭＳ Ｐゴシック" pitchFamily="-1" charset="-128"/>
                <a:cs typeface="ＭＳ Ｐゴシック" pitchFamily="-1" charset="-128"/>
              </a:rPr>
              <a:t>-</a:t>
            </a:r>
            <a:r>
              <a:rPr lang="en-US" altLang="ja-JP" b="1" dirty="0">
                <a:solidFill>
                  <a:srgbClr val="FF0000"/>
                </a:solidFill>
                <a:latin typeface="Arial" pitchFamily="-1" charset="0"/>
                <a:ea typeface="ＭＳ Ｐゴシック" pitchFamily="-1" charset="-128"/>
                <a:cs typeface="ＭＳ Ｐゴシック" pitchFamily="-1" charset="-128"/>
              </a:rPr>
              <a:t> turns off A</a:t>
            </a:r>
            <a:r>
              <a:rPr lang="en-US" altLang="ja-JP" b="1" baseline="30000" dirty="0">
                <a:solidFill>
                  <a:srgbClr val="FF0000"/>
                </a:solidFill>
                <a:latin typeface="Arial" pitchFamily="-1" charset="0"/>
                <a:ea typeface="ＭＳ Ｐゴシック" pitchFamily="-1" charset="-128"/>
                <a:cs typeface="ＭＳ Ｐゴシック" pitchFamily="-1" charset="-128"/>
              </a:rPr>
              <a:t>0</a:t>
            </a:r>
          </a:p>
          <a:p>
            <a:pPr marL="1200150" lvl="2" indent="-285750">
              <a:spcBef>
                <a:spcPct val="20000"/>
              </a:spcBef>
              <a:buSzPct val="60000"/>
              <a:buFont typeface="Wingdings" pitchFamily="-1" charset="2"/>
              <a:buChar char="l"/>
              <a:defRPr/>
            </a:pPr>
            <a:r>
              <a:rPr lang="en-US" altLang="ja-JP" sz="1600" b="1" dirty="0">
                <a:solidFill>
                  <a:srgbClr val="0000FF"/>
                </a:solidFill>
                <a:latin typeface="Arial" pitchFamily="-1" charset="0"/>
                <a:ea typeface="ＭＳ Ｐゴシック" pitchFamily="-1" charset="-128"/>
                <a:cs typeface="ＭＳ Ｐゴシック" pitchFamily="-1" charset="-128"/>
              </a:rPr>
              <a:t>Information on the</a:t>
            </a:r>
            <a:r>
              <a:rPr lang="en-US" altLang="ja-JP" sz="1600" b="1" dirty="0" smtClean="0">
                <a:solidFill>
                  <a:srgbClr val="0000FF"/>
                </a:solidFill>
                <a:latin typeface="Arial" pitchFamily="-1" charset="0"/>
                <a:ea typeface="ＭＳ Ｐゴシック" pitchFamily="-1" charset="-128"/>
                <a:cs typeface="ＭＳ Ｐゴシック" pitchFamily="-1" charset="-128"/>
              </a:rPr>
              <a:t> gauge structure of </a:t>
            </a:r>
            <a:r>
              <a:rPr lang="en-US" altLang="ja-JP" sz="1600" b="1" dirty="0">
                <a:solidFill>
                  <a:srgbClr val="0000FF"/>
                </a:solidFill>
                <a:latin typeface="Arial" pitchFamily="-1" charset="0"/>
                <a:ea typeface="ＭＳ Ｐゴシック" pitchFamily="-1" charset="-128"/>
                <a:cs typeface="ＭＳ Ｐゴシック" pitchFamily="-1" charset="-128"/>
              </a:rPr>
              <a:t>the final state</a:t>
            </a:r>
            <a:r>
              <a:rPr lang="en-US" altLang="ja-JP" sz="1600" b="1" dirty="0" smtClean="0">
                <a:solidFill>
                  <a:srgbClr val="0000FF"/>
                </a:solidFill>
                <a:latin typeface="Arial" pitchFamily="-1" charset="0"/>
                <a:ea typeface="ＭＳ Ｐゴシック" pitchFamily="-1" charset="-128"/>
                <a:cs typeface="ＭＳ Ｐゴシック" pitchFamily="-1" charset="-128"/>
              </a:rPr>
              <a:t> </a:t>
            </a:r>
            <a:endParaRPr lang="en-US" altLang="ja-JP" b="1" baseline="30000" dirty="0" smtClean="0">
              <a:solidFill>
                <a:srgbClr val="0000FF"/>
              </a:solidFill>
              <a:latin typeface="Arial" pitchFamily="-1" charset="0"/>
              <a:ea typeface="ＭＳ Ｐゴシック" pitchFamily="-1" charset="-128"/>
              <a:cs typeface="ＭＳ Ｐゴシック" pitchFamily="-1" charset="-128"/>
            </a:endParaRPr>
          </a:p>
          <a:p>
            <a:pPr marL="285750" indent="-285750">
              <a:spcBef>
                <a:spcPct val="20000"/>
              </a:spcBef>
              <a:buSzPct val="60000"/>
              <a:defRPr/>
            </a:pPr>
            <a:r>
              <a:rPr lang="en-US" altLang="ja-JP" sz="2000" b="1" dirty="0" smtClean="0">
                <a:solidFill>
                  <a:srgbClr val="84DF7F"/>
                </a:solidFill>
                <a:latin typeface="Arial" pitchFamily="-1" charset="0"/>
                <a:ea typeface="ＭＳ Ｐゴシック" pitchFamily="-1" charset="-128"/>
                <a:cs typeface="ＭＳ Ｐゴシック" pitchFamily="-1" charset="-128"/>
              </a:rPr>
              <a:t>Increases rates</a:t>
            </a:r>
          </a:p>
          <a:p>
            <a:pPr marL="742950" lvl="1" indent="-285750">
              <a:spcBef>
                <a:spcPct val="20000"/>
              </a:spcBef>
              <a:buSzPct val="60000"/>
              <a:buFont typeface="Wingdings" charset="2"/>
              <a:buChar char="l"/>
              <a:defRPr/>
            </a:pPr>
            <a:r>
              <a:rPr lang="en-US" altLang="ja-JP" b="1" dirty="0" smtClean="0">
                <a:solidFill>
                  <a:srgbClr val="FF0000"/>
                </a:solidFill>
                <a:latin typeface="Arial" pitchFamily="-1" charset="0"/>
                <a:ea typeface="ＭＳ Ｐゴシック" pitchFamily="-1" charset="-128"/>
                <a:cs typeface="ＭＳ Ｐゴシック" pitchFamily="-1" charset="-128"/>
              </a:rPr>
              <a:t>e.g.  P</a:t>
            </a:r>
            <a:r>
              <a:rPr lang="en-US" altLang="ja-JP" b="1" baseline="30000" dirty="0" smtClean="0">
                <a:solidFill>
                  <a:srgbClr val="FF0000"/>
                </a:solidFill>
                <a:latin typeface="Arial" pitchFamily="-1" charset="0"/>
                <a:ea typeface="ＭＳ Ｐゴシック" pitchFamily="-1" charset="-128"/>
                <a:cs typeface="ＭＳ Ｐゴシック" pitchFamily="-1" charset="-128"/>
              </a:rPr>
              <a:t>-</a:t>
            </a:r>
            <a:r>
              <a:rPr lang="en-US" altLang="ja-JP" b="1" dirty="0" smtClean="0">
                <a:solidFill>
                  <a:srgbClr val="FF0000"/>
                </a:solidFill>
                <a:latin typeface="Arial" pitchFamily="-1" charset="0"/>
                <a:ea typeface="ＭＳ Ｐゴシック" pitchFamily="-1" charset="-128"/>
                <a:cs typeface="ＭＳ Ｐゴシック" pitchFamily="-1" charset="-128"/>
              </a:rPr>
              <a:t> /P</a:t>
            </a:r>
            <a:r>
              <a:rPr lang="en-US" altLang="ja-JP" b="1" baseline="30000" dirty="0" smtClean="0">
                <a:solidFill>
                  <a:srgbClr val="FF0000"/>
                </a:solidFill>
                <a:latin typeface="Arial" pitchFamily="-1" charset="0"/>
                <a:ea typeface="ＭＳ Ｐゴシック" pitchFamily="-1" charset="-128"/>
                <a:cs typeface="ＭＳ Ｐゴシック" pitchFamily="-1" charset="-128"/>
              </a:rPr>
              <a:t>+</a:t>
            </a:r>
            <a:r>
              <a:rPr lang="en-US" altLang="ja-JP" b="1" dirty="0" smtClean="0">
                <a:solidFill>
                  <a:srgbClr val="FF0000"/>
                </a:solidFill>
                <a:latin typeface="Arial" pitchFamily="-1" charset="0"/>
                <a:ea typeface="ＭＳ Ｐゴシック" pitchFamily="-1" charset="-128"/>
                <a:cs typeface="ＭＳ Ｐゴシック" pitchFamily="-1" charset="-128"/>
              </a:rPr>
              <a:t> = </a:t>
            </a:r>
            <a:r>
              <a:rPr lang="en-US" altLang="ja-JP" b="1" dirty="0" smtClean="0">
                <a:solidFill>
                  <a:srgbClr val="FF0000"/>
                </a:solidFill>
                <a:latin typeface="Symbol" charset="2"/>
                <a:ea typeface="ＭＳ Ｐゴシック" pitchFamily="-1" charset="-128"/>
                <a:cs typeface="Symbol" charset="2"/>
              </a:rPr>
              <a:t>-</a:t>
            </a:r>
            <a:r>
              <a:rPr lang="en-US" altLang="ja-JP" b="1" dirty="0" smtClean="0">
                <a:solidFill>
                  <a:srgbClr val="FF0000"/>
                </a:solidFill>
                <a:latin typeface="Arial" pitchFamily="-1" charset="0"/>
                <a:ea typeface="ＭＳ Ｐゴシック" pitchFamily="-1" charset="-128"/>
                <a:cs typeface="ＭＳ Ｐゴシック" pitchFamily="-1" charset="-128"/>
              </a:rPr>
              <a:t>0.8/0.3 :</a:t>
            </a:r>
          </a:p>
          <a:p>
            <a:pPr marL="742950" lvl="1" indent="-285750">
              <a:spcBef>
                <a:spcPct val="20000"/>
              </a:spcBef>
              <a:buSzPct val="60000"/>
              <a:defRPr/>
            </a:pPr>
            <a:r>
              <a:rPr lang="en-US" altLang="ja-JP" b="1" dirty="0" smtClean="0">
                <a:solidFill>
                  <a:srgbClr val="FF0000"/>
                </a:solidFill>
                <a:latin typeface="Arial" pitchFamily="-1" charset="0"/>
                <a:ea typeface="ＭＳ Ｐゴシック" pitchFamily="-1" charset="-128"/>
                <a:cs typeface="ＭＳ Ｐゴシック" pitchFamily="-1" charset="-128"/>
              </a:rPr>
              <a:t>     Increases the H production mode</a:t>
            </a:r>
          </a:p>
          <a:p>
            <a:pPr marL="742950" lvl="1" indent="-285750">
              <a:spcBef>
                <a:spcPct val="20000"/>
              </a:spcBef>
              <a:buSzPct val="60000"/>
              <a:defRPr/>
            </a:pPr>
            <a:r>
              <a:rPr lang="en-US" altLang="ja-JP" b="1" dirty="0" smtClean="0">
                <a:solidFill>
                  <a:srgbClr val="FF0000"/>
                </a:solidFill>
                <a:latin typeface="Arial" pitchFamily="-1" charset="0"/>
                <a:ea typeface="ＭＳ Ｐゴシック" pitchFamily="-1" charset="-128"/>
                <a:cs typeface="ＭＳ Ｐゴシック" pitchFamily="-1" charset="-128"/>
              </a:rPr>
              <a:t>     </a:t>
            </a:r>
            <a:r>
              <a:rPr lang="en-US" altLang="ja-JP" b="1" dirty="0" err="1" smtClean="0">
                <a:solidFill>
                  <a:srgbClr val="FF0000"/>
                </a:solidFill>
                <a:latin typeface="Symbol" charset="2"/>
                <a:ea typeface="ＭＳ Ｐゴシック" pitchFamily="-1" charset="-128"/>
                <a:cs typeface="Symbol" charset="2"/>
              </a:rPr>
              <a:t>s</a:t>
            </a:r>
            <a:r>
              <a:rPr lang="en-US" altLang="ja-JP" b="1" dirty="0" err="1" smtClean="0">
                <a:solidFill>
                  <a:srgbClr val="FF0000"/>
                </a:solidFill>
                <a:latin typeface="Arial" pitchFamily="-1" charset="0"/>
                <a:ea typeface="ＭＳ Ｐゴシック" pitchFamily="-1" charset="-128"/>
                <a:cs typeface="ＭＳ Ｐゴシック" pitchFamily="-1" charset="-128"/>
              </a:rPr>
              <a:t>(</a:t>
            </a:r>
            <a:r>
              <a:rPr lang="en-US" altLang="ja-JP" b="1" dirty="0" err="1" smtClean="0">
                <a:solidFill>
                  <a:srgbClr val="FF0000"/>
                </a:solidFill>
                <a:latin typeface="Symbol" charset="2"/>
                <a:ea typeface="ＭＳ Ｐゴシック" pitchFamily="-1" charset="-128"/>
                <a:cs typeface="Symbol" charset="2"/>
              </a:rPr>
              <a:t>nn</a:t>
            </a:r>
            <a:r>
              <a:rPr lang="en-US" altLang="ja-JP" b="1" dirty="0" err="1" smtClean="0">
                <a:solidFill>
                  <a:srgbClr val="FF0000"/>
                </a:solidFill>
                <a:latin typeface="Arial" pitchFamily="-1" charset="0"/>
                <a:ea typeface="ＭＳ Ｐゴシック" pitchFamily="-1" charset="-128"/>
                <a:cs typeface="ＭＳ Ｐゴシック" pitchFamily="-1" charset="-128"/>
              </a:rPr>
              <a:t>H</a:t>
            </a:r>
            <a:r>
              <a:rPr lang="en-US" altLang="ja-JP" b="1" dirty="0" smtClean="0">
                <a:solidFill>
                  <a:srgbClr val="FF0000"/>
                </a:solidFill>
                <a:latin typeface="Arial" pitchFamily="-1" charset="0"/>
                <a:ea typeface="ＭＳ Ｐゴシック" pitchFamily="-1" charset="-128"/>
                <a:cs typeface="ＭＳ Ｐゴシック" pitchFamily="-1" charset="-128"/>
              </a:rPr>
              <a:t>) by X 2.34 (=1.8 x1.3 )</a:t>
            </a:r>
            <a:endParaRPr lang="en-US" altLang="ja-JP" sz="2000" b="1" dirty="0" smtClean="0">
              <a:solidFill>
                <a:srgbClr val="FF0000"/>
              </a:solidFill>
              <a:latin typeface="Arial" pitchFamily="-1" charset="0"/>
              <a:ea typeface="ＭＳ Ｐゴシック" pitchFamily="-1" charset="-128"/>
              <a:cs typeface="ＭＳ Ｐゴシック" pitchFamily="-1" charset="-128"/>
            </a:endParaRPr>
          </a:p>
          <a:p>
            <a:pPr marL="285750" indent="-285750">
              <a:spcBef>
                <a:spcPct val="20000"/>
              </a:spcBef>
              <a:buSzPct val="60000"/>
              <a:defRPr/>
            </a:pPr>
            <a:r>
              <a:rPr lang="en-US" altLang="ja-JP" sz="2000" b="1" dirty="0" smtClean="0">
                <a:solidFill>
                  <a:srgbClr val="84DF7F"/>
                </a:solidFill>
                <a:latin typeface="Arial" pitchFamily="-1" charset="0"/>
                <a:ea typeface="ＭＳ Ｐゴシック" pitchFamily="-1" charset="-128"/>
                <a:cs typeface="ＭＳ Ｐゴシック" pitchFamily="-1" charset="-128"/>
              </a:rPr>
              <a:t>Background rejection</a:t>
            </a:r>
          </a:p>
          <a:p>
            <a:pPr marL="742950" lvl="1" indent="-285750">
              <a:spcBef>
                <a:spcPct val="20000"/>
              </a:spcBef>
              <a:buSzPct val="60000"/>
              <a:buFont typeface="Wingdings" charset="2"/>
              <a:buChar char="l"/>
              <a:defRPr/>
            </a:pPr>
            <a:r>
              <a:rPr lang="en-US" altLang="ja-JP" dirty="0" smtClean="0">
                <a:solidFill>
                  <a:schemeClr val="accent3">
                    <a:lumMod val="60000"/>
                    <a:lumOff val="40000"/>
                  </a:schemeClr>
                </a:solidFill>
                <a:latin typeface="Arial" pitchFamily="-1" charset="0"/>
                <a:ea typeface="ＭＳ Ｐゴシック" pitchFamily="-1" charset="-128"/>
                <a:cs typeface="ＭＳ Ｐゴシック" pitchFamily="-1" charset="-128"/>
              </a:rPr>
              <a:t>Right-handed </a:t>
            </a:r>
            <a:r>
              <a:rPr lang="en-US" altLang="ja-JP" dirty="0" err="1" smtClean="0">
                <a:solidFill>
                  <a:schemeClr val="accent3">
                    <a:lumMod val="60000"/>
                    <a:lumOff val="40000"/>
                  </a:schemeClr>
                </a:solidFill>
                <a:latin typeface="Arial" pitchFamily="-1" charset="0"/>
                <a:ea typeface="ＭＳ Ｐゴシック" pitchFamily="-1" charset="-128"/>
                <a:cs typeface="ＭＳ Ｐゴシック" pitchFamily="-1" charset="-128"/>
              </a:rPr>
              <a:t>e</a:t>
            </a:r>
            <a:r>
              <a:rPr lang="en-US" altLang="ja-JP" dirty="0" smtClean="0">
                <a:solidFill>
                  <a:schemeClr val="accent3">
                    <a:lumMod val="60000"/>
                    <a:lumOff val="40000"/>
                  </a:schemeClr>
                </a:solidFill>
                <a:latin typeface="Arial" pitchFamily="-1" charset="0"/>
                <a:ea typeface="ＭＳ Ｐゴシック" pitchFamily="-1" charset="-128"/>
                <a:cs typeface="ＭＳ Ｐゴシック" pitchFamily="-1" charset="-128"/>
              </a:rPr>
              <a:t>- turns off W</a:t>
            </a:r>
            <a:endParaRPr lang="en-US" altLang="ja-JP" dirty="0">
              <a:solidFill>
                <a:schemeClr val="accent3">
                  <a:lumMod val="60000"/>
                  <a:lumOff val="40000"/>
                </a:schemeClr>
              </a:solidFill>
              <a:latin typeface="Arial" pitchFamily="-1" charset="0"/>
              <a:ea typeface="ＭＳ Ｐゴシック" pitchFamily="-1" charset="-128"/>
              <a:cs typeface="ＭＳ Ｐゴシック" pitchFamily="-1" charset="-128"/>
            </a:endParaRPr>
          </a:p>
        </p:txBody>
      </p:sp>
      <p:grpSp>
        <p:nvGrpSpPr>
          <p:cNvPr id="43" name="図形グループ 78"/>
          <p:cNvGrpSpPr>
            <a:grpSpLocks/>
          </p:cNvGrpSpPr>
          <p:nvPr/>
        </p:nvGrpSpPr>
        <p:grpSpPr bwMode="auto">
          <a:xfrm>
            <a:off x="5099050" y="3333750"/>
            <a:ext cx="2633663" cy="1577975"/>
            <a:chOff x="4806950" y="3333750"/>
            <a:chExt cx="2634091" cy="1578669"/>
          </a:xfrm>
        </p:grpSpPr>
        <p:cxnSp>
          <p:nvCxnSpPr>
            <p:cNvPr id="44" name="直線矢印コネクタ 46"/>
            <p:cNvCxnSpPr/>
            <p:nvPr/>
          </p:nvCxnSpPr>
          <p:spPr>
            <a:xfrm>
              <a:off x="4806950" y="3333750"/>
              <a:ext cx="1428982" cy="431990"/>
            </a:xfrm>
            <a:prstGeom prst="straightConnector1">
              <a:avLst/>
            </a:prstGeom>
            <a:ln w="25400" cap="flat" cmpd="sng" algn="ctr">
              <a:solidFill>
                <a:schemeClr val="accent1">
                  <a:lumMod val="7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cxnSp>
        <p:cxnSp>
          <p:nvCxnSpPr>
            <p:cNvPr id="45" name="直線矢印コネクタ 47"/>
            <p:cNvCxnSpPr/>
            <p:nvPr/>
          </p:nvCxnSpPr>
          <p:spPr>
            <a:xfrm flipV="1">
              <a:off x="4806950" y="4451842"/>
              <a:ext cx="1428982" cy="406579"/>
            </a:xfrm>
            <a:prstGeom prst="straightConnector1">
              <a:avLst/>
            </a:prstGeom>
            <a:ln w="25400" cap="flat" cmpd="sng" algn="ctr">
              <a:solidFill>
                <a:schemeClr val="accent1">
                  <a:lumMod val="75000"/>
                </a:schemeClr>
              </a:solidFill>
              <a:prstDash val="solid"/>
              <a:round/>
              <a:headEnd type="none" w="med" len="med"/>
              <a:tailEnd type="none" w="med" len="med"/>
            </a:ln>
          </p:spPr>
          <p:style>
            <a:lnRef idx="1">
              <a:schemeClr val="accent2"/>
            </a:lnRef>
            <a:fillRef idx="3">
              <a:schemeClr val="accent2"/>
            </a:fillRef>
            <a:effectRef idx="2">
              <a:schemeClr val="accent2"/>
            </a:effectRef>
            <a:fontRef idx="minor">
              <a:schemeClr val="lt1"/>
            </a:fontRef>
          </p:style>
        </p:cxnSp>
        <p:grpSp>
          <p:nvGrpSpPr>
            <p:cNvPr id="46" name="図形グループ 77"/>
            <p:cNvGrpSpPr>
              <a:grpSpLocks/>
            </p:cNvGrpSpPr>
            <p:nvPr/>
          </p:nvGrpSpPr>
          <p:grpSpPr bwMode="auto">
            <a:xfrm>
              <a:off x="6237681" y="3337725"/>
              <a:ext cx="1203360" cy="1574694"/>
              <a:chOff x="6237681" y="3337725"/>
              <a:chExt cx="1203360" cy="1574694"/>
            </a:xfrm>
          </p:grpSpPr>
          <p:sp>
            <p:nvSpPr>
              <p:cNvPr id="48" name="アーチ 53"/>
              <p:cNvSpPr/>
              <p:nvPr/>
            </p:nvSpPr>
            <p:spPr>
              <a:xfrm rot="20827674">
                <a:off x="6249252" y="3649138"/>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49" name="アーチ 54"/>
              <p:cNvSpPr/>
              <p:nvPr/>
            </p:nvSpPr>
            <p:spPr>
              <a:xfrm rot="10027674">
                <a:off x="6394482" y="3593097"/>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0" name="アーチ 55"/>
              <p:cNvSpPr/>
              <p:nvPr/>
            </p:nvSpPr>
            <p:spPr>
              <a:xfrm rot="20827674">
                <a:off x="6546551" y="3555585"/>
                <a:ext cx="154064" cy="174519"/>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1" name="アーチ 56"/>
              <p:cNvSpPr/>
              <p:nvPr/>
            </p:nvSpPr>
            <p:spPr>
              <a:xfrm rot="20827674">
                <a:off x="6847779" y="3486653"/>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2" name="アーチ 57"/>
              <p:cNvSpPr/>
              <p:nvPr/>
            </p:nvSpPr>
            <p:spPr>
              <a:xfrm rot="10027674">
                <a:off x="6694270" y="3510306"/>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3" name="アーチ 58"/>
              <p:cNvSpPr/>
              <p:nvPr/>
            </p:nvSpPr>
            <p:spPr>
              <a:xfrm rot="10027674">
                <a:off x="6992174" y="3430803"/>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4" name="アーチ 59"/>
              <p:cNvSpPr/>
              <p:nvPr/>
            </p:nvSpPr>
            <p:spPr>
              <a:xfrm rot="20827674">
                <a:off x="7143202" y="3396290"/>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5" name="アーチ 60"/>
              <p:cNvSpPr/>
              <p:nvPr/>
            </p:nvSpPr>
            <p:spPr>
              <a:xfrm rot="10027674">
                <a:off x="7286977" y="3337725"/>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6" name="アーチ 66"/>
              <p:cNvSpPr/>
              <p:nvPr/>
            </p:nvSpPr>
            <p:spPr>
              <a:xfrm rot="1385887">
                <a:off x="6237681" y="4387837"/>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7" name="アーチ 67"/>
              <p:cNvSpPr/>
              <p:nvPr/>
            </p:nvSpPr>
            <p:spPr>
              <a:xfrm rot="12185887">
                <a:off x="6388136" y="4427784"/>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8" name="アーチ 68"/>
              <p:cNvSpPr/>
              <p:nvPr/>
            </p:nvSpPr>
            <p:spPr>
              <a:xfrm rot="1385887">
                <a:off x="6531061" y="4486037"/>
                <a:ext cx="154064" cy="174519"/>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59" name="アーチ 69"/>
              <p:cNvSpPr/>
              <p:nvPr/>
            </p:nvSpPr>
            <p:spPr>
              <a:xfrm rot="1385887">
                <a:off x="6817520" y="4607888"/>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60" name="アーチ 70"/>
              <p:cNvSpPr/>
              <p:nvPr/>
            </p:nvSpPr>
            <p:spPr>
              <a:xfrm rot="12185887">
                <a:off x="6679388" y="4536865"/>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61" name="アーチ 71"/>
              <p:cNvSpPr/>
              <p:nvPr/>
            </p:nvSpPr>
            <p:spPr>
              <a:xfrm rot="12185887">
                <a:off x="6967187" y="4647500"/>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62" name="アーチ 72"/>
              <p:cNvSpPr/>
              <p:nvPr/>
            </p:nvSpPr>
            <p:spPr>
              <a:xfrm rot="1385887">
                <a:off x="7109689" y="4708276"/>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sp>
            <p:nvSpPr>
              <p:cNvPr id="63" name="アーチ 73"/>
              <p:cNvSpPr/>
              <p:nvPr/>
            </p:nvSpPr>
            <p:spPr>
              <a:xfrm rot="12185887">
                <a:off x="7260448" y="4745326"/>
                <a:ext cx="154064" cy="167093"/>
              </a:xfrm>
              <a:prstGeom prst="blockArc">
                <a:avLst>
                  <a:gd name="adj1" fmla="val 10800000"/>
                  <a:gd name="adj2" fmla="val 21193456"/>
                  <a:gd name="adj3" fmla="val 0"/>
                </a:avLst>
              </a:prstGeom>
              <a:ln w="25400" cap="flat" cmpd="sng" algn="ctr">
                <a:solidFill>
                  <a:schemeClr val="accent1">
                    <a:lumMod val="75000"/>
                  </a:schemeClr>
                </a:solidFill>
                <a:prstDash val="solid"/>
                <a:round/>
                <a:headEnd type="none" w="med" len="med"/>
                <a:tailEnd type="none" w="med" len="med"/>
              </a:ln>
              <a:scene3d>
                <a:camera prst="orthographicFront">
                  <a:rot lat="0" lon="0" rev="120000"/>
                </a:camera>
                <a:lightRig rig="threePt" dir="t"/>
              </a:scene3d>
            </p:spPr>
            <p:style>
              <a:lnRef idx="1">
                <a:schemeClr val="accent2"/>
              </a:lnRef>
              <a:fillRef idx="3">
                <a:schemeClr val="accent2"/>
              </a:fillRef>
              <a:effectRef idx="2">
                <a:schemeClr val="accent2"/>
              </a:effectRef>
              <a:fontRef idx="minor">
                <a:schemeClr val="lt1"/>
              </a:fontRef>
            </p:style>
            <p:txBody>
              <a:bodyPr anchor="ctr"/>
              <a:lstStyle/>
              <a:p>
                <a:pPr algn="ctr">
                  <a:defRPr/>
                </a:pPr>
                <a:endParaRPr lang="ja-JP" altLang="en-US">
                  <a:solidFill>
                    <a:schemeClr val="tx1"/>
                  </a:solidFill>
                </a:endParaRPr>
              </a:p>
            </p:txBody>
          </p:sp>
        </p:grpSp>
        <p:cxnSp>
          <p:nvCxnSpPr>
            <p:cNvPr id="47" name="直線コネクタ 75"/>
            <p:cNvCxnSpPr/>
            <p:nvPr/>
          </p:nvCxnSpPr>
          <p:spPr>
            <a:xfrm rot="16200000" flipH="1">
              <a:off x="5880177" y="4096086"/>
              <a:ext cx="705160" cy="6351"/>
            </a:xfrm>
            <a:prstGeom prst="line">
              <a:avLst/>
            </a:prstGeom>
            <a:ln w="25400" cap="flat" cmpd="sng" algn="ctr">
              <a:solidFill>
                <a:schemeClr val="accent1">
                  <a:lumMod val="75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
        <p:nvSpPr>
          <p:cNvPr id="64" name="テキスト ボックス 79"/>
          <p:cNvSpPr txBox="1">
            <a:spLocks noChangeArrowheads="1"/>
          </p:cNvSpPr>
          <p:nvPr/>
        </p:nvSpPr>
        <p:spPr bwMode="auto">
          <a:xfrm>
            <a:off x="5270500" y="4679950"/>
            <a:ext cx="426243" cy="400110"/>
          </a:xfrm>
          <a:prstGeom prst="rect">
            <a:avLst/>
          </a:prstGeom>
          <a:noFill/>
          <a:ln w="9525">
            <a:noFill/>
            <a:miter lim="800000"/>
            <a:headEnd/>
            <a:tailEnd/>
          </a:ln>
        </p:spPr>
        <p:txBody>
          <a:bodyPr wrap="none">
            <a:prstTxWarp prst="textNoShape">
              <a:avLst/>
            </a:prstTxWarp>
            <a:spAutoFit/>
          </a:bodyPr>
          <a:lstStyle/>
          <a:p>
            <a:r>
              <a:rPr lang="en-US" altLang="ja-JP" dirty="0">
                <a:solidFill>
                  <a:srgbClr val="0000FF"/>
                </a:solidFill>
              </a:rPr>
              <a:t>e</a:t>
            </a:r>
            <a:r>
              <a:rPr lang="en-US" altLang="ja-JP" baseline="30000" dirty="0">
                <a:solidFill>
                  <a:srgbClr val="0000FF"/>
                </a:solidFill>
                <a:latin typeface="Symbol" pitchFamily="-84" charset="2"/>
                <a:ea typeface="Symbol" pitchFamily="-84" charset="2"/>
                <a:cs typeface="Symbol" pitchFamily="-84" charset="2"/>
              </a:rPr>
              <a:t>-</a:t>
            </a:r>
            <a:endParaRPr lang="ja-JP" altLang="en-US" baseline="30000" dirty="0">
              <a:solidFill>
                <a:srgbClr val="0000FF"/>
              </a:solidFill>
              <a:latin typeface="Symbol" pitchFamily="-84" charset="2"/>
              <a:ea typeface="Symbol" pitchFamily="-84" charset="2"/>
              <a:cs typeface="Symbol" pitchFamily="-84" charset="2"/>
            </a:endParaRPr>
          </a:p>
        </p:txBody>
      </p:sp>
      <p:sp>
        <p:nvSpPr>
          <p:cNvPr id="65" name="テキスト ボックス 80"/>
          <p:cNvSpPr txBox="1">
            <a:spLocks noChangeArrowheads="1"/>
          </p:cNvSpPr>
          <p:nvPr/>
        </p:nvSpPr>
        <p:spPr bwMode="auto">
          <a:xfrm>
            <a:off x="5232400" y="3067050"/>
            <a:ext cx="421151" cy="400110"/>
          </a:xfrm>
          <a:prstGeom prst="rect">
            <a:avLst/>
          </a:prstGeom>
          <a:noFill/>
          <a:ln w="9525">
            <a:noFill/>
            <a:miter lim="800000"/>
            <a:headEnd/>
            <a:tailEnd/>
          </a:ln>
        </p:spPr>
        <p:txBody>
          <a:bodyPr wrap="none">
            <a:prstTxWarp prst="textNoShape">
              <a:avLst/>
            </a:prstTxWarp>
            <a:spAutoFit/>
          </a:bodyPr>
          <a:lstStyle/>
          <a:p>
            <a:r>
              <a:rPr lang="en-US" altLang="ja-JP" dirty="0">
                <a:solidFill>
                  <a:srgbClr val="0000FF"/>
                </a:solidFill>
              </a:rPr>
              <a:t>e</a:t>
            </a:r>
            <a:r>
              <a:rPr lang="en-US" altLang="ja-JP" baseline="30000" dirty="0">
                <a:solidFill>
                  <a:srgbClr val="0000FF"/>
                </a:solidFill>
                <a:latin typeface="Symbol" pitchFamily="-84" charset="2"/>
                <a:ea typeface="Symbol" pitchFamily="-84" charset="2"/>
                <a:cs typeface="Symbol" pitchFamily="-84" charset="2"/>
              </a:rPr>
              <a:t>+</a:t>
            </a:r>
            <a:endParaRPr lang="ja-JP" altLang="en-US" baseline="30000" dirty="0">
              <a:solidFill>
                <a:srgbClr val="0000FF"/>
              </a:solidFill>
              <a:latin typeface="Symbol" pitchFamily="-84" charset="2"/>
              <a:ea typeface="Symbol" pitchFamily="-84" charset="2"/>
              <a:cs typeface="Symbol" pitchFamily="-84" charset="2"/>
            </a:endParaRPr>
          </a:p>
        </p:txBody>
      </p:sp>
      <p:sp>
        <p:nvSpPr>
          <p:cNvPr id="66" name="テキスト ボックス 81"/>
          <p:cNvSpPr txBox="1">
            <a:spLocks noChangeArrowheads="1"/>
          </p:cNvSpPr>
          <p:nvPr/>
        </p:nvSpPr>
        <p:spPr bwMode="auto">
          <a:xfrm>
            <a:off x="7696200" y="3187700"/>
            <a:ext cx="458212" cy="338554"/>
          </a:xfrm>
          <a:prstGeom prst="rect">
            <a:avLst/>
          </a:prstGeom>
          <a:noFill/>
          <a:ln w="9525">
            <a:noFill/>
            <a:miter lim="800000"/>
            <a:headEnd/>
            <a:tailEnd/>
          </a:ln>
        </p:spPr>
        <p:txBody>
          <a:bodyPr wrap="none">
            <a:prstTxWarp prst="textNoShape">
              <a:avLst/>
            </a:prstTxWarp>
            <a:spAutoFit/>
          </a:bodyPr>
          <a:lstStyle/>
          <a:p>
            <a:r>
              <a:rPr lang="en-US" altLang="ja-JP" sz="1600" dirty="0">
                <a:solidFill>
                  <a:srgbClr val="FF0000"/>
                </a:solidFill>
              </a:rPr>
              <a:t>W</a:t>
            </a:r>
            <a:r>
              <a:rPr lang="en-US" altLang="ja-JP" sz="1600" baseline="30000" dirty="0">
                <a:solidFill>
                  <a:srgbClr val="FF0000"/>
                </a:solidFill>
              </a:rPr>
              <a:t>+</a:t>
            </a:r>
            <a:endParaRPr lang="ja-JP" altLang="en-US" sz="1600" baseline="30000" dirty="0">
              <a:solidFill>
                <a:srgbClr val="FF0000"/>
              </a:solidFill>
              <a:latin typeface="Symbol" pitchFamily="-84" charset="2"/>
              <a:ea typeface="Symbol" pitchFamily="-84" charset="2"/>
              <a:cs typeface="Symbol" pitchFamily="-84" charset="2"/>
            </a:endParaRPr>
          </a:p>
        </p:txBody>
      </p:sp>
      <p:sp>
        <p:nvSpPr>
          <p:cNvPr id="67" name="テキスト ボックス 82"/>
          <p:cNvSpPr txBox="1">
            <a:spLocks noChangeArrowheads="1"/>
          </p:cNvSpPr>
          <p:nvPr/>
        </p:nvSpPr>
        <p:spPr bwMode="auto">
          <a:xfrm>
            <a:off x="7683500" y="4730750"/>
            <a:ext cx="454025" cy="338138"/>
          </a:xfrm>
          <a:prstGeom prst="rect">
            <a:avLst/>
          </a:prstGeom>
          <a:noFill/>
          <a:ln w="9525">
            <a:noFill/>
            <a:miter lim="800000"/>
            <a:headEnd/>
            <a:tailEnd/>
          </a:ln>
        </p:spPr>
        <p:txBody>
          <a:bodyPr wrap="none">
            <a:prstTxWarp prst="textNoShape">
              <a:avLst/>
            </a:prstTxWarp>
            <a:spAutoFit/>
          </a:bodyPr>
          <a:lstStyle/>
          <a:p>
            <a:r>
              <a:rPr lang="en-US" altLang="ja-JP" sz="1600" dirty="0">
                <a:solidFill>
                  <a:srgbClr val="FF0000"/>
                </a:solidFill>
              </a:rPr>
              <a:t>W</a:t>
            </a:r>
            <a:r>
              <a:rPr lang="en-US" altLang="ja-JP" sz="1600" baseline="30000" dirty="0">
                <a:solidFill>
                  <a:srgbClr val="FF0000"/>
                </a:solidFill>
                <a:latin typeface="Symbol" pitchFamily="-84" charset="2"/>
                <a:ea typeface="Symbol" pitchFamily="-84" charset="2"/>
                <a:cs typeface="Symbol" pitchFamily="-84" charset="2"/>
              </a:rPr>
              <a:t>-</a:t>
            </a:r>
            <a:endParaRPr lang="ja-JP" altLang="en-US" sz="1600" baseline="30000" dirty="0">
              <a:solidFill>
                <a:srgbClr val="FF0000"/>
              </a:solidFill>
              <a:latin typeface="Symbol" pitchFamily="-84" charset="2"/>
              <a:ea typeface="Symbol" pitchFamily="-84" charset="2"/>
              <a:cs typeface="Symbol" pitchFamily="-84" charset="2"/>
            </a:endParaRPr>
          </a:p>
        </p:txBody>
      </p:sp>
      <p:pic>
        <p:nvPicPr>
          <p:cNvPr id="68" name="Picture 5"/>
          <p:cNvPicPr>
            <a:picLocks noChangeAspect="1" noChangeArrowheads="1"/>
          </p:cNvPicPr>
          <p:nvPr/>
        </p:nvPicPr>
        <p:blipFill>
          <a:blip r:embed="rId2"/>
          <a:srcRect/>
          <a:stretch>
            <a:fillRect/>
          </a:stretch>
        </p:blipFill>
        <p:spPr>
          <a:xfrm>
            <a:off x="107504" y="4221088"/>
            <a:ext cx="4434656" cy="2448425"/>
          </a:xfrm>
          <a:prstGeom prst="rect">
            <a:avLst/>
          </a:prstGeom>
        </p:spPr>
      </p:pic>
      <p:sp>
        <p:nvSpPr>
          <p:cNvPr id="69" name="テキスト ボックス 84"/>
          <p:cNvSpPr txBox="1">
            <a:spLocks noChangeArrowheads="1"/>
          </p:cNvSpPr>
          <p:nvPr/>
        </p:nvSpPr>
        <p:spPr bwMode="auto">
          <a:xfrm>
            <a:off x="4853017" y="5661248"/>
            <a:ext cx="4290983" cy="707886"/>
          </a:xfrm>
          <a:prstGeom prst="rect">
            <a:avLst/>
          </a:prstGeom>
          <a:noFill/>
          <a:ln w="9525">
            <a:noFill/>
            <a:miter lim="800000"/>
            <a:headEnd/>
            <a:tailEnd/>
          </a:ln>
        </p:spPr>
        <p:txBody>
          <a:bodyPr wrap="none">
            <a:prstTxWarp prst="textNoShape">
              <a:avLst/>
            </a:prstTxWarp>
            <a:spAutoFit/>
          </a:bodyPr>
          <a:lstStyle/>
          <a:p>
            <a:r>
              <a:rPr lang="en-US" altLang="ja-JP" dirty="0">
                <a:solidFill>
                  <a:srgbClr val="FF0000"/>
                </a:solidFill>
              </a:rPr>
              <a:t>e.g. </a:t>
            </a:r>
            <a:r>
              <a:rPr lang="en-US" altLang="ja-JP" dirty="0" err="1">
                <a:solidFill>
                  <a:srgbClr val="FF0000"/>
                </a:solidFill>
              </a:rPr>
              <a:t>acoplanar</a:t>
            </a:r>
            <a:r>
              <a:rPr lang="en-US" altLang="ja-JP" dirty="0">
                <a:solidFill>
                  <a:srgbClr val="FF0000"/>
                </a:solidFill>
              </a:rPr>
              <a:t> </a:t>
            </a:r>
            <a:r>
              <a:rPr lang="en-US" altLang="ja-JP" dirty="0" err="1">
                <a:solidFill>
                  <a:srgbClr val="FF0000"/>
                </a:solidFill>
              </a:rPr>
              <a:t>muon</a:t>
            </a:r>
            <a:r>
              <a:rPr lang="en-US" altLang="ja-JP" dirty="0">
                <a:solidFill>
                  <a:srgbClr val="FF0000"/>
                </a:solidFill>
              </a:rPr>
              <a:t> pair </a:t>
            </a:r>
            <a:r>
              <a:rPr lang="en-US" altLang="ja-JP" dirty="0" err="1" smtClean="0">
                <a:solidFill>
                  <a:srgbClr val="FF0000"/>
                </a:solidFill>
              </a:rPr>
              <a:t>produciton</a:t>
            </a:r>
            <a:endParaRPr lang="en-US" altLang="ja-JP" dirty="0" smtClean="0">
              <a:solidFill>
                <a:srgbClr val="FF0000"/>
              </a:solidFill>
            </a:endParaRPr>
          </a:p>
          <a:p>
            <a:r>
              <a:rPr lang="en-US" altLang="ja-JP" dirty="0" smtClean="0">
                <a:solidFill>
                  <a:srgbClr val="FF0000"/>
                </a:solidFill>
              </a:rPr>
              <a:t>        such as </a:t>
            </a:r>
            <a:r>
              <a:rPr lang="en-US" altLang="ja-JP" dirty="0" err="1" smtClean="0">
                <a:solidFill>
                  <a:srgbClr val="FF0000"/>
                </a:solidFill>
              </a:rPr>
              <a:t>smuon</a:t>
            </a:r>
            <a:r>
              <a:rPr lang="en-US" altLang="ja-JP" dirty="0" smtClean="0">
                <a:solidFill>
                  <a:srgbClr val="FF0000"/>
                </a:solidFill>
              </a:rPr>
              <a:t> pair production</a:t>
            </a:r>
            <a:endParaRPr lang="ja-JP" altLang="en-US" dirty="0">
              <a:solidFill>
                <a:srgbClr val="FF0000"/>
              </a:solidFill>
            </a:endParaRPr>
          </a:p>
        </p:txBody>
      </p:sp>
    </p:spTree>
    <p:extLst>
      <p:ext uri="{BB962C8B-B14F-4D97-AF65-F5344CB8AC3E}">
        <p14:creationId xmlns:p14="http://schemas.microsoft.com/office/powerpoint/2010/main" val="50518464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547664" y="-171400"/>
            <a:ext cx="6934200" cy="914400"/>
          </a:xfrm>
        </p:spPr>
        <p:txBody>
          <a:bodyPr/>
          <a:lstStyle/>
          <a:p>
            <a:pPr>
              <a:defRPr/>
            </a:pPr>
            <a:r>
              <a:rPr lang="en-GB" sz="3400" dirty="0" smtClean="0">
                <a:latin typeface="Arial" charset="0"/>
                <a:cs typeface="Arial Unicode MS" charset="0"/>
              </a:rPr>
              <a:t>Brock Snowmass Summary</a:t>
            </a:r>
            <a:endParaRPr lang="en-GB" sz="3400"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12</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4" name="Picture 3"/>
          <p:cNvPicPr>
            <a:picLocks noChangeAspect="1"/>
          </p:cNvPicPr>
          <p:nvPr/>
        </p:nvPicPr>
        <p:blipFill>
          <a:blip r:embed="rId2"/>
          <a:stretch>
            <a:fillRect/>
          </a:stretch>
        </p:blipFill>
        <p:spPr>
          <a:xfrm>
            <a:off x="683568" y="764704"/>
            <a:ext cx="7772098" cy="5748114"/>
          </a:xfrm>
          <a:prstGeom prst="rect">
            <a:avLst/>
          </a:prstGeom>
        </p:spPr>
      </p:pic>
    </p:spTree>
    <p:extLst>
      <p:ext uri="{BB962C8B-B14F-4D97-AF65-F5344CB8AC3E}">
        <p14:creationId xmlns:p14="http://schemas.microsoft.com/office/powerpoint/2010/main" val="426415402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598240" y="-171400"/>
            <a:ext cx="6934200" cy="914400"/>
          </a:xfrm>
        </p:spPr>
        <p:txBody>
          <a:bodyPr/>
          <a:lstStyle/>
          <a:p>
            <a:pPr>
              <a:defRPr/>
            </a:pPr>
            <a:r>
              <a:rPr lang="en-GB" sz="3400" dirty="0" smtClean="0">
                <a:latin typeface="Arial" charset="0"/>
                <a:cs typeface="Arial Unicode MS" charset="0"/>
              </a:rPr>
              <a:t>Brock Snowmass Summary</a:t>
            </a:r>
            <a:endParaRPr lang="en-GB" sz="3400"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13</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5" name="Picture 4"/>
          <p:cNvPicPr>
            <a:picLocks noChangeAspect="1"/>
          </p:cNvPicPr>
          <p:nvPr/>
        </p:nvPicPr>
        <p:blipFill>
          <a:blip r:embed="rId2"/>
          <a:stretch>
            <a:fillRect/>
          </a:stretch>
        </p:blipFill>
        <p:spPr>
          <a:xfrm>
            <a:off x="816593" y="755899"/>
            <a:ext cx="7715847" cy="5756745"/>
          </a:xfrm>
          <a:prstGeom prst="rect">
            <a:avLst/>
          </a:prstGeom>
        </p:spPr>
      </p:pic>
    </p:spTree>
    <p:extLst>
      <p:ext uri="{BB962C8B-B14F-4D97-AF65-F5344CB8AC3E}">
        <p14:creationId xmlns:p14="http://schemas.microsoft.com/office/powerpoint/2010/main" val="161216228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475656" y="-171400"/>
            <a:ext cx="6934200" cy="914400"/>
          </a:xfrm>
        </p:spPr>
        <p:txBody>
          <a:bodyPr/>
          <a:lstStyle/>
          <a:p>
            <a:pPr>
              <a:defRPr/>
            </a:pPr>
            <a:r>
              <a:rPr lang="en-GB" dirty="0" smtClean="0">
                <a:latin typeface="Arial" charset="0"/>
                <a:cs typeface="Arial Unicode MS" charset="0"/>
              </a:rPr>
              <a:t>P5 conclusions on ILC</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14</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4" name="Picture 3"/>
          <p:cNvPicPr>
            <a:picLocks noChangeAspect="1"/>
          </p:cNvPicPr>
          <p:nvPr/>
        </p:nvPicPr>
        <p:blipFill rotWithShape="1">
          <a:blip r:embed="rId2"/>
          <a:srcRect t="1940"/>
          <a:stretch/>
        </p:blipFill>
        <p:spPr>
          <a:xfrm>
            <a:off x="36512" y="3879552"/>
            <a:ext cx="9144000" cy="1925712"/>
          </a:xfrm>
          <a:prstGeom prst="rect">
            <a:avLst/>
          </a:prstGeom>
        </p:spPr>
      </p:pic>
      <p:pic>
        <p:nvPicPr>
          <p:cNvPr id="6" name="Picture 5"/>
          <p:cNvPicPr>
            <a:picLocks noChangeAspect="1"/>
          </p:cNvPicPr>
          <p:nvPr/>
        </p:nvPicPr>
        <p:blipFill rotWithShape="1">
          <a:blip r:embed="rId3"/>
          <a:srcRect t="3817"/>
          <a:stretch/>
        </p:blipFill>
        <p:spPr>
          <a:xfrm>
            <a:off x="-251520" y="1604516"/>
            <a:ext cx="9144000" cy="1824484"/>
          </a:xfrm>
          <a:prstGeom prst="rect">
            <a:avLst/>
          </a:prstGeom>
        </p:spPr>
      </p:pic>
    </p:spTree>
    <p:extLst>
      <p:ext uri="{BB962C8B-B14F-4D97-AF65-F5344CB8AC3E}">
        <p14:creationId xmlns:p14="http://schemas.microsoft.com/office/powerpoint/2010/main" val="319457805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447800" y="66328"/>
            <a:ext cx="6934200" cy="914400"/>
          </a:xfrm>
        </p:spPr>
        <p:txBody>
          <a:bodyPr/>
          <a:lstStyle/>
          <a:p>
            <a:pPr>
              <a:defRPr/>
            </a:pPr>
            <a:r>
              <a:rPr lang="en-GB" dirty="0" smtClean="0">
                <a:latin typeface="Arial" charset="0"/>
                <a:cs typeface="Arial Unicode MS" charset="0"/>
              </a:rPr>
              <a:t>ILC Physics Case </a:t>
            </a:r>
            <a:br>
              <a:rPr lang="en-GB" dirty="0" smtClean="0">
                <a:latin typeface="Arial" charset="0"/>
                <a:cs typeface="Arial Unicode MS" charset="0"/>
              </a:rPr>
            </a:br>
            <a:r>
              <a:rPr lang="en-GB" dirty="0" smtClean="0">
                <a:latin typeface="Arial" charset="0"/>
                <a:cs typeface="Arial Unicode MS" charset="0"/>
              </a:rPr>
              <a:t>Summary</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15</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4" name="Picture 3"/>
          <p:cNvPicPr>
            <a:picLocks noChangeAspect="1"/>
          </p:cNvPicPr>
          <p:nvPr/>
        </p:nvPicPr>
        <p:blipFill rotWithShape="1">
          <a:blip r:embed="rId2"/>
          <a:srcRect l="5972" t="11131" r="5695" b="16848"/>
          <a:stretch/>
        </p:blipFill>
        <p:spPr>
          <a:xfrm>
            <a:off x="107504" y="1412776"/>
            <a:ext cx="8957159" cy="4464496"/>
          </a:xfrm>
          <a:prstGeom prst="rect">
            <a:avLst/>
          </a:prstGeom>
        </p:spPr>
      </p:pic>
    </p:spTree>
    <p:extLst>
      <p:ext uri="{BB962C8B-B14F-4D97-AF65-F5344CB8AC3E}">
        <p14:creationId xmlns:p14="http://schemas.microsoft.com/office/powerpoint/2010/main" val="252605136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 name="Shape 82"/>
          <p:cNvSpPr/>
          <p:nvPr/>
        </p:nvSpPr>
        <p:spPr>
          <a:xfrm>
            <a:off x="4673577" y="952500"/>
            <a:ext cx="4252766" cy="5074828"/>
          </a:xfrm>
          <a:prstGeom prst="rect">
            <a:avLst/>
          </a:prstGeom>
          <a:solidFill>
            <a:srgbClr val="F5F5F5"/>
          </a:solidFill>
          <a:ln w="12700">
            <a:miter lim="400000"/>
          </a:ln>
        </p:spPr>
        <p:txBody>
          <a:bodyPr lIns="0" tIns="0" rIns="0" bIns="0" anchor="ctr"/>
          <a:lstStyle/>
          <a:p>
            <a:pPr marR="28572" algn="ctr" defTabSz="642882">
              <a:defRPr>
                <a:uFill>
                  <a:solidFill/>
                </a:uFill>
              </a:defRPr>
            </a:pPr>
            <a:endParaRPr kumimoji="0" sz="3000" kern="0">
              <a:solidFill>
                <a:sysClr val="windowText" lastClr="000000"/>
              </a:solidFill>
              <a:uFill>
                <a:solidFill/>
              </a:uFill>
              <a:latin typeface="ヒラギノ角ゴ Pro W3"/>
              <a:ea typeface="ヒラギノ角ゴ Pro W3"/>
              <a:cs typeface="ヒラギノ角ゴ Pro W3"/>
              <a:sym typeface="ヒラギノ角ゴ Pro W3"/>
            </a:endParaRPr>
          </a:p>
        </p:txBody>
      </p:sp>
      <p:sp>
        <p:nvSpPr>
          <p:cNvPr id="83" name="Shape 83"/>
          <p:cNvSpPr/>
          <p:nvPr/>
        </p:nvSpPr>
        <p:spPr>
          <a:xfrm>
            <a:off x="251520" y="947664"/>
            <a:ext cx="4422057" cy="4962675"/>
          </a:xfrm>
          <a:prstGeom prst="rect">
            <a:avLst/>
          </a:prstGeom>
          <a:solidFill>
            <a:srgbClr val="F5F5F5"/>
          </a:solidFill>
          <a:ln w="12700">
            <a:miter lim="400000"/>
          </a:ln>
        </p:spPr>
        <p:txBody>
          <a:bodyPr lIns="0" tIns="0" rIns="0" bIns="0" anchor="ctr"/>
          <a:lstStyle/>
          <a:p>
            <a:pPr marR="28572" algn="ctr" defTabSz="642882">
              <a:defRPr>
                <a:uFill>
                  <a:solidFill/>
                </a:uFill>
              </a:defRPr>
            </a:pPr>
            <a:endParaRPr kumimoji="0" sz="3000" kern="0">
              <a:solidFill>
                <a:sysClr val="windowText" lastClr="000000"/>
              </a:solidFill>
              <a:uFill>
                <a:solidFill/>
              </a:uFill>
              <a:latin typeface="ヒラギノ角ゴ Pro W3"/>
              <a:ea typeface="ヒラギノ角ゴ Pro W3"/>
              <a:cs typeface="ヒラギノ角ゴ Pro W3"/>
              <a:sym typeface="ヒラギノ角ゴ Pro W3"/>
            </a:endParaRPr>
          </a:p>
        </p:txBody>
      </p:sp>
      <p:sp>
        <p:nvSpPr>
          <p:cNvPr id="84" name="Shape 84"/>
          <p:cNvSpPr>
            <a:spLocks noGrp="1"/>
          </p:cNvSpPr>
          <p:nvPr>
            <p:ph type="title"/>
          </p:nvPr>
        </p:nvSpPr>
        <p:spPr>
          <a:xfrm>
            <a:off x="518864" y="91678"/>
            <a:ext cx="8229600" cy="673026"/>
          </a:xfrm>
          <a:prstGeom prst="rect">
            <a:avLst/>
          </a:prstGeom>
        </p:spPr>
        <p:txBody>
          <a:bodyPr lIns="0" tIns="0" rIns="0" bIns="0">
            <a:noAutofit/>
          </a:bodyPr>
          <a:lstStyle/>
          <a:p>
            <a:pPr lvl="0">
              <a:defRPr sz="1800">
                <a:uFillTx/>
              </a:defRPr>
            </a:pPr>
            <a:r>
              <a:rPr sz="2800" b="1" i="1" dirty="0">
                <a:uFill>
                  <a:solidFill>
                    <a:srgbClr val="FF2600"/>
                  </a:solidFill>
                </a:uFill>
                <a:latin typeface="Helvetica Neue"/>
                <a:ea typeface="Helvetica Neue"/>
                <a:cs typeface="Helvetica Neue"/>
                <a:sym typeface="Helvetica Neue"/>
              </a:rPr>
              <a:t>2 Detector </a:t>
            </a:r>
            <a:r>
              <a:rPr sz="2800" b="1" i="1" dirty="0" smtClean="0">
                <a:uFill>
                  <a:solidFill>
                    <a:srgbClr val="FF2600"/>
                  </a:solidFill>
                </a:uFill>
                <a:latin typeface="Helvetica Neue"/>
                <a:ea typeface="Helvetica Neue"/>
                <a:cs typeface="Helvetica Neue"/>
                <a:sym typeface="Helvetica Neue"/>
              </a:rPr>
              <a:t>Concepts:</a:t>
            </a:r>
            <a:r>
              <a:rPr lang="en-GB" sz="2800" b="1" i="1" dirty="0" smtClean="0">
                <a:uFill>
                  <a:solidFill>
                    <a:srgbClr val="FF2600"/>
                  </a:solidFill>
                </a:uFill>
                <a:latin typeface="Helvetica Neue"/>
                <a:ea typeface="Helvetica Neue"/>
                <a:cs typeface="Helvetica Neue"/>
                <a:sym typeface="Helvetica Neue"/>
              </a:rPr>
              <a:t/>
            </a:r>
            <a:br>
              <a:rPr lang="en-GB" sz="2800" b="1" i="1" dirty="0" smtClean="0">
                <a:uFill>
                  <a:solidFill>
                    <a:srgbClr val="FF2600"/>
                  </a:solidFill>
                </a:uFill>
                <a:latin typeface="Helvetica Neue"/>
                <a:ea typeface="Helvetica Neue"/>
                <a:cs typeface="Helvetica Neue"/>
                <a:sym typeface="Helvetica Neue"/>
              </a:rPr>
            </a:br>
            <a:r>
              <a:rPr sz="2800" b="1" i="1" dirty="0" smtClean="0">
                <a:solidFill>
                  <a:srgbClr val="FF2600"/>
                </a:solidFill>
                <a:uFill>
                  <a:solidFill>
                    <a:srgbClr val="FF2600"/>
                  </a:solidFill>
                </a:uFill>
                <a:latin typeface="Helvetica Neue"/>
                <a:ea typeface="Helvetica Neue"/>
                <a:cs typeface="Helvetica Neue"/>
                <a:sym typeface="Helvetica Neue"/>
              </a:rPr>
              <a:t>D</a:t>
            </a:r>
            <a:r>
              <a:rPr sz="2800" b="1" i="1" dirty="0" smtClean="0">
                <a:latin typeface="Helvetica Neue"/>
                <a:ea typeface="Helvetica Neue"/>
                <a:cs typeface="Helvetica Neue"/>
                <a:sym typeface="Helvetica Neue"/>
              </a:rPr>
              <a:t>etailed </a:t>
            </a:r>
            <a:r>
              <a:rPr sz="2800" b="1" i="1" dirty="0">
                <a:solidFill>
                  <a:srgbClr val="FF2600"/>
                </a:solidFill>
                <a:uFill>
                  <a:solidFill>
                    <a:srgbClr val="FF2600"/>
                  </a:solidFill>
                </a:uFill>
                <a:latin typeface="Helvetica Neue"/>
                <a:ea typeface="Helvetica Neue"/>
                <a:cs typeface="Helvetica Neue"/>
                <a:sym typeface="Helvetica Neue"/>
              </a:rPr>
              <a:t>B</a:t>
            </a:r>
            <a:r>
              <a:rPr sz="2800" b="1" i="1" dirty="0">
                <a:latin typeface="Helvetica Neue"/>
                <a:ea typeface="Helvetica Neue"/>
                <a:cs typeface="Helvetica Neue"/>
                <a:sym typeface="Helvetica Neue"/>
              </a:rPr>
              <a:t>aseline </a:t>
            </a:r>
            <a:r>
              <a:rPr sz="2800" b="1" i="1" dirty="0">
                <a:solidFill>
                  <a:srgbClr val="FF2600"/>
                </a:solidFill>
                <a:uFill>
                  <a:solidFill>
                    <a:srgbClr val="FF2600"/>
                  </a:solidFill>
                </a:uFill>
                <a:latin typeface="Helvetica Neue"/>
                <a:ea typeface="Helvetica Neue"/>
                <a:cs typeface="Helvetica Neue"/>
                <a:sym typeface="Helvetica Neue"/>
              </a:rPr>
              <a:t>D</a:t>
            </a:r>
            <a:r>
              <a:rPr sz="2800" b="1" i="1" dirty="0">
                <a:latin typeface="Helvetica Neue"/>
                <a:ea typeface="Helvetica Neue"/>
                <a:cs typeface="Helvetica Neue"/>
                <a:sym typeface="Helvetica Neue"/>
              </a:rPr>
              <a:t>esign</a:t>
            </a:r>
          </a:p>
        </p:txBody>
      </p:sp>
      <p:sp>
        <p:nvSpPr>
          <p:cNvPr id="2" name="スライド番号プレースホルダー 1"/>
          <p:cNvSpPr>
            <a:spLocks noGrp="1"/>
          </p:cNvSpPr>
          <p:nvPr>
            <p:ph type="sldNum" sz="quarter" idx="12"/>
          </p:nvPr>
        </p:nvSpPr>
        <p:spPr/>
        <p:txBody>
          <a:bodyPr/>
          <a:lstStyle/>
          <a:p>
            <a:fld id="{86CB4B4D-7CA3-9044-876B-883B54F8677D}" type="slidenum">
              <a:rPr lang="en-US" altLang="ja-JP" smtClean="0"/>
              <a:pPr/>
              <a:t>16</a:t>
            </a:fld>
            <a:endParaRPr lang="en-US" altLang="ja-JP"/>
          </a:p>
        </p:txBody>
      </p:sp>
      <p:pic>
        <p:nvPicPr>
          <p:cNvPr id="85" name="image4.jpeg"/>
          <p:cNvPicPr/>
          <p:nvPr/>
        </p:nvPicPr>
        <p:blipFill>
          <a:blip r:embed="rId3" cstate="email">
            <a:extLst>
              <a:ext uri="{28A0092B-C50C-407E-A947-70E740481C1C}">
                <a14:useLocalDpi xmlns:a14="http://schemas.microsoft.com/office/drawing/2010/main"/>
              </a:ext>
            </a:extLst>
          </a:blip>
          <a:stretch>
            <a:fillRect/>
          </a:stretch>
        </p:blipFill>
        <p:spPr>
          <a:xfrm>
            <a:off x="1157346" y="1099469"/>
            <a:ext cx="2478550" cy="1846931"/>
          </a:xfrm>
          <a:prstGeom prst="rect">
            <a:avLst/>
          </a:prstGeom>
          <a:ln w="12700">
            <a:solidFill>
              <a:srgbClr val="8EB4E3"/>
            </a:solidFill>
            <a:miter lim="400000"/>
          </a:ln>
        </p:spPr>
      </p:pic>
      <p:pic>
        <p:nvPicPr>
          <p:cNvPr id="86" name="image5.png"/>
          <p:cNvPicPr/>
          <p:nvPr/>
        </p:nvPicPr>
        <p:blipFill>
          <a:blip r:embed="rId4" cstate="email">
            <a:extLst>
              <a:ext uri="{28A0092B-C50C-407E-A947-70E740481C1C}">
                <a14:useLocalDpi xmlns:a14="http://schemas.microsoft.com/office/drawing/2010/main"/>
              </a:ext>
            </a:extLst>
          </a:blip>
          <a:stretch>
            <a:fillRect/>
          </a:stretch>
        </p:blipFill>
        <p:spPr>
          <a:xfrm>
            <a:off x="5825067" y="1134911"/>
            <a:ext cx="1964265" cy="1811489"/>
          </a:xfrm>
          <a:prstGeom prst="rect">
            <a:avLst/>
          </a:prstGeom>
          <a:ln w="12700">
            <a:solidFill>
              <a:schemeClr val="tx2">
                <a:lumMod val="40000"/>
                <a:lumOff val="60000"/>
              </a:schemeClr>
            </a:solidFill>
            <a:miter lim="400000"/>
          </a:ln>
        </p:spPr>
      </p:pic>
      <p:sp>
        <p:nvSpPr>
          <p:cNvPr id="87" name="Shape 87"/>
          <p:cNvSpPr/>
          <p:nvPr/>
        </p:nvSpPr>
        <p:spPr>
          <a:xfrm>
            <a:off x="328389" y="999010"/>
            <a:ext cx="528390" cy="49244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marR="40639" indent="39687" defTabSz="914400">
              <a:defRPr b="1" i="1">
                <a:uFill>
                  <a:solidFill/>
                </a:uFill>
                <a:latin typeface="Helvetica Neue"/>
                <a:ea typeface="Helvetica Neue"/>
                <a:cs typeface="Helvetica Neue"/>
                <a:sym typeface="Helvetica Neue"/>
              </a:defRPr>
            </a:lvl1pPr>
          </a:lstStyle>
          <a:p>
            <a:pPr algn="ctr">
              <a:defRPr sz="1800" b="0" i="0">
                <a:uFillTx/>
              </a:defRPr>
            </a:pPr>
            <a:r>
              <a:rPr kumimoji="0" sz="3200" i="0" kern="0" dirty="0">
                <a:solidFill>
                  <a:sysClr val="windowText" lastClr="000000"/>
                </a:solidFill>
                <a:uFillTx/>
                <a:latin typeface="+mn-lt"/>
              </a:rPr>
              <a:t>ILD</a:t>
            </a:r>
          </a:p>
        </p:txBody>
      </p:sp>
      <p:sp>
        <p:nvSpPr>
          <p:cNvPr id="88" name="Shape 88"/>
          <p:cNvSpPr/>
          <p:nvPr/>
        </p:nvSpPr>
        <p:spPr>
          <a:xfrm>
            <a:off x="4947673" y="999010"/>
            <a:ext cx="535203" cy="492443"/>
          </a:xfrm>
          <a:prstGeom prst="rect">
            <a:avLst/>
          </a:prstGeom>
          <a:ln w="12700">
            <a:miter lim="400000"/>
          </a:ln>
          <a:extLst>
            <a:ext uri="{C572A759-6A51-4108-AA02-DFA0A04FC94B}">
              <ma14:wrappingTextBoxFlag xmlns:ma14="http://schemas.microsoft.com/office/mac/drawingml/2011/main" val="1"/>
            </a:ext>
          </a:extLst>
        </p:spPr>
        <p:txBody>
          <a:bodyPr wrap="none" lIns="0" tIns="0" rIns="0" bIns="0">
            <a:spAutoFit/>
          </a:bodyPr>
          <a:lstStyle>
            <a:lvl1pPr marR="40639" indent="39687" defTabSz="914400">
              <a:defRPr b="1" i="1">
                <a:uFill>
                  <a:solidFill/>
                </a:uFill>
                <a:latin typeface="Helvetica Neue"/>
                <a:ea typeface="Helvetica Neue"/>
                <a:cs typeface="Helvetica Neue"/>
                <a:sym typeface="Helvetica Neue"/>
              </a:defRPr>
            </a:lvl1pPr>
          </a:lstStyle>
          <a:p>
            <a:pPr algn="ctr">
              <a:defRPr sz="1800" b="0" i="0">
                <a:uFillTx/>
              </a:defRPr>
            </a:pPr>
            <a:r>
              <a:rPr kumimoji="0" sz="3200" i="0" kern="0" dirty="0">
                <a:solidFill>
                  <a:sysClr val="windowText" lastClr="000000"/>
                </a:solidFill>
                <a:uFillTx/>
                <a:latin typeface="+mn-lt"/>
              </a:rPr>
              <a:t>SiD</a:t>
            </a:r>
          </a:p>
        </p:txBody>
      </p:sp>
      <p:sp>
        <p:nvSpPr>
          <p:cNvPr id="89" name="Shape 89"/>
          <p:cNvSpPr/>
          <p:nvPr/>
        </p:nvSpPr>
        <p:spPr>
          <a:xfrm>
            <a:off x="279402" y="3068960"/>
            <a:ext cx="4436613" cy="1431674"/>
          </a:xfrm>
          <a:prstGeom prst="rect">
            <a:avLst/>
          </a:prstGeom>
          <a:solidFill>
            <a:srgbClr val="CCFFCC"/>
          </a:solidFill>
          <a:ln w="12700">
            <a:solidFill>
              <a:srgbClr val="008000"/>
            </a:solidFill>
            <a:miter lim="400000"/>
          </a:ln>
          <a:extLst>
            <a:ext uri="{C572A759-6A51-4108-AA02-DFA0A04FC94B}">
              <ma14:wrappingTextBoxFlag xmlns:ma14="http://schemas.microsoft.com/office/mac/drawingml/2011/main" val="1"/>
            </a:ext>
          </a:extLst>
        </p:spPr>
        <p:txBody>
          <a:bodyPr wrap="square" lIns="0" tIns="0" rIns="0" bIns="0">
            <a:spAutoFit/>
          </a:bodyPr>
          <a:lstStyle/>
          <a:p>
            <a:pPr marL="267665" marR="28572" indent="-239761" defTabSz="642882">
              <a:lnSpc>
                <a:spcPct val="90000"/>
              </a:lnSpc>
              <a:spcBef>
                <a:spcPts val="352"/>
              </a:spcBef>
              <a:buClr>
                <a:srgbClr val="FF2600"/>
              </a:buClr>
              <a:buSzPct val="100000"/>
              <a:buFont typeface="Arial"/>
              <a:buChar char="•"/>
              <a:defRPr sz="1800"/>
            </a:pPr>
            <a:r>
              <a:rPr kumimoji="0" sz="1800" kern="0" dirty="0">
                <a:solidFill>
                  <a:srgbClr val="FF2600"/>
                </a:solidFill>
                <a:uFill>
                  <a:solidFill>
                    <a:srgbClr val="FF2600"/>
                  </a:solidFill>
                </a:uFill>
                <a:ea typeface="Helvetica Neue Medium"/>
                <a:cs typeface="Helvetica Neue Medium"/>
                <a:sym typeface="Helvetica Neue Medium"/>
              </a:rPr>
              <a:t>Large R </a:t>
            </a:r>
            <a:r>
              <a:rPr kumimoji="0" sz="1800" kern="0" dirty="0">
                <a:solidFill>
                  <a:srgbClr val="275D90"/>
                </a:solidFill>
                <a:uFill>
                  <a:solidFill>
                    <a:srgbClr val="275D90"/>
                  </a:solidFill>
                </a:uFill>
                <a:ea typeface="Helvetica Neue Medium"/>
                <a:cs typeface="Helvetica Neue Medium"/>
                <a:sym typeface="Helvetica Neue Medium"/>
              </a:rPr>
              <a:t>with TPC tracker</a:t>
            </a:r>
          </a:p>
          <a:p>
            <a:pPr marL="922929" marR="28572" lvl="1" indent="-437825" defTabSz="642882">
              <a:lnSpc>
                <a:spcPct val="90000"/>
              </a:lnSpc>
              <a:spcBef>
                <a:spcPts val="352"/>
              </a:spcBef>
              <a:buClr>
                <a:srgbClr val="000000"/>
              </a:buClr>
              <a:buSzPct val="100000"/>
              <a:buFont typeface="Arial"/>
              <a:buChar char="–"/>
              <a:defRPr sz="1800"/>
            </a:pPr>
            <a:r>
              <a:rPr kumimoji="0" sz="1800" kern="0" dirty="0">
                <a:solidFill>
                  <a:schemeClr val="bg1">
                    <a:lumMod val="50000"/>
                  </a:schemeClr>
                </a:solidFill>
                <a:uFill>
                  <a:solidFill/>
                </a:uFill>
                <a:ea typeface="Helvetica Neue Medium"/>
                <a:cs typeface="Helvetica Neue Medium"/>
                <a:sym typeface="Helvetica Neue Medium"/>
              </a:rPr>
              <a:t>32 countries, </a:t>
            </a:r>
            <a:endParaRPr kumimoji="0" lang="en-US" sz="1800" kern="0" dirty="0" smtClean="0">
              <a:solidFill>
                <a:schemeClr val="bg1">
                  <a:lumMod val="50000"/>
                </a:schemeClr>
              </a:solidFill>
              <a:uFill>
                <a:solidFill/>
              </a:uFill>
              <a:ea typeface="Helvetica Neue Medium"/>
              <a:cs typeface="Helvetica Neue Medium"/>
              <a:sym typeface="Helvetica Neue Medium"/>
            </a:endParaRPr>
          </a:p>
          <a:p>
            <a:pPr marL="922929" marR="28572" lvl="1" indent="-437825" defTabSz="642882">
              <a:lnSpc>
                <a:spcPct val="90000"/>
              </a:lnSpc>
              <a:spcBef>
                <a:spcPts val="352"/>
              </a:spcBef>
              <a:buClr>
                <a:srgbClr val="000000"/>
              </a:buClr>
              <a:buSzPct val="100000"/>
              <a:buFont typeface="Arial"/>
              <a:buChar char="–"/>
              <a:defRPr sz="1800"/>
            </a:pPr>
            <a:r>
              <a:rPr kumimoji="0" sz="1800" kern="0" dirty="0" smtClean="0">
                <a:solidFill>
                  <a:schemeClr val="bg1">
                    <a:lumMod val="50000"/>
                  </a:schemeClr>
                </a:solidFill>
                <a:uFill>
                  <a:solidFill/>
                </a:uFill>
                <a:ea typeface="Helvetica Neue Medium"/>
                <a:cs typeface="Helvetica Neue Medium"/>
                <a:sym typeface="Helvetica Neue Medium"/>
              </a:rPr>
              <a:t>151 </a:t>
            </a:r>
            <a:r>
              <a:rPr kumimoji="0" sz="1800" kern="0" dirty="0">
                <a:solidFill>
                  <a:schemeClr val="bg1">
                    <a:lumMod val="50000"/>
                  </a:schemeClr>
                </a:solidFill>
                <a:uFill>
                  <a:solidFill/>
                </a:uFill>
                <a:ea typeface="Helvetica Neue Medium"/>
                <a:cs typeface="Helvetica Neue Medium"/>
                <a:sym typeface="Helvetica Neue Medium"/>
              </a:rPr>
              <a:t>institutions, </a:t>
            </a:r>
            <a:endParaRPr kumimoji="0" lang="en-US" sz="1800" kern="0" dirty="0" smtClean="0">
              <a:solidFill>
                <a:schemeClr val="bg1">
                  <a:lumMod val="50000"/>
                </a:schemeClr>
              </a:solidFill>
              <a:uFill>
                <a:solidFill/>
              </a:uFill>
              <a:ea typeface="Helvetica Neue Medium"/>
              <a:cs typeface="Helvetica Neue Medium"/>
              <a:sym typeface="Helvetica Neue Medium"/>
            </a:endParaRPr>
          </a:p>
          <a:p>
            <a:pPr marL="922929" marR="28572" lvl="1" indent="-437825" defTabSz="642882">
              <a:lnSpc>
                <a:spcPct val="90000"/>
              </a:lnSpc>
              <a:spcBef>
                <a:spcPts val="352"/>
              </a:spcBef>
              <a:buClr>
                <a:srgbClr val="000000"/>
              </a:buClr>
              <a:buSzPct val="100000"/>
              <a:buFont typeface="Arial"/>
              <a:buChar char="–"/>
              <a:defRPr sz="1800"/>
            </a:pPr>
            <a:r>
              <a:rPr kumimoji="0" sz="1800" kern="0" dirty="0" smtClean="0">
                <a:solidFill>
                  <a:schemeClr val="bg1">
                    <a:lumMod val="50000"/>
                  </a:schemeClr>
                </a:solidFill>
                <a:uFill>
                  <a:solidFill/>
                </a:uFill>
                <a:ea typeface="Helvetica Neue Medium"/>
                <a:cs typeface="Helvetica Neue Medium"/>
                <a:sym typeface="Helvetica Neue Medium"/>
              </a:rPr>
              <a:t>~</a:t>
            </a:r>
            <a:r>
              <a:rPr kumimoji="0" sz="1800" kern="0" dirty="0">
                <a:solidFill>
                  <a:schemeClr val="bg1">
                    <a:lumMod val="50000"/>
                  </a:schemeClr>
                </a:solidFill>
                <a:uFill>
                  <a:solidFill/>
                </a:uFill>
                <a:ea typeface="Helvetica Neue Medium"/>
                <a:cs typeface="Helvetica Neue Medium"/>
                <a:sym typeface="Helvetica Neue Medium"/>
              </a:rPr>
              <a:t>700 members</a:t>
            </a:r>
          </a:p>
          <a:p>
            <a:pPr marL="267665" marR="28572" indent="-239761" defTabSz="642882">
              <a:lnSpc>
                <a:spcPct val="90000"/>
              </a:lnSpc>
              <a:spcBef>
                <a:spcPts val="352"/>
              </a:spcBef>
              <a:buClr>
                <a:srgbClr val="FF2600"/>
              </a:buClr>
              <a:buSzPct val="100000"/>
              <a:buFont typeface="Arial"/>
              <a:buChar char="–"/>
              <a:defRPr sz="1800"/>
            </a:pPr>
            <a:r>
              <a:rPr kumimoji="0" sz="1800" kern="0" dirty="0" smtClean="0">
                <a:solidFill>
                  <a:srgbClr val="FF2600"/>
                </a:solidFill>
                <a:uFill>
                  <a:solidFill>
                    <a:srgbClr val="FF2600"/>
                  </a:solidFill>
                </a:uFill>
                <a:ea typeface="Helvetica Neue Medium"/>
                <a:cs typeface="Helvetica Neue Medium"/>
                <a:sym typeface="Helvetica Neue Medium"/>
              </a:rPr>
              <a:t>B</a:t>
            </a:r>
            <a:r>
              <a:rPr kumimoji="0" sz="1800" kern="0" dirty="0">
                <a:solidFill>
                  <a:srgbClr val="FF2600"/>
                </a:solidFill>
                <a:uFill>
                  <a:solidFill>
                    <a:srgbClr val="FF2600"/>
                  </a:solidFill>
                </a:uFill>
                <a:ea typeface="Helvetica Neue Medium"/>
                <a:cs typeface="Helvetica Neue Medium"/>
                <a:sym typeface="Helvetica Neue Medium"/>
              </a:rPr>
              <a:t>=3.5T</a:t>
            </a:r>
            <a:r>
              <a:rPr kumimoji="0" sz="1800" kern="0" dirty="0">
                <a:solidFill>
                  <a:sysClr val="windowText" lastClr="000000"/>
                </a:solidFill>
                <a:uFill>
                  <a:solidFill/>
                </a:uFill>
                <a:ea typeface="Helvetica Neue Medium"/>
                <a:cs typeface="Helvetica Neue Medium"/>
                <a:sym typeface="Helvetica Neue Medium"/>
              </a:rPr>
              <a:t>, </a:t>
            </a:r>
            <a:r>
              <a:rPr kumimoji="0" sz="1800" kern="0" dirty="0" smtClean="0">
                <a:solidFill>
                  <a:sysClr val="windowText" lastClr="000000"/>
                </a:solidFill>
                <a:uFill>
                  <a:solidFill/>
                </a:uFill>
                <a:ea typeface="Helvetica Neue Medium"/>
                <a:cs typeface="Helvetica Neue Medium"/>
                <a:sym typeface="Helvetica Neue Medium"/>
              </a:rPr>
              <a:t>TPC+Si trackers</a:t>
            </a:r>
            <a:r>
              <a:rPr kumimoji="0" lang="en-US" sz="1800" kern="0" dirty="0" smtClean="0">
                <a:solidFill>
                  <a:sysClr val="windowText" lastClr="000000"/>
                </a:solidFill>
                <a:uFill>
                  <a:solidFill/>
                </a:uFill>
                <a:ea typeface="Helvetica Neue Medium"/>
                <a:cs typeface="Helvetica Neue Medium"/>
                <a:sym typeface="Helvetica Neue Medium"/>
              </a:rPr>
              <a:t>, </a:t>
            </a:r>
            <a:r>
              <a:rPr kumimoji="0" sz="1800" kern="0" dirty="0" smtClean="0">
                <a:solidFill>
                  <a:sysClr val="windowText" lastClr="000000"/>
                </a:solidFill>
                <a:uFill>
                  <a:solidFill/>
                </a:uFill>
                <a:ea typeface="Helvetica Neue Medium"/>
                <a:cs typeface="Helvetica Neue Medium"/>
                <a:sym typeface="Helvetica Neue Medium"/>
              </a:rPr>
              <a:t>ECal</a:t>
            </a:r>
            <a:r>
              <a:rPr kumimoji="0" lang="en-US" sz="1800" kern="0" dirty="0" smtClean="0">
                <a:solidFill>
                  <a:srgbClr val="000000"/>
                </a:solidFill>
                <a:uFill>
                  <a:solidFill/>
                </a:uFill>
                <a:ea typeface="Helvetica Neue Medium"/>
                <a:cs typeface="Helvetica Neue Medium"/>
                <a:sym typeface="Helvetica Neue Medium"/>
              </a:rPr>
              <a:t>(</a:t>
            </a:r>
            <a:r>
              <a:rPr kumimoji="0" sz="1800" kern="0" dirty="0" smtClean="0">
                <a:solidFill>
                  <a:srgbClr val="000000"/>
                </a:solidFill>
                <a:uFill>
                  <a:solidFill>
                    <a:srgbClr val="FF2600"/>
                  </a:solidFill>
                </a:uFill>
                <a:ea typeface="Helvetica Neue Medium"/>
                <a:cs typeface="Helvetica Neue Medium"/>
                <a:sym typeface="Helvetica Neue Medium"/>
              </a:rPr>
              <a:t>R</a:t>
            </a:r>
            <a:r>
              <a:rPr kumimoji="0" sz="1800" kern="0" dirty="0">
                <a:solidFill>
                  <a:srgbClr val="000000"/>
                </a:solidFill>
                <a:uFill>
                  <a:solidFill>
                    <a:srgbClr val="FF2600"/>
                  </a:solidFill>
                </a:uFill>
                <a:ea typeface="Helvetica Neue Medium"/>
                <a:cs typeface="Helvetica Neue Medium"/>
                <a:sym typeface="Helvetica Neue Medium"/>
              </a:rPr>
              <a:t>=</a:t>
            </a:r>
            <a:r>
              <a:rPr kumimoji="0" sz="1800" kern="0" dirty="0" smtClean="0">
                <a:solidFill>
                  <a:srgbClr val="000000"/>
                </a:solidFill>
                <a:uFill>
                  <a:solidFill>
                    <a:srgbClr val="FF2600"/>
                  </a:solidFill>
                </a:uFill>
                <a:ea typeface="Helvetica Neue Medium"/>
                <a:cs typeface="Helvetica Neue Medium"/>
                <a:sym typeface="Helvetica Neue Medium"/>
              </a:rPr>
              <a:t>1.8m</a:t>
            </a:r>
            <a:r>
              <a:rPr kumimoji="0" lang="en-US" sz="1800" kern="0" dirty="0" smtClean="0">
                <a:solidFill>
                  <a:srgbClr val="000000"/>
                </a:solidFill>
                <a:uFill>
                  <a:solidFill>
                    <a:srgbClr val="FF2600"/>
                  </a:solidFill>
                </a:uFill>
                <a:ea typeface="Helvetica Neue Medium"/>
                <a:cs typeface="Helvetica Neue Medium"/>
                <a:sym typeface="Helvetica Neue Medium"/>
              </a:rPr>
              <a:t>)</a:t>
            </a:r>
            <a:endParaRPr kumimoji="0" sz="1800" kern="0" dirty="0">
              <a:solidFill>
                <a:srgbClr val="000000"/>
              </a:solidFill>
              <a:uFill>
                <a:solidFill>
                  <a:srgbClr val="FF2600"/>
                </a:solidFill>
              </a:uFill>
              <a:ea typeface="Helvetica Neue Medium"/>
              <a:cs typeface="Helvetica Neue Medium"/>
              <a:sym typeface="Helvetica Neue Medium"/>
            </a:endParaRPr>
          </a:p>
        </p:txBody>
      </p:sp>
      <p:sp>
        <p:nvSpPr>
          <p:cNvPr id="90" name="Shape 90"/>
          <p:cNvSpPr/>
          <p:nvPr/>
        </p:nvSpPr>
        <p:spPr>
          <a:xfrm>
            <a:off x="4804321" y="3068960"/>
            <a:ext cx="4136474" cy="1431674"/>
          </a:xfrm>
          <a:prstGeom prst="rect">
            <a:avLst/>
          </a:prstGeom>
          <a:solidFill>
            <a:srgbClr val="CCFFCC"/>
          </a:solidFill>
          <a:ln w="12700">
            <a:solidFill>
              <a:srgbClr val="008000"/>
            </a:solidFill>
            <a:miter lim="400000"/>
          </a:ln>
          <a:extLst>
            <a:ext uri="{C572A759-6A51-4108-AA02-DFA0A04FC94B}">
              <ma14:wrappingTextBoxFlag xmlns:ma14="http://schemas.microsoft.com/office/mac/drawingml/2011/main" val="1"/>
            </a:ext>
          </a:extLst>
        </p:spPr>
        <p:txBody>
          <a:bodyPr wrap="square" lIns="0" tIns="0" rIns="0" bIns="0">
            <a:spAutoFit/>
          </a:bodyPr>
          <a:lstStyle/>
          <a:p>
            <a:pPr marL="267665" marR="28572" indent="-239761" defTabSz="642882">
              <a:lnSpc>
                <a:spcPct val="90000"/>
              </a:lnSpc>
              <a:spcBef>
                <a:spcPts val="352"/>
              </a:spcBef>
              <a:buClr>
                <a:srgbClr val="FF2600"/>
              </a:buClr>
              <a:buSzPct val="100000"/>
              <a:buFont typeface="Arial"/>
              <a:buChar char="•"/>
              <a:defRPr sz="1800"/>
            </a:pPr>
            <a:r>
              <a:rPr kumimoji="0" sz="1800" kern="0" dirty="0">
                <a:solidFill>
                  <a:srgbClr val="FF2600"/>
                </a:solidFill>
                <a:uFill>
                  <a:solidFill>
                    <a:srgbClr val="FF2600"/>
                  </a:solidFill>
                </a:uFill>
                <a:ea typeface="Helvetica Neue Medium"/>
                <a:cs typeface="Helvetica Neue Medium"/>
                <a:sym typeface="Helvetica Neue Medium"/>
              </a:rPr>
              <a:t>High B </a:t>
            </a:r>
            <a:r>
              <a:rPr kumimoji="0" sz="1800" kern="0" dirty="0">
                <a:solidFill>
                  <a:srgbClr val="275D90"/>
                </a:solidFill>
                <a:uFill>
                  <a:solidFill>
                    <a:srgbClr val="275D90"/>
                  </a:solidFill>
                </a:uFill>
                <a:ea typeface="Helvetica Neue Medium"/>
                <a:cs typeface="Helvetica Neue Medium"/>
                <a:sym typeface="Helvetica Neue Medium"/>
              </a:rPr>
              <a:t>with Si strip tracker</a:t>
            </a:r>
          </a:p>
          <a:p>
            <a:pPr marL="922929" marR="28572" lvl="1" indent="-437825" defTabSz="642882">
              <a:lnSpc>
                <a:spcPct val="90000"/>
              </a:lnSpc>
              <a:spcBef>
                <a:spcPts val="352"/>
              </a:spcBef>
              <a:buClr>
                <a:srgbClr val="000000"/>
              </a:buClr>
              <a:buSzPct val="100000"/>
              <a:buFont typeface="Arial"/>
              <a:buChar char="–"/>
              <a:defRPr sz="1800"/>
            </a:pPr>
            <a:r>
              <a:rPr kumimoji="0" sz="1800" kern="0" dirty="0">
                <a:solidFill>
                  <a:srgbClr val="7F7F7F"/>
                </a:solidFill>
                <a:uFill>
                  <a:solidFill/>
                </a:uFill>
                <a:ea typeface="Helvetica Neue Medium"/>
                <a:cs typeface="Helvetica Neue Medium"/>
                <a:sym typeface="Helvetica Neue Medium"/>
              </a:rPr>
              <a:t>18 countries, </a:t>
            </a:r>
            <a:endParaRPr kumimoji="0" lang="en-US" sz="1800" kern="0" dirty="0" smtClean="0">
              <a:solidFill>
                <a:srgbClr val="7F7F7F"/>
              </a:solidFill>
              <a:uFill>
                <a:solidFill/>
              </a:uFill>
              <a:ea typeface="Helvetica Neue Medium"/>
              <a:cs typeface="Helvetica Neue Medium"/>
              <a:sym typeface="Helvetica Neue Medium"/>
            </a:endParaRPr>
          </a:p>
          <a:p>
            <a:pPr marL="922929" marR="28572" lvl="1" indent="-437825" defTabSz="642882">
              <a:lnSpc>
                <a:spcPct val="90000"/>
              </a:lnSpc>
              <a:spcBef>
                <a:spcPts val="352"/>
              </a:spcBef>
              <a:buClr>
                <a:srgbClr val="000000"/>
              </a:buClr>
              <a:buSzPct val="100000"/>
              <a:buFont typeface="Arial"/>
              <a:buChar char="–"/>
              <a:defRPr sz="1800"/>
            </a:pPr>
            <a:r>
              <a:rPr kumimoji="0" sz="1800" kern="0" dirty="0" smtClean="0">
                <a:solidFill>
                  <a:srgbClr val="7F7F7F"/>
                </a:solidFill>
                <a:uFill>
                  <a:solidFill/>
                </a:uFill>
                <a:ea typeface="Helvetica Neue Medium"/>
                <a:cs typeface="Helvetica Neue Medium"/>
                <a:sym typeface="Helvetica Neue Medium"/>
              </a:rPr>
              <a:t>77 </a:t>
            </a:r>
            <a:r>
              <a:rPr kumimoji="0" sz="1800" kern="0" dirty="0">
                <a:solidFill>
                  <a:srgbClr val="7F7F7F"/>
                </a:solidFill>
                <a:uFill>
                  <a:solidFill/>
                </a:uFill>
                <a:ea typeface="Helvetica Neue Medium"/>
                <a:cs typeface="Helvetica Neue Medium"/>
                <a:sym typeface="Helvetica Neue Medium"/>
              </a:rPr>
              <a:t>institutions, </a:t>
            </a:r>
            <a:endParaRPr kumimoji="0" lang="en-US" sz="1800" kern="0" dirty="0" smtClean="0">
              <a:solidFill>
                <a:srgbClr val="7F7F7F"/>
              </a:solidFill>
              <a:uFill>
                <a:solidFill/>
              </a:uFill>
              <a:ea typeface="Helvetica Neue Medium"/>
              <a:cs typeface="Helvetica Neue Medium"/>
              <a:sym typeface="Helvetica Neue Medium"/>
            </a:endParaRPr>
          </a:p>
          <a:p>
            <a:pPr marL="922929" marR="28572" lvl="1" indent="-437825" defTabSz="642882">
              <a:lnSpc>
                <a:spcPct val="90000"/>
              </a:lnSpc>
              <a:spcBef>
                <a:spcPts val="352"/>
              </a:spcBef>
              <a:buClr>
                <a:srgbClr val="000000"/>
              </a:buClr>
              <a:buSzPct val="100000"/>
              <a:buFont typeface="Arial"/>
              <a:buChar char="–"/>
              <a:defRPr sz="1800"/>
            </a:pPr>
            <a:r>
              <a:rPr kumimoji="0" sz="1800" kern="0" dirty="0" smtClean="0">
                <a:solidFill>
                  <a:srgbClr val="7F7F7F"/>
                </a:solidFill>
                <a:uFill>
                  <a:solidFill/>
                </a:uFill>
                <a:ea typeface="Helvetica Neue Medium"/>
                <a:cs typeface="Helvetica Neue Medium"/>
                <a:sym typeface="Helvetica Neue Medium"/>
              </a:rPr>
              <a:t>~</a:t>
            </a:r>
            <a:r>
              <a:rPr kumimoji="0" sz="1800" kern="0" dirty="0">
                <a:solidFill>
                  <a:srgbClr val="7F7F7F"/>
                </a:solidFill>
                <a:uFill>
                  <a:solidFill/>
                </a:uFill>
                <a:ea typeface="Helvetica Neue Medium"/>
                <a:cs typeface="Helvetica Neue Medium"/>
                <a:sym typeface="Helvetica Neue Medium"/>
              </a:rPr>
              <a:t>240 members</a:t>
            </a:r>
          </a:p>
          <a:p>
            <a:pPr marL="267665" marR="28572" indent="-239761" defTabSz="642882">
              <a:lnSpc>
                <a:spcPct val="90000"/>
              </a:lnSpc>
              <a:spcBef>
                <a:spcPts val="352"/>
              </a:spcBef>
              <a:buClr>
                <a:srgbClr val="FF2600"/>
              </a:buClr>
              <a:buSzPct val="100000"/>
              <a:buFont typeface="Arial"/>
              <a:buChar char="–"/>
              <a:defRPr sz="1800"/>
            </a:pPr>
            <a:r>
              <a:rPr kumimoji="0" sz="1800" kern="0" dirty="0" smtClean="0">
                <a:solidFill>
                  <a:srgbClr val="FF2600"/>
                </a:solidFill>
                <a:uFill>
                  <a:solidFill>
                    <a:srgbClr val="FF2600"/>
                  </a:solidFill>
                </a:uFill>
                <a:ea typeface="Helvetica Neue Medium"/>
                <a:cs typeface="Helvetica Neue Medium"/>
                <a:sym typeface="Helvetica Neue Medium"/>
              </a:rPr>
              <a:t>B</a:t>
            </a:r>
            <a:r>
              <a:rPr kumimoji="0" sz="1800" kern="0" dirty="0">
                <a:solidFill>
                  <a:srgbClr val="FF2600"/>
                </a:solidFill>
                <a:uFill>
                  <a:solidFill>
                    <a:srgbClr val="FF2600"/>
                  </a:solidFill>
                </a:uFill>
                <a:ea typeface="Helvetica Neue Medium"/>
                <a:cs typeface="Helvetica Neue Medium"/>
                <a:sym typeface="Helvetica Neue Medium"/>
              </a:rPr>
              <a:t>=5T</a:t>
            </a:r>
            <a:r>
              <a:rPr kumimoji="0" sz="1800" kern="0" dirty="0">
                <a:solidFill>
                  <a:srgbClr val="275D90"/>
                </a:solidFill>
                <a:uFill>
                  <a:solidFill>
                    <a:srgbClr val="275D90"/>
                  </a:solidFill>
                </a:uFill>
                <a:ea typeface="Helvetica Neue Medium"/>
                <a:cs typeface="Helvetica Neue Medium"/>
                <a:sym typeface="Helvetica Neue Medium"/>
              </a:rPr>
              <a:t>, Si only </a:t>
            </a:r>
            <a:r>
              <a:rPr kumimoji="0" sz="1800" kern="0" dirty="0" smtClean="0">
                <a:solidFill>
                  <a:srgbClr val="275D90"/>
                </a:solidFill>
                <a:uFill>
                  <a:solidFill>
                    <a:srgbClr val="275D90"/>
                  </a:solidFill>
                </a:uFill>
                <a:ea typeface="Helvetica Neue Medium"/>
                <a:cs typeface="Helvetica Neue Medium"/>
                <a:sym typeface="Helvetica Neue Medium"/>
              </a:rPr>
              <a:t>tracker</a:t>
            </a:r>
            <a:r>
              <a:rPr kumimoji="0" lang="en-US" sz="1800" kern="0" dirty="0" smtClean="0">
                <a:solidFill>
                  <a:srgbClr val="275D90"/>
                </a:solidFill>
                <a:uFill>
                  <a:solidFill>
                    <a:srgbClr val="275D90"/>
                  </a:solidFill>
                </a:uFill>
                <a:ea typeface="Helvetica Neue Medium"/>
                <a:cs typeface="Helvetica Neue Medium"/>
                <a:sym typeface="Helvetica Neue Medium"/>
              </a:rPr>
              <a:t>, </a:t>
            </a:r>
            <a:r>
              <a:rPr kumimoji="0" sz="1800" kern="0" dirty="0" smtClean="0">
                <a:solidFill>
                  <a:sysClr val="windowText" lastClr="000000"/>
                </a:solidFill>
                <a:uFill>
                  <a:solidFill/>
                </a:uFill>
                <a:ea typeface="Helvetica Neue Medium"/>
                <a:cs typeface="Helvetica Neue Medium"/>
                <a:sym typeface="Helvetica Neue Medium"/>
              </a:rPr>
              <a:t>E</a:t>
            </a:r>
            <a:r>
              <a:rPr kumimoji="0" lang="en-US" sz="1800" kern="0" dirty="0" smtClean="0">
                <a:solidFill>
                  <a:sysClr val="windowText" lastClr="000000"/>
                </a:solidFill>
                <a:uFill>
                  <a:solidFill/>
                </a:uFill>
                <a:ea typeface="Helvetica Neue Medium"/>
                <a:cs typeface="Helvetica Neue Medium"/>
                <a:sym typeface="Helvetica Neue Medium"/>
              </a:rPr>
              <a:t>c</a:t>
            </a:r>
            <a:r>
              <a:rPr kumimoji="0" sz="1800" kern="0" dirty="0" smtClean="0">
                <a:solidFill>
                  <a:sysClr val="windowText" lastClr="000000"/>
                </a:solidFill>
                <a:uFill>
                  <a:solidFill/>
                </a:uFill>
                <a:ea typeface="Helvetica Neue Medium"/>
                <a:cs typeface="Helvetica Neue Medium"/>
                <a:sym typeface="Helvetica Neue Medium"/>
              </a:rPr>
              <a:t>al</a:t>
            </a:r>
            <a:r>
              <a:rPr kumimoji="0" lang="en-US" sz="1800" kern="0" dirty="0">
                <a:solidFill>
                  <a:srgbClr val="000000"/>
                </a:solidFill>
                <a:uFill>
                  <a:solidFill/>
                </a:uFill>
                <a:ea typeface="ＭＳ Ｐゴシック"/>
                <a:cs typeface="ＭＳ Ｐゴシック"/>
                <a:sym typeface="Wingdings"/>
              </a:rPr>
              <a:t>(</a:t>
            </a:r>
            <a:r>
              <a:rPr kumimoji="0" sz="1800" kern="0" dirty="0" smtClean="0">
                <a:solidFill>
                  <a:srgbClr val="000000"/>
                </a:solidFill>
                <a:uFill>
                  <a:solidFill>
                    <a:srgbClr val="FF2600"/>
                  </a:solidFill>
                </a:uFill>
                <a:ea typeface="Helvetica Neue Medium"/>
                <a:cs typeface="Helvetica Neue Medium"/>
                <a:sym typeface="Helvetica Neue Medium"/>
              </a:rPr>
              <a:t>R</a:t>
            </a:r>
            <a:r>
              <a:rPr kumimoji="0" sz="1800" kern="0" dirty="0">
                <a:solidFill>
                  <a:srgbClr val="000000"/>
                </a:solidFill>
                <a:uFill>
                  <a:solidFill>
                    <a:srgbClr val="FF2600"/>
                  </a:solidFill>
                </a:uFill>
                <a:ea typeface="Helvetica Neue Medium"/>
                <a:cs typeface="Helvetica Neue Medium"/>
                <a:sym typeface="Helvetica Neue Medium"/>
              </a:rPr>
              <a:t>=</a:t>
            </a:r>
            <a:r>
              <a:rPr kumimoji="0" sz="1800" kern="0" dirty="0" smtClean="0">
                <a:solidFill>
                  <a:srgbClr val="000000"/>
                </a:solidFill>
                <a:uFill>
                  <a:solidFill>
                    <a:srgbClr val="FF2600"/>
                  </a:solidFill>
                </a:uFill>
                <a:ea typeface="Helvetica Neue Medium"/>
                <a:cs typeface="Helvetica Neue Medium"/>
                <a:sym typeface="Helvetica Neue Medium"/>
              </a:rPr>
              <a:t>1.27m</a:t>
            </a:r>
            <a:r>
              <a:rPr kumimoji="0" lang="en-US" sz="1800" kern="0" dirty="0" smtClean="0">
                <a:solidFill>
                  <a:srgbClr val="000000"/>
                </a:solidFill>
                <a:uFill>
                  <a:solidFill>
                    <a:srgbClr val="FF2600"/>
                  </a:solidFill>
                </a:uFill>
                <a:ea typeface="Helvetica Neue Medium"/>
                <a:cs typeface="Helvetica Neue Medium"/>
                <a:sym typeface="Helvetica Neue Medium"/>
              </a:rPr>
              <a:t>)</a:t>
            </a:r>
            <a:endParaRPr kumimoji="0" sz="1800" kern="0" dirty="0">
              <a:solidFill>
                <a:srgbClr val="000000"/>
              </a:solidFill>
              <a:uFill>
                <a:solidFill>
                  <a:srgbClr val="FF2600"/>
                </a:solidFill>
              </a:uFill>
              <a:ea typeface="Helvetica Neue Medium"/>
              <a:cs typeface="Helvetica Neue Medium"/>
              <a:sym typeface="Helvetica Neue Medium"/>
            </a:endParaRPr>
          </a:p>
        </p:txBody>
      </p:sp>
      <p:sp>
        <p:nvSpPr>
          <p:cNvPr id="3" name="日付プレースホルダー 2"/>
          <p:cNvSpPr>
            <a:spLocks noGrp="1"/>
          </p:cNvSpPr>
          <p:nvPr>
            <p:ph type="dt" sz="half" idx="10"/>
          </p:nvPr>
        </p:nvSpPr>
        <p:spPr/>
        <p:txBody>
          <a:bodyPr/>
          <a:lstStyle/>
          <a:p>
            <a:r>
              <a:rPr kumimoji="1" lang="en-GB" altLang="ja-JP" smtClean="0"/>
              <a:t>B. Foster - Natal - 10/14</a:t>
            </a:r>
            <a:endParaRPr kumimoji="1" lang="ja-JP" altLang="en-US"/>
          </a:p>
        </p:txBody>
      </p:sp>
      <p:sp>
        <p:nvSpPr>
          <p:cNvPr id="14" name="Rectangle 3"/>
          <p:cNvSpPr txBox="1">
            <a:spLocks noChangeArrowheads="1"/>
          </p:cNvSpPr>
          <p:nvPr/>
        </p:nvSpPr>
        <p:spPr>
          <a:xfrm>
            <a:off x="755576" y="4581128"/>
            <a:ext cx="7605765" cy="1872208"/>
          </a:xfrm>
          <a:prstGeom prst="rect">
            <a:avLst/>
          </a:prstGeom>
          <a:solidFill>
            <a:srgbClr val="FFFF00"/>
          </a:solidFill>
          <a:ln>
            <a:solidFill>
              <a:srgbClr val="4F81BD"/>
            </a:solidFill>
          </a:ln>
        </p:spPr>
        <p:txBody>
          <a:bodyPr>
            <a:noAutofit/>
          </a:bodyPr>
          <a:lst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lvl="1">
              <a:spcAft>
                <a:spcPct val="30000"/>
              </a:spcAft>
              <a:buFont typeface="Wingdings" charset="2"/>
              <a:buChar char="l"/>
            </a:pPr>
            <a:r>
              <a:rPr lang="en-US" altLang="ja-JP" sz="1800" dirty="0" smtClean="0">
                <a:solidFill>
                  <a:srgbClr val="3366FF"/>
                </a:solidFill>
              </a:rPr>
              <a:t>Basic requirements</a:t>
            </a:r>
            <a:r>
              <a:rPr lang="ja-JP" altLang="en-US" sz="1800" dirty="0" smtClean="0">
                <a:solidFill>
                  <a:srgbClr val="3366FF"/>
                </a:solidFill>
              </a:rPr>
              <a:t>：</a:t>
            </a:r>
            <a:endParaRPr lang="en-US" altLang="ja-JP" sz="1800" dirty="0" smtClean="0"/>
          </a:p>
          <a:p>
            <a:pPr lvl="1">
              <a:lnSpc>
                <a:spcPct val="50000"/>
              </a:lnSpc>
              <a:spcAft>
                <a:spcPct val="30000"/>
              </a:spcAft>
              <a:buFont typeface="Wingdings" charset="2"/>
              <a:buChar char="l"/>
            </a:pPr>
            <a:r>
              <a:rPr lang="en-US" altLang="ja-JP" sz="1800" dirty="0" err="1" smtClean="0"/>
              <a:t>E</a:t>
            </a:r>
            <a:r>
              <a:rPr lang="en-US" altLang="ja-JP" sz="1800" baseline="-25000" dirty="0" err="1" smtClean="0"/>
              <a:t>cm</a:t>
            </a:r>
            <a:r>
              <a:rPr lang="en-US" altLang="ja-JP" sz="1800" dirty="0" smtClean="0"/>
              <a:t> </a:t>
            </a:r>
            <a:r>
              <a:rPr lang="en-US" altLang="ja-JP" sz="1800" dirty="0">
                <a:sym typeface="Wingdings"/>
              </a:rPr>
              <a:t>: 				</a:t>
            </a:r>
            <a:r>
              <a:rPr lang="en-US" altLang="ja-JP" sz="1800" dirty="0" smtClean="0">
                <a:sym typeface="Wingdings"/>
              </a:rPr>
              <a:t>	</a:t>
            </a:r>
            <a:r>
              <a:rPr lang="en-US" altLang="ja-JP" sz="1800" b="1" dirty="0" smtClean="0">
                <a:solidFill>
                  <a:srgbClr val="FF0000"/>
                </a:solidFill>
              </a:rPr>
              <a:t>200 </a:t>
            </a:r>
            <a:r>
              <a:rPr lang="en-US" altLang="ja-JP" sz="1800" b="1" dirty="0">
                <a:solidFill>
                  <a:srgbClr val="FF0000"/>
                </a:solidFill>
              </a:rPr>
              <a:t>– 500 </a:t>
            </a:r>
            <a:r>
              <a:rPr lang="en-US" altLang="ja-JP" sz="1800" b="1" dirty="0" err="1">
                <a:solidFill>
                  <a:srgbClr val="FF0000"/>
                </a:solidFill>
              </a:rPr>
              <a:t>GeV</a:t>
            </a:r>
            <a:r>
              <a:rPr lang="en-US" altLang="ja-JP" sz="1800" b="1" dirty="0">
                <a:solidFill>
                  <a:srgbClr val="FF0000"/>
                </a:solidFill>
              </a:rPr>
              <a:t>, and the ability to scan</a:t>
            </a:r>
            <a:endParaRPr lang="en-US" altLang="ja-JP" sz="1800" dirty="0" smtClean="0"/>
          </a:p>
          <a:p>
            <a:pPr lvl="1">
              <a:lnSpc>
                <a:spcPct val="50000"/>
              </a:lnSpc>
              <a:spcAft>
                <a:spcPct val="30000"/>
              </a:spcAft>
              <a:buFont typeface="Wingdings" charset="2"/>
              <a:buChar char="l"/>
            </a:pPr>
            <a:r>
              <a:rPr lang="en-US" altLang="ja-JP" sz="1800" dirty="0" smtClean="0"/>
              <a:t>Luminosity  </a:t>
            </a:r>
            <a:r>
              <a:rPr lang="en-US" altLang="ja-JP" sz="1800" dirty="0" smtClean="0">
                <a:sym typeface="Wingdings" charset="0"/>
              </a:rPr>
              <a:t>:</a:t>
            </a:r>
            <a:r>
              <a:rPr lang="en-US" altLang="ja-JP" sz="1800" dirty="0" smtClean="0"/>
              <a:t>  				</a:t>
            </a:r>
            <a:r>
              <a:rPr lang="en-US" altLang="ja-JP" sz="1800" baseline="-8000" dirty="0" smtClean="0"/>
              <a:t>∫</a:t>
            </a:r>
            <a:r>
              <a:rPr lang="en-US" altLang="ja-JP" sz="1800" i="1" dirty="0" err="1" smtClean="0"/>
              <a:t>Ldt</a:t>
            </a:r>
            <a:r>
              <a:rPr lang="en-US" altLang="ja-JP" sz="1800" dirty="0" smtClean="0"/>
              <a:t> = 500 fb</a:t>
            </a:r>
            <a:r>
              <a:rPr lang="en-US" altLang="ja-JP" sz="1800" baseline="30000" dirty="0" smtClean="0"/>
              <a:t>-1</a:t>
            </a:r>
            <a:r>
              <a:rPr lang="en-US" altLang="ja-JP" sz="1800" dirty="0" smtClean="0"/>
              <a:t> in 4 years </a:t>
            </a:r>
            <a:endParaRPr lang="en-US" altLang="ja-JP" sz="1800" b="1" dirty="0" smtClean="0">
              <a:solidFill>
                <a:srgbClr val="FF0000"/>
              </a:solidFill>
            </a:endParaRPr>
          </a:p>
          <a:p>
            <a:pPr lvl="1">
              <a:lnSpc>
                <a:spcPct val="50000"/>
              </a:lnSpc>
              <a:spcAft>
                <a:spcPct val="30000"/>
              </a:spcAft>
              <a:buFont typeface="Wingdings" charset="2"/>
              <a:buChar char="l"/>
            </a:pPr>
            <a:r>
              <a:rPr lang="en-US" altLang="ja-JP" sz="1800" dirty="0" smtClean="0"/>
              <a:t>E stability and precision: 		&lt; 0.1%</a:t>
            </a:r>
          </a:p>
          <a:p>
            <a:pPr>
              <a:lnSpc>
                <a:spcPct val="50000"/>
              </a:lnSpc>
              <a:spcAft>
                <a:spcPct val="30000"/>
              </a:spcAft>
              <a:buFont typeface="Wingdings" charset="2"/>
              <a:buChar char="l"/>
            </a:pPr>
            <a:r>
              <a:rPr lang="en-US" altLang="ja-JP" sz="1800" dirty="0" err="1" smtClean="0">
                <a:solidFill>
                  <a:srgbClr val="3366FF"/>
                </a:solidFill>
              </a:rPr>
              <a:t>Extendability</a:t>
            </a:r>
            <a:r>
              <a:rPr lang="ja-JP" altLang="en-US" sz="1800" dirty="0" smtClean="0">
                <a:solidFill>
                  <a:srgbClr val="3366FF"/>
                </a:solidFill>
              </a:rPr>
              <a:t>：</a:t>
            </a:r>
            <a:endParaRPr lang="en-US" altLang="ja-JP" sz="1800" dirty="0" smtClean="0">
              <a:solidFill>
                <a:srgbClr val="3366FF"/>
              </a:solidFill>
            </a:endParaRPr>
          </a:p>
          <a:p>
            <a:pPr lvl="1">
              <a:lnSpc>
                <a:spcPct val="50000"/>
              </a:lnSpc>
              <a:spcAft>
                <a:spcPct val="30000"/>
              </a:spcAft>
              <a:buFont typeface="Wingdings" charset="2"/>
              <a:buChar char="l"/>
            </a:pPr>
            <a:r>
              <a:rPr lang="en-US" altLang="ja-JP" sz="1800" dirty="0" smtClean="0"/>
              <a:t>Energy upgrade: 			</a:t>
            </a:r>
            <a:r>
              <a:rPr lang="en-US" altLang="ja-JP" sz="1800" b="1" dirty="0" smtClean="0">
                <a:solidFill>
                  <a:srgbClr val="008000"/>
                </a:solidFill>
              </a:rPr>
              <a:t>500  </a:t>
            </a:r>
            <a:r>
              <a:rPr lang="en-US" altLang="ja-JP" sz="1800" b="1" dirty="0" smtClean="0">
                <a:solidFill>
                  <a:srgbClr val="008000"/>
                </a:solidFill>
                <a:sym typeface="Wingdings"/>
              </a:rPr>
              <a:t></a:t>
            </a:r>
            <a:r>
              <a:rPr lang="en-US" altLang="ja-JP" sz="1800" b="1" dirty="0" smtClean="0">
                <a:solidFill>
                  <a:srgbClr val="008000"/>
                </a:solidFill>
              </a:rPr>
              <a:t> 1,000 </a:t>
            </a:r>
            <a:r>
              <a:rPr lang="en-US" altLang="ja-JP" sz="1800" b="1" dirty="0" err="1" smtClean="0">
                <a:solidFill>
                  <a:srgbClr val="008000"/>
                </a:solidFill>
              </a:rPr>
              <a:t>GeV</a:t>
            </a:r>
            <a:endParaRPr lang="en-US" altLang="ja-JP" sz="1800" b="1" dirty="0">
              <a:solidFill>
                <a:srgbClr val="008000"/>
              </a:solidFill>
            </a:endParaRPr>
          </a:p>
        </p:txBody>
      </p:sp>
    </p:spTree>
    <p:extLst>
      <p:ext uri="{BB962C8B-B14F-4D97-AF65-F5344CB8AC3E}">
        <p14:creationId xmlns:p14="http://schemas.microsoft.com/office/powerpoint/2010/main" val="31014488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p:txBody>
          <a:bodyPr/>
          <a:lstStyle/>
          <a:p>
            <a:pPr>
              <a:defRPr/>
            </a:pPr>
            <a:r>
              <a:rPr lang="en-GB" dirty="0" smtClean="0">
                <a:latin typeface="Arial" charset="0"/>
                <a:cs typeface="Arial Unicode MS" charset="0"/>
              </a:rPr>
              <a:t>LC </a:t>
            </a:r>
            <a:r>
              <a:rPr lang="en-GB" dirty="0">
                <a:latin typeface="Arial" charset="0"/>
                <a:cs typeface="Arial Unicode MS" charset="0"/>
              </a:rPr>
              <a:t>Overview</a:t>
            </a:r>
          </a:p>
        </p:txBody>
      </p:sp>
      <p:sp>
        <p:nvSpPr>
          <p:cNvPr id="25602" name="Date Placeholder 3"/>
          <p:cNvSpPr>
            <a:spLocks noGrp="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200" smtClean="0">
                <a:solidFill>
                  <a:srgbClr val="000000"/>
                </a:solidFill>
                <a:cs typeface="Arial Unicode MS" charset="0"/>
              </a:rPr>
              <a:t>B. Foster - Natal - 10/14</a:t>
            </a:r>
            <a:endParaRPr lang="en-US" sz="1200">
              <a:solidFill>
                <a:srgbClr val="000000"/>
              </a:solidFill>
              <a:cs typeface="Arial Unicode MS" charset="0"/>
            </a:endParaRPr>
          </a:p>
        </p:txBody>
      </p:sp>
      <p:pic>
        <p:nvPicPr>
          <p:cNvPr id="25603" name="Picture 5" descr="OT0105H.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6646" y="980728"/>
            <a:ext cx="8959850" cy="5407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4" name="TextBox 6"/>
          <p:cNvSpPr txBox="1">
            <a:spLocks noChangeArrowheads="1"/>
          </p:cNvSpPr>
          <p:nvPr/>
        </p:nvSpPr>
        <p:spPr bwMode="auto">
          <a:xfrm>
            <a:off x="3338513" y="993110"/>
            <a:ext cx="17621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Damping Rings</a:t>
            </a:r>
          </a:p>
        </p:txBody>
      </p:sp>
      <p:sp>
        <p:nvSpPr>
          <p:cNvPr id="25605" name="TextBox 9"/>
          <p:cNvSpPr txBox="1">
            <a:spLocks noChangeArrowheads="1"/>
          </p:cNvSpPr>
          <p:nvPr/>
        </p:nvSpPr>
        <p:spPr bwMode="auto">
          <a:xfrm>
            <a:off x="5554663" y="775622"/>
            <a:ext cx="2139950" cy="64611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Polarised electron source</a:t>
            </a:r>
          </a:p>
        </p:txBody>
      </p:sp>
      <p:sp>
        <p:nvSpPr>
          <p:cNvPr id="25606" name="Rectangle 14"/>
          <p:cNvSpPr>
            <a:spLocks noChangeArrowheads="1"/>
          </p:cNvSpPr>
          <p:nvPr/>
        </p:nvSpPr>
        <p:spPr bwMode="auto">
          <a:xfrm>
            <a:off x="5464175" y="1407447"/>
            <a:ext cx="1160463" cy="39687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3600">
              <a:cs typeface="Arial Unicode MS" charset="0"/>
            </a:endParaRPr>
          </a:p>
        </p:txBody>
      </p:sp>
      <p:cxnSp>
        <p:nvCxnSpPr>
          <p:cNvPr id="25607" name="Straight Arrow Connector 11"/>
          <p:cNvCxnSpPr>
            <a:cxnSpLocks noChangeShapeType="1"/>
          </p:cNvCxnSpPr>
          <p:nvPr/>
        </p:nvCxnSpPr>
        <p:spPr bwMode="auto">
          <a:xfrm>
            <a:off x="5965825" y="1361410"/>
            <a:ext cx="0" cy="136048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08" name="TextBox 15"/>
          <p:cNvSpPr txBox="1">
            <a:spLocks noChangeArrowheads="1"/>
          </p:cNvSpPr>
          <p:nvPr/>
        </p:nvSpPr>
        <p:spPr bwMode="auto">
          <a:xfrm>
            <a:off x="2601913" y="4711035"/>
            <a:ext cx="1279525" cy="92392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Polarised positron</a:t>
            </a:r>
            <a:br>
              <a:rPr lang="en-GB"/>
            </a:br>
            <a:r>
              <a:rPr lang="en-GB"/>
              <a:t>source</a:t>
            </a:r>
          </a:p>
        </p:txBody>
      </p:sp>
      <p:sp>
        <p:nvSpPr>
          <p:cNvPr id="25609" name="Rectangle 18"/>
          <p:cNvSpPr>
            <a:spLocks noChangeArrowheads="1"/>
          </p:cNvSpPr>
          <p:nvPr/>
        </p:nvSpPr>
        <p:spPr bwMode="auto">
          <a:xfrm>
            <a:off x="2940050" y="4314160"/>
            <a:ext cx="398463" cy="396875"/>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3600">
              <a:cs typeface="Arial Unicode MS" charset="0"/>
            </a:endParaRPr>
          </a:p>
        </p:txBody>
      </p:sp>
      <p:cxnSp>
        <p:nvCxnSpPr>
          <p:cNvPr id="25610" name="Straight Arrow Connector 17"/>
          <p:cNvCxnSpPr>
            <a:cxnSpLocks noChangeShapeType="1"/>
          </p:cNvCxnSpPr>
          <p:nvPr/>
        </p:nvCxnSpPr>
        <p:spPr bwMode="auto">
          <a:xfrm flipV="1">
            <a:off x="3197225" y="4099847"/>
            <a:ext cx="0" cy="611188"/>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5611" name="Straight Arrow Connector 20"/>
          <p:cNvCxnSpPr>
            <a:cxnSpLocks noChangeShapeType="1"/>
          </p:cNvCxnSpPr>
          <p:nvPr/>
        </p:nvCxnSpPr>
        <p:spPr bwMode="auto">
          <a:xfrm flipH="1" flipV="1">
            <a:off x="3871913" y="3890297"/>
            <a:ext cx="546100" cy="842963"/>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12" name="Rectangle 22"/>
          <p:cNvSpPr>
            <a:spLocks noChangeArrowheads="1"/>
          </p:cNvSpPr>
          <p:nvPr/>
        </p:nvSpPr>
        <p:spPr bwMode="auto">
          <a:xfrm>
            <a:off x="3871913" y="2018635"/>
            <a:ext cx="565150" cy="366712"/>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3600">
              <a:cs typeface="Arial Unicode MS" charset="0"/>
            </a:endParaRPr>
          </a:p>
        </p:txBody>
      </p:sp>
      <p:cxnSp>
        <p:nvCxnSpPr>
          <p:cNvPr id="25613" name="Straight Arrow Connector 8"/>
          <p:cNvCxnSpPr>
            <a:cxnSpLocks noChangeShapeType="1"/>
          </p:cNvCxnSpPr>
          <p:nvPr/>
        </p:nvCxnSpPr>
        <p:spPr bwMode="auto">
          <a:xfrm>
            <a:off x="4146550" y="1407447"/>
            <a:ext cx="0" cy="97790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14" name="Rectangle 23"/>
          <p:cNvSpPr>
            <a:spLocks noChangeArrowheads="1"/>
          </p:cNvSpPr>
          <p:nvPr/>
        </p:nvSpPr>
        <p:spPr bwMode="auto">
          <a:xfrm>
            <a:off x="560388" y="3120360"/>
            <a:ext cx="566737" cy="366712"/>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GB" sz="3600">
              <a:cs typeface="Arial Unicode MS" charset="0"/>
            </a:endParaRPr>
          </a:p>
        </p:txBody>
      </p:sp>
      <p:cxnSp>
        <p:nvCxnSpPr>
          <p:cNvPr id="25615" name="Straight Arrow Connector 24"/>
          <p:cNvCxnSpPr>
            <a:cxnSpLocks noChangeShapeType="1"/>
          </p:cNvCxnSpPr>
          <p:nvPr/>
        </p:nvCxnSpPr>
        <p:spPr bwMode="auto">
          <a:xfrm>
            <a:off x="835025" y="2544097"/>
            <a:ext cx="0" cy="1555750"/>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16" name="TextBox 26"/>
          <p:cNvSpPr txBox="1">
            <a:spLocks noChangeArrowheads="1"/>
          </p:cNvSpPr>
          <p:nvPr/>
        </p:nvSpPr>
        <p:spPr bwMode="auto">
          <a:xfrm>
            <a:off x="244475" y="1897985"/>
            <a:ext cx="3094038"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Ring to Main Linac (RTML)</a:t>
            </a:r>
          </a:p>
          <a:p>
            <a:r>
              <a:rPr lang="en-GB"/>
              <a:t>(inc. bunch compressors)</a:t>
            </a:r>
          </a:p>
        </p:txBody>
      </p:sp>
      <p:sp>
        <p:nvSpPr>
          <p:cNvPr id="25617" name="TextBox 25"/>
          <p:cNvSpPr txBox="1">
            <a:spLocks noChangeArrowheads="1"/>
          </p:cNvSpPr>
          <p:nvPr/>
        </p:nvSpPr>
        <p:spPr bwMode="auto">
          <a:xfrm>
            <a:off x="1068388" y="5677822"/>
            <a:ext cx="1919436"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dirty="0">
                <a:solidFill>
                  <a:srgbClr val="0000FF"/>
                </a:solidFill>
              </a:rPr>
              <a:t>e- Main </a:t>
            </a:r>
            <a:r>
              <a:rPr lang="en-GB" dirty="0" err="1">
                <a:solidFill>
                  <a:srgbClr val="0000FF"/>
                </a:solidFill>
              </a:rPr>
              <a:t>Linac</a:t>
            </a:r>
            <a:endParaRPr lang="en-GB" dirty="0">
              <a:solidFill>
                <a:srgbClr val="0000FF"/>
              </a:solidFill>
            </a:endParaRPr>
          </a:p>
        </p:txBody>
      </p:sp>
      <p:cxnSp>
        <p:nvCxnSpPr>
          <p:cNvPr id="25618" name="Straight Arrow Connector 29"/>
          <p:cNvCxnSpPr>
            <a:cxnSpLocks noChangeShapeType="1"/>
          </p:cNvCxnSpPr>
          <p:nvPr/>
        </p:nvCxnSpPr>
        <p:spPr bwMode="auto">
          <a:xfrm>
            <a:off x="2820988" y="2544097"/>
            <a:ext cx="803275" cy="942975"/>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cxnSp>
        <p:nvCxnSpPr>
          <p:cNvPr id="25619" name="Straight Arrow Connector 30"/>
          <p:cNvCxnSpPr>
            <a:cxnSpLocks noChangeShapeType="1"/>
          </p:cNvCxnSpPr>
          <p:nvPr/>
        </p:nvCxnSpPr>
        <p:spPr bwMode="auto">
          <a:xfrm flipH="1" flipV="1">
            <a:off x="4644008" y="3861048"/>
            <a:ext cx="16892" cy="872213"/>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20" name="TextBox 21"/>
          <p:cNvSpPr txBox="1">
            <a:spLocks noChangeArrowheads="1"/>
          </p:cNvSpPr>
          <p:nvPr/>
        </p:nvSpPr>
        <p:spPr bwMode="auto">
          <a:xfrm>
            <a:off x="3851920" y="4433222"/>
            <a:ext cx="1968500" cy="92233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dirty="0"/>
              <a:t>Beam Delivery System (BDS) &amp; physics detectors</a:t>
            </a:r>
          </a:p>
        </p:txBody>
      </p:sp>
      <p:cxnSp>
        <p:nvCxnSpPr>
          <p:cNvPr id="25621" name="Straight Arrow Connector 31"/>
          <p:cNvCxnSpPr>
            <a:cxnSpLocks noChangeShapeType="1"/>
          </p:cNvCxnSpPr>
          <p:nvPr/>
        </p:nvCxnSpPr>
        <p:spPr bwMode="auto">
          <a:xfrm flipV="1">
            <a:off x="1858963" y="4314160"/>
            <a:ext cx="0" cy="1363662"/>
          </a:xfrm>
          <a:prstGeom prst="straightConnector1">
            <a:avLst/>
          </a:prstGeom>
          <a:noFill/>
          <a:ln w="9525">
            <a:solidFill>
              <a:srgbClr val="0000FF"/>
            </a:solidFill>
            <a:round/>
            <a:headEnd/>
            <a:tailEnd type="arrow" w="med" len="med"/>
          </a:ln>
          <a:extLst>
            <a:ext uri="{909E8E84-426E-40dd-AFC4-6F175D3DCCD1}">
              <a14:hiddenFill xmlns:a14="http://schemas.microsoft.com/office/drawing/2010/main">
                <a:noFill/>
              </a14:hiddenFill>
            </a:ext>
          </a:extLst>
        </p:spPr>
      </p:cxnSp>
      <p:sp>
        <p:nvSpPr>
          <p:cNvPr id="25622" name="TextBox 32"/>
          <p:cNvSpPr txBox="1">
            <a:spLocks noChangeArrowheads="1"/>
          </p:cNvSpPr>
          <p:nvPr/>
        </p:nvSpPr>
        <p:spPr bwMode="auto">
          <a:xfrm>
            <a:off x="7020272" y="1517768"/>
            <a:ext cx="1872208" cy="40011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dirty="0">
                <a:solidFill>
                  <a:srgbClr val="008000"/>
                </a:solidFill>
              </a:rPr>
              <a:t>e+ Main </a:t>
            </a:r>
            <a:r>
              <a:rPr lang="en-GB" dirty="0" err="1">
                <a:solidFill>
                  <a:srgbClr val="008000"/>
                </a:solidFill>
              </a:rPr>
              <a:t>Linac</a:t>
            </a:r>
            <a:endParaRPr lang="en-GB" dirty="0">
              <a:solidFill>
                <a:srgbClr val="008000"/>
              </a:solidFill>
            </a:endParaRPr>
          </a:p>
        </p:txBody>
      </p:sp>
      <p:cxnSp>
        <p:nvCxnSpPr>
          <p:cNvPr id="25623" name="Straight Arrow Connector 33"/>
          <p:cNvCxnSpPr>
            <a:cxnSpLocks noChangeShapeType="1"/>
          </p:cNvCxnSpPr>
          <p:nvPr/>
        </p:nvCxnSpPr>
        <p:spPr bwMode="auto">
          <a:xfrm>
            <a:off x="7668344" y="1845870"/>
            <a:ext cx="0" cy="720080"/>
          </a:xfrm>
          <a:prstGeom prst="straightConnector1">
            <a:avLst/>
          </a:prstGeom>
          <a:noFill/>
          <a:ln w="9525">
            <a:solidFill>
              <a:srgbClr val="008000"/>
            </a:solidFill>
            <a:round/>
            <a:headEnd/>
            <a:tailEnd type="arrow" w="med" len="med"/>
          </a:ln>
          <a:extLst>
            <a:ext uri="{909E8E84-426E-40dd-AFC4-6F175D3DCCD1}">
              <a14:hiddenFill xmlns:a14="http://schemas.microsoft.com/office/drawing/2010/main">
                <a:noFill/>
              </a14:hiddenFill>
            </a:ext>
          </a:extLst>
        </p:spPr>
      </p:cxnSp>
      <p:sp>
        <p:nvSpPr>
          <p:cNvPr id="39" name="TextBox 38"/>
          <p:cNvSpPr txBox="1"/>
          <p:nvPr/>
        </p:nvSpPr>
        <p:spPr>
          <a:xfrm>
            <a:off x="4716016" y="4175175"/>
            <a:ext cx="914400" cy="261937"/>
          </a:xfrm>
          <a:prstGeom prst="rect">
            <a:avLst/>
          </a:prstGeom>
          <a:solidFill>
            <a:schemeClr val="bg1"/>
          </a:solidFill>
        </p:spPr>
        <p:txBody>
          <a:bodyPr>
            <a:spAutoFit/>
          </a:bodyPr>
          <a:lstStyle/>
          <a:p>
            <a:pPr>
              <a:defRPr/>
            </a:pPr>
            <a:r>
              <a:rPr lang="en-GB" sz="1050" dirty="0"/>
              <a:t>Beam dump</a:t>
            </a:r>
          </a:p>
        </p:txBody>
      </p:sp>
      <p:cxnSp>
        <p:nvCxnSpPr>
          <p:cNvPr id="25625" name="Straight Arrow Connector 35"/>
          <p:cNvCxnSpPr>
            <a:cxnSpLocks noChangeShapeType="1"/>
            <a:stCxn id="39" idx="0"/>
          </p:cNvCxnSpPr>
          <p:nvPr/>
        </p:nvCxnSpPr>
        <p:spPr bwMode="auto">
          <a:xfrm flipV="1">
            <a:off x="5173216" y="3750598"/>
            <a:ext cx="132210" cy="424577"/>
          </a:xfrm>
          <a:prstGeom prst="straightConnector1">
            <a:avLst/>
          </a:prstGeom>
          <a:noFill/>
          <a:ln w="9525">
            <a:solidFill>
              <a:schemeClr val="tx1"/>
            </a:solidFill>
            <a:round/>
            <a:headEnd/>
            <a:tailEnd type="arrow" w="med" len="med"/>
          </a:ln>
          <a:extLst>
            <a:ext uri="{909E8E84-426E-40dd-AFC4-6F175D3DCCD1}">
              <a14:hiddenFill xmlns:a14="http://schemas.microsoft.com/office/drawing/2010/main">
                <a:noFill/>
              </a14:hiddenFill>
            </a:ext>
          </a:extLst>
        </p:spPr>
      </p:cxnSp>
      <p:sp>
        <p:nvSpPr>
          <p:cNvPr id="25626" name="TextBox 42"/>
          <p:cNvSpPr txBox="1">
            <a:spLocks noChangeArrowheads="1"/>
          </p:cNvSpPr>
          <p:nvPr/>
        </p:nvSpPr>
        <p:spPr bwMode="auto">
          <a:xfrm>
            <a:off x="-9525" y="6047710"/>
            <a:ext cx="906105"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100" dirty="0"/>
              <a:t>not </a:t>
            </a:r>
            <a:r>
              <a:rPr lang="en-GB" sz="1100" dirty="0" smtClean="0"/>
              <a:t>to </a:t>
            </a:r>
            <a:r>
              <a:rPr lang="en-GB" sz="1100" dirty="0"/>
              <a:t>scale</a:t>
            </a: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17</a:t>
            </a:fld>
            <a:endParaRPr lang="en-US"/>
          </a:p>
        </p:txBody>
      </p:sp>
      <p:graphicFrame>
        <p:nvGraphicFramePr>
          <p:cNvPr id="35" name="コンテンツ プレースホルダ 9"/>
          <p:cNvGraphicFramePr>
            <a:graphicFrameLocks/>
          </p:cNvGraphicFramePr>
          <p:nvPr>
            <p:extLst>
              <p:ext uri="{D42A27DB-BD31-4B8C-83A1-F6EECF244321}">
                <p14:modId xmlns:p14="http://schemas.microsoft.com/office/powerpoint/2010/main" val="2082519723"/>
              </p:ext>
            </p:extLst>
          </p:nvPr>
        </p:nvGraphicFramePr>
        <p:xfrm>
          <a:off x="5601196" y="3836531"/>
          <a:ext cx="3435300" cy="2616805"/>
        </p:xfrm>
        <a:graphic>
          <a:graphicData uri="http://schemas.openxmlformats.org/drawingml/2006/table">
            <a:tbl>
              <a:tblPr firstRow="1">
                <a:tableStyleId>{93296810-A885-4BE3-A3E7-6D5BEEA58F35}</a:tableStyleId>
              </a:tblPr>
              <a:tblGrid>
                <a:gridCol w="1637991"/>
                <a:gridCol w="1797309"/>
              </a:tblGrid>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Parameters</a:t>
                      </a:r>
                      <a:endParaRPr kumimoji="1" lang="ja-JP" altLang="en-US" sz="1400" b="1" i="0" u="none" strike="noStrike" cap="none" normalizeH="0" baseline="0" dirty="0">
                        <a:ln>
                          <a:noFill/>
                        </a:ln>
                        <a:solidFill>
                          <a:schemeClr val="tx1"/>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Value</a:t>
                      </a:r>
                      <a:endParaRPr kumimoji="1" lang="ja-JP" altLang="en-US" sz="1400" b="1"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C.M.  Energy</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500 </a:t>
                      </a:r>
                      <a:r>
                        <a:rPr kumimoji="1" lang="en-US" altLang="ja-JP" sz="1400" u="none" strike="noStrike" cap="none" normalizeH="0" baseline="0" dirty="0" err="1">
                          <a:ln>
                            <a:noFill/>
                          </a:ln>
                          <a:effectLst/>
                        </a:rPr>
                        <a:t>GeV</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Peak luminosity</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1.8 x10</a:t>
                      </a:r>
                      <a:r>
                        <a:rPr kumimoji="1" lang="en-US" altLang="ja-JP" sz="1400" u="none" strike="noStrike" cap="none" normalizeH="0" baseline="30000" dirty="0" smtClean="0">
                          <a:ln>
                            <a:noFill/>
                          </a:ln>
                          <a:effectLst/>
                        </a:rPr>
                        <a:t>34</a:t>
                      </a:r>
                      <a:r>
                        <a:rPr kumimoji="1" lang="en-US" altLang="ja-JP" sz="1400" u="none" strike="noStrike" cap="none" normalizeH="0" baseline="0" dirty="0" smtClean="0">
                          <a:ln>
                            <a:noFill/>
                          </a:ln>
                          <a:effectLst/>
                        </a:rPr>
                        <a:t> </a:t>
                      </a:r>
                      <a:r>
                        <a:rPr kumimoji="1" lang="en-US" altLang="ja-JP" sz="1400" u="none" strike="noStrike" cap="none" normalizeH="0" baseline="0" dirty="0">
                          <a:ln>
                            <a:noFill/>
                          </a:ln>
                          <a:effectLst/>
                        </a:rPr>
                        <a:t>cm</a:t>
                      </a:r>
                      <a:r>
                        <a:rPr kumimoji="1" lang="en-US" altLang="ja-JP" sz="1400" u="none" strike="noStrike" cap="none" normalizeH="0" baseline="30000" dirty="0">
                          <a:ln>
                            <a:noFill/>
                          </a:ln>
                          <a:effectLst/>
                        </a:rPr>
                        <a:t>-2</a:t>
                      </a:r>
                      <a:r>
                        <a:rPr kumimoji="1" lang="en-US" altLang="ja-JP" sz="1400" u="none" strike="noStrike" cap="none" normalizeH="0" baseline="0" dirty="0">
                          <a:ln>
                            <a:noFill/>
                          </a:ln>
                          <a:effectLst/>
                        </a:rPr>
                        <a:t>s</a:t>
                      </a:r>
                      <a:r>
                        <a:rPr kumimoji="1" lang="en-US" altLang="ja-JP" sz="1400" u="none" strike="noStrike" cap="none" normalizeH="0" baseline="30000" dirty="0">
                          <a:ln>
                            <a:noFill/>
                          </a:ln>
                          <a:effectLst/>
                        </a:rPr>
                        <a:t>-1</a:t>
                      </a:r>
                      <a:endParaRPr kumimoji="1" lang="ja-JP" altLang="en-US" sz="1400" b="0" i="0" u="none" strike="noStrike" cap="none" normalizeH="0" baseline="30000" dirty="0">
                        <a:ln>
                          <a:noFill/>
                        </a:ln>
                        <a:solidFill>
                          <a:srgbClr val="000514"/>
                        </a:solidFill>
                        <a:effectLst/>
                        <a:latin typeface="+mn-lt"/>
                        <a:ea typeface="Osaka" pitchFamily="-108" charset="-128"/>
                        <a:cs typeface="Osaka" pitchFamily="-108" charset="-128"/>
                      </a:endParaRPr>
                    </a:p>
                  </a:txBody>
                  <a:tcPr marL="76200" marR="76200" horzOverflow="overflow"/>
                </a:tc>
              </a:tr>
              <a:tr h="352368">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Beam Rep. rate</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5 Hz</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328979">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Pulse </a:t>
                      </a:r>
                      <a:r>
                        <a:rPr kumimoji="1" lang="en-US" altLang="ja-JP" sz="1400" u="none" strike="noStrike" cap="none" normalizeH="0" baseline="0" dirty="0" smtClean="0">
                          <a:ln>
                            <a:noFill/>
                          </a:ln>
                          <a:effectLst/>
                        </a:rPr>
                        <a:t>duration</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0.73 </a:t>
                      </a:r>
                      <a:r>
                        <a:rPr kumimoji="1" lang="en-US" altLang="ja-JP" sz="1400" u="none" strike="noStrike" cap="none" normalizeH="0" baseline="0" dirty="0" err="1">
                          <a:ln>
                            <a:noFill/>
                          </a:ln>
                          <a:effectLst/>
                        </a:rPr>
                        <a:t>ms</a:t>
                      </a:r>
                      <a:endParaRPr kumimoji="1" lang="ja-JP" altLang="en-US" sz="1400" b="0" i="0" u="none" strike="noStrike" cap="none" normalizeH="0" baseline="0" dirty="0">
                        <a:ln>
                          <a:noFill/>
                        </a:ln>
                        <a:solidFill>
                          <a:srgbClr val="FF0000"/>
                        </a:solidFill>
                        <a:effectLst/>
                        <a:latin typeface="+mn-lt"/>
                        <a:ea typeface="Osaka" pitchFamily="-108" charset="-128"/>
                        <a:cs typeface="Osaka" pitchFamily="-108" charset="-128"/>
                      </a:endParaRPr>
                    </a:p>
                  </a:txBody>
                  <a:tcPr marL="76200" marR="76200" horzOverflow="overflow"/>
                </a:tc>
              </a:tr>
              <a:tr h="360194">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Average </a:t>
                      </a:r>
                      <a:r>
                        <a:rPr kumimoji="1" lang="en-US" altLang="ja-JP" sz="1400" u="none" strike="noStrike" cap="none" normalizeH="0" baseline="0" dirty="0" smtClean="0">
                          <a:ln>
                            <a:noFill/>
                          </a:ln>
                          <a:effectLst/>
                        </a:rPr>
                        <a:t>current </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 5.8 mA (</a:t>
                      </a:r>
                      <a:r>
                        <a:rPr kumimoji="1" lang="en-US" altLang="ja-JP" sz="1400" u="none" strike="noStrike" cap="none" normalizeH="0" baseline="0" dirty="0">
                          <a:ln>
                            <a:noFill/>
                          </a:ln>
                          <a:effectLst/>
                        </a:rPr>
                        <a:t>in pulse)</a:t>
                      </a:r>
                      <a:endParaRPr kumimoji="1" lang="ja-JP" altLang="en-US" sz="1400" b="0" i="0" u="none" strike="noStrike" cap="none" normalizeH="0" baseline="0" dirty="0">
                        <a:ln>
                          <a:noFill/>
                        </a:ln>
                        <a:solidFill>
                          <a:srgbClr val="000514"/>
                        </a:solidFill>
                        <a:effectLst/>
                        <a:latin typeface="+mn-lt"/>
                        <a:ea typeface="Osaka" pitchFamily="-108" charset="-128"/>
                        <a:cs typeface="Osaka" pitchFamily="-108" charset="-128"/>
                      </a:endParaRPr>
                    </a:p>
                  </a:txBody>
                  <a:tcPr marL="76200" marR="76200" horzOverflow="overflow"/>
                </a:tc>
              </a:tr>
              <a:tr h="518160">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E gradient in SCRF acc. cavity</a:t>
                      </a:r>
                      <a:endParaRPr kumimoji="1" lang="ja-JP" altLang="en-US" sz="1400" b="1" i="0" u="none" strike="noStrike" cap="none" normalizeH="0" baseline="0" dirty="0" smtClean="0">
                        <a:ln>
                          <a:noFill/>
                        </a:ln>
                        <a:solidFill>
                          <a:srgbClr val="3366FF"/>
                        </a:solidFill>
                        <a:effectLst/>
                        <a:latin typeface="+mn-lt"/>
                        <a:ea typeface="Osaka" pitchFamily="-108" charset="-128"/>
                        <a:cs typeface="Osaka" pitchFamily="-108" charset="-128"/>
                      </a:endParaRPr>
                    </a:p>
                  </a:txBody>
                  <a:tcPr marL="76200" marR="76200" horzOverflow="overflow"/>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a:ln>
                            <a:noFill/>
                          </a:ln>
                          <a:effectLst/>
                        </a:rPr>
                        <a:t>31.5 MV/</a:t>
                      </a:r>
                      <a:r>
                        <a:rPr kumimoji="1" lang="en-US" altLang="ja-JP" sz="1400" u="none" strike="noStrike" cap="none" normalizeH="0" baseline="0" dirty="0" smtClean="0">
                          <a:ln>
                            <a:noFill/>
                          </a:ln>
                          <a:effectLst/>
                        </a:rPr>
                        <a:t>m +/-20%</a:t>
                      </a:r>
                    </a:p>
                    <a:p>
                      <a:pPr marL="0" marR="0" lvl="0" indent="0" algn="ctr" defTabSz="457200" rtl="0" eaLnBrk="1" fontAlgn="base" latinLnBrk="0" hangingPunct="1">
                        <a:lnSpc>
                          <a:spcPct val="100000"/>
                        </a:lnSpc>
                        <a:spcBef>
                          <a:spcPct val="0"/>
                        </a:spcBef>
                        <a:spcAft>
                          <a:spcPct val="0"/>
                        </a:spcAft>
                        <a:buClrTx/>
                        <a:buSzTx/>
                        <a:buFontTx/>
                        <a:buNone/>
                        <a:tabLst/>
                      </a:pPr>
                      <a:r>
                        <a:rPr kumimoji="1" lang="en-US" altLang="ja-JP" sz="1400" u="none" strike="noStrike" cap="none" normalizeH="0" baseline="0" dirty="0" smtClean="0">
                          <a:ln>
                            <a:noFill/>
                          </a:ln>
                          <a:effectLst/>
                        </a:rPr>
                        <a:t>Q</a:t>
                      </a:r>
                      <a:r>
                        <a:rPr kumimoji="1" lang="en-US" altLang="ja-JP" sz="1400" u="none" strike="noStrike" cap="none" normalizeH="0" baseline="-25000" dirty="0" smtClean="0">
                          <a:ln>
                            <a:noFill/>
                          </a:ln>
                          <a:effectLst/>
                        </a:rPr>
                        <a:t>0</a:t>
                      </a:r>
                      <a:r>
                        <a:rPr kumimoji="1" lang="en-US" altLang="ja-JP" sz="1400" u="none" strike="noStrike" cap="none" normalizeH="0" baseline="0" dirty="0" smtClean="0">
                          <a:ln>
                            <a:noFill/>
                          </a:ln>
                          <a:effectLst/>
                        </a:rPr>
                        <a:t> = 1E10</a:t>
                      </a:r>
                      <a:endParaRPr kumimoji="1" lang="ja-JP" altLang="en-US" sz="1400" b="1" i="0" u="none" strike="noStrike" cap="none" normalizeH="0" baseline="0" dirty="0">
                        <a:ln>
                          <a:noFill/>
                        </a:ln>
                        <a:solidFill>
                          <a:srgbClr val="3366FF"/>
                        </a:solidFill>
                        <a:effectLst/>
                        <a:latin typeface="+mn-lt"/>
                        <a:ea typeface="Osaka" pitchFamily="-108" charset="-128"/>
                        <a:cs typeface="Osaka" pitchFamily="-108" charset="-128"/>
                      </a:endParaRPr>
                    </a:p>
                  </a:txBody>
                  <a:tcPr marL="76200" marR="76200" horzOverflow="overflow"/>
                </a:tc>
              </a:tr>
            </a:tbl>
          </a:graphicData>
        </a:graphic>
      </p:graphicFrame>
      <p:grpSp>
        <p:nvGrpSpPr>
          <p:cNvPr id="6" name="Group 5"/>
          <p:cNvGrpSpPr/>
          <p:nvPr/>
        </p:nvGrpSpPr>
        <p:grpSpPr>
          <a:xfrm>
            <a:off x="1385440" y="3645024"/>
            <a:ext cx="3186560" cy="2990681"/>
            <a:chOff x="1385440" y="3645024"/>
            <a:chExt cx="3186560" cy="2990681"/>
          </a:xfrm>
        </p:grpSpPr>
        <p:pic>
          <p:nvPicPr>
            <p:cNvPr id="36" name="Picture 8" descr="ILDhall2s"/>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385440" y="4315677"/>
              <a:ext cx="2899066" cy="2320028"/>
            </a:xfrm>
            <a:prstGeom prst="rect">
              <a:avLst/>
            </a:prstGeom>
            <a:noFill/>
            <a:ln w="12700" cmpd="sng">
              <a:solidFill>
                <a:srgbClr val="3366FF"/>
              </a:solidFill>
              <a:miter lim="800000"/>
              <a:headEnd/>
              <a:tailEnd/>
            </a:ln>
            <a:extLst>
              <a:ext uri="{909E8E84-426E-40dd-AFC4-6F175D3DCCD1}">
                <a14:hiddenFill xmlns:a14="http://schemas.microsoft.com/office/drawing/2010/main">
                  <a:solidFill>
                    <a:srgbClr val="FFFFFF"/>
                  </a:solidFill>
                </a14:hiddenFill>
              </a:ext>
            </a:extLst>
          </p:spPr>
        </p:pic>
        <p:cxnSp>
          <p:nvCxnSpPr>
            <p:cNvPr id="37" name="直線矢印コネクタ 3"/>
            <p:cNvCxnSpPr/>
            <p:nvPr/>
          </p:nvCxnSpPr>
          <p:spPr bwMode="auto">
            <a:xfrm flipV="1">
              <a:off x="3927688" y="3645024"/>
              <a:ext cx="644312" cy="1068830"/>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grpSp>
    </p:spTree>
    <p:extLst>
      <p:ext uri="{BB962C8B-B14F-4D97-AF65-F5344CB8AC3E}">
        <p14:creationId xmlns:p14="http://schemas.microsoft.com/office/powerpoint/2010/main" val="3373955735"/>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p:cNvSpPr>
            <a:spLocks noGrp="1"/>
          </p:cNvSpPr>
          <p:nvPr>
            <p:ph type="title"/>
          </p:nvPr>
        </p:nvSpPr>
        <p:spPr/>
        <p:txBody>
          <a:bodyPr/>
          <a:lstStyle/>
          <a:p>
            <a:pPr>
              <a:defRPr/>
            </a:pPr>
            <a:r>
              <a:rPr lang="en-GB">
                <a:latin typeface="Arial" charset="0"/>
                <a:cs typeface="Arial Unicode MS" charset="0"/>
              </a:rPr>
              <a:t>SCRF Linac Technology </a:t>
            </a:r>
          </a:p>
        </p:txBody>
      </p:sp>
      <p:sp>
        <p:nvSpPr>
          <p:cNvPr id="26645" name="TextBox 7"/>
          <p:cNvSpPr txBox="1">
            <a:spLocks noChangeArrowheads="1"/>
          </p:cNvSpPr>
          <p:nvPr/>
        </p:nvSpPr>
        <p:spPr bwMode="auto">
          <a:xfrm>
            <a:off x="3663900" y="5889466"/>
            <a:ext cx="389391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dirty="0"/>
              <a:t>Approximately 20 years of R&amp;D </a:t>
            </a:r>
            <a:endParaRPr lang="en-GB" dirty="0" smtClean="0"/>
          </a:p>
          <a:p>
            <a:r>
              <a:rPr lang="en-GB" dirty="0" smtClean="0"/>
              <a:t>Worldwide </a:t>
            </a:r>
            <a:r>
              <a:rPr lang="en-GB" dirty="0" smtClean="0">
                <a:sym typeface="Wingdings" charset="0"/>
              </a:rPr>
              <a:t> </a:t>
            </a:r>
            <a:r>
              <a:rPr lang="en-GB" dirty="0"/>
              <a:t>Mature technology</a:t>
            </a:r>
          </a:p>
        </p:txBody>
      </p:sp>
      <p:sp>
        <p:nvSpPr>
          <p:cNvPr id="11" name="TextBox 10"/>
          <p:cNvSpPr txBox="1"/>
          <p:nvPr/>
        </p:nvSpPr>
        <p:spPr>
          <a:xfrm>
            <a:off x="6833691" y="5641305"/>
            <a:ext cx="1482725" cy="307975"/>
          </a:xfrm>
          <a:prstGeom prst="rect">
            <a:avLst/>
          </a:prstGeom>
          <a:noFill/>
        </p:spPr>
        <p:txBody>
          <a:bodyPr wrap="none">
            <a:spAutoFit/>
          </a:bodyPr>
          <a:lstStyle/>
          <a:p>
            <a:pPr>
              <a:defRPr/>
            </a:pPr>
            <a:r>
              <a:rPr lang="en-GB" sz="1400" dirty="0">
                <a:solidFill>
                  <a:schemeClr val="bg1">
                    <a:lumMod val="50000"/>
                  </a:schemeClr>
                </a:solidFill>
              </a:rPr>
              <a:t>* site dependent</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18</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13" name="Picture 12" descr="OT0145M.jpg"/>
          <p:cNvPicPr>
            <a:picLocks noChangeAspect="1"/>
          </p:cNvPicPr>
          <p:nvPr/>
        </p:nvPicPr>
        <p:blipFill rotWithShape="1">
          <a:blip r:embed="rId2">
            <a:extLst>
              <a:ext uri="{28A0092B-C50C-407E-A947-70E740481C1C}">
                <a14:useLocalDpi xmlns:a14="http://schemas.microsoft.com/office/drawing/2010/main" val="0"/>
              </a:ext>
            </a:extLst>
          </a:blip>
          <a:srcRect r="59179"/>
          <a:stretch/>
        </p:blipFill>
        <p:spPr>
          <a:xfrm>
            <a:off x="74543" y="872297"/>
            <a:ext cx="3417337" cy="5581039"/>
          </a:xfrm>
          <a:prstGeom prst="rect">
            <a:avLst/>
          </a:prstGeom>
        </p:spPr>
      </p:pic>
      <p:graphicFrame>
        <p:nvGraphicFramePr>
          <p:cNvPr id="7" name="Content Placeholder 6"/>
          <p:cNvGraphicFramePr>
            <a:graphicFrameLocks noGrp="1"/>
          </p:cNvGraphicFramePr>
          <p:nvPr>
            <p:ph idx="1"/>
            <p:extLst>
              <p:ext uri="{D42A27DB-BD31-4B8C-83A1-F6EECF244321}">
                <p14:modId xmlns:p14="http://schemas.microsoft.com/office/powerpoint/2010/main" val="4134100593"/>
              </p:ext>
            </p:extLst>
          </p:nvPr>
        </p:nvGraphicFramePr>
        <p:xfrm>
          <a:off x="3707904" y="3908648"/>
          <a:ext cx="4889500" cy="1752600"/>
        </p:xfrm>
        <a:graphic>
          <a:graphicData uri="http://schemas.openxmlformats.org/drawingml/2006/table">
            <a:tbl>
              <a:tblPr bandRow="1">
                <a:tableStyleId>{21E4AEA4-8DFA-4A89-87EB-49C32662AFE0}</a:tableStyleId>
              </a:tblPr>
              <a:tblGrid>
                <a:gridCol w="3178573"/>
                <a:gridCol w="1710927"/>
              </a:tblGrid>
              <a:tr h="370840">
                <a:tc>
                  <a:txBody>
                    <a:bodyPr/>
                    <a:lstStyle/>
                    <a:p>
                      <a:r>
                        <a:rPr lang="en-GB" dirty="0" smtClean="0"/>
                        <a:t>1.3 GHz </a:t>
                      </a:r>
                      <a:r>
                        <a:rPr lang="en-GB" dirty="0" err="1" smtClean="0"/>
                        <a:t>Nb</a:t>
                      </a:r>
                      <a:r>
                        <a:rPr lang="en-GB" dirty="0" smtClean="0"/>
                        <a:t> 9-cell Cavities</a:t>
                      </a:r>
                      <a:endParaRPr lang="en-GB" dirty="0"/>
                    </a:p>
                  </a:txBody>
                  <a:tcPr marL="91433" marR="91433"/>
                </a:tc>
                <a:tc>
                  <a:txBody>
                    <a:bodyPr/>
                    <a:lstStyle/>
                    <a:p>
                      <a:pPr algn="ctr"/>
                      <a:r>
                        <a:rPr lang="en-GB" dirty="0" smtClean="0"/>
                        <a:t>16,024</a:t>
                      </a:r>
                      <a:endParaRPr lang="en-GB" dirty="0"/>
                    </a:p>
                  </a:txBody>
                  <a:tcPr marL="91433" marR="91433"/>
                </a:tc>
              </a:tr>
              <a:tr h="370840">
                <a:tc>
                  <a:txBody>
                    <a:bodyPr/>
                    <a:lstStyle/>
                    <a:p>
                      <a:r>
                        <a:rPr lang="en-GB" dirty="0" smtClean="0"/>
                        <a:t>Cryomodules</a:t>
                      </a:r>
                      <a:endParaRPr lang="en-GB" dirty="0"/>
                    </a:p>
                  </a:txBody>
                  <a:tcPr marL="91433" marR="91433"/>
                </a:tc>
                <a:tc>
                  <a:txBody>
                    <a:bodyPr/>
                    <a:lstStyle/>
                    <a:p>
                      <a:pPr algn="ctr"/>
                      <a:r>
                        <a:rPr lang="en-GB" dirty="0" smtClean="0"/>
                        <a:t>1,855</a:t>
                      </a:r>
                      <a:endParaRPr lang="en-GB" dirty="0"/>
                    </a:p>
                  </a:txBody>
                  <a:tcPr marL="91433" marR="91433"/>
                </a:tc>
              </a:tr>
              <a:tr h="370840">
                <a:tc>
                  <a:txBody>
                    <a:bodyPr/>
                    <a:lstStyle/>
                    <a:p>
                      <a:r>
                        <a:rPr lang="en-GB" dirty="0" smtClean="0"/>
                        <a:t>SC </a:t>
                      </a:r>
                      <a:r>
                        <a:rPr lang="en-GB" dirty="0" err="1" smtClean="0"/>
                        <a:t>quadrupole</a:t>
                      </a:r>
                      <a:r>
                        <a:rPr lang="en-GB" dirty="0" smtClean="0"/>
                        <a:t> package</a:t>
                      </a:r>
                      <a:endParaRPr lang="en-GB" dirty="0"/>
                    </a:p>
                  </a:txBody>
                  <a:tcPr marL="91433" marR="91433"/>
                </a:tc>
                <a:tc>
                  <a:txBody>
                    <a:bodyPr/>
                    <a:lstStyle/>
                    <a:p>
                      <a:pPr algn="ctr"/>
                      <a:r>
                        <a:rPr lang="en-GB" dirty="0" smtClean="0"/>
                        <a:t>673</a:t>
                      </a:r>
                      <a:endParaRPr lang="en-GB" dirty="0"/>
                    </a:p>
                  </a:txBody>
                  <a:tcPr marL="91433" marR="91433"/>
                </a:tc>
              </a:tr>
              <a:tr h="370840">
                <a:tc>
                  <a:txBody>
                    <a:bodyPr/>
                    <a:lstStyle/>
                    <a:p>
                      <a:r>
                        <a:rPr lang="en-GB" dirty="0" smtClean="0"/>
                        <a:t>10 MW</a:t>
                      </a:r>
                      <a:r>
                        <a:rPr lang="en-GB" baseline="0" dirty="0" smtClean="0"/>
                        <a:t> MB Klystrons &amp; modulators</a:t>
                      </a:r>
                      <a:endParaRPr lang="en-GB" dirty="0"/>
                    </a:p>
                  </a:txBody>
                  <a:tcPr marL="91433" marR="91433"/>
                </a:tc>
                <a:tc>
                  <a:txBody>
                    <a:bodyPr/>
                    <a:lstStyle/>
                    <a:p>
                      <a:pPr algn="ctr"/>
                      <a:r>
                        <a:rPr lang="en-GB" dirty="0" smtClean="0"/>
                        <a:t>436</a:t>
                      </a:r>
                      <a:r>
                        <a:rPr lang="en-GB" baseline="0" dirty="0" smtClean="0"/>
                        <a:t> / 471*</a:t>
                      </a:r>
                      <a:endParaRPr lang="en-GB" dirty="0"/>
                    </a:p>
                  </a:txBody>
                  <a:tcPr marL="91433" marR="91433" anchor="ctr"/>
                </a:tc>
              </a:tr>
            </a:tbl>
          </a:graphicData>
        </a:graphic>
      </p:graphicFrame>
      <p:pic>
        <p:nvPicPr>
          <p:cNvPr id="14" name="Picture 13" descr="DE0083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6082907" y="3178174"/>
            <a:ext cx="5295051" cy="900159"/>
          </a:xfrm>
          <a:prstGeom prst="rect">
            <a:avLst/>
          </a:prstGeom>
        </p:spPr>
      </p:pic>
      <p:sp>
        <p:nvSpPr>
          <p:cNvPr id="15" name="Content Placeholder 2"/>
          <p:cNvSpPr txBox="1">
            <a:spLocks/>
          </p:cNvSpPr>
          <p:nvPr/>
        </p:nvSpPr>
        <p:spPr bwMode="auto">
          <a:xfrm>
            <a:off x="3707904" y="775175"/>
            <a:ext cx="4608512" cy="32298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normAutofit/>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a:lstStyle>
          <a:p>
            <a:r>
              <a:rPr lang="en-GB" dirty="0" smtClean="0"/>
              <a:t>solid niobium</a:t>
            </a:r>
          </a:p>
          <a:p>
            <a:r>
              <a:rPr lang="en-GB" dirty="0" smtClean="0"/>
              <a:t>standing wave</a:t>
            </a:r>
          </a:p>
          <a:p>
            <a:r>
              <a:rPr lang="en-GB" dirty="0" smtClean="0"/>
              <a:t>9 cells</a:t>
            </a:r>
          </a:p>
          <a:p>
            <a:r>
              <a:rPr lang="en-GB" dirty="0" smtClean="0"/>
              <a:t>operated at 2K (</a:t>
            </a:r>
            <a:r>
              <a:rPr lang="en-GB" dirty="0" err="1" smtClean="0"/>
              <a:t>Lqd</a:t>
            </a:r>
            <a:r>
              <a:rPr lang="en-GB" dirty="0" smtClean="0"/>
              <a:t>. He)</a:t>
            </a:r>
          </a:p>
          <a:p>
            <a:r>
              <a:rPr lang="en-GB" dirty="0" smtClean="0"/>
              <a:t>35 MV/m</a:t>
            </a:r>
          </a:p>
          <a:p>
            <a:r>
              <a:rPr lang="en-GB" dirty="0" smtClean="0"/>
              <a:t>Q</a:t>
            </a:r>
            <a:r>
              <a:rPr lang="en-GB" baseline="-25000" dirty="0" smtClean="0"/>
              <a:t>0 </a:t>
            </a:r>
            <a:r>
              <a:rPr lang="en-GB" dirty="0" smtClean="0"/>
              <a:t>≥ 10</a:t>
            </a:r>
            <a:r>
              <a:rPr lang="en-GB" baseline="30000" dirty="0" smtClean="0"/>
              <a:t>10</a:t>
            </a:r>
          </a:p>
          <a:p>
            <a:endParaRPr lang="en-GB" dirty="0"/>
          </a:p>
        </p:txBody>
      </p:sp>
    </p:spTree>
    <p:extLst>
      <p:ext uri="{BB962C8B-B14F-4D97-AF65-F5344CB8AC3E}">
        <p14:creationId xmlns:p14="http://schemas.microsoft.com/office/powerpoint/2010/main" val="2333812536"/>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6645"/>
                                        </p:tgtEl>
                                        <p:attrNameLst>
                                          <p:attrName>style.visibility</p:attrName>
                                        </p:attrNameLst>
                                      </p:cBhvr>
                                      <p:to>
                                        <p:strVal val="visible"/>
                                      </p:to>
                                    </p:set>
                                    <p:anim calcmode="lin" valueType="num">
                                      <p:cBhvr additive="base">
                                        <p:cTn id="13" dur="500" fill="hold"/>
                                        <p:tgtEl>
                                          <p:spTgt spid="26645"/>
                                        </p:tgtEl>
                                        <p:attrNameLst>
                                          <p:attrName>ppt_x</p:attrName>
                                        </p:attrNameLst>
                                      </p:cBhvr>
                                      <p:tavLst>
                                        <p:tav tm="0">
                                          <p:val>
                                            <p:strVal val="#ppt_x"/>
                                          </p:val>
                                        </p:tav>
                                        <p:tav tm="100000">
                                          <p:val>
                                            <p:strVal val="#ppt_x"/>
                                          </p:val>
                                        </p:tav>
                                      </p:tavLst>
                                    </p:anim>
                                    <p:anim calcmode="lin" valueType="num">
                                      <p:cBhvr additive="base">
                                        <p:cTn id="14" dur="500" fill="hold"/>
                                        <p:tgtEl>
                                          <p:spTgt spid="2664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le 1"/>
          <p:cNvSpPr>
            <a:spLocks noGrp="1"/>
          </p:cNvSpPr>
          <p:nvPr>
            <p:ph type="title"/>
          </p:nvPr>
        </p:nvSpPr>
        <p:spPr>
          <a:xfrm>
            <a:off x="1547664" y="0"/>
            <a:ext cx="6934200" cy="914400"/>
          </a:xfrm>
        </p:spPr>
        <p:txBody>
          <a:bodyPr/>
          <a:lstStyle/>
          <a:p>
            <a:pPr>
              <a:defRPr/>
            </a:pPr>
            <a:r>
              <a:rPr lang="en-GB" dirty="0" smtClean="0">
                <a:latin typeface="Arial" charset="0"/>
                <a:cs typeface="Arial Unicode MS" charset="0"/>
              </a:rPr>
              <a:t>Road to High Performance</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19</a:t>
            </a:fld>
            <a:endParaRPr lang="en-US"/>
          </a:p>
        </p:txBody>
      </p:sp>
      <p:sp>
        <p:nvSpPr>
          <p:cNvPr id="4" name="Date Placeholder 3"/>
          <p:cNvSpPr>
            <a:spLocks noGrp="1"/>
          </p:cNvSpPr>
          <p:nvPr>
            <p:ph type="dt" sz="half" idx="10"/>
          </p:nvPr>
        </p:nvSpPr>
        <p:spPr/>
        <p:txBody>
          <a:bodyPr/>
          <a:lstStyle/>
          <a:p>
            <a:pPr>
              <a:defRPr/>
            </a:pPr>
            <a:r>
              <a:rPr lang="en-GB" smtClean="0"/>
              <a:t>B. Foster - Natal - 10/14</a:t>
            </a:r>
            <a:endParaRPr lang="en-US"/>
          </a:p>
        </p:txBody>
      </p:sp>
      <p:pic>
        <p:nvPicPr>
          <p:cNvPr id="10" name="Picture 9" descr="xfel-process.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20" y="866402"/>
            <a:ext cx="3765365" cy="5549899"/>
          </a:xfrm>
          <a:prstGeom prst="rect">
            <a:avLst/>
          </a:prstGeom>
        </p:spPr>
      </p:pic>
      <p:grpSp>
        <p:nvGrpSpPr>
          <p:cNvPr id="11" name="Group 10"/>
          <p:cNvGrpSpPr/>
          <p:nvPr/>
        </p:nvGrpSpPr>
        <p:grpSpPr>
          <a:xfrm>
            <a:off x="4027096" y="893234"/>
            <a:ext cx="3242732" cy="2529065"/>
            <a:chOff x="4027096" y="893234"/>
            <a:chExt cx="3242732" cy="2529065"/>
          </a:xfrm>
        </p:grpSpPr>
        <p:pic>
          <p:nvPicPr>
            <p:cNvPr id="12" name="Picture 11" descr="20091125_dc_1.jpg"/>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l="7093" r="19616"/>
            <a:stretch/>
          </p:blipFill>
          <p:spPr>
            <a:xfrm>
              <a:off x="4027096" y="893234"/>
              <a:ext cx="1390192" cy="2529065"/>
            </a:xfrm>
            <a:prstGeom prst="rect">
              <a:avLst/>
            </a:prstGeom>
          </p:spPr>
        </p:pic>
        <p:sp>
          <p:nvSpPr>
            <p:cNvPr id="13" name="TextBox 12"/>
            <p:cNvSpPr txBox="1"/>
            <p:nvPr/>
          </p:nvSpPr>
          <p:spPr>
            <a:xfrm>
              <a:off x="5417288" y="893234"/>
              <a:ext cx="1852540" cy="400110"/>
            </a:xfrm>
            <a:prstGeom prst="rect">
              <a:avLst/>
            </a:prstGeom>
            <a:noFill/>
          </p:spPr>
          <p:txBody>
            <a:bodyPr wrap="none" rtlCol="0">
              <a:spAutoFit/>
            </a:bodyPr>
            <a:lstStyle/>
            <a:p>
              <a:r>
                <a:rPr lang="en-GB" sz="2000" dirty="0" smtClean="0">
                  <a:solidFill>
                    <a:schemeClr val="bg1">
                      <a:lumMod val="50000"/>
                    </a:schemeClr>
                  </a:solidFill>
                </a:rPr>
                <a:t>Electropolishing</a:t>
              </a:r>
              <a:endParaRPr lang="en-GB" sz="2000" dirty="0">
                <a:solidFill>
                  <a:schemeClr val="bg1">
                    <a:lumMod val="50000"/>
                  </a:schemeClr>
                </a:solidFill>
              </a:endParaRPr>
            </a:p>
          </p:txBody>
        </p:sp>
      </p:grpSp>
      <p:grpSp>
        <p:nvGrpSpPr>
          <p:cNvPr id="14" name="Group 13"/>
          <p:cNvGrpSpPr/>
          <p:nvPr/>
        </p:nvGrpSpPr>
        <p:grpSpPr>
          <a:xfrm>
            <a:off x="5574045" y="2468007"/>
            <a:ext cx="3569955" cy="2399260"/>
            <a:chOff x="5558562" y="2468007"/>
            <a:chExt cx="3569955" cy="2399260"/>
          </a:xfrm>
        </p:grpSpPr>
        <p:pic>
          <p:nvPicPr>
            <p:cNvPr id="15" name="Picture 14" descr="cavity cleaning system 6790 small.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8562" y="3037019"/>
              <a:ext cx="2133242" cy="1830248"/>
            </a:xfrm>
            <a:prstGeom prst="rect">
              <a:avLst/>
            </a:prstGeom>
            <a:ln>
              <a:noFill/>
            </a:ln>
            <a:effectLst>
              <a:outerShdw blurRad="292100" dist="139700" dir="2700000" algn="tl" rotWithShape="0">
                <a:srgbClr val="333333">
                  <a:alpha val="65000"/>
                </a:srgbClr>
              </a:outerShdw>
            </a:effectLst>
          </p:spPr>
        </p:pic>
        <p:grpSp>
          <p:nvGrpSpPr>
            <p:cNvPr id="16" name="Group 15"/>
            <p:cNvGrpSpPr/>
            <p:nvPr/>
          </p:nvGrpSpPr>
          <p:grpSpPr>
            <a:xfrm>
              <a:off x="6696665" y="2468007"/>
              <a:ext cx="2431852" cy="2026365"/>
              <a:chOff x="6696665" y="2468007"/>
              <a:chExt cx="2431852" cy="2026365"/>
            </a:xfrm>
          </p:grpSpPr>
          <p:pic>
            <p:nvPicPr>
              <p:cNvPr id="17" name="Picture 16"/>
              <p:cNvPicPr>
                <a:picLocks noChangeAspect="1"/>
              </p:cNvPicPr>
              <p:nvPr/>
            </p:nvPicPr>
            <p:blipFill>
              <a:blip r:embed="rId6"/>
              <a:stretch>
                <a:fillRect/>
              </a:stretch>
            </p:blipFill>
            <p:spPr>
              <a:xfrm>
                <a:off x="6696665" y="2468007"/>
                <a:ext cx="2356616" cy="1138024"/>
              </a:xfrm>
              <a:prstGeom prst="rect">
                <a:avLst/>
              </a:prstGeom>
              <a:ln>
                <a:noFill/>
              </a:ln>
              <a:effectLst>
                <a:outerShdw blurRad="292100" dist="139700" dir="2700000" algn="tl" rotWithShape="0">
                  <a:srgbClr val="333333">
                    <a:alpha val="65000"/>
                  </a:srgbClr>
                </a:outerShdw>
              </a:effectLst>
            </p:spPr>
          </p:pic>
          <p:sp>
            <p:nvSpPr>
              <p:cNvPr id="18" name="TextBox 17"/>
              <p:cNvSpPr txBox="1"/>
              <p:nvPr/>
            </p:nvSpPr>
            <p:spPr>
              <a:xfrm>
                <a:off x="7286563" y="3786486"/>
                <a:ext cx="1841954" cy="707886"/>
              </a:xfrm>
              <a:prstGeom prst="rect">
                <a:avLst/>
              </a:prstGeom>
              <a:noFill/>
            </p:spPr>
            <p:txBody>
              <a:bodyPr wrap="square" rtlCol="0">
                <a:spAutoFit/>
              </a:bodyPr>
              <a:lstStyle/>
              <a:p>
                <a:pPr algn="r"/>
                <a:r>
                  <a:rPr lang="en-GB" sz="2000" dirty="0" smtClean="0">
                    <a:solidFill>
                      <a:srgbClr val="0000FF"/>
                    </a:solidFill>
                  </a:rPr>
                  <a:t>High-Pressure Rinse (HPR)</a:t>
                </a:r>
                <a:endParaRPr lang="en-GB" sz="2000" dirty="0">
                  <a:solidFill>
                    <a:srgbClr val="0000FF"/>
                  </a:solidFill>
                </a:endParaRPr>
              </a:p>
            </p:txBody>
          </p:sp>
        </p:grpSp>
      </p:grpSp>
      <p:grpSp>
        <p:nvGrpSpPr>
          <p:cNvPr id="19" name="Group 18"/>
          <p:cNvGrpSpPr/>
          <p:nvPr/>
        </p:nvGrpSpPr>
        <p:grpSpPr>
          <a:xfrm>
            <a:off x="4027096" y="3786486"/>
            <a:ext cx="4185570" cy="2629815"/>
            <a:chOff x="4027096" y="3786486"/>
            <a:chExt cx="4185570" cy="2629815"/>
          </a:xfrm>
        </p:grpSpPr>
        <p:pic>
          <p:nvPicPr>
            <p:cNvPr id="20" name="Picture 19" descr="20070405_ftr1_03.jpg"/>
            <p:cNvPicPr>
              <a:picLocks noChangeAspect="1"/>
            </p:cNvPicPr>
            <p:nvPr/>
          </p:nvPicPr>
          <p:blipFill rotWithShape="1">
            <a:blip r:embed="rId7">
              <a:extLst>
                <a:ext uri="{28A0092B-C50C-407E-A947-70E740481C1C}">
                  <a14:useLocalDpi xmlns:a14="http://schemas.microsoft.com/office/drawing/2010/main" val="0"/>
                </a:ext>
              </a:extLst>
            </a:blip>
            <a:srcRect l="47777"/>
            <a:stretch/>
          </p:blipFill>
          <p:spPr>
            <a:xfrm>
              <a:off x="4027096" y="3786486"/>
              <a:ext cx="1395234" cy="2546830"/>
            </a:xfrm>
            <a:prstGeom prst="rect">
              <a:avLst/>
            </a:prstGeom>
          </p:spPr>
        </p:pic>
        <p:sp>
          <p:nvSpPr>
            <p:cNvPr id="21" name="TextBox 20"/>
            <p:cNvSpPr txBox="1"/>
            <p:nvPr/>
          </p:nvSpPr>
          <p:spPr>
            <a:xfrm>
              <a:off x="5490063" y="5708415"/>
              <a:ext cx="2722603" cy="707886"/>
            </a:xfrm>
            <a:prstGeom prst="rect">
              <a:avLst/>
            </a:prstGeom>
            <a:noFill/>
          </p:spPr>
          <p:txBody>
            <a:bodyPr wrap="square" rtlCol="0">
              <a:spAutoFit/>
            </a:bodyPr>
            <a:lstStyle>
              <a:defPPr>
                <a:defRPr lang="en-US"/>
              </a:defPPr>
              <a:lvl1pPr>
                <a:defRPr sz="2000">
                  <a:solidFill>
                    <a:srgbClr val="0000FF"/>
                  </a:solidFill>
                </a:defRPr>
              </a:lvl1pPr>
            </a:lstStyle>
            <a:p>
              <a:r>
                <a:rPr lang="en-GB" dirty="0">
                  <a:solidFill>
                    <a:srgbClr val="FF0000"/>
                  </a:solidFill>
                </a:rPr>
                <a:t>800° C </a:t>
              </a:r>
              <a:r>
                <a:rPr lang="en-GB" dirty="0" smtClean="0">
                  <a:solidFill>
                    <a:srgbClr val="FF0000"/>
                  </a:solidFill>
                </a:rPr>
                <a:t>annealing and </a:t>
              </a:r>
              <a:r>
                <a:rPr lang="en-GB" dirty="0">
                  <a:solidFill>
                    <a:srgbClr val="FF0000"/>
                  </a:solidFill>
                </a:rPr>
                <a:t>120° </a:t>
              </a:r>
              <a:r>
                <a:rPr lang="en-GB" dirty="0" smtClean="0">
                  <a:solidFill>
                    <a:srgbClr val="FF0000"/>
                  </a:solidFill>
                </a:rPr>
                <a:t>C baking</a:t>
              </a:r>
              <a:endParaRPr lang="en-GB" dirty="0">
                <a:solidFill>
                  <a:srgbClr val="FF0000"/>
                </a:solidFill>
              </a:endParaRPr>
            </a:p>
          </p:txBody>
        </p:sp>
      </p:grpSp>
      <p:sp>
        <p:nvSpPr>
          <p:cNvPr id="22" name="Oval 21"/>
          <p:cNvSpPr/>
          <p:nvPr/>
        </p:nvSpPr>
        <p:spPr bwMode="auto">
          <a:xfrm>
            <a:off x="1323693" y="987454"/>
            <a:ext cx="831781" cy="479402"/>
          </a:xfrm>
          <a:prstGeom prst="ellipse">
            <a:avLst/>
          </a:prstGeom>
          <a:noFill/>
          <a:ln w="28575" cap="flat" cmpd="sng" algn="ctr">
            <a:solidFill>
              <a:srgbClr val="3366FF"/>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buFontTx/>
              <a:buNone/>
            </a:pPr>
            <a:endParaRPr lang="en-GB" smtClean="0">
              <a:ln>
                <a:solidFill>
                  <a:srgbClr val="3366FF"/>
                </a:solidFill>
              </a:ln>
              <a:solidFill>
                <a:srgbClr val="000000"/>
              </a:solidFill>
            </a:endParaRPr>
          </a:p>
        </p:txBody>
      </p:sp>
      <p:sp>
        <p:nvSpPr>
          <p:cNvPr id="23" name="Oval 22"/>
          <p:cNvSpPr/>
          <p:nvPr/>
        </p:nvSpPr>
        <p:spPr bwMode="auto">
          <a:xfrm>
            <a:off x="1350523" y="1774896"/>
            <a:ext cx="831781" cy="479402"/>
          </a:xfrm>
          <a:prstGeom prst="ellipse">
            <a:avLst/>
          </a:prstGeom>
          <a:noFill/>
          <a:ln w="28575" cap="flat" cmpd="sng" algn="ctr">
            <a:solidFill>
              <a:srgbClr val="3366FF"/>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buFontTx/>
              <a:buNone/>
            </a:pPr>
            <a:endParaRPr lang="en-GB" smtClean="0">
              <a:ln>
                <a:solidFill>
                  <a:srgbClr val="3366FF"/>
                </a:solidFill>
              </a:ln>
              <a:solidFill>
                <a:srgbClr val="000000"/>
              </a:solidFill>
            </a:endParaRPr>
          </a:p>
        </p:txBody>
      </p:sp>
      <p:sp>
        <p:nvSpPr>
          <p:cNvPr id="24" name="Oval 23"/>
          <p:cNvSpPr/>
          <p:nvPr/>
        </p:nvSpPr>
        <p:spPr bwMode="auto">
          <a:xfrm>
            <a:off x="1350523" y="2866443"/>
            <a:ext cx="831781" cy="479402"/>
          </a:xfrm>
          <a:prstGeom prst="ellipse">
            <a:avLst/>
          </a:prstGeom>
          <a:noFill/>
          <a:ln w="28575" cap="flat" cmpd="sng" algn="ctr">
            <a:solidFill>
              <a:srgbClr val="3366FF"/>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buFontTx/>
              <a:buNone/>
            </a:pPr>
            <a:endParaRPr lang="en-GB" smtClean="0">
              <a:ln>
                <a:solidFill>
                  <a:srgbClr val="3366FF"/>
                </a:solidFill>
              </a:ln>
              <a:solidFill>
                <a:srgbClr val="000000"/>
              </a:solidFill>
            </a:endParaRPr>
          </a:p>
        </p:txBody>
      </p:sp>
      <p:sp>
        <p:nvSpPr>
          <p:cNvPr id="25" name="Oval 24"/>
          <p:cNvSpPr/>
          <p:nvPr/>
        </p:nvSpPr>
        <p:spPr bwMode="auto">
          <a:xfrm>
            <a:off x="1350523" y="5459770"/>
            <a:ext cx="831781" cy="479402"/>
          </a:xfrm>
          <a:prstGeom prst="ellipse">
            <a:avLst/>
          </a:prstGeom>
          <a:noFill/>
          <a:ln w="28575" cap="flat" cmpd="sng" algn="ctr">
            <a:solidFill>
              <a:srgbClr val="3366FF"/>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buFontTx/>
              <a:buNone/>
            </a:pPr>
            <a:endParaRPr lang="en-GB" smtClean="0">
              <a:ln>
                <a:solidFill>
                  <a:srgbClr val="3366FF"/>
                </a:solidFill>
              </a:ln>
              <a:solidFill>
                <a:srgbClr val="000000"/>
              </a:solidFill>
            </a:endParaRPr>
          </a:p>
        </p:txBody>
      </p:sp>
      <p:sp>
        <p:nvSpPr>
          <p:cNvPr id="26" name="Oval 25"/>
          <p:cNvSpPr/>
          <p:nvPr/>
        </p:nvSpPr>
        <p:spPr bwMode="auto">
          <a:xfrm>
            <a:off x="357490" y="1844585"/>
            <a:ext cx="831781" cy="479402"/>
          </a:xfrm>
          <a:prstGeom prst="ellipse">
            <a:avLst/>
          </a:prstGeom>
          <a:noFill/>
          <a:ln w="28575" cap="flat" cmpd="sng" algn="ctr">
            <a:solidFill>
              <a:schemeClr val="bg1">
                <a:lumMod val="50000"/>
              </a:schemeClr>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buFontTx/>
              <a:buNone/>
            </a:pPr>
            <a:endParaRPr lang="en-GB" smtClean="0">
              <a:ln>
                <a:solidFill>
                  <a:srgbClr val="3366FF"/>
                </a:solidFill>
              </a:ln>
              <a:solidFill>
                <a:srgbClr val="000000"/>
              </a:solidFill>
            </a:endParaRPr>
          </a:p>
        </p:txBody>
      </p:sp>
      <p:sp>
        <p:nvSpPr>
          <p:cNvPr id="27" name="Oval 26"/>
          <p:cNvSpPr/>
          <p:nvPr/>
        </p:nvSpPr>
        <p:spPr bwMode="auto">
          <a:xfrm>
            <a:off x="2432489" y="3069992"/>
            <a:ext cx="831781" cy="479402"/>
          </a:xfrm>
          <a:prstGeom prst="ellipse">
            <a:avLst/>
          </a:prstGeom>
          <a:noFill/>
          <a:ln w="28575" cap="flat" cmpd="sng" algn="ctr">
            <a:solidFill>
              <a:schemeClr val="bg1">
                <a:lumMod val="50000"/>
              </a:schemeClr>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buFontTx/>
              <a:buNone/>
            </a:pPr>
            <a:endParaRPr lang="en-GB" smtClean="0">
              <a:ln>
                <a:solidFill>
                  <a:srgbClr val="3366FF"/>
                </a:solidFill>
              </a:ln>
              <a:solidFill>
                <a:srgbClr val="000000"/>
              </a:solidFill>
            </a:endParaRPr>
          </a:p>
        </p:txBody>
      </p:sp>
      <p:sp>
        <p:nvSpPr>
          <p:cNvPr id="28" name="Oval 27"/>
          <p:cNvSpPr/>
          <p:nvPr/>
        </p:nvSpPr>
        <p:spPr bwMode="auto">
          <a:xfrm>
            <a:off x="2410616" y="1332259"/>
            <a:ext cx="831781" cy="551241"/>
          </a:xfrm>
          <a:prstGeom prst="ellipse">
            <a:avLst/>
          </a:prstGeom>
          <a:noFill/>
          <a:ln w="28575" cap="flat" cmpd="sng" algn="ctr">
            <a:solidFill>
              <a:srgbClr val="FF0000"/>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buFontTx/>
              <a:buNone/>
            </a:pPr>
            <a:endParaRPr lang="en-GB" smtClean="0">
              <a:ln>
                <a:solidFill>
                  <a:srgbClr val="3366FF"/>
                </a:solidFill>
              </a:ln>
              <a:solidFill>
                <a:srgbClr val="000000"/>
              </a:solidFill>
            </a:endParaRPr>
          </a:p>
        </p:txBody>
      </p:sp>
      <p:sp>
        <p:nvSpPr>
          <p:cNvPr id="29" name="Oval 28"/>
          <p:cNvSpPr/>
          <p:nvPr/>
        </p:nvSpPr>
        <p:spPr bwMode="auto">
          <a:xfrm>
            <a:off x="2541143" y="4218751"/>
            <a:ext cx="831781" cy="551241"/>
          </a:xfrm>
          <a:prstGeom prst="ellipse">
            <a:avLst/>
          </a:prstGeom>
          <a:noFill/>
          <a:ln w="28575" cap="flat" cmpd="sng" algn="ctr">
            <a:solidFill>
              <a:srgbClr val="FF0000"/>
            </a:solidFill>
            <a:prstDash val="solid"/>
            <a:round/>
            <a:headEnd type="none" w="med" len="med"/>
            <a:tailEnd type="none" w="med" len="med"/>
          </a:ln>
          <a:effectLst>
            <a:outerShdw blurRad="50800" dist="38100" dir="2700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eaLnBrk="0" fontAlgn="ctr" hangingPunct="0">
              <a:spcBef>
                <a:spcPct val="0"/>
              </a:spcBef>
              <a:buFontTx/>
              <a:buNone/>
            </a:pPr>
            <a:endParaRPr lang="en-GB" smtClean="0">
              <a:ln>
                <a:solidFill>
                  <a:srgbClr val="3366FF"/>
                </a:solidFill>
              </a:ln>
              <a:solidFill>
                <a:srgbClr val="000000"/>
              </a:solidFill>
            </a:endParaRPr>
          </a:p>
        </p:txBody>
      </p:sp>
    </p:spTree>
    <p:extLst>
      <p:ext uri="{BB962C8B-B14F-4D97-AF65-F5344CB8AC3E}">
        <p14:creationId xmlns:p14="http://schemas.microsoft.com/office/powerpoint/2010/main" val="3429963957"/>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down)">
                                      <p:cBhvr>
                                        <p:cTn id="11" dur="200"/>
                                        <p:tgtEl>
                                          <p:spTgt spid="26"/>
                                        </p:tgtEl>
                                      </p:cBhvr>
                                    </p:animEffect>
                                  </p:childTnLst>
                                </p:cTn>
                              </p:par>
                            </p:childTnLst>
                          </p:cTn>
                        </p:par>
                        <p:par>
                          <p:cTn id="12" fill="hold">
                            <p:stCondLst>
                              <p:cond delay="700"/>
                            </p:stCondLst>
                            <p:childTnLst>
                              <p:par>
                                <p:cTn id="13" presetID="22" presetClass="entr" presetSubtype="4" fill="hold" grpId="0" nodeType="afterEffect">
                                  <p:stCondLst>
                                    <p:cond delay="0"/>
                                  </p:stCondLst>
                                  <p:childTnLst>
                                    <p:set>
                                      <p:cBhvr>
                                        <p:cTn id="14" dur="1" fill="hold">
                                          <p:stCondLst>
                                            <p:cond delay="0"/>
                                          </p:stCondLst>
                                        </p:cTn>
                                        <p:tgtEl>
                                          <p:spTgt spid="27"/>
                                        </p:tgtEl>
                                        <p:attrNameLst>
                                          <p:attrName>style.visibility</p:attrName>
                                        </p:attrNameLst>
                                      </p:cBhvr>
                                      <p:to>
                                        <p:strVal val="visible"/>
                                      </p:to>
                                    </p:set>
                                    <p:animEffect transition="in" filter="wipe(down)">
                                      <p:cBhvr>
                                        <p:cTn id="15" dur="300"/>
                                        <p:tgtEl>
                                          <p:spTgt spid="27"/>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animEffect transition="in" filter="fade">
                                      <p:cBhvr>
                                        <p:cTn id="20" dur="500"/>
                                        <p:tgtEl>
                                          <p:spTgt spid="19"/>
                                        </p:tgtEl>
                                      </p:cBhvr>
                                    </p:animEffect>
                                  </p:childTnLst>
                                </p:cTn>
                              </p:par>
                            </p:childTnLst>
                          </p:cTn>
                        </p:par>
                        <p:par>
                          <p:cTn id="21" fill="hold">
                            <p:stCondLst>
                              <p:cond delay="500"/>
                            </p:stCondLst>
                            <p:childTnLst>
                              <p:par>
                                <p:cTn id="22" presetID="22" presetClass="entr" presetSubtype="4" fill="hold" grpId="0" nodeType="after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wipe(down)">
                                      <p:cBhvr>
                                        <p:cTn id="24" dur="300"/>
                                        <p:tgtEl>
                                          <p:spTgt spid="28"/>
                                        </p:tgtEl>
                                      </p:cBhvr>
                                    </p:animEffect>
                                  </p:childTnLst>
                                </p:cTn>
                              </p:par>
                            </p:childTnLst>
                          </p:cTn>
                        </p:par>
                        <p:par>
                          <p:cTn id="25" fill="hold">
                            <p:stCondLst>
                              <p:cond delay="800"/>
                            </p:stCondLst>
                            <p:childTnLst>
                              <p:par>
                                <p:cTn id="26" presetID="22" presetClass="entr" presetSubtype="4" fill="hold" grpId="0" nodeType="after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wipe(down)">
                                      <p:cBhvr>
                                        <p:cTn id="28" dur="300"/>
                                        <p:tgtEl>
                                          <p:spTgt spid="29"/>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animEffect transition="in" filter="fade">
                                      <p:cBhvr>
                                        <p:cTn id="33" dur="500"/>
                                        <p:tgtEl>
                                          <p:spTgt spid="14"/>
                                        </p:tgtEl>
                                      </p:cBhvr>
                                    </p:animEffect>
                                  </p:childTnLst>
                                </p:cTn>
                              </p:par>
                            </p:childTnLst>
                          </p:cTn>
                        </p:par>
                        <p:par>
                          <p:cTn id="34" fill="hold">
                            <p:stCondLst>
                              <p:cond delay="500"/>
                            </p:stCondLst>
                            <p:childTnLst>
                              <p:par>
                                <p:cTn id="35" presetID="22" presetClass="entr" presetSubtype="4" fill="hold" grpId="0" nodeType="afterEffect">
                                  <p:stCondLst>
                                    <p:cond delay="0"/>
                                  </p:stCondLst>
                                  <p:childTnLst>
                                    <p:set>
                                      <p:cBhvr>
                                        <p:cTn id="36" dur="1" fill="hold">
                                          <p:stCondLst>
                                            <p:cond delay="0"/>
                                          </p:stCondLst>
                                        </p:cTn>
                                        <p:tgtEl>
                                          <p:spTgt spid="22"/>
                                        </p:tgtEl>
                                        <p:attrNameLst>
                                          <p:attrName>style.visibility</p:attrName>
                                        </p:attrNameLst>
                                      </p:cBhvr>
                                      <p:to>
                                        <p:strVal val="visible"/>
                                      </p:to>
                                    </p:set>
                                    <p:animEffect transition="in" filter="wipe(down)">
                                      <p:cBhvr>
                                        <p:cTn id="37" dur="200"/>
                                        <p:tgtEl>
                                          <p:spTgt spid="22"/>
                                        </p:tgtEl>
                                      </p:cBhvr>
                                    </p:animEffect>
                                  </p:childTnLst>
                                </p:cTn>
                              </p:par>
                            </p:childTnLst>
                          </p:cTn>
                        </p:par>
                        <p:par>
                          <p:cTn id="38" fill="hold">
                            <p:stCondLst>
                              <p:cond delay="700"/>
                            </p:stCondLst>
                            <p:childTnLst>
                              <p:par>
                                <p:cTn id="39" presetID="22" presetClass="entr" presetSubtype="4" fill="hold" grpId="0" nodeType="afterEffect">
                                  <p:stCondLst>
                                    <p:cond delay="0"/>
                                  </p:stCondLst>
                                  <p:childTnLst>
                                    <p:set>
                                      <p:cBhvr>
                                        <p:cTn id="40" dur="1" fill="hold">
                                          <p:stCondLst>
                                            <p:cond delay="0"/>
                                          </p:stCondLst>
                                        </p:cTn>
                                        <p:tgtEl>
                                          <p:spTgt spid="23"/>
                                        </p:tgtEl>
                                        <p:attrNameLst>
                                          <p:attrName>style.visibility</p:attrName>
                                        </p:attrNameLst>
                                      </p:cBhvr>
                                      <p:to>
                                        <p:strVal val="visible"/>
                                      </p:to>
                                    </p:set>
                                    <p:animEffect transition="in" filter="wipe(down)">
                                      <p:cBhvr>
                                        <p:cTn id="41" dur="200"/>
                                        <p:tgtEl>
                                          <p:spTgt spid="23"/>
                                        </p:tgtEl>
                                      </p:cBhvr>
                                    </p:animEffect>
                                  </p:childTnLst>
                                </p:cTn>
                              </p:par>
                            </p:childTnLst>
                          </p:cTn>
                        </p:par>
                        <p:par>
                          <p:cTn id="42" fill="hold">
                            <p:stCondLst>
                              <p:cond delay="900"/>
                            </p:stCondLst>
                            <p:childTnLst>
                              <p:par>
                                <p:cTn id="43" presetID="22" presetClass="entr" presetSubtype="4" fill="hold" grpId="0" nodeType="afterEffect">
                                  <p:stCondLst>
                                    <p:cond delay="0"/>
                                  </p:stCondLst>
                                  <p:childTnLst>
                                    <p:set>
                                      <p:cBhvr>
                                        <p:cTn id="44" dur="1" fill="hold">
                                          <p:stCondLst>
                                            <p:cond delay="0"/>
                                          </p:stCondLst>
                                        </p:cTn>
                                        <p:tgtEl>
                                          <p:spTgt spid="24"/>
                                        </p:tgtEl>
                                        <p:attrNameLst>
                                          <p:attrName>style.visibility</p:attrName>
                                        </p:attrNameLst>
                                      </p:cBhvr>
                                      <p:to>
                                        <p:strVal val="visible"/>
                                      </p:to>
                                    </p:set>
                                    <p:animEffect transition="in" filter="wipe(down)">
                                      <p:cBhvr>
                                        <p:cTn id="45" dur="200"/>
                                        <p:tgtEl>
                                          <p:spTgt spid="24"/>
                                        </p:tgtEl>
                                      </p:cBhvr>
                                    </p:animEffect>
                                  </p:childTnLst>
                                </p:cTn>
                              </p:par>
                            </p:childTnLst>
                          </p:cTn>
                        </p:par>
                        <p:par>
                          <p:cTn id="46" fill="hold">
                            <p:stCondLst>
                              <p:cond delay="1100"/>
                            </p:stCondLst>
                            <p:childTnLst>
                              <p:par>
                                <p:cTn id="47" presetID="22" presetClass="entr" presetSubtype="4" fill="hold" grpId="0" nodeType="after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wipe(down)">
                                      <p:cBhvr>
                                        <p:cTn id="49" dur="2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animBg="1"/>
      <p:bldP spid="24" grpId="0" animBg="1"/>
      <p:bldP spid="25" grpId="0" animBg="1"/>
      <p:bldP spid="26" grpId="0" animBg="1"/>
      <p:bldP spid="27" grpId="0" animBg="1"/>
      <p:bldP spid="28" grpId="0" animBg="1"/>
      <p:bldP spid="2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p:txBody>
          <a:bodyPr/>
          <a:lstStyle/>
          <a:p>
            <a:pPr eaLnBrk="1" hangingPunct="1">
              <a:defRPr/>
            </a:pPr>
            <a:r>
              <a:rPr lang="en-US" altLang="ja-JP" dirty="0" smtClean="0"/>
              <a:t>Outline</a:t>
            </a:r>
          </a:p>
        </p:txBody>
      </p:sp>
      <p:sp>
        <p:nvSpPr>
          <p:cNvPr id="680963" name="Rectangle 3"/>
          <p:cNvSpPr>
            <a:spLocks noGrp="1" noChangeArrowheads="1"/>
          </p:cNvSpPr>
          <p:nvPr>
            <p:ph type="body" idx="1"/>
          </p:nvPr>
        </p:nvSpPr>
        <p:spPr>
          <a:xfrm>
            <a:off x="107950" y="908720"/>
            <a:ext cx="9036050" cy="4859337"/>
          </a:xfrm>
        </p:spPr>
        <p:txBody>
          <a:bodyPr/>
          <a:lstStyle/>
          <a:p>
            <a:pPr eaLnBrk="1" hangingPunct="1">
              <a:defRPr/>
            </a:pPr>
            <a:r>
              <a:rPr lang="en-US" altLang="ja-JP" sz="3200" strike="sngStrike" dirty="0" smtClean="0">
                <a:latin typeface="Arial" charset="0"/>
                <a:ea typeface="ＭＳ Ｐゴシック" charset="0"/>
              </a:rPr>
              <a:t>Lecture 1: Introduction to accelerators</a:t>
            </a:r>
          </a:p>
          <a:p>
            <a:pPr lvl="1" eaLnBrk="1" hangingPunct="1">
              <a:defRPr/>
            </a:pPr>
            <a:r>
              <a:rPr lang="en-US" altLang="ja-JP" strike="sngStrike" dirty="0">
                <a:latin typeface="Arial" charset="0"/>
                <a:ea typeface="ＭＳ Ｐゴシック" charset="0"/>
              </a:rPr>
              <a:t>H</a:t>
            </a:r>
            <a:r>
              <a:rPr lang="en-US" altLang="ja-JP" strike="sngStrike" dirty="0" smtClean="0">
                <a:latin typeface="Arial" charset="0"/>
                <a:ea typeface="ＭＳ Ｐゴシック" charset="0"/>
              </a:rPr>
              <a:t>istorical development &amp; status including LHC &amp; upgrades</a:t>
            </a:r>
          </a:p>
          <a:p>
            <a:pPr marL="457200" lvl="1" indent="0" eaLnBrk="1" hangingPunct="1">
              <a:buNone/>
              <a:defRPr/>
            </a:pPr>
            <a:endParaRPr lang="en-US" altLang="ja-JP" sz="1000" dirty="0" smtClean="0">
              <a:latin typeface="Arial" charset="0"/>
              <a:ea typeface="ＭＳ Ｐゴシック" charset="0"/>
            </a:endParaRPr>
          </a:p>
          <a:p>
            <a:pPr eaLnBrk="1" hangingPunct="1">
              <a:defRPr/>
            </a:pPr>
            <a:r>
              <a:rPr lang="en-US" altLang="ja-JP" sz="3200" strike="sngStrike" dirty="0" smtClean="0">
                <a:latin typeface="Arial" charset="0"/>
                <a:ea typeface="ＭＳ Ｐゴシック" charset="0"/>
              </a:rPr>
              <a:t>Lecture 2: Overview of ideas for future facilities</a:t>
            </a:r>
          </a:p>
          <a:p>
            <a:pPr lvl="1" eaLnBrk="1" hangingPunct="1">
              <a:defRPr/>
            </a:pPr>
            <a:r>
              <a:rPr lang="en-US" altLang="ja-JP" strike="sngStrike" dirty="0" smtClean="0">
                <a:latin typeface="Arial" charset="0"/>
                <a:ea typeface="ＭＳ Ｐゴシック" charset="0"/>
              </a:rPr>
              <a:t>Hadron-hadron machines – LHC (&amp; beyond)</a:t>
            </a:r>
            <a:endParaRPr lang="en-US" altLang="ja-JP" strike="sngStrike" dirty="0">
              <a:latin typeface="Arial" charset="0"/>
              <a:ea typeface="ＭＳ Ｐゴシック" charset="0"/>
            </a:endParaRPr>
          </a:p>
          <a:p>
            <a:pPr lvl="1" eaLnBrk="1" hangingPunct="1">
              <a:defRPr/>
            </a:pPr>
            <a:r>
              <a:rPr lang="en-US" altLang="ja-JP" strike="sngStrike" dirty="0" smtClean="0">
                <a:latin typeface="Arial" charset="0"/>
                <a:ea typeface="ＭＳ Ｐゴシック" charset="0"/>
              </a:rPr>
              <a:t>Lepton-lepton Machines</a:t>
            </a:r>
          </a:p>
          <a:p>
            <a:pPr lvl="2" eaLnBrk="1" hangingPunct="1">
              <a:buFontTx/>
              <a:buChar char="-"/>
              <a:defRPr/>
            </a:pPr>
            <a:r>
              <a:rPr lang="en-US" altLang="ja-JP" strike="sngStrike" dirty="0" err="1" smtClean="0">
                <a:latin typeface="Arial" charset="0"/>
                <a:ea typeface="ＭＳ Ｐゴシック" charset="0"/>
              </a:rPr>
              <a:t>e</a:t>
            </a:r>
            <a:r>
              <a:rPr lang="en-US" altLang="ja-JP" strike="sngStrike" baseline="30000" dirty="0" err="1" smtClean="0">
                <a:latin typeface="Arial" charset="0"/>
                <a:ea typeface="ＭＳ Ｐゴシック" charset="0"/>
              </a:rPr>
              <a:t>+</a:t>
            </a:r>
            <a:r>
              <a:rPr lang="en-US" altLang="ja-JP" strike="sngStrike" dirty="0" err="1" smtClean="0">
                <a:latin typeface="Arial" charset="0"/>
                <a:ea typeface="ＭＳ Ｐゴシック" charset="0"/>
              </a:rPr>
              <a:t>e</a:t>
            </a:r>
            <a:r>
              <a:rPr lang="en-US" altLang="ja-JP" strike="sngStrike" baseline="30000" dirty="0" smtClean="0">
                <a:latin typeface="Arial" charset="0"/>
                <a:ea typeface="ＭＳ Ｐゴシック" charset="0"/>
              </a:rPr>
              <a:t>-</a:t>
            </a:r>
            <a:r>
              <a:rPr lang="en-US" altLang="ja-JP" strike="sngStrike" dirty="0" smtClean="0">
                <a:latin typeface="Arial" charset="0"/>
                <a:ea typeface="ＭＳ Ｐゴシック" charset="0"/>
              </a:rPr>
              <a:t> - linear (circular); </a:t>
            </a:r>
            <a:r>
              <a:rPr lang="en-US" altLang="ja-JP" strike="sngStrike" dirty="0" err="1" smtClean="0">
                <a:latin typeface="Arial" charset="0"/>
                <a:ea typeface="ＭＳ Ｐゴシック" charset="0"/>
              </a:rPr>
              <a:t>μ</a:t>
            </a:r>
            <a:r>
              <a:rPr lang="en-US" altLang="ja-JP" strike="sngStrike" baseline="30000" dirty="0" err="1" smtClean="0">
                <a:latin typeface="Arial" charset="0"/>
                <a:ea typeface="ＭＳ Ｐゴシック" charset="0"/>
              </a:rPr>
              <a:t>+</a:t>
            </a:r>
            <a:r>
              <a:rPr lang="en-US" altLang="ja-JP" strike="sngStrike" dirty="0" err="1" smtClean="0">
                <a:latin typeface="Arial" charset="0"/>
                <a:ea typeface="ＭＳ Ｐゴシック" charset="0"/>
              </a:rPr>
              <a:t>μ</a:t>
            </a:r>
            <a:r>
              <a:rPr lang="en-US" altLang="ja-JP" strike="sngStrike" baseline="30000" dirty="0" smtClean="0">
                <a:latin typeface="Arial" charset="0"/>
                <a:ea typeface="ＭＳ Ｐゴシック" charset="0"/>
              </a:rPr>
              <a:t>-</a:t>
            </a:r>
          </a:p>
          <a:p>
            <a:pPr lvl="1" eaLnBrk="1" hangingPunct="1">
              <a:defRPr/>
            </a:pPr>
            <a:r>
              <a:rPr lang="en-US" altLang="ja-JP" strike="sngStrike" dirty="0" smtClean="0">
                <a:latin typeface="Arial" charset="0"/>
                <a:ea typeface="ＭＳ Ｐゴシック" charset="0"/>
              </a:rPr>
              <a:t>Lepton-hadron machines</a:t>
            </a:r>
            <a:endParaRPr lang="en-US" altLang="ja-JP" strike="sngStrike" dirty="0">
              <a:latin typeface="Arial" charset="0"/>
              <a:ea typeface="ＭＳ Ｐゴシック" charset="0"/>
            </a:endParaRPr>
          </a:p>
          <a:p>
            <a:pPr lvl="1" eaLnBrk="1" hangingPunct="1">
              <a:defRPr/>
            </a:pPr>
            <a:r>
              <a:rPr lang="en-US" altLang="ja-JP" strike="sngStrike" dirty="0" smtClean="0">
                <a:latin typeface="Arial" charset="0"/>
                <a:ea typeface="ＭＳ Ｐゴシック" charset="0"/>
              </a:rPr>
              <a:t>Plasma-wave acceleration</a:t>
            </a:r>
          </a:p>
          <a:p>
            <a:pPr lvl="1" eaLnBrk="1" hangingPunct="1">
              <a:defRPr/>
            </a:pPr>
            <a:endParaRPr lang="en-US" altLang="ja-JP" sz="1000" dirty="0" smtClean="0">
              <a:latin typeface="Arial" charset="0"/>
              <a:ea typeface="ＭＳ Ｐゴシック" charset="0"/>
            </a:endParaRPr>
          </a:p>
          <a:p>
            <a:pPr eaLnBrk="1" hangingPunct="1">
              <a:defRPr/>
            </a:pPr>
            <a:r>
              <a:rPr lang="en-US" altLang="ja-JP" sz="3200" dirty="0" smtClean="0">
                <a:latin typeface="Arial" charset="0"/>
                <a:ea typeface="ＭＳ Ｐゴシック" charset="0"/>
              </a:rPr>
              <a:t>Lecture 3: The future in depth – the ILC Project – status &amp; prospects</a:t>
            </a:r>
            <a:endParaRPr lang="en-US" altLang="ja-JP" sz="3200" dirty="0">
              <a:latin typeface="Arial" charset="0"/>
              <a:ea typeface="ＭＳ Ｐゴシック" charset="0"/>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3" name="Slide Number Placeholder 2"/>
          <p:cNvSpPr>
            <a:spLocks noGrp="1"/>
          </p:cNvSpPr>
          <p:nvPr>
            <p:ph type="sldNum" sz="quarter" idx="12"/>
          </p:nvPr>
        </p:nvSpPr>
        <p:spPr/>
        <p:txBody>
          <a:bodyPr/>
          <a:lstStyle/>
          <a:p>
            <a:pPr>
              <a:defRPr/>
            </a:pPr>
            <a:fld id="{24FA7499-4D35-CC47-9C18-6CF7809DBF6A}" type="slidenum">
              <a:rPr lang="en-US" smtClean="0"/>
              <a:pPr>
                <a:defRPr/>
              </a:pPr>
              <a:t>2</a:t>
            </a:fld>
            <a:endParaRPr lang="en-US"/>
          </a:p>
        </p:txBody>
      </p:sp>
    </p:spTree>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20</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10" name="Picture 9" descr="image-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4683"/>
            <a:ext cx="9144000" cy="5588450"/>
          </a:xfrm>
          <a:prstGeom prst="rect">
            <a:avLst/>
          </a:prstGeom>
        </p:spPr>
      </p:pic>
    </p:spTree>
    <p:extLst>
      <p:ext uri="{BB962C8B-B14F-4D97-AF65-F5344CB8AC3E}">
        <p14:creationId xmlns:p14="http://schemas.microsoft.com/office/powerpoint/2010/main" val="152400748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21</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6" name="Picture 5" descr="image-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4683"/>
            <a:ext cx="9144000" cy="5588450"/>
          </a:xfrm>
          <a:prstGeom prst="rect">
            <a:avLst/>
          </a:prstGeom>
        </p:spPr>
      </p:pic>
    </p:spTree>
    <p:extLst>
      <p:ext uri="{BB962C8B-B14F-4D97-AF65-F5344CB8AC3E}">
        <p14:creationId xmlns:p14="http://schemas.microsoft.com/office/powerpoint/2010/main" val="152379733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22</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7" name="Picture 6" descr="image-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021"/>
            <a:ext cx="9144000" cy="5587112"/>
          </a:xfrm>
          <a:prstGeom prst="rect">
            <a:avLst/>
          </a:prstGeom>
        </p:spPr>
      </p:pic>
      <p:pic>
        <p:nvPicPr>
          <p:cNvPr id="8" name="Picture 7" descr="OT0146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546" y="4108023"/>
            <a:ext cx="3227444" cy="215162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584715454"/>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23</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9" name="Picture 8" descr="image-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618"/>
            <a:ext cx="9144000" cy="5586515"/>
          </a:xfrm>
          <a:prstGeom prst="rect">
            <a:avLst/>
          </a:prstGeom>
        </p:spPr>
      </p:pic>
    </p:spTree>
    <p:extLst>
      <p:ext uri="{BB962C8B-B14F-4D97-AF65-F5344CB8AC3E}">
        <p14:creationId xmlns:p14="http://schemas.microsoft.com/office/powerpoint/2010/main" val="383041250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24</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6" name="Picture 5" descr="image-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618"/>
            <a:ext cx="9144000" cy="5586515"/>
          </a:xfrm>
          <a:prstGeom prst="rect">
            <a:avLst/>
          </a:prstGeom>
        </p:spPr>
      </p:pic>
      <p:pic>
        <p:nvPicPr>
          <p:cNvPr id="7" name="Picture 6" descr="OT0148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808" y="4117661"/>
            <a:ext cx="3093194" cy="206213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8557872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25</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8" name="Picture 7" descr="image-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618"/>
            <a:ext cx="9144000" cy="5586515"/>
          </a:xfrm>
          <a:prstGeom prst="rect">
            <a:avLst/>
          </a:prstGeom>
        </p:spPr>
      </p:pic>
      <p:pic>
        <p:nvPicPr>
          <p:cNvPr id="9" name="Picture 8" descr="OT0148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808" y="4117661"/>
            <a:ext cx="3093194" cy="206213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7607686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26</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7" name="Picture 6" descr="image-1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618"/>
            <a:ext cx="9144000" cy="5586515"/>
          </a:xfrm>
          <a:prstGeom prst="rect">
            <a:avLst/>
          </a:prstGeom>
        </p:spPr>
      </p:pic>
      <p:pic>
        <p:nvPicPr>
          <p:cNvPr id="10" name="Picture 9" descr="OT0148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808" y="4117661"/>
            <a:ext cx="3093194" cy="206213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78431891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27</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11" name="Picture 10" descr="image-1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618"/>
            <a:ext cx="9144000" cy="5586515"/>
          </a:xfrm>
          <a:prstGeom prst="rect">
            <a:avLst/>
          </a:prstGeom>
        </p:spPr>
      </p:pic>
      <p:pic>
        <p:nvPicPr>
          <p:cNvPr id="12" name="Picture 11" descr="OT0150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513" y="3899568"/>
            <a:ext cx="2649509" cy="176633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876930453"/>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28</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7" name="Picture 6" descr="image-15.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618"/>
            <a:ext cx="9144000" cy="5586515"/>
          </a:xfrm>
          <a:prstGeom prst="rect">
            <a:avLst/>
          </a:prstGeom>
        </p:spPr>
      </p:pic>
      <p:pic>
        <p:nvPicPr>
          <p:cNvPr id="8" name="Picture 7" descr="OT0150M.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5513" y="3899568"/>
            <a:ext cx="2649509" cy="176633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1661213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29</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9" name="Picture 8" descr="image-1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618"/>
            <a:ext cx="9144000" cy="5586515"/>
          </a:xfrm>
          <a:prstGeom prst="rect">
            <a:avLst/>
          </a:prstGeom>
        </p:spPr>
      </p:pic>
      <p:pic>
        <p:nvPicPr>
          <p:cNvPr id="10" name="Picture 9"/>
          <p:cNvPicPr>
            <a:picLocks noChangeAspect="1"/>
          </p:cNvPicPr>
          <p:nvPr/>
        </p:nvPicPr>
        <p:blipFill>
          <a:blip r:embed="rId3"/>
          <a:stretch>
            <a:fillRect/>
          </a:stretch>
        </p:blipFill>
        <p:spPr>
          <a:xfrm>
            <a:off x="510859" y="3729627"/>
            <a:ext cx="2738686" cy="207004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666088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p:txBody>
          <a:bodyPr/>
          <a:lstStyle/>
          <a:p>
            <a:pPr eaLnBrk="1" hangingPunct="1">
              <a:defRPr/>
            </a:pPr>
            <a:r>
              <a:rPr lang="en-US" altLang="ja-JP" dirty="0" smtClean="0"/>
              <a:t>Lecture 3</a:t>
            </a:r>
          </a:p>
        </p:txBody>
      </p:sp>
      <p:sp>
        <p:nvSpPr>
          <p:cNvPr id="680963" name="Rectangle 3"/>
          <p:cNvSpPr>
            <a:spLocks noGrp="1" noChangeArrowheads="1"/>
          </p:cNvSpPr>
          <p:nvPr>
            <p:ph type="body" idx="1"/>
          </p:nvPr>
        </p:nvSpPr>
        <p:spPr>
          <a:xfrm>
            <a:off x="107950" y="1124744"/>
            <a:ext cx="9512300" cy="5184576"/>
          </a:xfrm>
        </p:spPr>
        <p:txBody>
          <a:bodyPr/>
          <a:lstStyle/>
          <a:p>
            <a:pPr eaLnBrk="1" hangingPunct="1">
              <a:defRPr/>
            </a:pPr>
            <a:r>
              <a:rPr lang="en-US" altLang="ja-JP" sz="3600" dirty="0" smtClean="0">
                <a:latin typeface="Arial" charset="0"/>
                <a:ea typeface="ＭＳ Ｐゴシック" charset="0"/>
              </a:rPr>
              <a:t>A very brief resume of the physics case </a:t>
            </a:r>
          </a:p>
          <a:p>
            <a:pPr marL="0" indent="0" eaLnBrk="1" hangingPunct="1">
              <a:buNone/>
              <a:defRPr/>
            </a:pPr>
            <a:r>
              <a:rPr lang="en-US" altLang="ja-JP" sz="3600" dirty="0" smtClean="0">
                <a:latin typeface="Arial" charset="0"/>
                <a:ea typeface="ＭＳ Ｐゴシック" charset="0"/>
              </a:rPr>
              <a:t>for ILC</a:t>
            </a:r>
          </a:p>
          <a:p>
            <a:pPr eaLnBrk="1" hangingPunct="1">
              <a:defRPr/>
            </a:pPr>
            <a:r>
              <a:rPr lang="en-US" altLang="ja-JP" sz="3600" dirty="0" smtClean="0">
                <a:latin typeface="Arial" charset="0"/>
                <a:ea typeface="ＭＳ Ｐゴシック" charset="0"/>
              </a:rPr>
              <a:t>An even briefer mention of the detectors</a:t>
            </a:r>
            <a:endParaRPr lang="en-US" altLang="ja-JP" sz="3600" dirty="0">
              <a:latin typeface="Arial" charset="0"/>
              <a:ea typeface="ＭＳ Ｐゴシック" charset="0"/>
            </a:endParaRPr>
          </a:p>
          <a:p>
            <a:pPr eaLnBrk="1" hangingPunct="1">
              <a:defRPr/>
            </a:pPr>
            <a:r>
              <a:rPr lang="en-US" altLang="ja-JP" sz="3600" dirty="0" smtClean="0">
                <a:latin typeface="Arial" charset="0"/>
                <a:ea typeface="ＭＳ Ｐゴシック" charset="0"/>
              </a:rPr>
              <a:t>The ILC machine </a:t>
            </a:r>
          </a:p>
          <a:p>
            <a:pPr eaLnBrk="1" hangingPunct="1">
              <a:buFontTx/>
              <a:buChar char="-"/>
              <a:defRPr/>
            </a:pPr>
            <a:r>
              <a:rPr lang="en-US" altLang="ja-JP" dirty="0" smtClean="0">
                <a:latin typeface="Arial" charset="0"/>
                <a:ea typeface="ＭＳ Ｐゴシック" charset="0"/>
              </a:rPr>
              <a:t>SCRF, Damping Rings, Sources, Beam Delivery</a:t>
            </a:r>
            <a:endParaRPr lang="en-US" altLang="ja-JP" baseline="30000" dirty="0" smtClean="0">
              <a:latin typeface="Arial" charset="0"/>
              <a:ea typeface="ＭＳ Ｐゴシック" charset="0"/>
            </a:endParaRPr>
          </a:p>
          <a:p>
            <a:pPr eaLnBrk="1" hangingPunct="1">
              <a:defRPr/>
            </a:pPr>
            <a:r>
              <a:rPr lang="en-US" altLang="ja-JP" sz="3600" dirty="0" smtClean="0">
                <a:latin typeface="Arial" charset="0"/>
                <a:ea typeface="ＭＳ Ｐゴシック" charset="0"/>
              </a:rPr>
              <a:t>Site &amp; Site-dependent design</a:t>
            </a:r>
            <a:endParaRPr lang="en-US" altLang="ja-JP" sz="3600" dirty="0">
              <a:latin typeface="Arial" charset="0"/>
              <a:ea typeface="ＭＳ Ｐゴシック" charset="0"/>
            </a:endParaRPr>
          </a:p>
          <a:p>
            <a:pPr eaLnBrk="1" hangingPunct="1">
              <a:defRPr/>
            </a:pPr>
            <a:r>
              <a:rPr lang="en-US" altLang="ja-JP" sz="3600" dirty="0" smtClean="0">
                <a:latin typeface="Arial" charset="0"/>
                <a:ea typeface="ＭＳ Ｐゴシック" charset="0"/>
              </a:rPr>
              <a:t>Political situation &amp; prospects</a:t>
            </a:r>
          </a:p>
          <a:p>
            <a:pPr eaLnBrk="1" hangingPunct="1">
              <a:defRPr/>
            </a:pPr>
            <a:r>
              <a:rPr lang="en-US" altLang="ja-JP" sz="3600" dirty="0" smtClean="0">
                <a:latin typeface="Arial" charset="0"/>
                <a:ea typeface="ＭＳ Ｐゴシック" charset="0"/>
              </a:rPr>
              <a:t>Summary &amp; outlook</a:t>
            </a:r>
          </a:p>
          <a:p>
            <a:pPr marL="0" indent="0" eaLnBrk="1" hangingPunct="1">
              <a:buFontTx/>
              <a:buNone/>
              <a:defRPr/>
            </a:pPr>
            <a:endParaRPr lang="en-US" altLang="ja-JP" sz="3200" dirty="0">
              <a:latin typeface="Arial" charset="0"/>
              <a:ea typeface="ＭＳ Ｐゴシック" charset="0"/>
            </a:endParaRPr>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3" name="Slide Number Placeholder 2"/>
          <p:cNvSpPr>
            <a:spLocks noGrp="1"/>
          </p:cNvSpPr>
          <p:nvPr>
            <p:ph type="sldNum" sz="quarter" idx="12"/>
          </p:nvPr>
        </p:nvSpPr>
        <p:spPr/>
        <p:txBody>
          <a:bodyPr/>
          <a:lstStyle/>
          <a:p>
            <a:pPr>
              <a:defRPr/>
            </a:pPr>
            <a:fld id="{24FA7499-4D35-CC47-9C18-6CF7809DBF6A}" type="slidenum">
              <a:rPr lang="en-US" smtClean="0"/>
              <a:pPr>
                <a:defRPr/>
              </a:pPr>
              <a:t>3</a:t>
            </a:fld>
            <a:endParaRPr lang="en-US"/>
          </a:p>
        </p:txBody>
      </p:sp>
    </p:spTree>
    <p:extLst>
      <p:ext uri="{BB962C8B-B14F-4D97-AF65-F5344CB8AC3E}">
        <p14:creationId xmlns:p14="http://schemas.microsoft.com/office/powerpoint/2010/main" val="20981472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30</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7" name="Picture 6" descr="image-1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021"/>
            <a:ext cx="9144000" cy="5587112"/>
          </a:xfrm>
          <a:prstGeom prst="rect">
            <a:avLst/>
          </a:prstGeom>
        </p:spPr>
      </p:pic>
      <p:pic>
        <p:nvPicPr>
          <p:cNvPr id="8" name="Picture 7"/>
          <p:cNvPicPr>
            <a:picLocks noChangeAspect="1"/>
          </p:cNvPicPr>
          <p:nvPr/>
        </p:nvPicPr>
        <p:blipFill>
          <a:blip r:embed="rId3"/>
          <a:stretch>
            <a:fillRect/>
          </a:stretch>
        </p:blipFill>
        <p:spPr>
          <a:xfrm>
            <a:off x="510859" y="3729627"/>
            <a:ext cx="2738686" cy="207004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91677875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31</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9" name="Picture 8" descr="image-18.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618"/>
            <a:ext cx="9144000" cy="5586515"/>
          </a:xfrm>
          <a:prstGeom prst="rect">
            <a:avLst/>
          </a:prstGeom>
        </p:spPr>
      </p:pic>
      <p:pic>
        <p:nvPicPr>
          <p:cNvPr id="10" name="Picture 9"/>
          <p:cNvPicPr>
            <a:picLocks noChangeAspect="1"/>
          </p:cNvPicPr>
          <p:nvPr/>
        </p:nvPicPr>
        <p:blipFill>
          <a:blip r:embed="rId3"/>
          <a:stretch>
            <a:fillRect/>
          </a:stretch>
        </p:blipFill>
        <p:spPr>
          <a:xfrm>
            <a:off x="510859" y="3729627"/>
            <a:ext cx="2738686" cy="207004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18409628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32</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7" name="Picture 6" descr="image-1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618"/>
            <a:ext cx="9144000" cy="5586515"/>
          </a:xfrm>
          <a:prstGeom prst="rect">
            <a:avLst/>
          </a:prstGeom>
        </p:spPr>
      </p:pic>
      <p:pic>
        <p:nvPicPr>
          <p:cNvPr id="8" name="Picture 7"/>
          <p:cNvPicPr>
            <a:picLocks noChangeAspect="1"/>
          </p:cNvPicPr>
          <p:nvPr/>
        </p:nvPicPr>
        <p:blipFill>
          <a:blip r:embed="rId3"/>
          <a:stretch>
            <a:fillRect/>
          </a:stretch>
        </p:blipFill>
        <p:spPr>
          <a:xfrm>
            <a:off x="510859" y="3729627"/>
            <a:ext cx="2738686" cy="207004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3662975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33</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9" name="Picture 8" descr="image-2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021"/>
            <a:ext cx="9144000" cy="5587112"/>
          </a:xfrm>
          <a:prstGeom prst="rect">
            <a:avLst/>
          </a:prstGeom>
        </p:spPr>
      </p:pic>
      <p:pic>
        <p:nvPicPr>
          <p:cNvPr id="10" name="Picture 9"/>
          <p:cNvPicPr>
            <a:picLocks noChangeAspect="1"/>
          </p:cNvPicPr>
          <p:nvPr/>
        </p:nvPicPr>
        <p:blipFill>
          <a:blip r:embed="rId3"/>
          <a:stretch>
            <a:fillRect/>
          </a:stretch>
        </p:blipFill>
        <p:spPr>
          <a:xfrm>
            <a:off x="510859" y="3729627"/>
            <a:ext cx="2738686" cy="2070043"/>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3054604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title"/>
          </p:nvPr>
        </p:nvSpPr>
        <p:spPr/>
        <p:txBody>
          <a:bodyPr/>
          <a:lstStyle/>
          <a:p>
            <a:pPr>
              <a:defRPr/>
            </a:pPr>
            <a:r>
              <a:rPr lang="en-GB" dirty="0" err="1" smtClean="0">
                <a:latin typeface="Arial" charset="0"/>
                <a:cs typeface="Arial Unicode MS" charset="0"/>
              </a:rPr>
              <a:t>Cryomodule</a:t>
            </a:r>
            <a:r>
              <a:rPr lang="en-GB" dirty="0" smtClean="0">
                <a:latin typeface="Arial" charset="0"/>
                <a:cs typeface="Arial Unicode MS" charset="0"/>
              </a:rPr>
              <a:t> construction</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34</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7" name="Picture 6" descr="image-20.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56021"/>
            <a:ext cx="9144000" cy="5587112"/>
          </a:xfrm>
          <a:prstGeom prst="rect">
            <a:avLst/>
          </a:prstGeom>
        </p:spPr>
      </p:pic>
      <p:pic>
        <p:nvPicPr>
          <p:cNvPr id="8"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205710" y="4073159"/>
            <a:ext cx="3005143" cy="1998094"/>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92822254"/>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ChangeArrowheads="1"/>
          </p:cNvSpPr>
          <p:nvPr>
            <p:ph type="title"/>
          </p:nvPr>
        </p:nvSpPr>
        <p:spPr>
          <a:xfrm>
            <a:off x="1250950" y="73124"/>
            <a:ext cx="7740650" cy="763588"/>
          </a:xfrm>
        </p:spPr>
        <p:txBody>
          <a:bodyPr/>
          <a:lstStyle/>
          <a:p>
            <a:pPr eaLnBrk="1" hangingPunct="1">
              <a:defRPr/>
            </a:pPr>
            <a:r>
              <a:rPr lang="en-US" altLang="ja-JP" sz="3200" dirty="0" smtClean="0">
                <a:latin typeface="Arial" charset="0"/>
                <a:cs typeface="Arial Unicode MS" charset="0"/>
              </a:rPr>
              <a:t>Worldwide </a:t>
            </a:r>
            <a:r>
              <a:rPr lang="en-US" altLang="ja-JP" sz="3200" dirty="0" err="1" smtClean="0">
                <a:latin typeface="Arial" charset="0"/>
                <a:cs typeface="Arial Unicode MS" charset="0"/>
              </a:rPr>
              <a:t>Cryomodule</a:t>
            </a:r>
            <a:r>
              <a:rPr lang="en-US" altLang="ja-JP" sz="3200" dirty="0" smtClean="0">
                <a:latin typeface="Arial" charset="0"/>
                <a:cs typeface="Arial Unicode MS" charset="0"/>
              </a:rPr>
              <a:t> </a:t>
            </a:r>
            <a:br>
              <a:rPr lang="en-US" altLang="ja-JP" sz="3200" dirty="0" smtClean="0">
                <a:latin typeface="Arial" charset="0"/>
                <a:cs typeface="Arial Unicode MS" charset="0"/>
              </a:rPr>
            </a:br>
            <a:r>
              <a:rPr lang="en-US" altLang="ja-JP" sz="3200" dirty="0" smtClean="0">
                <a:latin typeface="Arial" charset="0"/>
                <a:cs typeface="Arial Unicode MS" charset="0"/>
              </a:rPr>
              <a:t>Development</a:t>
            </a:r>
            <a:endParaRPr lang="en-US" altLang="ja-JP" sz="3200"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35</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15" name="Picture 14" descr="FLASH-from_HW-TTC-IHEP.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1369" y="4653136"/>
            <a:ext cx="2770472" cy="1848598"/>
          </a:xfrm>
          <a:prstGeom prst="rect">
            <a:avLst/>
          </a:prstGeom>
        </p:spPr>
      </p:pic>
      <p:pic>
        <p:nvPicPr>
          <p:cNvPr id="16" name="Picture 15" descr="CM2_in_cave_2.jpe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5643" y="797786"/>
            <a:ext cx="2756197" cy="1839126"/>
          </a:xfrm>
          <a:prstGeom prst="rect">
            <a:avLst/>
          </a:prstGeom>
        </p:spPr>
      </p:pic>
      <p:pic>
        <p:nvPicPr>
          <p:cNvPr id="17" name="Picture 16" descr="S1-Global-20100706Di-0115.jpe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2771" y="2745695"/>
            <a:ext cx="2753150" cy="1835433"/>
          </a:xfrm>
          <a:prstGeom prst="rect">
            <a:avLst/>
          </a:prstGeom>
        </p:spPr>
      </p:pic>
      <p:sp>
        <p:nvSpPr>
          <p:cNvPr id="18" name="TextBox 17"/>
          <p:cNvSpPr txBox="1"/>
          <p:nvPr/>
        </p:nvSpPr>
        <p:spPr>
          <a:xfrm>
            <a:off x="3635896" y="1597857"/>
            <a:ext cx="3749744" cy="369332"/>
          </a:xfrm>
          <a:prstGeom prst="rect">
            <a:avLst/>
          </a:prstGeom>
          <a:noFill/>
        </p:spPr>
        <p:txBody>
          <a:bodyPr wrap="none" rtlCol="0">
            <a:spAutoFit/>
          </a:bodyPr>
          <a:lstStyle/>
          <a:p>
            <a:r>
              <a:rPr lang="en-GB" dirty="0" smtClean="0">
                <a:solidFill>
                  <a:srgbClr val="000090"/>
                </a:solidFill>
              </a:rPr>
              <a:t>CM1 at FNAL NML module test facility</a:t>
            </a:r>
            <a:endParaRPr lang="en-GB" dirty="0">
              <a:solidFill>
                <a:srgbClr val="000090"/>
              </a:solidFill>
            </a:endParaRPr>
          </a:p>
        </p:txBody>
      </p:sp>
      <p:sp>
        <p:nvSpPr>
          <p:cNvPr id="19" name="TextBox 18"/>
          <p:cNvSpPr txBox="1"/>
          <p:nvPr/>
        </p:nvSpPr>
        <p:spPr>
          <a:xfrm>
            <a:off x="3635896" y="3592573"/>
            <a:ext cx="3770571" cy="369332"/>
          </a:xfrm>
          <a:prstGeom prst="rect">
            <a:avLst/>
          </a:prstGeom>
          <a:noFill/>
        </p:spPr>
        <p:txBody>
          <a:bodyPr wrap="none" rtlCol="0">
            <a:spAutoFit/>
          </a:bodyPr>
          <a:lstStyle/>
          <a:p>
            <a:r>
              <a:rPr lang="en-GB" dirty="0" smtClean="0">
                <a:solidFill>
                  <a:srgbClr val="000090"/>
                </a:solidFill>
              </a:rPr>
              <a:t>S1 Global at KEK SRF Test Facility (STF)</a:t>
            </a:r>
            <a:endParaRPr lang="en-GB" dirty="0">
              <a:solidFill>
                <a:srgbClr val="000090"/>
              </a:solidFill>
            </a:endParaRPr>
          </a:p>
        </p:txBody>
      </p:sp>
      <p:sp>
        <p:nvSpPr>
          <p:cNvPr id="20" name="TextBox 19"/>
          <p:cNvSpPr txBox="1"/>
          <p:nvPr/>
        </p:nvSpPr>
        <p:spPr>
          <a:xfrm>
            <a:off x="3635896" y="5219908"/>
            <a:ext cx="4197521" cy="369332"/>
          </a:xfrm>
          <a:prstGeom prst="rect">
            <a:avLst/>
          </a:prstGeom>
          <a:noFill/>
        </p:spPr>
        <p:txBody>
          <a:bodyPr wrap="none" rtlCol="0">
            <a:spAutoFit/>
          </a:bodyPr>
          <a:lstStyle/>
          <a:p>
            <a:r>
              <a:rPr lang="en-GB" dirty="0" smtClean="0">
                <a:solidFill>
                  <a:srgbClr val="000090"/>
                </a:solidFill>
              </a:rPr>
              <a:t>PXFEL 1 installed at FLASH, DESY, Hamburg</a:t>
            </a:r>
            <a:endParaRPr lang="en-GB" dirty="0">
              <a:solidFill>
                <a:srgbClr val="000090"/>
              </a:solidFill>
            </a:endParaRPr>
          </a:p>
        </p:txBody>
      </p:sp>
      <p:grpSp>
        <p:nvGrpSpPr>
          <p:cNvPr id="12" name="Group 11"/>
          <p:cNvGrpSpPr/>
          <p:nvPr/>
        </p:nvGrpSpPr>
        <p:grpSpPr>
          <a:xfrm>
            <a:off x="3347864" y="908720"/>
            <a:ext cx="5580112" cy="5396773"/>
            <a:chOff x="4207891" y="1289110"/>
            <a:chExt cx="4707509" cy="4823132"/>
          </a:xfrm>
        </p:grpSpPr>
        <p:pic>
          <p:nvPicPr>
            <p:cNvPr id="13" name="Picture 12" descr="CM2 gradients_all8.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07891" y="1289110"/>
              <a:ext cx="4707509" cy="4823132"/>
            </a:xfrm>
            <a:prstGeom prst="rect">
              <a:avLst/>
            </a:prstGeom>
          </p:spPr>
        </p:pic>
        <p:cxnSp>
          <p:nvCxnSpPr>
            <p:cNvPr id="14" name="Straight Connector 13"/>
            <p:cNvCxnSpPr/>
            <p:nvPr/>
          </p:nvCxnSpPr>
          <p:spPr bwMode="auto">
            <a:xfrm>
              <a:off x="4792778" y="2943016"/>
              <a:ext cx="4108744" cy="0"/>
            </a:xfrm>
            <a:prstGeom prst="line">
              <a:avLst/>
            </a:prstGeom>
            <a:noFill/>
            <a:ln w="38100" cap="flat" cmpd="sng" algn="ctr">
              <a:solidFill>
                <a:srgbClr val="009900"/>
              </a:solidFill>
              <a:prstDash val="sysDash"/>
              <a:round/>
              <a:headEnd type="none" w="med" len="med"/>
              <a:tailEnd type="none" w="med" len="med"/>
            </a:ln>
            <a:effectLst/>
          </p:spPr>
        </p:cxnSp>
      </p:grpSp>
    </p:spTree>
    <p:extLst>
      <p:ext uri="{BB962C8B-B14F-4D97-AF65-F5344CB8AC3E}">
        <p14:creationId xmlns:p14="http://schemas.microsoft.com/office/powerpoint/2010/main" val="28352784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fltVal val="0"/>
                                          </p:val>
                                        </p:tav>
                                        <p:tav tm="100000">
                                          <p:val>
                                            <p:strVal val="#ppt_w"/>
                                          </p:val>
                                        </p:tav>
                                      </p:tavLst>
                                    </p:anim>
                                    <p:anim calcmode="lin" valueType="num">
                                      <p:cBhvr>
                                        <p:cTn id="8" dur="1000" fill="hold"/>
                                        <p:tgtEl>
                                          <p:spTgt spid="16"/>
                                        </p:tgtEl>
                                        <p:attrNameLst>
                                          <p:attrName>ppt_h</p:attrName>
                                        </p:attrNameLst>
                                      </p:cBhvr>
                                      <p:tavLst>
                                        <p:tav tm="0">
                                          <p:val>
                                            <p:fltVal val="0"/>
                                          </p:val>
                                        </p:tav>
                                        <p:tav tm="100000">
                                          <p:val>
                                            <p:strVal val="#ppt_h"/>
                                          </p:val>
                                        </p:tav>
                                      </p:tavLst>
                                    </p:anim>
                                    <p:anim calcmode="lin" valueType="num">
                                      <p:cBhvr>
                                        <p:cTn id="9" dur="1000" fill="hold"/>
                                        <p:tgtEl>
                                          <p:spTgt spid="16"/>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42" presetClass="entr" presetSubtype="0" fill="hold" nodeType="afterEffect">
                                  <p:stCondLst>
                                    <p:cond delay="0"/>
                                  </p:stCondLst>
                                  <p:childTnLst>
                                    <p:set>
                                      <p:cBhvr>
                                        <p:cTn id="13" dur="1" fill="hold">
                                          <p:stCondLst>
                                            <p:cond delay="0"/>
                                          </p:stCondLst>
                                        </p:cTn>
                                        <p:tgtEl>
                                          <p:spTgt spid="17"/>
                                        </p:tgtEl>
                                        <p:attrNameLst>
                                          <p:attrName>style.visibility</p:attrName>
                                        </p:attrNameLst>
                                      </p:cBhvr>
                                      <p:to>
                                        <p:strVal val="visible"/>
                                      </p:to>
                                    </p:set>
                                    <p:animEffect transition="in" filter="fade">
                                      <p:cBhvr>
                                        <p:cTn id="14" dur="500"/>
                                        <p:tgtEl>
                                          <p:spTgt spid="17"/>
                                        </p:tgtEl>
                                      </p:cBhvr>
                                    </p:animEffect>
                                    <p:anim calcmode="lin" valueType="num">
                                      <p:cBhvr>
                                        <p:cTn id="15" dur="500" fill="hold"/>
                                        <p:tgtEl>
                                          <p:spTgt spid="17"/>
                                        </p:tgtEl>
                                        <p:attrNameLst>
                                          <p:attrName>ppt_x</p:attrName>
                                        </p:attrNameLst>
                                      </p:cBhvr>
                                      <p:tavLst>
                                        <p:tav tm="0">
                                          <p:val>
                                            <p:strVal val="#ppt_x"/>
                                          </p:val>
                                        </p:tav>
                                        <p:tav tm="100000">
                                          <p:val>
                                            <p:strVal val="#ppt_x"/>
                                          </p:val>
                                        </p:tav>
                                      </p:tavLst>
                                    </p:anim>
                                    <p:anim calcmode="lin" valueType="num">
                                      <p:cBhvr>
                                        <p:cTn id="16" dur="500" fill="hold"/>
                                        <p:tgtEl>
                                          <p:spTgt spid="17"/>
                                        </p:tgtEl>
                                        <p:attrNameLst>
                                          <p:attrName>ppt_y</p:attrName>
                                        </p:attrNameLst>
                                      </p:cBhvr>
                                      <p:tavLst>
                                        <p:tav tm="0">
                                          <p:val>
                                            <p:strVal val="#ppt_y+.1"/>
                                          </p:val>
                                        </p:tav>
                                        <p:tav tm="100000">
                                          <p:val>
                                            <p:strVal val="#ppt_y"/>
                                          </p:val>
                                        </p:tav>
                                      </p:tavLst>
                                    </p:anim>
                                  </p:childTnLst>
                                </p:cTn>
                              </p:par>
                            </p:childTnLst>
                          </p:cTn>
                        </p:par>
                        <p:par>
                          <p:cTn id="17" fill="hold">
                            <p:stCondLst>
                              <p:cond delay="1500"/>
                            </p:stCondLst>
                            <p:childTnLst>
                              <p:par>
                                <p:cTn id="18" presetID="55" presetClass="entr" presetSubtype="0"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p:cTn id="20" dur="700" fill="hold"/>
                                        <p:tgtEl>
                                          <p:spTgt spid="15"/>
                                        </p:tgtEl>
                                        <p:attrNameLst>
                                          <p:attrName>ppt_w</p:attrName>
                                        </p:attrNameLst>
                                      </p:cBhvr>
                                      <p:tavLst>
                                        <p:tav tm="0">
                                          <p:val>
                                            <p:strVal val="#ppt_w*0.70"/>
                                          </p:val>
                                        </p:tav>
                                        <p:tav tm="100000">
                                          <p:val>
                                            <p:strVal val="#ppt_w"/>
                                          </p:val>
                                        </p:tav>
                                      </p:tavLst>
                                    </p:anim>
                                    <p:anim calcmode="lin" valueType="num">
                                      <p:cBhvr>
                                        <p:cTn id="21" dur="700" fill="hold"/>
                                        <p:tgtEl>
                                          <p:spTgt spid="15"/>
                                        </p:tgtEl>
                                        <p:attrNameLst>
                                          <p:attrName>ppt_h</p:attrName>
                                        </p:attrNameLst>
                                      </p:cBhvr>
                                      <p:tavLst>
                                        <p:tav tm="0">
                                          <p:val>
                                            <p:strVal val="#ppt_h"/>
                                          </p:val>
                                        </p:tav>
                                        <p:tav tm="100000">
                                          <p:val>
                                            <p:strVal val="#ppt_h"/>
                                          </p:val>
                                        </p:tav>
                                      </p:tavLst>
                                    </p:anim>
                                    <p:animEffect transition="in" filter="fade">
                                      <p:cBhvr>
                                        <p:cTn id="22" dur="700"/>
                                        <p:tgtEl>
                                          <p:spTgt spid="15"/>
                                        </p:tgtEl>
                                      </p:cBhvr>
                                    </p:animEffect>
                                  </p:childTnLst>
                                </p:cTn>
                              </p:par>
                            </p:childTnLst>
                          </p:cTn>
                        </p:par>
                        <p:par>
                          <p:cTn id="23" fill="hold">
                            <p:stCondLst>
                              <p:cond delay="2200"/>
                            </p:stCondLst>
                            <p:childTnLst>
                              <p:par>
                                <p:cTn id="24" presetID="22" presetClass="entr" presetSubtype="8"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wipe(left)">
                                      <p:cBhvr>
                                        <p:cTn id="26" dur="500"/>
                                        <p:tgtEl>
                                          <p:spTgt spid="18"/>
                                        </p:tgtEl>
                                      </p:cBhvr>
                                    </p:animEffect>
                                  </p:childTnLst>
                                </p:cTn>
                              </p:par>
                            </p:childTnLst>
                          </p:cTn>
                        </p:par>
                        <p:par>
                          <p:cTn id="27" fill="hold">
                            <p:stCondLst>
                              <p:cond delay="2700"/>
                            </p:stCondLst>
                            <p:childTnLst>
                              <p:par>
                                <p:cTn id="28" presetID="22" presetClass="entr" presetSubtype="8" fill="hold" grpId="0" nodeType="after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wipe(left)">
                                      <p:cBhvr>
                                        <p:cTn id="30" dur="500"/>
                                        <p:tgtEl>
                                          <p:spTgt spid="19"/>
                                        </p:tgtEl>
                                      </p:cBhvr>
                                    </p:animEffect>
                                  </p:childTnLst>
                                </p:cTn>
                              </p:par>
                            </p:childTnLst>
                          </p:cTn>
                        </p:par>
                        <p:par>
                          <p:cTn id="31" fill="hold">
                            <p:stCondLst>
                              <p:cond delay="3200"/>
                            </p:stCondLst>
                            <p:childTnLst>
                              <p:par>
                                <p:cTn id="32" presetID="22" presetClass="entr" presetSubtype="8"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childTnLst>
                    </p:cTn>
                  </p:par>
                  <p:par>
                    <p:cTn id="35" fill="hold">
                      <p:stCondLst>
                        <p:cond delay="indefinite"/>
                      </p:stCondLst>
                      <p:childTnLst>
                        <p:par>
                          <p:cTn id="36" fill="hold">
                            <p:stCondLst>
                              <p:cond delay="0"/>
                            </p:stCondLst>
                            <p:childTnLst>
                              <p:par>
                                <p:cTn id="37" presetID="23" presetClass="entr" presetSubtype="16" fill="hold" nodeType="clickEffect">
                                  <p:stCondLst>
                                    <p:cond delay="0"/>
                                  </p:stCondLst>
                                  <p:childTnLst>
                                    <p:set>
                                      <p:cBhvr>
                                        <p:cTn id="38" dur="1" fill="hold">
                                          <p:stCondLst>
                                            <p:cond delay="0"/>
                                          </p:stCondLst>
                                        </p:cTn>
                                        <p:tgtEl>
                                          <p:spTgt spid="12"/>
                                        </p:tgtEl>
                                        <p:attrNameLst>
                                          <p:attrName>style.visibility</p:attrName>
                                        </p:attrNameLst>
                                      </p:cBhvr>
                                      <p:to>
                                        <p:strVal val="visible"/>
                                      </p:to>
                                    </p:set>
                                    <p:anim calcmode="lin" valueType="num">
                                      <p:cBhvr>
                                        <p:cTn id="39" dur="500" fill="hold"/>
                                        <p:tgtEl>
                                          <p:spTgt spid="12"/>
                                        </p:tgtEl>
                                        <p:attrNameLst>
                                          <p:attrName>ppt_w</p:attrName>
                                        </p:attrNameLst>
                                      </p:cBhvr>
                                      <p:tavLst>
                                        <p:tav tm="0">
                                          <p:val>
                                            <p:fltVal val="0"/>
                                          </p:val>
                                        </p:tav>
                                        <p:tav tm="100000">
                                          <p:val>
                                            <p:strVal val="#ppt_w"/>
                                          </p:val>
                                        </p:tav>
                                      </p:tavLst>
                                    </p:anim>
                                    <p:anim calcmode="lin" valueType="num">
                                      <p:cBhvr>
                                        <p:cTn id="40" dur="500" fill="hold"/>
                                        <p:tgtEl>
                                          <p:spTgt spid="1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9" name="Title 1"/>
          <p:cNvSpPr>
            <a:spLocks noGrp="1"/>
          </p:cNvSpPr>
          <p:nvPr>
            <p:ph type="title"/>
          </p:nvPr>
        </p:nvSpPr>
        <p:spPr>
          <a:xfrm>
            <a:off x="1447800" y="-171400"/>
            <a:ext cx="6934200" cy="914400"/>
          </a:xfrm>
        </p:spPr>
        <p:txBody>
          <a:bodyPr/>
          <a:lstStyle/>
          <a:p>
            <a:pPr>
              <a:defRPr/>
            </a:pPr>
            <a:r>
              <a:rPr lang="en-US" dirty="0" smtClean="0">
                <a:latin typeface="Arial" charset="0"/>
                <a:cs typeface="Arial Unicode MS" charset="0"/>
              </a:rPr>
              <a:t>European XFEL @ DESY</a:t>
            </a:r>
            <a:endParaRPr lang="en-US"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36</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9" name="Picture 6" descr="EuropeanXFELBeamline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1403" y="970718"/>
            <a:ext cx="8435397" cy="21229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C:\Users\Weise\Desktop\2012_04_17 021.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3160545"/>
            <a:ext cx="3846080" cy="18039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S:\user\groups\mdi\dnoelle\public\20130222_XTL_XS1_XTD2\images\large\20130222-IMG_6588.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846080" y="3161988"/>
            <a:ext cx="2704523" cy="1802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Box 11"/>
          <p:cNvSpPr txBox="1"/>
          <p:nvPr/>
        </p:nvSpPr>
        <p:spPr>
          <a:xfrm>
            <a:off x="6787114" y="842088"/>
            <a:ext cx="2356886" cy="1315036"/>
          </a:xfrm>
          <a:prstGeom prst="rect">
            <a:avLst/>
          </a:prstGeom>
          <a:noFill/>
        </p:spPr>
        <p:txBody>
          <a:bodyPr wrap="square" lIns="83119" tIns="41559" rIns="83119" bIns="41559">
            <a:spAutoFit/>
          </a:bodyPr>
          <a:lstStyle/>
          <a:p>
            <a:pPr>
              <a:defRPr/>
            </a:pPr>
            <a:r>
              <a:rPr lang="en-GB" sz="1600" dirty="0">
                <a:solidFill>
                  <a:srgbClr val="000090"/>
                </a:solidFill>
              </a:rPr>
              <a:t>Largest deployment of this technology to date</a:t>
            </a:r>
          </a:p>
          <a:p>
            <a:pPr marL="311696" indent="-311696">
              <a:buFontTx/>
              <a:buChar char="-"/>
              <a:defRPr/>
            </a:pPr>
            <a:r>
              <a:rPr lang="en-GB" sz="1600" dirty="0">
                <a:solidFill>
                  <a:srgbClr val="000090"/>
                </a:solidFill>
              </a:rPr>
              <a:t>100 cryomodules</a:t>
            </a:r>
          </a:p>
          <a:p>
            <a:pPr marL="311696" indent="-311696">
              <a:buFontTx/>
              <a:buChar char="-"/>
              <a:defRPr/>
            </a:pPr>
            <a:r>
              <a:rPr lang="en-GB" sz="1600" dirty="0">
                <a:solidFill>
                  <a:srgbClr val="000090"/>
                </a:solidFill>
              </a:rPr>
              <a:t>800 cavities</a:t>
            </a:r>
          </a:p>
          <a:p>
            <a:pPr marL="311696" indent="-311696">
              <a:buFontTx/>
              <a:buChar char="-"/>
              <a:defRPr/>
            </a:pPr>
            <a:r>
              <a:rPr lang="en-GB" sz="1600" dirty="0">
                <a:solidFill>
                  <a:srgbClr val="000090"/>
                </a:solidFill>
              </a:rPr>
              <a:t>17.5 GeV</a:t>
            </a:r>
          </a:p>
        </p:txBody>
      </p:sp>
      <p:sp>
        <p:nvSpPr>
          <p:cNvPr id="17" name="TextBox 14"/>
          <p:cNvSpPr txBox="1">
            <a:spLocks noChangeArrowheads="1"/>
          </p:cNvSpPr>
          <p:nvPr/>
        </p:nvSpPr>
        <p:spPr bwMode="auto">
          <a:xfrm>
            <a:off x="179512" y="5128097"/>
            <a:ext cx="3502041" cy="13150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3119" tIns="41559" rIns="83119" bIns="41559">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defTabSz="501650" eaLnBrk="0" fontAlgn="base" hangingPunct="0">
              <a:spcBef>
                <a:spcPct val="0"/>
              </a:spcBef>
              <a:spcAft>
                <a:spcPct val="0"/>
              </a:spcAft>
              <a:defRPr sz="2000">
                <a:solidFill>
                  <a:schemeClr val="tx1"/>
                </a:solidFill>
                <a:latin typeface="Arial" charset="0"/>
                <a:ea typeface="ＭＳ Ｐゴシック" charset="0"/>
              </a:defRPr>
            </a:lvl6pPr>
            <a:lvl7pPr marL="2971800" indent="-228600" defTabSz="501650" eaLnBrk="0" fontAlgn="base" hangingPunct="0">
              <a:spcBef>
                <a:spcPct val="0"/>
              </a:spcBef>
              <a:spcAft>
                <a:spcPct val="0"/>
              </a:spcAft>
              <a:defRPr sz="2000">
                <a:solidFill>
                  <a:schemeClr val="tx1"/>
                </a:solidFill>
                <a:latin typeface="Arial" charset="0"/>
                <a:ea typeface="ＭＳ Ｐゴシック" charset="0"/>
              </a:defRPr>
            </a:lvl7pPr>
            <a:lvl8pPr marL="3429000" indent="-228600" defTabSz="501650" eaLnBrk="0" fontAlgn="base" hangingPunct="0">
              <a:spcBef>
                <a:spcPct val="0"/>
              </a:spcBef>
              <a:spcAft>
                <a:spcPct val="0"/>
              </a:spcAft>
              <a:defRPr sz="2000">
                <a:solidFill>
                  <a:schemeClr val="tx1"/>
                </a:solidFill>
                <a:latin typeface="Arial" charset="0"/>
                <a:ea typeface="ＭＳ Ｐゴシック" charset="0"/>
              </a:defRPr>
            </a:lvl8pPr>
            <a:lvl9pPr marL="3886200" indent="-228600" defTabSz="501650" eaLnBrk="0" fontAlgn="base" hangingPunct="0">
              <a:spcBef>
                <a:spcPct val="0"/>
              </a:spcBef>
              <a:spcAft>
                <a:spcPct val="0"/>
              </a:spcAft>
              <a:defRPr sz="2000">
                <a:solidFill>
                  <a:schemeClr val="tx1"/>
                </a:solidFill>
                <a:latin typeface="Arial" charset="0"/>
                <a:ea typeface="ＭＳ Ｐゴシック" charset="0"/>
              </a:defRPr>
            </a:lvl9pPr>
          </a:lstStyle>
          <a:p>
            <a:pPr algn="ctr" eaLnBrk="1" hangingPunct="1"/>
            <a:r>
              <a:rPr lang="en-GB" dirty="0">
                <a:solidFill>
                  <a:srgbClr val="000090"/>
                </a:solidFill>
              </a:rPr>
              <a:t>The ultimate ‘integrated systems test’ for </a:t>
            </a:r>
            <a:r>
              <a:rPr lang="en-GB" dirty="0" smtClean="0">
                <a:solidFill>
                  <a:srgbClr val="000090"/>
                </a:solidFill>
              </a:rPr>
              <a:t>ILC. Commissioning </a:t>
            </a:r>
            <a:r>
              <a:rPr lang="en-GB" dirty="0">
                <a:solidFill>
                  <a:srgbClr val="000090"/>
                </a:solidFill>
              </a:rPr>
              <a:t>with beam </a:t>
            </a:r>
            <a:r>
              <a:rPr lang="en-GB" dirty="0" smtClean="0">
                <a:solidFill>
                  <a:srgbClr val="000090"/>
                </a:solidFill>
              </a:rPr>
              <a:t>begins 2016</a:t>
            </a:r>
            <a:endParaRPr lang="en-GB" dirty="0">
              <a:solidFill>
                <a:srgbClr val="000090"/>
              </a:solidFill>
            </a:endParaRPr>
          </a:p>
        </p:txBody>
      </p:sp>
      <p:sp>
        <p:nvSpPr>
          <p:cNvPr id="19" name="TextBox 18"/>
          <p:cNvSpPr txBox="1"/>
          <p:nvPr/>
        </p:nvSpPr>
        <p:spPr>
          <a:xfrm rot="20634250">
            <a:off x="278606" y="2204429"/>
            <a:ext cx="1388450" cy="391706"/>
          </a:xfrm>
          <a:prstGeom prst="rect">
            <a:avLst/>
          </a:prstGeom>
        </p:spPr>
        <p:style>
          <a:lnRef idx="1">
            <a:schemeClr val="accent4"/>
          </a:lnRef>
          <a:fillRef idx="2">
            <a:schemeClr val="accent4"/>
          </a:fillRef>
          <a:effectRef idx="1">
            <a:schemeClr val="accent4"/>
          </a:effectRef>
          <a:fontRef idx="minor">
            <a:schemeClr val="dk1"/>
          </a:fontRef>
        </p:style>
        <p:txBody>
          <a:bodyPr wrap="square" lIns="83119" tIns="41559" rIns="83119" bIns="41559">
            <a:spAutoFit/>
          </a:bodyPr>
          <a:lstStyle/>
          <a:p>
            <a:pPr>
              <a:defRPr/>
            </a:pPr>
            <a:r>
              <a:rPr lang="en-GB" dirty="0"/>
              <a:t>~25 MV/m</a:t>
            </a:r>
          </a:p>
        </p:txBody>
      </p:sp>
      <p:sp>
        <p:nvSpPr>
          <p:cNvPr id="21" name="Rectangle 20"/>
          <p:cNvSpPr/>
          <p:nvPr/>
        </p:nvSpPr>
        <p:spPr>
          <a:xfrm>
            <a:off x="2182262" y="5044456"/>
            <a:ext cx="76359" cy="156190"/>
          </a:xfrm>
          <a:prstGeom prst="rect">
            <a:avLst/>
          </a:prstGeom>
          <a:solidFill>
            <a:srgbClr val="EFEFE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93737862"/>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Rectangle 2"/>
          <p:cNvSpPr>
            <a:spLocks noGrp="1" noChangeArrowheads="1"/>
          </p:cNvSpPr>
          <p:nvPr>
            <p:ph type="title"/>
          </p:nvPr>
        </p:nvSpPr>
        <p:spPr>
          <a:xfrm>
            <a:off x="1598240" y="-149696"/>
            <a:ext cx="6934200" cy="914400"/>
          </a:xfrm>
        </p:spPr>
        <p:txBody>
          <a:bodyPr/>
          <a:lstStyle/>
          <a:p>
            <a:pPr eaLnBrk="1" hangingPunct="1">
              <a:defRPr/>
            </a:pPr>
            <a:r>
              <a:rPr lang="en-US" altLang="ja-JP" sz="3400" dirty="0" smtClean="0"/>
              <a:t>Industrial production - XFEL</a:t>
            </a:r>
            <a:endParaRPr lang="en-US" altLang="ja-JP" sz="3400" baseline="-25000" dirty="0" smtClean="0"/>
          </a:p>
        </p:txBody>
      </p:sp>
      <p:pic>
        <p:nvPicPr>
          <p:cNvPr id="2" name="Picture 1"/>
          <p:cNvPicPr>
            <a:picLocks noChangeAspect="1"/>
          </p:cNvPicPr>
          <p:nvPr/>
        </p:nvPicPr>
        <p:blipFill>
          <a:blip r:embed="rId2"/>
          <a:stretch>
            <a:fillRect/>
          </a:stretch>
        </p:blipFill>
        <p:spPr>
          <a:xfrm>
            <a:off x="0" y="692696"/>
            <a:ext cx="9144000" cy="846132"/>
          </a:xfrm>
          <a:prstGeom prst="rect">
            <a:avLst/>
          </a:prstGeom>
        </p:spPr>
      </p:pic>
      <p:sp>
        <p:nvSpPr>
          <p:cNvPr id="3" name="Date Placeholder 2"/>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72D276BA-553B-5844-9F65-693FD43519EC}" type="slidenum">
              <a:rPr lang="en-US" smtClean="0"/>
              <a:pPr>
                <a:defRPr/>
              </a:pPr>
              <a:t>37</a:t>
            </a:fld>
            <a:endParaRPr lang="en-US"/>
          </a:p>
        </p:txBody>
      </p:sp>
      <p:pic>
        <p:nvPicPr>
          <p:cNvPr id="6" name="Picture 5"/>
          <p:cNvPicPr>
            <a:picLocks noChangeAspect="1"/>
          </p:cNvPicPr>
          <p:nvPr/>
        </p:nvPicPr>
        <p:blipFill>
          <a:blip r:embed="rId3"/>
          <a:stretch>
            <a:fillRect/>
          </a:stretch>
        </p:blipFill>
        <p:spPr>
          <a:xfrm>
            <a:off x="35496" y="1556792"/>
            <a:ext cx="7911604" cy="4900386"/>
          </a:xfrm>
          <a:prstGeom prst="rect">
            <a:avLst/>
          </a:prstGeom>
        </p:spPr>
      </p:pic>
      <p:pic>
        <p:nvPicPr>
          <p:cNvPr id="5" name="Picture 4"/>
          <p:cNvPicPr>
            <a:picLocks noChangeAspect="1"/>
          </p:cNvPicPr>
          <p:nvPr/>
        </p:nvPicPr>
        <p:blipFill>
          <a:blip r:embed="rId4"/>
          <a:stretch>
            <a:fillRect/>
          </a:stretch>
        </p:blipFill>
        <p:spPr>
          <a:xfrm>
            <a:off x="4139952" y="4435938"/>
            <a:ext cx="5004048" cy="2017398"/>
          </a:xfrm>
          <a:prstGeom prst="rect">
            <a:avLst/>
          </a:prstGeom>
        </p:spPr>
      </p:pic>
    </p:spTree>
    <p:extLst>
      <p:ext uri="{BB962C8B-B14F-4D97-AF65-F5344CB8AC3E}">
        <p14:creationId xmlns:p14="http://schemas.microsoft.com/office/powerpoint/2010/main" val="353496161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Title 1"/>
          <p:cNvSpPr>
            <a:spLocks noGrp="1"/>
          </p:cNvSpPr>
          <p:nvPr>
            <p:ph type="title"/>
          </p:nvPr>
        </p:nvSpPr>
        <p:spPr/>
        <p:txBody>
          <a:bodyPr/>
          <a:lstStyle/>
          <a:p>
            <a:pPr>
              <a:defRPr/>
            </a:pPr>
            <a:r>
              <a:rPr lang="en-GB">
                <a:latin typeface="Arial" charset="0"/>
                <a:cs typeface="Arial Unicode MS" charset="0"/>
              </a:rPr>
              <a:t>Damping Rings</a:t>
            </a:r>
          </a:p>
        </p:txBody>
      </p:sp>
      <p:pic>
        <p:nvPicPr>
          <p:cNvPr id="36866" name="Picture 3" descr="DRlatticeCartoon.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76238" y="1114425"/>
            <a:ext cx="4216400" cy="2582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7" name="Picture 18" descr="upgrade-dr.pdf"/>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4138" y="3905250"/>
            <a:ext cx="5981700" cy="279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1" name="Table 20"/>
          <p:cNvGraphicFramePr>
            <a:graphicFrameLocks noGrp="1"/>
          </p:cNvGraphicFramePr>
          <p:nvPr/>
        </p:nvGraphicFramePr>
        <p:xfrm>
          <a:off x="5895975" y="979488"/>
          <a:ext cx="3132137" cy="3716343"/>
        </p:xfrm>
        <a:graphic>
          <a:graphicData uri="http://schemas.openxmlformats.org/drawingml/2006/table">
            <a:tbl>
              <a:tblPr bandRow="1">
                <a:tableStyleId>{21E4AEA4-8DFA-4A89-87EB-49C32662AFE0}</a:tableStyleId>
              </a:tblPr>
              <a:tblGrid>
                <a:gridCol w="1408994"/>
                <a:gridCol w="157982"/>
                <a:gridCol w="1158017"/>
                <a:gridCol w="407144"/>
              </a:tblGrid>
              <a:tr h="195597">
                <a:tc>
                  <a:txBody>
                    <a:bodyPr/>
                    <a:lstStyle/>
                    <a:p>
                      <a:pPr algn="l" fontAlgn="b"/>
                      <a:r>
                        <a:rPr lang="en-US" sz="1200" u="none" strike="noStrike" dirty="0">
                          <a:effectLst/>
                          <a:latin typeface="+mn-lt"/>
                        </a:rPr>
                        <a:t>Circumference</a:t>
                      </a:r>
                      <a:endParaRPr lang="en-US" sz="1200" b="0" i="0" u="none" strike="noStrike" dirty="0">
                        <a:solidFill>
                          <a:srgbClr val="000000"/>
                        </a:solidFill>
                        <a:effectLst/>
                        <a:latin typeface="+mn-lt"/>
                      </a:endParaRPr>
                    </a:p>
                  </a:txBody>
                  <a:tcPr marL="12701" marR="12701" marT="12697" marB="0" anchor="ctr"/>
                </a:tc>
                <a:tc>
                  <a:txBody>
                    <a:bodyPr/>
                    <a:lstStyle/>
                    <a:p>
                      <a:pPr algn="ctr" fontAlgn="b"/>
                      <a:endParaRPr lang="en-US" sz="1200" b="0" i="0" u="none" strike="noStrike" dirty="0">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3.2</a:t>
                      </a:r>
                      <a:endParaRPr lang="en-US" sz="1200" b="0" i="0" u="none" strike="noStrike">
                        <a:solidFill>
                          <a:srgbClr val="000000"/>
                        </a:solidFill>
                        <a:effectLst/>
                        <a:latin typeface="+mn-lt"/>
                      </a:endParaRPr>
                    </a:p>
                  </a:txBody>
                  <a:tcPr marL="12701" marR="12701" marT="12697" marB="0" anchor="ctr"/>
                </a:tc>
                <a:tc>
                  <a:txBody>
                    <a:bodyPr/>
                    <a:lstStyle/>
                    <a:p>
                      <a:pPr algn="l" fontAlgn="b"/>
                      <a:r>
                        <a:rPr lang="en-US" sz="1200" u="none" strike="noStrike" dirty="0">
                          <a:effectLst/>
                          <a:latin typeface="+mn-lt"/>
                        </a:rPr>
                        <a:t>km</a:t>
                      </a:r>
                      <a:endParaRPr lang="en-US" sz="1200" b="0" i="0" u="none" strike="noStrike" dirty="0">
                        <a:solidFill>
                          <a:srgbClr val="000000"/>
                        </a:solidFill>
                        <a:effectLst/>
                        <a:latin typeface="+mn-lt"/>
                      </a:endParaRPr>
                    </a:p>
                  </a:txBody>
                  <a:tcPr marL="12701" marR="12701" marT="12697" marB="0" anchor="ctr"/>
                </a:tc>
              </a:tr>
              <a:tr h="195597">
                <a:tc>
                  <a:txBody>
                    <a:bodyPr/>
                    <a:lstStyle/>
                    <a:p>
                      <a:pPr algn="l" fontAlgn="b"/>
                      <a:r>
                        <a:rPr lang="en-US" sz="1200" b="0" i="0" u="none" strike="noStrike" dirty="0" smtClean="0">
                          <a:solidFill>
                            <a:srgbClr val="000000"/>
                          </a:solidFill>
                          <a:effectLst/>
                          <a:latin typeface="+mn-lt"/>
                        </a:rPr>
                        <a:t>Energy</a:t>
                      </a:r>
                      <a:endParaRPr lang="en-US" sz="1200" b="0" i="0" u="none" strike="noStrike" dirty="0">
                        <a:solidFill>
                          <a:srgbClr val="000000"/>
                        </a:solidFill>
                        <a:effectLst/>
                        <a:latin typeface="+mn-lt"/>
                      </a:endParaRPr>
                    </a:p>
                  </a:txBody>
                  <a:tcPr marL="12701" marR="12701" marT="12697" marB="0" anchor="ctr"/>
                </a:tc>
                <a:tc>
                  <a:txBody>
                    <a:bodyPr/>
                    <a:lstStyle/>
                    <a:p>
                      <a:pPr algn="ctr" fontAlgn="b"/>
                      <a:endParaRPr lang="en-US" sz="1200" b="0" i="0" u="none" strike="noStrike" dirty="0">
                        <a:solidFill>
                          <a:srgbClr val="000000"/>
                        </a:solidFill>
                        <a:effectLst/>
                        <a:latin typeface="+mn-lt"/>
                      </a:endParaRPr>
                    </a:p>
                  </a:txBody>
                  <a:tcPr marL="12701" marR="12701" marT="12697" marB="0" anchor="ctr"/>
                </a:tc>
                <a:tc>
                  <a:txBody>
                    <a:bodyPr/>
                    <a:lstStyle/>
                    <a:p>
                      <a:pPr algn="ctr" fontAlgn="b"/>
                      <a:r>
                        <a:rPr lang="en-US" sz="1200" b="0" i="0" u="none" strike="noStrike" dirty="0" smtClean="0">
                          <a:solidFill>
                            <a:srgbClr val="000000"/>
                          </a:solidFill>
                          <a:effectLst/>
                          <a:latin typeface="+mn-lt"/>
                        </a:rPr>
                        <a:t>5</a:t>
                      </a:r>
                      <a:endParaRPr lang="en-US" sz="1200" b="0" i="0" u="none" strike="noStrike" dirty="0">
                        <a:solidFill>
                          <a:srgbClr val="000000"/>
                        </a:solidFill>
                        <a:effectLst/>
                        <a:latin typeface="+mn-lt"/>
                      </a:endParaRPr>
                    </a:p>
                  </a:txBody>
                  <a:tcPr marL="12701" marR="12701" marT="12697" marB="0" anchor="ctr"/>
                </a:tc>
                <a:tc>
                  <a:txBody>
                    <a:bodyPr/>
                    <a:lstStyle/>
                    <a:p>
                      <a:pPr algn="l" fontAlgn="b"/>
                      <a:r>
                        <a:rPr lang="en-US" sz="1200" b="0" i="0" u="none" strike="noStrike" dirty="0" smtClean="0">
                          <a:solidFill>
                            <a:srgbClr val="000000"/>
                          </a:solidFill>
                          <a:effectLst/>
                          <a:latin typeface="+mn-lt"/>
                        </a:rPr>
                        <a:t>GeV</a:t>
                      </a:r>
                      <a:endParaRPr lang="en-US" sz="1200" b="0" i="0" u="none" strike="noStrike" dirty="0">
                        <a:solidFill>
                          <a:srgbClr val="000000"/>
                        </a:solidFill>
                        <a:effectLst/>
                        <a:latin typeface="+mn-lt"/>
                      </a:endParaRPr>
                    </a:p>
                  </a:txBody>
                  <a:tcPr marL="12701" marR="12701" marT="12697" marB="0" anchor="ctr"/>
                </a:tc>
              </a:tr>
              <a:tr h="195597">
                <a:tc>
                  <a:txBody>
                    <a:bodyPr/>
                    <a:lstStyle/>
                    <a:p>
                      <a:pPr algn="l" fontAlgn="b"/>
                      <a:r>
                        <a:rPr lang="en-US" sz="1200" u="none" strike="noStrike" dirty="0">
                          <a:effectLst/>
                          <a:latin typeface="+mn-lt"/>
                        </a:rPr>
                        <a:t>RF frequency</a:t>
                      </a:r>
                      <a:endParaRPr lang="en-US" sz="1200" b="0" i="0" u="none" strike="noStrike" dirty="0">
                        <a:solidFill>
                          <a:srgbClr val="000000"/>
                        </a:solidFill>
                        <a:effectLst/>
                        <a:latin typeface="+mn-lt"/>
                      </a:endParaRPr>
                    </a:p>
                  </a:txBody>
                  <a:tcPr marL="12701" marR="12701" marT="12697" marB="0" anchor="ctr"/>
                </a:tc>
                <a:tc>
                  <a:txBody>
                    <a:bodyPr/>
                    <a:lstStyle/>
                    <a:p>
                      <a:pPr algn="ctr" fontAlgn="b"/>
                      <a:endParaRPr lang="en-US" sz="1200" b="0" i="0" u="none" strike="noStrike" dirty="0">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650</a:t>
                      </a:r>
                      <a:endParaRPr lang="en-US" sz="1200" b="0" i="0" u="none" strike="noStrike">
                        <a:solidFill>
                          <a:srgbClr val="000000"/>
                        </a:solidFill>
                        <a:effectLst/>
                        <a:latin typeface="+mn-lt"/>
                      </a:endParaRPr>
                    </a:p>
                  </a:txBody>
                  <a:tcPr marL="12701" marR="12701" marT="12697" marB="0" anchor="ctr"/>
                </a:tc>
                <a:tc>
                  <a:txBody>
                    <a:bodyPr/>
                    <a:lstStyle/>
                    <a:p>
                      <a:pPr algn="l" fontAlgn="b"/>
                      <a:r>
                        <a:rPr lang="en-US" sz="1200" u="none" strike="noStrike" dirty="0">
                          <a:effectLst/>
                          <a:latin typeface="+mn-lt"/>
                        </a:rPr>
                        <a:t>MHz</a:t>
                      </a:r>
                      <a:endParaRPr lang="en-US" sz="1200" b="0" i="0" u="none" strike="noStrike" dirty="0">
                        <a:solidFill>
                          <a:srgbClr val="000000"/>
                        </a:solidFill>
                        <a:effectLst/>
                        <a:latin typeface="+mn-lt"/>
                      </a:endParaRPr>
                    </a:p>
                  </a:txBody>
                  <a:tcPr marL="12701" marR="12701" marT="12697" marB="0" anchor="ctr"/>
                </a:tc>
              </a:tr>
              <a:tr h="195597">
                <a:tc>
                  <a:txBody>
                    <a:bodyPr/>
                    <a:lstStyle/>
                    <a:p>
                      <a:pPr algn="l" fontAlgn="b"/>
                      <a:r>
                        <a:rPr lang="en-US" sz="1200" u="none" strike="noStrike">
                          <a:effectLst/>
                          <a:latin typeface="+mn-lt"/>
                        </a:rPr>
                        <a:t>Beam current</a:t>
                      </a:r>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390</a:t>
                      </a:r>
                      <a:endParaRPr lang="en-US" sz="1200" b="0" i="0" u="none" strike="noStrike">
                        <a:solidFill>
                          <a:srgbClr val="000000"/>
                        </a:solidFill>
                        <a:effectLst/>
                        <a:latin typeface="+mn-lt"/>
                      </a:endParaRPr>
                    </a:p>
                  </a:txBody>
                  <a:tcPr marL="12701" marR="12701" marT="12697" marB="0" anchor="ctr"/>
                </a:tc>
                <a:tc>
                  <a:txBody>
                    <a:bodyPr/>
                    <a:lstStyle/>
                    <a:p>
                      <a:pPr algn="l" fontAlgn="b"/>
                      <a:r>
                        <a:rPr lang="en-US" sz="1200" u="none" strike="noStrike" dirty="0">
                          <a:effectLst/>
                          <a:latin typeface="+mn-lt"/>
                        </a:rPr>
                        <a:t>mA</a:t>
                      </a:r>
                      <a:endParaRPr lang="en-US" sz="1200" b="0" i="0" u="none" strike="noStrike" dirty="0">
                        <a:solidFill>
                          <a:srgbClr val="000000"/>
                        </a:solidFill>
                        <a:effectLst/>
                        <a:latin typeface="+mn-lt"/>
                      </a:endParaRPr>
                    </a:p>
                  </a:txBody>
                  <a:tcPr marL="12701" marR="12701" marT="12697" marB="0" anchor="ctr"/>
                </a:tc>
              </a:tr>
              <a:tr h="195597">
                <a:tc>
                  <a:txBody>
                    <a:bodyPr/>
                    <a:lstStyle/>
                    <a:p>
                      <a:pPr algn="l" fontAlgn="b"/>
                      <a:r>
                        <a:rPr lang="en-US" sz="1200" b="0" i="0" u="none" strike="noStrike" dirty="0" smtClean="0">
                          <a:solidFill>
                            <a:srgbClr val="000000"/>
                          </a:solidFill>
                          <a:effectLst/>
                          <a:latin typeface="+mn-lt"/>
                        </a:rPr>
                        <a:t>Store time</a:t>
                      </a:r>
                      <a:endParaRPr lang="en-US" sz="1200" b="0" i="0" u="none" strike="noStrike" dirty="0">
                        <a:solidFill>
                          <a:srgbClr val="000000"/>
                        </a:solidFill>
                        <a:effectLst/>
                        <a:latin typeface="+mn-lt"/>
                      </a:endParaRPr>
                    </a:p>
                  </a:txBody>
                  <a:tcPr marL="12701" marR="12701" marT="12697" marB="0" anchor="ctr"/>
                </a:tc>
                <a:tc>
                  <a:txBody>
                    <a:bodyPr/>
                    <a:lstStyle/>
                    <a:p>
                      <a:pPr algn="ctr" fontAlgn="b"/>
                      <a:endParaRPr lang="en-US" sz="1200" b="0" i="0" u="none" strike="noStrike" dirty="0">
                        <a:solidFill>
                          <a:srgbClr val="000000"/>
                        </a:solidFill>
                        <a:effectLst/>
                        <a:latin typeface="+mn-lt"/>
                      </a:endParaRPr>
                    </a:p>
                  </a:txBody>
                  <a:tcPr marL="12701" marR="12701" marT="12697" marB="0" anchor="ctr"/>
                </a:tc>
                <a:tc>
                  <a:txBody>
                    <a:bodyPr/>
                    <a:lstStyle/>
                    <a:p>
                      <a:pPr algn="ctr" fontAlgn="b"/>
                      <a:r>
                        <a:rPr lang="en-US" sz="1200" b="0" i="0" u="none" strike="noStrike" dirty="0" smtClean="0">
                          <a:solidFill>
                            <a:srgbClr val="000000"/>
                          </a:solidFill>
                          <a:effectLst/>
                          <a:latin typeface="+mn-lt"/>
                        </a:rPr>
                        <a:t>200 (100)</a:t>
                      </a:r>
                      <a:endParaRPr lang="en-US" sz="1200" b="0" i="0" u="none" strike="noStrike" dirty="0">
                        <a:solidFill>
                          <a:srgbClr val="000000"/>
                        </a:solidFill>
                        <a:effectLst/>
                        <a:latin typeface="+mn-lt"/>
                      </a:endParaRPr>
                    </a:p>
                  </a:txBody>
                  <a:tcPr marL="12701" marR="12701" marT="12697" marB="0" anchor="ctr"/>
                </a:tc>
                <a:tc>
                  <a:txBody>
                    <a:bodyPr/>
                    <a:lstStyle/>
                    <a:p>
                      <a:pPr algn="l" fontAlgn="b"/>
                      <a:r>
                        <a:rPr lang="en-US" sz="1200" b="0" i="0" u="none" strike="noStrike" dirty="0" err="1" smtClean="0">
                          <a:solidFill>
                            <a:srgbClr val="000000"/>
                          </a:solidFill>
                          <a:effectLst/>
                          <a:latin typeface="+mn-lt"/>
                        </a:rPr>
                        <a:t>ms</a:t>
                      </a:r>
                      <a:endParaRPr lang="en-US" sz="1200" b="0" i="0" u="none" strike="noStrike" dirty="0">
                        <a:solidFill>
                          <a:srgbClr val="000000"/>
                        </a:solidFill>
                        <a:effectLst/>
                        <a:latin typeface="+mn-lt"/>
                      </a:endParaRPr>
                    </a:p>
                  </a:txBody>
                  <a:tcPr marL="12701" marR="12701" marT="12697" marB="0" anchor="ctr"/>
                </a:tc>
              </a:tr>
              <a:tr h="195597">
                <a:tc>
                  <a:txBody>
                    <a:bodyPr/>
                    <a:lstStyle/>
                    <a:p>
                      <a:pPr algn="l" fontAlgn="b"/>
                      <a:r>
                        <a:rPr lang="en-US" sz="1200" u="none" strike="noStrike" dirty="0">
                          <a:effectLst/>
                          <a:latin typeface="+mn-lt"/>
                        </a:rPr>
                        <a:t>Trans. damping time</a:t>
                      </a:r>
                      <a:endParaRPr lang="en-US" sz="1200" b="0" i="0" u="none" strike="noStrike" dirty="0">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24 (13)</a:t>
                      </a:r>
                      <a:endParaRPr lang="en-US" sz="1200" b="0" i="0" u="none" strike="noStrike">
                        <a:solidFill>
                          <a:srgbClr val="000000"/>
                        </a:solidFill>
                        <a:effectLst/>
                        <a:latin typeface="+mn-lt"/>
                      </a:endParaRPr>
                    </a:p>
                  </a:txBody>
                  <a:tcPr marL="12701" marR="12701" marT="12697" marB="0" anchor="ctr"/>
                </a:tc>
                <a:tc>
                  <a:txBody>
                    <a:bodyPr/>
                    <a:lstStyle/>
                    <a:p>
                      <a:pPr algn="l" fontAlgn="b"/>
                      <a:r>
                        <a:rPr lang="en-US" sz="1200" u="none" strike="noStrike" dirty="0" err="1">
                          <a:effectLst/>
                          <a:latin typeface="+mn-lt"/>
                        </a:rPr>
                        <a:t>ms</a:t>
                      </a:r>
                      <a:endParaRPr lang="en-US" sz="1200" b="0" i="0" u="none" strike="noStrike" dirty="0">
                        <a:solidFill>
                          <a:srgbClr val="000000"/>
                        </a:solidFill>
                        <a:effectLst/>
                        <a:latin typeface="+mn-lt"/>
                      </a:endParaRPr>
                    </a:p>
                  </a:txBody>
                  <a:tcPr marL="12701" marR="12701" marT="12697" marB="0" anchor="ctr"/>
                </a:tc>
              </a:tr>
              <a:tr h="195597">
                <a:tc>
                  <a:txBody>
                    <a:bodyPr/>
                    <a:lstStyle/>
                    <a:p>
                      <a:pPr algn="l" fontAlgn="b"/>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l" fontAlgn="b"/>
                      <a:endParaRPr lang="en-US" sz="1200" b="0" i="0" u="none" strike="noStrike" dirty="0">
                        <a:solidFill>
                          <a:srgbClr val="000000"/>
                        </a:solidFill>
                        <a:effectLst/>
                        <a:latin typeface="+mn-lt"/>
                      </a:endParaRPr>
                    </a:p>
                  </a:txBody>
                  <a:tcPr marL="12701" marR="12701" marT="12697" marB="0" anchor="ctr"/>
                </a:tc>
              </a:tr>
              <a:tr h="195597">
                <a:tc>
                  <a:txBody>
                    <a:bodyPr/>
                    <a:lstStyle/>
                    <a:p>
                      <a:pPr algn="l" fontAlgn="b"/>
                      <a:r>
                        <a:rPr lang="en-US" sz="1200" u="none" strike="noStrike">
                          <a:effectLst/>
                          <a:latin typeface="+mn-lt"/>
                        </a:rPr>
                        <a:t>Extracted emittance</a:t>
                      </a:r>
                      <a:endParaRPr lang="en-US" sz="1200" b="0" i="0" u="none" strike="noStrike">
                        <a:solidFill>
                          <a:srgbClr val="000000"/>
                        </a:solidFill>
                        <a:effectLst/>
                        <a:latin typeface="+mn-lt"/>
                      </a:endParaRPr>
                    </a:p>
                  </a:txBody>
                  <a:tcPr marL="12701" marR="12701" marT="12697" marB="0" anchor="ctr"/>
                </a:tc>
                <a:tc>
                  <a:txBody>
                    <a:bodyPr/>
                    <a:lstStyle/>
                    <a:p>
                      <a:pPr algn="ctr" fontAlgn="b"/>
                      <a:r>
                        <a:rPr lang="en-US" sz="1200" u="none" strike="noStrike" dirty="0">
                          <a:effectLst/>
                          <a:latin typeface="+mn-lt"/>
                        </a:rPr>
                        <a:t>x</a:t>
                      </a:r>
                      <a:endParaRPr lang="en-US" sz="1200" b="0" i="0" u="none" strike="noStrike" dirty="0">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5.5</a:t>
                      </a:r>
                      <a:endParaRPr lang="en-US" sz="1200" b="0" i="0" u="none" strike="noStrike">
                        <a:solidFill>
                          <a:srgbClr val="000000"/>
                        </a:solidFill>
                        <a:effectLst/>
                        <a:latin typeface="+mn-lt"/>
                      </a:endParaRPr>
                    </a:p>
                  </a:txBody>
                  <a:tcPr marL="12701" marR="12701" marT="12697" marB="0" anchor="ctr"/>
                </a:tc>
                <a:tc>
                  <a:txBody>
                    <a:bodyPr/>
                    <a:lstStyle/>
                    <a:p>
                      <a:pPr algn="l" fontAlgn="b"/>
                      <a:r>
                        <a:rPr lang="en-US" sz="1200" u="none" strike="noStrike" dirty="0" smtClean="0">
                          <a:effectLst/>
                          <a:latin typeface="Symbol" charset="2"/>
                          <a:cs typeface="Symbol" charset="2"/>
                        </a:rPr>
                        <a:t>m</a:t>
                      </a:r>
                      <a:r>
                        <a:rPr lang="en-US" sz="1200" u="none" strike="noStrike" dirty="0" smtClean="0">
                          <a:effectLst/>
                          <a:latin typeface="+mn-lt"/>
                        </a:rPr>
                        <a:t>m</a:t>
                      </a:r>
                      <a:endParaRPr lang="en-US" sz="1200" b="0" i="0" u="none" strike="noStrike" dirty="0">
                        <a:solidFill>
                          <a:srgbClr val="000000"/>
                        </a:solidFill>
                        <a:effectLst/>
                        <a:latin typeface="+mn-lt"/>
                      </a:endParaRPr>
                    </a:p>
                  </a:txBody>
                  <a:tcPr marL="12701" marR="12701" marT="12697" marB="0" anchor="ctr"/>
                </a:tc>
              </a:tr>
              <a:tr h="195597">
                <a:tc>
                  <a:txBody>
                    <a:bodyPr/>
                    <a:lstStyle/>
                    <a:p>
                      <a:pPr algn="l" fontAlgn="b"/>
                      <a:r>
                        <a:rPr lang="en-US" sz="1200" b="0" i="0" u="none" strike="noStrike" dirty="0" smtClean="0">
                          <a:solidFill>
                            <a:srgbClr val="000000"/>
                          </a:solidFill>
                          <a:effectLst/>
                          <a:latin typeface="+mn-lt"/>
                        </a:rPr>
                        <a:t>(</a:t>
                      </a:r>
                      <a:r>
                        <a:rPr lang="en-US" sz="1200" b="0" i="0" u="none" strike="noStrike" dirty="0" err="1" smtClean="0">
                          <a:solidFill>
                            <a:srgbClr val="000000"/>
                          </a:solidFill>
                          <a:effectLst/>
                          <a:latin typeface="+mn-lt"/>
                        </a:rPr>
                        <a:t>normalised</a:t>
                      </a:r>
                      <a:r>
                        <a:rPr lang="en-US" sz="1200" b="0" i="0" u="none" strike="noStrike" dirty="0" smtClean="0">
                          <a:solidFill>
                            <a:srgbClr val="000000"/>
                          </a:solidFill>
                          <a:effectLst/>
                          <a:latin typeface="+mn-lt"/>
                        </a:rPr>
                        <a:t>)</a:t>
                      </a:r>
                      <a:endParaRPr lang="en-US" sz="1200" b="0" i="0" u="none" strike="noStrike" dirty="0">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y</a:t>
                      </a:r>
                      <a:endParaRPr lang="en-US" sz="1200" b="0" i="0" u="none" strike="noStrike">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20</a:t>
                      </a:r>
                      <a:endParaRPr lang="en-US" sz="1200" b="0" i="0" u="none" strike="noStrike">
                        <a:solidFill>
                          <a:srgbClr val="000000"/>
                        </a:solidFill>
                        <a:effectLst/>
                        <a:latin typeface="+mn-lt"/>
                      </a:endParaRPr>
                    </a:p>
                  </a:txBody>
                  <a:tcPr marL="12701" marR="12701" marT="12697" marB="0" anchor="ctr"/>
                </a:tc>
                <a:tc>
                  <a:txBody>
                    <a:bodyPr/>
                    <a:lstStyle/>
                    <a:p>
                      <a:pPr algn="l" fontAlgn="b"/>
                      <a:r>
                        <a:rPr lang="en-US" sz="1200" u="none" strike="noStrike">
                          <a:effectLst/>
                          <a:latin typeface="+mn-lt"/>
                        </a:rPr>
                        <a:t>nm</a:t>
                      </a:r>
                      <a:endParaRPr lang="en-US" sz="1200" b="0" i="0" u="none" strike="noStrike">
                        <a:solidFill>
                          <a:srgbClr val="000000"/>
                        </a:solidFill>
                        <a:effectLst/>
                        <a:latin typeface="+mn-lt"/>
                      </a:endParaRPr>
                    </a:p>
                  </a:txBody>
                  <a:tcPr marL="12701" marR="12701" marT="12697" marB="0" anchor="ctr"/>
                </a:tc>
              </a:tr>
              <a:tr h="195597">
                <a:tc>
                  <a:txBody>
                    <a:bodyPr/>
                    <a:lstStyle/>
                    <a:p>
                      <a:pPr algn="l" fontAlgn="b"/>
                      <a:endParaRPr lang="en-US" sz="1200" b="0" i="0" u="none" strike="noStrike" dirty="0">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l" fontAlgn="b"/>
                      <a:endParaRPr lang="en-US" sz="1200" b="0" i="0" u="none" strike="noStrike">
                        <a:solidFill>
                          <a:srgbClr val="000000"/>
                        </a:solidFill>
                        <a:effectLst/>
                        <a:latin typeface="+mn-lt"/>
                      </a:endParaRPr>
                    </a:p>
                  </a:txBody>
                  <a:tcPr marL="12701" marR="12701" marT="12697" marB="0" anchor="ctr"/>
                </a:tc>
              </a:tr>
              <a:tr h="195597">
                <a:tc>
                  <a:txBody>
                    <a:bodyPr/>
                    <a:lstStyle/>
                    <a:p>
                      <a:pPr algn="l" fontAlgn="b"/>
                      <a:r>
                        <a:rPr lang="en-US" sz="1200" u="none" strike="noStrike">
                          <a:effectLst/>
                          <a:latin typeface="+mn-lt"/>
                        </a:rPr>
                        <a:t>No. cavities</a:t>
                      </a:r>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10 (12)</a:t>
                      </a:r>
                      <a:endParaRPr lang="en-US" sz="1200" b="0" i="0" u="none" strike="noStrike">
                        <a:solidFill>
                          <a:srgbClr val="000000"/>
                        </a:solidFill>
                        <a:effectLst/>
                        <a:latin typeface="+mn-lt"/>
                      </a:endParaRPr>
                    </a:p>
                  </a:txBody>
                  <a:tcPr marL="12701" marR="12701" marT="12697" marB="0" anchor="ctr"/>
                </a:tc>
                <a:tc>
                  <a:txBody>
                    <a:bodyPr/>
                    <a:lstStyle/>
                    <a:p>
                      <a:pPr algn="l" fontAlgn="b"/>
                      <a:endParaRPr lang="en-US" sz="1200" b="0" i="0" u="none" strike="noStrike">
                        <a:solidFill>
                          <a:srgbClr val="000000"/>
                        </a:solidFill>
                        <a:effectLst/>
                        <a:latin typeface="+mn-lt"/>
                      </a:endParaRPr>
                    </a:p>
                  </a:txBody>
                  <a:tcPr marL="12701" marR="12701" marT="12697" marB="0" anchor="ctr"/>
                </a:tc>
              </a:tr>
              <a:tr h="195597">
                <a:tc>
                  <a:txBody>
                    <a:bodyPr/>
                    <a:lstStyle/>
                    <a:p>
                      <a:pPr algn="l" fontAlgn="b"/>
                      <a:r>
                        <a:rPr lang="en-US" sz="1200" u="none" strike="noStrike">
                          <a:effectLst/>
                          <a:latin typeface="+mn-lt"/>
                        </a:rPr>
                        <a:t>Total voltage</a:t>
                      </a:r>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14 (22)</a:t>
                      </a:r>
                      <a:endParaRPr lang="en-US" sz="1200" b="0" i="0" u="none" strike="noStrike">
                        <a:solidFill>
                          <a:srgbClr val="000000"/>
                        </a:solidFill>
                        <a:effectLst/>
                        <a:latin typeface="+mn-lt"/>
                      </a:endParaRPr>
                    </a:p>
                  </a:txBody>
                  <a:tcPr marL="12701" marR="12701" marT="12697" marB="0" anchor="ctr"/>
                </a:tc>
                <a:tc>
                  <a:txBody>
                    <a:bodyPr/>
                    <a:lstStyle/>
                    <a:p>
                      <a:pPr algn="l" fontAlgn="b"/>
                      <a:r>
                        <a:rPr lang="en-US" sz="1200" u="none" strike="noStrike">
                          <a:effectLst/>
                          <a:latin typeface="+mn-lt"/>
                        </a:rPr>
                        <a:t>MV</a:t>
                      </a:r>
                      <a:endParaRPr lang="en-US" sz="1200" b="0" i="0" u="none" strike="noStrike">
                        <a:solidFill>
                          <a:srgbClr val="000000"/>
                        </a:solidFill>
                        <a:effectLst/>
                        <a:latin typeface="+mn-lt"/>
                      </a:endParaRPr>
                    </a:p>
                  </a:txBody>
                  <a:tcPr marL="12701" marR="12701" marT="12697" marB="0" anchor="ctr"/>
                </a:tc>
              </a:tr>
              <a:tr h="195597">
                <a:tc>
                  <a:txBody>
                    <a:bodyPr/>
                    <a:lstStyle/>
                    <a:p>
                      <a:pPr algn="l" fontAlgn="b"/>
                      <a:r>
                        <a:rPr lang="en-US" sz="1200" u="none" strike="noStrike">
                          <a:effectLst/>
                          <a:latin typeface="+mn-lt"/>
                        </a:rPr>
                        <a:t>RF power / coupler</a:t>
                      </a:r>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176 (272)</a:t>
                      </a:r>
                      <a:endParaRPr lang="en-US" sz="1200" b="0" i="0" u="none" strike="noStrike">
                        <a:solidFill>
                          <a:srgbClr val="000000"/>
                        </a:solidFill>
                        <a:effectLst/>
                        <a:latin typeface="+mn-lt"/>
                      </a:endParaRPr>
                    </a:p>
                  </a:txBody>
                  <a:tcPr marL="12701" marR="12701" marT="12697" marB="0" anchor="ctr"/>
                </a:tc>
                <a:tc>
                  <a:txBody>
                    <a:bodyPr/>
                    <a:lstStyle/>
                    <a:p>
                      <a:pPr algn="l" fontAlgn="b"/>
                      <a:r>
                        <a:rPr lang="en-US" sz="1200" u="none" strike="noStrike" dirty="0">
                          <a:effectLst/>
                          <a:latin typeface="+mn-lt"/>
                        </a:rPr>
                        <a:t>kW</a:t>
                      </a:r>
                      <a:endParaRPr lang="en-US" sz="1200" b="0" i="0" u="none" strike="noStrike" dirty="0">
                        <a:solidFill>
                          <a:srgbClr val="000000"/>
                        </a:solidFill>
                        <a:effectLst/>
                        <a:latin typeface="+mn-lt"/>
                      </a:endParaRPr>
                    </a:p>
                  </a:txBody>
                  <a:tcPr marL="12701" marR="12701" marT="12697" marB="0" anchor="ctr"/>
                </a:tc>
              </a:tr>
              <a:tr h="195597">
                <a:tc>
                  <a:txBody>
                    <a:bodyPr/>
                    <a:lstStyle/>
                    <a:p>
                      <a:pPr algn="l" fontAlgn="b"/>
                      <a:endParaRPr lang="en-US" sz="1200" b="0" i="0" u="none" strike="noStrike" dirty="0">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l" fontAlgn="b"/>
                      <a:endParaRPr lang="en-US" sz="1200" b="0" i="0" u="none" strike="noStrike">
                        <a:solidFill>
                          <a:srgbClr val="000000"/>
                        </a:solidFill>
                        <a:effectLst/>
                        <a:latin typeface="+mn-lt"/>
                      </a:endParaRPr>
                    </a:p>
                  </a:txBody>
                  <a:tcPr marL="12701" marR="12701" marT="12697" marB="0" anchor="ctr"/>
                </a:tc>
              </a:tr>
              <a:tr h="195597">
                <a:tc>
                  <a:txBody>
                    <a:bodyPr/>
                    <a:lstStyle/>
                    <a:p>
                      <a:pPr algn="l" fontAlgn="b"/>
                      <a:r>
                        <a:rPr lang="en-US" sz="1200" u="none" strike="noStrike">
                          <a:effectLst/>
                          <a:latin typeface="+mn-lt"/>
                        </a:rPr>
                        <a:t>No.wiggler magnets</a:t>
                      </a:r>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54</a:t>
                      </a:r>
                      <a:endParaRPr lang="en-US" sz="1200" b="0" i="0" u="none" strike="noStrike">
                        <a:solidFill>
                          <a:srgbClr val="000000"/>
                        </a:solidFill>
                        <a:effectLst/>
                        <a:latin typeface="+mn-lt"/>
                      </a:endParaRPr>
                    </a:p>
                  </a:txBody>
                  <a:tcPr marL="12701" marR="12701" marT="12697" marB="0" anchor="ctr"/>
                </a:tc>
                <a:tc>
                  <a:txBody>
                    <a:bodyPr/>
                    <a:lstStyle/>
                    <a:p>
                      <a:pPr algn="l" fontAlgn="b"/>
                      <a:endParaRPr lang="en-US" sz="1200" b="0" i="0" u="none" strike="noStrike" dirty="0">
                        <a:solidFill>
                          <a:srgbClr val="000000"/>
                        </a:solidFill>
                        <a:effectLst/>
                        <a:latin typeface="+mn-lt"/>
                      </a:endParaRPr>
                    </a:p>
                  </a:txBody>
                  <a:tcPr marL="12701" marR="12701" marT="12697" marB="0" anchor="ctr"/>
                </a:tc>
              </a:tr>
              <a:tr h="195597">
                <a:tc>
                  <a:txBody>
                    <a:bodyPr/>
                    <a:lstStyle/>
                    <a:p>
                      <a:pPr algn="l" fontAlgn="b"/>
                      <a:r>
                        <a:rPr lang="en-US" sz="1200" u="none" strike="noStrike">
                          <a:effectLst/>
                          <a:latin typeface="+mn-lt"/>
                        </a:rPr>
                        <a:t>Total length wiggler</a:t>
                      </a:r>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113</a:t>
                      </a:r>
                      <a:endParaRPr lang="en-US" sz="1200" b="0" i="0" u="none" strike="noStrike">
                        <a:solidFill>
                          <a:srgbClr val="000000"/>
                        </a:solidFill>
                        <a:effectLst/>
                        <a:latin typeface="+mn-lt"/>
                      </a:endParaRPr>
                    </a:p>
                  </a:txBody>
                  <a:tcPr marL="12701" marR="12701" marT="12697" marB="0" anchor="ctr"/>
                </a:tc>
                <a:tc>
                  <a:txBody>
                    <a:bodyPr/>
                    <a:lstStyle/>
                    <a:p>
                      <a:pPr algn="l" fontAlgn="b"/>
                      <a:r>
                        <a:rPr lang="en-US" sz="1200" u="none" strike="noStrike">
                          <a:effectLst/>
                          <a:latin typeface="+mn-lt"/>
                        </a:rPr>
                        <a:t>m</a:t>
                      </a:r>
                      <a:endParaRPr lang="en-US" sz="1200" b="0" i="0" u="none" strike="noStrike">
                        <a:solidFill>
                          <a:srgbClr val="000000"/>
                        </a:solidFill>
                        <a:effectLst/>
                        <a:latin typeface="+mn-lt"/>
                      </a:endParaRPr>
                    </a:p>
                  </a:txBody>
                  <a:tcPr marL="12701" marR="12701" marT="12697" marB="0" anchor="ctr"/>
                </a:tc>
              </a:tr>
              <a:tr h="195597">
                <a:tc>
                  <a:txBody>
                    <a:bodyPr/>
                    <a:lstStyle/>
                    <a:p>
                      <a:pPr algn="l" fontAlgn="b"/>
                      <a:r>
                        <a:rPr lang="en-US" sz="1200" u="none" strike="noStrike">
                          <a:effectLst/>
                          <a:latin typeface="+mn-lt"/>
                        </a:rPr>
                        <a:t>Wiggler field</a:t>
                      </a:r>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1.5 (2.2)</a:t>
                      </a:r>
                      <a:endParaRPr lang="en-US" sz="1200" b="0" i="0" u="none" strike="noStrike">
                        <a:solidFill>
                          <a:srgbClr val="000000"/>
                        </a:solidFill>
                        <a:effectLst/>
                        <a:latin typeface="+mn-lt"/>
                      </a:endParaRPr>
                    </a:p>
                  </a:txBody>
                  <a:tcPr marL="12701" marR="12701" marT="12697" marB="0" anchor="ctr"/>
                </a:tc>
                <a:tc>
                  <a:txBody>
                    <a:bodyPr/>
                    <a:lstStyle/>
                    <a:p>
                      <a:pPr algn="l" fontAlgn="b"/>
                      <a:r>
                        <a:rPr lang="en-US" sz="1200" u="none" strike="noStrike">
                          <a:effectLst/>
                          <a:latin typeface="+mn-lt"/>
                        </a:rPr>
                        <a:t>T</a:t>
                      </a:r>
                      <a:endParaRPr lang="en-US" sz="1200" b="0" i="0" u="none" strike="noStrike">
                        <a:solidFill>
                          <a:srgbClr val="000000"/>
                        </a:solidFill>
                        <a:effectLst/>
                        <a:latin typeface="+mn-lt"/>
                      </a:endParaRPr>
                    </a:p>
                  </a:txBody>
                  <a:tcPr marL="12701" marR="12701" marT="12697" marB="0" anchor="ctr"/>
                </a:tc>
              </a:tr>
              <a:tr h="195597">
                <a:tc>
                  <a:txBody>
                    <a:bodyPr/>
                    <a:lstStyle/>
                    <a:p>
                      <a:pPr algn="l" fontAlgn="b"/>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l" fontAlgn="b"/>
                      <a:endParaRPr lang="en-US" sz="1200" b="0" i="0" u="none" strike="noStrike">
                        <a:solidFill>
                          <a:srgbClr val="000000"/>
                        </a:solidFill>
                        <a:effectLst/>
                        <a:latin typeface="+mn-lt"/>
                      </a:endParaRPr>
                    </a:p>
                  </a:txBody>
                  <a:tcPr marL="12701" marR="12701" marT="12697" marB="0" anchor="ctr"/>
                </a:tc>
              </a:tr>
              <a:tr h="195597">
                <a:tc>
                  <a:txBody>
                    <a:bodyPr/>
                    <a:lstStyle/>
                    <a:p>
                      <a:pPr algn="l" fontAlgn="b"/>
                      <a:r>
                        <a:rPr lang="en-US" sz="1200" u="none" strike="noStrike">
                          <a:effectLst/>
                          <a:latin typeface="+mn-lt"/>
                        </a:rPr>
                        <a:t>Beam power</a:t>
                      </a:r>
                      <a:endParaRPr lang="en-US" sz="1200" b="0" i="0" u="none" strike="noStrike">
                        <a:solidFill>
                          <a:srgbClr val="000000"/>
                        </a:solidFill>
                        <a:effectLst/>
                        <a:latin typeface="+mn-lt"/>
                      </a:endParaRPr>
                    </a:p>
                  </a:txBody>
                  <a:tcPr marL="12701" marR="12701" marT="12697" marB="0" anchor="ctr"/>
                </a:tc>
                <a:tc>
                  <a:txBody>
                    <a:bodyPr/>
                    <a:lstStyle/>
                    <a:p>
                      <a:pPr algn="ctr" fontAlgn="b"/>
                      <a:endParaRPr lang="en-US" sz="1200" b="0" i="0" u="none" strike="noStrike">
                        <a:solidFill>
                          <a:srgbClr val="000000"/>
                        </a:solidFill>
                        <a:effectLst/>
                        <a:latin typeface="+mn-lt"/>
                      </a:endParaRPr>
                    </a:p>
                  </a:txBody>
                  <a:tcPr marL="12701" marR="12701" marT="12697" marB="0" anchor="ctr"/>
                </a:tc>
                <a:tc>
                  <a:txBody>
                    <a:bodyPr/>
                    <a:lstStyle/>
                    <a:p>
                      <a:pPr algn="ctr" fontAlgn="b"/>
                      <a:r>
                        <a:rPr lang="en-US" sz="1200" u="none" strike="noStrike">
                          <a:effectLst/>
                          <a:latin typeface="+mn-lt"/>
                        </a:rPr>
                        <a:t>1.76 (2.38)</a:t>
                      </a:r>
                      <a:endParaRPr lang="en-US" sz="1200" b="0" i="0" u="none" strike="noStrike">
                        <a:solidFill>
                          <a:srgbClr val="000000"/>
                        </a:solidFill>
                        <a:effectLst/>
                        <a:latin typeface="+mn-lt"/>
                      </a:endParaRPr>
                    </a:p>
                  </a:txBody>
                  <a:tcPr marL="12701" marR="12701" marT="12697" marB="0" anchor="ctr"/>
                </a:tc>
                <a:tc>
                  <a:txBody>
                    <a:bodyPr/>
                    <a:lstStyle/>
                    <a:p>
                      <a:pPr algn="l" fontAlgn="b"/>
                      <a:r>
                        <a:rPr lang="en-US" sz="1200" u="none" strike="noStrike" dirty="0">
                          <a:effectLst/>
                          <a:latin typeface="+mn-lt"/>
                        </a:rPr>
                        <a:t>MW</a:t>
                      </a:r>
                      <a:endParaRPr lang="en-US" sz="1200" b="0" i="0" u="none" strike="noStrike" dirty="0">
                        <a:solidFill>
                          <a:srgbClr val="000000"/>
                        </a:solidFill>
                        <a:effectLst/>
                        <a:latin typeface="+mn-lt"/>
                      </a:endParaRPr>
                    </a:p>
                  </a:txBody>
                  <a:tcPr marL="12701" marR="12701" marT="12697" marB="0" anchor="ctr"/>
                </a:tc>
              </a:tr>
            </a:tbl>
          </a:graphicData>
        </a:graphic>
      </p:graphicFrame>
      <p:sp>
        <p:nvSpPr>
          <p:cNvPr id="22" name="TextBox 21"/>
          <p:cNvSpPr txBox="1"/>
          <p:nvPr/>
        </p:nvSpPr>
        <p:spPr>
          <a:xfrm>
            <a:off x="6561138" y="4770438"/>
            <a:ext cx="2398712" cy="261937"/>
          </a:xfrm>
          <a:prstGeom prst="rect">
            <a:avLst/>
          </a:prstGeom>
          <a:noFill/>
        </p:spPr>
        <p:txBody>
          <a:bodyPr>
            <a:spAutoFit/>
          </a:bodyPr>
          <a:lstStyle/>
          <a:p>
            <a:pPr algn="r">
              <a:defRPr/>
            </a:pPr>
            <a:r>
              <a:rPr lang="en-GB" sz="1100" dirty="0">
                <a:solidFill>
                  <a:schemeClr val="bg1">
                    <a:lumMod val="50000"/>
                  </a:schemeClr>
                </a:solidFill>
              </a:rPr>
              <a:t>Values in () are for 10-Hz mode</a:t>
            </a:r>
          </a:p>
        </p:txBody>
      </p:sp>
      <p:sp>
        <p:nvSpPr>
          <p:cNvPr id="36971" name="TextBox 22"/>
          <p:cNvSpPr txBox="1">
            <a:spLocks noChangeArrowheads="1"/>
          </p:cNvSpPr>
          <p:nvPr/>
        </p:nvSpPr>
        <p:spPr bwMode="auto">
          <a:xfrm>
            <a:off x="6199188" y="5226050"/>
            <a:ext cx="267176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Many similarities to modern 3</a:t>
            </a:r>
            <a:r>
              <a:rPr lang="en-GB" baseline="30000"/>
              <a:t>rd</a:t>
            </a:r>
            <a:r>
              <a:rPr lang="en-GB"/>
              <a:t>-generation light sources</a:t>
            </a:r>
          </a:p>
        </p:txBody>
      </p:sp>
      <p:sp>
        <p:nvSpPr>
          <p:cNvPr id="36972" name="Date Placeholder 2"/>
          <p:cNvSpPr>
            <a:spLocks noGrp="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200" smtClean="0">
                <a:cs typeface="Arial Unicode MS" charset="0"/>
              </a:rPr>
              <a:t>B. Foster - Natal - 10/14</a:t>
            </a:r>
            <a:endParaRPr lang="en-US" sz="120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38</a:t>
            </a:fld>
            <a:endParaRPr lang="en-US"/>
          </a:p>
        </p:txBody>
      </p:sp>
    </p:spTree>
    <p:extLst>
      <p:ext uri="{BB962C8B-B14F-4D97-AF65-F5344CB8AC3E}">
        <p14:creationId xmlns:p14="http://schemas.microsoft.com/office/powerpoint/2010/main" val="425643931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Title 1"/>
          <p:cNvSpPr>
            <a:spLocks noGrp="1"/>
          </p:cNvSpPr>
          <p:nvPr>
            <p:ph type="title"/>
          </p:nvPr>
        </p:nvSpPr>
        <p:spPr>
          <a:xfrm>
            <a:off x="1295400" y="0"/>
            <a:ext cx="7399338" cy="914400"/>
          </a:xfrm>
        </p:spPr>
        <p:txBody>
          <a:bodyPr/>
          <a:lstStyle/>
          <a:p>
            <a:pPr>
              <a:defRPr/>
            </a:pPr>
            <a:r>
              <a:rPr lang="en-US" sz="3200" dirty="0">
                <a:latin typeface="Arial" charset="0"/>
                <a:cs typeface="Arial Unicode MS" charset="0"/>
              </a:rPr>
              <a:t>DR: </a:t>
            </a:r>
            <a:r>
              <a:rPr lang="en-US" sz="3200" dirty="0" smtClean="0">
                <a:latin typeface="Arial" charset="0"/>
                <a:cs typeface="Arial Unicode MS" charset="0"/>
              </a:rPr>
              <a:t>Critical R&amp;D </a:t>
            </a:r>
            <a:br>
              <a:rPr lang="en-US" sz="3200" dirty="0" smtClean="0">
                <a:latin typeface="Arial" charset="0"/>
                <a:cs typeface="Arial Unicode MS" charset="0"/>
              </a:rPr>
            </a:br>
            <a:r>
              <a:rPr lang="en-US" sz="3200" dirty="0" smtClean="0">
                <a:latin typeface="Arial" charset="0"/>
                <a:cs typeface="Arial Unicode MS" charset="0"/>
              </a:rPr>
              <a:t>(Electron </a:t>
            </a:r>
            <a:r>
              <a:rPr lang="en-US" sz="3200" dirty="0">
                <a:latin typeface="Arial" charset="0"/>
                <a:cs typeface="Arial Unicode MS" charset="0"/>
              </a:rPr>
              <a:t>Cloud)</a:t>
            </a:r>
          </a:p>
        </p:txBody>
      </p:sp>
      <p:sp>
        <p:nvSpPr>
          <p:cNvPr id="2" name="Slide Number Placeholder 1"/>
          <p:cNvSpPr>
            <a:spLocks noGrp="1"/>
          </p:cNvSpPr>
          <p:nvPr>
            <p:ph type="sldNum" sz="quarter" idx="12"/>
          </p:nvPr>
        </p:nvSpPr>
        <p:spPr/>
        <p:txBody>
          <a:bodyPr/>
          <a:lstStyle/>
          <a:p>
            <a:pPr>
              <a:defRPr/>
            </a:pPr>
            <a:fld id="{8260AECB-16CC-2F4B-9638-46F40C0EC8CA}" type="slidenum">
              <a:rPr lang="en-US" smtClean="0"/>
              <a:pPr>
                <a:defRPr/>
              </a:pPr>
              <a:t>39</a:t>
            </a:fld>
            <a:endParaRPr lang="en-US"/>
          </a:p>
        </p:txBody>
      </p:sp>
      <p:sp>
        <p:nvSpPr>
          <p:cNvPr id="4" name="Date Placeholder 3"/>
          <p:cNvSpPr>
            <a:spLocks noGrp="1"/>
          </p:cNvSpPr>
          <p:nvPr>
            <p:ph type="dt" sz="half" idx="10"/>
          </p:nvPr>
        </p:nvSpPr>
        <p:spPr/>
        <p:txBody>
          <a:bodyPr/>
          <a:lstStyle/>
          <a:p>
            <a:pPr>
              <a:defRPr/>
            </a:pPr>
            <a:r>
              <a:rPr lang="en-GB" smtClean="0"/>
              <a:t>B. Foster - Natal - 10/14</a:t>
            </a:r>
            <a:endParaRPr lang="en-US"/>
          </a:p>
        </p:txBody>
      </p:sp>
      <p:sp>
        <p:nvSpPr>
          <p:cNvPr id="17" name="Content Placeholder 5"/>
          <p:cNvSpPr>
            <a:spLocks noGrp="1"/>
          </p:cNvSpPr>
          <p:nvPr>
            <p:ph idx="4294967295"/>
          </p:nvPr>
        </p:nvSpPr>
        <p:spPr>
          <a:xfrm>
            <a:off x="4833938" y="990600"/>
            <a:ext cx="4310062" cy="5275263"/>
          </a:xfrm>
        </p:spPr>
        <p:txBody>
          <a:bodyPr>
            <a:normAutofit fontScale="92500"/>
          </a:bodyPr>
          <a:lstStyle/>
          <a:p>
            <a:r>
              <a:rPr lang="en-GB" sz="2000" dirty="0" smtClean="0"/>
              <a:t>Extensive R&amp;D programme at CESR, Cornell (</a:t>
            </a:r>
            <a:r>
              <a:rPr lang="en-GB" sz="2000" dirty="0" err="1" smtClean="0"/>
              <a:t>CesrTA</a:t>
            </a:r>
            <a:r>
              <a:rPr lang="en-GB" sz="2000" dirty="0" smtClean="0"/>
              <a:t>)</a:t>
            </a:r>
          </a:p>
          <a:p>
            <a:endParaRPr lang="en-GB" sz="2000" dirty="0" smtClean="0"/>
          </a:p>
          <a:p>
            <a:r>
              <a:rPr lang="en-GB" sz="2000" dirty="0" smtClean="0"/>
              <a:t>Instrumentation of wiggler, dipole and quad vacuum chambers for e-cloud measurements</a:t>
            </a:r>
          </a:p>
          <a:p>
            <a:pPr lvl="1"/>
            <a:r>
              <a:rPr lang="en-GB" sz="1600" dirty="0" smtClean="0"/>
              <a:t>RFA</a:t>
            </a:r>
          </a:p>
          <a:p>
            <a:endParaRPr lang="en-GB" sz="2000" dirty="0" smtClean="0"/>
          </a:p>
          <a:p>
            <a:r>
              <a:rPr lang="en-GB" sz="2000" dirty="0" smtClean="0"/>
              <a:t>low emittance lattice</a:t>
            </a:r>
          </a:p>
          <a:p>
            <a:endParaRPr lang="en-GB" sz="2000" dirty="0"/>
          </a:p>
          <a:p>
            <a:r>
              <a:rPr lang="en-GB" sz="2000" dirty="0" smtClean="0"/>
              <a:t>Example: wiggler vacuum chamber</a:t>
            </a:r>
          </a:p>
          <a:p>
            <a:endParaRPr lang="en-GB" sz="2000" dirty="0"/>
          </a:p>
          <a:p>
            <a:r>
              <a:rPr lang="en-GB" sz="2000" dirty="0" smtClean="0"/>
              <a:t>Benchmarking of simulation codes</a:t>
            </a:r>
          </a:p>
          <a:p>
            <a:pPr lvl="1"/>
            <a:r>
              <a:rPr lang="en-GB" sz="1600" dirty="0" smtClean="0"/>
              <a:t>cloud build-up</a:t>
            </a:r>
          </a:p>
          <a:p>
            <a:pPr lvl="1"/>
            <a:r>
              <a:rPr lang="en-GB" sz="1600" dirty="0" smtClean="0"/>
              <a:t>beam dynamics (head-tail instabilities)</a:t>
            </a:r>
          </a:p>
          <a:p>
            <a:endParaRPr lang="en-GB" sz="2000" dirty="0"/>
          </a:p>
        </p:txBody>
      </p:sp>
      <p:grpSp>
        <p:nvGrpSpPr>
          <p:cNvPr id="18" name="Group 17"/>
          <p:cNvGrpSpPr/>
          <p:nvPr/>
        </p:nvGrpSpPr>
        <p:grpSpPr>
          <a:xfrm>
            <a:off x="264507" y="990600"/>
            <a:ext cx="4630198" cy="2829898"/>
            <a:chOff x="264507" y="990600"/>
            <a:chExt cx="4630198" cy="2829898"/>
          </a:xfrm>
        </p:grpSpPr>
        <p:pic>
          <p:nvPicPr>
            <p:cNvPr id="19" name="Picture 18" descr="wiggler-rfa-data-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4507" y="990600"/>
              <a:ext cx="3706576" cy="2829898"/>
            </a:xfrm>
            <a:prstGeom prst="rect">
              <a:avLst/>
            </a:prstGeom>
          </p:spPr>
        </p:pic>
        <p:sp>
          <p:nvSpPr>
            <p:cNvPr id="20" name="TextBox 19"/>
            <p:cNvSpPr txBox="1"/>
            <p:nvPr/>
          </p:nvSpPr>
          <p:spPr>
            <a:xfrm>
              <a:off x="2402417" y="1508667"/>
              <a:ext cx="499130" cy="369332"/>
            </a:xfrm>
            <a:prstGeom prst="rect">
              <a:avLst/>
            </a:prstGeom>
            <a:noFill/>
          </p:spPr>
          <p:txBody>
            <a:bodyPr wrap="none" rtlCol="0">
              <a:spAutoFit/>
            </a:bodyPr>
            <a:lstStyle/>
            <a:p>
              <a:r>
                <a:rPr lang="en-GB" dirty="0" err="1" smtClean="0">
                  <a:solidFill>
                    <a:srgbClr val="2FFD23"/>
                  </a:solidFill>
                </a:rPr>
                <a:t>TiN</a:t>
              </a:r>
              <a:endParaRPr lang="en-GB" dirty="0">
                <a:solidFill>
                  <a:srgbClr val="2FFD23"/>
                </a:solidFill>
              </a:endParaRPr>
            </a:p>
          </p:txBody>
        </p:sp>
        <p:sp>
          <p:nvSpPr>
            <p:cNvPr id="21" name="TextBox 20"/>
            <p:cNvSpPr txBox="1"/>
            <p:nvPr/>
          </p:nvSpPr>
          <p:spPr>
            <a:xfrm>
              <a:off x="3554975" y="1139335"/>
              <a:ext cx="429024" cy="369332"/>
            </a:xfrm>
            <a:prstGeom prst="rect">
              <a:avLst/>
            </a:prstGeom>
            <a:noFill/>
          </p:spPr>
          <p:txBody>
            <a:bodyPr wrap="none" rtlCol="0">
              <a:spAutoFit/>
            </a:bodyPr>
            <a:lstStyle/>
            <a:p>
              <a:r>
                <a:rPr lang="en-GB" dirty="0" smtClean="0"/>
                <a:t>Cu</a:t>
              </a:r>
              <a:endParaRPr lang="en-GB" dirty="0"/>
            </a:p>
          </p:txBody>
        </p:sp>
        <p:cxnSp>
          <p:nvCxnSpPr>
            <p:cNvPr id="22" name="Straight Arrow Connector 21"/>
            <p:cNvCxnSpPr/>
            <p:nvPr/>
          </p:nvCxnSpPr>
          <p:spPr>
            <a:xfrm>
              <a:off x="4087389" y="1139335"/>
              <a:ext cx="0" cy="233534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3" name="TextBox 22"/>
            <p:cNvSpPr txBox="1"/>
            <p:nvPr/>
          </p:nvSpPr>
          <p:spPr>
            <a:xfrm>
              <a:off x="3554975" y="1693333"/>
              <a:ext cx="1339730" cy="369332"/>
            </a:xfrm>
            <a:prstGeom prst="rect">
              <a:avLst/>
            </a:prstGeom>
            <a:solidFill>
              <a:schemeClr val="bg1"/>
            </a:solidFill>
          </p:spPr>
          <p:txBody>
            <a:bodyPr wrap="none" rtlCol="0">
              <a:spAutoFit/>
            </a:bodyPr>
            <a:lstStyle/>
            <a:p>
              <a:r>
                <a:rPr lang="en-GB" dirty="0" smtClean="0">
                  <a:solidFill>
                    <a:schemeClr val="tx2">
                      <a:lumMod val="60000"/>
                      <a:lumOff val="40000"/>
                    </a:schemeClr>
                  </a:solidFill>
                </a:rPr>
                <a:t>reduced SYE</a:t>
              </a:r>
              <a:endParaRPr lang="en-GB" dirty="0">
                <a:solidFill>
                  <a:schemeClr val="tx2">
                    <a:lumMod val="60000"/>
                    <a:lumOff val="40000"/>
                  </a:schemeClr>
                </a:solidFill>
              </a:endParaRPr>
            </a:p>
          </p:txBody>
        </p:sp>
      </p:grpSp>
      <p:grpSp>
        <p:nvGrpSpPr>
          <p:cNvPr id="24" name="Group 23"/>
          <p:cNvGrpSpPr/>
          <p:nvPr/>
        </p:nvGrpSpPr>
        <p:grpSpPr>
          <a:xfrm>
            <a:off x="169934" y="2607060"/>
            <a:ext cx="3190122" cy="3648393"/>
            <a:chOff x="169934" y="2607060"/>
            <a:chExt cx="3190122" cy="3648393"/>
          </a:xfrm>
        </p:grpSpPr>
        <p:pic>
          <p:nvPicPr>
            <p:cNvPr id="25" name="Picture 24" descr="wiggler-mitigations-a.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9934" y="3901217"/>
              <a:ext cx="2357375" cy="2354236"/>
            </a:xfrm>
            <a:prstGeom prst="rect">
              <a:avLst/>
            </a:prstGeom>
          </p:spPr>
        </p:pic>
        <p:cxnSp>
          <p:nvCxnSpPr>
            <p:cNvPr id="26" name="Straight Arrow Connector 25"/>
            <p:cNvCxnSpPr/>
            <p:nvPr/>
          </p:nvCxnSpPr>
          <p:spPr>
            <a:xfrm flipV="1">
              <a:off x="1904875" y="2791726"/>
              <a:ext cx="497542" cy="136590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27" name="TextBox 26"/>
            <p:cNvSpPr txBox="1"/>
            <p:nvPr/>
          </p:nvSpPr>
          <p:spPr>
            <a:xfrm>
              <a:off x="2402417" y="2607060"/>
              <a:ext cx="957639" cy="369332"/>
            </a:xfrm>
            <a:prstGeom prst="rect">
              <a:avLst/>
            </a:prstGeom>
            <a:noFill/>
          </p:spPr>
          <p:txBody>
            <a:bodyPr wrap="none" rtlCol="0">
              <a:spAutoFit/>
            </a:bodyPr>
            <a:lstStyle/>
            <a:p>
              <a:r>
                <a:rPr lang="en-GB" dirty="0" smtClean="0">
                  <a:solidFill>
                    <a:srgbClr val="9D9D9D"/>
                  </a:solidFill>
                </a:rPr>
                <a:t>grooved</a:t>
              </a:r>
              <a:endParaRPr lang="en-GB" dirty="0">
                <a:solidFill>
                  <a:srgbClr val="9D9D9D"/>
                </a:solidFill>
              </a:endParaRPr>
            </a:p>
          </p:txBody>
        </p:sp>
      </p:grpSp>
      <p:grpSp>
        <p:nvGrpSpPr>
          <p:cNvPr id="28" name="Group 27"/>
          <p:cNvGrpSpPr/>
          <p:nvPr/>
        </p:nvGrpSpPr>
        <p:grpSpPr>
          <a:xfrm>
            <a:off x="2715010" y="3098308"/>
            <a:ext cx="1372379" cy="3157145"/>
            <a:chOff x="2715010" y="3098308"/>
            <a:chExt cx="1372379" cy="3157145"/>
          </a:xfrm>
        </p:grpSpPr>
        <p:pic>
          <p:nvPicPr>
            <p:cNvPr id="29" name="Picture 28" descr="wiggler-mitigations-b.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15010" y="3901217"/>
              <a:ext cx="1372379" cy="2354236"/>
            </a:xfrm>
            <a:prstGeom prst="rect">
              <a:avLst/>
            </a:prstGeom>
          </p:spPr>
        </p:pic>
        <p:cxnSp>
          <p:nvCxnSpPr>
            <p:cNvPr id="30" name="Straight Arrow Connector 29"/>
            <p:cNvCxnSpPr/>
            <p:nvPr/>
          </p:nvCxnSpPr>
          <p:spPr>
            <a:xfrm flipH="1" flipV="1">
              <a:off x="3414399" y="3474680"/>
              <a:ext cx="140576" cy="6829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31" name="TextBox 30"/>
            <p:cNvSpPr txBox="1"/>
            <p:nvPr/>
          </p:nvSpPr>
          <p:spPr>
            <a:xfrm>
              <a:off x="2715010" y="3098308"/>
              <a:ext cx="1080607" cy="369332"/>
            </a:xfrm>
            <a:prstGeom prst="rect">
              <a:avLst/>
            </a:prstGeom>
            <a:noFill/>
          </p:spPr>
          <p:txBody>
            <a:bodyPr wrap="none" rtlCol="0">
              <a:spAutoFit/>
            </a:bodyPr>
            <a:lstStyle/>
            <a:p>
              <a:r>
                <a:rPr lang="en-GB" dirty="0" smtClean="0">
                  <a:solidFill>
                    <a:srgbClr val="FA62FC"/>
                  </a:solidFill>
                </a:rPr>
                <a:t>electrode</a:t>
              </a:r>
              <a:endParaRPr lang="en-GB" dirty="0">
                <a:solidFill>
                  <a:srgbClr val="FA62FC"/>
                </a:solidFill>
              </a:endParaRPr>
            </a:p>
          </p:txBody>
        </p:sp>
      </p:grpSp>
    </p:spTree>
    <p:extLst>
      <p:ext uri="{BB962C8B-B14F-4D97-AF65-F5344CB8AC3E}">
        <p14:creationId xmlns:p14="http://schemas.microsoft.com/office/powerpoint/2010/main" val="657657846"/>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7">
                                            <p:txEl>
                                              <p:pRg st="7" end="7"/>
                                            </p:txEl>
                                          </p:spTgt>
                                        </p:tgtEl>
                                        <p:attrNameLst>
                                          <p:attrName>style.visibility</p:attrName>
                                        </p:attrNameLst>
                                      </p:cBhvr>
                                      <p:to>
                                        <p:strVal val="visible"/>
                                      </p:to>
                                    </p:set>
                                    <p:animEffect transition="in" filter="fade">
                                      <p:cBhvr>
                                        <p:cTn id="7" dur="500"/>
                                        <p:tgtEl>
                                          <p:spTgt spid="17">
                                            <p:txEl>
                                              <p:pRg st="7" end="7"/>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5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4" fill="hold" nodeType="click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wipe(down)">
                                      <p:cBhvr>
                                        <p:cTn id="16" dur="500"/>
                                        <p:tgtEl>
                                          <p:spTgt spid="2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wipe(down)">
                                      <p:cBhvr>
                                        <p:cTn id="21" dur="500"/>
                                        <p:tgtEl>
                                          <p:spTgt spid="28"/>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7">
                                            <p:txEl>
                                              <p:pRg st="9" end="9"/>
                                            </p:txEl>
                                          </p:spTgt>
                                        </p:tgtEl>
                                        <p:attrNameLst>
                                          <p:attrName>style.visibility</p:attrName>
                                        </p:attrNameLst>
                                      </p:cBhvr>
                                      <p:to>
                                        <p:strVal val="visible"/>
                                      </p:to>
                                    </p:set>
                                    <p:animEffect transition="in" filter="fade">
                                      <p:cBhvr>
                                        <p:cTn id="26" dur="500"/>
                                        <p:tgtEl>
                                          <p:spTgt spid="17">
                                            <p:txEl>
                                              <p:pRg st="9" end="9"/>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7">
                                            <p:txEl>
                                              <p:pRg st="10" end="10"/>
                                            </p:txEl>
                                          </p:spTgt>
                                        </p:tgtEl>
                                        <p:attrNameLst>
                                          <p:attrName>style.visibility</p:attrName>
                                        </p:attrNameLst>
                                      </p:cBhvr>
                                      <p:to>
                                        <p:strVal val="visible"/>
                                      </p:to>
                                    </p:set>
                                    <p:animEffect transition="in" filter="fade">
                                      <p:cBhvr>
                                        <p:cTn id="29" dur="500"/>
                                        <p:tgtEl>
                                          <p:spTgt spid="17">
                                            <p:txEl>
                                              <p:pRg st="10" end="10"/>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17">
                                            <p:txEl>
                                              <p:pRg st="11" end="11"/>
                                            </p:txEl>
                                          </p:spTgt>
                                        </p:tgtEl>
                                        <p:attrNameLst>
                                          <p:attrName>style.visibility</p:attrName>
                                        </p:attrNameLst>
                                      </p:cBhvr>
                                      <p:to>
                                        <p:strVal val="visible"/>
                                      </p:to>
                                    </p:set>
                                    <p:animEffect transition="in" filter="fade">
                                      <p:cBhvr>
                                        <p:cTn id="32" dur="500"/>
                                        <p:tgtEl>
                                          <p:spTgt spid="17">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ILC - Introduction</a:t>
            </a:r>
          </a:p>
        </p:txBody>
      </p:sp>
      <p:sp>
        <p:nvSpPr>
          <p:cNvPr id="680963" name="Rectangle 3"/>
          <p:cNvSpPr>
            <a:spLocks noGrp="1" noChangeArrowheads="1"/>
          </p:cNvSpPr>
          <p:nvPr>
            <p:ph type="body" idx="1"/>
          </p:nvPr>
        </p:nvSpPr>
        <p:spPr>
          <a:xfrm>
            <a:off x="-36512" y="837380"/>
            <a:ext cx="9512300" cy="609600"/>
          </a:xfrm>
        </p:spPr>
        <p:txBody>
          <a:bodyPr/>
          <a:lstStyle/>
          <a:p>
            <a:pPr eaLnBrk="1" hangingPunct="1"/>
            <a:r>
              <a:rPr lang="en-US" altLang="ja-JP" sz="2400" dirty="0" smtClean="0">
                <a:latin typeface="Arial" charset="0"/>
                <a:ea typeface="ＭＳ Ｐゴシック" charset="0"/>
                <a:cs typeface="Arial Unicode MS" charset="0"/>
              </a:rPr>
              <a:t>On June 12</a:t>
            </a:r>
            <a:r>
              <a:rPr lang="en-US" altLang="ja-JP" sz="2400" baseline="30000" dirty="0" smtClean="0">
                <a:latin typeface="Arial" charset="0"/>
                <a:ea typeface="ＭＳ Ｐゴシック" charset="0"/>
                <a:cs typeface="Arial Unicode MS" charset="0"/>
              </a:rPr>
              <a:t>th</a:t>
            </a:r>
            <a:r>
              <a:rPr lang="en-US" altLang="ja-JP" sz="2400" dirty="0" smtClean="0">
                <a:latin typeface="Arial" charset="0"/>
                <a:ea typeface="ＭＳ Ｐゴシック" charset="0"/>
                <a:cs typeface="Arial Unicode MS" charset="0"/>
              </a:rPr>
              <a:t>, 2013 ILC TDR was published in Worldwide Event.</a:t>
            </a:r>
            <a:endParaRPr lang="en-US" altLang="ja-JP" sz="2400" dirty="0">
              <a:latin typeface="Arial" charset="0"/>
              <a:ea typeface="ＭＳ Ｐゴシック"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a:t>
            </a:fld>
            <a:endParaRPr lang="en-US"/>
          </a:p>
        </p:txBody>
      </p:sp>
      <p:pic>
        <p:nvPicPr>
          <p:cNvPr id="6" name="Picture 5"/>
          <p:cNvPicPr>
            <a:picLocks noChangeAspect="1"/>
          </p:cNvPicPr>
          <p:nvPr/>
        </p:nvPicPr>
        <p:blipFill>
          <a:blip r:embed="rId3"/>
          <a:stretch>
            <a:fillRect/>
          </a:stretch>
        </p:blipFill>
        <p:spPr>
          <a:xfrm>
            <a:off x="439186" y="1606130"/>
            <a:ext cx="1630040" cy="2110902"/>
          </a:xfrm>
          <a:prstGeom prst="rect">
            <a:avLst/>
          </a:prstGeom>
        </p:spPr>
      </p:pic>
      <p:pic>
        <p:nvPicPr>
          <p:cNvPr id="7" name="Picture 6"/>
          <p:cNvPicPr>
            <a:picLocks noChangeAspect="1"/>
          </p:cNvPicPr>
          <p:nvPr/>
        </p:nvPicPr>
        <p:blipFill>
          <a:blip r:embed="rId4"/>
          <a:stretch>
            <a:fillRect/>
          </a:stretch>
        </p:blipFill>
        <p:spPr>
          <a:xfrm>
            <a:off x="2599426" y="1606130"/>
            <a:ext cx="1630040" cy="2110902"/>
          </a:xfrm>
          <a:prstGeom prst="rect">
            <a:avLst/>
          </a:prstGeom>
        </p:spPr>
      </p:pic>
      <p:pic>
        <p:nvPicPr>
          <p:cNvPr id="8" name="Picture 7"/>
          <p:cNvPicPr>
            <a:picLocks noChangeAspect="1"/>
          </p:cNvPicPr>
          <p:nvPr/>
        </p:nvPicPr>
        <p:blipFill>
          <a:blip r:embed="rId5"/>
          <a:stretch>
            <a:fillRect/>
          </a:stretch>
        </p:blipFill>
        <p:spPr>
          <a:xfrm>
            <a:off x="4743261" y="1606130"/>
            <a:ext cx="1612535" cy="2088232"/>
          </a:xfrm>
          <a:prstGeom prst="rect">
            <a:avLst/>
          </a:prstGeom>
        </p:spPr>
      </p:pic>
      <p:pic>
        <p:nvPicPr>
          <p:cNvPr id="9" name="Picture 8"/>
          <p:cNvPicPr>
            <a:picLocks noChangeAspect="1"/>
          </p:cNvPicPr>
          <p:nvPr/>
        </p:nvPicPr>
        <p:blipFill>
          <a:blip r:embed="rId6"/>
          <a:stretch>
            <a:fillRect/>
          </a:stretch>
        </p:blipFill>
        <p:spPr>
          <a:xfrm>
            <a:off x="6847898" y="1606131"/>
            <a:ext cx="1612534" cy="2088232"/>
          </a:xfrm>
          <a:prstGeom prst="rect">
            <a:avLst/>
          </a:prstGeom>
        </p:spPr>
      </p:pic>
      <p:pic>
        <p:nvPicPr>
          <p:cNvPr id="10" name="Picture 9"/>
          <p:cNvPicPr>
            <a:picLocks noChangeAspect="1"/>
          </p:cNvPicPr>
          <p:nvPr/>
        </p:nvPicPr>
        <p:blipFill>
          <a:blip r:embed="rId7"/>
          <a:stretch>
            <a:fillRect/>
          </a:stretch>
        </p:blipFill>
        <p:spPr>
          <a:xfrm>
            <a:off x="1623852" y="4092206"/>
            <a:ext cx="1767662" cy="2289122"/>
          </a:xfrm>
          <a:prstGeom prst="rect">
            <a:avLst/>
          </a:prstGeom>
        </p:spPr>
      </p:pic>
      <p:pic>
        <p:nvPicPr>
          <p:cNvPr id="11" name="Picture 10"/>
          <p:cNvPicPr>
            <a:picLocks noChangeAspect="1"/>
          </p:cNvPicPr>
          <p:nvPr/>
        </p:nvPicPr>
        <p:blipFill>
          <a:blip r:embed="rId8"/>
          <a:stretch>
            <a:fillRect/>
          </a:stretch>
        </p:blipFill>
        <p:spPr>
          <a:xfrm>
            <a:off x="4046010" y="4092206"/>
            <a:ext cx="3810000" cy="1981200"/>
          </a:xfrm>
          <a:prstGeom prst="rect">
            <a:avLst/>
          </a:prstGeom>
        </p:spPr>
      </p:pic>
      <p:sp>
        <p:nvSpPr>
          <p:cNvPr id="13" name="Date Placeholder 12"/>
          <p:cNvSpPr>
            <a:spLocks noGrp="1"/>
          </p:cNvSpPr>
          <p:nvPr>
            <p:ph type="dt" sz="half" idx="10"/>
          </p:nvPr>
        </p:nvSpPr>
        <p:spPr/>
        <p:txBody>
          <a:bodyPr/>
          <a:lstStyle/>
          <a:p>
            <a:pPr>
              <a:defRPr/>
            </a:pPr>
            <a:r>
              <a:rPr lang="en-GB" smtClean="0"/>
              <a:t>B. Foster - Natal - 10/14</a:t>
            </a:r>
            <a:endParaRPr lang="en-US"/>
          </a:p>
        </p:txBody>
      </p:sp>
    </p:spTree>
    <p:extLst>
      <p:ext uri="{BB962C8B-B14F-4D97-AF65-F5344CB8AC3E}">
        <p14:creationId xmlns:p14="http://schemas.microsoft.com/office/powerpoint/2010/main" val="8325495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3">
                                            <p:txEl>
                                              <p:pRg st="0" end="0"/>
                                            </p:txEl>
                                          </p:spTgt>
                                        </p:tgtEl>
                                        <p:attrNameLst>
                                          <p:attrName>style.visibility</p:attrName>
                                        </p:attrNameLst>
                                      </p:cBhvr>
                                      <p:to>
                                        <p:strVal val="visible"/>
                                      </p:to>
                                    </p:set>
                                    <p:anim calcmode="lin" valueType="num">
                                      <p:cBhvr additive="base">
                                        <p:cTn id="7" dur="500" fill="hold"/>
                                        <p:tgtEl>
                                          <p:spTgt spid="680963">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80963">
                                            <p:txEl>
                                              <p:pRg st="0" end="0"/>
                                            </p:txEl>
                                          </p:spTgt>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childTnLst>
                                </p:cTn>
                              </p:par>
                              <p:par>
                                <p:cTn id="14" presetID="23" presetClass="entr" presetSubtype="16" fill="hold"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p:cTn id="16" dur="500" fill="hold"/>
                                        <p:tgtEl>
                                          <p:spTgt spid="7"/>
                                        </p:tgtEl>
                                        <p:attrNameLst>
                                          <p:attrName>ppt_w</p:attrName>
                                        </p:attrNameLst>
                                      </p:cBhvr>
                                      <p:tavLst>
                                        <p:tav tm="0">
                                          <p:val>
                                            <p:fltVal val="0"/>
                                          </p:val>
                                        </p:tav>
                                        <p:tav tm="100000">
                                          <p:val>
                                            <p:strVal val="#ppt_w"/>
                                          </p:val>
                                        </p:tav>
                                      </p:tavLst>
                                    </p:anim>
                                    <p:anim calcmode="lin" valueType="num">
                                      <p:cBhvr>
                                        <p:cTn id="17" dur="500" fill="hold"/>
                                        <p:tgtEl>
                                          <p:spTgt spid="7"/>
                                        </p:tgtEl>
                                        <p:attrNameLst>
                                          <p:attrName>ppt_h</p:attrName>
                                        </p:attrNameLst>
                                      </p:cBhvr>
                                      <p:tavLst>
                                        <p:tav tm="0">
                                          <p:val>
                                            <p:fltVal val="0"/>
                                          </p:val>
                                        </p:tav>
                                        <p:tav tm="100000">
                                          <p:val>
                                            <p:strVal val="#ppt_h"/>
                                          </p:val>
                                        </p:tav>
                                      </p:tavLst>
                                    </p:anim>
                                  </p:childTnLst>
                                </p:cTn>
                              </p:par>
                              <p:par>
                                <p:cTn id="18" presetID="23" presetClass="entr" presetSubtype="16" fill="hold"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p:cTn id="20" dur="500" fill="hold"/>
                                        <p:tgtEl>
                                          <p:spTgt spid="8"/>
                                        </p:tgtEl>
                                        <p:attrNameLst>
                                          <p:attrName>ppt_w</p:attrName>
                                        </p:attrNameLst>
                                      </p:cBhvr>
                                      <p:tavLst>
                                        <p:tav tm="0">
                                          <p:val>
                                            <p:fltVal val="0"/>
                                          </p:val>
                                        </p:tav>
                                        <p:tav tm="100000">
                                          <p:val>
                                            <p:strVal val="#ppt_w"/>
                                          </p:val>
                                        </p:tav>
                                      </p:tavLst>
                                    </p:anim>
                                    <p:anim calcmode="lin" valueType="num">
                                      <p:cBhvr>
                                        <p:cTn id="21" dur="500" fill="hold"/>
                                        <p:tgtEl>
                                          <p:spTgt spid="8"/>
                                        </p:tgtEl>
                                        <p:attrNameLst>
                                          <p:attrName>ppt_h</p:attrName>
                                        </p:attrNameLst>
                                      </p:cBhvr>
                                      <p:tavLst>
                                        <p:tav tm="0">
                                          <p:val>
                                            <p:fltVal val="0"/>
                                          </p:val>
                                        </p:tav>
                                        <p:tav tm="100000">
                                          <p:val>
                                            <p:strVal val="#ppt_h"/>
                                          </p:val>
                                        </p:tav>
                                      </p:tavLst>
                                    </p:anim>
                                  </p:childTnLst>
                                </p:cTn>
                              </p:par>
                              <p:par>
                                <p:cTn id="22" presetID="23" presetClass="entr" presetSubtype="1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childTnLst>
                                </p:cTn>
                              </p:par>
                              <p:par>
                                <p:cTn id="26" presetID="23" presetClass="entr" presetSubtype="16" fill="hold"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p:cTn id="28" dur="500" fill="hold"/>
                                        <p:tgtEl>
                                          <p:spTgt spid="10"/>
                                        </p:tgtEl>
                                        <p:attrNameLst>
                                          <p:attrName>ppt_w</p:attrName>
                                        </p:attrNameLst>
                                      </p:cBhvr>
                                      <p:tavLst>
                                        <p:tav tm="0">
                                          <p:val>
                                            <p:fltVal val="0"/>
                                          </p:val>
                                        </p:tav>
                                        <p:tav tm="100000">
                                          <p:val>
                                            <p:strVal val="#ppt_w"/>
                                          </p:val>
                                        </p:tav>
                                      </p:tavLst>
                                    </p:anim>
                                    <p:anim calcmode="lin" valueType="num">
                                      <p:cBhvr>
                                        <p:cTn id="29" dur="500" fill="hold"/>
                                        <p:tgtEl>
                                          <p:spTgt spid="10"/>
                                        </p:tgtEl>
                                        <p:attrNameLst>
                                          <p:attrName>ppt_h</p:attrName>
                                        </p:attrNameLst>
                                      </p:cBhvr>
                                      <p:tavLst>
                                        <p:tav tm="0">
                                          <p:val>
                                            <p:fltVal val="0"/>
                                          </p:val>
                                        </p:tav>
                                        <p:tav tm="100000">
                                          <p:val>
                                            <p:strVal val="#ppt_h"/>
                                          </p:val>
                                        </p:tav>
                                      </p:tavLst>
                                    </p:anim>
                                  </p:childTnLst>
                                </p:cTn>
                              </p:par>
                              <p:par>
                                <p:cTn id="30" presetID="23" presetClass="entr" presetSubtype="16" fill="hold"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p:cTn id="32" dur="500" fill="hold"/>
                                        <p:tgtEl>
                                          <p:spTgt spid="11"/>
                                        </p:tgtEl>
                                        <p:attrNameLst>
                                          <p:attrName>ppt_w</p:attrName>
                                        </p:attrNameLst>
                                      </p:cBhvr>
                                      <p:tavLst>
                                        <p:tav tm="0">
                                          <p:val>
                                            <p:fltVal val="0"/>
                                          </p:val>
                                        </p:tav>
                                        <p:tav tm="100000">
                                          <p:val>
                                            <p:strVal val="#ppt_w"/>
                                          </p:val>
                                        </p:tav>
                                      </p:tavLst>
                                    </p:anim>
                                    <p:anim calcmode="lin" valueType="num">
                                      <p:cBhvr>
                                        <p:cTn id="33" dur="500" fill="hold"/>
                                        <p:tgtEl>
                                          <p:spTgt spid="1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4"/>
          <p:cNvSpPr>
            <a:spLocks noGrp="1"/>
          </p:cNvSpPr>
          <p:nvPr>
            <p:ph type="title"/>
          </p:nvPr>
        </p:nvSpPr>
        <p:spPr>
          <a:xfrm>
            <a:off x="1598240" y="0"/>
            <a:ext cx="6934200" cy="914400"/>
          </a:xfrm>
        </p:spPr>
        <p:txBody>
          <a:bodyPr/>
          <a:lstStyle/>
          <a:p>
            <a:pPr>
              <a:defRPr/>
            </a:pPr>
            <a:r>
              <a:rPr lang="en-GB" dirty="0">
                <a:latin typeface="Arial" charset="0"/>
                <a:cs typeface="Arial Unicode MS" charset="0"/>
              </a:rPr>
              <a:t>Polarised Electron Source </a:t>
            </a:r>
          </a:p>
        </p:txBody>
      </p:sp>
      <p:sp>
        <p:nvSpPr>
          <p:cNvPr id="6" name="Content Placeholder 5"/>
          <p:cNvSpPr>
            <a:spLocks noGrp="1"/>
          </p:cNvSpPr>
          <p:nvPr>
            <p:ph idx="1"/>
          </p:nvPr>
        </p:nvSpPr>
        <p:spPr>
          <a:xfrm>
            <a:off x="741363" y="1231900"/>
            <a:ext cx="7772400" cy="1784350"/>
          </a:xfrm>
        </p:spPr>
        <p:txBody>
          <a:bodyPr>
            <a:normAutofit fontScale="92500"/>
          </a:bodyPr>
          <a:lstStyle/>
          <a:p>
            <a:pPr>
              <a:defRPr/>
            </a:pPr>
            <a:r>
              <a:rPr lang="en-GB" dirty="0" smtClean="0"/>
              <a:t>Laser-driven photo cathode (</a:t>
            </a:r>
            <a:r>
              <a:rPr lang="en-GB" dirty="0" err="1" smtClean="0"/>
              <a:t>GaAs</a:t>
            </a:r>
            <a:r>
              <a:rPr lang="en-GB" dirty="0" smtClean="0"/>
              <a:t>)</a:t>
            </a:r>
          </a:p>
          <a:p>
            <a:pPr>
              <a:defRPr/>
            </a:pPr>
            <a:r>
              <a:rPr lang="en-GB" dirty="0" smtClean="0"/>
              <a:t>DC gun</a:t>
            </a:r>
          </a:p>
          <a:p>
            <a:pPr>
              <a:defRPr/>
            </a:pPr>
            <a:r>
              <a:rPr lang="en-GB" dirty="0" smtClean="0"/>
              <a:t>Integrated into common tunnel with positron BDS</a:t>
            </a:r>
          </a:p>
        </p:txBody>
      </p:sp>
      <p:pic>
        <p:nvPicPr>
          <p:cNvPr id="38915" name="Picture 1" descr="PES.pd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27113" y="3243263"/>
            <a:ext cx="7010400" cy="296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6" name="Date Placeholder 2"/>
          <p:cNvSpPr>
            <a:spLocks noGrp="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200" smtClean="0">
                <a:cs typeface="Arial Unicode MS" charset="0"/>
              </a:rPr>
              <a:t>B. Foster - Natal - 10/14</a:t>
            </a:r>
            <a:endParaRPr lang="en-US" sz="120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40</a:t>
            </a:fld>
            <a:endParaRPr lang="en-US"/>
          </a:p>
        </p:txBody>
      </p:sp>
    </p:spTree>
    <p:extLst>
      <p:ext uri="{BB962C8B-B14F-4D97-AF65-F5344CB8AC3E}">
        <p14:creationId xmlns:p14="http://schemas.microsoft.com/office/powerpoint/2010/main" val="39121305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pPr>
              <a:defRPr/>
            </a:pPr>
            <a:r>
              <a:rPr lang="en-GB" dirty="0">
                <a:latin typeface="Arial" charset="0"/>
                <a:cs typeface="Arial Unicode MS" charset="0"/>
              </a:rPr>
              <a:t>Positron </a:t>
            </a:r>
            <a:r>
              <a:rPr lang="en-GB" dirty="0" smtClean="0">
                <a:latin typeface="Arial" charset="0"/>
                <a:cs typeface="Arial Unicode MS" charset="0"/>
              </a:rPr>
              <a:t>Source</a:t>
            </a:r>
            <a:endParaRPr lang="en-GB" dirty="0">
              <a:latin typeface="Arial" charset="0"/>
              <a:cs typeface="Arial Unicode MS" charset="0"/>
            </a:endParaRPr>
          </a:p>
        </p:txBody>
      </p:sp>
      <p:sp>
        <p:nvSpPr>
          <p:cNvPr id="37890" name="Content Placeholder 2"/>
          <p:cNvSpPr>
            <a:spLocks noGrp="1"/>
          </p:cNvSpPr>
          <p:nvPr>
            <p:ph idx="1"/>
          </p:nvPr>
        </p:nvSpPr>
        <p:spPr>
          <a:xfrm>
            <a:off x="119063" y="1247775"/>
            <a:ext cx="4860925" cy="2400300"/>
          </a:xfrm>
        </p:spPr>
        <p:txBody>
          <a:bodyPr/>
          <a:lstStyle/>
          <a:p>
            <a:pPr>
              <a:lnSpc>
                <a:spcPct val="110000"/>
              </a:lnSpc>
            </a:pPr>
            <a:r>
              <a:rPr lang="en-GB" sz="2000">
                <a:latin typeface="Arial" charset="0"/>
                <a:ea typeface="ＭＳ Ｐゴシック" charset="0"/>
                <a:cs typeface="Arial Unicode MS" charset="0"/>
              </a:rPr>
              <a:t>located at exit of electron Main Linac</a:t>
            </a:r>
          </a:p>
          <a:p>
            <a:pPr>
              <a:lnSpc>
                <a:spcPct val="110000"/>
              </a:lnSpc>
            </a:pPr>
            <a:r>
              <a:rPr lang="en-GB" sz="2000">
                <a:latin typeface="Arial" charset="0"/>
                <a:ea typeface="ＭＳ Ｐゴシック" charset="0"/>
                <a:cs typeface="Arial Unicode MS" charset="0"/>
              </a:rPr>
              <a:t>147m SC helical undulator</a:t>
            </a:r>
          </a:p>
          <a:p>
            <a:pPr>
              <a:lnSpc>
                <a:spcPct val="110000"/>
              </a:lnSpc>
            </a:pPr>
            <a:r>
              <a:rPr lang="en-GB" sz="2000">
                <a:latin typeface="Arial" charset="0"/>
                <a:ea typeface="ＭＳ Ｐゴシック" charset="0"/>
                <a:cs typeface="Arial Unicode MS" charset="0"/>
              </a:rPr>
              <a:t>driven by primary electron beam (150-250 GeV)</a:t>
            </a:r>
          </a:p>
          <a:p>
            <a:pPr>
              <a:lnSpc>
                <a:spcPct val="110000"/>
              </a:lnSpc>
            </a:pPr>
            <a:r>
              <a:rPr lang="en-GB" sz="2000">
                <a:latin typeface="Arial" charset="0"/>
                <a:ea typeface="ＭＳ Ｐゴシック" charset="0"/>
                <a:cs typeface="Arial Unicode MS" charset="0"/>
              </a:rPr>
              <a:t>produces ~30 MeV photons</a:t>
            </a:r>
          </a:p>
          <a:p>
            <a:pPr>
              <a:lnSpc>
                <a:spcPct val="110000"/>
              </a:lnSpc>
            </a:pPr>
            <a:r>
              <a:rPr lang="en-GB" sz="2000">
                <a:latin typeface="Arial" charset="0"/>
                <a:ea typeface="ＭＳ Ｐゴシック" charset="0"/>
                <a:cs typeface="Arial Unicode MS" charset="0"/>
              </a:rPr>
              <a:t>converted in thin target into e</a:t>
            </a:r>
            <a:r>
              <a:rPr lang="en-GB" sz="2000" baseline="30000">
                <a:latin typeface="Arial" charset="0"/>
                <a:ea typeface="ＭＳ Ｐゴシック" charset="0"/>
                <a:cs typeface="Arial Unicode MS" charset="0"/>
              </a:rPr>
              <a:t>+</a:t>
            </a:r>
            <a:r>
              <a:rPr lang="en-GB" sz="2000">
                <a:latin typeface="Arial" charset="0"/>
                <a:ea typeface="ＭＳ Ｐゴシック" charset="0"/>
                <a:cs typeface="Arial Unicode MS" charset="0"/>
              </a:rPr>
              <a:t>e</a:t>
            </a:r>
            <a:r>
              <a:rPr lang="en-GB" sz="2000" baseline="30000">
                <a:latin typeface="Arial" charset="0"/>
                <a:ea typeface="ＭＳ Ｐゴシック" charset="0"/>
                <a:cs typeface="Arial Unicode MS" charset="0"/>
              </a:rPr>
              <a:t>-</a:t>
            </a:r>
            <a:r>
              <a:rPr lang="en-GB" sz="2000">
                <a:latin typeface="Arial" charset="0"/>
                <a:ea typeface="ＭＳ Ｐゴシック" charset="0"/>
                <a:cs typeface="Arial Unicode MS" charset="0"/>
              </a:rPr>
              <a:t> pairs</a:t>
            </a:r>
          </a:p>
        </p:txBody>
      </p:sp>
      <p:sp>
        <p:nvSpPr>
          <p:cNvPr id="37891" name="TextBox 5"/>
          <p:cNvSpPr txBox="1">
            <a:spLocks noChangeArrowheads="1"/>
          </p:cNvSpPr>
          <p:nvPr/>
        </p:nvSpPr>
        <p:spPr bwMode="auto">
          <a:xfrm>
            <a:off x="6824663" y="5548313"/>
            <a:ext cx="10144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200"/>
              <a:t>not to scale!</a:t>
            </a:r>
          </a:p>
        </p:txBody>
      </p:sp>
      <p:pic>
        <p:nvPicPr>
          <p:cNvPr id="3789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16500" y="990600"/>
            <a:ext cx="3992563" cy="2911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prstDash val="dash"/>
                <a:miter lim="800000"/>
                <a:headEnd/>
                <a:tailEnd/>
              </a14:hiddenLine>
            </a:ext>
          </a:extLst>
        </p:spPr>
      </p:pic>
      <p:pic>
        <p:nvPicPr>
          <p:cNvPr id="37893"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75" y="3524250"/>
            <a:ext cx="9144000" cy="278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7894" name="Straight Connector 10"/>
          <p:cNvCxnSpPr>
            <a:cxnSpLocks noChangeShapeType="1"/>
          </p:cNvCxnSpPr>
          <p:nvPr/>
        </p:nvCxnSpPr>
        <p:spPr bwMode="auto">
          <a:xfrm>
            <a:off x="5486400" y="2740025"/>
            <a:ext cx="2820988" cy="0"/>
          </a:xfrm>
          <a:prstGeom prst="line">
            <a:avLst/>
          </a:prstGeom>
          <a:noFill/>
          <a:ln w="9525">
            <a:solidFill>
              <a:srgbClr val="FF0000"/>
            </a:solidFill>
            <a:prstDash val="dash"/>
            <a:round/>
            <a:headEnd/>
            <a:tailEnd/>
          </a:ln>
          <a:extLst>
            <a:ext uri="{909E8E84-426E-40dd-AFC4-6F175D3DCCD1}">
              <a14:hiddenFill xmlns:a14="http://schemas.microsoft.com/office/drawing/2010/main">
                <a:noFill/>
              </a14:hiddenFill>
            </a:ext>
          </a:extLst>
        </p:spPr>
      </p:cxnSp>
      <p:sp>
        <p:nvSpPr>
          <p:cNvPr id="37895" name="TextBox 11"/>
          <p:cNvSpPr txBox="1">
            <a:spLocks noChangeArrowheads="1"/>
          </p:cNvSpPr>
          <p:nvPr/>
        </p:nvSpPr>
        <p:spPr bwMode="auto">
          <a:xfrm>
            <a:off x="5443538" y="2532063"/>
            <a:ext cx="714375"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900">
                <a:solidFill>
                  <a:srgbClr val="FF0000"/>
                </a:solidFill>
              </a:rPr>
              <a:t>yield = 1.5</a:t>
            </a:r>
          </a:p>
        </p:txBody>
      </p:sp>
      <p:sp>
        <p:nvSpPr>
          <p:cNvPr id="37896" name="Date Placeholder 3"/>
          <p:cNvSpPr>
            <a:spLocks noGrp="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200" smtClean="0">
                <a:cs typeface="Arial Unicode MS" charset="0"/>
              </a:rPr>
              <a:t>B. Foster - Natal - 10/14</a:t>
            </a:r>
            <a:endParaRPr lang="en-US" sz="120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41</a:t>
            </a:fld>
            <a:endParaRPr lang="en-US"/>
          </a:p>
        </p:txBody>
      </p:sp>
    </p:spTree>
    <p:extLst>
      <p:ext uri="{BB962C8B-B14F-4D97-AF65-F5344CB8AC3E}">
        <p14:creationId xmlns:p14="http://schemas.microsoft.com/office/powerpoint/2010/main" val="22616922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pPr>
              <a:defRPr/>
            </a:pPr>
            <a:r>
              <a:rPr lang="en-GB" dirty="0" smtClean="0">
                <a:latin typeface="Arial" charset="0"/>
                <a:cs typeface="Arial Unicode MS" charset="0"/>
              </a:rPr>
              <a:t>Beam Delivery System</a:t>
            </a:r>
            <a:endParaRPr lang="en-GB" dirty="0">
              <a:latin typeface="Arial" charset="0"/>
              <a:cs typeface="Arial Unicode MS" charset="0"/>
            </a:endParaRPr>
          </a:p>
        </p:txBody>
      </p:sp>
      <p:sp>
        <p:nvSpPr>
          <p:cNvPr id="37891" name="TextBox 5"/>
          <p:cNvSpPr txBox="1">
            <a:spLocks noChangeArrowheads="1"/>
          </p:cNvSpPr>
          <p:nvPr/>
        </p:nvSpPr>
        <p:spPr bwMode="auto">
          <a:xfrm>
            <a:off x="6824663" y="5548313"/>
            <a:ext cx="1014412"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200"/>
              <a:t>not to scale!</a:t>
            </a:r>
          </a:p>
        </p:txBody>
      </p:sp>
      <p:sp>
        <p:nvSpPr>
          <p:cNvPr id="37896" name="Date Placeholder 3"/>
          <p:cNvSpPr>
            <a:spLocks noGrp="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200" smtClean="0">
                <a:cs typeface="Arial Unicode MS" charset="0"/>
              </a:rPr>
              <a:t>B. Foster - Natal - 10/14</a:t>
            </a:r>
            <a:endParaRPr lang="en-US" sz="120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42</a:t>
            </a:fld>
            <a:endParaRPr lang="en-US"/>
          </a:p>
        </p:txBody>
      </p:sp>
      <p:pic>
        <p:nvPicPr>
          <p:cNvPr id="4" name="Picture 3"/>
          <p:cNvPicPr>
            <a:picLocks noChangeAspect="1"/>
          </p:cNvPicPr>
          <p:nvPr/>
        </p:nvPicPr>
        <p:blipFill>
          <a:blip r:embed="rId2"/>
          <a:stretch>
            <a:fillRect/>
          </a:stretch>
        </p:blipFill>
        <p:spPr>
          <a:xfrm>
            <a:off x="1259632" y="857917"/>
            <a:ext cx="6768752" cy="5501045"/>
          </a:xfrm>
          <a:prstGeom prst="rect">
            <a:avLst/>
          </a:prstGeom>
        </p:spPr>
      </p:pic>
    </p:spTree>
    <p:extLst>
      <p:ext uri="{BB962C8B-B14F-4D97-AF65-F5344CB8AC3E}">
        <p14:creationId xmlns:p14="http://schemas.microsoft.com/office/powerpoint/2010/main" val="977507381"/>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1"/>
          <p:cNvSpPr>
            <a:spLocks noGrp="1"/>
          </p:cNvSpPr>
          <p:nvPr>
            <p:ph type="title"/>
          </p:nvPr>
        </p:nvSpPr>
        <p:spPr>
          <a:xfrm>
            <a:off x="1598240" y="0"/>
            <a:ext cx="6934200" cy="914400"/>
          </a:xfrm>
        </p:spPr>
        <p:txBody>
          <a:bodyPr/>
          <a:lstStyle/>
          <a:p>
            <a:pPr>
              <a:defRPr/>
            </a:pPr>
            <a:r>
              <a:rPr lang="en-GB" dirty="0">
                <a:latin typeface="Arial" charset="0"/>
                <a:cs typeface="Arial Unicode MS" charset="0"/>
              </a:rPr>
              <a:t>Central Region Integration</a:t>
            </a:r>
          </a:p>
        </p:txBody>
      </p:sp>
      <p:pic>
        <p:nvPicPr>
          <p:cNvPr id="39938" name="Picture 2" descr="ilc-shot2.pn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12788" y="1195388"/>
            <a:ext cx="6251575" cy="498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7" name="Straight Arrow Connector 6"/>
          <p:cNvCxnSpPr/>
          <p:nvPr/>
        </p:nvCxnSpPr>
        <p:spPr bwMode="auto">
          <a:xfrm flipH="1">
            <a:off x="3502025" y="3810000"/>
            <a:ext cx="1784350" cy="0"/>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sp>
        <p:nvSpPr>
          <p:cNvPr id="39940" name="TextBox 7"/>
          <p:cNvSpPr txBox="1">
            <a:spLocks noChangeArrowheads="1"/>
          </p:cNvSpPr>
          <p:nvPr/>
        </p:nvSpPr>
        <p:spPr bwMode="auto">
          <a:xfrm>
            <a:off x="5286375" y="3638550"/>
            <a:ext cx="958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e</a:t>
            </a:r>
            <a:r>
              <a:rPr lang="en-GB" baseline="30000"/>
              <a:t>- </a:t>
            </a:r>
            <a:r>
              <a:rPr lang="en-GB"/>
              <a:t>BDS</a:t>
            </a:r>
          </a:p>
        </p:txBody>
      </p:sp>
      <p:cxnSp>
        <p:nvCxnSpPr>
          <p:cNvPr id="9" name="Straight Arrow Connector 8"/>
          <p:cNvCxnSpPr/>
          <p:nvPr/>
        </p:nvCxnSpPr>
        <p:spPr bwMode="auto">
          <a:xfrm flipH="1">
            <a:off x="4827588" y="3052763"/>
            <a:ext cx="1117600" cy="0"/>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sp>
        <p:nvSpPr>
          <p:cNvPr id="39942" name="TextBox 10"/>
          <p:cNvSpPr txBox="1">
            <a:spLocks noChangeArrowheads="1"/>
          </p:cNvSpPr>
          <p:nvPr/>
        </p:nvSpPr>
        <p:spPr bwMode="auto">
          <a:xfrm>
            <a:off x="5945188" y="2833688"/>
            <a:ext cx="2438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e</a:t>
            </a:r>
            <a:r>
              <a:rPr lang="en-GB" baseline="30000"/>
              <a:t>-</a:t>
            </a:r>
            <a:r>
              <a:rPr lang="en-GB"/>
              <a:t> BDS muon shield</a:t>
            </a:r>
          </a:p>
        </p:txBody>
      </p:sp>
      <p:cxnSp>
        <p:nvCxnSpPr>
          <p:cNvPr id="12" name="Straight Arrow Connector 11"/>
          <p:cNvCxnSpPr/>
          <p:nvPr/>
        </p:nvCxnSpPr>
        <p:spPr bwMode="auto">
          <a:xfrm flipH="1">
            <a:off x="5410200" y="2759075"/>
            <a:ext cx="804863" cy="0"/>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sp>
        <p:nvSpPr>
          <p:cNvPr id="39944" name="TextBox 12"/>
          <p:cNvSpPr txBox="1">
            <a:spLocks noChangeArrowheads="1"/>
          </p:cNvSpPr>
          <p:nvPr/>
        </p:nvSpPr>
        <p:spPr bwMode="auto">
          <a:xfrm>
            <a:off x="6235700" y="2540000"/>
            <a:ext cx="247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e</a:t>
            </a:r>
            <a:r>
              <a:rPr lang="en-GB" baseline="30000"/>
              <a:t>+</a:t>
            </a:r>
            <a:r>
              <a:rPr lang="en-GB"/>
              <a:t> main beam dump</a:t>
            </a:r>
          </a:p>
        </p:txBody>
      </p:sp>
      <p:cxnSp>
        <p:nvCxnSpPr>
          <p:cNvPr id="15" name="Straight Arrow Connector 14"/>
          <p:cNvCxnSpPr/>
          <p:nvPr/>
        </p:nvCxnSpPr>
        <p:spPr bwMode="auto">
          <a:xfrm flipH="1">
            <a:off x="6094413" y="2190750"/>
            <a:ext cx="530225" cy="0"/>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sp>
        <p:nvSpPr>
          <p:cNvPr id="39946" name="TextBox 15"/>
          <p:cNvSpPr txBox="1">
            <a:spLocks noChangeArrowheads="1"/>
          </p:cNvSpPr>
          <p:nvPr/>
        </p:nvSpPr>
        <p:spPr bwMode="auto">
          <a:xfrm>
            <a:off x="6645275" y="1971675"/>
            <a:ext cx="10191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detector</a:t>
            </a:r>
          </a:p>
        </p:txBody>
      </p:sp>
      <p:cxnSp>
        <p:nvCxnSpPr>
          <p:cNvPr id="18" name="Straight Arrow Connector 17"/>
          <p:cNvCxnSpPr/>
          <p:nvPr/>
        </p:nvCxnSpPr>
        <p:spPr bwMode="auto">
          <a:xfrm>
            <a:off x="1765300" y="3024188"/>
            <a:ext cx="0" cy="1401762"/>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sp>
        <p:nvSpPr>
          <p:cNvPr id="39948" name="TextBox 20"/>
          <p:cNvSpPr txBox="1">
            <a:spLocks noChangeArrowheads="1"/>
          </p:cNvSpPr>
          <p:nvPr/>
        </p:nvSpPr>
        <p:spPr bwMode="auto">
          <a:xfrm>
            <a:off x="817563" y="2655888"/>
            <a:ext cx="189071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RTML return line</a:t>
            </a:r>
          </a:p>
        </p:txBody>
      </p:sp>
      <p:cxnSp>
        <p:nvCxnSpPr>
          <p:cNvPr id="22" name="Straight Arrow Connector 21"/>
          <p:cNvCxnSpPr>
            <a:stCxn id="39948" idx="3"/>
          </p:cNvCxnSpPr>
          <p:nvPr/>
        </p:nvCxnSpPr>
        <p:spPr bwMode="auto">
          <a:xfrm flipV="1">
            <a:off x="2708275" y="2827338"/>
            <a:ext cx="735013" cy="12700"/>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sp>
        <p:nvSpPr>
          <p:cNvPr id="39950" name="TextBox 26"/>
          <p:cNvSpPr txBox="1">
            <a:spLocks noChangeArrowheads="1"/>
          </p:cNvSpPr>
          <p:nvPr/>
        </p:nvSpPr>
        <p:spPr bwMode="auto">
          <a:xfrm>
            <a:off x="1833563" y="3103563"/>
            <a:ext cx="12684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e</a:t>
            </a:r>
            <a:r>
              <a:rPr lang="en-GB" baseline="30000"/>
              <a:t>+</a:t>
            </a:r>
            <a:r>
              <a:rPr lang="en-GB"/>
              <a:t> source</a:t>
            </a:r>
          </a:p>
        </p:txBody>
      </p:sp>
      <p:cxnSp>
        <p:nvCxnSpPr>
          <p:cNvPr id="28" name="Straight Arrow Connector 27"/>
          <p:cNvCxnSpPr/>
          <p:nvPr/>
        </p:nvCxnSpPr>
        <p:spPr bwMode="auto">
          <a:xfrm>
            <a:off x="2378075" y="3492500"/>
            <a:ext cx="0" cy="855663"/>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cxnSp>
        <p:nvCxnSpPr>
          <p:cNvPr id="30" name="Straight Arrow Connector 29"/>
          <p:cNvCxnSpPr/>
          <p:nvPr/>
        </p:nvCxnSpPr>
        <p:spPr bwMode="auto">
          <a:xfrm flipV="1">
            <a:off x="2889250" y="3052763"/>
            <a:ext cx="493713" cy="150812"/>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sp>
        <p:nvSpPr>
          <p:cNvPr id="39953" name="TextBox 35"/>
          <p:cNvSpPr txBox="1">
            <a:spLocks noChangeArrowheads="1"/>
          </p:cNvSpPr>
          <p:nvPr/>
        </p:nvSpPr>
        <p:spPr bwMode="auto">
          <a:xfrm>
            <a:off x="889000" y="1077913"/>
            <a:ext cx="17621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t>Damping Rings</a:t>
            </a:r>
          </a:p>
        </p:txBody>
      </p:sp>
      <p:cxnSp>
        <p:nvCxnSpPr>
          <p:cNvPr id="37" name="Straight Arrow Connector 36"/>
          <p:cNvCxnSpPr/>
          <p:nvPr/>
        </p:nvCxnSpPr>
        <p:spPr bwMode="auto">
          <a:xfrm>
            <a:off x="1760538" y="1433513"/>
            <a:ext cx="4762" cy="908050"/>
          </a:xfrm>
          <a:prstGeom prst="straightConnector1">
            <a:avLst/>
          </a:prstGeom>
          <a:solidFill>
            <a:schemeClr val="accent1"/>
          </a:solidFill>
          <a:ln w="9525" cap="flat" cmpd="sng" algn="ctr">
            <a:solidFill>
              <a:schemeClr val="bg1">
                <a:lumMod val="50000"/>
              </a:schemeClr>
            </a:solidFill>
            <a:prstDash val="solid"/>
            <a:round/>
            <a:headEnd type="none" w="med" len="med"/>
            <a:tailEnd type="arrow"/>
          </a:ln>
          <a:effectLst/>
        </p:spPr>
      </p:cxnSp>
      <p:sp>
        <p:nvSpPr>
          <p:cNvPr id="39955" name="TextBox 38"/>
          <p:cNvSpPr txBox="1">
            <a:spLocks noChangeArrowheads="1"/>
          </p:cNvSpPr>
          <p:nvPr/>
        </p:nvSpPr>
        <p:spPr bwMode="auto">
          <a:xfrm>
            <a:off x="3724275" y="4667250"/>
            <a:ext cx="4978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a:solidFill>
                  <a:srgbClr val="000090"/>
                </a:solidFill>
              </a:rPr>
              <a:t>3D CAD has been used to developed beamline layouts and tunnel requirements.</a:t>
            </a:r>
          </a:p>
          <a:p>
            <a:endParaRPr lang="en-GB">
              <a:solidFill>
                <a:srgbClr val="000090"/>
              </a:solidFill>
            </a:endParaRPr>
          </a:p>
          <a:p>
            <a:r>
              <a:rPr lang="en-GB">
                <a:solidFill>
                  <a:srgbClr val="000090"/>
                </a:solidFill>
              </a:rPr>
              <a:t>Complete model of ILC available.</a:t>
            </a:r>
          </a:p>
        </p:txBody>
      </p:sp>
      <p:sp>
        <p:nvSpPr>
          <p:cNvPr id="39956" name="Date Placeholder 3"/>
          <p:cNvSpPr>
            <a:spLocks noGrp="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200" smtClean="0">
                <a:cs typeface="Arial Unicode MS" charset="0"/>
              </a:rPr>
              <a:t>B. Foster - Natal - 10/14</a:t>
            </a:r>
            <a:endParaRPr lang="en-US" sz="120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43</a:t>
            </a:fld>
            <a:endParaRPr lang="en-US"/>
          </a:p>
        </p:txBody>
      </p:sp>
    </p:spTree>
    <p:extLst>
      <p:ext uri="{BB962C8B-B14F-4D97-AF65-F5344CB8AC3E}">
        <p14:creationId xmlns:p14="http://schemas.microsoft.com/office/powerpoint/2010/main" val="2892287795"/>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タイトル 1"/>
          <p:cNvSpPr>
            <a:spLocks noGrp="1"/>
          </p:cNvSpPr>
          <p:nvPr>
            <p:ph type="title"/>
          </p:nvPr>
        </p:nvSpPr>
        <p:spPr>
          <a:xfrm>
            <a:off x="952500" y="-99392"/>
            <a:ext cx="7861300" cy="906463"/>
          </a:xfrm>
        </p:spPr>
        <p:txBody>
          <a:bodyPr/>
          <a:lstStyle/>
          <a:p>
            <a:pPr>
              <a:defRPr/>
            </a:pPr>
            <a:r>
              <a:rPr lang="en-US" altLang="ja-JP" dirty="0">
                <a:latin typeface="Arial" charset="0"/>
                <a:cs typeface="ＭＳ Ｐゴシック" charset="0"/>
              </a:rPr>
              <a:t>Japanese </a:t>
            </a:r>
            <a:r>
              <a:rPr lang="en-US" altLang="ja-JP" dirty="0" smtClean="0">
                <a:latin typeface="Arial" charset="0"/>
                <a:cs typeface="ＭＳ Ｐゴシック" charset="0"/>
              </a:rPr>
              <a:t>Sites for ILC</a:t>
            </a:r>
            <a:endParaRPr kumimoji="1" lang="ja-JP" altLang="en-US" dirty="0">
              <a:latin typeface="Arial"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44</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5" name="Picture 4"/>
          <p:cNvPicPr>
            <a:picLocks noChangeAspect="1"/>
          </p:cNvPicPr>
          <p:nvPr/>
        </p:nvPicPr>
        <p:blipFill>
          <a:blip r:embed="rId3"/>
          <a:stretch>
            <a:fillRect/>
          </a:stretch>
        </p:blipFill>
        <p:spPr>
          <a:xfrm>
            <a:off x="899592" y="908720"/>
            <a:ext cx="7308304" cy="5256584"/>
          </a:xfrm>
          <a:prstGeom prst="rect">
            <a:avLst/>
          </a:prstGeom>
        </p:spPr>
      </p:pic>
    </p:spTree>
    <p:extLst>
      <p:ext uri="{BB962C8B-B14F-4D97-AF65-F5344CB8AC3E}">
        <p14:creationId xmlns:p14="http://schemas.microsoft.com/office/powerpoint/2010/main" val="145573975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タイトル 1"/>
          <p:cNvSpPr>
            <a:spLocks noGrp="1"/>
          </p:cNvSpPr>
          <p:nvPr>
            <p:ph type="title"/>
          </p:nvPr>
        </p:nvSpPr>
        <p:spPr>
          <a:xfrm>
            <a:off x="952500" y="-99392"/>
            <a:ext cx="7861300" cy="906463"/>
          </a:xfrm>
        </p:spPr>
        <p:txBody>
          <a:bodyPr/>
          <a:lstStyle/>
          <a:p>
            <a:pPr>
              <a:defRPr/>
            </a:pPr>
            <a:r>
              <a:rPr lang="en-US" altLang="ja-JP" dirty="0">
                <a:latin typeface="Arial" charset="0"/>
                <a:cs typeface="ＭＳ Ｐゴシック" charset="0"/>
              </a:rPr>
              <a:t>Japanese </a:t>
            </a:r>
            <a:r>
              <a:rPr lang="en-US" altLang="ja-JP" dirty="0" smtClean="0">
                <a:latin typeface="Arial" charset="0"/>
                <a:cs typeface="ＭＳ Ｐゴシック" charset="0"/>
              </a:rPr>
              <a:t>Sites for ILC</a:t>
            </a:r>
            <a:endParaRPr kumimoji="1" lang="ja-JP" altLang="en-US" dirty="0">
              <a:latin typeface="Arial" charset="0"/>
              <a:cs typeface="ＭＳ Ｐゴシック" charset="0"/>
            </a:endParaRPr>
          </a:p>
        </p:txBody>
      </p:sp>
      <p:pic>
        <p:nvPicPr>
          <p:cNvPr id="40962" name="コンテンツ プレースホルダー 21"/>
          <p:cNvPicPr>
            <a:picLocks noGrp="1" noChangeAspect="1"/>
          </p:cNvPicPr>
          <p:nvPr>
            <p:ph idx="1"/>
          </p:nvPr>
        </p:nvPicPr>
        <p:blipFill>
          <a:blip r:embed="rId3" cstate="screen">
            <a:extLst>
              <a:ext uri="{28A0092B-C50C-407E-A947-70E740481C1C}">
                <a14:useLocalDpi xmlns:a14="http://schemas.microsoft.com/office/drawing/2010/main"/>
              </a:ext>
            </a:extLst>
          </a:blip>
          <a:srcRect t="-1038" b="-133"/>
          <a:stretch>
            <a:fillRect/>
          </a:stretch>
        </p:blipFill>
        <p:spPr>
          <a:xfrm>
            <a:off x="390525" y="1168400"/>
            <a:ext cx="8180388" cy="4051300"/>
          </a:xfrm>
          <a:ln>
            <a:solidFill>
              <a:srgbClr val="0000FF"/>
            </a:solidFill>
            <a:miter lim="800000"/>
            <a:headEnd/>
            <a:tailEnd/>
          </a:ln>
        </p:spPr>
      </p:pic>
      <p:pic>
        <p:nvPicPr>
          <p:cNvPr id="40963" name="コンテンツ プレースホルダー 6"/>
          <p:cNvPicPr>
            <a:picLocks noChangeAspect="1"/>
          </p:cNvPicPr>
          <p:nvPr/>
        </p:nvPicPr>
        <p:blipFill>
          <a:blip r:embed="rId4" cstate="screen">
            <a:extLst>
              <a:ext uri="{28A0092B-C50C-407E-A947-70E740481C1C}">
                <a14:useLocalDpi xmlns:a14="http://schemas.microsoft.com/office/drawing/2010/main"/>
              </a:ext>
            </a:extLst>
          </a:blip>
          <a:srcRect b="-656"/>
          <a:stretch>
            <a:fillRect/>
          </a:stretch>
        </p:blipFill>
        <p:spPr bwMode="auto">
          <a:xfrm>
            <a:off x="1806575" y="1647825"/>
            <a:ext cx="1522413" cy="1066800"/>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40964" name="コンテンツ プレースホルダー 5"/>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7759700" y="2441575"/>
            <a:ext cx="1282700" cy="1492250"/>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2633663" y="5221288"/>
            <a:ext cx="4025900" cy="707886"/>
          </a:xfrm>
          <a:prstGeom prst="rect">
            <a:avLst/>
          </a:prstGeom>
          <a:solidFill>
            <a:srgbClr val="CCFFCC"/>
          </a:solidFill>
          <a:ln>
            <a:noFill/>
          </a:ln>
        </p:spPr>
        <p:txBody>
          <a:bodyPr>
            <a:spAutoFit/>
          </a:bodyPr>
          <a:lstStyle/>
          <a:p>
            <a:pPr marL="285750" indent="-285750">
              <a:buFontTx/>
              <a:buChar char="-"/>
              <a:defRPr/>
            </a:pPr>
            <a:r>
              <a:rPr kumimoji="1" lang="en-GB" altLang="ja-JP" dirty="0" smtClean="0">
                <a:latin typeface="Arial" pitchFamily="34" charset="0"/>
                <a:ea typeface="+mn-ea"/>
                <a:cs typeface="Arial Unicode MS" charset="0"/>
              </a:rPr>
              <a:t>LCC Directorate/CF&amp;S official site visits taken place. </a:t>
            </a:r>
            <a:endParaRPr kumimoji="1" lang="ja-JP" altLang="en-US" dirty="0">
              <a:latin typeface="Arial" pitchFamily="34" charset="0"/>
              <a:ea typeface="+mn-ea"/>
              <a:cs typeface="Arial Unicode MS" charset="0"/>
            </a:endParaRPr>
          </a:p>
        </p:txBody>
      </p:sp>
      <p:pic>
        <p:nvPicPr>
          <p:cNvPr id="40966" name="図 8" descr="IMG_1153.jpg"/>
          <p:cNvPicPr>
            <a:picLocks noChangeAspect="1"/>
          </p:cNvPicPr>
          <p:nvPr/>
        </p:nvPicPr>
        <p:blipFill>
          <a:blip r:embed="rId6" cstate="screen">
            <a:extLst>
              <a:ext uri="{28A0092B-C50C-407E-A947-70E740481C1C}">
                <a14:useLocalDpi xmlns:a14="http://schemas.microsoft.com/office/drawing/2010/main"/>
              </a:ext>
            </a:extLst>
          </a:blip>
          <a:srcRect/>
          <a:stretch>
            <a:fillRect/>
          </a:stretch>
        </p:blipFill>
        <p:spPr bwMode="auto">
          <a:xfrm>
            <a:off x="7762875" y="4054475"/>
            <a:ext cx="1266825" cy="949325"/>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40967" name="図 9" descr="DSC02653.jp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07963" y="1666875"/>
            <a:ext cx="1417637" cy="1062038"/>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40968" name="図 10" descr="DSC02695.jpg"/>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982663" y="5321300"/>
            <a:ext cx="1206500" cy="904875"/>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pic>
        <p:nvPicPr>
          <p:cNvPr id="40969" name="図 11" descr="DSC02810.jpg"/>
          <p:cNvPicPr>
            <a:picLocks noChangeAspect="1"/>
          </p:cNvPicPr>
          <p:nvPr/>
        </p:nvPicPr>
        <p:blipFill>
          <a:blip r:embed="rId9" cstate="screen">
            <a:extLst>
              <a:ext uri="{28A0092B-C50C-407E-A947-70E740481C1C}">
                <a14:useLocalDpi xmlns:a14="http://schemas.microsoft.com/office/drawing/2010/main"/>
              </a:ext>
            </a:extLst>
          </a:blip>
          <a:srcRect/>
          <a:stretch>
            <a:fillRect/>
          </a:stretch>
        </p:blipFill>
        <p:spPr bwMode="auto">
          <a:xfrm>
            <a:off x="7024688" y="5308600"/>
            <a:ext cx="1169987" cy="877888"/>
          </a:xfrm>
          <a:prstGeom prst="rect">
            <a:avLst/>
          </a:prstGeom>
          <a:noFill/>
          <a:ln w="9525">
            <a:solidFill>
              <a:srgbClr val="3366FF"/>
            </a:solidFill>
            <a:miter lim="800000"/>
            <a:headEnd/>
            <a:tailEnd/>
          </a:ln>
          <a:extLst>
            <a:ext uri="{909E8E84-426E-40dd-AFC4-6F175D3DCCD1}">
              <a14:hiddenFill xmlns:a14="http://schemas.microsoft.com/office/drawing/2010/main">
                <a:solidFill>
                  <a:srgbClr val="FFFFFF"/>
                </a:solidFill>
              </a14:hiddenFill>
            </a:ext>
          </a:extLst>
        </p:spPr>
      </p:pic>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45</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grpSp>
        <p:nvGrpSpPr>
          <p:cNvPr id="6" name="Group 5"/>
          <p:cNvGrpSpPr/>
          <p:nvPr/>
        </p:nvGrpSpPr>
        <p:grpSpPr>
          <a:xfrm>
            <a:off x="22796" y="1556792"/>
            <a:ext cx="3419872" cy="3744416"/>
            <a:chOff x="0" y="1484784"/>
            <a:chExt cx="3419872" cy="3744416"/>
          </a:xfrm>
        </p:grpSpPr>
        <p:sp>
          <p:nvSpPr>
            <p:cNvPr id="4" name="Rectangle 3"/>
            <p:cNvSpPr/>
            <p:nvPr/>
          </p:nvSpPr>
          <p:spPr bwMode="auto">
            <a:xfrm>
              <a:off x="0" y="1484784"/>
              <a:ext cx="2915816" cy="374441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Arial Unicode MS" charset="0"/>
              </a:endParaRPr>
            </a:p>
          </p:txBody>
        </p:sp>
        <p:sp>
          <p:nvSpPr>
            <p:cNvPr id="5" name="Rectangle 4"/>
            <p:cNvSpPr/>
            <p:nvPr/>
          </p:nvSpPr>
          <p:spPr bwMode="auto">
            <a:xfrm>
              <a:off x="0" y="1484784"/>
              <a:ext cx="3419872" cy="1296144"/>
            </a:xfrm>
            <a:prstGeom prst="rect">
              <a:avLst/>
            </a:prstGeom>
            <a:solidFill>
              <a:srgbClr val="FFFFFF"/>
            </a:solidFill>
            <a:ln w="9525" cap="flat" cmpd="sng" algn="ctr">
              <a:solidFill>
                <a:srgbClr val="FFFFFF"/>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ctr"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rgbClr val="000000"/>
                </a:solidFill>
                <a:effectLst/>
                <a:latin typeface="Arial" charset="0"/>
                <a:ea typeface="ＭＳ Ｐゴシック" charset="0"/>
                <a:cs typeface="Arial Unicode MS" charset="0"/>
              </a:endParaRPr>
            </a:p>
          </p:txBody>
        </p:sp>
      </p:grpSp>
      <p:grpSp>
        <p:nvGrpSpPr>
          <p:cNvPr id="10" name="Group 9"/>
          <p:cNvGrpSpPr/>
          <p:nvPr/>
        </p:nvGrpSpPr>
        <p:grpSpPr>
          <a:xfrm>
            <a:off x="4572000" y="214040"/>
            <a:ext cx="1088628" cy="1342752"/>
            <a:chOff x="4572000" y="214040"/>
            <a:chExt cx="1088628" cy="1342752"/>
          </a:xfrm>
        </p:grpSpPr>
        <p:cxnSp>
          <p:nvCxnSpPr>
            <p:cNvPr id="9" name="Straight Connector 8"/>
            <p:cNvCxnSpPr/>
            <p:nvPr/>
          </p:nvCxnSpPr>
          <p:spPr bwMode="auto">
            <a:xfrm flipV="1">
              <a:off x="4572000" y="1196752"/>
              <a:ext cx="144016" cy="36004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18" name="Straight Connector 17"/>
            <p:cNvCxnSpPr/>
            <p:nvPr/>
          </p:nvCxnSpPr>
          <p:spPr bwMode="auto">
            <a:xfrm flipV="1">
              <a:off x="5516612" y="214040"/>
              <a:ext cx="144016" cy="360040"/>
            </a:xfrm>
            <a:prstGeom prst="line">
              <a:avLst/>
            </a:prstGeom>
            <a:solidFill>
              <a:schemeClr val="accent1"/>
            </a:solidFill>
            <a:ln w="28575"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grpSp>
    </p:spTree>
    <p:extLst>
      <p:ext uri="{BB962C8B-B14F-4D97-AF65-F5344CB8AC3E}">
        <p14:creationId xmlns:p14="http://schemas.microsoft.com/office/powerpoint/2010/main" val="2101054694"/>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ssolve">
                                      <p:cBhvr>
                                        <p:cTn id="7" dur="500"/>
                                        <p:tgtEl>
                                          <p:spTgt spid="6"/>
                                        </p:tgtEl>
                                      </p:cBhvr>
                                    </p:animEffect>
                                  </p:childTnLst>
                                </p:cTn>
                              </p:par>
                              <p:par>
                                <p:cTn id="8" presetID="9"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dissolve">
                                      <p:cBhvr>
                                        <p:cTn id="10" dur="500"/>
                                        <p:tgtEl>
                                          <p:spTgt spid="10"/>
                                        </p:tgtEl>
                                      </p:cBhvr>
                                    </p:animEffect>
                                  </p:childTnLst>
                                </p:cTn>
                              </p:par>
                              <p:par>
                                <p:cTn id="11" presetID="9"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dissolve">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タイトル 1"/>
          <p:cNvSpPr>
            <a:spLocks noGrp="1"/>
          </p:cNvSpPr>
          <p:nvPr>
            <p:ph type="title"/>
          </p:nvPr>
        </p:nvSpPr>
        <p:spPr>
          <a:xfrm>
            <a:off x="952500" y="-99392"/>
            <a:ext cx="7861300" cy="906463"/>
          </a:xfrm>
        </p:spPr>
        <p:txBody>
          <a:bodyPr/>
          <a:lstStyle/>
          <a:p>
            <a:pPr>
              <a:defRPr/>
            </a:pPr>
            <a:r>
              <a:rPr lang="en-US" altLang="ja-JP" dirty="0">
                <a:latin typeface="Arial" charset="0"/>
                <a:cs typeface="ＭＳ Ｐゴシック" charset="0"/>
              </a:rPr>
              <a:t>Japanese </a:t>
            </a:r>
            <a:r>
              <a:rPr lang="en-US" altLang="ja-JP" dirty="0" smtClean="0">
                <a:latin typeface="Arial" charset="0"/>
                <a:cs typeface="ＭＳ Ｐゴシック" charset="0"/>
              </a:rPr>
              <a:t>Site</a:t>
            </a:r>
            <a:endParaRPr kumimoji="1" lang="ja-JP" altLang="en-US" dirty="0">
              <a:latin typeface="Arial"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46</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11" name="Content Placeholder 10" descr="IMG_2172.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7185023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タイトル 1"/>
          <p:cNvSpPr>
            <a:spLocks noGrp="1"/>
          </p:cNvSpPr>
          <p:nvPr>
            <p:ph type="title"/>
          </p:nvPr>
        </p:nvSpPr>
        <p:spPr>
          <a:xfrm>
            <a:off x="952500" y="-99392"/>
            <a:ext cx="7861300" cy="906463"/>
          </a:xfrm>
        </p:spPr>
        <p:txBody>
          <a:bodyPr/>
          <a:lstStyle/>
          <a:p>
            <a:pPr>
              <a:defRPr/>
            </a:pPr>
            <a:r>
              <a:rPr lang="en-US" altLang="ja-JP" dirty="0">
                <a:latin typeface="Arial" charset="0"/>
                <a:cs typeface="ＭＳ Ｐゴシック" charset="0"/>
              </a:rPr>
              <a:t>Japanese </a:t>
            </a:r>
            <a:r>
              <a:rPr lang="en-US" altLang="ja-JP" dirty="0" smtClean="0">
                <a:latin typeface="Arial" charset="0"/>
                <a:cs typeface="ＭＳ Ｐゴシック" charset="0"/>
              </a:rPr>
              <a:t>Site</a:t>
            </a:r>
            <a:endParaRPr kumimoji="1" lang="ja-JP" altLang="en-US" dirty="0">
              <a:latin typeface="Arial" charset="0"/>
              <a:cs typeface="ＭＳ Ｐゴシック"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47</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6" name="Content Placeholder 5" descr="IMG_2171.jpg"/>
          <p:cNvPicPr>
            <a:picLocks noGrp="1" noChangeAspect="1"/>
          </p:cNvPicPr>
          <p:nvPr>
            <p:ph idx="1"/>
          </p:nvPr>
        </p:nvPicPr>
        <p:blipFill>
          <a:blip r:embed="rId3"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43285514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Site-specific work plan</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48</a:t>
            </a:fld>
            <a:endParaRPr lang="en-US"/>
          </a:p>
        </p:txBody>
      </p:sp>
      <p:sp>
        <p:nvSpPr>
          <p:cNvPr id="13" name="Date Placeholder 12"/>
          <p:cNvSpPr>
            <a:spLocks noGrp="1"/>
          </p:cNvSpPr>
          <p:nvPr>
            <p:ph type="dt" sz="half" idx="10"/>
          </p:nvPr>
        </p:nvSpPr>
        <p:spPr/>
        <p:txBody>
          <a:bodyPr/>
          <a:lstStyle/>
          <a:p>
            <a:pPr>
              <a:defRPr/>
            </a:pPr>
            <a:r>
              <a:rPr lang="en-GB" smtClean="0"/>
              <a:t>B. Foster - Natal - 10/14</a:t>
            </a:r>
            <a:endParaRPr lang="en-US"/>
          </a:p>
        </p:txBody>
      </p:sp>
      <p:sp>
        <p:nvSpPr>
          <p:cNvPr id="7" name="右矢印 33"/>
          <p:cNvSpPr/>
          <p:nvPr/>
        </p:nvSpPr>
        <p:spPr>
          <a:xfrm>
            <a:off x="564486" y="2118167"/>
            <a:ext cx="5947757" cy="1339818"/>
          </a:xfrm>
          <a:prstGeom prst="rightArrow">
            <a:avLst/>
          </a:prstGeom>
          <a:gradFill flip="none" rotWithShape="1">
            <a:gsLst>
              <a:gs pos="0">
                <a:schemeClr val="bg1"/>
              </a:gs>
              <a:gs pos="100000">
                <a:schemeClr val="accent1">
                  <a:lumMod val="45000"/>
                  <a:lumOff val="55000"/>
                </a:schemeClr>
              </a:gs>
            </a:gsLst>
            <a:lin ang="5400000" scaled="1"/>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8" name="右矢印 34"/>
          <p:cNvSpPr/>
          <p:nvPr/>
        </p:nvSpPr>
        <p:spPr>
          <a:xfrm>
            <a:off x="545692" y="3389058"/>
            <a:ext cx="5847225" cy="910034"/>
          </a:xfrm>
          <a:prstGeom prst="rightArrow">
            <a:avLst/>
          </a:prstGeom>
          <a:gradFill flip="none" rotWithShape="1">
            <a:gsLst>
              <a:gs pos="0">
                <a:schemeClr val="bg1"/>
              </a:gs>
              <a:gs pos="100000">
                <a:schemeClr val="accent1">
                  <a:lumMod val="45000"/>
                  <a:lumOff val="55000"/>
                </a:schemeClr>
              </a:gs>
            </a:gsLst>
            <a:lin ang="5400000" scaled="1"/>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9" name="右矢印 4"/>
          <p:cNvSpPr/>
          <p:nvPr/>
        </p:nvSpPr>
        <p:spPr>
          <a:xfrm>
            <a:off x="577868" y="927314"/>
            <a:ext cx="8233068" cy="1652804"/>
          </a:xfrm>
          <a:prstGeom prst="rightArrow">
            <a:avLst/>
          </a:prstGeom>
          <a:solidFill>
            <a:srgbClr val="CCFFCC"/>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10" name="角丸四角形 6"/>
          <p:cNvSpPr/>
          <p:nvPr/>
        </p:nvSpPr>
        <p:spPr>
          <a:xfrm>
            <a:off x="611379" y="1531349"/>
            <a:ext cx="1382094" cy="372691"/>
          </a:xfrm>
          <a:prstGeom prst="round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b="1" dirty="0" smtClean="0">
                <a:solidFill>
                  <a:schemeClr val="tx1"/>
                </a:solidFill>
                <a:latin typeface="Arial" panose="020B0604020202020204" pitchFamily="34" charset="0"/>
                <a:cs typeface="Arial" panose="020B0604020202020204" pitchFamily="34" charset="0"/>
              </a:rPr>
              <a:t>Planning</a:t>
            </a:r>
            <a:endParaRPr lang="ja-JP" altLang="en-US" b="1" dirty="0">
              <a:solidFill>
                <a:schemeClr val="tx1"/>
              </a:solidFill>
              <a:latin typeface="Arial" panose="020B0604020202020204" pitchFamily="34" charset="0"/>
              <a:cs typeface="Arial" panose="020B0604020202020204" pitchFamily="34" charset="0"/>
            </a:endParaRPr>
          </a:p>
        </p:txBody>
      </p:sp>
      <p:sp>
        <p:nvSpPr>
          <p:cNvPr id="12" name="角丸四角形 8"/>
          <p:cNvSpPr/>
          <p:nvPr/>
        </p:nvSpPr>
        <p:spPr>
          <a:xfrm>
            <a:off x="2039155" y="1537969"/>
            <a:ext cx="2153390" cy="372692"/>
          </a:xfrm>
          <a:prstGeom prst="roundRect">
            <a:avLst/>
          </a:prstGeom>
          <a:solidFill>
            <a:schemeClr val="accent1">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b="1" dirty="0" smtClean="0">
                <a:solidFill>
                  <a:schemeClr val="tx1"/>
                </a:solidFill>
                <a:latin typeface="Arial" panose="020B0604020202020204" pitchFamily="34" charset="0"/>
                <a:cs typeface="Arial" panose="020B0604020202020204" pitchFamily="34" charset="0"/>
              </a:rPr>
              <a:t>Basic Design</a:t>
            </a:r>
            <a:endParaRPr lang="ja-JP" altLang="en-US" b="1" dirty="0">
              <a:solidFill>
                <a:schemeClr val="tx1"/>
              </a:solidFill>
              <a:latin typeface="Arial" panose="020B0604020202020204" pitchFamily="34" charset="0"/>
              <a:cs typeface="Arial" panose="020B0604020202020204" pitchFamily="34" charset="0"/>
            </a:endParaRPr>
          </a:p>
        </p:txBody>
      </p:sp>
      <p:sp>
        <p:nvSpPr>
          <p:cNvPr id="14" name="角丸四角形 9"/>
          <p:cNvSpPr/>
          <p:nvPr/>
        </p:nvSpPr>
        <p:spPr>
          <a:xfrm>
            <a:off x="4233197" y="1542009"/>
            <a:ext cx="2099916" cy="371703"/>
          </a:xfrm>
          <a:prstGeom prst="roundRect">
            <a:avLst/>
          </a:prstGeom>
          <a:solidFill>
            <a:schemeClr val="accent1">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b="1" dirty="0" smtClean="0">
                <a:solidFill>
                  <a:schemeClr val="tx1"/>
                </a:solidFill>
                <a:latin typeface="Arial" panose="020B0604020202020204" pitchFamily="34" charset="0"/>
                <a:cs typeface="Arial" panose="020B0604020202020204" pitchFamily="34" charset="0"/>
              </a:rPr>
              <a:t>Detailed Design</a:t>
            </a:r>
            <a:endParaRPr lang="ja-JP" altLang="en-US" b="1" dirty="0">
              <a:solidFill>
                <a:schemeClr val="tx1"/>
              </a:solidFill>
              <a:latin typeface="Arial" panose="020B0604020202020204" pitchFamily="34" charset="0"/>
              <a:cs typeface="Arial" panose="020B0604020202020204" pitchFamily="34" charset="0"/>
            </a:endParaRPr>
          </a:p>
        </p:txBody>
      </p:sp>
      <p:sp>
        <p:nvSpPr>
          <p:cNvPr id="15" name="角丸四角形 11"/>
          <p:cNvSpPr/>
          <p:nvPr/>
        </p:nvSpPr>
        <p:spPr>
          <a:xfrm>
            <a:off x="6595946" y="1412776"/>
            <a:ext cx="1288422" cy="498169"/>
          </a:xfrm>
          <a:prstGeom prst="round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800" b="1" dirty="0" smtClean="0">
                <a:solidFill>
                  <a:schemeClr val="tx1"/>
                </a:solidFill>
                <a:latin typeface="Arial" panose="020B0604020202020204" pitchFamily="34" charset="0"/>
                <a:cs typeface="Arial" panose="020B0604020202020204" pitchFamily="34" charset="0"/>
              </a:rPr>
              <a:t>Tendering</a:t>
            </a:r>
            <a:endParaRPr lang="ja-JP" altLang="en-US" sz="1800" b="1" dirty="0">
              <a:solidFill>
                <a:schemeClr val="tx1"/>
              </a:solidFill>
              <a:latin typeface="Arial" panose="020B0604020202020204" pitchFamily="34" charset="0"/>
              <a:cs typeface="Arial" panose="020B0604020202020204" pitchFamily="34" charset="0"/>
            </a:endParaRPr>
          </a:p>
        </p:txBody>
      </p:sp>
      <p:graphicFrame>
        <p:nvGraphicFramePr>
          <p:cNvPr id="16" name="表 13"/>
          <p:cNvGraphicFramePr>
            <a:graphicFrameLocks noGrp="1"/>
          </p:cNvGraphicFramePr>
          <p:nvPr>
            <p:extLst>
              <p:ext uri="{D42A27DB-BD31-4B8C-83A1-F6EECF244321}">
                <p14:modId xmlns:p14="http://schemas.microsoft.com/office/powerpoint/2010/main" val="385268685"/>
              </p:ext>
            </p:extLst>
          </p:nvPr>
        </p:nvGraphicFramePr>
        <p:xfrm>
          <a:off x="569821" y="819928"/>
          <a:ext cx="7321490" cy="480878"/>
        </p:xfrm>
        <a:graphic>
          <a:graphicData uri="http://schemas.openxmlformats.org/drawingml/2006/table">
            <a:tbl>
              <a:tblPr firstRow="1" bandRow="1">
                <a:effectLst>
                  <a:outerShdw blurRad="50800" dist="38100" dir="16200000" rotWithShape="0">
                    <a:prstClr val="black">
                      <a:alpha val="40000"/>
                    </a:prstClr>
                  </a:outerShdw>
                </a:effectLst>
                <a:tableStyleId>{5C22544A-7EE6-4342-B048-85BDC9FD1C3A}</a:tableStyleId>
              </a:tblPr>
              <a:tblGrid>
                <a:gridCol w="732149"/>
                <a:gridCol w="732149"/>
                <a:gridCol w="732149"/>
                <a:gridCol w="732149"/>
                <a:gridCol w="732149"/>
                <a:gridCol w="732149"/>
                <a:gridCol w="732149"/>
                <a:gridCol w="732149"/>
                <a:gridCol w="732149"/>
                <a:gridCol w="732149"/>
              </a:tblGrid>
              <a:tr h="124587">
                <a:tc gridSpan="2">
                  <a:txBody>
                    <a:bodyPr/>
                    <a:lstStyle/>
                    <a:p>
                      <a:pPr algn="ctr"/>
                      <a:r>
                        <a:rPr kumimoji="1" lang="en-US" altLang="ja-JP" sz="2000" dirty="0" smtClean="0">
                          <a:latin typeface="Calibri"/>
                          <a:cs typeface="Calibri"/>
                        </a:rPr>
                        <a:t>2014</a:t>
                      </a:r>
                      <a:endParaRPr kumimoji="1" lang="ja-JP" altLang="en-US" sz="2000" dirty="0">
                        <a:latin typeface="Calibri"/>
                        <a:cs typeface="Calibri"/>
                      </a:endParaRPr>
                    </a:p>
                  </a:txBody>
                  <a:tcPr marL="68580" marR="68580" marT="34290" marB="34290">
                    <a:solidFill>
                      <a:schemeClr val="accent1">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latin typeface="Calibri"/>
                          <a:cs typeface="Calibri"/>
                        </a:rPr>
                        <a:t>2015</a:t>
                      </a:r>
                      <a:endParaRPr kumimoji="1" lang="ja-JP" altLang="en-US" sz="2000" dirty="0">
                        <a:latin typeface="Calibri"/>
                        <a:cs typeface="Calibri"/>
                      </a:endParaRPr>
                    </a:p>
                  </a:txBody>
                  <a:tcPr marL="68580" marR="68580" marT="34290" marB="34290">
                    <a:solidFill>
                      <a:schemeClr val="accent1">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latin typeface="Calibri"/>
                          <a:cs typeface="Calibri"/>
                        </a:rPr>
                        <a:t>2016</a:t>
                      </a:r>
                      <a:endParaRPr kumimoji="1" lang="ja-JP" altLang="en-US" sz="2000" dirty="0">
                        <a:latin typeface="Calibri"/>
                        <a:cs typeface="Calibri"/>
                      </a:endParaRPr>
                    </a:p>
                  </a:txBody>
                  <a:tcPr marL="68580" marR="68580" marT="34290" marB="34290">
                    <a:solidFill>
                      <a:schemeClr val="accent1">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latin typeface="Calibri"/>
                          <a:cs typeface="Calibri"/>
                        </a:rPr>
                        <a:t>2017</a:t>
                      </a:r>
                      <a:endParaRPr kumimoji="1" lang="ja-JP" altLang="en-US" sz="2000" dirty="0">
                        <a:latin typeface="Calibri"/>
                        <a:cs typeface="Calibri"/>
                      </a:endParaRPr>
                    </a:p>
                  </a:txBody>
                  <a:tcPr marL="68580" marR="68580" marT="34290" marB="34290">
                    <a:solidFill>
                      <a:schemeClr val="accent1">
                        <a:lumMod val="75000"/>
                      </a:schemeClr>
                    </a:solidFill>
                  </a:tcPr>
                </a:tc>
                <a:tc hMerge="1">
                  <a:txBody>
                    <a:bodyPr/>
                    <a:lstStyle/>
                    <a:p>
                      <a:endParaRPr kumimoji="1" lang="ja-JP" altLang="en-US" dirty="0"/>
                    </a:p>
                  </a:txBody>
                  <a:tcPr/>
                </a:tc>
                <a:tc gridSpan="2">
                  <a:txBody>
                    <a:bodyPr/>
                    <a:lstStyle/>
                    <a:p>
                      <a:pPr algn="ctr"/>
                      <a:r>
                        <a:rPr kumimoji="1" lang="en-US" altLang="ja-JP" sz="2000" dirty="0" smtClean="0">
                          <a:latin typeface="Calibri"/>
                          <a:cs typeface="Calibri"/>
                        </a:rPr>
                        <a:t>2018</a:t>
                      </a:r>
                      <a:endParaRPr kumimoji="1" lang="ja-JP" altLang="en-US" sz="2000" dirty="0">
                        <a:latin typeface="Calibri"/>
                        <a:cs typeface="Calibri"/>
                      </a:endParaRPr>
                    </a:p>
                  </a:txBody>
                  <a:tcPr marL="68580" marR="68580" marT="34290" marB="34290">
                    <a:solidFill>
                      <a:schemeClr val="accent1">
                        <a:lumMod val="75000"/>
                      </a:schemeClr>
                    </a:solidFill>
                  </a:tcPr>
                </a:tc>
                <a:tc hMerge="1">
                  <a:txBody>
                    <a:bodyPr/>
                    <a:lstStyle/>
                    <a:p>
                      <a:endParaRPr kumimoji="1" lang="ja-JP" altLang="en-US" dirty="0"/>
                    </a:p>
                  </a:txBody>
                  <a:tcPr/>
                </a:tc>
              </a:tr>
              <a:tr h="107498">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c>
                  <a:txBody>
                    <a:bodyPr/>
                    <a:lstStyle/>
                    <a:p>
                      <a:endParaRPr kumimoji="1" lang="ja-JP" altLang="en-US" sz="200" dirty="0"/>
                    </a:p>
                  </a:txBody>
                  <a:tcPr marL="68580" marR="68580" marT="34290" marB="34290">
                    <a:solidFill>
                      <a:schemeClr val="accent1">
                        <a:lumMod val="75000"/>
                      </a:schemeClr>
                    </a:solidFill>
                  </a:tcPr>
                </a:tc>
              </a:tr>
            </a:tbl>
          </a:graphicData>
        </a:graphic>
      </p:graphicFrame>
      <p:sp>
        <p:nvSpPr>
          <p:cNvPr id="17" name="右矢印 14"/>
          <p:cNvSpPr/>
          <p:nvPr/>
        </p:nvSpPr>
        <p:spPr>
          <a:xfrm>
            <a:off x="590874" y="2359537"/>
            <a:ext cx="2115537" cy="864642"/>
          </a:xfrm>
          <a:prstGeom prst="rightArrow">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18" name="角丸四角形 15"/>
          <p:cNvSpPr/>
          <p:nvPr/>
        </p:nvSpPr>
        <p:spPr>
          <a:xfrm>
            <a:off x="683569" y="2641256"/>
            <a:ext cx="1553913" cy="297119"/>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b="1" dirty="0" smtClean="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Basic Survey</a:t>
            </a:r>
            <a:endParaRPr lang="ja-JP" altLang="en-US" b="1" dirty="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19" name="タイトル 1"/>
          <p:cNvSpPr txBox="1">
            <a:spLocks/>
          </p:cNvSpPr>
          <p:nvPr/>
        </p:nvSpPr>
        <p:spPr>
          <a:xfrm>
            <a:off x="420467" y="2253837"/>
            <a:ext cx="2080116" cy="311709"/>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000" b="1" dirty="0" smtClean="0">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Geological</a:t>
            </a:r>
            <a:r>
              <a:rPr lang="en-US" altLang="ja-JP" sz="2000" b="1" dirty="0" smtClean="0">
                <a:latin typeface="Arial Narrow" panose="020B0606020202030204" pitchFamily="34" charset="0"/>
                <a:cs typeface="Arial" panose="020B0604020202020204" pitchFamily="34" charset="0"/>
              </a:rPr>
              <a:t> </a:t>
            </a:r>
            <a:r>
              <a:rPr lang="en-US" altLang="ja-JP" sz="2000" b="1" dirty="0" smtClean="0">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Survey</a:t>
            </a:r>
            <a:endParaRPr lang="ja-JP" altLang="en-US" sz="2000" b="1" dirty="0">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20" name="右矢印 20"/>
          <p:cNvSpPr/>
          <p:nvPr/>
        </p:nvSpPr>
        <p:spPr>
          <a:xfrm>
            <a:off x="2744821" y="2327075"/>
            <a:ext cx="2213433" cy="901776"/>
          </a:xfrm>
          <a:prstGeom prst="rightArrow">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21" name="角丸四角形 24"/>
          <p:cNvSpPr/>
          <p:nvPr/>
        </p:nvSpPr>
        <p:spPr>
          <a:xfrm>
            <a:off x="2867662" y="2623338"/>
            <a:ext cx="1685248" cy="323151"/>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r>
              <a:rPr lang="en-US" altLang="ja-JP" sz="1800" b="1" dirty="0" smtClean="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Detailed Survey</a:t>
            </a:r>
            <a:endParaRPr lang="ja-JP" altLang="en-US" sz="1800" b="1" dirty="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22" name="右矢印 28"/>
          <p:cNvSpPr/>
          <p:nvPr/>
        </p:nvSpPr>
        <p:spPr>
          <a:xfrm>
            <a:off x="1541714" y="3517800"/>
            <a:ext cx="1178159" cy="620967"/>
          </a:xfrm>
          <a:prstGeom prst="rightArrow">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23" name="右矢印 30"/>
          <p:cNvSpPr/>
          <p:nvPr/>
        </p:nvSpPr>
        <p:spPr>
          <a:xfrm>
            <a:off x="2983896" y="3447627"/>
            <a:ext cx="1208649" cy="745775"/>
          </a:xfrm>
          <a:prstGeom prst="rightArrow">
            <a:avLst/>
          </a:prstGeom>
          <a:solidFill>
            <a:schemeClr val="accent6">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24" name="角丸四角形 31"/>
          <p:cNvSpPr/>
          <p:nvPr/>
        </p:nvSpPr>
        <p:spPr>
          <a:xfrm>
            <a:off x="3007545" y="3718564"/>
            <a:ext cx="1021600" cy="236424"/>
          </a:xfrm>
          <a:prstGeom prst="roundRect">
            <a:avLst/>
          </a:prstGeom>
          <a:solidFill>
            <a:schemeClr val="accent6">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600" b="1" dirty="0" smtClean="0">
                <a:solidFill>
                  <a:srgbClr val="C00000"/>
                </a:solidFill>
              </a:rPr>
              <a:t>Detailed</a:t>
            </a:r>
            <a:endParaRPr lang="ja-JP" altLang="en-US" sz="1600" b="1" dirty="0">
              <a:solidFill>
                <a:srgbClr val="C00000"/>
              </a:solidFill>
            </a:endParaRPr>
          </a:p>
        </p:txBody>
      </p:sp>
      <p:sp>
        <p:nvSpPr>
          <p:cNvPr id="25" name="角丸四角形 36"/>
          <p:cNvSpPr/>
          <p:nvPr/>
        </p:nvSpPr>
        <p:spPr>
          <a:xfrm>
            <a:off x="5541579" y="1989554"/>
            <a:ext cx="1577894" cy="431334"/>
          </a:xfrm>
          <a:prstGeom prst="roundRect">
            <a:avLst/>
          </a:prstGeom>
          <a:solidFill>
            <a:schemeClr val="accent5">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b="1" dirty="0" smtClean="0">
                <a:solidFill>
                  <a:schemeClr val="bg1"/>
                </a:solidFill>
              </a:rPr>
              <a:t> </a:t>
            </a:r>
            <a:r>
              <a:rPr lang="en-US" altLang="ja-JP" sz="1600" b="1" dirty="0" smtClean="0">
                <a:solidFill>
                  <a:schemeClr val="bg1"/>
                </a:solidFill>
                <a:latin typeface="Calibri"/>
                <a:cs typeface="Calibri"/>
              </a:rPr>
              <a:t>Cost</a:t>
            </a:r>
            <a:r>
              <a:rPr lang="en-US" altLang="ja-JP" sz="1600" b="1" dirty="0" smtClean="0">
                <a:solidFill>
                  <a:schemeClr val="bg1"/>
                </a:solidFill>
              </a:rPr>
              <a:t> Estimate</a:t>
            </a:r>
            <a:endParaRPr lang="ja-JP" altLang="en-US" sz="1600" b="1" dirty="0">
              <a:solidFill>
                <a:schemeClr val="bg1"/>
              </a:solidFill>
            </a:endParaRPr>
          </a:p>
        </p:txBody>
      </p:sp>
      <p:sp>
        <p:nvSpPr>
          <p:cNvPr id="26" name="角丸四角形 44"/>
          <p:cNvSpPr/>
          <p:nvPr/>
        </p:nvSpPr>
        <p:spPr>
          <a:xfrm>
            <a:off x="8023043" y="2529113"/>
            <a:ext cx="886939" cy="3659538"/>
          </a:xfrm>
          <a:prstGeom prst="round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a:noFill/>
          </a:ln>
          <a:effectLst>
            <a:outerShdw blurRad="50800" dist="38100" dir="2700000" sx="101000" sy="101000" algn="tl" rotWithShape="0">
              <a:prstClr val="black">
                <a:alpha val="8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2000" b="1" dirty="0">
              <a:solidFill>
                <a:schemeClr val="tx1"/>
              </a:solidFill>
            </a:endParaRPr>
          </a:p>
        </p:txBody>
      </p:sp>
      <p:sp>
        <p:nvSpPr>
          <p:cNvPr id="27" name="右矢印 45"/>
          <p:cNvSpPr/>
          <p:nvPr/>
        </p:nvSpPr>
        <p:spPr>
          <a:xfrm>
            <a:off x="551938" y="4429055"/>
            <a:ext cx="7308175" cy="902835"/>
          </a:xfrm>
          <a:prstGeom prst="rightArrow">
            <a:avLst/>
          </a:prstGeom>
          <a:solidFill>
            <a:schemeClr val="accent5">
              <a:lumMod val="20000"/>
              <a:lumOff val="8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28" name="角丸四角形 46"/>
          <p:cNvSpPr/>
          <p:nvPr/>
        </p:nvSpPr>
        <p:spPr>
          <a:xfrm>
            <a:off x="2885684" y="4747605"/>
            <a:ext cx="3473617" cy="301305"/>
          </a:xfrm>
          <a:prstGeom prst="roundRect">
            <a:avLst/>
          </a:prstGeom>
          <a:solidFill>
            <a:schemeClr val="bg1">
              <a:lumMod val="9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ja-JP" altLang="en-US" b="1" dirty="0" smtClean="0">
                <a:solidFill>
                  <a:schemeClr val="tx1"/>
                </a:solidFill>
              </a:rPr>
              <a:t>　　</a:t>
            </a:r>
            <a:r>
              <a:rPr lang="en-US" altLang="ja-JP" b="1" dirty="0" smtClean="0">
                <a:solidFill>
                  <a:schemeClr val="tx1"/>
                </a:solidFill>
                <a:effectLst>
                  <a:outerShdw blurRad="38100" dist="38100" dir="2700000" algn="tl">
                    <a:srgbClr val="000000">
                      <a:alpha val="43137"/>
                    </a:srgbClr>
                  </a:outerShdw>
                </a:effectLst>
                <a:latin typeface="Arial Narrow" panose="020B0606020202030204" pitchFamily="34" charset="0"/>
              </a:rPr>
              <a:t>Land Negotiation</a:t>
            </a:r>
            <a:endParaRPr lang="ja-JP" altLang="en-US" b="1" dirty="0">
              <a:solidFill>
                <a:schemeClr val="tx1"/>
              </a:solidFill>
              <a:effectLst>
                <a:outerShdw blurRad="38100" dist="38100" dir="2700000" algn="tl">
                  <a:srgbClr val="000000">
                    <a:alpha val="43137"/>
                  </a:srgbClr>
                </a:outerShdw>
              </a:effectLst>
              <a:latin typeface="Arial Narrow" panose="020B0606020202030204" pitchFamily="34" charset="0"/>
            </a:endParaRPr>
          </a:p>
        </p:txBody>
      </p:sp>
      <p:sp>
        <p:nvSpPr>
          <p:cNvPr id="29" name="角丸四角形 47"/>
          <p:cNvSpPr/>
          <p:nvPr/>
        </p:nvSpPr>
        <p:spPr>
          <a:xfrm>
            <a:off x="1388532" y="4771305"/>
            <a:ext cx="1398939" cy="301811"/>
          </a:xfrm>
          <a:prstGeom prst="round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600" b="1" dirty="0" smtClean="0">
                <a:solidFill>
                  <a:schemeClr val="tx1"/>
                </a:solidFill>
                <a:latin typeface="Arial Narrow" panose="020B0606020202030204" pitchFamily="34" charset="0"/>
              </a:rPr>
              <a:t>Site Decision</a:t>
            </a:r>
            <a:endParaRPr lang="ja-JP" altLang="en-US" sz="1600" b="1" dirty="0">
              <a:solidFill>
                <a:schemeClr val="tx1"/>
              </a:solidFill>
              <a:latin typeface="Arial Narrow" panose="020B0606020202030204" pitchFamily="34" charset="0"/>
            </a:endParaRPr>
          </a:p>
        </p:txBody>
      </p:sp>
      <p:sp>
        <p:nvSpPr>
          <p:cNvPr id="30" name="タイトル 1"/>
          <p:cNvSpPr txBox="1">
            <a:spLocks/>
          </p:cNvSpPr>
          <p:nvPr/>
        </p:nvSpPr>
        <p:spPr>
          <a:xfrm>
            <a:off x="545692" y="4358882"/>
            <a:ext cx="3066097" cy="378031"/>
          </a:xfrm>
          <a:prstGeom prst="rect">
            <a:avLst/>
          </a:prstGeom>
          <a:solidFill>
            <a:schemeClr val="tx1">
              <a:lumMod val="50000"/>
              <a:lumOff val="50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ja-JP" altLang="en-US" sz="1800" b="1" dirty="0" smtClean="0">
                <a:solidFill>
                  <a:schemeClr val="bg1"/>
                </a:solidFill>
              </a:rPr>
              <a:t>　</a:t>
            </a:r>
            <a:r>
              <a:rPr lang="en-US" altLang="ja-JP" sz="2000" b="1" dirty="0" smtClean="0">
                <a:solidFill>
                  <a:schemeClr val="bg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Land Acquisition </a:t>
            </a:r>
            <a:endParaRPr lang="ja-JP" altLang="en-US" sz="2000" b="1" dirty="0">
              <a:solidFill>
                <a:schemeClr val="bg1"/>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31" name="角丸四角形 50"/>
          <p:cNvSpPr/>
          <p:nvPr/>
        </p:nvSpPr>
        <p:spPr>
          <a:xfrm>
            <a:off x="6422182" y="4749776"/>
            <a:ext cx="1147018" cy="299134"/>
          </a:xfrm>
          <a:prstGeom prst="roundRect">
            <a:avLst/>
          </a:prstGeom>
          <a:gradFill flip="none" rotWithShape="1">
            <a:gsLst>
              <a:gs pos="0">
                <a:schemeClr val="accent3">
                  <a:lumMod val="0"/>
                  <a:lumOff val="100000"/>
                </a:schemeClr>
              </a:gs>
              <a:gs pos="35000">
                <a:schemeClr val="accent3">
                  <a:lumMod val="0"/>
                  <a:lumOff val="100000"/>
                </a:schemeClr>
              </a:gs>
              <a:gs pos="100000">
                <a:schemeClr val="accent3">
                  <a:lumMod val="100000"/>
                </a:schemeClr>
              </a:gs>
            </a:gsLst>
            <a:path path="circle">
              <a:fillToRect l="50000" t="50000" r="50000" b="50000"/>
            </a:path>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600" b="1" dirty="0" smtClean="0">
                <a:solidFill>
                  <a:schemeClr val="tx1"/>
                </a:solidFill>
                <a:latin typeface="Arial Narrow" panose="020B0606020202030204" pitchFamily="34" charset="0"/>
              </a:rPr>
              <a:t>Acquisition</a:t>
            </a:r>
            <a:endParaRPr lang="ja-JP" altLang="en-US" b="1" dirty="0">
              <a:solidFill>
                <a:schemeClr val="tx1"/>
              </a:solidFill>
              <a:latin typeface="Arial Narrow" panose="020B0606020202030204" pitchFamily="34" charset="0"/>
            </a:endParaRPr>
          </a:p>
        </p:txBody>
      </p:sp>
      <p:sp>
        <p:nvSpPr>
          <p:cNvPr id="32" name="角丸四角形 51"/>
          <p:cNvSpPr/>
          <p:nvPr/>
        </p:nvSpPr>
        <p:spPr>
          <a:xfrm>
            <a:off x="4694402" y="4451973"/>
            <a:ext cx="1497324" cy="274690"/>
          </a:xfrm>
          <a:prstGeom prst="roundRect">
            <a:avLst/>
          </a:prstGeom>
          <a:solidFill>
            <a:schemeClr val="accent3">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600" b="1" dirty="0" smtClean="0">
                <a:solidFill>
                  <a:schemeClr val="tx1"/>
                </a:solidFill>
                <a:latin typeface="Arial Narrow" panose="020B0606020202030204" pitchFamily="34" charset="0"/>
              </a:rPr>
              <a:t>Compensation</a:t>
            </a:r>
            <a:endParaRPr lang="ja-JP" altLang="en-US" sz="1600" b="1" dirty="0">
              <a:solidFill>
                <a:schemeClr val="tx1"/>
              </a:solidFill>
              <a:latin typeface="Arial Narrow" panose="020B0606020202030204" pitchFamily="34" charset="0"/>
            </a:endParaRPr>
          </a:p>
        </p:txBody>
      </p:sp>
      <p:sp>
        <p:nvSpPr>
          <p:cNvPr id="33" name="右矢印 53"/>
          <p:cNvSpPr/>
          <p:nvPr/>
        </p:nvSpPr>
        <p:spPr>
          <a:xfrm>
            <a:off x="560181" y="5256417"/>
            <a:ext cx="7346033" cy="986728"/>
          </a:xfrm>
          <a:prstGeom prst="rightArrow">
            <a:avLst/>
          </a:prstGeom>
          <a:solidFill>
            <a:schemeClr val="accent5">
              <a:lumMod val="20000"/>
              <a:lumOff val="8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34" name="角丸四角形 54"/>
          <p:cNvSpPr/>
          <p:nvPr/>
        </p:nvSpPr>
        <p:spPr>
          <a:xfrm>
            <a:off x="2787470" y="5612950"/>
            <a:ext cx="2964963" cy="300070"/>
          </a:xfrm>
          <a:prstGeom prst="roundRect">
            <a:avLst/>
          </a:prstGeom>
          <a:solidFill>
            <a:schemeClr val="accent1">
              <a:lumMod val="60000"/>
              <a:lumOff val="40000"/>
            </a:schemeClr>
          </a:soli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r>
              <a:rPr lang="en-US" altLang="ja-JP" sz="1800" b="1" dirty="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Environmental Impact </a:t>
            </a:r>
            <a:r>
              <a:rPr lang="en-US" altLang="ja-JP" sz="1800" b="1" dirty="0" smtClean="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Survey</a:t>
            </a:r>
            <a:endParaRPr lang="ja-JP" altLang="en-US" sz="1800" b="1" dirty="0">
              <a:solidFill>
                <a:srgbClr val="C00000"/>
              </a:solidFill>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35" name="タイトル 1"/>
          <p:cNvSpPr txBox="1">
            <a:spLocks/>
          </p:cNvSpPr>
          <p:nvPr/>
        </p:nvSpPr>
        <p:spPr>
          <a:xfrm>
            <a:off x="551939" y="5177335"/>
            <a:ext cx="3026832" cy="356066"/>
          </a:xfrm>
          <a:prstGeom prst="rect">
            <a:avLst/>
          </a:prstGeom>
          <a:solidFill>
            <a:schemeClr val="tx1">
              <a:lumMod val="50000"/>
              <a:lumOff val="50000"/>
            </a:schemeClr>
          </a:solidFill>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000" b="1" dirty="0" smtClean="0">
                <a:solidFill>
                  <a:schemeClr val="bg1"/>
                </a:solidFill>
                <a:latin typeface="Arial Narrow" panose="020B0606020202030204" pitchFamily="34" charset="0"/>
                <a:cs typeface="Arial" panose="020B0604020202020204" pitchFamily="34" charset="0"/>
              </a:rPr>
              <a:t>Environmental Impact Study</a:t>
            </a:r>
            <a:endParaRPr lang="ja-JP" altLang="en-US" sz="2000" b="1" dirty="0">
              <a:solidFill>
                <a:schemeClr val="bg1"/>
              </a:solidFill>
              <a:latin typeface="Arial Narrow" panose="020B0606020202030204" pitchFamily="34" charset="0"/>
              <a:cs typeface="Arial" panose="020B0604020202020204" pitchFamily="34" charset="0"/>
            </a:endParaRPr>
          </a:p>
        </p:txBody>
      </p:sp>
      <p:sp>
        <p:nvSpPr>
          <p:cNvPr id="36" name="角丸四角形 58"/>
          <p:cNvSpPr/>
          <p:nvPr/>
        </p:nvSpPr>
        <p:spPr>
          <a:xfrm>
            <a:off x="6392917" y="5598717"/>
            <a:ext cx="980220" cy="327114"/>
          </a:xfrm>
          <a:prstGeom prst="roundRect">
            <a:avLst/>
          </a:prstGeom>
          <a:gradFill flip="none" rotWithShape="1">
            <a:gsLst>
              <a:gs pos="14000">
                <a:schemeClr val="accent3">
                  <a:lumMod val="0"/>
                  <a:lumOff val="100000"/>
                </a:schemeClr>
              </a:gs>
              <a:gs pos="25000">
                <a:schemeClr val="accent3">
                  <a:lumMod val="0"/>
                  <a:lumOff val="100000"/>
                </a:schemeClr>
              </a:gs>
              <a:gs pos="87000">
                <a:schemeClr val="accent3">
                  <a:lumMod val="100000"/>
                </a:schemeClr>
              </a:gs>
            </a:gsLst>
            <a:path path="circle">
              <a:fillToRect l="50000" t="50000" r="50000" b="50000"/>
            </a:path>
            <a:tileRect/>
          </a:gradFill>
          <a:ln>
            <a:noFill/>
          </a:ln>
          <a:effectLst>
            <a:innerShdw blurRad="63500" dist="50800" dir="27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400" b="1" dirty="0" smtClean="0">
                <a:solidFill>
                  <a:schemeClr val="tx1"/>
                </a:solidFill>
                <a:latin typeface="Arial Narrow" panose="020B0606020202030204" pitchFamily="34" charset="0"/>
                <a:cs typeface="Arial" panose="020B0604020202020204" pitchFamily="34" charset="0"/>
              </a:rPr>
              <a:t>Permission</a:t>
            </a:r>
            <a:endParaRPr lang="ja-JP" altLang="en-US" sz="1400" b="1" dirty="0">
              <a:solidFill>
                <a:schemeClr val="tx1"/>
              </a:solidFill>
              <a:latin typeface="Arial Narrow" panose="020B0606020202030204" pitchFamily="34" charset="0"/>
              <a:cs typeface="Arial" panose="020B0604020202020204" pitchFamily="34" charset="0"/>
            </a:endParaRPr>
          </a:p>
        </p:txBody>
      </p:sp>
      <p:sp>
        <p:nvSpPr>
          <p:cNvPr id="37" name="タイトル 1"/>
          <p:cNvSpPr txBox="1">
            <a:spLocks/>
          </p:cNvSpPr>
          <p:nvPr/>
        </p:nvSpPr>
        <p:spPr>
          <a:xfrm>
            <a:off x="447479" y="3287187"/>
            <a:ext cx="2436062" cy="335677"/>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kumimoji="1" sz="6000" kern="1200">
                <a:solidFill>
                  <a:schemeClr val="tx1"/>
                </a:solidFill>
                <a:latin typeface="+mj-lt"/>
                <a:ea typeface="+mj-ea"/>
                <a:cs typeface="+mj-cs"/>
              </a:defRPr>
            </a:lvl1pPr>
          </a:lstStyle>
          <a:p>
            <a:pPr algn="l"/>
            <a:r>
              <a:rPr lang="en-US" altLang="ja-JP" sz="2000" b="1" dirty="0" smtClean="0">
                <a:effectLst>
                  <a:outerShdw blurRad="38100" dist="38100" dir="2700000" algn="tl">
                    <a:srgbClr val="000000">
                      <a:alpha val="43137"/>
                    </a:srgbClr>
                  </a:outerShdw>
                </a:effectLst>
                <a:latin typeface="Arial Narrow" panose="020B0606020202030204" pitchFamily="34" charset="0"/>
                <a:cs typeface="Arial" panose="020B0604020202020204" pitchFamily="34" charset="0"/>
              </a:rPr>
              <a:t>Topographical Survey</a:t>
            </a:r>
            <a:endParaRPr lang="ja-JP" altLang="en-US" sz="2000" b="1" dirty="0">
              <a:effectLst>
                <a:outerShdw blurRad="38100" dist="38100" dir="2700000" algn="tl">
                  <a:srgbClr val="000000">
                    <a:alpha val="43137"/>
                  </a:srgbClr>
                </a:outerShdw>
              </a:effectLst>
              <a:latin typeface="Arial Narrow" panose="020B0606020202030204" pitchFamily="34" charset="0"/>
              <a:cs typeface="Arial" panose="020B0604020202020204" pitchFamily="34" charset="0"/>
            </a:endParaRPr>
          </a:p>
        </p:txBody>
      </p:sp>
      <p:sp>
        <p:nvSpPr>
          <p:cNvPr id="38" name="角丸四角形 60"/>
          <p:cNvSpPr/>
          <p:nvPr/>
        </p:nvSpPr>
        <p:spPr>
          <a:xfrm>
            <a:off x="1667653" y="3710238"/>
            <a:ext cx="626044" cy="227655"/>
          </a:xfrm>
          <a:prstGeom prst="roundRect">
            <a:avLst/>
          </a:prstGeom>
          <a:solidFill>
            <a:schemeClr val="accent6">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r>
              <a:rPr lang="en-US" altLang="ja-JP" sz="1600" b="1" dirty="0" smtClean="0">
                <a:solidFill>
                  <a:srgbClr val="C00000"/>
                </a:solidFill>
                <a:latin typeface="Arial Narrow" panose="020B0606020202030204" pitchFamily="34" charset="0"/>
              </a:rPr>
              <a:t>Basic </a:t>
            </a:r>
            <a:endParaRPr lang="ja-JP" altLang="en-US" sz="1600" b="1" dirty="0">
              <a:solidFill>
                <a:srgbClr val="C00000"/>
              </a:solidFill>
              <a:latin typeface="Arial Narrow" panose="020B0606020202030204" pitchFamily="34" charset="0"/>
            </a:endParaRPr>
          </a:p>
        </p:txBody>
      </p:sp>
      <p:sp>
        <p:nvSpPr>
          <p:cNvPr id="39" name="テキスト ボックス 3"/>
          <p:cNvSpPr txBox="1"/>
          <p:nvPr/>
        </p:nvSpPr>
        <p:spPr>
          <a:xfrm rot="16200000">
            <a:off x="6808966" y="4022074"/>
            <a:ext cx="3376626" cy="430887"/>
          </a:xfrm>
          <a:prstGeom prst="rect">
            <a:avLst/>
          </a:prstGeom>
          <a:noFill/>
        </p:spPr>
        <p:txBody>
          <a:bodyPr wrap="square" rtlCol="0">
            <a:spAutoFit/>
          </a:bodyPr>
          <a:lstStyle/>
          <a:p>
            <a:r>
              <a:rPr kumimoji="1" lang="en-US" altLang="ja-JP" sz="2200" dirty="0" smtClean="0">
                <a:latin typeface="Arial Black" panose="020B0A04020102020204" pitchFamily="34" charset="0"/>
                <a:cs typeface="Arial" panose="020B0604020202020204" pitchFamily="34" charset="0"/>
              </a:rPr>
              <a:t>Construction works</a:t>
            </a:r>
            <a:endParaRPr kumimoji="1" lang="ja-JP" altLang="en-US" sz="2200" dirty="0">
              <a:latin typeface="Arial Black" panose="020B0A04020102020204" pitchFamily="34" charset="0"/>
              <a:cs typeface="Arial" panose="020B0604020202020204" pitchFamily="34" charset="0"/>
            </a:endParaRPr>
          </a:p>
        </p:txBody>
      </p:sp>
      <p:sp>
        <p:nvSpPr>
          <p:cNvPr id="40" name="角丸四角形 61"/>
          <p:cNvSpPr/>
          <p:nvPr/>
        </p:nvSpPr>
        <p:spPr>
          <a:xfrm>
            <a:off x="1486764" y="5592501"/>
            <a:ext cx="1202473" cy="318203"/>
          </a:xfrm>
          <a:prstGeom prst="roundRect">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r>
              <a:rPr lang="en-US" altLang="ja-JP" sz="1400" b="1" dirty="0" smtClean="0">
                <a:solidFill>
                  <a:schemeClr val="tx1"/>
                </a:solidFill>
                <a:latin typeface="Arial Narrow" panose="020B0606020202030204" pitchFamily="34" charset="0"/>
                <a:cs typeface="Arial" panose="020B0604020202020204" pitchFamily="34" charset="0"/>
              </a:rPr>
              <a:t>Preparation</a:t>
            </a:r>
            <a:endParaRPr lang="ja-JP" altLang="en-US" sz="1400" b="1" dirty="0">
              <a:solidFill>
                <a:schemeClr val="tx1"/>
              </a:solidFill>
              <a:latin typeface="Arial Narrow" panose="020B0606020202030204" pitchFamily="34" charset="0"/>
              <a:cs typeface="Arial" panose="020B0604020202020204" pitchFamily="34" charset="0"/>
            </a:endParaRPr>
          </a:p>
        </p:txBody>
      </p:sp>
      <p:sp>
        <p:nvSpPr>
          <p:cNvPr id="41" name="右矢印 63"/>
          <p:cNvSpPr/>
          <p:nvPr/>
        </p:nvSpPr>
        <p:spPr>
          <a:xfrm>
            <a:off x="4983202" y="2334944"/>
            <a:ext cx="1294935" cy="901776"/>
          </a:xfrm>
          <a:prstGeom prst="rightArrow">
            <a:avLst/>
          </a:prstGeom>
          <a:solidFill>
            <a:schemeClr val="accent4">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ja-JP" altLang="en-US" sz="1350"/>
          </a:p>
        </p:txBody>
      </p:sp>
      <p:sp>
        <p:nvSpPr>
          <p:cNvPr id="42" name="角丸四角形 64"/>
          <p:cNvSpPr/>
          <p:nvPr/>
        </p:nvSpPr>
        <p:spPr>
          <a:xfrm>
            <a:off x="5045088" y="2622154"/>
            <a:ext cx="948692" cy="323151"/>
          </a:xfrm>
          <a:prstGeom prst="roundRect">
            <a:avLst/>
          </a:prstGeom>
          <a:solidFill>
            <a:schemeClr val="accent4">
              <a:lumMod val="20000"/>
              <a:lumOff val="8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lvl="0" algn="ctr"/>
            <a:r>
              <a:rPr lang="en-US" altLang="ja-JP" sz="1400" b="1" dirty="0" smtClean="0">
                <a:solidFill>
                  <a:srgbClr val="C00000"/>
                </a:solidFill>
                <a:latin typeface="Arial Narrow" panose="020B0606020202030204" pitchFamily="34" charset="0"/>
                <a:cs typeface="Arial" panose="020B0604020202020204" pitchFamily="34" charset="0"/>
              </a:rPr>
              <a:t>Additional.</a:t>
            </a:r>
            <a:endParaRPr lang="ja-JP" altLang="en-US" sz="1400" b="1" dirty="0">
              <a:solidFill>
                <a:srgbClr val="C00000"/>
              </a:solidFill>
              <a:latin typeface="Arial Narrow" panose="020B0606020202030204" pitchFamily="34" charset="0"/>
              <a:cs typeface="Arial" panose="020B0604020202020204" pitchFamily="34" charset="0"/>
            </a:endParaRPr>
          </a:p>
        </p:txBody>
      </p:sp>
      <p:cxnSp>
        <p:nvCxnSpPr>
          <p:cNvPr id="43" name="直線矢印コネクタ 7"/>
          <p:cNvCxnSpPr/>
          <p:nvPr/>
        </p:nvCxnSpPr>
        <p:spPr>
          <a:xfrm flipV="1">
            <a:off x="2706411" y="1930918"/>
            <a:ext cx="0" cy="857238"/>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直線矢印コネクタ 65"/>
          <p:cNvCxnSpPr/>
          <p:nvPr/>
        </p:nvCxnSpPr>
        <p:spPr>
          <a:xfrm flipV="1">
            <a:off x="4958254" y="1927675"/>
            <a:ext cx="0" cy="857238"/>
          </a:xfrm>
          <a:prstGeom prst="straightConnector1">
            <a:avLst/>
          </a:prstGeom>
          <a:ln w="127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45" name="表 32"/>
          <p:cNvGraphicFramePr>
            <a:graphicFrameLocks noGrp="1"/>
          </p:cNvGraphicFramePr>
          <p:nvPr>
            <p:extLst>
              <p:ext uri="{D42A27DB-BD31-4B8C-83A1-F6EECF244321}">
                <p14:modId xmlns:p14="http://schemas.microsoft.com/office/powerpoint/2010/main" val="3384697621"/>
              </p:ext>
            </p:extLst>
          </p:nvPr>
        </p:nvGraphicFramePr>
        <p:xfrm>
          <a:off x="574444" y="6052649"/>
          <a:ext cx="7321490" cy="472440"/>
        </p:xfrm>
        <a:graphic>
          <a:graphicData uri="http://schemas.openxmlformats.org/drawingml/2006/table">
            <a:tbl>
              <a:tblPr firstRow="1" bandRow="1">
                <a:effectLst>
                  <a:outerShdw blurRad="50800" dist="38100" dir="5400000" algn="t" rotWithShape="0">
                    <a:prstClr val="black">
                      <a:alpha val="40000"/>
                    </a:prstClr>
                  </a:outerShdw>
                </a:effectLst>
                <a:tableStyleId>{5C22544A-7EE6-4342-B048-85BDC9FD1C3A}</a:tableStyleId>
              </a:tblPr>
              <a:tblGrid>
                <a:gridCol w="732149"/>
                <a:gridCol w="732149"/>
                <a:gridCol w="732149"/>
                <a:gridCol w="732149"/>
                <a:gridCol w="732149"/>
                <a:gridCol w="732149"/>
                <a:gridCol w="732149"/>
                <a:gridCol w="732149"/>
                <a:gridCol w="732149"/>
                <a:gridCol w="732149"/>
              </a:tblGrid>
              <a:tr h="0">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c>
                  <a:txBody>
                    <a:bodyPr/>
                    <a:lstStyle/>
                    <a:p>
                      <a:endParaRPr kumimoji="1" lang="ja-JP" altLang="en-US" sz="200" dirty="0"/>
                    </a:p>
                  </a:txBody>
                  <a:tcPr marL="68580" marR="68580" marT="34290" marB="34290">
                    <a:solidFill>
                      <a:schemeClr val="accent5">
                        <a:lumMod val="20000"/>
                        <a:lumOff val="80000"/>
                      </a:schemeClr>
                    </a:solidFill>
                  </a:tcPr>
                </a:tc>
              </a:tr>
              <a:tr h="124587">
                <a:tc gridSpan="2">
                  <a:txBody>
                    <a:bodyPr/>
                    <a:lstStyle/>
                    <a:p>
                      <a:pPr algn="ctr"/>
                      <a:r>
                        <a:rPr kumimoji="1" lang="en-US" altLang="ja-JP" sz="2000" b="1" dirty="0" smtClean="0">
                          <a:solidFill>
                            <a:schemeClr val="bg1"/>
                          </a:solidFill>
                        </a:rPr>
                        <a:t>2014</a:t>
                      </a:r>
                      <a:endParaRPr kumimoji="1" lang="ja-JP" altLang="en-US" sz="2000" b="1" dirty="0">
                        <a:solidFill>
                          <a:schemeClr val="bg1"/>
                        </a:solidFill>
                      </a:endParaRPr>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b="1" dirty="0" smtClean="0">
                          <a:solidFill>
                            <a:schemeClr val="bg1"/>
                          </a:solidFill>
                        </a:rPr>
                        <a:t>2015</a:t>
                      </a:r>
                      <a:endParaRPr kumimoji="1" lang="ja-JP" altLang="en-US" sz="2000" b="1" dirty="0">
                        <a:solidFill>
                          <a:schemeClr val="bg1"/>
                        </a:solidFill>
                      </a:endParaRPr>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b="1" dirty="0" smtClean="0">
                          <a:solidFill>
                            <a:schemeClr val="bg1"/>
                          </a:solidFill>
                        </a:rPr>
                        <a:t>2016</a:t>
                      </a:r>
                      <a:endParaRPr kumimoji="1" lang="ja-JP" altLang="en-US" sz="2000" b="1" dirty="0">
                        <a:solidFill>
                          <a:schemeClr val="bg1"/>
                        </a:solidFill>
                      </a:endParaRPr>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b="1" dirty="0" smtClean="0">
                          <a:solidFill>
                            <a:schemeClr val="bg1"/>
                          </a:solidFill>
                        </a:rPr>
                        <a:t>2017</a:t>
                      </a:r>
                      <a:endParaRPr kumimoji="1" lang="ja-JP" altLang="en-US" sz="2000" b="1" dirty="0">
                        <a:solidFill>
                          <a:schemeClr val="bg1"/>
                        </a:solidFill>
                      </a:endParaRPr>
                    </a:p>
                  </a:txBody>
                  <a:tcPr marL="68580" marR="68580" marT="34290" marB="34290">
                    <a:solidFill>
                      <a:schemeClr val="accent5">
                        <a:lumMod val="75000"/>
                      </a:schemeClr>
                    </a:solidFill>
                  </a:tcPr>
                </a:tc>
                <a:tc hMerge="1">
                  <a:txBody>
                    <a:bodyPr/>
                    <a:lstStyle/>
                    <a:p>
                      <a:endParaRPr kumimoji="1" lang="ja-JP" altLang="en-US" dirty="0"/>
                    </a:p>
                  </a:txBody>
                  <a:tcPr/>
                </a:tc>
                <a:tc gridSpan="2">
                  <a:txBody>
                    <a:bodyPr/>
                    <a:lstStyle/>
                    <a:p>
                      <a:pPr algn="ctr"/>
                      <a:r>
                        <a:rPr kumimoji="1" lang="en-US" altLang="ja-JP" sz="2000" b="1" dirty="0" smtClean="0">
                          <a:solidFill>
                            <a:schemeClr val="bg1"/>
                          </a:solidFill>
                        </a:rPr>
                        <a:t>2018</a:t>
                      </a:r>
                      <a:endParaRPr kumimoji="1" lang="ja-JP" altLang="en-US" sz="2000" b="1" dirty="0">
                        <a:solidFill>
                          <a:schemeClr val="bg1"/>
                        </a:solidFill>
                      </a:endParaRPr>
                    </a:p>
                  </a:txBody>
                  <a:tcPr marL="68580" marR="68580" marT="34290" marB="34290">
                    <a:solidFill>
                      <a:schemeClr val="accent5">
                        <a:lumMod val="75000"/>
                      </a:schemeClr>
                    </a:solidFill>
                  </a:tcPr>
                </a:tc>
                <a:tc hMerge="1">
                  <a:txBody>
                    <a:bodyPr/>
                    <a:lstStyle/>
                    <a:p>
                      <a:endParaRPr kumimoji="1" lang="ja-JP" altLang="en-US" dirty="0"/>
                    </a:p>
                  </a:txBody>
                  <a:tcPr/>
                </a:tc>
              </a:tr>
            </a:tbl>
          </a:graphicData>
        </a:graphic>
      </p:graphicFrame>
    </p:spTree>
    <p:extLst>
      <p:ext uri="{BB962C8B-B14F-4D97-AF65-F5344CB8AC3E}">
        <p14:creationId xmlns:p14="http://schemas.microsoft.com/office/powerpoint/2010/main" val="1176882478"/>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LC_Movie_AWLC_20141.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857250"/>
            <a:ext cx="9144000" cy="5143500"/>
          </a:xfrm>
          <a:prstGeom prst="rect">
            <a:avLst/>
          </a:prstGeom>
        </p:spPr>
      </p:pic>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Virtual reality tools</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49</a:t>
            </a:fld>
            <a:endParaRPr lang="en-US"/>
          </a:p>
        </p:txBody>
      </p:sp>
      <p:sp>
        <p:nvSpPr>
          <p:cNvPr id="13" name="Date Placeholder 12"/>
          <p:cNvSpPr>
            <a:spLocks noGrp="1"/>
          </p:cNvSpPr>
          <p:nvPr>
            <p:ph type="dt" sz="half" idx="10"/>
          </p:nvPr>
        </p:nvSpPr>
        <p:spPr/>
        <p:txBody>
          <a:bodyPr/>
          <a:lstStyle/>
          <a:p>
            <a:pPr>
              <a:defRPr/>
            </a:pPr>
            <a:r>
              <a:rPr lang="en-GB" smtClean="0"/>
              <a:t>B. Foster - Natal - 10/14</a:t>
            </a:r>
            <a:endParaRPr lang="en-US"/>
          </a:p>
        </p:txBody>
      </p:sp>
      <p:sp>
        <p:nvSpPr>
          <p:cNvPr id="4" name="TextBox 3"/>
          <p:cNvSpPr txBox="1"/>
          <p:nvPr/>
        </p:nvSpPr>
        <p:spPr>
          <a:xfrm>
            <a:off x="1907704" y="4653136"/>
            <a:ext cx="6292258" cy="646331"/>
          </a:xfrm>
          <a:prstGeom prst="rect">
            <a:avLst/>
          </a:prstGeom>
          <a:noFill/>
        </p:spPr>
        <p:txBody>
          <a:bodyPr wrap="none" rtlCol="0">
            <a:spAutoFit/>
          </a:bodyPr>
          <a:lstStyle/>
          <a:p>
            <a:r>
              <a:rPr lang="en-US" sz="3600" dirty="0" smtClean="0">
                <a:solidFill>
                  <a:srgbClr val="FF0000"/>
                </a:solidFill>
              </a:rPr>
              <a:t>Directed by: Steven Spielberg</a:t>
            </a:r>
            <a:endParaRPr lang="en-US" sz="3600" dirty="0">
              <a:solidFill>
                <a:srgbClr val="FF0000"/>
              </a:solidFill>
            </a:endParaRPr>
          </a:p>
        </p:txBody>
      </p:sp>
    </p:spTree>
    <p:extLst>
      <p:ext uri="{BB962C8B-B14F-4D97-AF65-F5344CB8AC3E}">
        <p14:creationId xmlns:p14="http://schemas.microsoft.com/office/powerpoint/2010/main" val="398025236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
                                        </p:tgtEl>
                                      </p:cBhvr>
                                    </p:cmd>
                                  </p:childTnLst>
                                </p:cTn>
                              </p:par>
                            </p:childTnLst>
                          </p:cTn>
                        </p:par>
                      </p:childTnLst>
                    </p:cTn>
                  </p:par>
                </p:childTnLst>
              </p:cTn>
              <p:nextCondLst>
                <p:cond evt="onClick" delay="0">
                  <p:tgtEl>
                    <p:spTgt spid="3"/>
                  </p:tgtEl>
                </p:cond>
              </p:nextCondLst>
            </p:seq>
            <p:video>
              <p:cMediaNode vol="80000">
                <p:cTn id="12" fill="hold" display="0">
                  <p:stCondLst>
                    <p:cond delay="indefinite"/>
                  </p:stCondLst>
                </p:cTn>
                <p:tgtEl>
                  <p:spTgt spid="3"/>
                </p:tgtEl>
              </p:cMediaNode>
            </p:video>
          </p:childTnLst>
        </p:cTn>
      </p:par>
    </p:tnLst>
    <p:bldLst>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World-wide Event</a:t>
            </a:r>
          </a:p>
        </p:txBody>
      </p:sp>
      <p:sp>
        <p:nvSpPr>
          <p:cNvPr id="680963" name="Rectangle 3"/>
          <p:cNvSpPr>
            <a:spLocks noGrp="1" noChangeArrowheads="1"/>
          </p:cNvSpPr>
          <p:nvPr>
            <p:ph type="body" idx="1"/>
          </p:nvPr>
        </p:nvSpPr>
        <p:spPr>
          <a:xfrm>
            <a:off x="-36512" y="875184"/>
            <a:ext cx="9512300" cy="609600"/>
          </a:xfrm>
        </p:spPr>
        <p:txBody>
          <a:bodyPr/>
          <a:lstStyle/>
          <a:p>
            <a:pPr eaLnBrk="1" hangingPunct="1"/>
            <a:r>
              <a:rPr lang="en-US" altLang="ja-JP" sz="2400" dirty="0" smtClean="0">
                <a:latin typeface="Arial" charset="0"/>
                <a:ea typeface="ＭＳ Ｐゴシック" charset="0"/>
                <a:cs typeface="Arial Unicode MS" charset="0"/>
              </a:rPr>
              <a:t>On June 12</a:t>
            </a:r>
            <a:r>
              <a:rPr lang="en-US" altLang="ja-JP" sz="2400" baseline="30000" dirty="0" smtClean="0">
                <a:latin typeface="Arial" charset="0"/>
                <a:ea typeface="ＭＳ Ｐゴシック" charset="0"/>
                <a:cs typeface="Arial Unicode MS" charset="0"/>
              </a:rPr>
              <a:t>th</a:t>
            </a:r>
            <a:r>
              <a:rPr lang="en-US" altLang="ja-JP" sz="2400" dirty="0" smtClean="0">
                <a:latin typeface="Arial" charset="0"/>
                <a:ea typeface="ＭＳ Ｐゴシック" charset="0"/>
                <a:cs typeface="Arial Unicode MS" charset="0"/>
              </a:rPr>
              <a:t>, 2013 ILC TDR was published in Worldwide Event.</a:t>
            </a:r>
            <a:endParaRPr lang="en-US" altLang="ja-JP" sz="2400" dirty="0">
              <a:latin typeface="Arial" charset="0"/>
              <a:ea typeface="ＭＳ Ｐゴシック"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5</a:t>
            </a:fld>
            <a:endParaRPr lang="en-US"/>
          </a:p>
        </p:txBody>
      </p:sp>
      <p:sp>
        <p:nvSpPr>
          <p:cNvPr id="13" name="Date Placeholder 12"/>
          <p:cNvSpPr>
            <a:spLocks noGrp="1"/>
          </p:cNvSpPr>
          <p:nvPr>
            <p:ph type="dt" sz="half" idx="10"/>
          </p:nvPr>
        </p:nvSpPr>
        <p:spPr/>
        <p:txBody>
          <a:bodyPr/>
          <a:lstStyle/>
          <a:p>
            <a:pPr>
              <a:defRPr/>
            </a:pPr>
            <a:r>
              <a:rPr lang="en-GB" smtClean="0"/>
              <a:t>B. Foster - Natal - 10/14</a:t>
            </a:r>
            <a:endParaRPr lang="en-US"/>
          </a:p>
        </p:txBody>
      </p:sp>
      <p:sp>
        <p:nvSpPr>
          <p:cNvPr id="14" name="Rectangle 3"/>
          <p:cNvSpPr txBox="1">
            <a:spLocks noChangeArrowheads="1"/>
          </p:cNvSpPr>
          <p:nvPr/>
        </p:nvSpPr>
        <p:spPr bwMode="auto">
          <a:xfrm>
            <a:off x="179512" y="6131768"/>
            <a:ext cx="9512300" cy="609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800">
                <a:solidFill>
                  <a:srgbClr val="23346C"/>
                </a:solidFill>
                <a:latin typeface="+mn-lt"/>
                <a:ea typeface="+mn-ea"/>
                <a:cs typeface="+mn-cs"/>
              </a:defRPr>
            </a:lvl1pPr>
            <a:lvl2pPr marL="742950" indent="-285750" algn="l" rtl="0" eaLnBrk="0" fontAlgn="base" hangingPunct="0">
              <a:spcBef>
                <a:spcPct val="20000"/>
              </a:spcBef>
              <a:spcAft>
                <a:spcPct val="0"/>
              </a:spcAft>
              <a:buChar char="–"/>
              <a:defRPr sz="2400" b="1">
                <a:solidFill>
                  <a:schemeClr val="folHlink"/>
                </a:solidFill>
                <a:latin typeface="+mn-lt"/>
                <a:ea typeface="Arial Unicode MS" charset="0"/>
                <a:cs typeface="+mn-cs"/>
              </a:defRPr>
            </a:lvl2pPr>
            <a:lvl3pPr marL="11430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3pPr>
            <a:lvl4pPr marL="16002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4pPr>
            <a:lvl5pPr marL="2057400" indent="-228600" algn="l" rtl="0" eaLnBrk="0" fontAlgn="base" hangingPunct="0">
              <a:spcBef>
                <a:spcPct val="20000"/>
              </a:spcBef>
              <a:spcAft>
                <a:spcPct val="0"/>
              </a:spcAft>
              <a:buChar char="»"/>
              <a:defRPr sz="2000">
                <a:solidFill>
                  <a:schemeClr val="tx1"/>
                </a:solidFill>
                <a:latin typeface="+mn-lt"/>
                <a:ea typeface="Arial Unicode MS" charset="0"/>
                <a:cs typeface="+mn-cs"/>
              </a:defRPr>
            </a:lvl5pPr>
            <a:lvl6pPr marL="2514600" indent="-228600" algn="l" rtl="0" fontAlgn="base">
              <a:spcBef>
                <a:spcPct val="20000"/>
              </a:spcBef>
              <a:spcAft>
                <a:spcPct val="0"/>
              </a:spcAft>
              <a:buChar char="»"/>
              <a:defRPr sz="2000">
                <a:solidFill>
                  <a:schemeClr val="tx1"/>
                </a:solidFill>
                <a:latin typeface="+mn-lt"/>
                <a:ea typeface="Arial Unicode MS" charset="0"/>
                <a:cs typeface="+mn-cs"/>
              </a:defRPr>
            </a:lvl6pPr>
            <a:lvl7pPr marL="2971800" indent="-228600" algn="l" rtl="0" fontAlgn="base">
              <a:spcBef>
                <a:spcPct val="20000"/>
              </a:spcBef>
              <a:spcAft>
                <a:spcPct val="0"/>
              </a:spcAft>
              <a:buChar char="»"/>
              <a:defRPr sz="2000">
                <a:solidFill>
                  <a:schemeClr val="tx1"/>
                </a:solidFill>
                <a:latin typeface="+mn-lt"/>
                <a:ea typeface="Arial Unicode MS" charset="0"/>
                <a:cs typeface="+mn-cs"/>
              </a:defRPr>
            </a:lvl7pPr>
            <a:lvl8pPr marL="3429000" indent="-228600" algn="l" rtl="0" fontAlgn="base">
              <a:spcBef>
                <a:spcPct val="20000"/>
              </a:spcBef>
              <a:spcAft>
                <a:spcPct val="0"/>
              </a:spcAft>
              <a:buChar char="»"/>
              <a:defRPr sz="2000">
                <a:solidFill>
                  <a:schemeClr val="tx1"/>
                </a:solidFill>
                <a:latin typeface="+mn-lt"/>
                <a:ea typeface="Arial Unicode MS" charset="0"/>
                <a:cs typeface="+mn-cs"/>
              </a:defRPr>
            </a:lvl8pPr>
            <a:lvl9pPr marL="3886200" indent="-228600" algn="l" rtl="0" fontAlgn="base">
              <a:spcBef>
                <a:spcPct val="20000"/>
              </a:spcBef>
              <a:spcAft>
                <a:spcPct val="0"/>
              </a:spcAft>
              <a:buChar char="»"/>
              <a:defRPr sz="2000">
                <a:solidFill>
                  <a:schemeClr val="tx1"/>
                </a:solidFill>
                <a:latin typeface="+mn-lt"/>
                <a:ea typeface="Arial Unicode MS" charset="0"/>
                <a:cs typeface="+mn-cs"/>
              </a:defRPr>
            </a:lvl9pPr>
          </a:lstStyle>
          <a:p>
            <a:pPr eaLnBrk="1" hangingPunct="1"/>
            <a:r>
              <a:rPr lang="en-US" altLang="ja-JP" sz="2400" dirty="0" smtClean="0">
                <a:latin typeface="Arial" charset="0"/>
                <a:ea typeface="ＭＳ Ｐゴシック" charset="0"/>
                <a:cs typeface="Arial Unicode MS" charset="0"/>
              </a:rPr>
              <a:t>End of major phase in ILC development – now what?</a:t>
            </a:r>
            <a:endParaRPr lang="en-US" altLang="ja-JP" sz="2400" dirty="0">
              <a:latin typeface="Arial" charset="0"/>
              <a:ea typeface="ＭＳ Ｐゴシック" charset="0"/>
              <a:cs typeface="Arial Unicode MS" charset="0"/>
            </a:endParaRPr>
          </a:p>
        </p:txBody>
      </p:sp>
      <p:pic>
        <p:nvPicPr>
          <p:cNvPr id="3" name="Picture 2" descr="IMG_3328.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79512" y="1340768"/>
            <a:ext cx="3264363" cy="4896544"/>
          </a:xfrm>
          <a:prstGeom prst="rect">
            <a:avLst/>
          </a:prstGeom>
        </p:spPr>
      </p:pic>
      <p:pic>
        <p:nvPicPr>
          <p:cNvPr id="4" name="Picture 3" descr="IMG_3371.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707903" y="1268760"/>
            <a:ext cx="5232654" cy="3096344"/>
          </a:xfrm>
          <a:prstGeom prst="rect">
            <a:avLst/>
          </a:prstGeom>
        </p:spPr>
      </p:pic>
      <p:pic>
        <p:nvPicPr>
          <p:cNvPr id="5" name="Picture 4" descr="IMG_3381.jp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39952" y="3357331"/>
            <a:ext cx="4319972" cy="2879981"/>
          </a:xfrm>
          <a:prstGeom prst="rect">
            <a:avLst/>
          </a:prstGeom>
        </p:spPr>
      </p:pic>
    </p:spTree>
    <p:extLst>
      <p:ext uri="{BB962C8B-B14F-4D97-AF65-F5344CB8AC3E}">
        <p14:creationId xmlns:p14="http://schemas.microsoft.com/office/powerpoint/2010/main" val="37624203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par>
                          <p:cTn id="9" fill="hold">
                            <p:stCondLst>
                              <p:cond delay="500"/>
                            </p:stCondLst>
                            <p:childTnLst>
                              <p:par>
                                <p:cTn id="10" presetID="2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childTnLst>
                                </p:cTn>
                              </p:par>
                            </p:childTnLst>
                          </p:cTn>
                        </p:par>
                        <p:par>
                          <p:cTn id="14" fill="hold">
                            <p:stCondLst>
                              <p:cond delay="1000"/>
                            </p:stCondLst>
                            <p:childTnLst>
                              <p:par>
                                <p:cTn id="15" presetID="23" presetClass="entr" presetSubtype="16" fill="hold" nodeType="afterEffect">
                                  <p:stCondLst>
                                    <p:cond delay="2000"/>
                                  </p:stCondLst>
                                  <p:childTnLst>
                                    <p:set>
                                      <p:cBhvr>
                                        <p:cTn id="16" dur="1" fill="hold">
                                          <p:stCondLst>
                                            <p:cond delay="0"/>
                                          </p:stCondLst>
                                        </p:cTn>
                                        <p:tgtEl>
                                          <p:spTgt spid="5"/>
                                        </p:tgtEl>
                                        <p:attrNameLst>
                                          <p:attrName>style.visibility</p:attrName>
                                        </p:attrNameLst>
                                      </p:cBhvr>
                                      <p:to>
                                        <p:strVal val="visible"/>
                                      </p:to>
                                    </p:set>
                                    <p:anim calcmode="lin" valueType="num">
                                      <p:cBhvr>
                                        <p:cTn id="17" dur="500" fill="hold"/>
                                        <p:tgtEl>
                                          <p:spTgt spid="5"/>
                                        </p:tgtEl>
                                        <p:attrNameLst>
                                          <p:attrName>ppt_w</p:attrName>
                                        </p:attrNameLst>
                                      </p:cBhvr>
                                      <p:tavLst>
                                        <p:tav tm="0">
                                          <p:val>
                                            <p:fltVal val="0"/>
                                          </p:val>
                                        </p:tav>
                                        <p:tav tm="100000">
                                          <p:val>
                                            <p:strVal val="#ppt_w"/>
                                          </p:val>
                                        </p:tav>
                                      </p:tavLst>
                                    </p:anim>
                                    <p:anim calcmode="lin" valueType="num">
                                      <p:cBhvr>
                                        <p:cTn id="1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anim calcmode="lin" valueType="num">
                                      <p:cBhvr additive="base">
                                        <p:cTn id="23" dur="500" fill="hold"/>
                                        <p:tgtEl>
                                          <p:spTgt spid="14"/>
                                        </p:tgtEl>
                                        <p:attrNameLst>
                                          <p:attrName>ppt_x</p:attrName>
                                        </p:attrNameLst>
                                      </p:cBhvr>
                                      <p:tavLst>
                                        <p:tav tm="0">
                                          <p:val>
                                            <p:strVal val="0-#ppt_w/2"/>
                                          </p:val>
                                        </p:tav>
                                        <p:tav tm="100000">
                                          <p:val>
                                            <p:strVal val="#ppt_x"/>
                                          </p:val>
                                        </p:tav>
                                      </p:tavLst>
                                    </p:anim>
                                    <p:anim calcmode="lin" valueType="num">
                                      <p:cBhvr additive="base">
                                        <p:cTn id="24"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7" name="表 126"/>
          <p:cNvGraphicFramePr>
            <a:graphicFrameLocks noGrp="1"/>
          </p:cNvGraphicFramePr>
          <p:nvPr>
            <p:extLst>
              <p:ext uri="{D42A27DB-BD31-4B8C-83A1-F6EECF244321}">
                <p14:modId xmlns:p14="http://schemas.microsoft.com/office/powerpoint/2010/main" val="3609886319"/>
              </p:ext>
            </p:extLst>
          </p:nvPr>
        </p:nvGraphicFramePr>
        <p:xfrm>
          <a:off x="279680" y="1064825"/>
          <a:ext cx="8684808" cy="5172487"/>
        </p:xfrm>
        <a:graphic>
          <a:graphicData uri="http://schemas.openxmlformats.org/drawingml/2006/table">
            <a:tbl>
              <a:tblPr firstRow="1" bandRow="1">
                <a:tableStyleId>{BC89EF96-8CEA-46FF-86C4-4CE0E7609802}</a:tableStyleId>
              </a:tblPr>
              <a:tblGrid>
                <a:gridCol w="4342404"/>
                <a:gridCol w="4342404"/>
              </a:tblGrid>
              <a:tr h="343184">
                <a:tc>
                  <a:txBody>
                    <a:bodyPr/>
                    <a:lstStyle/>
                    <a:p>
                      <a:r>
                        <a:rPr kumimoji="1" lang="en-US" altLang="ja-JP" sz="1600" b="1" dirty="0" smtClean="0">
                          <a:ln>
                            <a:solidFill>
                              <a:schemeClr val="tx2">
                                <a:lumMod val="60000"/>
                                <a:lumOff val="40000"/>
                              </a:schemeClr>
                            </a:solidFill>
                          </a:ln>
                          <a:latin typeface="Tahoma" pitchFamily="34" charset="0"/>
                          <a:ea typeface="Tahoma" pitchFamily="34" charset="0"/>
                          <a:cs typeface="Tahoma" pitchFamily="34" charset="0"/>
                        </a:rPr>
                        <a:t>Baseline (TDR)</a:t>
                      </a:r>
                      <a:endParaRPr kumimoji="1" lang="ja-JP" altLang="en-US" sz="1600" b="1"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B w="12700" cap="flat" cmpd="sng" algn="ctr">
                      <a:solidFill>
                        <a:schemeClr val="tx2">
                          <a:lumMod val="60000"/>
                          <a:lumOff val="40000"/>
                        </a:schemeClr>
                      </a:solidFill>
                      <a:prstDash val="solid"/>
                      <a:round/>
                      <a:headEnd type="none" w="med" len="med"/>
                      <a:tailEnd type="none" w="med" len="med"/>
                    </a:lnB>
                    <a:solidFill>
                      <a:srgbClr val="EFECFE"/>
                    </a:solidFill>
                  </a:tcPr>
                </a:tc>
                <a:tc>
                  <a:txBody>
                    <a:bodyPr/>
                    <a:lstStyle/>
                    <a:p>
                      <a:r>
                        <a:rPr kumimoji="1" lang="en-US" altLang="ja-JP" sz="1600" b="1" dirty="0" smtClean="0">
                          <a:ln>
                            <a:solidFill>
                              <a:schemeClr val="tx2">
                                <a:lumMod val="60000"/>
                                <a:lumOff val="40000"/>
                              </a:schemeClr>
                            </a:solidFill>
                          </a:ln>
                          <a:latin typeface="Tahoma" pitchFamily="34" charset="0"/>
                          <a:ea typeface="Tahoma" pitchFamily="34" charset="0"/>
                          <a:cs typeface="Tahoma" pitchFamily="34" charset="0"/>
                        </a:rPr>
                        <a:t>Hybrid - A (ADI-CFS Joint Meeting)</a:t>
                      </a:r>
                      <a:endParaRPr kumimoji="1" lang="ja-JP" altLang="en-US" sz="1600" b="1" dirty="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B w="12700" cap="flat" cmpd="sng" algn="ctr">
                      <a:solidFill>
                        <a:schemeClr val="tx2">
                          <a:lumMod val="60000"/>
                          <a:lumOff val="40000"/>
                        </a:schemeClr>
                      </a:solidFill>
                      <a:prstDash val="solid"/>
                      <a:round/>
                      <a:headEnd type="none" w="med" len="med"/>
                      <a:tailEnd type="none" w="med" len="med"/>
                    </a:lnB>
                    <a:solidFill>
                      <a:srgbClr val="EFECFE"/>
                    </a:solidFill>
                  </a:tcPr>
                </a:tc>
              </a:tr>
              <a:tr h="1591124">
                <a:tc>
                  <a:txBody>
                    <a:bodyPr/>
                    <a:lstStyle/>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ja-JP" altLang="en-US" sz="1200"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endParaRPr kumimoji="1" lang="ja-JP" altLang="en-US" sz="1200" dirty="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chemeClr val="bg1"/>
                    </a:solidFill>
                  </a:tcPr>
                </a:tc>
              </a:tr>
              <a:tr h="842360">
                <a:tc>
                  <a:txBody>
                    <a:bodyPr/>
                    <a:lstStyle/>
                    <a:p>
                      <a:endParaRPr kumimoji="1" lang="ja-JP" altLang="en-US" sz="1200"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200" dirty="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2">
                          <a:lumMod val="60000"/>
                          <a:lumOff val="4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43184">
                <a:tc>
                  <a:txBody>
                    <a:bodyPr/>
                    <a:lstStyle/>
                    <a:p>
                      <a:r>
                        <a:rPr kumimoji="1" lang="en-US" altLang="ja-JP" sz="1600" b="1" dirty="0" smtClean="0">
                          <a:ln>
                            <a:solidFill>
                              <a:schemeClr val="tx2">
                                <a:lumMod val="60000"/>
                                <a:lumOff val="40000"/>
                              </a:schemeClr>
                            </a:solidFill>
                          </a:ln>
                          <a:latin typeface="Tahoma" pitchFamily="34" charset="0"/>
                          <a:ea typeface="Tahoma" pitchFamily="34" charset="0"/>
                          <a:cs typeface="Tahoma" pitchFamily="34" charset="0"/>
                        </a:rPr>
                        <a:t>2 Vertical Shafts  (</a:t>
                      </a:r>
                      <a:r>
                        <a:rPr kumimoji="1" lang="en-US" altLang="ja-JP" sz="1600" b="1" dirty="0" err="1" smtClean="0">
                          <a:ln>
                            <a:solidFill>
                              <a:schemeClr val="tx2">
                                <a:lumMod val="60000"/>
                                <a:lumOff val="40000"/>
                              </a:schemeClr>
                            </a:solidFill>
                          </a:ln>
                          <a:latin typeface="Tahoma" pitchFamily="34" charset="0"/>
                          <a:ea typeface="Tahoma" pitchFamily="34" charset="0"/>
                          <a:cs typeface="Tahoma" pitchFamily="34" charset="0"/>
                        </a:rPr>
                        <a:t>SiD</a:t>
                      </a:r>
                      <a:r>
                        <a:rPr kumimoji="1" lang="en-US" altLang="ja-JP" sz="1600" b="1" dirty="0" smtClean="0">
                          <a:ln>
                            <a:solidFill>
                              <a:schemeClr val="tx2">
                                <a:lumMod val="60000"/>
                                <a:lumOff val="40000"/>
                              </a:schemeClr>
                            </a:solidFill>
                          </a:ln>
                          <a:latin typeface="Tahoma" pitchFamily="34" charset="0"/>
                          <a:ea typeface="Tahoma" pitchFamily="34" charset="0"/>
                          <a:cs typeface="Tahoma" pitchFamily="34" charset="0"/>
                        </a:rPr>
                        <a:t> Proposal)</a:t>
                      </a:r>
                      <a:endParaRPr kumimoji="1" lang="ja-JP" altLang="en-US" sz="1600" b="1"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rgbClr val="EFECFE"/>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1600" b="1" dirty="0" smtClean="0">
                          <a:ln>
                            <a:solidFill>
                              <a:schemeClr val="tx2">
                                <a:lumMod val="60000"/>
                                <a:lumOff val="40000"/>
                              </a:schemeClr>
                            </a:solidFill>
                          </a:ln>
                          <a:latin typeface="Tahoma" pitchFamily="34" charset="0"/>
                          <a:ea typeface="Tahoma" pitchFamily="34" charset="0"/>
                          <a:cs typeface="Tahoma" pitchFamily="34" charset="0"/>
                        </a:rPr>
                        <a:t>Hybrid - A’ (KEK-CFS Proposal)</a:t>
                      </a:r>
                      <a:endParaRPr kumimoji="1" lang="ja-JP" altLang="en-US" sz="1600" b="1" dirty="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rgbClr val="EFECFE"/>
                    </a:solidFill>
                  </a:tcPr>
                </a:tc>
              </a:tr>
              <a:tr h="1778315">
                <a:tc>
                  <a:txBody>
                    <a:bodyPr/>
                    <a:lstStyle/>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en-US" altLang="ja-JP" sz="1200" dirty="0" smtClean="0">
                        <a:ln>
                          <a:solidFill>
                            <a:schemeClr val="tx2">
                              <a:lumMod val="60000"/>
                              <a:lumOff val="40000"/>
                            </a:schemeClr>
                          </a:solidFill>
                        </a:ln>
                        <a:latin typeface="Tahoma" pitchFamily="34" charset="0"/>
                        <a:ea typeface="Tahoma" pitchFamily="34" charset="0"/>
                        <a:cs typeface="Tahoma" pitchFamily="34" charset="0"/>
                      </a:endParaRPr>
                    </a:p>
                    <a:p>
                      <a:endParaRPr kumimoji="1" lang="ja-JP" altLang="en-US" sz="1200"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chemeClr val="bg1"/>
                    </a:solidFill>
                  </a:tcPr>
                </a:tc>
                <a:tc>
                  <a:txBody>
                    <a:bodyPr/>
                    <a:lstStyle/>
                    <a:p>
                      <a:endParaRPr kumimoji="1" lang="ja-JP" altLang="en-US" sz="1200" dirty="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2">
                          <a:lumMod val="60000"/>
                          <a:lumOff val="40000"/>
                        </a:schemeClr>
                      </a:solidFill>
                      <a:prstDash val="solid"/>
                      <a:round/>
                      <a:headEnd type="none" w="med" len="med"/>
                      <a:tailEnd type="none" w="med" len="med"/>
                    </a:lnT>
                    <a:lnB w="12700" cap="flat" cmpd="sng" algn="ctr">
                      <a:solidFill>
                        <a:schemeClr val="tx2">
                          <a:lumMod val="60000"/>
                          <a:lumOff val="40000"/>
                        </a:schemeClr>
                      </a:solidFill>
                      <a:prstDash val="solid"/>
                      <a:round/>
                      <a:headEnd type="none" w="med" len="med"/>
                      <a:tailEnd type="none" w="med" len="med"/>
                    </a:lnB>
                    <a:solidFill>
                      <a:schemeClr val="bg1"/>
                    </a:solidFill>
                  </a:tcPr>
                </a:tc>
              </a:tr>
              <a:tr h="161254">
                <a:tc>
                  <a:txBody>
                    <a:bodyPr/>
                    <a:lstStyle/>
                    <a:p>
                      <a:endParaRPr kumimoji="1" lang="ja-JP" altLang="en-US" sz="1200" dirty="0">
                        <a:ln>
                          <a:solidFill>
                            <a:schemeClr val="tx2">
                              <a:lumMod val="60000"/>
                              <a:lumOff val="40000"/>
                            </a:schemeClr>
                          </a:solidFill>
                        </a:ln>
                        <a:latin typeface="Tahoma" pitchFamily="34" charset="0"/>
                        <a:cs typeface="Tahoma" pitchFamily="34" charset="0"/>
                      </a:endParaRPr>
                    </a:p>
                  </a:txBody>
                  <a:tcPr>
                    <a:lnR w="12700" cap="flat" cmpd="sng" algn="ctr">
                      <a:solidFill>
                        <a:schemeClr val="tx1"/>
                      </a:solidFill>
                      <a:prstDash val="solid"/>
                      <a:round/>
                      <a:headEnd type="none" w="med" len="med"/>
                      <a:tailEnd type="none" w="med" len="med"/>
                    </a:lnR>
                    <a:lnT w="12700" cap="flat" cmpd="sng" algn="ctr">
                      <a:solidFill>
                        <a:schemeClr val="tx2">
                          <a:lumMod val="60000"/>
                          <a:lumOff val="40000"/>
                        </a:schemeClr>
                      </a:solidFill>
                      <a:prstDash val="solid"/>
                      <a:round/>
                      <a:headEnd type="none" w="med" len="med"/>
                      <a:tailEnd type="none" w="med" len="med"/>
                    </a:lnT>
                    <a:solidFill>
                      <a:schemeClr val="bg1"/>
                    </a:solidFill>
                  </a:tcPr>
                </a:tc>
                <a:tc>
                  <a:txBody>
                    <a:bodyPr/>
                    <a:lstStyle/>
                    <a:p>
                      <a:endParaRPr kumimoji="1" lang="ja-JP" altLang="en-US" sz="1200" dirty="0" smtClean="0">
                        <a:ln>
                          <a:solidFill>
                            <a:schemeClr val="tx2">
                              <a:lumMod val="60000"/>
                              <a:lumOff val="40000"/>
                            </a:schemeClr>
                          </a:solidFill>
                        </a:ln>
                        <a:latin typeface="Tahoma" pitchFamily="34" charset="0"/>
                        <a:cs typeface="Tahoma" pitchFamily="34" charset="0"/>
                      </a:endParaRPr>
                    </a:p>
                  </a:txBody>
                  <a:tcPr>
                    <a:lnL w="12700" cap="flat" cmpd="sng" algn="ctr">
                      <a:solidFill>
                        <a:schemeClr val="tx1"/>
                      </a:solidFill>
                      <a:prstDash val="solid"/>
                      <a:round/>
                      <a:headEnd type="none" w="med" len="med"/>
                      <a:tailEnd type="none" w="med" len="med"/>
                    </a:lnL>
                    <a:lnT w="12700" cap="flat" cmpd="sng" algn="ctr">
                      <a:solidFill>
                        <a:schemeClr val="tx2">
                          <a:lumMod val="60000"/>
                          <a:lumOff val="40000"/>
                        </a:schemeClr>
                      </a:solidFill>
                      <a:prstDash val="solid"/>
                      <a:round/>
                      <a:headEnd type="none" w="med" len="med"/>
                      <a:tailEnd type="none" w="med" len="med"/>
                    </a:lnT>
                    <a:solidFill>
                      <a:schemeClr val="bg1"/>
                    </a:solidFill>
                  </a:tcPr>
                </a:tc>
              </a:tr>
            </a:tbl>
          </a:graphicData>
        </a:graphic>
      </p:graphicFrame>
      <p:grpSp>
        <p:nvGrpSpPr>
          <p:cNvPr id="30" name="グループ化 29"/>
          <p:cNvGrpSpPr/>
          <p:nvPr/>
        </p:nvGrpSpPr>
        <p:grpSpPr>
          <a:xfrm>
            <a:off x="304158" y="1405868"/>
            <a:ext cx="3952818" cy="1411628"/>
            <a:chOff x="139387" y="1959699"/>
            <a:chExt cx="3952818" cy="1411628"/>
          </a:xfrm>
        </p:grpSpPr>
        <p:sp>
          <p:nvSpPr>
            <p:cNvPr id="5" name="フリーフォーム 4"/>
            <p:cNvSpPr/>
            <p:nvPr/>
          </p:nvSpPr>
          <p:spPr>
            <a:xfrm>
              <a:off x="157010" y="1959699"/>
              <a:ext cx="3550386" cy="754932"/>
            </a:xfrm>
            <a:custGeom>
              <a:avLst/>
              <a:gdLst>
                <a:gd name="connsiteX0" fmla="*/ 0 w 3019425"/>
                <a:gd name="connsiteY0" fmla="*/ 781428 h 781428"/>
                <a:gd name="connsiteX1" fmla="*/ 1638300 w 3019425"/>
                <a:gd name="connsiteY1" fmla="*/ 378 h 781428"/>
                <a:gd name="connsiteX2" fmla="*/ 3019425 w 3019425"/>
                <a:gd name="connsiteY2" fmla="*/ 676653 h 781428"/>
                <a:gd name="connsiteX0" fmla="*/ 0 w 3019425"/>
                <a:gd name="connsiteY0" fmla="*/ 782895 h 782895"/>
                <a:gd name="connsiteX1" fmla="*/ 472606 w 3019425"/>
                <a:gd name="connsiteY1" fmla="*/ 487477 h 782895"/>
                <a:gd name="connsiteX2" fmla="*/ 1638300 w 3019425"/>
                <a:gd name="connsiteY2" fmla="*/ 1845 h 782895"/>
                <a:gd name="connsiteX3" fmla="*/ 3019425 w 3019425"/>
                <a:gd name="connsiteY3" fmla="*/ 678120 h 782895"/>
                <a:gd name="connsiteX0" fmla="*/ 0 w 3141952"/>
                <a:gd name="connsiteY0" fmla="*/ 639915 h 678120"/>
                <a:gd name="connsiteX1" fmla="*/ 595133 w 3141952"/>
                <a:gd name="connsiteY1" fmla="*/ 487477 h 678120"/>
                <a:gd name="connsiteX2" fmla="*/ 1760827 w 3141952"/>
                <a:gd name="connsiteY2" fmla="*/ 1845 h 678120"/>
                <a:gd name="connsiteX3" fmla="*/ 3141952 w 3141952"/>
                <a:gd name="connsiteY3" fmla="*/ 678120 h 678120"/>
                <a:gd name="connsiteX0" fmla="*/ 0 w 3141952"/>
                <a:gd name="connsiteY0" fmla="*/ 640379 h 678584"/>
                <a:gd name="connsiteX1" fmla="*/ 936459 w 3141952"/>
                <a:gd name="connsiteY1" fmla="*/ 468875 h 678584"/>
                <a:gd name="connsiteX2" fmla="*/ 1760827 w 3141952"/>
                <a:gd name="connsiteY2" fmla="*/ 2309 h 678584"/>
                <a:gd name="connsiteX3" fmla="*/ 3141952 w 3141952"/>
                <a:gd name="connsiteY3" fmla="*/ 678584 h 678584"/>
                <a:gd name="connsiteX0" fmla="*/ 0 w 3141952"/>
                <a:gd name="connsiteY0" fmla="*/ 564679 h 602884"/>
                <a:gd name="connsiteX1" fmla="*/ 936459 w 3141952"/>
                <a:gd name="connsiteY1" fmla="*/ 393175 h 602884"/>
                <a:gd name="connsiteX2" fmla="*/ 2163417 w 3141952"/>
                <a:gd name="connsiteY2" fmla="*/ 2855 h 602884"/>
                <a:gd name="connsiteX3" fmla="*/ 3141952 w 3141952"/>
                <a:gd name="connsiteY3" fmla="*/ 602884 h 602884"/>
                <a:gd name="connsiteX0" fmla="*/ 0 w 3141952"/>
                <a:gd name="connsiteY0" fmla="*/ 567508 h 605713"/>
                <a:gd name="connsiteX1" fmla="*/ 936459 w 3141952"/>
                <a:gd name="connsiteY1" fmla="*/ 396004 h 605713"/>
                <a:gd name="connsiteX2" fmla="*/ 2012951 w 3141952"/>
                <a:gd name="connsiteY2" fmla="*/ 2829 h 605713"/>
                <a:gd name="connsiteX3" fmla="*/ 3141952 w 3141952"/>
                <a:gd name="connsiteY3" fmla="*/ 605713 h 605713"/>
                <a:gd name="connsiteX0" fmla="*/ 0 w 3588481"/>
                <a:gd name="connsiteY0" fmla="*/ 567508 h 708567"/>
                <a:gd name="connsiteX1" fmla="*/ 936459 w 3588481"/>
                <a:gd name="connsiteY1" fmla="*/ 396004 h 708567"/>
                <a:gd name="connsiteX2" fmla="*/ 2012951 w 3588481"/>
                <a:gd name="connsiteY2" fmla="*/ 2829 h 708567"/>
                <a:gd name="connsiteX3" fmla="*/ 3588481 w 3588481"/>
                <a:gd name="connsiteY3" fmla="*/ 708567 h 708567"/>
                <a:gd name="connsiteX0" fmla="*/ 0 w 3588481"/>
                <a:gd name="connsiteY0" fmla="*/ 564692 h 705751"/>
                <a:gd name="connsiteX1" fmla="*/ 936459 w 3588481"/>
                <a:gd name="connsiteY1" fmla="*/ 393188 h 705751"/>
                <a:gd name="connsiteX2" fmla="*/ 2012951 w 3588481"/>
                <a:gd name="connsiteY2" fmla="*/ 13 h 705751"/>
                <a:gd name="connsiteX3" fmla="*/ 2987778 w 3588481"/>
                <a:gd name="connsiteY3" fmla="*/ 405768 h 705751"/>
                <a:gd name="connsiteX4" fmla="*/ 3588481 w 3588481"/>
                <a:gd name="connsiteY4" fmla="*/ 705751 h 705751"/>
                <a:gd name="connsiteX0" fmla="*/ 0 w 3588481"/>
                <a:gd name="connsiteY0" fmla="*/ 564692 h 705751"/>
                <a:gd name="connsiteX1" fmla="*/ 936459 w 3588481"/>
                <a:gd name="connsiteY1" fmla="*/ 393188 h 705751"/>
                <a:gd name="connsiteX2" fmla="*/ 2012951 w 3588481"/>
                <a:gd name="connsiteY2" fmla="*/ 13 h 705751"/>
                <a:gd name="connsiteX3" fmla="*/ 2935856 w 3588481"/>
                <a:gd name="connsiteY3" fmla="*/ 536673 h 705751"/>
                <a:gd name="connsiteX4" fmla="*/ 3588481 w 3588481"/>
                <a:gd name="connsiteY4" fmla="*/ 705751 h 705751"/>
                <a:gd name="connsiteX0" fmla="*/ 0 w 3588481"/>
                <a:gd name="connsiteY0" fmla="*/ 545991 h 687050"/>
                <a:gd name="connsiteX1" fmla="*/ 936459 w 3588481"/>
                <a:gd name="connsiteY1" fmla="*/ 374487 h 687050"/>
                <a:gd name="connsiteX2" fmla="*/ 1763726 w 3588481"/>
                <a:gd name="connsiteY2" fmla="*/ 12 h 687050"/>
                <a:gd name="connsiteX3" fmla="*/ 2935856 w 3588481"/>
                <a:gd name="connsiteY3" fmla="*/ 517972 h 687050"/>
                <a:gd name="connsiteX4" fmla="*/ 3588481 w 3588481"/>
                <a:gd name="connsiteY4" fmla="*/ 687050 h 687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88481" h="687050">
                  <a:moveTo>
                    <a:pt x="0" y="545991"/>
                  </a:moveTo>
                  <a:cubicBezTo>
                    <a:pt x="78768" y="496755"/>
                    <a:pt x="642505" y="465484"/>
                    <a:pt x="936459" y="374487"/>
                  </a:cubicBezTo>
                  <a:cubicBezTo>
                    <a:pt x="1230413" y="283490"/>
                    <a:pt x="1421840" y="-2085"/>
                    <a:pt x="1763726" y="12"/>
                  </a:cubicBezTo>
                  <a:cubicBezTo>
                    <a:pt x="2105612" y="2109"/>
                    <a:pt x="2673268" y="400349"/>
                    <a:pt x="2935856" y="517972"/>
                  </a:cubicBezTo>
                  <a:cubicBezTo>
                    <a:pt x="3198444" y="635595"/>
                    <a:pt x="3488364" y="637053"/>
                    <a:pt x="3588481" y="68705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grpSp>
          <p:nvGrpSpPr>
            <p:cNvPr id="6" name="グループ化 5"/>
            <p:cNvGrpSpPr/>
            <p:nvPr/>
          </p:nvGrpSpPr>
          <p:grpSpPr>
            <a:xfrm>
              <a:off x="1557970" y="2868038"/>
              <a:ext cx="665530" cy="294154"/>
              <a:chOff x="1537265" y="821501"/>
              <a:chExt cx="719455" cy="264371"/>
            </a:xfrm>
          </p:grpSpPr>
          <p:sp>
            <p:nvSpPr>
              <p:cNvPr id="16" name="正方形/長方形 15"/>
              <p:cNvSpPr/>
              <p:nvPr/>
            </p:nvSpPr>
            <p:spPr>
              <a:xfrm>
                <a:off x="1537265" y="821501"/>
                <a:ext cx="719455" cy="264371"/>
              </a:xfrm>
              <a:prstGeom prst="rect">
                <a:avLst/>
              </a:prstGeom>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a:latin typeface="Tahoma" pitchFamily="34" charset="0"/>
                    <a:ea typeface="Tahoma" pitchFamily="34" charset="0"/>
                    <a:cs typeface="Tahoma" pitchFamily="34" charset="0"/>
                  </a:rPr>
                  <a:t> </a:t>
                </a:r>
                <a:endParaRPr lang="ja-JP" altLang="en-US" sz="1100" kern="100">
                  <a:latin typeface="Tahoma" pitchFamily="34" charset="0"/>
                  <a:ea typeface="ＭＳ 明朝"/>
                  <a:cs typeface="Tahoma" pitchFamily="34" charset="0"/>
                </a:endParaRPr>
              </a:p>
            </p:txBody>
          </p:sp>
          <p:sp>
            <p:nvSpPr>
              <p:cNvPr id="17" name="フローチャート : 論理積ゲート 16"/>
              <p:cNvSpPr/>
              <p:nvPr/>
            </p:nvSpPr>
            <p:spPr>
              <a:xfrm rot="5400000" flipH="1">
                <a:off x="1859617" y="883431"/>
                <a:ext cx="97065" cy="116751"/>
              </a:xfrm>
              <a:prstGeom prst="flowChartDelay">
                <a:avLst/>
              </a:prstGeo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grpSp>
        <p:sp>
          <p:nvSpPr>
            <p:cNvPr id="7" name="正方形/長方形 6"/>
            <p:cNvSpPr/>
            <p:nvPr/>
          </p:nvSpPr>
          <p:spPr>
            <a:xfrm rot="17880000">
              <a:off x="1007264" y="2222612"/>
              <a:ext cx="52430" cy="1160033"/>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cxnSp>
          <p:nvCxnSpPr>
            <p:cNvPr id="8" name="直線コネクタ 7"/>
            <p:cNvCxnSpPr/>
            <p:nvPr/>
          </p:nvCxnSpPr>
          <p:spPr>
            <a:xfrm>
              <a:off x="271553" y="2486507"/>
              <a:ext cx="66553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9" name="直線コネクタ 8"/>
            <p:cNvCxnSpPr/>
            <p:nvPr/>
          </p:nvCxnSpPr>
          <p:spPr>
            <a:xfrm flipV="1">
              <a:off x="932383" y="2391125"/>
              <a:ext cx="59006" cy="97117"/>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10" name="直線コネクタ 9"/>
            <p:cNvCxnSpPr/>
            <p:nvPr/>
          </p:nvCxnSpPr>
          <p:spPr>
            <a:xfrm flipV="1">
              <a:off x="227497" y="2486507"/>
              <a:ext cx="45083" cy="8456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1" name="正方形/長方形 10"/>
            <p:cNvSpPr/>
            <p:nvPr/>
          </p:nvSpPr>
          <p:spPr>
            <a:xfrm rot="5400000">
              <a:off x="1378372" y="2762802"/>
              <a:ext cx="40056" cy="320872"/>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12" name="テキスト ボックス 53"/>
            <p:cNvSpPr txBox="1"/>
            <p:nvPr/>
          </p:nvSpPr>
          <p:spPr>
            <a:xfrm>
              <a:off x="157010" y="2772656"/>
              <a:ext cx="1211817" cy="49175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DH/AT</a:t>
              </a:r>
              <a:endParaRPr lang="ja-JP" altLang="en-US" sz="1100" dirty="0">
                <a:latin typeface="Tahoma" pitchFamily="34" charset="0"/>
                <a:cs typeface="Tahoma" pitchFamily="34" charset="0"/>
              </a:endParaRPr>
            </a:p>
            <a:p>
              <a:pPr algn="just" fontAlgn="base"/>
              <a:r>
                <a:rPr lang="en-US" sz="1100" dirty="0">
                  <a:solidFill>
                    <a:srgbClr val="000000"/>
                  </a:solidFill>
                  <a:latin typeface="Tahoma" pitchFamily="34" charset="0"/>
                  <a:ea typeface="Tahoma" pitchFamily="34" charset="0"/>
                  <a:cs typeface="Tahoma" pitchFamily="34" charset="0"/>
                </a:rPr>
                <a:t>W11m Grad7%</a:t>
              </a:r>
              <a:endParaRPr lang="ja-JP" altLang="en-US" sz="1100" dirty="0">
                <a:latin typeface="Tahoma" pitchFamily="34" charset="0"/>
                <a:cs typeface="Tahoma" pitchFamily="34" charset="0"/>
              </a:endParaRPr>
            </a:p>
          </p:txBody>
        </p:sp>
        <p:sp>
          <p:nvSpPr>
            <p:cNvPr id="13" name="テキスト ボックス 59"/>
            <p:cNvSpPr txBox="1"/>
            <p:nvPr/>
          </p:nvSpPr>
          <p:spPr>
            <a:xfrm>
              <a:off x="139387" y="2095349"/>
              <a:ext cx="85200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Assembly</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14" name="テキスト ボックス 157"/>
            <p:cNvSpPr txBox="1"/>
            <p:nvPr/>
          </p:nvSpPr>
          <p:spPr>
            <a:xfrm>
              <a:off x="1671922" y="31391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a:solidFill>
                    <a:srgbClr val="000000"/>
                  </a:solidFill>
                  <a:latin typeface="Tahoma" pitchFamily="34" charset="0"/>
                  <a:ea typeface="Tahoma" pitchFamily="34" charset="0"/>
                  <a:cs typeface="Tahoma" pitchFamily="34" charset="0"/>
                </a:rPr>
                <a:t>D/H</a:t>
              </a:r>
              <a:endParaRPr lang="ja-JP" altLang="en-US" sz="1100" dirty="0">
                <a:latin typeface="Tahoma" pitchFamily="34" charset="0"/>
                <a:cs typeface="Tahoma" pitchFamily="34" charset="0"/>
              </a:endParaRPr>
            </a:p>
          </p:txBody>
        </p:sp>
        <p:grpSp>
          <p:nvGrpSpPr>
            <p:cNvPr id="22" name="グループ化 21"/>
            <p:cNvGrpSpPr/>
            <p:nvPr/>
          </p:nvGrpSpPr>
          <p:grpSpPr>
            <a:xfrm>
              <a:off x="2279164" y="2961018"/>
              <a:ext cx="492871" cy="121298"/>
              <a:chOff x="2351082" y="3432226"/>
              <a:chExt cx="492871" cy="121298"/>
            </a:xfrm>
          </p:grpSpPr>
          <p:sp>
            <p:nvSpPr>
              <p:cNvPr id="18" name="フローチャート : 論理積ゲート 17"/>
              <p:cNvSpPr/>
              <p:nvPr/>
            </p:nvSpPr>
            <p:spPr>
              <a:xfrm rot="5400000" flipH="1">
                <a:off x="2351082"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19" name="フローチャート : 論理積ゲート 18"/>
              <p:cNvSpPr/>
              <p:nvPr/>
            </p:nvSpPr>
            <p:spPr>
              <a:xfrm rot="5400000" flipH="1">
                <a:off x="2735953"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20" name="正方形/長方形 19"/>
              <p:cNvSpPr/>
              <p:nvPr/>
            </p:nvSpPr>
            <p:spPr>
              <a:xfrm>
                <a:off x="2417986" y="3463524"/>
                <a:ext cx="360000" cy="9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grpSp>
        <p:sp>
          <p:nvSpPr>
            <p:cNvPr id="21" name="正方形/長方形 20"/>
            <p:cNvSpPr/>
            <p:nvPr/>
          </p:nvSpPr>
          <p:spPr>
            <a:xfrm rot="2940000" flipH="1">
              <a:off x="2978498" y="2521470"/>
              <a:ext cx="36000" cy="576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23" name="テキスト ボックス 157"/>
            <p:cNvSpPr txBox="1"/>
            <p:nvPr/>
          </p:nvSpPr>
          <p:spPr>
            <a:xfrm>
              <a:off x="2295034" y="31391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a:t>
              </a:r>
              <a:endParaRPr lang="ja-JP" altLang="en-US" sz="1100" dirty="0">
                <a:latin typeface="Tahoma" pitchFamily="34" charset="0"/>
                <a:cs typeface="Tahoma" pitchFamily="34" charset="0"/>
              </a:endParaRPr>
            </a:p>
          </p:txBody>
        </p:sp>
        <p:grpSp>
          <p:nvGrpSpPr>
            <p:cNvPr id="27" name="グループ化 26"/>
            <p:cNvGrpSpPr/>
            <p:nvPr/>
          </p:nvGrpSpPr>
          <p:grpSpPr>
            <a:xfrm flipH="1">
              <a:off x="3041246" y="2534688"/>
              <a:ext cx="676424" cy="179943"/>
              <a:chOff x="4367983" y="2862333"/>
              <a:chExt cx="763892" cy="179943"/>
            </a:xfrm>
          </p:grpSpPr>
          <p:cxnSp>
            <p:nvCxnSpPr>
              <p:cNvPr id="24" name="直線コネクタ 23"/>
              <p:cNvCxnSpPr/>
              <p:nvPr/>
            </p:nvCxnSpPr>
            <p:spPr>
              <a:xfrm>
                <a:off x="4412039" y="2957715"/>
                <a:ext cx="66553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5" name="直線コネクタ 24"/>
              <p:cNvCxnSpPr/>
              <p:nvPr/>
            </p:nvCxnSpPr>
            <p:spPr>
              <a:xfrm flipV="1">
                <a:off x="5072869" y="2862333"/>
                <a:ext cx="59006" cy="97117"/>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線コネクタ 25"/>
              <p:cNvCxnSpPr/>
              <p:nvPr/>
            </p:nvCxnSpPr>
            <p:spPr>
              <a:xfrm flipV="1">
                <a:off x="4367983" y="2957715"/>
                <a:ext cx="45083" cy="8456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grpSp>
        <p:sp>
          <p:nvSpPr>
            <p:cNvPr id="28" name="テキスト ボックス 59"/>
            <p:cNvSpPr txBox="1"/>
            <p:nvPr/>
          </p:nvSpPr>
          <p:spPr>
            <a:xfrm>
              <a:off x="2996497" y="2208363"/>
              <a:ext cx="979601"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Surface</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29" name="テキスト ボックス 53"/>
            <p:cNvSpPr txBox="1"/>
            <p:nvPr/>
          </p:nvSpPr>
          <p:spPr>
            <a:xfrm>
              <a:off x="2880388" y="2772656"/>
              <a:ext cx="1211817" cy="49175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a:t>
              </a:r>
              <a:r>
                <a:rPr lang="en-US" sz="1100" dirty="0">
                  <a:solidFill>
                    <a:srgbClr val="000000"/>
                  </a:solidFill>
                  <a:latin typeface="Tahoma" pitchFamily="34" charset="0"/>
                  <a:ea typeface="Tahoma" pitchFamily="34" charset="0"/>
                  <a:cs typeface="Tahoma" pitchFamily="34" charset="0"/>
                </a:rPr>
                <a:t>AT</a:t>
              </a:r>
              <a:endParaRPr lang="ja-JP" altLang="en-US" sz="1100" dirty="0">
                <a:latin typeface="Tahoma" pitchFamily="34" charset="0"/>
                <a:cs typeface="Tahoma" pitchFamily="34" charset="0"/>
              </a:endParaRPr>
            </a:p>
            <a:p>
              <a:pPr algn="just" fontAlgn="base"/>
              <a:r>
                <a:rPr lang="en-US" sz="1100" dirty="0" smtClean="0">
                  <a:solidFill>
                    <a:srgbClr val="000000"/>
                  </a:solidFill>
                  <a:latin typeface="Tahoma" pitchFamily="34" charset="0"/>
                  <a:ea typeface="Tahoma" pitchFamily="34" charset="0"/>
                  <a:cs typeface="Tahoma" pitchFamily="34" charset="0"/>
                </a:rPr>
                <a:t>W8m Grad10%</a:t>
              </a:r>
              <a:endParaRPr lang="ja-JP" altLang="en-US" sz="1100" dirty="0">
                <a:latin typeface="Tahoma" pitchFamily="34" charset="0"/>
                <a:cs typeface="Tahoma" pitchFamily="34" charset="0"/>
              </a:endParaRPr>
            </a:p>
          </p:txBody>
        </p:sp>
      </p:grpSp>
      <p:grpSp>
        <p:nvGrpSpPr>
          <p:cNvPr id="118" name="グループ化 117"/>
          <p:cNvGrpSpPr/>
          <p:nvPr/>
        </p:nvGrpSpPr>
        <p:grpSpPr>
          <a:xfrm>
            <a:off x="279680" y="4397626"/>
            <a:ext cx="3706074" cy="1432176"/>
            <a:chOff x="5180882" y="1700766"/>
            <a:chExt cx="3706074" cy="1432176"/>
          </a:xfrm>
        </p:grpSpPr>
        <p:sp>
          <p:nvSpPr>
            <p:cNvPr id="114" name="正方形/長方形 113"/>
            <p:cNvSpPr/>
            <p:nvPr/>
          </p:nvSpPr>
          <p:spPr>
            <a:xfrm>
              <a:off x="6684285" y="2188431"/>
              <a:ext cx="36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sp>
          <p:nvSpPr>
            <p:cNvPr id="90" name="フリーフォーム 89"/>
            <p:cNvSpPr/>
            <p:nvPr/>
          </p:nvSpPr>
          <p:spPr>
            <a:xfrm>
              <a:off x="5180882" y="1700766"/>
              <a:ext cx="3706074" cy="610210"/>
            </a:xfrm>
            <a:custGeom>
              <a:avLst/>
              <a:gdLst>
                <a:gd name="connsiteX0" fmla="*/ 0 w 3019425"/>
                <a:gd name="connsiteY0" fmla="*/ 781428 h 781428"/>
                <a:gd name="connsiteX1" fmla="*/ 1638300 w 3019425"/>
                <a:gd name="connsiteY1" fmla="*/ 378 h 781428"/>
                <a:gd name="connsiteX2" fmla="*/ 3019425 w 3019425"/>
                <a:gd name="connsiteY2" fmla="*/ 676653 h 781428"/>
                <a:gd name="connsiteX0" fmla="*/ 0 w 3019425"/>
                <a:gd name="connsiteY0" fmla="*/ 782895 h 782895"/>
                <a:gd name="connsiteX1" fmla="*/ 472606 w 3019425"/>
                <a:gd name="connsiteY1" fmla="*/ 487477 h 782895"/>
                <a:gd name="connsiteX2" fmla="*/ 1638300 w 3019425"/>
                <a:gd name="connsiteY2" fmla="*/ 1845 h 782895"/>
                <a:gd name="connsiteX3" fmla="*/ 3019425 w 3019425"/>
                <a:gd name="connsiteY3" fmla="*/ 678120 h 782895"/>
                <a:gd name="connsiteX0" fmla="*/ 0 w 3141952"/>
                <a:gd name="connsiteY0" fmla="*/ 639915 h 678120"/>
                <a:gd name="connsiteX1" fmla="*/ 595133 w 3141952"/>
                <a:gd name="connsiteY1" fmla="*/ 487477 h 678120"/>
                <a:gd name="connsiteX2" fmla="*/ 1760827 w 3141952"/>
                <a:gd name="connsiteY2" fmla="*/ 1845 h 678120"/>
                <a:gd name="connsiteX3" fmla="*/ 3141952 w 3141952"/>
                <a:gd name="connsiteY3" fmla="*/ 678120 h 678120"/>
                <a:gd name="connsiteX0" fmla="*/ 0 w 3141952"/>
                <a:gd name="connsiteY0" fmla="*/ 640379 h 678584"/>
                <a:gd name="connsiteX1" fmla="*/ 936459 w 3141952"/>
                <a:gd name="connsiteY1" fmla="*/ 468875 h 678584"/>
                <a:gd name="connsiteX2" fmla="*/ 1760827 w 3141952"/>
                <a:gd name="connsiteY2" fmla="*/ 2309 h 678584"/>
                <a:gd name="connsiteX3" fmla="*/ 3141952 w 3141952"/>
                <a:gd name="connsiteY3" fmla="*/ 678584 h 678584"/>
                <a:gd name="connsiteX0" fmla="*/ 0 w 3141952"/>
                <a:gd name="connsiteY0" fmla="*/ 564679 h 602884"/>
                <a:gd name="connsiteX1" fmla="*/ 936459 w 3141952"/>
                <a:gd name="connsiteY1" fmla="*/ 393175 h 602884"/>
                <a:gd name="connsiteX2" fmla="*/ 2163417 w 3141952"/>
                <a:gd name="connsiteY2" fmla="*/ 2855 h 602884"/>
                <a:gd name="connsiteX3" fmla="*/ 3141952 w 3141952"/>
                <a:gd name="connsiteY3" fmla="*/ 602884 h 602884"/>
                <a:gd name="connsiteX0" fmla="*/ 0 w 3141952"/>
                <a:gd name="connsiteY0" fmla="*/ 567508 h 605713"/>
                <a:gd name="connsiteX1" fmla="*/ 936459 w 3141952"/>
                <a:gd name="connsiteY1" fmla="*/ 396004 h 605713"/>
                <a:gd name="connsiteX2" fmla="*/ 2012951 w 3141952"/>
                <a:gd name="connsiteY2" fmla="*/ 2829 h 605713"/>
                <a:gd name="connsiteX3" fmla="*/ 3141952 w 3141952"/>
                <a:gd name="connsiteY3" fmla="*/ 605713 h 605713"/>
                <a:gd name="connsiteX0" fmla="*/ 0 w 3588481"/>
                <a:gd name="connsiteY0" fmla="*/ 567508 h 708567"/>
                <a:gd name="connsiteX1" fmla="*/ 936459 w 3588481"/>
                <a:gd name="connsiteY1" fmla="*/ 396004 h 708567"/>
                <a:gd name="connsiteX2" fmla="*/ 2012951 w 3588481"/>
                <a:gd name="connsiteY2" fmla="*/ 2829 h 708567"/>
                <a:gd name="connsiteX3" fmla="*/ 3588481 w 3588481"/>
                <a:gd name="connsiteY3" fmla="*/ 708567 h 708567"/>
                <a:gd name="connsiteX0" fmla="*/ 0 w 3588481"/>
                <a:gd name="connsiteY0" fmla="*/ 564692 h 705751"/>
                <a:gd name="connsiteX1" fmla="*/ 936459 w 3588481"/>
                <a:gd name="connsiteY1" fmla="*/ 393188 h 705751"/>
                <a:gd name="connsiteX2" fmla="*/ 2012951 w 3588481"/>
                <a:gd name="connsiteY2" fmla="*/ 13 h 705751"/>
                <a:gd name="connsiteX3" fmla="*/ 2987778 w 3588481"/>
                <a:gd name="connsiteY3" fmla="*/ 405768 h 705751"/>
                <a:gd name="connsiteX4" fmla="*/ 3588481 w 3588481"/>
                <a:gd name="connsiteY4" fmla="*/ 705751 h 705751"/>
                <a:gd name="connsiteX0" fmla="*/ 0 w 3588481"/>
                <a:gd name="connsiteY0" fmla="*/ 564692 h 705751"/>
                <a:gd name="connsiteX1" fmla="*/ 936459 w 3588481"/>
                <a:gd name="connsiteY1" fmla="*/ 393188 h 705751"/>
                <a:gd name="connsiteX2" fmla="*/ 2012951 w 3588481"/>
                <a:gd name="connsiteY2" fmla="*/ 13 h 705751"/>
                <a:gd name="connsiteX3" fmla="*/ 2935856 w 3588481"/>
                <a:gd name="connsiteY3" fmla="*/ 536673 h 705751"/>
                <a:gd name="connsiteX4" fmla="*/ 3588481 w 3588481"/>
                <a:gd name="connsiteY4" fmla="*/ 705751 h 705751"/>
                <a:gd name="connsiteX0" fmla="*/ 0 w 3588481"/>
                <a:gd name="connsiteY0" fmla="*/ 545991 h 687050"/>
                <a:gd name="connsiteX1" fmla="*/ 936459 w 3588481"/>
                <a:gd name="connsiteY1" fmla="*/ 374487 h 687050"/>
                <a:gd name="connsiteX2" fmla="*/ 1763726 w 3588481"/>
                <a:gd name="connsiteY2" fmla="*/ 12 h 687050"/>
                <a:gd name="connsiteX3" fmla="*/ 2935856 w 3588481"/>
                <a:gd name="connsiteY3" fmla="*/ 517972 h 687050"/>
                <a:gd name="connsiteX4" fmla="*/ 3588481 w 3588481"/>
                <a:gd name="connsiteY4" fmla="*/ 687050 h 687050"/>
                <a:gd name="connsiteX0" fmla="*/ 0 w 2935856"/>
                <a:gd name="connsiteY0" fmla="*/ 545991 h 545991"/>
                <a:gd name="connsiteX1" fmla="*/ 936459 w 2935856"/>
                <a:gd name="connsiteY1" fmla="*/ 374487 h 545991"/>
                <a:gd name="connsiteX2" fmla="*/ 1763726 w 2935856"/>
                <a:gd name="connsiteY2" fmla="*/ 12 h 545991"/>
                <a:gd name="connsiteX3" fmla="*/ 2935856 w 2935856"/>
                <a:gd name="connsiteY3" fmla="*/ 517972 h 545991"/>
                <a:gd name="connsiteX0" fmla="*/ 0 w 2935856"/>
                <a:gd name="connsiteY0" fmla="*/ 545991 h 545991"/>
                <a:gd name="connsiteX1" fmla="*/ 236105 w 2935856"/>
                <a:gd name="connsiteY1" fmla="*/ 500084 h 545991"/>
                <a:gd name="connsiteX2" fmla="*/ 936459 w 2935856"/>
                <a:gd name="connsiteY2" fmla="*/ 374487 h 545991"/>
                <a:gd name="connsiteX3" fmla="*/ 1763726 w 2935856"/>
                <a:gd name="connsiteY3" fmla="*/ 12 h 545991"/>
                <a:gd name="connsiteX4" fmla="*/ 2935856 w 2935856"/>
                <a:gd name="connsiteY4" fmla="*/ 517972 h 545991"/>
                <a:gd name="connsiteX0" fmla="*/ 0 w 3943143"/>
                <a:gd name="connsiteY0" fmla="*/ 555341 h 555341"/>
                <a:gd name="connsiteX1" fmla="*/ 1243392 w 3943143"/>
                <a:gd name="connsiteY1" fmla="*/ 500084 h 555341"/>
                <a:gd name="connsiteX2" fmla="*/ 1943746 w 3943143"/>
                <a:gd name="connsiteY2" fmla="*/ 374487 h 555341"/>
                <a:gd name="connsiteX3" fmla="*/ 2771013 w 3943143"/>
                <a:gd name="connsiteY3" fmla="*/ 12 h 555341"/>
                <a:gd name="connsiteX4" fmla="*/ 3943143 w 3943143"/>
                <a:gd name="connsiteY4" fmla="*/ 517972 h 555341"/>
                <a:gd name="connsiteX0" fmla="*/ 0 w 3745839"/>
                <a:gd name="connsiteY0" fmla="*/ 555341 h 555341"/>
                <a:gd name="connsiteX1" fmla="*/ 1243392 w 3745839"/>
                <a:gd name="connsiteY1" fmla="*/ 500084 h 555341"/>
                <a:gd name="connsiteX2" fmla="*/ 1943746 w 3745839"/>
                <a:gd name="connsiteY2" fmla="*/ 374487 h 555341"/>
                <a:gd name="connsiteX3" fmla="*/ 2771013 w 3745839"/>
                <a:gd name="connsiteY3" fmla="*/ 12 h 555341"/>
                <a:gd name="connsiteX4" fmla="*/ 3745839 w 3745839"/>
                <a:gd name="connsiteY4" fmla="*/ 340316 h 555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5839" h="555341">
                  <a:moveTo>
                    <a:pt x="0" y="555341"/>
                  </a:moveTo>
                  <a:cubicBezTo>
                    <a:pt x="39351" y="547690"/>
                    <a:pt x="1087316" y="528668"/>
                    <a:pt x="1243392" y="500084"/>
                  </a:cubicBezTo>
                  <a:cubicBezTo>
                    <a:pt x="1399468" y="471500"/>
                    <a:pt x="1689143" y="457832"/>
                    <a:pt x="1943746" y="374487"/>
                  </a:cubicBezTo>
                  <a:cubicBezTo>
                    <a:pt x="2198349" y="291142"/>
                    <a:pt x="2429127" y="-2085"/>
                    <a:pt x="2771013" y="12"/>
                  </a:cubicBezTo>
                  <a:cubicBezTo>
                    <a:pt x="3112899" y="2109"/>
                    <a:pt x="3483251" y="222693"/>
                    <a:pt x="3745839" y="34031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grpSp>
          <p:nvGrpSpPr>
            <p:cNvPr id="91" name="グループ化 90"/>
            <p:cNvGrpSpPr/>
            <p:nvPr/>
          </p:nvGrpSpPr>
          <p:grpSpPr>
            <a:xfrm>
              <a:off x="6555239" y="2629653"/>
              <a:ext cx="665530" cy="294154"/>
              <a:chOff x="1537265" y="821501"/>
              <a:chExt cx="719455" cy="264371"/>
            </a:xfrm>
          </p:grpSpPr>
          <p:sp>
            <p:nvSpPr>
              <p:cNvPr id="92" name="正方形/長方形 91"/>
              <p:cNvSpPr/>
              <p:nvPr/>
            </p:nvSpPr>
            <p:spPr>
              <a:xfrm>
                <a:off x="1537265" y="821501"/>
                <a:ext cx="719455" cy="264371"/>
              </a:xfrm>
              <a:prstGeom prst="rect">
                <a:avLst/>
              </a:prstGeom>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a:latin typeface="Tahoma" pitchFamily="34" charset="0"/>
                    <a:ea typeface="Tahoma" pitchFamily="34" charset="0"/>
                    <a:cs typeface="Tahoma" pitchFamily="34" charset="0"/>
                  </a:rPr>
                  <a:t> </a:t>
                </a:r>
                <a:endParaRPr lang="ja-JP" altLang="en-US" sz="1100" kern="100">
                  <a:latin typeface="Tahoma" pitchFamily="34" charset="0"/>
                  <a:ea typeface="ＭＳ 明朝"/>
                  <a:cs typeface="Tahoma" pitchFamily="34" charset="0"/>
                </a:endParaRPr>
              </a:p>
            </p:txBody>
          </p:sp>
          <p:sp>
            <p:nvSpPr>
              <p:cNvPr id="93" name="フローチャート : 論理積ゲート 92"/>
              <p:cNvSpPr/>
              <p:nvPr/>
            </p:nvSpPr>
            <p:spPr>
              <a:xfrm rot="5400000" flipH="1">
                <a:off x="1859617" y="883431"/>
                <a:ext cx="97065" cy="116751"/>
              </a:xfrm>
              <a:prstGeom prst="flowChartDelay">
                <a:avLst/>
              </a:prstGeo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grpSp>
        <p:cxnSp>
          <p:nvCxnSpPr>
            <p:cNvPr id="94" name="直線コネクタ 93"/>
            <p:cNvCxnSpPr/>
            <p:nvPr/>
          </p:nvCxnSpPr>
          <p:spPr>
            <a:xfrm>
              <a:off x="6062402" y="2268795"/>
              <a:ext cx="504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95" name="直線コネクタ 94"/>
            <p:cNvCxnSpPr/>
            <p:nvPr/>
          </p:nvCxnSpPr>
          <p:spPr>
            <a:xfrm flipV="1">
              <a:off x="7153489" y="2081039"/>
              <a:ext cx="72000" cy="10800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96" name="直線コネクタ 95"/>
            <p:cNvCxnSpPr/>
            <p:nvPr/>
          </p:nvCxnSpPr>
          <p:spPr>
            <a:xfrm flipV="1">
              <a:off x="6561617" y="2186696"/>
              <a:ext cx="45083" cy="8456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97" name="正方形/長方形 96"/>
            <p:cNvSpPr/>
            <p:nvPr/>
          </p:nvSpPr>
          <p:spPr>
            <a:xfrm rot="3720000" flipH="1">
              <a:off x="7385071" y="2650421"/>
              <a:ext cx="36000" cy="360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98" name="テキスト ボックス 59"/>
            <p:cNvSpPr txBox="1"/>
            <p:nvPr/>
          </p:nvSpPr>
          <p:spPr>
            <a:xfrm>
              <a:off x="6671335" y="1763003"/>
              <a:ext cx="85200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Assembly</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99" name="テキスト ボックス 157"/>
            <p:cNvSpPr txBox="1"/>
            <p:nvPr/>
          </p:nvSpPr>
          <p:spPr>
            <a:xfrm>
              <a:off x="6669191" y="2900729"/>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a:solidFill>
                    <a:srgbClr val="000000"/>
                  </a:solidFill>
                  <a:latin typeface="Tahoma" pitchFamily="34" charset="0"/>
                  <a:ea typeface="Tahoma" pitchFamily="34" charset="0"/>
                  <a:cs typeface="Tahoma" pitchFamily="34" charset="0"/>
                </a:rPr>
                <a:t>D/H</a:t>
              </a:r>
              <a:endParaRPr lang="ja-JP" altLang="en-US" sz="1100" dirty="0">
                <a:latin typeface="Tahoma" pitchFamily="34" charset="0"/>
                <a:cs typeface="Tahoma" pitchFamily="34" charset="0"/>
              </a:endParaRPr>
            </a:p>
          </p:txBody>
        </p:sp>
        <p:grpSp>
          <p:nvGrpSpPr>
            <p:cNvPr id="100" name="グループ化 99"/>
            <p:cNvGrpSpPr/>
            <p:nvPr/>
          </p:nvGrpSpPr>
          <p:grpSpPr>
            <a:xfrm>
              <a:off x="7276433" y="2722633"/>
              <a:ext cx="492871" cy="121298"/>
              <a:chOff x="2351082" y="3432226"/>
              <a:chExt cx="492871" cy="121298"/>
            </a:xfrm>
          </p:grpSpPr>
          <p:sp>
            <p:nvSpPr>
              <p:cNvPr id="101" name="フローチャート : 論理積ゲート 100"/>
              <p:cNvSpPr/>
              <p:nvPr/>
            </p:nvSpPr>
            <p:spPr>
              <a:xfrm rot="5400000" flipH="1">
                <a:off x="2351082"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102" name="フローチャート : 論理積ゲート 101"/>
              <p:cNvSpPr/>
              <p:nvPr/>
            </p:nvSpPr>
            <p:spPr>
              <a:xfrm rot="5400000" flipH="1">
                <a:off x="2735953"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103" name="正方形/長方形 102"/>
              <p:cNvSpPr/>
              <p:nvPr/>
            </p:nvSpPr>
            <p:spPr>
              <a:xfrm>
                <a:off x="2417986" y="3463524"/>
                <a:ext cx="360000" cy="9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grpSp>
        <p:sp>
          <p:nvSpPr>
            <p:cNvPr id="104" name="テキスト ボックス 157"/>
            <p:cNvSpPr txBox="1"/>
            <p:nvPr/>
          </p:nvSpPr>
          <p:spPr>
            <a:xfrm>
              <a:off x="7292303" y="2900729"/>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a:t>
              </a:r>
              <a:endParaRPr lang="ja-JP" altLang="en-US" sz="1100" dirty="0">
                <a:latin typeface="Tahoma" pitchFamily="34" charset="0"/>
                <a:cs typeface="Tahoma" pitchFamily="34" charset="0"/>
              </a:endParaRPr>
            </a:p>
          </p:txBody>
        </p:sp>
        <p:sp>
          <p:nvSpPr>
            <p:cNvPr id="105" name="テキスト ボックス 59"/>
            <p:cNvSpPr txBox="1"/>
            <p:nvPr/>
          </p:nvSpPr>
          <p:spPr>
            <a:xfrm>
              <a:off x="5681609" y="1831708"/>
              <a:ext cx="97138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a:t>
              </a:r>
            </a:p>
            <a:p>
              <a:pPr algn="just" fontAlgn="base"/>
              <a:r>
                <a:rPr lang="en-US" sz="1100" dirty="0" smtClean="0">
                  <a:solidFill>
                    <a:srgbClr val="000000"/>
                  </a:solidFill>
                  <a:latin typeface="Tahoma" pitchFamily="34" charset="0"/>
                  <a:ea typeface="Tahoma" pitchFamily="34" charset="0"/>
                  <a:cs typeface="Tahoma" pitchFamily="34" charset="0"/>
                </a:rPr>
                <a:t>Surface </a:t>
              </a:r>
              <a:r>
                <a:rPr lang="en-US" sz="1100" dirty="0" err="1" smtClean="0">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106" name="テキスト ボックス 53"/>
            <p:cNvSpPr txBox="1"/>
            <p:nvPr/>
          </p:nvSpPr>
          <p:spPr>
            <a:xfrm>
              <a:off x="7330433" y="2237171"/>
              <a:ext cx="1556523" cy="49175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DR/AT</a:t>
              </a:r>
              <a:endParaRPr lang="ja-JP" altLang="en-US" sz="1100" dirty="0">
                <a:latin typeface="Tahoma" pitchFamily="34" charset="0"/>
                <a:cs typeface="Tahoma" pitchFamily="34" charset="0"/>
              </a:endParaRPr>
            </a:p>
            <a:p>
              <a:pPr algn="just" fontAlgn="base"/>
              <a:r>
                <a:rPr lang="en-US" sz="1100" dirty="0" smtClean="0">
                  <a:solidFill>
                    <a:srgbClr val="000000"/>
                  </a:solidFill>
                  <a:latin typeface="Tahoma" pitchFamily="34" charset="0"/>
                  <a:ea typeface="Tahoma" pitchFamily="34" charset="0"/>
                  <a:cs typeface="Tahoma" pitchFamily="34" charset="0"/>
                </a:rPr>
                <a:t>W8m Grad10%</a:t>
              </a:r>
              <a:endParaRPr lang="ja-JP" altLang="en-US" sz="1100" dirty="0">
                <a:latin typeface="Tahoma" pitchFamily="34" charset="0"/>
                <a:cs typeface="Tahoma" pitchFamily="34" charset="0"/>
              </a:endParaRPr>
            </a:p>
          </p:txBody>
        </p:sp>
        <p:sp>
          <p:nvSpPr>
            <p:cNvPr id="107" name="正方形/長方形 106"/>
            <p:cNvSpPr/>
            <p:nvPr/>
          </p:nvSpPr>
          <p:spPr>
            <a:xfrm>
              <a:off x="7091367" y="2188431"/>
              <a:ext cx="36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cxnSp>
          <p:nvCxnSpPr>
            <p:cNvPr id="108" name="直線コネクタ 107"/>
            <p:cNvCxnSpPr/>
            <p:nvPr/>
          </p:nvCxnSpPr>
          <p:spPr>
            <a:xfrm>
              <a:off x="6600973" y="2188431"/>
              <a:ext cx="576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109" name="正方形/長方形 108"/>
            <p:cNvSpPr/>
            <p:nvPr/>
          </p:nvSpPr>
          <p:spPr>
            <a:xfrm>
              <a:off x="6813456" y="2188431"/>
              <a:ext cx="144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sp>
          <p:nvSpPr>
            <p:cNvPr id="110" name="正方形/長方形 109"/>
            <p:cNvSpPr/>
            <p:nvPr/>
          </p:nvSpPr>
          <p:spPr>
            <a:xfrm rot="17880000">
              <a:off x="7067294" y="1943992"/>
              <a:ext cx="36000" cy="1116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115" name="テキスト ボックス 157"/>
            <p:cNvSpPr txBox="1"/>
            <p:nvPr/>
          </p:nvSpPr>
          <p:spPr>
            <a:xfrm>
              <a:off x="7079121" y="2121473"/>
              <a:ext cx="686895" cy="2313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UT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sp>
          <p:nvSpPr>
            <p:cNvPr id="116" name="テキスト ボックス 157"/>
            <p:cNvSpPr txBox="1"/>
            <p:nvPr/>
          </p:nvSpPr>
          <p:spPr>
            <a:xfrm>
              <a:off x="5958991" y="2384608"/>
              <a:ext cx="800605" cy="24338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Second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grpSp>
      <p:grpSp>
        <p:nvGrpSpPr>
          <p:cNvPr id="117" name="グループ化 116"/>
          <p:cNvGrpSpPr/>
          <p:nvPr/>
        </p:nvGrpSpPr>
        <p:grpSpPr>
          <a:xfrm>
            <a:off x="4859582" y="1431780"/>
            <a:ext cx="3732677" cy="1432176"/>
            <a:chOff x="171312" y="4402651"/>
            <a:chExt cx="3732677" cy="1432176"/>
          </a:xfrm>
        </p:grpSpPr>
        <p:sp>
          <p:nvSpPr>
            <p:cNvPr id="34" name="フリーフォーム 33"/>
            <p:cNvSpPr/>
            <p:nvPr/>
          </p:nvSpPr>
          <p:spPr>
            <a:xfrm>
              <a:off x="197915" y="4402651"/>
              <a:ext cx="3706074" cy="610210"/>
            </a:xfrm>
            <a:custGeom>
              <a:avLst/>
              <a:gdLst>
                <a:gd name="connsiteX0" fmla="*/ 0 w 3019425"/>
                <a:gd name="connsiteY0" fmla="*/ 781428 h 781428"/>
                <a:gd name="connsiteX1" fmla="*/ 1638300 w 3019425"/>
                <a:gd name="connsiteY1" fmla="*/ 378 h 781428"/>
                <a:gd name="connsiteX2" fmla="*/ 3019425 w 3019425"/>
                <a:gd name="connsiteY2" fmla="*/ 676653 h 781428"/>
                <a:gd name="connsiteX0" fmla="*/ 0 w 3019425"/>
                <a:gd name="connsiteY0" fmla="*/ 782895 h 782895"/>
                <a:gd name="connsiteX1" fmla="*/ 472606 w 3019425"/>
                <a:gd name="connsiteY1" fmla="*/ 487477 h 782895"/>
                <a:gd name="connsiteX2" fmla="*/ 1638300 w 3019425"/>
                <a:gd name="connsiteY2" fmla="*/ 1845 h 782895"/>
                <a:gd name="connsiteX3" fmla="*/ 3019425 w 3019425"/>
                <a:gd name="connsiteY3" fmla="*/ 678120 h 782895"/>
                <a:gd name="connsiteX0" fmla="*/ 0 w 3141952"/>
                <a:gd name="connsiteY0" fmla="*/ 639915 h 678120"/>
                <a:gd name="connsiteX1" fmla="*/ 595133 w 3141952"/>
                <a:gd name="connsiteY1" fmla="*/ 487477 h 678120"/>
                <a:gd name="connsiteX2" fmla="*/ 1760827 w 3141952"/>
                <a:gd name="connsiteY2" fmla="*/ 1845 h 678120"/>
                <a:gd name="connsiteX3" fmla="*/ 3141952 w 3141952"/>
                <a:gd name="connsiteY3" fmla="*/ 678120 h 678120"/>
                <a:gd name="connsiteX0" fmla="*/ 0 w 3141952"/>
                <a:gd name="connsiteY0" fmla="*/ 640379 h 678584"/>
                <a:gd name="connsiteX1" fmla="*/ 936459 w 3141952"/>
                <a:gd name="connsiteY1" fmla="*/ 468875 h 678584"/>
                <a:gd name="connsiteX2" fmla="*/ 1760827 w 3141952"/>
                <a:gd name="connsiteY2" fmla="*/ 2309 h 678584"/>
                <a:gd name="connsiteX3" fmla="*/ 3141952 w 3141952"/>
                <a:gd name="connsiteY3" fmla="*/ 678584 h 678584"/>
                <a:gd name="connsiteX0" fmla="*/ 0 w 3141952"/>
                <a:gd name="connsiteY0" fmla="*/ 564679 h 602884"/>
                <a:gd name="connsiteX1" fmla="*/ 936459 w 3141952"/>
                <a:gd name="connsiteY1" fmla="*/ 393175 h 602884"/>
                <a:gd name="connsiteX2" fmla="*/ 2163417 w 3141952"/>
                <a:gd name="connsiteY2" fmla="*/ 2855 h 602884"/>
                <a:gd name="connsiteX3" fmla="*/ 3141952 w 3141952"/>
                <a:gd name="connsiteY3" fmla="*/ 602884 h 602884"/>
                <a:gd name="connsiteX0" fmla="*/ 0 w 3141952"/>
                <a:gd name="connsiteY0" fmla="*/ 567508 h 605713"/>
                <a:gd name="connsiteX1" fmla="*/ 936459 w 3141952"/>
                <a:gd name="connsiteY1" fmla="*/ 396004 h 605713"/>
                <a:gd name="connsiteX2" fmla="*/ 2012951 w 3141952"/>
                <a:gd name="connsiteY2" fmla="*/ 2829 h 605713"/>
                <a:gd name="connsiteX3" fmla="*/ 3141952 w 3141952"/>
                <a:gd name="connsiteY3" fmla="*/ 605713 h 605713"/>
                <a:gd name="connsiteX0" fmla="*/ 0 w 3588481"/>
                <a:gd name="connsiteY0" fmla="*/ 567508 h 708567"/>
                <a:gd name="connsiteX1" fmla="*/ 936459 w 3588481"/>
                <a:gd name="connsiteY1" fmla="*/ 396004 h 708567"/>
                <a:gd name="connsiteX2" fmla="*/ 2012951 w 3588481"/>
                <a:gd name="connsiteY2" fmla="*/ 2829 h 708567"/>
                <a:gd name="connsiteX3" fmla="*/ 3588481 w 3588481"/>
                <a:gd name="connsiteY3" fmla="*/ 708567 h 708567"/>
                <a:gd name="connsiteX0" fmla="*/ 0 w 3588481"/>
                <a:gd name="connsiteY0" fmla="*/ 564692 h 705751"/>
                <a:gd name="connsiteX1" fmla="*/ 936459 w 3588481"/>
                <a:gd name="connsiteY1" fmla="*/ 393188 h 705751"/>
                <a:gd name="connsiteX2" fmla="*/ 2012951 w 3588481"/>
                <a:gd name="connsiteY2" fmla="*/ 13 h 705751"/>
                <a:gd name="connsiteX3" fmla="*/ 2987778 w 3588481"/>
                <a:gd name="connsiteY3" fmla="*/ 405768 h 705751"/>
                <a:gd name="connsiteX4" fmla="*/ 3588481 w 3588481"/>
                <a:gd name="connsiteY4" fmla="*/ 705751 h 705751"/>
                <a:gd name="connsiteX0" fmla="*/ 0 w 3588481"/>
                <a:gd name="connsiteY0" fmla="*/ 564692 h 705751"/>
                <a:gd name="connsiteX1" fmla="*/ 936459 w 3588481"/>
                <a:gd name="connsiteY1" fmla="*/ 393188 h 705751"/>
                <a:gd name="connsiteX2" fmla="*/ 2012951 w 3588481"/>
                <a:gd name="connsiteY2" fmla="*/ 13 h 705751"/>
                <a:gd name="connsiteX3" fmla="*/ 2935856 w 3588481"/>
                <a:gd name="connsiteY3" fmla="*/ 536673 h 705751"/>
                <a:gd name="connsiteX4" fmla="*/ 3588481 w 3588481"/>
                <a:gd name="connsiteY4" fmla="*/ 705751 h 705751"/>
                <a:gd name="connsiteX0" fmla="*/ 0 w 3588481"/>
                <a:gd name="connsiteY0" fmla="*/ 545991 h 687050"/>
                <a:gd name="connsiteX1" fmla="*/ 936459 w 3588481"/>
                <a:gd name="connsiteY1" fmla="*/ 374487 h 687050"/>
                <a:gd name="connsiteX2" fmla="*/ 1763726 w 3588481"/>
                <a:gd name="connsiteY2" fmla="*/ 12 h 687050"/>
                <a:gd name="connsiteX3" fmla="*/ 2935856 w 3588481"/>
                <a:gd name="connsiteY3" fmla="*/ 517972 h 687050"/>
                <a:gd name="connsiteX4" fmla="*/ 3588481 w 3588481"/>
                <a:gd name="connsiteY4" fmla="*/ 687050 h 687050"/>
                <a:gd name="connsiteX0" fmla="*/ 0 w 2935856"/>
                <a:gd name="connsiteY0" fmla="*/ 545991 h 545991"/>
                <a:gd name="connsiteX1" fmla="*/ 936459 w 2935856"/>
                <a:gd name="connsiteY1" fmla="*/ 374487 h 545991"/>
                <a:gd name="connsiteX2" fmla="*/ 1763726 w 2935856"/>
                <a:gd name="connsiteY2" fmla="*/ 12 h 545991"/>
                <a:gd name="connsiteX3" fmla="*/ 2935856 w 2935856"/>
                <a:gd name="connsiteY3" fmla="*/ 517972 h 545991"/>
                <a:gd name="connsiteX0" fmla="*/ 0 w 2935856"/>
                <a:gd name="connsiteY0" fmla="*/ 545991 h 545991"/>
                <a:gd name="connsiteX1" fmla="*/ 236105 w 2935856"/>
                <a:gd name="connsiteY1" fmla="*/ 500084 h 545991"/>
                <a:gd name="connsiteX2" fmla="*/ 936459 w 2935856"/>
                <a:gd name="connsiteY2" fmla="*/ 374487 h 545991"/>
                <a:gd name="connsiteX3" fmla="*/ 1763726 w 2935856"/>
                <a:gd name="connsiteY3" fmla="*/ 12 h 545991"/>
                <a:gd name="connsiteX4" fmla="*/ 2935856 w 2935856"/>
                <a:gd name="connsiteY4" fmla="*/ 517972 h 545991"/>
                <a:gd name="connsiteX0" fmla="*/ 0 w 3943143"/>
                <a:gd name="connsiteY0" fmla="*/ 555341 h 555341"/>
                <a:gd name="connsiteX1" fmla="*/ 1243392 w 3943143"/>
                <a:gd name="connsiteY1" fmla="*/ 500084 h 555341"/>
                <a:gd name="connsiteX2" fmla="*/ 1943746 w 3943143"/>
                <a:gd name="connsiteY2" fmla="*/ 374487 h 555341"/>
                <a:gd name="connsiteX3" fmla="*/ 2771013 w 3943143"/>
                <a:gd name="connsiteY3" fmla="*/ 12 h 555341"/>
                <a:gd name="connsiteX4" fmla="*/ 3943143 w 3943143"/>
                <a:gd name="connsiteY4" fmla="*/ 517972 h 555341"/>
                <a:gd name="connsiteX0" fmla="*/ 0 w 3745839"/>
                <a:gd name="connsiteY0" fmla="*/ 555341 h 555341"/>
                <a:gd name="connsiteX1" fmla="*/ 1243392 w 3745839"/>
                <a:gd name="connsiteY1" fmla="*/ 500084 h 555341"/>
                <a:gd name="connsiteX2" fmla="*/ 1943746 w 3745839"/>
                <a:gd name="connsiteY2" fmla="*/ 374487 h 555341"/>
                <a:gd name="connsiteX3" fmla="*/ 2771013 w 3745839"/>
                <a:gd name="connsiteY3" fmla="*/ 12 h 555341"/>
                <a:gd name="connsiteX4" fmla="*/ 3745839 w 3745839"/>
                <a:gd name="connsiteY4" fmla="*/ 340316 h 555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5839" h="555341">
                  <a:moveTo>
                    <a:pt x="0" y="555341"/>
                  </a:moveTo>
                  <a:cubicBezTo>
                    <a:pt x="39351" y="547690"/>
                    <a:pt x="1087316" y="528668"/>
                    <a:pt x="1243392" y="500084"/>
                  </a:cubicBezTo>
                  <a:cubicBezTo>
                    <a:pt x="1399468" y="471500"/>
                    <a:pt x="1689143" y="457832"/>
                    <a:pt x="1943746" y="374487"/>
                  </a:cubicBezTo>
                  <a:cubicBezTo>
                    <a:pt x="2198349" y="291142"/>
                    <a:pt x="2429127" y="-2085"/>
                    <a:pt x="2771013" y="12"/>
                  </a:cubicBezTo>
                  <a:cubicBezTo>
                    <a:pt x="3112899" y="2109"/>
                    <a:pt x="3483251" y="222693"/>
                    <a:pt x="3745839" y="34031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grpSp>
          <p:nvGrpSpPr>
            <p:cNvPr id="35" name="グループ化 34"/>
            <p:cNvGrpSpPr/>
            <p:nvPr/>
          </p:nvGrpSpPr>
          <p:grpSpPr>
            <a:xfrm>
              <a:off x="1572272" y="5331538"/>
              <a:ext cx="665530" cy="294154"/>
              <a:chOff x="1537265" y="821501"/>
              <a:chExt cx="719455" cy="264371"/>
            </a:xfrm>
          </p:grpSpPr>
          <p:sp>
            <p:nvSpPr>
              <p:cNvPr id="57" name="正方形/長方形 56"/>
              <p:cNvSpPr/>
              <p:nvPr/>
            </p:nvSpPr>
            <p:spPr>
              <a:xfrm>
                <a:off x="1537265" y="821501"/>
                <a:ext cx="719455" cy="264371"/>
              </a:xfrm>
              <a:prstGeom prst="rect">
                <a:avLst/>
              </a:prstGeom>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a:latin typeface="Tahoma" pitchFamily="34" charset="0"/>
                    <a:ea typeface="Tahoma" pitchFamily="34" charset="0"/>
                    <a:cs typeface="Tahoma" pitchFamily="34" charset="0"/>
                  </a:rPr>
                  <a:t> </a:t>
                </a:r>
                <a:endParaRPr lang="ja-JP" altLang="en-US" sz="1100" kern="100">
                  <a:latin typeface="Tahoma" pitchFamily="34" charset="0"/>
                  <a:ea typeface="ＭＳ 明朝"/>
                  <a:cs typeface="Tahoma" pitchFamily="34" charset="0"/>
                </a:endParaRPr>
              </a:p>
            </p:txBody>
          </p:sp>
          <p:sp>
            <p:nvSpPr>
              <p:cNvPr id="58" name="フローチャート : 論理積ゲート 57"/>
              <p:cNvSpPr/>
              <p:nvPr/>
            </p:nvSpPr>
            <p:spPr>
              <a:xfrm rot="5400000" flipH="1">
                <a:off x="1859617" y="883431"/>
                <a:ext cx="97065" cy="116751"/>
              </a:xfrm>
              <a:prstGeom prst="flowChartDelay">
                <a:avLst/>
              </a:prstGeo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grpSp>
        <p:sp>
          <p:nvSpPr>
            <p:cNvPr id="36" name="正方形/長方形 35"/>
            <p:cNvSpPr/>
            <p:nvPr/>
          </p:nvSpPr>
          <p:spPr>
            <a:xfrm rot="17880000">
              <a:off x="1232348" y="5046398"/>
              <a:ext cx="36000" cy="720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cxnSp>
          <p:nvCxnSpPr>
            <p:cNvPr id="37" name="直線コネクタ 36"/>
            <p:cNvCxnSpPr/>
            <p:nvPr/>
          </p:nvCxnSpPr>
          <p:spPr>
            <a:xfrm>
              <a:off x="1079435" y="4970680"/>
              <a:ext cx="504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flipV="1">
              <a:off x="2170522" y="4782924"/>
              <a:ext cx="72000" cy="10800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9" name="直線コネクタ 38"/>
            <p:cNvCxnSpPr/>
            <p:nvPr/>
          </p:nvCxnSpPr>
          <p:spPr>
            <a:xfrm flipV="1">
              <a:off x="1578650" y="4888581"/>
              <a:ext cx="45083" cy="8456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40" name="正方形/長方形 39"/>
            <p:cNvSpPr/>
            <p:nvPr/>
          </p:nvSpPr>
          <p:spPr>
            <a:xfrm rot="5400000">
              <a:off x="1392674" y="5226302"/>
              <a:ext cx="40056" cy="320872"/>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41" name="テキスト ボックス 53"/>
            <p:cNvSpPr txBox="1"/>
            <p:nvPr/>
          </p:nvSpPr>
          <p:spPr>
            <a:xfrm>
              <a:off x="171312" y="5236156"/>
              <a:ext cx="1211817" cy="49175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DH/AT</a:t>
              </a:r>
              <a:endParaRPr lang="ja-JP" altLang="en-US" sz="1100" dirty="0">
                <a:latin typeface="Tahoma" pitchFamily="34" charset="0"/>
                <a:cs typeface="Tahoma" pitchFamily="34" charset="0"/>
              </a:endParaRPr>
            </a:p>
            <a:p>
              <a:pPr algn="just" fontAlgn="base"/>
              <a:r>
                <a:rPr lang="en-US" sz="1100" dirty="0" smtClean="0">
                  <a:solidFill>
                    <a:srgbClr val="000000"/>
                  </a:solidFill>
                  <a:latin typeface="Tahoma" pitchFamily="34" charset="0"/>
                  <a:ea typeface="Tahoma" pitchFamily="34" charset="0"/>
                  <a:cs typeface="Tahoma" pitchFamily="34" charset="0"/>
                </a:rPr>
                <a:t>W8m Grad10%</a:t>
              </a:r>
              <a:endParaRPr lang="ja-JP" altLang="en-US" sz="1100" dirty="0">
                <a:latin typeface="Tahoma" pitchFamily="34" charset="0"/>
                <a:cs typeface="Tahoma" pitchFamily="34" charset="0"/>
              </a:endParaRPr>
            </a:p>
          </p:txBody>
        </p:sp>
        <p:sp>
          <p:nvSpPr>
            <p:cNvPr id="42" name="テキスト ボックス 59"/>
            <p:cNvSpPr txBox="1"/>
            <p:nvPr/>
          </p:nvSpPr>
          <p:spPr>
            <a:xfrm>
              <a:off x="1688368" y="4464888"/>
              <a:ext cx="85200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Assembly</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43" name="テキスト ボックス 157"/>
            <p:cNvSpPr txBox="1"/>
            <p:nvPr/>
          </p:nvSpPr>
          <p:spPr>
            <a:xfrm>
              <a:off x="1686224" y="56026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a:solidFill>
                    <a:srgbClr val="000000"/>
                  </a:solidFill>
                  <a:latin typeface="Tahoma" pitchFamily="34" charset="0"/>
                  <a:ea typeface="Tahoma" pitchFamily="34" charset="0"/>
                  <a:cs typeface="Tahoma" pitchFamily="34" charset="0"/>
                </a:rPr>
                <a:t>D/H</a:t>
              </a:r>
              <a:endParaRPr lang="ja-JP" altLang="en-US" sz="1100" dirty="0">
                <a:latin typeface="Tahoma" pitchFamily="34" charset="0"/>
                <a:cs typeface="Tahoma" pitchFamily="34" charset="0"/>
              </a:endParaRPr>
            </a:p>
          </p:txBody>
        </p:sp>
        <p:grpSp>
          <p:nvGrpSpPr>
            <p:cNvPr id="45" name="グループ化 44"/>
            <p:cNvGrpSpPr/>
            <p:nvPr/>
          </p:nvGrpSpPr>
          <p:grpSpPr>
            <a:xfrm>
              <a:off x="2293466" y="5424518"/>
              <a:ext cx="492871" cy="121298"/>
              <a:chOff x="2351082" y="3432226"/>
              <a:chExt cx="492871" cy="121298"/>
            </a:xfrm>
          </p:grpSpPr>
          <p:sp>
            <p:nvSpPr>
              <p:cNvPr id="54" name="フローチャート : 論理積ゲート 53"/>
              <p:cNvSpPr/>
              <p:nvPr/>
            </p:nvSpPr>
            <p:spPr>
              <a:xfrm rot="5400000" flipH="1">
                <a:off x="2351082"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55" name="フローチャート : 論理積ゲート 54"/>
              <p:cNvSpPr/>
              <p:nvPr/>
            </p:nvSpPr>
            <p:spPr>
              <a:xfrm rot="5400000" flipH="1">
                <a:off x="2735953"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56" name="正方形/長方形 55"/>
              <p:cNvSpPr/>
              <p:nvPr/>
            </p:nvSpPr>
            <p:spPr>
              <a:xfrm>
                <a:off x="2417986" y="3463524"/>
                <a:ext cx="360000" cy="9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grpSp>
        <p:sp>
          <p:nvSpPr>
            <p:cNvPr id="47" name="テキスト ボックス 157"/>
            <p:cNvSpPr txBox="1"/>
            <p:nvPr/>
          </p:nvSpPr>
          <p:spPr>
            <a:xfrm>
              <a:off x="2309336" y="56026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a:t>
              </a:r>
              <a:endParaRPr lang="ja-JP" altLang="en-US" sz="1100" dirty="0">
                <a:latin typeface="Tahoma" pitchFamily="34" charset="0"/>
                <a:cs typeface="Tahoma" pitchFamily="34" charset="0"/>
              </a:endParaRPr>
            </a:p>
          </p:txBody>
        </p:sp>
        <p:sp>
          <p:nvSpPr>
            <p:cNvPr id="49" name="テキスト ボックス 59"/>
            <p:cNvSpPr txBox="1"/>
            <p:nvPr/>
          </p:nvSpPr>
          <p:spPr>
            <a:xfrm>
              <a:off x="979522" y="4455144"/>
              <a:ext cx="734376"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a:t>
              </a:r>
            </a:p>
            <a:p>
              <a:pPr algn="just" fontAlgn="base"/>
              <a:r>
                <a:rPr lang="en-US" sz="1100" dirty="0" smtClean="0">
                  <a:solidFill>
                    <a:srgbClr val="000000"/>
                  </a:solidFill>
                  <a:latin typeface="Tahoma" pitchFamily="34" charset="0"/>
                  <a:ea typeface="Tahoma" pitchFamily="34" charset="0"/>
                  <a:cs typeface="Tahoma" pitchFamily="34" charset="0"/>
                </a:rPr>
                <a:t>Surface</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50" name="テキスト ボックス 53"/>
            <p:cNvSpPr txBox="1"/>
            <p:nvPr/>
          </p:nvSpPr>
          <p:spPr>
            <a:xfrm>
              <a:off x="2419384" y="5041797"/>
              <a:ext cx="1211817" cy="427654"/>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a:t>
              </a:r>
              <a:r>
                <a:rPr lang="en-US" sz="1100" dirty="0">
                  <a:solidFill>
                    <a:srgbClr val="000000"/>
                  </a:solidFill>
                  <a:latin typeface="Tahoma" pitchFamily="34" charset="0"/>
                  <a:ea typeface="Tahoma" pitchFamily="34" charset="0"/>
                  <a:cs typeface="Tahoma" pitchFamily="34" charset="0"/>
                </a:rPr>
                <a:t>AT</a:t>
              </a:r>
              <a:endParaRPr lang="ja-JP" altLang="en-US" sz="1100" dirty="0">
                <a:latin typeface="Tahoma" pitchFamily="34" charset="0"/>
                <a:cs typeface="Tahoma" pitchFamily="34" charset="0"/>
              </a:endParaRPr>
            </a:p>
            <a:p>
              <a:pPr algn="just" fontAlgn="base"/>
              <a:r>
                <a:rPr lang="en-US" sz="1100" dirty="0" smtClean="0">
                  <a:solidFill>
                    <a:srgbClr val="000000"/>
                  </a:solidFill>
                  <a:latin typeface="Tahoma" pitchFamily="34" charset="0"/>
                  <a:ea typeface="Tahoma" pitchFamily="34" charset="0"/>
                  <a:cs typeface="Tahoma" pitchFamily="34" charset="0"/>
                </a:rPr>
                <a:t>W8m Grad10%</a:t>
              </a:r>
              <a:endParaRPr lang="ja-JP" altLang="en-US" sz="1100" dirty="0">
                <a:latin typeface="Tahoma" pitchFamily="34" charset="0"/>
                <a:cs typeface="Tahoma" pitchFamily="34" charset="0"/>
              </a:endParaRPr>
            </a:p>
          </p:txBody>
        </p:sp>
        <p:sp>
          <p:nvSpPr>
            <p:cNvPr id="59" name="正方形/長方形 58"/>
            <p:cNvSpPr/>
            <p:nvPr/>
          </p:nvSpPr>
          <p:spPr>
            <a:xfrm>
              <a:off x="2108400" y="4890316"/>
              <a:ext cx="36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cxnSp>
          <p:nvCxnSpPr>
            <p:cNvPr id="60" name="直線コネクタ 59"/>
            <p:cNvCxnSpPr/>
            <p:nvPr/>
          </p:nvCxnSpPr>
          <p:spPr>
            <a:xfrm>
              <a:off x="1618006" y="4890316"/>
              <a:ext cx="576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61" name="正方形/長方形 60"/>
            <p:cNvSpPr/>
            <p:nvPr/>
          </p:nvSpPr>
          <p:spPr>
            <a:xfrm rot="3720000" flipH="1">
              <a:off x="1134268" y="4803680"/>
              <a:ext cx="36000" cy="576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63" name="正方形/長方形 62"/>
            <p:cNvSpPr/>
            <p:nvPr/>
          </p:nvSpPr>
          <p:spPr>
            <a:xfrm>
              <a:off x="1830489" y="4890316"/>
              <a:ext cx="144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sp>
          <p:nvSpPr>
            <p:cNvPr id="62" name="正方形/長方形 61"/>
            <p:cNvSpPr/>
            <p:nvPr/>
          </p:nvSpPr>
          <p:spPr>
            <a:xfrm rot="17880000">
              <a:off x="2084327" y="4645877"/>
              <a:ext cx="36000" cy="1116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88" name="テキスト ボックス 157"/>
            <p:cNvSpPr txBox="1"/>
            <p:nvPr/>
          </p:nvSpPr>
          <p:spPr>
            <a:xfrm>
              <a:off x="1188703" y="5098430"/>
              <a:ext cx="800605" cy="24338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Main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sp>
          <p:nvSpPr>
            <p:cNvPr id="89" name="テキスト ボックス 157"/>
            <p:cNvSpPr txBox="1"/>
            <p:nvPr/>
          </p:nvSpPr>
          <p:spPr>
            <a:xfrm>
              <a:off x="2075345" y="4824160"/>
              <a:ext cx="686895" cy="2313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UT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grpSp>
      <p:grpSp>
        <p:nvGrpSpPr>
          <p:cNvPr id="119" name="グループ化 118"/>
          <p:cNvGrpSpPr/>
          <p:nvPr/>
        </p:nvGrpSpPr>
        <p:grpSpPr>
          <a:xfrm>
            <a:off x="4856751" y="4444730"/>
            <a:ext cx="3718978" cy="1432176"/>
            <a:chOff x="5180882" y="4402651"/>
            <a:chExt cx="3718978" cy="1432176"/>
          </a:xfrm>
        </p:grpSpPr>
        <p:sp>
          <p:nvSpPr>
            <p:cNvPr id="64" name="フリーフォーム 63"/>
            <p:cNvSpPr/>
            <p:nvPr/>
          </p:nvSpPr>
          <p:spPr>
            <a:xfrm>
              <a:off x="5180882" y="4402651"/>
              <a:ext cx="3706074" cy="610210"/>
            </a:xfrm>
            <a:custGeom>
              <a:avLst/>
              <a:gdLst>
                <a:gd name="connsiteX0" fmla="*/ 0 w 3019425"/>
                <a:gd name="connsiteY0" fmla="*/ 781428 h 781428"/>
                <a:gd name="connsiteX1" fmla="*/ 1638300 w 3019425"/>
                <a:gd name="connsiteY1" fmla="*/ 378 h 781428"/>
                <a:gd name="connsiteX2" fmla="*/ 3019425 w 3019425"/>
                <a:gd name="connsiteY2" fmla="*/ 676653 h 781428"/>
                <a:gd name="connsiteX0" fmla="*/ 0 w 3019425"/>
                <a:gd name="connsiteY0" fmla="*/ 782895 h 782895"/>
                <a:gd name="connsiteX1" fmla="*/ 472606 w 3019425"/>
                <a:gd name="connsiteY1" fmla="*/ 487477 h 782895"/>
                <a:gd name="connsiteX2" fmla="*/ 1638300 w 3019425"/>
                <a:gd name="connsiteY2" fmla="*/ 1845 h 782895"/>
                <a:gd name="connsiteX3" fmla="*/ 3019425 w 3019425"/>
                <a:gd name="connsiteY3" fmla="*/ 678120 h 782895"/>
                <a:gd name="connsiteX0" fmla="*/ 0 w 3141952"/>
                <a:gd name="connsiteY0" fmla="*/ 639915 h 678120"/>
                <a:gd name="connsiteX1" fmla="*/ 595133 w 3141952"/>
                <a:gd name="connsiteY1" fmla="*/ 487477 h 678120"/>
                <a:gd name="connsiteX2" fmla="*/ 1760827 w 3141952"/>
                <a:gd name="connsiteY2" fmla="*/ 1845 h 678120"/>
                <a:gd name="connsiteX3" fmla="*/ 3141952 w 3141952"/>
                <a:gd name="connsiteY3" fmla="*/ 678120 h 678120"/>
                <a:gd name="connsiteX0" fmla="*/ 0 w 3141952"/>
                <a:gd name="connsiteY0" fmla="*/ 640379 h 678584"/>
                <a:gd name="connsiteX1" fmla="*/ 936459 w 3141952"/>
                <a:gd name="connsiteY1" fmla="*/ 468875 h 678584"/>
                <a:gd name="connsiteX2" fmla="*/ 1760827 w 3141952"/>
                <a:gd name="connsiteY2" fmla="*/ 2309 h 678584"/>
                <a:gd name="connsiteX3" fmla="*/ 3141952 w 3141952"/>
                <a:gd name="connsiteY3" fmla="*/ 678584 h 678584"/>
                <a:gd name="connsiteX0" fmla="*/ 0 w 3141952"/>
                <a:gd name="connsiteY0" fmla="*/ 564679 h 602884"/>
                <a:gd name="connsiteX1" fmla="*/ 936459 w 3141952"/>
                <a:gd name="connsiteY1" fmla="*/ 393175 h 602884"/>
                <a:gd name="connsiteX2" fmla="*/ 2163417 w 3141952"/>
                <a:gd name="connsiteY2" fmla="*/ 2855 h 602884"/>
                <a:gd name="connsiteX3" fmla="*/ 3141952 w 3141952"/>
                <a:gd name="connsiteY3" fmla="*/ 602884 h 602884"/>
                <a:gd name="connsiteX0" fmla="*/ 0 w 3141952"/>
                <a:gd name="connsiteY0" fmla="*/ 567508 h 605713"/>
                <a:gd name="connsiteX1" fmla="*/ 936459 w 3141952"/>
                <a:gd name="connsiteY1" fmla="*/ 396004 h 605713"/>
                <a:gd name="connsiteX2" fmla="*/ 2012951 w 3141952"/>
                <a:gd name="connsiteY2" fmla="*/ 2829 h 605713"/>
                <a:gd name="connsiteX3" fmla="*/ 3141952 w 3141952"/>
                <a:gd name="connsiteY3" fmla="*/ 605713 h 605713"/>
                <a:gd name="connsiteX0" fmla="*/ 0 w 3588481"/>
                <a:gd name="connsiteY0" fmla="*/ 567508 h 708567"/>
                <a:gd name="connsiteX1" fmla="*/ 936459 w 3588481"/>
                <a:gd name="connsiteY1" fmla="*/ 396004 h 708567"/>
                <a:gd name="connsiteX2" fmla="*/ 2012951 w 3588481"/>
                <a:gd name="connsiteY2" fmla="*/ 2829 h 708567"/>
                <a:gd name="connsiteX3" fmla="*/ 3588481 w 3588481"/>
                <a:gd name="connsiteY3" fmla="*/ 708567 h 708567"/>
                <a:gd name="connsiteX0" fmla="*/ 0 w 3588481"/>
                <a:gd name="connsiteY0" fmla="*/ 564692 h 705751"/>
                <a:gd name="connsiteX1" fmla="*/ 936459 w 3588481"/>
                <a:gd name="connsiteY1" fmla="*/ 393188 h 705751"/>
                <a:gd name="connsiteX2" fmla="*/ 2012951 w 3588481"/>
                <a:gd name="connsiteY2" fmla="*/ 13 h 705751"/>
                <a:gd name="connsiteX3" fmla="*/ 2987778 w 3588481"/>
                <a:gd name="connsiteY3" fmla="*/ 405768 h 705751"/>
                <a:gd name="connsiteX4" fmla="*/ 3588481 w 3588481"/>
                <a:gd name="connsiteY4" fmla="*/ 705751 h 705751"/>
                <a:gd name="connsiteX0" fmla="*/ 0 w 3588481"/>
                <a:gd name="connsiteY0" fmla="*/ 564692 h 705751"/>
                <a:gd name="connsiteX1" fmla="*/ 936459 w 3588481"/>
                <a:gd name="connsiteY1" fmla="*/ 393188 h 705751"/>
                <a:gd name="connsiteX2" fmla="*/ 2012951 w 3588481"/>
                <a:gd name="connsiteY2" fmla="*/ 13 h 705751"/>
                <a:gd name="connsiteX3" fmla="*/ 2935856 w 3588481"/>
                <a:gd name="connsiteY3" fmla="*/ 536673 h 705751"/>
                <a:gd name="connsiteX4" fmla="*/ 3588481 w 3588481"/>
                <a:gd name="connsiteY4" fmla="*/ 705751 h 705751"/>
                <a:gd name="connsiteX0" fmla="*/ 0 w 3588481"/>
                <a:gd name="connsiteY0" fmla="*/ 545991 h 687050"/>
                <a:gd name="connsiteX1" fmla="*/ 936459 w 3588481"/>
                <a:gd name="connsiteY1" fmla="*/ 374487 h 687050"/>
                <a:gd name="connsiteX2" fmla="*/ 1763726 w 3588481"/>
                <a:gd name="connsiteY2" fmla="*/ 12 h 687050"/>
                <a:gd name="connsiteX3" fmla="*/ 2935856 w 3588481"/>
                <a:gd name="connsiteY3" fmla="*/ 517972 h 687050"/>
                <a:gd name="connsiteX4" fmla="*/ 3588481 w 3588481"/>
                <a:gd name="connsiteY4" fmla="*/ 687050 h 687050"/>
                <a:gd name="connsiteX0" fmla="*/ 0 w 2935856"/>
                <a:gd name="connsiteY0" fmla="*/ 545991 h 545991"/>
                <a:gd name="connsiteX1" fmla="*/ 936459 w 2935856"/>
                <a:gd name="connsiteY1" fmla="*/ 374487 h 545991"/>
                <a:gd name="connsiteX2" fmla="*/ 1763726 w 2935856"/>
                <a:gd name="connsiteY2" fmla="*/ 12 h 545991"/>
                <a:gd name="connsiteX3" fmla="*/ 2935856 w 2935856"/>
                <a:gd name="connsiteY3" fmla="*/ 517972 h 545991"/>
                <a:gd name="connsiteX0" fmla="*/ 0 w 2935856"/>
                <a:gd name="connsiteY0" fmla="*/ 545991 h 545991"/>
                <a:gd name="connsiteX1" fmla="*/ 236105 w 2935856"/>
                <a:gd name="connsiteY1" fmla="*/ 500084 h 545991"/>
                <a:gd name="connsiteX2" fmla="*/ 936459 w 2935856"/>
                <a:gd name="connsiteY2" fmla="*/ 374487 h 545991"/>
                <a:gd name="connsiteX3" fmla="*/ 1763726 w 2935856"/>
                <a:gd name="connsiteY3" fmla="*/ 12 h 545991"/>
                <a:gd name="connsiteX4" fmla="*/ 2935856 w 2935856"/>
                <a:gd name="connsiteY4" fmla="*/ 517972 h 545991"/>
                <a:gd name="connsiteX0" fmla="*/ 0 w 3943143"/>
                <a:gd name="connsiteY0" fmla="*/ 555341 h 555341"/>
                <a:gd name="connsiteX1" fmla="*/ 1243392 w 3943143"/>
                <a:gd name="connsiteY1" fmla="*/ 500084 h 555341"/>
                <a:gd name="connsiteX2" fmla="*/ 1943746 w 3943143"/>
                <a:gd name="connsiteY2" fmla="*/ 374487 h 555341"/>
                <a:gd name="connsiteX3" fmla="*/ 2771013 w 3943143"/>
                <a:gd name="connsiteY3" fmla="*/ 12 h 555341"/>
                <a:gd name="connsiteX4" fmla="*/ 3943143 w 3943143"/>
                <a:gd name="connsiteY4" fmla="*/ 517972 h 555341"/>
                <a:gd name="connsiteX0" fmla="*/ 0 w 3745839"/>
                <a:gd name="connsiteY0" fmla="*/ 555341 h 555341"/>
                <a:gd name="connsiteX1" fmla="*/ 1243392 w 3745839"/>
                <a:gd name="connsiteY1" fmla="*/ 500084 h 555341"/>
                <a:gd name="connsiteX2" fmla="*/ 1943746 w 3745839"/>
                <a:gd name="connsiteY2" fmla="*/ 374487 h 555341"/>
                <a:gd name="connsiteX3" fmla="*/ 2771013 w 3745839"/>
                <a:gd name="connsiteY3" fmla="*/ 12 h 555341"/>
                <a:gd name="connsiteX4" fmla="*/ 3745839 w 3745839"/>
                <a:gd name="connsiteY4" fmla="*/ 340316 h 55534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45839" h="555341">
                  <a:moveTo>
                    <a:pt x="0" y="555341"/>
                  </a:moveTo>
                  <a:cubicBezTo>
                    <a:pt x="39351" y="547690"/>
                    <a:pt x="1087316" y="528668"/>
                    <a:pt x="1243392" y="500084"/>
                  </a:cubicBezTo>
                  <a:cubicBezTo>
                    <a:pt x="1399468" y="471500"/>
                    <a:pt x="1689143" y="457832"/>
                    <a:pt x="1943746" y="374487"/>
                  </a:cubicBezTo>
                  <a:cubicBezTo>
                    <a:pt x="2198349" y="291142"/>
                    <a:pt x="2429127" y="-2085"/>
                    <a:pt x="2771013" y="12"/>
                  </a:cubicBezTo>
                  <a:cubicBezTo>
                    <a:pt x="3112899" y="2109"/>
                    <a:pt x="3483251" y="222693"/>
                    <a:pt x="3745839" y="340316"/>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grpSp>
          <p:nvGrpSpPr>
            <p:cNvPr id="65" name="グループ化 64"/>
            <p:cNvGrpSpPr/>
            <p:nvPr/>
          </p:nvGrpSpPr>
          <p:grpSpPr>
            <a:xfrm>
              <a:off x="6555239" y="5331538"/>
              <a:ext cx="665530" cy="294154"/>
              <a:chOff x="1537265" y="821501"/>
              <a:chExt cx="719455" cy="264371"/>
            </a:xfrm>
          </p:grpSpPr>
          <p:sp>
            <p:nvSpPr>
              <p:cNvPr id="66" name="正方形/長方形 65"/>
              <p:cNvSpPr/>
              <p:nvPr/>
            </p:nvSpPr>
            <p:spPr>
              <a:xfrm>
                <a:off x="1537265" y="821501"/>
                <a:ext cx="719455" cy="264371"/>
              </a:xfrm>
              <a:prstGeom prst="rect">
                <a:avLst/>
              </a:prstGeom>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a:latin typeface="Tahoma" pitchFamily="34" charset="0"/>
                    <a:ea typeface="Tahoma" pitchFamily="34" charset="0"/>
                    <a:cs typeface="Tahoma" pitchFamily="34" charset="0"/>
                  </a:rPr>
                  <a:t> </a:t>
                </a:r>
                <a:endParaRPr lang="ja-JP" altLang="en-US" sz="1100" kern="100">
                  <a:latin typeface="Tahoma" pitchFamily="34" charset="0"/>
                  <a:ea typeface="ＭＳ 明朝"/>
                  <a:cs typeface="Tahoma" pitchFamily="34" charset="0"/>
                </a:endParaRPr>
              </a:p>
            </p:txBody>
          </p:sp>
          <p:sp>
            <p:nvSpPr>
              <p:cNvPr id="67" name="フローチャート : 論理積ゲート 66"/>
              <p:cNvSpPr/>
              <p:nvPr/>
            </p:nvSpPr>
            <p:spPr>
              <a:xfrm rot="5400000" flipH="1">
                <a:off x="1859617" y="883431"/>
                <a:ext cx="97065" cy="116751"/>
              </a:xfrm>
              <a:prstGeom prst="flowChartDelay">
                <a:avLst/>
              </a:prstGeom>
              <a:solidFill>
                <a:schemeClr val="accent4">
                  <a:lumMod val="20000"/>
                  <a:lumOff val="80000"/>
                </a:schemeClr>
              </a:solidFill>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grpSp>
        <p:cxnSp>
          <p:nvCxnSpPr>
            <p:cNvPr id="69" name="直線コネクタ 68"/>
            <p:cNvCxnSpPr/>
            <p:nvPr/>
          </p:nvCxnSpPr>
          <p:spPr>
            <a:xfrm>
              <a:off x="6062402" y="4970680"/>
              <a:ext cx="504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0" name="直線コネクタ 69"/>
            <p:cNvCxnSpPr/>
            <p:nvPr/>
          </p:nvCxnSpPr>
          <p:spPr>
            <a:xfrm flipV="1">
              <a:off x="7153489" y="4782924"/>
              <a:ext cx="72000" cy="10800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71" name="直線コネクタ 70"/>
            <p:cNvCxnSpPr/>
            <p:nvPr/>
          </p:nvCxnSpPr>
          <p:spPr>
            <a:xfrm flipV="1">
              <a:off x="6561617" y="4888581"/>
              <a:ext cx="45083" cy="8456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5" name="正方形/長方形 84"/>
            <p:cNvSpPr/>
            <p:nvPr/>
          </p:nvSpPr>
          <p:spPr>
            <a:xfrm rot="3720000" flipH="1">
              <a:off x="7385071" y="5352306"/>
              <a:ext cx="36000" cy="360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74" name="テキスト ボックス 59"/>
            <p:cNvSpPr txBox="1"/>
            <p:nvPr/>
          </p:nvSpPr>
          <p:spPr>
            <a:xfrm>
              <a:off x="6671335" y="4464888"/>
              <a:ext cx="85200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Assembly</a:t>
              </a:r>
            </a:p>
            <a:p>
              <a:pPr algn="just" fontAlgn="base"/>
              <a:r>
                <a:rPr lang="en-US" sz="1100" dirty="0" smtClean="0">
                  <a:solidFill>
                    <a:srgbClr val="000000"/>
                  </a:solidFill>
                  <a:latin typeface="Tahoma" pitchFamily="34" charset="0"/>
                  <a:ea typeface="Tahoma" pitchFamily="34" charset="0"/>
                  <a:cs typeface="Tahoma" pitchFamily="34" charset="0"/>
                </a:rPr>
                <a:t> </a:t>
              </a:r>
              <a:r>
                <a:rPr lang="en-US" sz="1100" dirty="0" err="1">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75" name="テキスト ボックス 157"/>
            <p:cNvSpPr txBox="1"/>
            <p:nvPr/>
          </p:nvSpPr>
          <p:spPr>
            <a:xfrm>
              <a:off x="6669191" y="56026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a:solidFill>
                    <a:srgbClr val="000000"/>
                  </a:solidFill>
                  <a:latin typeface="Tahoma" pitchFamily="34" charset="0"/>
                  <a:ea typeface="Tahoma" pitchFamily="34" charset="0"/>
                  <a:cs typeface="Tahoma" pitchFamily="34" charset="0"/>
                </a:rPr>
                <a:t>D/H</a:t>
              </a:r>
              <a:endParaRPr lang="ja-JP" altLang="en-US" sz="1100" dirty="0">
                <a:latin typeface="Tahoma" pitchFamily="34" charset="0"/>
                <a:cs typeface="Tahoma" pitchFamily="34" charset="0"/>
              </a:endParaRPr>
            </a:p>
          </p:txBody>
        </p:sp>
        <p:grpSp>
          <p:nvGrpSpPr>
            <p:cNvPr id="76" name="グループ化 75"/>
            <p:cNvGrpSpPr/>
            <p:nvPr/>
          </p:nvGrpSpPr>
          <p:grpSpPr>
            <a:xfrm>
              <a:off x="7276433" y="5424518"/>
              <a:ext cx="492871" cy="121298"/>
              <a:chOff x="2351082" y="3432226"/>
              <a:chExt cx="492871" cy="121298"/>
            </a:xfrm>
          </p:grpSpPr>
          <p:sp>
            <p:nvSpPr>
              <p:cNvPr id="77" name="フローチャート : 論理積ゲート 76"/>
              <p:cNvSpPr/>
              <p:nvPr/>
            </p:nvSpPr>
            <p:spPr>
              <a:xfrm rot="5400000" flipH="1">
                <a:off x="2351082"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78" name="フローチャート : 論理積ゲート 77"/>
              <p:cNvSpPr/>
              <p:nvPr/>
            </p:nvSpPr>
            <p:spPr>
              <a:xfrm rot="5400000" flipH="1">
                <a:off x="2735953" y="3432226"/>
                <a:ext cx="108000" cy="108000"/>
              </a:xfrm>
              <a:prstGeom prst="flowChartDelay">
                <a:avLst/>
              </a:prstGeom>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just"/>
                <a:r>
                  <a:rPr lang="en-US" sz="1100" kern="100" dirty="0">
                    <a:latin typeface="Tahoma" pitchFamily="34" charset="0"/>
                    <a:ea typeface="Tahoma" pitchFamily="34" charset="0"/>
                    <a:cs typeface="Tahoma" pitchFamily="34" charset="0"/>
                  </a:rPr>
                  <a:t> </a:t>
                </a:r>
                <a:endParaRPr lang="ja-JP" altLang="en-US" sz="1100" kern="100" dirty="0">
                  <a:latin typeface="Tahoma" pitchFamily="34" charset="0"/>
                  <a:ea typeface="ＭＳ 明朝"/>
                  <a:cs typeface="Tahoma" pitchFamily="34" charset="0"/>
                </a:endParaRPr>
              </a:p>
            </p:txBody>
          </p:sp>
          <p:sp>
            <p:nvSpPr>
              <p:cNvPr id="79" name="正方形/長方形 78"/>
              <p:cNvSpPr/>
              <p:nvPr/>
            </p:nvSpPr>
            <p:spPr>
              <a:xfrm>
                <a:off x="2417986" y="3463524"/>
                <a:ext cx="360000" cy="9000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grpSp>
        <p:sp>
          <p:nvSpPr>
            <p:cNvPr id="80" name="テキスト ボックス 157"/>
            <p:cNvSpPr txBox="1"/>
            <p:nvPr/>
          </p:nvSpPr>
          <p:spPr>
            <a:xfrm>
              <a:off x="7292303" y="5602614"/>
              <a:ext cx="458176" cy="232213"/>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a:t>
              </a:r>
              <a:endParaRPr lang="ja-JP" altLang="en-US" sz="1100" dirty="0">
                <a:latin typeface="Tahoma" pitchFamily="34" charset="0"/>
                <a:cs typeface="Tahoma" pitchFamily="34" charset="0"/>
              </a:endParaRPr>
            </a:p>
          </p:txBody>
        </p:sp>
        <p:sp>
          <p:nvSpPr>
            <p:cNvPr id="81" name="テキスト ボックス 59"/>
            <p:cNvSpPr txBox="1"/>
            <p:nvPr/>
          </p:nvSpPr>
          <p:spPr>
            <a:xfrm>
              <a:off x="5681609" y="4533593"/>
              <a:ext cx="971382" cy="433437"/>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 </a:t>
              </a:r>
            </a:p>
            <a:p>
              <a:pPr algn="just" fontAlgn="base"/>
              <a:r>
                <a:rPr lang="en-US" sz="1100" dirty="0" smtClean="0">
                  <a:solidFill>
                    <a:srgbClr val="000000"/>
                  </a:solidFill>
                  <a:latin typeface="Tahoma" pitchFamily="34" charset="0"/>
                  <a:ea typeface="Tahoma" pitchFamily="34" charset="0"/>
                  <a:cs typeface="Tahoma" pitchFamily="34" charset="0"/>
                </a:rPr>
                <a:t>Surface </a:t>
              </a:r>
              <a:r>
                <a:rPr lang="en-US" sz="1100" dirty="0" err="1" smtClean="0">
                  <a:solidFill>
                    <a:srgbClr val="000000"/>
                  </a:solidFill>
                  <a:latin typeface="Tahoma" pitchFamily="34" charset="0"/>
                  <a:ea typeface="Tahoma" pitchFamily="34" charset="0"/>
                  <a:cs typeface="Tahoma" pitchFamily="34" charset="0"/>
                </a:rPr>
                <a:t>Yd</a:t>
              </a:r>
              <a:endParaRPr lang="ja-JP" altLang="en-US" sz="1100" dirty="0">
                <a:latin typeface="Tahoma" pitchFamily="34" charset="0"/>
                <a:cs typeface="Tahoma" pitchFamily="34" charset="0"/>
              </a:endParaRPr>
            </a:p>
          </p:txBody>
        </p:sp>
        <p:sp>
          <p:nvSpPr>
            <p:cNvPr id="82" name="テキスト ボックス 53"/>
            <p:cNvSpPr txBox="1"/>
            <p:nvPr/>
          </p:nvSpPr>
          <p:spPr>
            <a:xfrm>
              <a:off x="7343337" y="5018796"/>
              <a:ext cx="1556523" cy="491751"/>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DR-DH Common AT</a:t>
              </a:r>
              <a:endParaRPr lang="ja-JP" altLang="en-US" sz="1100" dirty="0">
                <a:latin typeface="Tahoma" pitchFamily="34" charset="0"/>
                <a:cs typeface="Tahoma" pitchFamily="34" charset="0"/>
              </a:endParaRPr>
            </a:p>
            <a:p>
              <a:pPr algn="just" fontAlgn="base"/>
              <a:r>
                <a:rPr lang="en-US" sz="1100" dirty="0" smtClean="0">
                  <a:solidFill>
                    <a:srgbClr val="000000"/>
                  </a:solidFill>
                  <a:latin typeface="Tahoma" pitchFamily="34" charset="0"/>
                  <a:ea typeface="Tahoma" pitchFamily="34" charset="0"/>
                  <a:cs typeface="Tahoma" pitchFamily="34" charset="0"/>
                </a:rPr>
                <a:t>W8m Grad10%</a:t>
              </a:r>
              <a:endParaRPr lang="ja-JP" altLang="en-US" sz="1100" dirty="0">
                <a:latin typeface="Tahoma" pitchFamily="34" charset="0"/>
                <a:cs typeface="Tahoma" pitchFamily="34" charset="0"/>
              </a:endParaRPr>
            </a:p>
          </p:txBody>
        </p:sp>
        <p:sp>
          <p:nvSpPr>
            <p:cNvPr id="83" name="正方形/長方形 82"/>
            <p:cNvSpPr/>
            <p:nvPr/>
          </p:nvSpPr>
          <p:spPr>
            <a:xfrm>
              <a:off x="7091367" y="4890316"/>
              <a:ext cx="36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cxnSp>
          <p:nvCxnSpPr>
            <p:cNvPr id="84" name="直線コネクタ 83"/>
            <p:cNvCxnSpPr/>
            <p:nvPr/>
          </p:nvCxnSpPr>
          <p:spPr>
            <a:xfrm>
              <a:off x="6600973" y="4890316"/>
              <a:ext cx="576000" cy="0"/>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86" name="正方形/長方形 85"/>
            <p:cNvSpPr/>
            <p:nvPr/>
          </p:nvSpPr>
          <p:spPr>
            <a:xfrm>
              <a:off x="6813456" y="4890316"/>
              <a:ext cx="144000" cy="441222"/>
            </a:xfrm>
            <a:prstGeom prst="rect">
              <a:avLst/>
            </a:prstGeom>
            <a:solidFill>
              <a:srgbClr val="FF6600"/>
            </a:solidFill>
            <a:effectLst/>
          </p:spPr>
          <p:style>
            <a:lnRef idx="0">
              <a:schemeClr val="accent3"/>
            </a:lnRef>
            <a:fillRef idx="3">
              <a:schemeClr val="accent3"/>
            </a:fillRef>
            <a:effectRef idx="3">
              <a:schemeClr val="accent3"/>
            </a:effectRef>
            <a:fontRef idx="minor">
              <a:schemeClr val="lt1"/>
            </a:fontRef>
          </p:style>
          <p:txBody>
            <a:bodyPr rtlCol="0" anchor="ctr"/>
            <a:lstStyle/>
            <a:p>
              <a:pPr algn="ctr"/>
              <a:endParaRPr kumimoji="1" lang="ja-JP" altLang="en-US">
                <a:latin typeface="Tahoma" pitchFamily="34" charset="0"/>
                <a:cs typeface="Tahoma" pitchFamily="34" charset="0"/>
              </a:endParaRPr>
            </a:p>
          </p:txBody>
        </p:sp>
        <p:sp>
          <p:nvSpPr>
            <p:cNvPr id="87" name="正方形/長方形 86"/>
            <p:cNvSpPr/>
            <p:nvPr/>
          </p:nvSpPr>
          <p:spPr>
            <a:xfrm rot="17880000">
              <a:off x="7067294" y="4645877"/>
              <a:ext cx="36000" cy="1116000"/>
            </a:xfrm>
            <a:prstGeom prst="rect">
              <a:avLst/>
            </a:prstGeom>
          </p:spPr>
          <p:style>
            <a:lnRef idx="0">
              <a:schemeClr val="accent6"/>
            </a:lnRef>
            <a:fillRef idx="3">
              <a:schemeClr val="accent6"/>
            </a:fillRef>
            <a:effectRef idx="3">
              <a:schemeClr val="accent6"/>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sz="1100">
                <a:latin typeface="Tahoma" pitchFamily="34" charset="0"/>
                <a:cs typeface="Tahoma" pitchFamily="34" charset="0"/>
              </a:endParaRPr>
            </a:p>
          </p:txBody>
        </p:sp>
        <p:sp>
          <p:nvSpPr>
            <p:cNvPr id="112" name="テキスト ボックス 157"/>
            <p:cNvSpPr txBox="1"/>
            <p:nvPr/>
          </p:nvSpPr>
          <p:spPr>
            <a:xfrm>
              <a:off x="7079121" y="4824160"/>
              <a:ext cx="686895" cy="231395"/>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UT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sp>
          <p:nvSpPr>
            <p:cNvPr id="113" name="テキスト ボックス 157"/>
            <p:cNvSpPr txBox="1"/>
            <p:nvPr/>
          </p:nvSpPr>
          <p:spPr>
            <a:xfrm>
              <a:off x="6083518" y="5098430"/>
              <a:ext cx="800605" cy="243382"/>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lgn="just" fontAlgn="base"/>
              <a:r>
                <a:rPr lang="en-US" sz="1100" dirty="0" smtClean="0">
                  <a:solidFill>
                    <a:srgbClr val="000000"/>
                  </a:solidFill>
                  <a:latin typeface="Tahoma" pitchFamily="34" charset="0"/>
                  <a:ea typeface="Tahoma" pitchFamily="34" charset="0"/>
                  <a:cs typeface="Tahoma" pitchFamily="34" charset="0"/>
                </a:rPr>
                <a:t>Main </a:t>
              </a:r>
              <a:r>
                <a:rPr lang="en-US" sz="1100" dirty="0" err="1" smtClean="0">
                  <a:solidFill>
                    <a:srgbClr val="000000"/>
                  </a:solidFill>
                  <a:latin typeface="Tahoma" pitchFamily="34" charset="0"/>
                  <a:ea typeface="Tahoma" pitchFamily="34" charset="0"/>
                  <a:cs typeface="Tahoma" pitchFamily="34" charset="0"/>
                </a:rPr>
                <a:t>Sht</a:t>
              </a:r>
              <a:endParaRPr lang="ja-JP" altLang="en-US" sz="1100" dirty="0">
                <a:latin typeface="Tahoma" pitchFamily="34" charset="0"/>
                <a:cs typeface="Tahoma" pitchFamily="34" charset="0"/>
              </a:endParaRPr>
            </a:p>
          </p:txBody>
        </p:sp>
      </p:grpSp>
      <p:sp>
        <p:nvSpPr>
          <p:cNvPr id="122" name="テキスト ボックス 16"/>
          <p:cNvSpPr txBox="1"/>
          <p:nvPr/>
        </p:nvSpPr>
        <p:spPr>
          <a:xfrm>
            <a:off x="6432450" y="6289575"/>
            <a:ext cx="1700293" cy="307777"/>
          </a:xfrm>
          <a:prstGeom prst="rect">
            <a:avLst/>
          </a:prstGeom>
          <a:noFill/>
        </p:spPr>
        <p:txBody>
          <a:bodyPr wrap="none" rtlCol="0">
            <a:spAutoFit/>
          </a:bodyPr>
          <a:lstStyle/>
          <a:p>
            <a:r>
              <a:rPr lang="en-GB" altLang="ja-JP" sz="1400" dirty="0" smtClean="0">
                <a:latin typeface="Times New Roman" panose="02020603050405020304" pitchFamily="18" charset="0"/>
                <a:cs typeface="Times New Roman" panose="02020603050405020304" pitchFamily="18" charset="0"/>
              </a:rPr>
              <a:t>From  Miyahara at al</a:t>
            </a:r>
            <a:endParaRPr kumimoji="1" lang="ja-JP" altLang="en-US" sz="1400" dirty="0">
              <a:latin typeface="Times New Roman" panose="02020603050405020304" pitchFamily="18" charset="0"/>
              <a:cs typeface="Times New Roman" panose="02020603050405020304" pitchFamily="18" charset="0"/>
            </a:endParaRPr>
          </a:p>
        </p:txBody>
      </p:sp>
      <p:sp>
        <p:nvSpPr>
          <p:cNvPr id="120"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Detector Hall Evolution</a:t>
            </a:r>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72D276BA-553B-5844-9F65-693FD43519EC}" type="slidenum">
              <a:rPr lang="en-US" smtClean="0"/>
              <a:pPr>
                <a:defRPr/>
              </a:pPr>
              <a:t>50</a:t>
            </a:fld>
            <a:endParaRPr lang="en-US"/>
          </a:p>
        </p:txBody>
      </p:sp>
    </p:spTree>
    <p:extLst>
      <p:ext uri="{BB962C8B-B14F-4D97-AF65-F5344CB8AC3E}">
        <p14:creationId xmlns:p14="http://schemas.microsoft.com/office/powerpoint/2010/main" val="289959967"/>
      </p:ext>
    </p:extLst>
  </p:cSld>
  <p:clrMapOvr>
    <a:masterClrMapping/>
  </p:clrMapOvr>
  <p:timing>
    <p:tnLst>
      <p:par>
        <p:cTn xmlns:p14="http://schemas.microsoft.com/office/powerpoint/2010/mai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0" name="Rectangle 219"/>
          <p:cNvSpPr>
            <a:spLocks noChangeArrowheads="1"/>
          </p:cNvSpPr>
          <p:nvPr/>
        </p:nvSpPr>
        <p:spPr bwMode="auto">
          <a:xfrm>
            <a:off x="0" y="0"/>
            <a:ext cx="9144000" cy="2109788"/>
          </a:xfrm>
          <a:prstGeom prst="rect">
            <a:avLst/>
          </a:prstGeom>
          <a:solidFill>
            <a:srgbClr val="FFFFFF"/>
          </a:solidFill>
          <a:ln w="9525">
            <a:solidFill>
              <a:srgbClr val="FFFFFF"/>
            </a:solidFill>
            <a:miter lim="800000"/>
            <a:headEnd/>
            <a:tailEnd/>
          </a:ln>
          <a:effectLst>
            <a:outerShdw blurRad="40000" dist="23000" dir="5400000" rotWithShape="0">
              <a:srgbClr val="000000">
                <a:alpha val="34998"/>
              </a:srgbClr>
            </a:outerShdw>
          </a:effectLst>
        </p:spPr>
        <p:txBody>
          <a:bodyPr anchor="ctr"/>
          <a:lstStyle/>
          <a:p>
            <a:pPr algn="ctr" defTabSz="457200" fontAlgn="auto">
              <a:spcBef>
                <a:spcPts val="0"/>
              </a:spcBef>
              <a:spcAft>
                <a:spcPts val="0"/>
              </a:spcAft>
              <a:defRPr/>
            </a:pPr>
            <a:endParaRPr lang="en-US">
              <a:solidFill>
                <a:schemeClr val="lt1"/>
              </a:solidFill>
              <a:latin typeface="+mn-lt"/>
              <a:ea typeface="+mn-ea"/>
              <a:cs typeface="+mn-cs"/>
            </a:endParaRPr>
          </a:p>
        </p:txBody>
      </p:sp>
      <p:grpSp>
        <p:nvGrpSpPr>
          <p:cNvPr id="99330" name="Group 235"/>
          <p:cNvGrpSpPr>
            <a:grpSpLocks/>
          </p:cNvGrpSpPr>
          <p:nvPr/>
        </p:nvGrpSpPr>
        <p:grpSpPr bwMode="auto">
          <a:xfrm>
            <a:off x="100013" y="46038"/>
            <a:ext cx="1587500" cy="304800"/>
            <a:chOff x="99436" y="46603"/>
            <a:chExt cx="1588843" cy="304604"/>
          </a:xfrm>
        </p:grpSpPr>
        <p:sp>
          <p:nvSpPr>
            <p:cNvPr id="3" name="Rectangle 233"/>
            <p:cNvSpPr/>
            <p:nvPr/>
          </p:nvSpPr>
          <p:spPr>
            <a:xfrm>
              <a:off x="99436" y="129100"/>
              <a:ext cx="179539" cy="180859"/>
            </a:xfrm>
            <a:prstGeom prst="rect">
              <a:avLst/>
            </a:prstGeom>
            <a:solidFill>
              <a:srgbClr val="00B0F0">
                <a:alpha val="45098"/>
              </a:srgbClr>
            </a:solidFill>
            <a:ln w="3175">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sp>
          <p:nvSpPr>
            <p:cNvPr id="99603" name="TextBox 234"/>
            <p:cNvSpPr txBox="1">
              <a:spLocks noChangeArrowheads="1"/>
            </p:cNvSpPr>
            <p:nvPr/>
          </p:nvSpPr>
          <p:spPr bwMode="auto">
            <a:xfrm>
              <a:off x="232899" y="46603"/>
              <a:ext cx="1455380" cy="304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Access Tunnel ex.</a:t>
              </a:r>
            </a:p>
          </p:txBody>
        </p:sp>
      </p:grpSp>
      <p:sp>
        <p:nvSpPr>
          <p:cNvPr id="99331" name="Slide Number Placeholder 3"/>
          <p:cNvSpPr txBox="1">
            <a:spLocks noGrp="1"/>
          </p:cNvSpPr>
          <p:nvPr/>
        </p:nvSpPr>
        <p:spPr bwMode="auto">
          <a:xfrm>
            <a:off x="6553200" y="6356350"/>
            <a:ext cx="2133600" cy="365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algn="r" eaLnBrk="1" hangingPunct="1"/>
            <a:fld id="{B115678B-69A4-994A-AC7C-33FDB847900F}" type="slidenum">
              <a:rPr lang="en-US" altLang="ja-JP" sz="1200">
                <a:solidFill>
                  <a:srgbClr val="898989"/>
                </a:solidFill>
              </a:rPr>
              <a:pPr algn="r" eaLnBrk="1" hangingPunct="1"/>
              <a:t>51</a:t>
            </a:fld>
            <a:endParaRPr lang="en-US" altLang="ja-JP" sz="1200">
              <a:solidFill>
                <a:srgbClr val="898989"/>
              </a:solidFill>
            </a:endParaRPr>
          </a:p>
        </p:txBody>
      </p:sp>
      <p:grpSp>
        <p:nvGrpSpPr>
          <p:cNvPr id="99332" name="Group 98"/>
          <p:cNvGrpSpPr>
            <a:grpSpLocks/>
          </p:cNvGrpSpPr>
          <p:nvPr/>
        </p:nvGrpSpPr>
        <p:grpSpPr bwMode="auto">
          <a:xfrm>
            <a:off x="107950" y="2781300"/>
            <a:ext cx="8918575" cy="3600450"/>
            <a:chOff x="65348" y="2712429"/>
            <a:chExt cx="8918435" cy="3600450"/>
          </a:xfrm>
        </p:grpSpPr>
        <p:grpSp>
          <p:nvGrpSpPr>
            <p:cNvPr id="99546" name="Group 99"/>
            <p:cNvGrpSpPr>
              <a:grpSpLocks/>
            </p:cNvGrpSpPr>
            <p:nvPr/>
          </p:nvGrpSpPr>
          <p:grpSpPr bwMode="auto">
            <a:xfrm>
              <a:off x="493973" y="2712429"/>
              <a:ext cx="8489810" cy="3600450"/>
              <a:chOff x="493973" y="2129879"/>
              <a:chExt cx="8489810" cy="3600450"/>
            </a:xfrm>
          </p:grpSpPr>
          <p:grpSp>
            <p:nvGrpSpPr>
              <p:cNvPr id="99557" name="Group 79"/>
              <p:cNvGrpSpPr>
                <a:grpSpLocks/>
              </p:cNvGrpSpPr>
              <p:nvPr/>
            </p:nvGrpSpPr>
            <p:grpSpPr bwMode="auto">
              <a:xfrm>
                <a:off x="501910" y="2399754"/>
                <a:ext cx="8481872" cy="3241675"/>
                <a:chOff x="500034" y="2340000"/>
                <a:chExt cx="8064000" cy="3241588"/>
              </a:xfrm>
            </p:grpSpPr>
            <p:cxnSp>
              <p:nvCxnSpPr>
                <p:cNvPr id="146" name="Straight Connector 145"/>
                <p:cNvCxnSpPr/>
                <p:nvPr/>
              </p:nvCxnSpPr>
              <p:spPr>
                <a:xfrm>
                  <a:off x="500028" y="2700353"/>
                  <a:ext cx="8064007" cy="1587"/>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p:nvCxnSpPr>
              <p:spPr>
                <a:xfrm>
                  <a:off x="500028" y="3060706"/>
                  <a:ext cx="8064007" cy="1588"/>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a:off x="500028" y="3419471"/>
                  <a:ext cx="8064007" cy="1588"/>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p:nvCxnSpPr>
              <p:spPr>
                <a:xfrm>
                  <a:off x="500028" y="3779824"/>
                  <a:ext cx="8064007" cy="1587"/>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p:nvCxnSpPr>
              <p:spPr>
                <a:xfrm>
                  <a:off x="500028" y="4140177"/>
                  <a:ext cx="8064007" cy="1588"/>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p:nvCxnSpPr>
              <p:spPr>
                <a:xfrm>
                  <a:off x="500028" y="4500530"/>
                  <a:ext cx="8064007" cy="1587"/>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500028" y="4859295"/>
                  <a:ext cx="8064007" cy="1587"/>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3" name="Straight Connector 152"/>
                <p:cNvCxnSpPr/>
                <p:nvPr/>
              </p:nvCxnSpPr>
              <p:spPr>
                <a:xfrm>
                  <a:off x="500028" y="5219648"/>
                  <a:ext cx="8064007" cy="1588"/>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4" name="Straight Connector 153"/>
                <p:cNvCxnSpPr/>
                <p:nvPr/>
              </p:nvCxnSpPr>
              <p:spPr>
                <a:xfrm>
                  <a:off x="500028" y="5580001"/>
                  <a:ext cx="8064007" cy="1587"/>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a:off x="500028" y="2340000"/>
                  <a:ext cx="8064007" cy="1588"/>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grpSp>
            <p:nvGrpSpPr>
              <p:cNvPr id="99558" name="Group 56"/>
              <p:cNvGrpSpPr>
                <a:grpSpLocks/>
              </p:cNvGrpSpPr>
              <p:nvPr/>
            </p:nvGrpSpPr>
            <p:grpSpPr bwMode="auto">
              <a:xfrm>
                <a:off x="493973" y="2129879"/>
                <a:ext cx="8489810" cy="3241675"/>
                <a:chOff x="500034" y="2340000"/>
                <a:chExt cx="8064000" cy="3241588"/>
              </a:xfrm>
            </p:grpSpPr>
            <p:cxnSp>
              <p:nvCxnSpPr>
                <p:cNvPr id="136" name="Straight Connector 135"/>
                <p:cNvCxnSpPr/>
                <p:nvPr/>
              </p:nvCxnSpPr>
              <p:spPr>
                <a:xfrm>
                  <a:off x="500027" y="2700353"/>
                  <a:ext cx="8064007" cy="15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500027" y="3060706"/>
                  <a:ext cx="8064007"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p:nvCxnSpPr>
              <p:spPr>
                <a:xfrm>
                  <a:off x="500027" y="3419471"/>
                  <a:ext cx="8064007"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500027" y="3779824"/>
                  <a:ext cx="8064007" cy="15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500027" y="4140177"/>
                  <a:ext cx="8064007"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a:off x="500027" y="4500530"/>
                  <a:ext cx="8064007" cy="15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500027" y="4859295"/>
                  <a:ext cx="8064007" cy="15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p:nvCxnSpPr>
              <p:spPr>
                <a:xfrm>
                  <a:off x="500027" y="5219648"/>
                  <a:ext cx="8064007"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p:nvCxnSpPr>
              <p:spPr>
                <a:xfrm>
                  <a:off x="500027" y="5580001"/>
                  <a:ext cx="8064007" cy="158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500027" y="2340000"/>
                  <a:ext cx="8064007" cy="158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9559" name="Group 57"/>
              <p:cNvGrpSpPr>
                <a:grpSpLocks/>
              </p:cNvGrpSpPr>
              <p:nvPr/>
            </p:nvGrpSpPr>
            <p:grpSpPr bwMode="auto">
              <a:xfrm>
                <a:off x="493973" y="2310854"/>
                <a:ext cx="8489810" cy="3241675"/>
                <a:chOff x="500034" y="2340000"/>
                <a:chExt cx="8064000" cy="3241588"/>
              </a:xfrm>
            </p:grpSpPr>
            <p:cxnSp>
              <p:nvCxnSpPr>
                <p:cNvPr id="126" name="Straight Connector 125"/>
                <p:cNvCxnSpPr/>
                <p:nvPr/>
              </p:nvCxnSpPr>
              <p:spPr>
                <a:xfrm>
                  <a:off x="500027" y="2700353"/>
                  <a:ext cx="8064007" cy="1587"/>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p:cNvCxnSpPr/>
                <p:nvPr/>
              </p:nvCxnSpPr>
              <p:spPr>
                <a:xfrm>
                  <a:off x="500027" y="3060706"/>
                  <a:ext cx="8064007" cy="1588"/>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p:cNvCxnSpPr/>
                <p:nvPr/>
              </p:nvCxnSpPr>
              <p:spPr>
                <a:xfrm>
                  <a:off x="500027" y="3419471"/>
                  <a:ext cx="8064007" cy="1588"/>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p:cNvCxnSpPr/>
                <p:nvPr/>
              </p:nvCxnSpPr>
              <p:spPr>
                <a:xfrm>
                  <a:off x="500027" y="3779824"/>
                  <a:ext cx="8064007" cy="1587"/>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500027" y="4140177"/>
                  <a:ext cx="8064007" cy="1588"/>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p:nvCxnSpPr>
              <p:spPr>
                <a:xfrm>
                  <a:off x="500027" y="4500530"/>
                  <a:ext cx="8064007" cy="1587"/>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500027" y="4859295"/>
                  <a:ext cx="8064007" cy="1587"/>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500027" y="5219648"/>
                  <a:ext cx="8064007" cy="1588"/>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500027" y="5580001"/>
                  <a:ext cx="8064007" cy="1587"/>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500027" y="2340000"/>
                  <a:ext cx="8064007" cy="1588"/>
                </a:xfrm>
                <a:prstGeom prst="line">
                  <a:avLst/>
                </a:prstGeom>
                <a:ln w="31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99560" name="Group 68"/>
              <p:cNvGrpSpPr>
                <a:grpSpLocks/>
              </p:cNvGrpSpPr>
              <p:nvPr/>
            </p:nvGrpSpPr>
            <p:grpSpPr bwMode="auto">
              <a:xfrm>
                <a:off x="592398" y="2220366"/>
                <a:ext cx="8391384" cy="3241675"/>
                <a:chOff x="500034" y="2340000"/>
                <a:chExt cx="8064000" cy="3241588"/>
              </a:xfrm>
            </p:grpSpPr>
            <p:cxnSp>
              <p:nvCxnSpPr>
                <p:cNvPr id="116" name="Straight Connector 115"/>
                <p:cNvCxnSpPr/>
                <p:nvPr/>
              </p:nvCxnSpPr>
              <p:spPr>
                <a:xfrm>
                  <a:off x="500025" y="2700353"/>
                  <a:ext cx="8064010" cy="1588"/>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500025" y="3060707"/>
                  <a:ext cx="8064010" cy="1587"/>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500025" y="3419472"/>
                  <a:ext cx="8064010" cy="1587"/>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500025" y="3779824"/>
                  <a:ext cx="8064010" cy="1588"/>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500025" y="4140178"/>
                  <a:ext cx="8064010" cy="1587"/>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a:off x="500025" y="4500530"/>
                  <a:ext cx="8064010" cy="1588"/>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500025" y="4859295"/>
                  <a:ext cx="8064010" cy="1588"/>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500025" y="5219649"/>
                  <a:ext cx="8064010" cy="1587"/>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500025" y="5580001"/>
                  <a:ext cx="8064010" cy="1588"/>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125" name="Straight Connector 124"/>
                <p:cNvCxnSpPr/>
                <p:nvPr/>
              </p:nvCxnSpPr>
              <p:spPr>
                <a:xfrm>
                  <a:off x="500025" y="2340001"/>
                  <a:ext cx="8064010" cy="1587"/>
                </a:xfrm>
                <a:prstGeom prst="line">
                  <a:avLst/>
                </a:prstGeom>
                <a:ln w="6350">
                  <a:solidFill>
                    <a:schemeClr val="bg1">
                      <a:lumMod val="75000"/>
                    </a:schemeClr>
                  </a:solidFill>
                  <a:prstDash val="sysDash"/>
                </a:ln>
              </p:spPr>
              <p:style>
                <a:lnRef idx="1">
                  <a:schemeClr val="accent1"/>
                </a:lnRef>
                <a:fillRef idx="0">
                  <a:schemeClr val="accent1"/>
                </a:fillRef>
                <a:effectRef idx="0">
                  <a:schemeClr val="accent1"/>
                </a:effectRef>
                <a:fontRef idx="minor">
                  <a:schemeClr val="tx1"/>
                </a:fontRef>
              </p:style>
            </p:cxnSp>
          </p:grpSp>
          <p:sp>
            <p:nvSpPr>
              <p:cNvPr id="115" name="Rectangle 114"/>
              <p:cNvSpPr/>
              <p:nvPr/>
            </p:nvSpPr>
            <p:spPr>
              <a:xfrm>
                <a:off x="497141" y="2129879"/>
                <a:ext cx="8486642" cy="3600450"/>
              </a:xfrm>
              <a:prstGeom prst="rect">
                <a:avLst/>
              </a:prstGeom>
              <a:no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457200" fontAlgn="auto">
                  <a:spcBef>
                    <a:spcPts val="0"/>
                  </a:spcBef>
                  <a:spcAft>
                    <a:spcPts val="0"/>
                  </a:spcAft>
                  <a:defRPr/>
                </a:pPr>
                <a:endParaRPr lang="en-US"/>
              </a:p>
            </p:txBody>
          </p:sp>
        </p:grpSp>
        <p:sp>
          <p:nvSpPr>
            <p:cNvPr id="101" name="Rectangle 100"/>
            <p:cNvSpPr/>
            <p:nvPr/>
          </p:nvSpPr>
          <p:spPr>
            <a:xfrm>
              <a:off x="65348" y="2712429"/>
              <a:ext cx="360357" cy="36036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defTabSz="457200">
                <a:defRPr/>
              </a:pPr>
              <a:r>
                <a:rPr lang="en-GB" altLang="ja-JP" sz="1400" b="1">
                  <a:solidFill>
                    <a:schemeClr val="tx1"/>
                  </a:solidFill>
                  <a:ea typeface="ＭＳ Ｐゴシック" charset="0"/>
                  <a:cs typeface="ＭＳ Ｐゴシック" charset="0"/>
                </a:rPr>
                <a:t>1</a:t>
              </a:r>
              <a:endParaRPr lang="en-US" altLang="ja-JP" sz="1400" b="1">
                <a:solidFill>
                  <a:schemeClr val="tx1"/>
                </a:solidFill>
                <a:ea typeface="ＭＳ Ｐゴシック" charset="0"/>
                <a:cs typeface="ＭＳ Ｐゴシック" charset="0"/>
              </a:endParaRPr>
            </a:p>
          </p:txBody>
        </p:sp>
        <p:sp>
          <p:nvSpPr>
            <p:cNvPr id="102" name="Rectangle 101"/>
            <p:cNvSpPr/>
            <p:nvPr/>
          </p:nvSpPr>
          <p:spPr>
            <a:xfrm>
              <a:off x="65348" y="3072792"/>
              <a:ext cx="360357" cy="36036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defTabSz="457200">
                <a:defRPr/>
              </a:pPr>
              <a:r>
                <a:rPr lang="en-GB" altLang="ja-JP" sz="1400" b="1">
                  <a:solidFill>
                    <a:schemeClr val="tx1"/>
                  </a:solidFill>
                  <a:ea typeface="ＭＳ Ｐゴシック" charset="0"/>
                  <a:cs typeface="ＭＳ Ｐゴシック" charset="0"/>
                </a:rPr>
                <a:t>2</a:t>
              </a:r>
              <a:endParaRPr lang="en-US" altLang="ja-JP" sz="1400" b="1">
                <a:solidFill>
                  <a:schemeClr val="tx1"/>
                </a:solidFill>
                <a:ea typeface="ＭＳ Ｐゴシック" charset="0"/>
                <a:cs typeface="ＭＳ Ｐゴシック" charset="0"/>
              </a:endParaRPr>
            </a:p>
          </p:txBody>
        </p:sp>
        <p:sp>
          <p:nvSpPr>
            <p:cNvPr id="103" name="Rectangle 102"/>
            <p:cNvSpPr/>
            <p:nvPr/>
          </p:nvSpPr>
          <p:spPr>
            <a:xfrm>
              <a:off x="65348" y="3433154"/>
              <a:ext cx="360357" cy="36036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defTabSz="457200">
                <a:defRPr/>
              </a:pPr>
              <a:r>
                <a:rPr lang="en-GB" altLang="ja-JP" sz="1400" b="1">
                  <a:solidFill>
                    <a:schemeClr val="tx1"/>
                  </a:solidFill>
                  <a:ea typeface="ＭＳ Ｐゴシック" charset="0"/>
                  <a:cs typeface="ＭＳ Ｐゴシック" charset="0"/>
                </a:rPr>
                <a:t>3</a:t>
              </a:r>
              <a:endParaRPr lang="en-US" altLang="ja-JP" sz="1400" b="1">
                <a:solidFill>
                  <a:schemeClr val="tx1"/>
                </a:solidFill>
                <a:ea typeface="ＭＳ Ｐゴシック" charset="0"/>
                <a:cs typeface="ＭＳ Ｐゴシック" charset="0"/>
              </a:endParaRPr>
            </a:p>
          </p:txBody>
        </p:sp>
        <p:sp>
          <p:nvSpPr>
            <p:cNvPr id="104" name="Rectangle 103"/>
            <p:cNvSpPr/>
            <p:nvPr/>
          </p:nvSpPr>
          <p:spPr>
            <a:xfrm>
              <a:off x="65348" y="3793517"/>
              <a:ext cx="360357" cy="35877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defTabSz="457200">
                <a:defRPr/>
              </a:pPr>
              <a:r>
                <a:rPr lang="en-GB" altLang="ja-JP" sz="1400" b="1">
                  <a:solidFill>
                    <a:schemeClr val="tx1"/>
                  </a:solidFill>
                  <a:ea typeface="ＭＳ Ｐゴシック" charset="0"/>
                  <a:cs typeface="ＭＳ Ｐゴシック" charset="0"/>
                </a:rPr>
                <a:t>4</a:t>
              </a:r>
              <a:endParaRPr lang="en-US" altLang="ja-JP" sz="1400" b="1">
                <a:solidFill>
                  <a:schemeClr val="tx1"/>
                </a:solidFill>
                <a:ea typeface="ＭＳ Ｐゴシック" charset="0"/>
                <a:cs typeface="ＭＳ Ｐゴシック" charset="0"/>
              </a:endParaRPr>
            </a:p>
          </p:txBody>
        </p:sp>
        <p:sp>
          <p:nvSpPr>
            <p:cNvPr id="105" name="Rectangle 104"/>
            <p:cNvSpPr/>
            <p:nvPr/>
          </p:nvSpPr>
          <p:spPr>
            <a:xfrm>
              <a:off x="65348" y="4152292"/>
              <a:ext cx="360357" cy="36036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defTabSz="457200">
                <a:defRPr/>
              </a:pPr>
              <a:r>
                <a:rPr lang="en-GB" altLang="ja-JP" sz="1400" b="1">
                  <a:solidFill>
                    <a:schemeClr val="tx1"/>
                  </a:solidFill>
                  <a:ea typeface="ＭＳ Ｐゴシック" charset="0"/>
                  <a:cs typeface="ＭＳ Ｐゴシック" charset="0"/>
                </a:rPr>
                <a:t>5</a:t>
              </a:r>
              <a:endParaRPr lang="en-US" altLang="ja-JP" sz="1400" b="1">
                <a:solidFill>
                  <a:schemeClr val="tx1"/>
                </a:solidFill>
                <a:ea typeface="ＭＳ Ｐゴシック" charset="0"/>
                <a:cs typeface="ＭＳ Ｐゴシック" charset="0"/>
              </a:endParaRPr>
            </a:p>
          </p:txBody>
        </p:sp>
        <p:sp>
          <p:nvSpPr>
            <p:cNvPr id="106" name="Rectangle 105"/>
            <p:cNvSpPr/>
            <p:nvPr/>
          </p:nvSpPr>
          <p:spPr>
            <a:xfrm>
              <a:off x="65348" y="4512654"/>
              <a:ext cx="360357" cy="36036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defTabSz="457200">
                <a:defRPr/>
              </a:pPr>
              <a:r>
                <a:rPr lang="en-GB" altLang="ja-JP" sz="1400" b="1">
                  <a:solidFill>
                    <a:schemeClr val="tx1"/>
                  </a:solidFill>
                  <a:ea typeface="ＭＳ Ｐゴシック" charset="0"/>
                  <a:cs typeface="ＭＳ Ｐゴシック" charset="0"/>
                </a:rPr>
                <a:t>6</a:t>
              </a:r>
              <a:endParaRPr lang="en-US" altLang="ja-JP" sz="1400" b="1">
                <a:solidFill>
                  <a:schemeClr val="tx1"/>
                </a:solidFill>
                <a:ea typeface="ＭＳ Ｐゴシック" charset="0"/>
                <a:cs typeface="ＭＳ Ｐゴシック" charset="0"/>
              </a:endParaRPr>
            </a:p>
          </p:txBody>
        </p:sp>
        <p:sp>
          <p:nvSpPr>
            <p:cNvPr id="107" name="Rectangle 106"/>
            <p:cNvSpPr/>
            <p:nvPr/>
          </p:nvSpPr>
          <p:spPr>
            <a:xfrm>
              <a:off x="65348" y="4873017"/>
              <a:ext cx="360357" cy="36036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defTabSz="457200">
                <a:defRPr/>
              </a:pPr>
              <a:r>
                <a:rPr lang="en-GB" altLang="ja-JP" sz="1400" b="1">
                  <a:solidFill>
                    <a:schemeClr val="tx1"/>
                  </a:solidFill>
                  <a:ea typeface="ＭＳ Ｐゴシック" charset="0"/>
                  <a:cs typeface="ＭＳ Ｐゴシック" charset="0"/>
                </a:rPr>
                <a:t>7</a:t>
              </a:r>
              <a:endParaRPr lang="en-US" altLang="ja-JP" sz="1400" b="1">
                <a:solidFill>
                  <a:schemeClr val="tx1"/>
                </a:solidFill>
                <a:ea typeface="ＭＳ Ｐゴシック" charset="0"/>
                <a:cs typeface="ＭＳ Ｐゴシック" charset="0"/>
              </a:endParaRPr>
            </a:p>
          </p:txBody>
        </p:sp>
        <p:sp>
          <p:nvSpPr>
            <p:cNvPr id="108" name="Rectangle 107"/>
            <p:cNvSpPr/>
            <p:nvPr/>
          </p:nvSpPr>
          <p:spPr>
            <a:xfrm>
              <a:off x="65348" y="5233379"/>
              <a:ext cx="360357" cy="35877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defTabSz="457200">
                <a:defRPr/>
              </a:pPr>
              <a:r>
                <a:rPr lang="en-GB" altLang="ja-JP" sz="1400" b="1">
                  <a:solidFill>
                    <a:schemeClr val="tx1"/>
                  </a:solidFill>
                  <a:ea typeface="ＭＳ Ｐゴシック" charset="0"/>
                  <a:cs typeface="ＭＳ Ｐゴシック" charset="0"/>
                </a:rPr>
                <a:t>8</a:t>
              </a:r>
              <a:endParaRPr lang="en-US" altLang="ja-JP" sz="1400" b="1">
                <a:solidFill>
                  <a:schemeClr val="tx1"/>
                </a:solidFill>
                <a:ea typeface="ＭＳ Ｐゴシック" charset="0"/>
                <a:cs typeface="ＭＳ Ｐゴシック" charset="0"/>
              </a:endParaRPr>
            </a:p>
          </p:txBody>
        </p:sp>
        <p:sp>
          <p:nvSpPr>
            <p:cNvPr id="109" name="Rectangle 108"/>
            <p:cNvSpPr/>
            <p:nvPr/>
          </p:nvSpPr>
          <p:spPr>
            <a:xfrm>
              <a:off x="65348" y="5592154"/>
              <a:ext cx="360357" cy="360363"/>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defTabSz="457200">
                <a:defRPr/>
              </a:pPr>
              <a:r>
                <a:rPr lang="en-GB" altLang="ja-JP" sz="1400" b="1">
                  <a:solidFill>
                    <a:schemeClr val="tx1"/>
                  </a:solidFill>
                  <a:ea typeface="ＭＳ Ｐゴシック" charset="0"/>
                  <a:cs typeface="ＭＳ Ｐゴシック" charset="0"/>
                </a:rPr>
                <a:t>9</a:t>
              </a:r>
              <a:endParaRPr lang="en-US" altLang="ja-JP" sz="1400" b="1">
                <a:solidFill>
                  <a:schemeClr val="tx1"/>
                </a:solidFill>
                <a:ea typeface="ＭＳ Ｐゴシック" charset="0"/>
                <a:cs typeface="ＭＳ Ｐゴシック" charset="0"/>
              </a:endParaRPr>
            </a:p>
          </p:txBody>
        </p:sp>
        <p:sp>
          <p:nvSpPr>
            <p:cNvPr id="110" name="Rectangle 109"/>
            <p:cNvSpPr/>
            <p:nvPr/>
          </p:nvSpPr>
          <p:spPr>
            <a:xfrm>
              <a:off x="65348" y="5952517"/>
              <a:ext cx="360357" cy="360362"/>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36000" rIns="36000" anchor="ctr"/>
            <a:lstStyle/>
            <a:p>
              <a:pPr algn="ctr" defTabSz="457200">
                <a:defRPr/>
              </a:pPr>
              <a:r>
                <a:rPr lang="en-GB" altLang="ja-JP" sz="1400" b="1">
                  <a:solidFill>
                    <a:schemeClr val="tx1"/>
                  </a:solidFill>
                  <a:ea typeface="ＭＳ Ｐゴシック" charset="0"/>
                  <a:cs typeface="ＭＳ Ｐゴシック" charset="0"/>
                </a:rPr>
                <a:t>10</a:t>
              </a:r>
              <a:endParaRPr lang="en-US" altLang="ja-JP" sz="1400" b="1">
                <a:solidFill>
                  <a:schemeClr val="tx1"/>
                </a:solidFill>
                <a:ea typeface="ＭＳ Ｐゴシック" charset="0"/>
                <a:cs typeface="ＭＳ Ｐゴシック" charset="0"/>
              </a:endParaRPr>
            </a:p>
          </p:txBody>
        </p:sp>
      </p:grpSp>
      <p:cxnSp>
        <p:nvCxnSpPr>
          <p:cNvPr id="98" name="Straight Connector 97"/>
          <p:cNvCxnSpPr/>
          <p:nvPr/>
        </p:nvCxnSpPr>
        <p:spPr bwMode="auto">
          <a:xfrm>
            <a:off x="4948238" y="2006600"/>
            <a:ext cx="4762" cy="4360863"/>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99334" name="Rectangle 73"/>
          <p:cNvSpPr>
            <a:spLocks noChangeArrowheads="1"/>
          </p:cNvSpPr>
          <p:nvPr/>
        </p:nvSpPr>
        <p:spPr bwMode="auto">
          <a:xfrm>
            <a:off x="539750" y="2781300"/>
            <a:ext cx="69850" cy="385763"/>
          </a:xfrm>
          <a:prstGeom prst="rect">
            <a:avLst/>
          </a:prstGeom>
          <a:solidFill>
            <a:srgbClr val="00B0F0">
              <a:alpha val="45097"/>
            </a:srgbClr>
          </a:solidFill>
          <a:ln w="9525">
            <a:solidFill>
              <a:srgbClr val="FFFFFF"/>
            </a:solidFill>
            <a:miter lim="800000"/>
            <a:headEnd/>
            <a:tailEnd/>
          </a:ln>
        </p:spPr>
        <p:txBody>
          <a:bodyPr wrap="none" anchor="ctr"/>
          <a:lstStyle/>
          <a:p>
            <a:endParaRPr lang="ja-JP" altLang="en-US"/>
          </a:p>
        </p:txBody>
      </p:sp>
      <p:sp>
        <p:nvSpPr>
          <p:cNvPr id="99335" name="Rectangle 74"/>
          <p:cNvSpPr>
            <a:spLocks noChangeArrowheads="1"/>
          </p:cNvSpPr>
          <p:nvPr/>
        </p:nvSpPr>
        <p:spPr bwMode="auto">
          <a:xfrm>
            <a:off x="4911725" y="3259138"/>
            <a:ext cx="71438" cy="1162050"/>
          </a:xfrm>
          <a:prstGeom prst="rect">
            <a:avLst/>
          </a:prstGeom>
          <a:solidFill>
            <a:srgbClr val="CC99FF">
              <a:alpha val="45097"/>
            </a:srgbClr>
          </a:solidFill>
          <a:ln w="9525">
            <a:solidFill>
              <a:srgbClr val="FFFFFF"/>
            </a:solidFill>
            <a:miter lim="800000"/>
            <a:headEnd/>
            <a:tailEnd/>
          </a:ln>
        </p:spPr>
        <p:txBody>
          <a:bodyPr wrap="none" anchor="ctr"/>
          <a:lstStyle/>
          <a:p>
            <a:endParaRPr lang="ja-JP" altLang="en-US"/>
          </a:p>
        </p:txBody>
      </p:sp>
      <p:sp>
        <p:nvSpPr>
          <p:cNvPr id="99336" name="Line 75"/>
          <p:cNvSpPr>
            <a:spLocks noChangeShapeType="1"/>
          </p:cNvSpPr>
          <p:nvPr/>
        </p:nvSpPr>
        <p:spPr bwMode="auto">
          <a:xfrm>
            <a:off x="1270000" y="3255963"/>
            <a:ext cx="690563" cy="898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37" name="Line 76"/>
          <p:cNvSpPr>
            <a:spLocks noChangeShapeType="1"/>
          </p:cNvSpPr>
          <p:nvPr/>
        </p:nvSpPr>
        <p:spPr bwMode="auto">
          <a:xfrm flipH="1">
            <a:off x="1949450" y="3255963"/>
            <a:ext cx="690563" cy="898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38" name="Line 77"/>
          <p:cNvSpPr>
            <a:spLocks noChangeShapeType="1"/>
          </p:cNvSpPr>
          <p:nvPr/>
        </p:nvSpPr>
        <p:spPr bwMode="auto">
          <a:xfrm>
            <a:off x="2638425" y="3255963"/>
            <a:ext cx="690563" cy="898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39" name="Line 78"/>
          <p:cNvSpPr>
            <a:spLocks noChangeShapeType="1"/>
          </p:cNvSpPr>
          <p:nvPr/>
        </p:nvSpPr>
        <p:spPr bwMode="auto">
          <a:xfrm flipH="1">
            <a:off x="3317875" y="3255963"/>
            <a:ext cx="690563" cy="898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0" name="Line 79"/>
          <p:cNvSpPr>
            <a:spLocks noChangeShapeType="1"/>
          </p:cNvSpPr>
          <p:nvPr/>
        </p:nvSpPr>
        <p:spPr bwMode="auto">
          <a:xfrm>
            <a:off x="4003675" y="3255963"/>
            <a:ext cx="946150" cy="974725"/>
          </a:xfrm>
          <a:prstGeom prst="line">
            <a:avLst/>
          </a:prstGeom>
          <a:noFill/>
          <a:ln w="19050">
            <a:solidFill>
              <a:srgbClr val="3399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1" name="Line 80"/>
          <p:cNvSpPr>
            <a:spLocks noChangeShapeType="1"/>
          </p:cNvSpPr>
          <p:nvPr/>
        </p:nvSpPr>
        <p:spPr bwMode="auto">
          <a:xfrm>
            <a:off x="4008438" y="3262313"/>
            <a:ext cx="669925" cy="1073150"/>
          </a:xfrm>
          <a:prstGeom prst="line">
            <a:avLst/>
          </a:prstGeom>
          <a:noFill/>
          <a:ln w="19050">
            <a:solidFill>
              <a:srgbClr val="3366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2" name="Line 81"/>
          <p:cNvSpPr>
            <a:spLocks noChangeShapeType="1"/>
          </p:cNvSpPr>
          <p:nvPr/>
        </p:nvSpPr>
        <p:spPr bwMode="auto">
          <a:xfrm>
            <a:off x="4681538" y="3314700"/>
            <a:ext cx="0" cy="1223963"/>
          </a:xfrm>
          <a:prstGeom prst="line">
            <a:avLst/>
          </a:prstGeom>
          <a:noFill/>
          <a:ln w="9525">
            <a:solidFill>
              <a:srgbClr val="C0C0C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3" name="Line 82"/>
          <p:cNvSpPr>
            <a:spLocks noChangeShapeType="1"/>
          </p:cNvSpPr>
          <p:nvPr/>
        </p:nvSpPr>
        <p:spPr bwMode="auto">
          <a:xfrm flipH="1">
            <a:off x="4959350" y="3255963"/>
            <a:ext cx="644525" cy="584200"/>
          </a:xfrm>
          <a:prstGeom prst="line">
            <a:avLst/>
          </a:prstGeom>
          <a:noFill/>
          <a:ln w="19050">
            <a:solidFill>
              <a:srgbClr val="3399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4" name="Line 83"/>
          <p:cNvSpPr>
            <a:spLocks noChangeShapeType="1"/>
          </p:cNvSpPr>
          <p:nvPr/>
        </p:nvSpPr>
        <p:spPr bwMode="auto">
          <a:xfrm flipH="1">
            <a:off x="4948238" y="3262313"/>
            <a:ext cx="654050" cy="1025525"/>
          </a:xfrm>
          <a:prstGeom prst="line">
            <a:avLst/>
          </a:prstGeom>
          <a:noFill/>
          <a:ln w="19050">
            <a:solidFill>
              <a:srgbClr val="3366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5" name="Line 84"/>
          <p:cNvSpPr>
            <a:spLocks noChangeShapeType="1"/>
          </p:cNvSpPr>
          <p:nvPr/>
        </p:nvSpPr>
        <p:spPr bwMode="auto">
          <a:xfrm>
            <a:off x="5607050" y="3255963"/>
            <a:ext cx="639763" cy="836612"/>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6" name="Line 85"/>
          <p:cNvSpPr>
            <a:spLocks noChangeShapeType="1"/>
          </p:cNvSpPr>
          <p:nvPr/>
        </p:nvSpPr>
        <p:spPr bwMode="auto">
          <a:xfrm flipH="1">
            <a:off x="6238875" y="3255963"/>
            <a:ext cx="690563" cy="898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7" name="Line 86"/>
          <p:cNvSpPr>
            <a:spLocks noChangeShapeType="1"/>
          </p:cNvSpPr>
          <p:nvPr/>
        </p:nvSpPr>
        <p:spPr bwMode="auto">
          <a:xfrm>
            <a:off x="6924675" y="3255963"/>
            <a:ext cx="690563" cy="898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8" name="Line 87"/>
          <p:cNvSpPr>
            <a:spLocks noChangeShapeType="1"/>
          </p:cNvSpPr>
          <p:nvPr/>
        </p:nvSpPr>
        <p:spPr bwMode="auto">
          <a:xfrm flipH="1">
            <a:off x="7604125" y="3255963"/>
            <a:ext cx="690563" cy="898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49" name="Line 88"/>
          <p:cNvSpPr>
            <a:spLocks noChangeShapeType="1"/>
          </p:cNvSpPr>
          <p:nvPr/>
        </p:nvSpPr>
        <p:spPr bwMode="auto">
          <a:xfrm flipH="1">
            <a:off x="584200" y="3255963"/>
            <a:ext cx="690563" cy="898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0" name="Line 89"/>
          <p:cNvSpPr>
            <a:spLocks noChangeShapeType="1"/>
          </p:cNvSpPr>
          <p:nvPr/>
        </p:nvSpPr>
        <p:spPr bwMode="auto">
          <a:xfrm>
            <a:off x="8293100" y="3255963"/>
            <a:ext cx="690563" cy="89852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1" name="Rectangle 90"/>
          <p:cNvSpPr>
            <a:spLocks noChangeArrowheads="1"/>
          </p:cNvSpPr>
          <p:nvPr/>
        </p:nvSpPr>
        <p:spPr bwMode="auto">
          <a:xfrm>
            <a:off x="539750" y="3155950"/>
            <a:ext cx="69850" cy="101600"/>
          </a:xfrm>
          <a:prstGeom prst="rect">
            <a:avLst/>
          </a:prstGeom>
          <a:solidFill>
            <a:srgbClr val="FFCC99">
              <a:alpha val="45097"/>
            </a:srgbClr>
          </a:solidFill>
          <a:ln w="9525">
            <a:solidFill>
              <a:srgbClr val="FFFFFF"/>
            </a:solidFill>
            <a:miter lim="800000"/>
            <a:headEnd/>
            <a:tailEnd/>
          </a:ln>
        </p:spPr>
        <p:txBody>
          <a:bodyPr wrap="none" anchor="ctr"/>
          <a:lstStyle/>
          <a:p>
            <a:endParaRPr lang="ja-JP" altLang="en-US"/>
          </a:p>
        </p:txBody>
      </p:sp>
      <p:sp>
        <p:nvSpPr>
          <p:cNvPr id="99352" name="Line 91"/>
          <p:cNvSpPr>
            <a:spLocks noChangeShapeType="1"/>
          </p:cNvSpPr>
          <p:nvPr/>
        </p:nvSpPr>
        <p:spPr bwMode="auto">
          <a:xfrm flipH="1">
            <a:off x="1947863" y="3532188"/>
            <a:ext cx="692150" cy="67627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3" name="Line 92"/>
          <p:cNvSpPr>
            <a:spLocks noChangeShapeType="1"/>
          </p:cNvSpPr>
          <p:nvPr/>
        </p:nvSpPr>
        <p:spPr bwMode="auto">
          <a:xfrm>
            <a:off x="1266825" y="3532188"/>
            <a:ext cx="692150" cy="67627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4" name="Line 93"/>
          <p:cNvSpPr>
            <a:spLocks noChangeShapeType="1"/>
          </p:cNvSpPr>
          <p:nvPr/>
        </p:nvSpPr>
        <p:spPr bwMode="auto">
          <a:xfrm>
            <a:off x="2635250" y="3532188"/>
            <a:ext cx="692150" cy="67627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5" name="Line 94"/>
          <p:cNvSpPr>
            <a:spLocks noChangeShapeType="1"/>
          </p:cNvSpPr>
          <p:nvPr/>
        </p:nvSpPr>
        <p:spPr bwMode="auto">
          <a:xfrm flipH="1">
            <a:off x="582613" y="3532188"/>
            <a:ext cx="692150" cy="67627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6" name="Line 95"/>
          <p:cNvSpPr>
            <a:spLocks noChangeShapeType="1"/>
          </p:cNvSpPr>
          <p:nvPr/>
        </p:nvSpPr>
        <p:spPr bwMode="auto">
          <a:xfrm flipH="1">
            <a:off x="3309938" y="3532188"/>
            <a:ext cx="692150" cy="67627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7" name="Line 96"/>
          <p:cNvSpPr>
            <a:spLocks noChangeShapeType="1"/>
          </p:cNvSpPr>
          <p:nvPr/>
        </p:nvSpPr>
        <p:spPr bwMode="auto">
          <a:xfrm>
            <a:off x="5599113" y="3546475"/>
            <a:ext cx="642937" cy="630238"/>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8" name="Line 97"/>
          <p:cNvSpPr>
            <a:spLocks noChangeShapeType="1"/>
          </p:cNvSpPr>
          <p:nvPr/>
        </p:nvSpPr>
        <p:spPr bwMode="auto">
          <a:xfrm flipH="1">
            <a:off x="7602538" y="3532188"/>
            <a:ext cx="692150" cy="67627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59" name="Line 98"/>
          <p:cNvSpPr>
            <a:spLocks noChangeShapeType="1"/>
          </p:cNvSpPr>
          <p:nvPr/>
        </p:nvSpPr>
        <p:spPr bwMode="auto">
          <a:xfrm>
            <a:off x="8289925" y="3532188"/>
            <a:ext cx="692150" cy="67627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0" name="Line 99"/>
          <p:cNvSpPr>
            <a:spLocks noChangeShapeType="1"/>
          </p:cNvSpPr>
          <p:nvPr/>
        </p:nvSpPr>
        <p:spPr bwMode="auto">
          <a:xfrm flipH="1">
            <a:off x="6240463" y="3532188"/>
            <a:ext cx="692150" cy="67627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1" name="Line 100"/>
          <p:cNvSpPr>
            <a:spLocks noChangeShapeType="1"/>
          </p:cNvSpPr>
          <p:nvPr/>
        </p:nvSpPr>
        <p:spPr bwMode="auto">
          <a:xfrm>
            <a:off x="6927850" y="3532188"/>
            <a:ext cx="692150" cy="67627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2" name="Line 101"/>
          <p:cNvSpPr>
            <a:spLocks noChangeShapeType="1"/>
          </p:cNvSpPr>
          <p:nvPr/>
        </p:nvSpPr>
        <p:spPr bwMode="auto">
          <a:xfrm flipH="1">
            <a:off x="4951413" y="3325813"/>
            <a:ext cx="650875" cy="61912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3" name="Line 102"/>
          <p:cNvSpPr>
            <a:spLocks noChangeShapeType="1"/>
          </p:cNvSpPr>
          <p:nvPr/>
        </p:nvSpPr>
        <p:spPr bwMode="auto">
          <a:xfrm flipH="1">
            <a:off x="4951413" y="3729038"/>
            <a:ext cx="650875" cy="61912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4" name="Line 103"/>
          <p:cNvSpPr>
            <a:spLocks noChangeShapeType="1"/>
          </p:cNvSpPr>
          <p:nvPr/>
        </p:nvSpPr>
        <p:spPr bwMode="auto">
          <a:xfrm>
            <a:off x="4008438" y="3427413"/>
            <a:ext cx="941387" cy="86677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5" name="Line 104"/>
          <p:cNvSpPr>
            <a:spLocks noChangeShapeType="1"/>
          </p:cNvSpPr>
          <p:nvPr/>
        </p:nvSpPr>
        <p:spPr bwMode="auto">
          <a:xfrm>
            <a:off x="4005263" y="3789363"/>
            <a:ext cx="671512" cy="606425"/>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6" name="Line 105"/>
          <p:cNvSpPr>
            <a:spLocks noChangeShapeType="1"/>
          </p:cNvSpPr>
          <p:nvPr/>
        </p:nvSpPr>
        <p:spPr bwMode="auto">
          <a:xfrm flipH="1">
            <a:off x="584200" y="3878263"/>
            <a:ext cx="685800" cy="38735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7" name="Line 106"/>
          <p:cNvSpPr>
            <a:spLocks noChangeShapeType="1"/>
          </p:cNvSpPr>
          <p:nvPr/>
        </p:nvSpPr>
        <p:spPr bwMode="auto">
          <a:xfrm flipH="1">
            <a:off x="1949450" y="3878263"/>
            <a:ext cx="685800" cy="38735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8" name="Line 107"/>
          <p:cNvSpPr>
            <a:spLocks noChangeShapeType="1"/>
          </p:cNvSpPr>
          <p:nvPr/>
        </p:nvSpPr>
        <p:spPr bwMode="auto">
          <a:xfrm>
            <a:off x="1266825" y="3878263"/>
            <a:ext cx="685800" cy="38735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69" name="Line 108"/>
          <p:cNvSpPr>
            <a:spLocks noChangeShapeType="1"/>
          </p:cNvSpPr>
          <p:nvPr/>
        </p:nvSpPr>
        <p:spPr bwMode="auto">
          <a:xfrm flipH="1">
            <a:off x="3314700" y="3878263"/>
            <a:ext cx="685800" cy="38735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70" name="Line 109"/>
          <p:cNvSpPr>
            <a:spLocks noChangeShapeType="1"/>
          </p:cNvSpPr>
          <p:nvPr/>
        </p:nvSpPr>
        <p:spPr bwMode="auto">
          <a:xfrm>
            <a:off x="2632075" y="3878263"/>
            <a:ext cx="685800" cy="38735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71" name="Line 110"/>
          <p:cNvSpPr>
            <a:spLocks noChangeShapeType="1"/>
          </p:cNvSpPr>
          <p:nvPr/>
        </p:nvSpPr>
        <p:spPr bwMode="auto">
          <a:xfrm flipH="1">
            <a:off x="7610475" y="3878263"/>
            <a:ext cx="685800" cy="38735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72" name="Line 111"/>
          <p:cNvSpPr>
            <a:spLocks noChangeShapeType="1"/>
          </p:cNvSpPr>
          <p:nvPr/>
        </p:nvSpPr>
        <p:spPr bwMode="auto">
          <a:xfrm>
            <a:off x="6927850" y="3878263"/>
            <a:ext cx="685800" cy="38735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73" name="Line 112"/>
          <p:cNvSpPr>
            <a:spLocks noChangeShapeType="1"/>
          </p:cNvSpPr>
          <p:nvPr/>
        </p:nvSpPr>
        <p:spPr bwMode="auto">
          <a:xfrm>
            <a:off x="8293100" y="3878263"/>
            <a:ext cx="685800" cy="38735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74" name="Line 113"/>
          <p:cNvSpPr>
            <a:spLocks noChangeShapeType="1"/>
          </p:cNvSpPr>
          <p:nvPr/>
        </p:nvSpPr>
        <p:spPr bwMode="auto">
          <a:xfrm flipH="1">
            <a:off x="6238875" y="3878263"/>
            <a:ext cx="685800" cy="38735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75" name="Line 114"/>
          <p:cNvSpPr>
            <a:spLocks noChangeShapeType="1"/>
          </p:cNvSpPr>
          <p:nvPr/>
        </p:nvSpPr>
        <p:spPr bwMode="auto">
          <a:xfrm>
            <a:off x="587375" y="4254500"/>
            <a:ext cx="685800" cy="38735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76" name="Line 115"/>
          <p:cNvSpPr>
            <a:spLocks noChangeShapeType="1"/>
          </p:cNvSpPr>
          <p:nvPr/>
        </p:nvSpPr>
        <p:spPr bwMode="auto">
          <a:xfrm flipH="1">
            <a:off x="1266825" y="4262438"/>
            <a:ext cx="685800" cy="38735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77" name="Line 116"/>
          <p:cNvSpPr>
            <a:spLocks noChangeShapeType="1"/>
          </p:cNvSpPr>
          <p:nvPr/>
        </p:nvSpPr>
        <p:spPr bwMode="auto">
          <a:xfrm>
            <a:off x="1949450" y="4254500"/>
            <a:ext cx="685800" cy="38735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78" name="Line 117"/>
          <p:cNvSpPr>
            <a:spLocks noChangeShapeType="1"/>
          </p:cNvSpPr>
          <p:nvPr/>
        </p:nvSpPr>
        <p:spPr bwMode="auto">
          <a:xfrm flipH="1">
            <a:off x="2628900" y="4262438"/>
            <a:ext cx="685800" cy="38735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79" name="Line 118"/>
          <p:cNvSpPr>
            <a:spLocks noChangeShapeType="1"/>
          </p:cNvSpPr>
          <p:nvPr/>
        </p:nvSpPr>
        <p:spPr bwMode="auto">
          <a:xfrm>
            <a:off x="3311525" y="4260850"/>
            <a:ext cx="685800" cy="38735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80" name="Line 119"/>
          <p:cNvSpPr>
            <a:spLocks noChangeShapeType="1"/>
          </p:cNvSpPr>
          <p:nvPr/>
        </p:nvSpPr>
        <p:spPr bwMode="auto">
          <a:xfrm>
            <a:off x="6242050" y="4254500"/>
            <a:ext cx="685800" cy="38735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81" name="Line 120"/>
          <p:cNvSpPr>
            <a:spLocks noChangeShapeType="1"/>
          </p:cNvSpPr>
          <p:nvPr/>
        </p:nvSpPr>
        <p:spPr bwMode="auto">
          <a:xfrm flipH="1">
            <a:off x="6921500" y="4262438"/>
            <a:ext cx="685800" cy="38735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82" name="Line 121"/>
          <p:cNvSpPr>
            <a:spLocks noChangeShapeType="1"/>
          </p:cNvSpPr>
          <p:nvPr/>
        </p:nvSpPr>
        <p:spPr bwMode="auto">
          <a:xfrm>
            <a:off x="7607300" y="4254500"/>
            <a:ext cx="685800" cy="38735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83" name="Line 122"/>
          <p:cNvSpPr>
            <a:spLocks noChangeShapeType="1"/>
          </p:cNvSpPr>
          <p:nvPr/>
        </p:nvSpPr>
        <p:spPr bwMode="auto">
          <a:xfrm flipH="1">
            <a:off x="8286750" y="4262438"/>
            <a:ext cx="685800" cy="38735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84" name="Line 123"/>
          <p:cNvSpPr>
            <a:spLocks noChangeShapeType="1"/>
          </p:cNvSpPr>
          <p:nvPr/>
        </p:nvSpPr>
        <p:spPr bwMode="auto">
          <a:xfrm>
            <a:off x="4003675" y="3827463"/>
            <a:ext cx="952500" cy="53340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85" name="Text Box 124"/>
          <p:cNvSpPr txBox="1">
            <a:spLocks noChangeArrowheads="1"/>
          </p:cNvSpPr>
          <p:nvPr/>
        </p:nvSpPr>
        <p:spPr bwMode="auto">
          <a:xfrm>
            <a:off x="3851275" y="4408488"/>
            <a:ext cx="504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spcBef>
                <a:spcPct val="50000"/>
              </a:spcBef>
            </a:pPr>
            <a:r>
              <a:rPr kumimoji="1" lang="en-US" altLang="ja-JP" sz="1000"/>
              <a:t>62.0</a:t>
            </a:r>
          </a:p>
        </p:txBody>
      </p:sp>
      <p:sp>
        <p:nvSpPr>
          <p:cNvPr id="99386" name="Text Box 125"/>
          <p:cNvSpPr txBox="1">
            <a:spLocks noChangeArrowheads="1"/>
          </p:cNvSpPr>
          <p:nvPr/>
        </p:nvSpPr>
        <p:spPr bwMode="auto">
          <a:xfrm>
            <a:off x="1403350" y="4508500"/>
            <a:ext cx="504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spcBef>
                <a:spcPct val="50000"/>
              </a:spcBef>
            </a:pPr>
            <a:r>
              <a:rPr kumimoji="1" lang="en-US" altLang="ja-JP" sz="1000"/>
              <a:t>61.9</a:t>
            </a:r>
          </a:p>
        </p:txBody>
      </p:sp>
      <p:sp>
        <p:nvSpPr>
          <p:cNvPr id="99387" name="Text Box 126"/>
          <p:cNvSpPr txBox="1">
            <a:spLocks noChangeArrowheads="1"/>
          </p:cNvSpPr>
          <p:nvPr/>
        </p:nvSpPr>
        <p:spPr bwMode="auto">
          <a:xfrm>
            <a:off x="2771775" y="4508500"/>
            <a:ext cx="504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spcBef>
                <a:spcPct val="50000"/>
              </a:spcBef>
            </a:pPr>
            <a:r>
              <a:rPr kumimoji="1" lang="en-US" altLang="ja-JP" sz="1000"/>
              <a:t>61.9</a:t>
            </a:r>
          </a:p>
        </p:txBody>
      </p:sp>
      <p:sp>
        <p:nvSpPr>
          <p:cNvPr id="99388" name="Text Box 127"/>
          <p:cNvSpPr txBox="1">
            <a:spLocks noChangeArrowheads="1"/>
          </p:cNvSpPr>
          <p:nvPr/>
        </p:nvSpPr>
        <p:spPr bwMode="auto">
          <a:xfrm>
            <a:off x="6443663" y="4511675"/>
            <a:ext cx="504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spcBef>
                <a:spcPct val="50000"/>
              </a:spcBef>
            </a:pPr>
            <a:r>
              <a:rPr kumimoji="1" lang="en-US" altLang="ja-JP" sz="1000"/>
              <a:t>61.9</a:t>
            </a:r>
          </a:p>
        </p:txBody>
      </p:sp>
      <p:sp>
        <p:nvSpPr>
          <p:cNvPr id="99389" name="Text Box 128"/>
          <p:cNvSpPr txBox="1">
            <a:spLocks noChangeArrowheads="1"/>
          </p:cNvSpPr>
          <p:nvPr/>
        </p:nvSpPr>
        <p:spPr bwMode="auto">
          <a:xfrm>
            <a:off x="7812088" y="4511675"/>
            <a:ext cx="504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spcBef>
                <a:spcPct val="50000"/>
              </a:spcBef>
            </a:pPr>
            <a:r>
              <a:rPr kumimoji="1" lang="en-US" altLang="ja-JP" sz="1000"/>
              <a:t>61.9</a:t>
            </a:r>
          </a:p>
        </p:txBody>
      </p:sp>
      <p:sp>
        <p:nvSpPr>
          <p:cNvPr id="99390" name="Line 129"/>
          <p:cNvSpPr>
            <a:spLocks noChangeShapeType="1"/>
          </p:cNvSpPr>
          <p:nvPr/>
        </p:nvSpPr>
        <p:spPr bwMode="auto">
          <a:xfrm flipH="1">
            <a:off x="5599113" y="4230688"/>
            <a:ext cx="647700" cy="379412"/>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91" name="Text Box 130"/>
          <p:cNvSpPr txBox="1">
            <a:spLocks noChangeArrowheads="1"/>
          </p:cNvSpPr>
          <p:nvPr/>
        </p:nvSpPr>
        <p:spPr bwMode="auto">
          <a:xfrm>
            <a:off x="5291138" y="4408488"/>
            <a:ext cx="5048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spcBef>
                <a:spcPct val="50000"/>
              </a:spcBef>
            </a:pPr>
            <a:r>
              <a:rPr kumimoji="1" lang="en-US" altLang="ja-JP" sz="1000"/>
              <a:t>60.3</a:t>
            </a:r>
          </a:p>
        </p:txBody>
      </p:sp>
      <p:sp>
        <p:nvSpPr>
          <p:cNvPr id="99392" name="Line 131"/>
          <p:cNvSpPr>
            <a:spLocks noChangeShapeType="1"/>
          </p:cNvSpPr>
          <p:nvPr/>
        </p:nvSpPr>
        <p:spPr bwMode="auto">
          <a:xfrm>
            <a:off x="5594350" y="3865563"/>
            <a:ext cx="647700" cy="366712"/>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93" name="Line 132"/>
          <p:cNvSpPr>
            <a:spLocks noChangeShapeType="1"/>
          </p:cNvSpPr>
          <p:nvPr/>
        </p:nvSpPr>
        <p:spPr bwMode="auto">
          <a:xfrm flipH="1">
            <a:off x="4943475" y="3670300"/>
            <a:ext cx="654050" cy="371475"/>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94" name="Line 133"/>
          <p:cNvSpPr>
            <a:spLocks noChangeShapeType="1"/>
          </p:cNvSpPr>
          <p:nvPr/>
        </p:nvSpPr>
        <p:spPr bwMode="auto">
          <a:xfrm>
            <a:off x="3998913" y="4084638"/>
            <a:ext cx="685800" cy="38100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395" name="Line 134"/>
          <p:cNvSpPr>
            <a:spLocks noChangeShapeType="1"/>
          </p:cNvSpPr>
          <p:nvPr/>
        </p:nvSpPr>
        <p:spPr bwMode="auto">
          <a:xfrm flipH="1">
            <a:off x="4948238" y="4070350"/>
            <a:ext cx="654050" cy="371475"/>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99396" name="Group 135"/>
          <p:cNvGrpSpPr>
            <a:grpSpLocks/>
          </p:cNvGrpSpPr>
          <p:nvPr/>
        </p:nvGrpSpPr>
        <p:grpSpPr bwMode="auto">
          <a:xfrm>
            <a:off x="100013" y="333375"/>
            <a:ext cx="1074737" cy="304800"/>
            <a:chOff x="63" y="210"/>
            <a:chExt cx="677" cy="192"/>
          </a:xfrm>
        </p:grpSpPr>
        <p:sp>
          <p:nvSpPr>
            <p:cNvPr id="5" name="Rectangle 233"/>
            <p:cNvSpPr>
              <a:spLocks noChangeArrowheads="1"/>
            </p:cNvSpPr>
            <p:nvPr/>
          </p:nvSpPr>
          <p:spPr bwMode="auto">
            <a:xfrm>
              <a:off x="63" y="262"/>
              <a:ext cx="113" cy="114"/>
            </a:xfrm>
            <a:prstGeom prst="rect">
              <a:avLst/>
            </a:prstGeom>
            <a:solidFill>
              <a:srgbClr val="CC99FF">
                <a:alpha val="45000"/>
              </a:srgbClr>
            </a:solidFill>
            <a:ln w="3175" algn="ctr">
              <a:solidFill>
                <a:srgbClr val="FFFFFF"/>
              </a:solidFill>
              <a:miter lim="800000"/>
              <a:headEnd/>
              <a:tailEnd/>
            </a:ln>
          </p:spPr>
          <p:txBody>
            <a:bodyPr anchor="ctr"/>
            <a:lstStyle/>
            <a:p>
              <a:pPr algn="ctr" defTabSz="457200" fontAlgn="auto">
                <a:spcBef>
                  <a:spcPts val="0"/>
                </a:spcBef>
                <a:spcAft>
                  <a:spcPts val="0"/>
                </a:spcAft>
                <a:defRPr/>
              </a:pPr>
              <a:endParaRPr lang="en-US">
                <a:solidFill>
                  <a:schemeClr val="lt1"/>
                </a:solidFill>
                <a:latin typeface="+mn-lt"/>
                <a:ea typeface="+mn-ea"/>
                <a:cs typeface="+mn-cs"/>
              </a:endParaRPr>
            </a:p>
          </p:txBody>
        </p:sp>
        <p:sp>
          <p:nvSpPr>
            <p:cNvPr id="99545" name="TextBox 234"/>
            <p:cNvSpPr txBox="1">
              <a:spLocks noChangeArrowheads="1"/>
            </p:cNvSpPr>
            <p:nvPr/>
          </p:nvSpPr>
          <p:spPr bwMode="auto">
            <a:xfrm>
              <a:off x="147" y="210"/>
              <a:ext cx="59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Cavern ex.</a:t>
              </a:r>
            </a:p>
          </p:txBody>
        </p:sp>
      </p:grpSp>
      <p:grpSp>
        <p:nvGrpSpPr>
          <p:cNvPr id="99397" name="Group 235"/>
          <p:cNvGrpSpPr>
            <a:grpSpLocks/>
          </p:cNvGrpSpPr>
          <p:nvPr/>
        </p:nvGrpSpPr>
        <p:grpSpPr bwMode="auto">
          <a:xfrm>
            <a:off x="100013" y="620713"/>
            <a:ext cx="847725" cy="304800"/>
            <a:chOff x="99436" y="46603"/>
            <a:chExt cx="848443" cy="304604"/>
          </a:xfrm>
        </p:grpSpPr>
        <p:sp>
          <p:nvSpPr>
            <p:cNvPr id="234" name="Rectangle 233"/>
            <p:cNvSpPr>
              <a:spLocks noChangeArrowheads="1"/>
            </p:cNvSpPr>
            <p:nvPr/>
          </p:nvSpPr>
          <p:spPr bwMode="auto">
            <a:xfrm>
              <a:off x="99436" y="129100"/>
              <a:ext cx="179539" cy="180859"/>
            </a:xfrm>
            <a:prstGeom prst="rect">
              <a:avLst/>
            </a:prstGeom>
            <a:solidFill>
              <a:srgbClr val="FFCC99">
                <a:alpha val="45000"/>
              </a:srgbClr>
            </a:solidFill>
            <a:ln w="3175" algn="ctr">
              <a:solidFill>
                <a:srgbClr val="FFFFFF"/>
              </a:solidFill>
              <a:miter lim="800000"/>
              <a:headEnd/>
              <a:tailEnd/>
            </a:ln>
          </p:spPr>
          <p:txBody>
            <a:bodyPr anchor="ctr"/>
            <a:lstStyle/>
            <a:p>
              <a:pPr algn="ctr" defTabSz="457200" fontAlgn="auto">
                <a:spcBef>
                  <a:spcPts val="0"/>
                </a:spcBef>
                <a:spcAft>
                  <a:spcPts val="0"/>
                </a:spcAft>
                <a:defRPr/>
              </a:pPr>
              <a:endParaRPr lang="en-US">
                <a:solidFill>
                  <a:schemeClr val="lt1"/>
                </a:solidFill>
                <a:latin typeface="+mn-lt"/>
                <a:ea typeface="+mn-ea"/>
                <a:cs typeface="+mn-cs"/>
              </a:endParaRPr>
            </a:p>
          </p:txBody>
        </p:sp>
        <p:sp>
          <p:nvSpPr>
            <p:cNvPr id="99543" name="TextBox 234"/>
            <p:cNvSpPr txBox="1">
              <a:spLocks noChangeArrowheads="1"/>
            </p:cNvSpPr>
            <p:nvPr/>
          </p:nvSpPr>
          <p:spPr bwMode="auto">
            <a:xfrm>
              <a:off x="232899" y="46603"/>
              <a:ext cx="714980" cy="3046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Hall ex.</a:t>
              </a:r>
            </a:p>
          </p:txBody>
        </p:sp>
      </p:grpSp>
      <p:pic>
        <p:nvPicPr>
          <p:cNvPr id="99398" name="Picture 14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6875" y="369888"/>
            <a:ext cx="8783638"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9399" name="TextBox 229"/>
          <p:cNvSpPr txBox="1">
            <a:spLocks noChangeArrowheads="1"/>
          </p:cNvSpPr>
          <p:nvPr/>
        </p:nvSpPr>
        <p:spPr bwMode="auto">
          <a:xfrm>
            <a:off x="3779838" y="1196975"/>
            <a:ext cx="492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200">
                <a:latin typeface="Calibri" charset="0"/>
              </a:rPr>
              <a:t>AH-1</a:t>
            </a:r>
          </a:p>
        </p:txBody>
      </p:sp>
      <p:sp>
        <p:nvSpPr>
          <p:cNvPr id="99400" name="TextBox 229"/>
          <p:cNvSpPr txBox="1">
            <a:spLocks noChangeArrowheads="1"/>
          </p:cNvSpPr>
          <p:nvPr/>
        </p:nvSpPr>
        <p:spPr bwMode="auto">
          <a:xfrm>
            <a:off x="2484438" y="1196975"/>
            <a:ext cx="492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200">
                <a:latin typeface="Calibri" charset="0"/>
              </a:rPr>
              <a:t>AH-2</a:t>
            </a:r>
          </a:p>
        </p:txBody>
      </p:sp>
      <p:sp>
        <p:nvSpPr>
          <p:cNvPr id="99401" name="TextBox 229"/>
          <p:cNvSpPr txBox="1">
            <a:spLocks noChangeArrowheads="1"/>
          </p:cNvSpPr>
          <p:nvPr/>
        </p:nvSpPr>
        <p:spPr bwMode="auto">
          <a:xfrm>
            <a:off x="1187450" y="1196975"/>
            <a:ext cx="492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200">
                <a:latin typeface="Calibri" charset="0"/>
              </a:rPr>
              <a:t>AH-3</a:t>
            </a:r>
          </a:p>
        </p:txBody>
      </p:sp>
      <p:sp>
        <p:nvSpPr>
          <p:cNvPr id="99402" name="TextBox 229"/>
          <p:cNvSpPr txBox="1">
            <a:spLocks noChangeArrowheads="1"/>
          </p:cNvSpPr>
          <p:nvPr/>
        </p:nvSpPr>
        <p:spPr bwMode="auto">
          <a:xfrm>
            <a:off x="539750" y="1196975"/>
            <a:ext cx="492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200">
                <a:latin typeface="Calibri" charset="0"/>
              </a:rPr>
              <a:t>AH-4</a:t>
            </a:r>
          </a:p>
        </p:txBody>
      </p:sp>
      <p:sp>
        <p:nvSpPr>
          <p:cNvPr id="99403" name="TextBox 229"/>
          <p:cNvSpPr txBox="1">
            <a:spLocks noChangeArrowheads="1"/>
          </p:cNvSpPr>
          <p:nvPr/>
        </p:nvSpPr>
        <p:spPr bwMode="auto">
          <a:xfrm>
            <a:off x="5364163" y="1196975"/>
            <a:ext cx="5222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200">
                <a:latin typeface="Calibri" charset="0"/>
              </a:rPr>
              <a:t>AH+1</a:t>
            </a:r>
          </a:p>
        </p:txBody>
      </p:sp>
      <p:sp>
        <p:nvSpPr>
          <p:cNvPr id="99404" name="TextBox 229"/>
          <p:cNvSpPr txBox="1">
            <a:spLocks noChangeArrowheads="1"/>
          </p:cNvSpPr>
          <p:nvPr/>
        </p:nvSpPr>
        <p:spPr bwMode="auto">
          <a:xfrm>
            <a:off x="6588125" y="1196975"/>
            <a:ext cx="522288"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200">
                <a:latin typeface="Calibri" charset="0"/>
              </a:rPr>
              <a:t>AH+2</a:t>
            </a:r>
          </a:p>
        </p:txBody>
      </p:sp>
      <p:sp>
        <p:nvSpPr>
          <p:cNvPr id="99405" name="TextBox 229"/>
          <p:cNvSpPr txBox="1">
            <a:spLocks noChangeArrowheads="1"/>
          </p:cNvSpPr>
          <p:nvPr/>
        </p:nvSpPr>
        <p:spPr bwMode="auto">
          <a:xfrm>
            <a:off x="7885113" y="1196975"/>
            <a:ext cx="5222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200">
                <a:latin typeface="Calibri" charset="0"/>
              </a:rPr>
              <a:t>AH+3</a:t>
            </a:r>
          </a:p>
        </p:txBody>
      </p:sp>
      <p:sp>
        <p:nvSpPr>
          <p:cNvPr id="99406" name="TextBox 229"/>
          <p:cNvSpPr txBox="1">
            <a:spLocks noChangeArrowheads="1"/>
          </p:cNvSpPr>
          <p:nvPr/>
        </p:nvSpPr>
        <p:spPr bwMode="auto">
          <a:xfrm>
            <a:off x="8621713" y="1196975"/>
            <a:ext cx="52228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200">
                <a:latin typeface="Calibri" charset="0"/>
              </a:rPr>
              <a:t>AH+4</a:t>
            </a:r>
          </a:p>
        </p:txBody>
      </p:sp>
      <p:grpSp>
        <p:nvGrpSpPr>
          <p:cNvPr id="99407" name="Group 150"/>
          <p:cNvGrpSpPr>
            <a:grpSpLocks/>
          </p:cNvGrpSpPr>
          <p:nvPr/>
        </p:nvGrpSpPr>
        <p:grpSpPr bwMode="auto">
          <a:xfrm>
            <a:off x="4003675" y="1692275"/>
            <a:ext cx="34925" cy="4760913"/>
            <a:chOff x="2522" y="1066"/>
            <a:chExt cx="22" cy="2999"/>
          </a:xfrm>
        </p:grpSpPr>
        <p:sp>
          <p:nvSpPr>
            <p:cNvPr id="99540" name="Line 151"/>
            <p:cNvSpPr>
              <a:spLocks noChangeShapeType="1"/>
            </p:cNvSpPr>
            <p:nvPr/>
          </p:nvSpPr>
          <p:spPr bwMode="auto">
            <a:xfrm>
              <a:off x="2522" y="1162"/>
              <a:ext cx="0" cy="290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41" name="Line 152"/>
            <p:cNvSpPr>
              <a:spLocks noChangeShapeType="1"/>
            </p:cNvSpPr>
            <p:nvPr/>
          </p:nvSpPr>
          <p:spPr bwMode="auto">
            <a:xfrm flipV="1">
              <a:off x="2522" y="1066"/>
              <a:ext cx="22" cy="10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9408" name="Group 153"/>
          <p:cNvGrpSpPr>
            <a:grpSpLocks/>
          </p:cNvGrpSpPr>
          <p:nvPr/>
        </p:nvGrpSpPr>
        <p:grpSpPr bwMode="auto">
          <a:xfrm>
            <a:off x="5568950" y="1692275"/>
            <a:ext cx="34925" cy="4760913"/>
            <a:chOff x="3508" y="1066"/>
            <a:chExt cx="22" cy="2999"/>
          </a:xfrm>
        </p:grpSpPr>
        <p:sp>
          <p:nvSpPr>
            <p:cNvPr id="99538" name="Line 154"/>
            <p:cNvSpPr>
              <a:spLocks noChangeShapeType="1"/>
            </p:cNvSpPr>
            <p:nvPr/>
          </p:nvSpPr>
          <p:spPr bwMode="auto">
            <a:xfrm>
              <a:off x="3530" y="1162"/>
              <a:ext cx="0" cy="290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39" name="Line 155"/>
            <p:cNvSpPr>
              <a:spLocks noChangeShapeType="1"/>
            </p:cNvSpPr>
            <p:nvPr/>
          </p:nvSpPr>
          <p:spPr bwMode="auto">
            <a:xfrm flipH="1" flipV="1">
              <a:off x="3508" y="1066"/>
              <a:ext cx="22" cy="98"/>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9409" name="Group 156"/>
          <p:cNvGrpSpPr>
            <a:grpSpLocks/>
          </p:cNvGrpSpPr>
          <p:nvPr/>
        </p:nvGrpSpPr>
        <p:grpSpPr bwMode="auto">
          <a:xfrm>
            <a:off x="6845300" y="1679575"/>
            <a:ext cx="85725" cy="4811713"/>
            <a:chOff x="4312" y="1058"/>
            <a:chExt cx="54" cy="3031"/>
          </a:xfrm>
        </p:grpSpPr>
        <p:sp>
          <p:nvSpPr>
            <p:cNvPr id="99536" name="Line 157"/>
            <p:cNvSpPr>
              <a:spLocks noChangeShapeType="1"/>
            </p:cNvSpPr>
            <p:nvPr/>
          </p:nvSpPr>
          <p:spPr bwMode="auto">
            <a:xfrm>
              <a:off x="4366" y="1186"/>
              <a:ext cx="0" cy="290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37" name="Line 158"/>
            <p:cNvSpPr>
              <a:spLocks noChangeShapeType="1"/>
            </p:cNvSpPr>
            <p:nvPr/>
          </p:nvSpPr>
          <p:spPr bwMode="auto">
            <a:xfrm flipH="1" flipV="1">
              <a:off x="4312" y="1058"/>
              <a:ext cx="54" cy="13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9410" name="Group 159"/>
          <p:cNvGrpSpPr>
            <a:grpSpLocks/>
          </p:cNvGrpSpPr>
          <p:nvPr/>
        </p:nvGrpSpPr>
        <p:grpSpPr bwMode="auto">
          <a:xfrm>
            <a:off x="8150225" y="1676400"/>
            <a:ext cx="146050" cy="4814888"/>
            <a:chOff x="5134" y="1056"/>
            <a:chExt cx="92" cy="3033"/>
          </a:xfrm>
        </p:grpSpPr>
        <p:sp>
          <p:nvSpPr>
            <p:cNvPr id="99534" name="Line 160"/>
            <p:cNvSpPr>
              <a:spLocks noChangeShapeType="1"/>
            </p:cNvSpPr>
            <p:nvPr/>
          </p:nvSpPr>
          <p:spPr bwMode="auto">
            <a:xfrm>
              <a:off x="5226" y="1186"/>
              <a:ext cx="0" cy="290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35" name="Line 161"/>
            <p:cNvSpPr>
              <a:spLocks noChangeShapeType="1"/>
            </p:cNvSpPr>
            <p:nvPr/>
          </p:nvSpPr>
          <p:spPr bwMode="auto">
            <a:xfrm flipH="1" flipV="1">
              <a:off x="5134" y="1056"/>
              <a:ext cx="90" cy="13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9411" name="Group 162"/>
          <p:cNvGrpSpPr>
            <a:grpSpLocks/>
          </p:cNvGrpSpPr>
          <p:nvPr/>
        </p:nvGrpSpPr>
        <p:grpSpPr bwMode="auto">
          <a:xfrm>
            <a:off x="8816975" y="1651000"/>
            <a:ext cx="171450" cy="4840288"/>
            <a:chOff x="5554" y="1040"/>
            <a:chExt cx="108" cy="3049"/>
          </a:xfrm>
        </p:grpSpPr>
        <p:sp>
          <p:nvSpPr>
            <p:cNvPr id="99532" name="Line 163"/>
            <p:cNvSpPr>
              <a:spLocks noChangeShapeType="1"/>
            </p:cNvSpPr>
            <p:nvPr/>
          </p:nvSpPr>
          <p:spPr bwMode="auto">
            <a:xfrm>
              <a:off x="5662" y="1186"/>
              <a:ext cx="0" cy="290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33" name="Line 164"/>
            <p:cNvSpPr>
              <a:spLocks noChangeShapeType="1"/>
            </p:cNvSpPr>
            <p:nvPr/>
          </p:nvSpPr>
          <p:spPr bwMode="auto">
            <a:xfrm flipH="1" flipV="1">
              <a:off x="5554" y="1040"/>
              <a:ext cx="108" cy="148"/>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9412" name="Group 165"/>
          <p:cNvGrpSpPr>
            <a:grpSpLocks/>
          </p:cNvGrpSpPr>
          <p:nvPr/>
        </p:nvGrpSpPr>
        <p:grpSpPr bwMode="auto">
          <a:xfrm>
            <a:off x="2638425" y="1679575"/>
            <a:ext cx="92075" cy="4773613"/>
            <a:chOff x="1662" y="1058"/>
            <a:chExt cx="58" cy="3007"/>
          </a:xfrm>
        </p:grpSpPr>
        <p:sp>
          <p:nvSpPr>
            <p:cNvPr id="99530" name="Line 166"/>
            <p:cNvSpPr>
              <a:spLocks noChangeShapeType="1"/>
            </p:cNvSpPr>
            <p:nvPr/>
          </p:nvSpPr>
          <p:spPr bwMode="auto">
            <a:xfrm>
              <a:off x="1662" y="1162"/>
              <a:ext cx="0" cy="290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31" name="Line 167"/>
            <p:cNvSpPr>
              <a:spLocks noChangeShapeType="1"/>
            </p:cNvSpPr>
            <p:nvPr/>
          </p:nvSpPr>
          <p:spPr bwMode="auto">
            <a:xfrm flipV="1">
              <a:off x="1662" y="1058"/>
              <a:ext cx="58" cy="106"/>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9413" name="Group 168"/>
          <p:cNvGrpSpPr>
            <a:grpSpLocks/>
          </p:cNvGrpSpPr>
          <p:nvPr/>
        </p:nvGrpSpPr>
        <p:grpSpPr bwMode="auto">
          <a:xfrm>
            <a:off x="1273175" y="1666875"/>
            <a:ext cx="152400" cy="4786313"/>
            <a:chOff x="802" y="1050"/>
            <a:chExt cx="96" cy="3015"/>
          </a:xfrm>
        </p:grpSpPr>
        <p:sp>
          <p:nvSpPr>
            <p:cNvPr id="99528" name="Line 169"/>
            <p:cNvSpPr>
              <a:spLocks noChangeShapeType="1"/>
            </p:cNvSpPr>
            <p:nvPr/>
          </p:nvSpPr>
          <p:spPr bwMode="auto">
            <a:xfrm>
              <a:off x="802" y="1162"/>
              <a:ext cx="0" cy="290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29" name="Line 170"/>
            <p:cNvSpPr>
              <a:spLocks noChangeShapeType="1"/>
            </p:cNvSpPr>
            <p:nvPr/>
          </p:nvSpPr>
          <p:spPr bwMode="auto">
            <a:xfrm flipV="1">
              <a:off x="802" y="1050"/>
              <a:ext cx="96" cy="114"/>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9414" name="Group 171"/>
          <p:cNvGrpSpPr>
            <a:grpSpLocks/>
          </p:cNvGrpSpPr>
          <p:nvPr/>
        </p:nvGrpSpPr>
        <p:grpSpPr bwMode="auto">
          <a:xfrm>
            <a:off x="574675" y="1654175"/>
            <a:ext cx="184150" cy="4799013"/>
            <a:chOff x="362" y="1042"/>
            <a:chExt cx="116" cy="3023"/>
          </a:xfrm>
        </p:grpSpPr>
        <p:sp>
          <p:nvSpPr>
            <p:cNvPr id="99526" name="Line 172"/>
            <p:cNvSpPr>
              <a:spLocks noChangeShapeType="1"/>
            </p:cNvSpPr>
            <p:nvPr/>
          </p:nvSpPr>
          <p:spPr bwMode="auto">
            <a:xfrm>
              <a:off x="364" y="1162"/>
              <a:ext cx="0" cy="290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27" name="Line 173"/>
            <p:cNvSpPr>
              <a:spLocks noChangeShapeType="1"/>
            </p:cNvSpPr>
            <p:nvPr/>
          </p:nvSpPr>
          <p:spPr bwMode="auto">
            <a:xfrm flipV="1">
              <a:off x="362" y="1042"/>
              <a:ext cx="116" cy="122"/>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99415" name="Line 176"/>
          <p:cNvSpPr>
            <a:spLocks noChangeShapeType="1"/>
          </p:cNvSpPr>
          <p:nvPr/>
        </p:nvSpPr>
        <p:spPr bwMode="auto">
          <a:xfrm>
            <a:off x="581025" y="4524375"/>
            <a:ext cx="2058988" cy="427038"/>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16" name="Line 177"/>
          <p:cNvSpPr>
            <a:spLocks noChangeShapeType="1"/>
          </p:cNvSpPr>
          <p:nvPr/>
        </p:nvSpPr>
        <p:spPr bwMode="auto">
          <a:xfrm flipH="1">
            <a:off x="2647950" y="4667250"/>
            <a:ext cx="1343025" cy="277813"/>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17" name="Line 179"/>
          <p:cNvSpPr>
            <a:spLocks noChangeShapeType="1"/>
          </p:cNvSpPr>
          <p:nvPr/>
        </p:nvSpPr>
        <p:spPr bwMode="auto">
          <a:xfrm flipH="1" flipV="1">
            <a:off x="4940300" y="4487863"/>
            <a:ext cx="658813" cy="138112"/>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18" name="Line 180"/>
          <p:cNvSpPr>
            <a:spLocks noChangeShapeType="1"/>
          </p:cNvSpPr>
          <p:nvPr/>
        </p:nvSpPr>
        <p:spPr bwMode="auto">
          <a:xfrm flipV="1">
            <a:off x="4005263" y="4487863"/>
            <a:ext cx="942975" cy="188912"/>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19" name="Line 182"/>
          <p:cNvSpPr>
            <a:spLocks noChangeShapeType="1"/>
          </p:cNvSpPr>
          <p:nvPr/>
        </p:nvSpPr>
        <p:spPr bwMode="auto">
          <a:xfrm>
            <a:off x="5594350" y="4629150"/>
            <a:ext cx="1347788" cy="307975"/>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20" name="Line 183"/>
          <p:cNvSpPr>
            <a:spLocks noChangeShapeType="1"/>
          </p:cNvSpPr>
          <p:nvPr/>
        </p:nvSpPr>
        <p:spPr bwMode="auto">
          <a:xfrm flipH="1">
            <a:off x="6948488" y="4521200"/>
            <a:ext cx="2044700" cy="423863"/>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21" name="Line 188"/>
          <p:cNvSpPr>
            <a:spLocks noChangeShapeType="1"/>
          </p:cNvSpPr>
          <p:nvPr/>
        </p:nvSpPr>
        <p:spPr bwMode="auto">
          <a:xfrm>
            <a:off x="581025" y="4672013"/>
            <a:ext cx="2058988" cy="427037"/>
          </a:xfrm>
          <a:prstGeom prst="line">
            <a:avLst/>
          </a:prstGeom>
          <a:noFill/>
          <a:ln w="1905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22" name="Line 189"/>
          <p:cNvSpPr>
            <a:spLocks noChangeShapeType="1"/>
          </p:cNvSpPr>
          <p:nvPr/>
        </p:nvSpPr>
        <p:spPr bwMode="auto">
          <a:xfrm flipH="1">
            <a:off x="2640013" y="4814888"/>
            <a:ext cx="1350962" cy="279400"/>
          </a:xfrm>
          <a:prstGeom prst="line">
            <a:avLst/>
          </a:prstGeom>
          <a:noFill/>
          <a:ln w="1905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23" name="Line 191"/>
          <p:cNvSpPr>
            <a:spLocks noChangeShapeType="1"/>
          </p:cNvSpPr>
          <p:nvPr/>
        </p:nvSpPr>
        <p:spPr bwMode="auto">
          <a:xfrm flipH="1" flipV="1">
            <a:off x="4940300" y="4635500"/>
            <a:ext cx="665163" cy="131763"/>
          </a:xfrm>
          <a:prstGeom prst="line">
            <a:avLst/>
          </a:prstGeom>
          <a:noFill/>
          <a:ln w="1905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24" name="Line 192"/>
          <p:cNvSpPr>
            <a:spLocks noChangeShapeType="1"/>
          </p:cNvSpPr>
          <p:nvPr/>
        </p:nvSpPr>
        <p:spPr bwMode="auto">
          <a:xfrm flipV="1">
            <a:off x="4011613" y="4635500"/>
            <a:ext cx="936625" cy="184150"/>
          </a:xfrm>
          <a:prstGeom prst="line">
            <a:avLst/>
          </a:prstGeom>
          <a:noFill/>
          <a:ln w="1905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25" name="Line 194"/>
          <p:cNvSpPr>
            <a:spLocks noChangeShapeType="1"/>
          </p:cNvSpPr>
          <p:nvPr/>
        </p:nvSpPr>
        <p:spPr bwMode="auto">
          <a:xfrm>
            <a:off x="5594350" y="4776788"/>
            <a:ext cx="1339850" cy="320675"/>
          </a:xfrm>
          <a:prstGeom prst="line">
            <a:avLst/>
          </a:prstGeom>
          <a:noFill/>
          <a:ln w="1905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26" name="Line 195"/>
          <p:cNvSpPr>
            <a:spLocks noChangeShapeType="1"/>
          </p:cNvSpPr>
          <p:nvPr/>
        </p:nvSpPr>
        <p:spPr bwMode="auto">
          <a:xfrm flipH="1">
            <a:off x="6934200" y="4667250"/>
            <a:ext cx="2070100" cy="428625"/>
          </a:xfrm>
          <a:prstGeom prst="line">
            <a:avLst/>
          </a:prstGeom>
          <a:noFill/>
          <a:ln w="1905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27" name="Line 200"/>
          <p:cNvSpPr>
            <a:spLocks noChangeShapeType="1"/>
          </p:cNvSpPr>
          <p:nvPr/>
        </p:nvSpPr>
        <p:spPr bwMode="auto">
          <a:xfrm>
            <a:off x="581025" y="4810125"/>
            <a:ext cx="2058988" cy="427038"/>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28" name="Line 201"/>
          <p:cNvSpPr>
            <a:spLocks noChangeShapeType="1"/>
          </p:cNvSpPr>
          <p:nvPr/>
        </p:nvSpPr>
        <p:spPr bwMode="auto">
          <a:xfrm flipH="1">
            <a:off x="2640013" y="4953000"/>
            <a:ext cx="1350962" cy="27940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29" name="Line 203"/>
          <p:cNvSpPr>
            <a:spLocks noChangeShapeType="1"/>
          </p:cNvSpPr>
          <p:nvPr/>
        </p:nvSpPr>
        <p:spPr bwMode="auto">
          <a:xfrm flipH="1" flipV="1">
            <a:off x="4940300" y="4773613"/>
            <a:ext cx="658813" cy="138112"/>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30" name="Line 204"/>
          <p:cNvSpPr>
            <a:spLocks noChangeShapeType="1"/>
          </p:cNvSpPr>
          <p:nvPr/>
        </p:nvSpPr>
        <p:spPr bwMode="auto">
          <a:xfrm flipV="1">
            <a:off x="3992563" y="4773613"/>
            <a:ext cx="955675" cy="192087"/>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31" name="Line 206"/>
          <p:cNvSpPr>
            <a:spLocks noChangeShapeType="1"/>
          </p:cNvSpPr>
          <p:nvPr/>
        </p:nvSpPr>
        <p:spPr bwMode="auto">
          <a:xfrm>
            <a:off x="5594350" y="4914900"/>
            <a:ext cx="1354138" cy="314325"/>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32" name="Line 207"/>
          <p:cNvSpPr>
            <a:spLocks noChangeShapeType="1"/>
          </p:cNvSpPr>
          <p:nvPr/>
        </p:nvSpPr>
        <p:spPr bwMode="auto">
          <a:xfrm flipH="1">
            <a:off x="6942138" y="4805363"/>
            <a:ext cx="2062162" cy="427037"/>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33" name="Line 212"/>
          <p:cNvSpPr>
            <a:spLocks noChangeShapeType="1"/>
          </p:cNvSpPr>
          <p:nvPr/>
        </p:nvSpPr>
        <p:spPr bwMode="auto">
          <a:xfrm>
            <a:off x="592138" y="4960938"/>
            <a:ext cx="2055812" cy="425450"/>
          </a:xfrm>
          <a:prstGeom prst="line">
            <a:avLst/>
          </a:prstGeom>
          <a:noFill/>
          <a:ln w="19050">
            <a:solidFill>
              <a:srgbClr val="FF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34" name="Line 213"/>
          <p:cNvSpPr>
            <a:spLocks noChangeShapeType="1"/>
          </p:cNvSpPr>
          <p:nvPr/>
        </p:nvSpPr>
        <p:spPr bwMode="auto">
          <a:xfrm flipH="1">
            <a:off x="2640013" y="5100638"/>
            <a:ext cx="1350962" cy="279400"/>
          </a:xfrm>
          <a:prstGeom prst="line">
            <a:avLst/>
          </a:prstGeom>
          <a:noFill/>
          <a:ln w="19050">
            <a:solidFill>
              <a:srgbClr val="FF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35" name="Line 215"/>
          <p:cNvSpPr>
            <a:spLocks noChangeShapeType="1"/>
          </p:cNvSpPr>
          <p:nvPr/>
        </p:nvSpPr>
        <p:spPr bwMode="auto">
          <a:xfrm flipH="1" flipV="1">
            <a:off x="4940300" y="4921250"/>
            <a:ext cx="671513" cy="144463"/>
          </a:xfrm>
          <a:prstGeom prst="line">
            <a:avLst/>
          </a:prstGeom>
          <a:noFill/>
          <a:ln w="19050">
            <a:solidFill>
              <a:srgbClr val="FF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36" name="Line 216"/>
          <p:cNvSpPr>
            <a:spLocks noChangeShapeType="1"/>
          </p:cNvSpPr>
          <p:nvPr/>
        </p:nvSpPr>
        <p:spPr bwMode="auto">
          <a:xfrm flipV="1">
            <a:off x="4011613" y="4921250"/>
            <a:ext cx="936625" cy="185738"/>
          </a:xfrm>
          <a:prstGeom prst="line">
            <a:avLst/>
          </a:prstGeom>
          <a:noFill/>
          <a:ln w="19050">
            <a:solidFill>
              <a:srgbClr val="FF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37" name="Line 218"/>
          <p:cNvSpPr>
            <a:spLocks noChangeShapeType="1"/>
          </p:cNvSpPr>
          <p:nvPr/>
        </p:nvSpPr>
        <p:spPr bwMode="auto">
          <a:xfrm>
            <a:off x="5594350" y="5062538"/>
            <a:ext cx="1339850" cy="320675"/>
          </a:xfrm>
          <a:prstGeom prst="line">
            <a:avLst/>
          </a:prstGeom>
          <a:noFill/>
          <a:ln w="19050">
            <a:solidFill>
              <a:srgbClr val="FF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38" name="Line 219"/>
          <p:cNvSpPr>
            <a:spLocks noChangeShapeType="1"/>
          </p:cNvSpPr>
          <p:nvPr/>
        </p:nvSpPr>
        <p:spPr bwMode="auto">
          <a:xfrm flipH="1">
            <a:off x="6942138" y="4957763"/>
            <a:ext cx="2039937" cy="422275"/>
          </a:xfrm>
          <a:prstGeom prst="line">
            <a:avLst/>
          </a:prstGeom>
          <a:noFill/>
          <a:ln w="19050">
            <a:solidFill>
              <a:srgbClr val="FF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39" name="Text Box 222"/>
          <p:cNvSpPr txBox="1">
            <a:spLocks noChangeArrowheads="1"/>
          </p:cNvSpPr>
          <p:nvPr/>
        </p:nvSpPr>
        <p:spPr bwMode="auto">
          <a:xfrm>
            <a:off x="4500563" y="4899025"/>
            <a:ext cx="9366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spcBef>
                <a:spcPct val="50000"/>
              </a:spcBef>
            </a:pPr>
            <a:r>
              <a:rPr kumimoji="1" lang="en-US" altLang="ja-JP" sz="1000"/>
              <a:t>120m/week</a:t>
            </a:r>
          </a:p>
        </p:txBody>
      </p:sp>
      <p:sp>
        <p:nvSpPr>
          <p:cNvPr id="99440" name="Line 223"/>
          <p:cNvSpPr>
            <a:spLocks noChangeShapeType="1"/>
          </p:cNvSpPr>
          <p:nvPr/>
        </p:nvSpPr>
        <p:spPr bwMode="auto">
          <a:xfrm flipH="1">
            <a:off x="4027488" y="5114925"/>
            <a:ext cx="911225" cy="10160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41" name="Line 224"/>
          <p:cNvSpPr>
            <a:spLocks noChangeShapeType="1"/>
          </p:cNvSpPr>
          <p:nvPr/>
        </p:nvSpPr>
        <p:spPr bwMode="auto">
          <a:xfrm>
            <a:off x="581025" y="5145088"/>
            <a:ext cx="698500" cy="77787"/>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42" name="Text Box 225"/>
          <p:cNvSpPr txBox="1">
            <a:spLocks noChangeArrowheads="1"/>
          </p:cNvSpPr>
          <p:nvPr/>
        </p:nvSpPr>
        <p:spPr bwMode="auto">
          <a:xfrm>
            <a:off x="3635375" y="5187950"/>
            <a:ext cx="9366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spcBef>
                <a:spcPct val="50000"/>
              </a:spcBef>
            </a:pPr>
            <a:r>
              <a:rPr kumimoji="1" lang="en-US" altLang="ja-JP" sz="1000"/>
              <a:t>250m/week</a:t>
            </a:r>
          </a:p>
        </p:txBody>
      </p:sp>
      <p:sp>
        <p:nvSpPr>
          <p:cNvPr id="99443" name="Line 227"/>
          <p:cNvSpPr>
            <a:spLocks noChangeShapeType="1"/>
          </p:cNvSpPr>
          <p:nvPr/>
        </p:nvSpPr>
        <p:spPr bwMode="auto">
          <a:xfrm>
            <a:off x="4951413" y="5114925"/>
            <a:ext cx="661987" cy="73025"/>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44" name="Line 228"/>
          <p:cNvSpPr>
            <a:spLocks noChangeShapeType="1"/>
          </p:cNvSpPr>
          <p:nvPr/>
        </p:nvSpPr>
        <p:spPr bwMode="auto">
          <a:xfrm flipH="1">
            <a:off x="8301038" y="5141913"/>
            <a:ext cx="703262" cy="79375"/>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45" name="Line 230"/>
          <p:cNvSpPr>
            <a:spLocks noChangeShapeType="1"/>
          </p:cNvSpPr>
          <p:nvPr/>
        </p:nvSpPr>
        <p:spPr bwMode="auto">
          <a:xfrm flipH="1">
            <a:off x="2630488" y="5143500"/>
            <a:ext cx="2314575" cy="777875"/>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46" name="Line 231"/>
          <p:cNvSpPr>
            <a:spLocks noChangeShapeType="1"/>
          </p:cNvSpPr>
          <p:nvPr/>
        </p:nvSpPr>
        <p:spPr bwMode="auto">
          <a:xfrm flipH="1" flipV="1">
            <a:off x="581025" y="5187950"/>
            <a:ext cx="2051050" cy="735013"/>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47" name="Line 232"/>
          <p:cNvSpPr>
            <a:spLocks noChangeShapeType="1"/>
          </p:cNvSpPr>
          <p:nvPr/>
        </p:nvSpPr>
        <p:spPr bwMode="auto">
          <a:xfrm>
            <a:off x="4953000" y="5143500"/>
            <a:ext cx="1995488" cy="733425"/>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48" name="Line 233"/>
          <p:cNvSpPr>
            <a:spLocks noChangeShapeType="1"/>
          </p:cNvSpPr>
          <p:nvPr/>
        </p:nvSpPr>
        <p:spPr bwMode="auto">
          <a:xfrm flipV="1">
            <a:off x="6929438" y="5183188"/>
            <a:ext cx="2074862" cy="693737"/>
          </a:xfrm>
          <a:prstGeom prst="line">
            <a:avLst/>
          </a:prstGeom>
          <a:noFill/>
          <a:ln w="22225">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49" name="Text Box 234"/>
          <p:cNvSpPr txBox="1">
            <a:spLocks noChangeArrowheads="1"/>
          </p:cNvSpPr>
          <p:nvPr/>
        </p:nvSpPr>
        <p:spPr bwMode="auto">
          <a:xfrm>
            <a:off x="4067175" y="5548313"/>
            <a:ext cx="936625"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spcBef>
                <a:spcPct val="50000"/>
              </a:spcBef>
            </a:pPr>
            <a:r>
              <a:rPr kumimoji="1" lang="en-US" altLang="ja-JP" sz="1000"/>
              <a:t>100m/week</a:t>
            </a:r>
          </a:p>
        </p:txBody>
      </p:sp>
      <p:grpSp>
        <p:nvGrpSpPr>
          <p:cNvPr id="99450" name="Group 235"/>
          <p:cNvGrpSpPr>
            <a:grpSpLocks/>
          </p:cNvGrpSpPr>
          <p:nvPr/>
        </p:nvGrpSpPr>
        <p:grpSpPr bwMode="auto">
          <a:xfrm>
            <a:off x="6858000" y="0"/>
            <a:ext cx="2286000" cy="304800"/>
            <a:chOff x="4604" y="-30"/>
            <a:chExt cx="1440" cy="192"/>
          </a:xfrm>
        </p:grpSpPr>
        <p:sp>
          <p:nvSpPr>
            <p:cNvPr id="99524" name="Line 236"/>
            <p:cNvSpPr>
              <a:spLocks noChangeShapeType="1"/>
            </p:cNvSpPr>
            <p:nvPr/>
          </p:nvSpPr>
          <p:spPr bwMode="auto">
            <a:xfrm>
              <a:off x="4604" y="73"/>
              <a:ext cx="137" cy="0"/>
            </a:xfrm>
            <a:prstGeom prst="line">
              <a:avLst/>
            </a:prstGeom>
            <a:noFill/>
            <a:ln w="19050">
              <a:solidFill>
                <a:srgbClr val="CC00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25" name="TextBox 234"/>
            <p:cNvSpPr txBox="1">
              <a:spLocks noChangeArrowheads="1"/>
            </p:cNvSpPr>
            <p:nvPr/>
          </p:nvSpPr>
          <p:spPr bwMode="auto">
            <a:xfrm>
              <a:off x="4741" y="-30"/>
              <a:ext cx="130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Survey &amp; supports set-out</a:t>
              </a:r>
            </a:p>
          </p:txBody>
        </p:sp>
      </p:grpSp>
      <p:grpSp>
        <p:nvGrpSpPr>
          <p:cNvPr id="99451" name="Group 238"/>
          <p:cNvGrpSpPr>
            <a:grpSpLocks/>
          </p:cNvGrpSpPr>
          <p:nvPr/>
        </p:nvGrpSpPr>
        <p:grpSpPr bwMode="auto">
          <a:xfrm>
            <a:off x="6858000" y="188913"/>
            <a:ext cx="2259013" cy="304800"/>
            <a:chOff x="4604" y="-30"/>
            <a:chExt cx="1423" cy="192"/>
          </a:xfrm>
        </p:grpSpPr>
        <p:sp>
          <p:nvSpPr>
            <p:cNvPr id="99522" name="Line 239"/>
            <p:cNvSpPr>
              <a:spLocks noChangeShapeType="1"/>
            </p:cNvSpPr>
            <p:nvPr/>
          </p:nvSpPr>
          <p:spPr bwMode="auto">
            <a:xfrm>
              <a:off x="4604" y="73"/>
              <a:ext cx="137" cy="0"/>
            </a:xfrm>
            <a:prstGeom prst="line">
              <a:avLst/>
            </a:prstGeom>
            <a:noFill/>
            <a:ln w="19050">
              <a:solidFill>
                <a:srgbClr val="9933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23" name="TextBox 234"/>
            <p:cNvSpPr txBox="1">
              <a:spLocks noChangeArrowheads="1"/>
            </p:cNvSpPr>
            <p:nvPr/>
          </p:nvSpPr>
          <p:spPr bwMode="auto">
            <a:xfrm>
              <a:off x="4741" y="-30"/>
              <a:ext cx="1286"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Electrical general services</a:t>
              </a:r>
            </a:p>
          </p:txBody>
        </p:sp>
      </p:grpSp>
      <p:grpSp>
        <p:nvGrpSpPr>
          <p:cNvPr id="99452" name="Group 241"/>
          <p:cNvGrpSpPr>
            <a:grpSpLocks/>
          </p:cNvGrpSpPr>
          <p:nvPr/>
        </p:nvGrpSpPr>
        <p:grpSpPr bwMode="auto">
          <a:xfrm>
            <a:off x="6858000" y="404813"/>
            <a:ext cx="1828800" cy="304800"/>
            <a:chOff x="4604" y="-30"/>
            <a:chExt cx="1152" cy="192"/>
          </a:xfrm>
        </p:grpSpPr>
        <p:sp>
          <p:nvSpPr>
            <p:cNvPr id="99520" name="Line 242"/>
            <p:cNvSpPr>
              <a:spLocks noChangeShapeType="1"/>
            </p:cNvSpPr>
            <p:nvPr/>
          </p:nvSpPr>
          <p:spPr bwMode="auto">
            <a:xfrm>
              <a:off x="4604" y="73"/>
              <a:ext cx="137" cy="0"/>
            </a:xfrm>
            <a:prstGeom prst="line">
              <a:avLst/>
            </a:prstGeom>
            <a:noFill/>
            <a:ln w="19050">
              <a:solidFill>
                <a:srgbClr val="008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21" name="TextBox 234"/>
            <p:cNvSpPr txBox="1">
              <a:spLocks noChangeArrowheads="1"/>
            </p:cNvSpPr>
            <p:nvPr/>
          </p:nvSpPr>
          <p:spPr bwMode="auto">
            <a:xfrm>
              <a:off x="4741" y="-30"/>
              <a:ext cx="101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Piping &amp; ventilation</a:t>
              </a:r>
            </a:p>
          </p:txBody>
        </p:sp>
      </p:grpSp>
      <p:grpSp>
        <p:nvGrpSpPr>
          <p:cNvPr id="99453" name="Group 244"/>
          <p:cNvGrpSpPr>
            <a:grpSpLocks/>
          </p:cNvGrpSpPr>
          <p:nvPr/>
        </p:nvGrpSpPr>
        <p:grpSpPr bwMode="auto">
          <a:xfrm>
            <a:off x="6858000" y="612775"/>
            <a:ext cx="936625" cy="304800"/>
            <a:chOff x="4604" y="-30"/>
            <a:chExt cx="590" cy="192"/>
          </a:xfrm>
        </p:grpSpPr>
        <p:sp>
          <p:nvSpPr>
            <p:cNvPr id="99518" name="Line 245"/>
            <p:cNvSpPr>
              <a:spLocks noChangeShapeType="1"/>
            </p:cNvSpPr>
            <p:nvPr/>
          </p:nvSpPr>
          <p:spPr bwMode="auto">
            <a:xfrm>
              <a:off x="4604" y="73"/>
              <a:ext cx="137" cy="0"/>
            </a:xfrm>
            <a:prstGeom prst="line">
              <a:avLst/>
            </a:prstGeom>
            <a:noFill/>
            <a:ln w="19050">
              <a:solidFill>
                <a:srgbClr val="FF99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19" name="TextBox 234"/>
            <p:cNvSpPr txBox="1">
              <a:spLocks noChangeArrowheads="1"/>
            </p:cNvSpPr>
            <p:nvPr/>
          </p:nvSpPr>
          <p:spPr bwMode="auto">
            <a:xfrm>
              <a:off x="4741" y="-30"/>
              <a:ext cx="45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Cabling</a:t>
              </a:r>
            </a:p>
          </p:txBody>
        </p:sp>
      </p:grpSp>
      <p:grpSp>
        <p:nvGrpSpPr>
          <p:cNvPr id="99454" name="Group 247"/>
          <p:cNvGrpSpPr>
            <a:grpSpLocks/>
          </p:cNvGrpSpPr>
          <p:nvPr/>
        </p:nvGrpSpPr>
        <p:grpSpPr bwMode="auto">
          <a:xfrm>
            <a:off x="6858000" y="800100"/>
            <a:ext cx="1049338" cy="304800"/>
            <a:chOff x="4604" y="-30"/>
            <a:chExt cx="661" cy="192"/>
          </a:xfrm>
        </p:grpSpPr>
        <p:sp>
          <p:nvSpPr>
            <p:cNvPr id="99516" name="Line 248"/>
            <p:cNvSpPr>
              <a:spLocks noChangeShapeType="1"/>
            </p:cNvSpPr>
            <p:nvPr/>
          </p:nvSpPr>
          <p:spPr bwMode="auto">
            <a:xfrm>
              <a:off x="4604" y="73"/>
              <a:ext cx="137"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17" name="TextBox 234"/>
            <p:cNvSpPr txBox="1">
              <a:spLocks noChangeArrowheads="1"/>
            </p:cNvSpPr>
            <p:nvPr/>
          </p:nvSpPr>
          <p:spPr bwMode="auto">
            <a:xfrm>
              <a:off x="4741" y="-30"/>
              <a:ext cx="52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Supports</a:t>
              </a:r>
            </a:p>
          </p:txBody>
        </p:sp>
      </p:grpSp>
      <p:grpSp>
        <p:nvGrpSpPr>
          <p:cNvPr id="99455" name="Group 250"/>
          <p:cNvGrpSpPr>
            <a:grpSpLocks/>
          </p:cNvGrpSpPr>
          <p:nvPr/>
        </p:nvGrpSpPr>
        <p:grpSpPr bwMode="auto">
          <a:xfrm>
            <a:off x="6858000" y="984250"/>
            <a:ext cx="1879600" cy="304800"/>
            <a:chOff x="4604" y="-30"/>
            <a:chExt cx="1184" cy="192"/>
          </a:xfrm>
        </p:grpSpPr>
        <p:sp>
          <p:nvSpPr>
            <p:cNvPr id="99514" name="Line 251"/>
            <p:cNvSpPr>
              <a:spLocks noChangeShapeType="1"/>
            </p:cNvSpPr>
            <p:nvPr/>
          </p:nvSpPr>
          <p:spPr bwMode="auto">
            <a:xfrm>
              <a:off x="4604" y="73"/>
              <a:ext cx="137" cy="0"/>
            </a:xfrm>
            <a:prstGeom prst="line">
              <a:avLst/>
            </a:prstGeom>
            <a:noFill/>
            <a:ln w="19050">
              <a:solidFill>
                <a:srgbClr val="0000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15" name="TextBox 234"/>
            <p:cNvSpPr txBox="1">
              <a:spLocks noChangeArrowheads="1"/>
            </p:cNvSpPr>
            <p:nvPr/>
          </p:nvSpPr>
          <p:spPr bwMode="auto">
            <a:xfrm>
              <a:off x="4741" y="-30"/>
              <a:ext cx="104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Machine installation</a:t>
              </a:r>
            </a:p>
          </p:txBody>
        </p:sp>
      </p:grpSp>
      <p:grpSp>
        <p:nvGrpSpPr>
          <p:cNvPr id="99456" name="Group 253"/>
          <p:cNvGrpSpPr>
            <a:grpSpLocks/>
          </p:cNvGrpSpPr>
          <p:nvPr/>
        </p:nvGrpSpPr>
        <p:grpSpPr bwMode="auto">
          <a:xfrm>
            <a:off x="1979613" y="0"/>
            <a:ext cx="2165350" cy="307975"/>
            <a:chOff x="4604" y="-30"/>
            <a:chExt cx="1364" cy="194"/>
          </a:xfrm>
        </p:grpSpPr>
        <p:sp>
          <p:nvSpPr>
            <p:cNvPr id="99512" name="Line 254"/>
            <p:cNvSpPr>
              <a:spLocks noChangeShapeType="1"/>
            </p:cNvSpPr>
            <p:nvPr/>
          </p:nvSpPr>
          <p:spPr bwMode="auto">
            <a:xfrm>
              <a:off x="4604" y="73"/>
              <a:ext cx="137" cy="0"/>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13" name="TextBox 234"/>
            <p:cNvSpPr txBox="1">
              <a:spLocks noChangeArrowheads="1"/>
            </p:cNvSpPr>
            <p:nvPr/>
          </p:nvSpPr>
          <p:spPr bwMode="auto">
            <a:xfrm>
              <a:off x="4741" y="-30"/>
              <a:ext cx="1227"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Beam Tunnel excavation</a:t>
              </a:r>
            </a:p>
          </p:txBody>
        </p:sp>
      </p:grpSp>
      <p:grpSp>
        <p:nvGrpSpPr>
          <p:cNvPr id="99457" name="Group 256"/>
          <p:cNvGrpSpPr>
            <a:grpSpLocks/>
          </p:cNvGrpSpPr>
          <p:nvPr/>
        </p:nvGrpSpPr>
        <p:grpSpPr bwMode="auto">
          <a:xfrm>
            <a:off x="1979613" y="188913"/>
            <a:ext cx="1577975" cy="307975"/>
            <a:chOff x="4604" y="-30"/>
            <a:chExt cx="994" cy="194"/>
          </a:xfrm>
        </p:grpSpPr>
        <p:sp>
          <p:nvSpPr>
            <p:cNvPr id="99510" name="Line 257"/>
            <p:cNvSpPr>
              <a:spLocks noChangeShapeType="1"/>
            </p:cNvSpPr>
            <p:nvPr/>
          </p:nvSpPr>
          <p:spPr bwMode="auto">
            <a:xfrm>
              <a:off x="4604" y="73"/>
              <a:ext cx="137" cy="0"/>
            </a:xfrm>
            <a:prstGeom prst="line">
              <a:avLst/>
            </a:prstGeom>
            <a:noFill/>
            <a:ln w="19050">
              <a:solidFill>
                <a:srgbClr val="FF9999"/>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11" name="TextBox 234"/>
            <p:cNvSpPr txBox="1">
              <a:spLocks noChangeArrowheads="1"/>
            </p:cNvSpPr>
            <p:nvPr/>
          </p:nvSpPr>
          <p:spPr bwMode="auto">
            <a:xfrm>
              <a:off x="4741" y="-30"/>
              <a:ext cx="857"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Concrete Lining</a:t>
              </a:r>
            </a:p>
          </p:txBody>
        </p:sp>
      </p:grpSp>
      <p:grpSp>
        <p:nvGrpSpPr>
          <p:cNvPr id="99458" name="Group 259"/>
          <p:cNvGrpSpPr>
            <a:grpSpLocks/>
          </p:cNvGrpSpPr>
          <p:nvPr/>
        </p:nvGrpSpPr>
        <p:grpSpPr bwMode="auto">
          <a:xfrm>
            <a:off x="4140200" y="-55563"/>
            <a:ext cx="2084388" cy="307976"/>
            <a:chOff x="4604" y="-30"/>
            <a:chExt cx="1313" cy="194"/>
          </a:xfrm>
        </p:grpSpPr>
        <p:sp>
          <p:nvSpPr>
            <p:cNvPr id="99508" name="Line 260"/>
            <p:cNvSpPr>
              <a:spLocks noChangeShapeType="1"/>
            </p:cNvSpPr>
            <p:nvPr/>
          </p:nvSpPr>
          <p:spPr bwMode="auto">
            <a:xfrm>
              <a:off x="4604" y="73"/>
              <a:ext cx="137" cy="0"/>
            </a:xfrm>
            <a:prstGeom prst="line">
              <a:avLst/>
            </a:prstGeom>
            <a:noFill/>
            <a:ln w="19050">
              <a:solidFill>
                <a:srgbClr val="339966"/>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09" name="TextBox 234"/>
            <p:cNvSpPr txBox="1">
              <a:spLocks noChangeArrowheads="1"/>
            </p:cNvSpPr>
            <p:nvPr/>
          </p:nvSpPr>
          <p:spPr bwMode="auto">
            <a:xfrm>
              <a:off x="4741" y="-30"/>
              <a:ext cx="1176"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BDS Tunnel excavation</a:t>
              </a:r>
            </a:p>
          </p:txBody>
        </p:sp>
      </p:grpSp>
      <p:grpSp>
        <p:nvGrpSpPr>
          <p:cNvPr id="99459" name="Group 262"/>
          <p:cNvGrpSpPr>
            <a:grpSpLocks/>
          </p:cNvGrpSpPr>
          <p:nvPr/>
        </p:nvGrpSpPr>
        <p:grpSpPr bwMode="auto">
          <a:xfrm>
            <a:off x="4140200" y="133350"/>
            <a:ext cx="2647950" cy="307975"/>
            <a:chOff x="4604" y="-30"/>
            <a:chExt cx="1668" cy="194"/>
          </a:xfrm>
        </p:grpSpPr>
        <p:sp>
          <p:nvSpPr>
            <p:cNvPr id="99506" name="Line 263"/>
            <p:cNvSpPr>
              <a:spLocks noChangeShapeType="1"/>
            </p:cNvSpPr>
            <p:nvPr/>
          </p:nvSpPr>
          <p:spPr bwMode="auto">
            <a:xfrm>
              <a:off x="4604" y="73"/>
              <a:ext cx="137" cy="0"/>
            </a:xfrm>
            <a:prstGeom prst="line">
              <a:avLst/>
            </a:prstGeom>
            <a:noFill/>
            <a:ln w="19050">
              <a:solidFill>
                <a:srgbClr val="3366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07" name="TextBox 234"/>
            <p:cNvSpPr txBox="1">
              <a:spLocks noChangeArrowheads="1"/>
            </p:cNvSpPr>
            <p:nvPr/>
          </p:nvSpPr>
          <p:spPr bwMode="auto">
            <a:xfrm>
              <a:off x="4741" y="-30"/>
              <a:ext cx="1531" cy="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BDS Service Tunnel excavation</a:t>
              </a:r>
            </a:p>
          </p:txBody>
        </p:sp>
      </p:grpSp>
      <p:grpSp>
        <p:nvGrpSpPr>
          <p:cNvPr id="99460" name="Group 265"/>
          <p:cNvGrpSpPr>
            <a:grpSpLocks/>
          </p:cNvGrpSpPr>
          <p:nvPr/>
        </p:nvGrpSpPr>
        <p:grpSpPr bwMode="auto">
          <a:xfrm>
            <a:off x="1979613" y="404813"/>
            <a:ext cx="1682750" cy="304800"/>
            <a:chOff x="4604" y="-30"/>
            <a:chExt cx="1060" cy="192"/>
          </a:xfrm>
        </p:grpSpPr>
        <p:sp>
          <p:nvSpPr>
            <p:cNvPr id="99504" name="Line 266"/>
            <p:cNvSpPr>
              <a:spLocks noChangeShapeType="1"/>
            </p:cNvSpPr>
            <p:nvPr/>
          </p:nvSpPr>
          <p:spPr bwMode="auto">
            <a:xfrm>
              <a:off x="4604" y="73"/>
              <a:ext cx="137" cy="0"/>
            </a:xfrm>
            <a:prstGeom prst="line">
              <a:avLst/>
            </a:prstGeom>
            <a:noFill/>
            <a:ln w="19050">
              <a:solidFill>
                <a:srgbClr val="99CC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05" name="TextBox 234"/>
            <p:cNvSpPr txBox="1">
              <a:spLocks noChangeArrowheads="1"/>
            </p:cNvSpPr>
            <p:nvPr/>
          </p:nvSpPr>
          <p:spPr bwMode="auto">
            <a:xfrm>
              <a:off x="4741" y="-30"/>
              <a:ext cx="923"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Invert &amp; Drainage</a:t>
              </a:r>
            </a:p>
          </p:txBody>
        </p:sp>
      </p:grpSp>
      <p:grpSp>
        <p:nvGrpSpPr>
          <p:cNvPr id="99461" name="Group 268"/>
          <p:cNvGrpSpPr>
            <a:grpSpLocks/>
          </p:cNvGrpSpPr>
          <p:nvPr/>
        </p:nvGrpSpPr>
        <p:grpSpPr bwMode="auto">
          <a:xfrm>
            <a:off x="1979613" y="620713"/>
            <a:ext cx="1208087" cy="304800"/>
            <a:chOff x="4604" y="-30"/>
            <a:chExt cx="761" cy="192"/>
          </a:xfrm>
        </p:grpSpPr>
        <p:sp>
          <p:nvSpPr>
            <p:cNvPr id="99502" name="Line 269"/>
            <p:cNvSpPr>
              <a:spLocks noChangeShapeType="1"/>
            </p:cNvSpPr>
            <p:nvPr/>
          </p:nvSpPr>
          <p:spPr bwMode="auto">
            <a:xfrm>
              <a:off x="4604" y="73"/>
              <a:ext cx="137" cy="0"/>
            </a:xfrm>
            <a:prstGeom prst="line">
              <a:avLst/>
            </a:prstGeom>
            <a:noFill/>
            <a:ln w="19050">
              <a:solidFill>
                <a:srgbClr val="00008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03" name="TextBox 234"/>
            <p:cNvSpPr txBox="1">
              <a:spLocks noChangeArrowheads="1"/>
            </p:cNvSpPr>
            <p:nvPr/>
          </p:nvSpPr>
          <p:spPr bwMode="auto">
            <a:xfrm>
              <a:off x="4741" y="-30"/>
              <a:ext cx="624"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defTabSz="457200">
                <a:defRPr sz="2000">
                  <a:solidFill>
                    <a:schemeClr val="tx1"/>
                  </a:solidFill>
                  <a:latin typeface="Arial" charset="0"/>
                  <a:ea typeface="ＭＳ Ｐゴシック" charset="0"/>
                  <a:cs typeface="ＭＳ Ｐゴシック" charset="0"/>
                </a:defRPr>
              </a:lvl1pPr>
              <a:lvl2pPr marL="742950" indent="-285750" defTabSz="457200">
                <a:defRPr sz="2000">
                  <a:solidFill>
                    <a:schemeClr val="tx1"/>
                  </a:solidFill>
                  <a:latin typeface="Arial" charset="0"/>
                  <a:ea typeface="ＭＳ Ｐゴシック" charset="0"/>
                </a:defRPr>
              </a:lvl2pPr>
              <a:lvl3pPr marL="1143000" indent="-228600" defTabSz="457200">
                <a:defRPr sz="2000">
                  <a:solidFill>
                    <a:schemeClr val="tx1"/>
                  </a:solidFill>
                  <a:latin typeface="Arial" charset="0"/>
                  <a:ea typeface="ＭＳ Ｐゴシック" charset="0"/>
                </a:defRPr>
              </a:lvl3pPr>
              <a:lvl4pPr marL="1600200" indent="-228600" defTabSz="457200">
                <a:defRPr sz="2000">
                  <a:solidFill>
                    <a:schemeClr val="tx1"/>
                  </a:solidFill>
                  <a:latin typeface="Arial" charset="0"/>
                  <a:ea typeface="ＭＳ Ｐゴシック" charset="0"/>
                </a:defRPr>
              </a:lvl4pPr>
              <a:lvl5pPr marL="2057400" indent="-228600" defTabSz="4572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pPr eaLnBrk="1" hangingPunct="1"/>
              <a:r>
                <a:rPr lang="en-US" altLang="ja-JP" sz="1400">
                  <a:latin typeface="Calibri" charset="0"/>
                </a:rPr>
                <a:t>Shield Wall</a:t>
              </a:r>
            </a:p>
          </p:txBody>
        </p:sp>
      </p:grpSp>
      <p:sp>
        <p:nvSpPr>
          <p:cNvPr id="99462" name="Rectangle 271"/>
          <p:cNvSpPr>
            <a:spLocks noChangeArrowheads="1"/>
          </p:cNvSpPr>
          <p:nvPr/>
        </p:nvSpPr>
        <p:spPr bwMode="auto">
          <a:xfrm>
            <a:off x="1235075" y="2781300"/>
            <a:ext cx="69850" cy="385763"/>
          </a:xfrm>
          <a:prstGeom prst="rect">
            <a:avLst/>
          </a:prstGeom>
          <a:solidFill>
            <a:srgbClr val="00B0F0">
              <a:alpha val="45097"/>
            </a:srgbClr>
          </a:solidFill>
          <a:ln w="9525">
            <a:solidFill>
              <a:srgbClr val="FFFFFF"/>
            </a:solidFill>
            <a:miter lim="800000"/>
            <a:headEnd/>
            <a:tailEnd/>
          </a:ln>
        </p:spPr>
        <p:txBody>
          <a:bodyPr wrap="none" anchor="ctr"/>
          <a:lstStyle/>
          <a:p>
            <a:endParaRPr lang="ja-JP" altLang="en-US"/>
          </a:p>
        </p:txBody>
      </p:sp>
      <p:sp>
        <p:nvSpPr>
          <p:cNvPr id="99463" name="Rectangle 272"/>
          <p:cNvSpPr>
            <a:spLocks noChangeArrowheads="1"/>
          </p:cNvSpPr>
          <p:nvPr/>
        </p:nvSpPr>
        <p:spPr bwMode="auto">
          <a:xfrm>
            <a:off x="2601913" y="2781300"/>
            <a:ext cx="69850" cy="385763"/>
          </a:xfrm>
          <a:prstGeom prst="rect">
            <a:avLst/>
          </a:prstGeom>
          <a:solidFill>
            <a:srgbClr val="00B0F0">
              <a:alpha val="45097"/>
            </a:srgbClr>
          </a:solidFill>
          <a:ln w="9525">
            <a:solidFill>
              <a:srgbClr val="FFFFFF"/>
            </a:solidFill>
            <a:miter lim="800000"/>
            <a:headEnd/>
            <a:tailEnd/>
          </a:ln>
        </p:spPr>
        <p:txBody>
          <a:bodyPr wrap="none" anchor="ctr"/>
          <a:lstStyle/>
          <a:p>
            <a:endParaRPr lang="ja-JP" altLang="en-US"/>
          </a:p>
        </p:txBody>
      </p:sp>
      <p:sp>
        <p:nvSpPr>
          <p:cNvPr id="99464" name="Rectangle 273"/>
          <p:cNvSpPr>
            <a:spLocks noChangeArrowheads="1"/>
          </p:cNvSpPr>
          <p:nvPr/>
        </p:nvSpPr>
        <p:spPr bwMode="auto">
          <a:xfrm>
            <a:off x="3963988" y="2781300"/>
            <a:ext cx="69850" cy="385763"/>
          </a:xfrm>
          <a:prstGeom prst="rect">
            <a:avLst/>
          </a:prstGeom>
          <a:solidFill>
            <a:srgbClr val="00B0F0">
              <a:alpha val="45097"/>
            </a:srgbClr>
          </a:solidFill>
          <a:ln w="9525">
            <a:solidFill>
              <a:srgbClr val="FFFFFF"/>
            </a:solidFill>
            <a:miter lim="800000"/>
            <a:headEnd/>
            <a:tailEnd/>
          </a:ln>
        </p:spPr>
        <p:txBody>
          <a:bodyPr wrap="none" anchor="ctr"/>
          <a:lstStyle/>
          <a:p>
            <a:endParaRPr lang="ja-JP" altLang="en-US"/>
          </a:p>
        </p:txBody>
      </p:sp>
      <p:sp>
        <p:nvSpPr>
          <p:cNvPr id="99465" name="Rectangle 274"/>
          <p:cNvSpPr>
            <a:spLocks noChangeArrowheads="1"/>
          </p:cNvSpPr>
          <p:nvPr/>
        </p:nvSpPr>
        <p:spPr bwMode="auto">
          <a:xfrm>
            <a:off x="4916488" y="2781300"/>
            <a:ext cx="69850" cy="482600"/>
          </a:xfrm>
          <a:prstGeom prst="rect">
            <a:avLst/>
          </a:prstGeom>
          <a:solidFill>
            <a:srgbClr val="00B0F0">
              <a:alpha val="45097"/>
            </a:srgbClr>
          </a:solidFill>
          <a:ln w="9525">
            <a:solidFill>
              <a:srgbClr val="FFFFFF"/>
            </a:solidFill>
            <a:miter lim="800000"/>
            <a:headEnd/>
            <a:tailEnd/>
          </a:ln>
        </p:spPr>
        <p:txBody>
          <a:bodyPr wrap="none" anchor="ctr"/>
          <a:lstStyle/>
          <a:p>
            <a:endParaRPr lang="ja-JP" altLang="en-US"/>
          </a:p>
        </p:txBody>
      </p:sp>
      <p:sp>
        <p:nvSpPr>
          <p:cNvPr id="99466" name="Rectangle 275"/>
          <p:cNvSpPr>
            <a:spLocks noChangeArrowheads="1"/>
          </p:cNvSpPr>
          <p:nvPr/>
        </p:nvSpPr>
        <p:spPr bwMode="auto">
          <a:xfrm>
            <a:off x="5568950" y="2781300"/>
            <a:ext cx="69850" cy="385763"/>
          </a:xfrm>
          <a:prstGeom prst="rect">
            <a:avLst/>
          </a:prstGeom>
          <a:solidFill>
            <a:srgbClr val="00B0F0">
              <a:alpha val="45097"/>
            </a:srgbClr>
          </a:solidFill>
          <a:ln w="9525">
            <a:solidFill>
              <a:srgbClr val="FFFFFF"/>
            </a:solidFill>
            <a:miter lim="800000"/>
            <a:headEnd/>
            <a:tailEnd/>
          </a:ln>
        </p:spPr>
        <p:txBody>
          <a:bodyPr wrap="none" anchor="ctr"/>
          <a:lstStyle/>
          <a:p>
            <a:endParaRPr lang="ja-JP" altLang="en-US"/>
          </a:p>
        </p:txBody>
      </p:sp>
      <p:sp>
        <p:nvSpPr>
          <p:cNvPr id="99467" name="Rectangle 276"/>
          <p:cNvSpPr>
            <a:spLocks noChangeArrowheads="1"/>
          </p:cNvSpPr>
          <p:nvPr/>
        </p:nvSpPr>
        <p:spPr bwMode="auto">
          <a:xfrm>
            <a:off x="6892925" y="2781300"/>
            <a:ext cx="69850" cy="385763"/>
          </a:xfrm>
          <a:prstGeom prst="rect">
            <a:avLst/>
          </a:prstGeom>
          <a:solidFill>
            <a:srgbClr val="00B0F0">
              <a:alpha val="45097"/>
            </a:srgbClr>
          </a:solidFill>
          <a:ln w="9525">
            <a:solidFill>
              <a:srgbClr val="FFFFFF"/>
            </a:solidFill>
            <a:miter lim="800000"/>
            <a:headEnd/>
            <a:tailEnd/>
          </a:ln>
        </p:spPr>
        <p:txBody>
          <a:bodyPr wrap="none" anchor="ctr"/>
          <a:lstStyle/>
          <a:p>
            <a:endParaRPr lang="ja-JP" altLang="en-US"/>
          </a:p>
        </p:txBody>
      </p:sp>
      <p:sp>
        <p:nvSpPr>
          <p:cNvPr id="99468" name="Rectangle 277"/>
          <p:cNvSpPr>
            <a:spLocks noChangeArrowheads="1"/>
          </p:cNvSpPr>
          <p:nvPr/>
        </p:nvSpPr>
        <p:spPr bwMode="auto">
          <a:xfrm>
            <a:off x="8259763" y="2781300"/>
            <a:ext cx="69850" cy="385763"/>
          </a:xfrm>
          <a:prstGeom prst="rect">
            <a:avLst/>
          </a:prstGeom>
          <a:solidFill>
            <a:srgbClr val="00B0F0">
              <a:alpha val="45097"/>
            </a:srgbClr>
          </a:solidFill>
          <a:ln w="9525">
            <a:solidFill>
              <a:srgbClr val="FFFFFF"/>
            </a:solidFill>
            <a:miter lim="800000"/>
            <a:headEnd/>
            <a:tailEnd/>
          </a:ln>
        </p:spPr>
        <p:txBody>
          <a:bodyPr wrap="none" anchor="ctr"/>
          <a:lstStyle/>
          <a:p>
            <a:endParaRPr lang="ja-JP" altLang="en-US"/>
          </a:p>
        </p:txBody>
      </p:sp>
      <p:sp>
        <p:nvSpPr>
          <p:cNvPr id="99469" name="Rectangle 278"/>
          <p:cNvSpPr>
            <a:spLocks noChangeArrowheads="1"/>
          </p:cNvSpPr>
          <p:nvPr/>
        </p:nvSpPr>
        <p:spPr bwMode="auto">
          <a:xfrm>
            <a:off x="8950325" y="2781300"/>
            <a:ext cx="69850" cy="385763"/>
          </a:xfrm>
          <a:prstGeom prst="rect">
            <a:avLst/>
          </a:prstGeom>
          <a:solidFill>
            <a:srgbClr val="00B0F0">
              <a:alpha val="45097"/>
            </a:srgbClr>
          </a:solidFill>
          <a:ln w="9525">
            <a:solidFill>
              <a:srgbClr val="FFFFFF"/>
            </a:solidFill>
            <a:miter lim="800000"/>
            <a:headEnd/>
            <a:tailEnd/>
          </a:ln>
        </p:spPr>
        <p:txBody>
          <a:bodyPr wrap="none" anchor="ctr"/>
          <a:lstStyle/>
          <a:p>
            <a:endParaRPr lang="ja-JP" altLang="en-US"/>
          </a:p>
        </p:txBody>
      </p:sp>
      <p:sp>
        <p:nvSpPr>
          <p:cNvPr id="99470" name="Rectangle 279"/>
          <p:cNvSpPr>
            <a:spLocks noChangeArrowheads="1"/>
          </p:cNvSpPr>
          <p:nvPr/>
        </p:nvSpPr>
        <p:spPr bwMode="auto">
          <a:xfrm>
            <a:off x="1233488" y="3155950"/>
            <a:ext cx="69850" cy="101600"/>
          </a:xfrm>
          <a:prstGeom prst="rect">
            <a:avLst/>
          </a:prstGeom>
          <a:solidFill>
            <a:srgbClr val="FFCC99">
              <a:alpha val="45097"/>
            </a:srgbClr>
          </a:solidFill>
          <a:ln w="9525">
            <a:solidFill>
              <a:srgbClr val="FFFFFF"/>
            </a:solidFill>
            <a:miter lim="800000"/>
            <a:headEnd/>
            <a:tailEnd/>
          </a:ln>
        </p:spPr>
        <p:txBody>
          <a:bodyPr wrap="none" anchor="ctr"/>
          <a:lstStyle/>
          <a:p>
            <a:endParaRPr lang="ja-JP" altLang="en-US"/>
          </a:p>
        </p:txBody>
      </p:sp>
      <p:sp>
        <p:nvSpPr>
          <p:cNvPr id="99471" name="Rectangle 280"/>
          <p:cNvSpPr>
            <a:spLocks noChangeArrowheads="1"/>
          </p:cNvSpPr>
          <p:nvPr/>
        </p:nvSpPr>
        <p:spPr bwMode="auto">
          <a:xfrm>
            <a:off x="2601913" y="3155950"/>
            <a:ext cx="69850" cy="101600"/>
          </a:xfrm>
          <a:prstGeom prst="rect">
            <a:avLst/>
          </a:prstGeom>
          <a:solidFill>
            <a:srgbClr val="FFCC99">
              <a:alpha val="45097"/>
            </a:srgbClr>
          </a:solidFill>
          <a:ln w="9525">
            <a:solidFill>
              <a:srgbClr val="FFFFFF"/>
            </a:solidFill>
            <a:miter lim="800000"/>
            <a:headEnd/>
            <a:tailEnd/>
          </a:ln>
        </p:spPr>
        <p:txBody>
          <a:bodyPr wrap="none" anchor="ctr"/>
          <a:lstStyle/>
          <a:p>
            <a:endParaRPr lang="ja-JP" altLang="en-US"/>
          </a:p>
        </p:txBody>
      </p:sp>
      <p:sp>
        <p:nvSpPr>
          <p:cNvPr id="99472" name="Rectangle 281"/>
          <p:cNvSpPr>
            <a:spLocks noChangeArrowheads="1"/>
          </p:cNvSpPr>
          <p:nvPr/>
        </p:nvSpPr>
        <p:spPr bwMode="auto">
          <a:xfrm>
            <a:off x="3963988" y="3155950"/>
            <a:ext cx="69850" cy="101600"/>
          </a:xfrm>
          <a:prstGeom prst="rect">
            <a:avLst/>
          </a:prstGeom>
          <a:solidFill>
            <a:srgbClr val="FFCC99">
              <a:alpha val="45097"/>
            </a:srgbClr>
          </a:solidFill>
          <a:ln w="9525">
            <a:solidFill>
              <a:srgbClr val="FFFFFF"/>
            </a:solidFill>
            <a:miter lim="800000"/>
            <a:headEnd/>
            <a:tailEnd/>
          </a:ln>
        </p:spPr>
        <p:txBody>
          <a:bodyPr wrap="none" anchor="ctr"/>
          <a:lstStyle/>
          <a:p>
            <a:endParaRPr lang="ja-JP" altLang="en-US"/>
          </a:p>
        </p:txBody>
      </p:sp>
      <p:sp>
        <p:nvSpPr>
          <p:cNvPr id="99473" name="Rectangle 282"/>
          <p:cNvSpPr>
            <a:spLocks noChangeArrowheads="1"/>
          </p:cNvSpPr>
          <p:nvPr/>
        </p:nvSpPr>
        <p:spPr bwMode="auto">
          <a:xfrm>
            <a:off x="5568950" y="3155950"/>
            <a:ext cx="69850" cy="101600"/>
          </a:xfrm>
          <a:prstGeom prst="rect">
            <a:avLst/>
          </a:prstGeom>
          <a:solidFill>
            <a:srgbClr val="FFCC99">
              <a:alpha val="45097"/>
            </a:srgbClr>
          </a:solidFill>
          <a:ln w="9525">
            <a:solidFill>
              <a:srgbClr val="FFFFFF"/>
            </a:solidFill>
            <a:miter lim="800000"/>
            <a:headEnd/>
            <a:tailEnd/>
          </a:ln>
        </p:spPr>
        <p:txBody>
          <a:bodyPr wrap="none" anchor="ctr"/>
          <a:lstStyle/>
          <a:p>
            <a:endParaRPr lang="ja-JP" altLang="en-US"/>
          </a:p>
        </p:txBody>
      </p:sp>
      <p:sp>
        <p:nvSpPr>
          <p:cNvPr id="99474" name="Rectangle 283"/>
          <p:cNvSpPr>
            <a:spLocks noChangeArrowheads="1"/>
          </p:cNvSpPr>
          <p:nvPr/>
        </p:nvSpPr>
        <p:spPr bwMode="auto">
          <a:xfrm>
            <a:off x="6892925" y="3155950"/>
            <a:ext cx="69850" cy="101600"/>
          </a:xfrm>
          <a:prstGeom prst="rect">
            <a:avLst/>
          </a:prstGeom>
          <a:solidFill>
            <a:srgbClr val="FFCC99">
              <a:alpha val="45097"/>
            </a:srgbClr>
          </a:solidFill>
          <a:ln w="9525">
            <a:solidFill>
              <a:srgbClr val="FFFFFF"/>
            </a:solidFill>
            <a:miter lim="800000"/>
            <a:headEnd/>
            <a:tailEnd/>
          </a:ln>
        </p:spPr>
        <p:txBody>
          <a:bodyPr wrap="none" anchor="ctr"/>
          <a:lstStyle/>
          <a:p>
            <a:endParaRPr lang="ja-JP" altLang="en-US"/>
          </a:p>
        </p:txBody>
      </p:sp>
      <p:sp>
        <p:nvSpPr>
          <p:cNvPr id="99475" name="Rectangle 284"/>
          <p:cNvSpPr>
            <a:spLocks noChangeArrowheads="1"/>
          </p:cNvSpPr>
          <p:nvPr/>
        </p:nvSpPr>
        <p:spPr bwMode="auto">
          <a:xfrm>
            <a:off x="8259763" y="3155950"/>
            <a:ext cx="69850" cy="101600"/>
          </a:xfrm>
          <a:prstGeom prst="rect">
            <a:avLst/>
          </a:prstGeom>
          <a:solidFill>
            <a:srgbClr val="FFCC99">
              <a:alpha val="45097"/>
            </a:srgbClr>
          </a:solidFill>
          <a:ln w="9525">
            <a:solidFill>
              <a:srgbClr val="FFFFFF"/>
            </a:solidFill>
            <a:miter lim="800000"/>
            <a:headEnd/>
            <a:tailEnd/>
          </a:ln>
        </p:spPr>
        <p:txBody>
          <a:bodyPr wrap="none" anchor="ctr"/>
          <a:lstStyle/>
          <a:p>
            <a:endParaRPr lang="ja-JP" altLang="en-US"/>
          </a:p>
        </p:txBody>
      </p:sp>
      <p:sp>
        <p:nvSpPr>
          <p:cNvPr id="99476" name="Rectangle 285"/>
          <p:cNvSpPr>
            <a:spLocks noChangeArrowheads="1"/>
          </p:cNvSpPr>
          <p:nvPr/>
        </p:nvSpPr>
        <p:spPr bwMode="auto">
          <a:xfrm>
            <a:off x="8950325" y="3155950"/>
            <a:ext cx="69850" cy="101600"/>
          </a:xfrm>
          <a:prstGeom prst="rect">
            <a:avLst/>
          </a:prstGeom>
          <a:solidFill>
            <a:srgbClr val="FFCC99">
              <a:alpha val="45097"/>
            </a:srgbClr>
          </a:solidFill>
          <a:ln w="9525">
            <a:solidFill>
              <a:srgbClr val="FFFFFF"/>
            </a:solidFill>
            <a:miter lim="800000"/>
            <a:headEnd/>
            <a:tailEnd/>
          </a:ln>
        </p:spPr>
        <p:txBody>
          <a:bodyPr wrap="none" anchor="ctr"/>
          <a:lstStyle/>
          <a:p>
            <a:endParaRPr lang="ja-JP" altLang="en-US"/>
          </a:p>
        </p:txBody>
      </p:sp>
      <p:grpSp>
        <p:nvGrpSpPr>
          <p:cNvPr id="99477" name="グループ化 288"/>
          <p:cNvGrpSpPr>
            <a:grpSpLocks/>
          </p:cNvGrpSpPr>
          <p:nvPr/>
        </p:nvGrpSpPr>
        <p:grpSpPr bwMode="auto">
          <a:xfrm>
            <a:off x="922338" y="1644650"/>
            <a:ext cx="182562" cy="4808538"/>
            <a:chOff x="921965" y="1644650"/>
            <a:chExt cx="182935" cy="4808538"/>
          </a:xfrm>
        </p:grpSpPr>
        <p:sp>
          <p:nvSpPr>
            <p:cNvPr id="99500" name="Line 187"/>
            <p:cNvSpPr>
              <a:spLocks noChangeShapeType="1"/>
            </p:cNvSpPr>
            <p:nvPr/>
          </p:nvSpPr>
          <p:spPr bwMode="auto">
            <a:xfrm>
              <a:off x="925140" y="1844675"/>
              <a:ext cx="0" cy="460851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501" name="Line 188"/>
            <p:cNvSpPr>
              <a:spLocks noChangeShapeType="1"/>
            </p:cNvSpPr>
            <p:nvPr/>
          </p:nvSpPr>
          <p:spPr bwMode="auto">
            <a:xfrm flipV="1">
              <a:off x="921965" y="1644650"/>
              <a:ext cx="182935" cy="20320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9478" name="グループ化 291"/>
          <p:cNvGrpSpPr>
            <a:grpSpLocks/>
          </p:cNvGrpSpPr>
          <p:nvPr/>
        </p:nvGrpSpPr>
        <p:grpSpPr bwMode="auto">
          <a:xfrm>
            <a:off x="4033838" y="1657350"/>
            <a:ext cx="93662" cy="4795838"/>
            <a:chOff x="4033639" y="1657350"/>
            <a:chExt cx="93861" cy="4795838"/>
          </a:xfrm>
        </p:grpSpPr>
        <p:sp>
          <p:nvSpPr>
            <p:cNvPr id="99498" name="Line 166"/>
            <p:cNvSpPr>
              <a:spLocks noChangeShapeType="1"/>
            </p:cNvSpPr>
            <p:nvPr/>
          </p:nvSpPr>
          <p:spPr bwMode="auto">
            <a:xfrm>
              <a:off x="4033639" y="1844675"/>
              <a:ext cx="0" cy="460851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99" name="Line 167"/>
            <p:cNvSpPr>
              <a:spLocks noChangeShapeType="1"/>
            </p:cNvSpPr>
            <p:nvPr/>
          </p:nvSpPr>
          <p:spPr bwMode="auto">
            <a:xfrm flipV="1">
              <a:off x="4033639" y="1657350"/>
              <a:ext cx="93861" cy="193675"/>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9479" name="グループ化 294"/>
          <p:cNvGrpSpPr>
            <a:grpSpLocks/>
          </p:cNvGrpSpPr>
          <p:nvPr/>
        </p:nvGrpSpPr>
        <p:grpSpPr bwMode="auto">
          <a:xfrm>
            <a:off x="5492750" y="1651000"/>
            <a:ext cx="80963" cy="4802188"/>
            <a:chOff x="5492749" y="1651000"/>
            <a:chExt cx="80914" cy="4802188"/>
          </a:xfrm>
        </p:grpSpPr>
        <p:sp>
          <p:nvSpPr>
            <p:cNvPr id="99496" name="Line 169"/>
            <p:cNvSpPr>
              <a:spLocks noChangeShapeType="1"/>
            </p:cNvSpPr>
            <p:nvPr/>
          </p:nvSpPr>
          <p:spPr bwMode="auto">
            <a:xfrm>
              <a:off x="5573663" y="1844675"/>
              <a:ext cx="0" cy="460851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97" name="Line 170"/>
            <p:cNvSpPr>
              <a:spLocks noChangeShapeType="1"/>
            </p:cNvSpPr>
            <p:nvPr/>
          </p:nvSpPr>
          <p:spPr bwMode="auto">
            <a:xfrm flipH="1" flipV="1">
              <a:off x="5492749" y="1651000"/>
              <a:ext cx="80913" cy="19685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9480" name="グループ化 297"/>
          <p:cNvGrpSpPr>
            <a:grpSpLocks/>
          </p:cNvGrpSpPr>
          <p:nvPr/>
        </p:nvGrpSpPr>
        <p:grpSpPr bwMode="auto">
          <a:xfrm>
            <a:off x="8496300" y="1644650"/>
            <a:ext cx="163513" cy="4846638"/>
            <a:chOff x="8496299" y="1644650"/>
            <a:chExt cx="163638" cy="4846638"/>
          </a:xfrm>
        </p:grpSpPr>
        <p:sp>
          <p:nvSpPr>
            <p:cNvPr id="99494" name="Line 178"/>
            <p:cNvSpPr>
              <a:spLocks noChangeShapeType="1"/>
            </p:cNvSpPr>
            <p:nvPr/>
          </p:nvSpPr>
          <p:spPr bwMode="auto">
            <a:xfrm>
              <a:off x="8659937" y="1882775"/>
              <a:ext cx="0" cy="4608513"/>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95" name="Line 179"/>
            <p:cNvSpPr>
              <a:spLocks noChangeShapeType="1"/>
            </p:cNvSpPr>
            <p:nvPr/>
          </p:nvSpPr>
          <p:spPr bwMode="auto">
            <a:xfrm flipH="1" flipV="1">
              <a:off x="8496299" y="1644650"/>
              <a:ext cx="163637" cy="241300"/>
            </a:xfrm>
            <a:prstGeom prst="line">
              <a:avLst/>
            </a:prstGeom>
            <a:noFill/>
            <a:ln w="9525">
              <a:solidFill>
                <a:srgbClr val="00B0F0"/>
              </a:solidFill>
              <a:round/>
              <a:headEnd/>
              <a:tailEnd/>
            </a:ln>
            <a:extLst>
              <a:ext uri="{909E8E84-426E-40dd-AFC4-6F175D3DCCD1}">
                <a14:hiddenFill xmlns:a14="http://schemas.microsoft.com/office/drawing/2010/main">
                  <a:noFill/>
                </a14:hiddenFill>
              </a:ext>
            </a:extLst>
          </p:spPr>
          <p:txBody>
            <a:bodyPr/>
            <a:lstStyle/>
            <a:p>
              <a:endParaRPr lang="en-US"/>
            </a:p>
          </p:txBody>
        </p:sp>
      </p:grpSp>
      <p:grpSp>
        <p:nvGrpSpPr>
          <p:cNvPr id="99481" name="Group 66"/>
          <p:cNvGrpSpPr>
            <a:grpSpLocks/>
          </p:cNvGrpSpPr>
          <p:nvPr/>
        </p:nvGrpSpPr>
        <p:grpSpPr bwMode="auto">
          <a:xfrm>
            <a:off x="541338" y="2206625"/>
            <a:ext cx="8483600" cy="430213"/>
            <a:chOff x="341" y="1796"/>
            <a:chExt cx="5344" cy="271"/>
          </a:xfrm>
        </p:grpSpPr>
        <p:sp>
          <p:nvSpPr>
            <p:cNvPr id="99488" name="Rectangle 208"/>
            <p:cNvSpPr>
              <a:spLocks noChangeArrowheads="1"/>
            </p:cNvSpPr>
            <p:nvPr/>
          </p:nvSpPr>
          <p:spPr bwMode="auto">
            <a:xfrm>
              <a:off x="341" y="1796"/>
              <a:ext cx="234" cy="269"/>
            </a:xfrm>
            <a:prstGeom prst="rect">
              <a:avLst/>
            </a:prstGeom>
            <a:solidFill>
              <a:srgbClr val="CCFFFF"/>
            </a:solidFill>
            <a:ln w="3175">
              <a:solidFill>
                <a:schemeClr val="tx1"/>
              </a:solidFill>
              <a:miter lim="800000"/>
              <a:headEnd/>
              <a:tailEnd/>
            </a:ln>
          </p:spPr>
          <p:txBody>
            <a:bodyPr lIns="72000" rIns="72000" anchor="ctr"/>
            <a:lstStyle/>
            <a:p>
              <a:pPr algn="ctr" defTabSz="457200">
                <a:lnSpc>
                  <a:spcPct val="90000"/>
                </a:lnSpc>
              </a:pPr>
              <a:r>
                <a:rPr lang="en-GB" altLang="ja-JP" sz="700" b="1">
                  <a:latin typeface="Calibri" charset="0"/>
                </a:rPr>
                <a:t>RTML</a:t>
              </a:r>
            </a:p>
            <a:p>
              <a:pPr algn="ctr" defTabSz="457200">
                <a:lnSpc>
                  <a:spcPct val="90000"/>
                </a:lnSpc>
              </a:pPr>
              <a:r>
                <a:rPr lang="en-GB" altLang="ja-JP" sz="700">
                  <a:latin typeface="Calibri" charset="0"/>
                </a:rPr>
                <a:t>(1.35km)</a:t>
              </a:r>
              <a:endParaRPr lang="en-US" altLang="ja-JP" sz="700">
                <a:latin typeface="Calibri" charset="0"/>
              </a:endParaRPr>
            </a:p>
          </p:txBody>
        </p:sp>
        <p:sp>
          <p:nvSpPr>
            <p:cNvPr id="210" name="Rectangle 209"/>
            <p:cNvSpPr/>
            <p:nvPr/>
          </p:nvSpPr>
          <p:spPr>
            <a:xfrm>
              <a:off x="2537" y="1797"/>
              <a:ext cx="580" cy="269"/>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rIns="72000" anchor="ctr"/>
            <a:lstStyle/>
            <a:p>
              <a:pPr algn="ctr" defTabSz="457200">
                <a:defRPr/>
              </a:pPr>
              <a:r>
                <a:rPr lang="en-GB" altLang="ja-JP" sz="1400" b="1">
                  <a:solidFill>
                    <a:schemeClr val="tx1"/>
                  </a:solidFill>
                  <a:latin typeface="Calibri" charset="0"/>
                  <a:ea typeface="ＭＳ Ｐゴシック" charset="0"/>
                  <a:cs typeface="ＭＳ Ｐゴシック" charset="0"/>
                </a:rPr>
                <a:t>e-BDS</a:t>
              </a:r>
            </a:p>
            <a:p>
              <a:pPr algn="ctr" defTabSz="457200">
                <a:defRPr/>
              </a:pPr>
              <a:r>
                <a:rPr lang="en-GB" altLang="ja-JP" sz="1200">
                  <a:solidFill>
                    <a:schemeClr val="tx1"/>
                  </a:solidFill>
                  <a:latin typeface="Calibri" charset="0"/>
                  <a:ea typeface="ＭＳ Ｐゴシック" charset="0"/>
                  <a:cs typeface="ＭＳ Ｐゴシック" charset="0"/>
                </a:rPr>
                <a:t>(3.33km)</a:t>
              </a:r>
              <a:endParaRPr lang="en-US" altLang="ja-JP" sz="1200">
                <a:solidFill>
                  <a:schemeClr val="tx1"/>
                </a:solidFill>
                <a:latin typeface="Calibri" charset="0"/>
                <a:ea typeface="ＭＳ Ｐゴシック" charset="0"/>
                <a:cs typeface="ＭＳ Ｐゴシック" charset="0"/>
              </a:endParaRPr>
            </a:p>
          </p:txBody>
        </p:sp>
        <p:sp>
          <p:nvSpPr>
            <p:cNvPr id="211" name="Rectangle 210"/>
            <p:cNvSpPr/>
            <p:nvPr/>
          </p:nvSpPr>
          <p:spPr>
            <a:xfrm>
              <a:off x="3118" y="1798"/>
              <a:ext cx="394" cy="269"/>
            </a:xfrm>
            <a:prstGeom prst="rect">
              <a:avLst/>
            </a:prstGeom>
            <a:solidFill>
              <a:schemeClr val="bg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72000" rIns="72000" anchor="ctr"/>
            <a:lstStyle/>
            <a:p>
              <a:pPr algn="ctr" defTabSz="457200">
                <a:defRPr/>
              </a:pPr>
              <a:r>
                <a:rPr lang="en-GB" altLang="ja-JP" sz="1400" b="1">
                  <a:solidFill>
                    <a:schemeClr val="tx1"/>
                  </a:solidFill>
                  <a:latin typeface="Calibri" charset="0"/>
                  <a:ea typeface="ＭＳ Ｐゴシック" charset="0"/>
                  <a:cs typeface="ＭＳ Ｐゴシック" charset="0"/>
                </a:rPr>
                <a:t>e+BDS</a:t>
              </a:r>
            </a:p>
            <a:p>
              <a:pPr algn="ctr" defTabSz="457200">
                <a:defRPr/>
              </a:pPr>
              <a:r>
                <a:rPr lang="en-GB" altLang="ja-JP" sz="900">
                  <a:solidFill>
                    <a:schemeClr val="tx1"/>
                  </a:solidFill>
                  <a:latin typeface="Calibri" charset="0"/>
                  <a:ea typeface="ＭＳ Ｐゴシック" charset="0"/>
                  <a:cs typeface="ＭＳ Ｐゴシック" charset="0"/>
                </a:rPr>
                <a:t>(2.25km)</a:t>
              </a:r>
              <a:endParaRPr lang="en-US" altLang="ja-JP" sz="900">
                <a:solidFill>
                  <a:schemeClr val="tx1"/>
                </a:solidFill>
                <a:latin typeface="Calibri" charset="0"/>
                <a:ea typeface="ＭＳ Ｐゴシック" charset="0"/>
                <a:cs typeface="ＭＳ Ｐゴシック" charset="0"/>
              </a:endParaRPr>
            </a:p>
          </p:txBody>
        </p:sp>
        <p:sp>
          <p:nvSpPr>
            <p:cNvPr id="99491" name="Rectangle 211"/>
            <p:cNvSpPr>
              <a:spLocks noChangeArrowheads="1"/>
            </p:cNvSpPr>
            <p:nvPr/>
          </p:nvSpPr>
          <p:spPr bwMode="auto">
            <a:xfrm>
              <a:off x="5450" y="1798"/>
              <a:ext cx="235" cy="269"/>
            </a:xfrm>
            <a:prstGeom prst="rect">
              <a:avLst/>
            </a:prstGeom>
            <a:solidFill>
              <a:srgbClr val="CCFFFF"/>
            </a:solidFill>
            <a:ln w="3175">
              <a:solidFill>
                <a:schemeClr val="tx1"/>
              </a:solidFill>
              <a:miter lim="800000"/>
              <a:headEnd/>
              <a:tailEnd/>
            </a:ln>
          </p:spPr>
          <p:txBody>
            <a:bodyPr lIns="72000" rIns="72000" anchor="ctr"/>
            <a:lstStyle/>
            <a:p>
              <a:pPr algn="ctr" defTabSz="457200">
                <a:lnSpc>
                  <a:spcPct val="90000"/>
                </a:lnSpc>
              </a:pPr>
              <a:r>
                <a:rPr lang="en-GB" altLang="ja-JP" sz="600" b="1"/>
                <a:t>RTML</a:t>
              </a:r>
            </a:p>
            <a:p>
              <a:pPr algn="ctr" defTabSz="457200">
                <a:lnSpc>
                  <a:spcPct val="90000"/>
                </a:lnSpc>
              </a:pPr>
              <a:r>
                <a:rPr lang="en-GB" altLang="ja-JP" sz="600"/>
                <a:t>(1.35km)</a:t>
              </a:r>
              <a:endParaRPr lang="en-US" altLang="ja-JP" sz="600">
                <a:latin typeface="Calibri" charset="0"/>
              </a:endParaRPr>
            </a:p>
          </p:txBody>
        </p:sp>
        <p:sp>
          <p:nvSpPr>
            <p:cNvPr id="99492" name="Rectangle 212"/>
            <p:cNvSpPr>
              <a:spLocks noChangeArrowheads="1"/>
            </p:cNvSpPr>
            <p:nvPr/>
          </p:nvSpPr>
          <p:spPr bwMode="auto">
            <a:xfrm>
              <a:off x="577" y="1796"/>
              <a:ext cx="1958" cy="269"/>
            </a:xfrm>
            <a:prstGeom prst="rect">
              <a:avLst/>
            </a:prstGeom>
            <a:solidFill>
              <a:srgbClr val="FFFF99"/>
            </a:solidFill>
            <a:ln w="3175">
              <a:solidFill>
                <a:schemeClr val="tx1"/>
              </a:solidFill>
              <a:miter lim="800000"/>
              <a:headEnd/>
              <a:tailEnd/>
            </a:ln>
          </p:spPr>
          <p:txBody>
            <a:bodyPr lIns="72000" rIns="72000" anchor="ctr"/>
            <a:lstStyle/>
            <a:p>
              <a:pPr algn="ctr" defTabSz="457200"/>
              <a:r>
                <a:rPr lang="en-GB" altLang="ja-JP" sz="1400" b="1">
                  <a:latin typeface="Calibri" charset="0"/>
                </a:rPr>
                <a:t>e- Main Linac</a:t>
              </a:r>
            </a:p>
            <a:p>
              <a:pPr algn="ctr" defTabSz="457200"/>
              <a:r>
                <a:rPr lang="en-GB" altLang="ja-JP" sz="1200">
                  <a:latin typeface="Calibri" charset="0"/>
                </a:rPr>
                <a:t>(11.19km)</a:t>
              </a:r>
              <a:endParaRPr lang="en-US" altLang="ja-JP" sz="1200">
                <a:latin typeface="Calibri" charset="0"/>
              </a:endParaRPr>
            </a:p>
          </p:txBody>
        </p:sp>
        <p:sp>
          <p:nvSpPr>
            <p:cNvPr id="99493" name="Rectangle 213"/>
            <p:cNvSpPr>
              <a:spLocks noChangeArrowheads="1"/>
            </p:cNvSpPr>
            <p:nvPr/>
          </p:nvSpPr>
          <p:spPr bwMode="auto">
            <a:xfrm>
              <a:off x="3512" y="1798"/>
              <a:ext cx="1938" cy="269"/>
            </a:xfrm>
            <a:prstGeom prst="rect">
              <a:avLst/>
            </a:prstGeom>
            <a:solidFill>
              <a:srgbClr val="FFFF99"/>
            </a:solidFill>
            <a:ln w="3175">
              <a:solidFill>
                <a:schemeClr val="tx1"/>
              </a:solidFill>
              <a:miter lim="800000"/>
              <a:headEnd/>
              <a:tailEnd/>
            </a:ln>
          </p:spPr>
          <p:txBody>
            <a:bodyPr lIns="72000" rIns="72000" anchor="ctr"/>
            <a:lstStyle/>
            <a:p>
              <a:pPr algn="ctr" defTabSz="457200"/>
              <a:r>
                <a:rPr lang="en-GB" altLang="ja-JP" sz="1400" b="1">
                  <a:latin typeface="Calibri" charset="0"/>
                </a:rPr>
                <a:t>e+ Main Linac</a:t>
              </a:r>
            </a:p>
            <a:p>
              <a:pPr algn="ctr" defTabSz="457200"/>
              <a:r>
                <a:rPr lang="en-GB" altLang="ja-JP" sz="1200">
                  <a:latin typeface="Calibri" charset="0"/>
                </a:rPr>
                <a:t>(11.07km)</a:t>
              </a:r>
              <a:endParaRPr lang="en-US" altLang="ja-JP" sz="1200">
                <a:latin typeface="Calibri" charset="0"/>
              </a:endParaRPr>
            </a:p>
          </p:txBody>
        </p:sp>
      </p:grpSp>
      <p:sp>
        <p:nvSpPr>
          <p:cNvPr id="99482" name="Line 228"/>
          <p:cNvSpPr>
            <a:spLocks noChangeShapeType="1"/>
          </p:cNvSpPr>
          <p:nvPr/>
        </p:nvSpPr>
        <p:spPr bwMode="auto">
          <a:xfrm flipH="1">
            <a:off x="6942138" y="5351463"/>
            <a:ext cx="1362075" cy="153987"/>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83" name="Line 227"/>
          <p:cNvSpPr>
            <a:spLocks noChangeShapeType="1"/>
          </p:cNvSpPr>
          <p:nvPr/>
        </p:nvSpPr>
        <p:spPr bwMode="auto">
          <a:xfrm>
            <a:off x="5629275" y="5300663"/>
            <a:ext cx="1300163" cy="142875"/>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84" name="Line 224"/>
          <p:cNvSpPr>
            <a:spLocks noChangeShapeType="1"/>
          </p:cNvSpPr>
          <p:nvPr/>
        </p:nvSpPr>
        <p:spPr bwMode="auto">
          <a:xfrm>
            <a:off x="1281113" y="5367338"/>
            <a:ext cx="1358900" cy="153987"/>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85" name="Line 223"/>
          <p:cNvSpPr>
            <a:spLocks noChangeShapeType="1"/>
          </p:cNvSpPr>
          <p:nvPr/>
        </p:nvSpPr>
        <p:spPr bwMode="auto">
          <a:xfrm flipH="1">
            <a:off x="2636838" y="5362575"/>
            <a:ext cx="1377950" cy="153988"/>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9487" name="Date Placeholder 7"/>
          <p:cNvSpPr>
            <a:spLocks noGrp="1"/>
          </p:cNvSpPr>
          <p:nvPr>
            <p:ph type="dt" sz="quarter" idx="10"/>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a:solidFill>
                  <a:schemeClr val="tx1"/>
                </a:solidFill>
                <a:latin typeface="Arial" charset="0"/>
                <a:ea typeface="ＭＳ Ｐゴシック" charset="0"/>
                <a:cs typeface="ＭＳ Ｐゴシック" charset="0"/>
              </a:defRPr>
            </a:lvl1pPr>
            <a:lvl2pPr marL="742950" indent="-285750">
              <a:defRPr sz="2000">
                <a:solidFill>
                  <a:schemeClr val="tx1"/>
                </a:solidFill>
                <a:latin typeface="Arial" charset="0"/>
                <a:ea typeface="ＭＳ Ｐゴシック" charset="0"/>
              </a:defRPr>
            </a:lvl2pPr>
            <a:lvl3pPr marL="1143000" indent="-228600">
              <a:defRPr sz="2000">
                <a:solidFill>
                  <a:schemeClr val="tx1"/>
                </a:solidFill>
                <a:latin typeface="Arial" charset="0"/>
                <a:ea typeface="ＭＳ Ｐゴシック" charset="0"/>
              </a:defRPr>
            </a:lvl3pPr>
            <a:lvl4pPr marL="1600200" indent="-228600">
              <a:defRPr sz="2000">
                <a:solidFill>
                  <a:schemeClr val="tx1"/>
                </a:solidFill>
                <a:latin typeface="Arial" charset="0"/>
                <a:ea typeface="ＭＳ Ｐゴシック" charset="0"/>
              </a:defRPr>
            </a:lvl4pPr>
            <a:lvl5pPr marL="2057400" indent="-228600">
              <a:defRPr sz="2000">
                <a:solidFill>
                  <a:schemeClr val="tx1"/>
                </a:solidFill>
                <a:latin typeface="Arial" charset="0"/>
                <a:ea typeface="ＭＳ Ｐゴシック" charset="0"/>
              </a:defRPr>
            </a:lvl5pPr>
            <a:lvl6pPr marL="2514600" indent="-228600" eaLnBrk="0" fontAlgn="ctr" hangingPunct="0">
              <a:spcBef>
                <a:spcPct val="0"/>
              </a:spcBef>
              <a:spcAft>
                <a:spcPct val="0"/>
              </a:spcAft>
              <a:defRPr sz="2000">
                <a:solidFill>
                  <a:schemeClr val="tx1"/>
                </a:solidFill>
                <a:latin typeface="Arial" charset="0"/>
                <a:ea typeface="ＭＳ Ｐゴシック" charset="0"/>
              </a:defRPr>
            </a:lvl6pPr>
            <a:lvl7pPr marL="2971800" indent="-228600" eaLnBrk="0" fontAlgn="ctr" hangingPunct="0">
              <a:spcBef>
                <a:spcPct val="0"/>
              </a:spcBef>
              <a:spcAft>
                <a:spcPct val="0"/>
              </a:spcAft>
              <a:defRPr sz="2000">
                <a:solidFill>
                  <a:schemeClr val="tx1"/>
                </a:solidFill>
                <a:latin typeface="Arial" charset="0"/>
                <a:ea typeface="ＭＳ Ｐゴシック" charset="0"/>
              </a:defRPr>
            </a:lvl7pPr>
            <a:lvl8pPr marL="3429000" indent="-228600" eaLnBrk="0" fontAlgn="ctr" hangingPunct="0">
              <a:spcBef>
                <a:spcPct val="0"/>
              </a:spcBef>
              <a:spcAft>
                <a:spcPct val="0"/>
              </a:spcAft>
              <a:defRPr sz="2000">
                <a:solidFill>
                  <a:schemeClr val="tx1"/>
                </a:solidFill>
                <a:latin typeface="Arial" charset="0"/>
                <a:ea typeface="ＭＳ Ｐゴシック" charset="0"/>
              </a:defRPr>
            </a:lvl8pPr>
            <a:lvl9pPr marL="3886200" indent="-228600" eaLnBrk="0" fontAlgn="ctr" hangingPunct="0">
              <a:spcBef>
                <a:spcPct val="0"/>
              </a:spcBef>
              <a:spcAft>
                <a:spcPct val="0"/>
              </a:spcAft>
              <a:defRPr sz="2000">
                <a:solidFill>
                  <a:schemeClr val="tx1"/>
                </a:solidFill>
                <a:latin typeface="Arial" charset="0"/>
                <a:ea typeface="ＭＳ Ｐゴシック" charset="0"/>
              </a:defRPr>
            </a:lvl9pPr>
          </a:lstStyle>
          <a:p>
            <a:r>
              <a:rPr lang="en-GB" sz="1200" smtClean="0"/>
              <a:t>B. Foster - Natal - 10/14</a:t>
            </a:r>
            <a:endParaRPr lang="en-US" sz="1200"/>
          </a:p>
        </p:txBody>
      </p:sp>
      <p:sp>
        <p:nvSpPr>
          <p:cNvPr id="2" name="Slide Number Placeholder 1"/>
          <p:cNvSpPr>
            <a:spLocks noGrp="1"/>
          </p:cNvSpPr>
          <p:nvPr>
            <p:ph type="sldNum" sz="quarter" idx="12"/>
          </p:nvPr>
        </p:nvSpPr>
        <p:spPr/>
        <p:txBody>
          <a:bodyPr/>
          <a:lstStyle/>
          <a:p>
            <a:pPr>
              <a:defRPr/>
            </a:pPr>
            <a:fld id="{2583371E-7C2E-5F4C-ABBD-2C4C77719426}" type="slidenum">
              <a:rPr lang="en-US" smtClean="0"/>
              <a:pPr>
                <a:defRPr/>
              </a:pPr>
              <a:t>51</a:t>
            </a:fld>
            <a:endParaRPr lang="en-US"/>
          </a:p>
        </p:txBody>
      </p:sp>
    </p:spTree>
    <p:extLst>
      <p:ext uri="{BB962C8B-B14F-4D97-AF65-F5344CB8AC3E}">
        <p14:creationId xmlns:p14="http://schemas.microsoft.com/office/powerpoint/2010/main" val="73866824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Technology </a:t>
            </a:r>
            <a:r>
              <a:rPr lang="en-US" altLang="ja-JP" dirty="0" err="1" smtClean="0"/>
              <a:t>optimisation</a:t>
            </a:r>
            <a:endParaRPr lang="en-US" altLang="ja-JP" dirty="0" smtClean="0"/>
          </a:p>
        </p:txBody>
      </p:sp>
      <p:pic>
        <p:nvPicPr>
          <p:cNvPr id="111" name="Picture 110" descr="\\DAPDC5\Manip\SACMElectroPolissage\BancEPV\PhotosManips\P1140323bis.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3568" y="1011494"/>
            <a:ext cx="2448272" cy="3425618"/>
          </a:xfrm>
          <a:prstGeom prst="rect">
            <a:avLst/>
          </a:prstGeom>
          <a:noFill/>
          <a:extLst>
            <a:ext uri="{909E8E84-426E-40dd-AFC4-6F175D3DCCD1}">
              <a14:hiddenFill xmlns:a14="http://schemas.microsoft.com/office/drawing/2010/main">
                <a:solidFill>
                  <a:srgbClr val="FFFFFF"/>
                </a:solidFill>
              </a14:hiddenFill>
            </a:ext>
          </a:extLst>
        </p:spPr>
      </p:pic>
      <p:sp>
        <p:nvSpPr>
          <p:cNvPr id="121" name="TextBox 120"/>
          <p:cNvSpPr txBox="1"/>
          <p:nvPr/>
        </p:nvSpPr>
        <p:spPr>
          <a:xfrm>
            <a:off x="678381" y="4408256"/>
            <a:ext cx="1942171" cy="369332"/>
          </a:xfrm>
          <a:prstGeom prst="rect">
            <a:avLst/>
          </a:prstGeom>
          <a:noFill/>
        </p:spPr>
        <p:txBody>
          <a:bodyPr wrap="none" rtlCol="0">
            <a:spAutoFit/>
          </a:bodyPr>
          <a:lstStyle/>
          <a:p>
            <a:r>
              <a:rPr lang="en-US" dirty="0" smtClean="0"/>
              <a:t>Vertical EP - </a:t>
            </a:r>
            <a:r>
              <a:rPr lang="en-US" dirty="0" err="1" smtClean="0"/>
              <a:t>Saclay</a:t>
            </a:r>
            <a:endParaRPr lang="en-US" dirty="0"/>
          </a:p>
        </p:txBody>
      </p:sp>
      <p:pic>
        <p:nvPicPr>
          <p:cNvPr id="123" name="図 35" descr="BiPolarEP-VT.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2190" y="797790"/>
            <a:ext cx="4454481" cy="2951323"/>
          </a:xfrm>
          <a:prstGeom prst="rect">
            <a:avLst/>
          </a:prstGeom>
          <a:ln>
            <a:solidFill>
              <a:srgbClr val="FF0000"/>
            </a:solidFill>
          </a:ln>
        </p:spPr>
      </p:pic>
      <p:sp>
        <p:nvSpPr>
          <p:cNvPr id="124" name="TextBox 123"/>
          <p:cNvSpPr txBox="1"/>
          <p:nvPr/>
        </p:nvSpPr>
        <p:spPr>
          <a:xfrm>
            <a:off x="4177983" y="3854077"/>
            <a:ext cx="3594629" cy="369332"/>
          </a:xfrm>
          <a:prstGeom prst="rect">
            <a:avLst/>
          </a:prstGeom>
          <a:noFill/>
        </p:spPr>
        <p:txBody>
          <a:bodyPr wrap="none" rtlCol="0">
            <a:spAutoFit/>
          </a:bodyPr>
          <a:lstStyle/>
          <a:p>
            <a:r>
              <a:rPr lang="en-US" dirty="0" smtClean="0"/>
              <a:t>Bi-polar EP – Faraday Technology Co </a:t>
            </a:r>
            <a:endParaRPr lang="en-US" dirty="0"/>
          </a:p>
        </p:txBody>
      </p:sp>
      <p:pic>
        <p:nvPicPr>
          <p:cNvPr id="125" name="Picture 124" descr="Screen Shot 2014-06-30 at 3.36.05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58227" y="4221088"/>
            <a:ext cx="3406261" cy="2265077"/>
          </a:xfrm>
          <a:prstGeom prst="rect">
            <a:avLst/>
          </a:prstGeom>
        </p:spPr>
      </p:pic>
      <p:sp>
        <p:nvSpPr>
          <p:cNvPr id="126" name="TextBox 125"/>
          <p:cNvSpPr txBox="1"/>
          <p:nvPr/>
        </p:nvSpPr>
        <p:spPr>
          <a:xfrm>
            <a:off x="1475656" y="5301672"/>
            <a:ext cx="3101968" cy="369332"/>
          </a:xfrm>
          <a:prstGeom prst="rect">
            <a:avLst/>
          </a:prstGeom>
          <a:noFill/>
        </p:spPr>
        <p:txBody>
          <a:bodyPr wrap="none" rtlCol="0">
            <a:spAutoFit/>
          </a:bodyPr>
          <a:lstStyle/>
          <a:p>
            <a:r>
              <a:rPr lang="en-US" dirty="0" smtClean="0"/>
              <a:t>Barrel Polishing DESY – No EP ?</a:t>
            </a:r>
            <a:endParaRPr lang="en-US" dirty="0"/>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72D276BA-553B-5844-9F65-693FD43519EC}" type="slidenum">
              <a:rPr lang="en-US" smtClean="0"/>
              <a:pPr>
                <a:defRPr/>
              </a:pPr>
              <a:t>52</a:t>
            </a:fld>
            <a:endParaRPr lang="en-US"/>
          </a:p>
        </p:txBody>
      </p:sp>
    </p:spTree>
    <p:extLst>
      <p:ext uri="{BB962C8B-B14F-4D97-AF65-F5344CB8AC3E}">
        <p14:creationId xmlns:p14="http://schemas.microsoft.com/office/powerpoint/2010/main" val="151242492"/>
      </p:ext>
    </p:extLst>
  </p:cSld>
  <p:clrMapOvr>
    <a:masterClrMapping/>
  </p:clrMapOvr>
  <p:timing>
    <p:tnLst>
      <p:par>
        <p:cTn xmlns:p14="http://schemas.microsoft.com/office/powerpoint/2010/mai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Rectangle 2"/>
          <p:cNvSpPr>
            <a:spLocks noGrp="1" noChangeArrowheads="1"/>
          </p:cNvSpPr>
          <p:nvPr>
            <p:ph type="title"/>
          </p:nvPr>
        </p:nvSpPr>
        <p:spPr>
          <a:xfrm>
            <a:off x="1447800" y="66328"/>
            <a:ext cx="6934200" cy="914400"/>
          </a:xfrm>
        </p:spPr>
        <p:txBody>
          <a:bodyPr/>
          <a:lstStyle/>
          <a:p>
            <a:pPr eaLnBrk="1" hangingPunct="1">
              <a:defRPr/>
            </a:pPr>
            <a:r>
              <a:rPr lang="en-US" altLang="ja-JP" dirty="0" smtClean="0"/>
              <a:t>Technology </a:t>
            </a:r>
            <a:r>
              <a:rPr lang="en-US" altLang="ja-JP" dirty="0" err="1" smtClean="0"/>
              <a:t>optimisation</a:t>
            </a:r>
            <a:r>
              <a:rPr lang="en-US" altLang="ja-JP" dirty="0" smtClean="0"/>
              <a:t> </a:t>
            </a:r>
            <a:br>
              <a:rPr lang="en-US" altLang="ja-JP" dirty="0" smtClean="0"/>
            </a:br>
            <a:r>
              <a:rPr lang="en-US" altLang="ja-JP" dirty="0" smtClean="0"/>
              <a:t>– N</a:t>
            </a:r>
            <a:r>
              <a:rPr lang="en-US" altLang="ja-JP" baseline="-25000" dirty="0" smtClean="0"/>
              <a:t>2</a:t>
            </a:r>
          </a:p>
        </p:txBody>
      </p:sp>
      <p:pic>
        <p:nvPicPr>
          <p:cNvPr id="9" name="Picture 8"/>
          <p:cNvPicPr/>
          <p:nvPr/>
        </p:nvPicPr>
        <p:blipFill>
          <a:blip r:embed="rId2"/>
          <a:stretch>
            <a:fillRect/>
          </a:stretch>
        </p:blipFill>
        <p:spPr>
          <a:xfrm>
            <a:off x="142648" y="950599"/>
            <a:ext cx="4528502" cy="3720965"/>
          </a:xfrm>
          <a:prstGeom prst="rect">
            <a:avLst/>
          </a:prstGeom>
        </p:spPr>
      </p:pic>
      <p:sp>
        <p:nvSpPr>
          <p:cNvPr id="10" name="Content Placeholder 2"/>
          <p:cNvSpPr>
            <a:spLocks noGrp="1"/>
          </p:cNvSpPr>
          <p:nvPr/>
        </p:nvSpPr>
        <p:spPr>
          <a:xfrm>
            <a:off x="334894" y="4849097"/>
            <a:ext cx="8510090" cy="1388215"/>
          </a:xfrm>
          <a:prstGeom prst="rect">
            <a:avLst/>
          </a:prstGeom>
        </p:spPr>
        <p:txBody>
          <a:bodyPr lIns="0" tIns="0" rIns="0" bIns="0"/>
          <a:lstStyle>
            <a:lvl1pPr marL="342900" indent="-342900" algn="l" defTabSz="457200" rtl="0" eaLnBrk="1" fontAlgn="base" hangingPunct="1">
              <a:spcBef>
                <a:spcPct val="20000"/>
              </a:spcBef>
              <a:spcAft>
                <a:spcPct val="0"/>
              </a:spcAft>
              <a:buFont typeface="Arial" charset="0"/>
              <a:buChar char="•"/>
              <a:defRPr sz="2400" kern="1200">
                <a:solidFill>
                  <a:srgbClr val="404040"/>
                </a:solidFill>
                <a:latin typeface="Helvetica"/>
                <a:ea typeface="ＭＳ Ｐゴシック" charset="0"/>
                <a:cs typeface="ＭＳ Ｐゴシック" charset="0"/>
              </a:defRPr>
            </a:lvl1pPr>
            <a:lvl2pPr marL="742950" indent="-285750" algn="l" defTabSz="457200" rtl="0" eaLnBrk="1" fontAlgn="base" hangingPunct="1">
              <a:spcBef>
                <a:spcPct val="20000"/>
              </a:spcBef>
              <a:spcAft>
                <a:spcPct val="0"/>
              </a:spcAft>
              <a:buFont typeface="Arial" charset="0"/>
              <a:buChar char="–"/>
              <a:defRPr sz="2200" kern="1200">
                <a:solidFill>
                  <a:srgbClr val="404040"/>
                </a:solidFill>
                <a:latin typeface="Helvetica"/>
                <a:ea typeface="ＭＳ Ｐゴシック" charset="0"/>
                <a:cs typeface="+mn-cs"/>
              </a:defRPr>
            </a:lvl2pPr>
            <a:lvl3pPr marL="1143000" indent="-228600" algn="l" defTabSz="457200" rtl="0" eaLnBrk="1" fontAlgn="base" hangingPunct="1">
              <a:spcBef>
                <a:spcPct val="20000"/>
              </a:spcBef>
              <a:spcAft>
                <a:spcPct val="0"/>
              </a:spcAft>
              <a:buFont typeface="Arial" charset="0"/>
              <a:buChar char="•"/>
              <a:defRPr sz="2000" kern="1200">
                <a:solidFill>
                  <a:srgbClr val="404040"/>
                </a:solidFill>
                <a:latin typeface="Helvetica"/>
                <a:ea typeface="ＭＳ Ｐゴシック" charset="0"/>
                <a:cs typeface="+mn-cs"/>
              </a:defRPr>
            </a:lvl3pPr>
            <a:lvl4pPr marL="1600200" indent="-228600" algn="l" defTabSz="457200" rtl="0" eaLnBrk="1" fontAlgn="base" hangingPunct="1">
              <a:spcBef>
                <a:spcPct val="20000"/>
              </a:spcBef>
              <a:spcAft>
                <a:spcPct val="0"/>
              </a:spcAft>
              <a:buFont typeface="Arial" charset="0"/>
              <a:buChar char="–"/>
              <a:defRPr sz="1800" kern="1200">
                <a:solidFill>
                  <a:srgbClr val="404040"/>
                </a:solidFill>
                <a:latin typeface="Helvetica"/>
                <a:ea typeface="ＭＳ Ｐゴシック" charset="0"/>
                <a:cs typeface="+mn-cs"/>
              </a:defRPr>
            </a:lvl4pPr>
            <a:lvl5pPr marL="2057400" indent="-228600" algn="l" defTabSz="457200" rtl="0" eaLnBrk="1" fontAlgn="base" hangingPunct="1">
              <a:spcBef>
                <a:spcPct val="20000"/>
              </a:spcBef>
              <a:spcAft>
                <a:spcPct val="0"/>
              </a:spcAft>
              <a:buFont typeface="Arial"/>
              <a:buChar char="•"/>
              <a:defRPr sz="1800" kern="1200">
                <a:solidFill>
                  <a:srgbClr val="404040"/>
                </a:solidFill>
                <a:latin typeface="Helvetica"/>
                <a:ea typeface="ＭＳ Ｐゴシック" charset="0"/>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kern="1200" dirty="0" smtClean="0"/>
              <a:t>Higher Q via nitrogen doping surface processing</a:t>
            </a:r>
          </a:p>
          <a:p>
            <a:r>
              <a:rPr lang="en-US" kern="1200" dirty="0" smtClean="0"/>
              <a:t>High Q via efficient flux expulsion cooling</a:t>
            </a:r>
          </a:p>
          <a:p>
            <a:r>
              <a:rPr lang="en-US" dirty="0" smtClean="0"/>
              <a:t>No high gradient yet</a:t>
            </a:r>
            <a:endParaRPr lang="en-US" kern="1200" dirty="0" smtClean="0"/>
          </a:p>
        </p:txBody>
      </p:sp>
      <p:pic>
        <p:nvPicPr>
          <p:cNvPr id="11" name="Picture 10"/>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20154" y="965367"/>
            <a:ext cx="4195389" cy="3145634"/>
          </a:xfrm>
          <a:prstGeom prst="rect">
            <a:avLst/>
          </a:prstGeom>
        </p:spPr>
      </p:pic>
      <p:sp>
        <p:nvSpPr>
          <p:cNvPr id="12" name="TextBox 11"/>
          <p:cNvSpPr txBox="1"/>
          <p:nvPr/>
        </p:nvSpPr>
        <p:spPr>
          <a:xfrm>
            <a:off x="1070675" y="1658843"/>
            <a:ext cx="1008246" cy="369332"/>
          </a:xfrm>
          <a:prstGeom prst="rect">
            <a:avLst/>
          </a:prstGeom>
          <a:noFill/>
        </p:spPr>
        <p:txBody>
          <a:bodyPr wrap="none" rtlCol="0">
            <a:spAutoFit/>
          </a:bodyPr>
          <a:lstStyle/>
          <a:p>
            <a:r>
              <a:rPr lang="en-US" dirty="0" smtClean="0"/>
              <a:t>Fermilab</a:t>
            </a:r>
            <a:endParaRPr lang="en-US" dirty="0"/>
          </a:p>
        </p:txBody>
      </p:sp>
      <p:sp>
        <p:nvSpPr>
          <p:cNvPr id="13" name="TextBox 12"/>
          <p:cNvSpPr txBox="1"/>
          <p:nvPr/>
        </p:nvSpPr>
        <p:spPr>
          <a:xfrm>
            <a:off x="5566876" y="1289511"/>
            <a:ext cx="852029" cy="369332"/>
          </a:xfrm>
          <a:prstGeom prst="rect">
            <a:avLst/>
          </a:prstGeom>
          <a:noFill/>
        </p:spPr>
        <p:txBody>
          <a:bodyPr wrap="none" rtlCol="0">
            <a:spAutoFit/>
          </a:bodyPr>
          <a:lstStyle/>
          <a:p>
            <a:r>
              <a:rPr lang="en-US" dirty="0" smtClean="0"/>
              <a:t>Cornell</a:t>
            </a:r>
            <a:endParaRPr lang="en-US" dirty="0"/>
          </a:p>
        </p:txBody>
      </p:sp>
      <p:sp>
        <p:nvSpPr>
          <p:cNvPr id="2" name="Date Placeholder 1"/>
          <p:cNvSpPr>
            <a:spLocks noGrp="1"/>
          </p:cNvSpPr>
          <p:nvPr>
            <p:ph type="dt" sz="half" idx="10"/>
          </p:nvPr>
        </p:nvSpPr>
        <p:spPr/>
        <p:txBody>
          <a:bodyPr/>
          <a:lstStyle/>
          <a:p>
            <a:pPr>
              <a:defRPr/>
            </a:pPr>
            <a:r>
              <a:rPr lang="en-GB" smtClean="0"/>
              <a:t>B. Foster - Natal - 10/14</a:t>
            </a:r>
            <a:endParaRPr lang="en-US"/>
          </a:p>
        </p:txBody>
      </p:sp>
      <p:sp>
        <p:nvSpPr>
          <p:cNvPr id="3" name="Slide Number Placeholder 2"/>
          <p:cNvSpPr>
            <a:spLocks noGrp="1"/>
          </p:cNvSpPr>
          <p:nvPr>
            <p:ph type="sldNum" sz="quarter" idx="12"/>
          </p:nvPr>
        </p:nvSpPr>
        <p:spPr/>
        <p:txBody>
          <a:bodyPr/>
          <a:lstStyle/>
          <a:p>
            <a:pPr>
              <a:defRPr/>
            </a:pPr>
            <a:fld id="{72D276BA-553B-5844-9F65-693FD43519EC}" type="slidenum">
              <a:rPr lang="en-US" smtClean="0"/>
              <a:pPr>
                <a:defRPr/>
              </a:pPr>
              <a:t>53</a:t>
            </a:fld>
            <a:endParaRPr lang="en-US"/>
          </a:p>
        </p:txBody>
      </p:sp>
    </p:spTree>
    <p:extLst>
      <p:ext uri="{BB962C8B-B14F-4D97-AF65-F5344CB8AC3E}">
        <p14:creationId xmlns:p14="http://schemas.microsoft.com/office/powerpoint/2010/main" val="739569216"/>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le 1"/>
          <p:cNvSpPr>
            <a:spLocks noGrp="1"/>
          </p:cNvSpPr>
          <p:nvPr>
            <p:ph type="title"/>
          </p:nvPr>
        </p:nvSpPr>
        <p:spPr/>
        <p:txBody>
          <a:bodyPr/>
          <a:lstStyle/>
          <a:p>
            <a:pPr>
              <a:defRPr/>
            </a:pPr>
            <a:r>
              <a:rPr lang="en-GB" dirty="0" smtClean="0">
                <a:latin typeface="Arial" charset="0"/>
                <a:cs typeface="Arial Unicode MS" charset="0"/>
              </a:rPr>
              <a:t>Final Focus R&amp;D – ATF2</a:t>
            </a:r>
            <a:endParaRPr lang="en-GB"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54</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12" name="Picture 11"/>
          <p:cNvPicPr>
            <a:picLocks noChangeAspect="1"/>
          </p:cNvPicPr>
          <p:nvPr/>
        </p:nvPicPr>
        <p:blipFill>
          <a:blip r:embed="rId2"/>
          <a:stretch>
            <a:fillRect/>
          </a:stretch>
        </p:blipFill>
        <p:spPr>
          <a:xfrm>
            <a:off x="0" y="1079500"/>
            <a:ext cx="9144000" cy="4699000"/>
          </a:xfrm>
          <a:prstGeom prst="rect">
            <a:avLst/>
          </a:prstGeom>
        </p:spPr>
      </p:pic>
      <p:sp>
        <p:nvSpPr>
          <p:cNvPr id="13" name="TextBox 12"/>
          <p:cNvSpPr txBox="1"/>
          <p:nvPr/>
        </p:nvSpPr>
        <p:spPr>
          <a:xfrm>
            <a:off x="5148064" y="5806907"/>
            <a:ext cx="3400653" cy="369332"/>
          </a:xfrm>
          <a:prstGeom prst="rect">
            <a:avLst/>
          </a:prstGeom>
          <a:noFill/>
        </p:spPr>
        <p:txBody>
          <a:bodyPr wrap="none" rtlCol="0">
            <a:spAutoFit/>
          </a:bodyPr>
          <a:lstStyle/>
          <a:p>
            <a:r>
              <a:rPr lang="en-GB" dirty="0" smtClean="0">
                <a:solidFill>
                  <a:srgbClr val="000090"/>
                </a:solidFill>
              </a:rPr>
              <a:t>Formal international collaboration</a:t>
            </a:r>
            <a:endParaRPr lang="en-GB" dirty="0">
              <a:solidFill>
                <a:srgbClr val="000090"/>
              </a:solidFill>
            </a:endParaRPr>
          </a:p>
        </p:txBody>
      </p:sp>
    </p:spTree>
    <p:extLst>
      <p:ext uri="{BB962C8B-B14F-4D97-AF65-F5344CB8AC3E}">
        <p14:creationId xmlns:p14="http://schemas.microsoft.com/office/powerpoint/2010/main" val="246869815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 name="Rectangle 2"/>
          <p:cNvSpPr>
            <a:spLocks noGrp="1" noChangeArrowheads="1"/>
          </p:cNvSpPr>
          <p:nvPr>
            <p:ph type="title"/>
          </p:nvPr>
        </p:nvSpPr>
        <p:spPr>
          <a:xfrm>
            <a:off x="1447800" y="-149696"/>
            <a:ext cx="6934200" cy="914400"/>
          </a:xfrm>
        </p:spPr>
        <p:txBody>
          <a:bodyPr/>
          <a:lstStyle/>
          <a:p>
            <a:pPr eaLnBrk="1" hangingPunct="1">
              <a:defRPr/>
            </a:pPr>
            <a:r>
              <a:rPr lang="en-US" altLang="ja-JP" dirty="0" smtClean="0"/>
              <a:t>ATF2 beam-size success</a:t>
            </a:r>
            <a:endParaRPr lang="en-US" altLang="ja-JP" baseline="-25000" dirty="0" smtClean="0"/>
          </a:p>
        </p:txBody>
      </p:sp>
      <p:graphicFrame>
        <p:nvGraphicFramePr>
          <p:cNvPr id="5" name="オブジェクト 2"/>
          <p:cNvGraphicFramePr>
            <a:graphicFrameLocks noChangeAspect="1"/>
          </p:cNvGraphicFramePr>
          <p:nvPr>
            <p:extLst>
              <p:ext uri="{D42A27DB-BD31-4B8C-83A1-F6EECF244321}">
                <p14:modId xmlns:p14="http://schemas.microsoft.com/office/powerpoint/2010/main" val="2681572340"/>
              </p:ext>
            </p:extLst>
          </p:nvPr>
        </p:nvGraphicFramePr>
        <p:xfrm>
          <a:off x="-180528" y="974745"/>
          <a:ext cx="6390752" cy="3390621"/>
        </p:xfrm>
        <a:graphic>
          <a:graphicData uri="http://schemas.openxmlformats.org/presentationml/2006/ole">
            <mc:AlternateContent xmlns:mc="http://schemas.openxmlformats.org/markup-compatibility/2006">
              <mc:Choice xmlns:v="urn:schemas-microsoft-com:vml" Requires="v">
                <p:oleObj spid="_x0000_s1081" name="KGPlot" r:id="rId3" imgW="9144000" imgH="4851360" progId="KGraph_Plot">
                  <p:embed/>
                </p:oleObj>
              </mc:Choice>
              <mc:Fallback>
                <p:oleObj name="KGPlot" r:id="rId3" imgW="9144000" imgH="4851360" progId="KGraph_Plot">
                  <p:embed/>
                  <p:pic>
                    <p:nvPicPr>
                      <p:cNvPr id="0" name=""/>
                      <p:cNvPicPr/>
                      <p:nvPr/>
                    </p:nvPicPr>
                    <p:blipFill>
                      <a:blip r:embed="rId4"/>
                      <a:stretch>
                        <a:fillRect/>
                      </a:stretch>
                    </p:blipFill>
                    <p:spPr>
                      <a:xfrm>
                        <a:off x="-180528" y="974745"/>
                        <a:ext cx="6390752" cy="3390621"/>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454436983"/>
              </p:ext>
            </p:extLst>
          </p:nvPr>
        </p:nvGraphicFramePr>
        <p:xfrm>
          <a:off x="5563436" y="927479"/>
          <a:ext cx="3776168" cy="2782440"/>
        </p:xfrm>
        <a:graphic>
          <a:graphicData uri="http://schemas.openxmlformats.org/presentationml/2006/ole">
            <mc:AlternateContent xmlns:mc="http://schemas.openxmlformats.org/markup-compatibility/2006">
              <mc:Choice xmlns:v="urn:schemas-microsoft-com:vml" Requires="v">
                <p:oleObj spid="_x0000_s1082" r:id="rId5" imgW="8686800" imgH="6400800" progId="">
                  <p:embed/>
                </p:oleObj>
              </mc:Choice>
              <mc:Fallback>
                <p:oleObj r:id="rId5" imgW="8686800" imgH="6400800" progId="">
                  <p:embed/>
                  <p:pic>
                    <p:nvPicPr>
                      <p:cNvPr id="0" name=""/>
                      <p:cNvPicPr/>
                      <p:nvPr/>
                    </p:nvPicPr>
                    <p:blipFill>
                      <a:blip r:embed="rId6"/>
                      <a:stretch>
                        <a:fillRect/>
                      </a:stretch>
                    </p:blipFill>
                    <p:spPr>
                      <a:xfrm>
                        <a:off x="5563436" y="927479"/>
                        <a:ext cx="3776168" cy="278244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767074898"/>
              </p:ext>
            </p:extLst>
          </p:nvPr>
        </p:nvGraphicFramePr>
        <p:xfrm>
          <a:off x="6348588" y="3396004"/>
          <a:ext cx="2728839" cy="2533922"/>
        </p:xfrm>
        <a:graphic>
          <a:graphicData uri="http://schemas.openxmlformats.org/presentationml/2006/ole">
            <mc:AlternateContent xmlns:mc="http://schemas.openxmlformats.org/markup-compatibility/2006">
              <mc:Choice xmlns:v="urn:schemas-microsoft-com:vml" Requires="v">
                <p:oleObj spid="_x0000_s1083" r:id="rId7" imgW="6400800" imgH="5943600" progId="">
                  <p:embed/>
                </p:oleObj>
              </mc:Choice>
              <mc:Fallback>
                <p:oleObj r:id="rId7" imgW="6400800" imgH="5943600" progId="">
                  <p:embed/>
                  <p:pic>
                    <p:nvPicPr>
                      <p:cNvPr id="0" name=""/>
                      <p:cNvPicPr/>
                      <p:nvPr/>
                    </p:nvPicPr>
                    <p:blipFill>
                      <a:blip r:embed="rId8"/>
                      <a:stretch>
                        <a:fillRect/>
                      </a:stretch>
                    </p:blipFill>
                    <p:spPr>
                      <a:xfrm>
                        <a:off x="6348588" y="3396004"/>
                        <a:ext cx="2728839" cy="2533922"/>
                      </a:xfrm>
                      <a:prstGeom prst="rect">
                        <a:avLst/>
                      </a:prstGeom>
                    </p:spPr>
                  </p:pic>
                </p:oleObj>
              </mc:Fallback>
            </mc:AlternateContent>
          </a:graphicData>
        </a:graphic>
      </p:graphicFrame>
      <p:sp>
        <p:nvSpPr>
          <p:cNvPr id="9" name="テキスト ボックス 1"/>
          <p:cNvSpPr txBox="1"/>
          <p:nvPr/>
        </p:nvSpPr>
        <p:spPr>
          <a:xfrm>
            <a:off x="179512" y="4955684"/>
            <a:ext cx="7249022" cy="1569660"/>
          </a:xfrm>
          <a:prstGeom prst="rect">
            <a:avLst/>
          </a:prstGeom>
          <a:noFill/>
        </p:spPr>
        <p:txBody>
          <a:bodyPr wrap="square" rtlCol="0">
            <a:spAutoFit/>
          </a:bodyPr>
          <a:lstStyle/>
          <a:p>
            <a:endParaRPr kumimoji="1" lang="en-US" altLang="ja-JP" sz="2400" dirty="0">
              <a:latin typeface="Arial Unicode MS" panose="020B0604020202020204" pitchFamily="50" charset="-128"/>
              <a:ea typeface="Arial Unicode MS" panose="020B0604020202020204" pitchFamily="50" charset="-128"/>
              <a:cs typeface="Arial Unicode MS" panose="020B0604020202020204" pitchFamily="50" charset="-128"/>
            </a:endParaRPr>
          </a:p>
          <a:p>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Field quality improvements, orbit </a:t>
            </a:r>
            <a:r>
              <a:rPr kumimoji="1" lang="en-US" altLang="ja-JP" sz="2400" dirty="0" err="1" smtClean="0">
                <a:latin typeface="Arial Unicode MS" panose="020B0604020202020204" pitchFamily="50" charset="-128"/>
                <a:ea typeface="Arial Unicode MS" panose="020B0604020202020204" pitchFamily="50" charset="-128"/>
                <a:cs typeface="Arial Unicode MS" panose="020B0604020202020204" pitchFamily="50" charset="-128"/>
              </a:rPr>
              <a:t>stabilisation</a:t>
            </a:r>
            <a:r>
              <a:rPr kumimoji="1" lang="en-US" altLang="ja-JP" sz="2400" dirty="0" smtClean="0">
                <a:latin typeface="Arial Unicode MS" panose="020B0604020202020204" pitchFamily="50" charset="-128"/>
                <a:ea typeface="Arial Unicode MS" panose="020B0604020202020204" pitchFamily="50" charset="-128"/>
                <a:cs typeface="Arial Unicode MS" panose="020B0604020202020204" pitchFamily="50" charset="-128"/>
              </a:rPr>
              <a:t> through feedback, shorted turn in 6-pole magnet, beam size monitor improvements</a:t>
            </a:r>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sp>
        <p:nvSpPr>
          <p:cNvPr id="4" name="Slide Number Placeholder 3"/>
          <p:cNvSpPr>
            <a:spLocks noGrp="1"/>
          </p:cNvSpPr>
          <p:nvPr>
            <p:ph type="sldNum" sz="quarter" idx="12"/>
          </p:nvPr>
        </p:nvSpPr>
        <p:spPr/>
        <p:txBody>
          <a:bodyPr/>
          <a:lstStyle/>
          <a:p>
            <a:pPr>
              <a:defRPr/>
            </a:pPr>
            <a:fld id="{72D276BA-553B-5844-9F65-693FD43519EC}" type="slidenum">
              <a:rPr lang="en-US" smtClean="0"/>
              <a:pPr>
                <a:defRPr/>
              </a:pPr>
              <a:t>55</a:t>
            </a:fld>
            <a:endParaRPr lang="en-US"/>
          </a:p>
        </p:txBody>
      </p:sp>
      <p:sp>
        <p:nvSpPr>
          <p:cNvPr id="10" name="テキスト ボックス 1"/>
          <p:cNvSpPr txBox="1"/>
          <p:nvPr/>
        </p:nvSpPr>
        <p:spPr>
          <a:xfrm>
            <a:off x="1720699" y="4470211"/>
            <a:ext cx="4147445" cy="830997"/>
          </a:xfrm>
          <a:prstGeom prst="rect">
            <a:avLst/>
          </a:prstGeom>
          <a:solidFill>
            <a:srgbClr val="FFFF00"/>
          </a:solidFill>
          <a:ln>
            <a:solidFill>
              <a:srgbClr val="FF0000"/>
            </a:solidFill>
          </a:ln>
        </p:spPr>
        <p:txBody>
          <a:bodyPr wrap="square" rtlCol="0">
            <a:spAutoFit/>
          </a:bodyPr>
          <a:lstStyle/>
          <a:p>
            <a:r>
              <a:rPr lang="en-US" altLang="ja-JP" sz="2400" dirty="0" smtClean="0">
                <a:cs typeface="Times New Roman" panose="02020603050405020304" pitchFamily="18" charset="0"/>
              </a:rPr>
              <a:t>Beam Size </a:t>
            </a:r>
            <a:r>
              <a:rPr lang="en-US" altLang="ja-JP" sz="2400" dirty="0" smtClean="0">
                <a:solidFill>
                  <a:srgbClr val="FF0000"/>
                </a:solidFill>
                <a:cs typeface="Times New Roman" panose="02020603050405020304" pitchFamily="18" charset="0"/>
              </a:rPr>
              <a:t>44 nm </a:t>
            </a:r>
            <a:r>
              <a:rPr lang="en-US" altLang="ja-JP" sz="2400" dirty="0" smtClean="0">
                <a:cs typeface="Times New Roman" panose="02020603050405020304" pitchFamily="18" charset="0"/>
              </a:rPr>
              <a:t>observed,</a:t>
            </a:r>
          </a:p>
          <a:p>
            <a:r>
              <a:rPr lang="en-US" altLang="ja-JP" sz="2400" dirty="0" smtClean="0">
                <a:cs typeface="Times New Roman" panose="02020603050405020304" pitchFamily="18" charset="0"/>
              </a:rPr>
              <a:t> (</a:t>
            </a:r>
            <a:r>
              <a:rPr lang="en-US" altLang="ja-JP" sz="2400" dirty="0" smtClean="0">
                <a:solidFill>
                  <a:srgbClr val="3366FF"/>
                </a:solidFill>
                <a:cs typeface="Times New Roman" panose="02020603050405020304" pitchFamily="18" charset="0"/>
              </a:rPr>
              <a:t>Goal : 37 nm) </a:t>
            </a:r>
          </a:p>
        </p:txBody>
      </p:sp>
      <p:cxnSp>
        <p:nvCxnSpPr>
          <p:cNvPr id="11" name="直線矢印コネクタ 5"/>
          <p:cNvCxnSpPr/>
          <p:nvPr/>
        </p:nvCxnSpPr>
        <p:spPr>
          <a:xfrm flipV="1">
            <a:off x="4716888" y="3919508"/>
            <a:ext cx="619793" cy="632708"/>
          </a:xfrm>
          <a:prstGeom prst="straightConnector1">
            <a:avLst/>
          </a:prstGeom>
          <a:ln>
            <a:solidFill>
              <a:schemeClr val="accent2"/>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4397770"/>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66328"/>
            <a:ext cx="6934200" cy="914400"/>
          </a:xfrm>
        </p:spPr>
        <p:txBody>
          <a:bodyPr/>
          <a:lstStyle/>
          <a:p>
            <a:pPr eaLnBrk="1" hangingPunct="1">
              <a:defRPr/>
            </a:pPr>
            <a:r>
              <a:rPr lang="en-US" altLang="ja-JP" dirty="0" smtClean="0"/>
              <a:t>Political Developments </a:t>
            </a:r>
            <a:br>
              <a:rPr lang="en-US" altLang="ja-JP" dirty="0" smtClean="0"/>
            </a:br>
            <a:r>
              <a:rPr lang="en-US" altLang="ja-JP" dirty="0" smtClean="0"/>
              <a:t>on ILC</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56</a:t>
            </a:fld>
            <a:endParaRPr lang="en-US"/>
          </a:p>
        </p:txBody>
      </p:sp>
      <p:sp>
        <p:nvSpPr>
          <p:cNvPr id="13" name="Date Placeholder 12"/>
          <p:cNvSpPr>
            <a:spLocks noGrp="1"/>
          </p:cNvSpPr>
          <p:nvPr>
            <p:ph type="dt" sz="half" idx="10"/>
          </p:nvPr>
        </p:nvSpPr>
        <p:spPr/>
        <p:txBody>
          <a:bodyPr/>
          <a:lstStyle/>
          <a:p>
            <a:pPr>
              <a:defRPr/>
            </a:pPr>
            <a:r>
              <a:rPr lang="en-GB" smtClean="0"/>
              <a:t>B. Foster - Natal - 10/14</a:t>
            </a:r>
            <a:endParaRPr lang="en-US"/>
          </a:p>
        </p:txBody>
      </p:sp>
      <p:sp>
        <p:nvSpPr>
          <p:cNvPr id="4" name="TextBox 3"/>
          <p:cNvSpPr txBox="1"/>
          <p:nvPr/>
        </p:nvSpPr>
        <p:spPr>
          <a:xfrm>
            <a:off x="4788024" y="1621249"/>
            <a:ext cx="4482592" cy="1015663"/>
          </a:xfrm>
          <a:prstGeom prst="rect">
            <a:avLst/>
          </a:prstGeom>
          <a:noFill/>
        </p:spPr>
        <p:txBody>
          <a:bodyPr wrap="none" rtlCol="0">
            <a:spAutoFit/>
          </a:bodyPr>
          <a:lstStyle/>
          <a:p>
            <a:r>
              <a:rPr lang="en-US" dirty="0" smtClean="0"/>
              <a:t>Lyn Evans, Profs. </a:t>
            </a:r>
            <a:r>
              <a:rPr lang="en-US" dirty="0" err="1" smtClean="0"/>
              <a:t>Koshiba</a:t>
            </a:r>
            <a:r>
              <a:rPr lang="en-US" dirty="0" smtClean="0"/>
              <a:t> &amp; </a:t>
            </a:r>
          </a:p>
          <a:p>
            <a:r>
              <a:rPr lang="en-US" dirty="0" smtClean="0"/>
              <a:t>Murayama</a:t>
            </a:r>
            <a:r>
              <a:rPr lang="en-US" dirty="0"/>
              <a:t> </a:t>
            </a:r>
            <a:r>
              <a:rPr lang="en-US" dirty="0" smtClean="0"/>
              <a:t>meet Prime Minister Abe </a:t>
            </a:r>
          </a:p>
          <a:p>
            <a:r>
              <a:rPr lang="en-US" dirty="0" smtClean="0"/>
              <a:t>&amp; ex-Minister Kawamura ~1 year ago.</a:t>
            </a:r>
            <a:endParaRPr lang="en-US" dirty="0"/>
          </a:p>
        </p:txBody>
      </p:sp>
      <p:pic>
        <p:nvPicPr>
          <p:cNvPr id="5" name="Picture 4"/>
          <p:cNvPicPr>
            <a:picLocks noChangeAspect="1"/>
          </p:cNvPicPr>
          <p:nvPr/>
        </p:nvPicPr>
        <p:blipFill>
          <a:blip r:embed="rId3"/>
          <a:stretch>
            <a:fillRect/>
          </a:stretch>
        </p:blipFill>
        <p:spPr>
          <a:xfrm>
            <a:off x="179512" y="1124744"/>
            <a:ext cx="4600330" cy="3032879"/>
          </a:xfrm>
          <a:prstGeom prst="rect">
            <a:avLst/>
          </a:prstGeom>
        </p:spPr>
      </p:pic>
      <p:grpSp>
        <p:nvGrpSpPr>
          <p:cNvPr id="3" name="Group 2"/>
          <p:cNvGrpSpPr/>
          <p:nvPr/>
        </p:nvGrpSpPr>
        <p:grpSpPr>
          <a:xfrm>
            <a:off x="136128" y="3068960"/>
            <a:ext cx="8863856" cy="3374994"/>
            <a:chOff x="136128" y="3068960"/>
            <a:chExt cx="8863856" cy="3374994"/>
          </a:xfrm>
        </p:grpSpPr>
        <p:pic>
          <p:nvPicPr>
            <p:cNvPr id="7" name="Picture 6" descr="R0058661.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3068960"/>
              <a:ext cx="4499992" cy="3374994"/>
            </a:xfrm>
            <a:prstGeom prst="rect">
              <a:avLst/>
            </a:prstGeom>
          </p:spPr>
        </p:pic>
        <p:sp>
          <p:nvSpPr>
            <p:cNvPr id="8" name="TextBox 7"/>
            <p:cNvSpPr txBox="1"/>
            <p:nvPr/>
          </p:nvSpPr>
          <p:spPr>
            <a:xfrm>
              <a:off x="136128" y="4933617"/>
              <a:ext cx="3933438" cy="1015663"/>
            </a:xfrm>
            <a:prstGeom prst="rect">
              <a:avLst/>
            </a:prstGeom>
            <a:noFill/>
          </p:spPr>
          <p:txBody>
            <a:bodyPr wrap="none" rtlCol="0">
              <a:spAutoFit/>
            </a:bodyPr>
            <a:lstStyle/>
            <a:p>
              <a:r>
                <a:rPr lang="en-US" dirty="0" smtClean="0"/>
                <a:t>Lyn Evans, BF &amp; H. </a:t>
              </a:r>
              <a:r>
                <a:rPr lang="en-US" dirty="0" err="1" smtClean="0"/>
                <a:t>Weerts</a:t>
              </a:r>
              <a:r>
                <a:rPr lang="en-US" dirty="0"/>
                <a:t> </a:t>
              </a:r>
              <a:r>
                <a:rPr lang="en-US" dirty="0" smtClean="0"/>
                <a:t>meet </a:t>
              </a:r>
            </a:p>
            <a:p>
              <a:r>
                <a:rPr lang="en-US" dirty="0" err="1" smtClean="0"/>
                <a:t>Mr</a:t>
              </a:r>
              <a:r>
                <a:rPr lang="en-US" dirty="0" smtClean="0"/>
                <a:t> </a:t>
              </a:r>
              <a:r>
                <a:rPr lang="en-US" dirty="0" smtClean="0"/>
                <a:t>Kawamura &amp; </a:t>
              </a:r>
              <a:r>
                <a:rPr lang="en-US" dirty="0" smtClean="0"/>
                <a:t>leaders of Diet </a:t>
              </a:r>
            </a:p>
            <a:p>
              <a:r>
                <a:rPr lang="en-US" dirty="0" smtClean="0"/>
                <a:t>Federation for ILC 6 months ago.</a:t>
              </a:r>
              <a:endParaRPr lang="en-US" dirty="0"/>
            </a:p>
          </p:txBody>
        </p:sp>
      </p:grpSp>
    </p:spTree>
    <p:extLst>
      <p:ext uri="{BB962C8B-B14F-4D97-AF65-F5344CB8AC3E}">
        <p14:creationId xmlns:p14="http://schemas.microsoft.com/office/powerpoint/2010/main" val="298634059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sz="3400" dirty="0" smtClean="0"/>
              <a:t>ILC Political Developments</a:t>
            </a:r>
          </a:p>
        </p:txBody>
      </p:sp>
      <p:sp>
        <p:nvSpPr>
          <p:cNvPr id="680964" name="Text Box 4"/>
          <p:cNvSpPr txBox="1">
            <a:spLocks noChangeArrowheads="1"/>
          </p:cNvSpPr>
          <p:nvPr/>
        </p:nvSpPr>
        <p:spPr bwMode="auto">
          <a:xfrm>
            <a:off x="108520" y="836712"/>
            <a:ext cx="9144000" cy="41549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a:t>
            </a:r>
            <a:r>
              <a:rPr lang="en-US" altLang="ja-JP" sz="2400" b="1" dirty="0" smtClean="0">
                <a:solidFill>
                  <a:srgbClr val="FF0000"/>
                </a:solidFill>
                <a:cs typeface="Arial Unicode MS" charset="0"/>
              </a:rPr>
              <a:t>Talk of Chair of Diet ILC Federation, </a:t>
            </a:r>
            <a:r>
              <a:rPr lang="en-US" altLang="ja-JP" sz="2400" b="1" dirty="0" err="1" smtClean="0">
                <a:solidFill>
                  <a:srgbClr val="FF0000"/>
                </a:solidFill>
                <a:cs typeface="Arial Unicode MS" charset="0"/>
              </a:rPr>
              <a:t>Mr</a:t>
            </a:r>
            <a:r>
              <a:rPr lang="en-US" altLang="ja-JP" sz="2400" b="1" dirty="0" smtClean="0">
                <a:solidFill>
                  <a:srgbClr val="FF0000"/>
                </a:solidFill>
                <a:cs typeface="Arial Unicode MS" charset="0"/>
              </a:rPr>
              <a:t> Kawamura@ LCWS</a:t>
            </a:r>
          </a:p>
          <a:p>
            <a:pPr eaLnBrk="1" fontAlgn="base" hangingPunct="1">
              <a:spcBef>
                <a:spcPct val="20000"/>
              </a:spcBef>
              <a:defRPr/>
            </a:pPr>
            <a:r>
              <a:rPr lang="en-US" altLang="ja-JP" sz="2400" b="1" dirty="0" smtClean="0">
                <a:solidFill>
                  <a:srgbClr val="FF0000"/>
                </a:solidFill>
                <a:cs typeface="Arial Unicode MS" charset="0"/>
              </a:rPr>
              <a:t>Tokyo, Dec. 2013</a:t>
            </a:r>
            <a:r>
              <a:rPr lang="en-US" altLang="ja-JP" sz="2400" b="1" dirty="0" smtClean="0">
                <a:solidFill>
                  <a:srgbClr val="23346C"/>
                </a:solidFill>
                <a:cs typeface="Arial Unicode MS" charset="0"/>
              </a:rPr>
              <a:t> </a:t>
            </a:r>
          </a:p>
          <a:p>
            <a:pPr eaLnBrk="1" fontAlgn="base" hangingPunct="1">
              <a:spcBef>
                <a:spcPct val="20000"/>
              </a:spcBef>
              <a:defRPr/>
            </a:pPr>
            <a:r>
              <a:rPr lang="en-US" altLang="ja-JP" sz="2400" dirty="0" smtClean="0">
                <a:solidFill>
                  <a:srgbClr val="23346C"/>
                </a:solidFill>
                <a:cs typeface="Arial Unicode MS" charset="0"/>
              </a:rPr>
              <a:t>“The Technical Design Report of ILC was issued in December 2012 (sic)…I would again like to express my appreciation of this effort. I understand that it is now the turn of politicians to respond </a:t>
            </a:r>
            <a:br>
              <a:rPr lang="en-US" altLang="ja-JP" sz="2400" dirty="0" smtClean="0">
                <a:solidFill>
                  <a:srgbClr val="23346C"/>
                </a:solidFill>
                <a:cs typeface="Arial Unicode MS" charset="0"/>
              </a:rPr>
            </a:br>
            <a:r>
              <a:rPr lang="en-US" altLang="ja-JP" sz="2400" dirty="0" smtClean="0">
                <a:solidFill>
                  <a:srgbClr val="23346C"/>
                </a:solidFill>
                <a:cs typeface="Arial Unicode MS" charset="0"/>
              </a:rPr>
              <a:t>to this effort, and to construct a worldwide partnership to realize this project.”</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57</a:t>
            </a:fld>
            <a:endParaRPr lang="en-US"/>
          </a:p>
        </p:txBody>
      </p:sp>
      <p:sp>
        <p:nvSpPr>
          <p:cNvPr id="6" name="Date Placeholder 5"/>
          <p:cNvSpPr>
            <a:spLocks noGrp="1"/>
          </p:cNvSpPr>
          <p:nvPr>
            <p:ph type="dt" sz="half" idx="10"/>
          </p:nvPr>
        </p:nvSpPr>
        <p:spPr/>
        <p:txBody>
          <a:bodyPr/>
          <a:lstStyle/>
          <a:p>
            <a:pPr>
              <a:defRPr/>
            </a:pPr>
            <a:r>
              <a:rPr lang="en-GB" smtClean="0"/>
              <a:t>B. Foster - Natal - 10/14</a:t>
            </a:r>
            <a:endParaRPr lang="en-US"/>
          </a:p>
        </p:txBody>
      </p:sp>
      <p:sp>
        <p:nvSpPr>
          <p:cNvPr id="7" name="Text Box 4"/>
          <p:cNvSpPr txBox="1">
            <a:spLocks noChangeArrowheads="1"/>
          </p:cNvSpPr>
          <p:nvPr/>
        </p:nvSpPr>
        <p:spPr bwMode="auto">
          <a:xfrm>
            <a:off x="36512" y="3789040"/>
            <a:ext cx="9144000" cy="40072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defRPr/>
            </a:pPr>
            <a:r>
              <a:rPr lang="en-US" altLang="ja-JP" sz="2400" dirty="0" smtClean="0">
                <a:solidFill>
                  <a:srgbClr val="23346C"/>
                </a:solidFill>
                <a:cs typeface="Arial Unicode MS" charset="0"/>
              </a:rPr>
              <a:t>“I think that most Diet members' knowledge of physics is at high school students’ level. If you allow me, let me take the liberty of pointing out that the understanding of political dynamics by most particle physicists is also at high school students’ level. If physicists and politicians collaborate by using each other's area of expertise, it is certain that we can accelerate the realization of the ILC project.”</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333476503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anim calcmode="lin" valueType="num">
                                      <p:cBhvr additive="base">
                                        <p:cTn id="13" dur="500" fill="hold"/>
                                        <p:tgtEl>
                                          <p:spTgt spid="7"/>
                                        </p:tgtEl>
                                        <p:attrNameLst>
                                          <p:attrName>ppt_x</p:attrName>
                                        </p:attrNameLst>
                                      </p:cBhvr>
                                      <p:tavLst>
                                        <p:tav tm="0">
                                          <p:val>
                                            <p:strVal val="0-#ppt_w/2"/>
                                          </p:val>
                                        </p:tav>
                                        <p:tav tm="100000">
                                          <p:val>
                                            <p:strVal val="#ppt_x"/>
                                          </p:val>
                                        </p:tav>
                                      </p:tavLst>
                                    </p:anim>
                                    <p:anim calcmode="lin" valueType="num">
                                      <p:cBhvr additive="base">
                                        <p:cTn id="14"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619672" y="-171400"/>
            <a:ext cx="6934200" cy="914400"/>
          </a:xfrm>
        </p:spPr>
        <p:txBody>
          <a:bodyPr/>
          <a:lstStyle/>
          <a:p>
            <a:pPr eaLnBrk="1" hangingPunct="1">
              <a:defRPr/>
            </a:pPr>
            <a:r>
              <a:rPr lang="en-US" altLang="ja-JP" dirty="0" smtClean="0"/>
              <a:t>ILC Political Developments</a:t>
            </a:r>
          </a:p>
        </p:txBody>
      </p:sp>
      <p:sp>
        <p:nvSpPr>
          <p:cNvPr id="680964" name="Text Box 4"/>
          <p:cNvSpPr txBox="1">
            <a:spLocks noChangeArrowheads="1"/>
          </p:cNvSpPr>
          <p:nvPr/>
        </p:nvSpPr>
        <p:spPr bwMode="auto">
          <a:xfrm>
            <a:off x="108520" y="908720"/>
            <a:ext cx="9144000" cy="36379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The MEXT Minister has visited the US Secretary of Energy in January; ILC was discussed at the meeting. In February he sent the Secretary of Energy a letter following up that discussion in which he proposes inter-governmental discussion of the ILC project. A similar letter was subsequently sent to DG – designated by Council as European contact -  cc EU Commission.</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58</a:t>
            </a:fld>
            <a:endParaRPr lang="en-US"/>
          </a:p>
        </p:txBody>
      </p:sp>
      <p:sp>
        <p:nvSpPr>
          <p:cNvPr id="6" name="Date Placeholder 5"/>
          <p:cNvSpPr>
            <a:spLocks noGrp="1"/>
          </p:cNvSpPr>
          <p:nvPr>
            <p:ph type="dt" sz="half" idx="10"/>
          </p:nvPr>
        </p:nvSpPr>
        <p:spPr/>
        <p:txBody>
          <a:bodyPr/>
          <a:lstStyle/>
          <a:p>
            <a:pPr>
              <a:defRPr/>
            </a:pPr>
            <a:r>
              <a:rPr lang="en-GB" smtClean="0"/>
              <a:t>B. Foster - Natal - 10/14</a:t>
            </a:r>
            <a:endParaRPr lang="en-US"/>
          </a:p>
        </p:txBody>
      </p:sp>
      <p:sp>
        <p:nvSpPr>
          <p:cNvPr id="8" name="Text Box 4"/>
          <p:cNvSpPr txBox="1">
            <a:spLocks noChangeArrowheads="1"/>
          </p:cNvSpPr>
          <p:nvPr/>
        </p:nvSpPr>
        <p:spPr bwMode="auto">
          <a:xfrm>
            <a:off x="107504" y="3300889"/>
            <a:ext cx="9144000" cy="43765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The MEXT Deputy Minister was in Europe in February and July and has had dinner meetings with the DG of CERN and Robert-Jan Smits, the Director of the EC Directorate of Research and Technology. The purpose of the meeting was to discuss ILC and the next steps. At the second meeting, representatives of funding authorities of major European countries and the USA also attended. All agreed that the meetings were very useful and further meetings are scheduled to follow.  </a:t>
            </a:r>
          </a:p>
          <a:p>
            <a:pPr eaLnBrk="1" fontAlgn="base" hangingPunct="1">
              <a:spcBef>
                <a:spcPct val="20000"/>
              </a:spcBef>
              <a:defRPr/>
            </a:pPr>
            <a:endParaRPr lang="en-US" altLang="ja-JP" sz="2400" dirty="0" smtClean="0">
              <a:solidFill>
                <a:srgbClr val="23346C"/>
              </a:solidFill>
              <a:cs typeface="Arial Unicode MS" charset="0"/>
            </a:endParaRPr>
          </a:p>
          <a:p>
            <a:pPr eaLnBrk="1" fontAlgn="base" hangingPunct="1">
              <a:spcBef>
                <a:spcPct val="20000"/>
              </a:spcBef>
              <a:buFontTx/>
              <a:buChar char="•"/>
              <a:defRPr/>
            </a:pPr>
            <a:endParaRPr lang="en-US" altLang="ja-JP" sz="2400" dirty="0" smtClean="0">
              <a:solidFill>
                <a:srgbClr val="23346C"/>
              </a:solidFill>
              <a:cs typeface="Arial Unicode MS" charset="0"/>
            </a:endParaRPr>
          </a:p>
          <a:p>
            <a:pPr eaLnBrk="1" fontAlgn="base" hangingPunct="1">
              <a:spcBef>
                <a:spcPct val="20000"/>
              </a:spcBef>
              <a:defRPr/>
            </a:pPr>
            <a:endParaRPr lang="en-US" altLang="ja-JP" sz="2400" dirty="0" smtClean="0">
              <a:solidFill>
                <a:srgbClr val="23346C"/>
              </a:solidFill>
              <a:cs typeface="Arial Unicode MS" charset="0"/>
            </a:endParaRPr>
          </a:p>
        </p:txBody>
      </p:sp>
    </p:spTree>
    <p:extLst>
      <p:ext uri="{BB962C8B-B14F-4D97-AF65-F5344CB8AC3E}">
        <p14:creationId xmlns:p14="http://schemas.microsoft.com/office/powerpoint/2010/main" val="65444059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0-#ppt_w/2"/>
                                          </p:val>
                                        </p:tav>
                                        <p:tav tm="100000">
                                          <p:val>
                                            <p:strVal val="#ppt_x"/>
                                          </p:val>
                                        </p:tav>
                                      </p:tavLst>
                                    </p:anim>
                                    <p:anim calcmode="lin" valueType="num">
                                      <p:cBhvr additive="base">
                                        <p:cTn id="14"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8"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sz="3200" dirty="0" smtClean="0"/>
              <a:t>Most Recent Developments</a:t>
            </a: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59</a:t>
            </a:fld>
            <a:endParaRPr lang="en-US"/>
          </a:p>
        </p:txBody>
      </p:sp>
      <p:sp>
        <p:nvSpPr>
          <p:cNvPr id="6" name="Date Placeholder 5"/>
          <p:cNvSpPr>
            <a:spLocks noGrp="1"/>
          </p:cNvSpPr>
          <p:nvPr>
            <p:ph type="dt" sz="half" idx="10"/>
          </p:nvPr>
        </p:nvSpPr>
        <p:spPr/>
        <p:txBody>
          <a:bodyPr/>
          <a:lstStyle/>
          <a:p>
            <a:pPr>
              <a:defRPr/>
            </a:pPr>
            <a:r>
              <a:rPr lang="en-GB" smtClean="0"/>
              <a:t>B. Foster - Natal - 10/14</a:t>
            </a:r>
            <a:endParaRPr lang="en-US"/>
          </a:p>
        </p:txBody>
      </p:sp>
      <p:sp>
        <p:nvSpPr>
          <p:cNvPr id="7" name="Text Box 4"/>
          <p:cNvSpPr txBox="1">
            <a:spLocks noChangeArrowheads="1"/>
          </p:cNvSpPr>
          <p:nvPr/>
        </p:nvSpPr>
        <p:spPr bwMode="auto">
          <a:xfrm>
            <a:off x="35496" y="1268760"/>
            <a:ext cx="9144000"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smtClean="0">
                <a:solidFill>
                  <a:srgbClr val="23346C"/>
                </a:solidFill>
                <a:cs typeface="Arial Unicode MS" charset="0"/>
              </a:rPr>
              <a:t>  ILC was discussed again at ICFA meeting in Valencia, particularly in the context of Chinese proposal for a circular machine, starting with </a:t>
            </a:r>
            <a:r>
              <a:rPr lang="en-US" altLang="ja-JP" sz="2400" dirty="0" err="1" smtClean="0">
                <a:solidFill>
                  <a:srgbClr val="23346C"/>
                </a:solidFill>
                <a:cs typeface="Arial Unicode MS" charset="0"/>
              </a:rPr>
              <a:t>e</a:t>
            </a:r>
            <a:r>
              <a:rPr lang="en-US" altLang="ja-JP" sz="2400" baseline="30000" dirty="0" err="1" smtClean="0">
                <a:solidFill>
                  <a:srgbClr val="23346C"/>
                </a:solidFill>
                <a:cs typeface="Arial Unicode MS" charset="0"/>
              </a:rPr>
              <a:t>+</a:t>
            </a:r>
            <a:r>
              <a:rPr lang="en-US" altLang="ja-JP" sz="2400" dirty="0" err="1" smtClean="0">
                <a:solidFill>
                  <a:srgbClr val="23346C"/>
                </a:solidFill>
                <a:cs typeface="Arial Unicode MS" charset="0"/>
              </a:rPr>
              <a:t>e</a:t>
            </a:r>
            <a:r>
              <a:rPr lang="en-US" altLang="ja-JP" sz="2400" baseline="30000" dirty="0" smtClean="0">
                <a:solidFill>
                  <a:srgbClr val="23346C"/>
                </a:solidFill>
                <a:cs typeface="Arial Unicode MS" charset="0"/>
              </a:rPr>
              <a:t>-</a:t>
            </a:r>
            <a:r>
              <a:rPr lang="en-US" altLang="ja-JP" sz="2400" dirty="0" smtClean="0">
                <a:solidFill>
                  <a:srgbClr val="23346C"/>
                </a:solidFill>
                <a:cs typeface="Arial Unicode MS" charset="0"/>
              </a:rPr>
              <a:t> at 250 </a:t>
            </a:r>
            <a:r>
              <a:rPr lang="en-US" altLang="ja-JP" sz="2400" dirty="0" err="1" smtClean="0">
                <a:solidFill>
                  <a:srgbClr val="23346C"/>
                </a:solidFill>
                <a:cs typeface="Arial Unicode MS" charset="0"/>
              </a:rPr>
              <a:t>GeV</a:t>
            </a:r>
            <a:r>
              <a:rPr lang="en-US" altLang="ja-JP" sz="2400" dirty="0" smtClean="0">
                <a:solidFill>
                  <a:srgbClr val="23346C"/>
                </a:solidFill>
                <a:cs typeface="Arial Unicode MS" charset="0"/>
              </a:rPr>
              <a:t> and then moving to high-energy pp. Important statement agreed: “</a:t>
            </a:r>
            <a:r>
              <a:rPr lang="en-US" sz="2400" dirty="0"/>
              <a:t>ICFA endorses the particle physics strategic plans produced in Europe, Asia and the United States and the globally aligned priorities contained therein. Here, ICFA reaffirms its support of the ILC, which is in a mature state of technical development and offers unprecedented opportunities for precision studies of the newly discovered Higgs boson. In addition, ICFA continues to encourage international studies of circular colliders, with an ultimate goal of proton-proton collisions at energies much higher than those of the LHC</a:t>
            </a:r>
            <a:r>
              <a:rPr lang="en-US" sz="2400" dirty="0" smtClean="0"/>
              <a:t>.”</a:t>
            </a:r>
            <a:endParaRPr lang="en-GB" sz="2400" dirty="0"/>
          </a:p>
        </p:txBody>
      </p:sp>
    </p:spTree>
    <p:extLst>
      <p:ext uri="{BB962C8B-B14F-4D97-AF65-F5344CB8AC3E}">
        <p14:creationId xmlns:p14="http://schemas.microsoft.com/office/powerpoint/2010/main" val="416402690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srcRect l="1515"/>
          <a:stretch/>
        </p:blipFill>
        <p:spPr>
          <a:xfrm>
            <a:off x="3672408" y="836712"/>
            <a:ext cx="5364088" cy="5517348"/>
          </a:xfrm>
          <a:prstGeom prst="rect">
            <a:avLst/>
          </a:prstGeom>
        </p:spPr>
      </p:pic>
      <p:sp>
        <p:nvSpPr>
          <p:cNvPr id="19457" name="Title 1"/>
          <p:cNvSpPr>
            <a:spLocks noGrp="1"/>
          </p:cNvSpPr>
          <p:nvPr>
            <p:ph type="title"/>
          </p:nvPr>
        </p:nvSpPr>
        <p:spPr>
          <a:xfrm>
            <a:off x="1447800" y="-171400"/>
            <a:ext cx="6934200" cy="914400"/>
          </a:xfrm>
        </p:spPr>
        <p:txBody>
          <a:bodyPr/>
          <a:lstStyle/>
          <a:p>
            <a:pPr>
              <a:defRPr/>
            </a:pPr>
            <a:r>
              <a:rPr lang="en-GB" dirty="0" smtClean="0">
                <a:latin typeface="Arial" charset="0"/>
                <a:cs typeface="Arial Unicode MS" charset="0"/>
              </a:rPr>
              <a:t>ILC Physics </a:t>
            </a:r>
            <a:r>
              <a:rPr lang="en-GB" dirty="0">
                <a:latin typeface="Arial" charset="0"/>
                <a:cs typeface="Arial Unicode MS" charset="0"/>
              </a:rPr>
              <a:t>Overview</a:t>
            </a: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6</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grpSp>
        <p:nvGrpSpPr>
          <p:cNvPr id="30" name="Group 5"/>
          <p:cNvGrpSpPr>
            <a:grpSpLocks/>
          </p:cNvGrpSpPr>
          <p:nvPr/>
        </p:nvGrpSpPr>
        <p:grpSpPr bwMode="auto">
          <a:xfrm>
            <a:off x="228600" y="764704"/>
            <a:ext cx="2927350" cy="461963"/>
            <a:chOff x="574" y="2540"/>
            <a:chExt cx="1844" cy="291"/>
          </a:xfrm>
        </p:grpSpPr>
        <p:sp>
          <p:nvSpPr>
            <p:cNvPr id="31" name="Oval 6"/>
            <p:cNvSpPr>
              <a:spLocks noChangeArrowheads="1"/>
            </p:cNvSpPr>
            <p:nvPr/>
          </p:nvSpPr>
          <p:spPr bwMode="auto">
            <a:xfrm>
              <a:off x="574" y="2631"/>
              <a:ext cx="117" cy="10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solidFill>
                  <a:srgbClr val="FF3300"/>
                </a:solidFill>
              </a:endParaRPr>
            </a:p>
          </p:txBody>
        </p:sp>
        <p:sp>
          <p:nvSpPr>
            <p:cNvPr id="32" name="Text Box 7"/>
            <p:cNvSpPr txBox="1">
              <a:spLocks noChangeArrowheads="1"/>
            </p:cNvSpPr>
            <p:nvPr/>
          </p:nvSpPr>
          <p:spPr bwMode="auto">
            <a:xfrm>
              <a:off x="815" y="2540"/>
              <a:ext cx="1603" cy="2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dirty="0">
                  <a:cs typeface="Times New Roman" charset="0"/>
                </a:rPr>
                <a:t>Simple particles</a:t>
              </a:r>
            </a:p>
          </p:txBody>
        </p:sp>
      </p:grpSp>
      <p:grpSp>
        <p:nvGrpSpPr>
          <p:cNvPr id="33" name="Group 8"/>
          <p:cNvGrpSpPr>
            <a:grpSpLocks/>
          </p:cNvGrpSpPr>
          <p:nvPr/>
        </p:nvGrpSpPr>
        <p:grpSpPr bwMode="auto">
          <a:xfrm>
            <a:off x="228600" y="1124744"/>
            <a:ext cx="3532188" cy="1200151"/>
            <a:chOff x="489" y="1841"/>
            <a:chExt cx="2225" cy="756"/>
          </a:xfrm>
        </p:grpSpPr>
        <p:sp>
          <p:nvSpPr>
            <p:cNvPr id="34" name="Oval 9"/>
            <p:cNvSpPr>
              <a:spLocks noChangeArrowheads="1"/>
            </p:cNvSpPr>
            <p:nvPr/>
          </p:nvSpPr>
          <p:spPr bwMode="auto">
            <a:xfrm>
              <a:off x="489" y="1942"/>
              <a:ext cx="117" cy="101"/>
            </a:xfrm>
            <a:prstGeom prst="ellipse">
              <a:avLst/>
            </a:prstGeom>
            <a:solidFill>
              <a:schemeClr val="bg1"/>
            </a:soli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solidFill>
                  <a:srgbClr val="FF3300"/>
                </a:solidFill>
              </a:endParaRPr>
            </a:p>
          </p:txBody>
        </p:sp>
        <p:sp>
          <p:nvSpPr>
            <p:cNvPr id="35" name="Text Box 10"/>
            <p:cNvSpPr txBox="1">
              <a:spLocks noChangeArrowheads="1"/>
            </p:cNvSpPr>
            <p:nvPr/>
          </p:nvSpPr>
          <p:spPr bwMode="auto">
            <a:xfrm>
              <a:off x="730" y="1841"/>
              <a:ext cx="1984" cy="756"/>
            </a:xfrm>
            <a:prstGeom prst="rect">
              <a:avLst/>
            </a:prstGeom>
            <a:noFill/>
            <a:ln w="9525">
              <a:no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dirty="0">
                  <a:solidFill>
                    <a:srgbClr val="FF0000"/>
                  </a:solidFill>
                </a:rPr>
                <a:t>Well </a:t>
              </a:r>
              <a:r>
                <a:rPr lang="en-US" sz="2400" b="1" dirty="0" smtClean="0">
                  <a:solidFill>
                    <a:srgbClr val="FF0000"/>
                  </a:solidFill>
                </a:rPr>
                <a:t>defined energy,</a:t>
              </a:r>
              <a:endParaRPr lang="en-US" sz="2400" b="1" dirty="0">
                <a:solidFill>
                  <a:srgbClr val="FF0000"/>
                </a:solidFill>
              </a:endParaRPr>
            </a:p>
            <a:p>
              <a:r>
                <a:rPr lang="en-US" sz="2400" b="1" dirty="0">
                  <a:solidFill>
                    <a:srgbClr val="FF0000"/>
                  </a:solidFill>
                </a:rPr>
                <a:t>angular </a:t>
              </a:r>
              <a:r>
                <a:rPr lang="en-US" sz="2400" b="1" dirty="0" smtClean="0">
                  <a:solidFill>
                    <a:srgbClr val="FF0000"/>
                  </a:solidFill>
                </a:rPr>
                <a:t>mom., e+/e-</a:t>
              </a:r>
            </a:p>
            <a:p>
              <a:r>
                <a:rPr lang="en-US" sz="2400" b="1" dirty="0" err="1" smtClean="0">
                  <a:solidFill>
                    <a:srgbClr val="FF0000"/>
                  </a:solidFill>
                </a:rPr>
                <a:t>polarisation</a:t>
              </a:r>
              <a:endParaRPr lang="en-US" sz="2400" b="1" dirty="0">
                <a:solidFill>
                  <a:srgbClr val="FF0000"/>
                </a:solidFill>
              </a:endParaRPr>
            </a:p>
          </p:txBody>
        </p:sp>
      </p:grpSp>
      <p:grpSp>
        <p:nvGrpSpPr>
          <p:cNvPr id="36" name="Group 11"/>
          <p:cNvGrpSpPr>
            <a:grpSpLocks/>
          </p:cNvGrpSpPr>
          <p:nvPr/>
        </p:nvGrpSpPr>
        <p:grpSpPr bwMode="auto">
          <a:xfrm>
            <a:off x="228600" y="2204867"/>
            <a:ext cx="3173413" cy="830263"/>
            <a:chOff x="528" y="3089"/>
            <a:chExt cx="1999" cy="523"/>
          </a:xfrm>
        </p:grpSpPr>
        <p:sp>
          <p:nvSpPr>
            <p:cNvPr id="37" name="Oval 12"/>
            <p:cNvSpPr>
              <a:spLocks noChangeArrowheads="1"/>
            </p:cNvSpPr>
            <p:nvPr/>
          </p:nvSpPr>
          <p:spPr bwMode="auto">
            <a:xfrm>
              <a:off x="528" y="3169"/>
              <a:ext cx="117" cy="101"/>
            </a:xfrm>
            <a:prstGeom prst="ellipse">
              <a:avLst/>
            </a:prstGeom>
            <a:solidFill>
              <a:srgbClr val="99FF33"/>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solidFill>
                  <a:srgbClr val="FF3300"/>
                </a:solidFill>
              </a:endParaRPr>
            </a:p>
          </p:txBody>
        </p:sp>
        <p:sp>
          <p:nvSpPr>
            <p:cNvPr id="38" name="Text Box 13"/>
            <p:cNvSpPr txBox="1">
              <a:spLocks noChangeArrowheads="1"/>
            </p:cNvSpPr>
            <p:nvPr/>
          </p:nvSpPr>
          <p:spPr bwMode="auto">
            <a:xfrm>
              <a:off x="773" y="3089"/>
              <a:ext cx="1754"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dirty="0">
                  <a:solidFill>
                    <a:srgbClr val="00FF00"/>
                  </a:solidFill>
                </a:rPr>
                <a:t>E can be scanned</a:t>
              </a:r>
            </a:p>
            <a:p>
              <a:r>
                <a:rPr lang="en-US" sz="2400" b="1" dirty="0">
                  <a:solidFill>
                    <a:srgbClr val="00FF00"/>
                  </a:solidFill>
                </a:rPr>
                <a:t>precisely</a:t>
              </a:r>
            </a:p>
          </p:txBody>
        </p:sp>
      </p:grpSp>
      <p:grpSp>
        <p:nvGrpSpPr>
          <p:cNvPr id="40" name="Group 14"/>
          <p:cNvGrpSpPr>
            <a:grpSpLocks/>
          </p:cNvGrpSpPr>
          <p:nvPr/>
        </p:nvGrpSpPr>
        <p:grpSpPr bwMode="auto">
          <a:xfrm>
            <a:off x="228600" y="2924944"/>
            <a:ext cx="3343275" cy="830263"/>
            <a:chOff x="340" y="2583"/>
            <a:chExt cx="2106" cy="523"/>
          </a:xfrm>
        </p:grpSpPr>
        <p:sp>
          <p:nvSpPr>
            <p:cNvPr id="41" name="Oval 15"/>
            <p:cNvSpPr>
              <a:spLocks noChangeArrowheads="1"/>
            </p:cNvSpPr>
            <p:nvPr/>
          </p:nvSpPr>
          <p:spPr bwMode="auto">
            <a:xfrm>
              <a:off x="340" y="2663"/>
              <a:ext cx="117" cy="101"/>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solidFill>
                  <a:srgbClr val="FF3300"/>
                </a:solidFill>
              </a:endParaRPr>
            </a:p>
          </p:txBody>
        </p:sp>
        <p:sp>
          <p:nvSpPr>
            <p:cNvPr id="42" name="Text Box 16"/>
            <p:cNvSpPr txBox="1">
              <a:spLocks noChangeArrowheads="1"/>
            </p:cNvSpPr>
            <p:nvPr/>
          </p:nvSpPr>
          <p:spPr bwMode="auto">
            <a:xfrm>
              <a:off x="584" y="2583"/>
              <a:ext cx="1862"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dirty="0">
                  <a:solidFill>
                    <a:srgbClr val="0000FF"/>
                  </a:solidFill>
                </a:rPr>
                <a:t>Particles produced</a:t>
              </a:r>
            </a:p>
            <a:p>
              <a:r>
                <a:rPr lang="en-US" sz="2400" b="1" dirty="0">
                  <a:solidFill>
                    <a:srgbClr val="0000FF"/>
                  </a:solidFill>
                </a:rPr>
                <a:t>~ democratically</a:t>
              </a:r>
            </a:p>
          </p:txBody>
        </p:sp>
      </p:grpSp>
      <p:grpSp>
        <p:nvGrpSpPr>
          <p:cNvPr id="43" name="Group 17"/>
          <p:cNvGrpSpPr>
            <a:grpSpLocks/>
          </p:cNvGrpSpPr>
          <p:nvPr/>
        </p:nvGrpSpPr>
        <p:grpSpPr bwMode="auto">
          <a:xfrm>
            <a:off x="228600" y="3700883"/>
            <a:ext cx="3068638" cy="830263"/>
            <a:chOff x="336" y="3535"/>
            <a:chExt cx="1933" cy="523"/>
          </a:xfrm>
        </p:grpSpPr>
        <p:sp>
          <p:nvSpPr>
            <p:cNvPr id="44" name="Oval 18"/>
            <p:cNvSpPr>
              <a:spLocks noChangeArrowheads="1"/>
            </p:cNvSpPr>
            <p:nvPr/>
          </p:nvSpPr>
          <p:spPr bwMode="auto">
            <a:xfrm>
              <a:off x="336" y="3636"/>
              <a:ext cx="117" cy="101"/>
            </a:xfrm>
            <a:prstGeom prst="ellipse">
              <a:avLst/>
            </a:prstGeom>
            <a:solidFill>
              <a:schemeClr val="bg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solidFill>
                  <a:srgbClr val="FF3300"/>
                </a:solidFill>
              </a:endParaRPr>
            </a:p>
          </p:txBody>
        </p:sp>
        <p:sp>
          <p:nvSpPr>
            <p:cNvPr id="45" name="Text Box 19"/>
            <p:cNvSpPr txBox="1">
              <a:spLocks noChangeArrowheads="1"/>
            </p:cNvSpPr>
            <p:nvPr/>
          </p:nvSpPr>
          <p:spPr bwMode="auto">
            <a:xfrm>
              <a:off x="577" y="3535"/>
              <a:ext cx="1692"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dirty="0">
                  <a:solidFill>
                    <a:srgbClr val="1F296A"/>
                  </a:solidFill>
                </a:rPr>
                <a:t>Final </a:t>
              </a:r>
              <a:r>
                <a:rPr lang="en-US" sz="2400" b="1" dirty="0" smtClean="0">
                  <a:solidFill>
                    <a:srgbClr val="1F296A"/>
                  </a:solidFill>
                </a:rPr>
                <a:t>states </a:t>
              </a:r>
              <a:r>
                <a:rPr lang="en-US" sz="2400" b="1" dirty="0">
                  <a:solidFill>
                    <a:srgbClr val="1F296A"/>
                  </a:solidFill>
                </a:rPr>
                <a:t>fully</a:t>
              </a:r>
            </a:p>
            <a:p>
              <a:r>
                <a:rPr lang="en-US" sz="2400" b="1" dirty="0" err="1">
                  <a:solidFill>
                    <a:srgbClr val="1F296A"/>
                  </a:solidFill>
                </a:rPr>
                <a:t>reconstructable</a:t>
              </a:r>
              <a:endParaRPr lang="en-US" sz="2400" b="1" dirty="0">
                <a:solidFill>
                  <a:srgbClr val="1F296A"/>
                </a:solidFill>
              </a:endParaRPr>
            </a:p>
          </p:txBody>
        </p:sp>
      </p:grpSp>
      <p:grpSp>
        <p:nvGrpSpPr>
          <p:cNvPr id="47" name="Group 17"/>
          <p:cNvGrpSpPr>
            <a:grpSpLocks/>
          </p:cNvGrpSpPr>
          <p:nvPr/>
        </p:nvGrpSpPr>
        <p:grpSpPr bwMode="auto">
          <a:xfrm>
            <a:off x="179512" y="4509120"/>
            <a:ext cx="3278189" cy="1200151"/>
            <a:chOff x="336" y="3535"/>
            <a:chExt cx="2065" cy="756"/>
          </a:xfrm>
        </p:grpSpPr>
        <p:sp>
          <p:nvSpPr>
            <p:cNvPr id="48" name="Oval 18"/>
            <p:cNvSpPr>
              <a:spLocks noChangeArrowheads="1"/>
            </p:cNvSpPr>
            <p:nvPr/>
          </p:nvSpPr>
          <p:spPr bwMode="auto">
            <a:xfrm>
              <a:off x="336" y="3636"/>
              <a:ext cx="117" cy="101"/>
            </a:xfrm>
            <a:prstGeom prst="ellipse">
              <a:avLst/>
            </a:prstGeom>
            <a:solidFill>
              <a:srgbClr val="FF0000"/>
            </a:soli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solidFill>
                  <a:srgbClr val="FF3300"/>
                </a:solidFill>
              </a:endParaRPr>
            </a:p>
          </p:txBody>
        </p:sp>
        <p:sp>
          <p:nvSpPr>
            <p:cNvPr id="49" name="Text Box 19"/>
            <p:cNvSpPr txBox="1">
              <a:spLocks noChangeArrowheads="1"/>
            </p:cNvSpPr>
            <p:nvPr/>
          </p:nvSpPr>
          <p:spPr bwMode="auto">
            <a:xfrm>
              <a:off x="577" y="3535"/>
              <a:ext cx="1824" cy="7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dirty="0" smtClean="0">
                  <a:solidFill>
                    <a:srgbClr val="FF0000"/>
                  </a:solidFill>
                </a:rPr>
                <a:t>Backgrounds ~ 0</a:t>
              </a:r>
            </a:p>
            <a:p>
              <a:r>
                <a:rPr lang="en-US" sz="2400" b="1" dirty="0" smtClean="0">
                  <a:solidFill>
                    <a:srgbClr val="FF0000"/>
                  </a:solidFill>
                </a:rPr>
                <a:t>-&gt; </a:t>
              </a:r>
              <a:r>
                <a:rPr lang="en-US" sz="2400" b="1" dirty="0" err="1" smtClean="0">
                  <a:solidFill>
                    <a:srgbClr val="FF0000"/>
                  </a:solidFill>
                </a:rPr>
                <a:t>triggerless</a:t>
              </a:r>
              <a:r>
                <a:rPr lang="en-US" sz="2400" b="1" dirty="0" smtClean="0">
                  <a:solidFill>
                    <a:srgbClr val="FF0000"/>
                  </a:solidFill>
                </a:rPr>
                <a:t> DAQ</a:t>
              </a:r>
            </a:p>
            <a:p>
              <a:r>
                <a:rPr lang="en-US" sz="2400" b="1" dirty="0" smtClean="0">
                  <a:solidFill>
                    <a:srgbClr val="FF0000"/>
                  </a:solidFill>
                </a:rPr>
                <a:t>-&gt;</a:t>
              </a:r>
              <a:r>
                <a:rPr lang="en-US" sz="2400" b="1" dirty="0">
                  <a:solidFill>
                    <a:srgbClr val="FF0000"/>
                  </a:solidFill>
                </a:rPr>
                <a:t> </a:t>
              </a:r>
              <a:r>
                <a:rPr lang="en-US" sz="2400" b="1" dirty="0" smtClean="0">
                  <a:solidFill>
                    <a:srgbClr val="FF0000"/>
                  </a:solidFill>
                </a:rPr>
                <a:t>no trigger bias </a:t>
              </a:r>
              <a:endParaRPr lang="en-US" sz="2400" b="1" dirty="0">
                <a:solidFill>
                  <a:srgbClr val="FF0000"/>
                </a:solidFill>
              </a:endParaRPr>
            </a:p>
          </p:txBody>
        </p:sp>
      </p:grpSp>
      <p:grpSp>
        <p:nvGrpSpPr>
          <p:cNvPr id="50" name="Group 14"/>
          <p:cNvGrpSpPr>
            <a:grpSpLocks/>
          </p:cNvGrpSpPr>
          <p:nvPr/>
        </p:nvGrpSpPr>
        <p:grpSpPr bwMode="auto">
          <a:xfrm>
            <a:off x="179512" y="5623073"/>
            <a:ext cx="3436940" cy="830263"/>
            <a:chOff x="340" y="2583"/>
            <a:chExt cx="2165" cy="523"/>
          </a:xfrm>
        </p:grpSpPr>
        <p:sp>
          <p:nvSpPr>
            <p:cNvPr id="51" name="Oval 15"/>
            <p:cNvSpPr>
              <a:spLocks noChangeArrowheads="1"/>
            </p:cNvSpPr>
            <p:nvPr/>
          </p:nvSpPr>
          <p:spPr bwMode="auto">
            <a:xfrm>
              <a:off x="340" y="2663"/>
              <a:ext cx="117" cy="101"/>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solidFill>
                  <a:srgbClr val="FF3300"/>
                </a:solidFill>
              </a:endParaRPr>
            </a:p>
          </p:txBody>
        </p:sp>
        <p:sp>
          <p:nvSpPr>
            <p:cNvPr id="52" name="Text Box 16"/>
            <p:cNvSpPr txBox="1">
              <a:spLocks noChangeArrowheads="1"/>
            </p:cNvSpPr>
            <p:nvPr/>
          </p:nvSpPr>
          <p:spPr bwMode="auto">
            <a:xfrm>
              <a:off x="536" y="2583"/>
              <a:ext cx="1969"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dirty="0" smtClean="0">
                  <a:solidFill>
                    <a:srgbClr val="0000FF"/>
                  </a:solidFill>
                </a:rPr>
                <a:t>Theoretical </a:t>
              </a:r>
            </a:p>
            <a:p>
              <a:r>
                <a:rPr lang="en-US" sz="2400" b="1" dirty="0" smtClean="0">
                  <a:solidFill>
                    <a:srgbClr val="0000FF"/>
                  </a:solidFill>
                </a:rPr>
                <a:t>interpretation clean.</a:t>
              </a:r>
              <a:endParaRPr lang="en-US" sz="2400" b="1" dirty="0">
                <a:solidFill>
                  <a:srgbClr val="0000FF"/>
                </a:solidFill>
              </a:endParaRPr>
            </a:p>
          </p:txBody>
        </p:sp>
      </p:grpSp>
      <p:sp>
        <p:nvSpPr>
          <p:cNvPr id="5" name="Rectangle 4"/>
          <p:cNvSpPr/>
          <p:nvPr/>
        </p:nvSpPr>
        <p:spPr>
          <a:xfrm rot="19249898">
            <a:off x="2962218" y="2794366"/>
            <a:ext cx="7111329" cy="1754327"/>
          </a:xfrm>
          <a:prstGeom prst="rect">
            <a:avLst/>
          </a:prstGeom>
          <a:noFill/>
        </p:spPr>
        <p:txBody>
          <a:bodyPr wrap="none" lIns="91440" tIns="45720" rIns="91440" bIns="45720">
            <a:spAutoFit/>
          </a:bodyPr>
          <a:lstStyle/>
          <a:p>
            <a:pPr algn="ctr"/>
            <a:r>
              <a:rPr lang="en-GB" sz="5400" b="1" cap="none" spc="0" dirty="0" smtClean="0">
                <a:ln w="12700">
                  <a:solidFill>
                    <a:schemeClr val="tx2">
                      <a:satMod val="155000"/>
                    </a:schemeClr>
                  </a:solidFill>
                  <a:prstDash val="solid"/>
                </a:ln>
                <a:solidFill>
                  <a:srgbClr val="FFEF6C"/>
                </a:solidFill>
                <a:effectLst>
                  <a:outerShdw blurRad="41275" dist="20320" dir="1800000" algn="tl" rotWithShape="0">
                    <a:srgbClr val="000000">
                      <a:alpha val="40000"/>
                    </a:srgbClr>
                  </a:outerShdw>
                </a:effectLst>
              </a:rPr>
              <a:t>ILC data qualitatively</a:t>
            </a:r>
          </a:p>
          <a:p>
            <a:pPr algn="ctr"/>
            <a:r>
              <a:rPr lang="en-GB" sz="5400" b="1" dirty="0">
                <a:ln w="12700">
                  <a:solidFill>
                    <a:schemeClr val="tx2">
                      <a:satMod val="155000"/>
                    </a:schemeClr>
                  </a:solidFill>
                  <a:prstDash val="solid"/>
                </a:ln>
                <a:solidFill>
                  <a:srgbClr val="FFEF6C"/>
                </a:solidFill>
                <a:effectLst>
                  <a:outerShdw blurRad="41275" dist="20320" dir="1800000" algn="tl" rotWithShape="0">
                    <a:srgbClr val="000000">
                      <a:alpha val="40000"/>
                    </a:srgbClr>
                  </a:outerShdw>
                </a:effectLst>
              </a:rPr>
              <a:t>d</a:t>
            </a:r>
            <a:r>
              <a:rPr lang="en-GB" sz="5400" b="1" dirty="0" smtClean="0">
                <a:ln w="12700">
                  <a:solidFill>
                    <a:schemeClr val="tx2">
                      <a:satMod val="155000"/>
                    </a:schemeClr>
                  </a:solidFill>
                  <a:prstDash val="solid"/>
                </a:ln>
                <a:solidFill>
                  <a:srgbClr val="FFEF6C"/>
                </a:solidFill>
                <a:effectLst>
                  <a:outerShdw blurRad="41275" dist="20320" dir="1800000" algn="tl" rotWithShape="0">
                    <a:srgbClr val="000000">
                      <a:alpha val="40000"/>
                    </a:srgbClr>
                  </a:outerShdw>
                </a:effectLst>
              </a:rPr>
              <a:t>ifferent to LHC</a:t>
            </a:r>
            <a:endParaRPr lang="en-GB" sz="5400" b="1" cap="none" spc="0" dirty="0">
              <a:ln w="12700">
                <a:solidFill>
                  <a:schemeClr val="tx2">
                    <a:satMod val="155000"/>
                  </a:schemeClr>
                </a:solidFill>
                <a:prstDash val="solid"/>
              </a:ln>
              <a:solidFill>
                <a:srgbClr val="FFEF6C"/>
              </a:solidFill>
              <a:effectLst>
                <a:outerShdw blurRad="41275" dist="20320" dir="1800000" algn="tl" rotWithShape="0">
                  <a:srgbClr val="000000">
                    <a:alpha val="40000"/>
                  </a:srgbClr>
                </a:outerShdw>
              </a:effectLst>
            </a:endParaRPr>
          </a:p>
        </p:txBody>
      </p:sp>
    </p:spTree>
    <p:extLst>
      <p:ext uri="{BB962C8B-B14F-4D97-AF65-F5344CB8AC3E}">
        <p14:creationId xmlns:p14="http://schemas.microsoft.com/office/powerpoint/2010/main" val="2595416554"/>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0"/>
                                        </p:tgtEl>
                                        <p:attrNameLst>
                                          <p:attrName>style.visibility</p:attrName>
                                        </p:attrNameLst>
                                      </p:cBhvr>
                                      <p:to>
                                        <p:strVal val="visible"/>
                                      </p:to>
                                    </p:set>
                                    <p:anim calcmode="lin" valueType="num">
                                      <p:cBhvr additive="base">
                                        <p:cTn id="13" dur="500" fill="hold"/>
                                        <p:tgtEl>
                                          <p:spTgt spid="30"/>
                                        </p:tgtEl>
                                        <p:attrNameLst>
                                          <p:attrName>ppt_x</p:attrName>
                                        </p:attrNameLst>
                                      </p:cBhvr>
                                      <p:tavLst>
                                        <p:tav tm="0">
                                          <p:val>
                                            <p:strVal val="0-#ppt_w/2"/>
                                          </p:val>
                                        </p:tav>
                                        <p:tav tm="100000">
                                          <p:val>
                                            <p:strVal val="#ppt_x"/>
                                          </p:val>
                                        </p:tav>
                                      </p:tavLst>
                                    </p:anim>
                                    <p:anim calcmode="lin" valueType="num">
                                      <p:cBhvr additive="base">
                                        <p:cTn id="14"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3"/>
                                        </p:tgtEl>
                                        <p:attrNameLst>
                                          <p:attrName>style.visibility</p:attrName>
                                        </p:attrNameLst>
                                      </p:cBhvr>
                                      <p:to>
                                        <p:strVal val="visible"/>
                                      </p:to>
                                    </p:set>
                                    <p:anim calcmode="lin" valueType="num">
                                      <p:cBhvr additive="base">
                                        <p:cTn id="19" dur="500" fill="hold"/>
                                        <p:tgtEl>
                                          <p:spTgt spid="33"/>
                                        </p:tgtEl>
                                        <p:attrNameLst>
                                          <p:attrName>ppt_x</p:attrName>
                                        </p:attrNameLst>
                                      </p:cBhvr>
                                      <p:tavLst>
                                        <p:tav tm="0">
                                          <p:val>
                                            <p:strVal val="0-#ppt_w/2"/>
                                          </p:val>
                                        </p:tav>
                                        <p:tav tm="100000">
                                          <p:val>
                                            <p:strVal val="#ppt_x"/>
                                          </p:val>
                                        </p:tav>
                                      </p:tavLst>
                                    </p:anim>
                                    <p:anim calcmode="lin" valueType="num">
                                      <p:cBhvr additive="base">
                                        <p:cTn id="20" dur="500" fill="hold"/>
                                        <p:tgtEl>
                                          <p:spTgt spid="33"/>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nodeType="clickEffect">
                                  <p:stCondLst>
                                    <p:cond delay="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500" fill="hold"/>
                                        <p:tgtEl>
                                          <p:spTgt spid="36"/>
                                        </p:tgtEl>
                                        <p:attrNameLst>
                                          <p:attrName>ppt_x</p:attrName>
                                        </p:attrNameLst>
                                      </p:cBhvr>
                                      <p:tavLst>
                                        <p:tav tm="0">
                                          <p:val>
                                            <p:strVal val="0-#ppt_w/2"/>
                                          </p:val>
                                        </p:tav>
                                        <p:tav tm="100000">
                                          <p:val>
                                            <p:strVal val="#ppt_x"/>
                                          </p:val>
                                        </p:tav>
                                      </p:tavLst>
                                    </p:anim>
                                    <p:anim calcmode="lin" valueType="num">
                                      <p:cBhvr additive="base">
                                        <p:cTn id="26" dur="500" fill="hold"/>
                                        <p:tgtEl>
                                          <p:spTgt spid="3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0-#ppt_w/2"/>
                                          </p:val>
                                        </p:tav>
                                        <p:tav tm="100000">
                                          <p:val>
                                            <p:strVal val="#ppt_x"/>
                                          </p:val>
                                        </p:tav>
                                      </p:tavLst>
                                    </p:anim>
                                    <p:anim calcmode="lin" valueType="num">
                                      <p:cBhvr additive="base">
                                        <p:cTn id="32" dur="500" fill="hold"/>
                                        <p:tgtEl>
                                          <p:spTgt spid="40"/>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nodeType="click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additive="base">
                                        <p:cTn id="37" dur="500" fill="hold"/>
                                        <p:tgtEl>
                                          <p:spTgt spid="43"/>
                                        </p:tgtEl>
                                        <p:attrNameLst>
                                          <p:attrName>ppt_x</p:attrName>
                                        </p:attrNameLst>
                                      </p:cBhvr>
                                      <p:tavLst>
                                        <p:tav tm="0">
                                          <p:val>
                                            <p:strVal val="0-#ppt_w/2"/>
                                          </p:val>
                                        </p:tav>
                                        <p:tav tm="100000">
                                          <p:val>
                                            <p:strVal val="#ppt_x"/>
                                          </p:val>
                                        </p:tav>
                                      </p:tavLst>
                                    </p:anim>
                                    <p:anim calcmode="lin" valueType="num">
                                      <p:cBhvr additive="base">
                                        <p:cTn id="38" dur="500" fill="hold"/>
                                        <p:tgtEl>
                                          <p:spTgt spid="4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0-#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nodeType="clickEffect">
                                  <p:stCondLst>
                                    <p:cond delay="0"/>
                                  </p:stCondLst>
                                  <p:childTnLst>
                                    <p:set>
                                      <p:cBhvr>
                                        <p:cTn id="48" dur="1" fill="hold">
                                          <p:stCondLst>
                                            <p:cond delay="0"/>
                                          </p:stCondLst>
                                        </p:cTn>
                                        <p:tgtEl>
                                          <p:spTgt spid="50"/>
                                        </p:tgtEl>
                                        <p:attrNameLst>
                                          <p:attrName>style.visibility</p:attrName>
                                        </p:attrNameLst>
                                      </p:cBhvr>
                                      <p:to>
                                        <p:strVal val="visible"/>
                                      </p:to>
                                    </p:set>
                                    <p:anim calcmode="lin" valueType="num">
                                      <p:cBhvr additive="base">
                                        <p:cTn id="49" dur="500" fill="hold"/>
                                        <p:tgtEl>
                                          <p:spTgt spid="50"/>
                                        </p:tgtEl>
                                        <p:attrNameLst>
                                          <p:attrName>ppt_x</p:attrName>
                                        </p:attrNameLst>
                                      </p:cBhvr>
                                      <p:tavLst>
                                        <p:tav tm="0">
                                          <p:val>
                                            <p:strVal val="0-#ppt_w/2"/>
                                          </p:val>
                                        </p:tav>
                                        <p:tav tm="100000">
                                          <p:val>
                                            <p:strVal val="#ppt_x"/>
                                          </p:val>
                                        </p:tav>
                                      </p:tavLst>
                                    </p:anim>
                                    <p:anim calcmode="lin" valueType="num">
                                      <p:cBhvr additive="base">
                                        <p:cTn id="50"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5" presetClass="entr" presetSubtype="0"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fade">
                                      <p:cBhvr>
                                        <p:cTn id="55" dur="2000"/>
                                        <p:tgtEl>
                                          <p:spTgt spid="5"/>
                                        </p:tgtEl>
                                      </p:cBhvr>
                                    </p:animEffect>
                                    <p:anim calcmode="lin" valueType="num">
                                      <p:cBhvr>
                                        <p:cTn id="56" dur="2000" fill="hold"/>
                                        <p:tgtEl>
                                          <p:spTgt spid="5"/>
                                        </p:tgtEl>
                                        <p:attrNameLst>
                                          <p:attrName>style.rotation</p:attrName>
                                        </p:attrNameLst>
                                      </p:cBhvr>
                                      <p:tavLst>
                                        <p:tav tm="0">
                                          <p:val>
                                            <p:fltVal val="720"/>
                                          </p:val>
                                        </p:tav>
                                        <p:tav tm="100000">
                                          <p:val>
                                            <p:fltVal val="0"/>
                                          </p:val>
                                        </p:tav>
                                      </p:tavLst>
                                    </p:anim>
                                    <p:anim calcmode="lin" valueType="num">
                                      <p:cBhvr>
                                        <p:cTn id="57" dur="2000" fill="hold"/>
                                        <p:tgtEl>
                                          <p:spTgt spid="5"/>
                                        </p:tgtEl>
                                        <p:attrNameLst>
                                          <p:attrName>ppt_h</p:attrName>
                                        </p:attrNameLst>
                                      </p:cBhvr>
                                      <p:tavLst>
                                        <p:tav tm="0">
                                          <p:val>
                                            <p:fltVal val="0"/>
                                          </p:val>
                                        </p:tav>
                                        <p:tav tm="100000">
                                          <p:val>
                                            <p:strVal val="#ppt_h"/>
                                          </p:val>
                                        </p:tav>
                                      </p:tavLst>
                                    </p:anim>
                                    <p:anim calcmode="lin" valueType="num">
                                      <p:cBhvr>
                                        <p:cTn id="58" dur="2000" fill="hold"/>
                                        <p:tgtEl>
                                          <p:spTgt spid="5"/>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0962" name="Rectangle 2"/>
          <p:cNvSpPr>
            <a:spLocks noGrp="1" noChangeArrowheads="1"/>
          </p:cNvSpPr>
          <p:nvPr>
            <p:ph type="title"/>
          </p:nvPr>
        </p:nvSpPr>
        <p:spPr>
          <a:xfrm>
            <a:off x="1447800" y="-171400"/>
            <a:ext cx="6934200" cy="914400"/>
          </a:xfrm>
        </p:spPr>
        <p:txBody>
          <a:bodyPr/>
          <a:lstStyle/>
          <a:p>
            <a:pPr eaLnBrk="1" hangingPunct="1">
              <a:defRPr/>
            </a:pPr>
            <a:r>
              <a:rPr lang="en-US" altLang="ja-JP" dirty="0" smtClean="0"/>
              <a:t>Summary and Outlook</a:t>
            </a:r>
          </a:p>
        </p:txBody>
      </p:sp>
      <p:sp>
        <p:nvSpPr>
          <p:cNvPr id="680964" name="Text Box 4"/>
          <p:cNvSpPr txBox="1">
            <a:spLocks noChangeArrowheads="1"/>
          </p:cNvSpPr>
          <p:nvPr/>
        </p:nvSpPr>
        <p:spPr bwMode="auto">
          <a:xfrm>
            <a:off x="0" y="908720"/>
            <a:ext cx="91440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1" fontAlgn="base" hangingPunct="1">
              <a:spcBef>
                <a:spcPct val="20000"/>
              </a:spcBef>
              <a:buFontTx/>
              <a:buChar char="•"/>
              <a:defRPr/>
            </a:pPr>
            <a:r>
              <a:rPr lang="en-US" altLang="ja-JP" sz="2400" dirty="0">
                <a:solidFill>
                  <a:srgbClr val="23346C"/>
                </a:solidFill>
                <a:cs typeface="Arial Unicode MS" charset="0"/>
              </a:rPr>
              <a:t>  </a:t>
            </a:r>
            <a:r>
              <a:rPr lang="en-US" altLang="ja-JP" sz="2400" dirty="0" smtClean="0">
                <a:solidFill>
                  <a:srgbClr val="23346C"/>
                </a:solidFill>
                <a:cs typeface="Arial Unicode MS" charset="0"/>
              </a:rPr>
              <a:t>The discovery of the Higgs and the necessity to understand this extraordinary particle has brought the case for a new </a:t>
            </a:r>
            <a:r>
              <a:rPr lang="en-US" altLang="ja-JP" sz="2400" dirty="0" err="1" smtClean="0">
                <a:solidFill>
                  <a:srgbClr val="23346C"/>
                </a:solidFill>
                <a:cs typeface="Arial Unicode MS" charset="0"/>
              </a:rPr>
              <a:t>e</a:t>
            </a:r>
            <a:r>
              <a:rPr lang="en-US" altLang="ja-JP" sz="2400" baseline="30000" dirty="0" err="1" smtClean="0">
                <a:solidFill>
                  <a:srgbClr val="23346C"/>
                </a:solidFill>
                <a:cs typeface="Arial Unicode MS" charset="0"/>
              </a:rPr>
              <a:t>+</a:t>
            </a:r>
            <a:r>
              <a:rPr lang="en-US" altLang="ja-JP" sz="2400" dirty="0" err="1" smtClean="0">
                <a:solidFill>
                  <a:srgbClr val="23346C"/>
                </a:solidFill>
                <a:cs typeface="Arial Unicode MS" charset="0"/>
              </a:rPr>
              <a:t>e</a:t>
            </a:r>
            <a:r>
              <a:rPr lang="en-US" altLang="ja-JP" sz="2400" baseline="30000" dirty="0" smtClean="0">
                <a:solidFill>
                  <a:srgbClr val="23346C"/>
                </a:solidFill>
                <a:cs typeface="Arial Unicode MS" charset="0"/>
              </a:rPr>
              <a:t>-</a:t>
            </a:r>
            <a:r>
              <a:rPr lang="en-US" altLang="ja-JP" sz="2400" dirty="0" smtClean="0">
                <a:solidFill>
                  <a:srgbClr val="23346C"/>
                </a:solidFill>
                <a:cs typeface="Arial Unicode MS" charset="0"/>
              </a:rPr>
              <a:t> machine even more sharply into focus. A LC has the advantage of energy flexibility and that a design exists for the ILC that is ready to build.</a:t>
            </a:r>
            <a:endParaRPr lang="en-US" altLang="ja-JP" sz="2400" dirty="0">
              <a:solidFill>
                <a:srgbClr val="23346C"/>
              </a:solidFill>
              <a:cs typeface="Arial Unicode MS" charset="0"/>
            </a:endParaRPr>
          </a:p>
        </p:txBody>
      </p:sp>
      <p:sp>
        <p:nvSpPr>
          <p:cNvPr id="2" name="Slide Number Placeholder 1"/>
          <p:cNvSpPr>
            <a:spLocks noGrp="1"/>
          </p:cNvSpPr>
          <p:nvPr>
            <p:ph type="sldNum" sz="quarter" idx="12"/>
          </p:nvPr>
        </p:nvSpPr>
        <p:spPr/>
        <p:txBody>
          <a:bodyPr/>
          <a:lstStyle/>
          <a:p>
            <a:pPr>
              <a:defRPr/>
            </a:pPr>
            <a:fld id="{72D276BA-553B-5844-9F65-693FD43519EC}" type="slidenum">
              <a:rPr lang="en-US" smtClean="0"/>
              <a:pPr>
                <a:defRPr/>
              </a:pPr>
              <a:t>60</a:t>
            </a:fld>
            <a:endParaRPr lang="en-US"/>
          </a:p>
        </p:txBody>
      </p:sp>
      <p:sp>
        <p:nvSpPr>
          <p:cNvPr id="6" name="Date Placeholder 5"/>
          <p:cNvSpPr>
            <a:spLocks noGrp="1"/>
          </p:cNvSpPr>
          <p:nvPr>
            <p:ph type="dt" sz="half" idx="10"/>
          </p:nvPr>
        </p:nvSpPr>
        <p:spPr/>
        <p:txBody>
          <a:bodyPr/>
          <a:lstStyle/>
          <a:p>
            <a:pPr>
              <a:defRPr/>
            </a:pPr>
            <a:r>
              <a:rPr lang="en-GB" smtClean="0"/>
              <a:t>B. Foster - Natal - 10/14</a:t>
            </a:r>
            <a:endParaRPr lang="en-US"/>
          </a:p>
        </p:txBody>
      </p:sp>
      <p:sp>
        <p:nvSpPr>
          <p:cNvPr id="10" name="Rectangle 9"/>
          <p:cNvSpPr>
            <a:spLocks noChangeArrowheads="1"/>
          </p:cNvSpPr>
          <p:nvPr/>
        </p:nvSpPr>
        <p:spPr bwMode="auto">
          <a:xfrm>
            <a:off x="-36512" y="3659540"/>
            <a:ext cx="9180512"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eaLnBrk="1" fontAlgn="base" hangingPunct="1">
              <a:spcBef>
                <a:spcPct val="20000"/>
              </a:spcBef>
              <a:buFontTx/>
              <a:buChar char="•"/>
            </a:pPr>
            <a:r>
              <a:rPr lang="en-US" altLang="ja-JP" sz="2400" dirty="0" smtClean="0">
                <a:solidFill>
                  <a:srgbClr val="23346C"/>
                </a:solidFill>
              </a:rPr>
              <a:t>  Japan has expressed interest in hosting the ILC. A single site has </a:t>
            </a:r>
            <a:r>
              <a:rPr lang="en-US" altLang="ja-JP" sz="2400" dirty="0">
                <a:solidFill>
                  <a:srgbClr val="23346C"/>
                </a:solidFill>
              </a:rPr>
              <a:t>now been selected and the political process has momentum.</a:t>
            </a:r>
            <a:r>
              <a:rPr lang="en-US" altLang="ja-JP" sz="2400" dirty="0">
                <a:solidFill>
                  <a:srgbClr val="23346C"/>
                </a:solidFill>
                <a:cs typeface="Arial Unicode MS" charset="0"/>
              </a:rPr>
              <a:t> There is a great deal of activity, although much of it is necessarily behind the scenes</a:t>
            </a:r>
            <a:r>
              <a:rPr lang="en-US" altLang="ja-JP" sz="2400" dirty="0" smtClean="0">
                <a:solidFill>
                  <a:srgbClr val="23346C"/>
                </a:solidFill>
                <a:cs typeface="Arial Unicode MS" charset="0"/>
              </a:rPr>
              <a:t>.</a:t>
            </a:r>
            <a:r>
              <a:rPr lang="en-US" altLang="ja-JP" sz="2400" dirty="0" smtClean="0">
                <a:solidFill>
                  <a:srgbClr val="23346C"/>
                </a:solidFill>
              </a:rPr>
              <a:t> </a:t>
            </a:r>
          </a:p>
        </p:txBody>
      </p:sp>
      <p:sp>
        <p:nvSpPr>
          <p:cNvPr id="15" name="Rectangle 14"/>
          <p:cNvSpPr>
            <a:spLocks noChangeArrowheads="1"/>
          </p:cNvSpPr>
          <p:nvPr/>
        </p:nvSpPr>
        <p:spPr bwMode="auto">
          <a:xfrm>
            <a:off x="35496" y="5847655"/>
            <a:ext cx="92900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sz="2400" dirty="0" smtClean="0">
                <a:solidFill>
                  <a:srgbClr val="23346C"/>
                </a:solidFill>
              </a:rPr>
              <a:t>  The next 2 – 3 years will be decisive…..</a:t>
            </a:r>
          </a:p>
        </p:txBody>
      </p:sp>
      <p:sp>
        <p:nvSpPr>
          <p:cNvPr id="16" name="Rectangle 15"/>
          <p:cNvSpPr>
            <a:spLocks noChangeArrowheads="1"/>
          </p:cNvSpPr>
          <p:nvPr/>
        </p:nvSpPr>
        <p:spPr bwMode="auto">
          <a:xfrm>
            <a:off x="35496" y="5271591"/>
            <a:ext cx="92900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sz="2400" dirty="0" smtClean="0">
                <a:solidFill>
                  <a:srgbClr val="23346C"/>
                </a:solidFill>
              </a:rPr>
              <a:t>  Ministerial-level meetings have begun</a:t>
            </a:r>
            <a:r>
              <a:rPr lang="en-US" altLang="ja-JP" sz="2400" dirty="0">
                <a:solidFill>
                  <a:srgbClr val="23346C"/>
                </a:solidFill>
              </a:rPr>
              <a:t> </a:t>
            </a:r>
            <a:r>
              <a:rPr lang="en-US" altLang="ja-JP" sz="2400" dirty="0" smtClean="0">
                <a:solidFill>
                  <a:srgbClr val="23346C"/>
                </a:solidFill>
              </a:rPr>
              <a:t>– still in a very early stage.</a:t>
            </a:r>
          </a:p>
        </p:txBody>
      </p:sp>
      <p:sp>
        <p:nvSpPr>
          <p:cNvPr id="11" name="Rectangle 10"/>
          <p:cNvSpPr>
            <a:spLocks noChangeArrowheads="1"/>
          </p:cNvSpPr>
          <p:nvPr/>
        </p:nvSpPr>
        <p:spPr bwMode="auto">
          <a:xfrm>
            <a:off x="-36512" y="2420888"/>
            <a:ext cx="9290050" cy="1200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fontAlgn="base" hangingPunct="1">
              <a:spcBef>
                <a:spcPct val="20000"/>
              </a:spcBef>
              <a:buFontTx/>
              <a:buChar char="•"/>
            </a:pPr>
            <a:r>
              <a:rPr lang="en-US" altLang="ja-JP" sz="2400" dirty="0" smtClean="0">
                <a:solidFill>
                  <a:srgbClr val="23346C"/>
                </a:solidFill>
              </a:rPr>
              <a:t>  There is a world-wide strategic consensus via regional roadmaps that the ILC is the right machine to build to explore the physics of the Higgs.</a:t>
            </a:r>
          </a:p>
        </p:txBody>
      </p:sp>
    </p:spTree>
    <p:extLst>
      <p:ext uri="{BB962C8B-B14F-4D97-AF65-F5344CB8AC3E}">
        <p14:creationId xmlns:p14="http://schemas.microsoft.com/office/powerpoint/2010/main" val="346945003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80964"/>
                                        </p:tgtEl>
                                        <p:attrNameLst>
                                          <p:attrName>style.visibility</p:attrName>
                                        </p:attrNameLst>
                                      </p:cBhvr>
                                      <p:to>
                                        <p:strVal val="visible"/>
                                      </p:to>
                                    </p:set>
                                    <p:anim calcmode="lin" valueType="num">
                                      <p:cBhvr additive="base">
                                        <p:cTn id="7" dur="500" fill="hold"/>
                                        <p:tgtEl>
                                          <p:spTgt spid="680964"/>
                                        </p:tgtEl>
                                        <p:attrNameLst>
                                          <p:attrName>ppt_x</p:attrName>
                                        </p:attrNameLst>
                                      </p:cBhvr>
                                      <p:tavLst>
                                        <p:tav tm="0">
                                          <p:val>
                                            <p:strVal val="0-#ppt_w/2"/>
                                          </p:val>
                                        </p:tav>
                                        <p:tav tm="100000">
                                          <p:val>
                                            <p:strVal val="#ppt_x"/>
                                          </p:val>
                                        </p:tav>
                                      </p:tavLst>
                                    </p:anim>
                                    <p:anim calcmode="lin" valueType="num">
                                      <p:cBhvr additive="base">
                                        <p:cTn id="8" dur="500" fill="hold"/>
                                        <p:tgtEl>
                                          <p:spTgt spid="68096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0-#ppt_w/2"/>
                                          </p:val>
                                        </p:tav>
                                        <p:tav tm="100000">
                                          <p:val>
                                            <p:strVal val="#ppt_x"/>
                                          </p:val>
                                        </p:tav>
                                      </p:tavLst>
                                    </p:anim>
                                    <p:anim calcmode="lin" valueType="num">
                                      <p:cBhvr additive="base">
                                        <p:cTn id="1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0-#ppt_w/2"/>
                                          </p:val>
                                        </p:tav>
                                        <p:tav tm="100000">
                                          <p:val>
                                            <p:strVal val="#ppt_x"/>
                                          </p:val>
                                        </p:tav>
                                      </p:tavLst>
                                    </p:anim>
                                    <p:anim calcmode="lin" valueType="num">
                                      <p:cBhvr additive="base">
                                        <p:cTn id="20" dur="50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anim calcmode="lin" valueType="num">
                                      <p:cBhvr additive="base">
                                        <p:cTn id="25" dur="500" fill="hold"/>
                                        <p:tgtEl>
                                          <p:spTgt spid="16"/>
                                        </p:tgtEl>
                                        <p:attrNameLst>
                                          <p:attrName>ppt_x</p:attrName>
                                        </p:attrNameLst>
                                      </p:cBhvr>
                                      <p:tavLst>
                                        <p:tav tm="0">
                                          <p:val>
                                            <p:strVal val="0-#ppt_w/2"/>
                                          </p:val>
                                        </p:tav>
                                        <p:tav tm="100000">
                                          <p:val>
                                            <p:strVal val="#ppt_x"/>
                                          </p:val>
                                        </p:tav>
                                      </p:tavLst>
                                    </p:anim>
                                    <p:anim calcmode="lin" valueType="num">
                                      <p:cBhvr additive="base">
                                        <p:cTn id="26"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500" fill="hold"/>
                                        <p:tgtEl>
                                          <p:spTgt spid="15"/>
                                        </p:tgtEl>
                                        <p:attrNameLst>
                                          <p:attrName>ppt_x</p:attrName>
                                        </p:attrNameLst>
                                      </p:cBhvr>
                                      <p:tavLst>
                                        <p:tav tm="0">
                                          <p:val>
                                            <p:strVal val="0-#ppt_w/2"/>
                                          </p:val>
                                        </p:tav>
                                        <p:tav tm="100000">
                                          <p:val>
                                            <p:strVal val="#ppt_x"/>
                                          </p:val>
                                        </p:tav>
                                      </p:tavLst>
                                    </p:anim>
                                    <p:anim calcmode="lin" valueType="num">
                                      <p:cBhvr additive="base">
                                        <p:cTn id="32" dur="5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0964" grpId="0"/>
      <p:bldP spid="10" grpId="0"/>
      <p:bldP spid="15" grpId="0"/>
      <p:bldP spid="16"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447800" y="-171400"/>
            <a:ext cx="6934200" cy="914400"/>
          </a:xfrm>
        </p:spPr>
        <p:txBody>
          <a:bodyPr/>
          <a:lstStyle/>
          <a:p>
            <a:pPr>
              <a:defRPr/>
            </a:pPr>
            <a:r>
              <a:rPr lang="en-GB" dirty="0" smtClean="0">
                <a:latin typeface="Arial" charset="0"/>
                <a:cs typeface="Arial Unicode MS" charset="0"/>
              </a:rPr>
              <a:t>ILC Physics </a:t>
            </a:r>
            <a:r>
              <a:rPr lang="en-GB" dirty="0">
                <a:latin typeface="Arial" charset="0"/>
                <a:cs typeface="Arial Unicode MS" charset="0"/>
              </a:rPr>
              <a:t>Overview</a:t>
            </a: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7</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grpSp>
        <p:nvGrpSpPr>
          <p:cNvPr id="30" name="Group 5"/>
          <p:cNvGrpSpPr>
            <a:grpSpLocks/>
          </p:cNvGrpSpPr>
          <p:nvPr/>
        </p:nvGrpSpPr>
        <p:grpSpPr bwMode="auto">
          <a:xfrm>
            <a:off x="228601" y="836712"/>
            <a:ext cx="8883661" cy="830263"/>
            <a:chOff x="574" y="2540"/>
            <a:chExt cx="5596" cy="523"/>
          </a:xfrm>
        </p:grpSpPr>
        <p:sp>
          <p:nvSpPr>
            <p:cNvPr id="31" name="Oval 6"/>
            <p:cNvSpPr>
              <a:spLocks noChangeArrowheads="1"/>
            </p:cNvSpPr>
            <p:nvPr/>
          </p:nvSpPr>
          <p:spPr bwMode="auto">
            <a:xfrm>
              <a:off x="574" y="2631"/>
              <a:ext cx="117" cy="101"/>
            </a:xfrm>
            <a:prstGeom prst="ellipse">
              <a:avLst/>
            </a:prstGeom>
            <a:solidFill>
              <a:schemeClr val="tx1"/>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solidFill>
                  <a:srgbClr val="FF3300"/>
                </a:solidFill>
              </a:endParaRPr>
            </a:p>
          </p:txBody>
        </p:sp>
        <p:sp>
          <p:nvSpPr>
            <p:cNvPr id="32" name="Text Box 7"/>
            <p:cNvSpPr txBox="1">
              <a:spLocks noChangeArrowheads="1"/>
            </p:cNvSpPr>
            <p:nvPr/>
          </p:nvSpPr>
          <p:spPr bwMode="auto">
            <a:xfrm>
              <a:off x="861" y="2540"/>
              <a:ext cx="5309" cy="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dirty="0" smtClean="0">
                  <a:cs typeface="Times New Roman" charset="0"/>
                </a:rPr>
                <a:t>Very difficult, but essential, to estimate what LHC will do </a:t>
              </a:r>
            </a:p>
            <a:p>
              <a:r>
                <a:rPr lang="en-US" sz="2400" b="1" dirty="0" smtClean="0">
                  <a:cs typeface="Times New Roman" charset="0"/>
                </a:rPr>
                <a:t>before ILC can enter the scene. </a:t>
              </a:r>
              <a:endParaRPr lang="en-US" sz="2400" b="1" dirty="0">
                <a:cs typeface="Times New Roman" charset="0"/>
              </a:endParaRPr>
            </a:p>
          </p:txBody>
        </p:sp>
      </p:grpSp>
      <p:grpSp>
        <p:nvGrpSpPr>
          <p:cNvPr id="50" name="Group 14"/>
          <p:cNvGrpSpPr>
            <a:grpSpLocks/>
          </p:cNvGrpSpPr>
          <p:nvPr/>
        </p:nvGrpSpPr>
        <p:grpSpPr bwMode="auto">
          <a:xfrm>
            <a:off x="198956" y="1570929"/>
            <a:ext cx="8836035" cy="1570039"/>
            <a:chOff x="340" y="2583"/>
            <a:chExt cx="5566" cy="989"/>
          </a:xfrm>
        </p:grpSpPr>
        <p:sp>
          <p:nvSpPr>
            <p:cNvPr id="51" name="Oval 15"/>
            <p:cNvSpPr>
              <a:spLocks noChangeArrowheads="1"/>
            </p:cNvSpPr>
            <p:nvPr/>
          </p:nvSpPr>
          <p:spPr bwMode="auto">
            <a:xfrm>
              <a:off x="340" y="2663"/>
              <a:ext cx="117" cy="101"/>
            </a:xfrm>
            <a:prstGeom prst="ellipse">
              <a:avLst/>
            </a:prstGeom>
            <a:solidFill>
              <a:srgbClr val="0000FF"/>
            </a:solidFill>
            <a:ln w="9525">
              <a:solidFill>
                <a:schemeClr val="tx1"/>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lgn="ctr"/>
              <a:endParaRPr lang="en-US">
                <a:solidFill>
                  <a:srgbClr val="FF3300"/>
                </a:solidFill>
              </a:endParaRPr>
            </a:p>
          </p:txBody>
        </p:sp>
        <p:sp>
          <p:nvSpPr>
            <p:cNvPr id="52" name="Text Box 16"/>
            <p:cNvSpPr txBox="1">
              <a:spLocks noChangeArrowheads="1"/>
            </p:cNvSpPr>
            <p:nvPr/>
          </p:nvSpPr>
          <p:spPr bwMode="auto">
            <a:xfrm>
              <a:off x="672" y="2583"/>
              <a:ext cx="5234" cy="9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sz="2400" b="1" dirty="0" smtClean="0">
                  <a:solidFill>
                    <a:srgbClr val="0000FF"/>
                  </a:solidFill>
                </a:rPr>
                <a:t>However, broad agreement that some physics channels</a:t>
              </a:r>
            </a:p>
            <a:p>
              <a:r>
                <a:rPr lang="en-US" sz="2400" b="1" dirty="0" smtClean="0">
                  <a:solidFill>
                    <a:srgbClr val="0000FF"/>
                  </a:solidFill>
                </a:rPr>
                <a:t>unique to ILC – Higgs invisible BRs, c, light-quark </a:t>
              </a:r>
            </a:p>
            <a:p>
              <a:r>
                <a:rPr lang="en-US" sz="2400" b="1" dirty="0">
                  <a:solidFill>
                    <a:srgbClr val="0000FF"/>
                  </a:solidFill>
                </a:rPr>
                <a:t>c</a:t>
              </a:r>
              <a:r>
                <a:rPr lang="en-US" sz="2400" b="1" dirty="0" smtClean="0">
                  <a:solidFill>
                    <a:srgbClr val="0000FF"/>
                  </a:solidFill>
                </a:rPr>
                <a:t>ouplings, precision top mass, many new physics </a:t>
              </a:r>
            </a:p>
            <a:p>
              <a:r>
                <a:rPr lang="en-US" sz="2400" b="1" dirty="0" smtClean="0">
                  <a:solidFill>
                    <a:srgbClr val="0000FF"/>
                  </a:solidFill>
                </a:rPr>
                <a:t>signatures….</a:t>
              </a:r>
            </a:p>
          </p:txBody>
        </p:sp>
      </p:grpSp>
      <p:pic>
        <p:nvPicPr>
          <p:cNvPr id="28" name="図 5"/>
          <p:cNvPicPr>
            <a:picLocks noChangeAspect="1"/>
          </p:cNvPicPr>
          <p:nvPr/>
        </p:nvPicPr>
        <p:blipFill>
          <a:blip r:embed="rId2"/>
          <a:stretch>
            <a:fillRect/>
          </a:stretch>
        </p:blipFill>
        <p:spPr>
          <a:xfrm>
            <a:off x="4932040" y="3144739"/>
            <a:ext cx="4021245" cy="3380605"/>
          </a:xfrm>
          <a:prstGeom prst="rect">
            <a:avLst/>
          </a:prstGeom>
        </p:spPr>
      </p:pic>
      <p:pic>
        <p:nvPicPr>
          <p:cNvPr id="29" name="図 5"/>
          <p:cNvPicPr>
            <a:picLocks noChangeAspect="1"/>
          </p:cNvPicPr>
          <p:nvPr/>
        </p:nvPicPr>
        <p:blipFill>
          <a:blip r:embed="rId3"/>
          <a:srcRect/>
          <a:stretch>
            <a:fillRect/>
          </a:stretch>
        </p:blipFill>
        <p:spPr bwMode="auto">
          <a:xfrm>
            <a:off x="882342" y="3068960"/>
            <a:ext cx="3689658" cy="3424330"/>
          </a:xfrm>
          <a:prstGeom prst="rect">
            <a:avLst/>
          </a:prstGeom>
          <a:noFill/>
          <a:ln w="9525">
            <a:noFill/>
            <a:miter lim="800000"/>
            <a:headEnd/>
            <a:tailEnd/>
          </a:ln>
        </p:spPr>
      </p:pic>
    </p:spTree>
    <p:extLst>
      <p:ext uri="{BB962C8B-B14F-4D97-AF65-F5344CB8AC3E}">
        <p14:creationId xmlns:p14="http://schemas.microsoft.com/office/powerpoint/2010/main" val="3436514881"/>
      </p:ext>
    </p:extLst>
  </p:cSld>
  <p:clrMapOvr>
    <a:masterClrMapping/>
  </p:clrMapOvr>
  <p:transition xmlns:p14="http://schemas.microsoft.com/office/powerpoint/2010/main" spd="slow"/>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additive="base">
                                        <p:cTn id="7" dur="500" fill="hold"/>
                                        <p:tgtEl>
                                          <p:spTgt spid="30"/>
                                        </p:tgtEl>
                                        <p:attrNameLst>
                                          <p:attrName>ppt_x</p:attrName>
                                        </p:attrNameLst>
                                      </p:cBhvr>
                                      <p:tavLst>
                                        <p:tav tm="0">
                                          <p:val>
                                            <p:strVal val="0-#ppt_w/2"/>
                                          </p:val>
                                        </p:tav>
                                        <p:tav tm="100000">
                                          <p:val>
                                            <p:strVal val="#ppt_x"/>
                                          </p:val>
                                        </p:tav>
                                      </p:tavLst>
                                    </p:anim>
                                    <p:anim calcmode="lin" valueType="num">
                                      <p:cBhvr additive="base">
                                        <p:cTn id="8"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50"/>
                                        </p:tgtEl>
                                        <p:attrNameLst>
                                          <p:attrName>style.visibility</p:attrName>
                                        </p:attrNameLst>
                                      </p:cBhvr>
                                      <p:to>
                                        <p:strVal val="visible"/>
                                      </p:to>
                                    </p:set>
                                    <p:anim calcmode="lin" valueType="num">
                                      <p:cBhvr additive="base">
                                        <p:cTn id="13" dur="500" fill="hold"/>
                                        <p:tgtEl>
                                          <p:spTgt spid="50"/>
                                        </p:tgtEl>
                                        <p:attrNameLst>
                                          <p:attrName>ppt_x</p:attrName>
                                        </p:attrNameLst>
                                      </p:cBhvr>
                                      <p:tavLst>
                                        <p:tav tm="0">
                                          <p:val>
                                            <p:strVal val="0-#ppt_w/2"/>
                                          </p:val>
                                        </p:tav>
                                        <p:tav tm="100000">
                                          <p:val>
                                            <p:strVal val="#ppt_x"/>
                                          </p:val>
                                        </p:tav>
                                      </p:tavLst>
                                    </p:anim>
                                    <p:anim calcmode="lin" valueType="num">
                                      <p:cBhvr additive="base">
                                        <p:cTn id="14" dur="500" fill="hold"/>
                                        <p:tgtEl>
                                          <p:spTgt spid="5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29"/>
                                        </p:tgtEl>
                                        <p:attrNameLst>
                                          <p:attrName>style.visibility</p:attrName>
                                        </p:attrNameLst>
                                      </p:cBhvr>
                                      <p:to>
                                        <p:strVal val="visible"/>
                                      </p:to>
                                    </p:set>
                                    <p:anim calcmode="lin" valueType="num">
                                      <p:cBhvr>
                                        <p:cTn id="19" dur="500" fill="hold"/>
                                        <p:tgtEl>
                                          <p:spTgt spid="29"/>
                                        </p:tgtEl>
                                        <p:attrNameLst>
                                          <p:attrName>ppt_w</p:attrName>
                                        </p:attrNameLst>
                                      </p:cBhvr>
                                      <p:tavLst>
                                        <p:tav tm="0">
                                          <p:val>
                                            <p:fltVal val="0"/>
                                          </p:val>
                                        </p:tav>
                                        <p:tav tm="100000">
                                          <p:val>
                                            <p:strVal val="#ppt_w"/>
                                          </p:val>
                                        </p:tav>
                                      </p:tavLst>
                                    </p:anim>
                                    <p:anim calcmode="lin" valueType="num">
                                      <p:cBhvr>
                                        <p:cTn id="20" dur="500" fill="hold"/>
                                        <p:tgtEl>
                                          <p:spTgt spid="29"/>
                                        </p:tgtEl>
                                        <p:attrNameLst>
                                          <p:attrName>ppt_h</p:attrName>
                                        </p:attrNameLst>
                                      </p:cBhvr>
                                      <p:tavLst>
                                        <p:tav tm="0">
                                          <p:val>
                                            <p:fltVal val="0"/>
                                          </p:val>
                                        </p:tav>
                                        <p:tav tm="100000">
                                          <p:val>
                                            <p:strVal val="#ppt_h"/>
                                          </p:val>
                                        </p:tav>
                                      </p:tavLst>
                                    </p:anim>
                                  </p:childTnLst>
                                </p:cTn>
                              </p:par>
                            </p:childTnLst>
                          </p:cTn>
                        </p:par>
                      </p:childTnLst>
                    </p:cTn>
                  </p:par>
                  <p:par>
                    <p:cTn id="21" fill="hold">
                      <p:stCondLst>
                        <p:cond delay="indefinite"/>
                      </p:stCondLst>
                      <p:childTnLst>
                        <p:par>
                          <p:cTn id="22" fill="hold">
                            <p:stCondLst>
                              <p:cond delay="0"/>
                            </p:stCondLst>
                            <p:childTnLst>
                              <p:par>
                                <p:cTn id="23" presetID="23" presetClass="entr" presetSubtype="16" fill="hold" nodeType="clickEffect">
                                  <p:stCondLst>
                                    <p:cond delay="0"/>
                                  </p:stCondLst>
                                  <p:childTnLst>
                                    <p:set>
                                      <p:cBhvr>
                                        <p:cTn id="24" dur="1" fill="hold">
                                          <p:stCondLst>
                                            <p:cond delay="0"/>
                                          </p:stCondLst>
                                        </p:cTn>
                                        <p:tgtEl>
                                          <p:spTgt spid="28"/>
                                        </p:tgtEl>
                                        <p:attrNameLst>
                                          <p:attrName>style.visibility</p:attrName>
                                        </p:attrNameLst>
                                      </p:cBhvr>
                                      <p:to>
                                        <p:strVal val="visible"/>
                                      </p:to>
                                    </p:set>
                                    <p:anim calcmode="lin" valueType="num">
                                      <p:cBhvr>
                                        <p:cTn id="25" dur="500" fill="hold"/>
                                        <p:tgtEl>
                                          <p:spTgt spid="28"/>
                                        </p:tgtEl>
                                        <p:attrNameLst>
                                          <p:attrName>ppt_w</p:attrName>
                                        </p:attrNameLst>
                                      </p:cBhvr>
                                      <p:tavLst>
                                        <p:tav tm="0">
                                          <p:val>
                                            <p:fltVal val="0"/>
                                          </p:val>
                                        </p:tav>
                                        <p:tav tm="100000">
                                          <p:val>
                                            <p:strVal val="#ppt_w"/>
                                          </p:val>
                                        </p:tav>
                                      </p:tavLst>
                                    </p:anim>
                                    <p:anim calcmode="lin" valueType="num">
                                      <p:cBhvr>
                                        <p:cTn id="26" dur="500" fill="hold"/>
                                        <p:tgtEl>
                                          <p:spTgt spid="2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598240" y="-171400"/>
            <a:ext cx="6934200" cy="914400"/>
          </a:xfrm>
        </p:spPr>
        <p:txBody>
          <a:bodyPr/>
          <a:lstStyle/>
          <a:p>
            <a:pPr>
              <a:defRPr/>
            </a:pPr>
            <a:r>
              <a:rPr lang="en-GB" sz="3400" dirty="0" smtClean="0">
                <a:latin typeface="Arial" charset="0"/>
                <a:cs typeface="Arial Unicode MS" charset="0"/>
              </a:rPr>
              <a:t>Brock Snowmass Summary</a:t>
            </a:r>
            <a:endParaRPr lang="en-GB" sz="3400"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8</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5" name="Picture 4"/>
          <p:cNvPicPr>
            <a:picLocks noChangeAspect="1"/>
          </p:cNvPicPr>
          <p:nvPr/>
        </p:nvPicPr>
        <p:blipFill>
          <a:blip r:embed="rId2"/>
          <a:stretch>
            <a:fillRect/>
          </a:stretch>
        </p:blipFill>
        <p:spPr>
          <a:xfrm>
            <a:off x="971600" y="764704"/>
            <a:ext cx="7500271" cy="5709581"/>
          </a:xfrm>
          <a:prstGeom prst="rect">
            <a:avLst/>
          </a:prstGeom>
        </p:spPr>
      </p:pic>
    </p:spTree>
    <p:extLst>
      <p:ext uri="{BB962C8B-B14F-4D97-AF65-F5344CB8AC3E}">
        <p14:creationId xmlns:p14="http://schemas.microsoft.com/office/powerpoint/2010/main" val="63651520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le 1"/>
          <p:cNvSpPr>
            <a:spLocks noGrp="1"/>
          </p:cNvSpPr>
          <p:nvPr>
            <p:ph type="title"/>
          </p:nvPr>
        </p:nvSpPr>
        <p:spPr>
          <a:xfrm>
            <a:off x="1598240" y="-171400"/>
            <a:ext cx="6934200" cy="914400"/>
          </a:xfrm>
        </p:spPr>
        <p:txBody>
          <a:bodyPr/>
          <a:lstStyle/>
          <a:p>
            <a:pPr>
              <a:defRPr/>
            </a:pPr>
            <a:r>
              <a:rPr lang="en-GB" sz="3400" dirty="0" smtClean="0">
                <a:latin typeface="Arial" charset="0"/>
                <a:cs typeface="Arial Unicode MS" charset="0"/>
              </a:rPr>
              <a:t>Model Independent Higgs</a:t>
            </a:r>
            <a:endParaRPr lang="en-GB" sz="3400" dirty="0">
              <a:latin typeface="Arial" charset="0"/>
              <a:cs typeface="Arial Unicode MS" charset="0"/>
            </a:endParaRPr>
          </a:p>
        </p:txBody>
      </p:sp>
      <p:sp>
        <p:nvSpPr>
          <p:cNvPr id="2" name="Slide Number Placeholder 1"/>
          <p:cNvSpPr>
            <a:spLocks noGrp="1"/>
          </p:cNvSpPr>
          <p:nvPr>
            <p:ph type="sldNum" sz="quarter" idx="12"/>
          </p:nvPr>
        </p:nvSpPr>
        <p:spPr/>
        <p:txBody>
          <a:bodyPr/>
          <a:lstStyle/>
          <a:p>
            <a:pPr>
              <a:defRPr/>
            </a:pPr>
            <a:fld id="{A55E2263-D441-0445-A23B-B738D734BC7A}" type="slidenum">
              <a:rPr lang="en-US" smtClean="0"/>
              <a:pPr>
                <a:defRPr/>
              </a:pPr>
              <a:t>9</a:t>
            </a:fld>
            <a:endParaRPr lang="en-US"/>
          </a:p>
        </p:txBody>
      </p:sp>
      <p:sp>
        <p:nvSpPr>
          <p:cNvPr id="3" name="Date Placeholder 2"/>
          <p:cNvSpPr>
            <a:spLocks noGrp="1"/>
          </p:cNvSpPr>
          <p:nvPr>
            <p:ph type="dt" sz="half" idx="10"/>
          </p:nvPr>
        </p:nvSpPr>
        <p:spPr/>
        <p:txBody>
          <a:bodyPr/>
          <a:lstStyle/>
          <a:p>
            <a:pPr>
              <a:defRPr/>
            </a:pPr>
            <a:r>
              <a:rPr lang="en-GB" smtClean="0"/>
              <a:t>B. Foster - Natal - 10/14</a:t>
            </a:r>
            <a:endParaRPr lang="en-US"/>
          </a:p>
        </p:txBody>
      </p:sp>
      <p:pic>
        <p:nvPicPr>
          <p:cNvPr id="4" name="Picture 3"/>
          <p:cNvPicPr>
            <a:picLocks noChangeAspect="1"/>
          </p:cNvPicPr>
          <p:nvPr/>
        </p:nvPicPr>
        <p:blipFill>
          <a:blip r:embed="rId2"/>
          <a:stretch>
            <a:fillRect/>
          </a:stretch>
        </p:blipFill>
        <p:spPr>
          <a:xfrm>
            <a:off x="3531964" y="980728"/>
            <a:ext cx="5432524" cy="5200279"/>
          </a:xfrm>
          <a:prstGeom prst="rect">
            <a:avLst/>
          </a:prstGeom>
        </p:spPr>
      </p:pic>
      <p:sp>
        <p:nvSpPr>
          <p:cNvPr id="6" name="TextBox 5"/>
          <p:cNvSpPr txBox="1"/>
          <p:nvPr/>
        </p:nvSpPr>
        <p:spPr>
          <a:xfrm>
            <a:off x="35496" y="1844824"/>
            <a:ext cx="3817296" cy="3539431"/>
          </a:xfrm>
          <a:prstGeom prst="rect">
            <a:avLst/>
          </a:prstGeom>
          <a:noFill/>
        </p:spPr>
        <p:txBody>
          <a:bodyPr wrap="none" rtlCol="0">
            <a:spAutoFit/>
          </a:bodyPr>
          <a:lstStyle/>
          <a:p>
            <a:r>
              <a:rPr lang="en-US" sz="2800" dirty="0" smtClean="0">
                <a:solidFill>
                  <a:srgbClr val="000090"/>
                </a:solidFill>
              </a:rPr>
              <a:t>Running at 500 </a:t>
            </a:r>
            <a:r>
              <a:rPr lang="en-US" sz="2800" dirty="0" err="1" smtClean="0">
                <a:solidFill>
                  <a:srgbClr val="000090"/>
                </a:solidFill>
              </a:rPr>
              <a:t>GeV</a:t>
            </a:r>
            <a:r>
              <a:rPr lang="en-US" sz="2800" dirty="0" smtClean="0">
                <a:solidFill>
                  <a:srgbClr val="000090"/>
                </a:solidFill>
              </a:rPr>
              <a:t> </a:t>
            </a:r>
          </a:p>
          <a:p>
            <a:r>
              <a:rPr lang="en-US" sz="2800" dirty="0" smtClean="0">
                <a:solidFill>
                  <a:srgbClr val="000090"/>
                </a:solidFill>
              </a:rPr>
              <a:t>(preferably 550 </a:t>
            </a:r>
            <a:r>
              <a:rPr lang="en-US" sz="2800" dirty="0" err="1" smtClean="0">
                <a:solidFill>
                  <a:srgbClr val="000090"/>
                </a:solidFill>
              </a:rPr>
              <a:t>GeV</a:t>
            </a:r>
            <a:r>
              <a:rPr lang="en-US" sz="2800" dirty="0" smtClean="0">
                <a:solidFill>
                  <a:srgbClr val="000090"/>
                </a:solidFill>
              </a:rPr>
              <a:t>)</a:t>
            </a:r>
          </a:p>
          <a:p>
            <a:r>
              <a:rPr lang="en-US" sz="2800" dirty="0" smtClean="0">
                <a:solidFill>
                  <a:srgbClr val="000090"/>
                </a:solidFill>
              </a:rPr>
              <a:t>is essential to deliver</a:t>
            </a:r>
          </a:p>
          <a:p>
            <a:r>
              <a:rPr lang="en-US" sz="2800" dirty="0">
                <a:solidFill>
                  <a:srgbClr val="000090"/>
                </a:solidFill>
              </a:rPr>
              <a:t>t</a:t>
            </a:r>
            <a:r>
              <a:rPr lang="en-US" sz="2800" dirty="0" smtClean="0">
                <a:solidFill>
                  <a:srgbClr val="000090"/>
                </a:solidFill>
              </a:rPr>
              <a:t>his precision. Running </a:t>
            </a:r>
          </a:p>
          <a:p>
            <a:r>
              <a:rPr lang="en-US" sz="2800" dirty="0" smtClean="0">
                <a:solidFill>
                  <a:srgbClr val="000090"/>
                </a:solidFill>
              </a:rPr>
              <a:t>Only @ 250 </a:t>
            </a:r>
            <a:r>
              <a:rPr lang="en-US" sz="2800" dirty="0" err="1" smtClean="0">
                <a:solidFill>
                  <a:srgbClr val="000090"/>
                </a:solidFill>
              </a:rPr>
              <a:t>GeV</a:t>
            </a:r>
            <a:r>
              <a:rPr lang="en-US" sz="2800" dirty="0" smtClean="0">
                <a:solidFill>
                  <a:srgbClr val="000090"/>
                </a:solidFill>
              </a:rPr>
              <a:t> is</a:t>
            </a:r>
          </a:p>
          <a:p>
            <a:r>
              <a:rPr lang="en-US" sz="2800" dirty="0" smtClean="0">
                <a:solidFill>
                  <a:srgbClr val="000090"/>
                </a:solidFill>
              </a:rPr>
              <a:t>MUCH (at least factors</a:t>
            </a:r>
          </a:p>
          <a:p>
            <a:r>
              <a:rPr lang="en-US" sz="2800" dirty="0" smtClean="0">
                <a:solidFill>
                  <a:srgbClr val="000090"/>
                </a:solidFill>
              </a:rPr>
              <a:t>2-3) worse than </a:t>
            </a:r>
          </a:p>
          <a:p>
            <a:r>
              <a:rPr lang="en-US" sz="2800" dirty="0" smtClean="0">
                <a:solidFill>
                  <a:srgbClr val="000090"/>
                </a:solidFill>
              </a:rPr>
              <a:t>leftmost column.  </a:t>
            </a:r>
            <a:endParaRPr lang="en-US" sz="2800" dirty="0">
              <a:solidFill>
                <a:srgbClr val="000090"/>
              </a:solidFill>
            </a:endParaRPr>
          </a:p>
        </p:txBody>
      </p:sp>
    </p:spTree>
    <p:extLst>
      <p:ext uri="{BB962C8B-B14F-4D97-AF65-F5344CB8AC3E}">
        <p14:creationId xmlns:p14="http://schemas.microsoft.com/office/powerpoint/2010/main" val="1399728496"/>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Arial Unicode MS"/>
      </a:majorFont>
      <a:minorFont>
        <a:latin typeface="Arial"/>
        <a:ea typeface="ＭＳ Ｐゴシック"/>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Arial Unicode MS"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65230</TotalTime>
  <Words>2783</Words>
  <Application>Microsoft Macintosh PowerPoint</Application>
  <PresentationFormat>On-screen Show (4:3)</PresentationFormat>
  <Paragraphs>636</Paragraphs>
  <Slides>60</Slides>
  <Notes>20</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60</vt:i4>
      </vt:variant>
    </vt:vector>
  </HeadingPairs>
  <TitlesOfParts>
    <vt:vector size="62" baseType="lpstr">
      <vt:lpstr>Blank Presentation</vt:lpstr>
      <vt:lpstr>KGPlot</vt:lpstr>
      <vt:lpstr>Future Accelerator Facilities  for Particle Physics </vt:lpstr>
      <vt:lpstr>Outline</vt:lpstr>
      <vt:lpstr>Lecture 3</vt:lpstr>
      <vt:lpstr>ILC - Introduction</vt:lpstr>
      <vt:lpstr>World-wide Event</vt:lpstr>
      <vt:lpstr>ILC Physics Overview</vt:lpstr>
      <vt:lpstr>ILC Physics Overview</vt:lpstr>
      <vt:lpstr>Brock Snowmass Summary</vt:lpstr>
      <vt:lpstr>Model Independent Higgs</vt:lpstr>
      <vt:lpstr>Higgs Couplings Summary</vt:lpstr>
      <vt:lpstr>Polarisation is another  dimension</vt:lpstr>
      <vt:lpstr>Brock Snowmass Summary</vt:lpstr>
      <vt:lpstr>Brock Snowmass Summary</vt:lpstr>
      <vt:lpstr>P5 conclusions on ILC</vt:lpstr>
      <vt:lpstr>ILC Physics Case  Summary</vt:lpstr>
      <vt:lpstr>2 Detector Concepts: Detailed Baseline Design</vt:lpstr>
      <vt:lpstr>LC Overview</vt:lpstr>
      <vt:lpstr>SCRF Linac Technology </vt:lpstr>
      <vt:lpstr>Road to High Performance</vt:lpstr>
      <vt:lpstr>Cryomodule construction</vt:lpstr>
      <vt:lpstr>Cryomodule construction</vt:lpstr>
      <vt:lpstr>Cryomodule construction</vt:lpstr>
      <vt:lpstr>Cryomodule construction</vt:lpstr>
      <vt:lpstr>Cryomodule construction</vt:lpstr>
      <vt:lpstr>Cryomodule construction</vt:lpstr>
      <vt:lpstr>Cryomodule construction</vt:lpstr>
      <vt:lpstr>Cryomodule construction</vt:lpstr>
      <vt:lpstr>Cryomodule construction</vt:lpstr>
      <vt:lpstr>Cryomodule construction</vt:lpstr>
      <vt:lpstr>Cryomodule construction</vt:lpstr>
      <vt:lpstr>Cryomodule construction</vt:lpstr>
      <vt:lpstr>Cryomodule construction</vt:lpstr>
      <vt:lpstr>Cryomodule construction</vt:lpstr>
      <vt:lpstr>Cryomodule construction</vt:lpstr>
      <vt:lpstr>Worldwide Cryomodule  Development</vt:lpstr>
      <vt:lpstr>European XFEL @ DESY</vt:lpstr>
      <vt:lpstr>Industrial production - XFEL</vt:lpstr>
      <vt:lpstr>Damping Rings</vt:lpstr>
      <vt:lpstr>DR: Critical R&amp;D  (Electron Cloud)</vt:lpstr>
      <vt:lpstr>Polarised Electron Source </vt:lpstr>
      <vt:lpstr>Positron Source</vt:lpstr>
      <vt:lpstr>Beam Delivery System</vt:lpstr>
      <vt:lpstr>Central Region Integration</vt:lpstr>
      <vt:lpstr>Japanese Sites for ILC</vt:lpstr>
      <vt:lpstr>Japanese Sites for ILC</vt:lpstr>
      <vt:lpstr>Japanese Site</vt:lpstr>
      <vt:lpstr>Japanese Site</vt:lpstr>
      <vt:lpstr>Site-specific work plan</vt:lpstr>
      <vt:lpstr>Virtual reality tools</vt:lpstr>
      <vt:lpstr>Detector Hall Evolution</vt:lpstr>
      <vt:lpstr>PowerPoint Presentation</vt:lpstr>
      <vt:lpstr>Technology optimisation</vt:lpstr>
      <vt:lpstr>Technology optimisation  – N2</vt:lpstr>
      <vt:lpstr>Final Focus R&amp;D – ATF2</vt:lpstr>
      <vt:lpstr>ATF2 beam-size success</vt:lpstr>
      <vt:lpstr>Political Developments  on ILC</vt:lpstr>
      <vt:lpstr>ILC Political Developments</vt:lpstr>
      <vt:lpstr>ILC Political Developments</vt:lpstr>
      <vt:lpstr>Most Recent Developments</vt:lpstr>
      <vt:lpstr>Summary and Outlook</vt:lpstr>
    </vt:vector>
  </TitlesOfParts>
  <Company>SLAC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BDS Status, VLCW06</dc:title>
  <dc:creator>Andrei Seryi</dc:creator>
  <cp:lastModifiedBy>Brian Foster</cp:lastModifiedBy>
  <cp:revision>789</cp:revision>
  <dcterms:created xsi:type="dcterms:W3CDTF">2005-11-21T04:08:26Z</dcterms:created>
  <dcterms:modified xsi:type="dcterms:W3CDTF">2014-10-25T11:56:51Z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ies>
</file>