
<file path=[Content_Types].xml><?xml version="1.0" encoding="utf-8"?>
<Types xmlns="http://schemas.openxmlformats.org/package/2006/content-types">
  <Default Extension="pdf" ContentType="application/pdf"/>
  <Default Extension="rels" ContentType="application/vnd.openxmlformats-package.relationships+xml"/>
  <Override PartName="/ppt/slides/slide14.xml" ContentType="application/vnd.openxmlformats-officedocument.presentationml.slide+xml"/>
  <Override PartName="/ppt/embeddings/oleObject1.bin" ContentType="application/vnd.openxmlformats-officedocument.oleObject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54.xml" ContentType="application/vnd.openxmlformats-officedocument.presentationml.slide+xml"/>
  <Override PartName="/customXml/itemProps1.xml" ContentType="application/vnd.openxmlformats-officedocument.customXmlProperties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slides/slide44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slides/slide53.xml" ContentType="application/vnd.openxmlformats-officedocument.presentationml.slide+xml"/>
  <Default Extension="vml" ContentType="application/vnd.openxmlformats-officedocument.vmlDrawing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notesSlides/notesSlide8.xml" ContentType="application/vnd.openxmlformats-officedocument.presentationml.notesSlide+xml"/>
  <Override PartName="/ppt/slides/slide12.xml" ContentType="application/vnd.openxmlformats-officedocument.presentationml.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42.xml" ContentType="application/vnd.openxmlformats-officedocument.presentationml.slide+xml"/>
  <Override PartName="/ppt/slides/slide58.xml" ContentType="application/vnd.openxmlformats-officedocument.presentationml.slide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41.xml" ContentType="application/vnd.openxmlformats-officedocument.presentationml.slide+xml"/>
  <Override PartName="/ppt/slides/slide57.xml" ContentType="application/vnd.openxmlformats-officedocument.presentationml.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Default Extension="jpeg" ContentType="image/jpeg"/>
  <Override PartName="/ppt/slides/slide4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slides/slide56.xml" ContentType="application/vnd.openxmlformats-officedocument.presentationml.slide+xml"/>
  <Override PartName="/ppt/theme/theme2.xml" ContentType="application/vnd.openxmlformats-officedocument.theme+xml"/>
  <Override PartName="/customXml/itemProps3.xml" ContentType="application/vnd.openxmlformats-officedocument.customXmlProperties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slides/slide55.xml" ContentType="application/vnd.openxmlformats-officedocument.presentationml.slide+xml"/>
  <Override PartName="/ppt/theme/theme1.xml" ContentType="application/vnd.openxmlformats-officedocument.theme+xml"/>
  <Override PartName="/customXml/itemProps2.xml" ContentType="application/vnd.openxmlformats-officedocument.customXmlProperties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trictFirstAndLastChars="0" saveSubsetFonts="1" autoCompressPictures="0">
  <p:sldMasterIdLst>
    <p:sldMasterId r:id="rId4"/>
  </p:sldMasterIdLst>
  <p:notesMasterIdLst>
    <p:notesMasterId r:id="rId63"/>
  </p:notesMasterIdLst>
  <p:handoutMasterIdLst>
    <p:handoutMasterId r:id="rId64"/>
  </p:handoutMasterIdLst>
  <p:sldIdLst>
    <p:sldId id="3272" r:id="rId5"/>
    <p:sldId id="3273" r:id="rId6"/>
    <p:sldId id="3266" r:id="rId7"/>
    <p:sldId id="3274" r:id="rId8"/>
    <p:sldId id="3275" r:id="rId9"/>
    <p:sldId id="3276" r:id="rId10"/>
    <p:sldId id="3277" r:id="rId11"/>
    <p:sldId id="3278" r:id="rId12"/>
    <p:sldId id="3125" r:id="rId13"/>
    <p:sldId id="3127" r:id="rId14"/>
    <p:sldId id="3170" r:id="rId15"/>
    <p:sldId id="3129" r:id="rId16"/>
    <p:sldId id="3130" r:id="rId17"/>
    <p:sldId id="3131" r:id="rId18"/>
    <p:sldId id="3132" r:id="rId19"/>
    <p:sldId id="3133" r:id="rId20"/>
    <p:sldId id="3169" r:id="rId21"/>
    <p:sldId id="3235" r:id="rId22"/>
    <p:sldId id="3134" r:id="rId23"/>
    <p:sldId id="3135" r:id="rId24"/>
    <p:sldId id="3136" r:id="rId25"/>
    <p:sldId id="3137" r:id="rId26"/>
    <p:sldId id="3138" r:id="rId27"/>
    <p:sldId id="3139" r:id="rId28"/>
    <p:sldId id="3142" r:id="rId29"/>
    <p:sldId id="3143" r:id="rId30"/>
    <p:sldId id="3144" r:id="rId31"/>
    <p:sldId id="3145" r:id="rId32"/>
    <p:sldId id="3289" r:id="rId33"/>
    <p:sldId id="3148" r:id="rId34"/>
    <p:sldId id="3229" r:id="rId35"/>
    <p:sldId id="3160" r:id="rId36"/>
    <p:sldId id="3161" r:id="rId37"/>
    <p:sldId id="3163" r:id="rId38"/>
    <p:sldId id="3164" r:id="rId39"/>
    <p:sldId id="3267" r:id="rId40"/>
    <p:sldId id="3230" r:id="rId41"/>
    <p:sldId id="3231" r:id="rId42"/>
    <p:sldId id="3268" r:id="rId43"/>
    <p:sldId id="3232" r:id="rId44"/>
    <p:sldId id="3265" r:id="rId45"/>
    <p:sldId id="3233" r:id="rId46"/>
    <p:sldId id="3234" r:id="rId47"/>
    <p:sldId id="3204" r:id="rId48"/>
    <p:sldId id="3154" r:id="rId49"/>
    <p:sldId id="3226" r:id="rId50"/>
    <p:sldId id="3286" r:id="rId51"/>
    <p:sldId id="3287" r:id="rId52"/>
    <p:sldId id="3288" r:id="rId53"/>
    <p:sldId id="3227" r:id="rId54"/>
    <p:sldId id="3174" r:id="rId55"/>
    <p:sldId id="3283" r:id="rId56"/>
    <p:sldId id="3284" r:id="rId57"/>
    <p:sldId id="3285" r:id="rId58"/>
    <p:sldId id="3279" r:id="rId59"/>
    <p:sldId id="3269" r:id="rId60"/>
    <p:sldId id="3270" r:id="rId61"/>
    <p:sldId id="3271" r:id="rId62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De Roeck Albert" initials="D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hiddenSlides="1"/>
  <p:clrMru>
    <a:srgbClr val="FFFF70"/>
    <a:srgbClr val="B00000"/>
    <a:srgbClr val="0000FF"/>
    <a:srgbClr val="FF0000"/>
    <a:srgbClr val="4BC995"/>
    <a:srgbClr val="7D1E33"/>
    <a:srgbClr val="34913D"/>
    <a:srgbClr val="62090D"/>
    <a:srgbClr val="FF00FF"/>
    <a:srgbClr val="B4D9D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 showOutlineIcons="0">
    <p:restoredLeft sz="16523" autoAdjust="0"/>
    <p:restoredTop sz="93357" autoAdjust="0"/>
  </p:normalViewPr>
  <p:slideViewPr>
    <p:cSldViewPr>
      <p:cViewPr>
        <p:scale>
          <a:sx n="100" d="100"/>
          <a:sy n="100" d="100"/>
        </p:scale>
        <p:origin x="-544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192"/>
    </p:cViewPr>
  </p:sorterViewPr>
  <p:notesViewPr>
    <p:cSldViewPr>
      <p:cViewPr varScale="1">
        <p:scale>
          <a:sx n="77" d="100"/>
          <a:sy n="77" d="100"/>
        </p:scale>
        <p:origin x="-2312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63" Type="http://schemas.openxmlformats.org/officeDocument/2006/relationships/notesMaster" Target="notesMasters/notesMaster1.xml"/><Relationship Id="rId64" Type="http://schemas.openxmlformats.org/officeDocument/2006/relationships/handoutMaster" Target="handoutMasters/handoutMaster1.xml"/><Relationship Id="rId65" Type="http://schemas.openxmlformats.org/officeDocument/2006/relationships/printerSettings" Target="printerSettings/printerSettings1.bin"/><Relationship Id="rId66" Type="http://schemas.openxmlformats.org/officeDocument/2006/relationships/commentAuthors" Target="commentAuthors.xml"/><Relationship Id="rId67" Type="http://schemas.openxmlformats.org/officeDocument/2006/relationships/presProps" Target="presProps.xml"/><Relationship Id="rId68" Type="http://schemas.openxmlformats.org/officeDocument/2006/relationships/viewProps" Target="viewProps.xml"/><Relationship Id="rId69" Type="http://schemas.openxmlformats.org/officeDocument/2006/relationships/theme" Target="theme/theme1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slide" Target="slides/slide48.xml"/><Relationship Id="rId53" Type="http://schemas.openxmlformats.org/officeDocument/2006/relationships/slide" Target="slides/slide49.xml"/><Relationship Id="rId54" Type="http://schemas.openxmlformats.org/officeDocument/2006/relationships/slide" Target="slides/slide50.xml"/><Relationship Id="rId55" Type="http://schemas.openxmlformats.org/officeDocument/2006/relationships/slide" Target="slides/slide51.xml"/><Relationship Id="rId56" Type="http://schemas.openxmlformats.org/officeDocument/2006/relationships/slide" Target="slides/slide52.xml"/><Relationship Id="rId57" Type="http://schemas.openxmlformats.org/officeDocument/2006/relationships/slide" Target="slides/slide53.xml"/><Relationship Id="rId58" Type="http://schemas.openxmlformats.org/officeDocument/2006/relationships/slide" Target="slides/slide54.xml"/><Relationship Id="rId59" Type="http://schemas.openxmlformats.org/officeDocument/2006/relationships/slide" Target="slides/slide5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70" Type="http://schemas.openxmlformats.org/officeDocument/2006/relationships/tableStyles" Target="tableStyles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60" Type="http://schemas.openxmlformats.org/officeDocument/2006/relationships/slide" Target="slides/slide56.xml"/><Relationship Id="rId61" Type="http://schemas.openxmlformats.org/officeDocument/2006/relationships/slide" Target="slides/slide57.xml"/><Relationship Id="rId62" Type="http://schemas.openxmlformats.org/officeDocument/2006/relationships/slide" Target="slides/slide58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43220B03-83F8-3440-80C4-DD6AE27836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1FB0F8AD-805F-F448-BEF0-A7851DD6B0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88D5B5-AA02-0340-B0CF-91CABEF416F7}" type="slidenum">
              <a:rPr lang="fr-FR"/>
              <a:pPr/>
              <a:t>0</a:t>
            </a:fld>
            <a:endParaRPr lang="fr-FR"/>
          </a:p>
        </p:txBody>
      </p:sp>
      <p:sp>
        <p:nvSpPr>
          <p:cNvPr id="19459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9460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C48DB1-D7CC-C946-9BB9-454460340D5B}" type="slidenum">
              <a:rPr lang="fr-FR"/>
              <a:pPr/>
              <a:t>4</a:t>
            </a:fld>
            <a:endParaRPr lang="fr-FR"/>
          </a:p>
        </p:txBody>
      </p:sp>
      <p:sp>
        <p:nvSpPr>
          <p:cNvPr id="59395" name="Rectangle 7"/>
          <p:cNvSpPr txBox="1">
            <a:spLocks noGrp="1" noChangeArrowheads="1"/>
          </p:cNvSpPr>
          <p:nvPr/>
        </p:nvSpPr>
        <p:spPr bwMode="auto">
          <a:xfrm>
            <a:off x="3886522" y="8685917"/>
            <a:ext cx="2971478" cy="45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AF563013-C178-7948-AAE6-70E8265E7670}" type="slidenum">
              <a:rPr lang="fr-FR" sz="1200">
                <a:solidFill>
                  <a:schemeClr val="tx1"/>
                </a:solidFill>
                <a:latin typeface="Times New Roman" charset="0"/>
              </a:rPr>
              <a:pPr algn="r"/>
              <a:t>4</a:t>
            </a:fld>
            <a:endParaRPr lang="fr-FR" sz="120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8716CB-82B5-2A46-9898-6101E43E5DD3}" type="slidenum">
              <a:rPr lang="fr-FR">
                <a:latin typeface="Times New Roman" pitchFamily="-84" charset="0"/>
              </a:rPr>
              <a:pPr/>
              <a:t>5</a:t>
            </a:fld>
            <a:endParaRPr lang="fr-FR">
              <a:latin typeface="Times New Roman" pitchFamily="-84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Times New Roman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AE558C-54F9-E74D-A037-0B3AE80AC875}" type="slidenum">
              <a:rPr lang="fr-FR">
                <a:latin typeface="Times New Roman" pitchFamily="-84" charset="0"/>
              </a:rPr>
              <a:pPr/>
              <a:t>6</a:t>
            </a:fld>
            <a:endParaRPr lang="fr-FR">
              <a:latin typeface="Times New Roman" pitchFamily="-84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Times New Roman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F84547-3981-7445-AA82-45F1DDF1A958}" type="slidenum">
              <a:rPr lang="fr-FR">
                <a:latin typeface="Times New Roman" pitchFamily="-84" charset="0"/>
              </a:rPr>
              <a:pPr/>
              <a:t>7</a:t>
            </a:fld>
            <a:endParaRPr lang="fr-FR">
              <a:latin typeface="Times New Roman" pitchFamily="-84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Times New Roman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E6F70A-4A9D-4A40-B38B-04388D635F1E}" type="slidenum">
              <a:rPr lang="fr-FR">
                <a:latin typeface="Times New Roman" pitchFamily="-84" charset="0"/>
              </a:rPr>
              <a:pPr/>
              <a:t>10</a:t>
            </a:fld>
            <a:endParaRPr lang="fr-FR">
              <a:latin typeface="Times New Roman" pitchFamily="-84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Times New Roman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6647C-0FAB-E141-BC73-54E24A8E24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84006-A360-C34A-8354-4005F39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05600" y="0"/>
            <a:ext cx="2133600" cy="617220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0"/>
            <a:ext cx="6248400" cy="61722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9144B-FB19-3A43-9F41-D4813E9A7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382000" cy="5715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rgbClr val="0099FF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rgbClr val="C00000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</p:spPr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072CF-7C2B-4649-8ABF-C5A89D593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01D14-8C65-5C43-8E64-1F0A7F710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4406A-1268-B64E-94D5-08AC96D1C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073BB-2967-E04A-8A5C-832A142B88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2C920-028E-2946-AE60-1B44A9951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42E69-D15F-A24A-8C3B-63DF190EA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A495A-A608-DC4C-B7F0-9494D6E5C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D2487-C734-344E-8BF8-90D5E0A7D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53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pour modifier les styles du </a:t>
            </a:r>
            <a:r>
              <a:rPr lang="en-US" dirty="0" err="1"/>
              <a:t>texte</a:t>
            </a:r>
            <a:r>
              <a:rPr lang="en-US" dirty="0"/>
              <a:t> du masque</a:t>
            </a:r>
          </a:p>
          <a:p>
            <a:pPr lvl="1"/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249238" y="6324600"/>
            <a:ext cx="8666162" cy="158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fr-FR"/>
          </a:p>
        </p:txBody>
      </p:sp>
      <p:pic>
        <p:nvPicPr>
          <p:cNvPr id="7" name="Image 6" descr="Screen shot 2011-04-30 at 11.53.31 PM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1"/>
            <a:ext cx="9144000" cy="764088"/>
          </a:xfrm>
          <a:prstGeom prst="rect">
            <a:avLst/>
          </a:prstGeom>
        </p:spPr>
      </p:pic>
      <p:sp>
        <p:nvSpPr>
          <p:cNvPr id="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-142875"/>
            <a:ext cx="7239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0">
          <a:solidFill>
            <a:srgbClr val="0000FF"/>
          </a:solidFill>
          <a:latin typeface="Arial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>
              <a:lumMod val="75000"/>
            </a:schemeClr>
          </a:solidFill>
          <a:latin typeface="Arial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B00000"/>
          </a:solidFill>
          <a:latin typeface="Arial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4913D"/>
          </a:solidFill>
          <a:latin typeface="Arial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df"/><Relationship Id="rId6" Type="http://schemas.openxmlformats.org/officeDocument/2006/relationships/image" Target="../media/image37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3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7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6" Type="http://schemas.openxmlformats.org/officeDocument/2006/relationships/image" Target="../media/image59.png"/><Relationship Id="rId7" Type="http://schemas.openxmlformats.org/officeDocument/2006/relationships/image" Target="../media/image60.png"/><Relationship Id="rId8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63.png"/><Relationship Id="rId5" Type="http://schemas.openxmlformats.org/officeDocument/2006/relationships/image" Target="../media/image64.png"/><Relationship Id="rId6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png"/><Relationship Id="rId5" Type="http://schemas.openxmlformats.org/officeDocument/2006/relationships/image" Target="../media/image75.png"/><Relationship Id="rId6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png"/><Relationship Id="rId3" Type="http://schemas.openxmlformats.org/officeDocument/2006/relationships/image" Target="../media/image8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84.png"/><Relationship Id="rId5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4" Type="http://schemas.openxmlformats.org/officeDocument/2006/relationships/image" Target="../media/image89.png"/><Relationship Id="rId5" Type="http://schemas.openxmlformats.org/officeDocument/2006/relationships/image" Target="../media/image90.png"/><Relationship Id="rId6" Type="http://schemas.openxmlformats.org/officeDocument/2006/relationships/image" Target="../media/image91.png"/><Relationship Id="rId7" Type="http://schemas.openxmlformats.org/officeDocument/2006/relationships/image" Target="../media/image92.png"/><Relationship Id="rId8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4" Type="http://schemas.openxmlformats.org/officeDocument/2006/relationships/image" Target="../media/image96.png"/><Relationship Id="rId5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4" Type="http://schemas.openxmlformats.org/officeDocument/2006/relationships/image" Target="../media/image100.png"/><Relationship Id="rId5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2.png"/><Relationship Id="rId3" Type="http://schemas.openxmlformats.org/officeDocument/2006/relationships/image" Target="../media/image10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4" Type="http://schemas.openxmlformats.org/officeDocument/2006/relationships/image" Target="../media/image106.png"/><Relationship Id="rId5" Type="http://schemas.openxmlformats.org/officeDocument/2006/relationships/image" Target="../media/image107.png"/><Relationship Id="rId6" Type="http://schemas.openxmlformats.org/officeDocument/2006/relationships/image" Target="../media/image108.png"/><Relationship Id="rId7" Type="http://schemas.openxmlformats.org/officeDocument/2006/relationships/image" Target="../media/image109.png"/><Relationship Id="rId8" Type="http://schemas.openxmlformats.org/officeDocument/2006/relationships/image" Target="../media/image110.png"/><Relationship Id="rId9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4" Type="http://schemas.openxmlformats.org/officeDocument/2006/relationships/image" Target="../media/image113.png"/><Relationship Id="rId5" Type="http://schemas.openxmlformats.org/officeDocument/2006/relationships/hyperlink" Target="https://atlas.web.cern.ch/Atlas/GROUPS/PHYSICS/FastPerformancePlots/W2010/fig_01b.png" TargetMode="External"/><Relationship Id="rId6" Type="http://schemas.openxmlformats.org/officeDocument/2006/relationships/image" Target="../media/image114.png"/><Relationship Id="rId7" Type="http://schemas.openxmlformats.org/officeDocument/2006/relationships/image" Target="../media/image115.png"/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twiki.cern.ch/twiki/pub/CMSPublic/EWK-10-005/Zee_mass_Log_corrected.pdf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4" Type="http://schemas.openxmlformats.org/officeDocument/2006/relationships/image" Target="../media/image119.png"/><Relationship Id="rId5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7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21.png"/><Relationship Id="rId3" Type="http://schemas.openxmlformats.org/officeDocument/2006/relationships/image" Target="../media/image12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4" Type="http://schemas.openxmlformats.org/officeDocument/2006/relationships/image" Target="../media/image125.png"/><Relationship Id="rId5" Type="http://schemas.openxmlformats.org/officeDocument/2006/relationships/image" Target="../media/image126.png"/><Relationship Id="rId6" Type="http://schemas.openxmlformats.org/officeDocument/2006/relationships/image" Target="../media/image12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4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8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1.png"/><Relationship Id="rId3" Type="http://schemas.openxmlformats.org/officeDocument/2006/relationships/image" Target="../media/image132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3.png"/><Relationship Id="rId3" Type="http://schemas.openxmlformats.org/officeDocument/2006/relationships/image" Target="../media/image134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5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6.png"/><Relationship Id="rId3" Type="http://schemas.openxmlformats.org/officeDocument/2006/relationships/image" Target="../media/image137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4" Type="http://schemas.openxmlformats.org/officeDocument/2006/relationships/image" Target="../media/image141.png"/><Relationship Id="rId5" Type="http://schemas.openxmlformats.org/officeDocument/2006/relationships/image" Target="../media/image142.png"/><Relationship Id="rId6" Type="http://schemas.openxmlformats.org/officeDocument/2006/relationships/image" Target="../media/image14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9.png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2.pdf"/><Relationship Id="rId12" Type="http://schemas.openxmlformats.org/officeDocument/2006/relationships/image" Target="../media/image166.png"/><Relationship Id="rId13" Type="http://schemas.openxmlformats.org/officeDocument/2006/relationships/image" Target="../media/image13.png"/><Relationship Id="rId14" Type="http://schemas.openxmlformats.org/officeDocument/2006/relationships/image" Target="../media/image14.png"/><Relationship Id="rId15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3.xml"/><Relationship Id="rId4" Type="http://schemas.openxmlformats.org/officeDocument/2006/relationships/image" Target="../media/image8.png"/><Relationship Id="rId5" Type="http://schemas.openxmlformats.org/officeDocument/2006/relationships/image" Target="../media/image9.pdf"/><Relationship Id="rId6" Type="http://schemas.openxmlformats.org/officeDocument/2006/relationships/image" Target="../media/image10.png"/><Relationship Id="rId7" Type="http://schemas.openxmlformats.org/officeDocument/2006/relationships/image" Target="../media/image10.pdf"/><Relationship Id="rId8" Type="http://schemas.openxmlformats.org/officeDocument/2006/relationships/image" Target="../media/image12.png"/><Relationship Id="rId9" Type="http://schemas.openxmlformats.org/officeDocument/2006/relationships/image" Target="../media/image11.pdf"/><Relationship Id="rId10" Type="http://schemas.openxmlformats.org/officeDocument/2006/relationships/image" Target="../media/image149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4" Type="http://schemas.openxmlformats.org/officeDocument/2006/relationships/image" Target="../media/image146.png"/><Relationship Id="rId5" Type="http://schemas.openxmlformats.org/officeDocument/2006/relationships/image" Target="../media/image147.png"/><Relationship Id="rId6" Type="http://schemas.openxmlformats.org/officeDocument/2006/relationships/image" Target="../media/image1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4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4" Type="http://schemas.openxmlformats.org/officeDocument/2006/relationships/image" Target="../media/image151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9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4" Type="http://schemas.openxmlformats.org/officeDocument/2006/relationships/image" Target="../media/image154.png"/><Relationship Id="rId5" Type="http://schemas.openxmlformats.org/officeDocument/2006/relationships/image" Target="../media/image155.png"/><Relationship Id="rId6" Type="http://schemas.openxmlformats.org/officeDocument/2006/relationships/image" Target="../media/image15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2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7.png"/><Relationship Id="rId3" Type="http://schemas.openxmlformats.org/officeDocument/2006/relationships/image" Target="../media/image158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9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0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1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4" Type="http://schemas.openxmlformats.org/officeDocument/2006/relationships/image" Target="../media/image164.png"/><Relationship Id="rId5" Type="http://schemas.openxmlformats.org/officeDocument/2006/relationships/image" Target="../media/image16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df"/><Relationship Id="rId5" Type="http://schemas.openxmlformats.org/officeDocument/2006/relationships/image" Target="../media/image221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8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800"/>
          </a:p>
        </p:txBody>
      </p:sp>
      <p:pic>
        <p:nvPicPr>
          <p:cNvPr id="1843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38597" name="Text Box 5"/>
          <p:cNvSpPr txBox="1">
            <a:spLocks noChangeArrowheads="1"/>
          </p:cNvSpPr>
          <p:nvPr/>
        </p:nvSpPr>
        <p:spPr bwMode="auto">
          <a:xfrm>
            <a:off x="-152400" y="195264"/>
            <a:ext cx="92964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Experimental Particle Physics</a:t>
            </a:r>
          </a:p>
          <a:p>
            <a:pPr eaLnBrk="0" hangingPunct="0">
              <a:defRPr/>
            </a:pP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at the LHC: Standard Model   </a:t>
            </a:r>
          </a:p>
          <a:p>
            <a:pPr eaLnBrk="0" hangingPunct="0">
              <a:defRPr/>
            </a:pP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</a:t>
            </a:r>
          </a:p>
          <a:p>
            <a:pPr eaLnBrk="0" hangingPunct="0">
              <a:defRPr/>
            </a:pPr>
            <a:r>
              <a:rPr lang="en-GB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    </a:t>
            </a:r>
            <a:endParaRPr lang="en-US" sz="2400" b="1" dirty="0">
              <a:solidFill>
                <a:srgbClr val="FF3C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28600" y="1828800"/>
            <a:ext cx="3433302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sz="24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Albert De Roeck</a:t>
            </a:r>
          </a:p>
          <a:p>
            <a:pPr eaLnBrk="0" hangingPunct="0"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CERN, Geneva, Switzerland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Antwerp University Belgium</a:t>
            </a:r>
            <a:endParaRPr lang="en-US" sz="1600" dirty="0" smtClean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eaLnBrk="0" hangingPunct="0">
              <a:defRPr/>
            </a:pPr>
            <a:r>
              <a:rPr lang="en-US" sz="16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UC-Davis California </a:t>
            </a:r>
            <a:r>
              <a:rPr lang="en-US" sz="16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USA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IPPP, Durham </a:t>
            </a:r>
            <a:r>
              <a:rPr lang="en-US" sz="16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UK</a:t>
            </a:r>
          </a:p>
          <a:p>
            <a:pPr eaLnBrk="0" hangingPunct="0">
              <a:defRPr/>
            </a:pPr>
            <a:r>
              <a:rPr lang="en-US" sz="16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BUE, Cairo, Egypt</a:t>
            </a:r>
          </a:p>
          <a:p>
            <a:pPr eaLnBrk="0" hangingPunct="0">
              <a:defRPr/>
            </a:pPr>
            <a:endParaRPr lang="en-US" sz="2400" dirty="0" smtClean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eaLnBrk="0" hangingPunct="0">
              <a:defRPr/>
            </a:pPr>
            <a:r>
              <a:rPr lang="en-US" sz="2400" dirty="0" err="1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27</a:t>
            </a:r>
            <a:r>
              <a:rPr lang="en-US" sz="2400" baseline="30000" dirty="0" err="1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nd</a:t>
            </a:r>
            <a:r>
              <a:rPr lang="en-US" sz="24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October</a:t>
            </a:r>
            <a:r>
              <a:rPr lang="en-US" sz="24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  </a:t>
            </a:r>
            <a:r>
              <a:rPr lang="en-US" sz="24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2014</a:t>
            </a:r>
            <a:endParaRPr lang="en-US" sz="2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4800" y="54102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9" name="Image 8" descr="Screen Shot 2014-10-24 at 3.50.01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0" y="5791200"/>
            <a:ext cx="4432666" cy="598143"/>
          </a:xfrm>
          <a:prstGeom prst="rect">
            <a:avLst/>
          </a:prstGeom>
        </p:spPr>
      </p:pic>
      <p:pic>
        <p:nvPicPr>
          <p:cNvPr id="14" name="Image 13" descr="Screen Shot 2014-10-24 at 3.49.18 A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6532" y="5562600"/>
            <a:ext cx="2284268" cy="8798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-142875"/>
            <a:ext cx="7239000" cy="904875"/>
          </a:xfrm>
        </p:spPr>
        <p:txBody>
          <a:bodyPr/>
          <a:lstStyle/>
          <a:p>
            <a:r>
              <a:rPr lang="en-GB" dirty="0" smtClean="0"/>
              <a:t>QCD at Recent Colliders</a:t>
            </a:r>
            <a:endParaRPr lang="en-GB" dirty="0"/>
          </a:p>
        </p:txBody>
      </p:sp>
      <p:pic>
        <p:nvPicPr>
          <p:cNvPr id="6" name="Picture 7" descr="QCFFit1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7000" y="762000"/>
            <a:ext cx="2405343" cy="311549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10" name="Image 9" descr="Screen Shot 2013-05-08 at 11.20.18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4191000"/>
            <a:ext cx="2599879" cy="2667000"/>
          </a:xfrm>
          <a:prstGeom prst="rect">
            <a:avLst/>
          </a:prstGeom>
        </p:spPr>
      </p:pic>
      <p:pic>
        <p:nvPicPr>
          <p:cNvPr id="12" name="Espace réservé du contenu 4" descr="Screen Shot 2013-05-07 at 9.54.10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919666" y="3581400"/>
            <a:ext cx="3148134" cy="315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Espace réservé du contenu 4" descr="d12-107f14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5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6"/>
              <a:stretch>
                <a:fillRect/>
              </a:stretch>
            </p:blipFill>
          </mc:Fallback>
        </mc:AlternateContent>
        <p:spPr bwMode="auto">
          <a:xfrm>
            <a:off x="126028" y="779618"/>
            <a:ext cx="3226772" cy="3487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ZoneTexte 14"/>
          <p:cNvSpPr txBox="1"/>
          <p:nvPr/>
        </p:nvSpPr>
        <p:spPr>
          <a:xfrm>
            <a:off x="2819400" y="1066800"/>
            <a:ext cx="2927053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Precision measurements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of the proton structure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at </a:t>
            </a:r>
            <a:r>
              <a:rPr lang="en-GB" dirty="0" smtClean="0">
                <a:solidFill>
                  <a:srgbClr val="FF0000"/>
                </a:solidFill>
              </a:rPr>
              <a:t>HERA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3702347" y="2514600"/>
            <a:ext cx="2927053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Precision measurements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at the Z factory </a:t>
            </a:r>
            <a:r>
              <a:rPr lang="en-GB" dirty="0" smtClean="0">
                <a:solidFill>
                  <a:srgbClr val="FF0000"/>
                </a:solidFill>
              </a:rPr>
              <a:t>LEP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3962400" y="3505200"/>
            <a:ext cx="2311901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QCD studies at the </a:t>
            </a:r>
          </a:p>
          <a:p>
            <a:r>
              <a:rPr lang="en-GB" dirty="0" err="1" smtClean="0">
                <a:solidFill>
                  <a:srgbClr val="0000FF"/>
                </a:solidFill>
              </a:rPr>
              <a:t>hadron</a:t>
            </a:r>
            <a:r>
              <a:rPr lang="en-GB" dirty="0" smtClean="0">
                <a:solidFill>
                  <a:srgbClr val="0000FF"/>
                </a:solidFill>
              </a:rPr>
              <a:t> collider </a:t>
            </a:r>
          </a:p>
          <a:p>
            <a:r>
              <a:rPr lang="en-GB" dirty="0" err="1" smtClean="0">
                <a:solidFill>
                  <a:srgbClr val="FF0000"/>
                </a:solidFill>
              </a:rPr>
              <a:t>Tevatron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181998" y="5334000"/>
            <a:ext cx="1618602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Summary on </a:t>
            </a:r>
          </a:p>
          <a:p>
            <a:r>
              <a:rPr lang="en-GB" dirty="0" err="1" smtClean="0">
                <a:solidFill>
                  <a:srgbClr val="FF0000"/>
                </a:solidFill>
              </a:rPr>
              <a:t>α</a:t>
            </a:r>
            <a:r>
              <a:rPr lang="en-GB" baseline="-25000" dirty="0" err="1" smtClean="0">
                <a:solidFill>
                  <a:srgbClr val="FF0000"/>
                </a:solidFill>
              </a:rPr>
              <a:t>s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results</a:t>
            </a:r>
            <a:endParaRPr lang="en-GB" baseline="-25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-76200"/>
            <a:ext cx="8991600" cy="7620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Proton-proton collisions and </a:t>
            </a:r>
            <a:r>
              <a:rPr lang="en-US" sz="4000" dirty="0" err="1" smtClean="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PDFs</a:t>
            </a:r>
            <a:endParaRPr lang="en-US" sz="4000" dirty="0" smtClean="0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123950"/>
            <a:ext cx="7772400" cy="535305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400" smtClean="0">
              <a:solidFill>
                <a:srgbClr val="CC0000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eaLnBrk="1" hangingPunct="1"/>
            <a:endParaRPr lang="en-US" sz="2400" smtClean="0">
              <a:solidFill>
                <a:srgbClr val="CC0000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eaLnBrk="1" hangingPunct="1"/>
            <a:endParaRPr lang="en-US" sz="2400" smtClean="0">
              <a:solidFill>
                <a:srgbClr val="CC0000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eaLnBrk="1" hangingPunct="1"/>
            <a:endParaRPr lang="en-US" sz="2400" smtClean="0">
              <a:solidFill>
                <a:srgbClr val="CC0000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eaLnBrk="1" hangingPunct="1"/>
            <a:endParaRPr lang="en-US" sz="2400" smtClean="0">
              <a:solidFill>
                <a:srgbClr val="CC0000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eaLnBrk="1" hangingPunct="1">
              <a:buFontTx/>
              <a:buNone/>
            </a:pPr>
            <a:endParaRPr lang="en-US" sz="2400" smtClean="0">
              <a:solidFill>
                <a:srgbClr val="CC0000"/>
              </a:solidFill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65540" name="Picture 4" descr="F2vsQ2-pre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30316" y="3276600"/>
            <a:ext cx="2130669" cy="342900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</p:pic>
      <p:pic>
        <p:nvPicPr>
          <p:cNvPr id="65541" name="Picture 5" descr="PDF-pre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90646" y="1524000"/>
            <a:ext cx="2110154" cy="228600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</p:pic>
      <p:pic>
        <p:nvPicPr>
          <p:cNvPr id="65542" name="Picture 6"/>
          <p:cNvPicPr>
            <a:picLocks noChangeAspect="1" noChangeArrowheads="1"/>
          </p:cNvPicPr>
          <p:nvPr/>
        </p:nvPicPr>
        <p:blipFill>
          <a:blip r:embed="rId5"/>
          <a:srcRect l="1846" t="10188" r="51421" b="15131"/>
          <a:stretch>
            <a:fillRect/>
          </a:stretch>
        </p:blipFill>
        <p:spPr bwMode="auto">
          <a:xfrm>
            <a:off x="6537081" y="2438401"/>
            <a:ext cx="2536580" cy="267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3" name="AutoShape 7"/>
          <p:cNvSpPr>
            <a:spLocks noChangeArrowheads="1"/>
          </p:cNvSpPr>
          <p:nvPr/>
        </p:nvSpPr>
        <p:spPr bwMode="auto">
          <a:xfrm>
            <a:off x="4431323" y="3838576"/>
            <a:ext cx="786912" cy="73342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rgbClr val="FF0000"/>
          </a:solidFill>
          <a:ln w="476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5544" name="AutoShape 8"/>
          <p:cNvSpPr>
            <a:spLocks noChangeArrowheads="1"/>
          </p:cNvSpPr>
          <p:nvPr/>
        </p:nvSpPr>
        <p:spPr bwMode="auto">
          <a:xfrm rot="5400000">
            <a:off x="6929988" y="1631157"/>
            <a:ext cx="814387" cy="8001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FF0000"/>
          </a:solidFill>
          <a:ln w="476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5545" name="Text Box 9"/>
          <p:cNvSpPr txBox="1">
            <a:spLocks noChangeArrowheads="1"/>
          </p:cNvSpPr>
          <p:nvPr/>
        </p:nvSpPr>
        <p:spPr bwMode="auto">
          <a:xfrm>
            <a:off x="4724400" y="5105401"/>
            <a:ext cx="4445949" cy="1323439"/>
          </a:xfrm>
          <a:prstGeom prst="rect">
            <a:avLst/>
          </a:prstGeom>
          <a:solidFill>
            <a:schemeClr val="accent3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Arial" pitchFamily="-84" charset="0"/>
              </a:rPr>
              <a:t>Simple spread of existing </a:t>
            </a:r>
            <a:r>
              <a:rPr lang="en-US" dirty="0" err="1">
                <a:latin typeface="Arial" pitchFamily="-84" charset="0"/>
              </a:rPr>
              <a:t>PDFs</a:t>
            </a:r>
            <a:r>
              <a:rPr lang="en-US" dirty="0">
                <a:latin typeface="Arial" pitchFamily="-84" charset="0"/>
              </a:rPr>
              <a:t> gives</a:t>
            </a:r>
          </a:p>
          <a:p>
            <a:r>
              <a:rPr lang="en-US" dirty="0">
                <a:latin typeface="Arial" pitchFamily="-84" charset="0"/>
              </a:rPr>
              <a:t>up to 10% uncertainty on Higgs cross </a:t>
            </a:r>
          </a:p>
          <a:p>
            <a:r>
              <a:rPr lang="en-US" dirty="0">
                <a:latin typeface="Arial" pitchFamily="-84" charset="0"/>
              </a:rPr>
              <a:t>section. Possible gain ~ factor of 2</a:t>
            </a:r>
          </a:p>
          <a:p>
            <a:r>
              <a:rPr lang="en-US" dirty="0">
                <a:latin typeface="Arial" pitchFamily="-84" charset="0"/>
              </a:rPr>
              <a:t>with final HERA data </a:t>
            </a:r>
            <a:r>
              <a:rPr lang="en-US" dirty="0">
                <a:solidFill>
                  <a:srgbClr val="CC0000"/>
                </a:solidFill>
                <a:latin typeface="Arial" pitchFamily="-84" charset="0"/>
              </a:rPr>
              <a:t>(PDF4LHC</a:t>
            </a:r>
            <a:r>
              <a:rPr lang="en-US" dirty="0">
                <a:solidFill>
                  <a:srgbClr val="CC0000"/>
                </a:solidFill>
              </a:rPr>
              <a:t>)</a:t>
            </a:r>
            <a:endParaRPr lang="en-US" sz="1600" dirty="0">
              <a:solidFill>
                <a:srgbClr val="CC0000"/>
              </a:solidFill>
              <a:sym typeface="Symbol" pitchFamily="-84" charset="2"/>
            </a:endParaRPr>
          </a:p>
        </p:txBody>
      </p:sp>
      <p:pic>
        <p:nvPicPr>
          <p:cNvPr id="65546" name="Picture 3" descr="Picture 28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339" y="762000"/>
            <a:ext cx="3327889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7" name="ZoneTexte 12"/>
          <p:cNvSpPr txBox="1">
            <a:spLocks noChangeArrowheads="1"/>
          </p:cNvSpPr>
          <p:nvPr/>
        </p:nvSpPr>
        <p:spPr bwMode="auto">
          <a:xfrm>
            <a:off x="2949820" y="838201"/>
            <a:ext cx="6329302" cy="707886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>
                <a:latin typeface="Arial" pitchFamily="-84" charset="0"/>
              </a:rPr>
              <a:t>Parton Distribution Functions: the probability of finding </a:t>
            </a:r>
          </a:p>
          <a:p>
            <a:r>
              <a:rPr lang="fr-FR">
                <a:latin typeface="Arial" pitchFamily="-84" charset="0"/>
              </a:rPr>
              <a:t>a parton with momentum fraction x in the proton </a:t>
            </a:r>
          </a:p>
        </p:txBody>
      </p:sp>
      <p:sp>
        <p:nvSpPr>
          <p:cNvPr id="65548" name="ZoneTexte 13"/>
          <p:cNvSpPr txBox="1">
            <a:spLocks noChangeArrowheads="1"/>
          </p:cNvSpPr>
          <p:nvPr/>
        </p:nvSpPr>
        <p:spPr bwMode="auto">
          <a:xfrm>
            <a:off x="186105" y="4165600"/>
            <a:ext cx="2237512" cy="1015663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dirty="0">
                <a:latin typeface="Arial" pitchFamily="-84" charset="0"/>
              </a:rPr>
              <a:t>Structure function</a:t>
            </a:r>
          </a:p>
          <a:p>
            <a:r>
              <a:rPr lang="en-GB" dirty="0">
                <a:latin typeface="Arial" pitchFamily="-84" charset="0"/>
              </a:rPr>
              <a:t>measurements </a:t>
            </a:r>
            <a:r>
              <a:rPr lang="en-GB" dirty="0" err="1">
                <a:latin typeface="Arial" pitchFamily="-84" charset="0"/>
              </a:rPr>
              <a:t>eg</a:t>
            </a:r>
            <a:r>
              <a:rPr lang="en-GB" dirty="0">
                <a:latin typeface="Arial" pitchFamily="-84" charset="0"/>
              </a:rPr>
              <a:t> </a:t>
            </a:r>
          </a:p>
          <a:p>
            <a:r>
              <a:rPr lang="en-GB" dirty="0">
                <a:latin typeface="Arial" pitchFamily="-84" charset="0"/>
              </a:rPr>
              <a:t>from HERA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895600"/>
            <a:ext cx="7696200" cy="904875"/>
          </a:xfrm>
        </p:spPr>
        <p:txBody>
          <a:bodyPr/>
          <a:lstStyle/>
          <a:p>
            <a:r>
              <a:rPr lang="en-GB" dirty="0" smtClean="0"/>
              <a:t>Soft QCD Dynamics</a:t>
            </a:r>
            <a:br>
              <a:rPr lang="en-GB" dirty="0" smtClean="0"/>
            </a:b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152400" y="-152400"/>
            <a:ext cx="89916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Understanding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Soft Collisions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9" name="Picture 2" descr="Untitled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62880" y="4191000"/>
            <a:ext cx="7915965" cy="2667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" name="TextBox 5"/>
          <p:cNvSpPr txBox="1">
            <a:spLocks noChangeArrowheads="1"/>
          </p:cNvSpPr>
          <p:nvPr/>
        </p:nvSpPr>
        <p:spPr bwMode="auto">
          <a:xfrm>
            <a:off x="2771800" y="4309646"/>
            <a:ext cx="6245144" cy="369332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effectLst/>
                <a:latin typeface="Arial"/>
                <a:sym typeface="Wingdings"/>
              </a:rPr>
              <a:t>Z </a:t>
            </a:r>
            <a:r>
              <a:rPr lang="en-US" sz="1800" dirty="0" err="1" smtClean="0">
                <a:effectLst/>
                <a:latin typeface="Arial"/>
                <a:ea typeface="Lucida Grande"/>
                <a:cs typeface="Lucida Grande"/>
                <a:sym typeface="Wingdings"/>
              </a:rPr>
              <a:t>μμ</a:t>
            </a:r>
            <a:r>
              <a:rPr lang="en-US" sz="1800" dirty="0" smtClean="0">
                <a:effectLst/>
                <a:latin typeface="Arial"/>
                <a:sym typeface="Wingdings"/>
              </a:rPr>
              <a:t> event from 2012 data with 25 reconstructed vertices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3691" y="4549914"/>
            <a:ext cx="2556234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Pile-up 2012!!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Much more in 2015+</a:t>
            </a:r>
          </a:p>
          <a:p>
            <a:endParaRPr lang="en-GB" dirty="0"/>
          </a:p>
        </p:txBody>
      </p:sp>
      <p:sp>
        <p:nvSpPr>
          <p:cNvPr id="23" name="TextBox 5"/>
          <p:cNvSpPr txBox="1">
            <a:spLocks noChangeArrowheads="1"/>
          </p:cNvSpPr>
          <p:nvPr/>
        </p:nvSpPr>
        <p:spPr bwMode="auto">
          <a:xfrm>
            <a:off x="1371600" y="5641503"/>
            <a:ext cx="881897" cy="369332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dirty="0" smtClean="0">
                <a:effectLst/>
                <a:latin typeface="Arial"/>
                <a:sym typeface="Wingdings"/>
              </a:rPr>
              <a:t>Z </a:t>
            </a:r>
            <a:r>
              <a:rPr lang="en-US" sz="1800" dirty="0" err="1" smtClean="0">
                <a:effectLst/>
                <a:latin typeface="Arial"/>
                <a:ea typeface="Lucida Grande"/>
                <a:cs typeface="Lucida Grande"/>
                <a:sym typeface="Wingdings"/>
              </a:rPr>
              <a:t>μμ</a:t>
            </a:r>
            <a:endParaRPr lang="en-US" sz="1800" dirty="0" smtClean="0">
              <a:effectLst/>
              <a:latin typeface="Arial"/>
              <a:sym typeface="Wingdings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28600" y="2057400"/>
            <a:ext cx="2618643" cy="838200"/>
            <a:chOff x="192" y="3216"/>
            <a:chExt cx="1488" cy="442"/>
          </a:xfrm>
          <a:solidFill>
            <a:schemeClr val="tx2"/>
          </a:solidFill>
        </p:grpSpPr>
        <p:sp>
          <p:nvSpPr>
            <p:cNvPr id="26" name="Line 4"/>
            <p:cNvSpPr>
              <a:spLocks noChangeShapeType="1"/>
            </p:cNvSpPr>
            <p:nvPr/>
          </p:nvSpPr>
          <p:spPr bwMode="auto">
            <a:xfrm>
              <a:off x="672" y="3312"/>
              <a:ext cx="480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AutoShape 5"/>
            <p:cNvSpPr>
              <a:spLocks noChangeAspect="1" noChangeArrowheads="1"/>
            </p:cNvSpPr>
            <p:nvPr/>
          </p:nvSpPr>
          <p:spPr bwMode="auto">
            <a:xfrm>
              <a:off x="480" y="3216"/>
              <a:ext cx="202" cy="202"/>
            </a:xfrm>
            <a:prstGeom prst="flowChartConnector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Line 6"/>
            <p:cNvSpPr>
              <a:spLocks noChangeShapeType="1"/>
            </p:cNvSpPr>
            <p:nvPr/>
          </p:nvSpPr>
          <p:spPr bwMode="auto">
            <a:xfrm flipH="1">
              <a:off x="192" y="3312"/>
              <a:ext cx="288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Line 7"/>
            <p:cNvSpPr>
              <a:spLocks noChangeShapeType="1"/>
            </p:cNvSpPr>
            <p:nvPr/>
          </p:nvSpPr>
          <p:spPr bwMode="auto">
            <a:xfrm flipH="1">
              <a:off x="720" y="3552"/>
              <a:ext cx="480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AutoShape 8"/>
            <p:cNvSpPr>
              <a:spLocks noChangeAspect="1" noChangeArrowheads="1"/>
            </p:cNvSpPr>
            <p:nvPr/>
          </p:nvSpPr>
          <p:spPr bwMode="auto">
            <a:xfrm>
              <a:off x="1200" y="3456"/>
              <a:ext cx="202" cy="202"/>
            </a:xfrm>
            <a:prstGeom prst="flowChartConnector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Line 9"/>
            <p:cNvSpPr>
              <a:spLocks noChangeShapeType="1"/>
            </p:cNvSpPr>
            <p:nvPr/>
          </p:nvSpPr>
          <p:spPr bwMode="auto">
            <a:xfrm flipH="1">
              <a:off x="1392" y="3552"/>
              <a:ext cx="288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3124200" y="1905000"/>
            <a:ext cx="3048000" cy="990600"/>
            <a:chOff x="2256" y="2585"/>
            <a:chExt cx="1728" cy="336"/>
          </a:xfrm>
          <a:solidFill>
            <a:srgbClr val="FF0000"/>
          </a:solidFill>
        </p:grpSpPr>
        <p:sp>
          <p:nvSpPr>
            <p:cNvPr id="33" name="Line 11"/>
            <p:cNvSpPr>
              <a:spLocks noChangeShapeType="1"/>
            </p:cNvSpPr>
            <p:nvPr/>
          </p:nvSpPr>
          <p:spPr bwMode="auto">
            <a:xfrm>
              <a:off x="2256" y="2777"/>
              <a:ext cx="1728" cy="0"/>
            </a:xfrm>
            <a:prstGeom prst="line">
              <a:avLst/>
            </a:prstGeom>
            <a:grp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AutoShape 12"/>
            <p:cNvSpPr>
              <a:spLocks noChangeAspect="1" noChangeArrowheads="1"/>
            </p:cNvSpPr>
            <p:nvPr/>
          </p:nvSpPr>
          <p:spPr bwMode="auto">
            <a:xfrm>
              <a:off x="3024" y="2758"/>
              <a:ext cx="29" cy="29"/>
            </a:xfrm>
            <a:prstGeom prst="flowChartConnector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Line 13"/>
            <p:cNvSpPr>
              <a:spLocks noChangeShapeType="1"/>
            </p:cNvSpPr>
            <p:nvPr/>
          </p:nvSpPr>
          <p:spPr bwMode="auto">
            <a:xfrm flipV="1">
              <a:off x="3072" y="2681"/>
              <a:ext cx="912" cy="96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Line 14"/>
            <p:cNvSpPr>
              <a:spLocks noChangeShapeType="1"/>
            </p:cNvSpPr>
            <p:nvPr/>
          </p:nvSpPr>
          <p:spPr bwMode="auto">
            <a:xfrm>
              <a:off x="3072" y="2777"/>
              <a:ext cx="912" cy="96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Line 15"/>
            <p:cNvSpPr>
              <a:spLocks noChangeShapeType="1"/>
            </p:cNvSpPr>
            <p:nvPr/>
          </p:nvSpPr>
          <p:spPr bwMode="auto">
            <a:xfrm flipV="1">
              <a:off x="3072" y="2633"/>
              <a:ext cx="480" cy="14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Line 16"/>
            <p:cNvSpPr>
              <a:spLocks noChangeShapeType="1"/>
            </p:cNvSpPr>
            <p:nvPr/>
          </p:nvSpPr>
          <p:spPr bwMode="auto">
            <a:xfrm flipV="1">
              <a:off x="3024" y="2585"/>
              <a:ext cx="240" cy="192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Line 17"/>
            <p:cNvSpPr>
              <a:spLocks noChangeShapeType="1"/>
            </p:cNvSpPr>
            <p:nvPr/>
          </p:nvSpPr>
          <p:spPr bwMode="auto">
            <a:xfrm>
              <a:off x="3024" y="2777"/>
              <a:ext cx="192" cy="96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Line 18"/>
            <p:cNvSpPr>
              <a:spLocks noChangeShapeType="1"/>
            </p:cNvSpPr>
            <p:nvPr/>
          </p:nvSpPr>
          <p:spPr bwMode="auto">
            <a:xfrm>
              <a:off x="2400" y="2633"/>
              <a:ext cx="672" cy="14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Line 19"/>
            <p:cNvSpPr>
              <a:spLocks noChangeShapeType="1"/>
            </p:cNvSpPr>
            <p:nvPr/>
          </p:nvSpPr>
          <p:spPr bwMode="auto">
            <a:xfrm flipV="1">
              <a:off x="2400" y="2777"/>
              <a:ext cx="624" cy="14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Line 20"/>
            <p:cNvSpPr>
              <a:spLocks noChangeShapeType="1"/>
            </p:cNvSpPr>
            <p:nvPr/>
          </p:nvSpPr>
          <p:spPr bwMode="auto">
            <a:xfrm>
              <a:off x="2400" y="2729"/>
              <a:ext cx="576" cy="48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Line 21"/>
            <p:cNvSpPr>
              <a:spLocks noChangeShapeType="1"/>
            </p:cNvSpPr>
            <p:nvPr/>
          </p:nvSpPr>
          <p:spPr bwMode="auto">
            <a:xfrm flipV="1">
              <a:off x="2400" y="2777"/>
              <a:ext cx="576" cy="96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Line 22"/>
            <p:cNvSpPr>
              <a:spLocks noChangeShapeType="1"/>
            </p:cNvSpPr>
            <p:nvPr/>
          </p:nvSpPr>
          <p:spPr bwMode="auto">
            <a:xfrm flipH="1" flipV="1">
              <a:off x="2928" y="2633"/>
              <a:ext cx="96" cy="14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Line 23"/>
            <p:cNvSpPr>
              <a:spLocks noChangeShapeType="1"/>
            </p:cNvSpPr>
            <p:nvPr/>
          </p:nvSpPr>
          <p:spPr bwMode="auto">
            <a:xfrm flipV="1">
              <a:off x="3024" y="2729"/>
              <a:ext cx="0" cy="48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Line 24"/>
            <p:cNvSpPr>
              <a:spLocks noChangeShapeType="1"/>
            </p:cNvSpPr>
            <p:nvPr/>
          </p:nvSpPr>
          <p:spPr bwMode="auto">
            <a:xfrm flipV="1">
              <a:off x="3120" y="2633"/>
              <a:ext cx="672" cy="14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Line 25"/>
            <p:cNvSpPr>
              <a:spLocks noChangeShapeType="1"/>
            </p:cNvSpPr>
            <p:nvPr/>
          </p:nvSpPr>
          <p:spPr bwMode="auto">
            <a:xfrm>
              <a:off x="3072" y="2777"/>
              <a:ext cx="672" cy="14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Line 26"/>
            <p:cNvSpPr>
              <a:spLocks noChangeShapeType="1"/>
            </p:cNvSpPr>
            <p:nvPr/>
          </p:nvSpPr>
          <p:spPr bwMode="auto">
            <a:xfrm>
              <a:off x="3168" y="2777"/>
              <a:ext cx="816" cy="48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Line 27"/>
            <p:cNvSpPr>
              <a:spLocks noChangeShapeType="1"/>
            </p:cNvSpPr>
            <p:nvPr/>
          </p:nvSpPr>
          <p:spPr bwMode="auto">
            <a:xfrm flipH="1" flipV="1">
              <a:off x="2304" y="2681"/>
              <a:ext cx="720" cy="96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Line 28"/>
            <p:cNvSpPr>
              <a:spLocks noChangeShapeType="1"/>
            </p:cNvSpPr>
            <p:nvPr/>
          </p:nvSpPr>
          <p:spPr bwMode="auto">
            <a:xfrm flipH="1">
              <a:off x="2352" y="2777"/>
              <a:ext cx="672" cy="48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Line 29"/>
            <p:cNvSpPr>
              <a:spLocks noChangeShapeType="1"/>
            </p:cNvSpPr>
            <p:nvPr/>
          </p:nvSpPr>
          <p:spPr bwMode="auto">
            <a:xfrm>
              <a:off x="3024" y="2777"/>
              <a:ext cx="0" cy="96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" name="Line 30"/>
            <p:cNvSpPr>
              <a:spLocks noChangeShapeType="1"/>
            </p:cNvSpPr>
            <p:nvPr/>
          </p:nvSpPr>
          <p:spPr bwMode="auto">
            <a:xfrm flipH="1">
              <a:off x="2928" y="2777"/>
              <a:ext cx="96" cy="96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3" name="Line 31"/>
            <p:cNvSpPr>
              <a:spLocks noChangeShapeType="1"/>
            </p:cNvSpPr>
            <p:nvPr/>
          </p:nvSpPr>
          <p:spPr bwMode="auto">
            <a:xfrm flipV="1">
              <a:off x="3024" y="2633"/>
              <a:ext cx="48" cy="14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4" name="AutoShape 32"/>
            <p:cNvSpPr>
              <a:spLocks noChangeAspect="1" noChangeArrowheads="1"/>
            </p:cNvSpPr>
            <p:nvPr/>
          </p:nvSpPr>
          <p:spPr bwMode="auto">
            <a:xfrm>
              <a:off x="2988" y="2701"/>
              <a:ext cx="127" cy="127"/>
            </a:xfrm>
            <a:prstGeom prst="irregularSeal2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55" name="ZoneTexte 54"/>
          <p:cNvSpPr txBox="1"/>
          <p:nvPr/>
        </p:nvSpPr>
        <p:spPr>
          <a:xfrm>
            <a:off x="76200" y="914400"/>
            <a:ext cx="9091476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Most collisions at the LHC do not involve a hard scattering scale: these are so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called </a:t>
            </a:r>
            <a:r>
              <a:rPr lang="en-GB" dirty="0" smtClean="0">
                <a:solidFill>
                  <a:srgbClr val="FF0000"/>
                </a:solidFill>
              </a:rPr>
              <a:t>soft collisions</a:t>
            </a:r>
            <a:r>
              <a:rPr lang="en-GB" dirty="0" smtClean="0">
                <a:solidFill>
                  <a:srgbClr val="0000FF"/>
                </a:solidFill>
              </a:rPr>
              <a:t>. They make up most of a “minimum bias” event sample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56" name="ZoneTexte 55"/>
          <p:cNvSpPr txBox="1"/>
          <p:nvPr/>
        </p:nvSpPr>
        <p:spPr>
          <a:xfrm>
            <a:off x="1" y="3181290"/>
            <a:ext cx="6553200" cy="707886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Detailed</a:t>
            </a:r>
            <a:r>
              <a:rPr lang="en-GB" dirty="0" smtClean="0">
                <a:solidFill>
                  <a:srgbClr val="0000FF"/>
                </a:solidFill>
              </a:rPr>
              <a:t> studies of multi-particle production in pp 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Monte</a:t>
            </a:r>
            <a:r>
              <a:rPr lang="en-GB" dirty="0" smtClean="0">
                <a:solidFill>
                  <a:srgbClr val="0000FF"/>
                </a:solidFill>
              </a:rPr>
              <a:t> Carlos tunes, </a:t>
            </a:r>
            <a:r>
              <a:rPr lang="en-GB" dirty="0" err="1" smtClean="0">
                <a:solidFill>
                  <a:srgbClr val="0000FF"/>
                </a:solidFill>
              </a:rPr>
              <a:t>eg</a:t>
            </a:r>
            <a:r>
              <a:rPr lang="en-GB" dirty="0" smtClean="0">
                <a:solidFill>
                  <a:srgbClr val="0000FF"/>
                </a:solidFill>
              </a:rPr>
              <a:t> for describing the pile-up </a:t>
            </a:r>
          </a:p>
          <a:p>
            <a:endParaRPr lang="en-GB" dirty="0"/>
          </a:p>
        </p:txBody>
      </p:sp>
      <p:pic>
        <p:nvPicPr>
          <p:cNvPr id="5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1600200"/>
            <a:ext cx="2667000" cy="25908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re 1"/>
          <p:cNvSpPr>
            <a:spLocks noGrp="1"/>
          </p:cNvSpPr>
          <p:nvPr>
            <p:ph type="title"/>
          </p:nvPr>
        </p:nvSpPr>
        <p:spPr>
          <a:xfrm>
            <a:off x="187569" y="-76200"/>
            <a:ext cx="8575431" cy="838200"/>
          </a:xfrm>
        </p:spPr>
        <p:txBody>
          <a:bodyPr/>
          <a:lstStyle/>
          <a:p>
            <a:r>
              <a:rPr lang="fr-FR" sz="4000" dirty="0" smtClean="0">
                <a:solidFill>
                  <a:srgbClr val="0000FF"/>
                </a:solidFill>
                <a:latin typeface="Arial" charset="0"/>
              </a:rPr>
              <a:t>Event Types and </a:t>
            </a:r>
            <a:r>
              <a:rPr lang="fr-FR" dirty="0" err="1" smtClean="0">
                <a:latin typeface="Arial" charset="0"/>
              </a:rPr>
              <a:t>U</a:t>
            </a:r>
            <a:r>
              <a:rPr lang="fr-FR" sz="4000" dirty="0" err="1" smtClean="0">
                <a:solidFill>
                  <a:srgbClr val="0000FF"/>
                </a:solidFill>
                <a:latin typeface="Arial" charset="0"/>
              </a:rPr>
              <a:t>nderlying</a:t>
            </a:r>
            <a:r>
              <a:rPr lang="fr-FR" sz="4000" dirty="0" smtClean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fr-FR" dirty="0" smtClean="0">
                <a:latin typeface="Arial" charset="0"/>
              </a:rPr>
              <a:t>E</a:t>
            </a:r>
            <a:r>
              <a:rPr lang="fr-FR" sz="4000" dirty="0" smtClean="0">
                <a:solidFill>
                  <a:srgbClr val="0000FF"/>
                </a:solidFill>
                <a:latin typeface="Arial" charset="0"/>
              </a:rPr>
              <a:t>vent</a:t>
            </a:r>
          </a:p>
        </p:txBody>
      </p:sp>
      <p:sp>
        <p:nvSpPr>
          <p:cNvPr id="78854" name="ZoneTexte 5"/>
          <p:cNvSpPr txBox="1">
            <a:spLocks noChangeArrowheads="1"/>
          </p:cNvSpPr>
          <p:nvPr/>
        </p:nvSpPr>
        <p:spPr bwMode="auto">
          <a:xfrm>
            <a:off x="1241345" y="6091535"/>
            <a:ext cx="6531055" cy="461665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sz="2400" dirty="0" smtClean="0">
                <a:solidFill>
                  <a:srgbClr val="0000FF"/>
                </a:solidFill>
                <a:latin typeface="Arial" charset="0"/>
              </a:rPr>
              <a:t>…</a:t>
            </a:r>
            <a:r>
              <a:rPr lang="en-GB" sz="2400" dirty="0" smtClean="0">
                <a:solidFill>
                  <a:srgbClr val="0000FF"/>
                </a:solidFill>
                <a:latin typeface="Arial" charset="0"/>
              </a:rPr>
              <a:t>Not always easy to classify individual events </a:t>
            </a:r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pic>
        <p:nvPicPr>
          <p:cNvPr id="11" name="Image 10" descr="Screen Shot 2013-05-11 at 12.35.5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0"/>
            <a:ext cx="7924800" cy="4771707"/>
          </a:xfrm>
          <a:prstGeom prst="rect">
            <a:avLst/>
          </a:prstGeom>
        </p:spPr>
      </p:pic>
      <p:sp>
        <p:nvSpPr>
          <p:cNvPr id="12" name="ZoneTexte 7"/>
          <p:cNvSpPr txBox="1">
            <a:spLocks noChangeArrowheads="1"/>
          </p:cNvSpPr>
          <p:nvPr/>
        </p:nvSpPr>
        <p:spPr bwMode="auto">
          <a:xfrm>
            <a:off x="6858000" y="1800761"/>
            <a:ext cx="2293366" cy="132343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fr-FR" dirty="0" err="1" smtClean="0">
                <a:solidFill>
                  <a:srgbClr val="0000FF"/>
                </a:solidFill>
                <a:latin typeface="Arial" charset="0"/>
              </a:rPr>
              <a:t>Elastic</a:t>
            </a:r>
            <a:r>
              <a:rPr lang="fr-FR" dirty="0" smtClean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fr-FR" dirty="0" err="1" smtClean="0">
                <a:solidFill>
                  <a:srgbClr val="0000FF"/>
                </a:solidFill>
                <a:latin typeface="Arial" charset="0"/>
              </a:rPr>
              <a:t>Scattering</a:t>
            </a:r>
            <a:endParaRPr lang="fr-FR" dirty="0" smtClean="0">
              <a:solidFill>
                <a:srgbClr val="0000FF"/>
              </a:solidFill>
              <a:latin typeface="Arial" charset="0"/>
            </a:endParaRPr>
          </a:p>
          <a:p>
            <a:r>
              <a:rPr lang="fr-FR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fr-FR" dirty="0" err="1" smtClean="0">
                <a:solidFill>
                  <a:srgbClr val="0000FF"/>
                </a:solidFill>
                <a:latin typeface="Arial" charset="0"/>
              </a:rPr>
              <a:t>Single</a:t>
            </a:r>
            <a:r>
              <a:rPr lang="fr-FR" dirty="0" smtClean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fr-FR" dirty="0">
                <a:solidFill>
                  <a:srgbClr val="0000FF"/>
                </a:solidFill>
                <a:latin typeface="Arial" charset="0"/>
              </a:rPr>
              <a:t>diffraction</a:t>
            </a:r>
            <a:endParaRPr lang="fr-FR" dirty="0" smtClean="0">
              <a:solidFill>
                <a:srgbClr val="0000FF"/>
              </a:solidFill>
              <a:latin typeface="Arial" charset="0"/>
            </a:endParaRPr>
          </a:p>
          <a:p>
            <a:r>
              <a:rPr lang="fr-FR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fr-FR" dirty="0" err="1" smtClean="0">
                <a:solidFill>
                  <a:srgbClr val="0000FF"/>
                </a:solidFill>
                <a:latin typeface="Arial" charset="0"/>
              </a:rPr>
              <a:t>Double</a:t>
            </a:r>
            <a:r>
              <a:rPr lang="fr-FR" dirty="0" smtClean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fr-FR" dirty="0">
                <a:solidFill>
                  <a:srgbClr val="0000FF"/>
                </a:solidFill>
                <a:latin typeface="Arial" charset="0"/>
              </a:rPr>
              <a:t>diffraction</a:t>
            </a:r>
            <a:endParaRPr lang="fr-FR" dirty="0" smtClean="0">
              <a:solidFill>
                <a:srgbClr val="0000FF"/>
              </a:solidFill>
              <a:latin typeface="Arial" charset="0"/>
            </a:endParaRPr>
          </a:p>
          <a:p>
            <a:r>
              <a:rPr lang="fr-FR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fr-FR" dirty="0" err="1" smtClean="0">
                <a:solidFill>
                  <a:srgbClr val="0000FF"/>
                </a:solidFill>
                <a:latin typeface="Arial" charset="0"/>
              </a:rPr>
              <a:t>Non</a:t>
            </a:r>
            <a:r>
              <a:rPr lang="fr-FR" dirty="0" err="1">
                <a:solidFill>
                  <a:srgbClr val="0000FF"/>
                </a:solidFill>
                <a:latin typeface="Arial" charset="0"/>
              </a:rPr>
              <a:t>-diffraction</a:t>
            </a:r>
            <a:endParaRPr lang="fr-FR" dirty="0">
              <a:solidFill>
                <a:srgbClr val="0000FF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-142875"/>
            <a:ext cx="7239000" cy="904875"/>
          </a:xfrm>
        </p:spPr>
        <p:txBody>
          <a:bodyPr/>
          <a:lstStyle/>
          <a:p>
            <a:r>
              <a:rPr lang="en-GB" dirty="0" smtClean="0"/>
              <a:t>CMS + TOTEM</a:t>
            </a:r>
            <a:endParaRPr lang="en-GB" dirty="0"/>
          </a:p>
        </p:txBody>
      </p:sp>
      <p:pic>
        <p:nvPicPr>
          <p:cNvPr id="6" name="Espace réservé du contenu 5" descr="Screen Shot 2014-08-31 at 1.11.02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69926" y="2247783"/>
            <a:ext cx="5004147" cy="3353033"/>
          </a:xfr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5" name="Picture 4" descr="Picture 356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847724"/>
            <a:ext cx="7881452" cy="5934076"/>
          </a:xfrm>
          <a:prstGeom prst="rect">
            <a:avLst/>
          </a:prstGeom>
          <a:noFill/>
        </p:spPr>
      </p:pic>
      <p:pic>
        <p:nvPicPr>
          <p:cNvPr id="7" name="Image 6" descr="Screen Shot 2014-08-31 at 1.11.0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1447800"/>
            <a:ext cx="2843067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077200" cy="904875"/>
          </a:xfrm>
        </p:spPr>
        <p:txBody>
          <a:bodyPr/>
          <a:lstStyle/>
          <a:p>
            <a:r>
              <a:rPr lang="en-GB" dirty="0" smtClean="0"/>
              <a:t>Elastic/Total pp Cross Section</a:t>
            </a:r>
            <a:endParaRPr lang="en-GB" dirty="0"/>
          </a:p>
        </p:txBody>
      </p:sp>
      <p:pic>
        <p:nvPicPr>
          <p:cNvPr id="5" name="Espace réservé du contenu 4" descr="Screen Shot 2013-02-02 at 4.33.23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85107" y="1524000"/>
            <a:ext cx="4711293" cy="3124200"/>
          </a:xfrm>
        </p:spPr>
      </p:pic>
      <p:sp>
        <p:nvSpPr>
          <p:cNvPr id="6" name="ZoneTexte 5"/>
          <p:cNvSpPr txBox="1"/>
          <p:nvPr/>
        </p:nvSpPr>
        <p:spPr>
          <a:xfrm>
            <a:off x="76200" y="5924490"/>
            <a:ext cx="9067800" cy="4001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Future: </a:t>
            </a:r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High</a:t>
            </a:r>
            <a:r>
              <a:rPr lang="en-GB" dirty="0" smtClean="0">
                <a:solidFill>
                  <a:srgbClr val="0000FF"/>
                </a:solidFill>
              </a:rPr>
              <a:t> beta measurements for Coulomb-Nuclear interference, ALFA</a:t>
            </a:r>
          </a:p>
          <a:p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7" name="Image 6" descr="Screen Shot 2013-02-02 at 4.39.4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4868694"/>
            <a:ext cx="2667000" cy="465306"/>
          </a:xfrm>
          <a:prstGeom prst="rect">
            <a:avLst/>
          </a:prstGeom>
          <a:ln w="34925">
            <a:solidFill>
              <a:srgbClr val="FF0000"/>
            </a:solidFill>
          </a:ln>
        </p:spPr>
      </p:pic>
      <p:pic>
        <p:nvPicPr>
          <p:cNvPr id="8" name="Image 7" descr="Screen Shot 2013-02-02 at 4.39.52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1400" y="4648200"/>
            <a:ext cx="1562100" cy="1112729"/>
          </a:xfrm>
          <a:prstGeom prst="rect">
            <a:avLst/>
          </a:prstGeom>
        </p:spPr>
      </p:pic>
      <p:pic>
        <p:nvPicPr>
          <p:cNvPr id="9" name="Image 8" descr="Screen Shot 2013-02-02 at 4.40.04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4683166"/>
            <a:ext cx="2362200" cy="879434"/>
          </a:xfrm>
          <a:prstGeom prst="rect">
            <a:avLst/>
          </a:prstGeom>
        </p:spPr>
      </p:pic>
      <p:pic>
        <p:nvPicPr>
          <p:cNvPr id="10" name="Espace réservé du contenu 4" descr="Screen Shot 2013-02-02 at 4.32.57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15030" y="1524000"/>
            <a:ext cx="455697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685800" y="4953000"/>
            <a:ext cx="184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2971800" y="4924425"/>
            <a:ext cx="467457" cy="333375"/>
          </a:xfrm>
          <a:prstGeom prst="rightArrow">
            <a:avLst>
              <a:gd name="adj1" fmla="val 50000"/>
              <a:gd name="adj2" fmla="val 50357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" name="AutoShape 8"/>
          <p:cNvSpPr>
            <a:spLocks noChangeArrowheads="1"/>
          </p:cNvSpPr>
          <p:nvPr/>
        </p:nvSpPr>
        <p:spPr bwMode="auto">
          <a:xfrm>
            <a:off x="6781800" y="4924425"/>
            <a:ext cx="467457" cy="333375"/>
          </a:xfrm>
          <a:prstGeom prst="rightArrow">
            <a:avLst>
              <a:gd name="adj1" fmla="val 50000"/>
              <a:gd name="adj2" fmla="val 50357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6" name="Image 15" descr="Screen Shot 2013-05-09 at 11.14.35 A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14800" y="2667000"/>
            <a:ext cx="1066800" cy="941295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1752600" y="838200"/>
            <a:ext cx="5106636" cy="707886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TOTEM = Roman Pots + Forward Detectors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TOTEM    uses the same IP as CMS (IP5)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7010400" y="1261646"/>
            <a:ext cx="2208557" cy="338554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dirty="0" smtClean="0"/>
              <a:t>EPL 101 21004 (2003)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Alfa result</a:t>
            </a:r>
            <a:endParaRPr lang="en-GB" dirty="0"/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077200" cy="904875"/>
          </a:xfrm>
        </p:spPr>
        <p:txBody>
          <a:bodyPr/>
          <a:lstStyle/>
          <a:p>
            <a:r>
              <a:rPr lang="en-GB" dirty="0" smtClean="0"/>
              <a:t>Elastic/Total pp Cross Section</a:t>
            </a:r>
            <a:endParaRPr lang="en-GB" dirty="0"/>
          </a:p>
        </p:txBody>
      </p:sp>
      <p:pic>
        <p:nvPicPr>
          <p:cNvPr id="5" name="Image 4" descr="Screen Shot 2014-08-28 at 4.33.05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32687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Alfa result</a:t>
            </a:r>
            <a:endParaRPr lang="en-GB" dirty="0"/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077200" cy="904875"/>
          </a:xfrm>
        </p:spPr>
        <p:txBody>
          <a:bodyPr/>
          <a:lstStyle/>
          <a:p>
            <a:r>
              <a:rPr lang="en-GB" dirty="0" smtClean="0"/>
              <a:t>Elastic/Total pp Cross Section</a:t>
            </a:r>
            <a:endParaRPr lang="en-GB" dirty="0"/>
          </a:p>
        </p:txBody>
      </p:sp>
      <p:pic>
        <p:nvPicPr>
          <p:cNvPr id="5" name="Image 4" descr="Screen Shot 2014-08-28 at 4.33.2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4682"/>
            <a:ext cx="9144000" cy="5488636"/>
          </a:xfrm>
          <a:prstGeom prst="rect">
            <a:avLst/>
          </a:prstGeom>
        </p:spPr>
      </p:pic>
      <p:pic>
        <p:nvPicPr>
          <p:cNvPr id="6" name="Image 5" descr="Screen Shot 2014-08-28 at 4.33.5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5834657"/>
            <a:ext cx="5562600" cy="1023343"/>
          </a:xfrm>
          <a:prstGeom prst="rect">
            <a:avLst/>
          </a:prstGeom>
        </p:spPr>
      </p:pic>
      <p:pic>
        <p:nvPicPr>
          <p:cNvPr id="8" name="Image 7" descr="Screen Shot 2014-08-31 at 2.23.18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38200"/>
            <a:ext cx="4967912" cy="3543092"/>
          </a:xfrm>
          <a:prstGeom prst="rect">
            <a:avLst/>
          </a:prstGeom>
        </p:spPr>
      </p:pic>
      <p:pic>
        <p:nvPicPr>
          <p:cNvPr id="9" name="Image 8" descr="Screen Shot 2014-08-31 at 2.24.09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928353"/>
            <a:ext cx="4408116" cy="3338847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152400" y="4114800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 smtClean="0"/>
              <a:t>arXiv:1408.5778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-152400"/>
            <a:ext cx="7239000" cy="904875"/>
          </a:xfrm>
        </p:spPr>
        <p:txBody>
          <a:bodyPr/>
          <a:lstStyle/>
          <a:p>
            <a:r>
              <a:rPr lang="en-GB" dirty="0" smtClean="0"/>
              <a:t>Diffractive Cross Sections</a:t>
            </a:r>
            <a:endParaRPr lang="en-GB" dirty="0"/>
          </a:p>
        </p:txBody>
      </p:sp>
      <p:pic>
        <p:nvPicPr>
          <p:cNvPr id="5" name="Espace réservé du contenu 4" descr="Screen Shot 2013-05-04 at 11.10.23 A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3000" y="762000"/>
            <a:ext cx="6324600" cy="1544838"/>
          </a:xfrm>
        </p:spPr>
      </p:pic>
      <p:pic>
        <p:nvPicPr>
          <p:cNvPr id="6" name="Image 5" descr="Screen Shot 2013-05-04 at 11.10.34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2286000"/>
            <a:ext cx="6301645" cy="1110481"/>
          </a:xfrm>
          <a:prstGeom prst="rect">
            <a:avLst/>
          </a:prstGeom>
        </p:spPr>
      </p:pic>
      <p:pic>
        <p:nvPicPr>
          <p:cNvPr id="10" name="Image 9" descr="Screen Shot 2013-05-04 at 11.12.17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553692"/>
            <a:ext cx="4572000" cy="2770908"/>
          </a:xfrm>
          <a:prstGeom prst="rect">
            <a:avLst/>
          </a:prstGeom>
        </p:spPr>
      </p:pic>
      <p:pic>
        <p:nvPicPr>
          <p:cNvPr id="11" name="Image 10" descr="Screen Shot 2013-05-04 at 11.12.29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3581400"/>
            <a:ext cx="4485472" cy="2736578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2269821" y="3429000"/>
            <a:ext cx="2073579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Single diffraction </a:t>
            </a:r>
            <a:endParaRPr lang="en-GB" dirty="0"/>
          </a:p>
        </p:txBody>
      </p:sp>
      <p:sp>
        <p:nvSpPr>
          <p:cNvPr id="13" name="ZoneTexte 12"/>
          <p:cNvSpPr txBox="1"/>
          <p:nvPr/>
        </p:nvSpPr>
        <p:spPr>
          <a:xfrm>
            <a:off x="6349111" y="3429000"/>
            <a:ext cx="2185289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Double diffraction </a:t>
            </a:r>
            <a:endParaRPr lang="en-GB" dirty="0"/>
          </a:p>
        </p:txBody>
      </p:sp>
      <p:sp>
        <p:nvSpPr>
          <p:cNvPr id="15" name="ZoneTexte 14"/>
          <p:cNvSpPr txBox="1"/>
          <p:nvPr/>
        </p:nvSpPr>
        <p:spPr>
          <a:xfrm>
            <a:off x="7467600" y="2938046"/>
            <a:ext cx="16652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arXiv:1208.4968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4648200"/>
          </a:xfrm>
          <a:solidFill>
            <a:schemeClr val="accent3"/>
          </a:solidFill>
        </p:spPr>
        <p:txBody>
          <a:bodyPr/>
          <a:lstStyle/>
          <a:p>
            <a:pPr>
              <a:buNone/>
            </a:pPr>
            <a:r>
              <a:rPr lang="en-GB" dirty="0" smtClean="0"/>
              <a:t>  </a:t>
            </a:r>
            <a:r>
              <a:rPr lang="en-GB" dirty="0" smtClean="0">
                <a:solidFill>
                  <a:srgbClr val="FF0000"/>
                </a:solidFill>
              </a:rPr>
              <a:t>Overview of the 3 lectures in the next days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Lecture 1:</a:t>
            </a:r>
            <a:r>
              <a:rPr lang="en-GB" dirty="0" smtClean="0">
                <a:solidFill>
                  <a:srgbClr val="0000FF"/>
                </a:solidFill>
              </a:rPr>
              <a:t> Introduction to Experimental Particle Physics at the LHC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Lecture 2:</a:t>
            </a:r>
            <a:r>
              <a:rPr lang="en-GB" dirty="0" smtClean="0">
                <a:solidFill>
                  <a:srgbClr val="0000FF"/>
                </a:solidFill>
              </a:rPr>
              <a:t> Measurements and test of the Standard Model, (excluding the Higgs)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Lecture 3:</a:t>
            </a:r>
            <a:r>
              <a:rPr lang="en-GB" dirty="0" smtClean="0">
                <a:solidFill>
                  <a:srgbClr val="0000FF"/>
                </a:solidFill>
              </a:rPr>
              <a:t> Searches beyond the Standard Model at the LHC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 bwMode="auto">
          <a:xfrm>
            <a:off x="609600" y="-152400"/>
            <a:ext cx="78486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Lecture Plan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0" y="-152400"/>
            <a:ext cx="8991600" cy="904875"/>
          </a:xfrm>
        </p:spPr>
        <p:txBody>
          <a:bodyPr/>
          <a:lstStyle/>
          <a:p>
            <a:r>
              <a:rPr lang="en-GB" dirty="0" smtClean="0"/>
              <a:t>Understanding Particle Production</a:t>
            </a:r>
            <a:endParaRPr lang="en-GB" dirty="0"/>
          </a:p>
        </p:txBody>
      </p:sp>
      <p:pic>
        <p:nvPicPr>
          <p:cNvPr id="8" name="Espace réservé du contenu 4" descr="Screen Shot 2013-05-01 at 4.22.5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124200" y="4114800"/>
            <a:ext cx="3050181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Espace réservé du contenu 2"/>
          <p:cNvSpPr txBox="1">
            <a:spLocks/>
          </p:cNvSpPr>
          <p:nvPr/>
        </p:nvSpPr>
        <p:spPr bwMode="auto">
          <a:xfrm>
            <a:off x="0" y="762000"/>
            <a:ext cx="9144000" cy="91440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Wingdings"/>
                <a:ea typeface="Wingdings"/>
                <a:cs typeface="Wingdings"/>
              </a:rPr>
              <a:t></a:t>
            </a:r>
            <a:r>
              <a:rPr kumimoji="0" lang="en-GB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Single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particles, multiplicities etc. </a:t>
            </a:r>
            <a:r>
              <a:rPr kumimoji="0" lang="en-GB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vs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phenomenological models…</a:t>
            </a: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Wingdings"/>
                <a:ea typeface="Wingdings"/>
                <a:cs typeface="Wingdings"/>
              </a:rPr>
              <a:t>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LHC detectors are excellent and complementary for such studies 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0" y="1676400"/>
            <a:ext cx="9144000" cy="45720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28" name="Image 27" descr="Screen Shot 2013-05-10 at 12.37.4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562943"/>
            <a:ext cx="2514600" cy="2475657"/>
          </a:xfrm>
          <a:prstGeom prst="rect">
            <a:avLst/>
          </a:prstGeom>
        </p:spPr>
      </p:pic>
      <p:sp>
        <p:nvSpPr>
          <p:cNvPr id="29" name="ZoneTexte 28"/>
          <p:cNvSpPr txBox="1"/>
          <p:nvPr/>
        </p:nvSpPr>
        <p:spPr>
          <a:xfrm>
            <a:off x="2057400" y="3242846"/>
            <a:ext cx="128442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Multiplicities</a:t>
            </a:r>
            <a:endParaRPr lang="en-GB" sz="1600" dirty="0"/>
          </a:p>
        </p:txBody>
      </p:sp>
      <p:pic>
        <p:nvPicPr>
          <p:cNvPr id="30" name="Image 29" descr="Screen Shot 2013-05-11 at 6.19.23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969" y="4038600"/>
            <a:ext cx="2310532" cy="2209800"/>
          </a:xfrm>
          <a:prstGeom prst="rect">
            <a:avLst/>
          </a:prstGeom>
        </p:spPr>
      </p:pic>
      <p:sp>
        <p:nvSpPr>
          <p:cNvPr id="31" name="ZoneTexte 30"/>
          <p:cNvSpPr txBox="1"/>
          <p:nvPr/>
        </p:nvSpPr>
        <p:spPr>
          <a:xfrm>
            <a:off x="1447800" y="4004846"/>
            <a:ext cx="1624964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Density at </a:t>
            </a:r>
            <a:r>
              <a:rPr lang="en-GB" sz="1600" dirty="0" err="1" smtClean="0"/>
              <a:t>η</a:t>
            </a:r>
            <a:r>
              <a:rPr lang="en-GB" sz="1600" dirty="0" smtClean="0"/>
              <a:t>=0</a:t>
            </a:r>
            <a:endParaRPr lang="en-GB" sz="1600" dirty="0"/>
          </a:p>
        </p:txBody>
      </p:sp>
      <p:pic>
        <p:nvPicPr>
          <p:cNvPr id="32" name="Espace réservé du contenu 4" descr="Screen Shot 2013-05-01 at 6.29.16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2971800" y="4038600"/>
            <a:ext cx="3260879" cy="2069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ZoneTexte 32"/>
          <p:cNvSpPr txBox="1"/>
          <p:nvPr/>
        </p:nvSpPr>
        <p:spPr>
          <a:xfrm>
            <a:off x="5029200" y="4191000"/>
            <a:ext cx="968534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Λ/Λbar</a:t>
            </a:r>
            <a:endParaRPr lang="en-GB" sz="1600" dirty="0"/>
          </a:p>
        </p:txBody>
      </p:sp>
      <p:pic>
        <p:nvPicPr>
          <p:cNvPr id="34" name="Image 33" descr="Screen Shot 2013-05-08 at 9.13.07 A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81400" y="1752600"/>
            <a:ext cx="2699876" cy="2286185"/>
          </a:xfrm>
          <a:prstGeom prst="rect">
            <a:avLst/>
          </a:prstGeom>
        </p:spPr>
      </p:pic>
      <p:sp>
        <p:nvSpPr>
          <p:cNvPr id="35" name="ZoneTexte 34"/>
          <p:cNvSpPr txBox="1"/>
          <p:nvPr/>
        </p:nvSpPr>
        <p:spPr>
          <a:xfrm>
            <a:off x="4114800" y="2209800"/>
            <a:ext cx="784991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p/pbar</a:t>
            </a:r>
            <a:endParaRPr lang="en-GB" sz="1600" dirty="0"/>
          </a:p>
        </p:txBody>
      </p:sp>
      <p:sp>
        <p:nvSpPr>
          <p:cNvPr id="37" name="ZoneTexte 36"/>
          <p:cNvSpPr txBox="1"/>
          <p:nvPr/>
        </p:nvSpPr>
        <p:spPr>
          <a:xfrm>
            <a:off x="8116054" y="2209800"/>
            <a:ext cx="822761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Φ/ρ</a:t>
            </a:r>
            <a:r>
              <a:rPr lang="en-GB" sz="1600" dirty="0" smtClean="0"/>
              <a:t>+</a:t>
            </a:r>
            <a:endParaRPr lang="en-GB" sz="1600" dirty="0"/>
          </a:p>
        </p:txBody>
      </p:sp>
      <p:pic>
        <p:nvPicPr>
          <p:cNvPr id="38" name="Image 37" descr="Screen Shot 2013-05-07 at 6.48.44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77000" y="1752600"/>
            <a:ext cx="2487706" cy="2438400"/>
          </a:xfrm>
          <a:prstGeom prst="rect">
            <a:avLst/>
          </a:prstGeom>
        </p:spPr>
      </p:pic>
      <p:pic>
        <p:nvPicPr>
          <p:cNvPr id="39" name="Espace réservé du contenu 4" descr="Screen Shot 2013-05-01 at 4.15.37 PM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6249124" y="4114800"/>
            <a:ext cx="2894876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ZoneTexte 39"/>
          <p:cNvSpPr txBox="1"/>
          <p:nvPr/>
        </p:nvSpPr>
        <p:spPr>
          <a:xfrm>
            <a:off x="8830350" y="4267200"/>
            <a:ext cx="389850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Φ</a:t>
            </a:r>
            <a:endParaRPr lang="en-GB" sz="1600" dirty="0"/>
          </a:p>
        </p:txBody>
      </p:sp>
      <p:sp>
        <p:nvSpPr>
          <p:cNvPr id="41" name="ZoneTexte 40"/>
          <p:cNvSpPr txBox="1"/>
          <p:nvPr/>
        </p:nvSpPr>
        <p:spPr>
          <a:xfrm>
            <a:off x="8077200" y="2252246"/>
            <a:ext cx="102794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Φ/ρ+ω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-152400"/>
            <a:ext cx="7239000" cy="904875"/>
          </a:xfrm>
        </p:spPr>
        <p:txBody>
          <a:bodyPr/>
          <a:lstStyle/>
          <a:p>
            <a:r>
              <a:rPr lang="en-GB" dirty="0" smtClean="0"/>
              <a:t>Underlying Event Studies</a:t>
            </a:r>
            <a:endParaRPr lang="en-GB" dirty="0"/>
          </a:p>
        </p:txBody>
      </p:sp>
      <p:pic>
        <p:nvPicPr>
          <p:cNvPr id="5" name="Espace réservé du contenu 4" descr="Screen Shot 2013-05-01 at 6.06.2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495800" y="1668400"/>
            <a:ext cx="2052249" cy="18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649412"/>
            <a:ext cx="4495800" cy="1855788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366450" y="838200"/>
            <a:ext cx="8396550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An important systematic effect for precision measurements, </a:t>
            </a:r>
            <a:r>
              <a:rPr lang="en-GB" dirty="0" err="1" smtClean="0">
                <a:solidFill>
                  <a:srgbClr val="0000FF"/>
                </a:solidFill>
              </a:rPr>
              <a:t>eg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top mass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All central detectors have made measurements in the ‘transverse’ region: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629400" y="1905000"/>
            <a:ext cx="2484850" cy="132343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Measure the particle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flow in transverse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region as function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of the hard scale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16" name="Image 15" descr="Screen Shot 2013-05-10 at 12.53.35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3581400"/>
            <a:ext cx="2785722" cy="2667000"/>
          </a:xfrm>
          <a:prstGeom prst="rect">
            <a:avLst/>
          </a:prstGeom>
        </p:spPr>
      </p:pic>
      <p:pic>
        <p:nvPicPr>
          <p:cNvPr id="17" name="Image 16" descr="Screen Shot 2013-05-09 at 12.41.44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5534" y="3930495"/>
            <a:ext cx="3118066" cy="2241705"/>
          </a:xfrm>
          <a:prstGeom prst="rect">
            <a:avLst/>
          </a:prstGeom>
        </p:spPr>
      </p:pic>
      <p:pic>
        <p:nvPicPr>
          <p:cNvPr id="18" name="Image 17" descr="Screen Shot 2013-05-01 at 6.34.48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96965" y="3657601"/>
            <a:ext cx="3323235" cy="2590799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826373" y="4233446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7 </a:t>
            </a:r>
            <a:r>
              <a:rPr lang="en-GB" sz="1600" dirty="0" err="1" smtClean="0">
                <a:solidFill>
                  <a:srgbClr val="FF0000"/>
                </a:solidFill>
              </a:rPr>
              <a:t>TeV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667738" y="5029200"/>
            <a:ext cx="85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900 </a:t>
            </a:r>
            <a:r>
              <a:rPr lang="en-GB" sz="1400" dirty="0" err="1" smtClean="0">
                <a:solidFill>
                  <a:srgbClr val="FF0000"/>
                </a:solidFill>
              </a:rPr>
              <a:t>GeV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-142875"/>
            <a:ext cx="7239000" cy="904875"/>
          </a:xfrm>
        </p:spPr>
        <p:txBody>
          <a:bodyPr/>
          <a:lstStyle/>
          <a:p>
            <a:r>
              <a:rPr lang="en-GB" dirty="0" smtClean="0"/>
              <a:t>Double Parton Scattering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228600" y="914400"/>
            <a:ext cx="8646893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Example: angular correlations study of W+ 2jet events: The fraction of the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cross section attributed to </a:t>
            </a:r>
            <a:r>
              <a:rPr lang="en-GB" dirty="0" smtClean="0">
                <a:solidFill>
                  <a:srgbClr val="FF0000"/>
                </a:solidFill>
              </a:rPr>
              <a:t>DPS=</a:t>
            </a:r>
            <a:r>
              <a:rPr lang="fr-FR" dirty="0" smtClean="0">
                <a:solidFill>
                  <a:srgbClr val="FF0000"/>
                </a:solidFill>
              </a:rPr>
              <a:t> 0.08 ± 0.01 (stat.) ± 0.02 (</a:t>
            </a:r>
            <a:r>
              <a:rPr lang="fr-FR" dirty="0" err="1" smtClean="0">
                <a:solidFill>
                  <a:srgbClr val="FF0000"/>
                </a:solidFill>
              </a:rPr>
              <a:t>sys</a:t>
            </a:r>
            <a:r>
              <a:rPr lang="fr-FR" dirty="0" smtClean="0">
                <a:solidFill>
                  <a:srgbClr val="FF0000"/>
                </a:solidFill>
              </a:rPr>
              <a:t>.)</a:t>
            </a:r>
          </a:p>
          <a:p>
            <a:endParaRPr lang="en-GB" dirty="0"/>
          </a:p>
        </p:txBody>
      </p:sp>
      <p:pic>
        <p:nvPicPr>
          <p:cNvPr id="7" name="Image 6" descr="Screen Shot 2013-05-01 at 5.45.4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1676400"/>
            <a:ext cx="2124457" cy="1708237"/>
          </a:xfrm>
          <a:prstGeom prst="rect">
            <a:avLst/>
          </a:prstGeom>
        </p:spPr>
      </p:pic>
      <p:pic>
        <p:nvPicPr>
          <p:cNvPr id="8" name="Image 7" descr="Screen Shot 2013-05-01 at 5.45.5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00" y="3352800"/>
            <a:ext cx="2133600" cy="2007624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7597558" y="2514600"/>
            <a:ext cx="154644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Basic process</a:t>
            </a:r>
            <a:endParaRPr lang="en-GB" sz="1800" dirty="0"/>
          </a:p>
        </p:txBody>
      </p:sp>
      <p:sp>
        <p:nvSpPr>
          <p:cNvPr id="11" name="ZoneTexte 10"/>
          <p:cNvSpPr txBox="1"/>
          <p:nvPr/>
        </p:nvSpPr>
        <p:spPr>
          <a:xfrm>
            <a:off x="8382000" y="4114800"/>
            <a:ext cx="59707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DPS</a:t>
            </a:r>
            <a:endParaRPr lang="en-GB" sz="1800" dirty="0"/>
          </a:p>
        </p:txBody>
      </p:sp>
      <p:sp>
        <p:nvSpPr>
          <p:cNvPr id="12" name="ZoneTexte 11"/>
          <p:cNvSpPr txBox="1"/>
          <p:nvPr/>
        </p:nvSpPr>
        <p:spPr>
          <a:xfrm>
            <a:off x="13200" y="5562600"/>
            <a:ext cx="9130800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DPS can be important for searches where after cuts only a few events remain…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81000" y="1752600"/>
            <a:ext cx="5105400" cy="3733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17" name="Espace réservé du contenu 4" descr="Screen Shot 2013-05-01 at 5.42.24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87701" y="1796887"/>
            <a:ext cx="5022499" cy="307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ZoneTexte 17"/>
          <p:cNvSpPr txBox="1"/>
          <p:nvPr/>
        </p:nvSpPr>
        <p:spPr>
          <a:xfrm>
            <a:off x="533400" y="4840069"/>
            <a:ext cx="4718021" cy="646331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Difference between the transverse </a:t>
            </a:r>
            <a:r>
              <a:rPr lang="en-GB" sz="1800" dirty="0" err="1" smtClean="0"/>
              <a:t>momenta</a:t>
            </a:r>
            <a:r>
              <a:rPr lang="en-GB" sz="1800" dirty="0" smtClean="0"/>
              <a:t> </a:t>
            </a:r>
          </a:p>
          <a:p>
            <a:r>
              <a:rPr lang="en-GB" sz="1800" dirty="0" smtClean="0"/>
              <a:t>of the two jets (</a:t>
            </a:r>
            <a:r>
              <a:rPr lang="en-GB" sz="1800" dirty="0" err="1" smtClean="0"/>
              <a:t>p</a:t>
            </a:r>
            <a:r>
              <a:rPr lang="en-GB" sz="1800" baseline="-25000" dirty="0" err="1" smtClean="0"/>
              <a:t>T</a:t>
            </a:r>
            <a:r>
              <a:rPr lang="en-GB" sz="1800" dirty="0" smtClean="0"/>
              <a:t> &gt; 20 </a:t>
            </a:r>
            <a:r>
              <a:rPr lang="en-GB" sz="1800" dirty="0" err="1" smtClean="0"/>
              <a:t>GeV</a:t>
            </a:r>
            <a:r>
              <a:rPr lang="en-GB" sz="1800" dirty="0" smtClean="0"/>
              <a:t>)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3962400" y="1600200"/>
            <a:ext cx="1665240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accent4"/>
                </a:solidFill>
              </a:rPr>
              <a:t>arXiv:1301.6872</a:t>
            </a:r>
            <a:endParaRPr lang="en-GB" sz="160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re 1"/>
          <p:cNvSpPr>
            <a:spLocks noGrp="1"/>
          </p:cNvSpPr>
          <p:nvPr>
            <p:ph type="title"/>
          </p:nvPr>
        </p:nvSpPr>
        <p:spPr>
          <a:xfrm>
            <a:off x="152400" y="-152400"/>
            <a:ext cx="8991600" cy="904875"/>
          </a:xfrm>
        </p:spPr>
        <p:txBody>
          <a:bodyPr/>
          <a:lstStyle/>
          <a:p>
            <a:r>
              <a:rPr lang="fr-FR" sz="3400" dirty="0" err="1" smtClean="0">
                <a:latin typeface="Arial" charset="0"/>
              </a:rPr>
              <a:t>Correlations</a:t>
            </a:r>
            <a:r>
              <a:rPr lang="fr-FR" sz="3400" dirty="0" smtClean="0">
                <a:latin typeface="Arial" charset="0"/>
              </a:rPr>
              <a:t> </a:t>
            </a:r>
            <a:r>
              <a:rPr lang="fr-FR" sz="3400" dirty="0" err="1" smtClean="0">
                <a:latin typeface="Arial" charset="0"/>
              </a:rPr>
              <a:t>Between</a:t>
            </a:r>
            <a:r>
              <a:rPr lang="fr-FR" sz="3400" dirty="0" smtClean="0">
                <a:latin typeface="Arial" charset="0"/>
              </a:rPr>
              <a:t> </a:t>
            </a:r>
            <a:r>
              <a:rPr lang="fr-FR" sz="3400" dirty="0" err="1" smtClean="0">
                <a:latin typeface="Arial" charset="0"/>
              </a:rPr>
              <a:t>Produced</a:t>
            </a:r>
            <a:r>
              <a:rPr lang="fr-FR" sz="3400" dirty="0" smtClean="0">
                <a:latin typeface="Arial" charset="0"/>
              </a:rPr>
              <a:t> </a:t>
            </a:r>
            <a:r>
              <a:rPr lang="fr-FR" sz="3400" dirty="0" err="1" smtClean="0">
                <a:latin typeface="Arial" charset="0"/>
              </a:rPr>
              <a:t>Particles</a:t>
            </a:r>
            <a:r>
              <a:rPr lang="en-US" sz="3400" dirty="0" smtClean="0">
                <a:latin typeface="Arial" charset="0"/>
              </a:rPr>
              <a:t> </a:t>
            </a:r>
            <a:endParaRPr lang="fr-FR" sz="3400" dirty="0" smtClean="0">
              <a:latin typeface="Arial" charset="0"/>
            </a:endParaRPr>
          </a:p>
        </p:txBody>
      </p:sp>
      <p:pic>
        <p:nvPicPr>
          <p:cNvPr id="67588" name="Image 5" descr="Screen shot 2010-09-18 at 6.02.31 P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914400"/>
            <a:ext cx="4348905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8" descr="Screen shot 2010-09-18 at 6.02.50 P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4220" y="3429000"/>
            <a:ext cx="7088066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90" name="ZoneTexte 10"/>
          <p:cNvSpPr txBox="1">
            <a:spLocks noChangeArrowheads="1"/>
          </p:cNvSpPr>
          <p:nvPr/>
        </p:nvSpPr>
        <p:spPr bwMode="auto">
          <a:xfrm>
            <a:off x="5275385" y="914400"/>
            <a:ext cx="3695368" cy="1631216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dirty="0" err="1">
                <a:solidFill>
                  <a:srgbClr val="0000FF"/>
                </a:solidFill>
                <a:latin typeface="Wingdings" charset="2"/>
                <a:ea typeface="Wingdings" charset="2"/>
                <a:cs typeface="Wingdings" charset="2"/>
              </a:rPr>
              <a:t></a:t>
            </a:r>
            <a:r>
              <a:rPr lang="en-GB" dirty="0" err="1">
                <a:solidFill>
                  <a:srgbClr val="0000FF"/>
                </a:solidFill>
                <a:latin typeface="Arial" charset="0"/>
              </a:rPr>
              <a:t>Select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Arial" charset="0"/>
              </a:rPr>
              <a:t>high multiplicity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 events</a:t>
            </a:r>
          </a:p>
          <a:p>
            <a:r>
              <a:rPr lang="en-GB" dirty="0" err="1">
                <a:solidFill>
                  <a:srgbClr val="0000FF"/>
                </a:solidFill>
                <a:latin typeface="Wingdings" charset="2"/>
                <a:ea typeface="Wingdings" charset="2"/>
                <a:cs typeface="Wingdings" charset="2"/>
              </a:rPr>
              <a:t></a:t>
            </a:r>
            <a:r>
              <a:rPr lang="en-GB" dirty="0" err="1">
                <a:solidFill>
                  <a:srgbClr val="0000FF"/>
                </a:solidFill>
                <a:latin typeface="Arial" charset="0"/>
              </a:rPr>
              <a:t>Study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 the </a:t>
            </a:r>
            <a:r>
              <a:rPr lang="en-GB" dirty="0">
                <a:solidFill>
                  <a:srgbClr val="FF0000"/>
                </a:solidFill>
                <a:latin typeface="Arial" charset="0"/>
              </a:rPr>
              <a:t>correlation</a:t>
            </a:r>
            <a:r>
              <a:rPr lang="en-GB" dirty="0">
                <a:latin typeface="Arial" charset="0"/>
              </a:rPr>
              <a:t> </a:t>
            </a:r>
            <a:r>
              <a:rPr lang="en-GB" dirty="0">
                <a:solidFill>
                  <a:srgbClr val="0000FF"/>
                </a:solidFill>
                <a:latin typeface="Arial" charset="0"/>
              </a:rPr>
              <a:t>between</a:t>
            </a:r>
          </a:p>
          <a:p>
            <a:r>
              <a:rPr lang="en-GB" dirty="0">
                <a:solidFill>
                  <a:srgbClr val="0000FF"/>
                </a:solidFill>
                <a:latin typeface="Arial" charset="0"/>
              </a:rPr>
              <a:t>two charged particles in the</a:t>
            </a:r>
          </a:p>
          <a:p>
            <a:r>
              <a:rPr lang="en-GB" dirty="0">
                <a:solidFill>
                  <a:srgbClr val="0000FF"/>
                </a:solidFill>
                <a:latin typeface="Arial" charset="0"/>
              </a:rPr>
              <a:t>angles </a:t>
            </a:r>
            <a:r>
              <a:rPr lang="en-GB" dirty="0" err="1">
                <a:solidFill>
                  <a:srgbClr val="0000FF"/>
                </a:solidFill>
                <a:latin typeface="Arial" charset="0"/>
                <a:ea typeface="Lucida Grande" charset="0"/>
                <a:cs typeface="Lucida Grande" charset="0"/>
              </a:rPr>
              <a:t>φ</a:t>
            </a:r>
            <a:r>
              <a:rPr lang="en-GB" dirty="0">
                <a:solidFill>
                  <a:srgbClr val="0000FF"/>
                </a:solidFill>
                <a:latin typeface="Arial" charset="0"/>
                <a:ea typeface="Lucida Grande" charset="0"/>
                <a:cs typeface="Lucida Grande" charset="0"/>
              </a:rPr>
              <a:t> (transverse):</a:t>
            </a:r>
          </a:p>
          <a:p>
            <a:r>
              <a:rPr lang="en-GB" dirty="0" err="1">
                <a:solidFill>
                  <a:srgbClr val="FF0000"/>
                </a:solidFill>
                <a:latin typeface="Arial" charset="0"/>
                <a:ea typeface="Lucida Grande" charset="0"/>
                <a:cs typeface="Lucida Grande" charset="0"/>
              </a:rPr>
              <a:t>Δφ</a:t>
            </a:r>
            <a:r>
              <a:rPr lang="en-GB" dirty="0">
                <a:latin typeface="Arial" charset="0"/>
                <a:ea typeface="Lucida Grande" charset="0"/>
                <a:cs typeface="Lucida Grande" charset="0"/>
              </a:rPr>
              <a:t> </a:t>
            </a:r>
            <a:r>
              <a:rPr lang="en-GB" dirty="0">
                <a:solidFill>
                  <a:srgbClr val="0000FF"/>
                </a:solidFill>
                <a:latin typeface="Arial" charset="0"/>
                <a:ea typeface="Lucida Grande" charset="0"/>
                <a:cs typeface="Lucida Grande" charset="0"/>
              </a:rPr>
              <a:t>and </a:t>
            </a:r>
            <a:r>
              <a:rPr lang="en-GB" dirty="0" err="1">
                <a:solidFill>
                  <a:srgbClr val="0000FF"/>
                </a:solidFill>
                <a:latin typeface="Arial" charset="0"/>
                <a:ea typeface="Lucida Grande" charset="0"/>
                <a:cs typeface="Lucida Grande" charset="0"/>
              </a:rPr>
              <a:t>θ</a:t>
            </a:r>
            <a:r>
              <a:rPr lang="en-GB" dirty="0">
                <a:solidFill>
                  <a:srgbClr val="0000FF"/>
                </a:solidFill>
                <a:latin typeface="Arial" charset="0"/>
                <a:ea typeface="Lucida Grande" charset="0"/>
                <a:cs typeface="Lucida Grande" charset="0"/>
              </a:rPr>
              <a:t> (longitudinal): </a:t>
            </a:r>
            <a:r>
              <a:rPr lang="en-GB" dirty="0" err="1">
                <a:solidFill>
                  <a:srgbClr val="FF0000"/>
                </a:solidFill>
                <a:latin typeface="Arial" charset="0"/>
                <a:ea typeface="Lucida Grande" charset="0"/>
                <a:cs typeface="Lucida Grande" charset="0"/>
              </a:rPr>
              <a:t>Δθ</a:t>
            </a:r>
            <a:endParaRPr lang="en-GB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2" name="ZoneTexte 11"/>
          <p:cNvSpPr txBox="1">
            <a:spLocks noChangeArrowheads="1"/>
          </p:cNvSpPr>
          <p:nvPr/>
        </p:nvSpPr>
        <p:spPr bwMode="auto">
          <a:xfrm>
            <a:off x="6019800" y="3962400"/>
            <a:ext cx="3516923" cy="212365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fr-FR" sz="2200" dirty="0">
                <a:solidFill>
                  <a:srgbClr val="FF0000"/>
                </a:solidFill>
                <a:latin typeface="Arial" charset="0"/>
              </a:rPr>
              <a:t>A new </a:t>
            </a:r>
            <a:r>
              <a:rPr lang="fr-FR" sz="2200" dirty="0" err="1">
                <a:solidFill>
                  <a:srgbClr val="FF0000"/>
                </a:solidFill>
                <a:latin typeface="Arial" charset="0"/>
              </a:rPr>
              <a:t>phenomenon</a:t>
            </a:r>
            <a:endParaRPr lang="fr-FR" sz="2200" dirty="0">
              <a:solidFill>
                <a:srgbClr val="FF0000"/>
              </a:solidFill>
              <a:latin typeface="Arial" charset="0"/>
            </a:endParaRPr>
          </a:p>
          <a:p>
            <a:r>
              <a:rPr lang="fr-FR" sz="2200" dirty="0">
                <a:solidFill>
                  <a:srgbClr val="FF0000"/>
                </a:solidFill>
                <a:latin typeface="Arial" charset="0"/>
              </a:rPr>
              <a:t>in  the ‘</a:t>
            </a:r>
            <a:r>
              <a:rPr lang="fr-FR" sz="2200" dirty="0" err="1">
                <a:solidFill>
                  <a:srgbClr val="FF0000"/>
                </a:solidFill>
                <a:latin typeface="Arial" charset="0"/>
              </a:rPr>
              <a:t>stronge</a:t>
            </a:r>
            <a:r>
              <a:rPr lang="fr-FR" sz="2200" dirty="0">
                <a:solidFill>
                  <a:srgbClr val="FF0000"/>
                </a:solidFill>
                <a:latin typeface="Arial" charset="0"/>
              </a:rPr>
              <a:t> force</a:t>
            </a:r>
            <a:r>
              <a:rPr lang="fr-FR" sz="2200" dirty="0" smtClean="0">
                <a:solidFill>
                  <a:srgbClr val="FF0000"/>
                </a:solidFill>
                <a:latin typeface="Arial" charset="0"/>
              </a:rPr>
              <a:t>’?</a:t>
            </a:r>
          </a:p>
          <a:p>
            <a:r>
              <a:rPr lang="fr-FR" sz="22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fr-FR" sz="2200" dirty="0" err="1" smtClean="0">
                <a:solidFill>
                  <a:srgbClr val="0000FF"/>
                </a:solidFill>
                <a:latin typeface="Arial" charset="0"/>
              </a:rPr>
              <a:t>Multiple</a:t>
            </a:r>
            <a:r>
              <a:rPr lang="fr-FR" sz="2200" dirty="0" smtClean="0">
                <a:solidFill>
                  <a:srgbClr val="0000FF"/>
                </a:solidFill>
                <a:latin typeface="Arial" charset="0"/>
              </a:rPr>
              <a:t> interactions?</a:t>
            </a:r>
          </a:p>
          <a:p>
            <a:r>
              <a:rPr lang="fr-FR" sz="22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fr-FR" sz="2200" dirty="0" err="1" smtClean="0">
                <a:solidFill>
                  <a:srgbClr val="0000FF"/>
                </a:solidFill>
                <a:latin typeface="Arial" charset="0"/>
              </a:rPr>
              <a:t>Glass</a:t>
            </a:r>
            <a:r>
              <a:rPr lang="fr-FR" sz="2200" dirty="0" smtClean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fr-FR" sz="2200" dirty="0" err="1" smtClean="0">
                <a:solidFill>
                  <a:srgbClr val="0000FF"/>
                </a:solidFill>
                <a:latin typeface="Arial" charset="0"/>
              </a:rPr>
              <a:t>condensates</a:t>
            </a:r>
            <a:r>
              <a:rPr lang="fr-FR" sz="2200" dirty="0" smtClean="0">
                <a:solidFill>
                  <a:srgbClr val="0000FF"/>
                </a:solidFill>
                <a:latin typeface="Arial" charset="0"/>
              </a:rPr>
              <a:t>?</a:t>
            </a:r>
          </a:p>
          <a:p>
            <a:r>
              <a:rPr lang="fr-FR" sz="22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fr-FR" sz="2200" dirty="0" err="1" smtClean="0">
                <a:solidFill>
                  <a:srgbClr val="0000FF"/>
                </a:solidFill>
                <a:latin typeface="Arial" charset="0"/>
              </a:rPr>
              <a:t>Hydrodynamic</a:t>
            </a:r>
            <a:r>
              <a:rPr lang="fr-FR" sz="2200" dirty="0" smtClean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fr-FR" sz="2200" dirty="0" err="1" smtClean="0">
                <a:solidFill>
                  <a:srgbClr val="0000FF"/>
                </a:solidFill>
                <a:latin typeface="Arial" charset="0"/>
              </a:rPr>
              <a:t>models</a:t>
            </a:r>
            <a:r>
              <a:rPr lang="fr-FR" sz="2200" dirty="0" smtClean="0">
                <a:solidFill>
                  <a:srgbClr val="0000FF"/>
                </a:solidFill>
                <a:latin typeface="Arial" charset="0"/>
              </a:rPr>
              <a:t>?</a:t>
            </a:r>
          </a:p>
          <a:p>
            <a:r>
              <a:rPr lang="fr-FR" sz="2200" dirty="0" smtClean="0">
                <a:solidFill>
                  <a:srgbClr val="0000FF"/>
                </a:solidFill>
                <a:latin typeface="Arial" charset="0"/>
              </a:rPr>
              <a:t>…</a:t>
            </a:r>
          </a:p>
          <a:p>
            <a:endParaRPr lang="fr-FR" sz="2200" dirty="0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67592" name="Image 12" descr="Screen shot 2010-10-07 at 2.16.45 A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1450" y="2590800"/>
            <a:ext cx="13377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6136486" y="2971800"/>
            <a:ext cx="1331114" cy="338554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fr-FR" sz="1600" dirty="0" err="1">
                <a:latin typeface="Arial"/>
              </a:rPr>
              <a:t>η</a:t>
            </a:r>
            <a:r>
              <a:rPr lang="fr-FR" sz="1600" dirty="0">
                <a:latin typeface="Arial"/>
              </a:rPr>
              <a:t>= </a:t>
            </a:r>
            <a:r>
              <a:rPr lang="fr-FR" sz="1600" dirty="0" err="1">
                <a:latin typeface="Arial"/>
              </a:rPr>
              <a:t>-ln</a:t>
            </a:r>
            <a:r>
              <a:rPr lang="fr-FR" sz="1600" dirty="0">
                <a:latin typeface="Arial"/>
              </a:rPr>
              <a:t> tanθ/2</a:t>
            </a:r>
          </a:p>
        </p:txBody>
      </p:sp>
      <p:sp>
        <p:nvSpPr>
          <p:cNvPr id="13" name="Ellipse 12"/>
          <p:cNvSpPr/>
          <p:nvPr/>
        </p:nvSpPr>
        <p:spPr bwMode="auto">
          <a:xfrm>
            <a:off x="4343400" y="5029200"/>
            <a:ext cx="601980" cy="652780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4" name="ZoneTexte 13"/>
          <p:cNvSpPr txBox="1"/>
          <p:nvPr/>
        </p:nvSpPr>
        <p:spPr>
          <a:xfrm>
            <a:off x="2514600" y="5867400"/>
            <a:ext cx="19642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JHEP 1009 (2010) 091 </a:t>
            </a:r>
            <a:endParaRPr lang="en-GB" sz="1400" dirty="0"/>
          </a:p>
        </p:txBody>
      </p:sp>
      <p:sp>
        <p:nvSpPr>
          <p:cNvPr id="15" name="ZoneTexte 14"/>
          <p:cNvSpPr txBox="1"/>
          <p:nvPr/>
        </p:nvSpPr>
        <p:spPr>
          <a:xfrm>
            <a:off x="1261491" y="3352800"/>
            <a:ext cx="1002855" cy="3231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500" dirty="0" smtClean="0">
                <a:solidFill>
                  <a:srgbClr val="FF0000"/>
                </a:solidFill>
              </a:rPr>
              <a:t>All events</a:t>
            </a:r>
            <a:endParaRPr lang="en-GB" sz="1500" dirty="0">
              <a:solidFill>
                <a:srgbClr val="FF000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3733800" y="3352800"/>
            <a:ext cx="2153824" cy="3231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500" dirty="0" smtClean="0">
                <a:solidFill>
                  <a:srgbClr val="FF0000"/>
                </a:solidFill>
              </a:rPr>
              <a:t>High multiplicity events</a:t>
            </a:r>
            <a:endParaRPr lang="en-GB" sz="15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14" grpId="0"/>
      <p:bldP spid="15" grpId="0" animBg="1"/>
      <p:bldP spid="1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534400" cy="904875"/>
          </a:xfrm>
        </p:spPr>
        <p:txBody>
          <a:bodyPr/>
          <a:lstStyle/>
          <a:p>
            <a:r>
              <a:rPr lang="en-GB" dirty="0" smtClean="0"/>
              <a:t>Forward Particles Measurements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304800" y="762000"/>
            <a:ext cx="8610600" cy="1015663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FF0000"/>
                </a:solidFill>
              </a:rPr>
              <a:t>LHCf</a:t>
            </a:r>
            <a:r>
              <a:rPr lang="en-GB" dirty="0" smtClean="0">
                <a:solidFill>
                  <a:srgbClr val="0000FF"/>
                </a:solidFill>
              </a:rPr>
              <a:t> uses the same Interaction Point as ATLAS (IP1)</a:t>
            </a:r>
          </a:p>
          <a:p>
            <a:r>
              <a:rPr lang="en-GB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FF0000"/>
                </a:solidFill>
              </a:rPr>
              <a:t>LHCf</a:t>
            </a:r>
            <a:r>
              <a:rPr lang="en-GB" dirty="0" smtClean="0">
                <a:solidFill>
                  <a:srgbClr val="0000FF"/>
                </a:solidFill>
              </a:rPr>
              <a:t> has forward detectors at zero degrees seen from the IP (140 away 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from the IP): Measure the forward photons/</a:t>
            </a:r>
            <a:r>
              <a:rPr lang="en-GB" dirty="0" err="1" smtClean="0">
                <a:solidFill>
                  <a:srgbClr val="0000FF"/>
                </a:solidFill>
              </a:rPr>
              <a:t>pions</a:t>
            </a:r>
            <a:r>
              <a:rPr lang="en-GB" dirty="0" smtClean="0">
                <a:solidFill>
                  <a:srgbClr val="0000FF"/>
                </a:solidFill>
              </a:rPr>
              <a:t> for cosmic ray studies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0" y="1828800"/>
            <a:ext cx="9144000" cy="50292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17" name="Image 16" descr="Screen Shot 2013-05-11 at 2.14.3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780743"/>
            <a:ext cx="7467600" cy="733857"/>
          </a:xfrm>
          <a:prstGeom prst="rect">
            <a:avLst/>
          </a:prstGeom>
        </p:spPr>
      </p:pic>
      <p:pic>
        <p:nvPicPr>
          <p:cNvPr id="18" name="Espace réservé du contenu 4" descr="cosmicrays_upperatmospher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28600" y="2514600"/>
            <a:ext cx="2590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Image 18" descr="Screen Shot 2013-02-04 at 9.50.27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1800" y="2514600"/>
            <a:ext cx="2490861" cy="2521900"/>
          </a:xfrm>
          <a:prstGeom prst="rect">
            <a:avLst/>
          </a:prstGeom>
        </p:spPr>
      </p:pic>
      <p:pic>
        <p:nvPicPr>
          <p:cNvPr id="20" name="Image 19" descr="Screen Shot 2013-05-11 at 1.33.45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0392" y="2637511"/>
            <a:ext cx="3403608" cy="4144289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7396213" y="2511623"/>
            <a:ext cx="1764638" cy="30777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PLB 703 (2011) 128</a:t>
            </a:r>
            <a:endParaRPr lang="en-GB" sz="1400" dirty="0"/>
          </a:p>
        </p:txBody>
      </p:sp>
      <p:sp>
        <p:nvSpPr>
          <p:cNvPr id="22" name="ZoneTexte 21"/>
          <p:cNvSpPr txBox="1"/>
          <p:nvPr/>
        </p:nvSpPr>
        <p:spPr>
          <a:xfrm>
            <a:off x="638999" y="5105400"/>
            <a:ext cx="4847401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Forward gamma measurement compared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to Monte Carlos for Cosmic Ray studies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No model reproduces the data well !!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374984" y="6324600"/>
            <a:ext cx="55579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Important for understanding of cosmic ray data</a:t>
            </a:r>
            <a:endParaRPr lang="en-GB" dirty="0"/>
          </a:p>
        </p:txBody>
      </p:sp>
      <p:pic>
        <p:nvPicPr>
          <p:cNvPr id="13" name="Image 12" descr="Screen Shot 2014-08-29 at 5.51.51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7400" y="2743200"/>
            <a:ext cx="327660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6800" y="2895600"/>
            <a:ext cx="7239000" cy="904875"/>
          </a:xfrm>
        </p:spPr>
        <p:txBody>
          <a:bodyPr/>
          <a:lstStyle/>
          <a:p>
            <a:r>
              <a:rPr lang="en-GB" dirty="0" smtClean="0"/>
              <a:t>Hard Scattering </a:t>
            </a:r>
            <a:br>
              <a:rPr lang="en-GB" dirty="0" smtClean="0"/>
            </a:br>
            <a:r>
              <a:rPr lang="en-GB" dirty="0" err="1" smtClean="0"/>
              <a:t>Perturbative</a:t>
            </a:r>
            <a:r>
              <a:rPr lang="en-GB" dirty="0" smtClean="0"/>
              <a:t> QCD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 smtClean="0"/>
              <a:t>Strong Interaction: Jets Production!</a:t>
            </a:r>
            <a:endParaRPr lang="en-GB" dirty="0"/>
          </a:p>
        </p:txBody>
      </p:sp>
      <p:pic>
        <p:nvPicPr>
          <p:cNvPr id="6" name="Picture 15" descr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263" y="1219200"/>
            <a:ext cx="2889737" cy="1624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366349" y="5257800"/>
            <a:ext cx="2605451" cy="1323439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Jets of particles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emerge after a high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energy </a:t>
            </a:r>
            <a:r>
              <a:rPr lang="en-GB" dirty="0" err="1" smtClean="0">
                <a:solidFill>
                  <a:srgbClr val="0000FF"/>
                </a:solidFill>
              </a:rPr>
              <a:t>parton-parton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Scattering</a:t>
            </a:r>
          </a:p>
          <a:p>
            <a:endParaRPr lang="en-GB" dirty="0" smtClean="0"/>
          </a:p>
        </p:txBody>
      </p:sp>
      <p:sp>
        <p:nvSpPr>
          <p:cNvPr id="8" name="ZoneTexte 7"/>
          <p:cNvSpPr txBox="1"/>
          <p:nvPr/>
        </p:nvSpPr>
        <p:spPr>
          <a:xfrm>
            <a:off x="3124200" y="895290"/>
            <a:ext cx="6016941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Study the strong force using jet production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10" name="Image 9" descr="Screen Shot 2013-05-10 at 9.05.17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1904999"/>
            <a:ext cx="4572451" cy="4886349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3429000" y="1447800"/>
            <a:ext cx="5398182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Di-jet invariant mass = </a:t>
            </a:r>
            <a:r>
              <a:rPr lang="en-GB" dirty="0" smtClean="0">
                <a:solidFill>
                  <a:srgbClr val="FF0000"/>
                </a:solidFill>
              </a:rPr>
              <a:t>5.15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r>
              <a:rPr lang="en-GB" dirty="0" smtClean="0">
                <a:solidFill>
                  <a:srgbClr val="FF0000"/>
                </a:solidFill>
              </a:rPr>
              <a:t>  </a:t>
            </a:r>
            <a:r>
              <a:rPr lang="en-GB" dirty="0" smtClean="0">
                <a:solidFill>
                  <a:srgbClr val="0000FF"/>
                </a:solidFill>
              </a:rPr>
              <a:t>(R=1.1 jets)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7315200" y="4953000"/>
            <a:ext cx="1828800" cy="175432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In this event more than 60% of the full 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proton-proton energy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ends up in jets</a:t>
            </a:r>
          </a:p>
          <a:p>
            <a:endParaRPr lang="en-GB" dirty="0"/>
          </a:p>
        </p:txBody>
      </p:sp>
      <p:pic>
        <p:nvPicPr>
          <p:cNvPr id="12" name="Picture 6" descr="Picture 1a.png"/>
          <p:cNvPicPr>
            <a:picLocks noChangeAspect="1"/>
          </p:cNvPicPr>
          <p:nvPr/>
        </p:nvPicPr>
        <p:blipFill>
          <a:blip r:embed="rId4">
            <a:lum bright="14000"/>
          </a:blip>
          <a:srcRect/>
          <a:stretch>
            <a:fillRect/>
          </a:stretch>
        </p:blipFill>
        <p:spPr bwMode="auto">
          <a:xfrm>
            <a:off x="500224" y="2895600"/>
            <a:ext cx="2471576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534400" cy="904875"/>
          </a:xfrm>
        </p:spPr>
        <p:txBody>
          <a:bodyPr/>
          <a:lstStyle/>
          <a:p>
            <a:r>
              <a:rPr lang="en-GB" dirty="0" smtClean="0"/>
              <a:t>Early Measurements of Multi-jets</a:t>
            </a:r>
            <a:endParaRPr lang="en-GB" dirty="0"/>
          </a:p>
        </p:txBody>
      </p:sp>
      <p:pic>
        <p:nvPicPr>
          <p:cNvPr id="5" name="Espace réservé du contenu 4" descr="Screen Shot 2013-05-02 at 2.53.49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82970" y="2350258"/>
            <a:ext cx="5061030" cy="2983742"/>
          </a:xfrm>
        </p:spPr>
      </p:pic>
      <p:pic>
        <p:nvPicPr>
          <p:cNvPr id="6" name="Image 5" descr="Screen Shot 2013-05-02 at 2.54.1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28800"/>
            <a:ext cx="3981282" cy="36576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5209907" y="1733490"/>
            <a:ext cx="1800493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 six jet event</a:t>
            </a:r>
            <a:endParaRPr lang="en-GB" dirty="0"/>
          </a:p>
        </p:txBody>
      </p:sp>
      <p:sp>
        <p:nvSpPr>
          <p:cNvPr id="8" name="ZoneTexte 7"/>
          <p:cNvSpPr txBox="1"/>
          <p:nvPr/>
        </p:nvSpPr>
        <p:spPr>
          <a:xfrm>
            <a:off x="228600" y="1066800"/>
            <a:ext cx="3127554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Jet Multiplicity distribution</a:t>
            </a:r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6270485" y="838200"/>
            <a:ext cx="2192051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Early 2010 data… </a:t>
            </a:r>
            <a:endParaRPr lang="en-GB" dirty="0"/>
          </a:p>
        </p:txBody>
      </p:sp>
      <p:sp>
        <p:nvSpPr>
          <p:cNvPr id="10" name="ZoneTexte 9"/>
          <p:cNvSpPr txBox="1"/>
          <p:nvPr/>
        </p:nvSpPr>
        <p:spPr>
          <a:xfrm>
            <a:off x="76200" y="5692914"/>
            <a:ext cx="8960606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Multi-jet distribution in good agreement with theory - LO matrix elements plus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matched </a:t>
            </a:r>
            <a:r>
              <a:rPr lang="en-GB" dirty="0" err="1" smtClean="0">
                <a:solidFill>
                  <a:srgbClr val="0000FF"/>
                </a:solidFill>
              </a:rPr>
              <a:t>parton</a:t>
            </a:r>
            <a:r>
              <a:rPr lang="en-GB" dirty="0" smtClean="0">
                <a:solidFill>
                  <a:srgbClr val="0000FF"/>
                </a:solidFill>
              </a:rPr>
              <a:t> showers - apart from normalization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0" y="1600200"/>
            <a:ext cx="2451312" cy="30777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Eur.Phys.J. C71 (2011) 1763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0" y="-152400"/>
            <a:ext cx="8991600" cy="904875"/>
          </a:xfrm>
        </p:spPr>
        <p:txBody>
          <a:bodyPr/>
          <a:lstStyle/>
          <a:p>
            <a:r>
              <a:rPr lang="en-GB" dirty="0" smtClean="0"/>
              <a:t> Inclusive Jet Production (7 </a:t>
            </a:r>
            <a:r>
              <a:rPr lang="en-GB" dirty="0" err="1" smtClean="0"/>
              <a:t>TeV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105400"/>
          </a:xfrm>
        </p:spPr>
        <p:txBody>
          <a:bodyPr/>
          <a:lstStyle/>
          <a:p>
            <a:r>
              <a:rPr lang="en-GB" dirty="0" smtClean="0"/>
              <a:t>Check conclusions:  D=0.4 and 0.6?</a:t>
            </a:r>
            <a:endParaRPr lang="en-GB" dirty="0"/>
          </a:p>
        </p:txBody>
      </p:sp>
      <p:pic>
        <p:nvPicPr>
          <p:cNvPr id="5" name="Image 4" descr="Screen Shot 2013-05-02 at 2.41.0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0600"/>
            <a:ext cx="9144000" cy="410400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28600" y="5181600"/>
            <a:ext cx="8722285" cy="132343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Agreement with NLO calculations over the full range, </a:t>
            </a:r>
            <a:r>
              <a:rPr lang="en-GB" dirty="0" smtClean="0">
                <a:solidFill>
                  <a:srgbClr val="FF0000"/>
                </a:solidFill>
              </a:rPr>
              <a:t>up to 2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r>
              <a:rPr lang="en-GB" dirty="0" smtClean="0">
                <a:solidFill>
                  <a:srgbClr val="FF0000"/>
                </a:solidFill>
              </a:rPr>
              <a:t> jets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The </a:t>
            </a:r>
            <a:r>
              <a:rPr lang="en-GB" dirty="0" smtClean="0">
                <a:solidFill>
                  <a:srgbClr val="FF0000"/>
                </a:solidFill>
              </a:rPr>
              <a:t>anti-</a:t>
            </a:r>
            <a:r>
              <a:rPr lang="en-GB" dirty="0" err="1" smtClean="0">
                <a:solidFill>
                  <a:srgbClr val="FF0000"/>
                </a:solidFill>
              </a:rPr>
              <a:t>kT</a:t>
            </a:r>
            <a:r>
              <a:rPr lang="en-GB" dirty="0" smtClean="0">
                <a:solidFill>
                  <a:srgbClr val="FF0000"/>
                </a:solidFill>
              </a:rPr>
              <a:t> jet algorithm </a:t>
            </a:r>
            <a:r>
              <a:rPr lang="en-GB" dirty="0" smtClean="0">
                <a:solidFill>
                  <a:srgbClr val="0000FF"/>
                </a:solidFill>
              </a:rPr>
              <a:t>is used in most studies. The ‘cone’ chosen for this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algorithm is different for ATLAS and CMS -&gt; </a:t>
            </a:r>
            <a:r>
              <a:rPr lang="en-GB" dirty="0" smtClean="0">
                <a:solidFill>
                  <a:srgbClr val="FF0000"/>
                </a:solidFill>
              </a:rPr>
              <a:t>no direct comparison possible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ATLAS uses </a:t>
            </a:r>
            <a:r>
              <a:rPr lang="en-GB" dirty="0" smtClean="0">
                <a:solidFill>
                  <a:srgbClr val="FF0000"/>
                </a:solidFill>
              </a:rPr>
              <a:t>R=0.4 and R=0.6</a:t>
            </a:r>
          </a:p>
          <a:p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10" name="Image 9" descr="Screen Shot 2013-05-09 at 5.51.1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1143000"/>
            <a:ext cx="705243" cy="603281"/>
          </a:xfrm>
          <a:prstGeom prst="rect">
            <a:avLst/>
          </a:prstGeom>
        </p:spPr>
      </p:pic>
      <p:pic>
        <p:nvPicPr>
          <p:cNvPr id="12" name="Image 11" descr="Screen Shot 2013-05-09 at 5.51.39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8625" y="4571969"/>
            <a:ext cx="1114476" cy="685831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76200" y="762000"/>
            <a:ext cx="2579552" cy="30777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Phys.Rev. D86 (2012) 014022</a:t>
            </a:r>
            <a:endParaRPr lang="en-GB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305800" cy="904875"/>
          </a:xfrm>
        </p:spPr>
        <p:txBody>
          <a:bodyPr/>
          <a:lstStyle/>
          <a:p>
            <a:r>
              <a:rPr lang="en-GB" dirty="0" smtClean="0"/>
              <a:t> Inclusive Jet Production (8 </a:t>
            </a:r>
            <a:r>
              <a:rPr lang="en-GB" dirty="0" err="1" smtClean="0"/>
              <a:t>TeV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526375" y="5997714"/>
            <a:ext cx="8236625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Agreement with NLO calculations over the full range, up to and beyond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2 </a:t>
            </a:r>
            <a:r>
              <a:rPr lang="en-GB" dirty="0" err="1" smtClean="0">
                <a:solidFill>
                  <a:srgbClr val="0000FF"/>
                </a:solidFill>
              </a:rPr>
              <a:t>TeV</a:t>
            </a:r>
            <a:r>
              <a:rPr lang="en-GB" dirty="0" smtClean="0">
                <a:solidFill>
                  <a:srgbClr val="0000FF"/>
                </a:solidFill>
              </a:rPr>
              <a:t> jets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533400" y="914400"/>
            <a:ext cx="8458200" cy="50292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16" name="Image 15" descr="Screen Shot 2013-05-11 at 4.28.5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2159" y="990600"/>
            <a:ext cx="7321841" cy="4929227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747284" y="914400"/>
            <a:ext cx="1919716" cy="30777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CMS-PAS-SMP-12-012</a:t>
            </a:r>
            <a:endParaRPr lang="en-GB" sz="1400" dirty="0"/>
          </a:p>
        </p:txBody>
      </p:sp>
      <p:pic>
        <p:nvPicPr>
          <p:cNvPr id="18" name="Image 17" descr="Screen Shot 2013-05-09 at 5.51.1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2157" y="1600200"/>
            <a:ext cx="705243" cy="603281"/>
          </a:xfrm>
          <a:prstGeom prst="rect">
            <a:avLst/>
          </a:prstGeom>
        </p:spPr>
      </p:pic>
      <p:pic>
        <p:nvPicPr>
          <p:cNvPr id="19" name="Image 18" descr="Screen Shot 2013-05-09 at 5.51.39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1524" y="4876800"/>
            <a:ext cx="1114476" cy="685831"/>
          </a:xfrm>
          <a:prstGeom prst="rect">
            <a:avLst/>
          </a:prstGeom>
        </p:spPr>
      </p:pic>
      <p:pic>
        <p:nvPicPr>
          <p:cNvPr id="10" name="Image 9" descr="Screen Shot 2014-04-11 at 8.15.50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" y="3886200"/>
            <a:ext cx="2010187" cy="9906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-12700"/>
            <a:ext cx="9182100" cy="6896100"/>
          </a:xfrm>
          <a:prstGeom prst="rect">
            <a:avLst/>
          </a:prstGeom>
          <a:gradFill flip="none" rotWithShape="1">
            <a:gsLst>
              <a:gs pos="22000">
                <a:schemeClr val="tx1"/>
              </a:gs>
              <a:gs pos="100000">
                <a:srgbClr val="FFFFFF"/>
              </a:gs>
            </a:gsLst>
            <a:path path="rect">
              <a:fillToRect l="100000" t="100000"/>
            </a:path>
            <a:tileRect r="-100000" b="-10000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962400" y="685800"/>
            <a:ext cx="5181600" cy="754859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reflection stA="50000" endPos="70000" dir="5400000" sy="-100000" algn="bl" rotWithShape="0"/>
                </a:effectLst>
                <a:latin typeface="Tahoma"/>
                <a:cs typeface="Tahoma"/>
              </a:rPr>
              <a:t>Outline Lecture II</a:t>
            </a:r>
            <a:endParaRPr lang="en-US" dirty="0">
              <a:solidFill>
                <a:schemeClr val="bg1"/>
              </a:solidFill>
              <a:effectLst>
                <a:reflection stA="50000" endPos="70000" dir="5400000" sy="-100000" algn="bl" rotWithShape="0"/>
              </a:effectLst>
              <a:latin typeface="Tahoma"/>
              <a:cs typeface="Tahoma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038600" y="2148433"/>
            <a:ext cx="5105400" cy="4149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  </a:t>
            </a:r>
            <a:r>
              <a:rPr lang="en-GB" sz="2800" dirty="0" smtClean="0">
                <a:solidFill>
                  <a:schemeClr val="bg1"/>
                </a:solidFill>
              </a:rPr>
              <a:t>pp collision characteristics 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Soft pp collisions and multi-</a:t>
            </a:r>
          </a:p>
          <a:p>
            <a:pPr>
              <a:spcBef>
                <a:spcPts val="200"/>
              </a:spcBef>
            </a:pPr>
            <a:r>
              <a:rPr lang="en-GB" sz="2800" dirty="0" smtClean="0">
                <a:solidFill>
                  <a:schemeClr val="bg1"/>
                </a:solidFill>
              </a:rPr>
              <a:t>  particle production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QCD hard scattering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Electroweak processes</a:t>
            </a:r>
            <a:endParaRPr lang="en-GB" sz="2800" dirty="0" smtClean="0">
              <a:solidFill>
                <a:srgbClr val="FFFF00"/>
              </a:solidFill>
            </a:endParaRP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Top production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(The Higgs particle)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Summary</a:t>
            </a:r>
          </a:p>
          <a:p>
            <a:pPr>
              <a:spcBef>
                <a:spcPts val="200"/>
              </a:spcBef>
            </a:pPr>
            <a:endParaRPr lang="en-GB" sz="2800" dirty="0" smtClean="0">
              <a:solidFill>
                <a:schemeClr val="bg1"/>
              </a:solidFill>
            </a:endParaRPr>
          </a:p>
          <a:p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10" name="Image 9" descr="Screen shot 2010-05-02 at 7.54.0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4400"/>
            <a:ext cx="3968143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200" y="-152400"/>
            <a:ext cx="7239000" cy="904875"/>
          </a:xfrm>
        </p:spPr>
        <p:txBody>
          <a:bodyPr/>
          <a:lstStyle/>
          <a:p>
            <a:r>
              <a:rPr lang="en-GB" dirty="0" smtClean="0"/>
              <a:t>Inclusive Jet Production</a:t>
            </a:r>
            <a:endParaRPr lang="en-GB" dirty="0"/>
          </a:p>
        </p:txBody>
      </p:sp>
      <p:pic>
        <p:nvPicPr>
          <p:cNvPr id="5" name="Image 4" descr="Screen Shot 2013-05-02 at 2.41.4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524000"/>
            <a:ext cx="8382000" cy="4733964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09600" y="838200"/>
            <a:ext cx="7339444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Comparison with NLO calculations with the data in some detail,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for different proton structure function parameterizations.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733800" y="5238690"/>
            <a:ext cx="37005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Deviations for highest </a:t>
            </a:r>
            <a:r>
              <a:rPr lang="en-GB" dirty="0" err="1" smtClean="0">
                <a:solidFill>
                  <a:srgbClr val="0000FF"/>
                </a:solidFill>
              </a:rPr>
              <a:t>y</a:t>
            </a:r>
            <a:r>
              <a:rPr lang="en-GB" dirty="0" smtClean="0">
                <a:solidFill>
                  <a:srgbClr val="0000FF"/>
                </a:solidFill>
              </a:rPr>
              <a:t> range?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sz="3600" dirty="0" smtClean="0"/>
              <a:t>Extracting the Strong Coupling Constant </a:t>
            </a:r>
            <a:endParaRPr lang="en-GB" sz="3600" dirty="0"/>
          </a:p>
        </p:txBody>
      </p:sp>
      <p:sp>
        <p:nvSpPr>
          <p:cNvPr id="7" name="ZoneTexte 6"/>
          <p:cNvSpPr txBox="1"/>
          <p:nvPr/>
        </p:nvSpPr>
        <p:spPr>
          <a:xfrm>
            <a:off x="76200" y="1371600"/>
            <a:ext cx="8975008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This measurement is sensitive to the </a:t>
            </a:r>
            <a:r>
              <a:rPr lang="en-GB" dirty="0" smtClean="0">
                <a:solidFill>
                  <a:srgbClr val="FF0000"/>
                </a:solidFill>
              </a:rPr>
              <a:t>fundamental QCD parameter </a:t>
            </a:r>
            <a:r>
              <a:rPr lang="en-GB" dirty="0" err="1" smtClean="0">
                <a:solidFill>
                  <a:srgbClr val="FF0000"/>
                </a:solidFill>
              </a:rPr>
              <a:t>α</a:t>
            </a:r>
            <a:r>
              <a:rPr lang="en-GB" baseline="-25000" dirty="0" err="1" smtClean="0">
                <a:solidFill>
                  <a:srgbClr val="FF0000"/>
                </a:solidFill>
              </a:rPr>
              <a:t>s</a:t>
            </a:r>
            <a:endParaRPr lang="en-GB" baseline="-25000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Di-jets within the range of 420 - 1390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r>
              <a:rPr lang="en-GB" dirty="0" smtClean="0">
                <a:solidFill>
                  <a:srgbClr val="0000FF"/>
                </a:solidFill>
              </a:rPr>
              <a:t>, </a:t>
            </a:r>
            <a:r>
              <a:rPr lang="en-GB" dirty="0" err="1" smtClean="0">
                <a:solidFill>
                  <a:srgbClr val="0000FF"/>
                </a:solidFill>
              </a:rPr>
              <a:t>p</a:t>
            </a:r>
            <a:r>
              <a:rPr lang="en-GB" baseline="-25000" dirty="0" err="1" smtClean="0">
                <a:solidFill>
                  <a:srgbClr val="0000FF"/>
                </a:solidFill>
              </a:rPr>
              <a:t>T</a:t>
            </a:r>
            <a:r>
              <a:rPr lang="en-GB" dirty="0" smtClean="0">
                <a:solidFill>
                  <a:srgbClr val="0000FF"/>
                </a:solidFill>
              </a:rPr>
              <a:t> of all jets larger than 150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endParaRPr lang="en-GB" dirty="0" smtClean="0">
              <a:solidFill>
                <a:srgbClr val="0000FF"/>
              </a:solidFill>
            </a:endParaRPr>
          </a:p>
        </p:txBody>
      </p:sp>
      <p:pic>
        <p:nvPicPr>
          <p:cNvPr id="16" name="Image 15" descr="Screen Shot 2013-05-08 at 11.20.28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4267200"/>
            <a:ext cx="2095757" cy="374500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 bwMode="auto">
          <a:xfrm>
            <a:off x="0" y="2133600"/>
            <a:ext cx="9144000" cy="4495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25" name="Image 24" descr="Screen Shot 2013-05-02 at 4.29.16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4495800"/>
            <a:ext cx="5562600" cy="1480440"/>
          </a:xfrm>
          <a:prstGeom prst="rect">
            <a:avLst/>
          </a:prstGeom>
        </p:spPr>
      </p:pic>
      <p:pic>
        <p:nvPicPr>
          <p:cNvPr id="26" name="Image 25" descr="Screen Shot 2013-05-09 at 9.21.47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1600" y="2362200"/>
            <a:ext cx="2133600" cy="2202769"/>
          </a:xfrm>
          <a:prstGeom prst="rect">
            <a:avLst/>
          </a:prstGeom>
        </p:spPr>
      </p:pic>
      <p:pic>
        <p:nvPicPr>
          <p:cNvPr id="27" name="Espace réservé du contenu 4" descr="Screen Shot 2013-05-02 at 4.19.16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3886200" y="2438400"/>
            <a:ext cx="5179988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ZoneTexte 27"/>
          <p:cNvSpPr txBox="1"/>
          <p:nvPr/>
        </p:nvSpPr>
        <p:spPr>
          <a:xfrm>
            <a:off x="4914496" y="5071646"/>
            <a:ext cx="1486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World average</a:t>
            </a:r>
            <a:endParaRPr lang="en-GB" sz="1600" dirty="0">
              <a:solidFill>
                <a:srgbClr val="FF0000"/>
              </a:solidFill>
            </a:endParaRPr>
          </a:p>
        </p:txBody>
      </p:sp>
      <p:pic>
        <p:nvPicPr>
          <p:cNvPr id="29" name="Image 28" descr="Screen Shot 2013-05-02 at 4.34.54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3400" y="5944708"/>
            <a:ext cx="7162800" cy="532292"/>
          </a:xfrm>
          <a:prstGeom prst="rect">
            <a:avLst/>
          </a:prstGeom>
        </p:spPr>
      </p:pic>
      <p:sp>
        <p:nvSpPr>
          <p:cNvPr id="30" name="ZoneTexte 29"/>
          <p:cNvSpPr txBox="1"/>
          <p:nvPr/>
        </p:nvSpPr>
        <p:spPr>
          <a:xfrm>
            <a:off x="7653977" y="6019800"/>
            <a:ext cx="1566223" cy="3231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500" dirty="0" smtClean="0"/>
              <a:t>arXiv:1304.7498</a:t>
            </a:r>
            <a:endParaRPr lang="en-GB" sz="1500" dirty="0"/>
          </a:p>
        </p:txBody>
      </p:sp>
      <p:sp>
        <p:nvSpPr>
          <p:cNvPr id="34" name="AutoShape 8"/>
          <p:cNvSpPr>
            <a:spLocks noChangeArrowheads="1"/>
          </p:cNvSpPr>
          <p:nvPr/>
        </p:nvSpPr>
        <p:spPr bwMode="auto">
          <a:xfrm flipV="1">
            <a:off x="76200" y="6096000"/>
            <a:ext cx="467457" cy="228600"/>
          </a:xfrm>
          <a:prstGeom prst="rightArrow">
            <a:avLst>
              <a:gd name="adj1" fmla="val 50000"/>
              <a:gd name="adj2" fmla="val 50357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1730132" y="909935"/>
            <a:ext cx="5737468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Measure the ratio of 3-jet to 2-jet events  </a:t>
            </a:r>
            <a:endParaRPr lang="en-GB" sz="2400" dirty="0">
              <a:solidFill>
                <a:srgbClr val="0000FF"/>
              </a:solidFill>
            </a:endParaRPr>
          </a:p>
        </p:txBody>
      </p:sp>
      <p:pic>
        <p:nvPicPr>
          <p:cNvPr id="14" name="Image 13" descr="Screen Shot 2014-08-29 at 5.25.55 PM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3000" y="6400800"/>
            <a:ext cx="7283728" cy="438639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5433364" y="2057400"/>
            <a:ext cx="35582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More methods are being used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0" y="1981200"/>
            <a:ext cx="9144000" cy="1015663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Start</a:t>
            </a:r>
            <a:r>
              <a:rPr lang="en-GB" dirty="0" smtClean="0">
                <a:solidFill>
                  <a:srgbClr val="0000FF"/>
                </a:solidFill>
              </a:rPr>
              <a:t> from Cambridge-Aachen FAT jets and </a:t>
            </a:r>
            <a:r>
              <a:rPr lang="en-GB" dirty="0" smtClean="0">
                <a:solidFill>
                  <a:srgbClr val="FF0000"/>
                </a:solidFill>
              </a:rPr>
              <a:t>apply jet “pruning” to find sub-jets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Many</a:t>
            </a:r>
            <a:r>
              <a:rPr lang="en-GB" dirty="0" smtClean="0">
                <a:solidFill>
                  <a:srgbClr val="0000FF"/>
                </a:solidFill>
              </a:rPr>
              <a:t> methods being developed to analyse the jet substructure: grooming-&gt;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  mass drop filtering, trimming, pruning… </a:t>
            </a:r>
          </a:p>
          <a:p>
            <a:endParaRPr lang="en-GB" dirty="0" smtClean="0"/>
          </a:p>
        </p:txBody>
      </p:sp>
      <p:pic>
        <p:nvPicPr>
          <p:cNvPr id="12" name="Image 11" descr="Screen shot 2011-07-24 at 4.47.2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535161"/>
            <a:ext cx="3981450" cy="3094239"/>
          </a:xfrm>
          <a:prstGeom prst="rect">
            <a:avLst/>
          </a:prstGeom>
        </p:spPr>
      </p:pic>
      <p:sp>
        <p:nvSpPr>
          <p:cNvPr id="16" name="Titre 15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sz="3200" dirty="0" smtClean="0"/>
              <a:t>New Directions: Boosted Jets &amp; Substructure</a:t>
            </a:r>
            <a:endParaRPr lang="en-GB" sz="3200" dirty="0"/>
          </a:p>
        </p:txBody>
      </p:sp>
      <p:pic>
        <p:nvPicPr>
          <p:cNvPr id="17" name="Espace réservé du contenu 4" descr="Screen Shot 2013-05-01 at 10.08.07 AM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95800" y="3584993"/>
            <a:ext cx="4253133" cy="3044407"/>
          </a:xfrm>
        </p:spPr>
      </p:pic>
      <p:sp>
        <p:nvSpPr>
          <p:cNvPr id="18" name="ZoneTexte 17"/>
          <p:cNvSpPr txBox="1"/>
          <p:nvPr/>
        </p:nvSpPr>
        <p:spPr>
          <a:xfrm>
            <a:off x="304800" y="3105090"/>
            <a:ext cx="8610600" cy="4001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Example: Boosted top events with </a:t>
            </a:r>
            <a:r>
              <a:rPr lang="en-GB" dirty="0" err="1" smtClean="0">
                <a:solidFill>
                  <a:srgbClr val="0000FF"/>
                </a:solidFill>
              </a:rPr>
              <a:t>b</a:t>
            </a:r>
            <a:r>
              <a:rPr lang="en-GB" dirty="0" smtClean="0">
                <a:solidFill>
                  <a:srgbClr val="0000FF"/>
                </a:solidFill>
              </a:rPr>
              <a:t>-jet and two merged jets from the W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19" name="Picture 8" descr="Picture 325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9153" y="3581400"/>
            <a:ext cx="4028047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 12" descr="Screen Shot 2013-05-10 at 1.09.58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1751" y="838200"/>
            <a:ext cx="5006049" cy="1143000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152400" y="1066800"/>
            <a:ext cx="3733800" cy="4001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Analyse boosted/merged jets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035889" y="1524000"/>
            <a:ext cx="1850311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arXiv:0802.2470</a:t>
            </a:r>
            <a:endParaRPr lang="en-GB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457200" y="-7620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Detailed QCD Jet-structure Studies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Espace réservé du contenu 1"/>
          <p:cNvSpPr txBox="1">
            <a:spLocks/>
          </p:cNvSpPr>
          <p:nvPr/>
        </p:nvSpPr>
        <p:spPr bwMode="auto">
          <a:xfrm>
            <a:off x="533400" y="1066800"/>
            <a:ext cx="8382000" cy="182880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2400" kern="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Detailed QCD jet studies such as substructure grooming are important to get: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GB" sz="2400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Deeper insight into </a:t>
            </a:r>
            <a:r>
              <a:rPr lang="en-GB" sz="2400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pQCD</a:t>
            </a:r>
            <a:r>
              <a:rPr lang="en-GB" sz="2400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evolution in jets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GB" sz="2400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To perform searches for New Physics in a new way     </a:t>
            </a:r>
            <a:endParaRPr kumimoji="0" lang="en-GB" sz="2400" b="0" i="0" u="none" strike="noStrike" kern="0" cap="none" spc="0" normalizeH="0" baseline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-152400" y="3048000"/>
            <a:ext cx="9296400" cy="38100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16" name="Image 15" descr="Screen shot 2012-07-22 at 11.56.30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32" y="3352800"/>
            <a:ext cx="3065067" cy="3124200"/>
          </a:xfrm>
          <a:prstGeom prst="rect">
            <a:avLst/>
          </a:prstGeom>
        </p:spPr>
      </p:pic>
      <p:pic>
        <p:nvPicPr>
          <p:cNvPr id="17" name="Image 16" descr="Screen shot 2012-07-22 at 11.47.40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4583" y="3422650"/>
            <a:ext cx="3097617" cy="2978150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3733800" y="6336268"/>
            <a:ext cx="1909297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 err="1" smtClean="0">
                <a:solidFill>
                  <a:srgbClr val="0000FF"/>
                </a:solidFill>
              </a:rPr>
              <a:t>k</a:t>
            </a:r>
            <a:r>
              <a:rPr lang="en-GB" sz="1800" baseline="-25000" dirty="0" err="1" smtClean="0">
                <a:solidFill>
                  <a:srgbClr val="0000FF"/>
                </a:solidFill>
              </a:rPr>
              <a:t>T</a:t>
            </a:r>
            <a:r>
              <a:rPr lang="en-GB" sz="1800" dirty="0" smtClean="0">
                <a:solidFill>
                  <a:srgbClr val="0000FF"/>
                </a:solidFill>
              </a:rPr>
              <a:t> splitting scale</a:t>
            </a:r>
            <a:endParaRPr lang="en-GB" sz="1800" dirty="0">
              <a:solidFill>
                <a:srgbClr val="0000FF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520469" y="6324600"/>
            <a:ext cx="1994131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 err="1" smtClean="0">
                <a:solidFill>
                  <a:srgbClr val="0000FF"/>
                </a:solidFill>
              </a:rPr>
              <a:t>Subjet</a:t>
            </a:r>
            <a:r>
              <a:rPr lang="en-GB" sz="1800" dirty="0" smtClean="0">
                <a:solidFill>
                  <a:srgbClr val="0000FF"/>
                </a:solidFill>
              </a:rPr>
              <a:t> multiplicity</a:t>
            </a:r>
            <a:endParaRPr lang="en-GB" sz="1800" dirty="0">
              <a:solidFill>
                <a:srgbClr val="0000FF"/>
              </a:solidFill>
            </a:endParaRPr>
          </a:p>
        </p:txBody>
      </p:sp>
      <p:pic>
        <p:nvPicPr>
          <p:cNvPr id="20" name="Image 19" descr="Screen shot 2012-07-22 at 3.10.43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3886200"/>
            <a:ext cx="977900" cy="304800"/>
          </a:xfrm>
          <a:prstGeom prst="rect">
            <a:avLst/>
          </a:prstGeom>
        </p:spPr>
      </p:pic>
      <p:pic>
        <p:nvPicPr>
          <p:cNvPr id="21" name="Image 20" descr="Screen shot 2012-07-22 at 11.44.17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4887" y="3581400"/>
            <a:ext cx="3149113" cy="2730500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7010400" y="6324600"/>
            <a:ext cx="1109235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00FF"/>
                </a:solidFill>
              </a:rPr>
              <a:t>Jet width</a:t>
            </a:r>
            <a:endParaRPr lang="en-GB" sz="1800" dirty="0">
              <a:solidFill>
                <a:srgbClr val="0000FF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6096000" y="3242846"/>
            <a:ext cx="1675659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arXiv:1203:4606</a:t>
            </a:r>
            <a:endParaRPr lang="en-GB" sz="1600" dirty="0"/>
          </a:p>
        </p:txBody>
      </p:sp>
      <p:sp>
        <p:nvSpPr>
          <p:cNvPr id="24" name="ZoneTexte 23"/>
          <p:cNvSpPr txBox="1"/>
          <p:nvPr/>
        </p:nvSpPr>
        <p:spPr>
          <a:xfrm>
            <a:off x="0" y="3048000"/>
            <a:ext cx="1672353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CMS-QCD-10-41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152400"/>
            <a:ext cx="7239000" cy="904875"/>
          </a:xfrm>
        </p:spPr>
        <p:txBody>
          <a:bodyPr/>
          <a:lstStyle/>
          <a:p>
            <a:r>
              <a:rPr lang="en-US" dirty="0"/>
              <a:t>Low-</a:t>
            </a:r>
            <a:r>
              <a:rPr lang="en-US" dirty="0" err="1"/>
              <a:t>x</a:t>
            </a:r>
            <a:r>
              <a:rPr lang="en-US" dirty="0" smtClean="0"/>
              <a:t> Studies at </a:t>
            </a:r>
            <a:r>
              <a:rPr lang="en-US" dirty="0"/>
              <a:t>the LHC</a:t>
            </a:r>
          </a:p>
        </p:txBody>
      </p:sp>
      <p:pic>
        <p:nvPicPr>
          <p:cNvPr id="727044" name="Picture 4" descr="zxq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399" y="838201"/>
            <a:ext cx="4138101" cy="5714999"/>
          </a:xfrm>
          <a:prstGeom prst="rect">
            <a:avLst/>
          </a:prstGeom>
          <a:noFill/>
        </p:spPr>
      </p:pic>
      <p:sp>
        <p:nvSpPr>
          <p:cNvPr id="727045" name="Line 5"/>
          <p:cNvSpPr>
            <a:spLocks noChangeShapeType="1"/>
          </p:cNvSpPr>
          <p:nvPr/>
        </p:nvSpPr>
        <p:spPr bwMode="auto">
          <a:xfrm flipH="1">
            <a:off x="2057398" y="2971800"/>
            <a:ext cx="2667001" cy="167640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ZoneTexte 10"/>
          <p:cNvSpPr txBox="1"/>
          <p:nvPr/>
        </p:nvSpPr>
        <p:spPr>
          <a:xfrm>
            <a:off x="4572000" y="914400"/>
            <a:ext cx="4267200" cy="243143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High energy of the LHC allows to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access regions of low </a:t>
            </a:r>
            <a:r>
              <a:rPr lang="en-GB" dirty="0" err="1" smtClean="0">
                <a:solidFill>
                  <a:srgbClr val="0000FF"/>
                </a:solidFill>
              </a:rPr>
              <a:t>Bjorken-x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Detector coverage to large |</a:t>
            </a:r>
            <a:r>
              <a:rPr lang="en-GB" dirty="0" err="1" smtClean="0">
                <a:solidFill>
                  <a:srgbClr val="0000FF"/>
                </a:solidFill>
              </a:rPr>
              <a:t>η</a:t>
            </a:r>
            <a:r>
              <a:rPr lang="en-GB" dirty="0" smtClean="0">
                <a:solidFill>
                  <a:srgbClr val="0000FF"/>
                </a:solidFill>
              </a:rPr>
              <a:t>| is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important! Typical measurements:</a:t>
            </a:r>
          </a:p>
          <a:p>
            <a:pPr marL="342900" lvl="0" indent="-342900" algn="just">
              <a:spcBef>
                <a:spcPct val="20000"/>
              </a:spcBef>
              <a:defRPr/>
            </a:pPr>
            <a:r>
              <a:rPr lang="en-US" kern="0" dirty="0" err="1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  <a:sym typeface="Symbol" charset="2"/>
              </a:rPr>
              <a:t></a:t>
            </a:r>
            <a:r>
              <a:rPr lang="en-US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  <a:sym typeface="Symbol" charset="2"/>
              </a:rPr>
              <a:t>   </a:t>
            </a:r>
            <a:r>
              <a:rPr lang="en-US" kern="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  <a:sym typeface="Symbol" charset="2"/>
              </a:rPr>
              <a:t>Low mass </a:t>
            </a:r>
            <a:r>
              <a:rPr lang="en-US" kern="0" dirty="0" err="1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Drell</a:t>
            </a:r>
            <a:r>
              <a:rPr lang="en-US" kern="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-Yan, </a:t>
            </a:r>
            <a:r>
              <a:rPr lang="en-US" kern="0" dirty="0" err="1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Jpsi</a:t>
            </a:r>
            <a:r>
              <a:rPr lang="en-US" kern="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…</a:t>
            </a:r>
          </a:p>
          <a:p>
            <a:pPr marL="342900" lvl="0" indent="-342900" algn="just">
              <a:spcBef>
                <a:spcPct val="20000"/>
              </a:spcBef>
              <a:buFont typeface="Symbol" charset="2"/>
              <a:buChar char="·"/>
              <a:defRPr/>
            </a:pPr>
            <a:r>
              <a:rPr lang="en-US" kern="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Prompt photon production</a:t>
            </a:r>
          </a:p>
          <a:p>
            <a:pPr marL="342900" lvl="0" indent="-342900" algn="just">
              <a:spcBef>
                <a:spcPct val="20000"/>
              </a:spcBef>
              <a:buFont typeface="Symbol" charset="2"/>
              <a:buChar char="·"/>
              <a:defRPr/>
            </a:pPr>
            <a:r>
              <a:rPr lang="en-US" kern="0" dirty="0" smtClean="0">
                <a:solidFill>
                  <a:srgbClr val="FF0000"/>
                </a:solidFill>
                <a:latin typeface="Arial"/>
                <a:ea typeface="ＭＳ Ｐゴシック" charset="-128"/>
                <a:cs typeface="ＭＳ Ｐゴシック" charset="-128"/>
              </a:rPr>
              <a:t>Jet production with large rapidity</a:t>
            </a:r>
            <a:endParaRPr lang="en-GB" dirty="0" smtClean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419600" y="3429000"/>
            <a:ext cx="4825334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           QCD Dynamics studies: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DGLAP:</a:t>
            </a:r>
            <a:r>
              <a:rPr lang="en-GB" dirty="0" smtClean="0"/>
              <a:t> </a:t>
            </a:r>
            <a:r>
              <a:rPr lang="en-GB" sz="1600" dirty="0" err="1" smtClean="0"/>
              <a:t>Dokshitzer</a:t>
            </a:r>
            <a:r>
              <a:rPr lang="en-GB" sz="1600" dirty="0" smtClean="0"/>
              <a:t>, </a:t>
            </a:r>
            <a:r>
              <a:rPr lang="en-GB" sz="1600" dirty="0" err="1" smtClean="0"/>
              <a:t>Gribov</a:t>
            </a:r>
            <a:r>
              <a:rPr lang="en-GB" sz="1600" dirty="0" smtClean="0"/>
              <a:t>, </a:t>
            </a:r>
            <a:r>
              <a:rPr lang="en-GB" sz="1600" dirty="0" err="1" smtClean="0"/>
              <a:t>Lipatov</a:t>
            </a:r>
            <a:r>
              <a:rPr lang="en-GB" sz="1600" dirty="0" smtClean="0"/>
              <a:t>, </a:t>
            </a:r>
            <a:r>
              <a:rPr lang="en-GB" sz="1600" dirty="0" err="1" smtClean="0"/>
              <a:t>Altarelli</a:t>
            </a:r>
            <a:r>
              <a:rPr lang="en-GB" sz="1600" dirty="0" smtClean="0"/>
              <a:t> </a:t>
            </a:r>
            <a:r>
              <a:rPr lang="en-GB" sz="1600" dirty="0" err="1" smtClean="0"/>
              <a:t>Parisi</a:t>
            </a:r>
            <a:endParaRPr lang="en-GB" sz="1600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BFKL</a:t>
            </a:r>
            <a:r>
              <a:rPr lang="en-GB" sz="1600" dirty="0" smtClean="0">
                <a:solidFill>
                  <a:srgbClr val="FF0000"/>
                </a:solidFill>
              </a:rPr>
              <a:t>:     </a:t>
            </a:r>
            <a:r>
              <a:rPr lang="en-GB" sz="1600" dirty="0" err="1" smtClean="0"/>
              <a:t>Balitskii</a:t>
            </a:r>
            <a:r>
              <a:rPr lang="en-GB" sz="1600" dirty="0" smtClean="0"/>
              <a:t>, </a:t>
            </a:r>
            <a:r>
              <a:rPr lang="en-GB" sz="1600" dirty="0" err="1" smtClean="0"/>
              <a:t>Fadin</a:t>
            </a:r>
            <a:r>
              <a:rPr lang="en-GB" sz="1600" dirty="0" smtClean="0"/>
              <a:t>, </a:t>
            </a:r>
            <a:r>
              <a:rPr lang="en-GB" sz="1600" dirty="0" err="1" smtClean="0"/>
              <a:t>Kuraev</a:t>
            </a:r>
            <a:r>
              <a:rPr lang="en-GB" sz="1600" dirty="0" smtClean="0"/>
              <a:t>, </a:t>
            </a:r>
            <a:r>
              <a:rPr lang="en-GB" sz="1600" dirty="0" err="1" smtClean="0"/>
              <a:t>Lipatov</a:t>
            </a:r>
            <a:r>
              <a:rPr lang="en-GB" sz="1600" dirty="0" smtClean="0"/>
              <a:t> </a:t>
            </a:r>
            <a:endParaRPr lang="en-GB" sz="1600" dirty="0"/>
          </a:p>
        </p:txBody>
      </p:sp>
      <p:pic>
        <p:nvPicPr>
          <p:cNvPr id="13" name="Image 12" descr="Screen Shot 2013-05-10 at 11.52.39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9498" y="4496514"/>
            <a:ext cx="3050102" cy="227190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 smtClean="0"/>
              <a:t>Low-</a:t>
            </a:r>
            <a:r>
              <a:rPr lang="en-GB" dirty="0" err="1" smtClean="0"/>
              <a:t>x</a:t>
            </a:r>
            <a:r>
              <a:rPr lang="en-GB" dirty="0" smtClean="0"/>
              <a:t>: Mueller-</a:t>
            </a:r>
            <a:r>
              <a:rPr lang="en-GB" dirty="0" err="1" smtClean="0"/>
              <a:t>Navelet</a:t>
            </a:r>
            <a:r>
              <a:rPr lang="en-GB" dirty="0" smtClean="0"/>
              <a:t> Jet Studies</a:t>
            </a:r>
            <a:endParaRPr lang="en-GB" dirty="0"/>
          </a:p>
        </p:txBody>
      </p:sp>
      <p:sp>
        <p:nvSpPr>
          <p:cNvPr id="12" name="ZoneTexte 11"/>
          <p:cNvSpPr txBox="1"/>
          <p:nvPr/>
        </p:nvSpPr>
        <p:spPr>
          <a:xfrm>
            <a:off x="0" y="838200"/>
            <a:ext cx="9137563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Look</a:t>
            </a:r>
            <a:r>
              <a:rPr lang="en-GB" dirty="0" smtClean="0">
                <a:solidFill>
                  <a:srgbClr val="0000FF"/>
                </a:solidFill>
              </a:rPr>
              <a:t> at correlations between jets -with </a:t>
            </a:r>
            <a:r>
              <a:rPr lang="en-GB" dirty="0" err="1" smtClean="0">
                <a:solidFill>
                  <a:srgbClr val="FF0000"/>
                </a:solidFill>
              </a:rPr>
              <a:t>p</a:t>
            </a:r>
            <a:r>
              <a:rPr lang="en-GB" baseline="-25000" dirty="0" err="1" smtClean="0">
                <a:solidFill>
                  <a:srgbClr val="FF0000"/>
                </a:solidFill>
              </a:rPr>
              <a:t>T</a:t>
            </a:r>
            <a:r>
              <a:rPr lang="en-GB" dirty="0" smtClean="0">
                <a:solidFill>
                  <a:srgbClr val="FF0000"/>
                </a:solidFill>
              </a:rPr>
              <a:t>&gt; 35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r>
              <a:rPr lang="en-GB" dirty="0" smtClean="0">
                <a:solidFill>
                  <a:srgbClr val="0000FF"/>
                </a:solidFill>
              </a:rPr>
              <a:t>- at large rapidity distance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Proposed</a:t>
            </a:r>
            <a:r>
              <a:rPr lang="en-GB" dirty="0" smtClean="0">
                <a:solidFill>
                  <a:srgbClr val="0000FF"/>
                </a:solidFill>
              </a:rPr>
              <a:t> in the early ‘90’s to as sensitivity test to </a:t>
            </a:r>
            <a:r>
              <a:rPr lang="en-GB" dirty="0" smtClean="0">
                <a:solidFill>
                  <a:srgbClr val="FF0000"/>
                </a:solidFill>
              </a:rPr>
              <a:t>BFKL</a:t>
            </a:r>
            <a:r>
              <a:rPr lang="en-GB" dirty="0" smtClean="0">
                <a:solidFill>
                  <a:srgbClr val="0000FF"/>
                </a:solidFill>
              </a:rPr>
              <a:t> and </a:t>
            </a:r>
            <a:r>
              <a:rPr lang="en-GB" dirty="0" smtClean="0">
                <a:solidFill>
                  <a:srgbClr val="FF0000"/>
                </a:solidFill>
              </a:rPr>
              <a:t>DGLAP</a:t>
            </a:r>
            <a:r>
              <a:rPr lang="en-GB" dirty="0" smtClean="0">
                <a:solidFill>
                  <a:srgbClr val="0000FF"/>
                </a:solidFill>
              </a:rPr>
              <a:t> evolution  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0" y="1600200"/>
            <a:ext cx="9144000" cy="55626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15" name="Image 14" descr="Screen Shot 2013-05-10 at 10.55.21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3965" y="2209800"/>
            <a:ext cx="2685236" cy="2362200"/>
          </a:xfrm>
          <a:prstGeom prst="rect">
            <a:avLst/>
          </a:prstGeom>
        </p:spPr>
      </p:pic>
      <p:pic>
        <p:nvPicPr>
          <p:cNvPr id="16" name="Image 15" descr="Screen Shot 2013-05-10 at 10.48.38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2057400"/>
            <a:ext cx="2565734" cy="2370769"/>
          </a:xfrm>
          <a:prstGeom prst="rect">
            <a:avLst/>
          </a:prstGeom>
        </p:spPr>
      </p:pic>
      <p:pic>
        <p:nvPicPr>
          <p:cNvPr id="17" name="Image 16" descr="Screen Shot 2013-05-10 at 10.48.59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2530" y="4419600"/>
            <a:ext cx="2611070" cy="2451371"/>
          </a:xfrm>
          <a:prstGeom prst="rect">
            <a:avLst/>
          </a:prstGeom>
        </p:spPr>
      </p:pic>
      <p:pic>
        <p:nvPicPr>
          <p:cNvPr id="18" name="Image 17" descr="Screen Shot 2013-05-10 at 10.55.30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2200" y="4495800"/>
            <a:ext cx="2641491" cy="2376322"/>
          </a:xfrm>
          <a:prstGeom prst="rect">
            <a:avLst/>
          </a:prstGeom>
        </p:spPr>
      </p:pic>
      <p:pic>
        <p:nvPicPr>
          <p:cNvPr id="19" name="Image 18" descr="Screen Shot 2013-05-10 at 10.48.07 A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981200"/>
            <a:ext cx="2422119" cy="2565652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3490570" y="1676400"/>
            <a:ext cx="2300630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sz="1800" dirty="0" smtClean="0"/>
              <a:t>central + forward jet</a:t>
            </a:r>
            <a:endParaRPr lang="en-GB" sz="1800" dirty="0"/>
          </a:p>
        </p:txBody>
      </p:sp>
      <p:sp>
        <p:nvSpPr>
          <p:cNvPr id="21" name="ZoneTexte 20"/>
          <p:cNvSpPr txBox="1"/>
          <p:nvPr/>
        </p:nvSpPr>
        <p:spPr>
          <a:xfrm>
            <a:off x="6019800" y="1676400"/>
            <a:ext cx="3020253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sz="1800" dirty="0" err="1" smtClean="0"/>
              <a:t>azimuthal</a:t>
            </a:r>
            <a:r>
              <a:rPr lang="en-GB" sz="1800" dirty="0" smtClean="0"/>
              <a:t> correlation </a:t>
            </a:r>
            <a:r>
              <a:rPr lang="en-GB" sz="1800" dirty="0" err="1" smtClean="0"/>
              <a:t>vs</a:t>
            </a:r>
            <a:r>
              <a:rPr lang="en-GB" sz="1800" dirty="0" smtClean="0"/>
              <a:t> </a:t>
            </a:r>
            <a:r>
              <a:rPr lang="en-GB" sz="1800" dirty="0" err="1" smtClean="0"/>
              <a:t>Δy</a:t>
            </a:r>
            <a:endParaRPr lang="en-GB" sz="1800" dirty="0"/>
          </a:p>
        </p:txBody>
      </p:sp>
      <p:pic>
        <p:nvPicPr>
          <p:cNvPr id="22" name="Image 21" descr="Screen Shot 2013-05-10 at 11.12.12 A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5600" y="2667000"/>
            <a:ext cx="1740004" cy="233950"/>
          </a:xfrm>
          <a:prstGeom prst="rect">
            <a:avLst/>
          </a:prstGeom>
        </p:spPr>
      </p:pic>
      <p:pic>
        <p:nvPicPr>
          <p:cNvPr id="23" name="Image 22" descr="Screen Shot 2013-05-10 at 11.14.14 AM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24000" y="3810000"/>
            <a:ext cx="1073201" cy="247662"/>
          </a:xfrm>
          <a:prstGeom prst="rect">
            <a:avLst/>
          </a:prstGeom>
        </p:spPr>
      </p:pic>
      <p:pic>
        <p:nvPicPr>
          <p:cNvPr id="24" name="Image 23" descr="Screen Shot 2013-05-10 at 11.14.22 AM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52600" y="2514600"/>
            <a:ext cx="723967" cy="228621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54332" y="4546937"/>
            <a:ext cx="273005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No model describes all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these measurements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very well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345514" y="3048000"/>
            <a:ext cx="568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Δy</a:t>
            </a:r>
            <a:endParaRPr lang="en-GB" dirty="0"/>
          </a:p>
        </p:txBody>
      </p:sp>
      <p:sp>
        <p:nvSpPr>
          <p:cNvPr id="28" name="ZoneTexte 27"/>
          <p:cNvSpPr txBox="1"/>
          <p:nvPr/>
        </p:nvSpPr>
        <p:spPr>
          <a:xfrm>
            <a:off x="46628" y="1566446"/>
            <a:ext cx="21631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CMS-PAS-FSQ-12-002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2819400"/>
            <a:ext cx="7239000" cy="904875"/>
          </a:xfrm>
        </p:spPr>
        <p:txBody>
          <a:bodyPr/>
          <a:lstStyle/>
          <a:p>
            <a:r>
              <a:rPr lang="en-GB" dirty="0" smtClean="0"/>
              <a:t>W and Z Boson Production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5" name="Picture 4" descr="Zee_mass_Log_corrected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598612"/>
            <a:ext cx="4356100" cy="442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2260046"/>
            <a:ext cx="2362200" cy="330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9" name="TextBox 4"/>
          <p:cNvSpPr txBox="1">
            <a:spLocks noChangeArrowheads="1"/>
          </p:cNvSpPr>
          <p:nvPr/>
        </p:nvSpPr>
        <p:spPr bwMode="auto">
          <a:xfrm>
            <a:off x="7201183" y="1247001"/>
            <a:ext cx="1283825" cy="276999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accent3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 smtClean="0"/>
              <a:t>arXiv</a:t>
            </a:r>
            <a:r>
              <a:rPr lang="en-US" sz="1200" dirty="0"/>
              <a:t>:</a:t>
            </a:r>
            <a:r>
              <a:rPr lang="en-US" sz="1200" dirty="0" smtClean="0"/>
              <a:t>1107.4789</a:t>
            </a:r>
            <a:endParaRPr lang="en-US" sz="1200" dirty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228600" y="-76200"/>
            <a:ext cx="853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 fontScale="975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kern="0" dirty="0" smtClean="0">
                <a:solidFill>
                  <a:srgbClr val="0000FF"/>
                </a:solidFill>
                <a:effectLst/>
                <a:latin typeface="Arial"/>
                <a:ea typeface="ＭＳ Ｐゴシック" charset="-128"/>
                <a:cs typeface="ＭＳ Ｐゴシック" charset="-128"/>
              </a:rPr>
              <a:t>W and Z Boson Production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0" name="Picture 2" descr="https://atlas.web.cern.ch/Atlas/GROUPS/PHYSICS/FastPerformancePlots/W2010/fig_01b.pn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968" y="1600200"/>
            <a:ext cx="4651432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381000" y="5943600"/>
            <a:ext cx="3429000" cy="762000"/>
          </a:xfrm>
          <a:prstGeom prst="rect">
            <a:avLst/>
          </a:prstGeom>
          <a:solidFill>
            <a:schemeClr val="accent5"/>
          </a:solidFill>
        </p:spPr>
        <p:txBody>
          <a:bodyPr>
            <a:prstTxWarp prst="textNoShape">
              <a:avLst/>
            </a:prstTxWarp>
          </a:bodyPr>
          <a:lstStyle/>
          <a:p>
            <a:pPr eaLnBrk="0" hangingPunct="0"/>
            <a:r>
              <a:rPr lang="en-US" dirty="0">
                <a:solidFill>
                  <a:srgbClr val="0000FF"/>
                </a:solidFill>
                <a:latin typeface="Arial"/>
              </a:rPr>
              <a:t>Missing transverse energy</a:t>
            </a:r>
            <a:br>
              <a:rPr lang="en-US" dirty="0">
                <a:solidFill>
                  <a:srgbClr val="0000FF"/>
                </a:solidFill>
                <a:latin typeface="Arial"/>
              </a:rPr>
            </a:br>
            <a:r>
              <a:rPr lang="en-US" dirty="0">
                <a:solidFill>
                  <a:srgbClr val="0000FF"/>
                </a:solidFill>
                <a:latin typeface="Arial"/>
              </a:rPr>
              <a:t>from the W </a:t>
            </a:r>
            <a:r>
              <a:rPr lang="en-US" dirty="0" err="1">
                <a:solidFill>
                  <a:srgbClr val="0000FF"/>
                </a:solidFill>
                <a:latin typeface="Arial"/>
                <a:sym typeface="Wingdings" charset="2"/>
              </a:rPr>
              <a:t></a:t>
            </a:r>
            <a:r>
              <a:rPr lang="en-US" dirty="0" smtClean="0">
                <a:solidFill>
                  <a:srgbClr val="0000FF"/>
                </a:solidFill>
                <a:latin typeface="Arial"/>
                <a:sym typeface="Wingdings" charset="2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Arial"/>
                <a:sym typeface="Wingdings" charset="2"/>
              </a:rPr>
              <a:t>μ</a:t>
            </a:r>
            <a:r>
              <a:rPr lang="en-US" dirty="0" err="1" smtClean="0">
                <a:solidFill>
                  <a:srgbClr val="0000FF"/>
                </a:solidFill>
                <a:latin typeface="Georgia"/>
                <a:sym typeface="Wingdings" charset="2"/>
              </a:rPr>
              <a:t>+ν</a:t>
            </a:r>
            <a:r>
              <a:rPr lang="en-US" dirty="0" smtClean="0">
                <a:solidFill>
                  <a:srgbClr val="0000FF"/>
                </a:solidFill>
                <a:latin typeface="Arial"/>
                <a:sym typeface="Wingdings" charset="2"/>
              </a:rPr>
              <a:t>  </a:t>
            </a:r>
            <a:r>
              <a:rPr lang="en-US" dirty="0">
                <a:solidFill>
                  <a:srgbClr val="0000FF"/>
                </a:solidFill>
                <a:latin typeface="Arial"/>
                <a:sym typeface="Wingdings" charset="2"/>
              </a:rPr>
              <a:t>decays</a:t>
            </a:r>
            <a:endParaRPr lang="en-US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5410200" y="6019801"/>
            <a:ext cx="2971800" cy="685799"/>
          </a:xfrm>
          <a:prstGeom prst="rect">
            <a:avLst/>
          </a:prstGeom>
          <a:solidFill>
            <a:schemeClr val="accent5"/>
          </a:solidFill>
        </p:spPr>
        <p:txBody>
          <a:bodyPr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2000" dirty="0">
                <a:solidFill>
                  <a:srgbClr val="0000FF"/>
                </a:solidFill>
                <a:latin typeface="Arial " charset="0"/>
              </a:rPr>
              <a:t>Z peak (</a:t>
            </a:r>
            <a:r>
              <a:rPr lang="en-US" sz="2000" dirty="0" err="1">
                <a:solidFill>
                  <a:srgbClr val="0000FF"/>
                </a:solidFill>
                <a:latin typeface="Arial " charset="0"/>
              </a:rPr>
              <a:t>di</a:t>
            </a:r>
            <a:r>
              <a:rPr lang="en-US" sz="2000" dirty="0">
                <a:solidFill>
                  <a:srgbClr val="0000FF"/>
                </a:solidFill>
                <a:latin typeface="Arial " charset="0"/>
              </a:rPr>
              <a:t>-lepton pair</a:t>
            </a:r>
            <a:r>
              <a:rPr lang="en-US" sz="2000" dirty="0" smtClean="0">
                <a:solidFill>
                  <a:srgbClr val="0000FF"/>
                </a:solidFill>
                <a:latin typeface="Arial " charset="0"/>
              </a:rPr>
              <a:t> </a:t>
            </a:r>
          </a:p>
          <a:p>
            <a:pPr algn="ctr" eaLnBrk="0" hangingPunct="0"/>
            <a:r>
              <a:rPr lang="en-US" sz="2000" dirty="0" smtClean="0">
                <a:solidFill>
                  <a:srgbClr val="0000FF"/>
                </a:solidFill>
                <a:latin typeface="Arial " charset="0"/>
              </a:rPr>
              <a:t>mass </a:t>
            </a:r>
            <a:r>
              <a:rPr lang="en-US" sz="2000" dirty="0">
                <a:solidFill>
                  <a:srgbClr val="0000FF"/>
                </a:solidFill>
                <a:latin typeface="Arial " charset="0"/>
              </a:rPr>
              <a:t>distributions)</a:t>
            </a:r>
          </a:p>
        </p:txBody>
      </p:sp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19600" y="762000"/>
            <a:ext cx="2590800" cy="983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ZoneTexte 13"/>
          <p:cNvSpPr txBox="1"/>
          <p:nvPr/>
        </p:nvSpPr>
        <p:spPr>
          <a:xfrm>
            <a:off x="0" y="990600"/>
            <a:ext cx="3715405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Select final states with leptons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914400" y="1447800"/>
            <a:ext cx="1480168" cy="30777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arXiv:1109.5141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 Shot 2014-03-27 at 2.31.2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28844"/>
            <a:ext cx="8610600" cy="5852956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228600" y="-76200"/>
            <a:ext cx="853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 fontScale="975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kern="0" dirty="0" smtClean="0">
                <a:solidFill>
                  <a:srgbClr val="0000FF"/>
                </a:solidFill>
                <a:effectLst/>
                <a:latin typeface="Arial"/>
                <a:ea typeface="ＭＳ Ｐゴシック" charset="-128"/>
                <a:cs typeface="ＭＳ Ｐゴシック" charset="-128"/>
              </a:rPr>
              <a:t>W and Z Boson Production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2819400"/>
            <a:ext cx="7239000" cy="904875"/>
          </a:xfrm>
        </p:spPr>
        <p:txBody>
          <a:bodyPr/>
          <a:lstStyle/>
          <a:p>
            <a:r>
              <a:rPr lang="en-GB" dirty="0" smtClean="0"/>
              <a:t>Top Quark Production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362200"/>
            <a:ext cx="7239000" cy="904875"/>
          </a:xfrm>
        </p:spPr>
        <p:txBody>
          <a:bodyPr/>
          <a:lstStyle/>
          <a:p>
            <a:r>
              <a:rPr lang="en-GB" dirty="0" smtClean="0"/>
              <a:t>A Proton-Proton Collider…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-152400"/>
            <a:ext cx="7239000" cy="904875"/>
          </a:xfrm>
        </p:spPr>
        <p:txBody>
          <a:bodyPr/>
          <a:lstStyle/>
          <a:p>
            <a:r>
              <a:rPr lang="en-GB" dirty="0" smtClean="0"/>
              <a:t>Top Quark Physics</a:t>
            </a:r>
            <a:endParaRPr lang="en-GB" dirty="0"/>
          </a:p>
        </p:txBody>
      </p:sp>
      <p:pic>
        <p:nvPicPr>
          <p:cNvPr id="5" name="Espace réservé du contenu 4" descr="Screen shot 2011-08-13 at 4.13.06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" y="1066800"/>
            <a:ext cx="6781800" cy="4024833"/>
          </a:xfrm>
        </p:spPr>
      </p:pic>
      <p:sp>
        <p:nvSpPr>
          <p:cNvPr id="6" name="ZoneTexte 5"/>
          <p:cNvSpPr txBox="1"/>
          <p:nvPr/>
        </p:nvSpPr>
        <p:spPr>
          <a:xfrm>
            <a:off x="76200" y="5410200"/>
            <a:ext cx="8991600" cy="1107996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200" dirty="0" err="1" smtClean="0">
                <a:solidFill>
                  <a:srgbClr val="0000FF"/>
                </a:solidFill>
              </a:rPr>
              <a:t>The</a:t>
            </a:r>
            <a:r>
              <a:rPr lang="en-GB" sz="2200" dirty="0" smtClean="0">
                <a:solidFill>
                  <a:srgbClr val="0000FF"/>
                </a:solidFill>
              </a:rPr>
              <a:t> heaviest known elementary particle: ~173 </a:t>
            </a:r>
            <a:r>
              <a:rPr lang="en-GB" sz="2200" dirty="0" err="1" smtClean="0">
                <a:solidFill>
                  <a:srgbClr val="0000FF"/>
                </a:solidFill>
              </a:rPr>
              <a:t>GeV</a:t>
            </a:r>
            <a:endParaRPr lang="en-GB" sz="2200" dirty="0" smtClean="0">
              <a:solidFill>
                <a:srgbClr val="0000FF"/>
              </a:solidFill>
            </a:endParaRPr>
          </a:p>
          <a:p>
            <a:r>
              <a:rPr lang="en-GB" sz="22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200" dirty="0" err="1" smtClean="0">
                <a:solidFill>
                  <a:srgbClr val="0000FF"/>
                </a:solidFill>
              </a:rPr>
              <a:t>Coupling</a:t>
            </a:r>
            <a:r>
              <a:rPr lang="en-GB" sz="2200" dirty="0" smtClean="0">
                <a:solidFill>
                  <a:srgbClr val="0000FF"/>
                </a:solidFill>
              </a:rPr>
              <a:t> to the Higgs ~1 </a:t>
            </a:r>
            <a:r>
              <a:rPr lang="fr-FR" sz="2200" dirty="0" err="1" smtClean="0">
                <a:solidFill>
                  <a:srgbClr val="0000FF"/>
                </a:solidFill>
                <a:sym typeface="Symbol"/>
              </a:rPr>
              <a:t></a:t>
            </a:r>
            <a:r>
              <a:rPr lang="en-GB" sz="2200" dirty="0" smtClean="0">
                <a:solidFill>
                  <a:srgbClr val="0000FF"/>
                </a:solidFill>
              </a:rPr>
              <a:t> </a:t>
            </a:r>
            <a:r>
              <a:rPr lang="en-GB" sz="2200" dirty="0" smtClean="0">
                <a:solidFill>
                  <a:srgbClr val="FF0000"/>
                </a:solidFill>
              </a:rPr>
              <a:t>Special role in EWK symmetry breaking?</a:t>
            </a:r>
          </a:p>
          <a:p>
            <a:r>
              <a:rPr lang="en-GB" sz="22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200" dirty="0" err="1" smtClean="0">
                <a:solidFill>
                  <a:srgbClr val="0000FF"/>
                </a:solidFill>
              </a:rPr>
              <a:t>Special</a:t>
            </a:r>
            <a:r>
              <a:rPr lang="en-GB" sz="2200" dirty="0" smtClean="0">
                <a:solidFill>
                  <a:srgbClr val="0000FF"/>
                </a:solidFill>
              </a:rPr>
              <a:t> sector to </a:t>
            </a:r>
            <a:r>
              <a:rPr lang="en-GB" sz="2200" dirty="0" smtClean="0">
                <a:solidFill>
                  <a:srgbClr val="FF0000"/>
                </a:solidFill>
              </a:rPr>
              <a:t>searches for new physics</a:t>
            </a:r>
          </a:p>
          <a:p>
            <a:endParaRPr lang="en-GB" sz="2200" dirty="0"/>
          </a:p>
        </p:txBody>
      </p:sp>
      <p:sp>
        <p:nvSpPr>
          <p:cNvPr id="7" name="Rectangle 6"/>
          <p:cNvSpPr/>
          <p:nvPr/>
        </p:nvSpPr>
        <p:spPr bwMode="auto">
          <a:xfrm>
            <a:off x="7010400" y="1295400"/>
            <a:ext cx="1828800" cy="32004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pic>
        <p:nvPicPr>
          <p:cNvPr id="9" name="Image 8" descr="Screen Shot 2014-04-12 at 3.08.56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0400" y="1524000"/>
            <a:ext cx="1625713" cy="850959"/>
          </a:xfrm>
          <a:prstGeom prst="rect">
            <a:avLst/>
          </a:prstGeom>
        </p:spPr>
      </p:pic>
      <p:pic>
        <p:nvPicPr>
          <p:cNvPr id="10" name="Image 9" descr="Screen Shot 2014-04-12 at 3.09.04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7303" y="2514600"/>
            <a:ext cx="1397097" cy="838258"/>
          </a:xfrm>
          <a:prstGeom prst="rect">
            <a:avLst/>
          </a:prstGeom>
        </p:spPr>
      </p:pic>
      <p:pic>
        <p:nvPicPr>
          <p:cNvPr id="11" name="Image 10" descr="Screen Shot 2014-04-12 at 3.09.12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6600" y="3505200"/>
            <a:ext cx="1562208" cy="8255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1-01-09 at 11.29.08 A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52678" y="1219200"/>
            <a:ext cx="5962722" cy="5105400"/>
          </a:xfr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57200" y="-76200"/>
            <a:ext cx="8077200" cy="914400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effectLst/>
              </a:rPr>
              <a:t>Candidate Event for Top Production</a:t>
            </a:r>
            <a:endParaRPr lang="fr-FR" dirty="0">
              <a:effectLst/>
            </a:endParaRPr>
          </a:p>
        </p:txBody>
      </p:sp>
      <p:pic>
        <p:nvPicPr>
          <p:cNvPr id="6" name="Image 5" descr="Screen shot 2010-12-11 at 6.11.2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012" y="2133600"/>
            <a:ext cx="2687688" cy="3441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extBox 4"/>
          <p:cNvSpPr txBox="1">
            <a:spLocks noChangeArrowheads="1"/>
          </p:cNvSpPr>
          <p:nvPr/>
        </p:nvSpPr>
        <p:spPr bwMode="auto">
          <a:xfrm>
            <a:off x="381000" y="5715000"/>
            <a:ext cx="8582435" cy="646331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 smtClean="0">
                <a:solidFill>
                  <a:srgbClr val="0000FF"/>
                </a:solidFill>
              </a:rPr>
              <a:t>ATLAS </a:t>
            </a:r>
            <a:r>
              <a:rPr lang="en-US" sz="1800" dirty="0">
                <a:solidFill>
                  <a:srgbClr val="0000FF"/>
                </a:solidFill>
              </a:rPr>
              <a:t>and CMS have</a:t>
            </a:r>
            <a:r>
              <a:rPr lang="en-US" sz="1800" dirty="0" smtClean="0">
                <a:solidFill>
                  <a:srgbClr val="0000FF"/>
                </a:solidFill>
              </a:rPr>
              <a:t> made top anti-top pair cross</a:t>
            </a:r>
            <a:r>
              <a:rPr lang="en-US" sz="1800" dirty="0">
                <a:solidFill>
                  <a:srgbClr val="0000FF"/>
                </a:solidFill>
              </a:rPr>
              <a:t>-section </a:t>
            </a:r>
            <a:r>
              <a:rPr lang="en-US" sz="1800" dirty="0" smtClean="0">
                <a:solidFill>
                  <a:srgbClr val="0000FF"/>
                </a:solidFill>
              </a:rPr>
              <a:t>measurements at 7 and </a:t>
            </a:r>
          </a:p>
          <a:p>
            <a:r>
              <a:rPr lang="en-US" sz="1800" dirty="0" smtClean="0">
                <a:solidFill>
                  <a:srgbClr val="0000FF"/>
                </a:solidFill>
              </a:rPr>
              <a:t>8 </a:t>
            </a:r>
            <a:r>
              <a:rPr lang="en-US" sz="1800" dirty="0" err="1" smtClean="0">
                <a:solidFill>
                  <a:srgbClr val="0000FF"/>
                </a:solidFill>
              </a:rPr>
              <a:t>TeV</a:t>
            </a:r>
            <a:r>
              <a:rPr lang="en-US" sz="1800" dirty="0" smtClean="0">
                <a:solidFill>
                  <a:srgbClr val="0000FF"/>
                </a:solidFill>
              </a:rPr>
              <a:t>, and are in </a:t>
            </a:r>
            <a:r>
              <a:rPr lang="en-US" sz="1800" dirty="0">
                <a:solidFill>
                  <a:srgbClr val="0000FF"/>
                </a:solidFill>
              </a:rPr>
              <a:t>agreement with NLO QCD </a:t>
            </a:r>
            <a:r>
              <a:rPr lang="en-US" sz="1800" dirty="0" smtClean="0">
                <a:solidFill>
                  <a:srgbClr val="0000FF"/>
                </a:solidFill>
              </a:rPr>
              <a:t>expectations. </a:t>
            </a:r>
            <a:r>
              <a:rPr lang="en-US" sz="1800" dirty="0" smtClean="0">
                <a:solidFill>
                  <a:srgbClr val="FF0000"/>
                </a:solidFill>
              </a:rPr>
              <a:t>Present precision ~ 6%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100356" name="Image 7" descr="Screen shot 2011-08-22 at 9.58.19 A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14400"/>
            <a:ext cx="3651250" cy="451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1177211" y="76200"/>
            <a:ext cx="68275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  <a:latin typeface="Arial"/>
              </a:rPr>
              <a:t>Top Pair Production at 7/8 </a:t>
            </a:r>
            <a:r>
              <a:rPr lang="en-US" sz="3600" b="1" dirty="0" err="1" smtClean="0">
                <a:solidFill>
                  <a:srgbClr val="0000FF"/>
                </a:solidFill>
                <a:latin typeface="Arial"/>
              </a:rPr>
              <a:t>TeV</a:t>
            </a:r>
            <a:endParaRPr lang="en-US" sz="3600" b="1" dirty="0">
              <a:solidFill>
                <a:srgbClr val="0000FF"/>
              </a:solidFill>
              <a:latin typeface="Arial"/>
            </a:endParaRPr>
          </a:p>
        </p:txBody>
      </p:sp>
      <p:pic>
        <p:nvPicPr>
          <p:cNvPr id="7" name="Image 6" descr="Screen Shot 2014-03-29 at 9.57.31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1066800"/>
            <a:ext cx="5118386" cy="4419600"/>
          </a:xfrm>
          <a:prstGeom prst="rect">
            <a:avLst/>
          </a:prstGeom>
        </p:spPr>
      </p:pic>
      <p:pic>
        <p:nvPicPr>
          <p:cNvPr id="8" name="Image 7" descr="Screen Shot 2014-08-28 at 4.09.31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0" y="1066800"/>
            <a:ext cx="5105400" cy="4419600"/>
          </a:xfrm>
          <a:prstGeom prst="rect">
            <a:avLst/>
          </a:prstGeom>
        </p:spPr>
      </p:pic>
      <p:pic>
        <p:nvPicPr>
          <p:cNvPr id="9" name="Image 8" descr="Screen Shot 2014-08-28 at 12.13.50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914400"/>
            <a:ext cx="3726787" cy="4648200"/>
          </a:xfrm>
          <a:prstGeom prst="rect">
            <a:avLst/>
          </a:prstGeom>
        </p:spPr>
      </p:pic>
      <p:pic>
        <p:nvPicPr>
          <p:cNvPr id="10" name="Image 9" descr="Screen Shot 2014-08-28 at 12.14.06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914400"/>
            <a:ext cx="3780313" cy="464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-152400"/>
            <a:ext cx="7239000" cy="904875"/>
          </a:xfrm>
        </p:spPr>
        <p:txBody>
          <a:bodyPr/>
          <a:lstStyle/>
          <a:p>
            <a:r>
              <a:rPr lang="en-GB" dirty="0" smtClean="0"/>
              <a:t>The Mass of the Top Quark</a:t>
            </a:r>
            <a:endParaRPr lang="en-GB" dirty="0"/>
          </a:p>
        </p:txBody>
      </p:sp>
      <p:pic>
        <p:nvPicPr>
          <p:cNvPr id="4" name="Espace réservé du contenu 3" descr="Screen Shot 2014-03-09 at 11.44.22 A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0800" y="5410200"/>
            <a:ext cx="4572000" cy="2233043"/>
          </a:xfrm>
        </p:spPr>
      </p:pic>
      <p:pic>
        <p:nvPicPr>
          <p:cNvPr id="5" name="Image 4" descr="Screen Shot 2014-03-09 at 11.44.01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932" y="785729"/>
            <a:ext cx="8375068" cy="4548271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3205" y="5486400"/>
            <a:ext cx="2842395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Using </a:t>
            </a:r>
            <a:r>
              <a:rPr lang="en-GB" dirty="0" err="1" smtClean="0">
                <a:solidFill>
                  <a:srgbClr val="0000FF"/>
                </a:solidFill>
              </a:rPr>
              <a:t>Tevatron</a:t>
            </a:r>
            <a:r>
              <a:rPr lang="en-GB" dirty="0" smtClean="0">
                <a:solidFill>
                  <a:srgbClr val="0000FF"/>
                </a:solidFill>
              </a:rPr>
              <a:t> and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LHC combination of the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mass measurements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162800" y="5689937"/>
            <a:ext cx="2016973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The best value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on the top mass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to date!!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019800" y="6324600"/>
            <a:ext cx="914400" cy="3810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9" name="Image 8" descr="Screen Shot 2014-03-31 at 10.56.08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5859" y="6248400"/>
            <a:ext cx="3467341" cy="5334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extBox 4"/>
          <p:cNvSpPr txBox="1">
            <a:spLocks noChangeArrowheads="1"/>
          </p:cNvSpPr>
          <p:nvPr/>
        </p:nvSpPr>
        <p:spPr bwMode="auto">
          <a:xfrm>
            <a:off x="762000" y="5791200"/>
            <a:ext cx="8001000" cy="861774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500" dirty="0" smtClean="0">
                <a:solidFill>
                  <a:srgbClr val="0000FF"/>
                </a:solidFill>
              </a:rPr>
              <a:t>Measurements at 7/8 </a:t>
            </a:r>
            <a:r>
              <a:rPr lang="en-US" sz="2500" dirty="0" err="1" smtClean="0">
                <a:solidFill>
                  <a:srgbClr val="0000FF"/>
                </a:solidFill>
              </a:rPr>
              <a:t>TeV</a:t>
            </a:r>
            <a:r>
              <a:rPr lang="en-US" sz="2500" dirty="0" smtClean="0">
                <a:solidFill>
                  <a:srgbClr val="0000FF"/>
                </a:solidFill>
              </a:rPr>
              <a:t> in </a:t>
            </a:r>
            <a:r>
              <a:rPr lang="en-US" sz="2500" dirty="0">
                <a:solidFill>
                  <a:srgbClr val="0000FF"/>
                </a:solidFill>
              </a:rPr>
              <a:t>agreement</a:t>
            </a:r>
            <a:r>
              <a:rPr lang="en-US" sz="2500" dirty="0" smtClean="0">
                <a:solidFill>
                  <a:srgbClr val="0000FF"/>
                </a:solidFill>
              </a:rPr>
              <a:t> with </a:t>
            </a:r>
            <a:r>
              <a:rPr lang="en-US" sz="2500" dirty="0">
                <a:solidFill>
                  <a:srgbClr val="0000FF"/>
                </a:solidFill>
              </a:rPr>
              <a:t>NLO QCD </a:t>
            </a:r>
            <a:r>
              <a:rPr lang="en-US" sz="2500" dirty="0" smtClean="0">
                <a:solidFill>
                  <a:srgbClr val="0000FF"/>
                </a:solidFill>
              </a:rPr>
              <a:t>expectations.   </a:t>
            </a:r>
            <a:endParaRPr lang="en-US" sz="2500" dirty="0">
              <a:solidFill>
                <a:srgbClr val="FF0000"/>
              </a:solidFill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1177211" y="76200"/>
            <a:ext cx="741741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  <a:latin typeface="Arial"/>
              </a:rPr>
              <a:t>Top Quark Production at 7/8 </a:t>
            </a:r>
            <a:r>
              <a:rPr lang="en-US" sz="3600" b="1" dirty="0" err="1" smtClean="0">
                <a:solidFill>
                  <a:srgbClr val="0000FF"/>
                </a:solidFill>
                <a:latin typeface="Arial"/>
              </a:rPr>
              <a:t>TeV</a:t>
            </a:r>
            <a:endParaRPr lang="en-US" sz="3600" b="1" dirty="0">
              <a:solidFill>
                <a:srgbClr val="0000FF"/>
              </a:solidFill>
              <a:latin typeface="Arial"/>
            </a:endParaRPr>
          </a:p>
        </p:txBody>
      </p:sp>
      <p:pic>
        <p:nvPicPr>
          <p:cNvPr id="14" name="Espace réservé du contenu 3" descr="Screen Shot 2014-04-10 at 2.01.0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752600" y="2209800"/>
            <a:ext cx="4572000" cy="3469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ZoneTexte 15"/>
          <p:cNvSpPr txBox="1"/>
          <p:nvPr/>
        </p:nvSpPr>
        <p:spPr>
          <a:xfrm>
            <a:off x="609600" y="1066800"/>
            <a:ext cx="1992803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EWK production </a:t>
            </a:r>
          </a:p>
          <a:p>
            <a:r>
              <a:rPr lang="en-GB" dirty="0" smtClean="0"/>
              <a:t>of single-top</a:t>
            </a:r>
            <a:endParaRPr lang="en-GB" dirty="0"/>
          </a:p>
        </p:txBody>
      </p:sp>
      <p:pic>
        <p:nvPicPr>
          <p:cNvPr id="8" name="Image 7" descr="Screen Shot 2014-08-29 at 5.37.06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838200"/>
            <a:ext cx="4966262" cy="130198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 smtClean="0"/>
              <a:t>Vector </a:t>
            </a:r>
            <a:r>
              <a:rPr lang="en-GB" dirty="0" err="1" smtClean="0"/>
              <a:t>Boson+Jets</a:t>
            </a:r>
            <a:r>
              <a:rPr lang="en-GB" dirty="0" smtClean="0"/>
              <a:t> and </a:t>
            </a:r>
            <a:r>
              <a:rPr lang="en-GB" dirty="0" err="1" smtClean="0"/>
              <a:t>Top+Jets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5" name="Espace réservé du contenu 4" descr="Screen Shot 2013-05-02 at 3.02.52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838200"/>
            <a:ext cx="3877214" cy="5105400"/>
          </a:xfrm>
        </p:spPr>
      </p:pic>
      <p:sp>
        <p:nvSpPr>
          <p:cNvPr id="6" name="ZoneTexte 5"/>
          <p:cNvSpPr txBox="1"/>
          <p:nvPr/>
        </p:nvSpPr>
        <p:spPr>
          <a:xfrm>
            <a:off x="762000" y="5997714"/>
            <a:ext cx="6865180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Good description by theory for both processes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Important backgrounds for searches, </a:t>
            </a:r>
            <a:r>
              <a:rPr lang="en-GB" dirty="0" err="1" smtClean="0">
                <a:solidFill>
                  <a:srgbClr val="0000FF"/>
                </a:solidFill>
              </a:rPr>
              <a:t>eg</a:t>
            </a:r>
            <a:r>
              <a:rPr lang="en-GB" dirty="0" smtClean="0">
                <a:solidFill>
                  <a:srgbClr val="0000FF"/>
                </a:solidFill>
              </a:rPr>
              <a:t> for SUSY searches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343400" y="1044714"/>
            <a:ext cx="4833249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High statistics and precision at the LHC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allows for </a:t>
            </a:r>
            <a:r>
              <a:rPr lang="en-GB" dirty="0" smtClean="0">
                <a:solidFill>
                  <a:srgbClr val="FF0000"/>
                </a:solidFill>
              </a:rPr>
              <a:t>W/</a:t>
            </a:r>
            <a:r>
              <a:rPr lang="en-GB" dirty="0" err="1" smtClean="0">
                <a:solidFill>
                  <a:srgbClr val="FF0000"/>
                </a:solidFill>
              </a:rPr>
              <a:t>Z+jets</a:t>
            </a:r>
            <a:r>
              <a:rPr lang="en-GB" dirty="0" smtClean="0">
                <a:solidFill>
                  <a:srgbClr val="FF0000"/>
                </a:solidFill>
              </a:rPr>
              <a:t> and </a:t>
            </a:r>
            <a:r>
              <a:rPr lang="en-GB" dirty="0" err="1" smtClean="0">
                <a:solidFill>
                  <a:srgbClr val="FF0000"/>
                </a:solidFill>
              </a:rPr>
              <a:t>top+jets</a:t>
            </a:r>
            <a:r>
              <a:rPr lang="en-GB" dirty="0" smtClean="0">
                <a:solidFill>
                  <a:srgbClr val="FF0000"/>
                </a:solidFill>
              </a:rPr>
              <a:t> studies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914400" y="762000"/>
            <a:ext cx="16583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arXiv:1304.7098</a:t>
            </a:r>
            <a:endParaRPr lang="en-GB" sz="1600" dirty="0"/>
          </a:p>
        </p:txBody>
      </p:sp>
      <p:sp>
        <p:nvSpPr>
          <p:cNvPr id="11" name="ZoneTexte 10"/>
          <p:cNvSpPr txBox="1"/>
          <p:nvPr/>
        </p:nvSpPr>
        <p:spPr>
          <a:xfrm>
            <a:off x="1143000" y="2895600"/>
            <a:ext cx="922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Z+jets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4495800" y="1905000"/>
            <a:ext cx="4495800" cy="3733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13" name="Image 12" descr="Screen Shot 2014-08-31 at 2.41.0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1905001"/>
            <a:ext cx="3877772" cy="373380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4495800" y="1905000"/>
            <a:ext cx="1663236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arXiv:1404.3171</a:t>
            </a:r>
            <a:endParaRPr lang="en-GB" sz="1600" dirty="0"/>
          </a:p>
        </p:txBody>
      </p:sp>
      <p:sp>
        <p:nvSpPr>
          <p:cNvPr id="20" name="ZoneTexte 19"/>
          <p:cNvSpPr txBox="1"/>
          <p:nvPr/>
        </p:nvSpPr>
        <p:spPr>
          <a:xfrm>
            <a:off x="7315200" y="2590800"/>
            <a:ext cx="11455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top+jets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 bwMode="auto">
          <a:xfrm>
            <a:off x="0" y="-142875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Summary: Cross Sections at 7/8 </a:t>
            </a:r>
            <a:r>
              <a:rPr lang="en-GB" sz="40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TeV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01903" y="6248400"/>
            <a:ext cx="8208697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Measurements in good agreement with the Standard Model predictions </a:t>
            </a:r>
            <a:endParaRPr lang="en-GB" dirty="0"/>
          </a:p>
        </p:txBody>
      </p:sp>
      <p:sp>
        <p:nvSpPr>
          <p:cNvPr id="7" name="Ellipse 6"/>
          <p:cNvSpPr/>
          <p:nvPr/>
        </p:nvSpPr>
        <p:spPr bwMode="auto">
          <a:xfrm>
            <a:off x="4038600" y="3352800"/>
            <a:ext cx="685800" cy="685800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9" name="Image 8" descr="Screen Shot 2014-08-03 at 12.21.0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814" y="776619"/>
            <a:ext cx="7633986" cy="5319381"/>
          </a:xfrm>
          <a:prstGeom prst="rect">
            <a:avLst/>
          </a:prstGeom>
        </p:spPr>
      </p:pic>
      <p:sp>
        <p:nvSpPr>
          <p:cNvPr id="10" name="Ellipse 9"/>
          <p:cNvSpPr/>
          <p:nvPr/>
        </p:nvSpPr>
        <p:spPr bwMode="auto">
          <a:xfrm>
            <a:off x="4038600" y="3352800"/>
            <a:ext cx="609600" cy="533400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-142875"/>
            <a:ext cx="7239000" cy="904875"/>
          </a:xfrm>
        </p:spPr>
        <p:txBody>
          <a:bodyPr/>
          <a:lstStyle/>
          <a:p>
            <a:r>
              <a:rPr lang="en-GB" dirty="0" smtClean="0"/>
              <a:t>Anomalous WW Production?</a:t>
            </a:r>
            <a:endParaRPr lang="en-GB" dirty="0"/>
          </a:p>
        </p:txBody>
      </p:sp>
      <p:pic>
        <p:nvPicPr>
          <p:cNvPr id="4" name="Espace réservé du contenu 3" descr="Screen Shot 2014-07-05 at 7.44.44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3581400"/>
            <a:ext cx="7239000" cy="2361591"/>
          </a:xfrm>
        </p:spPr>
      </p:pic>
      <p:pic>
        <p:nvPicPr>
          <p:cNvPr id="5" name="Image 4" descr="Screen Shot 2014-07-05 at 7.46.0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295400"/>
            <a:ext cx="7346695" cy="2286316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457200" y="838200"/>
            <a:ext cx="7683714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Di-boson production: This should not be a problem for theory, no?</a:t>
            </a:r>
            <a:endParaRPr lang="en-GB" dirty="0"/>
          </a:p>
        </p:txBody>
      </p:sp>
      <p:sp>
        <p:nvSpPr>
          <p:cNvPr id="7" name="ZoneTexte 6"/>
          <p:cNvSpPr txBox="1"/>
          <p:nvPr/>
        </p:nvSpPr>
        <p:spPr>
          <a:xfrm>
            <a:off x="457200" y="6019800"/>
            <a:ext cx="7736814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Bizar</a:t>
            </a:r>
            <a:r>
              <a:rPr lang="en-GB" dirty="0" smtClean="0">
                <a:solidFill>
                  <a:srgbClr val="FF0000"/>
                </a:solidFill>
              </a:rPr>
              <a:t>:  all measurements so far gave a systematically higher value!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         </a:t>
            </a:r>
            <a:r>
              <a:rPr lang="en-GB" dirty="0" smtClean="0">
                <a:solidFill>
                  <a:srgbClr val="0000FF"/>
                </a:solidFill>
              </a:rPr>
              <a:t>Less the case for ZZ and WZ as far as we can see… 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Screen Shot 2014-07-05 at 7.47.01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293705"/>
            <a:ext cx="8534400" cy="4878495"/>
          </a:xfrm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609600" y="-142875"/>
            <a:ext cx="7772400" cy="904875"/>
          </a:xfrm>
        </p:spPr>
        <p:txBody>
          <a:bodyPr/>
          <a:lstStyle/>
          <a:p>
            <a:r>
              <a:rPr lang="en-GB" dirty="0" smtClean="0"/>
              <a:t> Anomalous WW Production? </a:t>
            </a:r>
            <a:endParaRPr lang="en-GB" dirty="0"/>
          </a:p>
        </p:txBody>
      </p:sp>
      <p:sp>
        <p:nvSpPr>
          <p:cNvPr id="8" name="ZoneTexte 7"/>
          <p:cNvSpPr txBox="1"/>
          <p:nvPr/>
        </p:nvSpPr>
        <p:spPr>
          <a:xfrm>
            <a:off x="304800" y="838200"/>
            <a:ext cx="6583854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What was missing until now was the ATLAS 8 </a:t>
            </a:r>
            <a:r>
              <a:rPr lang="en-GB" dirty="0" err="1" smtClean="0"/>
              <a:t>TeV</a:t>
            </a:r>
            <a:r>
              <a:rPr lang="en-GB" dirty="0" smtClean="0"/>
              <a:t> result</a:t>
            </a:r>
            <a:endParaRPr lang="en-GB" dirty="0"/>
          </a:p>
        </p:txBody>
      </p:sp>
      <p:sp>
        <p:nvSpPr>
          <p:cNvPr id="5" name="ZoneTexte 4"/>
          <p:cNvSpPr txBox="1"/>
          <p:nvPr/>
        </p:nvSpPr>
        <p:spPr>
          <a:xfrm>
            <a:off x="381000" y="6248400"/>
            <a:ext cx="8418591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Important: how well do we control the theory? Now NLO, Higgs included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934200" y="2023646"/>
            <a:ext cx="2283798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ATLAS-CONF-2014-033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 bwMode="auto">
          <a:xfrm>
            <a:off x="0" y="-152400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New Physics in WW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Cross Sections?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0" y="914400"/>
            <a:ext cx="9144000" cy="59436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Da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 </a:t>
            </a: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41593" y="838200"/>
            <a:ext cx="6892607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Both these phenomenology papers appeared on June 3</a:t>
            </a:r>
            <a:r>
              <a:rPr lang="en-GB" baseline="30000" dirty="0" smtClean="0">
                <a:solidFill>
                  <a:srgbClr val="0000FF"/>
                </a:solidFill>
              </a:rPr>
              <a:t>rd</a:t>
            </a:r>
            <a:r>
              <a:rPr lang="en-GB" dirty="0" smtClean="0">
                <a:solidFill>
                  <a:srgbClr val="0000FF"/>
                </a:solidFill>
              </a:rPr>
              <a:t> …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21" name="Image 20" descr="Screen Shot 2014-06-07 at 2.03.0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1282635"/>
            <a:ext cx="3886200" cy="927165"/>
          </a:xfrm>
          <a:prstGeom prst="rect">
            <a:avLst/>
          </a:prstGeom>
        </p:spPr>
      </p:pic>
      <p:pic>
        <p:nvPicPr>
          <p:cNvPr id="22" name="Image 21" descr="Screen Shot 2014-06-07 at 2.02.42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291942"/>
            <a:ext cx="4648200" cy="1070258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2895600" y="1600200"/>
            <a:ext cx="16652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arXiv:1406.0858</a:t>
            </a:r>
            <a:endParaRPr lang="en-GB" sz="1600" dirty="0"/>
          </a:p>
        </p:txBody>
      </p:sp>
      <p:sp>
        <p:nvSpPr>
          <p:cNvPr id="24" name="ZoneTexte 23"/>
          <p:cNvSpPr txBox="1"/>
          <p:nvPr/>
        </p:nvSpPr>
        <p:spPr>
          <a:xfrm>
            <a:off x="7478760" y="1600200"/>
            <a:ext cx="16652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arXiv:1406.0848</a:t>
            </a:r>
            <a:endParaRPr lang="en-GB" sz="1600" dirty="0"/>
          </a:p>
        </p:txBody>
      </p:sp>
      <p:sp>
        <p:nvSpPr>
          <p:cNvPr id="31" name="ZoneTexte 30"/>
          <p:cNvSpPr txBox="1"/>
          <p:nvPr/>
        </p:nvSpPr>
        <p:spPr>
          <a:xfrm>
            <a:off x="0" y="2590800"/>
            <a:ext cx="4419600" cy="193899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Interpretation in the two papers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(Overall analyses of WW, and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available SUSY searches):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it-IT" b="1" dirty="0" smtClean="0">
                <a:solidFill>
                  <a:srgbClr val="0000FF"/>
                </a:solidFill>
                <a:sym typeface="Symbol"/>
              </a:rPr>
              <a:t> </a:t>
            </a:r>
            <a:r>
              <a:rPr lang="en-GB" dirty="0" smtClean="0">
                <a:solidFill>
                  <a:srgbClr val="0000FF"/>
                </a:solidFill>
              </a:rPr>
              <a:t>Stop pair production -- with </a:t>
            </a:r>
            <a:r>
              <a:rPr lang="en-GB" dirty="0" err="1" smtClean="0">
                <a:solidFill>
                  <a:srgbClr val="0000FF"/>
                </a:solidFill>
              </a:rPr>
              <a:t>m</a:t>
            </a:r>
            <a:r>
              <a:rPr lang="en-GB" baseline="-25000" dirty="0" err="1" smtClean="0">
                <a:solidFill>
                  <a:srgbClr val="0000FF"/>
                </a:solidFill>
              </a:rPr>
              <a:t>stop</a:t>
            </a:r>
            <a:endParaRPr lang="en-GB" baseline="-25000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 ~ 200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r>
              <a:rPr lang="en-GB" dirty="0" smtClean="0">
                <a:solidFill>
                  <a:srgbClr val="0000FF"/>
                </a:solidFill>
              </a:rPr>
              <a:t>– plus decay to </a:t>
            </a:r>
            <a:r>
              <a:rPr lang="en-GB" dirty="0" err="1" smtClean="0">
                <a:solidFill>
                  <a:srgbClr val="0000FF"/>
                </a:solidFill>
              </a:rPr>
              <a:t>chargino</a:t>
            </a:r>
            <a:r>
              <a:rPr lang="en-GB" dirty="0" smtClean="0">
                <a:solidFill>
                  <a:srgbClr val="0000FF"/>
                </a:solidFill>
              </a:rPr>
              <a:t>  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  leading to the WW excess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32" name="Image 31" descr="Screen Shot 2014-06-07 at 3.26.38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378" y="4495800"/>
            <a:ext cx="3200622" cy="469933"/>
          </a:xfrm>
          <a:prstGeom prst="rect">
            <a:avLst/>
          </a:prstGeom>
        </p:spPr>
      </p:pic>
      <p:pic>
        <p:nvPicPr>
          <p:cNvPr id="33" name="Image 32" descr="Screen Shot 2014-06-07 at 3.30.28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264" y="4953000"/>
            <a:ext cx="1803536" cy="714388"/>
          </a:xfrm>
          <a:prstGeom prst="rect">
            <a:avLst/>
          </a:prstGeom>
        </p:spPr>
      </p:pic>
      <p:sp>
        <p:nvSpPr>
          <p:cNvPr id="34" name="ZoneTexte 33"/>
          <p:cNvSpPr txBox="1"/>
          <p:nvPr/>
        </p:nvSpPr>
        <p:spPr>
          <a:xfrm>
            <a:off x="0" y="5715000"/>
            <a:ext cx="4286976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Tests</a:t>
            </a:r>
            <a:r>
              <a:rPr lang="en-GB" dirty="0" smtClean="0">
                <a:solidFill>
                  <a:srgbClr val="0000FF"/>
                </a:solidFill>
              </a:rPr>
              <a:t> in other channels?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 ATLAS already excluded this point?</a:t>
            </a:r>
          </a:p>
          <a:p>
            <a:r>
              <a:rPr lang="en-GB" dirty="0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0000FF"/>
                </a:solidFill>
              </a:rPr>
              <a:t>WW excess at 13 </a:t>
            </a:r>
            <a:r>
              <a:rPr lang="en-GB" dirty="0" err="1" smtClean="0">
                <a:solidFill>
                  <a:srgbClr val="0000FF"/>
                </a:solidFill>
              </a:rPr>
              <a:t>TeV</a:t>
            </a:r>
            <a:r>
              <a:rPr lang="en-GB" dirty="0" smtClean="0">
                <a:solidFill>
                  <a:srgbClr val="0000FF"/>
                </a:solidFill>
              </a:rPr>
              <a:t>?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4648200" y="5074384"/>
            <a:ext cx="4572001" cy="163121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My take: 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Need</a:t>
            </a:r>
            <a:r>
              <a:rPr lang="en-GB" dirty="0" smtClean="0">
                <a:solidFill>
                  <a:srgbClr val="0000FF"/>
                </a:solidFill>
              </a:rPr>
              <a:t> to have a careful look at QCD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corrections, effects of the jet veto…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Need</a:t>
            </a:r>
            <a:r>
              <a:rPr lang="en-GB" dirty="0" smtClean="0">
                <a:solidFill>
                  <a:srgbClr val="0000FF"/>
                </a:solidFill>
              </a:rPr>
              <a:t> other measurements </a:t>
            </a:r>
            <a:r>
              <a:rPr lang="en-GB" dirty="0" err="1" smtClean="0">
                <a:solidFill>
                  <a:srgbClr val="0000FF"/>
                </a:solidFill>
              </a:rPr>
              <a:t>eg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  WW</a:t>
            </a:r>
            <a:r>
              <a:rPr lang="en-US" dirty="0" err="1" smtClean="0">
                <a:solidFill>
                  <a:srgbClr val="0000FF"/>
                </a:solidFill>
                <a:sym typeface="Symbol"/>
              </a:rPr>
              <a:t></a:t>
            </a:r>
            <a:r>
              <a:rPr lang="en-GB" dirty="0" err="1" smtClean="0">
                <a:solidFill>
                  <a:srgbClr val="0000FF"/>
                </a:solidFill>
              </a:rPr>
              <a:t>l</a:t>
            </a:r>
            <a:r>
              <a:rPr lang="en-GB" dirty="0" err="1" smtClean="0">
                <a:solidFill>
                  <a:srgbClr val="0000FF"/>
                </a:solidFill>
                <a:latin typeface="Georgia"/>
              </a:rPr>
              <a:t>ν</a:t>
            </a:r>
            <a:r>
              <a:rPr lang="en-GB" dirty="0" err="1" smtClean="0">
                <a:solidFill>
                  <a:srgbClr val="0000FF"/>
                </a:solidFill>
              </a:rPr>
              <a:t>jj</a:t>
            </a:r>
            <a:r>
              <a:rPr lang="en-GB" dirty="0" smtClean="0">
                <a:solidFill>
                  <a:srgbClr val="0000FF"/>
                </a:solidFill>
              </a:rPr>
              <a:t>, WW+0/1/2 jets… </a:t>
            </a:r>
          </a:p>
        </p:txBody>
      </p:sp>
      <p:pic>
        <p:nvPicPr>
          <p:cNvPr id="18" name="Image 17" descr="Screen Shot 2014-07-21 at 5.13.53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4400" y="2687584"/>
            <a:ext cx="3048000" cy="2224690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7772400" y="2895600"/>
            <a:ext cx="12015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Da</a:t>
            </a:r>
            <a:r>
              <a:rPr lang="en-GB" dirty="0" smtClean="0"/>
              <a:t> Costa</a:t>
            </a:r>
          </a:p>
          <a:p>
            <a:r>
              <a:rPr lang="en-GB" dirty="0" smtClean="0"/>
              <a:t>ICHEP14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Espace réservé de la dat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58373" name="Date Placeholder 3"/>
          <p:cNvSpPr txBox="1">
            <a:spLocks noGrp="1"/>
          </p:cNvSpPr>
          <p:nvPr/>
        </p:nvSpPr>
        <p:spPr bwMode="auto">
          <a:xfrm>
            <a:off x="70338" y="6543675"/>
            <a:ext cx="276078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fr-CH" sz="1400" i="1">
                <a:solidFill>
                  <a:srgbClr val="006666"/>
                </a:solidFill>
              </a:rPr>
              <a:t>	</a:t>
            </a:r>
            <a:endParaRPr lang="fr-FR" sz="1400" i="1">
              <a:solidFill>
                <a:srgbClr val="006666"/>
              </a:solidFill>
            </a:endParaRPr>
          </a:p>
        </p:txBody>
      </p:sp>
      <p:sp>
        <p:nvSpPr>
          <p:cNvPr id="58374" name="Footer Placeholder 4"/>
          <p:cNvSpPr txBox="1">
            <a:spLocks noGrp="1"/>
          </p:cNvSpPr>
          <p:nvPr/>
        </p:nvSpPr>
        <p:spPr bwMode="auto">
          <a:xfrm>
            <a:off x="2321169" y="6519863"/>
            <a:ext cx="647113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fr-CH" sz="1400">
                <a:solidFill>
                  <a:schemeClr val="tx1"/>
                </a:solidFill>
              </a:rPr>
              <a:t>                     </a:t>
            </a:r>
            <a:endParaRPr lang="fr-FR" sz="1400" i="1">
              <a:solidFill>
                <a:srgbClr val="006666"/>
              </a:solidFill>
            </a:endParaRPr>
          </a:p>
        </p:txBody>
      </p:sp>
      <p:sp>
        <p:nvSpPr>
          <p:cNvPr id="5837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0"/>
            <a:ext cx="8229600" cy="6096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Search for New Physics?</a:t>
            </a:r>
            <a:endParaRPr lang="en-US" sz="3600" dirty="0"/>
          </a:p>
        </p:txBody>
      </p:sp>
      <p:pic>
        <p:nvPicPr>
          <p:cNvPr id="58377" name="Picture 3" descr="ed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354" y="3657600"/>
            <a:ext cx="2180492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8" name="Text Box 7"/>
          <p:cNvSpPr txBox="1">
            <a:spLocks noChangeArrowheads="1"/>
          </p:cNvSpPr>
          <p:nvPr/>
        </p:nvSpPr>
        <p:spPr bwMode="auto">
          <a:xfrm>
            <a:off x="211015" y="3505200"/>
            <a:ext cx="2261431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Extra Dimensions?</a:t>
            </a:r>
          </a:p>
        </p:txBody>
      </p:sp>
      <p:sp>
        <p:nvSpPr>
          <p:cNvPr id="58379" name="Text Box 8"/>
          <p:cNvSpPr txBox="1">
            <a:spLocks noChangeArrowheads="1"/>
          </p:cNvSpPr>
          <p:nvPr/>
        </p:nvSpPr>
        <p:spPr bwMode="auto">
          <a:xfrm>
            <a:off x="2743201" y="3581400"/>
            <a:ext cx="1841770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Black Holes???</a:t>
            </a:r>
          </a:p>
        </p:txBody>
      </p:sp>
      <p:pic>
        <p:nvPicPr>
          <p:cNvPr id="58380" name="Picture 10"/>
          <p:cNvPicPr>
            <a:picLocks noChangeAspect="1" noChangeArrowheads="1"/>
          </p:cNvPicPr>
          <p:nvPr/>
        </p:nvPicPr>
        <mc:AlternateContent xmlns:ma="http://schemas.microsoft.com/office/mac/drawingml/2008/main">
          <mc:Choice Requires="ma">
            <p:blipFill>
              <a:blip r:embed="rId5"/>
              <a:srcRect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6"/>
              <a:srcRect/>
              <a:stretch>
                <a:fillRect/>
              </a:stretch>
            </p:blipFill>
          </mc:Fallback>
        </mc:AlternateContent>
        <p:spPr bwMode="auto">
          <a:xfrm>
            <a:off x="70339" y="876300"/>
            <a:ext cx="2511669" cy="2400300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pic>
        <p:nvPicPr>
          <p:cNvPr id="58381" name="Picture 11"/>
          <p:cNvPicPr>
            <a:picLocks noChangeAspect="1" noChangeArrowheads="1"/>
          </p:cNvPicPr>
          <p:nvPr/>
        </p:nvPicPr>
        <mc:AlternateContent xmlns:ma="http://schemas.microsoft.com/office/mac/drawingml/2008/main">
          <mc:Choice Requires="ma">
            <p:blipFill>
              <a:blip r:embed="rId7"/>
              <a:srcRect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8"/>
              <a:srcRect/>
              <a:stretch>
                <a:fillRect/>
              </a:stretch>
            </p:blipFill>
          </mc:Fallback>
        </mc:AlternateContent>
        <p:spPr bwMode="auto">
          <a:xfrm>
            <a:off x="4853354" y="1219200"/>
            <a:ext cx="2080846" cy="2014538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pic>
        <p:nvPicPr>
          <p:cNvPr id="58382" name="Picture 12"/>
          <p:cNvPicPr>
            <a:picLocks noChangeAspect="1" noChangeArrowheads="1"/>
          </p:cNvPicPr>
          <p:nvPr/>
        </p:nvPicPr>
        <mc:AlternateContent xmlns:ma="http://schemas.microsoft.com/office/mac/drawingml/2008/main">
          <mc:Choice Requires="ma">
            <p:blipFill>
              <a:blip r:embed="rId9"/>
              <a:srcRect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10"/>
              <a:srcRect/>
              <a:stretch>
                <a:fillRect/>
              </a:stretch>
            </p:blipFill>
          </mc:Fallback>
        </mc:AlternateContent>
        <p:spPr bwMode="auto">
          <a:xfrm>
            <a:off x="4783015" y="3581400"/>
            <a:ext cx="2110154" cy="2039938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sp>
        <p:nvSpPr>
          <p:cNvPr id="58383" name="Text Box 13"/>
          <p:cNvSpPr txBox="1">
            <a:spLocks noChangeArrowheads="1"/>
          </p:cNvSpPr>
          <p:nvPr/>
        </p:nvSpPr>
        <p:spPr bwMode="auto">
          <a:xfrm>
            <a:off x="5064370" y="3276600"/>
            <a:ext cx="1566004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Little Higgs?</a:t>
            </a:r>
          </a:p>
        </p:txBody>
      </p:sp>
      <p:sp>
        <p:nvSpPr>
          <p:cNvPr id="58384" name="Text Box 15"/>
          <p:cNvSpPr txBox="1">
            <a:spLocks noChangeArrowheads="1"/>
          </p:cNvSpPr>
          <p:nvPr/>
        </p:nvSpPr>
        <p:spPr bwMode="auto">
          <a:xfrm>
            <a:off x="4810858" y="838200"/>
            <a:ext cx="2500880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ZZ/WW resonances?</a:t>
            </a:r>
          </a:p>
        </p:txBody>
      </p:sp>
      <p:pic>
        <p:nvPicPr>
          <p:cNvPr id="58385" name="Picture 16"/>
          <p:cNvPicPr>
            <a:picLocks noChangeAspect="1" noChangeArrowheads="1"/>
          </p:cNvPicPr>
          <p:nvPr/>
        </p:nvPicPr>
        <mc:AlternateContent xmlns:ma="http://schemas.microsoft.com/office/mac/drawingml/2008/main">
          <mc:Choice Requires="ma">
            <p:blipFill>
              <a:blip r:embed="rId11"/>
              <a:srcRect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12"/>
              <a:srcRect/>
              <a:stretch>
                <a:fillRect/>
              </a:stretch>
            </p:blipFill>
          </mc:Fallback>
        </mc:AlternateContent>
        <p:spPr bwMode="auto">
          <a:xfrm>
            <a:off x="7080738" y="1600201"/>
            <a:ext cx="2063262" cy="1425575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sp>
        <p:nvSpPr>
          <p:cNvPr id="58386" name="Text Box 18"/>
          <p:cNvSpPr txBox="1">
            <a:spLocks noChangeArrowheads="1"/>
          </p:cNvSpPr>
          <p:nvPr/>
        </p:nvSpPr>
        <p:spPr bwMode="auto">
          <a:xfrm>
            <a:off x="7574574" y="1066800"/>
            <a:ext cx="1575647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Technicolor?</a:t>
            </a:r>
          </a:p>
        </p:txBody>
      </p:sp>
      <p:sp>
        <p:nvSpPr>
          <p:cNvPr id="58387" name="Text Box 19"/>
          <p:cNvSpPr txBox="1">
            <a:spLocks noChangeArrowheads="1"/>
          </p:cNvSpPr>
          <p:nvPr/>
        </p:nvSpPr>
        <p:spPr bwMode="auto">
          <a:xfrm>
            <a:off x="2743200" y="838200"/>
            <a:ext cx="1953730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Supersymmetry</a:t>
            </a:r>
          </a:p>
        </p:txBody>
      </p:sp>
      <p:sp>
        <p:nvSpPr>
          <p:cNvPr id="58388" name="Text Box 22"/>
          <p:cNvSpPr txBox="1">
            <a:spLocks noChangeArrowheads="1"/>
          </p:cNvSpPr>
          <p:nvPr/>
        </p:nvSpPr>
        <p:spPr bwMode="auto">
          <a:xfrm>
            <a:off x="685800" y="5845314"/>
            <a:ext cx="7952467" cy="707886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What </a:t>
            </a:r>
            <a:r>
              <a:rPr lang="en-US" dirty="0" err="1" smtClean="0">
                <a:solidFill>
                  <a:srgbClr val="0000FF"/>
                </a:solidFill>
              </a:rPr>
              <a:t>stabelizes</a:t>
            </a:r>
            <a:r>
              <a:rPr lang="en-US" dirty="0" smtClean="0">
                <a:solidFill>
                  <a:srgbClr val="0000FF"/>
                </a:solidFill>
              </a:rPr>
              <a:t> the Higgs Mass? Many ideas, not all viable any more  </a:t>
            </a:r>
          </a:p>
          <a:p>
            <a:r>
              <a:rPr lang="en-US" dirty="0">
                <a:solidFill>
                  <a:srgbClr val="FF0000"/>
                </a:solidFill>
              </a:rPr>
              <a:t>A large variety of possible signals. We have to be ready for that</a:t>
            </a:r>
          </a:p>
        </p:txBody>
      </p:sp>
      <p:pic>
        <p:nvPicPr>
          <p:cNvPr id="58389" name="Picture 23" descr="Picture 246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963508" y="3932238"/>
            <a:ext cx="2180492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90" name="Text Box 25"/>
          <p:cNvSpPr txBox="1">
            <a:spLocks noChangeArrowheads="1"/>
          </p:cNvSpPr>
          <p:nvPr/>
        </p:nvSpPr>
        <p:spPr bwMode="auto">
          <a:xfrm>
            <a:off x="211016" y="762000"/>
            <a:ext cx="2491487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New Gauge Bosons?</a:t>
            </a:r>
          </a:p>
        </p:txBody>
      </p:sp>
      <p:sp>
        <p:nvSpPr>
          <p:cNvPr id="58391" name="Text Box 26"/>
          <p:cNvSpPr txBox="1">
            <a:spLocks noChangeArrowheads="1"/>
          </p:cNvSpPr>
          <p:nvPr/>
        </p:nvSpPr>
        <p:spPr bwMode="auto">
          <a:xfrm>
            <a:off x="7243397" y="3429000"/>
            <a:ext cx="1950724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Hidden Valleys?</a:t>
            </a:r>
          </a:p>
        </p:txBody>
      </p:sp>
      <p:pic>
        <p:nvPicPr>
          <p:cNvPr id="58392" name="Picture 21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743200" y="3962400"/>
            <a:ext cx="1840523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8370" name="Object 2"/>
          <p:cNvGraphicFramePr>
            <a:graphicFrameLocks noChangeAspect="1"/>
          </p:cNvGraphicFramePr>
          <p:nvPr/>
        </p:nvGraphicFramePr>
        <p:xfrm>
          <a:off x="2602523" y="1295400"/>
          <a:ext cx="2039815" cy="2139950"/>
        </p:xfrm>
        <a:graphic>
          <a:graphicData uri="http://schemas.openxmlformats.org/presentationml/2006/ole">
            <p:oleObj spid="_x0000_s110594" name="CorelPhotoPaint.Image.10" r:id="rId15" imgW="3200000" imgH="3098413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 bwMode="auto">
          <a:xfrm>
            <a:off x="0" y="609600"/>
            <a:ext cx="9144000" cy="593598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sp>
      <p:pic>
        <p:nvPicPr>
          <p:cNvPr id="18" name="Image 17" descr="Screen Shot 2013-08-22 at 9.05.5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4519609"/>
            <a:ext cx="3581802" cy="2262191"/>
          </a:xfrm>
          <a:prstGeom prst="rect">
            <a:avLst/>
          </a:prstGeom>
        </p:spPr>
      </p:pic>
      <p:pic>
        <p:nvPicPr>
          <p:cNvPr id="19" name="Image 18" descr="Screen Shot 2013-08-22 at 9.06.0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3124200"/>
            <a:ext cx="2197253" cy="2756091"/>
          </a:xfrm>
          <a:prstGeom prst="rect">
            <a:avLst/>
          </a:prstGeom>
        </p:spPr>
      </p:pic>
      <p:pic>
        <p:nvPicPr>
          <p:cNvPr id="20" name="Image 19" descr="Screen Shot 2013-08-22 at 9.06.15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1" y="1322151"/>
            <a:ext cx="2630752" cy="1725849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2590800" y="914400"/>
            <a:ext cx="6324600" cy="1631216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0000FF"/>
                </a:solidFill>
              </a:rPr>
              <a:t>A B</a:t>
            </a:r>
            <a:r>
              <a:rPr lang="en-GB" baseline="-25000" dirty="0" smtClean="0">
                <a:solidFill>
                  <a:srgbClr val="0000FF"/>
                </a:solidFill>
              </a:rPr>
              <a:t>s</a:t>
            </a:r>
            <a:r>
              <a:rPr lang="en-GB" dirty="0" smtClean="0">
                <a:solidFill>
                  <a:srgbClr val="0000FF"/>
                </a:solidFill>
              </a:rPr>
              <a:t> particle is a particle consisting of a beauty-quark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and strangeness-quark, with a mass of ~ 10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Three</a:t>
            </a:r>
            <a:r>
              <a:rPr lang="en-GB" dirty="0" smtClean="0">
                <a:solidFill>
                  <a:srgbClr val="0000FF"/>
                </a:solidFill>
              </a:rPr>
              <a:t> B</a:t>
            </a:r>
            <a:r>
              <a:rPr lang="en-GB" baseline="-25000" dirty="0" smtClean="0">
                <a:solidFill>
                  <a:srgbClr val="0000FF"/>
                </a:solidFill>
              </a:rPr>
              <a:t>s</a:t>
            </a:r>
            <a:r>
              <a:rPr lang="en-GB" dirty="0" smtClean="0">
                <a:solidFill>
                  <a:srgbClr val="0000FF"/>
                </a:solidFill>
              </a:rPr>
              <a:t> particles </a:t>
            </a:r>
            <a:r>
              <a:rPr lang="en-GB" dirty="0" smtClean="0">
                <a:solidFill>
                  <a:srgbClr val="FF0000"/>
                </a:solidFill>
              </a:rPr>
              <a:t>in a million will decay into two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muons</a:t>
            </a:r>
            <a:r>
              <a:rPr lang="en-GB" dirty="0" smtClean="0">
                <a:solidFill>
                  <a:srgbClr val="FF0000"/>
                </a:solidFill>
              </a:rPr>
              <a:t>. </a:t>
            </a:r>
            <a:r>
              <a:rPr lang="en-GB" dirty="0" smtClean="0">
                <a:solidFill>
                  <a:srgbClr val="0000FF"/>
                </a:solidFill>
              </a:rPr>
              <a:t>This decay has been chased since 30 years.</a:t>
            </a:r>
          </a:p>
          <a:p>
            <a:r>
              <a:rPr lang="en-GB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1800" dirty="0" err="1" smtClean="0">
                <a:solidFill>
                  <a:srgbClr val="FF0000"/>
                </a:solidFill>
              </a:rPr>
              <a:t>New</a:t>
            </a:r>
            <a:r>
              <a:rPr lang="en-GB" sz="1800" dirty="0" smtClean="0">
                <a:solidFill>
                  <a:srgbClr val="FF0000"/>
                </a:solidFill>
              </a:rPr>
              <a:t> physics modifies these Standard Models predictions  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4419600" y="4572000"/>
            <a:ext cx="1597437" cy="132343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Results from</a:t>
            </a:r>
          </a:p>
          <a:p>
            <a:r>
              <a:rPr lang="en-GB" dirty="0" err="1" smtClean="0"/>
              <a:t>LHCb</a:t>
            </a:r>
            <a:r>
              <a:rPr lang="en-GB" dirty="0" smtClean="0"/>
              <a:t> +CMS</a:t>
            </a:r>
          </a:p>
          <a:p>
            <a:r>
              <a:rPr lang="en-GB" dirty="0" smtClean="0"/>
              <a:t>experiments</a:t>
            </a:r>
          </a:p>
          <a:p>
            <a:r>
              <a:rPr lang="en-GB" dirty="0" smtClean="0"/>
              <a:t>combined</a:t>
            </a:r>
            <a:endParaRPr lang="en-GB" dirty="0"/>
          </a:p>
        </p:txBody>
      </p:sp>
      <p:pic>
        <p:nvPicPr>
          <p:cNvPr id="12" name="Image 11" descr="Screen Shot 2013-08-23 at 5.00.10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7889" y="2514600"/>
            <a:ext cx="5101711" cy="533400"/>
          </a:xfrm>
          <a:prstGeom prst="rect">
            <a:avLst/>
          </a:prstGeom>
        </p:spPr>
      </p:pic>
      <p:pic>
        <p:nvPicPr>
          <p:cNvPr id="13" name="Image 12" descr="Screen Shot 2013-08-22 at 9.05.42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4034" y="3124200"/>
            <a:ext cx="4636166" cy="1371600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4419600" y="6248400"/>
            <a:ext cx="4250282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But no sign of New Physics here…</a:t>
            </a:r>
            <a:r>
              <a:rPr lang="en-US" dirty="0" err="1" smtClean="0">
                <a:solidFill>
                  <a:srgbClr val="FF0000"/>
                </a:solidFill>
                <a:sym typeface="Wingdings"/>
              </a:rPr>
              <a:t>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228600" y="-228600"/>
            <a:ext cx="8610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/>
              </a:rPr>
              <a:t>Precision Measurements: </a:t>
            </a:r>
            <a:r>
              <a:rPr lang="en-US" dirty="0" err="1" smtClean="0">
                <a:effectLst/>
              </a:rPr>
              <a:t>B</a:t>
            </a:r>
            <a:r>
              <a:rPr lang="en-US" baseline="-25000" dirty="0" err="1" smtClean="0">
                <a:effectLst/>
              </a:rPr>
              <a:t>s(d</a:t>
            </a:r>
            <a:r>
              <a:rPr lang="en-US" baseline="-25000" dirty="0" smtClean="0">
                <a:effectLst/>
              </a:rPr>
              <a:t>) </a:t>
            </a:r>
            <a:r>
              <a:rPr lang="en-US" dirty="0" err="1" smtClean="0">
                <a:effectLst/>
                <a:sym typeface="Wingdings"/>
              </a:rPr>
              <a:t>μμ</a:t>
            </a:r>
            <a:r>
              <a:rPr lang="en-US" dirty="0" smtClean="0">
                <a:effectLst/>
                <a:sym typeface="Wingdings"/>
              </a:rPr>
              <a:t> </a:t>
            </a:r>
            <a:endParaRPr lang="en-US" dirty="0">
              <a:effectLst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76200" y="4343400"/>
            <a:ext cx="1930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CMS-BPH-13-007</a:t>
            </a:r>
            <a:endParaRPr lang="en-GB" sz="1800" dirty="0"/>
          </a:p>
        </p:txBody>
      </p:sp>
      <p:sp>
        <p:nvSpPr>
          <p:cNvPr id="14" name="ZoneTexte 13"/>
          <p:cNvSpPr txBox="1"/>
          <p:nvPr/>
        </p:nvSpPr>
        <p:spPr>
          <a:xfrm>
            <a:off x="2667000" y="4343400"/>
            <a:ext cx="1850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 smtClean="0"/>
              <a:t>arXiv:1211.2674</a:t>
            </a:r>
            <a:endParaRPr lang="en-GB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16" grpId="0" animBg="1"/>
      <p:bldP spid="23" grpId="0"/>
      <p:bldP spid="1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946220"/>
            <a:ext cx="3124200" cy="1759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5410200"/>
            <a:ext cx="1239837" cy="123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5187915" y="3638490"/>
            <a:ext cx="3736445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4"/>
                </a:solidFill>
              </a:rPr>
              <a:t>We discovered a Higgs particle!</a:t>
            </a:r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609636" y="6172200"/>
            <a:ext cx="1971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3"/>
                </a:solidFill>
              </a:rPr>
              <a:t>December 2013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14" name="Titre 1"/>
          <p:cNvSpPr txBox="1">
            <a:spLocks/>
          </p:cNvSpPr>
          <p:nvPr/>
        </p:nvSpPr>
        <p:spPr bwMode="auto">
          <a:xfrm>
            <a:off x="457200" y="2286000"/>
            <a:ext cx="83058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b="1" i="0" u="none" strike="noStrike" kern="0" cap="none" spc="0" normalizeH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Higgs</a:t>
            </a:r>
            <a:r>
              <a:rPr kumimoji="0" lang="fr-FR" sz="5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!</a:t>
            </a:r>
            <a:endParaRPr kumimoji="0" lang="fr-FR" sz="5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3" name="Image 12" descr="Screen Shot 2013-07-31 at 1.25.23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5364" y="4114800"/>
            <a:ext cx="2755726" cy="27432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381000" y="6096000"/>
            <a:ext cx="8656285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SM-like behaviour for most properties, but we look of course for anomalies,</a:t>
            </a:r>
          </a:p>
          <a:p>
            <a:r>
              <a:rPr lang="en-GB" dirty="0" smtClean="0"/>
              <a:t>i.e. unexpected decay modes or couplings, multi-</a:t>
            </a:r>
            <a:r>
              <a:rPr lang="en-GB" dirty="0" err="1" smtClean="0"/>
              <a:t>higgs</a:t>
            </a:r>
            <a:r>
              <a:rPr lang="en-GB" dirty="0" smtClean="0"/>
              <a:t> production…</a:t>
            </a:r>
          </a:p>
          <a:p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381000" y="1183957"/>
            <a:ext cx="8533306" cy="49244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600" dirty="0" smtClean="0">
                <a:solidFill>
                  <a:srgbClr val="0000FF"/>
                </a:solidFill>
              </a:rPr>
              <a:t>We know already a lot on this Brand New Higgs Particle!!</a:t>
            </a:r>
            <a:endParaRPr lang="en-GB" sz="2600" dirty="0">
              <a:solidFill>
                <a:srgbClr val="0000FF"/>
              </a:solidFill>
            </a:endParaRPr>
          </a:p>
        </p:txBody>
      </p:sp>
      <p:pic>
        <p:nvPicPr>
          <p:cNvPr id="15" name="Image 14" descr="Screen Shot 2014-04-14 at 10.18.40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3188" y="2209800"/>
            <a:ext cx="2360812" cy="2362200"/>
          </a:xfrm>
          <a:prstGeom prst="rect">
            <a:avLst/>
          </a:prstGeom>
        </p:spPr>
      </p:pic>
      <p:pic>
        <p:nvPicPr>
          <p:cNvPr id="16" name="Image 15" descr="Screen Shot 2014-04-14 at 10.18.06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1891" y="4343400"/>
            <a:ext cx="2032109" cy="262207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228600" y="4800600"/>
            <a:ext cx="2310774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Mass =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A: 125.4 ±0.4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C: 125.0 ±0.3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2771077" y="4648200"/>
            <a:ext cx="1621858" cy="1323439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Width =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A: &lt; 24 </a:t>
            </a:r>
            <a:r>
              <a:rPr lang="en-GB" dirty="0" err="1" smtClean="0">
                <a:solidFill>
                  <a:srgbClr val="FF0000"/>
                </a:solidFill>
              </a:rPr>
              <a:t>MeV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C: &lt; 22 </a:t>
            </a:r>
            <a:r>
              <a:rPr lang="en-GB" dirty="0" err="1" smtClean="0">
                <a:solidFill>
                  <a:srgbClr val="FF0000"/>
                </a:solidFill>
              </a:rPr>
              <a:t>MeV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(95%CL)</a:t>
            </a:r>
          </a:p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4876800" y="4800600"/>
            <a:ext cx="1838965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Couplings are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within 20% of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the SM values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7157834" y="4800600"/>
            <a:ext cx="1613342" cy="101566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Spin =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0</a:t>
            </a:r>
            <a:r>
              <a:rPr lang="en-GB" baseline="30000" dirty="0" smtClean="0">
                <a:solidFill>
                  <a:srgbClr val="FF0000"/>
                </a:solidFill>
              </a:rPr>
              <a:t>+</a:t>
            </a:r>
            <a:r>
              <a:rPr lang="en-GB" dirty="0" smtClean="0">
                <a:solidFill>
                  <a:srgbClr val="FF0000"/>
                </a:solidFill>
              </a:rPr>
              <a:t> preferred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over 0</a:t>
            </a:r>
            <a:r>
              <a:rPr lang="en-GB" baseline="30000" dirty="0" smtClean="0">
                <a:solidFill>
                  <a:srgbClr val="FF0000"/>
                </a:solidFill>
              </a:rPr>
              <a:t>-</a:t>
            </a:r>
            <a:r>
              <a:rPr lang="en-GB" dirty="0" smtClean="0">
                <a:solidFill>
                  <a:srgbClr val="FF0000"/>
                </a:solidFill>
              </a:rPr>
              <a:t>,1,2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4" name="Image 13" descr="Screen Shot 2014-07-20 at 12.51.18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209800"/>
            <a:ext cx="2438400" cy="2362200"/>
          </a:xfrm>
          <a:prstGeom prst="rect">
            <a:avLst/>
          </a:prstGeom>
        </p:spPr>
      </p:pic>
      <p:pic>
        <p:nvPicPr>
          <p:cNvPr id="21" name="Image 20" descr="Screen Shot 2014-07-06 at 10.50.34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2209800"/>
            <a:ext cx="2309870" cy="2362200"/>
          </a:xfrm>
          <a:prstGeom prst="rect">
            <a:avLst/>
          </a:prstGeom>
        </p:spPr>
      </p:pic>
      <p:pic>
        <p:nvPicPr>
          <p:cNvPr id="22" name="Image 21" descr="Screen Shot 2014-07-06 at 10.52.49 A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2200" y="2209800"/>
            <a:ext cx="2251910" cy="2362200"/>
          </a:xfrm>
          <a:prstGeom prst="rect">
            <a:avLst/>
          </a:prstGeom>
        </p:spPr>
      </p:pic>
      <p:sp>
        <p:nvSpPr>
          <p:cNvPr id="23" name="Titre 1"/>
          <p:cNvSpPr txBox="1">
            <a:spLocks/>
          </p:cNvSpPr>
          <p:nvPr/>
        </p:nvSpPr>
        <p:spPr bwMode="auto">
          <a:xfrm>
            <a:off x="914400" y="0"/>
            <a:ext cx="72448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Brief Higgs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 Summary</a:t>
            </a:r>
            <a:endParaRPr kumimoji="0" lang="en-GB" sz="40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-142875"/>
            <a:ext cx="8229600" cy="904875"/>
          </a:xfrm>
        </p:spPr>
        <p:txBody>
          <a:bodyPr/>
          <a:lstStyle/>
          <a:p>
            <a:r>
              <a:rPr lang="en-GB" dirty="0" smtClean="0"/>
              <a:t>Search for LFV Decays: H </a:t>
            </a:r>
            <a:r>
              <a:rPr lang="en-GB" dirty="0" smtClean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 err="1" smtClean="0">
                <a:latin typeface="Georgia"/>
                <a:ea typeface="Arial" pitchFamily="-84" charset="0"/>
                <a:cs typeface="Arial" pitchFamily="-84" charset="0"/>
              </a:rPr>
              <a:t>μτ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4" name="Espace réservé du contenu 3" descr="Screen Shot 2014-07-05 at 11.28.56 A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07" y="1382415"/>
            <a:ext cx="6238893" cy="3799185"/>
          </a:xfrm>
        </p:spPr>
      </p:pic>
      <p:pic>
        <p:nvPicPr>
          <p:cNvPr id="5" name="Image 4" descr="Screen Shot 2014-07-05 at 11.47.4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5790" y="3581400"/>
            <a:ext cx="3278209" cy="3086277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705600" y="1524000"/>
            <a:ext cx="2243398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On public demand</a:t>
            </a:r>
          </a:p>
          <a:p>
            <a:r>
              <a:rPr lang="en-GB" dirty="0" smtClean="0"/>
              <a:t>from our theory </a:t>
            </a:r>
          </a:p>
          <a:p>
            <a:r>
              <a:rPr lang="en-GB" dirty="0" smtClean="0"/>
              <a:t>friends </a:t>
            </a:r>
            <a:r>
              <a:rPr lang="en-GB" dirty="0" err="1" smtClean="0">
                <a:sym typeface="Wingdings"/>
              </a:rPr>
              <a:t></a:t>
            </a:r>
            <a:endParaRPr lang="en-GB" dirty="0"/>
          </a:p>
        </p:txBody>
      </p:sp>
      <p:sp>
        <p:nvSpPr>
          <p:cNvPr id="8" name="ZoneTexte 7"/>
          <p:cNvSpPr txBox="1"/>
          <p:nvPr/>
        </p:nvSpPr>
        <p:spPr>
          <a:xfrm>
            <a:off x="228600" y="914400"/>
            <a:ext cx="2379828" cy="369332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sz="1800" dirty="0" smtClean="0"/>
              <a:t>CMS-PAS-HIG-14-005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Screen Shot 2014-07-05 at 11.29.26 A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0042" y="838200"/>
            <a:ext cx="8383915" cy="5105400"/>
          </a:xfrm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381000" y="-142875"/>
            <a:ext cx="8229600" cy="904875"/>
          </a:xfrm>
        </p:spPr>
        <p:txBody>
          <a:bodyPr/>
          <a:lstStyle/>
          <a:p>
            <a:r>
              <a:rPr lang="en-GB" dirty="0" smtClean="0"/>
              <a:t>Search for LFV Decays: H </a:t>
            </a:r>
            <a:r>
              <a:rPr lang="en-GB" dirty="0" smtClean="0">
                <a:ea typeface="Arial" pitchFamily="-84" charset="0"/>
                <a:cs typeface="Arial" pitchFamily="-84" charset="0"/>
              </a:rPr>
              <a:t>→</a:t>
            </a:r>
            <a:r>
              <a:rPr lang="en-GB" dirty="0" err="1" smtClean="0">
                <a:latin typeface="Georgia"/>
                <a:ea typeface="Arial" pitchFamily="-84" charset="0"/>
                <a:cs typeface="Arial" pitchFamily="-84" charset="0"/>
              </a:rPr>
              <a:t>μτ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990600" y="6172200"/>
            <a:ext cx="618991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Mild excess giving a 2.5</a:t>
            </a:r>
            <a:r>
              <a:rPr lang="en-GB" dirty="0" smtClean="0">
                <a:latin typeface="Georgia"/>
              </a:rPr>
              <a:t>σ </a:t>
            </a:r>
            <a:r>
              <a:rPr lang="en-GB" dirty="0" smtClean="0"/>
              <a:t>effect…    To be watched!!!</a:t>
            </a:r>
            <a:endParaRPr lang="en-GB" dirty="0"/>
          </a:p>
        </p:txBody>
      </p:sp>
      <p:sp>
        <p:nvSpPr>
          <p:cNvPr id="7" name="Ellipse 6"/>
          <p:cNvSpPr/>
          <p:nvPr/>
        </p:nvSpPr>
        <p:spPr bwMode="auto">
          <a:xfrm>
            <a:off x="5486400" y="4800600"/>
            <a:ext cx="762000" cy="609600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6200" y="685800"/>
            <a:ext cx="8991600" cy="6019800"/>
          </a:xfrm>
          <a:solidFill>
            <a:schemeClr val="accent3"/>
          </a:solidFill>
        </p:spPr>
        <p:txBody>
          <a:bodyPr/>
          <a:lstStyle/>
          <a:p>
            <a:r>
              <a:rPr lang="en-GB" sz="2600" dirty="0" smtClean="0">
                <a:solidFill>
                  <a:srgbClr val="0000FF"/>
                </a:solidFill>
              </a:rPr>
              <a:t>Run-I delivered many measurements of Standard Model processes, </a:t>
            </a:r>
            <a:r>
              <a:rPr lang="en-GB" sz="2600" dirty="0" err="1" smtClean="0">
                <a:solidFill>
                  <a:srgbClr val="0000FF"/>
                </a:solidFill>
              </a:rPr>
              <a:t>eg</a:t>
            </a:r>
            <a:r>
              <a:rPr lang="en-GB" sz="2600" dirty="0" smtClean="0">
                <a:solidFill>
                  <a:srgbClr val="0000FF"/>
                </a:solidFill>
              </a:rPr>
              <a:t> on the top quark, EWK and in QCD. </a:t>
            </a:r>
            <a:r>
              <a:rPr lang="en-GB" sz="2600" dirty="0" smtClean="0">
                <a:solidFill>
                  <a:srgbClr val="FF0000"/>
                </a:solidFill>
              </a:rPr>
              <a:t>Some features of multi-particle production are not understood.</a:t>
            </a:r>
          </a:p>
          <a:p>
            <a:r>
              <a:rPr lang="en-GB" sz="2600" dirty="0" smtClean="0">
                <a:solidFill>
                  <a:srgbClr val="0000FF"/>
                </a:solidFill>
              </a:rPr>
              <a:t>Electroweak measurements show agreement with the data in general. Some effect in WW production? </a:t>
            </a:r>
          </a:p>
          <a:p>
            <a:r>
              <a:rPr lang="en-GB" sz="2600" dirty="0" smtClean="0">
                <a:solidFill>
                  <a:srgbClr val="0000FF"/>
                </a:solidFill>
              </a:rPr>
              <a:t>The LHC is a top-factory. Very detailed study of the top quarks ongoing. No surprises yet! </a:t>
            </a:r>
          </a:p>
          <a:p>
            <a:r>
              <a:rPr lang="en-GB" sz="2600" dirty="0" smtClean="0">
                <a:solidFill>
                  <a:srgbClr val="FF0000"/>
                </a:solidFill>
              </a:rPr>
              <a:t>A prime target of the LHC was the discovery of “a” or “the” Higgs particle. </a:t>
            </a:r>
            <a:r>
              <a:rPr lang="en-GB" sz="2600" dirty="0" smtClean="0">
                <a:solidFill>
                  <a:srgbClr val="0000FF"/>
                </a:solidFill>
              </a:rPr>
              <a:t>Particle found/Mission accomplished! </a:t>
            </a:r>
            <a:r>
              <a:rPr lang="en-GB" sz="2600" dirty="0" err="1" smtClean="0">
                <a:solidFill>
                  <a:srgbClr val="0000FF"/>
                </a:solidFill>
                <a:sym typeface="Wingdings"/>
              </a:rPr>
              <a:t></a:t>
            </a:r>
            <a:r>
              <a:rPr lang="en-GB" sz="2600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GB" sz="2600" dirty="0" smtClean="0">
                <a:solidFill>
                  <a:srgbClr val="0000FF"/>
                </a:solidFill>
              </a:rPr>
              <a:t>The new particle has properties compatible with a Higgs, but surprises are still possible. This will be one of the topics for the coming run.    </a:t>
            </a:r>
          </a:p>
          <a:p>
            <a:pPr>
              <a:buNone/>
            </a:pPr>
            <a:r>
              <a:rPr lang="en-GB" sz="2600" dirty="0" smtClean="0">
                <a:solidFill>
                  <a:srgbClr val="0000FF"/>
                </a:solidFill>
              </a:rPr>
              <a:t>           </a:t>
            </a:r>
            <a:r>
              <a:rPr lang="en-GB" sz="2600" dirty="0" smtClean="0">
                <a:solidFill>
                  <a:srgbClr val="FF0000"/>
                </a:solidFill>
              </a:rPr>
              <a:t>But where is everybody else?     </a:t>
            </a:r>
            <a:r>
              <a:rPr lang="en-US" sz="2800" dirty="0" err="1" smtClean="0">
                <a:solidFill>
                  <a:srgbClr val="0000FF"/>
                </a:solidFill>
                <a:latin typeface="Tahoma"/>
                <a:cs typeface="Georgia"/>
                <a:sym typeface="Wingdings"/>
              </a:rPr>
              <a:t></a:t>
            </a:r>
            <a:r>
              <a:rPr lang="en-US" sz="2800" dirty="0" smtClean="0">
                <a:solidFill>
                  <a:srgbClr val="0000FF"/>
                </a:solidFill>
                <a:latin typeface="Tahoma"/>
                <a:cs typeface="Georgia"/>
                <a:sym typeface="Wingdings"/>
              </a:rPr>
              <a:t> Lecture III</a:t>
            </a:r>
            <a:r>
              <a:rPr lang="en-GB" sz="2600" dirty="0" smtClean="0">
                <a:solidFill>
                  <a:srgbClr val="FF0000"/>
                </a:solidFill>
              </a:rPr>
              <a:t>   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Summary</a:t>
            </a:r>
            <a:endParaRPr lang="en-GB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-152400"/>
            <a:ext cx="7239000" cy="904875"/>
          </a:xfrm>
        </p:spPr>
        <p:txBody>
          <a:bodyPr/>
          <a:lstStyle/>
          <a:p>
            <a:r>
              <a:rPr lang="en-GB" dirty="0" smtClean="0"/>
              <a:t>Parton Distributions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1371600"/>
          </a:xfrm>
          <a:solidFill>
            <a:schemeClr val="accent3"/>
          </a:solidFill>
        </p:spPr>
        <p:txBody>
          <a:bodyPr/>
          <a:lstStyle/>
          <a:p>
            <a:r>
              <a:rPr lang="en-GB" sz="2000" dirty="0" smtClean="0">
                <a:solidFill>
                  <a:srgbClr val="0000FF"/>
                </a:solidFill>
              </a:rPr>
              <a:t>Parton distributions (</a:t>
            </a:r>
            <a:r>
              <a:rPr lang="en-GB" sz="2000" dirty="0" err="1" smtClean="0">
                <a:solidFill>
                  <a:srgbClr val="0000FF"/>
                </a:solidFill>
              </a:rPr>
              <a:t>PDFs</a:t>
            </a:r>
            <a:r>
              <a:rPr lang="en-GB" sz="2000" dirty="0" smtClean="0">
                <a:solidFill>
                  <a:srgbClr val="0000FF"/>
                </a:solidFill>
              </a:rPr>
              <a:t>) are </a:t>
            </a:r>
            <a:r>
              <a:rPr lang="en-GB" sz="2000" dirty="0" smtClean="0">
                <a:solidFill>
                  <a:srgbClr val="FF0000"/>
                </a:solidFill>
              </a:rPr>
              <a:t>an essential ingredient of the LHC program</a:t>
            </a:r>
          </a:p>
          <a:p>
            <a:r>
              <a:rPr lang="en-GB" sz="2000" dirty="0" smtClean="0">
                <a:solidFill>
                  <a:srgbClr val="0000FF"/>
                </a:solidFill>
              </a:rPr>
              <a:t>Several </a:t>
            </a:r>
            <a:r>
              <a:rPr lang="en-GB" sz="2000" dirty="0" err="1" smtClean="0">
                <a:solidFill>
                  <a:srgbClr val="0000FF"/>
                </a:solidFill>
              </a:rPr>
              <a:t>PDFs</a:t>
            </a:r>
            <a:r>
              <a:rPr lang="en-GB" sz="2000" dirty="0" smtClean="0">
                <a:solidFill>
                  <a:srgbClr val="0000FF"/>
                </a:solidFill>
              </a:rPr>
              <a:t> available at NNLO: ABM, MSTW, CT, NNPDF, HERAPDF,…</a:t>
            </a:r>
          </a:p>
          <a:p>
            <a:r>
              <a:rPr lang="en-GB" sz="2000" dirty="0" smtClean="0">
                <a:solidFill>
                  <a:srgbClr val="0000FF"/>
                </a:solidFill>
              </a:rPr>
              <a:t>Studied within the experiments in PDF groups, and across experiments with the fitters in PDF4LHC</a:t>
            </a:r>
            <a:endParaRPr lang="en-GB" sz="2000" dirty="0">
              <a:solidFill>
                <a:srgbClr val="0000FF"/>
              </a:solidFill>
            </a:endParaRPr>
          </a:p>
        </p:txBody>
      </p:sp>
      <p:pic>
        <p:nvPicPr>
          <p:cNvPr id="5" name="Image 4" descr="Screen Shot 2013-05-09 at 9.56.28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62200"/>
            <a:ext cx="9144000" cy="3132479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04800" y="5715000"/>
            <a:ext cx="8627482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PDFs</a:t>
            </a:r>
            <a:r>
              <a:rPr lang="en-GB" dirty="0" smtClean="0">
                <a:solidFill>
                  <a:srgbClr val="FF0000"/>
                </a:solidFill>
              </a:rPr>
              <a:t> groups provide central values and error envelopes that differ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-&gt; different choice of data used as input, different TH treatment especially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   for heavy </a:t>
            </a:r>
            <a:r>
              <a:rPr lang="en-GB" dirty="0" err="1" smtClean="0">
                <a:solidFill>
                  <a:srgbClr val="0000FF"/>
                </a:solidFill>
              </a:rPr>
              <a:t>flavors</a:t>
            </a:r>
            <a:r>
              <a:rPr lang="en-GB" dirty="0" smtClean="0">
                <a:solidFill>
                  <a:srgbClr val="0000FF"/>
                </a:solidFill>
              </a:rPr>
              <a:t>,…  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0" y="-152400"/>
            <a:ext cx="8839200" cy="904875"/>
          </a:xfrm>
        </p:spPr>
        <p:txBody>
          <a:bodyPr/>
          <a:lstStyle/>
          <a:p>
            <a:r>
              <a:rPr lang="en-GB" dirty="0" smtClean="0"/>
              <a:t>PDF Precision Impact LHC Physics </a:t>
            </a:r>
            <a:endParaRPr lang="en-GB" dirty="0"/>
          </a:p>
        </p:txBody>
      </p:sp>
      <p:pic>
        <p:nvPicPr>
          <p:cNvPr id="5" name="Espace réservé du contenu 4" descr="Screen Shot 2013-05-09 at 9.49.11 A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786881"/>
            <a:ext cx="8839200" cy="6065675"/>
          </a:xfrm>
        </p:spPr>
      </p:pic>
      <p:sp>
        <p:nvSpPr>
          <p:cNvPr id="6" name="ZoneTexte 5"/>
          <p:cNvSpPr txBox="1"/>
          <p:nvPr/>
        </p:nvSpPr>
        <p:spPr>
          <a:xfrm>
            <a:off x="7239000" y="5105400"/>
            <a:ext cx="1460256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J. </a:t>
            </a:r>
            <a:r>
              <a:rPr lang="en-GB" sz="1600" dirty="0" err="1" smtClean="0"/>
              <a:t>Rojo</a:t>
            </a:r>
            <a:r>
              <a:rPr lang="en-GB" sz="1600" dirty="0" smtClean="0"/>
              <a:t> DIS’13</a:t>
            </a:r>
            <a:endParaRPr lang="en-GB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6800" y="-152400"/>
            <a:ext cx="7239000" cy="904875"/>
          </a:xfrm>
        </p:spPr>
        <p:txBody>
          <a:bodyPr/>
          <a:lstStyle/>
          <a:p>
            <a:r>
              <a:rPr lang="en-GB" dirty="0" smtClean="0"/>
              <a:t>PDF Precision</a:t>
            </a:r>
            <a:endParaRPr lang="en-GB" dirty="0"/>
          </a:p>
        </p:txBody>
      </p:sp>
      <p:pic>
        <p:nvPicPr>
          <p:cNvPr id="5" name="Espace réservé du contenu 4" descr="Screen Shot 2013-05-09 at 9.49.48 A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" y="762000"/>
            <a:ext cx="6078323" cy="3196691"/>
          </a:xfrm>
        </p:spPr>
      </p:pic>
      <p:pic>
        <p:nvPicPr>
          <p:cNvPr id="6" name="Image 5" descr="Screen Shot 2013-05-09 at 9.59.50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03" y="4648200"/>
            <a:ext cx="2766697" cy="2019541"/>
          </a:xfrm>
          <a:prstGeom prst="rect">
            <a:avLst/>
          </a:prstGeom>
        </p:spPr>
      </p:pic>
      <p:pic>
        <p:nvPicPr>
          <p:cNvPr id="7" name="Image 6" descr="Screen Shot 2013-05-09 at 10.00.40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1740" y="4647957"/>
            <a:ext cx="3008060" cy="1981443"/>
          </a:xfrm>
          <a:prstGeom prst="rect">
            <a:avLst/>
          </a:prstGeom>
        </p:spPr>
      </p:pic>
      <p:pic>
        <p:nvPicPr>
          <p:cNvPr id="8" name="Image 7" descr="Screen Shot 2013-05-09 at 10.01.14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5694" y="4800346"/>
            <a:ext cx="2441106" cy="1905254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520477" y="4267200"/>
            <a:ext cx="207032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00FF"/>
                </a:solidFill>
              </a:rPr>
              <a:t>W, Z data included </a:t>
            </a:r>
            <a:endParaRPr lang="en-GB" sz="1800" dirty="0">
              <a:solidFill>
                <a:srgbClr val="0000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200400" y="4278868"/>
            <a:ext cx="263410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00FF"/>
                </a:solidFill>
              </a:rPr>
              <a:t>Top quark data included </a:t>
            </a:r>
            <a:endParaRPr lang="en-GB" sz="1800" dirty="0">
              <a:solidFill>
                <a:srgbClr val="0000FF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217225" y="4154269"/>
            <a:ext cx="2840028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800" dirty="0" err="1" smtClean="0">
                <a:solidFill>
                  <a:srgbClr val="0000FF"/>
                </a:solidFill>
              </a:rPr>
              <a:t>W+c</a:t>
            </a:r>
            <a:r>
              <a:rPr lang="en-GB" sz="1800" dirty="0" smtClean="0">
                <a:solidFill>
                  <a:srgbClr val="0000FF"/>
                </a:solidFill>
              </a:rPr>
              <a:t> data to tag </a:t>
            </a:r>
            <a:r>
              <a:rPr lang="en-GB" sz="1800" dirty="0" err="1" smtClean="0">
                <a:solidFill>
                  <a:srgbClr val="0000FF"/>
                </a:solidFill>
              </a:rPr>
              <a:t>s</a:t>
            </a:r>
            <a:r>
              <a:rPr lang="en-GB" sz="1800" dirty="0" smtClean="0">
                <a:solidFill>
                  <a:srgbClr val="0000FF"/>
                </a:solidFill>
              </a:rPr>
              <a:t>-quark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-&gt;strangeness supp. ~0.5  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324600" y="838200"/>
            <a:ext cx="2256923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Precision on Higgs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cross section from </a:t>
            </a:r>
          </a:p>
          <a:p>
            <a:r>
              <a:rPr lang="en-GB" dirty="0" err="1" smtClean="0">
                <a:solidFill>
                  <a:srgbClr val="0000FF"/>
                </a:solidFill>
              </a:rPr>
              <a:t>PDFs</a:t>
            </a:r>
            <a:r>
              <a:rPr lang="en-GB" dirty="0" smtClean="0">
                <a:solidFill>
                  <a:srgbClr val="0000FF"/>
                </a:solidFill>
              </a:rPr>
              <a:t> (and </a:t>
            </a:r>
            <a:r>
              <a:rPr lang="en-GB" dirty="0" err="1" smtClean="0">
                <a:solidFill>
                  <a:srgbClr val="0000FF"/>
                </a:solidFill>
              </a:rPr>
              <a:t>α</a:t>
            </a:r>
            <a:r>
              <a:rPr lang="en-GB" baseline="-25000" dirty="0" err="1" smtClean="0">
                <a:solidFill>
                  <a:srgbClr val="0000FF"/>
                </a:solidFill>
              </a:rPr>
              <a:t>s</a:t>
            </a:r>
            <a:r>
              <a:rPr lang="en-GB" dirty="0" smtClean="0">
                <a:solidFill>
                  <a:srgbClr val="0000FF"/>
                </a:solidFill>
              </a:rPr>
              <a:t> )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6096000" y="2057400"/>
            <a:ext cx="2474080" cy="1015663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What is the ultimate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precision on </a:t>
            </a:r>
            <a:r>
              <a:rPr lang="en-GB" dirty="0" err="1" smtClean="0">
                <a:solidFill>
                  <a:srgbClr val="0000FF"/>
                </a:solidFill>
              </a:rPr>
              <a:t>PDFs</a:t>
            </a:r>
            <a:r>
              <a:rPr lang="en-GB" dirty="0" smtClean="0">
                <a:solidFill>
                  <a:srgbClr val="0000FF"/>
                </a:solidFill>
              </a:rPr>
              <a:t>?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Now and in future?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6699429" y="3276600"/>
            <a:ext cx="2215971" cy="646331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Include LHC data!</a:t>
            </a:r>
          </a:p>
          <a:p>
            <a:r>
              <a:rPr lang="en-GB" sz="1600" dirty="0" smtClean="0">
                <a:solidFill>
                  <a:srgbClr val="0000FF"/>
                </a:solidFill>
              </a:rPr>
              <a:t>(wish list in appendix)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16" name="AutoShape 8"/>
          <p:cNvSpPr>
            <a:spLocks noChangeArrowheads="1"/>
          </p:cNvSpPr>
          <p:nvPr/>
        </p:nvSpPr>
        <p:spPr bwMode="auto">
          <a:xfrm>
            <a:off x="5628543" y="2438400"/>
            <a:ext cx="467457" cy="333375"/>
          </a:xfrm>
          <a:prstGeom prst="rightArrow">
            <a:avLst>
              <a:gd name="adj1" fmla="val 50000"/>
              <a:gd name="adj2" fmla="val 50357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37231" cy="685800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Cross sections at the LHC</a:t>
            </a:r>
          </a:p>
        </p:txBody>
      </p:sp>
      <p:pic>
        <p:nvPicPr>
          <p:cNvPr id="64515" name="Picture 3" descr="pic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915988"/>
            <a:ext cx="5562600" cy="556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6" name="AutoShape 4"/>
          <p:cNvSpPr>
            <a:spLocks/>
          </p:cNvSpPr>
          <p:nvPr/>
        </p:nvSpPr>
        <p:spPr bwMode="auto">
          <a:xfrm>
            <a:off x="5715000" y="1447800"/>
            <a:ext cx="304800" cy="1981200"/>
          </a:xfrm>
          <a:prstGeom prst="rightBrace">
            <a:avLst>
              <a:gd name="adj1" fmla="val 50000"/>
              <a:gd name="adj2" fmla="val 50000"/>
            </a:avLst>
          </a:prstGeom>
          <a:noFill/>
          <a:ln w="7302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4517" name="AutoShape 5"/>
          <p:cNvSpPr>
            <a:spLocks/>
          </p:cNvSpPr>
          <p:nvPr/>
        </p:nvSpPr>
        <p:spPr bwMode="auto">
          <a:xfrm>
            <a:off x="5715000" y="3657600"/>
            <a:ext cx="304800" cy="2209800"/>
          </a:xfrm>
          <a:prstGeom prst="rightBrace">
            <a:avLst>
              <a:gd name="adj1" fmla="val 55769"/>
              <a:gd name="adj2" fmla="val 50000"/>
            </a:avLst>
          </a:prstGeom>
          <a:noFill/>
          <a:ln w="7302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4518" name="Text Box 6"/>
          <p:cNvSpPr txBox="1">
            <a:spLocks noChangeArrowheads="1"/>
          </p:cNvSpPr>
          <p:nvPr/>
        </p:nvSpPr>
        <p:spPr bwMode="auto">
          <a:xfrm>
            <a:off x="6172200" y="1935540"/>
            <a:ext cx="2743200" cy="156966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 dirty="0">
                <a:solidFill>
                  <a:schemeClr val="tx1"/>
                </a:solidFill>
                <a:latin typeface="Arial"/>
              </a:rPr>
              <a:t>“Well known”  processes, don’t need to keep all of them</a:t>
            </a:r>
            <a:r>
              <a:rPr lang="en-US" dirty="0">
                <a:solidFill>
                  <a:schemeClr val="tx1"/>
                </a:solidFill>
                <a:latin typeface="Arial"/>
              </a:rPr>
              <a:t> …</a:t>
            </a:r>
          </a:p>
        </p:txBody>
      </p:sp>
      <p:sp>
        <p:nvSpPr>
          <p:cNvPr id="64519" name="Text Box 7"/>
          <p:cNvSpPr txBox="1">
            <a:spLocks noChangeArrowheads="1"/>
          </p:cNvSpPr>
          <p:nvPr/>
        </p:nvSpPr>
        <p:spPr bwMode="auto">
          <a:xfrm>
            <a:off x="6019800" y="4370389"/>
            <a:ext cx="3246802" cy="830997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dirty="0">
                <a:solidFill>
                  <a:srgbClr val="FF0000"/>
                </a:solidFill>
                <a:latin typeface="Times New Roman" pitchFamily="-84" charset="0"/>
              </a:rPr>
              <a:t>      </a:t>
            </a:r>
            <a:r>
              <a:rPr lang="en-US" sz="2400" dirty="0">
                <a:solidFill>
                  <a:srgbClr val="FF0000"/>
                </a:solidFill>
                <a:latin typeface="Arial"/>
              </a:rPr>
              <a:t>New Physics!!</a:t>
            </a:r>
          </a:p>
          <a:p>
            <a:pPr eaLnBrk="0" hangingPunct="0"/>
            <a:r>
              <a:rPr lang="en-US" sz="2400" dirty="0">
                <a:solidFill>
                  <a:schemeClr val="tx1"/>
                </a:solidFill>
                <a:latin typeface="Arial"/>
              </a:rPr>
              <a:t>This we want to keep!!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422031" y="947738"/>
            <a:ext cx="8837425" cy="1938992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 dirty="0">
                <a:solidFill>
                  <a:srgbClr val="FF3399"/>
                </a:solidFill>
                <a:latin typeface="Times New Roman" pitchFamily="-84" charset="0"/>
              </a:rPr>
              <a:t>Most interactions</a:t>
            </a:r>
            <a:r>
              <a:rPr lang="en-US" sz="2400" dirty="0">
                <a:solidFill>
                  <a:schemeClr val="tx1"/>
                </a:solidFill>
                <a:latin typeface="Times New Roman" pitchFamily="-84" charset="0"/>
              </a:rPr>
              <a:t> due to collisions at </a:t>
            </a:r>
            <a:r>
              <a:rPr lang="en-US" sz="2400" u="sng" dirty="0">
                <a:solidFill>
                  <a:srgbClr val="FF3399"/>
                </a:solidFill>
                <a:latin typeface="Times New Roman" pitchFamily="-84" charset="0"/>
              </a:rPr>
              <a:t>large distance</a:t>
            </a:r>
            <a:r>
              <a:rPr lang="en-US" sz="2400" dirty="0">
                <a:solidFill>
                  <a:schemeClr val="tx1"/>
                </a:solidFill>
                <a:latin typeface="Times New Roman" pitchFamily="-84" charset="0"/>
              </a:rPr>
              <a:t> between incoming </a:t>
            </a:r>
          </a:p>
          <a:p>
            <a:pPr eaLnBrk="0" hangingPunct="0"/>
            <a:r>
              <a:rPr lang="en-US" sz="2400" dirty="0">
                <a:solidFill>
                  <a:schemeClr val="tx1"/>
                </a:solidFill>
                <a:latin typeface="Times New Roman" pitchFamily="-84" charset="0"/>
              </a:rPr>
              <a:t>protons where protons interact as “ a whole ” </a:t>
            </a:r>
          </a:p>
          <a:p>
            <a:pPr eaLnBrk="0" hangingPunct="0"/>
            <a:r>
              <a:rPr lang="en-US" sz="2400" dirty="0" err="1">
                <a:solidFill>
                  <a:schemeClr val="tx1"/>
                </a:solidFill>
                <a:latin typeface="Times New Roman" pitchFamily="-84" charset="0"/>
                <a:sym typeface="Symbol" pitchFamily="-84" charset="2"/>
              </a:rPr>
              <a:t></a:t>
            </a:r>
            <a:r>
              <a:rPr lang="en-US" sz="2400" dirty="0">
                <a:solidFill>
                  <a:schemeClr val="tx1"/>
                </a:solidFill>
                <a:latin typeface="Times New Roman" pitchFamily="-84" charset="0"/>
                <a:sym typeface="Symbol" pitchFamily="-84" charset="2"/>
              </a:rPr>
              <a:t> </a:t>
            </a:r>
            <a:r>
              <a:rPr lang="en-US" sz="2400" u="sng" dirty="0">
                <a:solidFill>
                  <a:srgbClr val="FF3399"/>
                </a:solidFill>
                <a:latin typeface="Times New Roman" pitchFamily="-84" charset="0"/>
                <a:sym typeface="Symbol" pitchFamily="-84" charset="2"/>
              </a:rPr>
              <a:t>small momentum transfer</a:t>
            </a:r>
            <a:r>
              <a:rPr lang="en-US" sz="2400" dirty="0">
                <a:solidFill>
                  <a:schemeClr val="tx1"/>
                </a:solidFill>
                <a:latin typeface="Times New Roman" pitchFamily="-84" charset="0"/>
                <a:sym typeface="Symbol" pitchFamily="-84" charset="2"/>
              </a:rPr>
              <a:t> (</a:t>
            </a:r>
            <a:r>
              <a:rPr lang="en-US" sz="2400" dirty="0" err="1">
                <a:solidFill>
                  <a:schemeClr val="tx1"/>
                </a:solidFill>
                <a:latin typeface="Symbol" pitchFamily="-84" charset="2"/>
                <a:sym typeface="Symbol" pitchFamily="-84" charset="2"/>
              </a:rPr>
              <a:t>D</a:t>
            </a:r>
            <a:r>
              <a:rPr lang="en-US" sz="2400" dirty="0" err="1">
                <a:solidFill>
                  <a:schemeClr val="tx1"/>
                </a:solidFill>
                <a:latin typeface="Times New Roman" pitchFamily="-84" charset="0"/>
                <a:sym typeface="Symbol" pitchFamily="-84" charset="2"/>
              </a:rPr>
              <a:t>p</a:t>
            </a:r>
            <a:r>
              <a:rPr lang="en-US" sz="2400" dirty="0">
                <a:solidFill>
                  <a:schemeClr val="tx1"/>
                </a:solidFill>
                <a:latin typeface="Times New Roman" pitchFamily="-84" charset="0"/>
                <a:sym typeface="Symbol" pitchFamily="-84" charset="2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Times New Roman" pitchFamily="-84" charset="0"/>
                <a:sym typeface="Symbol" pitchFamily="-84" charset="2"/>
              </a:rPr>
              <a:t></a:t>
            </a:r>
            <a:r>
              <a:rPr lang="en-US" sz="2400" dirty="0">
                <a:solidFill>
                  <a:schemeClr val="tx1"/>
                </a:solidFill>
                <a:latin typeface="Times New Roman" pitchFamily="-84" charset="0"/>
                <a:sym typeface="Symbol" pitchFamily="-84" charset="2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Times New Roman" pitchFamily="-84" charset="0"/>
                <a:sym typeface="MT Extra" pitchFamily="-84" charset="0"/>
              </a:rPr>
              <a:t></a:t>
            </a:r>
            <a:r>
              <a:rPr lang="en-US" sz="2400" dirty="0">
                <a:solidFill>
                  <a:schemeClr val="tx1"/>
                </a:solidFill>
                <a:latin typeface="Times New Roman" pitchFamily="-84" charset="0"/>
                <a:sym typeface="Symbol" pitchFamily="-84" charset="2"/>
              </a:rPr>
              <a:t> /</a:t>
            </a:r>
            <a:r>
              <a:rPr lang="en-US" sz="2400" dirty="0" err="1">
                <a:solidFill>
                  <a:schemeClr val="tx1"/>
                </a:solidFill>
                <a:latin typeface="Symbol" pitchFamily="-84" charset="2"/>
                <a:sym typeface="Symbol" pitchFamily="-84" charset="2"/>
              </a:rPr>
              <a:t>D</a:t>
            </a:r>
            <a:r>
              <a:rPr lang="en-US" sz="2400" dirty="0" err="1">
                <a:solidFill>
                  <a:schemeClr val="tx1"/>
                </a:solidFill>
                <a:latin typeface="Times New Roman" pitchFamily="-84" charset="0"/>
                <a:sym typeface="Symbol" pitchFamily="-84" charset="2"/>
              </a:rPr>
              <a:t>x</a:t>
            </a:r>
            <a:r>
              <a:rPr lang="en-US" sz="2400" dirty="0">
                <a:solidFill>
                  <a:schemeClr val="tx1"/>
                </a:solidFill>
                <a:latin typeface="Times New Roman" pitchFamily="-84" charset="0"/>
                <a:sym typeface="Symbol" pitchFamily="-84" charset="2"/>
              </a:rPr>
              <a:t> ) </a:t>
            </a:r>
          </a:p>
          <a:p>
            <a:pPr eaLnBrk="0" hangingPunct="0">
              <a:buFont typeface="Symbol" pitchFamily="-84" charset="2"/>
              <a:buChar char="®"/>
            </a:pPr>
            <a:r>
              <a:rPr lang="en-US" sz="2400" dirty="0">
                <a:solidFill>
                  <a:schemeClr val="tx1"/>
                </a:solidFill>
                <a:latin typeface="Times New Roman" pitchFamily="-84" charset="0"/>
                <a:sym typeface="Symbol" pitchFamily="-84" charset="2"/>
              </a:rPr>
              <a:t>particles in final state have </a:t>
            </a:r>
            <a:r>
              <a:rPr lang="en-US" sz="2400" dirty="0">
                <a:solidFill>
                  <a:srgbClr val="FF3399"/>
                </a:solidFill>
                <a:latin typeface="Times New Roman" pitchFamily="-84" charset="0"/>
                <a:sym typeface="Symbol" pitchFamily="-84" charset="2"/>
              </a:rPr>
              <a:t>large longitudinal momentum but small </a:t>
            </a:r>
          </a:p>
          <a:p>
            <a:pPr eaLnBrk="0" hangingPunct="0">
              <a:buFont typeface="Symbol" pitchFamily="-84" charset="2"/>
              <a:buChar char="®"/>
            </a:pPr>
            <a:r>
              <a:rPr lang="en-US" sz="2400" dirty="0">
                <a:solidFill>
                  <a:srgbClr val="FF3399"/>
                </a:solidFill>
                <a:latin typeface="Times New Roman" pitchFamily="-84" charset="0"/>
                <a:sym typeface="Symbol" pitchFamily="-84" charset="2"/>
              </a:rPr>
              <a:t>transverse momentum</a:t>
            </a:r>
            <a:r>
              <a:rPr lang="en-US" sz="2400" dirty="0">
                <a:solidFill>
                  <a:schemeClr val="tx1"/>
                </a:solidFill>
                <a:latin typeface="Times New Roman" pitchFamily="-84" charset="0"/>
                <a:sym typeface="Symbol" pitchFamily="-84" charset="2"/>
              </a:rPr>
              <a:t> (scattering at large angle is small) </a:t>
            </a:r>
            <a:endParaRPr lang="en-US" sz="2800" dirty="0">
              <a:solidFill>
                <a:schemeClr val="tx1"/>
              </a:solidFill>
              <a:latin typeface="Times New Roman" pitchFamily="-84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984739" y="3352800"/>
            <a:ext cx="2618643" cy="838200"/>
            <a:chOff x="192" y="3216"/>
            <a:chExt cx="1488" cy="442"/>
          </a:xfrm>
        </p:grpSpPr>
        <p:sp>
          <p:nvSpPr>
            <p:cNvPr id="66591" name="Line 4"/>
            <p:cNvSpPr>
              <a:spLocks noChangeShapeType="1"/>
            </p:cNvSpPr>
            <p:nvPr/>
          </p:nvSpPr>
          <p:spPr bwMode="auto">
            <a:xfrm>
              <a:off x="672" y="3312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592" name="AutoShape 5"/>
            <p:cNvSpPr>
              <a:spLocks noChangeAspect="1" noChangeArrowheads="1"/>
            </p:cNvSpPr>
            <p:nvPr/>
          </p:nvSpPr>
          <p:spPr bwMode="auto">
            <a:xfrm>
              <a:off x="480" y="3216"/>
              <a:ext cx="202" cy="202"/>
            </a:xfrm>
            <a:prstGeom prst="flowChartConnector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593" name="Line 6"/>
            <p:cNvSpPr>
              <a:spLocks noChangeShapeType="1"/>
            </p:cNvSpPr>
            <p:nvPr/>
          </p:nvSpPr>
          <p:spPr bwMode="auto">
            <a:xfrm flipH="1">
              <a:off x="192" y="331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594" name="Line 7"/>
            <p:cNvSpPr>
              <a:spLocks noChangeShapeType="1"/>
            </p:cNvSpPr>
            <p:nvPr/>
          </p:nvSpPr>
          <p:spPr bwMode="auto">
            <a:xfrm flipH="1">
              <a:off x="720" y="3552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595" name="AutoShape 8"/>
            <p:cNvSpPr>
              <a:spLocks noChangeAspect="1" noChangeArrowheads="1"/>
            </p:cNvSpPr>
            <p:nvPr/>
          </p:nvSpPr>
          <p:spPr bwMode="auto">
            <a:xfrm>
              <a:off x="1200" y="3456"/>
              <a:ext cx="202" cy="202"/>
            </a:xfrm>
            <a:prstGeom prst="flowChartConnector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596" name="Line 9"/>
            <p:cNvSpPr>
              <a:spLocks noChangeShapeType="1"/>
            </p:cNvSpPr>
            <p:nvPr/>
          </p:nvSpPr>
          <p:spPr bwMode="auto">
            <a:xfrm flipH="1">
              <a:off x="1392" y="355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4642338" y="3200400"/>
            <a:ext cx="3657600" cy="990600"/>
            <a:chOff x="2256" y="2585"/>
            <a:chExt cx="1728" cy="336"/>
          </a:xfrm>
        </p:grpSpPr>
        <p:sp>
          <p:nvSpPr>
            <p:cNvPr id="66569" name="Line 11"/>
            <p:cNvSpPr>
              <a:spLocks noChangeShapeType="1"/>
            </p:cNvSpPr>
            <p:nvPr/>
          </p:nvSpPr>
          <p:spPr bwMode="auto">
            <a:xfrm>
              <a:off x="2256" y="2777"/>
              <a:ext cx="1728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570" name="AutoShape 12"/>
            <p:cNvSpPr>
              <a:spLocks noChangeAspect="1" noChangeArrowheads="1"/>
            </p:cNvSpPr>
            <p:nvPr/>
          </p:nvSpPr>
          <p:spPr bwMode="auto">
            <a:xfrm>
              <a:off x="3024" y="2758"/>
              <a:ext cx="29" cy="29"/>
            </a:xfrm>
            <a:prstGeom prst="flowChartConnector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571" name="Line 13"/>
            <p:cNvSpPr>
              <a:spLocks noChangeShapeType="1"/>
            </p:cNvSpPr>
            <p:nvPr/>
          </p:nvSpPr>
          <p:spPr bwMode="auto">
            <a:xfrm flipV="1">
              <a:off x="3072" y="2681"/>
              <a:ext cx="912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572" name="Line 14"/>
            <p:cNvSpPr>
              <a:spLocks noChangeShapeType="1"/>
            </p:cNvSpPr>
            <p:nvPr/>
          </p:nvSpPr>
          <p:spPr bwMode="auto">
            <a:xfrm>
              <a:off x="3072" y="2777"/>
              <a:ext cx="912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573" name="Line 15"/>
            <p:cNvSpPr>
              <a:spLocks noChangeShapeType="1"/>
            </p:cNvSpPr>
            <p:nvPr/>
          </p:nvSpPr>
          <p:spPr bwMode="auto">
            <a:xfrm flipV="1">
              <a:off x="3072" y="2633"/>
              <a:ext cx="48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574" name="Line 16"/>
            <p:cNvSpPr>
              <a:spLocks noChangeShapeType="1"/>
            </p:cNvSpPr>
            <p:nvPr/>
          </p:nvSpPr>
          <p:spPr bwMode="auto">
            <a:xfrm flipV="1">
              <a:off x="3024" y="2585"/>
              <a:ext cx="24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575" name="Line 17"/>
            <p:cNvSpPr>
              <a:spLocks noChangeShapeType="1"/>
            </p:cNvSpPr>
            <p:nvPr/>
          </p:nvSpPr>
          <p:spPr bwMode="auto">
            <a:xfrm>
              <a:off x="3024" y="2777"/>
              <a:ext cx="192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576" name="Line 18"/>
            <p:cNvSpPr>
              <a:spLocks noChangeShapeType="1"/>
            </p:cNvSpPr>
            <p:nvPr/>
          </p:nvSpPr>
          <p:spPr bwMode="auto">
            <a:xfrm>
              <a:off x="2400" y="2633"/>
              <a:ext cx="672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577" name="Line 19"/>
            <p:cNvSpPr>
              <a:spLocks noChangeShapeType="1"/>
            </p:cNvSpPr>
            <p:nvPr/>
          </p:nvSpPr>
          <p:spPr bwMode="auto">
            <a:xfrm flipV="1">
              <a:off x="2400" y="2777"/>
              <a:ext cx="624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578" name="Line 20"/>
            <p:cNvSpPr>
              <a:spLocks noChangeShapeType="1"/>
            </p:cNvSpPr>
            <p:nvPr/>
          </p:nvSpPr>
          <p:spPr bwMode="auto">
            <a:xfrm>
              <a:off x="2400" y="2729"/>
              <a:ext cx="576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579" name="Line 21"/>
            <p:cNvSpPr>
              <a:spLocks noChangeShapeType="1"/>
            </p:cNvSpPr>
            <p:nvPr/>
          </p:nvSpPr>
          <p:spPr bwMode="auto">
            <a:xfrm flipV="1">
              <a:off x="2400" y="2777"/>
              <a:ext cx="57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580" name="Line 22"/>
            <p:cNvSpPr>
              <a:spLocks noChangeShapeType="1"/>
            </p:cNvSpPr>
            <p:nvPr/>
          </p:nvSpPr>
          <p:spPr bwMode="auto">
            <a:xfrm flipH="1" flipV="1">
              <a:off x="2928" y="2633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581" name="Line 23"/>
            <p:cNvSpPr>
              <a:spLocks noChangeShapeType="1"/>
            </p:cNvSpPr>
            <p:nvPr/>
          </p:nvSpPr>
          <p:spPr bwMode="auto">
            <a:xfrm flipV="1">
              <a:off x="3024" y="2729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582" name="Line 24"/>
            <p:cNvSpPr>
              <a:spLocks noChangeShapeType="1"/>
            </p:cNvSpPr>
            <p:nvPr/>
          </p:nvSpPr>
          <p:spPr bwMode="auto">
            <a:xfrm flipV="1">
              <a:off x="3120" y="2633"/>
              <a:ext cx="672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583" name="Line 25"/>
            <p:cNvSpPr>
              <a:spLocks noChangeShapeType="1"/>
            </p:cNvSpPr>
            <p:nvPr/>
          </p:nvSpPr>
          <p:spPr bwMode="auto">
            <a:xfrm>
              <a:off x="3072" y="2777"/>
              <a:ext cx="672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584" name="Line 26"/>
            <p:cNvSpPr>
              <a:spLocks noChangeShapeType="1"/>
            </p:cNvSpPr>
            <p:nvPr/>
          </p:nvSpPr>
          <p:spPr bwMode="auto">
            <a:xfrm>
              <a:off x="3168" y="2777"/>
              <a:ext cx="816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585" name="Line 27"/>
            <p:cNvSpPr>
              <a:spLocks noChangeShapeType="1"/>
            </p:cNvSpPr>
            <p:nvPr/>
          </p:nvSpPr>
          <p:spPr bwMode="auto">
            <a:xfrm flipH="1" flipV="1">
              <a:off x="2304" y="2681"/>
              <a:ext cx="72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586" name="Line 28"/>
            <p:cNvSpPr>
              <a:spLocks noChangeShapeType="1"/>
            </p:cNvSpPr>
            <p:nvPr/>
          </p:nvSpPr>
          <p:spPr bwMode="auto">
            <a:xfrm flipH="1">
              <a:off x="2352" y="2777"/>
              <a:ext cx="672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587" name="Line 29"/>
            <p:cNvSpPr>
              <a:spLocks noChangeShapeType="1"/>
            </p:cNvSpPr>
            <p:nvPr/>
          </p:nvSpPr>
          <p:spPr bwMode="auto">
            <a:xfrm>
              <a:off x="3024" y="2777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588" name="Line 30"/>
            <p:cNvSpPr>
              <a:spLocks noChangeShapeType="1"/>
            </p:cNvSpPr>
            <p:nvPr/>
          </p:nvSpPr>
          <p:spPr bwMode="auto">
            <a:xfrm flipH="1">
              <a:off x="2928" y="2777"/>
              <a:ext cx="9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589" name="Line 31"/>
            <p:cNvSpPr>
              <a:spLocks noChangeShapeType="1"/>
            </p:cNvSpPr>
            <p:nvPr/>
          </p:nvSpPr>
          <p:spPr bwMode="auto">
            <a:xfrm flipV="1">
              <a:off x="3024" y="2633"/>
              <a:ext cx="48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590" name="AutoShape 32"/>
            <p:cNvSpPr>
              <a:spLocks noChangeAspect="1" noChangeArrowheads="1"/>
            </p:cNvSpPr>
            <p:nvPr/>
          </p:nvSpPr>
          <p:spPr bwMode="auto">
            <a:xfrm>
              <a:off x="2988" y="2701"/>
              <a:ext cx="127" cy="127"/>
            </a:xfrm>
            <a:prstGeom prst="irregularSeal2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66565" name="Text Box 33"/>
          <p:cNvSpPr txBox="1">
            <a:spLocks noChangeArrowheads="1"/>
          </p:cNvSpPr>
          <p:nvPr/>
        </p:nvSpPr>
        <p:spPr bwMode="auto">
          <a:xfrm>
            <a:off x="1195754" y="4419600"/>
            <a:ext cx="6264505" cy="461665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 dirty="0">
                <a:solidFill>
                  <a:schemeClr val="tx2"/>
                </a:solidFill>
                <a:latin typeface="Times New Roman" pitchFamily="-84" charset="0"/>
                <a:sym typeface="MS LineDraw" pitchFamily="49" charset="2"/>
              </a:rPr>
              <a:t>&lt;</a:t>
            </a:r>
            <a:r>
              <a:rPr lang="en-US" sz="2400" dirty="0">
                <a:solidFill>
                  <a:srgbClr val="3366FF"/>
                </a:solidFill>
                <a:latin typeface="Times New Roman" pitchFamily="-84" charset="0"/>
              </a:rPr>
              <a:t> </a:t>
            </a:r>
            <a:r>
              <a:rPr lang="en-US" sz="2400" dirty="0" err="1">
                <a:solidFill>
                  <a:srgbClr val="33CC33"/>
                </a:solidFill>
                <a:latin typeface="Times New Roman" pitchFamily="-84" charset="0"/>
              </a:rPr>
              <a:t>p</a:t>
            </a:r>
            <a:r>
              <a:rPr lang="en-US" sz="2400" baseline="-25000" dirty="0" err="1">
                <a:solidFill>
                  <a:srgbClr val="33CC33"/>
                </a:solidFill>
                <a:latin typeface="Times New Roman" pitchFamily="-84" charset="0"/>
              </a:rPr>
              <a:t>T</a:t>
            </a:r>
            <a:r>
              <a:rPr lang="en-US" sz="2400" dirty="0">
                <a:solidFill>
                  <a:srgbClr val="33CC33"/>
                </a:solidFill>
                <a:latin typeface="Times New Roman" pitchFamily="-84" charset="0"/>
              </a:rPr>
              <a:t> </a:t>
            </a:r>
            <a:r>
              <a:rPr lang="en-US" sz="2400" dirty="0">
                <a:solidFill>
                  <a:schemeClr val="tx2"/>
                </a:solidFill>
                <a:latin typeface="Times New Roman" pitchFamily="-84" charset="0"/>
              </a:rPr>
              <a:t>&gt;</a:t>
            </a:r>
            <a:r>
              <a:rPr lang="en-US" sz="2400" dirty="0">
                <a:solidFill>
                  <a:srgbClr val="3366FF"/>
                </a:solidFill>
                <a:latin typeface="Times New Roman" pitchFamily="-84" charset="0"/>
              </a:rPr>
              <a:t> </a:t>
            </a:r>
            <a:r>
              <a:rPr lang="en-US" sz="2400" dirty="0" err="1">
                <a:solidFill>
                  <a:schemeClr val="tx2"/>
                </a:solidFill>
                <a:latin typeface="Times New Roman" pitchFamily="-84" charset="0"/>
                <a:sym typeface="Symbol" pitchFamily="-84" charset="2"/>
              </a:rPr>
              <a:t></a:t>
            </a:r>
            <a:r>
              <a:rPr lang="en-US" sz="2400" dirty="0">
                <a:solidFill>
                  <a:srgbClr val="3366FF"/>
                </a:solidFill>
                <a:latin typeface="Times New Roman" pitchFamily="-84" charset="0"/>
                <a:sym typeface="Symbol" pitchFamily="-84" charset="2"/>
              </a:rPr>
              <a:t> </a:t>
            </a:r>
            <a:r>
              <a:rPr lang="en-US" sz="2400" dirty="0">
                <a:solidFill>
                  <a:srgbClr val="33CC33"/>
                </a:solidFill>
                <a:latin typeface="Times New Roman" pitchFamily="-84" charset="0"/>
                <a:sym typeface="Symbol" pitchFamily="-84" charset="2"/>
              </a:rPr>
              <a:t>500 </a:t>
            </a:r>
            <a:r>
              <a:rPr lang="en-US" sz="2400" dirty="0" err="1">
                <a:solidFill>
                  <a:srgbClr val="33CC33"/>
                </a:solidFill>
                <a:latin typeface="Times New Roman" pitchFamily="-84" charset="0"/>
                <a:sym typeface="Symbol" pitchFamily="-84" charset="2"/>
              </a:rPr>
              <a:t>MeV</a:t>
            </a:r>
            <a:r>
              <a:rPr lang="en-US" sz="2400" dirty="0">
                <a:solidFill>
                  <a:schemeClr val="tx1"/>
                </a:solidFill>
                <a:latin typeface="Times New Roman" pitchFamily="-84" charset="0"/>
                <a:sym typeface="Symbol" pitchFamily="-84" charset="2"/>
              </a:rPr>
              <a:t>      </a:t>
            </a:r>
            <a:r>
              <a:rPr lang="en-US" dirty="0">
                <a:solidFill>
                  <a:schemeClr val="tx1"/>
                </a:solidFill>
                <a:latin typeface="Times New Roman" pitchFamily="-84" charset="0"/>
                <a:sym typeface="Symbol" pitchFamily="-84" charset="2"/>
              </a:rPr>
              <a:t>of charged particles in final state</a:t>
            </a:r>
            <a:endParaRPr lang="en-US" sz="2800" dirty="0">
              <a:solidFill>
                <a:schemeClr val="tx1"/>
              </a:solidFill>
              <a:latin typeface="Times New Roman" pitchFamily="-84" charset="0"/>
            </a:endParaRPr>
          </a:p>
        </p:txBody>
      </p:sp>
      <p:sp>
        <p:nvSpPr>
          <p:cNvPr id="66566" name="Text Box 34"/>
          <p:cNvSpPr txBox="1">
            <a:spLocks noChangeArrowheads="1"/>
          </p:cNvSpPr>
          <p:nvPr/>
        </p:nvSpPr>
        <p:spPr bwMode="auto">
          <a:xfrm>
            <a:off x="609601" y="4906964"/>
            <a:ext cx="4517533" cy="40011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dirty="0">
                <a:solidFill>
                  <a:schemeClr val="tx1"/>
                </a:solidFill>
                <a:latin typeface="Times New Roman" pitchFamily="-84" charset="0"/>
              </a:rPr>
              <a:t>Most energy escapes down the beam pipe.</a:t>
            </a:r>
            <a:endParaRPr lang="en-US" sz="2800" dirty="0">
              <a:solidFill>
                <a:schemeClr val="tx1"/>
              </a:solidFill>
              <a:latin typeface="Times New Roman" pitchFamily="-84" charset="0"/>
            </a:endParaRPr>
          </a:p>
        </p:txBody>
      </p:sp>
      <p:sp>
        <p:nvSpPr>
          <p:cNvPr id="66567" name="Text Box 35"/>
          <p:cNvSpPr txBox="1">
            <a:spLocks noChangeArrowheads="1"/>
          </p:cNvSpPr>
          <p:nvPr/>
        </p:nvSpPr>
        <p:spPr bwMode="auto">
          <a:xfrm>
            <a:off x="562708" y="5486401"/>
            <a:ext cx="7976062" cy="892552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 dirty="0">
                <a:solidFill>
                  <a:schemeClr val="accent2"/>
                </a:solidFill>
                <a:latin typeface="Times New Roman" pitchFamily="-84" charset="0"/>
              </a:rPr>
              <a:t>These are called</a:t>
            </a:r>
            <a:r>
              <a:rPr lang="en-US" sz="2400" dirty="0">
                <a:solidFill>
                  <a:schemeClr val="tx1"/>
                </a:solidFill>
                <a:latin typeface="Times New Roman" pitchFamily="-84" charset="0"/>
              </a:rPr>
              <a:t> </a:t>
            </a:r>
            <a:r>
              <a:rPr lang="en-US" sz="2400" dirty="0">
                <a:solidFill>
                  <a:schemeClr val="accent2"/>
                </a:solidFill>
                <a:latin typeface="Times New Roman" pitchFamily="-84" charset="0"/>
              </a:rPr>
              <a:t>soft events…</a:t>
            </a:r>
          </a:p>
          <a:p>
            <a:pPr eaLnBrk="0" hangingPunct="0"/>
            <a:r>
              <a:rPr lang="en-US" sz="2400" dirty="0">
                <a:solidFill>
                  <a:schemeClr val="accent2"/>
                </a:solidFill>
                <a:latin typeface="Times New Roman" pitchFamily="-84" charset="0"/>
              </a:rPr>
              <a:t>A minimum bias data event sample is dominated by soft events </a:t>
            </a:r>
            <a:r>
              <a:rPr lang="en-US" sz="2800" dirty="0">
                <a:solidFill>
                  <a:schemeClr val="tx1"/>
                </a:solidFill>
                <a:latin typeface="Times New Roman" pitchFamily="-84" charset="0"/>
              </a:rPr>
              <a:t> </a:t>
            </a:r>
          </a:p>
        </p:txBody>
      </p:sp>
      <p:sp>
        <p:nvSpPr>
          <p:cNvPr id="66568" name="Rectangle 36"/>
          <p:cNvSpPr>
            <a:spLocks noGrp="1" noChangeArrowheads="1"/>
          </p:cNvSpPr>
          <p:nvPr>
            <p:ph type="title"/>
          </p:nvPr>
        </p:nvSpPr>
        <p:spPr>
          <a:xfrm>
            <a:off x="633046" y="0"/>
            <a:ext cx="7737231" cy="6858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Proton-proton Collisions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281354" y="19050"/>
            <a:ext cx="8581292" cy="51435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-84" charset="0"/>
                <a:ea typeface="ＭＳ Ｐゴシック" pitchFamily="-84" charset="-128"/>
                <a:cs typeface="ＭＳ Ｐゴシック" pitchFamily="-84" charset="-128"/>
              </a:rPr>
              <a:t>Pp Collisions : Complications</a:t>
            </a:r>
          </a:p>
        </p:txBody>
      </p:sp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3962400"/>
            <a:ext cx="4267200" cy="2438400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</p:spPr>
      </p:pic>
      <p:pic>
        <p:nvPicPr>
          <p:cNvPr id="68612" name="Picture 4"/>
          <p:cNvPicPr>
            <a:picLocks noChangeAspect="1" noChangeArrowheads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rcRect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rcRect/>
              <a:stretch>
                <a:fillRect/>
              </a:stretch>
            </p:blipFill>
          </mc:Fallback>
        </mc:AlternateContent>
        <p:spPr bwMode="auto">
          <a:xfrm>
            <a:off x="5627077" y="762000"/>
            <a:ext cx="2743200" cy="2736850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</p:spPr>
      </p:pic>
      <p:pic>
        <p:nvPicPr>
          <p:cNvPr id="6861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95754" y="762000"/>
            <a:ext cx="344658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5" name="AutoShape 7"/>
          <p:cNvSpPr>
            <a:spLocks noChangeArrowheads="1"/>
          </p:cNvSpPr>
          <p:nvPr/>
        </p:nvSpPr>
        <p:spPr bwMode="auto">
          <a:xfrm>
            <a:off x="4712676" y="2057401"/>
            <a:ext cx="926123" cy="794802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0000FF"/>
          </a:solidFill>
          <a:ln w="47625">
            <a:solidFill>
              <a:srgbClr val="0000FF"/>
            </a:solidFill>
            <a:miter lim="800000"/>
            <a:headEnd/>
            <a:tailEnd/>
          </a:ln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8616" name="Text Box 8"/>
          <p:cNvSpPr txBox="1">
            <a:spLocks noChangeArrowheads="1"/>
          </p:cNvSpPr>
          <p:nvPr/>
        </p:nvSpPr>
        <p:spPr bwMode="auto">
          <a:xfrm>
            <a:off x="211015" y="838200"/>
            <a:ext cx="2744962" cy="400110"/>
          </a:xfrm>
          <a:prstGeom prst="rect">
            <a:avLst/>
          </a:prstGeom>
          <a:solidFill>
            <a:srgbClr val="FFFF66"/>
          </a:solidFill>
          <a:ln w="476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Protons have structure</a:t>
            </a:r>
          </a:p>
        </p:txBody>
      </p:sp>
      <p:sp>
        <p:nvSpPr>
          <p:cNvPr id="68617" name="Text Box 9"/>
          <p:cNvSpPr txBox="1">
            <a:spLocks noChangeArrowheads="1"/>
          </p:cNvSpPr>
          <p:nvPr/>
        </p:nvSpPr>
        <p:spPr bwMode="auto">
          <a:xfrm>
            <a:off x="7455877" y="931863"/>
            <a:ext cx="1562247" cy="707886"/>
          </a:xfrm>
          <a:prstGeom prst="rect">
            <a:avLst/>
          </a:prstGeom>
          <a:solidFill>
            <a:srgbClr val="FFFF66"/>
          </a:solidFill>
          <a:ln w="476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Parton</a:t>
            </a:r>
          </a:p>
          <a:p>
            <a:r>
              <a:rPr lang="en-US"/>
              <a:t>distributions</a:t>
            </a:r>
          </a:p>
        </p:txBody>
      </p:sp>
      <p:sp>
        <p:nvSpPr>
          <p:cNvPr id="68618" name="Text Box 10"/>
          <p:cNvSpPr txBox="1">
            <a:spLocks noChangeArrowheads="1"/>
          </p:cNvSpPr>
          <p:nvPr/>
        </p:nvSpPr>
        <p:spPr bwMode="auto">
          <a:xfrm>
            <a:off x="126023" y="3598864"/>
            <a:ext cx="2108269" cy="400110"/>
          </a:xfrm>
          <a:prstGeom prst="rect">
            <a:avLst/>
          </a:prstGeom>
          <a:solidFill>
            <a:srgbClr val="FFFF66"/>
          </a:solidFill>
          <a:ln w="476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Underlying event</a:t>
            </a:r>
          </a:p>
        </p:txBody>
      </p:sp>
      <p:pic>
        <p:nvPicPr>
          <p:cNvPr id="13" name="Picture 2" descr="Untitled.png"/>
          <p:cNvPicPr preferRelativeResize="0"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267200" y="4419600"/>
            <a:ext cx="5967896" cy="20106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4315692" y="6443246"/>
            <a:ext cx="4904508" cy="338554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dirty="0" smtClean="0">
                <a:effectLst/>
                <a:latin typeface="Arial"/>
                <a:sym typeface="Wingdings"/>
              </a:rPr>
              <a:t>Z </a:t>
            </a:r>
            <a:r>
              <a:rPr lang="en-US" dirty="0" err="1" smtClean="0">
                <a:effectLst/>
                <a:latin typeface="Arial"/>
                <a:ea typeface="Lucida Grande"/>
                <a:cs typeface="Lucida Grande"/>
                <a:sym typeface="Wingdings"/>
              </a:rPr>
              <a:t>μμ</a:t>
            </a:r>
            <a:r>
              <a:rPr lang="en-US" dirty="0" smtClean="0">
                <a:effectLst/>
                <a:latin typeface="Arial"/>
                <a:sym typeface="Wingdings"/>
              </a:rPr>
              <a:t> event with </a:t>
            </a:r>
            <a:r>
              <a:rPr lang="en-US" dirty="0" smtClean="0">
                <a:latin typeface="Arial"/>
                <a:sym typeface="Wingdings"/>
              </a:rPr>
              <a:t>~20</a:t>
            </a:r>
            <a:r>
              <a:rPr lang="en-US" dirty="0" smtClean="0">
                <a:effectLst/>
                <a:latin typeface="Arial"/>
                <a:sym typeface="Wingdings"/>
              </a:rPr>
              <a:t> reconstructed vertices (2012)</a:t>
            </a:r>
          </a:p>
        </p:txBody>
      </p:sp>
      <p:pic>
        <p:nvPicPr>
          <p:cNvPr id="15" name="Image 14" descr="Screen Shot 2014-08-27 at 5.49.20 PM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38800" y="3352800"/>
            <a:ext cx="2743200" cy="483886"/>
          </a:xfrm>
          <a:prstGeom prst="rect">
            <a:avLst/>
          </a:prstGeom>
        </p:spPr>
      </p:pic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4572000" y="3940314"/>
            <a:ext cx="4704133" cy="707886"/>
          </a:xfrm>
          <a:prstGeom prst="rect">
            <a:avLst/>
          </a:prstGeom>
          <a:solidFill>
            <a:srgbClr val="FFFF66"/>
          </a:solidFill>
          <a:ln w="476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Pile-</a:t>
            </a:r>
            <a:r>
              <a:rPr lang="en-US" dirty="0" smtClean="0"/>
              <a:t>up: approximate 20 collisions per </a:t>
            </a:r>
          </a:p>
          <a:p>
            <a:r>
              <a:rPr lang="en-US" dirty="0" smtClean="0"/>
              <a:t>bunch crossing in 2012 (more in future)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-66675"/>
            <a:ext cx="7239000" cy="904875"/>
          </a:xfrm>
        </p:spPr>
        <p:txBody>
          <a:bodyPr/>
          <a:lstStyle/>
          <a:p>
            <a:r>
              <a:rPr lang="en-GB" dirty="0" smtClean="0"/>
              <a:t>QCD</a:t>
            </a:r>
            <a:endParaRPr lang="en-GB" dirty="0"/>
          </a:p>
        </p:txBody>
      </p:sp>
      <p:pic>
        <p:nvPicPr>
          <p:cNvPr id="12" name="Image 11" descr="Screen Shot 2013-05-08 at 11.11.18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6000"/>
            <a:ext cx="7147232" cy="1833635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468574" y="956608"/>
            <a:ext cx="8370626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QCD plays a major role in basically every topic under discussion at this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Symposium. For </a:t>
            </a:r>
            <a:r>
              <a:rPr lang="en-GB" dirty="0" smtClean="0">
                <a:solidFill>
                  <a:srgbClr val="FF0000"/>
                </a:solidFill>
              </a:rPr>
              <a:t>precision physics</a:t>
            </a:r>
            <a:r>
              <a:rPr lang="en-GB" dirty="0" smtClean="0">
                <a:solidFill>
                  <a:srgbClr val="0000FF"/>
                </a:solidFill>
              </a:rPr>
              <a:t>, or </a:t>
            </a:r>
            <a:r>
              <a:rPr lang="en-GB" dirty="0" smtClean="0">
                <a:solidFill>
                  <a:srgbClr val="FF0000"/>
                </a:solidFill>
              </a:rPr>
              <a:t>discovery physics </a:t>
            </a:r>
            <a:r>
              <a:rPr lang="en-GB" dirty="0" smtClean="0">
                <a:solidFill>
                  <a:srgbClr val="0000FF"/>
                </a:solidFill>
              </a:rPr>
              <a:t>we need to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understand the role of QCD corrections: </a:t>
            </a:r>
            <a:r>
              <a:rPr lang="en-GB" dirty="0" smtClean="0">
                <a:solidFill>
                  <a:srgbClr val="FF0000"/>
                </a:solidFill>
              </a:rPr>
              <a:t>QCD is all around us at the LHC</a:t>
            </a:r>
          </a:p>
        </p:txBody>
      </p:sp>
      <p:pic>
        <p:nvPicPr>
          <p:cNvPr id="16" name="Image 15" descr="Screen Shot 2013-05-08 at 12.12.4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9597" y="2438400"/>
            <a:ext cx="1654403" cy="1619352"/>
          </a:xfrm>
          <a:prstGeom prst="rect">
            <a:avLst/>
          </a:prstGeom>
        </p:spPr>
      </p:pic>
      <p:pic>
        <p:nvPicPr>
          <p:cNvPr id="22" name="Image 21" descr="Screen Shot 2013-05-09 at 12.49.03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5963" y="4267200"/>
            <a:ext cx="4421037" cy="762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 bwMode="auto">
          <a:xfrm>
            <a:off x="0" y="5105400"/>
            <a:ext cx="9144000" cy="17526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14" name="Image 13" descr="Screen Shot 2013-05-08 at 12.12.26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849" y="5168698"/>
            <a:ext cx="1574360" cy="1613102"/>
          </a:xfrm>
          <a:prstGeom prst="rect">
            <a:avLst/>
          </a:prstGeom>
        </p:spPr>
      </p:pic>
      <p:pic>
        <p:nvPicPr>
          <p:cNvPr id="21" name="Image 20" descr="Screen Shot 2013-05-08 at 12.17.46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38400" y="5181600"/>
            <a:ext cx="2567071" cy="1498426"/>
          </a:xfrm>
          <a:prstGeom prst="rect">
            <a:avLst/>
          </a:prstGeom>
        </p:spPr>
      </p:pic>
      <p:pic>
        <p:nvPicPr>
          <p:cNvPr id="23" name="Image 22" descr="Screen Shot 2013-05-08 at 12.18.29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57800" y="5181600"/>
            <a:ext cx="1815711" cy="1470986"/>
          </a:xfrm>
          <a:prstGeom prst="rect">
            <a:avLst/>
          </a:prstGeom>
        </p:spPr>
      </p:pic>
      <p:pic>
        <p:nvPicPr>
          <p:cNvPr id="24" name="Image 23" descr="Screen Shot 2013-05-08 at 12.09.48 PM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91400" y="5181600"/>
            <a:ext cx="1524000" cy="1383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union_17_01_03">
  <a:themeElements>
    <a:clrScheme name="Reunion_17_01_0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eunion_17_01_03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Reunion_17_01_0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279c20c3caf3300dae6b438536eb8c56">
  <xsd:schema xmlns:xsd="http://www.w3.org/2001/XMLSchema" xmlns:p="http://schemas.microsoft.com/office/2006/metadata/properties" targetNamespace="http://schemas.microsoft.com/office/2006/metadata/properties" ma:root="true" ma:fieldsID="0d2e1ca116041f9e11471c52c4c9d60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E2FAED9-7DAD-4E4E-9DA8-3DFDA72659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2270AB-C998-4F97-93A9-39174A3BBD86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0A248C7B-BB18-4DC6-A696-92564656A5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Jaguar:Applications:Microsoft Office X:Modèles:Présentations:Modèles:Écran</Template>
  <TotalTime>161100</TotalTime>
  <Words>2578</Words>
  <Application>Microsoft PowerPoint</Application>
  <PresentationFormat>Présentation à l'écran (4:3)</PresentationFormat>
  <Paragraphs>403</Paragraphs>
  <Slides>58</Slides>
  <Notes>8</Notes>
  <HiddenSlides>4</HiddenSlides>
  <MMClips>0</MMClips>
  <ScaleCrop>false</ScaleCrop>
  <HeadingPairs>
    <vt:vector size="6" baseType="variant">
      <vt:variant>
        <vt:lpstr>Modèle de conception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58</vt:i4>
      </vt:variant>
    </vt:vector>
  </HeadingPairs>
  <TitlesOfParts>
    <vt:vector size="60" baseType="lpstr">
      <vt:lpstr>Reunion_17_01_03</vt:lpstr>
      <vt:lpstr>CorelPhotoPaint.Image.10</vt:lpstr>
      <vt:lpstr> </vt:lpstr>
      <vt:lpstr>Diapositive 1</vt:lpstr>
      <vt:lpstr>Outline Lecture II</vt:lpstr>
      <vt:lpstr>A Proton-Proton Collider… </vt:lpstr>
      <vt:lpstr>Search for New Physics?</vt:lpstr>
      <vt:lpstr>Cross sections at the LHC</vt:lpstr>
      <vt:lpstr>Proton-proton Collisions</vt:lpstr>
      <vt:lpstr>Pp Collisions : Complications</vt:lpstr>
      <vt:lpstr>QCD</vt:lpstr>
      <vt:lpstr>QCD at Recent Colliders</vt:lpstr>
      <vt:lpstr>Proton-proton collisions and PDFs</vt:lpstr>
      <vt:lpstr>Soft QCD Dynamics </vt:lpstr>
      <vt:lpstr>Diapositive 12</vt:lpstr>
      <vt:lpstr>Event Types and Underlying Event</vt:lpstr>
      <vt:lpstr>CMS + TOTEM</vt:lpstr>
      <vt:lpstr>Elastic/Total pp Cross Section</vt:lpstr>
      <vt:lpstr>Elastic/Total pp Cross Section</vt:lpstr>
      <vt:lpstr>Elastic/Total pp Cross Section</vt:lpstr>
      <vt:lpstr>Diffractive Cross Sections</vt:lpstr>
      <vt:lpstr>Understanding Particle Production</vt:lpstr>
      <vt:lpstr>Underlying Event Studies</vt:lpstr>
      <vt:lpstr>Double Parton Scattering</vt:lpstr>
      <vt:lpstr>Correlations Between Produced Particles </vt:lpstr>
      <vt:lpstr>Forward Particles Measurements</vt:lpstr>
      <vt:lpstr>Hard Scattering  Perturbative QCD</vt:lpstr>
      <vt:lpstr>Strong Interaction: Jets Production!</vt:lpstr>
      <vt:lpstr>Early Measurements of Multi-jets</vt:lpstr>
      <vt:lpstr> Inclusive Jet Production (7 TeV)</vt:lpstr>
      <vt:lpstr> Inclusive Jet Production (8 TeV)</vt:lpstr>
      <vt:lpstr>Inclusive Jet Production</vt:lpstr>
      <vt:lpstr>Extracting the Strong Coupling Constant </vt:lpstr>
      <vt:lpstr>New Directions: Boosted Jets &amp; Substructure</vt:lpstr>
      <vt:lpstr>Diapositive 32</vt:lpstr>
      <vt:lpstr>Low-x Studies at the LHC</vt:lpstr>
      <vt:lpstr>Low-x: Mueller-Navelet Jet Studies</vt:lpstr>
      <vt:lpstr>W and Z Boson Production</vt:lpstr>
      <vt:lpstr>Diapositive 36</vt:lpstr>
      <vt:lpstr>Diapositive 37</vt:lpstr>
      <vt:lpstr>Top Quark Production</vt:lpstr>
      <vt:lpstr>Top Quark Physics</vt:lpstr>
      <vt:lpstr>Candidate Event for Top Production</vt:lpstr>
      <vt:lpstr>Diapositive 41</vt:lpstr>
      <vt:lpstr>The Mass of the Top Quark</vt:lpstr>
      <vt:lpstr>Diapositive 43</vt:lpstr>
      <vt:lpstr>Vector Boson+Jets and Top+Jets </vt:lpstr>
      <vt:lpstr>Diapositive 45</vt:lpstr>
      <vt:lpstr>Anomalous WW Production?</vt:lpstr>
      <vt:lpstr> Anomalous WW Production? </vt:lpstr>
      <vt:lpstr>Diapositive 48</vt:lpstr>
      <vt:lpstr>Precision Measurements: Bs(d) μμ </vt:lpstr>
      <vt:lpstr>Diapositive 50</vt:lpstr>
      <vt:lpstr>Diapositive 51</vt:lpstr>
      <vt:lpstr>Search for LFV Decays: H →μτ </vt:lpstr>
      <vt:lpstr>Search for LFV Decays: H →μτ </vt:lpstr>
      <vt:lpstr>Summary</vt:lpstr>
      <vt:lpstr>Parton Distributions</vt:lpstr>
      <vt:lpstr>PDF Precision Impact LHC Physics </vt:lpstr>
      <vt:lpstr>PDF Precision</vt:lpstr>
    </vt:vector>
  </TitlesOfParts>
  <Company>ѻ ]翘ԭੌ뿿큠ř㸠]翘ѻ盼뿿큐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Yves Sirois</dc:creator>
  <cp:lastModifiedBy>De Roeck Albert</cp:lastModifiedBy>
  <cp:revision>5592</cp:revision>
  <cp:lastPrinted>2013-02-11T08:10:22Z</cp:lastPrinted>
  <dcterms:created xsi:type="dcterms:W3CDTF">2014-10-27T15:06:49Z</dcterms:created>
  <dcterms:modified xsi:type="dcterms:W3CDTF">2014-10-27T15:10:07Z</dcterms:modified>
</cp:coreProperties>
</file>