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3" r:id="rId3"/>
    <p:sldId id="265" r:id="rId4"/>
    <p:sldId id="259" r:id="rId5"/>
    <p:sldId id="260" r:id="rId6"/>
    <p:sldId id="256" r:id="rId7"/>
    <p:sldId id="257" r:id="rId8"/>
    <p:sldId id="258" r:id="rId9"/>
    <p:sldId id="261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ABC"/>
    <a:srgbClr val="BD9E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381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3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19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038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5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8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97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75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73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02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538D5-624D-6641-A140-C5E52B4BB7CC}" type="datetimeFigureOut">
              <a:rPr lang="en-US" smtClean="0"/>
              <a:t>20/10/14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D4A6-9633-1B48-8616-55841A0AF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63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GeantV</a:t>
            </a:r>
            <a:r>
              <a:rPr lang="en-US" dirty="0" smtClean="0"/>
              <a:t> scheduler, concurrency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Andrei Gheata</a:t>
            </a:r>
          </a:p>
          <a:p>
            <a:r>
              <a:rPr lang="en-US" dirty="0" err="1" smtClean="0"/>
              <a:t>GeantV</a:t>
            </a:r>
            <a:r>
              <a:rPr lang="en-US" dirty="0" smtClean="0"/>
              <a:t> FNAL meeting</a:t>
            </a:r>
          </a:p>
          <a:p>
            <a:r>
              <a:rPr lang="en-US" dirty="0" err="1" smtClean="0"/>
              <a:t>Fermilab</a:t>
            </a:r>
            <a:r>
              <a:rPr lang="en-US" dirty="0" smtClean="0"/>
              <a:t>, October 20,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837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 -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Generic </a:t>
            </a:r>
            <a:r>
              <a:rPr lang="en-US" dirty="0" err="1" smtClean="0"/>
              <a:t>basketizers</a:t>
            </a:r>
            <a:endParaRPr lang="en-US" dirty="0" smtClean="0"/>
          </a:p>
          <a:p>
            <a:pPr lvl="1"/>
            <a:r>
              <a:rPr lang="en-US" dirty="0" smtClean="0"/>
              <a:t>Move from a volume oriented basket manager to a “filter” concept</a:t>
            </a:r>
          </a:p>
          <a:p>
            <a:pPr lvl="1"/>
            <a:r>
              <a:rPr lang="en-US" dirty="0" smtClean="0"/>
              <a:t>Filters have to be complementary (F1+F2+…+</a:t>
            </a:r>
            <a:r>
              <a:rPr lang="en-US" dirty="0" err="1" smtClean="0"/>
              <a:t>Fn</a:t>
            </a:r>
            <a:r>
              <a:rPr lang="en-US" dirty="0" smtClean="0"/>
              <a:t>=ALL)</a:t>
            </a:r>
          </a:p>
          <a:p>
            <a:pPr lvl="1"/>
            <a:r>
              <a:rPr lang="en-US" dirty="0" smtClean="0"/>
              <a:t>Parallelism model upgrade: no concurrency per filter</a:t>
            </a:r>
          </a:p>
          <a:p>
            <a:pPr lvl="2"/>
            <a:r>
              <a:rPr lang="en-US" dirty="0" smtClean="0"/>
              <a:t>A thread can only invoke a subset of filters (owns the associated baskets)</a:t>
            </a:r>
          </a:p>
          <a:p>
            <a:r>
              <a:rPr lang="en-US" dirty="0" smtClean="0"/>
              <a:t>Integrate a working GPU scheduler</a:t>
            </a:r>
          </a:p>
          <a:p>
            <a:pPr lvl="1"/>
            <a:r>
              <a:rPr lang="en-US" dirty="0" smtClean="0"/>
              <a:t>What gets filled in </a:t>
            </a:r>
            <a:r>
              <a:rPr lang="en-US" dirty="0" err="1" smtClean="0"/>
              <a:t>GeantTrackV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What are the blockers?</a:t>
            </a:r>
          </a:p>
          <a:p>
            <a:pPr lvl="1"/>
            <a:r>
              <a:rPr lang="en-US" dirty="0" smtClean="0"/>
              <a:t>GPU </a:t>
            </a:r>
            <a:r>
              <a:rPr lang="en-US" dirty="0" err="1" smtClean="0"/>
              <a:t>basketizer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 hope to clarify the issues related to GPU scheduling during this workshop</a:t>
            </a:r>
          </a:p>
          <a:p>
            <a:r>
              <a:rPr lang="en-US" dirty="0" smtClean="0"/>
              <a:t>Integrate I/O with the scheduler</a:t>
            </a:r>
          </a:p>
          <a:p>
            <a:pPr lvl="1"/>
            <a:r>
              <a:rPr lang="en-US" dirty="0" smtClean="0"/>
              <a:t>First step: User data structures (hits/digits)</a:t>
            </a:r>
          </a:p>
          <a:p>
            <a:pPr lvl="1"/>
            <a:r>
              <a:rPr lang="en-US" dirty="0" smtClean="0"/>
              <a:t>Second step: kinematics</a:t>
            </a:r>
          </a:p>
          <a:p>
            <a:pPr lvl="2"/>
            <a:r>
              <a:rPr lang="en-US" dirty="0" smtClean="0"/>
              <a:t>Requires event model (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HepMC</a:t>
            </a:r>
            <a:r>
              <a:rPr lang="en-US" dirty="0" smtClean="0"/>
              <a:t>, custom, …)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3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Threads</a:t>
            </a:r>
          </a:p>
          <a:p>
            <a:pPr lvl="1"/>
            <a:r>
              <a:rPr lang="en-US" dirty="0" smtClean="0"/>
              <a:t>1 master: initialization</a:t>
            </a:r>
          </a:p>
          <a:p>
            <a:pPr lvl="2"/>
            <a:r>
              <a:rPr lang="en-US" dirty="0" smtClean="0"/>
              <a:t>idle during transport</a:t>
            </a:r>
          </a:p>
          <a:p>
            <a:pPr lvl="1"/>
            <a:r>
              <a:rPr lang="en-US" dirty="0" smtClean="0"/>
              <a:t>N workers: transport, re-</a:t>
            </a:r>
            <a:r>
              <a:rPr lang="en-US" dirty="0" err="1" smtClean="0"/>
              <a:t>basketizing</a:t>
            </a:r>
            <a:endParaRPr lang="en-US" dirty="0" smtClean="0"/>
          </a:p>
          <a:p>
            <a:pPr lvl="2"/>
            <a:r>
              <a:rPr lang="en-US" dirty="0" smtClean="0"/>
              <a:t>No cross-talk during transport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Concurrent write to pending baskets (N to 1)</a:t>
            </a:r>
          </a:p>
          <a:p>
            <a:pPr lvl="1"/>
            <a:r>
              <a:rPr lang="en-US" dirty="0" smtClean="0"/>
              <a:t>1 scheduler: trigger priority mode, garbage collections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Concurrent write with workers to pending baskets (N+1 to 1)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Queues – a lot of work done </a:t>
            </a:r>
            <a:r>
              <a:rPr lang="en-US" smtClean="0">
                <a:solidFill>
                  <a:srgbClr val="000000"/>
                </a:solidFill>
              </a:rPr>
              <a:t>to improve here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1 work queue, 1 output queue (</a:t>
            </a:r>
            <a:r>
              <a:rPr lang="en-US" dirty="0" smtClean="0">
                <a:solidFill>
                  <a:srgbClr val="FF0000"/>
                </a:solidFill>
              </a:rPr>
              <a:t>removed</a:t>
            </a:r>
            <a:r>
              <a:rPr lang="en-US" dirty="0" smtClean="0">
                <a:solidFill>
                  <a:srgbClr val="000000"/>
                </a:solidFill>
              </a:rPr>
              <a:t>)	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~1E5 transactions/sec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 volumes </a:t>
            </a:r>
            <a:r>
              <a:rPr lang="en-US" dirty="0" err="1" smtClean="0">
                <a:solidFill>
                  <a:srgbClr val="000000"/>
                </a:solidFill>
              </a:rPr>
              <a:t>basketizer</a:t>
            </a:r>
            <a:r>
              <a:rPr lang="en-US" dirty="0" smtClean="0">
                <a:solidFill>
                  <a:srgbClr val="000000"/>
                </a:solidFill>
              </a:rPr>
              <a:t> queues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Pre-allocate baskets, activate current one (</a:t>
            </a:r>
            <a:r>
              <a:rPr lang="en-US" dirty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ake from queue)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Lower throughput than main work queue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Amdahl in both thread communication and queues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First can be alleviated by changing </a:t>
            </a:r>
            <a:r>
              <a:rPr lang="en-US" dirty="0" err="1" smtClean="0">
                <a:solidFill>
                  <a:srgbClr val="000000"/>
                </a:solidFill>
              </a:rPr>
              <a:t>basketizing</a:t>
            </a:r>
            <a:r>
              <a:rPr lang="en-US" dirty="0" smtClean="0">
                <a:solidFill>
                  <a:srgbClr val="000000"/>
                </a:solidFill>
              </a:rPr>
              <a:t> policy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E.g. thread “ownership” for </a:t>
            </a:r>
            <a:r>
              <a:rPr lang="en-US" dirty="0" err="1" smtClean="0">
                <a:solidFill>
                  <a:srgbClr val="000000"/>
                </a:solidFill>
              </a:rPr>
              <a:t>basketizers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9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590579" y="2259823"/>
            <a:ext cx="1468212" cy="423318"/>
            <a:chOff x="457200" y="2648984"/>
            <a:chExt cx="1468212" cy="423318"/>
          </a:xfrm>
        </p:grpSpPr>
        <p:sp>
          <p:nvSpPr>
            <p:cNvPr id="4" name="Oval 3"/>
            <p:cNvSpPr/>
            <p:nvPr/>
          </p:nvSpPr>
          <p:spPr>
            <a:xfrm>
              <a:off x="1502094" y="2648984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 flipH="1">
              <a:off x="457200" y="2860643"/>
              <a:ext cx="104489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Straight Connector 42"/>
          <p:cNvCxnSpPr>
            <a:stCxn id="4" idx="6"/>
            <a:endCxn id="28" idx="2"/>
          </p:cNvCxnSpPr>
          <p:nvPr/>
        </p:nvCxnSpPr>
        <p:spPr>
          <a:xfrm flipV="1">
            <a:off x="3058791" y="2327692"/>
            <a:ext cx="2009022" cy="1437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" idx="6"/>
            <a:endCxn id="39" idx="2"/>
          </p:cNvCxnSpPr>
          <p:nvPr/>
        </p:nvCxnSpPr>
        <p:spPr>
          <a:xfrm>
            <a:off x="3058791" y="2471482"/>
            <a:ext cx="1980872" cy="7595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742979" y="2412223"/>
            <a:ext cx="1468212" cy="423318"/>
            <a:chOff x="457200" y="2648984"/>
            <a:chExt cx="1468212" cy="423318"/>
          </a:xfrm>
        </p:grpSpPr>
        <p:sp>
          <p:nvSpPr>
            <p:cNvPr id="11" name="Oval 10"/>
            <p:cNvSpPr/>
            <p:nvPr/>
          </p:nvSpPr>
          <p:spPr>
            <a:xfrm>
              <a:off x="1502094" y="2648984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>
              <a:stCxn id="11" idx="2"/>
            </p:cNvCxnSpPr>
            <p:nvPr/>
          </p:nvCxnSpPr>
          <p:spPr>
            <a:xfrm flipH="1">
              <a:off x="457200" y="2860643"/>
              <a:ext cx="1044894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>
            <a:stCxn id="11" idx="6"/>
            <a:endCxn id="28" idx="2"/>
          </p:cNvCxnSpPr>
          <p:nvPr/>
        </p:nvCxnSpPr>
        <p:spPr>
          <a:xfrm flipV="1">
            <a:off x="3211191" y="2327692"/>
            <a:ext cx="1856622" cy="29619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11" idx="6"/>
            <a:endCxn id="39" idx="2"/>
          </p:cNvCxnSpPr>
          <p:nvPr/>
        </p:nvCxnSpPr>
        <p:spPr>
          <a:xfrm>
            <a:off x="3211191" y="2623882"/>
            <a:ext cx="1828472" cy="60711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1895379" y="2564623"/>
            <a:ext cx="1468212" cy="423318"/>
            <a:chOff x="457200" y="2648984"/>
            <a:chExt cx="1468212" cy="423318"/>
          </a:xfrm>
        </p:grpSpPr>
        <p:sp>
          <p:nvSpPr>
            <p:cNvPr id="14" name="Oval 13"/>
            <p:cNvSpPr/>
            <p:nvPr/>
          </p:nvSpPr>
          <p:spPr>
            <a:xfrm>
              <a:off x="1502094" y="2648984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>
              <a:stCxn id="14" idx="2"/>
            </p:cNvCxnSpPr>
            <p:nvPr/>
          </p:nvCxnSpPr>
          <p:spPr>
            <a:xfrm flipH="1">
              <a:off x="457200" y="2860643"/>
              <a:ext cx="1044894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Connector 44"/>
          <p:cNvCxnSpPr>
            <a:stCxn id="14" idx="6"/>
            <a:endCxn id="28" idx="2"/>
          </p:cNvCxnSpPr>
          <p:nvPr/>
        </p:nvCxnSpPr>
        <p:spPr>
          <a:xfrm flipV="1">
            <a:off x="3363591" y="2327692"/>
            <a:ext cx="1704222" cy="44859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14" idx="6"/>
            <a:endCxn id="39" idx="2"/>
          </p:cNvCxnSpPr>
          <p:nvPr/>
        </p:nvCxnSpPr>
        <p:spPr>
          <a:xfrm>
            <a:off x="3363591" y="2776282"/>
            <a:ext cx="1676072" cy="454710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7" idx="6"/>
            <a:endCxn id="28" idx="2"/>
          </p:cNvCxnSpPr>
          <p:nvPr/>
        </p:nvCxnSpPr>
        <p:spPr>
          <a:xfrm flipV="1">
            <a:off x="3515991" y="2327692"/>
            <a:ext cx="1551822" cy="600990"/>
          </a:xfrm>
          <a:prstGeom prst="line">
            <a:avLst/>
          </a:prstGeom>
          <a:ln>
            <a:solidFill>
              <a:srgbClr val="BD9E1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17" idx="6"/>
            <a:endCxn id="39" idx="2"/>
          </p:cNvCxnSpPr>
          <p:nvPr/>
        </p:nvCxnSpPr>
        <p:spPr>
          <a:xfrm>
            <a:off x="3515991" y="2928682"/>
            <a:ext cx="1523672" cy="302310"/>
          </a:xfrm>
          <a:prstGeom prst="line">
            <a:avLst/>
          </a:prstGeom>
          <a:ln>
            <a:solidFill>
              <a:srgbClr val="BD9E1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0" idx="6"/>
            <a:endCxn id="28" idx="2"/>
          </p:cNvCxnSpPr>
          <p:nvPr/>
        </p:nvCxnSpPr>
        <p:spPr>
          <a:xfrm flipV="1">
            <a:off x="3668391" y="2327692"/>
            <a:ext cx="1399422" cy="75339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20" idx="6"/>
            <a:endCxn id="39" idx="2"/>
          </p:cNvCxnSpPr>
          <p:nvPr/>
        </p:nvCxnSpPr>
        <p:spPr>
          <a:xfrm>
            <a:off x="3668391" y="3081082"/>
            <a:ext cx="1371272" cy="14991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23" idx="6"/>
            <a:endCxn id="28" idx="2"/>
          </p:cNvCxnSpPr>
          <p:nvPr/>
        </p:nvCxnSpPr>
        <p:spPr>
          <a:xfrm flipV="1">
            <a:off x="3820791" y="2327692"/>
            <a:ext cx="1247022" cy="905790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23" idx="6"/>
            <a:endCxn id="39" idx="2"/>
          </p:cNvCxnSpPr>
          <p:nvPr/>
        </p:nvCxnSpPr>
        <p:spPr>
          <a:xfrm flipV="1">
            <a:off x="3820791" y="3230992"/>
            <a:ext cx="1218872" cy="2490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2047779" y="2717023"/>
            <a:ext cx="1468212" cy="423318"/>
            <a:chOff x="457200" y="2648984"/>
            <a:chExt cx="1468212" cy="423318"/>
          </a:xfrm>
        </p:grpSpPr>
        <p:sp>
          <p:nvSpPr>
            <p:cNvPr id="17" name="Oval 16"/>
            <p:cNvSpPr/>
            <p:nvPr/>
          </p:nvSpPr>
          <p:spPr>
            <a:xfrm>
              <a:off x="1502094" y="2648984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>
              <a:stCxn id="17" idx="2"/>
            </p:cNvCxnSpPr>
            <p:nvPr/>
          </p:nvCxnSpPr>
          <p:spPr>
            <a:xfrm flipH="1">
              <a:off x="457200" y="2860643"/>
              <a:ext cx="1044894" cy="0"/>
            </a:xfrm>
            <a:prstGeom prst="line">
              <a:avLst/>
            </a:prstGeom>
            <a:ln>
              <a:solidFill>
                <a:srgbClr val="BD9E1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2200179" y="2869423"/>
            <a:ext cx="1468212" cy="423318"/>
            <a:chOff x="457200" y="2648984"/>
            <a:chExt cx="1468212" cy="423318"/>
          </a:xfrm>
        </p:grpSpPr>
        <p:sp>
          <p:nvSpPr>
            <p:cNvPr id="20" name="Oval 19"/>
            <p:cNvSpPr/>
            <p:nvPr/>
          </p:nvSpPr>
          <p:spPr>
            <a:xfrm>
              <a:off x="1502094" y="2648984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20" idx="2"/>
            </p:cNvCxnSpPr>
            <p:nvPr/>
          </p:nvCxnSpPr>
          <p:spPr>
            <a:xfrm flipH="1">
              <a:off x="457200" y="2860643"/>
              <a:ext cx="1044894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2352579" y="3021823"/>
            <a:ext cx="1468212" cy="423318"/>
            <a:chOff x="457200" y="2648984"/>
            <a:chExt cx="1468212" cy="423318"/>
          </a:xfrm>
        </p:grpSpPr>
        <p:sp>
          <p:nvSpPr>
            <p:cNvPr id="23" name="Oval 22"/>
            <p:cNvSpPr/>
            <p:nvPr/>
          </p:nvSpPr>
          <p:spPr>
            <a:xfrm>
              <a:off x="1502094" y="2648984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>
              <a:stCxn id="23" idx="2"/>
            </p:cNvCxnSpPr>
            <p:nvPr/>
          </p:nvCxnSpPr>
          <p:spPr>
            <a:xfrm flipH="1">
              <a:off x="457200" y="2860643"/>
              <a:ext cx="1044894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2504979" y="3174223"/>
            <a:ext cx="1468212" cy="423318"/>
            <a:chOff x="457200" y="2648984"/>
            <a:chExt cx="1468212" cy="423318"/>
          </a:xfrm>
        </p:grpSpPr>
        <p:sp>
          <p:nvSpPr>
            <p:cNvPr id="26" name="Oval 25"/>
            <p:cNvSpPr/>
            <p:nvPr/>
          </p:nvSpPr>
          <p:spPr>
            <a:xfrm>
              <a:off x="1502094" y="2648984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>
              <a:stCxn id="26" idx="2"/>
            </p:cNvCxnSpPr>
            <p:nvPr/>
          </p:nvCxnSpPr>
          <p:spPr>
            <a:xfrm flipH="1">
              <a:off x="457200" y="2860643"/>
              <a:ext cx="1044894" cy="0"/>
            </a:xfrm>
            <a:prstGeom prst="line">
              <a:avLst/>
            </a:prstGeom>
            <a:ln>
              <a:solidFill>
                <a:srgbClr val="BD2AB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Basketizing</a:t>
            </a:r>
            <a:r>
              <a:rPr lang="en-US" dirty="0" smtClean="0"/>
              <a:t> -&gt; filtering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5067813" y="1995752"/>
            <a:ext cx="2210497" cy="668859"/>
            <a:chOff x="4385063" y="2869672"/>
            <a:chExt cx="2210497" cy="668859"/>
          </a:xfrm>
        </p:grpSpPr>
        <p:sp>
          <p:nvSpPr>
            <p:cNvPr id="28" name="Oval 27"/>
            <p:cNvSpPr/>
            <p:nvPr/>
          </p:nvSpPr>
          <p:spPr>
            <a:xfrm>
              <a:off x="4385063" y="2989953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>
              <a:stCxn id="28" idx="6"/>
              <a:endCxn id="34" idx="1"/>
            </p:cNvCxnSpPr>
            <p:nvPr/>
          </p:nvCxnSpPr>
          <p:spPr>
            <a:xfrm>
              <a:off x="4808381" y="3201612"/>
              <a:ext cx="653781" cy="24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ounded Rectangle 33"/>
            <p:cNvSpPr/>
            <p:nvPr/>
          </p:nvSpPr>
          <p:spPr>
            <a:xfrm>
              <a:off x="5462162" y="2869672"/>
              <a:ext cx="1133398" cy="66885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Basket manager</a:t>
              </a:r>
              <a:endParaRPr 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988901" y="2703198"/>
            <a:ext cx="1203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 threads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5039663" y="2899052"/>
            <a:ext cx="2210497" cy="668859"/>
            <a:chOff x="4385063" y="2869672"/>
            <a:chExt cx="2210497" cy="668859"/>
          </a:xfrm>
        </p:grpSpPr>
        <p:sp>
          <p:nvSpPr>
            <p:cNvPr id="39" name="Oval 38"/>
            <p:cNvSpPr/>
            <p:nvPr/>
          </p:nvSpPr>
          <p:spPr>
            <a:xfrm>
              <a:off x="4385063" y="2989953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>
              <a:stCxn id="39" idx="6"/>
              <a:endCxn id="41" idx="1"/>
            </p:cNvCxnSpPr>
            <p:nvPr/>
          </p:nvCxnSpPr>
          <p:spPr>
            <a:xfrm>
              <a:off x="4808381" y="3201612"/>
              <a:ext cx="653781" cy="24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5462162" y="2869672"/>
              <a:ext cx="1133398" cy="668859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Basket manager</a:t>
              </a:r>
              <a:endParaRPr lang="en-US" dirty="0"/>
            </a:p>
          </p:txBody>
        </p:sp>
      </p:grpSp>
      <p:cxnSp>
        <p:nvCxnSpPr>
          <p:cNvPr id="49" name="Straight Connector 48"/>
          <p:cNvCxnSpPr>
            <a:stCxn id="26" idx="6"/>
            <a:endCxn id="28" idx="2"/>
          </p:cNvCxnSpPr>
          <p:nvPr/>
        </p:nvCxnSpPr>
        <p:spPr>
          <a:xfrm flipV="1">
            <a:off x="3973191" y="2327692"/>
            <a:ext cx="1094622" cy="1058190"/>
          </a:xfrm>
          <a:prstGeom prst="line">
            <a:avLst/>
          </a:prstGeom>
          <a:ln>
            <a:solidFill>
              <a:srgbClr val="BD2AB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26" idx="6"/>
            <a:endCxn id="39" idx="2"/>
          </p:cNvCxnSpPr>
          <p:nvPr/>
        </p:nvCxnSpPr>
        <p:spPr>
          <a:xfrm flipV="1">
            <a:off x="3973191" y="3230992"/>
            <a:ext cx="1066472" cy="154890"/>
          </a:xfrm>
          <a:prstGeom prst="line">
            <a:avLst/>
          </a:prstGeom>
          <a:ln>
            <a:solidFill>
              <a:srgbClr val="BD2AB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1653166" y="4487271"/>
            <a:ext cx="1468212" cy="423318"/>
            <a:chOff x="457200" y="2648984"/>
            <a:chExt cx="1468212" cy="423318"/>
          </a:xfrm>
        </p:grpSpPr>
        <p:sp>
          <p:nvSpPr>
            <p:cNvPr id="85" name="Oval 84"/>
            <p:cNvSpPr/>
            <p:nvPr/>
          </p:nvSpPr>
          <p:spPr>
            <a:xfrm>
              <a:off x="1502094" y="2648984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6" name="Straight Connector 85"/>
            <p:cNvCxnSpPr>
              <a:stCxn id="85" idx="2"/>
            </p:cNvCxnSpPr>
            <p:nvPr/>
          </p:nvCxnSpPr>
          <p:spPr>
            <a:xfrm flipH="1">
              <a:off x="457200" y="2860643"/>
              <a:ext cx="104489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1638999" y="5702514"/>
            <a:ext cx="1468212" cy="423318"/>
            <a:chOff x="457200" y="2648984"/>
            <a:chExt cx="1468212" cy="423318"/>
          </a:xfrm>
        </p:grpSpPr>
        <p:sp>
          <p:nvSpPr>
            <p:cNvPr id="91" name="Oval 90"/>
            <p:cNvSpPr/>
            <p:nvPr/>
          </p:nvSpPr>
          <p:spPr>
            <a:xfrm>
              <a:off x="1502094" y="2648984"/>
              <a:ext cx="423318" cy="42331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Connector 91"/>
            <p:cNvCxnSpPr>
              <a:stCxn id="91" idx="2"/>
            </p:cNvCxnSpPr>
            <p:nvPr/>
          </p:nvCxnSpPr>
          <p:spPr>
            <a:xfrm flipH="1">
              <a:off x="457200" y="2860643"/>
              <a:ext cx="1044894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4971388" y="4255260"/>
            <a:ext cx="2515297" cy="973659"/>
            <a:chOff x="4356913" y="4214295"/>
            <a:chExt cx="2515297" cy="973659"/>
          </a:xfrm>
        </p:grpSpPr>
        <p:grpSp>
          <p:nvGrpSpPr>
            <p:cNvPr id="93" name="Group 92"/>
            <p:cNvGrpSpPr/>
            <p:nvPr/>
          </p:nvGrpSpPr>
          <p:grpSpPr>
            <a:xfrm>
              <a:off x="4356913" y="4214295"/>
              <a:ext cx="2210497" cy="668859"/>
              <a:chOff x="4385063" y="2869672"/>
              <a:chExt cx="2210497" cy="668859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4385063" y="2989953"/>
                <a:ext cx="423318" cy="42331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5" name="Straight Connector 94"/>
              <p:cNvCxnSpPr>
                <a:stCxn id="94" idx="6"/>
                <a:endCxn id="96" idx="1"/>
              </p:cNvCxnSpPr>
              <p:nvPr/>
            </p:nvCxnSpPr>
            <p:spPr>
              <a:xfrm>
                <a:off x="4808381" y="3201612"/>
                <a:ext cx="653781" cy="249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Rounded Rectangle 95"/>
              <p:cNvSpPr/>
              <p:nvPr/>
            </p:nvSpPr>
            <p:spPr>
              <a:xfrm>
                <a:off x="5462162" y="2869672"/>
                <a:ext cx="1133398" cy="668859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Basket manager</a:t>
                </a:r>
                <a:endParaRPr lang="en-US" dirty="0"/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4509313" y="4366695"/>
              <a:ext cx="2210497" cy="668859"/>
              <a:chOff x="4385063" y="2869672"/>
              <a:chExt cx="2210497" cy="668859"/>
            </a:xfrm>
          </p:grpSpPr>
          <p:sp>
            <p:nvSpPr>
              <p:cNvPr id="98" name="Oval 97"/>
              <p:cNvSpPr/>
              <p:nvPr/>
            </p:nvSpPr>
            <p:spPr>
              <a:xfrm>
                <a:off x="4385063" y="2989953"/>
                <a:ext cx="423318" cy="42331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9" name="Straight Connector 98"/>
              <p:cNvCxnSpPr>
                <a:stCxn id="98" idx="6"/>
                <a:endCxn id="100" idx="1"/>
              </p:cNvCxnSpPr>
              <p:nvPr/>
            </p:nvCxnSpPr>
            <p:spPr>
              <a:xfrm>
                <a:off x="4808381" y="3201612"/>
                <a:ext cx="653781" cy="249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Rounded Rectangle 99"/>
              <p:cNvSpPr/>
              <p:nvPr/>
            </p:nvSpPr>
            <p:spPr>
              <a:xfrm>
                <a:off x="5462162" y="2869672"/>
                <a:ext cx="1133398" cy="668859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Basket manager</a:t>
                </a:r>
                <a:endParaRPr lang="en-US" dirty="0"/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4661713" y="4519095"/>
              <a:ext cx="2210497" cy="668859"/>
              <a:chOff x="4385063" y="2869672"/>
              <a:chExt cx="2210497" cy="668859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4385063" y="2989953"/>
                <a:ext cx="423318" cy="42331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3" name="Straight Connector 102"/>
              <p:cNvCxnSpPr>
                <a:stCxn id="102" idx="6"/>
                <a:endCxn id="104" idx="1"/>
              </p:cNvCxnSpPr>
              <p:nvPr/>
            </p:nvCxnSpPr>
            <p:spPr>
              <a:xfrm>
                <a:off x="4808381" y="3201612"/>
                <a:ext cx="653781" cy="249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Rounded Rectangle 103"/>
              <p:cNvSpPr/>
              <p:nvPr/>
            </p:nvSpPr>
            <p:spPr>
              <a:xfrm>
                <a:off x="5462162" y="2869672"/>
                <a:ext cx="1133398" cy="668859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Filter 1,2,3</a:t>
                </a:r>
                <a:endParaRPr lang="en-US" dirty="0"/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4987238" y="5377165"/>
            <a:ext cx="2515297" cy="973659"/>
            <a:chOff x="4356913" y="4214295"/>
            <a:chExt cx="2515297" cy="973659"/>
          </a:xfrm>
        </p:grpSpPr>
        <p:grpSp>
          <p:nvGrpSpPr>
            <p:cNvPr id="107" name="Group 106"/>
            <p:cNvGrpSpPr/>
            <p:nvPr/>
          </p:nvGrpSpPr>
          <p:grpSpPr>
            <a:xfrm>
              <a:off x="4356913" y="4214295"/>
              <a:ext cx="2210497" cy="668859"/>
              <a:chOff x="4385063" y="2869672"/>
              <a:chExt cx="2210497" cy="668859"/>
            </a:xfrm>
          </p:grpSpPr>
          <p:sp>
            <p:nvSpPr>
              <p:cNvPr id="116" name="Oval 115"/>
              <p:cNvSpPr/>
              <p:nvPr/>
            </p:nvSpPr>
            <p:spPr>
              <a:xfrm>
                <a:off x="4385063" y="2989953"/>
                <a:ext cx="423318" cy="42331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7" name="Straight Connector 116"/>
              <p:cNvCxnSpPr>
                <a:stCxn id="116" idx="6"/>
                <a:endCxn id="118" idx="1"/>
              </p:cNvCxnSpPr>
              <p:nvPr/>
            </p:nvCxnSpPr>
            <p:spPr>
              <a:xfrm>
                <a:off x="4808381" y="3201612"/>
                <a:ext cx="653781" cy="249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Rounded Rectangle 117"/>
              <p:cNvSpPr/>
              <p:nvPr/>
            </p:nvSpPr>
            <p:spPr>
              <a:xfrm>
                <a:off x="5462162" y="2869672"/>
                <a:ext cx="1133398" cy="668859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Basket manager</a:t>
                </a:r>
                <a:endParaRPr lang="en-US" dirty="0"/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4509313" y="4366695"/>
              <a:ext cx="2210497" cy="668859"/>
              <a:chOff x="4385063" y="2869672"/>
              <a:chExt cx="2210497" cy="668859"/>
            </a:xfrm>
          </p:grpSpPr>
          <p:sp>
            <p:nvSpPr>
              <p:cNvPr id="113" name="Oval 112"/>
              <p:cNvSpPr/>
              <p:nvPr/>
            </p:nvSpPr>
            <p:spPr>
              <a:xfrm>
                <a:off x="4385063" y="2989953"/>
                <a:ext cx="423318" cy="42331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4" name="Straight Connector 113"/>
              <p:cNvCxnSpPr>
                <a:stCxn id="113" idx="6"/>
                <a:endCxn id="115" idx="1"/>
              </p:cNvCxnSpPr>
              <p:nvPr/>
            </p:nvCxnSpPr>
            <p:spPr>
              <a:xfrm>
                <a:off x="4808381" y="3201612"/>
                <a:ext cx="653781" cy="249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Rounded Rectangle 114"/>
              <p:cNvSpPr/>
              <p:nvPr/>
            </p:nvSpPr>
            <p:spPr>
              <a:xfrm>
                <a:off x="5462162" y="2869672"/>
                <a:ext cx="1133398" cy="668859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Basket manager</a:t>
                </a:r>
                <a:endParaRPr lang="en-US" dirty="0"/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4661713" y="4519095"/>
              <a:ext cx="2210497" cy="668859"/>
              <a:chOff x="4385063" y="2869672"/>
              <a:chExt cx="2210497" cy="668859"/>
            </a:xfrm>
          </p:grpSpPr>
          <p:sp>
            <p:nvSpPr>
              <p:cNvPr id="110" name="Oval 109"/>
              <p:cNvSpPr/>
              <p:nvPr/>
            </p:nvSpPr>
            <p:spPr>
              <a:xfrm>
                <a:off x="4385063" y="2989953"/>
                <a:ext cx="423318" cy="423318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1" name="Straight Connector 110"/>
              <p:cNvCxnSpPr>
                <a:stCxn id="110" idx="6"/>
                <a:endCxn id="112" idx="1"/>
              </p:cNvCxnSpPr>
              <p:nvPr/>
            </p:nvCxnSpPr>
            <p:spPr>
              <a:xfrm>
                <a:off x="4808381" y="3201612"/>
                <a:ext cx="653781" cy="249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Rounded Rectangle 111"/>
              <p:cNvSpPr/>
              <p:nvPr/>
            </p:nvSpPr>
            <p:spPr>
              <a:xfrm>
                <a:off x="5462162" y="2869672"/>
                <a:ext cx="1133398" cy="668859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Filter 4,5,6</a:t>
                </a:r>
                <a:endParaRPr lang="en-US" dirty="0"/>
              </a:p>
            </p:txBody>
          </p:sp>
        </p:grpSp>
      </p:grpSp>
      <p:sp>
        <p:nvSpPr>
          <p:cNvPr id="119" name="TextBox 118"/>
          <p:cNvSpPr txBox="1"/>
          <p:nvPr/>
        </p:nvSpPr>
        <p:spPr>
          <a:xfrm>
            <a:off x="920626" y="5003515"/>
            <a:ext cx="1203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 threads</a:t>
            </a:r>
            <a:endParaRPr lang="en-US" dirty="0"/>
          </a:p>
        </p:txBody>
      </p:sp>
      <p:cxnSp>
        <p:nvCxnSpPr>
          <p:cNvPr id="120" name="Straight Connector 119"/>
          <p:cNvCxnSpPr>
            <a:stCxn id="85" idx="6"/>
            <a:endCxn id="94" idx="2"/>
          </p:cNvCxnSpPr>
          <p:nvPr/>
        </p:nvCxnSpPr>
        <p:spPr>
          <a:xfrm flipV="1">
            <a:off x="3121378" y="4587200"/>
            <a:ext cx="1850010" cy="1117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stCxn id="85" idx="6"/>
            <a:endCxn id="98" idx="2"/>
          </p:cNvCxnSpPr>
          <p:nvPr/>
        </p:nvCxnSpPr>
        <p:spPr>
          <a:xfrm>
            <a:off x="3121378" y="4698930"/>
            <a:ext cx="2002410" cy="406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stCxn id="85" idx="6"/>
            <a:endCxn id="102" idx="2"/>
          </p:cNvCxnSpPr>
          <p:nvPr/>
        </p:nvCxnSpPr>
        <p:spPr>
          <a:xfrm>
            <a:off x="3121378" y="4698930"/>
            <a:ext cx="2154810" cy="1930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stCxn id="91" idx="6"/>
            <a:endCxn id="116" idx="2"/>
          </p:cNvCxnSpPr>
          <p:nvPr/>
        </p:nvCxnSpPr>
        <p:spPr>
          <a:xfrm flipV="1">
            <a:off x="3107211" y="5709105"/>
            <a:ext cx="1880027" cy="20506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91" idx="6"/>
            <a:endCxn id="113" idx="2"/>
          </p:cNvCxnSpPr>
          <p:nvPr/>
        </p:nvCxnSpPr>
        <p:spPr>
          <a:xfrm flipV="1">
            <a:off x="3107211" y="5861505"/>
            <a:ext cx="2032427" cy="5266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>
            <a:stCxn id="91" idx="6"/>
            <a:endCxn id="110" idx="2"/>
          </p:cNvCxnSpPr>
          <p:nvPr/>
        </p:nvCxnSpPr>
        <p:spPr>
          <a:xfrm>
            <a:off x="3107211" y="5914173"/>
            <a:ext cx="2184827" cy="9973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334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MPMC queues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MPMC = multi producer multi consumer concurrent queues</a:t>
            </a:r>
          </a:p>
          <a:p>
            <a:r>
              <a:rPr lang="en-US" dirty="0" smtClean="0"/>
              <a:t>We exchange baskets and individual tracks between threads using concurrent queues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Major component for optimizing </a:t>
            </a:r>
            <a:r>
              <a:rPr lang="en-US" dirty="0" err="1" smtClean="0">
                <a:solidFill>
                  <a:srgbClr val="FF0000"/>
                </a:solidFill>
              </a:rPr>
              <a:t>GeantV</a:t>
            </a:r>
            <a:r>
              <a:rPr lang="en-US" dirty="0" smtClean="0">
                <a:solidFill>
                  <a:srgbClr val="FF0000"/>
                </a:solidFill>
              </a:rPr>
              <a:t> performance</a:t>
            </a:r>
          </a:p>
          <a:p>
            <a:r>
              <a:rPr lang="en-US" dirty="0" smtClean="0"/>
              <a:t>Many flavors of MPMC</a:t>
            </a:r>
          </a:p>
          <a:p>
            <a:pPr lvl="1"/>
            <a:r>
              <a:rPr lang="en-US" dirty="0" smtClean="0"/>
              <a:t>Sync type: atomic (aka </a:t>
            </a:r>
            <a:r>
              <a:rPr lang="en-US" dirty="0" err="1" smtClean="0"/>
              <a:t>lockfree</a:t>
            </a:r>
            <a:r>
              <a:rPr lang="en-US" dirty="0" smtClean="0"/>
              <a:t>) versus </a:t>
            </a:r>
            <a:r>
              <a:rPr lang="en-US" dirty="0" err="1" smtClean="0"/>
              <a:t>mutex</a:t>
            </a:r>
            <a:r>
              <a:rPr lang="en-US" dirty="0" smtClean="0"/>
              <a:t> based</a:t>
            </a:r>
          </a:p>
          <a:p>
            <a:pPr lvl="1"/>
            <a:r>
              <a:rPr lang="en-US" dirty="0" smtClean="0"/>
              <a:t>Memory management: bounded versus infinite</a:t>
            </a:r>
          </a:p>
          <a:p>
            <a:pPr lvl="1"/>
            <a:r>
              <a:rPr lang="en-US" dirty="0" smtClean="0"/>
              <a:t>Functionality: provide priority mechanisms or not</a:t>
            </a:r>
          </a:p>
          <a:p>
            <a:pPr lvl="1"/>
            <a:r>
              <a:rPr lang="en-US" dirty="0" smtClean="0"/>
              <a:t>Implementation: ring buffer versus linked list, …</a:t>
            </a:r>
          </a:p>
          <a:p>
            <a:r>
              <a:rPr lang="en-US" dirty="0" smtClean="0"/>
              <a:t>Performance measured in transactions/second</a:t>
            </a:r>
          </a:p>
          <a:p>
            <a:pPr lvl="1"/>
            <a:r>
              <a:rPr lang="en-US" dirty="0" smtClean="0"/>
              <a:t>Queues give generally best throughput in single thread mode: one does not measure scalability, but only throughput degradation with NTHREADS</a:t>
            </a:r>
          </a:p>
        </p:txBody>
      </p:sp>
    </p:spTree>
    <p:extLst>
      <p:ext uri="{BB962C8B-B14F-4D97-AF65-F5344CB8AC3E}">
        <p14:creationId xmlns:p14="http://schemas.microsoft.com/office/powerpoint/2010/main" val="2421611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Queues in </a:t>
            </a:r>
            <a:r>
              <a:rPr lang="en-US" dirty="0" err="1" smtClean="0"/>
              <a:t>GeantV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Mutex</a:t>
            </a:r>
            <a:r>
              <a:rPr lang="en-US" dirty="0" smtClean="0"/>
              <a:t> based </a:t>
            </a:r>
            <a:r>
              <a:rPr lang="en-US" dirty="0" err="1" smtClean="0">
                <a:solidFill>
                  <a:srgbClr val="0000FF"/>
                </a:solidFill>
              </a:rPr>
              <a:t>dcqueue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 production as work queue</a:t>
            </a:r>
            <a:r>
              <a:rPr lang="en-US" dirty="0" smtClean="0"/>
              <a:t>, provides priority</a:t>
            </a:r>
          </a:p>
          <a:p>
            <a:r>
              <a:rPr lang="en-US" dirty="0" err="1" smtClean="0"/>
              <a:t>Mutex</a:t>
            </a:r>
            <a:r>
              <a:rPr lang="en-US" dirty="0" smtClean="0"/>
              <a:t>/atomic hybrid </a:t>
            </a:r>
            <a:r>
              <a:rPr lang="en-US" dirty="0" err="1" smtClean="0">
                <a:solidFill>
                  <a:srgbClr val="0000FF"/>
                </a:solidFill>
              </a:rPr>
              <a:t>priority_atomic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err="1" smtClean="0"/>
              <a:t>Mutexed</a:t>
            </a:r>
            <a:r>
              <a:rPr lang="en-US" dirty="0" smtClean="0"/>
              <a:t> only in high concurrency regime, provides priority</a:t>
            </a:r>
          </a:p>
          <a:p>
            <a:r>
              <a:rPr lang="en-US" dirty="0" smtClean="0"/>
              <a:t>Atomic CAS (compare and swap) </a:t>
            </a:r>
            <a:r>
              <a:rPr lang="en-US" dirty="0" err="1" smtClean="0">
                <a:solidFill>
                  <a:srgbClr val="0000FF"/>
                </a:solidFill>
              </a:rPr>
              <a:t>mpmc_atomic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 production for </a:t>
            </a:r>
            <a:r>
              <a:rPr lang="en-US" dirty="0" err="1" smtClean="0">
                <a:solidFill>
                  <a:srgbClr val="FF0000"/>
                </a:solidFill>
              </a:rPr>
              <a:t>basketiser</a:t>
            </a:r>
            <a:r>
              <a:rPr lang="en-US" dirty="0" smtClean="0">
                <a:solidFill>
                  <a:srgbClr val="FF0000"/>
                </a:solidFill>
              </a:rPr>
              <a:t> queues, replacing </a:t>
            </a:r>
            <a:r>
              <a:rPr lang="en-US" dirty="0" err="1" smtClean="0">
                <a:solidFill>
                  <a:srgbClr val="FF0000"/>
                </a:solidFill>
              </a:rPr>
              <a:t>dcqueue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Circular buffer, no priority</a:t>
            </a:r>
          </a:p>
          <a:p>
            <a:r>
              <a:rPr lang="en-US" dirty="0" smtClean="0"/>
              <a:t>Array </a:t>
            </a:r>
            <a:r>
              <a:rPr lang="en-US" dirty="0" err="1" smtClean="0"/>
              <a:t>lockfree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</a:rPr>
              <a:t>carray_lockfree</a:t>
            </a:r>
            <a:r>
              <a:rPr lang="en-US" dirty="0" smtClean="0">
                <a:solidFill>
                  <a:srgbClr val="0000FF"/>
                </a:solidFill>
              </a:rPr>
              <a:t> (ported by Omar)</a:t>
            </a:r>
          </a:p>
          <a:p>
            <a:pPr lvl="1"/>
            <a:r>
              <a:rPr lang="en-US" dirty="0" smtClean="0"/>
              <a:t>Another implementation of circular buffer queue</a:t>
            </a:r>
          </a:p>
          <a:p>
            <a:r>
              <a:rPr lang="en-US" dirty="0" smtClean="0"/>
              <a:t>Boost lock free queue </a:t>
            </a:r>
            <a:r>
              <a:rPr lang="en-US" dirty="0" err="1" smtClean="0">
                <a:solidFill>
                  <a:srgbClr val="0000FF"/>
                </a:solidFill>
              </a:rPr>
              <a:t>boost_lockfree</a:t>
            </a:r>
            <a:r>
              <a:rPr lang="en-US" dirty="0" smtClean="0">
                <a:solidFill>
                  <a:srgbClr val="0000FF"/>
                </a:solidFill>
              </a:rPr>
              <a:t> (ported by Omar)</a:t>
            </a:r>
          </a:p>
          <a:p>
            <a:pPr lvl="1"/>
            <a:r>
              <a:rPr lang="en-US" dirty="0" smtClean="0"/>
              <a:t>Boost implementation of </a:t>
            </a:r>
            <a:r>
              <a:rPr lang="en-US" dirty="0" err="1" smtClean="0"/>
              <a:t>lcck</a:t>
            </a:r>
            <a:r>
              <a:rPr lang="en-US" dirty="0" smtClean="0"/>
              <a:t> free queue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221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x86_64_4_core</a:t>
            </a:r>
            <a:endParaRPr lang="en-US" dirty="0"/>
          </a:p>
        </p:txBody>
      </p:sp>
      <p:pic>
        <p:nvPicPr>
          <p:cNvPr id="6" name="Content Placeholder 5" descr="q_perf_x86_64_4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9" r="6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03820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x86_64_48_core</a:t>
            </a:r>
            <a:endParaRPr lang="en-US" dirty="0"/>
          </a:p>
        </p:txBody>
      </p:sp>
      <p:pic>
        <p:nvPicPr>
          <p:cNvPr id="3" name="Content Placeholder 2" descr="q_perf_x86_64_48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9" r="6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6373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x86_64_apple_8_core</a:t>
            </a:r>
            <a:endParaRPr lang="en-US" dirty="0"/>
          </a:p>
        </p:txBody>
      </p:sp>
      <p:pic>
        <p:nvPicPr>
          <p:cNvPr id="5" name="Content Placeholder 4" descr="q_perf_mac_8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9" r="6519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1489328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Queues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Our current </a:t>
            </a:r>
            <a:r>
              <a:rPr lang="en-US" dirty="0" err="1" smtClean="0">
                <a:solidFill>
                  <a:srgbClr val="0000FF"/>
                </a:solidFill>
              </a:rPr>
              <a:t>dcqueue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is outperformed by all the others on all platforms</a:t>
            </a:r>
          </a:p>
          <a:p>
            <a:pPr lvl="1"/>
            <a:r>
              <a:rPr lang="en-US" dirty="0" smtClean="0"/>
              <a:t>We currently work at ~10</a:t>
            </a:r>
            <a:r>
              <a:rPr lang="en-US" baseline="30000" dirty="0" smtClean="0"/>
              <a:t>5</a:t>
            </a:r>
            <a:r>
              <a:rPr lang="en-US" dirty="0" smtClean="0"/>
              <a:t> transactions/sec</a:t>
            </a:r>
          </a:p>
          <a:p>
            <a:r>
              <a:rPr lang="en-US" dirty="0" err="1" smtClean="0"/>
              <a:t>Lockfree</a:t>
            </a:r>
            <a:r>
              <a:rPr lang="en-US" dirty="0" smtClean="0"/>
              <a:t> queues are doing great on Mac compared to </a:t>
            </a:r>
            <a:r>
              <a:rPr lang="en-US" dirty="0" err="1" smtClean="0"/>
              <a:t>mutex</a:t>
            </a:r>
            <a:r>
              <a:rPr lang="en-US" dirty="0" smtClean="0"/>
              <a:t>-based ones (</a:t>
            </a:r>
            <a:r>
              <a:rPr lang="en-US" dirty="0">
                <a:solidFill>
                  <a:srgbClr val="FF0000"/>
                </a:solidFill>
              </a:rPr>
              <a:t>5</a:t>
            </a:r>
            <a:r>
              <a:rPr lang="en-US" dirty="0" smtClean="0">
                <a:solidFill>
                  <a:srgbClr val="FF0000"/>
                </a:solidFill>
              </a:rPr>
              <a:t>0x factor!</a:t>
            </a:r>
            <a:r>
              <a:rPr lang="en-US" dirty="0" smtClean="0"/>
              <a:t>)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priority_atomic</a:t>
            </a:r>
            <a:r>
              <a:rPr lang="en-US" dirty="0" smtClean="0"/>
              <a:t> is the only current replacement for </a:t>
            </a:r>
            <a:r>
              <a:rPr lang="en-US" dirty="0" err="1" smtClean="0">
                <a:solidFill>
                  <a:srgbClr val="FF0000"/>
                </a:solidFill>
              </a:rPr>
              <a:t>dcqueue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(must provide priority)</a:t>
            </a:r>
          </a:p>
          <a:p>
            <a:pPr lvl="1"/>
            <a:r>
              <a:rPr lang="en-US" dirty="0" smtClean="0"/>
              <a:t>We can expect a factor of 2 </a:t>
            </a:r>
            <a:r>
              <a:rPr lang="en-US" dirty="0" err="1" smtClean="0"/>
              <a:t>queueing</a:t>
            </a:r>
            <a:r>
              <a:rPr lang="en-US" dirty="0" smtClean="0"/>
              <a:t> improvement on x86_64 </a:t>
            </a:r>
            <a:r>
              <a:rPr lang="en-US" dirty="0" err="1" smtClean="0"/>
              <a:t>linux</a:t>
            </a:r>
            <a:endParaRPr lang="en-US" dirty="0" smtClean="0"/>
          </a:p>
          <a:p>
            <a:r>
              <a:rPr lang="en-US" dirty="0" smtClean="0"/>
              <a:t>Reducing Amdahl requires revisiting the </a:t>
            </a:r>
            <a:r>
              <a:rPr lang="en-US" dirty="0" err="1" smtClean="0"/>
              <a:t>basketizing</a:t>
            </a:r>
            <a:r>
              <a:rPr lang="en-US" dirty="0" smtClean="0"/>
              <a:t> model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070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488</Words>
  <Application>Microsoft Macintosh PowerPoint</Application>
  <PresentationFormat>On-screen Show 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GeantV scheduler, concurrency</vt:lpstr>
      <vt:lpstr>Parallelism</vt:lpstr>
      <vt:lpstr>Basketizing -&gt; filtering</vt:lpstr>
      <vt:lpstr>MPMC queues</vt:lpstr>
      <vt:lpstr>Queues in GeantV</vt:lpstr>
      <vt:lpstr>Performance x86_64_4_core</vt:lpstr>
      <vt:lpstr>Performance x86_64_48_core</vt:lpstr>
      <vt:lpstr>Performance x86_64_apple_8_core</vt:lpstr>
      <vt:lpstr>Queues summary</vt:lpstr>
      <vt:lpstr>To do - scheduling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x86_64_4_core</dc:title>
  <dc:creator>Gheata Andrei</dc:creator>
  <cp:lastModifiedBy>Gheata Andrei</cp:lastModifiedBy>
  <cp:revision>14</cp:revision>
  <dcterms:created xsi:type="dcterms:W3CDTF">2014-10-15T12:36:56Z</dcterms:created>
  <dcterms:modified xsi:type="dcterms:W3CDTF">2014-10-20T15:25:38Z</dcterms:modified>
</cp:coreProperties>
</file>