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7" r:id="rId4"/>
    <p:sldId id="259" r:id="rId5"/>
    <p:sldId id="269" r:id="rId6"/>
    <p:sldId id="260" r:id="rId7"/>
    <p:sldId id="267" r:id="rId8"/>
    <p:sldId id="275" r:id="rId9"/>
    <p:sldId id="270" r:id="rId10"/>
    <p:sldId id="261" r:id="rId11"/>
    <p:sldId id="276" r:id="rId12"/>
    <p:sldId id="272" r:id="rId13"/>
    <p:sldId id="274" r:id="rId14"/>
    <p:sldId id="262" r:id="rId15"/>
    <p:sldId id="263" r:id="rId16"/>
    <p:sldId id="271" r:id="rId17"/>
    <p:sldId id="280" r:id="rId18"/>
    <p:sldId id="277" r:id="rId19"/>
    <p:sldId id="265" r:id="rId20"/>
    <p:sldId id="278" r:id="rId21"/>
    <p:sldId id="279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3" autoAdjust="0"/>
    <p:restoredTop sz="99628" autoAdjust="0"/>
  </p:normalViewPr>
  <p:slideViewPr>
    <p:cSldViewPr snapToGrid="0" snapToObjects="1">
      <p:cViewPr varScale="1">
        <p:scale>
          <a:sx n="95" d="100"/>
          <a:sy n="95" d="100"/>
        </p:scale>
        <p:origin x="-7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089A2-81EE-344C-8F73-169010991921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2CD4F-D5BE-1247-9FA5-5DA3F275B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39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E5F5C-0CE9-8D4B-9ED7-B2290C70B808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547FC-FF89-BF4B-BF3E-C53C00738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5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17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2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0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5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2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2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6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4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8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9882"/>
            <a:ext cx="8229600" cy="5056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10/21/14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E6109-A7DC-8548-B521-C0B7D33AB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4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366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err="1" smtClean="0"/>
              <a:t>Vectorized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632" y="3886200"/>
            <a:ext cx="6751052" cy="17526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Soon Yung Jun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(FNAL)</a:t>
            </a:r>
          </a:p>
        </p:txBody>
      </p:sp>
    </p:spTree>
    <p:extLst>
      <p:ext uri="{BB962C8B-B14F-4D97-AF65-F5344CB8AC3E}">
        <p14:creationId xmlns:p14="http://schemas.microsoft.com/office/powerpoint/2010/main" val="335689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ean free path analysis (step length)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ampling physics process</a:t>
            </a:r>
          </a:p>
          <a:p>
            <a:r>
              <a:rPr lang="en-US" dirty="0" smtClean="0"/>
              <a:t>Associated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ultiple scattering (true path length)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ransport (geometry limited step)</a:t>
            </a:r>
          </a:p>
          <a:p>
            <a:r>
              <a:rPr lang="en-US" dirty="0" smtClean="0"/>
              <a:t>Interaction</a:t>
            </a:r>
          </a:p>
          <a:p>
            <a:pPr lvl="1"/>
            <a:r>
              <a:rPr lang="en-US" dirty="0" smtClean="0"/>
              <a:t>sampling secondary particles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ther collision analysis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18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Alias Methods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35529"/>
            <a:ext cx="8229600" cy="52208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Replace non-</a:t>
            </a:r>
            <a:r>
              <a:rPr lang="en-US" dirty="0" err="1" smtClean="0"/>
              <a:t>vectorizable</a:t>
            </a:r>
            <a:r>
              <a:rPr lang="en-US" dirty="0" smtClean="0"/>
              <a:t> conditional branches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omposition and rejection methods (do-while)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bias compared with Geant4 in secondary particle sampling (see the next page)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onditional exit to select (if-break)</a:t>
            </a:r>
          </a:p>
          <a:p>
            <a:pPr lvl="2"/>
            <a:r>
              <a:rPr lang="en-US" dirty="0" smtClean="0"/>
              <a:t>physics process (relative weight of cross sections) 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andom element of composite material </a:t>
            </a:r>
          </a:p>
          <a:p>
            <a:pPr lvl="2"/>
            <a:r>
              <a:rPr lang="en-US" dirty="0" smtClean="0"/>
              <a:t>(can have pre-built alias tables from  </a:t>
            </a:r>
            <a:r>
              <a:rPr lang="en-US" dirty="0" err="1" smtClean="0"/>
              <a:t>xsec</a:t>
            </a:r>
            <a:r>
              <a:rPr lang="en-US" dirty="0" smtClean="0"/>
              <a:t> data table?)</a:t>
            </a:r>
          </a:p>
          <a:p>
            <a:r>
              <a:rPr lang="en-US" dirty="0" smtClean="0"/>
              <a:t>To </a:t>
            </a:r>
            <a:r>
              <a:rPr lang="en-US" dirty="0" err="1" smtClean="0"/>
              <a:t>vectorize</a:t>
            </a:r>
            <a:r>
              <a:rPr lang="en-US" dirty="0" smtClean="0"/>
              <a:t> alias method effectively</a:t>
            </a:r>
          </a:p>
          <a:p>
            <a:pPr lvl="1"/>
            <a:r>
              <a:rPr lang="en-US" dirty="0" smtClean="0"/>
              <a:t>coalesced random array 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ather scatter memory accesses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7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Alias Method: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ngles of scatter particles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valid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85" y="2023319"/>
            <a:ext cx="8519191" cy="417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864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operations may be very expensive if associated arithmetic intensity is light (overhead &gt; gain)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9" descr="gath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74" y="2461796"/>
            <a:ext cx="7553158" cy="361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48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Physics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528"/>
            <a:ext cx="8229600" cy="5361523"/>
          </a:xfrm>
        </p:spPr>
        <p:txBody>
          <a:bodyPr/>
          <a:lstStyle/>
          <a:p>
            <a:r>
              <a:rPr lang="en-US" dirty="0" smtClean="0"/>
              <a:t>Inclusive sampling vs. explicit sampling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171945"/>
              </p:ext>
            </p:extLst>
          </p:nvPr>
        </p:nvGraphicFramePr>
        <p:xfrm>
          <a:off x="561473" y="1974789"/>
          <a:ext cx="8125326" cy="3987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369"/>
                <a:gridCol w="3141579"/>
                <a:gridCol w="3192378"/>
              </a:tblGrid>
              <a:tr h="664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Inclusive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Explicit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64589">
                <a:tc>
                  <a:txBody>
                    <a:bodyPr/>
                    <a:lstStyle/>
                    <a:p>
                      <a:r>
                        <a:rPr lang="en-US" dirty="0" smtClean="0"/>
                        <a:t>step</a:t>
                      </a:r>
                      <a:r>
                        <a:rPr lang="en-US" baseline="0" dirty="0" smtClean="0"/>
                        <a:t> length (d)</a:t>
                      </a:r>
                    </a:p>
                    <a:p>
                      <a:r>
                        <a:rPr lang="en-US" baseline="0" dirty="0" smtClean="0"/>
                        <a:t>physics process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d=min(</a:t>
                      </a:r>
                      <a:r>
                        <a:rPr lang="en-US" dirty="0" err="1" smtClean="0"/>
                        <a:t>d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dirty="0" err="1" smtClean="0"/>
                        <a:t>,d</a:t>
                      </a:r>
                      <a:r>
                        <a:rPr lang="en-US" baseline="-25000" dirty="0" err="1" smtClean="0"/>
                        <a:t>g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=-log(u)/</a:t>
                      </a: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/>
                        <a:t>t</a:t>
                      </a:r>
                      <a:endParaRPr lang="en-US" baseline="-25000" dirty="0" smtClean="0"/>
                    </a:p>
                    <a:p>
                      <a:r>
                        <a:rPr lang="en-US" baseline="0" dirty="0" smtClean="0"/>
                        <a:t>sampling by </a:t>
                      </a:r>
                      <a:r>
                        <a:rPr lang="en-US" baseline="0" dirty="0" err="1" smtClean="0"/>
                        <a:t>xsec</a:t>
                      </a:r>
                      <a:r>
                        <a:rPr lang="en-US" baseline="0" dirty="0" smtClean="0"/>
                        <a:t> weights</a:t>
                      </a:r>
                      <a:endParaRPr lang="en-US" baseline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d=min(</a:t>
                      </a:r>
                      <a:r>
                        <a:rPr lang="en-US" dirty="0" err="1" smtClean="0"/>
                        <a:t>d</a:t>
                      </a:r>
                      <a:r>
                        <a:rPr lang="en-US" baseline="-25000" dirty="0" err="1" smtClean="0"/>
                        <a:t>i</a:t>
                      </a:r>
                      <a:r>
                        <a:rPr lang="en-US" dirty="0" err="1" smtClean="0"/>
                        <a:t>,d</a:t>
                      </a:r>
                      <a:r>
                        <a:rPr lang="en-US" baseline="-25000" dirty="0" err="1" smtClean="0"/>
                        <a:t>g</a:t>
                      </a:r>
                      <a:r>
                        <a:rPr lang="en-US" dirty="0" smtClean="0"/>
                        <a:t>) d</a:t>
                      </a:r>
                      <a:r>
                        <a:rPr lang="en-US" baseline="-25000" dirty="0" smtClean="0"/>
                        <a:t>i</a:t>
                      </a:r>
                      <a:r>
                        <a:rPr lang="en-US" dirty="0" smtClean="0"/>
                        <a:t>=-log(u)/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/>
                        <a:t>i</a:t>
                      </a:r>
                      <a:endParaRPr lang="en-US" baseline="-25000" dirty="0" smtClean="0"/>
                    </a:p>
                    <a:p>
                      <a:r>
                        <a:rPr lang="en-US" baseline="0" dirty="0" smtClean="0"/>
                        <a:t>Process for the smallest d</a:t>
                      </a:r>
                      <a:r>
                        <a:rPr lang="en-US" baseline="-25000" dirty="0" smtClean="0"/>
                        <a:t>i</a:t>
                      </a:r>
                      <a:r>
                        <a:rPr lang="en-US" baseline="0" dirty="0" smtClean="0"/>
                        <a:t> </a:t>
                      </a:r>
                      <a:endParaRPr lang="en-US" baseline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58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int</a:t>
                      </a:r>
                      <a:r>
                        <a:rPr lang="en-US" baseline="0" dirty="0" smtClean="0"/>
                        <a:t> 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independent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r>
                        <a:rPr lang="en-US" baseline="0" dirty="0" smtClean="0"/>
                        <a:t> independent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589">
                <a:tc>
                  <a:txBody>
                    <a:bodyPr/>
                    <a:lstStyle/>
                    <a:p>
                      <a:r>
                        <a:rPr lang="en-US" dirty="0" smtClean="0"/>
                        <a:t>N random</a:t>
                      </a:r>
                    </a:p>
                    <a:p>
                      <a:r>
                        <a:rPr lang="en-US" dirty="0" smtClean="0"/>
                        <a:t>N log(rand)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r>
                        <a:rPr lang="en-US" baseline="0" dirty="0" smtClean="0"/>
                        <a:t>s than </a:t>
                      </a:r>
                      <a:r>
                        <a:rPr lang="en-US" baseline="0" dirty="0" err="1" smtClean="0"/>
                        <a:t>n</a:t>
                      </a:r>
                      <a:r>
                        <a:rPr lang="en-US" dirty="0" err="1" smtClean="0"/>
                        <a:t>v</a:t>
                      </a:r>
                      <a:r>
                        <a:rPr lang="en-US" dirty="0" smtClean="0"/>
                        <a:t> + (np-1) </a:t>
                      </a:r>
                      <a:r>
                        <a:rPr lang="en-US" dirty="0" err="1" smtClean="0"/>
                        <a:t>nv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nv</a:t>
                      </a:r>
                      <a:r>
                        <a:rPr lang="en-US" dirty="0" smtClean="0"/>
                        <a:t> x </a:t>
                      </a:r>
                      <a:r>
                        <a:rPr lang="en-US" dirty="0" err="1" smtClean="0"/>
                        <a:t>np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nv</a:t>
                      </a:r>
                      <a:r>
                        <a:rPr lang="en-US" dirty="0" smtClean="0"/>
                        <a:t> x </a:t>
                      </a:r>
                      <a:r>
                        <a:rPr lang="en-US" dirty="0" err="1" smtClean="0"/>
                        <a:t>np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589">
                <a:tc>
                  <a:txBody>
                    <a:bodyPr/>
                    <a:lstStyle/>
                    <a:p>
                      <a:r>
                        <a:rPr lang="en-US" dirty="0" smtClean="0"/>
                        <a:t>Consideration for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vectorization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conditional exit to select a</a:t>
                      </a:r>
                      <a:r>
                        <a:rPr lang="en-US" baseline="0" dirty="0" smtClean="0"/>
                        <a:t> process </a:t>
                      </a: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0" dirty="0" err="1" smtClean="0"/>
                        <a:t>wgt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i</a:t>
                      </a:r>
                      <a:r>
                        <a:rPr lang="en-US" baseline="0" dirty="0" smtClean="0"/>
                        <a:t>] &lt; 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</a:t>
                      </a:r>
                      <a:r>
                        <a:rPr lang="en-US" baseline="0" dirty="0" smtClean="0"/>
                        <a:t> test to select d and a physics process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589">
                <a:tc>
                  <a:txBody>
                    <a:bodyPr/>
                    <a:lstStyle/>
                    <a:p>
                      <a:r>
                        <a:rPr lang="en-US" dirty="0" smtClean="0"/>
                        <a:t>implementation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holistic</a:t>
                      </a:r>
                      <a:r>
                        <a:rPr lang="en-US" baseline="0" dirty="0" smtClean="0"/>
                        <a:t> approach with a fixed number of processes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modularized (OO)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4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529"/>
            <a:ext cx="8365958" cy="5220822"/>
          </a:xfrm>
        </p:spPr>
        <p:txBody>
          <a:bodyPr/>
          <a:lstStyle/>
          <a:p>
            <a:r>
              <a:rPr lang="en-US" dirty="0" smtClean="0"/>
              <a:t>Statically, explicit sampling = inclusive sampling</a:t>
            </a:r>
          </a:p>
          <a:p>
            <a:pPr lvl="1"/>
            <a:r>
              <a:rPr lang="en-US" dirty="0" smtClean="0"/>
              <a:t>validation for passage through inhomogeneous materials (Geant4 vs. </a:t>
            </a:r>
            <a:r>
              <a:rPr lang="en-US" dirty="0" err="1" smtClean="0"/>
              <a:t>GeantV</a:t>
            </a:r>
            <a:r>
              <a:rPr lang="en-US" dirty="0" smtClean="0"/>
              <a:t> inclusive sampling?)   </a:t>
            </a:r>
          </a:p>
          <a:p>
            <a:pPr lvl="1"/>
            <a:r>
              <a:rPr lang="en-US" dirty="0" smtClean="0"/>
              <a:t>Independent of process history? </a:t>
            </a:r>
          </a:p>
          <a:p>
            <a:r>
              <a:rPr lang="en-US" dirty="0" smtClean="0"/>
              <a:t>Cons and Pros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erformance-wise: implicit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lexibility-wise: explicit </a:t>
            </a:r>
          </a:p>
          <a:p>
            <a:pPr lvl="1"/>
            <a:r>
              <a:rPr lang="en-US" dirty="0" err="1"/>
              <a:t>v</a:t>
            </a:r>
            <a:r>
              <a:rPr lang="en-US" dirty="0" err="1" smtClean="0"/>
              <a:t>ectorization</a:t>
            </a:r>
            <a:r>
              <a:rPr lang="en-US" dirty="0" smtClean="0"/>
              <a:t>-wise: explicit</a:t>
            </a:r>
          </a:p>
          <a:p>
            <a:r>
              <a:rPr lang="en-US" dirty="0" smtClean="0"/>
              <a:t>Performance, accuracy, portability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5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882"/>
            <a:ext cx="8229600" cy="50564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Implemented alternative secondary particle sampling (alias, inverse CDF) for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lectron models</a:t>
            </a:r>
          </a:p>
          <a:p>
            <a:pPr lvl="2"/>
            <a:r>
              <a:rPr lang="en-US" dirty="0" err="1" smtClean="0"/>
              <a:t>Bremstraahlung</a:t>
            </a:r>
            <a:r>
              <a:rPr lang="en-US" dirty="0" smtClean="0"/>
              <a:t> (Seltzer Berger)</a:t>
            </a:r>
          </a:p>
          <a:p>
            <a:pPr lvl="2"/>
            <a:r>
              <a:rPr lang="en-US" dirty="0" smtClean="0"/>
              <a:t>Ionization (Moller </a:t>
            </a:r>
            <a:r>
              <a:rPr lang="en-US" dirty="0" err="1" smtClean="0"/>
              <a:t>Bhabha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hoton models</a:t>
            </a:r>
          </a:p>
          <a:p>
            <a:pPr lvl="2"/>
            <a:r>
              <a:rPr lang="en-US" dirty="0" smtClean="0"/>
              <a:t>Compton (Klein </a:t>
            </a:r>
            <a:r>
              <a:rPr lang="en-US" dirty="0" err="1" smtClean="0"/>
              <a:t>Nishina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Working on </a:t>
            </a:r>
            <a:r>
              <a:rPr lang="en-US" dirty="0" err="1" smtClean="0"/>
              <a:t>vectorization</a:t>
            </a:r>
            <a:r>
              <a:rPr lang="en-US" dirty="0" smtClean="0"/>
              <a:t> schema for the mean free</a:t>
            </a:r>
            <a:r>
              <a:rPr lang="en-US" dirty="0"/>
              <a:t> </a:t>
            </a:r>
            <a:r>
              <a:rPr lang="en-US" dirty="0" smtClean="0"/>
              <a:t>path analysis: need to converge </a:t>
            </a:r>
          </a:p>
          <a:p>
            <a:pPr lvl="1"/>
            <a:r>
              <a:rPr lang="en-US" dirty="0" smtClean="0"/>
              <a:t>tracking strategies (inclusive vs. explicit)</a:t>
            </a:r>
          </a:p>
          <a:p>
            <a:pPr lvl="1"/>
            <a:r>
              <a:rPr lang="en-US" dirty="0" err="1"/>
              <a:t>s</a:t>
            </a:r>
            <a:r>
              <a:rPr lang="en-US" dirty="0" err="1" smtClean="0"/>
              <a:t>imd</a:t>
            </a:r>
            <a:r>
              <a:rPr lang="en-US" dirty="0" smtClean="0"/>
              <a:t> layers (outer vs. inner loop)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7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 HP Physics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882"/>
            <a:ext cx="8379326" cy="505646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Efficient random number handling and data layout</a:t>
            </a:r>
          </a:p>
          <a:p>
            <a:r>
              <a:rPr lang="en-US" sz="3000" dirty="0" smtClean="0"/>
              <a:t>More task decomposition</a:t>
            </a:r>
          </a:p>
          <a:p>
            <a:r>
              <a:rPr lang="en-US" sz="3000" dirty="0" smtClean="0"/>
              <a:t>Adopt the template approach (portability)</a:t>
            </a:r>
          </a:p>
          <a:p>
            <a:r>
              <a:rPr lang="en-US" sz="3000" dirty="0" smtClean="0"/>
              <a:t>Need more troops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 descr="paratroop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003" y="3114840"/>
            <a:ext cx="4466574" cy="322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588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0526"/>
            <a:ext cx="8229600" cy="1095425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23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</a:t>
            </a:r>
            <a:r>
              <a:rPr lang="en-US" dirty="0" err="1" smtClean="0"/>
              <a:t>vectorize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23474"/>
            <a:ext cx="8229600" cy="52270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Ex1: do-while loop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Alternative: alias method for sampling from </a:t>
            </a:r>
            <a:r>
              <a:rPr lang="en-US" dirty="0" err="1" smtClean="0"/>
              <a:t>p.d.f</a:t>
            </a:r>
            <a:r>
              <a:rPr lang="en-US" dirty="0" smtClean="0"/>
              <a:t> (differential cross sections)</a:t>
            </a:r>
          </a:p>
          <a:p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909055" y="2098840"/>
            <a:ext cx="7259053" cy="3170099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xo = f(Z);                       // common data</a:t>
            </a:r>
          </a:p>
          <a:p>
            <a:r>
              <a:rPr lang="en-US" sz="2000" dirty="0"/>
              <a:t>for(</a:t>
            </a:r>
            <a:r>
              <a:rPr lang="en-US" sz="2000" dirty="0" err="1"/>
              <a:t>i</a:t>
            </a:r>
            <a:r>
              <a:rPr lang="en-US" sz="2000" dirty="0"/>
              <a:t> = 0; </a:t>
            </a:r>
            <a:r>
              <a:rPr lang="en-US" sz="2000" dirty="0" err="1"/>
              <a:t>i</a:t>
            </a:r>
            <a:r>
              <a:rPr lang="en-US" sz="2000" dirty="0"/>
              <a:t> &lt; </a:t>
            </a:r>
            <a:r>
              <a:rPr lang="en-US" sz="2000" dirty="0" err="1"/>
              <a:t>ntracks</a:t>
            </a:r>
            <a:r>
              <a:rPr lang="en-US" sz="2000" dirty="0"/>
              <a:t> ; ++</a:t>
            </a:r>
            <a:r>
              <a:rPr lang="en-US" sz="2000" dirty="0" err="1"/>
              <a:t>i</a:t>
            </a:r>
            <a:r>
              <a:rPr lang="en-US" sz="2000" dirty="0"/>
              <a:t>) {  // for the problem-size</a:t>
            </a:r>
          </a:p>
          <a:p>
            <a:r>
              <a:rPr lang="en-US" sz="2000" dirty="0"/>
              <a:t>  </a:t>
            </a:r>
            <a:r>
              <a:rPr lang="en-US" sz="2000" dirty="0" err="1"/>
              <a:t>yo</a:t>
            </a:r>
            <a:r>
              <a:rPr lang="en-US" sz="2000" dirty="0"/>
              <a:t> = g((</a:t>
            </a:r>
            <a:r>
              <a:rPr lang="en-US" sz="2000" dirty="0" err="1"/>
              <a:t>track.E</a:t>
            </a:r>
            <a:r>
              <a:rPr lang="en-US" sz="2000" dirty="0"/>
              <a:t>)[</a:t>
            </a:r>
            <a:r>
              <a:rPr lang="en-US" sz="2000" dirty="0" err="1"/>
              <a:t>i</a:t>
            </a:r>
            <a:r>
              <a:rPr lang="en-US" sz="2000" dirty="0"/>
              <a:t>],xo);       // for a given constraint</a:t>
            </a:r>
          </a:p>
          <a:p>
            <a:r>
              <a:rPr lang="en-US" sz="2000" dirty="0"/>
              <a:t>\end{verbatim}</a:t>
            </a:r>
          </a:p>
          <a:p>
            <a:r>
              <a:rPr lang="en-US" sz="2000" dirty="0"/>
              <a:t>{\color{magenta} \begin{verbatim}</a:t>
            </a:r>
          </a:p>
          <a:p>
            <a:r>
              <a:rPr lang="en-US" sz="2000" dirty="0"/>
              <a:t>  do {                           // sample x and y</a:t>
            </a:r>
          </a:p>
          <a:p>
            <a:r>
              <a:rPr lang="en-US" sz="2000" dirty="0"/>
              <a:t>    x[</a:t>
            </a:r>
            <a:r>
              <a:rPr lang="en-US" sz="2000" dirty="0" err="1"/>
              <a:t>i</a:t>
            </a:r>
            <a:r>
              <a:rPr lang="en-US" sz="2000" dirty="0"/>
              <a:t>] = h(r1);</a:t>
            </a:r>
          </a:p>
          <a:p>
            <a:r>
              <a:rPr lang="es-ES_tradnl" sz="2000" dirty="0"/>
              <a:t>    y[i] = s(x[i],r2);</a:t>
            </a:r>
          </a:p>
          <a:p>
            <a:r>
              <a:rPr lang="en-US" sz="2000" dirty="0"/>
              <a:t>  } </a:t>
            </a:r>
            <a:r>
              <a:rPr lang="en-US" sz="2000" dirty="0">
                <a:solidFill>
                  <a:srgbClr val="FF0000"/>
                </a:solidFill>
              </a:rPr>
              <a:t>while (y[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 &lt; </a:t>
            </a:r>
            <a:r>
              <a:rPr lang="en-US" sz="2000" dirty="0" err="1">
                <a:solidFill>
                  <a:srgbClr val="FF0000"/>
                </a:solidFill>
              </a:rPr>
              <a:t>yo</a:t>
            </a:r>
            <a:r>
              <a:rPr lang="en-US" sz="2000" dirty="0">
                <a:solidFill>
                  <a:srgbClr val="FF0000"/>
                </a:solidFill>
              </a:rPr>
              <a:t>);</a:t>
            </a:r>
          </a:p>
          <a:p>
            <a:r>
              <a:rPr lang="en-US" sz="2000" dirty="0"/>
              <a:t>}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25C Ago: </a:t>
            </a:r>
            <a:r>
              <a:rPr lang="en-US" smtClean="0"/>
              <a:t>Death of Hector</a:t>
            </a:r>
            <a:endParaRPr lang="en-US" dirty="0"/>
          </a:p>
        </p:txBody>
      </p:sp>
      <p:pic>
        <p:nvPicPr>
          <p:cNvPr id="4" name="Content Placeholder 3" descr="hector-achil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0" b="13090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831236" y="4839369"/>
            <a:ext cx="1428596" cy="830997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Mistral"/>
                <a:cs typeface="Mistral"/>
              </a:rPr>
              <a:t>Hector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603" y="2600298"/>
            <a:ext cx="1749197" cy="830997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Mistral"/>
                <a:cs typeface="Mistral"/>
              </a:rPr>
              <a:t>Achilles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7246972" y="1430346"/>
            <a:ext cx="1201871" cy="5847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Troy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1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</a:t>
            </a:r>
            <a:r>
              <a:rPr lang="en-US" dirty="0" err="1" smtClean="0"/>
              <a:t>vectorize</a:t>
            </a:r>
            <a:r>
              <a:rPr lang="en-US" dirty="0"/>
              <a:t>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323474"/>
            <a:ext cx="8325853" cy="5227052"/>
          </a:xfrm>
        </p:spPr>
        <p:txBody>
          <a:bodyPr>
            <a:normAutofit/>
          </a:bodyPr>
          <a:lstStyle/>
          <a:p>
            <a:r>
              <a:rPr lang="en-US" dirty="0" smtClean="0"/>
              <a:t>Ex2: conditional exit to select a physics process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 smtClean="0"/>
          </a:p>
          <a:p>
            <a:r>
              <a:rPr lang="en-US" dirty="0" smtClean="0"/>
              <a:t>Alternative: alias method with the normalized weight of cross sections (physics processes)</a:t>
            </a:r>
          </a:p>
          <a:p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57713" y="2072104"/>
            <a:ext cx="5628076" cy="2862322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// </a:t>
            </a:r>
            <a:r>
              <a:rPr lang="en-US" sz="2000" dirty="0" err="1" smtClean="0"/>
              <a:t>np</a:t>
            </a:r>
            <a:r>
              <a:rPr lang="en-US" sz="2000" dirty="0" smtClean="0"/>
              <a:t> = number of process</a:t>
            </a:r>
          </a:p>
          <a:p>
            <a:r>
              <a:rPr lang="en-US" sz="2000" dirty="0" smtClean="0"/>
              <a:t>  // w[</a:t>
            </a:r>
            <a:r>
              <a:rPr lang="en-US" sz="2000" dirty="0" err="1" smtClean="0"/>
              <a:t>np</a:t>
            </a:r>
            <a:r>
              <a:rPr lang="en-US" sz="2000" dirty="0" smtClean="0"/>
              <a:t>] = relative weight of cross sections</a:t>
            </a:r>
          </a:p>
          <a:p>
            <a:r>
              <a:rPr lang="en-US" sz="2000" dirty="0" smtClean="0"/>
              <a:t> 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ip</a:t>
            </a:r>
            <a:r>
              <a:rPr lang="en-US" sz="2000" dirty="0" smtClean="0"/>
              <a:t> = </a:t>
            </a:r>
            <a:r>
              <a:rPr lang="en-US" sz="2000" dirty="0" err="1" smtClean="0"/>
              <a:t>np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 double w = 0;</a:t>
            </a:r>
          </a:p>
          <a:p>
            <a:r>
              <a:rPr lang="en-US" sz="2000" dirty="0" smtClean="0"/>
              <a:t>  double </a:t>
            </a:r>
            <a:r>
              <a:rPr lang="en-US" sz="2000" dirty="0" err="1" smtClean="0"/>
              <a:t>fu</a:t>
            </a:r>
            <a:r>
              <a:rPr lang="en-US" sz="2000" dirty="0" smtClean="0"/>
              <a:t> = rand()</a:t>
            </a:r>
          </a:p>
          <a:p>
            <a:r>
              <a:rPr lang="pl-PL" sz="2000" dirty="0" smtClean="0"/>
              <a:t>  for (</a:t>
            </a:r>
            <a:r>
              <a:rPr lang="pl-PL" sz="2000" dirty="0" err="1"/>
              <a:t>int</a:t>
            </a:r>
            <a:r>
              <a:rPr lang="pl-PL" sz="2000" dirty="0"/>
              <a:t> i=0 ; i &lt; np-1 ; ++i) {</a:t>
            </a:r>
            <a:r>
              <a:rPr lang="pl-PL" sz="2000" dirty="0" smtClean="0"/>
              <a:t> </a:t>
            </a:r>
          </a:p>
          <a:p>
            <a:r>
              <a:rPr lang="pl-PL" sz="2000" dirty="0" smtClean="0"/>
              <a:t>     w </a:t>
            </a:r>
            <a:r>
              <a:rPr lang="pl-PL" sz="2000" dirty="0"/>
              <a:t>+= w[i]; </a:t>
            </a:r>
            <a:endParaRPr lang="pl-PL" sz="2000" dirty="0" smtClean="0"/>
          </a:p>
          <a:p>
            <a:r>
              <a:rPr lang="pl-PL" sz="2000" dirty="0"/>
              <a:t> </a:t>
            </a:r>
            <a:r>
              <a:rPr lang="pl-PL" sz="2000" dirty="0" smtClean="0"/>
              <a:t>   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if</a:t>
            </a:r>
            <a:r>
              <a:rPr lang="pl-PL" sz="2000" dirty="0" smtClean="0">
                <a:solidFill>
                  <a:srgbClr val="FF0000"/>
                </a:solidFill>
              </a:rPr>
              <a:t> (</a:t>
            </a:r>
            <a:r>
              <a:rPr lang="pl-PL" sz="2000" dirty="0">
                <a:solidFill>
                  <a:srgbClr val="FF0000"/>
                </a:solidFill>
              </a:rPr>
              <a:t>w &lt; </a:t>
            </a:r>
            <a:r>
              <a:rPr lang="pl-PL" sz="2000" dirty="0" err="1">
                <a:solidFill>
                  <a:srgbClr val="FF0000"/>
                </a:solidFill>
              </a:rPr>
              <a:t>fu</a:t>
            </a:r>
            <a:r>
              <a:rPr lang="pl-PL" sz="2000" dirty="0">
                <a:solidFill>
                  <a:srgbClr val="FF0000"/>
                </a:solidFill>
              </a:rPr>
              <a:t>) { </a:t>
            </a:r>
            <a:r>
              <a:rPr lang="pl-PL" sz="2000" dirty="0" err="1" smtClean="0">
                <a:solidFill>
                  <a:srgbClr val="FF0000"/>
                </a:solidFill>
              </a:rPr>
              <a:t>ip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= i;  </a:t>
            </a:r>
            <a:r>
              <a:rPr lang="pl-PL" sz="2000" dirty="0" err="1" smtClean="0">
                <a:solidFill>
                  <a:srgbClr val="FF0000"/>
                </a:solidFill>
              </a:rPr>
              <a:t>break</a:t>
            </a:r>
            <a:r>
              <a:rPr lang="pl-PL" sz="2000" dirty="0">
                <a:solidFill>
                  <a:srgbClr val="FF0000"/>
                </a:solidFill>
              </a:rPr>
              <a:t>; </a:t>
            </a:r>
            <a:r>
              <a:rPr lang="pl-PL" sz="2000" dirty="0" smtClean="0">
                <a:solidFill>
                  <a:srgbClr val="FF0000"/>
                </a:solidFill>
              </a:rPr>
              <a:t>}</a:t>
            </a:r>
          </a:p>
          <a:p>
            <a:r>
              <a:rPr lang="pl-PL" sz="2000" dirty="0" smtClean="0"/>
              <a:t>  }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8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</a:t>
            </a:r>
            <a:r>
              <a:rPr lang="en-US" dirty="0" err="1" smtClean="0"/>
              <a:t>vectorize</a:t>
            </a:r>
            <a:r>
              <a:rPr lang="en-US" dirty="0"/>
              <a:t>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323474"/>
            <a:ext cx="8325853" cy="5227052"/>
          </a:xfrm>
        </p:spPr>
        <p:txBody>
          <a:bodyPr>
            <a:normAutofit/>
          </a:bodyPr>
          <a:lstStyle/>
          <a:p>
            <a:r>
              <a:rPr lang="en-US" dirty="0" smtClean="0"/>
              <a:t>Ex3: conditional exit to select a physics process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 smtClean="0"/>
          </a:p>
          <a:p>
            <a:r>
              <a:rPr lang="en-US" dirty="0" smtClean="0"/>
              <a:t>Alternative: alias method with the normalized weight of cross sections (physics processes)</a:t>
            </a:r>
          </a:p>
          <a:p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57713" y="2072104"/>
            <a:ext cx="5628076" cy="2862322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// </a:t>
            </a:r>
            <a:r>
              <a:rPr lang="en-US" sz="2000" dirty="0" err="1" smtClean="0"/>
              <a:t>np</a:t>
            </a:r>
            <a:r>
              <a:rPr lang="en-US" sz="2000" dirty="0" smtClean="0"/>
              <a:t> = number of process</a:t>
            </a:r>
          </a:p>
          <a:p>
            <a:r>
              <a:rPr lang="en-US" sz="2000" dirty="0" smtClean="0"/>
              <a:t>  // w[</a:t>
            </a:r>
            <a:r>
              <a:rPr lang="en-US" sz="2000" dirty="0" err="1" smtClean="0"/>
              <a:t>np</a:t>
            </a:r>
            <a:r>
              <a:rPr lang="en-US" sz="2000" dirty="0" smtClean="0"/>
              <a:t>] = relative weight of cross sections</a:t>
            </a:r>
          </a:p>
          <a:p>
            <a:r>
              <a:rPr lang="en-US" sz="2000" dirty="0" smtClean="0"/>
              <a:t> 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ip</a:t>
            </a:r>
            <a:r>
              <a:rPr lang="en-US" sz="2000" dirty="0" smtClean="0"/>
              <a:t> = </a:t>
            </a:r>
            <a:r>
              <a:rPr lang="en-US" sz="2000" dirty="0" err="1" smtClean="0"/>
              <a:t>np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 double w = 0;</a:t>
            </a:r>
          </a:p>
          <a:p>
            <a:r>
              <a:rPr lang="en-US" sz="2000" dirty="0" smtClean="0"/>
              <a:t>  double </a:t>
            </a:r>
            <a:r>
              <a:rPr lang="en-US" sz="2000" dirty="0" err="1" smtClean="0"/>
              <a:t>fu</a:t>
            </a:r>
            <a:r>
              <a:rPr lang="en-US" sz="2000" dirty="0" smtClean="0"/>
              <a:t> = rand()</a:t>
            </a:r>
          </a:p>
          <a:p>
            <a:r>
              <a:rPr lang="pl-PL" sz="2000" dirty="0" smtClean="0"/>
              <a:t>  for (</a:t>
            </a:r>
            <a:r>
              <a:rPr lang="pl-PL" sz="2000" dirty="0" err="1"/>
              <a:t>int</a:t>
            </a:r>
            <a:r>
              <a:rPr lang="pl-PL" sz="2000" dirty="0"/>
              <a:t> i=0 ; i &lt; np-1 ; ++i) {</a:t>
            </a:r>
            <a:r>
              <a:rPr lang="pl-PL" sz="2000" dirty="0" smtClean="0"/>
              <a:t> </a:t>
            </a:r>
          </a:p>
          <a:p>
            <a:r>
              <a:rPr lang="pl-PL" sz="2000" dirty="0" smtClean="0"/>
              <a:t>     w </a:t>
            </a:r>
            <a:r>
              <a:rPr lang="pl-PL" sz="2000" dirty="0"/>
              <a:t>+= w[i]; </a:t>
            </a:r>
            <a:endParaRPr lang="pl-PL" sz="2000" dirty="0" smtClean="0"/>
          </a:p>
          <a:p>
            <a:r>
              <a:rPr lang="pl-PL" sz="2000" dirty="0"/>
              <a:t> </a:t>
            </a:r>
            <a:r>
              <a:rPr lang="pl-PL" sz="2000" dirty="0" smtClean="0"/>
              <a:t>   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if</a:t>
            </a:r>
            <a:r>
              <a:rPr lang="pl-PL" sz="2000" dirty="0" smtClean="0">
                <a:solidFill>
                  <a:srgbClr val="FF0000"/>
                </a:solidFill>
              </a:rPr>
              <a:t> (</a:t>
            </a:r>
            <a:r>
              <a:rPr lang="pl-PL" sz="2000" dirty="0">
                <a:solidFill>
                  <a:srgbClr val="FF0000"/>
                </a:solidFill>
              </a:rPr>
              <a:t>w &lt; </a:t>
            </a:r>
            <a:r>
              <a:rPr lang="pl-PL" sz="2000" dirty="0" err="1">
                <a:solidFill>
                  <a:srgbClr val="FF0000"/>
                </a:solidFill>
              </a:rPr>
              <a:t>fu</a:t>
            </a:r>
            <a:r>
              <a:rPr lang="pl-PL" sz="2000" dirty="0">
                <a:solidFill>
                  <a:srgbClr val="FF0000"/>
                </a:solidFill>
              </a:rPr>
              <a:t>) { </a:t>
            </a:r>
            <a:r>
              <a:rPr lang="pl-PL" sz="2000" dirty="0" err="1" smtClean="0">
                <a:solidFill>
                  <a:srgbClr val="FF0000"/>
                </a:solidFill>
              </a:rPr>
              <a:t>ip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= i;  </a:t>
            </a:r>
            <a:r>
              <a:rPr lang="pl-PL" sz="2000" dirty="0" err="1" smtClean="0">
                <a:solidFill>
                  <a:srgbClr val="FF0000"/>
                </a:solidFill>
              </a:rPr>
              <a:t>break</a:t>
            </a:r>
            <a:r>
              <a:rPr lang="pl-PL" sz="2000" dirty="0">
                <a:solidFill>
                  <a:srgbClr val="FF0000"/>
                </a:solidFill>
              </a:rPr>
              <a:t>; </a:t>
            </a:r>
            <a:r>
              <a:rPr lang="pl-PL" sz="2000" dirty="0" smtClean="0">
                <a:solidFill>
                  <a:srgbClr val="FF0000"/>
                </a:solidFill>
              </a:rPr>
              <a:t>}</a:t>
            </a:r>
          </a:p>
          <a:p>
            <a:r>
              <a:rPr lang="pl-PL" sz="2000" dirty="0" smtClean="0"/>
              <a:t>  }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8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</a:t>
            </a:r>
            <a:r>
              <a:rPr lang="en-US" dirty="0" err="1" smtClean="0"/>
              <a:t>vectorize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23474"/>
            <a:ext cx="8229600" cy="5227052"/>
          </a:xfrm>
        </p:spPr>
        <p:txBody>
          <a:bodyPr>
            <a:normAutofit/>
          </a:bodyPr>
          <a:lstStyle/>
          <a:p>
            <a:r>
              <a:rPr lang="en-US" dirty="0" smtClean="0"/>
              <a:t>Ex4: if-test to select a random atom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Alternative: mask</a:t>
            </a:r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895687" y="2379568"/>
            <a:ext cx="7259053" cy="2554545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 // </a:t>
            </a:r>
            <a:r>
              <a:rPr lang="en-US" sz="2000" dirty="0" err="1"/>
              <a:t>np</a:t>
            </a:r>
            <a:r>
              <a:rPr lang="en-US" sz="2000" dirty="0"/>
              <a:t> = number of processes</a:t>
            </a:r>
          </a:p>
          <a:p>
            <a:r>
              <a:rPr lang="en-US" sz="2000" dirty="0"/>
              <a:t>  // s[</a:t>
            </a:r>
            <a:r>
              <a:rPr lang="en-US" sz="2000" dirty="0" err="1"/>
              <a:t>np</a:t>
            </a:r>
            <a:r>
              <a:rPr lang="en-US" sz="2000" dirty="0"/>
              <a:t>] = proposed step lengths</a:t>
            </a:r>
          </a:p>
          <a:p>
            <a:r>
              <a:rPr lang="fr-FR" sz="2000" dirty="0"/>
              <a:t>  </a:t>
            </a:r>
            <a:r>
              <a:rPr lang="fr-FR" sz="2000" dirty="0" err="1"/>
              <a:t>int</a:t>
            </a:r>
            <a:r>
              <a:rPr lang="fr-FR" sz="2000" dirty="0"/>
              <a:t> </a:t>
            </a:r>
            <a:r>
              <a:rPr lang="fr-FR" sz="2000" dirty="0" err="1"/>
              <a:t>ip</a:t>
            </a:r>
            <a:r>
              <a:rPr lang="fr-FR" sz="2000" dirty="0"/>
              <a:t>;</a:t>
            </a:r>
          </a:p>
          <a:p>
            <a:r>
              <a:rPr lang="fr-FR" sz="2000" dirty="0"/>
              <a:t>  double s = 0;</a:t>
            </a:r>
          </a:p>
          <a:p>
            <a:r>
              <a:rPr lang="fr-FR" sz="2000" dirty="0"/>
              <a:t>  double </a:t>
            </a:r>
            <a:r>
              <a:rPr lang="fr-FR" sz="2000" dirty="0" err="1"/>
              <a:t>tmp</a:t>
            </a:r>
            <a:r>
              <a:rPr lang="fr-FR" sz="2000" dirty="0"/>
              <a:t> = MAX;</a:t>
            </a:r>
          </a:p>
          <a:p>
            <a:r>
              <a:rPr lang="pl-PL" sz="2000" dirty="0"/>
              <a:t>  for(</a:t>
            </a:r>
            <a:r>
              <a:rPr lang="pl-PL" sz="2000" dirty="0" err="1"/>
              <a:t>int</a:t>
            </a:r>
            <a:r>
              <a:rPr lang="pl-PL" sz="2000" dirty="0"/>
              <a:t> i=0 ; i &lt; </a:t>
            </a:r>
            <a:r>
              <a:rPr lang="pl-PL" sz="2000" dirty="0" err="1"/>
              <a:t>np</a:t>
            </a:r>
            <a:r>
              <a:rPr lang="pl-PL" sz="2000" dirty="0"/>
              <a:t> ; ++i) {</a:t>
            </a:r>
          </a:p>
          <a:p>
            <a:r>
              <a:rPr lang="en-US" sz="2000" dirty="0"/>
              <a:t>   </a:t>
            </a:r>
            <a:r>
              <a:rPr lang="en-US" sz="2000" dirty="0">
                <a:solidFill>
                  <a:srgbClr val="FF0000"/>
                </a:solidFill>
              </a:rPr>
              <a:t> if(s[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 &lt; </a:t>
            </a:r>
            <a:r>
              <a:rPr lang="en-US" sz="2000" dirty="0" err="1">
                <a:solidFill>
                  <a:srgbClr val="FF0000"/>
                </a:solidFill>
              </a:rPr>
              <a:t>tmp</a:t>
            </a:r>
            <a:r>
              <a:rPr lang="en-US" sz="2000" dirty="0">
                <a:solidFill>
                  <a:srgbClr val="FF0000"/>
                </a:solidFill>
              </a:rPr>
              <a:t>) </a:t>
            </a:r>
            <a:r>
              <a:rPr lang="en-US" sz="2000" dirty="0" smtClean="0">
                <a:solidFill>
                  <a:srgbClr val="FF0000"/>
                </a:solidFill>
              </a:rPr>
              <a:t>{ s </a:t>
            </a:r>
            <a:r>
              <a:rPr lang="en-US" sz="2000" dirty="0">
                <a:solidFill>
                  <a:srgbClr val="FF0000"/>
                </a:solidFill>
              </a:rPr>
              <a:t>= s[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]; 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tmp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= s</a:t>
            </a:r>
            <a:r>
              <a:rPr lang="en-US" sz="2000" dirty="0" smtClean="0">
                <a:solidFill>
                  <a:srgbClr val="FF0000"/>
                </a:solidFill>
              </a:rPr>
              <a:t>; }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  }</a:t>
            </a:r>
            <a:endParaRPr lang="pl-PL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9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Decades Ago: Death of Vector</a:t>
            </a:r>
            <a:endParaRPr lang="en-US" dirty="0"/>
          </a:p>
        </p:txBody>
      </p:sp>
      <p:pic>
        <p:nvPicPr>
          <p:cNvPr id="4" name="Content Placeholder 3" descr="achille_achillei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r="9348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1448975" y="5443767"/>
            <a:ext cx="2107020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/>
                <a:cs typeface="Mistral"/>
              </a:rPr>
              <a:t>HVector</a:t>
            </a:r>
            <a:endParaRPr lang="en-US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istral"/>
              <a:cs typeface="Mistr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7683" y="5311330"/>
            <a:ext cx="641685" cy="1015663"/>
          </a:xfrm>
          <a:prstGeom prst="rect">
            <a:avLst/>
          </a:prstGeom>
          <a:noFill/>
          <a:ln w="3175" cmpd="sng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n>
                  <a:solidFill>
                    <a:schemeClr val="bg1"/>
                  </a:solidFill>
                </a:ln>
              </a:rPr>
              <a:t>×</a:t>
            </a:r>
            <a:endParaRPr lang="en-US" sz="6000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7493" y="2941040"/>
            <a:ext cx="2608406" cy="707886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  <a:latin typeface="Mistral"/>
                <a:cs typeface="Mistral"/>
              </a:rPr>
              <a:t>Microprocessor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331951" y="1600200"/>
            <a:ext cx="1327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44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154" y="274638"/>
            <a:ext cx="8372646" cy="8608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Today: Vector is still on HPC Battle Field</a:t>
            </a:r>
            <a:endParaRPr lang="en-US" dirty="0"/>
          </a:p>
        </p:txBody>
      </p:sp>
      <p:pic>
        <p:nvPicPr>
          <p:cNvPr id="4" name="Content Placeholder 3" descr="troy-achilles-vs-hector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47" r="-14847"/>
          <a:stretch>
            <a:fillRect/>
          </a:stretch>
        </p:blipFill>
        <p:spPr>
          <a:xfrm>
            <a:off x="1142999" y="1530703"/>
            <a:ext cx="7082078" cy="4351402"/>
          </a:xfrm>
        </p:spPr>
      </p:pic>
      <p:sp>
        <p:nvSpPr>
          <p:cNvPr id="5" name="TextBox 4"/>
          <p:cNvSpPr txBox="1"/>
          <p:nvPr/>
        </p:nvSpPr>
        <p:spPr>
          <a:xfrm>
            <a:off x="2142130" y="4986437"/>
            <a:ext cx="1531188" cy="769441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FF"/>
                </a:solidFill>
                <a:latin typeface="Mistral"/>
                <a:cs typeface="Mistral"/>
              </a:rPr>
              <a:t>GPGPU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52363" y="4959686"/>
            <a:ext cx="907069" cy="769441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FF"/>
                </a:solidFill>
                <a:latin typeface="Mistral"/>
                <a:cs typeface="Mistral"/>
              </a:rPr>
              <a:t>MIC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97963" y="3121782"/>
            <a:ext cx="1128584" cy="769441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HPC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Intel_Xeon_Phi_PCIe_Ca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37" y="4937064"/>
            <a:ext cx="1478554" cy="1092094"/>
          </a:xfrm>
          <a:prstGeom prst="rect">
            <a:avLst/>
          </a:prstGeom>
        </p:spPr>
      </p:pic>
      <p:pic>
        <p:nvPicPr>
          <p:cNvPr id="11" name="Picture 10" descr="K20x_GP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1" y="4955528"/>
            <a:ext cx="1423741" cy="847126"/>
          </a:xfrm>
          <a:prstGeom prst="rect">
            <a:avLst/>
          </a:prstGeom>
        </p:spPr>
      </p:pic>
      <p:pic>
        <p:nvPicPr>
          <p:cNvPr id="12" name="Picture 11" descr="Tianhe-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37" y="1544071"/>
            <a:ext cx="1453788" cy="969192"/>
          </a:xfrm>
          <a:prstGeom prst="rect">
            <a:avLst/>
          </a:prstGeom>
        </p:spPr>
      </p:pic>
      <p:pic>
        <p:nvPicPr>
          <p:cNvPr id="13" name="Picture 12" descr="Tita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02" y="1544071"/>
            <a:ext cx="1580444" cy="96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2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25" y="260483"/>
            <a:ext cx="8229600" cy="860891"/>
          </a:xfrm>
        </p:spPr>
        <p:txBody>
          <a:bodyPr>
            <a:normAutofit/>
          </a:bodyPr>
          <a:lstStyle/>
          <a:p>
            <a:r>
              <a:rPr lang="en-US" dirty="0" smtClean="0"/>
              <a:t>Allies of </a:t>
            </a:r>
            <a:r>
              <a:rPr lang="en-US" dirty="0" err="1" smtClean="0"/>
              <a:t>GeantV</a:t>
            </a:r>
            <a:endParaRPr lang="en-US" dirty="0"/>
          </a:p>
        </p:txBody>
      </p:sp>
      <p:pic>
        <p:nvPicPr>
          <p:cNvPr id="7" name="Content Placeholder 6" descr="WoodTroj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931" r="-49931"/>
          <a:stretch>
            <a:fillRect/>
          </a:stretch>
        </p:blipFill>
        <p:spPr>
          <a:xfrm>
            <a:off x="427318" y="1299882"/>
            <a:ext cx="8229600" cy="505646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10/21/14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00805" y="5710019"/>
            <a:ext cx="1519337" cy="52322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pple Chancery"/>
                <a:cs typeface="Apple Chancery"/>
              </a:rPr>
              <a:t>Federico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0096" y="5628596"/>
            <a:ext cx="1330157" cy="52322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pple Chancery"/>
                <a:cs typeface="Apple Chancery"/>
              </a:rPr>
              <a:t>Andrei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5201" y="5187694"/>
            <a:ext cx="1171630" cy="461665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pple Chancery"/>
                <a:cs typeface="Apple Chancery"/>
              </a:rPr>
              <a:t>Sandro</a:t>
            </a:r>
            <a:endParaRPr lang="en-US" sz="2400" dirty="0" smtClean="0">
              <a:latin typeface="Apple Chancery"/>
              <a:cs typeface="Apple Chancery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3197" y="2867534"/>
            <a:ext cx="1586367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GeantV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04736" y="2256098"/>
            <a:ext cx="121326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HEP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pic>
        <p:nvPicPr>
          <p:cNvPr id="14" name="Picture 13" descr="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70" y="3811087"/>
            <a:ext cx="1896303" cy="2628616"/>
          </a:xfrm>
          <a:prstGeom prst="rect">
            <a:avLst/>
          </a:prstGeom>
        </p:spPr>
      </p:pic>
      <p:pic>
        <p:nvPicPr>
          <p:cNvPr id="16" name="Picture 15" descr="zeous-re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34" y="1339987"/>
            <a:ext cx="2078891" cy="156765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22551" y="2232980"/>
            <a:ext cx="1034554" cy="52322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pple Chancery"/>
                <a:cs typeface="Apple Chancery"/>
              </a:rPr>
              <a:t>Rene</a:t>
            </a:r>
          </a:p>
        </p:txBody>
      </p:sp>
      <p:pic>
        <p:nvPicPr>
          <p:cNvPr id="18" name="Picture 17" descr="fnal-for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3" y="1299882"/>
            <a:ext cx="2128189" cy="14162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63483" y="2264107"/>
            <a:ext cx="1319206" cy="461665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pple Chancery"/>
                <a:cs typeface="Apple Chancery"/>
              </a:rPr>
              <a:t>Philippe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3263" y="5716422"/>
            <a:ext cx="855579" cy="461665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pple Chancery"/>
                <a:cs typeface="Apple Chancery"/>
              </a:rPr>
              <a:t>S.</a:t>
            </a:r>
            <a:endParaRPr lang="en-US" sz="2400" dirty="0" smtClean="0">
              <a:latin typeface="Apple Chancery"/>
              <a:cs typeface="Apple Chancery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4227" y="1233043"/>
            <a:ext cx="101483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FNAL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pic>
        <p:nvPicPr>
          <p:cNvPr id="22" name="Picture 21" descr="greek-3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34" y="4845282"/>
            <a:ext cx="2271295" cy="151106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632359" y="5813089"/>
            <a:ext cx="1320690" cy="52322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latin typeface="Apple Chancery"/>
                <a:cs typeface="Apple Chancery"/>
              </a:rPr>
              <a:t>JohnA</a:t>
            </a:r>
            <a:r>
              <a:rPr lang="en-US" sz="2800" dirty="0" smtClean="0">
                <a:solidFill>
                  <a:schemeClr val="bg1"/>
                </a:solidFill>
                <a:latin typeface="Apple Chancery"/>
                <a:cs typeface="Apple Chancery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75579" y="4791810"/>
            <a:ext cx="1101396" cy="40011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latin typeface="Apple Chancery"/>
                <a:cs typeface="Apple Chancery"/>
              </a:rPr>
              <a:t>Mihaly</a:t>
            </a:r>
            <a:endParaRPr lang="en-US" sz="2000" dirty="0" smtClean="0">
              <a:solidFill>
                <a:schemeClr val="bg1"/>
              </a:solidFill>
              <a:latin typeface="Apple Chancery"/>
              <a:cs typeface="Apple Chancery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09804" y="1219674"/>
            <a:ext cx="1048218" cy="400110"/>
          </a:xfrm>
          <a:prstGeom prst="rect">
            <a:avLst/>
          </a:prstGeom>
          <a:noFill/>
          <a:ln w="31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pple Chancery"/>
                <a:cs typeface="Apple Chancery"/>
              </a:rPr>
              <a:t>G.Lima</a:t>
            </a:r>
            <a:endParaRPr lang="en-US" sz="2000" dirty="0" smtClean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672315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/>
      <p:bldP spid="19" grpId="0"/>
      <p:bldP spid="20" grpId="0"/>
      <p:bldP spid="21" grpId="0"/>
      <p:bldP spid="23" grpId="0"/>
      <p:bldP spid="24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530"/>
            <a:ext cx="8229600" cy="529468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Vector: no good for convention physics </a:t>
            </a:r>
            <a:r>
              <a:rPr lang="en-US" dirty="0" smtClean="0"/>
              <a:t>model!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ipelined instruction/data throughput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ocality (spatial, temporal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GPU : no good for convention physics model!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rithmetic intensity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ubstantial parallelism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hroughput over latency</a:t>
            </a:r>
          </a:p>
          <a:p>
            <a:r>
              <a:rPr lang="en-US" dirty="0" smtClean="0"/>
              <a:t>Common strategies or potential solutions?</a:t>
            </a:r>
          </a:p>
          <a:p>
            <a:pPr lvl="1"/>
            <a:r>
              <a:rPr lang="en-US" dirty="0" smtClean="0"/>
              <a:t>decompose tasks</a:t>
            </a:r>
          </a:p>
          <a:p>
            <a:pPr lvl="1"/>
            <a:r>
              <a:rPr lang="en-US" dirty="0" smtClean="0"/>
              <a:t>minimize branches and data dependencies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hare or reuse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9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Performance Physics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5" y="1135529"/>
            <a:ext cx="8501528" cy="5220821"/>
          </a:xfrm>
        </p:spPr>
        <p:txBody>
          <a:bodyPr>
            <a:normAutofit/>
          </a:bodyPr>
          <a:lstStyle/>
          <a:p>
            <a:r>
              <a:rPr lang="en-US" dirty="0" smtClean="0"/>
              <a:t>Physics processes and models cannot be easily </a:t>
            </a:r>
            <a:r>
              <a:rPr lang="en-US" dirty="0" err="1" smtClean="0"/>
              <a:t>vectorized</a:t>
            </a:r>
            <a:r>
              <a:rPr lang="en-US" dirty="0" smtClean="0"/>
              <a:t> or parallelized: Why?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tochastic process (random-ness kills parallelism)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ecision trees (branches and switches)</a:t>
            </a:r>
          </a:p>
          <a:p>
            <a:r>
              <a:rPr lang="en-US" dirty="0" smtClean="0"/>
              <a:t>Paradigm swift</a:t>
            </a:r>
          </a:p>
          <a:p>
            <a:pPr lvl="1"/>
            <a:r>
              <a:rPr lang="en-US" dirty="0"/>
              <a:t>task level </a:t>
            </a:r>
            <a:r>
              <a:rPr lang="en-US" dirty="0" smtClean="0"/>
              <a:t>parallelism</a:t>
            </a:r>
            <a:endParaRPr lang="en-US" dirty="0"/>
          </a:p>
          <a:p>
            <a:pPr lvl="1"/>
            <a:r>
              <a:rPr lang="en-US" dirty="0"/>
              <a:t>algorithmic changes </a:t>
            </a:r>
            <a:r>
              <a:rPr lang="en-US" dirty="0" smtClean="0"/>
              <a:t>(performance over …)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abulated physics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lias method (replace loops with conditional breaks)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9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Decomposition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529"/>
            <a:ext cx="8229600" cy="5220821"/>
          </a:xfrm>
        </p:spPr>
        <p:txBody>
          <a:bodyPr/>
          <a:lstStyle/>
          <a:p>
            <a:r>
              <a:rPr lang="en-US" dirty="0" smtClean="0"/>
              <a:t>Task by the particle type (e</a:t>
            </a:r>
            <a:r>
              <a:rPr lang="en-US" baseline="30000" dirty="0" smtClean="0"/>
              <a:t>-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g, </a:t>
            </a:r>
            <a:r>
              <a:rPr lang="en-US" i="1" dirty="0" smtClean="0">
                <a:cs typeface="Symbol" charset="2"/>
              </a:rPr>
              <a:t>h</a:t>
            </a:r>
            <a:r>
              <a:rPr lang="en-US" dirty="0" smtClean="0"/>
              <a:t>) or geometry</a:t>
            </a:r>
          </a:p>
          <a:p>
            <a:r>
              <a:rPr lang="en-US" dirty="0" smtClean="0"/>
              <a:t>Regroup particles (tracks) by the same task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split_kern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97" y="2499895"/>
            <a:ext cx="8087903" cy="397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0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Alias Method: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059" y="1135530"/>
            <a:ext cx="4616823" cy="5220820"/>
          </a:xfrm>
        </p:spPr>
        <p:txBody>
          <a:bodyPr/>
          <a:lstStyle/>
          <a:p>
            <a:r>
              <a:rPr lang="en-US" dirty="0" smtClean="0"/>
              <a:t>Recast </a:t>
            </a:r>
            <a:r>
              <a:rPr lang="en-US" dirty="0" err="1"/>
              <a:t>p.d.f</a:t>
            </a:r>
            <a:r>
              <a:rPr lang="en-US" dirty="0"/>
              <a:t> </a:t>
            </a:r>
            <a:r>
              <a:rPr lang="en-US" dirty="0" smtClean="0"/>
              <a:t>f</a:t>
            </a:r>
            <a:r>
              <a:rPr lang="en-US" dirty="0"/>
              <a:t>(x) </a:t>
            </a:r>
            <a:r>
              <a:rPr lang="en-US" dirty="0" smtClean="0"/>
              <a:t>to N </a:t>
            </a:r>
            <a:r>
              <a:rPr lang="en-US" dirty="0"/>
              <a:t>equal </a:t>
            </a:r>
            <a:r>
              <a:rPr lang="en-US" dirty="0" smtClean="0"/>
              <a:t>  probable events</a:t>
            </a:r>
            <a:r>
              <a:rPr lang="en-US" dirty="0"/>
              <a:t>, each with likelihood </a:t>
            </a:r>
            <a:r>
              <a:rPr lang="en-US" dirty="0" smtClean="0"/>
              <a:t>1</a:t>
            </a:r>
            <a:r>
              <a:rPr lang="en-US" dirty="0"/>
              <a:t>/N=</a:t>
            </a:r>
            <a:r>
              <a:rPr lang="en-US" dirty="0" smtClean="0"/>
              <a:t>c</a:t>
            </a:r>
          </a:p>
          <a:p>
            <a:r>
              <a:rPr lang="en-US" dirty="0" smtClean="0"/>
              <a:t>Alias table</a:t>
            </a:r>
          </a:p>
          <a:p>
            <a:pPr lvl="1"/>
            <a:r>
              <a:rPr lang="en-US" dirty="0" smtClean="0"/>
              <a:t>a[recipient]=donor</a:t>
            </a:r>
          </a:p>
          <a:p>
            <a:pPr lvl="1"/>
            <a:r>
              <a:rPr lang="en-US" dirty="0" smtClean="0"/>
              <a:t>q[</a:t>
            </a:r>
            <a:r>
              <a:rPr lang="en-US" dirty="0"/>
              <a:t>N</a:t>
            </a:r>
            <a:r>
              <a:rPr lang="en-US" dirty="0" smtClean="0"/>
              <a:t>] = non-alias probability</a:t>
            </a:r>
          </a:p>
          <a:p>
            <a:r>
              <a:rPr lang="en-US" dirty="0" smtClean="0"/>
              <a:t>Sampling </a:t>
            </a:r>
            <a:r>
              <a:rPr lang="en-US" dirty="0" err="1" smtClean="0"/>
              <a:t>x</a:t>
            </a:r>
            <a:r>
              <a:rPr lang="en-US" baseline="-25000" dirty="0" err="1"/>
              <a:t>j</a:t>
            </a:r>
            <a:r>
              <a:rPr lang="en-US" baseline="-25000" dirty="0" smtClean="0"/>
              <a:t> </a:t>
            </a:r>
            <a:r>
              <a:rPr lang="en-US" dirty="0" smtClean="0"/>
              <a:t>: random u</a:t>
            </a:r>
            <a:r>
              <a:rPr lang="en-US" baseline="-25000" dirty="0" smtClean="0"/>
              <a:t>1</a:t>
            </a:r>
            <a:r>
              <a:rPr lang="en-US" dirty="0" smtClean="0"/>
              <a:t>, u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in index: N x u</a:t>
            </a:r>
            <a:r>
              <a:rPr lang="en-US" baseline="-25000" dirty="0" smtClean="0"/>
              <a:t>1</a:t>
            </a:r>
            <a:r>
              <a:rPr lang="en-US" dirty="0" smtClean="0"/>
              <a:t> = </a:t>
            </a:r>
            <a:r>
              <a:rPr lang="en-US" dirty="0" err="1" smtClean="0"/>
              <a:t>i</a:t>
            </a:r>
            <a:r>
              <a:rPr lang="en-US" dirty="0" smtClean="0"/>
              <a:t> + 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</a:p>
          <a:p>
            <a:pPr lvl="1"/>
            <a:r>
              <a:rPr lang="en-US" dirty="0" smtClean="0"/>
              <a:t>If (q [</a:t>
            </a:r>
            <a:r>
              <a:rPr lang="en-US" dirty="0" err="1" smtClean="0"/>
              <a:t>i</a:t>
            </a:r>
            <a:r>
              <a:rPr lang="en-US" dirty="0" smtClean="0"/>
              <a:t>] &lt; u</a:t>
            </a:r>
            <a:r>
              <a:rPr lang="en-US" baseline="-25000" dirty="0" smtClean="0"/>
              <a:t>2</a:t>
            </a:r>
            <a:r>
              <a:rPr lang="en-US" dirty="0" smtClean="0"/>
              <a:t>) : take </a:t>
            </a:r>
            <a:r>
              <a:rPr lang="en-US" dirty="0"/>
              <a:t>j</a:t>
            </a:r>
            <a:r>
              <a:rPr lang="en-US" dirty="0" smtClean="0"/>
              <a:t>=</a:t>
            </a:r>
            <a:r>
              <a:rPr lang="en-US" dirty="0"/>
              <a:t>i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   else take j = a[</a:t>
            </a:r>
            <a:r>
              <a:rPr lang="en-US" dirty="0" err="1" smtClean="0"/>
              <a:t>i</a:t>
            </a:r>
            <a:r>
              <a:rPr lang="en-US" dirty="0" smtClean="0"/>
              <a:t>] </a:t>
            </a:r>
          </a:p>
          <a:p>
            <a:pPr lvl="1"/>
            <a:r>
              <a:rPr lang="en-US" dirty="0" err="1" smtClean="0"/>
              <a:t>x</a:t>
            </a:r>
            <a:r>
              <a:rPr lang="en-US" baseline="-25000" dirty="0" err="1"/>
              <a:t>j</a:t>
            </a:r>
            <a:r>
              <a:rPr lang="en-US" dirty="0" smtClean="0"/>
              <a:t> = [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j + (1-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) (j+1)]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x</a:t>
            </a:r>
          </a:p>
          <a:p>
            <a:endParaRPr lang="en-US" dirty="0"/>
          </a:p>
        </p:txBody>
      </p:sp>
      <p:pic>
        <p:nvPicPr>
          <p:cNvPr id="9" name="Content Placeholder 8" descr="aliasExample2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43" r="-19443"/>
          <a:stretch>
            <a:fillRect/>
          </a:stretch>
        </p:blipFill>
        <p:spPr>
          <a:xfrm>
            <a:off x="4648200" y="1329766"/>
            <a:ext cx="4495800" cy="50265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S.Y.Jun @ GeantV FNAL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E6109-A7DC-8548-B521-C0B7D33ABEB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56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 w="3175" cmpd="sng">
          <a:solidFill>
            <a:schemeClr val="tx1"/>
          </a:solidFill>
        </a:ln>
      </a:spPr>
      <a:bodyPr wrap="square" rtlCol="0">
        <a:spAutoFit/>
      </a:bodyPr>
      <a:lstStyle>
        <a:defPPr>
          <a:defRPr sz="6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1400</Words>
  <Application>Microsoft Macintosh PowerPoint</Application>
  <PresentationFormat>On-screen Show (4:3)</PresentationFormat>
  <Paragraphs>274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Status of Vectorized Physics</vt:lpstr>
      <vt:lpstr>25C Ago: Death of Hector</vt:lpstr>
      <vt:lpstr>2 Decades Ago: Death of Vector</vt:lpstr>
      <vt:lpstr>Today: Vector is still on HPC Battle Field</vt:lpstr>
      <vt:lpstr>Allies of GeantV</vt:lpstr>
      <vt:lpstr>Specialized Applications</vt:lpstr>
      <vt:lpstr>High Performance Physics Models</vt:lpstr>
      <vt:lpstr>Task Decomposition</vt:lpstr>
      <vt:lpstr>Alias Method: Sampling</vt:lpstr>
      <vt:lpstr>Particle Tracking</vt:lpstr>
      <vt:lpstr>Applications of Alias Methods</vt:lpstr>
      <vt:lpstr>Alias Method: Validation</vt:lpstr>
      <vt:lpstr>Gather</vt:lpstr>
      <vt:lpstr>Sampling Physics Process</vt:lpstr>
      <vt:lpstr>Remarks</vt:lpstr>
      <vt:lpstr>Status</vt:lpstr>
      <vt:lpstr>Toward HP Physics Library</vt:lpstr>
      <vt:lpstr>Backup</vt:lpstr>
      <vt:lpstr>What to vectorize?</vt:lpstr>
      <vt:lpstr>What to vectorize?</vt:lpstr>
      <vt:lpstr>What to vectorize?</vt:lpstr>
      <vt:lpstr>What to vectorize?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Vector Physics</dc:title>
  <dc:creator>Soon Yung Jun</dc:creator>
  <cp:lastModifiedBy>Soon Yung Jun</cp:lastModifiedBy>
  <cp:revision>24</cp:revision>
  <cp:lastPrinted>2014-10-21T01:58:07Z</cp:lastPrinted>
  <dcterms:created xsi:type="dcterms:W3CDTF">2014-10-19T16:34:07Z</dcterms:created>
  <dcterms:modified xsi:type="dcterms:W3CDTF">2014-10-21T14:28:25Z</dcterms:modified>
</cp:coreProperties>
</file>