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8"/>
  </p:notesMasterIdLst>
  <p:handoutMasterIdLst>
    <p:handoutMasterId r:id="rId89"/>
  </p:handoutMasterIdLst>
  <p:sldIdLst>
    <p:sldId id="256" r:id="rId2"/>
    <p:sldId id="258" r:id="rId3"/>
    <p:sldId id="259" r:id="rId4"/>
    <p:sldId id="260" r:id="rId5"/>
    <p:sldId id="261" r:id="rId6"/>
    <p:sldId id="257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1" r:id="rId18"/>
    <p:sldId id="277" r:id="rId19"/>
    <p:sldId id="279" r:id="rId20"/>
    <p:sldId id="357" r:id="rId21"/>
    <p:sldId id="358" r:id="rId22"/>
    <p:sldId id="353" r:id="rId23"/>
    <p:sldId id="354" r:id="rId24"/>
    <p:sldId id="355" r:id="rId25"/>
    <p:sldId id="356" r:id="rId26"/>
    <p:sldId id="359" r:id="rId27"/>
    <p:sldId id="345" r:id="rId28"/>
    <p:sldId id="346" r:id="rId29"/>
    <p:sldId id="347" r:id="rId30"/>
    <p:sldId id="348" r:id="rId31"/>
    <p:sldId id="349" r:id="rId32"/>
    <p:sldId id="350" r:id="rId33"/>
    <p:sldId id="351" r:id="rId34"/>
    <p:sldId id="352" r:id="rId35"/>
    <p:sldId id="332" r:id="rId36"/>
    <p:sldId id="276" r:id="rId37"/>
    <p:sldId id="274" r:id="rId38"/>
    <p:sldId id="280" r:id="rId39"/>
    <p:sldId id="281" r:id="rId40"/>
    <p:sldId id="282" r:id="rId41"/>
    <p:sldId id="283" r:id="rId42"/>
    <p:sldId id="284" r:id="rId43"/>
    <p:sldId id="285" r:id="rId44"/>
    <p:sldId id="286" r:id="rId45"/>
    <p:sldId id="287" r:id="rId46"/>
    <p:sldId id="288" r:id="rId47"/>
    <p:sldId id="289" r:id="rId48"/>
    <p:sldId id="290" r:id="rId49"/>
    <p:sldId id="291" r:id="rId50"/>
    <p:sldId id="292" r:id="rId51"/>
    <p:sldId id="293" r:id="rId52"/>
    <p:sldId id="294" r:id="rId53"/>
    <p:sldId id="295" r:id="rId54"/>
    <p:sldId id="296" r:id="rId55"/>
    <p:sldId id="297" r:id="rId56"/>
    <p:sldId id="330" r:id="rId57"/>
    <p:sldId id="324" r:id="rId58"/>
    <p:sldId id="325" r:id="rId59"/>
    <p:sldId id="326" r:id="rId60"/>
    <p:sldId id="327" r:id="rId61"/>
    <p:sldId id="328" r:id="rId62"/>
    <p:sldId id="299" r:id="rId63"/>
    <p:sldId id="300" r:id="rId64"/>
    <p:sldId id="301" r:id="rId65"/>
    <p:sldId id="302" r:id="rId66"/>
    <p:sldId id="329" r:id="rId67"/>
    <p:sldId id="303" r:id="rId68"/>
    <p:sldId id="360" r:id="rId69"/>
    <p:sldId id="318" r:id="rId70"/>
    <p:sldId id="311" r:id="rId71"/>
    <p:sldId id="312" r:id="rId72"/>
    <p:sldId id="313" r:id="rId73"/>
    <p:sldId id="314" r:id="rId74"/>
    <p:sldId id="315" r:id="rId75"/>
    <p:sldId id="317" r:id="rId76"/>
    <p:sldId id="323" r:id="rId77"/>
    <p:sldId id="319" r:id="rId78"/>
    <p:sldId id="320" r:id="rId79"/>
    <p:sldId id="321" r:id="rId80"/>
    <p:sldId id="322" r:id="rId81"/>
    <p:sldId id="304" r:id="rId82"/>
    <p:sldId id="306" r:id="rId83"/>
    <p:sldId id="307" r:id="rId84"/>
    <p:sldId id="308" r:id="rId85"/>
    <p:sldId id="309" r:id="rId86"/>
    <p:sldId id="310" r:id="rId8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512" autoAdjust="0"/>
    <p:restoredTop sz="99769" autoAdjust="0"/>
  </p:normalViewPr>
  <p:slideViewPr>
    <p:cSldViewPr snapToGrid="0" snapToObjects="1">
      <p:cViewPr varScale="1">
        <p:scale>
          <a:sx n="117" d="100"/>
          <a:sy n="117" d="100"/>
        </p:scale>
        <p:origin x="-2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printerSettings" Target="printerSettings/printerSettings1.bin"/><Relationship Id="rId91" Type="http://schemas.openxmlformats.org/officeDocument/2006/relationships/presProps" Target="presProps.xml"/><Relationship Id="rId92" Type="http://schemas.openxmlformats.org/officeDocument/2006/relationships/viewProps" Target="viewProps.xml"/><Relationship Id="rId93" Type="http://schemas.openxmlformats.org/officeDocument/2006/relationships/theme" Target="theme/theme1.xml"/><Relationship Id="rId94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notesMaster" Target="notesMasters/notesMaster1.xml"/><Relationship Id="rId8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ECE950-7478-41D2-967F-42D2E7876CB6}" type="slidenum">
              <a:rPr lang="en-GB"/>
              <a:pPr/>
              <a:t>26</a:t>
            </a:fld>
            <a:endParaRPr lang="en-GB" dirty="0"/>
          </a:p>
        </p:txBody>
      </p:sp>
      <p:sp>
        <p:nvSpPr>
          <p:cNvPr id="31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GB" sz="1200" dirty="0" smtClean="0">
                <a:latin typeface="Consolas"/>
                <a:ea typeface="Calibri"/>
                <a:cs typeface="Times New Roman"/>
              </a:rPr>
              <a:t>The Double Chooz collaboration, by measuring</a:t>
            </a:r>
            <a:r>
              <a:rPr lang="en-GB" sz="1200" baseline="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GB" sz="1200" dirty="0" smtClean="0">
                <a:latin typeface="Consolas"/>
                <a:ea typeface="Calibri"/>
                <a:cs typeface="Times New Roman"/>
              </a:rPr>
              <a:t>the "disappearance" of electron antineutrinos, presents hints for oscillation also involving the third angle with the following value: sin^2(2theta_13) = 0.085 +/- 0.051. The probability given by preliminary </a:t>
            </a:r>
            <a:r>
              <a:rPr lang="en-GB" sz="1400" dirty="0" smtClean="0">
                <a:latin typeface="+mn-lt"/>
                <a:ea typeface="Calibri"/>
                <a:cs typeface="Times New Roman"/>
              </a:rPr>
              <a:t>results that there is no oscillation is only 7.9%.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Peroration:</a:t>
            </a:r>
          </a:p>
          <a:p>
            <a:pPr lvl="1">
              <a:buFont typeface="Arial" pitchFamily="34" charset="0"/>
              <a:buChar char="•"/>
            </a:pPr>
            <a:r>
              <a:rPr lang="en-GB" baseline="0" dirty="0" smtClean="0"/>
              <a:t> Goals of the presentation:</a:t>
            </a:r>
          </a:p>
          <a:p>
            <a:pPr lvl="2">
              <a:buFont typeface="Arial" pitchFamily="34" charset="0"/>
              <a:buChar char="•"/>
            </a:pPr>
            <a:r>
              <a:rPr lang="en-GB" baseline="0" dirty="0" smtClean="0"/>
              <a:t> Show sensitivity and precision of the beta beam and neutrino </a:t>
            </a:r>
            <a:r>
              <a:rPr lang="en-GB" baseline="0" dirty="0" err="1" smtClean="0"/>
              <a:t>factoru</a:t>
            </a:r>
            <a:endParaRPr lang="en-GB" baseline="0" dirty="0" smtClean="0"/>
          </a:p>
          <a:p>
            <a:pPr lvl="2">
              <a:buFont typeface="Arial" pitchFamily="34" charset="0"/>
              <a:buChar char="•"/>
            </a:pPr>
            <a:r>
              <a:rPr lang="en-GB" baseline="0" dirty="0" smtClean="0"/>
              <a:t> Show maturity of R&amp;D</a:t>
            </a:r>
          </a:p>
          <a:p>
            <a:pPr lvl="2">
              <a:buFont typeface="Arial" pitchFamily="34" charset="0"/>
              <a:buChar char="•"/>
            </a:pPr>
            <a:r>
              <a:rPr lang="en-GB" baseline="0" dirty="0" smtClean="0"/>
              <a:t> Demonstrate that there are short-term contributions, especially </a:t>
            </a:r>
            <a:r>
              <a:rPr lang="en-GB" baseline="0" dirty="0" err="1" smtClean="0"/>
              <a:t>nuSTORM</a:t>
            </a:r>
            <a:endParaRPr lang="en-GB" baseline="0" smtClean="0"/>
          </a:p>
          <a:p>
            <a:pPr lvl="0">
              <a:buFont typeface="Arial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38BC1-5116-42E9-9FD1-534C1449E496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36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 descr="imp_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1581580" cy="47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9" descr="STFC_top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12345" y="1"/>
            <a:ext cx="1531654" cy="46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0" y="6488668"/>
            <a:ext cx="2665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Long, </a:t>
            </a:r>
            <a:r>
              <a:rPr lang="en-GB" b="1" dirty="0" smtClean="0">
                <a:solidFill>
                  <a:schemeClr val="bg1"/>
                </a:solidFill>
              </a:rPr>
              <a:t>2 December 2014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50798"/>
            <a:ext cx="4495800" cy="61072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50798"/>
            <a:ext cx="4495800" cy="61072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0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50798"/>
            <a:ext cx="9144000" cy="610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jpe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36.png"/><Relationship Id="rId5" Type="http://schemas.openxmlformats.org/officeDocument/2006/relationships/image" Target="../media/image37.jpe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Relationship Id="rId3" Type="http://schemas.openxmlformats.org/officeDocument/2006/relationships/image" Target="../media/image4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emf"/><Relationship Id="rId5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emf"/><Relationship Id="rId5" Type="http://schemas.openxmlformats.org/officeDocument/2006/relationships/image" Target="../media/image53.emf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5.emf"/><Relationship Id="rId5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4" Type="http://schemas.openxmlformats.org/officeDocument/2006/relationships/image" Target="../media/image66.emf"/><Relationship Id="rId5" Type="http://schemas.openxmlformats.org/officeDocument/2006/relationships/image" Target="../media/image67.emf"/><Relationship Id="rId6" Type="http://schemas.openxmlformats.org/officeDocument/2006/relationships/hyperlink" Target="http://dx.doi.org/10.1103/PhysRevD.89.093018" TargetMode="External"/><Relationship Id="rId7" Type="http://schemas.openxmlformats.org/officeDocument/2006/relationships/hyperlink" Target="http://dx.doi.org/10.1007/JHEP11(2014)052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Relationship Id="rId3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emf"/><Relationship Id="rId3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emf"/><Relationship Id="rId3" Type="http://schemas.openxmlformats.org/officeDocument/2006/relationships/image" Target="../media/image7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4" Type="http://schemas.openxmlformats.org/officeDocument/2006/relationships/image" Target="../media/image7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emf"/><Relationship Id="rId3" Type="http://schemas.openxmlformats.org/officeDocument/2006/relationships/image" Target="../media/image88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4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Relationship Id="rId3" Type="http://schemas.openxmlformats.org/officeDocument/2006/relationships/image" Target="../media/image10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Relationship Id="rId3" Type="http://schemas.openxmlformats.org/officeDocument/2006/relationships/image" Target="../media/image104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0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png"/><Relationship Id="rId3" Type="http://schemas.openxmlformats.org/officeDocument/2006/relationships/image" Target="../media/image11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image" Target="../media/image116.png"/><Relationship Id="rId5" Type="http://schemas.openxmlformats.org/officeDocument/2006/relationships/image" Target="../media/image117.png"/><Relationship Id="rId6" Type="http://schemas.openxmlformats.org/officeDocument/2006/relationships/image" Target="../media/image1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Relationship Id="rId3" Type="http://schemas.openxmlformats.org/officeDocument/2006/relationships/image" Target="../media/image12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4" Type="http://schemas.openxmlformats.org/officeDocument/2006/relationships/image" Target="../media/image123.png"/><Relationship Id="rId5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emf"/><Relationship Id="rId3" Type="http://schemas.openxmlformats.org/officeDocument/2006/relationships/image" Target="../media/image126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7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emf"/><Relationship Id="rId4" Type="http://schemas.openxmlformats.org/officeDocument/2006/relationships/image" Target="../media/image130.emf"/><Relationship Id="rId5" Type="http://schemas.openxmlformats.org/officeDocument/2006/relationships/image" Target="../media/image13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8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3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4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emf"/><Relationship Id="rId3" Type="http://schemas.openxmlformats.org/officeDocument/2006/relationships/image" Target="../media/image11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png"/><Relationship Id="rId3" Type="http://schemas.openxmlformats.org/officeDocument/2006/relationships/image" Target="../media/image136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7.emf"/><Relationship Id="rId3" Type="http://schemas.openxmlformats.org/officeDocument/2006/relationships/image" Target="../media/image138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4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0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3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emf"/><Relationship Id="rId4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4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4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6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emf"/><Relationship Id="rId4" Type="http://schemas.openxmlformats.org/officeDocument/2006/relationships/image" Target="../media/image150.emf"/><Relationship Id="rId5" Type="http://schemas.openxmlformats.org/officeDocument/2006/relationships/image" Target="../media/image15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8.em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emf"/><Relationship Id="rId4" Type="http://schemas.openxmlformats.org/officeDocument/2006/relationships/image" Target="../media/image15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2.emf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5.emf"/><Relationship Id="rId3" Type="http://schemas.openxmlformats.org/officeDocument/2006/relationships/image" Target="../media/image156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7.emf"/><Relationship Id="rId3" Type="http://schemas.openxmlformats.org/officeDocument/2006/relationships/image" Target="../media/image158.em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9.emf"/><Relationship Id="rId3" Type="http://schemas.openxmlformats.org/officeDocument/2006/relationships/image" Target="../media/image160.em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8" Type="http://schemas.openxmlformats.org/officeDocument/2006/relationships/image" Target="../media/image16.emf"/><Relationship Id="rId9" Type="http://schemas.openxmlformats.org/officeDocument/2006/relationships/image" Target="../media/image17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emf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4" Type="http://schemas.openxmlformats.org/officeDocument/2006/relationships/image" Target="../media/image16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2.jpe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emf"/><Relationship Id="rId4" Type="http://schemas.openxmlformats.org/officeDocument/2006/relationships/image" Target="../media/image134.emf"/><Relationship Id="rId5" Type="http://schemas.openxmlformats.org/officeDocument/2006/relationships/image" Target="../media/image14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5.e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18.wmf"/><Relationship Id="rId7" Type="http://schemas.openxmlformats.org/officeDocument/2006/relationships/image" Target="../media/image22.e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19.wmf"/><Relationship Id="rId10" Type="http://schemas.openxmlformats.org/officeDocument/2006/relationships/image" Target="../media/image2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Accelerator-based neutrino physics: past, present and future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Innovation, the first neutrino beam: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21"/>
            <a:ext cx="9144000" cy="617217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Increase neutrino flux by order of magnitude:</a:t>
            </a:r>
          </a:p>
          <a:p>
            <a:pPr lvl="1"/>
            <a:r>
              <a:rPr lang="en-US" dirty="0" smtClean="0"/>
              <a:t>Focus π/K produced in proton-target interaction:</a:t>
            </a:r>
          </a:p>
          <a:p>
            <a:pPr lvl="2"/>
            <a:r>
              <a:rPr lang="en-US" dirty="0" smtClean="0"/>
              <a:t>Ideally point to parallel;</a:t>
            </a:r>
          </a:p>
          <a:p>
            <a:pPr lvl="3"/>
            <a:r>
              <a:rPr lang="en-US" dirty="0" smtClean="0"/>
              <a:t>Requires </a:t>
            </a:r>
            <a:r>
              <a:rPr lang="en-US" dirty="0" err="1" smtClean="0"/>
              <a:t>toroidal</a:t>
            </a:r>
            <a:r>
              <a:rPr lang="en-US" dirty="0" smtClean="0"/>
              <a:t> magnetic field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Requires:</a:t>
            </a:r>
          </a:p>
          <a:p>
            <a:pPr lvl="1"/>
            <a:r>
              <a:rPr lang="en-US" dirty="0" smtClean="0"/>
              <a:t>Extracted, pulsed proton 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 descr="princi1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69" y="2386713"/>
            <a:ext cx="8561390" cy="339031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44625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025" y="3524380"/>
            <a:ext cx="2255931" cy="331589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Innovation, the first magnetic horn: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3628" y="1003485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Simon van der Meer</a:t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CERN, 1961</a:t>
            </a: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9" name="Content Placeholder 8" descr="van-der-Meer-horn_edited-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2" b="6092"/>
          <a:stretch>
            <a:fillRect/>
          </a:stretch>
        </p:blipFill>
        <p:spPr>
          <a:xfrm>
            <a:off x="53163" y="1643247"/>
            <a:ext cx="4468377" cy="437005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058513" y="1003485"/>
            <a:ext cx="4041775" cy="63976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n-US" dirty="0" smtClean="0"/>
              <a:t>Confirmation:</a:t>
            </a:r>
            <a:br>
              <a:rPr lang="en-US" dirty="0" smtClean="0"/>
            </a:br>
            <a:r>
              <a:rPr lang="en-US" i="1" dirty="0" err="1" smtClean="0">
                <a:solidFill>
                  <a:srgbClr val="FF0000"/>
                </a:solidFill>
              </a:rPr>
              <a:t>muon</a:t>
            </a:r>
            <a:r>
              <a:rPr lang="en-US" i="1" dirty="0" smtClean="0">
                <a:solidFill>
                  <a:srgbClr val="FF0000"/>
                </a:solidFill>
              </a:rPr>
              <a:t>-/electron</a:t>
            </a:r>
            <a:r>
              <a:rPr lang="en-US" dirty="0" smtClean="0">
                <a:solidFill>
                  <a:srgbClr val="FF0000"/>
                </a:solidFill>
              </a:rPr>
              <a:t>-neutrino</a:t>
            </a:r>
            <a:r>
              <a:rPr lang="en-US" i="1" dirty="0" smtClean="0">
                <a:solidFill>
                  <a:srgbClr val="FF0000"/>
                </a:solidFill>
              </a:rPr>
              <a:t> universality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4"/>
          </p:nvPr>
        </p:nvSpPr>
        <p:spPr>
          <a:xfrm>
            <a:off x="4645025" y="1641996"/>
            <a:ext cx="4491009" cy="5216004"/>
          </a:xfrm>
        </p:spPr>
        <p:txBody>
          <a:bodyPr/>
          <a:lstStyle/>
          <a:p>
            <a:r>
              <a:rPr lang="en-US" dirty="0" smtClean="0"/>
              <a:t>Further innovation:</a:t>
            </a:r>
          </a:p>
          <a:p>
            <a:pPr lvl="1"/>
            <a:r>
              <a:rPr lang="en-US" dirty="0" smtClean="0"/>
              <a:t>The bubble chamber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0956" y="3545307"/>
            <a:ext cx="2212139" cy="328906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5024" y="2467286"/>
            <a:ext cx="4463479" cy="199760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3" name="Picture 2" descr="6205698f.jpe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34" r="28179"/>
          <a:stretch/>
        </p:blipFill>
        <p:spPr>
          <a:xfrm>
            <a:off x="2850347" y="4320513"/>
            <a:ext cx="1524225" cy="245745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cxnSp>
        <p:nvCxnSpPr>
          <p:cNvPr id="14" name="Straight Connector 13"/>
          <p:cNvCxnSpPr/>
          <p:nvPr/>
        </p:nvCxnSpPr>
        <p:spPr>
          <a:xfrm flipV="1">
            <a:off x="4582223" y="754543"/>
            <a:ext cx="0" cy="6090343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63" y="6139128"/>
            <a:ext cx="2910258" cy="56497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36290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5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argamelle-pho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68" y="3782084"/>
            <a:ext cx="2188018" cy="300727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Discovery of neutral currents: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750798"/>
            <a:ext cx="4064000" cy="343273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Development …</a:t>
            </a:r>
            <a:br>
              <a:rPr lang="en-US" dirty="0" smtClean="0"/>
            </a:br>
            <a:r>
              <a:rPr lang="en-US" dirty="0" smtClean="0"/>
              <a:t>of beam and detector:</a:t>
            </a:r>
          </a:p>
          <a:p>
            <a:pPr lvl="1"/>
            <a:r>
              <a:rPr lang="en-US" dirty="0" smtClean="0"/>
              <a:t>Improved horn:</a:t>
            </a:r>
          </a:p>
          <a:p>
            <a:pPr lvl="2"/>
            <a:r>
              <a:rPr lang="en-US" dirty="0" smtClean="0"/>
              <a:t>Parabolic; with neck and downstream </a:t>
            </a:r>
            <a:r>
              <a:rPr lang="en-US" dirty="0" err="1" smtClean="0"/>
              <a:t>toroids</a:t>
            </a:r>
            <a:endParaRPr lang="en-US" dirty="0"/>
          </a:p>
          <a:p>
            <a:pPr lvl="1"/>
            <a:r>
              <a:rPr lang="en-US" dirty="0" smtClean="0"/>
              <a:t>Improved detector:</a:t>
            </a:r>
          </a:p>
          <a:p>
            <a:pPr lvl="2"/>
            <a:r>
              <a:rPr lang="en-US" dirty="0" err="1" smtClean="0"/>
              <a:t>Gargamelle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 descr="Gargamell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4" y="4635145"/>
            <a:ext cx="3290794" cy="215421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8" name="Picture 7" descr="n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881" y="4730286"/>
            <a:ext cx="3234764" cy="2090359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mpd="sng">
            <a:solidFill>
              <a:srgbClr val="FF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4824" y="713444"/>
            <a:ext cx="4686264" cy="36082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78445" y="4293715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1971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993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Neutrino beams: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 descr="Beam-experimen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33" y="750797"/>
            <a:ext cx="7904296" cy="5966025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664733" y="1311134"/>
            <a:ext cx="7867707" cy="212866"/>
          </a:xfrm>
          <a:prstGeom prst="rect">
            <a:avLst/>
          </a:prstGeom>
          <a:solidFill>
            <a:schemeClr val="bg1">
              <a:lumMod val="75000"/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2890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S.E. Kopp; Phys. Rep. 439 (2007) 101</a:t>
            </a:r>
            <a:endParaRPr lang="en-US" sz="1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961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Neutrino &amp; the Standard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-69120" y="1086664"/>
            <a:ext cx="9268213" cy="3827260"/>
            <a:chOff x="-69120" y="1086664"/>
            <a:chExt cx="9268213" cy="3827260"/>
          </a:xfrm>
        </p:grpSpPr>
        <p:grpSp>
          <p:nvGrpSpPr>
            <p:cNvPr id="42" name="Group 41"/>
            <p:cNvGrpSpPr/>
            <p:nvPr/>
          </p:nvGrpSpPr>
          <p:grpSpPr>
            <a:xfrm>
              <a:off x="-69120" y="3240000"/>
              <a:ext cx="9268213" cy="385537"/>
              <a:chOff x="-69120" y="3240000"/>
              <a:chExt cx="9268213" cy="385537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165100" y="3240000"/>
                <a:ext cx="8912225" cy="146880"/>
                <a:chOff x="165100" y="3240000"/>
                <a:chExt cx="8912225" cy="146880"/>
              </a:xfrm>
            </p:grpSpPr>
            <p:cxnSp>
              <p:nvCxnSpPr>
                <p:cNvPr id="5" name="Straight Arrow Connector 4"/>
                <p:cNvCxnSpPr/>
                <p:nvPr/>
              </p:nvCxnSpPr>
              <p:spPr>
                <a:xfrm>
                  <a:off x="165100" y="3240000"/>
                  <a:ext cx="8912225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" name="Group 27"/>
                <p:cNvGrpSpPr/>
                <p:nvPr/>
              </p:nvGrpSpPr>
              <p:grpSpPr>
                <a:xfrm>
                  <a:off x="207352" y="3248640"/>
                  <a:ext cx="8717417" cy="138240"/>
                  <a:chOff x="252941" y="3212976"/>
                  <a:chExt cx="5742856" cy="138240"/>
                </a:xfrm>
              </p:grpSpPr>
              <p:cxnSp>
                <p:nvCxnSpPr>
                  <p:cNvPr id="7" name="Straight Connector 6"/>
                  <p:cNvCxnSpPr/>
                  <p:nvPr/>
                </p:nvCxnSpPr>
                <p:spPr>
                  <a:xfrm>
                    <a:off x="252941" y="3212976"/>
                    <a:ext cx="0" cy="138240"/>
                  </a:xfrm>
                  <a:prstGeom prst="line">
                    <a:avLst/>
                  </a:prstGeom>
                  <a:ln w="12700" cmpd="sng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/>
                  <p:cNvCxnSpPr/>
                  <p:nvPr/>
                </p:nvCxnSpPr>
                <p:spPr>
                  <a:xfrm>
                    <a:off x="971276" y="3212976"/>
                    <a:ext cx="0" cy="138240"/>
                  </a:xfrm>
                  <a:prstGeom prst="line">
                    <a:avLst/>
                  </a:prstGeom>
                  <a:ln w="12700" cmpd="sng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/>
                  <p:cNvCxnSpPr/>
                  <p:nvPr/>
                </p:nvCxnSpPr>
                <p:spPr>
                  <a:xfrm>
                    <a:off x="1689611" y="3212976"/>
                    <a:ext cx="0" cy="138240"/>
                  </a:xfrm>
                  <a:prstGeom prst="line">
                    <a:avLst/>
                  </a:prstGeom>
                  <a:ln w="12700" cmpd="sng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2406578" y="3212976"/>
                    <a:ext cx="0" cy="138240"/>
                  </a:xfrm>
                  <a:prstGeom prst="line">
                    <a:avLst/>
                  </a:prstGeom>
                  <a:ln w="12700" cmpd="sng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3124369" y="3212976"/>
                    <a:ext cx="0" cy="138240"/>
                  </a:xfrm>
                  <a:prstGeom prst="line">
                    <a:avLst/>
                  </a:prstGeom>
                  <a:ln w="12700" cmpd="sng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3842704" y="3212976"/>
                    <a:ext cx="0" cy="138240"/>
                  </a:xfrm>
                  <a:prstGeom prst="line">
                    <a:avLst/>
                  </a:prstGeom>
                  <a:ln w="12700" cmpd="sng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>
                    <a:off x="4561039" y="3212976"/>
                    <a:ext cx="0" cy="138240"/>
                  </a:xfrm>
                  <a:prstGeom prst="line">
                    <a:avLst/>
                  </a:prstGeom>
                  <a:ln w="12700" cmpd="sng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5278006" y="3212976"/>
                    <a:ext cx="0" cy="138240"/>
                  </a:xfrm>
                  <a:prstGeom prst="line">
                    <a:avLst/>
                  </a:prstGeom>
                  <a:ln w="12700" cmpd="sng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5995797" y="3212976"/>
                    <a:ext cx="0" cy="138240"/>
                  </a:xfrm>
                  <a:prstGeom prst="line">
                    <a:avLst/>
                  </a:prstGeom>
                  <a:ln w="12700" cmpd="sng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2" name="TextBox 31"/>
              <p:cNvSpPr txBox="1"/>
              <p:nvPr/>
            </p:nvSpPr>
            <p:spPr>
              <a:xfrm>
                <a:off x="-69120" y="3317760"/>
                <a:ext cx="548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</a:rPr>
                  <a:t>1950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023431" y="3317760"/>
                <a:ext cx="548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1960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113833" y="3317760"/>
                <a:ext cx="548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1970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196674" y="3317760"/>
                <a:ext cx="548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1980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91737" y="3317760"/>
                <a:ext cx="548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1990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382139" y="3317760"/>
                <a:ext cx="548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2000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461752" y="3317760"/>
                <a:ext cx="548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2010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560868" y="3317760"/>
                <a:ext cx="548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2020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8650445" y="3317760"/>
                <a:ext cx="548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2030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250495" y="2315520"/>
              <a:ext cx="103559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BNL</a:t>
              </a:r>
            </a:p>
            <a:p>
              <a:pPr algn="ctr"/>
              <a:r>
                <a:rPr lang="en-US" sz="1200" i="1" dirty="0" smtClean="0">
                  <a:solidFill>
                    <a:schemeClr val="bg1"/>
                  </a:solidFill>
                </a:rPr>
                <a:t>first neutrino</a:t>
              </a:r>
              <a:br>
                <a:rPr lang="en-US" sz="1200" i="1" dirty="0" smtClean="0">
                  <a:solidFill>
                    <a:schemeClr val="bg1"/>
                  </a:solidFill>
                </a:rPr>
              </a:br>
              <a:r>
                <a:rPr lang="en-US" sz="1200" dirty="0" smtClean="0">
                  <a:solidFill>
                    <a:schemeClr val="bg1">
                      <a:lumMod val="65000"/>
                    </a:schemeClr>
                  </a:solidFill>
                </a:rPr>
                <a:t>“beam”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1140435" y="2825280"/>
              <a:ext cx="0" cy="414720"/>
            </a:xfrm>
            <a:prstGeom prst="straightConnector1">
              <a:avLst/>
            </a:prstGeom>
            <a:ln w="12700" cmpd="sng"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-51840" y="1086664"/>
              <a:ext cx="184372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CERN</a:t>
              </a:r>
            </a:p>
            <a:p>
              <a:pPr algn="ctr"/>
              <a:r>
                <a:rPr lang="en-US" sz="1200" i="1" dirty="0" smtClean="0">
                  <a:solidFill>
                    <a:schemeClr val="bg1"/>
                  </a:solidFill>
                </a:rPr>
                <a:t>Horn and bubble chamber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First neutrino beam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>
              <a:off x="1459759" y="1825328"/>
              <a:ext cx="0" cy="1414672"/>
            </a:xfrm>
            <a:prstGeom prst="straightConnector1">
              <a:avLst/>
            </a:prstGeom>
            <a:ln w="12700" cmpd="sng">
              <a:solidFill>
                <a:srgbClr val="FFFF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85487" y="3897661"/>
              <a:ext cx="13131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>
                  <a:solidFill>
                    <a:srgbClr val="00FFFF"/>
                  </a:solidFill>
                  <a:latin typeface="Symbol"/>
                </a:rPr>
                <a:t>n</a:t>
              </a:r>
              <a:r>
                <a:rPr lang="en-US" b="1" baseline="-25000" dirty="0" smtClean="0">
                  <a:solidFill>
                    <a:srgbClr val="00FFFF"/>
                  </a:solidFill>
                </a:rPr>
                <a:t>e</a:t>
              </a:r>
              <a:r>
                <a:rPr lang="en-US" b="1" dirty="0" smtClean="0">
                  <a:solidFill>
                    <a:srgbClr val="00FFFF"/>
                  </a:solidFill>
                </a:rPr>
                <a:t>/</a:t>
              </a:r>
              <a:r>
                <a:rPr lang="en-US" b="1" dirty="0" smtClean="0">
                  <a:solidFill>
                    <a:srgbClr val="00FFFF"/>
                  </a:solidFill>
                  <a:latin typeface="Symbol"/>
                </a:rPr>
                <a:t>n</a:t>
              </a:r>
              <a:r>
                <a:rPr lang="en-US" b="1" baseline="-25000" dirty="0" smtClean="0">
                  <a:solidFill>
                    <a:srgbClr val="00FFFF"/>
                  </a:solidFill>
                  <a:latin typeface="Symbol"/>
                </a:rPr>
                <a:t>m</a:t>
              </a:r>
            </a:p>
            <a:p>
              <a:pPr algn="r"/>
              <a:r>
                <a:rPr lang="en-US" b="1" dirty="0" smtClean="0">
                  <a:solidFill>
                    <a:srgbClr val="00FFFF"/>
                  </a:solidFill>
                </a:rPr>
                <a:t>universality</a:t>
              </a:r>
              <a:endParaRPr lang="en-US" b="1" dirty="0">
                <a:solidFill>
                  <a:srgbClr val="00FFFF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541389" y="3990594"/>
              <a:ext cx="10951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 smtClean="0">
                  <a:solidFill>
                    <a:srgbClr val="00FFFF"/>
                  </a:solidFill>
                </a:rPr>
                <a:t>Neutral</a:t>
              </a:r>
            </a:p>
            <a:p>
              <a:pPr algn="r"/>
              <a:r>
                <a:rPr lang="en-US" b="1" dirty="0" smtClean="0">
                  <a:solidFill>
                    <a:srgbClr val="00FFFF"/>
                  </a:solidFill>
                </a:rPr>
                <a:t>Current</a:t>
              </a:r>
              <a:br>
                <a:rPr lang="en-US" b="1" dirty="0" smtClean="0">
                  <a:solidFill>
                    <a:srgbClr val="00FFFF"/>
                  </a:solidFill>
                </a:rPr>
              </a:br>
              <a:r>
                <a:rPr lang="en-US" b="1" dirty="0" smtClean="0">
                  <a:solidFill>
                    <a:srgbClr val="00FFFF"/>
                  </a:solidFill>
                </a:rPr>
                <a:t>discovery</a:t>
              </a:r>
              <a:endParaRPr lang="en-US" b="1" dirty="0">
                <a:solidFill>
                  <a:srgbClr val="00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572079" y="2601678"/>
              <a:ext cx="16178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CERN</a:t>
              </a:r>
            </a:p>
            <a:p>
              <a:pPr algn="ctr"/>
              <a:r>
                <a:rPr lang="en-US" sz="1200" i="1" dirty="0" smtClean="0">
                  <a:solidFill>
                    <a:schemeClr val="bg1"/>
                  </a:solidFill>
                </a:rPr>
                <a:t>Horn #2 &amp; </a:t>
              </a:r>
              <a:r>
                <a:rPr lang="en-US" sz="1200" i="1" dirty="0" err="1" smtClean="0">
                  <a:solidFill>
                    <a:schemeClr val="bg1"/>
                  </a:solidFill>
                </a:rPr>
                <a:t>Gargamelle</a:t>
              </a:r>
              <a:endParaRPr lang="en-US" sz="1200" i="1" dirty="0" smtClean="0">
                <a:solidFill>
                  <a:schemeClr val="bg1"/>
                </a:solidFill>
              </a:endParaRP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 flipV="1">
              <a:off x="2576081" y="3257280"/>
              <a:ext cx="0" cy="819714"/>
            </a:xfrm>
            <a:prstGeom prst="straightConnector1">
              <a:avLst/>
            </a:prstGeom>
            <a:ln w="12700" cmpd="sng">
              <a:solidFill>
                <a:srgbClr val="00FF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852360" y="1546352"/>
              <a:ext cx="267583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CERN</a:t>
              </a:r>
            </a:p>
            <a:p>
              <a:pPr algn="ctr"/>
              <a:r>
                <a:rPr lang="en-US" sz="1200" i="1" dirty="0" err="1" smtClean="0">
                  <a:solidFill>
                    <a:schemeClr val="bg1"/>
                  </a:solidFill>
                </a:rPr>
                <a:t>Gargamelle</a:t>
              </a:r>
              <a:r>
                <a:rPr lang="en-US" sz="1200" i="1" dirty="0" smtClean="0">
                  <a:solidFill>
                    <a:schemeClr val="bg1"/>
                  </a:solidFill>
                </a:rPr>
                <a:t>, Aachen/</a:t>
              </a:r>
              <a:r>
                <a:rPr lang="en-US" sz="1200" i="1" dirty="0" err="1" smtClean="0">
                  <a:solidFill>
                    <a:schemeClr val="bg1"/>
                  </a:solidFill>
                </a:rPr>
                <a:t>Padova</a:t>
              </a:r>
              <a:r>
                <a:rPr lang="en-US" sz="1200" i="1" dirty="0" smtClean="0">
                  <a:solidFill>
                    <a:schemeClr val="bg1"/>
                  </a:solidFill>
                </a:rPr>
                <a:t>, CDHS, </a:t>
              </a:r>
              <a:br>
                <a:rPr lang="en-US" sz="1200" i="1" dirty="0" smtClean="0">
                  <a:solidFill>
                    <a:schemeClr val="bg1"/>
                  </a:solidFill>
                </a:rPr>
              </a:br>
              <a:r>
                <a:rPr lang="en-US" sz="1200" i="1" dirty="0" smtClean="0">
                  <a:solidFill>
                    <a:schemeClr val="bg1"/>
                  </a:solidFill>
                </a:rPr>
                <a:t>CHARM, BEBC, CCFR, NOMAD, CHORUS</a:t>
              </a:r>
            </a:p>
          </p:txBody>
        </p:sp>
        <p:sp>
          <p:nvSpPr>
            <p:cNvPr id="57" name="Left Brace 56"/>
            <p:cNvSpPr/>
            <p:nvPr/>
          </p:nvSpPr>
          <p:spPr>
            <a:xfrm rot="5400000">
              <a:off x="4101908" y="2107515"/>
              <a:ext cx="182684" cy="1929254"/>
            </a:xfrm>
            <a:prstGeom prst="leftBrace">
              <a:avLst>
                <a:gd name="adj1" fmla="val 77620"/>
                <a:gd name="adj2" fmla="val 50896"/>
              </a:avLst>
            </a:prstGeom>
            <a:ln w="1905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411956" y="2255664"/>
              <a:ext cx="221739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BNL/FNAL</a:t>
              </a:r>
            </a:p>
            <a:p>
              <a:pPr algn="ctr"/>
              <a:r>
                <a:rPr lang="en-US" sz="1200" i="1" dirty="0" smtClean="0">
                  <a:solidFill>
                    <a:schemeClr val="bg1"/>
                  </a:solidFill>
                </a:rPr>
                <a:t>CITF, HPWF, 7’ BC, 15’ BC, E605, </a:t>
              </a:r>
              <a:br>
                <a:rPr lang="en-US" sz="1200" i="1" dirty="0" smtClean="0">
                  <a:solidFill>
                    <a:schemeClr val="bg1"/>
                  </a:solidFill>
                </a:rPr>
              </a:br>
              <a:r>
                <a:rPr lang="en-US" sz="1200" i="1" dirty="0" smtClean="0">
                  <a:solidFill>
                    <a:schemeClr val="bg1"/>
                  </a:solidFill>
                </a:rPr>
                <a:t>E613, E734, E776, </a:t>
              </a:r>
              <a:r>
                <a:rPr lang="en-US" sz="1200" i="1" dirty="0" err="1" smtClean="0">
                  <a:solidFill>
                    <a:schemeClr val="bg1"/>
                  </a:solidFill>
                </a:rPr>
                <a:t>NuTEV</a:t>
              </a:r>
              <a:endParaRPr lang="en-US" sz="1200" i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794160" y="1207204"/>
              <a:ext cx="87794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IHEP</a:t>
              </a:r>
            </a:p>
            <a:p>
              <a:pPr algn="ctr"/>
              <a:r>
                <a:rPr lang="en-US" sz="1200" i="1" dirty="0" smtClean="0">
                  <a:solidFill>
                    <a:schemeClr val="bg1"/>
                  </a:solidFill>
                </a:rPr>
                <a:t>SKAT, JINR</a:t>
              </a:r>
            </a:p>
          </p:txBody>
        </p:sp>
        <p:sp>
          <p:nvSpPr>
            <p:cNvPr id="60" name="Left Brace 59"/>
            <p:cNvSpPr/>
            <p:nvPr/>
          </p:nvSpPr>
          <p:spPr>
            <a:xfrm rot="16200000">
              <a:off x="3841333" y="2470689"/>
              <a:ext cx="182684" cy="2450404"/>
            </a:xfrm>
            <a:prstGeom prst="leftBrace">
              <a:avLst>
                <a:gd name="adj1" fmla="val 77620"/>
                <a:gd name="adj2" fmla="val 50896"/>
              </a:avLst>
            </a:prstGeom>
            <a:ln w="19050" cmpd="sng">
              <a:solidFill>
                <a:srgbClr val="00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924436" y="3700833"/>
              <a:ext cx="20638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FFFF"/>
                  </a:solidFill>
                </a:rPr>
                <a:t>Development of</a:t>
              </a:r>
              <a:br>
                <a:rPr lang="en-US" b="1" dirty="0" smtClean="0">
                  <a:solidFill>
                    <a:srgbClr val="00FFFF"/>
                  </a:solidFill>
                </a:rPr>
              </a:br>
              <a:r>
                <a:rPr lang="en-US" b="1" dirty="0" smtClean="0">
                  <a:solidFill>
                    <a:srgbClr val="00FFFF"/>
                  </a:solidFill>
                </a:rPr>
                <a:t>E/w SM, QPM, QCD</a:t>
              </a:r>
              <a:endParaRPr lang="en-US" b="1" dirty="0">
                <a:solidFill>
                  <a:srgbClr val="00FFFF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1248" y="3385172"/>
              <a:ext cx="10951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 smtClean="0">
                  <a:solidFill>
                    <a:srgbClr val="00FFFF"/>
                  </a:solidFill>
                  <a:latin typeface="Symbol"/>
                </a:rPr>
                <a:t>n</a:t>
              </a:r>
              <a:r>
                <a:rPr lang="en-US" b="1" baseline="-25000" dirty="0" smtClean="0">
                  <a:solidFill>
                    <a:srgbClr val="00FFFF"/>
                  </a:solidFill>
                  <a:latin typeface="Symbol"/>
                </a:rPr>
                <a:t>m</a:t>
              </a:r>
            </a:p>
            <a:p>
              <a:pPr algn="r"/>
              <a:r>
                <a:rPr lang="en-US" b="1" dirty="0" smtClean="0">
                  <a:solidFill>
                    <a:srgbClr val="00FFFF"/>
                  </a:solidFill>
                </a:rPr>
                <a:t>discovery</a:t>
              </a:r>
              <a:endParaRPr lang="en-US" b="1" dirty="0">
                <a:solidFill>
                  <a:srgbClr val="00FFFF"/>
                </a:solidFill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1140435" y="3248248"/>
              <a:ext cx="0" cy="388868"/>
            </a:xfrm>
            <a:prstGeom prst="straightConnector1">
              <a:avLst/>
            </a:prstGeom>
            <a:ln w="12700" cmpd="sng">
              <a:solidFill>
                <a:srgbClr val="00FF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1586804" y="3259104"/>
              <a:ext cx="0" cy="819714"/>
            </a:xfrm>
            <a:prstGeom prst="straightConnector1">
              <a:avLst/>
            </a:prstGeom>
            <a:ln w="12700" cmpd="sng">
              <a:solidFill>
                <a:srgbClr val="00FF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4193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Oscillations</a:t>
            </a:r>
            <a:br>
              <a:rPr lang="en-US" dirty="0" smtClean="0"/>
            </a:br>
            <a:r>
              <a:rPr lang="en-US" sz="2800" dirty="0" smtClean="0"/>
              <a:t>(the present generation)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Accelerator-based neutrino physics: past, present and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89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175" y="292224"/>
            <a:ext cx="2149475" cy="335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6349"/>
            <a:ext cx="2211387" cy="336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649538" y="273174"/>
            <a:ext cx="3843337" cy="3354387"/>
            <a:chOff x="1677" y="570"/>
            <a:chExt cx="2421" cy="2113"/>
          </a:xfrm>
        </p:grpSpPr>
        <p:sp>
          <p:nvSpPr>
            <p:cNvPr id="5" name="AutoShape 18"/>
            <p:cNvSpPr>
              <a:spLocks noChangeArrowheads="1"/>
            </p:cNvSpPr>
            <p:nvPr/>
          </p:nvSpPr>
          <p:spPr bwMode="auto">
            <a:xfrm rot="-5400000">
              <a:off x="1232" y="1015"/>
              <a:ext cx="2108" cy="1218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" name="AutoShape 19"/>
            <p:cNvSpPr>
              <a:spLocks noChangeArrowheads="1"/>
            </p:cNvSpPr>
            <p:nvPr/>
          </p:nvSpPr>
          <p:spPr bwMode="auto">
            <a:xfrm rot="5400000" flipH="1">
              <a:off x="2435" y="1020"/>
              <a:ext cx="2108" cy="1218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6238" y="1334883"/>
            <a:ext cx="5297260" cy="1884941"/>
          </a:xfrm>
          <a:prstGeom prst="rect">
            <a:avLst/>
          </a:prstGeom>
          <a:ln w="28575" cmpd="sng">
            <a:solidFill>
              <a:srgbClr val="FFFF00"/>
            </a:solidFill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894" y="3789040"/>
            <a:ext cx="3402211" cy="2921612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4208" y="4437112"/>
            <a:ext cx="2540982" cy="196900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444208" y="4437112"/>
            <a:ext cx="972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Steriles</a:t>
            </a:r>
            <a:endParaRPr lang="en-US" sz="2000" b="1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024" y="4574799"/>
            <a:ext cx="2483768" cy="1734521"/>
          </a:xfrm>
          <a:prstGeom prst="rect">
            <a:avLst/>
          </a:prstGeom>
          <a:ln w="28575" cmpd="sng">
            <a:solidFill>
              <a:srgbClr val="FFFF00"/>
            </a:solidFill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9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6" y="292526"/>
            <a:ext cx="8986677" cy="4855302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6" t="40292" r="1194" b="25915"/>
          <a:stretch/>
        </p:blipFill>
        <p:spPr bwMode="auto">
          <a:xfrm>
            <a:off x="87777" y="5408695"/>
            <a:ext cx="8986677" cy="1107108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351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Solar: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36512" y="-27384"/>
            <a:ext cx="2942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G. D. </a:t>
            </a:r>
            <a:r>
              <a:rPr lang="en-US" sz="2000" b="1" dirty="0" err="1" smtClean="0">
                <a:solidFill>
                  <a:schemeClr val="bg1"/>
                </a:solidFill>
              </a:rPr>
              <a:t>Orebi</a:t>
            </a:r>
            <a:r>
              <a:rPr lang="en-US" sz="2000" b="1" dirty="0" smtClean="0">
                <a:solidFill>
                  <a:schemeClr val="bg1"/>
                </a:solidFill>
              </a:rPr>
              <a:t> Gann; NNN’14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576" r="4176" b="3187"/>
          <a:stretch/>
        </p:blipFill>
        <p:spPr>
          <a:xfrm>
            <a:off x="149403" y="466788"/>
            <a:ext cx="6331043" cy="629598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596916" y="6054884"/>
            <a:ext cx="17370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Symbol"/>
              </a:rPr>
              <a:t>n</a:t>
            </a:r>
            <a:r>
              <a:rPr lang="en-US" sz="2000" b="1" baseline="-25000" dirty="0" smtClean="0">
                <a:solidFill>
                  <a:schemeClr val="bg1"/>
                </a:solidFill>
              </a:rPr>
              <a:t>e</a:t>
            </a:r>
            <a:r>
              <a:rPr lang="en-US" sz="2000" b="1" dirty="0" smtClean="0">
                <a:solidFill>
                  <a:schemeClr val="bg1"/>
                </a:solidFill>
              </a:rPr>
              <a:t/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en-US" sz="2000" b="1" dirty="0" smtClean="0">
                <a:solidFill>
                  <a:schemeClr val="bg1"/>
                </a:solidFill>
              </a:rPr>
              <a:t>disappearance</a:t>
            </a:r>
            <a:endParaRPr lang="en-US" sz="2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49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Reactor: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670170"/>
            <a:ext cx="8053908" cy="606082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-36512" y="-27384"/>
            <a:ext cx="2696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M. </a:t>
            </a:r>
            <a:r>
              <a:rPr lang="en-US" sz="2000" b="1" dirty="0" err="1" smtClean="0">
                <a:solidFill>
                  <a:schemeClr val="bg1"/>
                </a:solidFill>
              </a:rPr>
              <a:t>G</a:t>
            </a:r>
            <a:r>
              <a:rPr lang="en-US" b="1" dirty="0" err="1" smtClean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ö</a:t>
            </a:r>
            <a:r>
              <a:rPr lang="en-US" sz="2000" b="1" dirty="0" err="1" smtClean="0">
                <a:solidFill>
                  <a:schemeClr val="bg1"/>
                </a:solidFill>
              </a:rPr>
              <a:t>ger</a:t>
            </a:r>
            <a:r>
              <a:rPr lang="en-US" sz="2000" b="1" dirty="0">
                <a:solidFill>
                  <a:schemeClr val="bg1"/>
                </a:solidFill>
              </a:rPr>
              <a:t>-</a:t>
            </a:r>
            <a:r>
              <a:rPr lang="en-US" sz="2000" b="1" dirty="0" smtClean="0">
                <a:solidFill>
                  <a:schemeClr val="bg1"/>
                </a:solidFill>
              </a:rPr>
              <a:t>Neff; NNN’14</a:t>
            </a:r>
          </a:p>
        </p:txBody>
      </p:sp>
    </p:spTree>
    <p:extLst>
      <p:ext uri="{BB962C8B-B14F-4D97-AF65-F5344CB8AC3E}">
        <p14:creationId xmlns:p14="http://schemas.microsoft.com/office/powerpoint/2010/main" val="2073663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Content Placeholder 417"/>
          <p:cNvSpPr>
            <a:spLocks noGrp="1"/>
          </p:cNvSpPr>
          <p:nvPr>
            <p:ph idx="1"/>
          </p:nvPr>
        </p:nvSpPr>
        <p:spPr>
          <a:xfrm>
            <a:off x="5876290" y="0"/>
            <a:ext cx="3267709" cy="6858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Fundamental</a:t>
            </a:r>
          </a:p>
          <a:p>
            <a:pPr lvl="1"/>
            <a:r>
              <a:rPr lang="en-US" dirty="0" smtClean="0"/>
              <a:t>Particles &amp;</a:t>
            </a:r>
            <a:br>
              <a:rPr lang="en-US" dirty="0" smtClean="0"/>
            </a:br>
            <a:r>
              <a:rPr lang="en-US" dirty="0" smtClean="0"/>
              <a:t>forces</a:t>
            </a:r>
          </a:p>
          <a:p>
            <a:r>
              <a:rPr lang="en-US" dirty="0" smtClean="0"/>
              <a:t>Understanding:</a:t>
            </a:r>
          </a:p>
          <a:p>
            <a:pPr lvl="1"/>
            <a:r>
              <a:rPr lang="en-US" dirty="0" smtClean="0"/>
              <a:t>Symmetries</a:t>
            </a:r>
          </a:p>
          <a:p>
            <a:pPr lvl="1"/>
            <a:r>
              <a:rPr lang="en-US" dirty="0" smtClean="0"/>
              <a:t>Conservation laws</a:t>
            </a:r>
          </a:p>
          <a:p>
            <a:pPr lvl="1"/>
            <a:r>
              <a:rPr lang="en-US" dirty="0" smtClean="0"/>
              <a:t>Dynamics</a:t>
            </a:r>
          </a:p>
          <a:p>
            <a:endParaRPr lang="en-US" dirty="0"/>
          </a:p>
          <a:p>
            <a:r>
              <a:rPr lang="en-US" dirty="0" smtClean="0"/>
              <a:t>And yet: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neutrino seems to be the exception that proves the rule!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314" name="Group 3"/>
          <p:cNvGrpSpPr>
            <a:grpSpLocks/>
          </p:cNvGrpSpPr>
          <p:nvPr/>
        </p:nvGrpSpPr>
        <p:grpSpPr bwMode="auto">
          <a:xfrm>
            <a:off x="251520" y="212855"/>
            <a:ext cx="5658626" cy="6568015"/>
            <a:chOff x="1008" y="624"/>
            <a:chExt cx="3049" cy="3539"/>
          </a:xfrm>
        </p:grpSpPr>
        <p:grpSp>
          <p:nvGrpSpPr>
            <p:cNvPr id="315" name="Group 4"/>
            <p:cNvGrpSpPr>
              <a:grpSpLocks/>
            </p:cNvGrpSpPr>
            <p:nvPr/>
          </p:nvGrpSpPr>
          <p:grpSpPr bwMode="auto">
            <a:xfrm>
              <a:off x="1008" y="624"/>
              <a:ext cx="3049" cy="3539"/>
              <a:chOff x="1008" y="624"/>
              <a:chExt cx="3049" cy="3539"/>
            </a:xfrm>
          </p:grpSpPr>
          <p:grpSp>
            <p:nvGrpSpPr>
              <p:cNvPr id="331" name="Group 5"/>
              <p:cNvGrpSpPr>
                <a:grpSpLocks/>
              </p:cNvGrpSpPr>
              <p:nvPr/>
            </p:nvGrpSpPr>
            <p:grpSpPr bwMode="auto">
              <a:xfrm>
                <a:off x="3072" y="3168"/>
                <a:ext cx="985" cy="995"/>
                <a:chOff x="3072" y="3168"/>
                <a:chExt cx="985" cy="995"/>
              </a:xfrm>
            </p:grpSpPr>
            <p:sp>
              <p:nvSpPr>
                <p:cNvPr id="415" name="Rectangle 6"/>
                <p:cNvSpPr>
                  <a:spLocks noChangeArrowheads="1"/>
                </p:cNvSpPr>
                <p:nvPr/>
              </p:nvSpPr>
              <p:spPr bwMode="auto">
                <a:xfrm>
                  <a:off x="3072" y="3168"/>
                  <a:ext cx="985" cy="995"/>
                </a:xfrm>
                <a:prstGeom prst="rect">
                  <a:avLst/>
                </a:prstGeom>
                <a:solidFill>
                  <a:srgbClr val="64ACE2">
                    <a:alpha val="50000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endParaRPr>
                </a:p>
              </p:txBody>
            </p:sp>
            <p:sp>
              <p:nvSpPr>
                <p:cNvPr id="416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168" y="3264"/>
                  <a:ext cx="771" cy="6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91919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uLnTx/>
                      <a:uFillTx/>
                    </a:rPr>
                    <a:t>Higgs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91919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uLnTx/>
                      <a:uFillTx/>
                    </a:rPr>
                    <a:t>Boson</a:t>
                  </a:r>
                  <a:endPara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endParaRPr>
                </a:p>
              </p:txBody>
            </p:sp>
          </p:grpSp>
          <p:grpSp>
            <p:nvGrpSpPr>
              <p:cNvPr id="332" name="Group 8"/>
              <p:cNvGrpSpPr>
                <a:grpSpLocks/>
              </p:cNvGrpSpPr>
              <p:nvPr/>
            </p:nvGrpSpPr>
            <p:grpSpPr bwMode="auto">
              <a:xfrm>
                <a:off x="3072" y="3168"/>
                <a:ext cx="985" cy="995"/>
                <a:chOff x="3072" y="3168"/>
                <a:chExt cx="985" cy="995"/>
              </a:xfrm>
            </p:grpSpPr>
            <p:sp>
              <p:nvSpPr>
                <p:cNvPr id="413" name="Rectangle 9"/>
                <p:cNvSpPr>
                  <a:spLocks noChangeArrowheads="1"/>
                </p:cNvSpPr>
                <p:nvPr/>
              </p:nvSpPr>
              <p:spPr bwMode="auto">
                <a:xfrm>
                  <a:off x="3072" y="3168"/>
                  <a:ext cx="985" cy="995"/>
                </a:xfrm>
                <a:prstGeom prst="rect">
                  <a:avLst/>
                </a:prstGeom>
                <a:solidFill>
                  <a:srgbClr val="64ACE2">
                    <a:alpha val="50000"/>
                  </a:srgbClr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64ACE2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endParaRPr>
                </a:p>
              </p:txBody>
            </p:sp>
            <p:sp>
              <p:nvSpPr>
                <p:cNvPr id="41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168" y="3264"/>
                  <a:ext cx="777" cy="67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91919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uLnTx/>
                      <a:uFillTx/>
                    </a:rPr>
                    <a:t>Higgs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91919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uLnTx/>
                      <a:uFillTx/>
                    </a:rPr>
                    <a:t>Boson</a:t>
                  </a:r>
                  <a:endParaRPr kumimoji="0" lang="en-US" sz="3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endParaRPr>
                </a:p>
              </p:txBody>
            </p:sp>
          </p:grpSp>
          <p:sp>
            <p:nvSpPr>
              <p:cNvPr id="333" name="Text Box 11"/>
              <p:cNvSpPr txBox="1">
                <a:spLocks noChangeArrowheads="1"/>
              </p:cNvSpPr>
              <p:nvPr/>
            </p:nvSpPr>
            <p:spPr bwMode="auto">
              <a:xfrm rot="-5391797">
                <a:off x="2869" y="1944"/>
                <a:ext cx="1893" cy="442"/>
              </a:xfrm>
              <a:prstGeom prst="rect">
                <a:avLst/>
              </a:prstGeom>
              <a:solidFill>
                <a:srgbClr val="CCECFF"/>
              </a:solidFill>
              <a:ln>
                <a:noFill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rPr>
                  <a:t>Force</a:t>
                </a:r>
                <a:r>
                  <a:rPr kumimoji="0" lang="en-US" sz="4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rPr>
                  <a:t> </a:t>
                </a:r>
                <a:r>
                  <a:rPr kumimoji="0" lang="en-US" sz="3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rPr>
                  <a:t>Carriers</a:t>
                </a: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</a:endParaRPr>
              </a:p>
            </p:txBody>
          </p:sp>
          <p:grpSp>
            <p:nvGrpSpPr>
              <p:cNvPr id="334" name="Group 12"/>
              <p:cNvGrpSpPr>
                <a:grpSpLocks/>
              </p:cNvGrpSpPr>
              <p:nvPr/>
            </p:nvGrpSpPr>
            <p:grpSpPr bwMode="auto">
              <a:xfrm>
                <a:off x="3029" y="2145"/>
                <a:ext cx="575" cy="1007"/>
                <a:chOff x="3029" y="2145"/>
                <a:chExt cx="575" cy="1007"/>
              </a:xfrm>
            </p:grpSpPr>
            <p:grpSp>
              <p:nvGrpSpPr>
                <p:cNvPr id="405" name="Group 13"/>
                <p:cNvGrpSpPr>
                  <a:grpSpLocks/>
                </p:cNvGrpSpPr>
                <p:nvPr/>
              </p:nvGrpSpPr>
              <p:grpSpPr bwMode="auto">
                <a:xfrm>
                  <a:off x="3034" y="2602"/>
                  <a:ext cx="532" cy="550"/>
                  <a:chOff x="3024" y="2570"/>
                  <a:chExt cx="532" cy="550"/>
                </a:xfrm>
              </p:grpSpPr>
              <p:sp>
                <p:nvSpPr>
                  <p:cNvPr id="410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062" y="2660"/>
                    <a:ext cx="480" cy="432"/>
                  </a:xfrm>
                  <a:prstGeom prst="rect">
                    <a:avLst/>
                  </a:prstGeom>
                  <a:solidFill>
                    <a:srgbClr val="FFCC66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FFCC66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11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20" y="2570"/>
                    <a:ext cx="384" cy="4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40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Z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12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24" y="2908"/>
                    <a:ext cx="532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Z boson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406" name="Group 17"/>
                <p:cNvGrpSpPr>
                  <a:grpSpLocks/>
                </p:cNvGrpSpPr>
                <p:nvPr/>
              </p:nvGrpSpPr>
              <p:grpSpPr bwMode="auto">
                <a:xfrm>
                  <a:off x="3029" y="2145"/>
                  <a:ext cx="575" cy="550"/>
                  <a:chOff x="3024" y="2125"/>
                  <a:chExt cx="575" cy="550"/>
                </a:xfrm>
              </p:grpSpPr>
              <p:sp>
                <p:nvSpPr>
                  <p:cNvPr id="407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3062" y="2181"/>
                    <a:ext cx="480" cy="442"/>
                  </a:xfrm>
                  <a:prstGeom prst="rect">
                    <a:avLst/>
                  </a:prstGeom>
                  <a:solidFill>
                    <a:srgbClr val="FFCC66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FFCC66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08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92" y="2125"/>
                    <a:ext cx="384" cy="4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40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W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09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24" y="2463"/>
                    <a:ext cx="575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W boson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335" name="Group 21"/>
              <p:cNvGrpSpPr>
                <a:grpSpLocks/>
              </p:cNvGrpSpPr>
              <p:nvPr/>
            </p:nvGrpSpPr>
            <p:grpSpPr bwMode="auto">
              <a:xfrm>
                <a:off x="3049" y="1483"/>
                <a:ext cx="526" cy="681"/>
                <a:chOff x="3049" y="1483"/>
                <a:chExt cx="526" cy="681"/>
              </a:xfrm>
            </p:grpSpPr>
            <p:sp>
              <p:nvSpPr>
                <p:cNvPr id="402" name="Rectangle 22"/>
                <p:cNvSpPr>
                  <a:spLocks noChangeArrowheads="1"/>
                </p:cNvSpPr>
                <p:nvPr/>
              </p:nvSpPr>
              <p:spPr bwMode="auto">
                <a:xfrm>
                  <a:off x="3049" y="1693"/>
                  <a:ext cx="480" cy="442"/>
                </a:xfrm>
                <a:prstGeom prst="rect">
                  <a:avLst/>
                </a:prstGeom>
                <a:gradFill rotWithShape="0">
                  <a:gsLst>
                    <a:gs pos="0">
                      <a:srgbClr val="8F3ED0"/>
                    </a:gs>
                    <a:gs pos="100000">
                      <a:srgbClr val="8F3ED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8F3ED0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117" y="1483"/>
                  <a:ext cx="384" cy="51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4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rPr>
                    <a:t>g</a:t>
                  </a: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059" y="1933"/>
                  <a:ext cx="51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photon</a:t>
                  </a:r>
                </a:p>
              </p:txBody>
            </p:sp>
          </p:grpSp>
          <p:grpSp>
            <p:nvGrpSpPr>
              <p:cNvPr id="336" name="Group 25"/>
              <p:cNvGrpSpPr>
                <a:grpSpLocks/>
              </p:cNvGrpSpPr>
              <p:nvPr/>
            </p:nvGrpSpPr>
            <p:grpSpPr bwMode="auto">
              <a:xfrm>
                <a:off x="3072" y="1056"/>
                <a:ext cx="480" cy="612"/>
                <a:chOff x="3049" y="1041"/>
                <a:chExt cx="480" cy="612"/>
              </a:xfrm>
            </p:grpSpPr>
            <p:sp>
              <p:nvSpPr>
                <p:cNvPr id="399" name="Rectangle 26"/>
                <p:cNvSpPr>
                  <a:spLocks noChangeArrowheads="1"/>
                </p:cNvSpPr>
                <p:nvPr/>
              </p:nvSpPr>
              <p:spPr bwMode="auto">
                <a:xfrm>
                  <a:off x="3049" y="1196"/>
                  <a:ext cx="480" cy="44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FFFF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FFFF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0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107" y="1041"/>
                  <a:ext cx="384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4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g</a:t>
                  </a: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1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3070" y="1422"/>
                  <a:ext cx="444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gluon</a:t>
                  </a:r>
                </a:p>
              </p:txBody>
            </p:sp>
          </p:grpSp>
          <p:sp>
            <p:nvSpPr>
              <p:cNvPr id="337" name="Text Box 29"/>
              <p:cNvSpPr txBox="1">
                <a:spLocks noChangeArrowheads="1"/>
              </p:cNvSpPr>
              <p:nvPr/>
            </p:nvSpPr>
            <p:spPr bwMode="auto">
              <a:xfrm rot="-5041">
                <a:off x="1008" y="3168"/>
                <a:ext cx="2015" cy="979"/>
              </a:xfrm>
              <a:prstGeom prst="rect">
                <a:avLst/>
              </a:prstGeom>
              <a:solidFill>
                <a:srgbClr val="CCECFF"/>
              </a:solidFill>
              <a:ln>
                <a:noFill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  <a:flatTx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rPr>
                  <a:t>                                                 Generations of   matter  </a:t>
                </a: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338" name="Group 30"/>
              <p:cNvGrpSpPr>
                <a:grpSpLocks/>
              </p:cNvGrpSpPr>
              <p:nvPr/>
            </p:nvGrpSpPr>
            <p:grpSpPr bwMode="auto">
              <a:xfrm>
                <a:off x="2448" y="1056"/>
                <a:ext cx="575" cy="2505"/>
                <a:chOff x="2448" y="1056"/>
                <a:chExt cx="575" cy="2505"/>
              </a:xfrm>
            </p:grpSpPr>
            <p:grpSp>
              <p:nvGrpSpPr>
                <p:cNvPr id="381" name="Group 31"/>
                <p:cNvGrpSpPr>
                  <a:grpSpLocks/>
                </p:cNvGrpSpPr>
                <p:nvPr/>
              </p:nvGrpSpPr>
              <p:grpSpPr bwMode="auto">
                <a:xfrm>
                  <a:off x="2491" y="2483"/>
                  <a:ext cx="480" cy="663"/>
                  <a:chOff x="2496" y="2448"/>
                  <a:chExt cx="480" cy="663"/>
                </a:xfrm>
              </p:grpSpPr>
              <p:sp>
                <p:nvSpPr>
                  <p:cNvPr id="39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640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97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4" y="2448"/>
                    <a:ext cx="384" cy="57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Symbol" charset="0"/>
                      </a:rPr>
                      <a:t>t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98" name="Text Box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6" y="2880"/>
                    <a:ext cx="2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tau</a:t>
                    </a:r>
                  </a:p>
                </p:txBody>
              </p:sp>
            </p:grpSp>
            <p:grpSp>
              <p:nvGrpSpPr>
                <p:cNvPr id="382" name="Group 35"/>
                <p:cNvGrpSpPr>
                  <a:grpSpLocks/>
                </p:cNvGrpSpPr>
                <p:nvPr/>
              </p:nvGrpSpPr>
              <p:grpSpPr bwMode="auto">
                <a:xfrm>
                  <a:off x="2448" y="2032"/>
                  <a:ext cx="575" cy="611"/>
                  <a:chOff x="2448" y="2011"/>
                  <a:chExt cx="575" cy="611"/>
                </a:xfrm>
              </p:grpSpPr>
              <p:sp>
                <p:nvSpPr>
                  <p:cNvPr id="392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160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93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39" y="2011"/>
                    <a:ext cx="384" cy="48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4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Symbol" charset="0"/>
                      </a:rPr>
                      <a:t>n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endParaRPr>
                  </a:p>
                </p:txBody>
              </p:sp>
              <p:sp>
                <p:nvSpPr>
                  <p:cNvPr id="394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93" y="2236"/>
                    <a:ext cx="200" cy="28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Symbol" charset="0"/>
                      </a:rPr>
                      <a:t>t</a:t>
                    </a:r>
                  </a:p>
                </p:txBody>
              </p:sp>
              <p:sp>
                <p:nvSpPr>
                  <p:cNvPr id="395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48" y="2430"/>
                    <a:ext cx="575" cy="19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Symbol" charset="0"/>
                      </a:rPr>
                      <a:t>t</a:t>
                    </a:r>
                    <a:r>
                      <a:rPr kumimoji="0" lang="en-US" sz="1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-neutrino</a:t>
                    </a:r>
                    <a:endPara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383" name="Group 40"/>
                <p:cNvGrpSpPr>
                  <a:grpSpLocks/>
                </p:cNvGrpSpPr>
                <p:nvPr/>
              </p:nvGrpSpPr>
              <p:grpSpPr bwMode="auto">
                <a:xfrm>
                  <a:off x="2463" y="1584"/>
                  <a:ext cx="524" cy="567"/>
                  <a:chOff x="2463" y="1584"/>
                  <a:chExt cx="524" cy="567"/>
                </a:xfrm>
              </p:grpSpPr>
              <p:sp>
                <p:nvSpPr>
                  <p:cNvPr id="389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680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90" name="Text Box 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92" y="1584"/>
                    <a:ext cx="384" cy="51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4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b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91" name="Text Box 4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63" y="1920"/>
                    <a:ext cx="524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bottom</a:t>
                    </a:r>
                  </a:p>
                </p:txBody>
              </p:sp>
            </p:grpSp>
            <p:grpSp>
              <p:nvGrpSpPr>
                <p:cNvPr id="384" name="Group 44"/>
                <p:cNvGrpSpPr>
                  <a:grpSpLocks/>
                </p:cNvGrpSpPr>
                <p:nvPr/>
              </p:nvGrpSpPr>
              <p:grpSpPr bwMode="auto">
                <a:xfrm>
                  <a:off x="2496" y="1056"/>
                  <a:ext cx="480" cy="615"/>
                  <a:chOff x="2496" y="1056"/>
                  <a:chExt cx="480" cy="615"/>
                </a:xfrm>
              </p:grpSpPr>
              <p:sp>
                <p:nvSpPr>
                  <p:cNvPr id="386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200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87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92" y="1056"/>
                    <a:ext cx="384" cy="57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t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88" name="Text 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6" y="1440"/>
                    <a:ext cx="300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top</a:t>
                    </a:r>
                  </a:p>
                </p:txBody>
              </p:sp>
            </p:grpSp>
            <p:sp>
              <p:nvSpPr>
                <p:cNvPr id="385" name="Text Box 48"/>
                <p:cNvSpPr txBox="1">
                  <a:spLocks noChangeArrowheads="1"/>
                </p:cNvSpPr>
                <p:nvPr/>
              </p:nvSpPr>
              <p:spPr bwMode="auto">
                <a:xfrm rot="-5041">
                  <a:off x="2486" y="3196"/>
                  <a:ext cx="529" cy="365"/>
                </a:xfrm>
                <a:prstGeom prst="rect">
                  <a:avLst/>
                </a:prstGeom>
                <a:solidFill>
                  <a:srgbClr val="9AB8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CC66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uLnTx/>
                      <a:uFillTx/>
                    </a:rPr>
                    <a:t>III  </a:t>
                  </a: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39" name="Group 49"/>
              <p:cNvGrpSpPr>
                <a:grpSpLocks/>
              </p:cNvGrpSpPr>
              <p:nvPr/>
            </p:nvGrpSpPr>
            <p:grpSpPr bwMode="auto">
              <a:xfrm>
                <a:off x="1920" y="1034"/>
                <a:ext cx="591" cy="2522"/>
                <a:chOff x="1920" y="1034"/>
                <a:chExt cx="591" cy="2522"/>
              </a:xfrm>
            </p:grpSpPr>
            <p:grpSp>
              <p:nvGrpSpPr>
                <p:cNvPr id="363" name="Group 50"/>
                <p:cNvGrpSpPr>
                  <a:grpSpLocks/>
                </p:cNvGrpSpPr>
                <p:nvPr/>
              </p:nvGrpSpPr>
              <p:grpSpPr bwMode="auto">
                <a:xfrm>
                  <a:off x="1973" y="2511"/>
                  <a:ext cx="492" cy="640"/>
                  <a:chOff x="1968" y="2471"/>
                  <a:chExt cx="492" cy="640"/>
                </a:xfrm>
              </p:grpSpPr>
              <p:sp>
                <p:nvSpPr>
                  <p:cNvPr id="378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2640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79" name="Text Box 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10" y="2471"/>
                    <a:ext cx="384" cy="51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4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Symbol" charset="0"/>
                      </a:rPr>
                      <a:t>m</a:t>
                    </a:r>
                  </a:p>
                </p:txBody>
              </p:sp>
              <p:sp>
                <p:nvSpPr>
                  <p:cNvPr id="380" name="Text Box 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16" y="2880"/>
                    <a:ext cx="444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muon</a:t>
                    </a:r>
                  </a:p>
                </p:txBody>
              </p:sp>
            </p:grpSp>
            <p:grpSp>
              <p:nvGrpSpPr>
                <p:cNvPr id="364" name="Group 54"/>
                <p:cNvGrpSpPr>
                  <a:grpSpLocks/>
                </p:cNvGrpSpPr>
                <p:nvPr/>
              </p:nvGrpSpPr>
              <p:grpSpPr bwMode="auto">
                <a:xfrm>
                  <a:off x="1920" y="2031"/>
                  <a:ext cx="591" cy="616"/>
                  <a:chOff x="1920" y="2006"/>
                  <a:chExt cx="591" cy="616"/>
                </a:xfrm>
              </p:grpSpPr>
              <p:sp>
                <p:nvSpPr>
                  <p:cNvPr id="374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2160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75" name="Text Box 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11" y="2006"/>
                    <a:ext cx="384" cy="48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4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Symbol" charset="0"/>
                      </a:rPr>
                      <a:t>n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endParaRPr>
                  </a:p>
                </p:txBody>
              </p:sp>
              <p:sp>
                <p:nvSpPr>
                  <p:cNvPr id="376" name="Text Box 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77" y="2256"/>
                    <a:ext cx="208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Symbol" charset="0"/>
                      </a:rPr>
                      <a:t>m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endParaRPr>
                  </a:p>
                </p:txBody>
              </p:sp>
              <p:sp>
                <p:nvSpPr>
                  <p:cNvPr id="377" name="Text Box 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20" y="2430"/>
                    <a:ext cx="591" cy="19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Symbol" charset="0"/>
                      </a:rPr>
                      <a:t>m</a:t>
                    </a:r>
                    <a:r>
                      <a:rPr kumimoji="0" lang="en-US" sz="1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-neutrino</a:t>
                    </a:r>
                    <a:endPara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365" name="Group 59"/>
                <p:cNvGrpSpPr>
                  <a:grpSpLocks/>
                </p:cNvGrpSpPr>
                <p:nvPr/>
              </p:nvGrpSpPr>
              <p:grpSpPr bwMode="auto">
                <a:xfrm>
                  <a:off x="1948" y="1510"/>
                  <a:ext cx="532" cy="648"/>
                  <a:chOff x="1948" y="1510"/>
                  <a:chExt cx="532" cy="648"/>
                </a:xfrm>
              </p:grpSpPr>
              <p:sp>
                <p:nvSpPr>
                  <p:cNvPr id="371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680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72" name="Text Box 6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64" y="1510"/>
                    <a:ext cx="384" cy="57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s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73" name="Text Box 6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48" y="1927"/>
                    <a:ext cx="53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strange</a:t>
                    </a:r>
                  </a:p>
                </p:txBody>
              </p:sp>
            </p:grpSp>
            <p:grpSp>
              <p:nvGrpSpPr>
                <p:cNvPr id="366" name="Group 63"/>
                <p:cNvGrpSpPr>
                  <a:grpSpLocks/>
                </p:cNvGrpSpPr>
                <p:nvPr/>
              </p:nvGrpSpPr>
              <p:grpSpPr bwMode="auto">
                <a:xfrm>
                  <a:off x="1968" y="1034"/>
                  <a:ext cx="480" cy="637"/>
                  <a:chOff x="1968" y="1034"/>
                  <a:chExt cx="480" cy="637"/>
                </a:xfrm>
              </p:grpSpPr>
              <p:sp>
                <p:nvSpPr>
                  <p:cNvPr id="368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00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69" name="Text Box 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16" y="1034"/>
                    <a:ext cx="384" cy="57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c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70" name="Text Box 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68" y="1440"/>
                    <a:ext cx="47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charm</a:t>
                    </a:r>
                  </a:p>
                </p:txBody>
              </p:sp>
            </p:grpSp>
            <p:sp>
              <p:nvSpPr>
                <p:cNvPr id="367" name="Text Box 67"/>
                <p:cNvSpPr txBox="1">
                  <a:spLocks noChangeArrowheads="1"/>
                </p:cNvSpPr>
                <p:nvPr/>
              </p:nvSpPr>
              <p:spPr bwMode="auto">
                <a:xfrm rot="-5041">
                  <a:off x="1941" y="3191"/>
                  <a:ext cx="529" cy="365"/>
                </a:xfrm>
                <a:prstGeom prst="rect">
                  <a:avLst/>
                </a:prstGeom>
                <a:solidFill>
                  <a:srgbClr val="9AB8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CC66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uLnTx/>
                      <a:uFillTx/>
                    </a:rPr>
                    <a:t>II  </a:t>
                  </a: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40" name="Group 68"/>
              <p:cNvGrpSpPr>
                <a:grpSpLocks/>
              </p:cNvGrpSpPr>
              <p:nvPr/>
            </p:nvGrpSpPr>
            <p:grpSpPr bwMode="auto">
              <a:xfrm>
                <a:off x="1392" y="1036"/>
                <a:ext cx="586" cy="2520"/>
                <a:chOff x="1392" y="1036"/>
                <a:chExt cx="586" cy="2520"/>
              </a:xfrm>
            </p:grpSpPr>
            <p:grpSp>
              <p:nvGrpSpPr>
                <p:cNvPr id="346" name="Group 69"/>
                <p:cNvGrpSpPr>
                  <a:grpSpLocks/>
                </p:cNvGrpSpPr>
                <p:nvPr/>
              </p:nvGrpSpPr>
              <p:grpSpPr bwMode="auto">
                <a:xfrm>
                  <a:off x="1440" y="2496"/>
                  <a:ext cx="530" cy="649"/>
                  <a:chOff x="1440" y="2448"/>
                  <a:chExt cx="530" cy="649"/>
                </a:xfrm>
              </p:grpSpPr>
              <p:sp>
                <p:nvSpPr>
                  <p:cNvPr id="360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638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61" name="Text Box 7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88" y="2448"/>
                    <a:ext cx="384" cy="57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e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62" name="Text Box 7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40" y="2885"/>
                    <a:ext cx="530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electron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347" name="Group 73"/>
                <p:cNvGrpSpPr>
                  <a:grpSpLocks/>
                </p:cNvGrpSpPr>
                <p:nvPr/>
              </p:nvGrpSpPr>
              <p:grpSpPr bwMode="auto">
                <a:xfrm>
                  <a:off x="1402" y="2039"/>
                  <a:ext cx="576" cy="618"/>
                  <a:chOff x="1392" y="2009"/>
                  <a:chExt cx="576" cy="618"/>
                </a:xfrm>
              </p:grpSpPr>
              <p:sp>
                <p:nvSpPr>
                  <p:cNvPr id="357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158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58" name="Text Box 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83" y="2009"/>
                    <a:ext cx="384" cy="48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4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Symbol" charset="0"/>
                      </a:rPr>
                      <a:t>n</a:t>
                    </a:r>
                    <a:r>
                      <a:rPr kumimoji="0" lang="en-US" sz="2800" b="0" i="0" u="none" strike="noStrike" kern="0" cap="none" spc="0" normalizeH="0" baseline="-2500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e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endParaRPr>
                  </a:p>
                </p:txBody>
              </p:sp>
              <p:sp>
                <p:nvSpPr>
                  <p:cNvPr id="359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92" y="2435"/>
                    <a:ext cx="576" cy="19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e-neutrino</a:t>
                    </a:r>
                    <a:endParaRPr kumimoji="0" lang="en-US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348" name="Group 77"/>
                <p:cNvGrpSpPr>
                  <a:grpSpLocks/>
                </p:cNvGrpSpPr>
                <p:nvPr/>
              </p:nvGrpSpPr>
              <p:grpSpPr bwMode="auto">
                <a:xfrm>
                  <a:off x="1392" y="1584"/>
                  <a:ext cx="528" cy="565"/>
                  <a:chOff x="1392" y="1584"/>
                  <a:chExt cx="528" cy="565"/>
                </a:xfrm>
              </p:grpSpPr>
              <p:sp>
                <p:nvSpPr>
                  <p:cNvPr id="354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1680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55" name="Text Box 7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88" y="1584"/>
                    <a:ext cx="384" cy="51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4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d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56" name="Text Box 8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92" y="1918"/>
                    <a:ext cx="436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down</a:t>
                    </a:r>
                  </a:p>
                </p:txBody>
              </p:sp>
            </p:grpSp>
            <p:grpSp>
              <p:nvGrpSpPr>
                <p:cNvPr id="349" name="Group 81"/>
                <p:cNvGrpSpPr>
                  <a:grpSpLocks/>
                </p:cNvGrpSpPr>
                <p:nvPr/>
              </p:nvGrpSpPr>
              <p:grpSpPr bwMode="auto">
                <a:xfrm>
                  <a:off x="1445" y="1036"/>
                  <a:ext cx="480" cy="638"/>
                  <a:chOff x="1440" y="1031"/>
                  <a:chExt cx="480" cy="638"/>
                </a:xfrm>
              </p:grpSpPr>
              <p:sp>
                <p:nvSpPr>
                  <p:cNvPr id="351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1198"/>
                    <a:ext cx="480" cy="432"/>
                  </a:xfrm>
                  <a:prstGeom prst="rect">
                    <a:avLst/>
                  </a:prstGeom>
                  <a:solidFill>
                    <a:srgbClr val="66FF99"/>
                  </a:solidFill>
                  <a:ln w="9525">
                    <a:miter lim="800000"/>
                    <a:headEnd/>
                    <a:tailEnd/>
                  </a:ln>
                  <a:effectLst/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66FF99"/>
                    </a:extrusionClr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flatTx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52" name="Text Box 8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40" y="1438"/>
                    <a:ext cx="260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up</a:t>
                    </a:r>
                  </a:p>
                </p:txBody>
              </p:sp>
              <p:sp>
                <p:nvSpPr>
                  <p:cNvPr id="353" name="Text Box 8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78" y="1031"/>
                    <a:ext cx="384" cy="57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rPr>
                      <a:t>u</a:t>
                    </a: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50" name="Text Box 85"/>
                <p:cNvSpPr txBox="1">
                  <a:spLocks noChangeArrowheads="1"/>
                </p:cNvSpPr>
                <p:nvPr/>
              </p:nvSpPr>
              <p:spPr bwMode="auto">
                <a:xfrm rot="-5041">
                  <a:off x="1402" y="3191"/>
                  <a:ext cx="529" cy="365"/>
                </a:xfrm>
                <a:prstGeom prst="rect">
                  <a:avLst/>
                </a:prstGeom>
                <a:solidFill>
                  <a:srgbClr val="9AB8C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CC66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uLnTx/>
                      <a:uFillTx/>
                    </a:rPr>
                    <a:t>I  </a:t>
                  </a: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41" name="Text Box 86"/>
              <p:cNvSpPr txBox="1">
                <a:spLocks noChangeArrowheads="1"/>
              </p:cNvSpPr>
              <p:nvPr/>
            </p:nvSpPr>
            <p:spPr bwMode="auto">
              <a:xfrm rot="-5400000">
                <a:off x="720" y="2448"/>
                <a:ext cx="942" cy="365"/>
              </a:xfrm>
              <a:prstGeom prst="rect">
                <a:avLst/>
              </a:prstGeom>
              <a:solidFill>
                <a:srgbClr val="CCECFF"/>
              </a:solidFill>
              <a:ln>
                <a:noFill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rPr>
                  <a:t>Leptons </a:t>
                </a: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2" name="Text Box 87"/>
              <p:cNvSpPr txBox="1">
                <a:spLocks noChangeArrowheads="1"/>
              </p:cNvSpPr>
              <p:nvPr/>
            </p:nvSpPr>
            <p:spPr bwMode="auto">
              <a:xfrm rot="-5400000">
                <a:off x="751" y="1462"/>
                <a:ext cx="889" cy="365"/>
              </a:xfrm>
              <a:prstGeom prst="rect">
                <a:avLst/>
              </a:prstGeom>
              <a:solidFill>
                <a:srgbClr val="CCECFF"/>
              </a:solidFill>
              <a:ln>
                <a:noFill/>
              </a:ln>
              <a:effectLst/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C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rPr>
                  <a:t>Quarks</a:t>
                </a: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343" name="Group 88"/>
              <p:cNvGrpSpPr>
                <a:grpSpLocks/>
              </p:cNvGrpSpPr>
              <p:nvPr/>
            </p:nvGrpSpPr>
            <p:grpSpPr bwMode="auto">
              <a:xfrm>
                <a:off x="1008" y="624"/>
                <a:ext cx="3024" cy="515"/>
                <a:chOff x="1008" y="624"/>
                <a:chExt cx="3024" cy="515"/>
              </a:xfrm>
            </p:grpSpPr>
            <p:sp>
              <p:nvSpPr>
                <p:cNvPr id="344" name="Rectangle 89" descr="White marble"/>
                <p:cNvSpPr>
                  <a:spLocks noChangeArrowheads="1"/>
                </p:cNvSpPr>
                <p:nvPr/>
              </p:nvSpPr>
              <p:spPr bwMode="auto">
                <a:xfrm>
                  <a:off x="1008" y="624"/>
                  <a:ext cx="3024" cy="515"/>
                </a:xfrm>
                <a:prstGeom prst="rect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uLnTx/>
                    <a:uFillTx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uLnTx/>
                    <a:uFillTx/>
                  </a:endParaRPr>
                </a:p>
              </p:txBody>
            </p:sp>
            <p:sp>
              <p:nvSpPr>
                <p:cNvPr id="345" name="WordArt 90" descr="Sand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56" y="672"/>
                  <a:ext cx="2880" cy="408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  <a:scene3d>
                    <a:camera prst="legacyObliqueRight"/>
                    <a:lightRig rig="legacyHarsh3" dir="t"/>
                  </a:scene3d>
                  <a:sp3d extrusionH="100000" prstMaterial="legacyMatte">
                    <a:extrusionClr>
                      <a:srgbClr val="663300"/>
                    </a:extrusionClr>
                  </a:sp3d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3600" b="0" i="0" u="none" strike="noStrike" kern="10" cap="none" spc="0" normalizeH="0" baseline="0" noProof="0" smtClean="0">
                      <a:ln w="9525">
                        <a:round/>
                        <a:headEnd/>
                        <a:tailEnd/>
                      </a:ln>
                      <a:blipFill dpi="0" rotWithShape="0">
                        <a:blip r:embed="rId3"/>
                        <a:srcRect/>
                        <a:tile tx="0" ty="0" sx="100000" sy="100000" flip="none" algn="tl"/>
                      </a:blipFill>
                      <a:effectLst/>
                      <a:uLnTx/>
                      <a:uFillTx/>
                      <a:latin typeface="Arial Black"/>
                      <a:ea typeface="Arial Black"/>
                      <a:cs typeface="Arial Black"/>
                    </a:rPr>
                    <a:t>The Standard Model</a:t>
                  </a:r>
                </a:p>
              </p:txBody>
            </p:sp>
          </p:grpSp>
        </p:grpSp>
        <p:grpSp>
          <p:nvGrpSpPr>
            <p:cNvPr id="316" name="Group 91"/>
            <p:cNvGrpSpPr>
              <a:grpSpLocks/>
            </p:cNvGrpSpPr>
            <p:nvPr/>
          </p:nvGrpSpPr>
          <p:grpSpPr bwMode="auto">
            <a:xfrm>
              <a:off x="1440" y="2064"/>
              <a:ext cx="1621" cy="626"/>
              <a:chOff x="1402" y="2031"/>
              <a:chExt cx="1621" cy="626"/>
            </a:xfrm>
          </p:grpSpPr>
          <p:grpSp>
            <p:nvGrpSpPr>
              <p:cNvPr id="317" name="Group 92"/>
              <p:cNvGrpSpPr>
                <a:grpSpLocks/>
              </p:cNvGrpSpPr>
              <p:nvPr/>
            </p:nvGrpSpPr>
            <p:grpSpPr bwMode="auto">
              <a:xfrm>
                <a:off x="2448" y="2032"/>
                <a:ext cx="575" cy="611"/>
                <a:chOff x="2448" y="2011"/>
                <a:chExt cx="575" cy="611"/>
              </a:xfrm>
            </p:grpSpPr>
            <p:sp>
              <p:nvSpPr>
                <p:cNvPr id="327" name="Rectangle 93"/>
                <p:cNvSpPr>
                  <a:spLocks noChangeArrowheads="1"/>
                </p:cNvSpPr>
                <p:nvPr/>
              </p:nvSpPr>
              <p:spPr bwMode="auto">
                <a:xfrm>
                  <a:off x="2496" y="2160"/>
                  <a:ext cx="480" cy="432"/>
                </a:xfrm>
                <a:prstGeom prst="rect">
                  <a:avLst/>
                </a:prstGeom>
                <a:solidFill>
                  <a:srgbClr val="66FF99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66FF99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8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2539" y="2011"/>
                  <a:ext cx="384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4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rPr>
                    <a:t>n</a:t>
                  </a: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Symbol" charset="0"/>
                  </a:endParaRPr>
                </a:p>
              </p:txBody>
            </p:sp>
            <p:sp>
              <p:nvSpPr>
                <p:cNvPr id="329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2693" y="2236"/>
                  <a:ext cx="200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rPr>
                    <a:t>t</a:t>
                  </a:r>
                </a:p>
              </p:txBody>
            </p:sp>
            <p:sp>
              <p:nvSpPr>
                <p:cNvPr id="330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2448" y="2430"/>
                  <a:ext cx="575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rPr>
                    <a:t>t</a:t>
                  </a:r>
                  <a:r>
                    <a:rPr kumimoji="0" lang="en-US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-neutrino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18" name="Group 97"/>
              <p:cNvGrpSpPr>
                <a:grpSpLocks/>
              </p:cNvGrpSpPr>
              <p:nvPr/>
            </p:nvGrpSpPr>
            <p:grpSpPr bwMode="auto">
              <a:xfrm>
                <a:off x="1920" y="2031"/>
                <a:ext cx="591" cy="616"/>
                <a:chOff x="1920" y="2006"/>
                <a:chExt cx="591" cy="616"/>
              </a:xfrm>
            </p:grpSpPr>
            <p:sp>
              <p:nvSpPr>
                <p:cNvPr id="323" name="Rectangle 98"/>
                <p:cNvSpPr>
                  <a:spLocks noChangeArrowheads="1"/>
                </p:cNvSpPr>
                <p:nvPr/>
              </p:nvSpPr>
              <p:spPr bwMode="auto">
                <a:xfrm>
                  <a:off x="1968" y="2160"/>
                  <a:ext cx="480" cy="432"/>
                </a:xfrm>
                <a:prstGeom prst="rect">
                  <a:avLst/>
                </a:prstGeom>
                <a:solidFill>
                  <a:srgbClr val="66FF99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66FF99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4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2011" y="2006"/>
                  <a:ext cx="384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4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rPr>
                    <a:t>n</a:t>
                  </a: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Symbol" charset="0"/>
                  </a:endParaRPr>
                </a:p>
              </p:txBody>
            </p:sp>
            <p:sp>
              <p:nvSpPr>
                <p:cNvPr id="325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2177" y="2256"/>
                  <a:ext cx="208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rPr>
                    <a:t>m</a:t>
                  </a: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Symbol" charset="0"/>
                  </a:endParaRPr>
                </a:p>
              </p:txBody>
            </p:sp>
            <p:sp>
              <p:nvSpPr>
                <p:cNvPr id="326" name="Text Box 101"/>
                <p:cNvSpPr txBox="1">
                  <a:spLocks noChangeArrowheads="1"/>
                </p:cNvSpPr>
                <p:nvPr/>
              </p:nvSpPr>
              <p:spPr bwMode="auto">
                <a:xfrm>
                  <a:off x="1920" y="2430"/>
                  <a:ext cx="591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rPr>
                    <a:t>m</a:t>
                  </a:r>
                  <a:r>
                    <a:rPr kumimoji="0" lang="en-US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-neutrino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19" name="Group 102"/>
              <p:cNvGrpSpPr>
                <a:grpSpLocks/>
              </p:cNvGrpSpPr>
              <p:nvPr/>
            </p:nvGrpSpPr>
            <p:grpSpPr bwMode="auto">
              <a:xfrm>
                <a:off x="1402" y="2039"/>
                <a:ext cx="576" cy="618"/>
                <a:chOff x="1392" y="2009"/>
                <a:chExt cx="576" cy="618"/>
              </a:xfrm>
            </p:grpSpPr>
            <p:sp>
              <p:nvSpPr>
                <p:cNvPr id="320" name="Rectangle 103"/>
                <p:cNvSpPr>
                  <a:spLocks noChangeArrowheads="1"/>
                </p:cNvSpPr>
                <p:nvPr/>
              </p:nvSpPr>
              <p:spPr bwMode="auto">
                <a:xfrm>
                  <a:off x="1440" y="2158"/>
                  <a:ext cx="480" cy="432"/>
                </a:xfrm>
                <a:prstGeom prst="rect">
                  <a:avLst/>
                </a:prstGeom>
                <a:solidFill>
                  <a:srgbClr val="66FF99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66FF99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1" name="Text Box 104"/>
                <p:cNvSpPr txBox="1">
                  <a:spLocks noChangeArrowheads="1"/>
                </p:cNvSpPr>
                <p:nvPr/>
              </p:nvSpPr>
              <p:spPr bwMode="auto">
                <a:xfrm>
                  <a:off x="1483" y="2009"/>
                  <a:ext cx="384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4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Symbol" charset="0"/>
                    </a:rPr>
                    <a:t>n</a:t>
                  </a:r>
                  <a:r>
                    <a:rPr kumimoji="0" lang="en-US" sz="2800" b="0" i="0" u="none" strike="noStrike" kern="0" cap="none" spc="0" normalizeH="0" baseline="-2500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e</a:t>
                  </a: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Symbol" charset="0"/>
                  </a:endParaRPr>
                </a:p>
              </p:txBody>
            </p:sp>
            <p:sp>
              <p:nvSpPr>
                <p:cNvPr id="322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1392" y="2435"/>
                  <a:ext cx="576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e-neutrino</a:t>
                  </a:r>
                  <a:endPara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sp>
        <p:nvSpPr>
          <p:cNvPr id="419" name="TextBox 418"/>
          <p:cNvSpPr txBox="1"/>
          <p:nvPr/>
        </p:nvSpPr>
        <p:spPr>
          <a:xfrm>
            <a:off x="4128486" y="6192918"/>
            <a:ext cx="1663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Discovered completing the picture …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905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" grpId="0" build="p"/>
      <p:bldP spid="4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Long-baseline neutrino oscillation programme: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888104"/>
            <a:ext cx="9144000" cy="290474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Present long-baseline experiments:</a:t>
            </a:r>
          </a:p>
          <a:p>
            <a:pPr lvl="1">
              <a:tabLst>
                <a:tab pos="2243138" algn="l"/>
              </a:tabLst>
            </a:pPr>
            <a:r>
              <a:rPr lang="en-GB" dirty="0" smtClean="0"/>
              <a:t>Europe:	OPERA, ICARUS</a:t>
            </a:r>
          </a:p>
          <a:p>
            <a:pPr lvl="1">
              <a:tabLst>
                <a:tab pos="2243138" algn="l"/>
              </a:tabLst>
            </a:pPr>
            <a:r>
              <a:rPr lang="en-GB" dirty="0" smtClean="0"/>
              <a:t>Japan:	T2K</a:t>
            </a:r>
          </a:p>
          <a:p>
            <a:pPr lvl="1">
              <a:tabLst>
                <a:tab pos="2243138" algn="l"/>
              </a:tabLst>
            </a:pPr>
            <a:r>
              <a:rPr lang="en-GB" dirty="0" smtClean="0"/>
              <a:t>US:	MINOS, MINOS+, </a:t>
            </a:r>
            <a:r>
              <a:rPr lang="en-GB" dirty="0" err="1" smtClean="0"/>
              <a:t>NOvA</a:t>
            </a:r>
            <a:endParaRPr lang="en-GB" dirty="0" smtClean="0"/>
          </a:p>
          <a:p>
            <a:pPr lvl="2">
              <a:tabLst>
                <a:tab pos="2060575" algn="l"/>
              </a:tabLst>
            </a:pPr>
            <a:endParaRPr lang="en-GB" dirty="0" smtClean="0"/>
          </a:p>
          <a:p>
            <a:pPr>
              <a:tabLst>
                <a:tab pos="2060575" algn="l"/>
              </a:tabLst>
            </a:pPr>
            <a:r>
              <a:rPr lang="en-GB" dirty="0" smtClean="0"/>
              <a:t>Next generation long-baseline experiments:</a:t>
            </a:r>
          </a:p>
          <a:p>
            <a:pPr lvl="1">
              <a:tabLst>
                <a:tab pos="2243138" algn="l"/>
              </a:tabLst>
            </a:pPr>
            <a:r>
              <a:rPr lang="en-GB" dirty="0" smtClean="0"/>
              <a:t>Japan:		</a:t>
            </a:r>
            <a:r>
              <a:rPr lang="en-GB" dirty="0" smtClean="0">
                <a:solidFill>
                  <a:srgbClr val="FF0000"/>
                </a:solidFill>
              </a:rPr>
              <a:t>T2HK</a:t>
            </a:r>
            <a:r>
              <a:rPr lang="en-GB" dirty="0" smtClean="0"/>
              <a:t>; selected as one of 27 high-priority large projects</a:t>
            </a:r>
            <a:endParaRPr lang="en-GB" dirty="0"/>
          </a:p>
          <a:p>
            <a:pPr lvl="1">
              <a:tabLst>
                <a:tab pos="2243138" algn="l"/>
              </a:tabLst>
            </a:pPr>
            <a:r>
              <a:rPr lang="en-GB" dirty="0"/>
              <a:t>US:	</a:t>
            </a:r>
            <a:r>
              <a:rPr lang="en-GB" dirty="0" smtClean="0">
                <a:solidFill>
                  <a:srgbClr val="FF0000"/>
                </a:solidFill>
              </a:rPr>
              <a:t>LBNF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616" y="3771209"/>
            <a:ext cx="3691484" cy="2935986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8091" y="3767831"/>
            <a:ext cx="4124016" cy="293936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46594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MINOS and MINOS+: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3421072"/>
            <a:ext cx="5256584" cy="340207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223" y="742992"/>
            <a:ext cx="3707061" cy="321642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6223" y="4049123"/>
            <a:ext cx="3738966" cy="277522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51" y="138344"/>
            <a:ext cx="3712516" cy="319967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3850368" y="1997422"/>
            <a:ext cx="1428596" cy="584776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Symbol"/>
              </a:rPr>
              <a:t>n</a:t>
            </a:r>
            <a:r>
              <a:rPr lang="en-US" sz="1600" b="1" baseline="-25000" dirty="0" smtClean="0">
                <a:solidFill>
                  <a:schemeClr val="bg1"/>
                </a:solidFill>
                <a:latin typeface="Symbol"/>
              </a:rPr>
              <a:t>m</a:t>
            </a:r>
            <a:r>
              <a:rPr lang="en-US" sz="1600" b="1" dirty="0" smtClean="0">
                <a:solidFill>
                  <a:schemeClr val="bg1"/>
                </a:solidFill>
              </a:rPr>
              <a:t/>
            </a:r>
            <a:br>
              <a:rPr lang="en-US" sz="1600" b="1" dirty="0" smtClean="0">
                <a:solidFill>
                  <a:schemeClr val="bg1"/>
                </a:solidFill>
              </a:rPr>
            </a:br>
            <a:r>
              <a:rPr lang="en-US" sz="1600" b="1" dirty="0" smtClean="0">
                <a:solidFill>
                  <a:schemeClr val="bg1"/>
                </a:solidFill>
              </a:rPr>
              <a:t>disappearance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5368" y="6549726"/>
            <a:ext cx="1405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Sousa; Neutrino’14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507650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to Gran </a:t>
            </a:r>
            <a:r>
              <a:rPr lang="en-US" dirty="0" err="1" smtClean="0"/>
              <a:t>Sasso</a:t>
            </a:r>
            <a:r>
              <a:rPr lang="en-US" dirty="0"/>
              <a:t>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945126"/>
            <a:ext cx="9144000" cy="675073"/>
          </a:xfrm>
        </p:spPr>
        <p:txBody>
          <a:bodyPr/>
          <a:lstStyle/>
          <a:p>
            <a:r>
              <a:rPr lang="en-US" dirty="0" smtClean="0"/>
              <a:t>Opera: </a:t>
            </a:r>
            <a:r>
              <a:rPr lang="en-US" dirty="0" err="1" smtClean="0">
                <a:latin typeface="Symbol"/>
              </a:rPr>
              <a:t>n</a:t>
            </a:r>
            <a:r>
              <a:rPr lang="en-US" baseline="-25000" dirty="0" err="1" smtClean="0">
                <a:latin typeface="Symbol"/>
              </a:rPr>
              <a:t>t</a:t>
            </a:r>
            <a:r>
              <a:rPr lang="en-US" dirty="0" smtClean="0"/>
              <a:t> appearance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17760" cy="18993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7760" y="720375"/>
            <a:ext cx="4424650" cy="11789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631" y="1956568"/>
            <a:ext cx="2217574" cy="247434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0074" y="4430913"/>
            <a:ext cx="2705131" cy="235683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452" y="2734618"/>
            <a:ext cx="6157710" cy="404916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-3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Farnese; Neutrino ‘14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16232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to Gran </a:t>
            </a:r>
            <a:r>
              <a:rPr lang="en-US" dirty="0" err="1" smtClean="0"/>
              <a:t>Sasso</a:t>
            </a:r>
            <a:r>
              <a:rPr lang="en-US" dirty="0"/>
              <a:t>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899358"/>
            <a:ext cx="9144000" cy="282385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ICARUS: </a:t>
            </a:r>
            <a:r>
              <a:rPr lang="en-US" dirty="0" smtClean="0">
                <a:latin typeface="Symbol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appearance</a:t>
            </a:r>
          </a:p>
          <a:p>
            <a:pPr lvl="1"/>
            <a:r>
              <a:rPr lang="en-US" dirty="0" err="1" smtClean="0"/>
              <a:t>LAr</a:t>
            </a:r>
            <a:r>
              <a:rPr lang="en-US" dirty="0" smtClean="0"/>
              <a:t> TPC </a:t>
            </a:r>
            <a:r>
              <a:rPr lang="en-US" sz="2100" dirty="0" smtClean="0"/>
              <a:t>[innovation]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Electronic, high-resolution </a:t>
            </a:r>
            <a:br>
              <a:rPr lang="en-US" dirty="0" smtClean="0"/>
            </a:br>
            <a:r>
              <a:rPr lang="en-US" dirty="0" smtClean="0"/>
              <a:t>event</a:t>
            </a:r>
            <a:r>
              <a:rPr lang="en-US" dirty="0"/>
              <a:t> </a:t>
            </a:r>
            <a:r>
              <a:rPr lang="en-US" dirty="0" smtClean="0"/>
              <a:t>reconstruction</a:t>
            </a:r>
          </a:p>
          <a:p>
            <a:pPr lvl="1"/>
            <a:r>
              <a:rPr lang="en-US" dirty="0" smtClean="0"/>
              <a:t>6 </a:t>
            </a:r>
            <a:r>
              <a:rPr lang="en-US" dirty="0">
                <a:latin typeface="Symbol"/>
              </a:rPr>
              <a:t>n</a:t>
            </a:r>
            <a:r>
              <a:rPr lang="en-US" baseline="-25000" dirty="0"/>
              <a:t>e</a:t>
            </a:r>
            <a:r>
              <a:rPr lang="en-US" dirty="0"/>
              <a:t> </a:t>
            </a:r>
            <a:r>
              <a:rPr lang="en-US" dirty="0" smtClean="0"/>
              <a:t>appearance events:</a:t>
            </a:r>
          </a:p>
          <a:p>
            <a:pPr lvl="2"/>
            <a:r>
              <a:rPr lang="en-US" dirty="0" smtClean="0"/>
              <a:t>No evidence for “LSND-like” </a:t>
            </a:r>
            <a:br>
              <a:rPr lang="en-US" dirty="0" smtClean="0"/>
            </a:br>
            <a:r>
              <a:rPr lang="en-US" dirty="0" smtClean="0"/>
              <a:t>sterile neutrinos</a:t>
            </a:r>
          </a:p>
          <a:p>
            <a:pPr lvl="2"/>
            <a:r>
              <a:rPr lang="en-US" dirty="0" smtClean="0"/>
              <a:t>Oscillation explanation of </a:t>
            </a:r>
            <a:br>
              <a:rPr lang="en-US" dirty="0" smtClean="0"/>
            </a:br>
            <a:r>
              <a:rPr lang="en-US" dirty="0" err="1" smtClean="0"/>
              <a:t>MiniBooNE</a:t>
            </a:r>
            <a:r>
              <a:rPr lang="en-US" dirty="0" smtClean="0"/>
              <a:t> excess excluded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17760" cy="18993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7760" y="720375"/>
            <a:ext cx="4424650" cy="11789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8751" y="1962599"/>
            <a:ext cx="4532132" cy="269426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38" y="4768978"/>
            <a:ext cx="9052372" cy="203341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0" y="-3"/>
            <a:ext cx="1467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Dusini</a:t>
            </a:r>
            <a:r>
              <a:rPr lang="en-US" sz="1200" b="1" dirty="0" smtClean="0"/>
              <a:t>; Neutrino ‘14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539782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T2K: electron-neutrino appearance: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24</a:t>
            </a:fld>
            <a:r>
              <a:rPr lang="en-US" dirty="0" smtClean="0"/>
              <a:t> 	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73"/>
          <a:stretch/>
        </p:blipFill>
        <p:spPr>
          <a:xfrm>
            <a:off x="3462752" y="750797"/>
            <a:ext cx="5460077" cy="3520514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85" y="4365105"/>
            <a:ext cx="6318971" cy="151621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85" y="750797"/>
            <a:ext cx="3062028" cy="352051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8483" y="3648808"/>
            <a:ext cx="2604249" cy="317005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7985" y="5949281"/>
            <a:ext cx="1970996" cy="86409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mpd="sng"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-43420" y="6513328"/>
            <a:ext cx="2212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Bordoni</a:t>
            </a:r>
            <a:r>
              <a:rPr lang="en-US" b="1" dirty="0" smtClean="0">
                <a:solidFill>
                  <a:schemeClr val="bg1"/>
                </a:solidFill>
              </a:rPr>
              <a:t>, Neutrino’14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24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T2K: electron-neutrino appearance: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06" y="750797"/>
            <a:ext cx="4406749" cy="3396027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8023" y="750797"/>
            <a:ext cx="4486755" cy="554542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638" t="11126" r="4844" b="13532"/>
          <a:stretch/>
        </p:blipFill>
        <p:spPr>
          <a:xfrm>
            <a:off x="88307" y="4081694"/>
            <a:ext cx="4406748" cy="273010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6588999" y="6488660"/>
            <a:ext cx="2212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Bordoni</a:t>
            </a:r>
            <a:r>
              <a:rPr lang="en-US" b="1" dirty="0" smtClean="0">
                <a:solidFill>
                  <a:schemeClr val="bg1"/>
                </a:solidFill>
              </a:rPr>
              <a:t>, Neutrino’14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127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3542" y="1688546"/>
            <a:ext cx="3460946" cy="5121454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06" y="1688546"/>
            <a:ext cx="4637100" cy="5115453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Standard Neutrino Model: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36749" y="676300"/>
            <a:ext cx="5643563" cy="95250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grpSp>
        <p:nvGrpSpPr>
          <p:cNvPr id="13" name="Group 12"/>
          <p:cNvGrpSpPr/>
          <p:nvPr/>
        </p:nvGrpSpPr>
        <p:grpSpPr>
          <a:xfrm>
            <a:off x="3221581" y="1974000"/>
            <a:ext cx="5616623" cy="4664946"/>
            <a:chOff x="3275856" y="2060848"/>
            <a:chExt cx="5616623" cy="4664946"/>
          </a:xfrm>
        </p:grpSpPr>
        <p:sp>
          <p:nvSpPr>
            <p:cNvPr id="7" name="Rectangle 6"/>
            <p:cNvSpPr/>
            <p:nvPr/>
          </p:nvSpPr>
          <p:spPr>
            <a:xfrm>
              <a:off x="3275856" y="2060848"/>
              <a:ext cx="1440160" cy="2304256"/>
            </a:xfrm>
            <a:prstGeom prst="rect">
              <a:avLst/>
            </a:prstGeom>
            <a:noFill/>
            <a:ln w="28575" cmpd="sng">
              <a:solidFill>
                <a:srgbClr val="00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238016" y="5085184"/>
              <a:ext cx="1654463" cy="1640610"/>
            </a:xfrm>
            <a:prstGeom prst="rect">
              <a:avLst/>
            </a:prstGeom>
            <a:noFill/>
            <a:ln w="28575" cmpd="sng">
              <a:solidFill>
                <a:srgbClr val="00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4716016" y="4365104"/>
              <a:ext cx="2520280" cy="720080"/>
            </a:xfrm>
            <a:prstGeom prst="straightConnector1">
              <a:avLst/>
            </a:prstGeom>
            <a:ln w="28575" cmpd="sng">
              <a:solidFill>
                <a:srgbClr val="0066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0" y="0"/>
            <a:ext cx="2792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rgbClr val="FFFFFF"/>
                </a:solidFill>
              </a:rPr>
              <a:t>Fogli</a:t>
            </a:r>
            <a:r>
              <a:rPr lang="en-US" sz="1200" b="1" dirty="0" smtClean="0">
                <a:solidFill>
                  <a:srgbClr val="FFFFFF"/>
                </a:solidFill>
              </a:rPr>
              <a:t> et al; </a:t>
            </a:r>
            <a:r>
              <a:rPr lang="en-US" sz="1200" b="1" u="sng" dirty="0">
                <a:solidFill>
                  <a:srgbClr val="FFFFFF"/>
                </a:solidFill>
                <a:hlinkClick r:id="rId6"/>
              </a:rPr>
              <a:t>10.1103/PhysRevD.</a:t>
            </a:r>
            <a:r>
              <a:rPr lang="en-US" sz="1200" b="1" u="sng" dirty="0" smtClean="0">
                <a:solidFill>
                  <a:srgbClr val="FFFFFF"/>
                </a:solidFill>
                <a:hlinkClick r:id="rId6"/>
              </a:rPr>
              <a:t>89.093018 </a:t>
            </a:r>
            <a:endParaRPr lang="en-US" sz="1200" b="1" u="sng" dirty="0" smtClean="0">
              <a:solidFill>
                <a:srgbClr val="FFFFFF"/>
              </a:solidFill>
            </a:endParaRPr>
          </a:p>
          <a:p>
            <a:r>
              <a:rPr lang="en-US" sz="1200" b="1" u="sng" dirty="0" err="1" smtClean="0">
                <a:solidFill>
                  <a:srgbClr val="FFFFFF"/>
                </a:solidFill>
              </a:rPr>
              <a:t>Schwetz</a:t>
            </a:r>
            <a:r>
              <a:rPr lang="en-US" sz="1200" b="1" u="sng" dirty="0" smtClean="0">
                <a:solidFill>
                  <a:srgbClr val="FFFFFF"/>
                </a:solidFill>
              </a:rPr>
              <a:t> et al; </a:t>
            </a:r>
            <a:r>
              <a:rPr lang="en-US" sz="1200" b="1" u="sng" dirty="0">
                <a:hlinkClick r:id="rId7"/>
              </a:rPr>
              <a:t>10.1007/JHEP11(2014)052 </a:t>
            </a:r>
            <a:endParaRPr lang="en-US" sz="1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9866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Steriles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808775" y="4581046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 b="1" dirty="0" err="1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00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constraints [1]: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445224"/>
            <a:ext cx="9144000" cy="141277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Appearance and disappearance data sets self-consistent</a:t>
            </a:r>
          </a:p>
          <a:p>
            <a:r>
              <a:rPr lang="en-GB" dirty="0" smtClean="0"/>
              <a:t>Tension between parameter regions in measurements consistent with the null hypothesis and those which are inconsistent with it</a:t>
            </a:r>
          </a:p>
          <a:p>
            <a:r>
              <a:rPr lang="el-GR" dirty="0" smtClean="0"/>
              <a:t>ν</a:t>
            </a:r>
            <a:r>
              <a:rPr lang="en-US" i="1" baseline="-25000" dirty="0" smtClean="0"/>
              <a:t>e</a:t>
            </a:r>
            <a:r>
              <a:rPr lang="en-US" dirty="0" smtClean="0"/>
              <a:t> appearance data in tension with exclusion limits from disappearance searches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764704"/>
            <a:ext cx="7264400" cy="123190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837" y="2109972"/>
            <a:ext cx="7281092" cy="313732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0" y="5805264"/>
            <a:ext cx="9144000" cy="10527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89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constraints [2]: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0" y="5445224"/>
            <a:ext cx="9144000" cy="141277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Appearance and disappearance data sets self-consistent</a:t>
            </a:r>
          </a:p>
          <a:p>
            <a:r>
              <a:rPr lang="en-GB" dirty="0" smtClean="0"/>
              <a:t>Tension between parameter regions in measurements consistent with the null hypothesis and those which are inconsistent with it</a:t>
            </a:r>
          </a:p>
          <a:p>
            <a:r>
              <a:rPr lang="el-GR" dirty="0" smtClean="0"/>
              <a:t>ν</a:t>
            </a:r>
            <a:r>
              <a:rPr lang="en-US" i="1" baseline="-25000" dirty="0" smtClean="0"/>
              <a:t>e</a:t>
            </a:r>
            <a:r>
              <a:rPr lang="en-US" dirty="0" smtClean="0"/>
              <a:t> appearance data in tension with exclusion limits from disappearance searches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764704"/>
            <a:ext cx="7264400" cy="123190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852" y="2114545"/>
            <a:ext cx="7236296" cy="333067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41970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14" descr="particle univer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721" y="112320"/>
            <a:ext cx="4668019" cy="6642520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3" descr="masses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470222"/>
            <a:ext cx="8896529" cy="3410931"/>
          </a:xfrm>
          <a:prstGeom prst="rect">
            <a:avLst/>
          </a:prstGeom>
          <a:noFill/>
          <a:ln w="28575" cmpd="sng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41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 need to measure: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Present, inconclusive, information from </a:t>
            </a:r>
            <a:r>
              <a:rPr lang="en-US" dirty="0" err="1" smtClean="0"/>
              <a:t>ν</a:t>
            </a:r>
            <a:r>
              <a:rPr lang="en-US" baseline="-25000" dirty="0" err="1" smtClean="0"/>
              <a:t>e</a:t>
            </a:r>
            <a:r>
              <a:rPr lang="en-US" sz="2400" dirty="0" err="1" smtClean="0">
                <a:latin typeface="Arial"/>
                <a:ea typeface="Wingdings"/>
                <a:cs typeface="Arial"/>
                <a:sym typeface="Wingdings"/>
              </a:rPr>
              <a:t></a:t>
            </a:r>
            <a:r>
              <a:rPr lang="en-US" dirty="0" err="1" smtClean="0">
                <a:latin typeface="Wingdings"/>
                <a:ea typeface="Wingdings"/>
                <a:cs typeface="Wingdings"/>
                <a:sym typeface="Wingdings"/>
              </a:rPr>
              <a:t>ν</a:t>
            </a:r>
            <a:r>
              <a:rPr lang="en-US" baseline="-25000" dirty="0" err="1" smtClean="0">
                <a:ea typeface="Wingdings"/>
                <a:cs typeface="Wingdings"/>
                <a:sym typeface="Wingdings"/>
              </a:rPr>
              <a:t>X</a:t>
            </a:r>
            <a:r>
              <a:rPr lang="en-US" dirty="0" smtClean="0"/>
              <a:t> and </a:t>
            </a:r>
            <a:r>
              <a:rPr lang="en-US" dirty="0" err="1" smtClean="0"/>
              <a:t>ν</a:t>
            </a:r>
            <a:r>
              <a:rPr lang="en-US" baseline="-25000" dirty="0" err="1" smtClean="0"/>
              <a:t>μ</a:t>
            </a:r>
            <a:r>
              <a:rPr lang="en-US" sz="2400" dirty="0" err="1">
                <a:latin typeface="Arial"/>
                <a:ea typeface="Wingdings"/>
                <a:cs typeface="Arial"/>
                <a:sym typeface="Wingdings"/>
              </a:rPr>
              <a:t></a:t>
            </a:r>
            <a:r>
              <a:rPr lang="en-US" dirty="0" err="1">
                <a:latin typeface="Wingdings"/>
                <a:ea typeface="Wingdings"/>
                <a:cs typeface="Wingdings"/>
                <a:sym typeface="Wingdings"/>
              </a:rPr>
              <a:t>ν</a:t>
            </a:r>
            <a:r>
              <a:rPr lang="en-US" baseline="-25000" dirty="0" err="1">
                <a:ea typeface="Wingdings"/>
                <a:cs typeface="Wingdings"/>
                <a:sym typeface="Wingdings"/>
              </a:rPr>
              <a:t>X</a:t>
            </a:r>
            <a:r>
              <a:rPr lang="en-US" dirty="0" smtClean="0"/>
              <a:t> transitions</a:t>
            </a:r>
          </a:p>
          <a:p>
            <a:r>
              <a:rPr lang="en-US" dirty="0" smtClean="0"/>
              <a:t>Ideally, study: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  <a:tabLst>
                <a:tab pos="358775" algn="l"/>
              </a:tabLst>
            </a:pPr>
            <a:r>
              <a:rPr lang="en-US" dirty="0" smtClean="0"/>
              <a:t>	and 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etermine neutral current rate</a:t>
            </a:r>
          </a:p>
          <a:p>
            <a:pPr lvl="2"/>
            <a:r>
              <a:rPr lang="en-US" dirty="0" smtClean="0"/>
              <a:t>oscillation to </a:t>
            </a:r>
            <a:r>
              <a:rPr lang="en-US" dirty="0" err="1" smtClean="0"/>
              <a:t>steriles</a:t>
            </a:r>
            <a:r>
              <a:rPr lang="en-US" dirty="0" smtClean="0"/>
              <a:t> will change neutral current rate</a:t>
            </a:r>
          </a:p>
          <a:p>
            <a:pPr lvl="1"/>
            <a:r>
              <a:rPr lang="en-US" dirty="0" smtClean="0"/>
              <a:t>Study </a:t>
            </a:r>
            <a:r>
              <a:rPr lang="en-US" dirty="0" err="1" smtClean="0"/>
              <a:t>ν</a:t>
            </a:r>
            <a:r>
              <a:rPr lang="en-US" baseline="-25000" dirty="0" err="1" smtClean="0"/>
              <a:t>e</a:t>
            </a:r>
            <a:r>
              <a:rPr lang="en-US" i="1" dirty="0" err="1" smtClean="0">
                <a:ea typeface="Wingdings"/>
                <a:cs typeface="Arial"/>
                <a:sym typeface="Wingdings"/>
              </a:rPr>
              <a:t>N</a:t>
            </a:r>
            <a:r>
              <a:rPr lang="en-US" dirty="0" smtClean="0">
                <a:ea typeface="Wingdings"/>
                <a:cs typeface="Arial"/>
                <a:sym typeface="Wingdings"/>
              </a:rPr>
              <a:t> and </a:t>
            </a:r>
            <a:r>
              <a:rPr lang="en-US" dirty="0" err="1" smtClean="0"/>
              <a:t>ν</a:t>
            </a:r>
            <a:r>
              <a:rPr lang="en-US" baseline="-25000" dirty="0" err="1" smtClean="0"/>
              <a:t>μ</a:t>
            </a:r>
            <a:r>
              <a:rPr lang="en-US" i="1" dirty="0" err="1" smtClean="0"/>
              <a:t>N</a:t>
            </a:r>
            <a:r>
              <a:rPr lang="en-US" i="1" dirty="0" smtClean="0"/>
              <a:t> </a:t>
            </a:r>
            <a:r>
              <a:rPr lang="en-US" dirty="0" smtClean="0"/>
              <a:t>scattering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ncluding </a:t>
            </a:r>
            <a:r>
              <a:rPr lang="en-US" dirty="0" err="1" smtClean="0"/>
              <a:t>hadronic</a:t>
            </a:r>
            <a:r>
              <a:rPr lang="en-US" dirty="0" smtClean="0"/>
              <a:t> final states to eliminate background uncertainties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356999"/>
            <a:ext cx="3384376" cy="200810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47883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Near future: </a:t>
            </a:r>
            <a:r>
              <a:rPr lang="en-US" dirty="0" err="1" smtClean="0"/>
              <a:t>MicroBooNE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0" y="3717032"/>
            <a:ext cx="9144000" cy="306896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Resolve </a:t>
            </a:r>
            <a:r>
              <a:rPr lang="en-US" dirty="0"/>
              <a:t>short-baseline anomalies in </a:t>
            </a:r>
            <a:r>
              <a:rPr lang="en-US" dirty="0" err="1" smtClean="0"/>
              <a:t>ν</a:t>
            </a:r>
            <a:r>
              <a:rPr lang="en-US" baseline="-25000" dirty="0" err="1" smtClean="0"/>
              <a:t>μ</a:t>
            </a:r>
            <a:r>
              <a:rPr lang="en-US" dirty="0" smtClean="0"/>
              <a:t> </a:t>
            </a:r>
            <a:r>
              <a:rPr lang="en-US" dirty="0"/>
              <a:t> </a:t>
            </a:r>
            <a:r>
              <a:rPr lang="en-US" dirty="0" err="1" smtClean="0"/>
              <a:t>ν</a:t>
            </a:r>
            <a:r>
              <a:rPr lang="en-US" baseline="-25000" dirty="0" err="1" smtClean="0"/>
              <a:t>e</a:t>
            </a:r>
            <a:r>
              <a:rPr lang="en-US" dirty="0" smtClean="0"/>
              <a:t> searches</a:t>
            </a:r>
          </a:p>
          <a:p>
            <a:pPr lvl="1"/>
            <a:r>
              <a:rPr lang="en-US" dirty="0" smtClean="0"/>
              <a:t>Measure </a:t>
            </a:r>
            <a:r>
              <a:rPr lang="en-US" dirty="0" err="1"/>
              <a:t>ν</a:t>
            </a:r>
            <a:r>
              <a:rPr lang="en-US" baseline="-25000" dirty="0" err="1"/>
              <a:t>μ</a:t>
            </a:r>
            <a:r>
              <a:rPr lang="en-US" dirty="0" err="1"/>
              <a:t>-Ar</a:t>
            </a:r>
            <a:r>
              <a:rPr lang="en-US" dirty="0"/>
              <a:t> cross sections </a:t>
            </a:r>
            <a:endParaRPr lang="en-US" dirty="0" smtClean="0"/>
          </a:p>
          <a:p>
            <a:pPr lvl="1"/>
            <a:r>
              <a:rPr lang="en-US" dirty="0" smtClean="0"/>
              <a:t>Develop </a:t>
            </a:r>
            <a:r>
              <a:rPr lang="en-US" dirty="0" err="1"/>
              <a:t>LAr</a:t>
            </a:r>
            <a:r>
              <a:rPr lang="en-US" dirty="0"/>
              <a:t> TPC </a:t>
            </a:r>
            <a:r>
              <a:rPr lang="en-US" dirty="0" smtClean="0"/>
              <a:t>technology</a:t>
            </a:r>
          </a:p>
          <a:p>
            <a:r>
              <a:rPr lang="en-US" dirty="0" smtClean="0"/>
              <a:t>Timetable:</a:t>
            </a:r>
          </a:p>
          <a:p>
            <a:pPr lvl="1"/>
            <a:r>
              <a:rPr lang="en-US" dirty="0" smtClean="0"/>
              <a:t>Jan15: Fill with </a:t>
            </a:r>
            <a:r>
              <a:rPr lang="en-US" dirty="0" err="1" smtClean="0"/>
              <a:t>Lar</a:t>
            </a:r>
            <a:endParaRPr lang="en-US" dirty="0" smtClean="0"/>
          </a:p>
          <a:p>
            <a:pPr lvl="1"/>
            <a:r>
              <a:rPr lang="en-US" dirty="0" smtClean="0"/>
              <a:t>Spring/summer: commission and start data taking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132"/>
          <a:stretch/>
        </p:blipFill>
        <p:spPr>
          <a:xfrm>
            <a:off x="107504" y="860946"/>
            <a:ext cx="5904656" cy="278407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0" name="Picture 4" descr="thum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692696"/>
            <a:ext cx="3309590" cy="248219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338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Short baseline </a:t>
            </a:r>
            <a:r>
              <a:rPr lang="en-US" sz="3600" dirty="0" err="1" smtClean="0"/>
              <a:t>programme</a:t>
            </a:r>
            <a:r>
              <a:rPr lang="en-US" sz="3600" dirty="0" smtClean="0"/>
              <a:t> @ FNAL booster: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05063"/>
            <a:ext cx="9144000" cy="285293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SBN based on Booster Neutrino Beam (BNB):</a:t>
            </a:r>
          </a:p>
          <a:p>
            <a:pPr lvl="1"/>
            <a:r>
              <a:rPr lang="en-US" dirty="0" smtClean="0"/>
              <a:t>2015: </a:t>
            </a:r>
            <a:r>
              <a:rPr lang="en-US" dirty="0" err="1" smtClean="0"/>
              <a:t>MicroBooNE</a:t>
            </a:r>
            <a:endParaRPr lang="en-US" dirty="0" smtClean="0"/>
          </a:p>
          <a:p>
            <a:pPr lvl="1"/>
            <a:r>
              <a:rPr lang="en-US" dirty="0" smtClean="0"/>
              <a:t>2018: Three-detector sterile neutrino </a:t>
            </a:r>
            <a:r>
              <a:rPr lang="en-US" dirty="0" err="1" smtClean="0"/>
              <a:t>programme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Near detector 		@ 110m; LAr1ND</a:t>
            </a:r>
          </a:p>
          <a:p>
            <a:pPr lvl="2"/>
            <a:r>
              <a:rPr lang="en-US" dirty="0" smtClean="0"/>
              <a:t>Middle detector	@ 470m; </a:t>
            </a:r>
            <a:r>
              <a:rPr lang="en-US" dirty="0" err="1" smtClean="0"/>
              <a:t>MicroBooNE</a:t>
            </a:r>
            <a:endParaRPr lang="en-US" dirty="0" smtClean="0"/>
          </a:p>
          <a:p>
            <a:pPr lvl="2"/>
            <a:r>
              <a:rPr lang="en-US" dirty="0" smtClean="0"/>
              <a:t>Far detector		@ 600m; ICARUS T600</a:t>
            </a:r>
          </a:p>
          <a:p>
            <a:pPr lvl="3"/>
            <a:r>
              <a:rPr lang="en-US" dirty="0" smtClean="0"/>
              <a:t>Refurbished at CERN as part of CERN Neutrino Platform</a:t>
            </a:r>
          </a:p>
          <a:p>
            <a:pPr lvl="1"/>
            <a:r>
              <a:rPr lang="en-US" dirty="0" smtClean="0"/>
              <a:t>Also under consideration for SBN @ BNB:</a:t>
            </a:r>
          </a:p>
          <a:p>
            <a:pPr lvl="2"/>
            <a:r>
              <a:rPr lang="en-US" dirty="0" err="1" smtClean="0"/>
              <a:t>NESSiE</a:t>
            </a:r>
            <a:r>
              <a:rPr lang="en-US" dirty="0" smtClean="0"/>
              <a:t> (magnetic spectrometer); ANNIE (optical TPC); CAPTAIN (</a:t>
            </a:r>
            <a:r>
              <a:rPr lang="en-US" dirty="0" err="1" smtClean="0"/>
              <a:t>LAr</a:t>
            </a:r>
            <a:r>
              <a:rPr lang="en-US" dirty="0" smtClean="0"/>
              <a:t> for </a:t>
            </a:r>
            <a:r>
              <a:rPr lang="en-US" dirty="0" err="1" smtClean="0"/>
              <a:t>xSect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Content Placeholder 2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92696"/>
            <a:ext cx="8742105" cy="3258862"/>
          </a:xfrm>
          <a:prstGeom prst="rect">
            <a:avLst/>
          </a:prstGeom>
          <a:ln w="28575" cmpd="sng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981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ISODAR: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3861047"/>
            <a:ext cx="4427984" cy="288032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Example of sensitivity:</a:t>
            </a:r>
          </a:p>
          <a:p>
            <a:pPr lvl="1"/>
            <a:r>
              <a:rPr lang="en-US" dirty="0" smtClean="0"/>
              <a:t>High-power cyclotron (MW class) illuminating </a:t>
            </a:r>
            <a:r>
              <a:rPr lang="en-US" dirty="0" err="1" smtClean="0"/>
              <a:t>Kamland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Baseline 16m</a:t>
            </a:r>
          </a:p>
          <a:p>
            <a:pPr lvl="1"/>
            <a:r>
              <a:rPr lang="en-US" dirty="0" smtClean="0"/>
              <a:t>Five years of running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46" y="44624"/>
            <a:ext cx="2894773" cy="364502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969" y="3789040"/>
            <a:ext cx="4318119" cy="300812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6" y="688082"/>
            <a:ext cx="5544616" cy="300168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9073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nuSTORM</a:t>
            </a:r>
            <a:r>
              <a:rPr lang="en-US" dirty="0" smtClean="0"/>
              <a:t> [1]: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10" y="860285"/>
            <a:ext cx="8970686" cy="228068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220890" y="2288688"/>
            <a:ext cx="704101" cy="746457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755" y="3662905"/>
            <a:ext cx="4186364" cy="285402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299" y="3645024"/>
            <a:ext cx="4145252" cy="289385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69831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Standard model and LBL oscillations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35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-69120" y="1086664"/>
            <a:ext cx="9268213" cy="3827260"/>
            <a:chOff x="-69120" y="1086664"/>
            <a:chExt cx="9268213" cy="3827260"/>
          </a:xfrm>
        </p:grpSpPr>
        <p:grpSp>
          <p:nvGrpSpPr>
            <p:cNvPr id="6" name="Group 5"/>
            <p:cNvGrpSpPr/>
            <p:nvPr/>
          </p:nvGrpSpPr>
          <p:grpSpPr>
            <a:xfrm>
              <a:off x="-69120" y="1086664"/>
              <a:ext cx="9268213" cy="3827260"/>
              <a:chOff x="-69120" y="1086664"/>
              <a:chExt cx="9268213" cy="3827260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69120" y="3240000"/>
                <a:ext cx="9268213" cy="385537"/>
                <a:chOff x="-69120" y="3240000"/>
                <a:chExt cx="9268213" cy="385537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165100" y="3240000"/>
                  <a:ext cx="8912225" cy="146880"/>
                  <a:chOff x="165100" y="3240000"/>
                  <a:chExt cx="8912225" cy="146880"/>
                </a:xfrm>
              </p:grpSpPr>
              <p:cxnSp>
                <p:nvCxnSpPr>
                  <p:cNvPr id="5" name="Straight Arrow Connector 4"/>
                  <p:cNvCxnSpPr/>
                  <p:nvPr/>
                </p:nvCxnSpPr>
                <p:spPr>
                  <a:xfrm>
                    <a:off x="165100" y="3240000"/>
                    <a:ext cx="8912225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207352" y="3248640"/>
                    <a:ext cx="8717417" cy="138240"/>
                    <a:chOff x="252941" y="3212976"/>
                    <a:chExt cx="5742856" cy="138240"/>
                  </a:xfrm>
                </p:grpSpPr>
                <p:cxnSp>
                  <p:nvCxnSpPr>
                    <p:cNvPr id="7" name="Straight Connector 6"/>
                    <p:cNvCxnSpPr/>
                    <p:nvPr/>
                  </p:nvCxnSpPr>
                  <p:spPr>
                    <a:xfrm>
                      <a:off x="252941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Connector 9"/>
                    <p:cNvCxnSpPr/>
                    <p:nvPr/>
                  </p:nvCxnSpPr>
                  <p:spPr>
                    <a:xfrm>
                      <a:off x="971276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" name="Straight Connector 10"/>
                    <p:cNvCxnSpPr/>
                    <p:nvPr/>
                  </p:nvCxnSpPr>
                  <p:spPr>
                    <a:xfrm>
                      <a:off x="1689611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2406578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3124369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Connector 23"/>
                    <p:cNvCxnSpPr/>
                    <p:nvPr/>
                  </p:nvCxnSpPr>
                  <p:spPr>
                    <a:xfrm>
                      <a:off x="3842704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>
                      <a:off x="4561039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Connector 25"/>
                    <p:cNvCxnSpPr/>
                    <p:nvPr/>
                  </p:nvCxnSpPr>
                  <p:spPr>
                    <a:xfrm>
                      <a:off x="5278006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>
                      <a:off x="5995797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2" name="TextBox 31"/>
                <p:cNvSpPr txBox="1"/>
                <p:nvPr/>
              </p:nvSpPr>
              <p:spPr>
                <a:xfrm>
                  <a:off x="-69120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FF0000"/>
                      </a:solidFill>
                    </a:rPr>
                    <a:t>1950</a:t>
                  </a: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1023431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1960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2113833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1970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196674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1980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4291737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1990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382139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2000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6461752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2010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7560868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2020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8650445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2030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250495" y="2315520"/>
                <a:ext cx="1035598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BNL</a:t>
                </a:r>
              </a:p>
              <a:p>
                <a:pPr algn="ctr"/>
                <a:r>
                  <a:rPr lang="en-US" sz="1200" i="1" dirty="0" smtClean="0">
                    <a:solidFill>
                      <a:schemeClr val="bg1"/>
                    </a:solidFill>
                  </a:rPr>
                  <a:t>first neutrino</a:t>
                </a:r>
                <a:br>
                  <a:rPr lang="en-US" sz="1200" i="1" dirty="0" smtClean="0">
                    <a:solidFill>
                      <a:schemeClr val="bg1"/>
                    </a:solidFill>
                  </a:rPr>
                </a:br>
                <a:r>
                  <a:rPr lang="en-US" sz="1200" dirty="0" smtClean="0">
                    <a:solidFill>
                      <a:schemeClr val="bg1">
                        <a:lumMod val="65000"/>
                      </a:schemeClr>
                    </a:solidFill>
                  </a:rPr>
                  <a:t>“beam”</a:t>
                </a:r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>
                <a:off x="1140435" y="2825280"/>
                <a:ext cx="0" cy="414720"/>
              </a:xfrm>
              <a:prstGeom prst="straightConnector1">
                <a:avLst/>
              </a:prstGeom>
              <a:ln w="12700" cmpd="sng"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-51840" y="1086664"/>
                <a:ext cx="1843724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CERN</a:t>
                </a:r>
              </a:p>
              <a:p>
                <a:pPr algn="ctr"/>
                <a:r>
                  <a:rPr lang="en-US" sz="1200" i="1" dirty="0" smtClean="0">
                    <a:solidFill>
                      <a:schemeClr val="bg1"/>
                    </a:solidFill>
                  </a:rPr>
                  <a:t>Horn and bubble chamber</a:t>
                </a:r>
              </a:p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</a:rPr>
                  <a:t>First neutrino beam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9" name="Straight Arrow Connector 48"/>
              <p:cNvCxnSpPr/>
              <p:nvPr/>
            </p:nvCxnSpPr>
            <p:spPr>
              <a:xfrm>
                <a:off x="1459759" y="1825328"/>
                <a:ext cx="0" cy="1414672"/>
              </a:xfrm>
              <a:prstGeom prst="straightConnector1">
                <a:avLst/>
              </a:prstGeom>
              <a:ln w="12700" cmpd="sng">
                <a:solidFill>
                  <a:srgbClr val="FF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385487" y="3897661"/>
                <a:ext cx="131318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>
                    <a:solidFill>
                      <a:srgbClr val="00FFFF"/>
                    </a:solidFill>
                    <a:latin typeface="Symbol"/>
                  </a:rPr>
                  <a:t>n</a:t>
                </a:r>
                <a:r>
                  <a:rPr lang="en-US" b="1" baseline="-25000" dirty="0" smtClean="0">
                    <a:solidFill>
                      <a:srgbClr val="00FFFF"/>
                    </a:solidFill>
                  </a:rPr>
                  <a:t>e</a:t>
                </a:r>
                <a:r>
                  <a:rPr lang="en-US" b="1" dirty="0" smtClean="0">
                    <a:solidFill>
                      <a:srgbClr val="00FFFF"/>
                    </a:solidFill>
                  </a:rPr>
                  <a:t>/</a:t>
                </a:r>
                <a:r>
                  <a:rPr lang="en-US" b="1" dirty="0" smtClean="0">
                    <a:solidFill>
                      <a:srgbClr val="00FFFF"/>
                    </a:solidFill>
                    <a:latin typeface="Symbol"/>
                  </a:rPr>
                  <a:t>n</a:t>
                </a:r>
                <a:r>
                  <a:rPr lang="en-US" b="1" baseline="-25000" dirty="0" smtClean="0">
                    <a:solidFill>
                      <a:srgbClr val="00FFFF"/>
                    </a:solidFill>
                    <a:latin typeface="Symbol"/>
                  </a:rPr>
                  <a:t>m</a:t>
                </a:r>
              </a:p>
              <a:p>
                <a:pPr algn="r"/>
                <a:r>
                  <a:rPr lang="en-US" b="1" dirty="0" smtClean="0">
                    <a:solidFill>
                      <a:srgbClr val="00FFFF"/>
                    </a:solidFill>
                  </a:rPr>
                  <a:t>universality</a:t>
                </a:r>
                <a:endParaRPr lang="en-US" b="1" dirty="0">
                  <a:solidFill>
                    <a:srgbClr val="00FFFF"/>
                  </a:solidFill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541389" y="3990594"/>
                <a:ext cx="109517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rgbClr val="00FFFF"/>
                    </a:solidFill>
                  </a:rPr>
                  <a:t>Neutral</a:t>
                </a:r>
              </a:p>
              <a:p>
                <a:pPr algn="r"/>
                <a:r>
                  <a:rPr lang="en-US" b="1" dirty="0" smtClean="0">
                    <a:solidFill>
                      <a:srgbClr val="00FFFF"/>
                    </a:solidFill>
                  </a:rPr>
                  <a:t>Current</a:t>
                </a:r>
                <a:br>
                  <a:rPr lang="en-US" b="1" dirty="0" smtClean="0">
                    <a:solidFill>
                      <a:srgbClr val="00FFFF"/>
                    </a:solidFill>
                  </a:rPr>
                </a:br>
                <a:r>
                  <a:rPr lang="en-US" b="1" dirty="0" smtClean="0">
                    <a:solidFill>
                      <a:srgbClr val="00FFFF"/>
                    </a:solidFill>
                  </a:rPr>
                  <a:t>discovery</a:t>
                </a:r>
                <a:endParaRPr lang="en-US" b="1" dirty="0">
                  <a:solidFill>
                    <a:srgbClr val="00FFFF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1572079" y="2601678"/>
                <a:ext cx="161785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CERN</a:t>
                </a:r>
              </a:p>
              <a:p>
                <a:pPr algn="ctr"/>
                <a:r>
                  <a:rPr lang="en-US" sz="1200" i="1" dirty="0" smtClean="0">
                    <a:solidFill>
                      <a:schemeClr val="bg1"/>
                    </a:solidFill>
                  </a:rPr>
                  <a:t>Horn #2 &amp; </a:t>
                </a:r>
                <a:r>
                  <a:rPr lang="en-US" sz="1200" i="1" dirty="0" err="1" smtClean="0">
                    <a:solidFill>
                      <a:schemeClr val="bg1"/>
                    </a:solidFill>
                  </a:rPr>
                  <a:t>Gargamelle</a:t>
                </a:r>
                <a:endParaRPr lang="en-US" sz="1200" i="1" dirty="0" smtClean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5" name="Straight Arrow Connector 54"/>
              <p:cNvCxnSpPr/>
              <p:nvPr/>
            </p:nvCxnSpPr>
            <p:spPr>
              <a:xfrm flipV="1">
                <a:off x="2576081" y="3257280"/>
                <a:ext cx="0" cy="819714"/>
              </a:xfrm>
              <a:prstGeom prst="straightConnector1">
                <a:avLst/>
              </a:prstGeom>
              <a:ln w="12700" cmpd="sng">
                <a:solidFill>
                  <a:srgbClr val="00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2852360" y="1546352"/>
                <a:ext cx="2675833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CERN</a:t>
                </a:r>
              </a:p>
              <a:p>
                <a:pPr algn="ctr"/>
                <a:r>
                  <a:rPr lang="en-US" sz="1200" i="1" dirty="0" err="1" smtClean="0">
                    <a:solidFill>
                      <a:schemeClr val="bg1"/>
                    </a:solidFill>
                  </a:rPr>
                  <a:t>Gargamelle</a:t>
                </a:r>
                <a:r>
                  <a:rPr lang="en-US" sz="1200" i="1" dirty="0" smtClean="0">
                    <a:solidFill>
                      <a:schemeClr val="bg1"/>
                    </a:solidFill>
                  </a:rPr>
                  <a:t>, Aachen/</a:t>
                </a:r>
                <a:r>
                  <a:rPr lang="en-US" sz="1200" i="1" dirty="0" err="1" smtClean="0">
                    <a:solidFill>
                      <a:schemeClr val="bg1"/>
                    </a:solidFill>
                  </a:rPr>
                  <a:t>Padova</a:t>
                </a:r>
                <a:r>
                  <a:rPr lang="en-US" sz="1200" i="1" dirty="0" smtClean="0">
                    <a:solidFill>
                      <a:schemeClr val="bg1"/>
                    </a:solidFill>
                  </a:rPr>
                  <a:t>, CDHS, </a:t>
                </a:r>
                <a:br>
                  <a:rPr lang="en-US" sz="1200" i="1" dirty="0" smtClean="0">
                    <a:solidFill>
                      <a:schemeClr val="bg1"/>
                    </a:solidFill>
                  </a:rPr>
                </a:br>
                <a:r>
                  <a:rPr lang="en-US" sz="1200" i="1" dirty="0" smtClean="0">
                    <a:solidFill>
                      <a:schemeClr val="bg1"/>
                    </a:solidFill>
                  </a:rPr>
                  <a:t>CHARM, BEBC, CCFR, NOMAD, CHORUS</a:t>
                </a:r>
              </a:p>
            </p:txBody>
          </p:sp>
          <p:sp>
            <p:nvSpPr>
              <p:cNvPr id="57" name="Left Brace 56"/>
              <p:cNvSpPr/>
              <p:nvPr/>
            </p:nvSpPr>
            <p:spPr>
              <a:xfrm rot="5400000">
                <a:off x="4101908" y="2107515"/>
                <a:ext cx="182684" cy="1929254"/>
              </a:xfrm>
              <a:prstGeom prst="leftBrace">
                <a:avLst>
                  <a:gd name="adj1" fmla="val 77620"/>
                  <a:gd name="adj2" fmla="val 50896"/>
                </a:avLst>
              </a:prstGeom>
              <a:ln w="1905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411956" y="2255664"/>
                <a:ext cx="2217399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BNL/FNAL</a:t>
                </a:r>
              </a:p>
              <a:p>
                <a:pPr algn="ctr"/>
                <a:r>
                  <a:rPr lang="en-US" sz="1200" i="1" dirty="0" smtClean="0">
                    <a:solidFill>
                      <a:schemeClr val="bg1"/>
                    </a:solidFill>
                  </a:rPr>
                  <a:t>CITF, HPWF, 7’ BC, 15’ BC, E605, </a:t>
                </a:r>
                <a:br>
                  <a:rPr lang="en-US" sz="1200" i="1" dirty="0" smtClean="0">
                    <a:solidFill>
                      <a:schemeClr val="bg1"/>
                    </a:solidFill>
                  </a:rPr>
                </a:br>
                <a:r>
                  <a:rPr lang="en-US" sz="1200" i="1" dirty="0" smtClean="0">
                    <a:solidFill>
                      <a:schemeClr val="bg1"/>
                    </a:solidFill>
                  </a:rPr>
                  <a:t>E613, E734, E776, </a:t>
                </a:r>
                <a:r>
                  <a:rPr lang="en-US" sz="1200" i="1" dirty="0" err="1" smtClean="0">
                    <a:solidFill>
                      <a:schemeClr val="bg1"/>
                    </a:solidFill>
                  </a:rPr>
                  <a:t>NuTEV</a:t>
                </a:r>
                <a:endParaRPr lang="en-US" sz="1200" i="1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794160" y="1207204"/>
                <a:ext cx="877940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IHEP</a:t>
                </a:r>
              </a:p>
              <a:p>
                <a:pPr algn="ctr"/>
                <a:r>
                  <a:rPr lang="en-US" sz="1200" i="1" dirty="0" smtClean="0">
                    <a:solidFill>
                      <a:schemeClr val="bg1"/>
                    </a:solidFill>
                  </a:rPr>
                  <a:t>SKAT, JINR</a:t>
                </a:r>
              </a:p>
            </p:txBody>
          </p:sp>
          <p:sp>
            <p:nvSpPr>
              <p:cNvPr id="60" name="Left Brace 59"/>
              <p:cNvSpPr/>
              <p:nvPr/>
            </p:nvSpPr>
            <p:spPr>
              <a:xfrm rot="16200000">
                <a:off x="3841333" y="2470689"/>
                <a:ext cx="182684" cy="2450404"/>
              </a:xfrm>
              <a:prstGeom prst="leftBrace">
                <a:avLst>
                  <a:gd name="adj1" fmla="val 77620"/>
                  <a:gd name="adj2" fmla="val 50896"/>
                </a:avLst>
              </a:prstGeom>
              <a:ln w="19050" cmpd="sng">
                <a:solidFill>
                  <a:srgbClr val="00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924436" y="3700833"/>
                <a:ext cx="206389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00FFFF"/>
                    </a:solidFill>
                  </a:rPr>
                  <a:t>Development of</a:t>
                </a:r>
                <a:br>
                  <a:rPr lang="en-US" b="1" dirty="0" smtClean="0">
                    <a:solidFill>
                      <a:srgbClr val="00FFFF"/>
                    </a:solidFill>
                  </a:rPr>
                </a:br>
                <a:r>
                  <a:rPr lang="en-US" b="1" dirty="0" smtClean="0">
                    <a:solidFill>
                      <a:srgbClr val="00FFFF"/>
                    </a:solidFill>
                  </a:rPr>
                  <a:t>E/w SM, QPM, QCD</a:t>
                </a:r>
                <a:endParaRPr lang="en-US" b="1" dirty="0">
                  <a:solidFill>
                    <a:srgbClr val="00FFFF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21248" y="3385172"/>
                <a:ext cx="109517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rgbClr val="00FFFF"/>
                    </a:solidFill>
                    <a:latin typeface="Symbol"/>
                  </a:rPr>
                  <a:t>n</a:t>
                </a:r>
                <a:r>
                  <a:rPr lang="en-US" b="1" baseline="-25000" dirty="0" smtClean="0">
                    <a:solidFill>
                      <a:srgbClr val="00FFFF"/>
                    </a:solidFill>
                    <a:latin typeface="Symbol"/>
                  </a:rPr>
                  <a:t>m</a:t>
                </a:r>
              </a:p>
              <a:p>
                <a:pPr algn="r"/>
                <a:r>
                  <a:rPr lang="en-US" b="1" dirty="0" smtClean="0">
                    <a:solidFill>
                      <a:srgbClr val="00FFFF"/>
                    </a:solidFill>
                  </a:rPr>
                  <a:t>discovery</a:t>
                </a:r>
                <a:endParaRPr lang="en-US" b="1" dirty="0">
                  <a:solidFill>
                    <a:srgbClr val="00FFFF"/>
                  </a:solidFill>
                </a:endParaRPr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V="1">
                <a:off x="1140435" y="3248248"/>
                <a:ext cx="0" cy="388868"/>
              </a:xfrm>
              <a:prstGeom prst="straightConnector1">
                <a:avLst/>
              </a:prstGeom>
              <a:ln w="12700" cmpd="sng">
                <a:solidFill>
                  <a:srgbClr val="00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V="1">
                <a:off x="1586804" y="3259104"/>
                <a:ext cx="0" cy="819714"/>
              </a:xfrm>
              <a:prstGeom prst="straightConnector1">
                <a:avLst/>
              </a:prstGeom>
              <a:ln w="12700" cmpd="sng">
                <a:solidFill>
                  <a:srgbClr val="00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TextBox 49"/>
            <p:cNvSpPr txBox="1"/>
            <p:nvPr/>
          </p:nvSpPr>
          <p:spPr>
            <a:xfrm>
              <a:off x="5717680" y="1975449"/>
              <a:ext cx="118180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CERN</a:t>
              </a:r>
            </a:p>
            <a:p>
              <a:pPr algn="ctr"/>
              <a:r>
                <a:rPr lang="en-US" sz="1200" i="1" dirty="0" smtClean="0">
                  <a:solidFill>
                    <a:schemeClr val="bg1"/>
                  </a:solidFill>
                </a:rPr>
                <a:t>OPERA, ICARUS</a:t>
              </a:r>
              <a:endParaRPr lang="en-US" sz="1200" i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845425" y="1538483"/>
              <a:ext cx="168074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FNAL</a:t>
              </a:r>
              <a:endParaRPr lang="en-US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200" i="1" dirty="0" smtClean="0">
                  <a:solidFill>
                    <a:schemeClr val="bg1"/>
                  </a:solidFill>
                </a:rPr>
                <a:t>MINOS, MINOS+, </a:t>
              </a:r>
              <a:r>
                <a:rPr lang="en-US" sz="1200" i="1" dirty="0" err="1" smtClean="0">
                  <a:solidFill>
                    <a:schemeClr val="bg1"/>
                  </a:solidFill>
                </a:rPr>
                <a:t>NOvA</a:t>
              </a:r>
              <a:endParaRPr lang="en-US" sz="1200" i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62" name="Left Brace 61"/>
            <p:cNvSpPr/>
            <p:nvPr/>
          </p:nvSpPr>
          <p:spPr>
            <a:xfrm rot="5400000">
              <a:off x="6501720" y="1843540"/>
              <a:ext cx="182684" cy="2484259"/>
            </a:xfrm>
            <a:prstGeom prst="leftBrace">
              <a:avLst>
                <a:gd name="adj1" fmla="val 77620"/>
                <a:gd name="adj2" fmla="val 50896"/>
              </a:avLst>
            </a:prstGeom>
            <a:ln w="1905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521120" y="2462042"/>
              <a:ext cx="131087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KEK/J-PARC</a:t>
              </a:r>
              <a:endParaRPr lang="en-US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200" i="1" dirty="0" smtClean="0">
                  <a:solidFill>
                    <a:schemeClr val="bg1"/>
                  </a:solidFill>
                </a:rPr>
                <a:t>K2K, T2K</a:t>
              </a:r>
              <a:endParaRPr lang="en-US" sz="1200" i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64" name="Left Brace 63"/>
            <p:cNvSpPr/>
            <p:nvPr/>
          </p:nvSpPr>
          <p:spPr>
            <a:xfrm rot="16200000">
              <a:off x="6176067" y="2665032"/>
              <a:ext cx="182684" cy="2061717"/>
            </a:xfrm>
            <a:prstGeom prst="leftBrace">
              <a:avLst>
                <a:gd name="adj1" fmla="val 77620"/>
                <a:gd name="adj2" fmla="val 50896"/>
              </a:avLst>
            </a:prstGeom>
            <a:ln w="19050" cmpd="sng">
              <a:solidFill>
                <a:srgbClr val="00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285299" y="3700833"/>
              <a:ext cx="196640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FFFF"/>
                  </a:solidFill>
                </a:rPr>
                <a:t>Development of</a:t>
              </a:r>
              <a:br>
                <a:rPr lang="en-US" b="1" dirty="0" smtClean="0">
                  <a:solidFill>
                    <a:srgbClr val="00FFFF"/>
                  </a:solidFill>
                </a:rPr>
              </a:br>
              <a:r>
                <a:rPr lang="en-US" b="1" dirty="0" smtClean="0">
                  <a:solidFill>
                    <a:srgbClr val="00FFFF"/>
                  </a:solidFill>
                </a:rPr>
                <a:t>Standard Neutrino </a:t>
              </a:r>
              <a:br>
                <a:rPr lang="en-US" b="1" dirty="0" smtClean="0">
                  <a:solidFill>
                    <a:srgbClr val="00FFFF"/>
                  </a:solidFill>
                </a:rPr>
              </a:br>
              <a:r>
                <a:rPr lang="en-US" b="1" dirty="0" smtClean="0">
                  <a:solidFill>
                    <a:srgbClr val="00FFFF"/>
                  </a:solidFill>
                </a:rPr>
                <a:t>Model</a:t>
              </a:r>
              <a:endParaRPr lang="en-US" b="1" dirty="0">
                <a:solidFill>
                  <a:srgbClr val="00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3788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SνM</a:t>
            </a:r>
            <a:r>
              <a:rPr lang="en-GB" dirty="0" smtClean="0"/>
              <a:t> measurement programme: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Looking beyond MINOS(+), T2K</a:t>
            </a:r>
            <a:r>
              <a:rPr lang="en-GB" dirty="0"/>
              <a:t>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NOνA</a:t>
            </a:r>
            <a:r>
              <a:rPr lang="en-GB" dirty="0" smtClean="0"/>
              <a:t>, </a:t>
            </a:r>
            <a:r>
              <a:rPr lang="en-GB" dirty="0" err="1" smtClean="0"/>
              <a:t>DChooz</a:t>
            </a:r>
            <a:r>
              <a:rPr lang="en-GB" dirty="0" smtClean="0"/>
              <a:t>, </a:t>
            </a:r>
            <a:r>
              <a:rPr lang="en-GB" dirty="0" err="1" smtClean="0"/>
              <a:t>Daya</a:t>
            </a:r>
            <a:r>
              <a:rPr lang="en-GB" dirty="0" smtClean="0"/>
              <a:t> Bay, Reno, …</a:t>
            </a:r>
          </a:p>
          <a:p>
            <a:pPr lvl="1"/>
            <a:r>
              <a:rPr lang="en-GB" dirty="0" smtClean="0"/>
              <a:t>θ</a:t>
            </a:r>
            <a:r>
              <a:rPr lang="en-GB" baseline="-25000" dirty="0" smtClean="0"/>
              <a:t>13</a:t>
            </a:r>
            <a:r>
              <a:rPr lang="en-GB" dirty="0" smtClean="0"/>
              <a:t> will be very well known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Therefore future programme </a:t>
            </a:r>
            <a:br>
              <a:rPr lang="en-GB" dirty="0" smtClean="0"/>
            </a:br>
            <a:r>
              <a:rPr lang="en-GB" dirty="0" smtClean="0"/>
              <a:t>must:</a:t>
            </a:r>
          </a:p>
          <a:p>
            <a:pPr lvl="1"/>
            <a:r>
              <a:rPr lang="en-GB" dirty="0" smtClean="0"/>
              <a:t>Complete the “Standard </a:t>
            </a:r>
            <a:br>
              <a:rPr lang="en-GB" dirty="0" smtClean="0"/>
            </a:br>
            <a:r>
              <a:rPr lang="en-GB" dirty="0" smtClean="0"/>
              <a:t>Neutrino Model” (S</a:t>
            </a:r>
            <a:r>
              <a:rPr lang="el-GR" dirty="0" smtClean="0"/>
              <a:t>ν</a:t>
            </a:r>
            <a:r>
              <a:rPr lang="en-GB" dirty="0" smtClean="0"/>
              <a:t>M):</a:t>
            </a:r>
          </a:p>
          <a:p>
            <a:pPr lvl="2"/>
            <a:r>
              <a:rPr lang="en-GB" dirty="0" smtClean="0"/>
              <a:t>Determine the mass hierarchy</a:t>
            </a:r>
          </a:p>
          <a:p>
            <a:pPr lvl="2"/>
            <a:r>
              <a:rPr lang="en-GB" dirty="0" smtClean="0"/>
              <a:t>Search for (and discover?) leptonic </a:t>
            </a:r>
            <a:br>
              <a:rPr lang="en-GB" dirty="0" smtClean="0"/>
            </a:br>
            <a:r>
              <a:rPr lang="en-GB" dirty="0" smtClean="0"/>
              <a:t>CP-invariance violation</a:t>
            </a:r>
          </a:p>
          <a:p>
            <a:pPr lvl="1"/>
            <a:r>
              <a:rPr lang="en-GB" dirty="0" smtClean="0"/>
              <a:t>Establish the S</a:t>
            </a:r>
            <a:r>
              <a:rPr lang="el-GR" dirty="0" smtClean="0"/>
              <a:t>ν</a:t>
            </a:r>
            <a:r>
              <a:rPr lang="en-GB" dirty="0" smtClean="0"/>
              <a:t>M as the correct </a:t>
            </a:r>
            <a:br>
              <a:rPr lang="en-GB" dirty="0" smtClean="0"/>
            </a:br>
            <a:r>
              <a:rPr lang="en-GB" dirty="0" smtClean="0"/>
              <a:t>description of nature:</a:t>
            </a:r>
          </a:p>
          <a:p>
            <a:pPr lvl="2"/>
            <a:r>
              <a:rPr lang="en-GB" dirty="0" smtClean="0"/>
              <a:t>Determine precisely the degree to which θ</a:t>
            </a:r>
            <a:r>
              <a:rPr lang="en-GB" baseline="-25000" dirty="0" smtClean="0"/>
              <a:t>23</a:t>
            </a:r>
            <a:r>
              <a:rPr lang="en-GB" dirty="0" smtClean="0"/>
              <a:t> differs from </a:t>
            </a:r>
            <a:r>
              <a:rPr lang="el-GR" dirty="0" smtClean="0"/>
              <a:t>π</a:t>
            </a:r>
            <a:r>
              <a:rPr lang="en-GB" dirty="0" smtClean="0"/>
              <a:t>/4</a:t>
            </a:r>
          </a:p>
          <a:p>
            <a:pPr lvl="2"/>
            <a:r>
              <a:rPr lang="en-GB" dirty="0" smtClean="0"/>
              <a:t>Determine θ</a:t>
            </a:r>
            <a:r>
              <a:rPr lang="en-GB" baseline="-25000" dirty="0" smtClean="0"/>
              <a:t>13</a:t>
            </a:r>
            <a:r>
              <a:rPr lang="en-GB" dirty="0" smtClean="0"/>
              <a:t> precisely</a:t>
            </a:r>
          </a:p>
          <a:p>
            <a:pPr lvl="2"/>
            <a:r>
              <a:rPr lang="en-GB" dirty="0" smtClean="0"/>
              <a:t>Determine θ</a:t>
            </a:r>
            <a:r>
              <a:rPr lang="en-GB" baseline="-25000" dirty="0" smtClean="0"/>
              <a:t>12</a:t>
            </a:r>
            <a:r>
              <a:rPr lang="en-GB" dirty="0" smtClean="0"/>
              <a:t> precisely</a:t>
            </a:r>
          </a:p>
          <a:p>
            <a:pPr lvl="1"/>
            <a:r>
              <a:rPr lang="en-GB" dirty="0" smtClean="0"/>
              <a:t>Search for deviations from the S</a:t>
            </a:r>
            <a:r>
              <a:rPr lang="el-GR" dirty="0" smtClean="0"/>
              <a:t>ν</a:t>
            </a:r>
            <a:r>
              <a:rPr lang="en-GB" dirty="0" smtClean="0"/>
              <a:t>M:</a:t>
            </a:r>
          </a:p>
          <a:p>
            <a:pPr lvl="2"/>
            <a:r>
              <a:rPr lang="en-GB" dirty="0" smtClean="0"/>
              <a:t>Test the </a:t>
            </a:r>
            <a:r>
              <a:rPr lang="en-GB" dirty="0" err="1" smtClean="0"/>
              <a:t>unitarity</a:t>
            </a:r>
            <a:r>
              <a:rPr lang="en-GB" dirty="0" smtClean="0"/>
              <a:t> of the neutrino mixing matrix</a:t>
            </a:r>
          </a:p>
          <a:p>
            <a:pPr lvl="2"/>
            <a:r>
              <a:rPr lang="en-GB" dirty="0" smtClean="0"/>
              <a:t>Search for sterile neutrinos, non-standard interactions, 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364793" y="3913311"/>
            <a:ext cx="1390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/>
              <a:t>arXiv:1203.5651</a:t>
            </a:r>
            <a:endParaRPr lang="en-US" sz="1400" b="1" dirty="0" smtClean="0">
              <a:solidFill>
                <a:srgbClr val="FFC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921272"/>
            <a:ext cx="3977190" cy="380387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98919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and precision</a:t>
            </a:r>
            <a:br>
              <a:rPr lang="en-US" dirty="0" smtClean="0"/>
            </a:br>
            <a:r>
              <a:rPr lang="en-US" sz="2800" dirty="0" smtClean="0"/>
              <a:t>(the next generation)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Accelerator-based neutrino physics: past, present and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81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Mass hierarchy: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5508104" cy="5949281"/>
          </a:xfrm>
        </p:spPr>
        <p:txBody>
          <a:bodyPr>
            <a:normAutofit/>
          </a:bodyPr>
          <a:lstStyle/>
          <a:p>
            <a:r>
              <a:rPr lang="en-US" dirty="0" smtClean="0"/>
              <a:t>Two options:</a:t>
            </a:r>
          </a:p>
          <a:p>
            <a:pPr lvl="1"/>
            <a:r>
              <a:rPr lang="en-US" dirty="0" smtClean="0"/>
              <a:t>Exploit </a:t>
            </a:r>
            <a:r>
              <a:rPr lang="en-US" i="1" dirty="0" smtClean="0"/>
              <a:t>L</a:t>
            </a:r>
            <a:r>
              <a:rPr lang="en-US" dirty="0" smtClean="0"/>
              <a:t>/</a:t>
            </a:r>
            <a:r>
              <a:rPr lang="en-US" i="1" dirty="0" smtClean="0"/>
              <a:t>E</a:t>
            </a:r>
            <a:r>
              <a:rPr lang="en-US" dirty="0" smtClean="0"/>
              <a:t> spectrum: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Exploit matter effect: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332656"/>
            <a:ext cx="4392488" cy="2963447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3393830"/>
            <a:ext cx="4392488" cy="315604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236296" y="1412776"/>
            <a:ext cx="17732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Phys.Rev.D78:111103,2008</a:t>
            </a:r>
            <a:endParaRPr lang="en-US" sz="1100" b="1" dirty="0" smtClean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22820" y="4407495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/>
              <a:t>CERN-SPSC-2012-</a:t>
            </a:r>
            <a:r>
              <a:rPr lang="en-US" sz="1200" b="1" dirty="0" smtClean="0"/>
              <a:t>021;</a:t>
            </a:r>
            <a:br>
              <a:rPr lang="en-US" sz="1200" b="1" dirty="0" smtClean="0"/>
            </a:br>
            <a:r>
              <a:rPr lang="en-US" sz="1200" b="1" dirty="0" smtClean="0"/>
              <a:t>SPSC</a:t>
            </a:r>
            <a:r>
              <a:rPr lang="en-US" sz="1200" b="1" dirty="0"/>
              <a:t>-EOI-007</a:t>
            </a:r>
            <a:endParaRPr lang="en-US" sz="1200" b="1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849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CPiV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541364"/>
          </a:xfrm>
        </p:spPr>
        <p:txBody>
          <a:bodyPr>
            <a:normAutofit/>
          </a:bodyPr>
          <a:lstStyle/>
          <a:p>
            <a:r>
              <a:rPr lang="en-US" dirty="0" smtClean="0"/>
              <a:t>Two options:</a:t>
            </a:r>
          </a:p>
          <a:p>
            <a:pPr lvl="1"/>
            <a:r>
              <a:rPr lang="en-US" dirty="0" smtClean="0"/>
              <a:t>Exploit </a:t>
            </a:r>
            <a:r>
              <a:rPr lang="en-US" i="1" dirty="0" smtClean="0"/>
              <a:t>L</a:t>
            </a:r>
            <a:r>
              <a:rPr lang="en-US" dirty="0" smtClean="0"/>
              <a:t>/</a:t>
            </a:r>
            <a:r>
              <a:rPr lang="en-US" i="1" dirty="0" smtClean="0"/>
              <a:t>E</a:t>
            </a:r>
            <a:r>
              <a:rPr lang="en-US" dirty="0" smtClean="0"/>
              <a:t> spectrum:</a:t>
            </a:r>
          </a:p>
          <a:p>
            <a:pPr lvl="2"/>
            <a:r>
              <a:rPr lang="en-US" dirty="0" err="1" smtClean="0"/>
              <a:t>DAEδALUS</a:t>
            </a:r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Measure asymmetry:</a:t>
            </a:r>
          </a:p>
          <a:p>
            <a:pPr lvl="2"/>
            <a:r>
              <a:rPr lang="en-US" dirty="0"/>
              <a:t>Large θ</a:t>
            </a:r>
            <a:r>
              <a:rPr lang="en-US" baseline="-25000" dirty="0"/>
              <a:t>13</a:t>
            </a:r>
            <a:r>
              <a:rPr lang="en-US" dirty="0"/>
              <a:t> makes discovery conceivable, </a:t>
            </a:r>
            <a:r>
              <a:rPr lang="en-US" i="1" dirty="0"/>
              <a:t>but</a:t>
            </a:r>
            <a:r>
              <a:rPr lang="en-US" dirty="0"/>
              <a:t>:</a:t>
            </a:r>
          </a:p>
          <a:p>
            <a:pPr lvl="3"/>
            <a:r>
              <a:rPr lang="en-US" dirty="0"/>
              <a:t>Places premium on the control of systematic uncertainties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236296" y="1412776"/>
            <a:ext cx="17732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Phys.Rev.D78:111103,2008</a:t>
            </a:r>
            <a:endParaRPr lang="en-US" sz="1100" b="1" dirty="0" smtClean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22820" y="4407495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/>
              <a:t>CERN-SPSC-2012-</a:t>
            </a:r>
            <a:r>
              <a:rPr lang="en-US" sz="1200" b="1" dirty="0" smtClean="0"/>
              <a:t>021;</a:t>
            </a:r>
            <a:br>
              <a:rPr lang="en-US" sz="1200" b="1" dirty="0" smtClean="0"/>
            </a:br>
            <a:r>
              <a:rPr lang="en-US" sz="1200" b="1" dirty="0" smtClean="0"/>
              <a:t>SPSC</a:t>
            </a:r>
            <a:r>
              <a:rPr lang="en-US" sz="1200" b="1" dirty="0"/>
              <a:t>-EOI-007</a:t>
            </a:r>
            <a:endParaRPr lang="en-US" sz="1200" b="1" dirty="0" smtClean="0">
              <a:solidFill>
                <a:srgbClr val="FFC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908720"/>
            <a:ext cx="4427983" cy="316888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5313856"/>
            <a:ext cx="6804248" cy="109250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8231431" y="2132856"/>
            <a:ext cx="71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err="1" smtClean="0">
                <a:solidFill>
                  <a:schemeClr val="bg1"/>
                </a:solidFill>
              </a:rPr>
              <a:t>Shaevitz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95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grpSp>
        <p:nvGrpSpPr>
          <p:cNvPr id="19" name="Group 23"/>
          <p:cNvGrpSpPr>
            <a:grpSpLocks/>
          </p:cNvGrpSpPr>
          <p:nvPr/>
        </p:nvGrpSpPr>
        <p:grpSpPr bwMode="auto">
          <a:xfrm>
            <a:off x="4787900" y="5410200"/>
            <a:ext cx="4356100" cy="1447800"/>
            <a:chOff x="3016" y="3408"/>
            <a:chExt cx="2744" cy="912"/>
          </a:xfrm>
        </p:grpSpPr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3016" y="3408"/>
              <a:ext cx="2744" cy="912"/>
            </a:xfrm>
            <a:prstGeom prst="rect">
              <a:avLst/>
            </a:prstGeom>
            <a:gradFill rotWithShape="1">
              <a:gsLst>
                <a:gs pos="0">
                  <a:srgbClr val="000066"/>
                </a:gs>
                <a:gs pos="50000">
                  <a:srgbClr val="800000"/>
                </a:gs>
                <a:gs pos="100000">
                  <a:srgbClr val="00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372" y="3443"/>
              <a:ext cx="2386" cy="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</a:rPr>
                <a:t>Is the neutrino responsible for today’s Universe?</a:t>
              </a:r>
            </a:p>
          </p:txBody>
        </p:sp>
      </p:grpSp>
      <p:pic>
        <p:nvPicPr>
          <p:cNvPr id="22" name="Picture 5" descr="CERN History of the Univer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17"/>
            <a:ext cx="5425706" cy="686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3807926" y="193432"/>
            <a:ext cx="4527551" cy="717551"/>
            <a:chOff x="2181" y="628"/>
            <a:chExt cx="2852" cy="452"/>
          </a:xfrm>
        </p:grpSpPr>
        <p:sp>
          <p:nvSpPr>
            <p:cNvPr id="24" name="Line 9"/>
            <p:cNvSpPr>
              <a:spLocks noChangeShapeType="1"/>
            </p:cNvSpPr>
            <p:nvPr/>
          </p:nvSpPr>
          <p:spPr bwMode="auto">
            <a:xfrm rot="1113146" flipV="1">
              <a:off x="2181" y="628"/>
              <a:ext cx="1449" cy="25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Text Box 10"/>
            <p:cNvSpPr txBox="1">
              <a:spLocks noChangeArrowheads="1"/>
            </p:cNvSpPr>
            <p:nvPr/>
          </p:nvSpPr>
          <p:spPr bwMode="auto">
            <a:xfrm>
              <a:off x="3622" y="712"/>
              <a:ext cx="1411" cy="368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Dark matter</a:t>
              </a:r>
            </a:p>
          </p:txBody>
        </p:sp>
      </p:grpSp>
      <p:grpSp>
        <p:nvGrpSpPr>
          <p:cNvPr id="26" name="Group 16"/>
          <p:cNvGrpSpPr>
            <a:grpSpLocks/>
          </p:cNvGrpSpPr>
          <p:nvPr/>
        </p:nvGrpSpPr>
        <p:grpSpPr bwMode="auto">
          <a:xfrm>
            <a:off x="4270618" y="1091354"/>
            <a:ext cx="3997325" cy="1195388"/>
            <a:chOff x="2516" y="1063"/>
            <a:chExt cx="2518" cy="753"/>
          </a:xfrm>
        </p:grpSpPr>
        <p:sp>
          <p:nvSpPr>
            <p:cNvPr id="27" name="Line 8"/>
            <p:cNvSpPr>
              <a:spLocks noChangeShapeType="1"/>
            </p:cNvSpPr>
            <p:nvPr/>
          </p:nvSpPr>
          <p:spPr bwMode="auto">
            <a:xfrm rot="1113146" flipV="1">
              <a:off x="2516" y="1063"/>
              <a:ext cx="1111" cy="37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Text Box 11"/>
            <p:cNvSpPr txBox="1">
              <a:spLocks noChangeArrowheads="1"/>
            </p:cNvSpPr>
            <p:nvPr/>
          </p:nvSpPr>
          <p:spPr bwMode="auto">
            <a:xfrm>
              <a:off x="3670" y="1137"/>
              <a:ext cx="1364" cy="679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Galaxy/star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formation</a:t>
              </a:r>
            </a:p>
          </p:txBody>
        </p:sp>
      </p:grpSp>
      <p:grpSp>
        <p:nvGrpSpPr>
          <p:cNvPr id="29" name="Group 15"/>
          <p:cNvGrpSpPr>
            <a:grpSpLocks/>
          </p:cNvGrpSpPr>
          <p:nvPr/>
        </p:nvGrpSpPr>
        <p:grpSpPr bwMode="auto">
          <a:xfrm>
            <a:off x="4222497" y="2402546"/>
            <a:ext cx="4000502" cy="1077913"/>
            <a:chOff x="2512" y="1742"/>
            <a:chExt cx="2520" cy="679"/>
          </a:xfrm>
        </p:grpSpPr>
        <p:sp>
          <p:nvSpPr>
            <p:cNvPr id="30" name="Line 7"/>
            <p:cNvSpPr>
              <a:spLocks noChangeShapeType="1"/>
            </p:cNvSpPr>
            <p:nvPr/>
          </p:nvSpPr>
          <p:spPr bwMode="auto">
            <a:xfrm>
              <a:off x="2512" y="1987"/>
              <a:ext cx="1179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Text Box 12"/>
            <p:cNvSpPr txBox="1">
              <a:spLocks noChangeArrowheads="1"/>
            </p:cNvSpPr>
            <p:nvPr/>
          </p:nvSpPr>
          <p:spPr bwMode="auto">
            <a:xfrm>
              <a:off x="3688" y="1742"/>
              <a:ext cx="1344" cy="679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Removal of </a:t>
              </a:r>
              <a:br>
                <a:rPr kumimoji="0" lang="en-GB" sz="3200" b="1" i="0" u="none" strike="noStrike" kern="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</a:br>
              <a:r>
                <a:rPr kumimoji="0" lang="en-GB" sz="3200" b="1" i="0" u="none" strike="noStrike" kern="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anti-matter</a:t>
              </a:r>
            </a:p>
          </p:txBody>
        </p:sp>
      </p:grpSp>
      <p:grpSp>
        <p:nvGrpSpPr>
          <p:cNvPr id="32" name="Group 19"/>
          <p:cNvGrpSpPr>
            <a:grpSpLocks/>
          </p:cNvGrpSpPr>
          <p:nvPr/>
        </p:nvGrpSpPr>
        <p:grpSpPr bwMode="auto">
          <a:xfrm>
            <a:off x="4222497" y="3751263"/>
            <a:ext cx="3522664" cy="1549400"/>
            <a:chOff x="2472" y="2363"/>
            <a:chExt cx="2219" cy="976"/>
          </a:xfrm>
        </p:grpSpPr>
        <p:sp>
          <p:nvSpPr>
            <p:cNvPr id="33" name="Line 6"/>
            <p:cNvSpPr>
              <a:spLocks noChangeShapeType="1"/>
            </p:cNvSpPr>
            <p:nvPr/>
          </p:nvSpPr>
          <p:spPr bwMode="auto">
            <a:xfrm flipV="1">
              <a:off x="2472" y="2512"/>
              <a:ext cx="1205" cy="82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Text Box 13"/>
            <p:cNvSpPr txBox="1">
              <a:spLocks noChangeArrowheads="1"/>
            </p:cNvSpPr>
            <p:nvPr/>
          </p:nvSpPr>
          <p:spPr bwMode="auto">
            <a:xfrm>
              <a:off x="3667" y="2363"/>
              <a:ext cx="1024" cy="368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Inflation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3076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MH &amp; </a:t>
            </a:r>
            <a:r>
              <a:rPr lang="en-US" dirty="0" err="1" smtClean="0"/>
              <a:t>CPiV</a:t>
            </a:r>
            <a:r>
              <a:rPr lang="en-US" dirty="0" smtClean="0"/>
              <a:t>: reactor and decay at rest: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16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Reactor: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3" y="476672"/>
            <a:ext cx="6779151" cy="503402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-36512" y="-27384"/>
            <a:ext cx="2696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M. </a:t>
            </a:r>
            <a:r>
              <a:rPr lang="en-US" sz="2000" b="1" dirty="0" err="1" smtClean="0">
                <a:solidFill>
                  <a:schemeClr val="bg1"/>
                </a:solidFill>
              </a:rPr>
              <a:t>G</a:t>
            </a:r>
            <a:r>
              <a:rPr lang="en-US" sz="2000" b="1" dirty="0" err="1" smtClean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ö</a:t>
            </a:r>
            <a:r>
              <a:rPr lang="en-US" sz="2000" b="1" dirty="0" err="1" smtClean="0">
                <a:solidFill>
                  <a:schemeClr val="bg1"/>
                </a:solidFill>
              </a:rPr>
              <a:t>ger</a:t>
            </a:r>
            <a:r>
              <a:rPr lang="en-US" sz="2000" b="1" dirty="0">
                <a:solidFill>
                  <a:schemeClr val="bg1"/>
                </a:solidFill>
              </a:rPr>
              <a:t>-</a:t>
            </a:r>
            <a:r>
              <a:rPr lang="en-US" sz="2000" b="1" dirty="0" smtClean="0">
                <a:solidFill>
                  <a:schemeClr val="bg1"/>
                </a:solidFill>
              </a:rPr>
              <a:t>Neff; NNN’14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933" y="5238474"/>
            <a:ext cx="4191000" cy="154940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16253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Atmospheric: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549" y="631731"/>
            <a:ext cx="4508103" cy="3296075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163" y="4019827"/>
            <a:ext cx="3955301" cy="276898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4019826"/>
            <a:ext cx="3931672" cy="275755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9" y="620688"/>
            <a:ext cx="4409105" cy="331236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660232" y="2060848"/>
            <a:ext cx="1404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K. Hanson; NNN’14</a:t>
            </a:r>
          </a:p>
        </p:txBody>
      </p:sp>
    </p:spTree>
    <p:extLst>
      <p:ext uri="{BB962C8B-B14F-4D97-AF65-F5344CB8AC3E}">
        <p14:creationId xmlns:p14="http://schemas.microsoft.com/office/powerpoint/2010/main" val="294539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Atmospheric: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7" y="62880"/>
            <a:ext cx="4584171" cy="343812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 descr="Screen Shot 2014-11-01 at 9.02.14 pm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3713" y="1213904"/>
            <a:ext cx="4262783" cy="228710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 descr="Screen Shot 2014-11-01 at 9.04.16 pm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79" y="3861048"/>
            <a:ext cx="9030109" cy="270768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4021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996952"/>
            <a:ext cx="9036496" cy="72008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</a:t>
            </a:r>
            <a:r>
              <a:rPr lang="en-US" baseline="30000" dirty="0" smtClean="0"/>
              <a:t>+</a:t>
            </a:r>
            <a:r>
              <a:rPr lang="en-US" dirty="0" smtClean="0"/>
              <a:t> cyclotrons:</a:t>
            </a:r>
          </a:p>
          <a:p>
            <a:pPr lvl="1"/>
            <a:r>
              <a:rPr lang="en-US" dirty="0" smtClean="0"/>
              <a:t>1 MW (1.5 km); 2 MW (8 km); 5 MW (20 km)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292" y="85596"/>
            <a:ext cx="4896544" cy="161521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700523"/>
            <a:ext cx="8918453" cy="304084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1772816"/>
            <a:ext cx="4946674" cy="147778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48" y="74103"/>
            <a:ext cx="3995296" cy="294568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159406" y="1061740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1307.6465</a:t>
            </a:r>
          </a:p>
          <a:p>
            <a:r>
              <a:rPr lang="en-US" sz="1200" b="1" dirty="0" smtClean="0"/>
              <a:t>1307.2949</a:t>
            </a:r>
          </a:p>
          <a:p>
            <a:r>
              <a:rPr lang="en-US" sz="1200" b="1" dirty="0"/>
              <a:t>1006.0260v1</a:t>
            </a:r>
            <a:endParaRPr 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263449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MH &amp; </a:t>
            </a:r>
            <a:r>
              <a:rPr lang="en-US" dirty="0" err="1" smtClean="0"/>
              <a:t>CPiV</a:t>
            </a:r>
            <a:r>
              <a:rPr lang="en-US" dirty="0" smtClean="0"/>
              <a:t>: super-beams: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808775" y="4581046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 b="1" dirty="0" err="1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57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MH and </a:t>
            </a:r>
            <a:r>
              <a:rPr lang="en-US" dirty="0" err="1" smtClean="0"/>
              <a:t>CPiV</a:t>
            </a:r>
            <a:r>
              <a:rPr lang="en-US" dirty="0" smtClean="0"/>
              <a:t> at LBL experiments: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32313"/>
            <a:ext cx="9144000" cy="142568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Mass hierarchy and </a:t>
            </a:r>
            <a:r>
              <a:rPr lang="en-US" dirty="0" err="1" smtClean="0"/>
              <a:t>CPiV</a:t>
            </a:r>
            <a:r>
              <a:rPr lang="en-US" dirty="0" smtClean="0"/>
              <a:t> modulate oscillation probability:</a:t>
            </a:r>
          </a:p>
          <a:p>
            <a:pPr lvl="1"/>
            <a:r>
              <a:rPr lang="en-US" dirty="0" smtClean="0"/>
              <a:t>Need to measure as a function of </a:t>
            </a:r>
            <a:r>
              <a:rPr lang="en-US" i="1" dirty="0" smtClean="0"/>
              <a:t>L</a:t>
            </a:r>
            <a:r>
              <a:rPr lang="en-US" dirty="0" smtClean="0"/>
              <a:t>/</a:t>
            </a:r>
            <a:r>
              <a:rPr lang="en-US" i="1" dirty="0" smtClean="0"/>
              <a:t>E</a:t>
            </a:r>
            <a:r>
              <a:rPr lang="en-US" dirty="0" smtClean="0"/>
              <a:t> [measure </a:t>
            </a:r>
            <a:r>
              <a:rPr lang="en-US" i="1" dirty="0" smtClean="0"/>
              <a:t>E</a:t>
            </a:r>
            <a:r>
              <a:rPr lang="en-US" dirty="0"/>
              <a:t> </a:t>
            </a:r>
            <a:r>
              <a:rPr lang="en-US" dirty="0" smtClean="0"/>
              <a:t>spectrum]</a:t>
            </a:r>
          </a:p>
          <a:p>
            <a:r>
              <a:rPr lang="en-US" dirty="0" smtClean="0"/>
              <a:t>MH sensitivity grows with </a:t>
            </a:r>
            <a:r>
              <a:rPr lang="en-US" i="1" dirty="0" smtClean="0"/>
              <a:t>L</a:t>
            </a:r>
            <a:r>
              <a:rPr lang="en-US" dirty="0" smtClean="0"/>
              <a:t> [matter effect]</a:t>
            </a:r>
          </a:p>
          <a:p>
            <a:r>
              <a:rPr lang="en-US" dirty="0" err="1" smtClean="0"/>
              <a:t>CPiV</a:t>
            </a:r>
            <a:r>
              <a:rPr lang="en-US" dirty="0" smtClean="0"/>
              <a:t> modulation grows with </a:t>
            </a:r>
            <a:r>
              <a:rPr lang="en-US" i="1" dirty="0" smtClean="0"/>
              <a:t>L</a:t>
            </a:r>
            <a:r>
              <a:rPr lang="en-US" dirty="0" smtClean="0"/>
              <a:t>/</a:t>
            </a:r>
            <a:r>
              <a:rPr lang="en-US" i="1" dirty="0" smtClean="0"/>
              <a:t>E</a:t>
            </a:r>
            <a:r>
              <a:rPr lang="en-US" dirty="0" smtClean="0"/>
              <a:t> [but, measure </a:t>
            </a:r>
            <a:r>
              <a:rPr lang="en-US" i="1" dirty="0" smtClean="0"/>
              <a:t>E</a:t>
            </a:r>
            <a:r>
              <a:rPr lang="en-US" dirty="0" smtClean="0"/>
              <a:t> spectrum]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46</a:t>
            </a:fld>
            <a:endParaRPr lang="en-US"/>
          </a:p>
        </p:txBody>
      </p:sp>
      <p:pic>
        <p:nvPicPr>
          <p:cNvPr id="4" name="Picture 3" descr="Combination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9" t="1" r="25344" b="1266"/>
          <a:stretch/>
        </p:blipFill>
        <p:spPr>
          <a:xfrm>
            <a:off x="2037032" y="764704"/>
            <a:ext cx="4787361" cy="459270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cxnSp>
        <p:nvCxnSpPr>
          <p:cNvPr id="6" name="Straight Connector 5"/>
          <p:cNvCxnSpPr/>
          <p:nvPr/>
        </p:nvCxnSpPr>
        <p:spPr>
          <a:xfrm>
            <a:off x="2771800" y="1628800"/>
            <a:ext cx="3240360" cy="0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771800" y="4356472"/>
            <a:ext cx="3240360" cy="0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627784" y="3013885"/>
            <a:ext cx="3240360" cy="0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064646" y="1340768"/>
            <a:ext cx="11410" cy="711696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32040" y="1151166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0.3 GeV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978648" y="2708920"/>
            <a:ext cx="25400" cy="857746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60032" y="2527012"/>
            <a:ext cx="6976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~1.2 GeV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01456" y="4149080"/>
            <a:ext cx="27720" cy="936104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82840" y="3967172"/>
            <a:ext cx="6976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~1.7 GeV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-24585"/>
            <a:ext cx="1042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P. Coloma</a:t>
            </a:r>
          </a:p>
        </p:txBody>
      </p:sp>
    </p:spTree>
    <p:extLst>
      <p:ext uri="{BB962C8B-B14F-4D97-AF65-F5344CB8AC3E}">
        <p14:creationId xmlns:p14="http://schemas.microsoft.com/office/powerpoint/2010/main" val="170211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T2 Hyper-</a:t>
            </a:r>
            <a:r>
              <a:rPr lang="en-US" dirty="0" err="1" smtClean="0"/>
              <a:t>Kamiokande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7"/>
            <a:ext cx="4430713" cy="295232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Source:</a:t>
            </a:r>
          </a:p>
          <a:p>
            <a:pPr lvl="1"/>
            <a:r>
              <a:rPr lang="en-US" dirty="0"/>
              <a:t>JPARC neutrino </a:t>
            </a:r>
            <a:r>
              <a:rPr lang="en-US" dirty="0" smtClean="0"/>
              <a:t>beam: </a:t>
            </a:r>
            <a:br>
              <a:rPr lang="en-US" dirty="0" smtClean="0"/>
            </a:br>
            <a:r>
              <a:rPr lang="en-US" dirty="0" smtClean="0"/>
              <a:t>upgrade path to 1.66 </a:t>
            </a:r>
            <a:r>
              <a:rPr lang="en-US" dirty="0"/>
              <a:t>MW</a:t>
            </a:r>
          </a:p>
          <a:p>
            <a:r>
              <a:rPr lang="en-US" dirty="0" smtClean="0"/>
              <a:t>Detector: water Cherenkov</a:t>
            </a:r>
          </a:p>
          <a:p>
            <a:pPr lvl="1"/>
            <a:r>
              <a:rPr lang="en-US" dirty="0" err="1" smtClean="0"/>
              <a:t>Fiducial</a:t>
            </a:r>
            <a:r>
              <a:rPr lang="en-US" dirty="0" smtClean="0"/>
              <a:t> mass: 560 </a:t>
            </a:r>
            <a:r>
              <a:rPr lang="en-US" dirty="0" err="1" smtClean="0"/>
              <a:t>kTonne</a:t>
            </a:r>
            <a:endParaRPr lang="en-US" dirty="0" smtClean="0"/>
          </a:p>
          <a:p>
            <a:pPr lvl="1"/>
            <a:r>
              <a:rPr lang="en-US" dirty="0" smtClean="0"/>
              <a:t>Site: </a:t>
            </a:r>
          </a:p>
          <a:p>
            <a:pPr lvl="2"/>
            <a:r>
              <a:rPr lang="en-US" dirty="0" smtClean="0"/>
              <a:t>2.5° off axis; </a:t>
            </a:r>
          </a:p>
          <a:p>
            <a:pPr lvl="2"/>
            <a:r>
              <a:rPr lang="en-US" dirty="0"/>
              <a:t>B</a:t>
            </a:r>
            <a:r>
              <a:rPr lang="en-US" dirty="0" smtClean="0"/>
              <a:t>aseline ~290 km</a:t>
            </a:r>
          </a:p>
          <a:p>
            <a:pPr lvl="1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908720"/>
            <a:ext cx="4662679" cy="235953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5" t="1810" r="2956" b="5852"/>
          <a:stretch/>
        </p:blipFill>
        <p:spPr>
          <a:xfrm>
            <a:off x="606778" y="3516419"/>
            <a:ext cx="8113889" cy="316416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-1442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arXiv:1109.3262</a:t>
            </a:r>
            <a:endParaRPr lang="en-US" b="1" dirty="0" smtClean="0">
              <a:solidFill>
                <a:srgbClr val="FFFF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731111" y="4593167"/>
            <a:ext cx="21489" cy="1483154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61373" y="4391526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0.3 GeV</a:t>
            </a:r>
          </a:p>
        </p:txBody>
      </p:sp>
    </p:spTree>
    <p:extLst>
      <p:ext uri="{BB962C8B-B14F-4D97-AF65-F5344CB8AC3E}">
        <p14:creationId xmlns:p14="http://schemas.microsoft.com/office/powerpoint/2010/main" val="1072438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T2 Hyper-</a:t>
            </a:r>
            <a:r>
              <a:rPr lang="en-US" dirty="0" err="1"/>
              <a:t>Kamiokande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192255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Systematic uncertainties:</a:t>
            </a:r>
          </a:p>
          <a:p>
            <a:pPr lvl="1"/>
            <a:r>
              <a:rPr lang="en-US" dirty="0" smtClean="0"/>
              <a:t>Signal: 5%</a:t>
            </a:r>
          </a:p>
          <a:p>
            <a:pPr lvl="1"/>
            <a:r>
              <a:rPr lang="en-US" dirty="0" err="1" smtClean="0"/>
              <a:t>νμ</a:t>
            </a:r>
            <a:r>
              <a:rPr lang="en-US" dirty="0" smtClean="0"/>
              <a:t> induced background: 5%</a:t>
            </a:r>
          </a:p>
          <a:p>
            <a:pPr lvl="1"/>
            <a:r>
              <a:rPr lang="en-US" dirty="0" err="1" smtClean="0"/>
              <a:t>νe</a:t>
            </a:r>
            <a:r>
              <a:rPr lang="en-US" dirty="0" smtClean="0"/>
              <a:t> induced background: 5%</a:t>
            </a:r>
          </a:p>
          <a:p>
            <a:pPr lvl="1"/>
            <a:r>
              <a:rPr lang="en-US" dirty="0" smtClean="0"/>
              <a:t>Relative neutrino/anti-neutrino </a:t>
            </a:r>
            <a:r>
              <a:rPr lang="en-US" dirty="0" err="1" smtClean="0"/>
              <a:t>normalisation</a:t>
            </a:r>
            <a:r>
              <a:rPr lang="en-US" dirty="0" smtClean="0"/>
              <a:t>: 5%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45" y="2656305"/>
            <a:ext cx="5441906" cy="401811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2780928"/>
            <a:ext cx="3312368" cy="32668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-1442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arXiv:1109.3262</a:t>
            </a:r>
            <a:endParaRPr lang="en-US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697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Long-Baseline Neutrino Experiment: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0586" y="3903045"/>
            <a:ext cx="4273414" cy="113013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Near detector options:</a:t>
            </a:r>
          </a:p>
          <a:p>
            <a:pPr lvl="1"/>
            <a:r>
              <a:rPr lang="en-US" dirty="0" err="1" smtClean="0"/>
              <a:t>HiResMnu</a:t>
            </a:r>
            <a:endParaRPr lang="en-US" dirty="0" smtClean="0"/>
          </a:p>
          <a:p>
            <a:pPr lvl="1"/>
            <a:r>
              <a:rPr lang="en-US" dirty="0" err="1" smtClean="0"/>
              <a:t>Lar</a:t>
            </a:r>
            <a:r>
              <a:rPr lang="en-US" dirty="0" smtClean="0"/>
              <a:t> TPC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24" y="764704"/>
            <a:ext cx="4287209" cy="309867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4" y="3975069"/>
            <a:ext cx="4775208" cy="279780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6684" y="5054160"/>
            <a:ext cx="4259812" cy="173653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5496" y="3584049"/>
            <a:ext cx="1589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1110.6249, 1307.7335</a:t>
            </a:r>
            <a:endParaRPr lang="en-US" sz="1200" b="1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7922" y="987796"/>
            <a:ext cx="4580744" cy="252577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42124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The Standard </a:t>
            </a:r>
            <a:r>
              <a:rPr lang="en-GB" sz="3600" i="1" dirty="0"/>
              <a:t>NEUTRINO</a:t>
            </a:r>
            <a:r>
              <a:rPr lang="en-GB" dirty="0"/>
              <a:t> Model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3AFF-CA9A-9343-AA80-8460512CE7C5}" type="slidenum">
              <a:rPr lang="en-GB" smtClean="0">
                <a:solidFill>
                  <a:srgbClr val="FFFFCC"/>
                </a:solidFill>
              </a:rPr>
              <a:pPr/>
              <a:t>5</a:t>
            </a:fld>
            <a:endParaRPr lang="en-GB">
              <a:solidFill>
                <a:srgbClr val="FFFFCC"/>
              </a:solidFill>
            </a:endParaRPr>
          </a:p>
        </p:txBody>
      </p:sp>
      <p:pic>
        <p:nvPicPr>
          <p:cNvPr id="145425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175" y="1935163"/>
            <a:ext cx="2149475" cy="335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542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19288"/>
            <a:ext cx="2211387" cy="336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145428" name="Group 20"/>
          <p:cNvGrpSpPr>
            <a:grpSpLocks/>
          </p:cNvGrpSpPr>
          <p:nvPr/>
        </p:nvGrpSpPr>
        <p:grpSpPr bwMode="auto">
          <a:xfrm>
            <a:off x="2649538" y="1916113"/>
            <a:ext cx="3843337" cy="3354387"/>
            <a:chOff x="1677" y="570"/>
            <a:chExt cx="2421" cy="2113"/>
          </a:xfrm>
        </p:grpSpPr>
        <p:sp>
          <p:nvSpPr>
            <p:cNvPr id="145426" name="AutoShape 18"/>
            <p:cNvSpPr>
              <a:spLocks noChangeArrowheads="1"/>
            </p:cNvSpPr>
            <p:nvPr/>
          </p:nvSpPr>
          <p:spPr bwMode="auto">
            <a:xfrm rot="-5400000">
              <a:off x="1232" y="1015"/>
              <a:ext cx="2108" cy="1218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 smtClean="0">
                <a:solidFill>
                  <a:srgbClr val="FFFFCC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45427" name="AutoShape 19"/>
            <p:cNvSpPr>
              <a:spLocks noChangeArrowheads="1"/>
            </p:cNvSpPr>
            <p:nvPr/>
          </p:nvSpPr>
          <p:spPr bwMode="auto">
            <a:xfrm rot="5400000" flipH="1">
              <a:off x="2435" y="1020"/>
              <a:ext cx="2108" cy="1218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 smtClean="0">
                <a:solidFill>
                  <a:srgbClr val="FFFFCC"/>
                </a:solidFill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0" y="847086"/>
            <a:ext cx="7472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To understand particle physics, cosmology, our Universe …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5819" y="6457890"/>
            <a:ext cx="6398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FFFFFF"/>
                </a:solidFill>
              </a:rPr>
              <a:t>… we </a:t>
            </a:r>
            <a:r>
              <a:rPr lang="en-US" sz="2000" b="1" i="1" dirty="0" smtClean="0">
                <a:solidFill>
                  <a:srgbClr val="FFFFFF"/>
                </a:solidFill>
              </a:rPr>
              <a:t>must</a:t>
            </a:r>
            <a:r>
              <a:rPr lang="en-US" sz="2000" b="1" dirty="0" smtClean="0">
                <a:solidFill>
                  <a:srgbClr val="FFFFFF"/>
                </a:solidFill>
              </a:rPr>
              <a:t> measure the properties of the neutrino.</a:t>
            </a:r>
            <a:endParaRPr lang="en-US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650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45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5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Long-Baseline Neutrino Experiment: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50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692697"/>
            <a:ext cx="4430713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b="1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b="1" kern="1200">
                <a:solidFill>
                  <a:srgbClr val="66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Source:</a:t>
            </a:r>
          </a:p>
          <a:p>
            <a:pPr lvl="1"/>
            <a:r>
              <a:rPr lang="en-US" dirty="0" smtClean="0"/>
              <a:t>FNAL MI: 700 kW</a:t>
            </a:r>
          </a:p>
          <a:p>
            <a:pPr lvl="1"/>
            <a:r>
              <a:rPr lang="en-US" dirty="0" smtClean="0"/>
              <a:t>Project X: 2.3 MW [upgrade]</a:t>
            </a:r>
          </a:p>
          <a:p>
            <a:r>
              <a:rPr lang="en-US" dirty="0" smtClean="0"/>
              <a:t>Detector: </a:t>
            </a:r>
            <a:r>
              <a:rPr lang="en-US" dirty="0" err="1" smtClean="0"/>
              <a:t>LAr</a:t>
            </a:r>
            <a:r>
              <a:rPr lang="en-US" dirty="0" smtClean="0"/>
              <a:t> TPC</a:t>
            </a:r>
          </a:p>
          <a:p>
            <a:pPr lvl="1"/>
            <a:r>
              <a:rPr lang="en-US" dirty="0" err="1" smtClean="0"/>
              <a:t>Fiducial</a:t>
            </a:r>
            <a:r>
              <a:rPr lang="en-US" dirty="0" smtClean="0"/>
              <a:t> mass: 10 </a:t>
            </a:r>
            <a:r>
              <a:rPr lang="en-US" dirty="0" err="1" smtClean="0"/>
              <a:t>kTonne</a:t>
            </a:r>
            <a:endParaRPr lang="en-US" dirty="0" smtClean="0"/>
          </a:p>
          <a:p>
            <a:pPr lvl="2"/>
            <a:r>
              <a:rPr lang="en-US" dirty="0" smtClean="0"/>
              <a:t>Upgrade to 34 </a:t>
            </a:r>
            <a:r>
              <a:rPr lang="en-US" dirty="0" err="1" smtClean="0"/>
              <a:t>kTonne</a:t>
            </a:r>
            <a:endParaRPr lang="en-US" dirty="0" smtClean="0"/>
          </a:p>
          <a:p>
            <a:pPr lvl="1"/>
            <a:r>
              <a:rPr lang="en-US" dirty="0" smtClean="0"/>
              <a:t>Site: SURF</a:t>
            </a:r>
          </a:p>
          <a:p>
            <a:pPr lvl="2"/>
            <a:r>
              <a:rPr lang="en-US" dirty="0" smtClean="0"/>
              <a:t>On axis; upgrade u/g 4850 </a:t>
            </a:r>
            <a:r>
              <a:rPr lang="en-US" dirty="0" err="1" smtClean="0"/>
              <a:t>ft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Baseline 1300 km</a:t>
            </a:r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877" y="692696"/>
            <a:ext cx="4096603" cy="2952327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7" y="3789041"/>
            <a:ext cx="6277709" cy="302433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 rot="16200000">
            <a:off x="-648608" y="5934733"/>
            <a:ext cx="1562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FFFF"/>
                </a:solidFill>
              </a:rPr>
              <a:t>arXiv:1307.7335</a:t>
            </a:r>
            <a:endParaRPr lang="en-US" sz="1600" b="1" dirty="0" smtClean="0">
              <a:solidFill>
                <a:srgbClr val="FFFFFF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934352" y="4133868"/>
            <a:ext cx="697627" cy="2313118"/>
            <a:chOff x="1934352" y="4133868"/>
            <a:chExt cx="697627" cy="2313118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2051720" y="4343305"/>
              <a:ext cx="754" cy="2103681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934352" y="4133868"/>
              <a:ext cx="69762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~1.2 GeV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1225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Long-Baseline </a:t>
            </a:r>
            <a:r>
              <a:rPr lang="en-US" dirty="0"/>
              <a:t>Neutrino Experiment: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15625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Systematic uncertainties:</a:t>
            </a:r>
          </a:p>
          <a:p>
            <a:pPr lvl="1"/>
            <a:r>
              <a:rPr lang="en-US" dirty="0" smtClean="0"/>
              <a:t>Signal: 1%</a:t>
            </a:r>
          </a:p>
          <a:p>
            <a:pPr lvl="1"/>
            <a:r>
              <a:rPr lang="en-US" dirty="0" smtClean="0"/>
              <a:t>Background: 5%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514391"/>
            <a:ext cx="7200800" cy="3578905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9207" y="4653136"/>
            <a:ext cx="2259297" cy="213285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-15083" y="6546830"/>
            <a:ext cx="1562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FFFF"/>
                </a:solidFill>
              </a:rPr>
              <a:t>arXiv:1307.7335</a:t>
            </a:r>
            <a:endParaRPr lang="en-US" sz="1600" b="1" dirty="0" smtClean="0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764704"/>
            <a:ext cx="4139952" cy="153664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5004048" y="1137444"/>
            <a:ext cx="3888432" cy="216024"/>
          </a:xfrm>
          <a:prstGeom prst="rect">
            <a:avLst/>
          </a:prstGeom>
          <a:noFill/>
          <a:ln w="28575" cmpd="sng">
            <a:solidFill>
              <a:srgbClr val="00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04048" y="1516534"/>
            <a:ext cx="3888432" cy="216024"/>
          </a:xfrm>
          <a:prstGeom prst="rect">
            <a:avLst/>
          </a:prstGeom>
          <a:noFill/>
          <a:ln w="28575" cmpd="sng">
            <a:solidFill>
              <a:srgbClr val="00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02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Long-Baseline Neutrino Observatory: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224" y="3789040"/>
            <a:ext cx="2592288" cy="129614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Suite of detectors:</a:t>
            </a:r>
          </a:p>
          <a:p>
            <a:pPr lvl="1"/>
            <a:r>
              <a:rPr lang="en-US" dirty="0" smtClean="0"/>
              <a:t>High-pressure </a:t>
            </a:r>
            <a:r>
              <a:rPr lang="en-US" dirty="0" err="1" smtClean="0"/>
              <a:t>Ar</a:t>
            </a:r>
            <a:r>
              <a:rPr lang="en-US" dirty="0" smtClean="0"/>
              <a:t> + MIND</a:t>
            </a:r>
          </a:p>
          <a:p>
            <a:pPr lvl="1"/>
            <a:r>
              <a:rPr lang="en-US" dirty="0" smtClean="0"/>
              <a:t>L-scintillator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758" y="678935"/>
            <a:ext cx="1994090" cy="290049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39" y="3717094"/>
            <a:ext cx="3416341" cy="3071217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620688"/>
            <a:ext cx="6084168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b="1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b="1" kern="1200">
                <a:solidFill>
                  <a:srgbClr val="66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Source:</a:t>
            </a:r>
          </a:p>
          <a:p>
            <a:pPr lvl="1"/>
            <a:r>
              <a:rPr lang="en-US" dirty="0" smtClean="0"/>
              <a:t>CERN SPS: 700 kW</a:t>
            </a:r>
          </a:p>
          <a:p>
            <a:pPr lvl="1"/>
            <a:r>
              <a:rPr lang="en-US" dirty="0" smtClean="0"/>
              <a:t>PS 2: 2 MW [possible upgrade]</a:t>
            </a:r>
          </a:p>
          <a:p>
            <a:r>
              <a:rPr lang="en-US" dirty="0" smtClean="0"/>
              <a:t>Detector: </a:t>
            </a:r>
            <a:r>
              <a:rPr lang="en-US" dirty="0" err="1" smtClean="0"/>
              <a:t>LAr</a:t>
            </a:r>
            <a:r>
              <a:rPr lang="en-US" dirty="0" smtClean="0"/>
              <a:t> TPC + MIND</a:t>
            </a:r>
          </a:p>
          <a:p>
            <a:pPr lvl="1"/>
            <a:r>
              <a:rPr lang="en-US" dirty="0" err="1" smtClean="0"/>
              <a:t>LAr</a:t>
            </a:r>
            <a:r>
              <a:rPr lang="en-US" dirty="0" smtClean="0"/>
              <a:t> </a:t>
            </a:r>
            <a:r>
              <a:rPr lang="en-US" dirty="0" err="1" smtClean="0"/>
              <a:t>fiducial</a:t>
            </a:r>
            <a:r>
              <a:rPr lang="en-US" dirty="0" smtClean="0"/>
              <a:t> mass: 20 </a:t>
            </a:r>
            <a:r>
              <a:rPr lang="en-US" dirty="0" err="1" smtClean="0"/>
              <a:t>kTonne</a:t>
            </a:r>
            <a:endParaRPr lang="en-US" dirty="0" smtClean="0"/>
          </a:p>
          <a:p>
            <a:pPr lvl="1"/>
            <a:r>
              <a:rPr lang="en-US" dirty="0" smtClean="0"/>
              <a:t>MIND </a:t>
            </a:r>
            <a:r>
              <a:rPr lang="en-US" dirty="0" err="1" smtClean="0"/>
              <a:t>fiducial</a:t>
            </a:r>
            <a:r>
              <a:rPr lang="en-US" dirty="0" smtClean="0"/>
              <a:t> mass: 25 </a:t>
            </a:r>
            <a:r>
              <a:rPr lang="en-US" dirty="0" err="1" smtClean="0"/>
              <a:t>kTonne</a:t>
            </a:r>
            <a:endParaRPr lang="en-US" dirty="0" smtClean="0"/>
          </a:p>
          <a:p>
            <a:pPr lvl="1"/>
            <a:r>
              <a:rPr lang="en-US" dirty="0" smtClean="0"/>
              <a:t>Site: </a:t>
            </a:r>
            <a:r>
              <a:rPr lang="en-US" dirty="0" err="1" smtClean="0"/>
              <a:t>Phyasalmi</a:t>
            </a:r>
            <a:r>
              <a:rPr lang="en-US" dirty="0" smtClean="0"/>
              <a:t>, Finland</a:t>
            </a:r>
          </a:p>
          <a:p>
            <a:pPr lvl="2"/>
            <a:r>
              <a:rPr lang="en-US" dirty="0" smtClean="0"/>
              <a:t>On axis</a:t>
            </a:r>
          </a:p>
          <a:p>
            <a:pPr lvl="2"/>
            <a:r>
              <a:rPr lang="en-US" dirty="0" smtClean="0"/>
              <a:t>Baseline 2300 km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3189" y="692983"/>
            <a:ext cx="1913067" cy="258462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7250" y="5013176"/>
            <a:ext cx="2369477" cy="171841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5044" y="3357472"/>
            <a:ext cx="2959100" cy="344170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0" y="0"/>
            <a:ext cx="1222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</a:rPr>
              <a:t>CERN-SPSC-2012-</a:t>
            </a:r>
            <a:r>
              <a:rPr lang="en-US" sz="900" b="1" dirty="0" smtClean="0">
                <a:solidFill>
                  <a:schemeClr val="bg1"/>
                </a:solidFill>
              </a:rPr>
              <a:t>021;</a:t>
            </a:r>
            <a:br>
              <a:rPr lang="en-US" sz="900" b="1" dirty="0" smtClean="0">
                <a:solidFill>
                  <a:schemeClr val="bg1"/>
                </a:solidFill>
              </a:rPr>
            </a:br>
            <a:r>
              <a:rPr lang="en-US" sz="900" b="1" dirty="0" smtClean="0">
                <a:solidFill>
                  <a:schemeClr val="bg1"/>
                </a:solidFill>
              </a:rPr>
              <a:t>SPSC</a:t>
            </a:r>
            <a:r>
              <a:rPr lang="en-US" sz="900" b="1" dirty="0">
                <a:solidFill>
                  <a:schemeClr val="bg1"/>
                </a:solidFill>
              </a:rPr>
              <a:t>-EOI-007</a:t>
            </a:r>
            <a:endParaRPr lang="en-US" sz="9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39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LBNO: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6113" y="3933057"/>
            <a:ext cx="3417887" cy="143087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Limited sensitivity to second oscillation maximum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92696"/>
            <a:ext cx="8820472" cy="315348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cxnSp>
        <p:nvCxnSpPr>
          <p:cNvPr id="5" name="Straight Connector 4"/>
          <p:cNvCxnSpPr/>
          <p:nvPr/>
        </p:nvCxnSpPr>
        <p:spPr>
          <a:xfrm flipV="1">
            <a:off x="1405558" y="1638300"/>
            <a:ext cx="10492" cy="1722388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61" y="1431826"/>
            <a:ext cx="6976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~1.7 GeV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933056"/>
            <a:ext cx="5436096" cy="167864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5589240"/>
            <a:ext cx="9143895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b="1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b="1" kern="1200">
                <a:solidFill>
                  <a:srgbClr val="66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Correlated and uncorrelated systematic uncertainties considered:</a:t>
            </a:r>
          </a:p>
          <a:p>
            <a:pPr lvl="1"/>
            <a:r>
              <a:rPr lang="en-US" sz="2000" dirty="0" smtClean="0"/>
              <a:t>Signal: 5%</a:t>
            </a:r>
          </a:p>
          <a:p>
            <a:pPr lvl="1"/>
            <a:r>
              <a:rPr lang="en-US" sz="2000" dirty="0" smtClean="0"/>
              <a:t>Background: 5% [but </a:t>
            </a:r>
            <a:r>
              <a:rPr lang="en-US" sz="2000" smtClean="0"/>
              <a:t>see table]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FF"/>
                </a:solidFill>
              </a:rPr>
              <a:t>CERN-SPSC-2012-</a:t>
            </a:r>
            <a:r>
              <a:rPr lang="en-US" sz="1200" b="1" dirty="0" smtClean="0">
                <a:solidFill>
                  <a:srgbClr val="FFFFFF"/>
                </a:solidFill>
              </a:rPr>
              <a:t>021;</a:t>
            </a:r>
            <a:br>
              <a:rPr lang="en-US" sz="1200" b="1" dirty="0" smtClean="0">
                <a:solidFill>
                  <a:srgbClr val="FFFFFF"/>
                </a:solidFill>
              </a:rPr>
            </a:br>
            <a:r>
              <a:rPr lang="en-US" sz="1200" b="1" dirty="0" smtClean="0">
                <a:solidFill>
                  <a:srgbClr val="FFFFFF"/>
                </a:solidFill>
              </a:rPr>
              <a:t>SPSC</a:t>
            </a:r>
            <a:r>
              <a:rPr lang="en-US" sz="1200" b="1" dirty="0">
                <a:solidFill>
                  <a:srgbClr val="FFFFFF"/>
                </a:solidFill>
              </a:rPr>
              <a:t>-EOI-007</a:t>
            </a:r>
            <a:endParaRPr lang="en-US" sz="120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954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LBNO: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8" y="3861049"/>
            <a:ext cx="4924802" cy="299551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Benefit of long baseline clearly visible in excellent MH reach:</a:t>
            </a:r>
          </a:p>
          <a:p>
            <a:pPr lvl="1"/>
            <a:r>
              <a:rPr lang="en-US" dirty="0" smtClean="0"/>
              <a:t>Study of matter effect in neutrino propagation</a:t>
            </a:r>
          </a:p>
          <a:p>
            <a:r>
              <a:rPr lang="en-US" dirty="0" err="1" smtClean="0"/>
              <a:t>CPiV</a:t>
            </a:r>
            <a:r>
              <a:rPr lang="en-US" dirty="0" smtClean="0"/>
              <a:t> reach competitive with LBNE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56" y="62681"/>
            <a:ext cx="5139216" cy="374405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27584" y="2607295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CERN-SPSC-2012-</a:t>
            </a:r>
            <a:r>
              <a:rPr lang="en-US" sz="1200" b="1" dirty="0" smtClean="0"/>
              <a:t>021;</a:t>
            </a:r>
            <a:br>
              <a:rPr lang="en-US" sz="1200" b="1" dirty="0" smtClean="0"/>
            </a:br>
            <a:r>
              <a:rPr lang="en-US" sz="1200" b="1" dirty="0" smtClean="0"/>
              <a:t>SPSC</a:t>
            </a:r>
            <a:r>
              <a:rPr lang="en-US" sz="1200" b="1" dirty="0"/>
              <a:t>-EOI-007</a:t>
            </a:r>
            <a:endParaRPr lang="en-US" sz="1200" b="1" dirty="0" smtClean="0">
              <a:solidFill>
                <a:srgbClr val="FFC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3908392"/>
            <a:ext cx="3994674" cy="283820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876" y="2227544"/>
            <a:ext cx="2513581" cy="159555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3692" y="500049"/>
            <a:ext cx="2210636" cy="1632807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 rot="16200000">
            <a:off x="8050451" y="1174686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CERN-SPSC-2012-</a:t>
            </a:r>
            <a:r>
              <a:rPr lang="en-US" sz="1200" b="1" dirty="0" smtClean="0">
                <a:solidFill>
                  <a:srgbClr val="FFFFFF"/>
                </a:solidFill>
              </a:rPr>
              <a:t>021;</a:t>
            </a:r>
            <a:br>
              <a:rPr lang="en-US" sz="1200" b="1" dirty="0" smtClean="0">
                <a:solidFill>
                  <a:srgbClr val="FFFFFF"/>
                </a:solidFill>
              </a:rPr>
            </a:br>
            <a:r>
              <a:rPr lang="en-US" sz="1200" b="1" dirty="0" smtClean="0">
                <a:solidFill>
                  <a:srgbClr val="FFFFFF"/>
                </a:solidFill>
              </a:rPr>
              <a:t>SPSC</a:t>
            </a:r>
            <a:r>
              <a:rPr lang="en-US" sz="1200" b="1" dirty="0">
                <a:solidFill>
                  <a:srgbClr val="FFFFFF"/>
                </a:solidFill>
              </a:rPr>
              <a:t>-EOI-007</a:t>
            </a:r>
            <a:endParaRPr lang="en-US" sz="120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262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ESSnuSB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221058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Exploit second oscillation maximum:</a:t>
            </a:r>
          </a:p>
          <a:p>
            <a:pPr lvl="1"/>
            <a:r>
              <a:rPr lang="en-US" dirty="0" smtClean="0"/>
              <a:t>Large </a:t>
            </a:r>
            <a:r>
              <a:rPr lang="en-US" dirty="0" err="1" smtClean="0"/>
              <a:t>CPiV</a:t>
            </a:r>
            <a:r>
              <a:rPr lang="en-US" dirty="0" smtClean="0"/>
              <a:t> effect;</a:t>
            </a:r>
          </a:p>
          <a:p>
            <a:pPr lvl="1"/>
            <a:r>
              <a:rPr lang="en-US" dirty="0" smtClean="0"/>
              <a:t>Requires very high power and large detector mass</a:t>
            </a:r>
          </a:p>
          <a:p>
            <a:r>
              <a:rPr lang="en-US" dirty="0" smtClean="0"/>
              <a:t>ESS:</a:t>
            </a:r>
          </a:p>
          <a:p>
            <a:pPr lvl="1"/>
            <a:r>
              <a:rPr lang="en-US" dirty="0" smtClean="0"/>
              <a:t>Double power (to 10MW) by adding H- acceleration and compressor/accumulator rings;</a:t>
            </a:r>
          </a:p>
          <a:p>
            <a:r>
              <a:rPr lang="en-US" dirty="0" smtClean="0"/>
              <a:t>“MEMPHYS”:</a:t>
            </a:r>
          </a:p>
          <a:p>
            <a:pPr lvl="1"/>
            <a:r>
              <a:rPr lang="en-US" dirty="0" smtClean="0"/>
              <a:t>Can be hosted in one of the Nordic countries:</a:t>
            </a:r>
          </a:p>
          <a:p>
            <a:pPr lvl="2"/>
            <a:r>
              <a:rPr lang="en-US" dirty="0" smtClean="0"/>
              <a:t>Various sites considered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4" y="2780928"/>
            <a:ext cx="4704523" cy="352839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06" t="6112" r="606"/>
          <a:stretch/>
        </p:blipFill>
        <p:spPr>
          <a:xfrm>
            <a:off x="4768811" y="3627296"/>
            <a:ext cx="4303010" cy="312839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31499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Delivering capability, </a:t>
            </a:r>
            <a:r>
              <a:rPr lang="en-US" dirty="0" err="1" smtClean="0"/>
              <a:t>realising</a:t>
            </a:r>
            <a:r>
              <a:rPr lang="en-US" dirty="0" smtClean="0"/>
              <a:t> the full potential: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808775" y="4581046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 b="1" dirty="0" err="1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823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48" y="404664"/>
            <a:ext cx="8947311" cy="626469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-18877" y="-29207"/>
            <a:ext cx="343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M. </a:t>
            </a:r>
            <a:r>
              <a:rPr lang="en-US" b="1" dirty="0" err="1" smtClean="0">
                <a:solidFill>
                  <a:schemeClr val="bg1"/>
                </a:solidFill>
              </a:rPr>
              <a:t>Nessi</a:t>
            </a:r>
            <a:r>
              <a:rPr lang="en-US" b="1" dirty="0" smtClean="0">
                <a:solidFill>
                  <a:schemeClr val="bg1"/>
                </a:solidFill>
              </a:rPr>
              <a:t>; CERN Neutrino Platform</a:t>
            </a:r>
          </a:p>
        </p:txBody>
      </p:sp>
    </p:spTree>
    <p:extLst>
      <p:ext uri="{BB962C8B-B14F-4D97-AF65-F5344CB8AC3E}">
        <p14:creationId xmlns:p14="http://schemas.microsoft.com/office/powerpoint/2010/main" val="4241043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29" y="134360"/>
            <a:ext cx="4499757" cy="315062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827" y="138128"/>
            <a:ext cx="4494376" cy="314685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21" y="3576136"/>
            <a:ext cx="4516964" cy="316267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573016"/>
            <a:ext cx="4527632" cy="317014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9243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476672"/>
            <a:ext cx="8844469" cy="619268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-18877" y="-29207"/>
            <a:ext cx="343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M. </a:t>
            </a:r>
            <a:r>
              <a:rPr lang="en-US" b="1" dirty="0" err="1" smtClean="0">
                <a:solidFill>
                  <a:schemeClr val="bg1"/>
                </a:solidFill>
              </a:rPr>
              <a:t>Nessi</a:t>
            </a:r>
            <a:r>
              <a:rPr lang="en-US" b="1" dirty="0" smtClean="0">
                <a:solidFill>
                  <a:schemeClr val="bg1"/>
                </a:solidFill>
              </a:rPr>
              <a:t>; CERN Neutrino Platform</a:t>
            </a:r>
          </a:p>
        </p:txBody>
      </p:sp>
    </p:spTree>
    <p:extLst>
      <p:ext uri="{BB962C8B-B14F-4D97-AF65-F5344CB8AC3E}">
        <p14:creationId xmlns:p14="http://schemas.microsoft.com/office/powerpoint/2010/main" val="2109253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Pedigree and provenance</a:t>
            </a:r>
          </a:p>
          <a:p>
            <a:endParaRPr lang="en-US" dirty="0" smtClean="0"/>
          </a:p>
          <a:p>
            <a:r>
              <a:rPr lang="en-US" dirty="0" smtClean="0"/>
              <a:t>Oscillations </a:t>
            </a:r>
            <a:br>
              <a:rPr lang="en-US" dirty="0" smtClean="0"/>
            </a:br>
            <a:r>
              <a:rPr lang="en-US" sz="2000" dirty="0" smtClean="0"/>
              <a:t>(the present generation)</a:t>
            </a:r>
          </a:p>
          <a:p>
            <a:endParaRPr lang="en-US" dirty="0" smtClean="0"/>
          </a:p>
          <a:p>
            <a:r>
              <a:rPr lang="en-US" dirty="0" smtClean="0"/>
              <a:t>Sensitivity and precision </a:t>
            </a:r>
            <a:br>
              <a:rPr lang="en-US" dirty="0" smtClean="0"/>
            </a:br>
            <a:r>
              <a:rPr lang="en-US" sz="2000" dirty="0" smtClean="0"/>
              <a:t>(the search for CP-invariance violation)</a:t>
            </a:r>
            <a:endParaRPr lang="en-US" sz="2800" dirty="0" smtClean="0"/>
          </a:p>
          <a:p>
            <a:endParaRPr lang="en-US" dirty="0" smtClean="0"/>
          </a:p>
          <a:p>
            <a:r>
              <a:rPr lang="en-US" dirty="0" err="1" smtClean="0"/>
              <a:t>Industrialisation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The Neutrino Factory and MICE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Closing the circle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98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49" y="476672"/>
            <a:ext cx="8844469" cy="619268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-18877" y="-29207"/>
            <a:ext cx="343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M. </a:t>
            </a:r>
            <a:r>
              <a:rPr lang="en-US" b="1" dirty="0" err="1" smtClean="0">
                <a:solidFill>
                  <a:schemeClr val="bg1"/>
                </a:solidFill>
              </a:rPr>
              <a:t>Nessi</a:t>
            </a:r>
            <a:r>
              <a:rPr lang="en-US" b="1" dirty="0" smtClean="0">
                <a:solidFill>
                  <a:schemeClr val="bg1"/>
                </a:solidFill>
              </a:rPr>
              <a:t>; CERN Neutrino Platform</a:t>
            </a:r>
          </a:p>
        </p:txBody>
      </p:sp>
    </p:spTree>
    <p:extLst>
      <p:ext uri="{BB962C8B-B14F-4D97-AF65-F5344CB8AC3E}">
        <p14:creationId xmlns:p14="http://schemas.microsoft.com/office/powerpoint/2010/main" val="2481703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84" y="499404"/>
            <a:ext cx="8812003" cy="616995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-18877" y="-29207"/>
            <a:ext cx="343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M. </a:t>
            </a:r>
            <a:r>
              <a:rPr lang="en-US" b="1" dirty="0" err="1" smtClean="0">
                <a:solidFill>
                  <a:schemeClr val="bg1"/>
                </a:solidFill>
              </a:rPr>
              <a:t>Nessi</a:t>
            </a:r>
            <a:r>
              <a:rPr lang="en-US" b="1" dirty="0" smtClean="0">
                <a:solidFill>
                  <a:schemeClr val="bg1"/>
                </a:solidFill>
              </a:rPr>
              <a:t>; CERN Neutrino Platform</a:t>
            </a:r>
          </a:p>
        </p:txBody>
      </p:sp>
    </p:spTree>
    <p:extLst>
      <p:ext uri="{BB962C8B-B14F-4D97-AF65-F5344CB8AC3E}">
        <p14:creationId xmlns:p14="http://schemas.microsoft.com/office/powerpoint/2010/main" val="3385364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systematics: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085183"/>
            <a:ext cx="9144000" cy="1772817"/>
          </a:xfrm>
        </p:spPr>
        <p:txBody>
          <a:bodyPr>
            <a:normAutofit/>
          </a:bodyPr>
          <a:lstStyle/>
          <a:p>
            <a:r>
              <a:rPr lang="en-US" dirty="0" smtClean="0"/>
              <a:t>Performance rapidly degrades if systematic error is not controlled at the several % level</a:t>
            </a:r>
          </a:p>
          <a:p>
            <a:pPr lvl="1"/>
            <a:r>
              <a:rPr lang="en-US" dirty="0" smtClean="0"/>
              <a:t>Cross section error makes a critical contribution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84" y="693738"/>
            <a:ext cx="4354803" cy="42949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942" y="748085"/>
            <a:ext cx="4455624" cy="420626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29040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Limiting systematics in the LBL </a:t>
            </a:r>
            <a:r>
              <a:rPr lang="en-US" sz="3600" dirty="0" err="1" smtClean="0"/>
              <a:t>programme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5"/>
            <a:ext cx="8820472" cy="2448272"/>
          </a:xfrm>
        </p:spPr>
        <p:txBody>
          <a:bodyPr>
            <a:normAutofit/>
          </a:bodyPr>
          <a:lstStyle/>
          <a:p>
            <a:r>
              <a:rPr lang="en-US" dirty="0" smtClean="0"/>
              <a:t>Bias as well as uncertainty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16" y="2162215"/>
            <a:ext cx="8820472" cy="357104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3" y="4896786"/>
            <a:ext cx="3528393" cy="3351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39752" y="3933056"/>
            <a:ext cx="926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Nuclear</a:t>
            </a:r>
          </a:p>
          <a:p>
            <a:pPr algn="ctr"/>
            <a:r>
              <a:rPr lang="en-US" b="1" dirty="0" smtClean="0"/>
              <a:t>effects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835696" y="3682774"/>
            <a:ext cx="205439" cy="133040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41956" y="4767535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1307.1243</a:t>
            </a:r>
          </a:p>
          <a:p>
            <a:pPr algn="r"/>
            <a:r>
              <a:rPr lang="en-US" sz="1200" b="1" dirty="0" smtClean="0"/>
              <a:t>Coloma, Huber</a:t>
            </a:r>
          </a:p>
        </p:txBody>
      </p:sp>
    </p:spTree>
    <p:extLst>
      <p:ext uri="{BB962C8B-B14F-4D97-AF65-F5344CB8AC3E}">
        <p14:creationId xmlns:p14="http://schemas.microsoft.com/office/powerpoint/2010/main" val="2490386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nuSTORM</a:t>
            </a:r>
            <a:r>
              <a:rPr lang="en-US" dirty="0" smtClean="0"/>
              <a:t> and cross section measurement: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780927"/>
            <a:ext cx="9144000" cy="1080121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nuSTORM</a:t>
            </a:r>
            <a:r>
              <a:rPr lang="en-US" dirty="0" smtClean="0"/>
              <a:t> event rate is large:</a:t>
            </a:r>
          </a:p>
          <a:p>
            <a:pPr lvl="1"/>
            <a:r>
              <a:rPr lang="en-US" dirty="0" smtClean="0"/>
              <a:t>Statistical precision high:</a:t>
            </a:r>
          </a:p>
          <a:p>
            <a:pPr lvl="2"/>
            <a:r>
              <a:rPr lang="en-US" dirty="0" smtClean="0"/>
              <a:t>Can measure double-differential cross sections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45325"/>
            <a:ext cx="7462416" cy="18915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25" y="4015501"/>
            <a:ext cx="8964488" cy="265385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332261" y="764704"/>
            <a:ext cx="4033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LOI to FNAL PAC: 1206.0294;</a:t>
            </a:r>
          </a:p>
          <a:p>
            <a:pPr algn="r"/>
            <a:r>
              <a:rPr lang="en-US" sz="1200" b="1" dirty="0" err="1"/>
              <a:t>E</a:t>
            </a:r>
            <a:r>
              <a:rPr lang="en-US" sz="1200" b="1" dirty="0" err="1" smtClean="0"/>
              <a:t>oI</a:t>
            </a:r>
            <a:r>
              <a:rPr lang="en-US" sz="1200" b="1" dirty="0" smtClean="0"/>
              <a:t> to CERN: CERN-SPSC-2013-015, SPSC-EOI-009,1305.1419;</a:t>
            </a:r>
          </a:p>
          <a:p>
            <a:pPr algn="r"/>
            <a:r>
              <a:rPr lang="en-US" sz="1200" b="1" dirty="0" smtClean="0"/>
              <a:t>Proposal to FNAL PAC, May 2013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4149080"/>
            <a:ext cx="202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6600"/>
                </a:solidFill>
              </a:rPr>
              <a:t>Events per 100 </a:t>
            </a:r>
            <a:r>
              <a:rPr lang="en-US" sz="1600" b="1" dirty="0" err="1" smtClean="0">
                <a:solidFill>
                  <a:srgbClr val="006600"/>
                </a:solidFill>
              </a:rPr>
              <a:t>Tonne</a:t>
            </a:r>
            <a:endParaRPr lang="en-US" sz="1600" b="1" dirty="0" smtClean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120" y="4149080"/>
            <a:ext cx="202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6600"/>
                </a:solidFill>
              </a:rPr>
              <a:t>Events per 100 </a:t>
            </a:r>
            <a:r>
              <a:rPr lang="en-US" sz="1600" b="1" dirty="0" err="1" smtClean="0">
                <a:solidFill>
                  <a:srgbClr val="006600"/>
                </a:solidFill>
              </a:rPr>
              <a:t>Tonne</a:t>
            </a:r>
            <a:endParaRPr lang="en-US" sz="1600" b="1" dirty="0" smtClean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011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CCQE cross section measurement: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0" y="1362429"/>
            <a:ext cx="3923928" cy="4154803"/>
          </a:xfrm>
        </p:spPr>
        <p:txBody>
          <a:bodyPr>
            <a:noAutofit/>
          </a:bodyPr>
          <a:lstStyle/>
          <a:p>
            <a:r>
              <a:rPr lang="en-US" sz="2400" dirty="0" smtClean="0"/>
              <a:t>Systematic uncertainties for CCQE measurement at </a:t>
            </a:r>
            <a:r>
              <a:rPr lang="en-US" sz="2400" dirty="0" err="1" smtClean="0"/>
              <a:t>nuSTORM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Six-fold improvement in systematic uncertainty compared with “state of the art”</a:t>
            </a:r>
          </a:p>
          <a:p>
            <a:pPr lvl="1"/>
            <a:r>
              <a:rPr lang="en-US" sz="2000" dirty="0" smtClean="0"/>
              <a:t>Electron-neutrino cross section measurement unique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692696"/>
            <a:ext cx="4997018" cy="602128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6444208" y="723900"/>
            <a:ext cx="2445236" cy="5958181"/>
          </a:xfrm>
          <a:prstGeom prst="rect">
            <a:avLst/>
          </a:prstGeom>
          <a:solidFill>
            <a:srgbClr val="FFFF00">
              <a:alpha val="25000"/>
            </a:srgbClr>
          </a:solidFill>
          <a:ln w="28575" cmpd="sng">
            <a:solidFill>
              <a:srgbClr val="00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20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8877" y="-29207"/>
            <a:ext cx="61029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nuSTORM</a:t>
            </a:r>
            <a:r>
              <a:rPr lang="en-US" sz="2400" b="1" dirty="0" smtClean="0">
                <a:solidFill>
                  <a:schemeClr val="bg1"/>
                </a:solidFill>
              </a:rPr>
              <a:t> serving the CERN Neutrino Platform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	</a:t>
            </a:r>
            <a:r>
              <a:rPr lang="en-US" sz="2000" b="1" dirty="0" smtClean="0">
                <a:solidFill>
                  <a:schemeClr val="bg1"/>
                </a:solidFill>
              </a:rPr>
              <a:t>under study; M. </a:t>
            </a:r>
            <a:r>
              <a:rPr lang="en-US" sz="2000" b="1" dirty="0" err="1" smtClean="0">
                <a:solidFill>
                  <a:schemeClr val="bg1"/>
                </a:solidFill>
              </a:rPr>
              <a:t>Nessi</a:t>
            </a:r>
            <a:r>
              <a:rPr lang="en-US" sz="2000" b="1" dirty="0" smtClean="0">
                <a:solidFill>
                  <a:schemeClr val="bg1"/>
                </a:solidFill>
              </a:rPr>
              <a:t> et 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8" y="836712"/>
            <a:ext cx="6228184" cy="2456757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2545667"/>
            <a:ext cx="6696744" cy="268353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3" y="4365104"/>
            <a:ext cx="7079435" cy="240752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50769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Opportunity </a:t>
            </a:r>
            <a:r>
              <a:rPr lang="en-US" sz="3100" dirty="0" smtClean="0">
                <a:solidFill>
                  <a:schemeClr val="bg1">
                    <a:lumMod val="65000"/>
                  </a:schemeClr>
                </a:solidFill>
              </a:rPr>
              <a:t>(for CERN)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it true that </a:t>
            </a:r>
            <a:r>
              <a:rPr lang="en-US" i="1" dirty="0" smtClean="0"/>
              <a:t>accurate measurements</a:t>
            </a:r>
            <a:r>
              <a:rPr lang="en-US" dirty="0" smtClean="0"/>
              <a:t> of </a:t>
            </a:r>
            <a:r>
              <a:rPr lang="en-US" dirty="0" err="1" smtClean="0"/>
              <a:t>ν</a:t>
            </a:r>
            <a:r>
              <a:rPr lang="en-US" baseline="-25000" dirty="0" err="1" smtClean="0"/>
              <a:t>e</a:t>
            </a:r>
            <a:r>
              <a:rPr lang="en-US" i="1" dirty="0" err="1" smtClean="0"/>
              <a:t>N</a:t>
            </a:r>
            <a:r>
              <a:rPr lang="en-US" dirty="0" smtClean="0"/>
              <a:t> cross sections are critical to </a:t>
            </a:r>
            <a:r>
              <a:rPr lang="en-US" dirty="0" err="1" smtClean="0"/>
              <a:t>realising</a:t>
            </a:r>
            <a:r>
              <a:rPr lang="en-US" dirty="0" smtClean="0"/>
              <a:t> the potential of the LBL </a:t>
            </a:r>
            <a:r>
              <a:rPr lang="en-US" dirty="0" err="1" smtClean="0"/>
              <a:t>programme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If it is, </a:t>
            </a:r>
            <a:r>
              <a:rPr lang="en-US" dirty="0" err="1" smtClean="0"/>
              <a:t>nuSTORM</a:t>
            </a:r>
            <a:r>
              <a:rPr lang="en-US" dirty="0" smtClean="0"/>
              <a:t> seems to be the only way to achieve few-% precision</a:t>
            </a:r>
          </a:p>
          <a:p>
            <a:endParaRPr lang="en-US" dirty="0" smtClean="0"/>
          </a:p>
          <a:p>
            <a:r>
              <a:rPr lang="en-US" dirty="0" err="1" smtClean="0"/>
              <a:t>NuSTEC</a:t>
            </a:r>
            <a:r>
              <a:rPr lang="en-US" dirty="0" smtClean="0"/>
              <a:t>, </a:t>
            </a:r>
            <a:r>
              <a:rPr lang="en-US" dirty="0" err="1" smtClean="0"/>
              <a:t>NuInt</a:t>
            </a:r>
            <a:r>
              <a:rPr lang="en-US" dirty="0" smtClean="0"/>
              <a:t> and NNN perhaps ideally placed to address the “in principal” physics question:</a:t>
            </a:r>
          </a:p>
          <a:p>
            <a:pPr lvl="1"/>
            <a:r>
              <a:rPr lang="en-US" dirty="0" smtClean="0"/>
              <a:t>ICFA Panel:</a:t>
            </a:r>
          </a:p>
          <a:p>
            <a:pPr lvl="2"/>
            <a:r>
              <a:rPr lang="en-US" dirty="0" smtClean="0"/>
              <a:t>Seeks to find a way to promote this discussion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398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Standard model and LBL oscillations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68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-69120" y="1086664"/>
            <a:ext cx="9268213" cy="3827260"/>
            <a:chOff x="-69120" y="1086664"/>
            <a:chExt cx="9268213" cy="3827260"/>
          </a:xfrm>
        </p:grpSpPr>
        <p:grpSp>
          <p:nvGrpSpPr>
            <p:cNvPr id="6" name="Group 5"/>
            <p:cNvGrpSpPr/>
            <p:nvPr/>
          </p:nvGrpSpPr>
          <p:grpSpPr>
            <a:xfrm>
              <a:off x="-69120" y="1086664"/>
              <a:ext cx="9268213" cy="3827260"/>
              <a:chOff x="-69120" y="1086664"/>
              <a:chExt cx="9268213" cy="3827260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69120" y="3240000"/>
                <a:ext cx="9268213" cy="385537"/>
                <a:chOff x="-69120" y="3240000"/>
                <a:chExt cx="9268213" cy="385537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165100" y="3240000"/>
                  <a:ext cx="8912225" cy="146880"/>
                  <a:chOff x="165100" y="3240000"/>
                  <a:chExt cx="8912225" cy="146880"/>
                </a:xfrm>
              </p:grpSpPr>
              <p:cxnSp>
                <p:nvCxnSpPr>
                  <p:cNvPr id="5" name="Straight Arrow Connector 4"/>
                  <p:cNvCxnSpPr/>
                  <p:nvPr/>
                </p:nvCxnSpPr>
                <p:spPr>
                  <a:xfrm>
                    <a:off x="165100" y="3240000"/>
                    <a:ext cx="8912225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207352" y="3248640"/>
                    <a:ext cx="8717417" cy="138240"/>
                    <a:chOff x="252941" y="3212976"/>
                    <a:chExt cx="5742856" cy="138240"/>
                  </a:xfrm>
                </p:grpSpPr>
                <p:cxnSp>
                  <p:nvCxnSpPr>
                    <p:cNvPr id="7" name="Straight Connector 6"/>
                    <p:cNvCxnSpPr/>
                    <p:nvPr/>
                  </p:nvCxnSpPr>
                  <p:spPr>
                    <a:xfrm>
                      <a:off x="252941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Connector 9"/>
                    <p:cNvCxnSpPr/>
                    <p:nvPr/>
                  </p:nvCxnSpPr>
                  <p:spPr>
                    <a:xfrm>
                      <a:off x="971276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" name="Straight Connector 10"/>
                    <p:cNvCxnSpPr/>
                    <p:nvPr/>
                  </p:nvCxnSpPr>
                  <p:spPr>
                    <a:xfrm>
                      <a:off x="1689611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2406578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3124369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Connector 23"/>
                    <p:cNvCxnSpPr/>
                    <p:nvPr/>
                  </p:nvCxnSpPr>
                  <p:spPr>
                    <a:xfrm>
                      <a:off x="3842704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>
                      <a:off x="4561039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Connector 25"/>
                    <p:cNvCxnSpPr/>
                    <p:nvPr/>
                  </p:nvCxnSpPr>
                  <p:spPr>
                    <a:xfrm>
                      <a:off x="5278006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>
                      <a:off x="5995797" y="3212976"/>
                      <a:ext cx="0" cy="138240"/>
                    </a:xfrm>
                    <a:prstGeom prst="line">
                      <a:avLst/>
                    </a:prstGeom>
                    <a:ln w="12700" cmpd="sng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2" name="TextBox 31"/>
                <p:cNvSpPr txBox="1"/>
                <p:nvPr/>
              </p:nvSpPr>
              <p:spPr>
                <a:xfrm>
                  <a:off x="-69120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FF0000"/>
                      </a:solidFill>
                    </a:rPr>
                    <a:t>1950</a:t>
                  </a: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1023431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1960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2113833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1970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196674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1980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4291737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1990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382139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2000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6461752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2010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7560868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2020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8650445" y="3317760"/>
                  <a:ext cx="5486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2030</a:t>
                  </a:r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250495" y="2315520"/>
                <a:ext cx="1035598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BNL</a:t>
                </a:r>
              </a:p>
              <a:p>
                <a:pPr algn="ctr"/>
                <a:r>
                  <a:rPr lang="en-US" sz="1200" i="1" dirty="0" smtClean="0">
                    <a:solidFill>
                      <a:schemeClr val="bg1"/>
                    </a:solidFill>
                  </a:rPr>
                  <a:t>first neutrino</a:t>
                </a:r>
                <a:br>
                  <a:rPr lang="en-US" sz="1200" i="1" dirty="0" smtClean="0">
                    <a:solidFill>
                      <a:schemeClr val="bg1"/>
                    </a:solidFill>
                  </a:rPr>
                </a:br>
                <a:r>
                  <a:rPr lang="en-US" sz="1200" dirty="0" smtClean="0">
                    <a:solidFill>
                      <a:schemeClr val="bg1">
                        <a:lumMod val="65000"/>
                      </a:schemeClr>
                    </a:solidFill>
                  </a:rPr>
                  <a:t>“beam”</a:t>
                </a:r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>
                <a:off x="1140435" y="2825280"/>
                <a:ext cx="0" cy="414720"/>
              </a:xfrm>
              <a:prstGeom prst="straightConnector1">
                <a:avLst/>
              </a:prstGeom>
              <a:ln w="12700" cmpd="sng"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-51840" y="1086664"/>
                <a:ext cx="1843724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CERN</a:t>
                </a:r>
              </a:p>
              <a:p>
                <a:pPr algn="ctr"/>
                <a:r>
                  <a:rPr lang="en-US" sz="1200" i="1" dirty="0" smtClean="0">
                    <a:solidFill>
                      <a:schemeClr val="bg1"/>
                    </a:solidFill>
                  </a:rPr>
                  <a:t>Horn and bubble chamber</a:t>
                </a:r>
              </a:p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</a:rPr>
                  <a:t>First neutrino beam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9" name="Straight Arrow Connector 48"/>
              <p:cNvCxnSpPr/>
              <p:nvPr/>
            </p:nvCxnSpPr>
            <p:spPr>
              <a:xfrm>
                <a:off x="1459759" y="1825328"/>
                <a:ext cx="0" cy="1414672"/>
              </a:xfrm>
              <a:prstGeom prst="straightConnector1">
                <a:avLst/>
              </a:prstGeom>
              <a:ln w="12700" cmpd="sng">
                <a:solidFill>
                  <a:srgbClr val="FF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385487" y="3897661"/>
                <a:ext cx="131318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>
                    <a:solidFill>
                      <a:srgbClr val="00FFFF"/>
                    </a:solidFill>
                    <a:latin typeface="Symbol"/>
                  </a:rPr>
                  <a:t>n</a:t>
                </a:r>
                <a:r>
                  <a:rPr lang="en-US" b="1" baseline="-25000" dirty="0" smtClean="0">
                    <a:solidFill>
                      <a:srgbClr val="00FFFF"/>
                    </a:solidFill>
                  </a:rPr>
                  <a:t>e</a:t>
                </a:r>
                <a:r>
                  <a:rPr lang="en-US" b="1" dirty="0" smtClean="0">
                    <a:solidFill>
                      <a:srgbClr val="00FFFF"/>
                    </a:solidFill>
                  </a:rPr>
                  <a:t>/</a:t>
                </a:r>
                <a:r>
                  <a:rPr lang="en-US" b="1" dirty="0" smtClean="0">
                    <a:solidFill>
                      <a:srgbClr val="00FFFF"/>
                    </a:solidFill>
                    <a:latin typeface="Symbol"/>
                  </a:rPr>
                  <a:t>n</a:t>
                </a:r>
                <a:r>
                  <a:rPr lang="en-US" b="1" baseline="-25000" dirty="0" smtClean="0">
                    <a:solidFill>
                      <a:srgbClr val="00FFFF"/>
                    </a:solidFill>
                    <a:latin typeface="Symbol"/>
                  </a:rPr>
                  <a:t>m</a:t>
                </a:r>
              </a:p>
              <a:p>
                <a:pPr algn="r"/>
                <a:r>
                  <a:rPr lang="en-US" b="1" dirty="0" smtClean="0">
                    <a:solidFill>
                      <a:srgbClr val="00FFFF"/>
                    </a:solidFill>
                  </a:rPr>
                  <a:t>universality</a:t>
                </a:r>
                <a:endParaRPr lang="en-US" b="1" dirty="0">
                  <a:solidFill>
                    <a:srgbClr val="00FFFF"/>
                  </a:solidFill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541389" y="3990594"/>
                <a:ext cx="109517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rgbClr val="00FFFF"/>
                    </a:solidFill>
                  </a:rPr>
                  <a:t>Neutral</a:t>
                </a:r>
              </a:p>
              <a:p>
                <a:pPr algn="r"/>
                <a:r>
                  <a:rPr lang="en-US" b="1" dirty="0" smtClean="0">
                    <a:solidFill>
                      <a:srgbClr val="00FFFF"/>
                    </a:solidFill>
                  </a:rPr>
                  <a:t>Current</a:t>
                </a:r>
                <a:br>
                  <a:rPr lang="en-US" b="1" dirty="0" smtClean="0">
                    <a:solidFill>
                      <a:srgbClr val="00FFFF"/>
                    </a:solidFill>
                  </a:rPr>
                </a:br>
                <a:r>
                  <a:rPr lang="en-US" b="1" dirty="0" smtClean="0">
                    <a:solidFill>
                      <a:srgbClr val="00FFFF"/>
                    </a:solidFill>
                  </a:rPr>
                  <a:t>discovery</a:t>
                </a:r>
                <a:endParaRPr lang="en-US" b="1" dirty="0">
                  <a:solidFill>
                    <a:srgbClr val="00FFFF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1572079" y="2601678"/>
                <a:ext cx="161785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CERN</a:t>
                </a:r>
              </a:p>
              <a:p>
                <a:pPr algn="ctr"/>
                <a:r>
                  <a:rPr lang="en-US" sz="1200" i="1" dirty="0" smtClean="0">
                    <a:solidFill>
                      <a:schemeClr val="bg1"/>
                    </a:solidFill>
                  </a:rPr>
                  <a:t>Horn #2 &amp; </a:t>
                </a:r>
                <a:r>
                  <a:rPr lang="en-US" sz="1200" i="1" dirty="0" err="1" smtClean="0">
                    <a:solidFill>
                      <a:schemeClr val="bg1"/>
                    </a:solidFill>
                  </a:rPr>
                  <a:t>Gargamelle</a:t>
                </a:r>
                <a:endParaRPr lang="en-US" sz="1200" i="1" dirty="0" smtClean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5" name="Straight Arrow Connector 54"/>
              <p:cNvCxnSpPr/>
              <p:nvPr/>
            </p:nvCxnSpPr>
            <p:spPr>
              <a:xfrm flipV="1">
                <a:off x="2576081" y="3257280"/>
                <a:ext cx="0" cy="819714"/>
              </a:xfrm>
              <a:prstGeom prst="straightConnector1">
                <a:avLst/>
              </a:prstGeom>
              <a:ln w="12700" cmpd="sng">
                <a:solidFill>
                  <a:srgbClr val="00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2852360" y="1546352"/>
                <a:ext cx="2675833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CERN</a:t>
                </a:r>
              </a:p>
              <a:p>
                <a:pPr algn="ctr"/>
                <a:r>
                  <a:rPr lang="en-US" sz="1200" i="1" dirty="0" err="1" smtClean="0">
                    <a:solidFill>
                      <a:schemeClr val="bg1"/>
                    </a:solidFill>
                  </a:rPr>
                  <a:t>Gargamelle</a:t>
                </a:r>
                <a:r>
                  <a:rPr lang="en-US" sz="1200" i="1" dirty="0" smtClean="0">
                    <a:solidFill>
                      <a:schemeClr val="bg1"/>
                    </a:solidFill>
                  </a:rPr>
                  <a:t>, Aachen/</a:t>
                </a:r>
                <a:r>
                  <a:rPr lang="en-US" sz="1200" i="1" dirty="0" err="1" smtClean="0">
                    <a:solidFill>
                      <a:schemeClr val="bg1"/>
                    </a:solidFill>
                  </a:rPr>
                  <a:t>Padova</a:t>
                </a:r>
                <a:r>
                  <a:rPr lang="en-US" sz="1200" i="1" dirty="0" smtClean="0">
                    <a:solidFill>
                      <a:schemeClr val="bg1"/>
                    </a:solidFill>
                  </a:rPr>
                  <a:t>, CDHS, </a:t>
                </a:r>
                <a:br>
                  <a:rPr lang="en-US" sz="1200" i="1" dirty="0" smtClean="0">
                    <a:solidFill>
                      <a:schemeClr val="bg1"/>
                    </a:solidFill>
                  </a:rPr>
                </a:br>
                <a:r>
                  <a:rPr lang="en-US" sz="1200" i="1" dirty="0" smtClean="0">
                    <a:solidFill>
                      <a:schemeClr val="bg1"/>
                    </a:solidFill>
                  </a:rPr>
                  <a:t>CHARM, BEBC, CCFR, NOMAD, CHORUS</a:t>
                </a:r>
              </a:p>
            </p:txBody>
          </p:sp>
          <p:sp>
            <p:nvSpPr>
              <p:cNvPr id="57" name="Left Brace 56"/>
              <p:cNvSpPr/>
              <p:nvPr/>
            </p:nvSpPr>
            <p:spPr>
              <a:xfrm rot="5400000">
                <a:off x="4101908" y="2107515"/>
                <a:ext cx="182684" cy="1929254"/>
              </a:xfrm>
              <a:prstGeom prst="leftBrace">
                <a:avLst>
                  <a:gd name="adj1" fmla="val 77620"/>
                  <a:gd name="adj2" fmla="val 50896"/>
                </a:avLst>
              </a:prstGeom>
              <a:ln w="1905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411956" y="2255664"/>
                <a:ext cx="2217399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BNL/FNAL</a:t>
                </a:r>
              </a:p>
              <a:p>
                <a:pPr algn="ctr"/>
                <a:r>
                  <a:rPr lang="en-US" sz="1200" i="1" dirty="0" smtClean="0">
                    <a:solidFill>
                      <a:schemeClr val="bg1"/>
                    </a:solidFill>
                  </a:rPr>
                  <a:t>CITF, HPWF, 7’ BC, 15’ BC, E605, </a:t>
                </a:r>
                <a:br>
                  <a:rPr lang="en-US" sz="1200" i="1" dirty="0" smtClean="0">
                    <a:solidFill>
                      <a:schemeClr val="bg1"/>
                    </a:solidFill>
                  </a:rPr>
                </a:br>
                <a:r>
                  <a:rPr lang="en-US" sz="1200" i="1" dirty="0" smtClean="0">
                    <a:solidFill>
                      <a:schemeClr val="bg1"/>
                    </a:solidFill>
                  </a:rPr>
                  <a:t>E613, E734, E776, </a:t>
                </a:r>
                <a:r>
                  <a:rPr lang="en-US" sz="1200" i="1" dirty="0" err="1" smtClean="0">
                    <a:solidFill>
                      <a:schemeClr val="bg1"/>
                    </a:solidFill>
                  </a:rPr>
                  <a:t>NuTEV</a:t>
                </a:r>
                <a:endParaRPr lang="en-US" sz="1200" i="1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794160" y="1207204"/>
                <a:ext cx="877940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IHEP</a:t>
                </a:r>
              </a:p>
              <a:p>
                <a:pPr algn="ctr"/>
                <a:r>
                  <a:rPr lang="en-US" sz="1200" i="1" dirty="0" smtClean="0">
                    <a:solidFill>
                      <a:schemeClr val="bg1"/>
                    </a:solidFill>
                  </a:rPr>
                  <a:t>SKAT, JINR</a:t>
                </a:r>
              </a:p>
            </p:txBody>
          </p:sp>
          <p:sp>
            <p:nvSpPr>
              <p:cNvPr id="60" name="Left Brace 59"/>
              <p:cNvSpPr/>
              <p:nvPr/>
            </p:nvSpPr>
            <p:spPr>
              <a:xfrm rot="16200000">
                <a:off x="3841333" y="2470689"/>
                <a:ext cx="182684" cy="2450404"/>
              </a:xfrm>
              <a:prstGeom prst="leftBrace">
                <a:avLst>
                  <a:gd name="adj1" fmla="val 77620"/>
                  <a:gd name="adj2" fmla="val 50896"/>
                </a:avLst>
              </a:prstGeom>
              <a:ln w="19050" cmpd="sng">
                <a:solidFill>
                  <a:srgbClr val="00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924436" y="3700833"/>
                <a:ext cx="206389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00FFFF"/>
                    </a:solidFill>
                  </a:rPr>
                  <a:t>Development of</a:t>
                </a:r>
                <a:br>
                  <a:rPr lang="en-US" b="1" dirty="0" smtClean="0">
                    <a:solidFill>
                      <a:srgbClr val="00FFFF"/>
                    </a:solidFill>
                  </a:rPr>
                </a:br>
                <a:r>
                  <a:rPr lang="en-US" b="1" dirty="0" smtClean="0">
                    <a:solidFill>
                      <a:srgbClr val="00FFFF"/>
                    </a:solidFill>
                  </a:rPr>
                  <a:t>E/w SM, QPM, QCD</a:t>
                </a:r>
                <a:endParaRPr lang="en-US" b="1" dirty="0">
                  <a:solidFill>
                    <a:srgbClr val="00FFFF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21248" y="3385172"/>
                <a:ext cx="109517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rgbClr val="00FFFF"/>
                    </a:solidFill>
                    <a:latin typeface="Symbol"/>
                  </a:rPr>
                  <a:t>n</a:t>
                </a:r>
                <a:r>
                  <a:rPr lang="en-US" b="1" baseline="-25000" dirty="0" smtClean="0">
                    <a:solidFill>
                      <a:srgbClr val="00FFFF"/>
                    </a:solidFill>
                    <a:latin typeface="Symbol"/>
                  </a:rPr>
                  <a:t>m</a:t>
                </a:r>
              </a:p>
              <a:p>
                <a:pPr algn="r"/>
                <a:r>
                  <a:rPr lang="en-US" b="1" dirty="0" smtClean="0">
                    <a:solidFill>
                      <a:srgbClr val="00FFFF"/>
                    </a:solidFill>
                  </a:rPr>
                  <a:t>discovery</a:t>
                </a:r>
                <a:endParaRPr lang="en-US" b="1" dirty="0">
                  <a:solidFill>
                    <a:srgbClr val="00FFFF"/>
                  </a:solidFill>
                </a:endParaRPr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V="1">
                <a:off x="1140435" y="3248248"/>
                <a:ext cx="0" cy="388868"/>
              </a:xfrm>
              <a:prstGeom prst="straightConnector1">
                <a:avLst/>
              </a:prstGeom>
              <a:ln w="12700" cmpd="sng">
                <a:solidFill>
                  <a:srgbClr val="00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V="1">
                <a:off x="1586804" y="3259104"/>
                <a:ext cx="0" cy="819714"/>
              </a:xfrm>
              <a:prstGeom prst="straightConnector1">
                <a:avLst/>
              </a:prstGeom>
              <a:ln w="12700" cmpd="sng">
                <a:solidFill>
                  <a:srgbClr val="00FF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TextBox 49"/>
            <p:cNvSpPr txBox="1"/>
            <p:nvPr/>
          </p:nvSpPr>
          <p:spPr>
            <a:xfrm>
              <a:off x="5717680" y="1975449"/>
              <a:ext cx="118180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CERN</a:t>
              </a:r>
            </a:p>
            <a:p>
              <a:pPr algn="ctr"/>
              <a:r>
                <a:rPr lang="en-US" sz="1200" i="1" dirty="0" smtClean="0">
                  <a:solidFill>
                    <a:schemeClr val="bg1"/>
                  </a:solidFill>
                </a:rPr>
                <a:t>OPERA, ICARUS</a:t>
              </a:r>
              <a:endParaRPr lang="en-US" sz="1200" i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845425" y="1538483"/>
              <a:ext cx="168074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FNAL</a:t>
              </a:r>
              <a:endParaRPr lang="en-US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200" i="1" dirty="0" smtClean="0">
                  <a:solidFill>
                    <a:schemeClr val="bg1"/>
                  </a:solidFill>
                </a:rPr>
                <a:t>MINOS, MINOS+, </a:t>
              </a:r>
              <a:r>
                <a:rPr lang="en-US" sz="1200" i="1" dirty="0" err="1" smtClean="0">
                  <a:solidFill>
                    <a:schemeClr val="bg1"/>
                  </a:solidFill>
                </a:rPr>
                <a:t>NOvA</a:t>
              </a:r>
              <a:endParaRPr lang="en-US" sz="1200" i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62" name="Left Brace 61"/>
            <p:cNvSpPr/>
            <p:nvPr/>
          </p:nvSpPr>
          <p:spPr>
            <a:xfrm rot="5400000">
              <a:off x="6501720" y="1843540"/>
              <a:ext cx="182684" cy="2484259"/>
            </a:xfrm>
            <a:prstGeom prst="leftBrace">
              <a:avLst>
                <a:gd name="adj1" fmla="val 77620"/>
                <a:gd name="adj2" fmla="val 50896"/>
              </a:avLst>
            </a:prstGeom>
            <a:ln w="1905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521120" y="2462042"/>
              <a:ext cx="131087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KEK/J-PARC</a:t>
              </a:r>
              <a:endParaRPr lang="en-US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200" i="1" dirty="0" smtClean="0">
                  <a:solidFill>
                    <a:schemeClr val="bg1"/>
                  </a:solidFill>
                </a:rPr>
                <a:t>K2K, T2K</a:t>
              </a:r>
              <a:endParaRPr lang="en-US" sz="1200" i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64" name="Left Brace 63"/>
            <p:cNvSpPr/>
            <p:nvPr/>
          </p:nvSpPr>
          <p:spPr>
            <a:xfrm rot="16200000">
              <a:off x="6176067" y="2665032"/>
              <a:ext cx="182684" cy="2061717"/>
            </a:xfrm>
            <a:prstGeom prst="leftBrace">
              <a:avLst>
                <a:gd name="adj1" fmla="val 77620"/>
                <a:gd name="adj2" fmla="val 50896"/>
              </a:avLst>
            </a:prstGeom>
            <a:ln w="19050" cmpd="sng">
              <a:solidFill>
                <a:srgbClr val="00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285299" y="3700833"/>
              <a:ext cx="196640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FFFF"/>
                  </a:solidFill>
                </a:rPr>
                <a:t>Development of</a:t>
              </a:r>
              <a:br>
                <a:rPr lang="en-US" b="1" dirty="0" smtClean="0">
                  <a:solidFill>
                    <a:srgbClr val="00FFFF"/>
                  </a:solidFill>
                </a:rPr>
              </a:br>
              <a:r>
                <a:rPr lang="en-US" b="1" dirty="0" smtClean="0">
                  <a:solidFill>
                    <a:srgbClr val="00FFFF"/>
                  </a:solidFill>
                </a:rPr>
                <a:t>Standard Neutrino </a:t>
              </a:r>
              <a:br>
                <a:rPr lang="en-US" b="1" dirty="0" smtClean="0">
                  <a:solidFill>
                    <a:srgbClr val="00FFFF"/>
                  </a:solidFill>
                </a:rPr>
              </a:br>
              <a:r>
                <a:rPr lang="en-US" b="1" dirty="0" smtClean="0">
                  <a:solidFill>
                    <a:srgbClr val="00FFFF"/>
                  </a:solidFill>
                </a:rPr>
                <a:t>Model</a:t>
              </a:r>
              <a:endParaRPr lang="en-US" b="1" dirty="0">
                <a:solidFill>
                  <a:srgbClr val="00FFFF"/>
                </a:solidFill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7483562" y="1563371"/>
            <a:ext cx="17195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Global neutrino</a:t>
            </a:r>
            <a:b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</a:rPr>
              <a:t>progamme</a:t>
            </a:r>
            <a:endParaRPr lang="en-US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sz="1200" i="1" dirty="0" smtClean="0">
                <a:solidFill>
                  <a:schemeClr val="bg1">
                    <a:lumMod val="65000"/>
                  </a:schemeClr>
                </a:solidFill>
              </a:rPr>
              <a:t>Hyper-K</a:t>
            </a:r>
          </a:p>
          <a:p>
            <a:pPr algn="ctr"/>
            <a:r>
              <a:rPr lang="en-US" sz="1200" i="1" dirty="0" smtClean="0">
                <a:solidFill>
                  <a:schemeClr val="bg1">
                    <a:lumMod val="65000"/>
                  </a:schemeClr>
                </a:solidFill>
              </a:rPr>
              <a:t>LBNF</a:t>
            </a:r>
          </a:p>
          <a:p>
            <a:pPr algn="ctr"/>
            <a:r>
              <a:rPr lang="en-US" sz="1200" i="1" dirty="0" smtClean="0">
                <a:solidFill>
                  <a:schemeClr val="bg1">
                    <a:lumMod val="65000"/>
                  </a:schemeClr>
                </a:solidFill>
              </a:rPr>
              <a:t>CERN Neutrino Platform</a:t>
            </a:r>
            <a:endParaRPr lang="en-US" sz="1200" i="1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7" name="Left Brace 66"/>
          <p:cNvSpPr/>
          <p:nvPr/>
        </p:nvSpPr>
        <p:spPr>
          <a:xfrm rot="5400000">
            <a:off x="8249809" y="1682569"/>
            <a:ext cx="182684" cy="2484259"/>
          </a:xfrm>
          <a:prstGeom prst="leftBrace">
            <a:avLst>
              <a:gd name="adj1" fmla="val 77620"/>
              <a:gd name="adj2" fmla="val 50896"/>
            </a:avLst>
          </a:prstGeom>
          <a:ln w="19050" cmpd="sng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482672" y="5117790"/>
            <a:ext cx="2496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00FFFF"/>
                </a:solidFill>
              </a:rPr>
              <a:t>Discovery of</a:t>
            </a:r>
            <a:br>
              <a:rPr lang="en-US" b="1" dirty="0" smtClean="0">
                <a:solidFill>
                  <a:srgbClr val="00FFFF"/>
                </a:solidFill>
              </a:rPr>
            </a:br>
            <a:r>
              <a:rPr lang="en-US" b="1" dirty="0" smtClean="0">
                <a:solidFill>
                  <a:srgbClr val="00FFFF"/>
                </a:solidFill>
              </a:rPr>
              <a:t>CP-invariance violation?</a:t>
            </a:r>
            <a:endParaRPr lang="en-US" b="1" dirty="0">
              <a:solidFill>
                <a:srgbClr val="00FFFF"/>
              </a:solidFill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flipH="1" flipV="1">
            <a:off x="8917784" y="3580737"/>
            <a:ext cx="6985" cy="1645613"/>
          </a:xfrm>
          <a:prstGeom prst="straightConnector1">
            <a:avLst/>
          </a:prstGeom>
          <a:ln w="12700" cmpd="sng">
            <a:solidFill>
              <a:srgbClr val="00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879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Industrialisation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sz="3200" dirty="0" smtClean="0"/>
              <a:t>the Neutrino </a:t>
            </a:r>
            <a:r>
              <a:rPr lang="en-US" sz="3200" dirty="0" smtClean="0"/>
              <a:t>Factory and mice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Accelerator-based neutrino physics: past, present and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905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Pedigree and provenance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Accelerator-based neutrino physics: past, present and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626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Neutrino Factory: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/>
          <a:p>
            <a:r>
              <a:rPr lang="en-GB" dirty="0" smtClean="0"/>
              <a:t>Optimise discovery potential for CP and MH:</a:t>
            </a:r>
          </a:p>
          <a:p>
            <a:pPr marL="622300" lvl="1"/>
            <a:r>
              <a:rPr lang="en-GB" dirty="0" smtClean="0"/>
              <a:t>Requirements:</a:t>
            </a:r>
          </a:p>
          <a:p>
            <a:pPr marL="722313" lvl="2"/>
            <a:r>
              <a:rPr lang="en-GB" dirty="0" smtClean="0"/>
              <a:t>Large </a:t>
            </a:r>
            <a:r>
              <a:rPr lang="el-GR" dirty="0" smtClean="0"/>
              <a:t>ν</a:t>
            </a:r>
            <a:r>
              <a:rPr lang="en-GB" baseline="-25000" dirty="0" smtClean="0"/>
              <a:t>e</a:t>
            </a:r>
            <a:r>
              <a:rPr lang="en-GB" dirty="0" smtClean="0"/>
              <a:t> (</a:t>
            </a:r>
            <a:r>
              <a:rPr lang="el-GR" dirty="0" smtClean="0"/>
              <a:t>ν</a:t>
            </a:r>
            <a:r>
              <a:rPr lang="en-GB" baseline="-25000" dirty="0" smtClean="0"/>
              <a:t>e</a:t>
            </a:r>
            <a:r>
              <a:rPr lang="en-GB" dirty="0" smtClean="0"/>
              <a:t>) flux</a:t>
            </a:r>
          </a:p>
          <a:p>
            <a:pPr marL="901700" lvl="3"/>
            <a:r>
              <a:rPr lang="en-GB" dirty="0" smtClean="0"/>
              <a:t>Detailed study of </a:t>
            </a:r>
            <a:br>
              <a:rPr lang="en-GB" dirty="0" smtClean="0"/>
            </a:br>
            <a:r>
              <a:rPr lang="en-GB" dirty="0" smtClean="0"/>
              <a:t>sub-leading effects</a:t>
            </a:r>
          </a:p>
          <a:p>
            <a:pPr marL="722313" lvl="2"/>
            <a:endParaRPr lang="en-GB" dirty="0" smtClean="0"/>
          </a:p>
          <a:p>
            <a:pPr lvl="0"/>
            <a:r>
              <a:rPr lang="en-GB" dirty="0" smtClean="0">
                <a:solidFill>
                  <a:prstClr val="white"/>
                </a:solidFill>
              </a:rPr>
              <a:t>Unique:</a:t>
            </a:r>
            <a:endParaRPr lang="en-GB" dirty="0" smtClean="0"/>
          </a:p>
          <a:p>
            <a:pPr marL="722313" lvl="2"/>
            <a:r>
              <a:rPr lang="en-GB" dirty="0" smtClean="0"/>
              <a:t>(Large) high-energy </a:t>
            </a:r>
            <a:br>
              <a:rPr lang="en-GB" dirty="0" smtClean="0"/>
            </a:br>
            <a:r>
              <a:rPr lang="el-GR" dirty="0" smtClean="0"/>
              <a:t>ν</a:t>
            </a:r>
            <a:r>
              <a:rPr lang="en-GB" baseline="-25000" dirty="0" smtClean="0"/>
              <a:t>e</a:t>
            </a:r>
            <a:r>
              <a:rPr lang="en-GB" dirty="0" smtClean="0"/>
              <a:t> (</a:t>
            </a:r>
            <a:r>
              <a:rPr lang="el-GR" dirty="0" smtClean="0"/>
              <a:t>ν</a:t>
            </a:r>
            <a:r>
              <a:rPr lang="en-GB" baseline="-25000" dirty="0" smtClean="0"/>
              <a:t>e</a:t>
            </a:r>
            <a:r>
              <a:rPr lang="en-GB" dirty="0" smtClean="0"/>
              <a:t>) flux</a:t>
            </a:r>
          </a:p>
          <a:p>
            <a:pPr marL="901700" lvl="3"/>
            <a:r>
              <a:rPr lang="en-GB" dirty="0" smtClean="0"/>
              <a:t>Optimise event rate at</a:t>
            </a:r>
            <a:br>
              <a:rPr lang="en-GB" dirty="0" smtClean="0"/>
            </a:br>
            <a:r>
              <a:rPr lang="en-GB" dirty="0" smtClean="0"/>
              <a:t>fixed </a:t>
            </a:r>
            <a:r>
              <a:rPr lang="en-GB" i="1" dirty="0" smtClean="0"/>
              <a:t>L/E</a:t>
            </a:r>
            <a:endParaRPr lang="en-GB" dirty="0" smtClean="0"/>
          </a:p>
          <a:p>
            <a:pPr marL="901700" lvl="3"/>
            <a:r>
              <a:rPr lang="en-GB" dirty="0" smtClean="0"/>
              <a:t>Optimise MH sensitivity</a:t>
            </a:r>
          </a:p>
          <a:p>
            <a:pPr marL="901700" lvl="3"/>
            <a:r>
              <a:rPr lang="en-GB" dirty="0" smtClean="0"/>
              <a:t>Optimise CP sensitivity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70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283521" y="4653136"/>
            <a:ext cx="178567" cy="0"/>
          </a:xfrm>
          <a:prstGeom prst="line">
            <a:avLst/>
          </a:prstGeom>
          <a:ln w="28575"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969118" y="1945416"/>
            <a:ext cx="156410" cy="0"/>
          </a:xfrm>
          <a:prstGeom prst="line">
            <a:avLst/>
          </a:prstGeom>
          <a:ln w="38100"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121025-IDS-NF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1" y="1484784"/>
            <a:ext cx="4838993" cy="4248472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96747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Neutrino Factory: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approaches:</a:t>
            </a:r>
          </a:p>
          <a:p>
            <a:pPr lvl="1"/>
            <a:r>
              <a:rPr lang="en-US" dirty="0" err="1" smtClean="0"/>
              <a:t>Optimise</a:t>
            </a:r>
            <a:r>
              <a:rPr lang="en-US" dirty="0" smtClean="0"/>
              <a:t> </a:t>
            </a:r>
            <a:r>
              <a:rPr lang="en-US" i="1" dirty="0" smtClean="0"/>
              <a:t>L</a:t>
            </a:r>
            <a:r>
              <a:rPr lang="en-US" dirty="0" smtClean="0"/>
              <a:t> and </a:t>
            </a:r>
            <a:r>
              <a:rPr lang="en-US" i="1" dirty="0" smtClean="0"/>
              <a:t>E</a:t>
            </a:r>
            <a:r>
              <a:rPr lang="en-US" dirty="0" smtClean="0"/>
              <a:t> to match detector threshold</a:t>
            </a:r>
          </a:p>
          <a:p>
            <a:pPr lvl="2"/>
            <a:r>
              <a:rPr lang="en-US" dirty="0" smtClean="0"/>
              <a:t>IDS-NF approach:</a:t>
            </a:r>
          </a:p>
          <a:p>
            <a:pPr lvl="3"/>
            <a:r>
              <a:rPr lang="en-US" dirty="0" smtClean="0"/>
              <a:t>1.4% signal</a:t>
            </a:r>
          </a:p>
          <a:p>
            <a:pPr lvl="3"/>
            <a:r>
              <a:rPr lang="en-US" dirty="0" smtClean="0"/>
              <a:t>20% background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97" y="3340249"/>
            <a:ext cx="4490615" cy="336796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110" y="3311086"/>
            <a:ext cx="4394394" cy="34302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944" y="1988306"/>
            <a:ext cx="4974810" cy="115266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-36512" y="-8460"/>
            <a:ext cx="1562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arXiv:1112.2853</a:t>
            </a:r>
          </a:p>
        </p:txBody>
      </p:sp>
    </p:spTree>
    <p:extLst>
      <p:ext uri="{BB962C8B-B14F-4D97-AF65-F5344CB8AC3E}">
        <p14:creationId xmlns:p14="http://schemas.microsoft.com/office/powerpoint/2010/main" val="3546168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Neutrino Factory: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approaches:</a:t>
            </a:r>
          </a:p>
          <a:p>
            <a:pPr lvl="1"/>
            <a:r>
              <a:rPr lang="en-US" dirty="0" err="1" smtClean="0"/>
              <a:t>Optimise</a:t>
            </a:r>
            <a:r>
              <a:rPr lang="en-US" dirty="0" smtClean="0"/>
              <a:t> </a:t>
            </a:r>
            <a:r>
              <a:rPr lang="en-US" i="1" dirty="0" smtClean="0"/>
              <a:t>L</a:t>
            </a:r>
            <a:r>
              <a:rPr lang="en-US" dirty="0" smtClean="0"/>
              <a:t> and </a:t>
            </a:r>
            <a:r>
              <a:rPr lang="en-US" i="1" dirty="0" smtClean="0"/>
              <a:t>E</a:t>
            </a:r>
            <a:r>
              <a:rPr lang="en-US" dirty="0" smtClean="0"/>
              <a:t> to match detector threshold</a:t>
            </a:r>
          </a:p>
          <a:p>
            <a:pPr lvl="2"/>
            <a:r>
              <a:rPr lang="en-US" dirty="0" smtClean="0"/>
              <a:t>IDS-NF approach: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Exploit </a:t>
            </a:r>
            <a:r>
              <a:rPr lang="en-US" dirty="0" err="1" smtClean="0"/>
              <a:t>LAr</a:t>
            </a:r>
            <a:r>
              <a:rPr lang="en-US" dirty="0" smtClean="0"/>
              <a:t> detector sited 1300 km from FNAL</a:t>
            </a:r>
          </a:p>
          <a:p>
            <a:pPr lvl="2"/>
            <a:r>
              <a:rPr lang="en-US" dirty="0" smtClean="0"/>
              <a:t>MAP/MASS approach: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944" y="1988306"/>
            <a:ext cx="4974810" cy="115266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696" y="3789040"/>
            <a:ext cx="4432800" cy="284185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290659"/>
            <a:ext cx="3400566" cy="245070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298" y="-8460"/>
            <a:ext cx="2753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arXiv</a:t>
            </a:r>
            <a:r>
              <a:rPr lang="en-US" sz="1600" b="1" dirty="0">
                <a:solidFill>
                  <a:schemeClr val="bg1"/>
                </a:solidFill>
              </a:rPr>
              <a:t>:1112.2853; 1308.0494v1</a:t>
            </a:r>
            <a:endParaRPr lang="en-US" sz="1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994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Neutrino Factory: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7" y="3573016"/>
            <a:ext cx="4546751" cy="30945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855" y="3501008"/>
            <a:ext cx="4304976" cy="3217637"/>
          </a:xfrm>
          <a:prstGeom prst="rect">
            <a:avLst/>
          </a:prstGeom>
        </p:spPr>
      </p:pic>
      <p:pic>
        <p:nvPicPr>
          <p:cNvPr id="10" name="Picture 9" descr="combiplot-NF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764704"/>
            <a:ext cx="4392488" cy="255440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1" name="Picture 10" descr="combiplot-NuMAX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11" y="807798"/>
            <a:ext cx="4235885" cy="253501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cxnSp>
        <p:nvCxnSpPr>
          <p:cNvPr id="13" name="Straight Connector 12"/>
          <p:cNvCxnSpPr/>
          <p:nvPr/>
        </p:nvCxnSpPr>
        <p:spPr>
          <a:xfrm flipH="1">
            <a:off x="4660780" y="642348"/>
            <a:ext cx="9876" cy="6243036"/>
          </a:xfrm>
          <a:prstGeom prst="line">
            <a:avLst/>
          </a:prstGeom>
          <a:ln w="57150" cmpd="sng"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27584" y="827420"/>
            <a:ext cx="75784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IDS-NF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36096" y="836712"/>
            <a:ext cx="85151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000000"/>
                </a:solidFill>
              </a:rPr>
              <a:t>NuMAX</a:t>
            </a:r>
            <a:endParaRPr lang="en-US" sz="1600" b="1" dirty="0" smtClean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15664" y="0"/>
            <a:ext cx="1586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Bayes, Coloma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492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Accelerator challenges: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07374"/>
            <a:ext cx="4495800" cy="6107202"/>
          </a:xfrm>
          <a:ln w="28575" cmpd="sng">
            <a:solidFill>
              <a:srgbClr val="00FF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Proton driver:</a:t>
            </a:r>
          </a:p>
          <a:p>
            <a:pPr lvl="1"/>
            <a:r>
              <a:rPr lang="en-GB" dirty="0" smtClean="0"/>
              <a:t>4 MW; 5 &lt; </a:t>
            </a:r>
            <a:r>
              <a:rPr lang="en-GB" dirty="0" err="1" smtClean="0"/>
              <a:t>Ep</a:t>
            </a:r>
            <a:r>
              <a:rPr lang="en-GB" dirty="0" smtClean="0"/>
              <a:t> &lt; 15 </a:t>
            </a:r>
            <a:r>
              <a:rPr lang="en-GB" dirty="0" err="1" smtClean="0"/>
              <a:t>GeV</a:t>
            </a:r>
            <a:r>
              <a:rPr lang="en-GB" dirty="0" smtClean="0"/>
              <a:t>; bunch length 1—3 ns</a:t>
            </a:r>
          </a:p>
          <a:p>
            <a:pPr lvl="1"/>
            <a:r>
              <a:rPr lang="en-GB" dirty="0" err="1" smtClean="0"/>
              <a:t>Linac</a:t>
            </a:r>
            <a:r>
              <a:rPr lang="en-GB" dirty="0" smtClean="0"/>
              <a:t> (CERN, FNAL) and ring (RAL, JPARC) options: </a:t>
            </a:r>
            <a:r>
              <a:rPr lang="en-GB" dirty="0" smtClean="0">
                <a:solidFill>
                  <a:srgbClr val="FF0000"/>
                </a:solidFill>
              </a:rPr>
              <a:t>Progress: costing based on SPL</a:t>
            </a:r>
            <a:endParaRPr lang="en-GB" dirty="0" smtClean="0"/>
          </a:p>
          <a:p>
            <a:pPr lvl="3"/>
            <a:endParaRPr lang="en-GB" dirty="0" smtClean="0"/>
          </a:p>
          <a:p>
            <a:r>
              <a:rPr lang="en-GB" dirty="0" smtClean="0"/>
              <a:t>Pion-production target:</a:t>
            </a:r>
          </a:p>
          <a:p>
            <a:pPr lvl="1"/>
            <a:r>
              <a:rPr lang="en-GB" dirty="0" smtClean="0"/>
              <a:t>Baseline: liquid mercury jet</a:t>
            </a:r>
          </a:p>
          <a:p>
            <a:pPr lvl="1"/>
            <a:r>
              <a:rPr lang="en-GB" dirty="0" smtClean="0"/>
              <a:t>Options: powder jet or solid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Progress: particle shielding, magnetic lattice</a:t>
            </a:r>
          </a:p>
          <a:p>
            <a:pPr lvl="3"/>
            <a:endParaRPr lang="en-GB" dirty="0" smtClean="0"/>
          </a:p>
          <a:p>
            <a:r>
              <a:rPr lang="en-GB" dirty="0" err="1" smtClean="0"/>
              <a:t>Muon</a:t>
            </a:r>
            <a:r>
              <a:rPr lang="en-GB" dirty="0" smtClean="0"/>
              <a:t> front end:</a:t>
            </a:r>
          </a:p>
          <a:p>
            <a:pPr lvl="1"/>
            <a:r>
              <a:rPr lang="en-GB" dirty="0" smtClean="0">
                <a:solidFill>
                  <a:srgbClr val="FCD5B5"/>
                </a:solidFill>
              </a:rPr>
              <a:t>Chicane (new) to remove secondary hadrons: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Bent solenoid transport &amp; beryllium absorber</a:t>
            </a:r>
          </a:p>
          <a:p>
            <a:pPr lvl="1"/>
            <a:r>
              <a:rPr lang="en-GB" dirty="0" err="1" smtClean="0"/>
              <a:t>Buncher</a:t>
            </a:r>
            <a:r>
              <a:rPr lang="en-GB" dirty="0" smtClean="0"/>
              <a:t> &amp; rotator: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Progress: lattice revision in response to engineering study</a:t>
            </a:r>
            <a:r>
              <a:rPr lang="en-GB" dirty="0" smtClean="0">
                <a:solidFill>
                  <a:srgbClr val="FCD5B5"/>
                </a:solidFill>
              </a:rPr>
              <a:t> </a:t>
            </a:r>
          </a:p>
          <a:p>
            <a:pPr lvl="1"/>
            <a:r>
              <a:rPr lang="en-GB" dirty="0" smtClean="0"/>
              <a:t>Cooling:</a:t>
            </a:r>
          </a:p>
          <a:p>
            <a:pPr lvl="2"/>
            <a:r>
              <a:rPr lang="en-GB" dirty="0" smtClean="0"/>
              <a:t>Baseline: solenoid transport, </a:t>
            </a:r>
            <a:r>
              <a:rPr lang="en-GB" dirty="0" err="1" smtClean="0"/>
              <a:t>LiH</a:t>
            </a:r>
            <a:r>
              <a:rPr lang="en-GB" dirty="0" smtClean="0"/>
              <a:t> absorber</a:t>
            </a:r>
          </a:p>
          <a:p>
            <a:pPr lvl="2"/>
            <a:r>
              <a:rPr lang="en-GB" dirty="0" smtClean="0"/>
              <a:t>Options: bucked coils or high-pressure H2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Progress: lattice revision in response to engineering study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Rapid acceleration:</a:t>
            </a:r>
          </a:p>
          <a:p>
            <a:pPr lvl="1"/>
            <a:r>
              <a:rPr lang="en-GB" dirty="0" smtClean="0"/>
              <a:t>Two options considered for acceleration to 10 </a:t>
            </a:r>
            <a:r>
              <a:rPr lang="en-GB" dirty="0" err="1" smtClean="0"/>
              <a:t>GeV</a:t>
            </a:r>
            <a:r>
              <a:rPr lang="en-GB" dirty="0" smtClean="0"/>
              <a:t>:</a:t>
            </a:r>
          </a:p>
          <a:p>
            <a:pPr lvl="2"/>
            <a:r>
              <a:rPr lang="en-GB" dirty="0" err="1" smtClean="0"/>
              <a:t>Linac</a:t>
            </a:r>
            <a:r>
              <a:rPr lang="en-GB" dirty="0" smtClean="0"/>
              <a:t>, RLA I and RLA II;</a:t>
            </a:r>
          </a:p>
          <a:p>
            <a:pPr lvl="2"/>
            <a:r>
              <a:rPr lang="en-GB" dirty="0" err="1" smtClean="0"/>
              <a:t>Linac</a:t>
            </a:r>
            <a:r>
              <a:rPr lang="en-GB" dirty="0" smtClean="0"/>
              <a:t>, RLA I and FFAG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Choice based on cost and performance estimates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0" y="707373"/>
            <a:ext cx="4572000" cy="6107203"/>
          </a:xfrm>
          <a:prstGeom prst="rect">
            <a:avLst/>
          </a:prstGeom>
          <a:ln w="28575" cmpd="sng">
            <a:solidFill>
              <a:srgbClr val="00FF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GB" dirty="0"/>
              <a:t>Proton driver:</a:t>
            </a:r>
          </a:p>
          <a:p>
            <a:pPr lvl="1"/>
            <a:r>
              <a:rPr lang="en-GB" dirty="0" smtClean="0"/>
              <a:t>Development of high-power, pulsed proton source underway at proton labs</a:t>
            </a:r>
          </a:p>
          <a:p>
            <a:pPr lvl="1"/>
            <a:endParaRPr lang="en-GB" dirty="0"/>
          </a:p>
          <a:p>
            <a:pPr lvl="3"/>
            <a:endParaRPr lang="en-GB" dirty="0"/>
          </a:p>
          <a:p>
            <a:r>
              <a:rPr lang="en-GB" dirty="0"/>
              <a:t>Pion-production target:</a:t>
            </a:r>
          </a:p>
          <a:p>
            <a:pPr lvl="1"/>
            <a:r>
              <a:rPr lang="en-GB" dirty="0" smtClean="0">
                <a:solidFill>
                  <a:srgbClr val="D95120"/>
                </a:solidFill>
              </a:rPr>
              <a:t>MERIT experiment </a:t>
            </a:r>
            <a:r>
              <a:rPr lang="en-GB" dirty="0" smtClean="0"/>
              <a:t>at CERN proved principle of mercury jet target</a:t>
            </a:r>
            <a:endParaRPr lang="en-GB" dirty="0"/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Progress</a:t>
            </a:r>
            <a:r>
              <a:rPr lang="en-GB" dirty="0">
                <a:solidFill>
                  <a:schemeClr val="tx1"/>
                </a:solidFill>
              </a:rPr>
              <a:t>: particle shielding, magnetic lattice</a:t>
            </a:r>
          </a:p>
          <a:p>
            <a:pPr lvl="3"/>
            <a:endParaRPr lang="en-GB" dirty="0"/>
          </a:p>
          <a:p>
            <a:r>
              <a:rPr lang="en-GB" dirty="0" err="1"/>
              <a:t>Muon</a:t>
            </a:r>
            <a:r>
              <a:rPr lang="en-GB" dirty="0"/>
              <a:t> front end: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Chicane (new) to remove secondary hadrons: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Bent solenoid transport &amp; beryllium absorber</a:t>
            </a:r>
          </a:p>
          <a:p>
            <a:pPr lvl="1"/>
            <a:r>
              <a:rPr lang="en-GB" dirty="0" err="1" smtClean="0">
                <a:solidFill>
                  <a:srgbClr val="D95120"/>
                </a:solidFill>
              </a:rPr>
              <a:t>MuCool</a:t>
            </a:r>
            <a:r>
              <a:rPr lang="en-GB" dirty="0" smtClean="0">
                <a:solidFill>
                  <a:srgbClr val="D95120"/>
                </a:solidFill>
              </a:rPr>
              <a:t> programme</a:t>
            </a:r>
            <a:r>
              <a:rPr lang="en-GB" dirty="0" smtClean="0"/>
              <a:t> at FNAL:</a:t>
            </a:r>
            <a:endParaRPr lang="en-GB" dirty="0"/>
          </a:p>
          <a:p>
            <a:pPr lvl="2"/>
            <a:r>
              <a:rPr lang="en-GB" dirty="0" smtClean="0"/>
              <a:t>Study of effect of magnetic field on high-gradient, warm, copper cavities;</a:t>
            </a:r>
            <a:endParaRPr lang="en-GB" dirty="0"/>
          </a:p>
          <a:p>
            <a:pPr lvl="1"/>
            <a:r>
              <a:rPr lang="en-GB" dirty="0" smtClean="0">
                <a:solidFill>
                  <a:srgbClr val="D95120"/>
                </a:solidFill>
              </a:rPr>
              <a:t>MICE experiment </a:t>
            </a:r>
            <a:r>
              <a:rPr lang="en-GB" dirty="0" smtClean="0"/>
              <a:t>at RAL:</a:t>
            </a:r>
            <a:endParaRPr lang="en-GB" dirty="0"/>
          </a:p>
          <a:p>
            <a:pPr lvl="2"/>
            <a:r>
              <a:rPr lang="en-GB" dirty="0" smtClean="0"/>
              <a:t>Proof of principle of ionization-cooling technique</a:t>
            </a:r>
            <a:endParaRPr lang="en-GB" dirty="0"/>
          </a:p>
          <a:p>
            <a:pPr lvl="2"/>
            <a:r>
              <a:rPr lang="en-GB" dirty="0" smtClean="0">
                <a:solidFill>
                  <a:srgbClr val="000000"/>
                </a:solidFill>
              </a:rPr>
              <a:t>Progress</a:t>
            </a:r>
            <a:r>
              <a:rPr lang="en-GB" dirty="0">
                <a:solidFill>
                  <a:srgbClr val="000000"/>
                </a:solidFill>
              </a:rPr>
              <a:t>: lattice revision in response to engineering </a:t>
            </a:r>
            <a:r>
              <a:rPr lang="en-GB" dirty="0" smtClean="0">
                <a:solidFill>
                  <a:srgbClr val="000000"/>
                </a:solidFill>
              </a:rPr>
              <a:t>stud</a:t>
            </a:r>
          </a:p>
          <a:p>
            <a:pPr lvl="2"/>
            <a:endParaRPr lang="en-GB" dirty="0"/>
          </a:p>
          <a:p>
            <a:r>
              <a:rPr lang="en-GB" dirty="0"/>
              <a:t>Rapid acceleration:</a:t>
            </a:r>
          </a:p>
          <a:p>
            <a:pPr lvl="1"/>
            <a:r>
              <a:rPr lang="en-GB" dirty="0" smtClean="0">
                <a:solidFill>
                  <a:srgbClr val="D95120"/>
                </a:solidFill>
              </a:rPr>
              <a:t>EMMA experiment </a:t>
            </a:r>
            <a:r>
              <a:rPr lang="en-GB" dirty="0" smtClean="0"/>
              <a:t>at DL:</a:t>
            </a:r>
            <a:endParaRPr lang="en-GB" dirty="0"/>
          </a:p>
          <a:p>
            <a:pPr lvl="2"/>
            <a:r>
              <a:rPr lang="en-GB" dirty="0" smtClean="0"/>
              <a:t>Proof of principal of non-scaling FFAG technique;</a:t>
            </a:r>
            <a:endParaRPr lang="en-GB" dirty="0"/>
          </a:p>
          <a:p>
            <a:pPr lvl="3"/>
            <a:r>
              <a:rPr lang="en-GB" dirty="0" smtClean="0"/>
              <a:t>Novel technology allows circular acceleration without magnet ramp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32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Muon front-end: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36957"/>
            <a:ext cx="9144000" cy="960331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Optimised bunching, </a:t>
            </a:r>
            <a:br>
              <a:rPr lang="en-GB" dirty="0" smtClean="0"/>
            </a:br>
            <a:r>
              <a:rPr lang="en-GB" dirty="0" smtClean="0"/>
              <a:t>phase-rotator, and ionisation-cooling lattice is reduced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5605" y="3647327"/>
            <a:ext cx="7760105" cy="314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1"/>
          <a:stretch>
            <a:fillRect/>
          </a:stretch>
        </p:blipFill>
        <p:spPr bwMode="auto">
          <a:xfrm>
            <a:off x="5681607" y="1254766"/>
            <a:ext cx="3339102" cy="226674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644" y="1235113"/>
            <a:ext cx="5595791" cy="233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0"/>
            <a:ext cx="1494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Neuffer, Rogers</a:t>
            </a:r>
          </a:p>
        </p:txBody>
      </p:sp>
    </p:spTree>
    <p:extLst>
      <p:ext uri="{BB962C8B-B14F-4D97-AF65-F5344CB8AC3E}">
        <p14:creationId xmlns:p14="http://schemas.microsoft.com/office/powerpoint/2010/main" val="1434383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Ionisation cooling formalism: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14357"/>
            <a:ext cx="9144000" cy="837717"/>
          </a:xfrm>
        </p:spPr>
        <p:txBody>
          <a:bodyPr>
            <a:normAutofit/>
          </a:bodyPr>
          <a:lstStyle/>
          <a:p>
            <a:r>
              <a:rPr lang="en-GB" dirty="0" smtClean="0"/>
              <a:t>Exponential decrease in normalised </a:t>
            </a:r>
            <a:r>
              <a:rPr lang="en-GB" dirty="0" err="1" smtClean="0"/>
              <a:t>emittance</a:t>
            </a:r>
            <a:r>
              <a:rPr lang="en-GB" dirty="0" smtClean="0"/>
              <a:t>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" y="2767263"/>
            <a:ext cx="9144000" cy="40907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Competition between:</a:t>
            </a:r>
          </a:p>
          <a:p>
            <a:pPr lvl="1"/>
            <a:r>
              <a:rPr lang="en-US" dirty="0" err="1" smtClean="0"/>
              <a:t>dE</a:t>
            </a:r>
            <a:r>
              <a:rPr lang="en-US" dirty="0" smtClean="0"/>
              <a:t>/</a:t>
            </a:r>
            <a:r>
              <a:rPr lang="en-US" dirty="0" err="1" smtClean="0"/>
              <a:t>dx</a:t>
            </a:r>
            <a:r>
              <a:rPr lang="en-US" dirty="0" smtClean="0"/>
              <a:t> [cooling] and MCS [heating]</a:t>
            </a:r>
          </a:p>
          <a:p>
            <a:r>
              <a:rPr lang="en-GB" dirty="0" smtClean="0"/>
              <a:t>Optimum:</a:t>
            </a:r>
          </a:p>
          <a:p>
            <a:pPr lvl="1"/>
            <a:r>
              <a:rPr lang="en-GB" dirty="0" smtClean="0"/>
              <a:t>Low </a:t>
            </a:r>
            <a:r>
              <a:rPr lang="en-GB" i="1" dirty="0" smtClean="0"/>
              <a:t>Z, </a:t>
            </a:r>
            <a:r>
              <a:rPr lang="en-GB" dirty="0" smtClean="0"/>
              <a:t>large</a:t>
            </a:r>
            <a:r>
              <a:rPr lang="en-GB" i="1" dirty="0" smtClean="0"/>
              <a:t> X</a:t>
            </a:r>
            <a:r>
              <a:rPr lang="en-GB" baseline="-25000" dirty="0" smtClean="0"/>
              <a:t>0</a:t>
            </a:r>
          </a:p>
          <a:p>
            <a:pPr lvl="1"/>
            <a:r>
              <a:rPr lang="en-GB" dirty="0" smtClean="0"/>
              <a:t>Tight focus</a:t>
            </a:r>
          </a:p>
          <a:p>
            <a:pPr lvl="1"/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 gives best </a:t>
            </a:r>
            <a:br>
              <a:rPr lang="en-GB" dirty="0" smtClean="0"/>
            </a:br>
            <a:r>
              <a:rPr lang="en-GB" dirty="0" smtClean="0"/>
              <a:t>performance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0312" y="1389777"/>
            <a:ext cx="6886064" cy="1391151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2739190"/>
            <a:ext cx="9144000" cy="411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kumimoji="0" lang="en-GB" sz="3600" b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95356" y="3905756"/>
            <a:ext cx="3750119" cy="281257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21932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77</a:t>
            </a:fld>
            <a:endParaRPr lang="en-US"/>
          </a:p>
        </p:txBody>
      </p:sp>
      <p:sp>
        <p:nvSpPr>
          <p:cNvPr id="100353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4375"/>
          </a:xfrm>
        </p:spPr>
        <p:txBody>
          <a:bodyPr>
            <a:normAutofit fontScale="90000"/>
          </a:bodyPr>
          <a:lstStyle/>
          <a:p>
            <a:r>
              <a:rPr lang="en-GB" smtClean="0"/>
              <a:t>MICE:</a:t>
            </a:r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7"/>
          <a:stretch>
            <a:fillRect/>
          </a:stretch>
        </p:blipFill>
        <p:spPr bwMode="auto">
          <a:xfrm>
            <a:off x="34925" y="547596"/>
            <a:ext cx="9059863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5" name="TextBox 10"/>
          <p:cNvSpPr txBox="1">
            <a:spLocks noChangeArrowheads="1"/>
          </p:cNvSpPr>
          <p:nvPr/>
        </p:nvSpPr>
        <p:spPr bwMode="auto">
          <a:xfrm>
            <a:off x="8562975" y="643796"/>
            <a:ext cx="5111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 b="1">
                <a:solidFill>
                  <a:prstClr val="black"/>
                </a:solidFill>
                <a:latin typeface="Calibri" pitchFamily="34" charset="0"/>
              </a:rPr>
              <a:t>ISIS</a:t>
            </a:r>
            <a:br>
              <a:rPr lang="en-GB" sz="1600" b="1">
                <a:solidFill>
                  <a:prstClr val="black"/>
                </a:solidFill>
                <a:latin typeface="Calibri" pitchFamily="34" charset="0"/>
              </a:rPr>
            </a:br>
            <a:r>
              <a:rPr lang="en-GB" sz="1600" b="1">
                <a:solidFill>
                  <a:prstClr val="black"/>
                </a:solidFill>
                <a:latin typeface="Calibri" pitchFamily="34" charset="0"/>
              </a:rPr>
              <a:t>RAL</a:t>
            </a:r>
          </a:p>
        </p:txBody>
      </p:sp>
      <p:sp>
        <p:nvSpPr>
          <p:cNvPr id="100357" name="TextBox 12"/>
          <p:cNvSpPr txBox="1">
            <a:spLocks noChangeArrowheads="1"/>
          </p:cNvSpPr>
          <p:nvPr/>
        </p:nvSpPr>
        <p:spPr bwMode="auto">
          <a:xfrm>
            <a:off x="107950" y="3573463"/>
            <a:ext cx="86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>
                <a:solidFill>
                  <a:prstClr val="black"/>
                </a:solidFill>
                <a:latin typeface="Calibri" pitchFamily="34" charset="0"/>
              </a:rPr>
              <a:t>MICE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45747"/>
          <a:stretch/>
        </p:blipFill>
        <p:spPr>
          <a:xfrm>
            <a:off x="69137" y="3823323"/>
            <a:ext cx="9028473" cy="273465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05197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Cooling demonstration; performance: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78</a:t>
            </a:fld>
            <a:endParaRPr lang="en-US"/>
          </a:p>
        </p:txBody>
      </p:sp>
      <p:pic>
        <p:nvPicPr>
          <p:cNvPr id="5" name="Picture 4" descr="Coolin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1" y="2072021"/>
            <a:ext cx="8038699" cy="472397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 descr="Transmissio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089" y="750796"/>
            <a:ext cx="6279327" cy="3827701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002692" y="5725908"/>
            <a:ext cx="981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Cooling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39541" y="3561210"/>
            <a:ext cx="1584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Transmission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41886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Reminder; the “cooling equation”: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Paraxial (and other) approximation: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Emittance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MICE </a:t>
            </a:r>
            <a:r>
              <a:rPr lang="en-US" dirty="0" err="1" smtClean="0"/>
              <a:t>Muon</a:t>
            </a:r>
            <a:r>
              <a:rPr lang="en-US" dirty="0" smtClean="0"/>
              <a:t> Beam optics and diffuser settings</a:t>
            </a:r>
          </a:p>
          <a:p>
            <a:r>
              <a:rPr lang="en-US" dirty="0" smtClean="0"/>
              <a:t>Material:</a:t>
            </a:r>
          </a:p>
          <a:p>
            <a:pPr lvl="1"/>
            <a:r>
              <a:rPr lang="en-US" dirty="0" smtClean="0"/>
              <a:t>Absorber change (LH2; </a:t>
            </a:r>
            <a:r>
              <a:rPr lang="en-US" dirty="0" err="1" smtClean="0"/>
              <a:t>LiH</a:t>
            </a:r>
            <a:r>
              <a:rPr lang="en-US" dirty="0" smtClean="0"/>
              <a:t>);</a:t>
            </a:r>
          </a:p>
          <a:p>
            <a:r>
              <a:rPr lang="en-US" i="1" dirty="0" smtClean="0"/>
              <a:t>p</a:t>
            </a:r>
            <a:r>
              <a:rPr lang="en-US" dirty="0" smtClean="0"/>
              <a:t>,</a:t>
            </a:r>
            <a:r>
              <a:rPr lang="en-US" i="1" dirty="0" smtClean="0"/>
              <a:t> E </a:t>
            </a:r>
            <a:r>
              <a:rPr lang="en-US" dirty="0" smtClean="0"/>
              <a:t> and β:</a:t>
            </a:r>
          </a:p>
          <a:p>
            <a:pPr lvl="1"/>
            <a:r>
              <a:rPr lang="en-US" dirty="0" smtClean="0"/>
              <a:t>Vary beam momentum, optics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250567"/>
            <a:ext cx="6480720" cy="318654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88130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403" y="2245569"/>
            <a:ext cx="2924074" cy="19466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Neutrinos; the first generation: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9491" y="754543"/>
            <a:ext cx="4040188" cy="740426"/>
          </a:xfrm>
        </p:spPr>
        <p:txBody>
          <a:bodyPr>
            <a:noAutofit/>
          </a:bodyPr>
          <a:lstStyle/>
          <a:p>
            <a:r>
              <a:rPr lang="en-US" dirty="0" smtClean="0"/>
              <a:t>Neutrino </a:t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hypothesis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20201" y="1494969"/>
            <a:ext cx="4385027" cy="5363030"/>
          </a:xfrm>
        </p:spPr>
        <p:txBody>
          <a:bodyPr>
            <a:normAutofit/>
          </a:bodyPr>
          <a:lstStyle/>
          <a:p>
            <a:r>
              <a:rPr lang="en-US" dirty="0" smtClean="0"/>
              <a:t>Neutrino hypothesis:</a:t>
            </a:r>
          </a:p>
          <a:p>
            <a:pPr lvl="1"/>
            <a:r>
              <a:rPr lang="en-US" dirty="0" smtClean="0"/>
              <a:t>Postulated to conserve energy in nuclear beta decay (Dirac):</a:t>
            </a:r>
          </a:p>
          <a:p>
            <a:pPr lvl="1"/>
            <a:r>
              <a:rPr lang="en-US" dirty="0" smtClean="0"/>
              <a:t>Properties:</a:t>
            </a:r>
          </a:p>
          <a:p>
            <a:pPr lvl="2"/>
            <a:r>
              <a:rPr lang="en-US" dirty="0" smtClean="0"/>
              <a:t>Electrically neutral</a:t>
            </a:r>
          </a:p>
          <a:p>
            <a:pPr lvl="2"/>
            <a:r>
              <a:rPr lang="en-US" dirty="0" smtClean="0"/>
              <a:t>Very light </a:t>
            </a:r>
          </a:p>
          <a:p>
            <a:pPr lvl="2"/>
            <a:r>
              <a:rPr lang="en-US" dirty="0" smtClean="0"/>
              <a:t>Weakly interacting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14788" y="754543"/>
            <a:ext cx="4498975" cy="740426"/>
          </a:xfrm>
        </p:spPr>
        <p:txBody>
          <a:bodyPr>
            <a:noAutofit/>
          </a:bodyPr>
          <a:lstStyle/>
          <a:p>
            <a:pPr algn="r"/>
            <a:r>
              <a:rPr lang="en-US" dirty="0" smtClean="0"/>
              <a:t>Electron-anti-neutrino</a:t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discovery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706804" y="1494967"/>
            <a:ext cx="4355012" cy="5363031"/>
          </a:xfrm>
        </p:spPr>
        <p:txBody>
          <a:bodyPr/>
          <a:lstStyle/>
          <a:p>
            <a:r>
              <a:rPr lang="en-US" dirty="0" smtClean="0"/>
              <a:t>Inverse beta decay:</a:t>
            </a:r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e</a:t>
            </a:r>
            <a:r>
              <a:rPr lang="en-US" dirty="0" smtClean="0"/>
              <a:t> from reactors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80163" y="6573456"/>
            <a:ext cx="2133600" cy="284544"/>
          </a:xfrm>
        </p:spPr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11" name="Picture 4" descr="be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83" y="4052736"/>
            <a:ext cx="3924332" cy="272588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241" y="2592250"/>
            <a:ext cx="1042987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6173793" y="2024160"/>
            <a:ext cx="119054" cy="0"/>
          </a:xfrm>
          <a:prstGeom prst="line">
            <a:avLst/>
          </a:prstGeom>
          <a:ln>
            <a:solidFill>
              <a:srgbClr val="FF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8" r="6662"/>
          <a:stretch>
            <a:fillRect/>
          </a:stretch>
        </p:blipFill>
        <p:spPr bwMode="auto">
          <a:xfrm>
            <a:off x="4680348" y="4229759"/>
            <a:ext cx="1733941" cy="1519389"/>
          </a:xfrm>
          <a:prstGeom prst="rect">
            <a:avLst/>
          </a:prstGeom>
          <a:noFill/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6512766" y="6502114"/>
            <a:ext cx="6526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1956</a:t>
            </a: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509" y="4983610"/>
            <a:ext cx="1744747" cy="1518504"/>
          </a:xfrm>
          <a:prstGeom prst="rect">
            <a:avLst/>
          </a:prstGeom>
          <a:noFill/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" t="2415" r="3882" b="1042"/>
          <a:stretch>
            <a:fillRect/>
          </a:stretch>
        </p:blipFill>
        <p:spPr bwMode="auto">
          <a:xfrm>
            <a:off x="7378902" y="4229759"/>
            <a:ext cx="1654285" cy="1519389"/>
          </a:xfrm>
          <a:prstGeom prst="rect">
            <a:avLst/>
          </a:prstGeom>
          <a:noFill/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348" y="5926951"/>
            <a:ext cx="664013" cy="917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1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567" y="5900491"/>
            <a:ext cx="653284" cy="931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299837" y="6499257"/>
            <a:ext cx="81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Reines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9995" y="6507944"/>
            <a:ext cx="840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Cowan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4571368" y="754543"/>
            <a:ext cx="0" cy="6090343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4850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  <p:bldP spid="8" grpId="0" build="p"/>
      <p:bldP spid="4" grpId="0"/>
      <p:bldP spid="17" grpId="0"/>
      <p:bldP spid="9" grpId="0"/>
      <p:bldP spid="22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4016"/>
            <a:ext cx="9144000" cy="7143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2080" y="404664"/>
            <a:ext cx="3851920" cy="374441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Study of material, lattice, momentum and </a:t>
            </a:r>
            <a:r>
              <a:rPr lang="en-US" dirty="0" err="1" smtClean="0"/>
              <a:t>emittance</a:t>
            </a:r>
            <a:r>
              <a:rPr lang="en-US" dirty="0" smtClean="0"/>
              <a:t> (Step IV) will start Q2 2015;</a:t>
            </a:r>
          </a:p>
          <a:p>
            <a:r>
              <a:rPr lang="en-US" dirty="0" smtClean="0"/>
              <a:t>Ionization cooling demonstration:</a:t>
            </a:r>
          </a:p>
          <a:p>
            <a:pPr lvl="1"/>
            <a:r>
              <a:rPr lang="en-US" dirty="0" smtClean="0"/>
              <a:t>Revised configuration developed in response to P5 recommendations;</a:t>
            </a:r>
          </a:p>
          <a:p>
            <a:pPr lvl="1"/>
            <a:r>
              <a:rPr lang="en-US" dirty="0" smtClean="0"/>
              <a:t>Cooling demonstration configuration complete: summer 2017</a:t>
            </a:r>
          </a:p>
          <a:p>
            <a:pPr lvl="2"/>
            <a:r>
              <a:rPr lang="en-US" dirty="0" smtClean="0"/>
              <a:t>All components fabricated</a:t>
            </a:r>
          </a:p>
          <a:p>
            <a:r>
              <a:rPr lang="en-US" dirty="0" smtClean="0"/>
              <a:t>Essential technology demonstration imminent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80</a:t>
            </a:fld>
            <a:endParaRPr lang="en-US"/>
          </a:p>
        </p:txBody>
      </p:sp>
      <p:pic>
        <p:nvPicPr>
          <p:cNvPr id="4" name="Picture 3" descr="14EC3150_MICE_build_1_Aug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244075" cy="39330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3" y="4005064"/>
            <a:ext cx="4203828" cy="280811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 descr="i5_202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824" y="4034118"/>
            <a:ext cx="3705411" cy="2779058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31703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the circle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Accelerator-based neutrino physics: past, present and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61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accelerator-based </a:t>
            </a:r>
            <a:r>
              <a:rPr lang="en-US" dirty="0" err="1" smtClean="0"/>
              <a:t>programme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5818"/>
            <a:ext cx="9144000" cy="599218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Combination of accelerator &amp; non-accelerator-based </a:t>
            </a:r>
            <a:r>
              <a:rPr lang="en-US" dirty="0" err="1" smtClean="0"/>
              <a:t>programmes</a:t>
            </a:r>
            <a:r>
              <a:rPr lang="en-US" dirty="0" smtClean="0"/>
              <a:t> can:</a:t>
            </a:r>
          </a:p>
          <a:p>
            <a:pPr lvl="1"/>
            <a:r>
              <a:rPr lang="en-US" dirty="0" smtClean="0"/>
              <a:t>Confirm or refute the existence of sterile neutrinos;</a:t>
            </a:r>
          </a:p>
          <a:p>
            <a:pPr lvl="1"/>
            <a:r>
              <a:rPr lang="en-US" dirty="0" smtClean="0"/>
              <a:t>Determine the mass hierarchy; and </a:t>
            </a:r>
          </a:p>
          <a:p>
            <a:pPr lvl="1"/>
            <a:r>
              <a:rPr lang="en-US" dirty="0" smtClean="0"/>
              <a:t>Make a first sweep of the CP parameter space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Next generation of LBL experiments have the potential to:</a:t>
            </a:r>
          </a:p>
          <a:p>
            <a:pPr lvl="1"/>
            <a:r>
              <a:rPr lang="en-US" dirty="0" smtClean="0"/>
              <a:t>To complete the Standard Neutrino Model (</a:t>
            </a:r>
            <a:r>
              <a:rPr lang="en-US" dirty="0" err="1" smtClean="0"/>
              <a:t>SνM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 establish the </a:t>
            </a:r>
            <a:r>
              <a:rPr lang="en-US" dirty="0" err="1" smtClean="0"/>
              <a:t>SνM</a:t>
            </a:r>
            <a:r>
              <a:rPr lang="en-US" dirty="0" smtClean="0"/>
              <a:t> as the correct description of nature requires:</a:t>
            </a:r>
          </a:p>
          <a:p>
            <a:pPr lvl="1"/>
            <a:r>
              <a:rPr lang="en-US" dirty="0" smtClean="0"/>
              <a:t>Development of a capability to produce large, high-energy data sets; and</a:t>
            </a:r>
          </a:p>
          <a:p>
            <a:pPr lvl="1"/>
            <a:r>
              <a:rPr lang="en-US" dirty="0" smtClean="0"/>
              <a:t>To control systematic uncertainties</a:t>
            </a:r>
          </a:p>
          <a:p>
            <a:pPr lvl="2"/>
            <a:r>
              <a:rPr lang="en-US" dirty="0" smtClean="0"/>
              <a:t>This requires a dedicated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An incremental </a:t>
            </a:r>
            <a:r>
              <a:rPr lang="en-US" dirty="0" err="1" smtClean="0"/>
              <a:t>programme</a:t>
            </a:r>
            <a:r>
              <a:rPr lang="en-US" dirty="0" smtClean="0"/>
              <a:t> can be (has been) articulated:</a:t>
            </a:r>
          </a:p>
          <a:p>
            <a:pPr lvl="1"/>
            <a:r>
              <a:rPr lang="en-US" dirty="0" smtClean="0"/>
              <a:t>Scientific imperative: develop three-pronged </a:t>
            </a:r>
            <a:r>
              <a:rPr lang="en-US" dirty="0" err="1" smtClean="0"/>
              <a:t>programme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Deliver critical oscillation measurements through super-beam </a:t>
            </a:r>
            <a:r>
              <a:rPr lang="en-US" dirty="0" err="1" smtClean="0"/>
              <a:t>programme</a:t>
            </a:r>
            <a:r>
              <a:rPr lang="en-US" dirty="0" smtClean="0"/>
              <a:t>;</a:t>
            </a:r>
          </a:p>
          <a:p>
            <a:pPr lvl="2"/>
            <a:r>
              <a:rPr lang="en-US" dirty="0" smtClean="0"/>
              <a:t>Establish systematic-uncertainty control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3"/>
            <a:r>
              <a:rPr lang="en-US" dirty="0" smtClean="0"/>
              <a:t>Including measurement of </a:t>
            </a:r>
            <a:r>
              <a:rPr lang="en-US" dirty="0" err="1" smtClean="0"/>
              <a:t>ν</a:t>
            </a:r>
            <a:r>
              <a:rPr lang="en-US" baseline="-25000" dirty="0" err="1" smtClean="0"/>
              <a:t>e</a:t>
            </a:r>
            <a:r>
              <a:rPr lang="en-US" i="1" dirty="0" err="1" smtClean="0"/>
              <a:t>N</a:t>
            </a:r>
            <a:r>
              <a:rPr lang="en-US" dirty="0" smtClean="0"/>
              <a:t> cross sections at </a:t>
            </a:r>
            <a:r>
              <a:rPr lang="en-US" dirty="0" err="1" smtClean="0"/>
              <a:t>nuSTORM</a:t>
            </a:r>
            <a:endParaRPr lang="en-US" dirty="0" smtClean="0"/>
          </a:p>
          <a:p>
            <a:pPr lvl="2"/>
            <a:r>
              <a:rPr lang="en-US" dirty="0" smtClean="0"/>
              <a:t>Develop capability required to implement the Neutrino Factory</a:t>
            </a:r>
          </a:p>
          <a:p>
            <a:pPr lvl="3"/>
            <a:r>
              <a:rPr lang="en-US" dirty="0" smtClean="0"/>
              <a:t>Including MICE, the critical system demonstration for ionization cooling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Realisation</a:t>
            </a:r>
            <a:r>
              <a:rPr lang="en-US" dirty="0" smtClean="0"/>
              <a:t> of fantastic </a:t>
            </a:r>
            <a:r>
              <a:rPr lang="en-US" dirty="0" err="1" smtClean="0"/>
              <a:t>programme</a:t>
            </a:r>
            <a:r>
              <a:rPr lang="en-US" dirty="0" smtClean="0"/>
              <a:t> requires international coordination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105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time of change and …: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07508"/>
            <a:ext cx="9144000" cy="610720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Pressures changing the way we work:</a:t>
            </a:r>
          </a:p>
          <a:p>
            <a:pPr lvl="1"/>
            <a:r>
              <a:rPr lang="en-US" dirty="0"/>
              <a:t>The scale of the ambition:</a:t>
            </a:r>
          </a:p>
          <a:p>
            <a:pPr lvl="2"/>
            <a:r>
              <a:rPr lang="en-US" dirty="0"/>
              <a:t>Hyper-K and LBNF seek to reach the systematic limit for a super-beam-based </a:t>
            </a:r>
            <a:r>
              <a:rPr lang="en-US" dirty="0" smtClean="0"/>
              <a:t>long-baseline neutrino</a:t>
            </a:r>
            <a:r>
              <a:rPr lang="en-US" dirty="0"/>
              <a:t>-oscillation experiment:</a:t>
            </a:r>
          </a:p>
          <a:p>
            <a:pPr lvl="3"/>
            <a:r>
              <a:rPr lang="en-US" dirty="0"/>
              <a:t>Delivery of scientific </a:t>
            </a:r>
            <a:r>
              <a:rPr lang="en-US" dirty="0" err="1"/>
              <a:t>programme</a:t>
            </a:r>
            <a:r>
              <a:rPr lang="en-US" dirty="0"/>
              <a:t> requires global coordination:</a:t>
            </a:r>
          </a:p>
          <a:p>
            <a:pPr lvl="4"/>
            <a:r>
              <a:rPr lang="en-US" dirty="0"/>
              <a:t>The “headline” and the “supporting” </a:t>
            </a:r>
            <a:r>
              <a:rPr lang="en-US" dirty="0" err="1"/>
              <a:t>programmes</a:t>
            </a:r>
            <a:r>
              <a:rPr lang="en-US" dirty="0"/>
              <a:t>; and</a:t>
            </a:r>
          </a:p>
          <a:p>
            <a:pPr lvl="4"/>
            <a:r>
              <a:rPr lang="en-US" dirty="0"/>
              <a:t>Accelerator and detector R&amp;D for the “industrial” future</a:t>
            </a:r>
          </a:p>
          <a:p>
            <a:pPr lvl="1"/>
            <a:r>
              <a:rPr lang="en-US" dirty="0" smtClean="0"/>
              <a:t>The scale of the investment:</a:t>
            </a:r>
          </a:p>
          <a:p>
            <a:pPr lvl="2"/>
            <a:r>
              <a:rPr lang="en-US" dirty="0" smtClean="0"/>
              <a:t>Hyper-K, LBNF and the CERN Neutrino Platform; </a:t>
            </a:r>
            <a:br>
              <a:rPr lang="en-US" dirty="0" smtClean="0"/>
            </a:br>
            <a:r>
              <a:rPr lang="en-US" dirty="0" smtClean="0"/>
              <a:t>a substantial investment:</a:t>
            </a:r>
          </a:p>
          <a:p>
            <a:pPr lvl="3"/>
            <a:r>
              <a:rPr lang="en-US" dirty="0" smtClean="0"/>
              <a:t>Hyper-K and LBNF each cost more than any previous neutrino facility</a:t>
            </a:r>
          </a:p>
          <a:p>
            <a:r>
              <a:rPr lang="en-US" dirty="0" smtClean="0"/>
              <a:t>Co-working of accelerator and detector communities:</a:t>
            </a:r>
          </a:p>
          <a:p>
            <a:pPr lvl="1"/>
            <a:r>
              <a:rPr lang="en-US" dirty="0" smtClean="0"/>
              <a:t>Delivery of scientific </a:t>
            </a:r>
            <a:r>
              <a:rPr lang="en-US" dirty="0" err="1" smtClean="0"/>
              <a:t>programme</a:t>
            </a:r>
            <a:r>
              <a:rPr lang="en-US" dirty="0" smtClean="0"/>
              <a:t> requires innovation:</a:t>
            </a:r>
          </a:p>
          <a:p>
            <a:pPr lvl="2"/>
            <a:r>
              <a:rPr lang="en-US" dirty="0" smtClean="0"/>
              <a:t>In accelerators and beams as well as in detector techniques</a:t>
            </a:r>
          </a:p>
          <a:p>
            <a:pPr lvl="1"/>
            <a:r>
              <a:rPr lang="en-US" dirty="0" smtClean="0"/>
              <a:t>Contribution to accelerator increasingly accepted as “qualifying contribution” to experiment:</a:t>
            </a:r>
          </a:p>
          <a:p>
            <a:pPr lvl="2"/>
            <a:r>
              <a:rPr lang="en-US" dirty="0" smtClean="0"/>
              <a:t>Already happening: e.g. UK delivery of target for T2K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18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 opportunity: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84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9404" y="445005"/>
            <a:ext cx="3685209" cy="3795544"/>
          </a:xfrm>
          <a:prstGeom prst="ellipse">
            <a:avLst/>
          </a:prstGeom>
          <a:noFill/>
          <a:ln w="28575" cmpd="sng">
            <a:solidFill>
              <a:srgbClr val="00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106544" y="445005"/>
            <a:ext cx="3685209" cy="3795544"/>
          </a:xfrm>
          <a:prstGeom prst="ellipse">
            <a:avLst/>
          </a:prstGeom>
          <a:noFill/>
          <a:ln w="28575" cmpd="sng"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565979" y="2918783"/>
            <a:ext cx="3685209" cy="3795544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80343" y="4476998"/>
            <a:ext cx="3572913" cy="1200328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Opportunity for discovery: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CP-invariance violation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Sterile neutrinos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458589" y="3129903"/>
            <a:ext cx="1921754" cy="1347095"/>
          </a:xfrm>
          <a:prstGeom prst="straightConnector1">
            <a:avLst/>
          </a:prstGeom>
          <a:ln w="28575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24423" y="378514"/>
            <a:ext cx="19197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FFFF"/>
                </a:solidFill>
              </a:rPr>
              <a:t>LBNF</a:t>
            </a:r>
            <a:r>
              <a:rPr lang="en-US" sz="2800" dirty="0" smtClean="0">
                <a:solidFill>
                  <a:srgbClr val="00FFFF"/>
                </a:solidFill>
              </a:rPr>
              <a:t/>
            </a:r>
            <a:br>
              <a:rPr lang="en-US" sz="2800" dirty="0" smtClean="0">
                <a:solidFill>
                  <a:srgbClr val="00FFFF"/>
                </a:solidFill>
              </a:rPr>
            </a:br>
            <a:r>
              <a:rPr lang="en-US" b="1" dirty="0" smtClean="0">
                <a:solidFill>
                  <a:srgbClr val="00FFFF"/>
                </a:solidFill>
              </a:rPr>
              <a:t>and the Americas: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69086" y="376577"/>
            <a:ext cx="18910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FF00"/>
                </a:solidFill>
              </a:rPr>
              <a:t>J-PARC</a:t>
            </a:r>
            <a:r>
              <a:rPr lang="en-US" sz="2800" dirty="0" smtClean="0">
                <a:solidFill>
                  <a:srgbClr val="00FF00"/>
                </a:solidFill>
              </a:rPr>
              <a:t/>
            </a:r>
            <a:br>
              <a:rPr lang="en-US" sz="2800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</a:rPr>
              <a:t>Hyper-K and Asia: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85404" y="6017526"/>
            <a:ext cx="134491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and Europe: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CERN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533" y="1258768"/>
            <a:ext cx="28648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i="1" u="sng" dirty="0" smtClean="0">
                <a:solidFill>
                  <a:srgbClr val="00FFFF"/>
                </a:solidFill>
              </a:rPr>
              <a:t>Short-baseline neutrinos:</a:t>
            </a:r>
            <a:r>
              <a:rPr lang="en-US" b="1" i="1" dirty="0" smtClean="0">
                <a:solidFill>
                  <a:srgbClr val="00FFFF"/>
                </a:solidFill>
              </a:rPr>
              <a:t/>
            </a:r>
            <a:br>
              <a:rPr lang="en-US" b="1" i="1" dirty="0" smtClean="0">
                <a:solidFill>
                  <a:srgbClr val="00FFFF"/>
                </a:solidFill>
              </a:rPr>
            </a:br>
            <a:r>
              <a:rPr lang="en-US" dirty="0" smtClean="0">
                <a:solidFill>
                  <a:srgbClr val="00FFFF"/>
                </a:solidFill>
              </a:rPr>
              <a:t>Sterile-neutrino search</a:t>
            </a:r>
          </a:p>
          <a:p>
            <a:pPr marL="285750" indent="-285750">
              <a:buFont typeface="Arial"/>
              <a:buChar char="•"/>
            </a:pPr>
            <a:r>
              <a:rPr lang="en-US" b="1" i="1" u="sng" dirty="0" smtClean="0">
                <a:solidFill>
                  <a:srgbClr val="00FFFF"/>
                </a:solidFill>
              </a:rPr>
              <a:t>E@LBNF:</a:t>
            </a:r>
            <a:br>
              <a:rPr lang="en-US" b="1" i="1" u="sng" dirty="0" smtClean="0">
                <a:solidFill>
                  <a:srgbClr val="00FFFF"/>
                </a:solidFill>
              </a:rPr>
            </a:br>
            <a:r>
              <a:rPr lang="en-US" b="1" dirty="0" smtClean="0">
                <a:solidFill>
                  <a:srgbClr val="00FFFF"/>
                </a:solidFill>
              </a:rPr>
              <a:t>CP-invariance violation</a:t>
            </a:r>
            <a:br>
              <a:rPr lang="en-US" b="1" dirty="0" smtClean="0">
                <a:solidFill>
                  <a:srgbClr val="00FFFF"/>
                </a:solidFill>
              </a:rPr>
            </a:br>
            <a:r>
              <a:rPr lang="en-US" b="1" dirty="0" smtClean="0">
                <a:solidFill>
                  <a:srgbClr val="00FFFF"/>
                </a:solidFill>
              </a:rPr>
              <a:t>Mass hierarchy</a:t>
            </a:r>
            <a:br>
              <a:rPr lang="en-US" b="1" dirty="0" smtClean="0">
                <a:solidFill>
                  <a:srgbClr val="00FFFF"/>
                </a:solidFill>
              </a:rPr>
            </a:br>
            <a:r>
              <a:rPr lang="en-US" dirty="0" smtClean="0">
                <a:solidFill>
                  <a:srgbClr val="00FFFF"/>
                </a:solidFill>
              </a:rPr>
              <a:t>Atmospheric neutrinos</a:t>
            </a:r>
            <a:br>
              <a:rPr lang="en-US" dirty="0" smtClean="0">
                <a:solidFill>
                  <a:srgbClr val="00FFFF"/>
                </a:solidFill>
              </a:rPr>
            </a:br>
            <a:r>
              <a:rPr lang="en-US" dirty="0" smtClean="0">
                <a:solidFill>
                  <a:srgbClr val="00FFFF"/>
                </a:solidFill>
              </a:rPr>
              <a:t>Proton decay</a:t>
            </a:r>
            <a:br>
              <a:rPr lang="en-US" dirty="0" smtClean="0">
                <a:solidFill>
                  <a:srgbClr val="00FFFF"/>
                </a:solidFill>
              </a:rPr>
            </a:br>
            <a:r>
              <a:rPr lang="en-US" dirty="0" err="1" smtClean="0">
                <a:solidFill>
                  <a:srgbClr val="00FFFF"/>
                </a:solidFill>
              </a:rPr>
              <a:t>Astro</a:t>
            </a:r>
            <a:r>
              <a:rPr lang="en-US" dirty="0" smtClean="0">
                <a:solidFill>
                  <a:srgbClr val="00FFFF"/>
                </a:solidFill>
              </a:rPr>
              <a:t>-particle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44387" y="1236088"/>
            <a:ext cx="267794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i="1" u="sng" dirty="0" smtClean="0">
                <a:solidFill>
                  <a:srgbClr val="00FF00"/>
                </a:solidFill>
              </a:rPr>
              <a:t>Hyper-K:</a:t>
            </a:r>
            <a:br>
              <a:rPr lang="en-US" b="1" i="1" u="sng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</a:rPr>
              <a:t>CP-invariance violation</a:t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</a:rPr>
              <a:t>Mass hierarchy</a:t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dirty="0" smtClean="0">
                <a:solidFill>
                  <a:srgbClr val="00FF00"/>
                </a:solidFill>
              </a:rPr>
              <a:t>Atmospheric neutrinos</a:t>
            </a:r>
            <a:br>
              <a:rPr lang="en-US" dirty="0" smtClean="0">
                <a:solidFill>
                  <a:srgbClr val="00FF00"/>
                </a:solidFill>
              </a:rPr>
            </a:br>
            <a:r>
              <a:rPr lang="en-US" dirty="0" smtClean="0">
                <a:solidFill>
                  <a:srgbClr val="00FF00"/>
                </a:solidFill>
              </a:rPr>
              <a:t>Proton decay</a:t>
            </a:r>
            <a:br>
              <a:rPr lang="en-US" dirty="0" smtClean="0">
                <a:solidFill>
                  <a:srgbClr val="00FF00"/>
                </a:solidFill>
              </a:rPr>
            </a:br>
            <a:r>
              <a:rPr lang="en-US" dirty="0" err="1" smtClean="0">
                <a:solidFill>
                  <a:srgbClr val="00FF00"/>
                </a:solidFill>
              </a:rPr>
              <a:t>Astro</a:t>
            </a:r>
            <a:r>
              <a:rPr lang="en-US" dirty="0" smtClean="0">
                <a:solidFill>
                  <a:srgbClr val="00FF00"/>
                </a:solidFill>
              </a:rPr>
              <a:t>-particle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17734" y="2930123"/>
            <a:ext cx="16077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i="1" u="sng" dirty="0" smtClean="0">
                <a:solidFill>
                  <a:srgbClr val="00FF00"/>
                </a:solidFill>
              </a:rPr>
              <a:t>Reactor:</a:t>
            </a:r>
            <a:br>
              <a:rPr lang="en-US" b="1" i="1" u="sng" dirty="0" smtClean="0">
                <a:solidFill>
                  <a:srgbClr val="00FF00"/>
                </a:solidFill>
              </a:rPr>
            </a:br>
            <a:r>
              <a:rPr lang="en-US" dirty="0" smtClean="0">
                <a:solidFill>
                  <a:srgbClr val="00FF00"/>
                </a:solidFill>
              </a:rPr>
              <a:t>Precision </a:t>
            </a:r>
            <a:r>
              <a:rPr lang="en-US" dirty="0" err="1" smtClean="0">
                <a:solidFill>
                  <a:srgbClr val="00FF00"/>
                </a:solidFill>
              </a:rPr>
              <a:t>θ</a:t>
            </a:r>
            <a:r>
              <a:rPr lang="en-US" baseline="-25000" dirty="0" err="1" smtClean="0">
                <a:solidFill>
                  <a:srgbClr val="00FF00"/>
                </a:solidFill>
              </a:rPr>
              <a:t>ij</a:t>
            </a:r>
            <a:r>
              <a:rPr lang="en-US" dirty="0" smtClean="0">
                <a:solidFill>
                  <a:srgbClr val="00FF00"/>
                </a:solidFill>
              </a:rPr>
              <a:t/>
            </a:r>
            <a:br>
              <a:rPr lang="en-US" dirty="0" smtClean="0">
                <a:solidFill>
                  <a:srgbClr val="00FF00"/>
                </a:solidFill>
              </a:rPr>
            </a:br>
            <a:r>
              <a:rPr lang="en-US" dirty="0" smtClean="0">
                <a:solidFill>
                  <a:srgbClr val="00FF00"/>
                </a:solidFill>
              </a:rPr>
              <a:t>MH &amp; </a:t>
            </a:r>
            <a:r>
              <a:rPr lang="en-US" dirty="0" err="1" smtClean="0">
                <a:solidFill>
                  <a:srgbClr val="00FF00"/>
                </a:solidFill>
              </a:rPr>
              <a:t>CPiV</a:t>
            </a:r>
            <a:endParaRPr lang="en-US" dirty="0" smtClean="0">
              <a:solidFill>
                <a:srgbClr val="00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22956" y="4310492"/>
            <a:ext cx="321791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i="1" u="sng" dirty="0" smtClean="0">
                <a:solidFill>
                  <a:srgbClr val="FF0000"/>
                </a:solidFill>
              </a:rPr>
              <a:t>CERN neutrino platform:</a:t>
            </a:r>
            <a:br>
              <a:rPr lang="en-US" b="1" i="1" u="sng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Innovation and capability;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beam &amp; detector</a:t>
            </a:r>
          </a:p>
          <a:p>
            <a:pPr marL="533400" defTabSz="533400"/>
            <a:r>
              <a:rPr lang="en-US" b="1" dirty="0" smtClean="0">
                <a:solidFill>
                  <a:srgbClr val="FF0000"/>
                </a:solidFill>
              </a:rPr>
              <a:t>Liquid argon TPC</a:t>
            </a:r>
          </a:p>
          <a:p>
            <a:pPr marL="533400" defTabSz="533400"/>
            <a:r>
              <a:rPr lang="en-US" b="1" dirty="0" err="1" smtClean="0">
                <a:solidFill>
                  <a:srgbClr val="FF0000"/>
                </a:solidFill>
              </a:rPr>
              <a:t>Hadro</a:t>
            </a:r>
            <a:r>
              <a:rPr lang="en-US" b="1" dirty="0" smtClean="0">
                <a:solidFill>
                  <a:srgbClr val="FF0000"/>
                </a:solidFill>
              </a:rPr>
              <a:t>-production (SHINE)</a:t>
            </a:r>
          </a:p>
          <a:p>
            <a:pPr marL="533400" defTabSz="533400"/>
            <a:r>
              <a:rPr lang="en-US" b="1" dirty="0" smtClean="0">
                <a:solidFill>
                  <a:srgbClr val="FF0000"/>
                </a:solidFill>
              </a:rPr>
              <a:t>MICE &amp; </a:t>
            </a:r>
            <a:r>
              <a:rPr lang="en-US" b="1" dirty="0" err="1" smtClean="0">
                <a:solidFill>
                  <a:srgbClr val="FF0000"/>
                </a:solidFill>
              </a:rPr>
              <a:t>nuSTORM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533400" defTabSz="533400"/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599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 opportunity: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85660" y="6573456"/>
            <a:ext cx="2133600" cy="284544"/>
          </a:xfrm>
        </p:spPr>
        <p:txBody>
          <a:bodyPr/>
          <a:lstStyle/>
          <a:p>
            <a:fld id="{A1DC3ABC-92C2-B748-ABF3-8546144348B4}" type="slidenum">
              <a:rPr lang="en-US" smtClean="0"/>
              <a:t>85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95913" y="5934670"/>
            <a:ext cx="5244355" cy="92333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bg1"/>
                </a:solidFill>
              </a:rPr>
              <a:t>… and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potential to establish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a new technique for particle physics</a:t>
            </a:r>
            <a:r>
              <a:rPr lang="en-US" b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819326">
            <a:off x="652641" y="825755"/>
            <a:ext cx="3478687" cy="20146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985" y="3303181"/>
            <a:ext cx="2221844" cy="10623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5934670"/>
            <a:ext cx="39389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Essential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contribution for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err="1" smtClean="0">
                <a:solidFill>
                  <a:schemeClr val="bg1"/>
                </a:solidFill>
              </a:rPr>
              <a:t>programme</a:t>
            </a:r>
            <a:r>
              <a:rPr lang="en-US" b="1" dirty="0" smtClean="0">
                <a:solidFill>
                  <a:schemeClr val="bg1"/>
                </a:solidFill>
              </a:rPr>
              <a:t> to reach its full potential …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996857" y="1261308"/>
            <a:ext cx="5294502" cy="5453019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01962" y="1185046"/>
            <a:ext cx="17316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CERN</a:t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and Europe</a:t>
            </a:r>
            <a:r>
              <a:rPr lang="en-US" sz="2400" b="1" dirty="0" smtClean="0">
                <a:solidFill>
                  <a:srgbClr val="FF0000"/>
                </a:solidFill>
              </a:rPr>
              <a:t>: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63771" y="2131741"/>
            <a:ext cx="321791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i="1" u="sng" dirty="0" smtClean="0">
                <a:solidFill>
                  <a:srgbClr val="FF0000"/>
                </a:solidFill>
              </a:rPr>
              <a:t>CERN neutrino platform:</a:t>
            </a:r>
            <a:br>
              <a:rPr lang="en-US" b="1" i="1" u="sng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Innovation and capability;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beam &amp; detector</a:t>
            </a:r>
          </a:p>
          <a:p>
            <a:pPr marL="533400" defTabSz="533400"/>
            <a:r>
              <a:rPr lang="en-US" b="1" dirty="0" smtClean="0">
                <a:solidFill>
                  <a:srgbClr val="FF0000"/>
                </a:solidFill>
              </a:rPr>
              <a:t>Liquid argon TPC</a:t>
            </a:r>
          </a:p>
          <a:p>
            <a:pPr marL="533400" defTabSz="533400"/>
            <a:r>
              <a:rPr lang="en-US" b="1" dirty="0" err="1" smtClean="0">
                <a:solidFill>
                  <a:srgbClr val="FF0000"/>
                </a:solidFill>
              </a:rPr>
              <a:t>Hadro</a:t>
            </a:r>
            <a:r>
              <a:rPr lang="en-US" b="1" dirty="0" smtClean="0">
                <a:solidFill>
                  <a:srgbClr val="FF0000"/>
                </a:solidFill>
              </a:rPr>
              <a:t>-production (SHINE)</a:t>
            </a:r>
          </a:p>
          <a:p>
            <a:pPr marL="533400" defTabSz="533400"/>
            <a:r>
              <a:rPr lang="en-US" b="1" dirty="0" smtClean="0">
                <a:solidFill>
                  <a:srgbClr val="FF0000"/>
                </a:solidFill>
              </a:rPr>
              <a:t>MICE &amp; </a:t>
            </a:r>
            <a:r>
              <a:rPr lang="en-US" b="1" dirty="0" err="1" smtClean="0">
                <a:solidFill>
                  <a:srgbClr val="FF0000"/>
                </a:solidFill>
              </a:rPr>
              <a:t>nuSTORM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533400" defTabSz="533400"/>
            <a:endParaRPr lang="en-US" b="1" dirty="0" smtClean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033" y="3881245"/>
            <a:ext cx="2268513" cy="158835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r="45687"/>
          <a:stretch/>
        </p:blipFill>
        <p:spPr>
          <a:xfrm>
            <a:off x="2875816" y="4415400"/>
            <a:ext cx="2076814" cy="150832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40854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620688"/>
            <a:ext cx="8640960" cy="2880320"/>
          </a:xfrm>
          <a:prstGeom prst="roundRect">
            <a:avLst/>
          </a:prstGeom>
          <a:gradFill flip="none" rotWithShape="1">
            <a:gsLst>
              <a:gs pos="0">
                <a:srgbClr val="000090"/>
              </a:gs>
              <a:gs pos="100000">
                <a:srgbClr val="000090"/>
              </a:gs>
              <a:gs pos="50000">
                <a:srgbClr val="A50021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All together a wonderful </a:t>
            </a:r>
            <a:r>
              <a:rPr lang="en-US" sz="66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programme</a:t>
            </a:r>
            <a:r>
              <a:rPr lang="en-US" sz="66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en-US" sz="66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18077" y="5837936"/>
            <a:ext cx="3505512" cy="1015663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6000" b="1" dirty="0" smtClean="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77954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Discovery of muon neutrino:</a:t>
            </a:r>
            <a:r>
              <a:rPr lang="en-GB">
                <a:sym typeface="Symbol" charset="0"/>
              </a:rPr>
              <a:t> </a:t>
            </a:r>
            <a:r>
              <a:rPr lang="en-GB" baseline="-25000">
                <a:sym typeface="Symbol" charset="0"/>
              </a:rPr>
              <a:t>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8295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4768850"/>
            <a:ext cx="1514475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2954" name="Text Box 10"/>
          <p:cNvSpPr txBox="1">
            <a:spLocks noChangeArrowheads="1"/>
          </p:cNvSpPr>
          <p:nvPr/>
        </p:nvSpPr>
        <p:spPr bwMode="auto">
          <a:xfrm>
            <a:off x="34925" y="5853113"/>
            <a:ext cx="15176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/>
              <a:t>Steinberger,</a:t>
            </a:r>
            <a:br>
              <a:rPr lang="en-GB" sz="1800"/>
            </a:br>
            <a:r>
              <a:rPr lang="en-GB" sz="1800"/>
              <a:t>Ledermann,</a:t>
            </a:r>
            <a:br>
              <a:rPr lang="en-GB" sz="1800"/>
            </a:br>
            <a:r>
              <a:rPr lang="en-GB" sz="1800"/>
              <a:t>Swartz</a:t>
            </a:r>
          </a:p>
        </p:txBody>
      </p:sp>
      <p:grpSp>
        <p:nvGrpSpPr>
          <p:cNvPr id="82971" name="Group 27"/>
          <p:cNvGrpSpPr>
            <a:grpSpLocks/>
          </p:cNvGrpSpPr>
          <p:nvPr/>
        </p:nvGrpSpPr>
        <p:grpSpPr bwMode="auto">
          <a:xfrm>
            <a:off x="0" y="765175"/>
            <a:ext cx="9144000" cy="3946525"/>
            <a:chOff x="0" y="482"/>
            <a:chExt cx="5760" cy="2486"/>
          </a:xfrm>
        </p:grpSpPr>
        <p:pic>
          <p:nvPicPr>
            <p:cNvPr id="8294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82"/>
              <a:ext cx="5760" cy="2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2955" name="Text Box 11"/>
            <p:cNvSpPr txBox="1">
              <a:spLocks noChangeArrowheads="1"/>
            </p:cNvSpPr>
            <p:nvPr/>
          </p:nvSpPr>
          <p:spPr bwMode="auto">
            <a:xfrm>
              <a:off x="61" y="542"/>
              <a:ext cx="3704" cy="274"/>
            </a:xfrm>
            <a:prstGeom prst="rect">
              <a:avLst/>
            </a:prstGeom>
            <a:noFill/>
            <a:ln w="38100">
              <a:solidFill>
                <a:srgbClr val="00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rgbClr val="006600"/>
                  </a:solidFill>
                </a:rPr>
                <a:t>Brookhaven; Alternating Gradient Synchrotron</a:t>
              </a:r>
            </a:p>
          </p:txBody>
        </p:sp>
        <p:sp>
          <p:nvSpPr>
            <p:cNvPr id="82956" name="Line 12"/>
            <p:cNvSpPr>
              <a:spLocks noChangeShapeType="1"/>
            </p:cNvSpPr>
            <p:nvPr/>
          </p:nvSpPr>
          <p:spPr bwMode="auto">
            <a:xfrm>
              <a:off x="113" y="1421"/>
              <a:ext cx="408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82957" name="Text Box 13"/>
            <p:cNvSpPr txBox="1">
              <a:spLocks noChangeArrowheads="1"/>
            </p:cNvSpPr>
            <p:nvPr/>
          </p:nvSpPr>
          <p:spPr bwMode="auto">
            <a:xfrm>
              <a:off x="37" y="1214"/>
              <a:ext cx="59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600">
                  <a:solidFill>
                    <a:srgbClr val="FF3300"/>
                  </a:solidFill>
                </a:rPr>
                <a:t>Protons</a:t>
              </a:r>
            </a:p>
          </p:txBody>
        </p:sp>
        <p:sp>
          <p:nvSpPr>
            <p:cNvPr id="82958" name="Line 14"/>
            <p:cNvSpPr>
              <a:spLocks noChangeShapeType="1"/>
            </p:cNvSpPr>
            <p:nvPr/>
          </p:nvSpPr>
          <p:spPr bwMode="auto">
            <a:xfrm>
              <a:off x="798" y="1247"/>
              <a:ext cx="0" cy="363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82959" name="Text Box 15"/>
            <p:cNvSpPr txBox="1">
              <a:spLocks noChangeArrowheads="1"/>
            </p:cNvSpPr>
            <p:nvPr/>
          </p:nvSpPr>
          <p:spPr bwMode="auto">
            <a:xfrm>
              <a:off x="445" y="854"/>
              <a:ext cx="718" cy="384"/>
            </a:xfrm>
            <a:prstGeom prst="rect">
              <a:avLst/>
            </a:prstGeom>
            <a:noFill/>
            <a:ln w="28575">
              <a:solidFill>
                <a:srgbClr val="00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600">
                  <a:solidFill>
                    <a:srgbClr val="000066"/>
                  </a:solidFill>
                </a:rPr>
                <a:t>Beryllium</a:t>
              </a:r>
              <a:br>
                <a:rPr lang="en-GB" sz="1600">
                  <a:solidFill>
                    <a:srgbClr val="000066"/>
                  </a:solidFill>
                </a:rPr>
              </a:br>
              <a:r>
                <a:rPr lang="en-GB" sz="1600">
                  <a:solidFill>
                    <a:srgbClr val="000066"/>
                  </a:solidFill>
                </a:rPr>
                <a:t>target</a:t>
              </a:r>
            </a:p>
          </p:txBody>
        </p:sp>
        <p:sp>
          <p:nvSpPr>
            <p:cNvPr id="82961" name="Line 17"/>
            <p:cNvSpPr>
              <a:spLocks noChangeShapeType="1"/>
            </p:cNvSpPr>
            <p:nvPr/>
          </p:nvSpPr>
          <p:spPr bwMode="auto">
            <a:xfrm>
              <a:off x="839" y="1437"/>
              <a:ext cx="2070" cy="302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82962" name="Object 18"/>
            <p:cNvGraphicFramePr>
              <a:graphicFrameLocks noChangeAspect="1"/>
            </p:cNvGraphicFramePr>
            <p:nvPr/>
          </p:nvGraphicFramePr>
          <p:xfrm>
            <a:off x="166" y="2366"/>
            <a:ext cx="1328" cy="5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3" name="Equation" r:id="rId5" imgW="2108160" imgH="799920" progId="Equation.3">
                    <p:embed/>
                  </p:oleObj>
                </mc:Choice>
                <mc:Fallback>
                  <p:oleObj name="Equation" r:id="rId5" imgW="2108160" imgH="7999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" y="2366"/>
                          <a:ext cx="1328" cy="504"/>
                        </a:xfrm>
                        <a:prstGeom prst="rect">
                          <a:avLst/>
                        </a:prstGeom>
                        <a:noFill/>
                        <a:ln w="38100">
                          <a:solidFill>
                            <a:srgbClr val="0000FF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963" name="Line 19"/>
            <p:cNvSpPr>
              <a:spLocks noChangeShapeType="1"/>
            </p:cNvSpPr>
            <p:nvPr/>
          </p:nvSpPr>
          <p:spPr bwMode="auto">
            <a:xfrm flipV="1">
              <a:off x="1502" y="1709"/>
              <a:ext cx="947" cy="63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2964" name="Line 20"/>
            <p:cNvSpPr>
              <a:spLocks noChangeShapeType="1"/>
            </p:cNvSpPr>
            <p:nvPr/>
          </p:nvSpPr>
          <p:spPr bwMode="auto">
            <a:xfrm>
              <a:off x="2966" y="1766"/>
              <a:ext cx="1696" cy="23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2965" name="Text Box 21"/>
            <p:cNvSpPr txBox="1">
              <a:spLocks noChangeArrowheads="1"/>
            </p:cNvSpPr>
            <p:nvPr/>
          </p:nvSpPr>
          <p:spPr bwMode="auto">
            <a:xfrm>
              <a:off x="3349" y="1557"/>
              <a:ext cx="863" cy="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chemeClr val="tx2"/>
                  </a:solidFill>
                </a:rPr>
                <a:t>Neutrinos</a:t>
              </a:r>
            </a:p>
          </p:txBody>
        </p:sp>
        <p:sp>
          <p:nvSpPr>
            <p:cNvPr id="82967" name="Rectangle 23"/>
            <p:cNvSpPr>
              <a:spLocks noChangeArrowheads="1"/>
            </p:cNvSpPr>
            <p:nvPr/>
          </p:nvSpPr>
          <p:spPr bwMode="auto">
            <a:xfrm>
              <a:off x="4468" y="1797"/>
              <a:ext cx="408" cy="415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968" name="Text Box 24"/>
            <p:cNvSpPr txBox="1">
              <a:spLocks noChangeArrowheads="1"/>
            </p:cNvSpPr>
            <p:nvPr/>
          </p:nvSpPr>
          <p:spPr bwMode="auto">
            <a:xfrm>
              <a:off x="2531" y="2422"/>
              <a:ext cx="798" cy="466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chemeClr val="accent2"/>
                  </a:solidFill>
                </a:rPr>
                <a:t>Neutrino</a:t>
              </a:r>
            </a:p>
            <a:p>
              <a:r>
                <a:rPr lang="en-GB" sz="2000">
                  <a:solidFill>
                    <a:schemeClr val="accent2"/>
                  </a:solidFill>
                </a:rPr>
                <a:t>detector</a:t>
              </a:r>
            </a:p>
          </p:txBody>
        </p:sp>
        <p:sp>
          <p:nvSpPr>
            <p:cNvPr id="82969" name="Line 25"/>
            <p:cNvSpPr>
              <a:spLocks noChangeShapeType="1"/>
            </p:cNvSpPr>
            <p:nvPr/>
          </p:nvSpPr>
          <p:spPr bwMode="auto">
            <a:xfrm flipV="1">
              <a:off x="3334" y="2212"/>
              <a:ext cx="1134" cy="44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pic>
        <p:nvPicPr>
          <p:cNvPr id="82970" name="Picture 2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" t="2655" r="3810" b="1430"/>
          <a:stretch>
            <a:fillRect/>
          </a:stretch>
        </p:blipFill>
        <p:spPr bwMode="auto">
          <a:xfrm>
            <a:off x="1589088" y="2293938"/>
            <a:ext cx="7488237" cy="4471987"/>
          </a:xfrm>
          <a:prstGeom prst="rect">
            <a:avLst/>
          </a:prstGeom>
          <a:solidFill>
            <a:srgbClr val="000000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82972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5561848"/>
              </p:ext>
            </p:extLst>
          </p:nvPr>
        </p:nvGraphicFramePr>
        <p:xfrm>
          <a:off x="3233738" y="960438"/>
          <a:ext cx="4670425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4" name="Equation" r:id="rId8" imgW="3200400" imgH="799920" progId="Equation.3">
                  <p:embed/>
                </p:oleObj>
              </mc:Choice>
              <mc:Fallback>
                <p:oleObj name="Equation" r:id="rId8" imgW="3200400" imgH="799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3738" y="960438"/>
                        <a:ext cx="4670425" cy="1165225"/>
                      </a:xfrm>
                      <a:prstGeom prst="rect">
                        <a:avLst/>
                      </a:prstGeom>
                      <a:solidFill>
                        <a:schemeClr val="bg2">
                          <a:lumMod val="90000"/>
                        </a:schemeClr>
                      </a:solidFill>
                      <a:ln w="38100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973" name="Picture 2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" t="4054" r="3163" b="3455"/>
          <a:stretch>
            <a:fillRect/>
          </a:stretch>
        </p:blipFill>
        <p:spPr bwMode="auto">
          <a:xfrm>
            <a:off x="1677988" y="2424113"/>
            <a:ext cx="1584325" cy="889000"/>
          </a:xfrm>
          <a:prstGeom prst="rect">
            <a:avLst/>
          </a:prstGeom>
          <a:noFill/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511" y="5839734"/>
            <a:ext cx="1300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Lederman,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Schwarz,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Steinberger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72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2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L-Colour-on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1467</TotalTime>
  <Words>2811</Words>
  <Application>Microsoft Macintosh PowerPoint</Application>
  <PresentationFormat>On-screen Show (4:3)</PresentationFormat>
  <Paragraphs>767</Paragraphs>
  <Slides>86</Slides>
  <Notes>2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88" baseType="lpstr">
      <vt:lpstr>KL-Colour-on-black</vt:lpstr>
      <vt:lpstr>Equation</vt:lpstr>
      <vt:lpstr>Accelerator-based neutrino physics: past, present and future</vt:lpstr>
      <vt:lpstr>PowerPoint Presentation</vt:lpstr>
      <vt:lpstr>PowerPoint Presentation</vt:lpstr>
      <vt:lpstr>PowerPoint Presentation</vt:lpstr>
      <vt:lpstr>The Standard NEUTRINO Model</vt:lpstr>
      <vt:lpstr>Contents:</vt:lpstr>
      <vt:lpstr>Pedigree and provenance</vt:lpstr>
      <vt:lpstr>Neutrinos; the first generation:</vt:lpstr>
      <vt:lpstr>Discovery of muon neutrino: </vt:lpstr>
      <vt:lpstr>Innovation, the first neutrino beam:</vt:lpstr>
      <vt:lpstr>Innovation, the first magnetic horn:</vt:lpstr>
      <vt:lpstr>Discovery of neutral currents:</vt:lpstr>
      <vt:lpstr>Neutrino beams:</vt:lpstr>
      <vt:lpstr>Neutrino &amp; the Standard Model</vt:lpstr>
      <vt:lpstr>Oscillations (the present generation)</vt:lpstr>
      <vt:lpstr>PowerPoint Presentation</vt:lpstr>
      <vt:lpstr>PowerPoint Presentation</vt:lpstr>
      <vt:lpstr>Solar:</vt:lpstr>
      <vt:lpstr>Reactor:</vt:lpstr>
      <vt:lpstr>Long-baseline neutrino oscillation programme:</vt:lpstr>
      <vt:lpstr>MINOS and MINOS+:</vt:lpstr>
      <vt:lpstr>CERN to Gran Sasso:</vt:lpstr>
      <vt:lpstr>CERN to Gran Sasso:</vt:lpstr>
      <vt:lpstr>T2K: electron-neutrino appearance:</vt:lpstr>
      <vt:lpstr>T2K: electron-neutrino appearance:</vt:lpstr>
      <vt:lpstr>Standard Neutrino Model:</vt:lpstr>
      <vt:lpstr>PowerPoint Presentation</vt:lpstr>
      <vt:lpstr>Global constraints [1]:</vt:lpstr>
      <vt:lpstr>Global constraints [2]:</vt:lpstr>
      <vt:lpstr>What we need to measure:</vt:lpstr>
      <vt:lpstr>Near future: MicroBooNE:</vt:lpstr>
      <vt:lpstr>Short baseline programme @ FNAL booster:</vt:lpstr>
      <vt:lpstr>ISODAR:</vt:lpstr>
      <vt:lpstr>nuSTORM [1]:</vt:lpstr>
      <vt:lpstr>Standard model and LBL oscillations</vt:lpstr>
      <vt:lpstr>The SνM measurement programme:</vt:lpstr>
      <vt:lpstr>Sensitivity and precision (the next generation)</vt:lpstr>
      <vt:lpstr>Mass hierarchy:</vt:lpstr>
      <vt:lpstr>CPiV:</vt:lpstr>
      <vt:lpstr>PowerPoint Presentation</vt:lpstr>
      <vt:lpstr>Reactor:</vt:lpstr>
      <vt:lpstr>Atmospheric:</vt:lpstr>
      <vt:lpstr>Atmospheric:</vt:lpstr>
      <vt:lpstr>PowerPoint Presentation</vt:lpstr>
      <vt:lpstr>PowerPoint Presentation</vt:lpstr>
      <vt:lpstr>MH and CPiV at LBL experiments:</vt:lpstr>
      <vt:lpstr>T2 Hyper-Kamiokande:</vt:lpstr>
      <vt:lpstr>T2 Hyper-Kamiokande:</vt:lpstr>
      <vt:lpstr>Long-Baseline Neutrino Experiment:</vt:lpstr>
      <vt:lpstr>Long-Baseline Neutrino Experiment:</vt:lpstr>
      <vt:lpstr>Long-Baseline Neutrino Experiment:</vt:lpstr>
      <vt:lpstr>Long-Baseline Neutrino Observatory:</vt:lpstr>
      <vt:lpstr>LBNO:</vt:lpstr>
      <vt:lpstr>LBNO:</vt:lpstr>
      <vt:lpstr>ESSnuSB: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Effect of systematics:</vt:lpstr>
      <vt:lpstr>Limiting systematics in the LBL programme:</vt:lpstr>
      <vt:lpstr>nuSTORM and cross section measurement:</vt:lpstr>
      <vt:lpstr>CCQE cross section measurement:</vt:lpstr>
      <vt:lpstr>PowerPoint Presentation</vt:lpstr>
      <vt:lpstr>Opportunity (for CERN)?</vt:lpstr>
      <vt:lpstr>Standard model and LBL oscillations</vt:lpstr>
      <vt:lpstr>Industrialisation:  the Neutrino Factory and mice</vt:lpstr>
      <vt:lpstr>Neutrino Factory:</vt:lpstr>
      <vt:lpstr>Neutrino Factory:</vt:lpstr>
      <vt:lpstr>Neutrino Factory:</vt:lpstr>
      <vt:lpstr>Neutrino Factory:</vt:lpstr>
      <vt:lpstr>Accelerator challenges:</vt:lpstr>
      <vt:lpstr>Muon front-end:</vt:lpstr>
      <vt:lpstr>Ionisation cooling formalism:</vt:lpstr>
      <vt:lpstr>MICE:</vt:lpstr>
      <vt:lpstr>Cooling demonstration; performance:</vt:lpstr>
      <vt:lpstr>Reminder; the “cooling equation”:</vt:lpstr>
      <vt:lpstr>MICE:</vt:lpstr>
      <vt:lpstr>Closing the circle</vt:lpstr>
      <vt:lpstr>The accelerator-based programme:</vt:lpstr>
      <vt:lpstr>A time of change and …:</vt:lpstr>
      <vt:lpstr>… opportunity:</vt:lpstr>
      <vt:lpstr>… opportunity:</vt:lpstr>
      <vt:lpstr>PowerPoint Presentation</vt:lpstr>
    </vt:vector>
  </TitlesOfParts>
  <Company>Imperial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Kenneth Long</cp:lastModifiedBy>
  <cp:revision>91</cp:revision>
  <dcterms:created xsi:type="dcterms:W3CDTF">2014-12-02T20:44:04Z</dcterms:created>
  <dcterms:modified xsi:type="dcterms:W3CDTF">2014-12-08T11:06:38Z</dcterms:modified>
</cp:coreProperties>
</file>