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6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83" r:id="rId3"/>
    <p:sldMasterId id="2147483690" r:id="rId4"/>
    <p:sldMasterId id="2147483697" r:id="rId5"/>
    <p:sldMasterId id="2147483704" r:id="rId6"/>
    <p:sldMasterId id="2147483711" r:id="rId7"/>
  </p:sldMasterIdLst>
  <p:notesMasterIdLst>
    <p:notesMasterId r:id="rId25"/>
  </p:notesMasterIdLst>
  <p:sldIdLst>
    <p:sldId id="269" r:id="rId8"/>
    <p:sldId id="257" r:id="rId9"/>
    <p:sldId id="275" r:id="rId10"/>
    <p:sldId id="258" r:id="rId11"/>
    <p:sldId id="259" r:id="rId12"/>
    <p:sldId id="276" r:id="rId13"/>
    <p:sldId id="277" r:id="rId14"/>
    <p:sldId id="274" r:id="rId15"/>
    <p:sldId id="267" r:id="rId16"/>
    <p:sldId id="260" r:id="rId17"/>
    <p:sldId id="268" r:id="rId18"/>
    <p:sldId id="261" r:id="rId19"/>
    <p:sldId id="264" r:id="rId20"/>
    <p:sldId id="270" r:id="rId21"/>
    <p:sldId id="265" r:id="rId22"/>
    <p:sldId id="266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721" autoAdjust="0"/>
  </p:normalViewPr>
  <p:slideViewPr>
    <p:cSldViewPr>
      <p:cViewPr varScale="1">
        <p:scale>
          <a:sx n="83" d="100"/>
          <a:sy n="83" d="100"/>
        </p:scale>
        <p:origin x="9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8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1CB51-82B2-4EFB-ACB9-7E9BA9E0AA0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C3ADD-FD93-4A2E-8E22-55545007C7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208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749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402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978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686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7686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686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3013" y="273050"/>
            <a:ext cx="2055812" cy="6432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3050"/>
            <a:ext cx="6018213" cy="6432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598613"/>
            <a:ext cx="4037013" cy="5106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1813" y="1598613"/>
            <a:ext cx="4037012" cy="5106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52400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98613"/>
            <a:ext cx="4037013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41813" y="1598613"/>
            <a:ext cx="40370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52400" y="4227513"/>
            <a:ext cx="4037013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41813" y="4227513"/>
            <a:ext cx="4037012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273050"/>
            <a:ext cx="8226425" cy="6432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598613"/>
            <a:ext cx="4037013" cy="5106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41813" y="1598613"/>
            <a:ext cx="40370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41813" y="4227513"/>
            <a:ext cx="4037012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45676458-4727-499C-AEEB-DE24D477F93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33DB1C0-0189-402B-98AB-614A87FF637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1D379EA-CBE5-4B02-A3C1-4E02577F329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5C81DD9-C833-4DFC-AC23-19DD2401EA2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25AE1C8-3DEB-45EB-BA35-7066B9F3121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AB23FBFA-24B5-4D1A-A1B2-4D84EA1A218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AA46DC2-B859-45EA-856B-435DA149D7A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03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31D841FF-6384-4C1B-AE82-1A961667E96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45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9C4A3AC-8378-4500-97CE-B2A917CCAD8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0484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63AAA97-2DDF-4E10-9F27-6F2366D5E36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082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B87D46E-519C-4E0B-9942-58B0784F9CA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2254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41A221F-6837-448D-8343-7788494A965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8417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AA46DC2-B859-45EA-856B-435DA149D7A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5064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31D841FF-6384-4C1B-AE82-1A961667E96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3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9C4A3AC-8378-4500-97CE-B2A917CCAD8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353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63AAA97-2DDF-4E10-9F27-6F2366D5E36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5448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B87D46E-519C-4E0B-9942-58B0784F9CA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213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41A221F-6837-448D-8343-7788494A965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9587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45676458-4727-499C-AEEB-DE24D477F93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33DB1C0-0189-402B-98AB-614A87FF637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1D379EA-CBE5-4B02-A3C1-4E02577F329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5C81DD9-C833-4DFC-AC23-19DD2401EA2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25AE1C8-3DEB-45EB-BA35-7066B9F3121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AB23FBFA-24B5-4D1A-A1B2-4D84EA1A218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98613"/>
            <a:ext cx="4037013" cy="5106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1813" y="1598613"/>
            <a:ext cx="4037012" cy="5106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AA46DC2-B859-45EA-856B-435DA149D7A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031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31D841FF-6384-4C1B-AE82-1A961667E96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45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9C4A3AC-8378-4500-97CE-B2A917CCAD8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0484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63AAA97-2DDF-4E10-9F27-6F2366D5E36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0826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B87D46E-519C-4E0B-9942-58B0784F9CA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2254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41A221F-6837-448D-8343-7788494A965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8417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AA46DC2-B859-45EA-856B-435DA149D7A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5064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31D841FF-6384-4C1B-AE82-1A961667E96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383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9C4A3AC-8378-4500-97CE-B2A917CCAD8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353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63AAA97-2DDF-4E10-9F27-6F2366D5E36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54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B87D46E-519C-4E0B-9942-58B0784F9CA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213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41A221F-6837-448D-8343-7788494A965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95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9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9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48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7577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578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8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8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8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8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8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8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8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8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79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0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0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0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0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0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0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4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7580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0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0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1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2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2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5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7582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2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6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7582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2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2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2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3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3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3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3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83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7583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3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3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3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3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4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4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584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7584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7584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4E4BE36-C0AB-4C91-AF46-17EF0A463255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7584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7584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  <p:sp>
        <p:nvSpPr>
          <p:cNvPr id="7584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598613"/>
            <a:ext cx="8226425" cy="510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computer-centre.jpg"/>
          <p:cNvPicPr>
            <a:picLocks noChangeAspect="1"/>
          </p:cNvPicPr>
          <p:nvPr/>
        </p:nvPicPr>
        <p:blipFill>
          <a:blip r:embed="rId8" cstate="screen">
            <a:lum bright="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banner-ITonly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Computer Centre Upgrade - </a:t>
            </a:r>
            <a:fld id="{AFA368DC-7411-4209-9B3E-4B6D5B735197}" type="slidenum">
              <a:rPr lang="en-US">
                <a:solidFill>
                  <a:srgbClr val="3861A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cs typeface="Arial" charset="0"/>
              </a:rPr>
              <a:t>Computing Facilities</a:t>
            </a:r>
            <a:endParaRPr lang="en-US" sz="1200" dirty="0">
              <a:solidFill>
                <a:srgbClr val="FFFFFF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9" descr="0804041_11.tif"/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-3175"/>
            <a:ext cx="1371600" cy="8302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3861AA"/>
                </a:solidFill>
              </a:rPr>
              <a:t>Platform &amp; Engineering Services</a:t>
            </a:r>
            <a:endParaRPr lang="en-US" sz="1200" dirty="0">
              <a:solidFill>
                <a:srgbClr val="3861AA"/>
              </a:solidFill>
            </a:endParaRP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574AFF0-D3E2-42A6-B8DD-1FF4CFD1A63E}" type="slidenum">
              <a:rPr lang="en-US">
                <a:solidFill>
                  <a:srgbClr val="3861A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80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9" descr="0804041_11.tif"/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-3175"/>
            <a:ext cx="1371600" cy="8302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3861AA"/>
                </a:solidFill>
              </a:rPr>
              <a:t>Platform &amp; Engineering Services</a:t>
            </a:r>
            <a:endParaRPr lang="en-US" sz="1200" dirty="0">
              <a:solidFill>
                <a:srgbClr val="3861AA"/>
              </a:solidFill>
            </a:endParaRP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574AFF0-D3E2-42A6-B8DD-1FF4CFD1A63E}" type="slidenum">
              <a:rPr lang="en-US">
                <a:solidFill>
                  <a:srgbClr val="3861A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2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computer-centre.jpg"/>
          <p:cNvPicPr>
            <a:picLocks noChangeAspect="1"/>
          </p:cNvPicPr>
          <p:nvPr/>
        </p:nvPicPr>
        <p:blipFill>
          <a:blip r:embed="rId8" cstate="screen">
            <a:lum bright="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banner-ITonly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Computer Centre Upgrade - </a:t>
            </a:r>
            <a:fld id="{AFA368DC-7411-4209-9B3E-4B6D5B735197}" type="slidenum">
              <a:rPr lang="en-US">
                <a:solidFill>
                  <a:srgbClr val="3861A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cs typeface="Arial" charset="0"/>
              </a:rPr>
              <a:t>Computing Facilities</a:t>
            </a:r>
            <a:endParaRPr lang="en-US" sz="1200" dirty="0">
              <a:solidFill>
                <a:srgbClr val="FFFFFF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9" descr="0804041_11.tif"/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-3175"/>
            <a:ext cx="1371600" cy="8302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3861AA"/>
                </a:solidFill>
              </a:rPr>
              <a:t>Platform &amp; Engineering Services</a:t>
            </a:r>
            <a:endParaRPr lang="en-US" sz="1200" dirty="0">
              <a:solidFill>
                <a:srgbClr val="3861AA"/>
              </a:solidFill>
            </a:endParaRP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574AFF0-D3E2-42A6-B8DD-1FF4CFD1A63E}" type="slidenum">
              <a:rPr lang="en-US">
                <a:solidFill>
                  <a:srgbClr val="3861A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80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9" descr="0804041_11.tif"/>
          <p:cNvPicPr>
            <a:picLocks noChangeAspect="1"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-3175"/>
            <a:ext cx="1371600" cy="8302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3861AA"/>
                </a:solidFill>
              </a:rPr>
              <a:t>Platform &amp; Engineering Services</a:t>
            </a:r>
            <a:endParaRPr lang="en-US" sz="1200" dirty="0">
              <a:solidFill>
                <a:srgbClr val="3861AA"/>
              </a:solidFill>
            </a:endParaRP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574AFF0-D3E2-42A6-B8DD-1FF4CFD1A63E}" type="slidenum">
              <a:rPr lang="en-US">
                <a:solidFill>
                  <a:srgbClr val="3861A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2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455613" y="3780507"/>
            <a:ext cx="8226425" cy="1736725"/>
          </a:xfrm>
        </p:spPr>
        <p:txBody>
          <a:bodyPr/>
          <a:lstStyle/>
          <a:p>
            <a:pPr algn="ctr"/>
            <a:r>
              <a:rPr lang="en-GB" sz="4400" dirty="0" err="1" smtClean="0"/>
              <a:t>HEPiX</a:t>
            </a:r>
            <a:r>
              <a:rPr lang="en-GB" sz="4400" dirty="0"/>
              <a:t> </a:t>
            </a:r>
            <a:r>
              <a:rPr lang="en-GB" sz="4400" dirty="0" smtClean="0"/>
              <a:t>Spring 2015</a:t>
            </a:r>
            <a:br>
              <a:rPr lang="en-GB" sz="4400" dirty="0" smtClean="0"/>
            </a:br>
            <a:r>
              <a:rPr lang="en-GB" sz="4400" dirty="0" smtClean="0"/>
              <a:t>Oxford University, UK</a:t>
            </a:r>
            <a:br>
              <a:rPr lang="en-GB" sz="4400" dirty="0" smtClean="0"/>
            </a:br>
            <a:r>
              <a:rPr lang="en-GB" sz="4400" dirty="0" smtClean="0"/>
              <a:t>Workshop Wrap-Up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>
          <a:xfrm>
            <a:off x="1371600" y="5924872"/>
            <a:ext cx="6400800" cy="1752600"/>
          </a:xfrm>
        </p:spPr>
        <p:txBody>
          <a:bodyPr/>
          <a:lstStyle/>
          <a:p>
            <a:r>
              <a:rPr lang="en-GB" dirty="0" smtClean="0"/>
              <a:t>Helge </a:t>
            </a:r>
            <a:r>
              <a:rPr lang="en-GB" dirty="0" err="1" smtClean="0"/>
              <a:t>Meinhard</a:t>
            </a:r>
            <a:endParaRPr lang="en-GB" dirty="0"/>
          </a:p>
        </p:txBody>
      </p:sp>
      <p:pic>
        <p:nvPicPr>
          <p:cNvPr id="2" name="Picture 2" descr="http://indico.cern.ch/event/346931/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7622" y="404664"/>
            <a:ext cx="3412570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89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 Meeting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Current and next meetings</a:t>
            </a:r>
          </a:p>
          <a:p>
            <a:r>
              <a:rPr lang="en-US" dirty="0" smtClean="0"/>
              <a:t>Working groups</a:t>
            </a:r>
          </a:p>
          <a:p>
            <a:pPr lvl="1"/>
            <a:r>
              <a:rPr lang="en-US" dirty="0" smtClean="0"/>
              <a:t>IPv6: in full swing, participation by ALL major sites required (in particular WLCG Tier-1s)</a:t>
            </a:r>
          </a:p>
          <a:p>
            <a:pPr lvl="1"/>
            <a:r>
              <a:rPr lang="en-US" dirty="0" smtClean="0"/>
              <a:t>Benchmarking: No immediate issue with HS06, in standby for next </a:t>
            </a:r>
            <a:r>
              <a:rPr lang="en-US" dirty="0" err="1" smtClean="0"/>
              <a:t>SPECcpu</a:t>
            </a:r>
            <a:r>
              <a:rPr lang="en-US" dirty="0" smtClean="0"/>
              <a:t>; short benchmark</a:t>
            </a:r>
          </a:p>
          <a:p>
            <a:pPr lvl="1"/>
            <a:r>
              <a:rPr lang="en-US" dirty="0" smtClean="0"/>
              <a:t>Batch: Rich session here, collaboration with WLCG pre-GDB</a:t>
            </a:r>
          </a:p>
          <a:p>
            <a:pPr lvl="1"/>
            <a:r>
              <a:rPr lang="en-US" dirty="0" smtClean="0"/>
              <a:t>Configuration management: moving into moderator mode (like batch)</a:t>
            </a:r>
          </a:p>
          <a:p>
            <a:pPr lvl="1"/>
            <a:r>
              <a:rPr lang="en-US" dirty="0" smtClean="0"/>
              <a:t>Bit preservation: not much going on now, but work on the horizon</a:t>
            </a:r>
          </a:p>
        </p:txBody>
      </p:sp>
    </p:spTree>
    <p:extLst>
      <p:ext uri="{BB962C8B-B14F-4D97-AF65-F5344CB8AC3E}">
        <p14:creationId xmlns:p14="http://schemas.microsoft.com/office/powerpoint/2010/main" val="354071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 Meeting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Web site: Board agreed to accept offer by DESY HH to host</a:t>
            </a:r>
          </a:p>
          <a:p>
            <a:pPr lvl="1"/>
            <a:r>
              <a:rPr lang="en-US" dirty="0" smtClean="0"/>
              <a:t>Thanks to Peter van der </a:t>
            </a:r>
            <a:r>
              <a:rPr lang="en-US" dirty="0" err="1" smtClean="0"/>
              <a:t>Reest</a:t>
            </a:r>
            <a:r>
              <a:rPr lang="en-US" dirty="0" smtClean="0"/>
              <a:t> and colleagues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HEPiX</a:t>
            </a:r>
            <a:r>
              <a:rPr lang="en-US" dirty="0" smtClean="0"/>
              <a:t> </a:t>
            </a:r>
            <a:r>
              <a:rPr lang="en-US" dirty="0" err="1" smtClean="0"/>
              <a:t>contributers</a:t>
            </a:r>
            <a:r>
              <a:rPr lang="en-US" dirty="0" smtClean="0"/>
              <a:t> who need an account can get it</a:t>
            </a:r>
          </a:p>
          <a:p>
            <a:pPr lvl="1"/>
            <a:r>
              <a:rPr lang="en-US" dirty="0" smtClean="0"/>
              <a:t>Old site at FNAL (</a:t>
            </a:r>
            <a:r>
              <a:rPr lang="en-US" dirty="0" err="1" smtClean="0"/>
              <a:t>Plone</a:t>
            </a:r>
            <a:r>
              <a:rPr lang="en-US" dirty="0" smtClean="0"/>
              <a:t>) to be switched off by August at the latest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aintenance on rotational basis</a:t>
            </a:r>
          </a:p>
          <a:p>
            <a:pPr lvl="2"/>
            <a:r>
              <a:rPr lang="en-US" dirty="0" smtClean="0"/>
              <a:t>Board members and track conveners have all (been) volunteered – more volunteers welcome</a:t>
            </a:r>
          </a:p>
          <a:p>
            <a:r>
              <a:rPr lang="en-US" dirty="0" smtClean="0"/>
              <a:t>DNS: LAL </a:t>
            </a:r>
            <a:r>
              <a:rPr lang="en-US" dirty="0" err="1" smtClean="0"/>
              <a:t>Orsay</a:t>
            </a:r>
            <a:r>
              <a:rPr lang="en-US" dirty="0" smtClean="0"/>
              <a:t> becoming owner of hepix.org</a:t>
            </a:r>
          </a:p>
          <a:p>
            <a:pPr lvl="1"/>
            <a:r>
              <a:rPr lang="en-US" dirty="0" smtClean="0"/>
              <a:t>Thanks to Michel </a:t>
            </a:r>
            <a:r>
              <a:rPr lang="en-US" dirty="0" err="1" smtClean="0"/>
              <a:t>Jouvin</a:t>
            </a:r>
            <a:r>
              <a:rPr lang="en-US" dirty="0" smtClean="0"/>
              <a:t> and colleagues</a:t>
            </a:r>
          </a:p>
          <a:p>
            <a:r>
              <a:rPr lang="en-US" dirty="0" smtClean="0"/>
              <a:t>Mailing lists to be moved to DESY as well</a:t>
            </a:r>
          </a:p>
          <a:p>
            <a:r>
              <a:rPr lang="en-US" dirty="0" smtClean="0"/>
              <a:t>Wikis to be considered in due time</a:t>
            </a:r>
          </a:p>
        </p:txBody>
      </p:sp>
    </p:spTree>
    <p:extLst>
      <p:ext uri="{BB962C8B-B14F-4D97-AF65-F5344CB8AC3E}">
        <p14:creationId xmlns:p14="http://schemas.microsoft.com/office/powerpoint/2010/main" val="58228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Fall 2015: Brookhaven National Lab, Upton (NY), USA</a:t>
            </a:r>
          </a:p>
          <a:p>
            <a:pPr lvl="1"/>
            <a:r>
              <a:rPr lang="en-US" dirty="0" smtClean="0"/>
              <a:t>12 – 16 October 2015</a:t>
            </a:r>
          </a:p>
          <a:p>
            <a:pPr lvl="1"/>
            <a:r>
              <a:rPr lang="en-US" dirty="0" smtClean="0"/>
              <a:t>Same tracks as this time</a:t>
            </a:r>
          </a:p>
          <a:p>
            <a:pPr lvl="1"/>
            <a:r>
              <a:rPr lang="en-US" dirty="0" smtClean="0"/>
              <a:t>Grids, clouds, </a:t>
            </a:r>
            <a:r>
              <a:rPr lang="en-US" dirty="0" err="1" smtClean="0"/>
              <a:t>virtualisation</a:t>
            </a:r>
            <a:r>
              <a:rPr lang="en-US" dirty="0" smtClean="0"/>
              <a:t> track to be held jointly with WLCG Grid Deployment Board</a:t>
            </a:r>
          </a:p>
          <a:p>
            <a:pPr lvl="1"/>
            <a:r>
              <a:rPr lang="en-US" dirty="0" smtClean="0"/>
              <a:t>First public announcement in May</a:t>
            </a:r>
          </a:p>
          <a:p>
            <a:r>
              <a:rPr lang="en-US" dirty="0" smtClean="0"/>
              <a:t>Spring 2016: DESY </a:t>
            </a:r>
            <a:r>
              <a:rPr lang="en-US" dirty="0" err="1" smtClean="0"/>
              <a:t>Zeuthen</a:t>
            </a:r>
            <a:r>
              <a:rPr lang="en-US" dirty="0" smtClean="0"/>
              <a:t>, DE</a:t>
            </a:r>
          </a:p>
          <a:p>
            <a:pPr lvl="1"/>
            <a:r>
              <a:rPr lang="en-US" dirty="0" smtClean="0"/>
              <a:t>18 – 22 April 2016</a:t>
            </a:r>
          </a:p>
          <a:p>
            <a:r>
              <a:rPr lang="en-US" dirty="0" smtClean="0"/>
              <a:t>Proposals received for subsequent meetings</a:t>
            </a:r>
          </a:p>
          <a:p>
            <a:r>
              <a:rPr lang="en-US" dirty="0" smtClean="0"/>
              <a:t>May need to swap European/N-American meeting every now and then</a:t>
            </a:r>
          </a:p>
          <a:p>
            <a:pPr marL="0" indent="0">
              <a:buNone/>
            </a:pPr>
            <a:r>
              <a:rPr lang="en-US" dirty="0" smtClean="0"/>
              <a:t>Expressions of interest and proposals are always welcome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99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… to all participants</a:t>
            </a:r>
          </a:p>
          <a:p>
            <a:endParaRPr lang="en-GB" dirty="0" smtClean="0"/>
          </a:p>
          <a:p>
            <a:r>
              <a:rPr lang="en-GB" dirty="0" smtClean="0"/>
              <a:t>… to all speakers</a:t>
            </a:r>
          </a:p>
          <a:p>
            <a:pPr lvl="1"/>
            <a:r>
              <a:rPr lang="en-GB" dirty="0" smtClean="0"/>
              <a:t>… for their contribution and for having accepted constraints</a:t>
            </a:r>
          </a:p>
          <a:p>
            <a:endParaRPr lang="en-GB" dirty="0" smtClean="0"/>
          </a:p>
          <a:p>
            <a:r>
              <a:rPr lang="en-GB" dirty="0" smtClean="0"/>
              <a:t>… to the track convenors and chairs</a:t>
            </a:r>
          </a:p>
          <a:p>
            <a:pPr lvl="1"/>
            <a:r>
              <a:rPr lang="en-GB" dirty="0" smtClean="0"/>
              <a:t>… for having solicited contributions, and having kept things well within schedule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92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thanks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598613"/>
            <a:ext cx="5499720" cy="5106987"/>
          </a:xfrm>
        </p:spPr>
        <p:txBody>
          <a:bodyPr/>
          <a:lstStyle/>
          <a:p>
            <a:r>
              <a:rPr lang="en-US" dirty="0" err="1" smtClean="0"/>
              <a:t>Viglen</a:t>
            </a:r>
            <a:r>
              <a:rPr lang="en-US" dirty="0" smtClean="0"/>
              <a:t> and Boston</a:t>
            </a:r>
          </a:p>
          <a:p>
            <a:r>
              <a:rPr lang="en-US" dirty="0" smtClean="0"/>
              <a:t>Western Digital</a:t>
            </a:r>
          </a:p>
          <a:p>
            <a:r>
              <a:rPr lang="en-US" dirty="0" err="1" smtClean="0"/>
              <a:t>DataDirect</a:t>
            </a:r>
            <a:r>
              <a:rPr lang="en-US" dirty="0" smtClean="0"/>
              <a:t> Networks</a:t>
            </a:r>
          </a:p>
          <a:p>
            <a:r>
              <a:rPr lang="en-US" dirty="0" smtClean="0"/>
              <a:t>Amazon Web Services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dirty="0" smtClean="0"/>
              <a:t>Without their support and their participation, many things would not have been possible</a:t>
            </a:r>
          </a:p>
        </p:txBody>
      </p:sp>
      <p:pic>
        <p:nvPicPr>
          <p:cNvPr id="1026" name="Picture 2" descr="Picture pre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8131" y="1207148"/>
            <a:ext cx="2524394" cy="49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pre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626" y="1767218"/>
            <a:ext cx="2638822" cy="45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icture pre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7550" y="2420888"/>
            <a:ext cx="2494974" cy="145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icture preview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8243888"/>
            <a:ext cx="274320" cy="16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icture preview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1133" y="4066508"/>
            <a:ext cx="2292765" cy="137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icture previe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650" y="5674556"/>
            <a:ext cx="2141146" cy="85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45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thanks (cont’d)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98613"/>
            <a:ext cx="3888432" cy="5106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Local </a:t>
            </a:r>
            <a:r>
              <a:rPr lang="en-US" dirty="0" err="1" smtClean="0"/>
              <a:t>organising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committee:</a:t>
            </a:r>
          </a:p>
          <a:p>
            <a:r>
              <a:rPr lang="en-GB" dirty="0" smtClean="0"/>
              <a:t>Peter </a:t>
            </a:r>
            <a:r>
              <a:rPr lang="en-GB" dirty="0" err="1" smtClean="0"/>
              <a:t>Gronbech</a:t>
            </a:r>
            <a:endParaRPr lang="en-GB" dirty="0" smtClean="0"/>
          </a:p>
          <a:p>
            <a:r>
              <a:rPr lang="en-GB" dirty="0" smtClean="0"/>
              <a:t>Sue Geddes</a:t>
            </a:r>
          </a:p>
          <a:p>
            <a:r>
              <a:rPr lang="en-GB" dirty="0" smtClean="0"/>
              <a:t>Ewan </a:t>
            </a:r>
            <a:r>
              <a:rPr lang="en-GB" dirty="0" err="1" smtClean="0"/>
              <a:t>MacMahon</a:t>
            </a:r>
            <a:endParaRPr lang="en-GB" dirty="0"/>
          </a:p>
          <a:p>
            <a:r>
              <a:rPr lang="en-GB" dirty="0"/>
              <a:t>Sean Brisbane</a:t>
            </a:r>
          </a:p>
          <a:p>
            <a:r>
              <a:rPr lang="en-GB" dirty="0" err="1"/>
              <a:t>Kashif</a:t>
            </a:r>
            <a:r>
              <a:rPr lang="en-GB" dirty="0"/>
              <a:t> </a:t>
            </a:r>
            <a:r>
              <a:rPr lang="en-GB" dirty="0" smtClean="0"/>
              <a:t>Mohammad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949" y="1598613"/>
            <a:ext cx="4037012" cy="5106987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it-IT" sz="2800" dirty="0" smtClean="0"/>
              <a:t>Local organisers</a:t>
            </a:r>
            <a:br>
              <a:rPr lang="it-IT" sz="2800" dirty="0" smtClean="0"/>
            </a:br>
            <a:r>
              <a:rPr lang="it-IT" sz="2800" dirty="0" smtClean="0"/>
              <a:t>(cont’d):</a:t>
            </a:r>
          </a:p>
          <a:p>
            <a:r>
              <a:rPr lang="en-GB" dirty="0" smtClean="0"/>
              <a:t>Greg </a:t>
            </a:r>
            <a:r>
              <a:rPr lang="en-GB" dirty="0" err="1"/>
              <a:t>Agacinski</a:t>
            </a:r>
            <a:endParaRPr lang="en-GB" dirty="0"/>
          </a:p>
          <a:p>
            <a:r>
              <a:rPr lang="en-GB" dirty="0" err="1"/>
              <a:t>Stig</a:t>
            </a:r>
            <a:r>
              <a:rPr lang="en-GB" dirty="0"/>
              <a:t> </a:t>
            </a:r>
            <a:r>
              <a:rPr lang="en-GB" dirty="0" err="1"/>
              <a:t>Topp</a:t>
            </a:r>
            <a:r>
              <a:rPr lang="en-GB" dirty="0"/>
              <a:t>-Jorgensen</a:t>
            </a:r>
          </a:p>
          <a:p>
            <a:r>
              <a:rPr lang="en-GB" dirty="0"/>
              <a:t>Duncan Vivian</a:t>
            </a:r>
          </a:p>
          <a:p>
            <a:r>
              <a:rPr lang="en-GB" dirty="0"/>
              <a:t>Stephen Lee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41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Words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226425" cy="4253498"/>
          </a:xfrm>
        </p:spPr>
        <p:txBody>
          <a:bodyPr/>
          <a:lstStyle/>
          <a:p>
            <a:pPr marL="623888" indent="-623888"/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Have a good trip back…</a:t>
            </a:r>
          </a:p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… and …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18368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130"/>
            <a:ext cx="9144000" cy="507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4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Attendees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134 registered participants</a:t>
            </a:r>
          </a:p>
          <a:p>
            <a:pPr lvl="1"/>
            <a:r>
              <a:rPr lang="en-US" dirty="0" smtClean="0"/>
              <a:t>Probably the record – can somebody confirm?</a:t>
            </a:r>
          </a:p>
          <a:p>
            <a:pPr lvl="1"/>
            <a:r>
              <a:rPr lang="en-US" dirty="0" smtClean="0"/>
              <a:t>Including many first-timers!</a:t>
            </a:r>
          </a:p>
          <a:p>
            <a:pPr lvl="1"/>
            <a:r>
              <a:rPr lang="en-US" dirty="0" smtClean="0"/>
              <a:t>101 from Europe (including 36 from UK), 10 from North America, 6 from Asia, 19 from companies</a:t>
            </a:r>
          </a:p>
          <a:p>
            <a:r>
              <a:rPr lang="en-US" dirty="0" smtClean="0"/>
              <a:t>45 different affiliations</a:t>
            </a:r>
          </a:p>
          <a:p>
            <a:pPr lvl="1"/>
            <a:r>
              <a:rPr lang="en-US" dirty="0" smtClean="0"/>
              <a:t>30 from Europe (including 8 from UK), </a:t>
            </a:r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/>
              <a:t>from North America, 2</a:t>
            </a:r>
            <a:r>
              <a:rPr lang="en-US" dirty="0" smtClean="0"/>
              <a:t> from Asia, 8 companies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EPiX 2015, UK, Oxfo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2587"/>
            <a:ext cx="9112045" cy="644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62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83 contributions</a:t>
            </a:r>
          </a:p>
          <a:p>
            <a:pPr lvl="1"/>
            <a:r>
              <a:rPr lang="en-US" dirty="0" smtClean="0"/>
              <a:t>Scheduled total duration: 30 hours 25 minutes</a:t>
            </a:r>
          </a:p>
          <a:p>
            <a:pPr lvl="1"/>
            <a:r>
              <a:rPr lang="en-US" dirty="0" smtClean="0"/>
              <a:t>Rich, very interesting, heavy program</a:t>
            </a:r>
          </a:p>
          <a:p>
            <a:pPr lvl="1"/>
            <a:r>
              <a:rPr lang="en-US" dirty="0" smtClean="0"/>
              <a:t>Had to cut down all standard slots to 25 minutes, site reports to 15 minutes, still needed speakers finishing early in order to fit everything in</a:t>
            </a:r>
          </a:p>
          <a:p>
            <a:pPr lvl="2"/>
            <a:r>
              <a:rPr lang="en-US" dirty="0" smtClean="0"/>
              <a:t>Speakers played this very well, excellent time-keeping – thanks to speakers and session chairs</a:t>
            </a:r>
          </a:p>
          <a:p>
            <a:pPr lvl="1"/>
            <a:r>
              <a:rPr lang="en-US" dirty="0" smtClean="0"/>
              <a:t>High quality of presentations</a:t>
            </a:r>
          </a:p>
          <a:p>
            <a:r>
              <a:rPr lang="en-US" dirty="0" smtClean="0"/>
              <a:t>IPv6 tutorial</a:t>
            </a:r>
          </a:p>
          <a:p>
            <a:r>
              <a:rPr lang="en-US" dirty="0" err="1" smtClean="0"/>
              <a:t>BoF</a:t>
            </a:r>
            <a:r>
              <a:rPr lang="en-US" dirty="0" smtClean="0"/>
              <a:t> session: Ask the CEPH experts</a:t>
            </a:r>
          </a:p>
        </p:txBody>
      </p:sp>
    </p:spTree>
    <p:extLst>
      <p:ext uri="{BB962C8B-B14F-4D97-AF65-F5344CB8AC3E}">
        <p14:creationId xmlns:p14="http://schemas.microsoft.com/office/powerpoint/2010/main" val="1305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Security and networking: 9 total</a:t>
            </a:r>
            <a:endParaRPr lang="en-US" dirty="0"/>
          </a:p>
          <a:p>
            <a:pPr lvl="1"/>
            <a:r>
              <a:rPr lang="en-GB" b="1" i="1" dirty="0"/>
              <a:t>Threats continue to </a:t>
            </a:r>
            <a:r>
              <a:rPr lang="en-GB" b="1" i="1" dirty="0" smtClean="0"/>
              <a:t>evolve</a:t>
            </a:r>
          </a:p>
          <a:p>
            <a:pPr lvl="1"/>
            <a:r>
              <a:rPr lang="en-GB" b="1" i="1" dirty="0" smtClean="0"/>
              <a:t>Preventing security</a:t>
            </a:r>
            <a:r>
              <a:rPr lang="en-GB" b="1" i="1" baseline="0" dirty="0" smtClean="0"/>
              <a:t> i</a:t>
            </a:r>
            <a:r>
              <a:rPr lang="en-GB" b="1" i="1" dirty="0" smtClean="0"/>
              <a:t>ncidents more </a:t>
            </a:r>
            <a:r>
              <a:rPr lang="en-GB" b="1" i="1" dirty="0"/>
              <a:t>important than </a:t>
            </a:r>
            <a:r>
              <a:rPr lang="en-GB" b="1" i="1" dirty="0" smtClean="0"/>
              <a:t>ever</a:t>
            </a:r>
          </a:p>
          <a:p>
            <a:pPr lvl="1"/>
            <a:r>
              <a:rPr lang="en-GB" b="1" i="1" dirty="0" smtClean="0"/>
              <a:t>Appropriate </a:t>
            </a:r>
            <a:r>
              <a:rPr lang="en-GB" b="1" i="1" dirty="0"/>
              <a:t>monitoring </a:t>
            </a:r>
            <a:r>
              <a:rPr lang="en-GB" b="1" i="1" dirty="0" smtClean="0"/>
              <a:t>and traceability </a:t>
            </a:r>
            <a:r>
              <a:rPr lang="en-GB" b="1" i="1" dirty="0"/>
              <a:t>vital for handling </a:t>
            </a:r>
            <a:r>
              <a:rPr lang="en-GB" b="1" i="1" dirty="0" smtClean="0"/>
              <a:t>incidents</a:t>
            </a:r>
            <a:endParaRPr lang="en-GB" b="1" i="1" dirty="0"/>
          </a:p>
          <a:p>
            <a:pPr lvl="1"/>
            <a:r>
              <a:rPr lang="en-GB" b="1" i="1" dirty="0" smtClean="0"/>
              <a:t>TCP performance </a:t>
            </a:r>
            <a:r>
              <a:rPr lang="en-GB" b="1" i="1" dirty="0"/>
              <a:t>on </a:t>
            </a:r>
            <a:r>
              <a:rPr lang="en-GB" b="1" i="1" dirty="0" smtClean="0"/>
              <a:t>high-speed wide-area links</a:t>
            </a:r>
          </a:p>
          <a:p>
            <a:pPr lvl="1"/>
            <a:r>
              <a:rPr lang="en-GB" b="1" i="1" dirty="0" smtClean="0"/>
              <a:t>Lots </a:t>
            </a:r>
            <a:r>
              <a:rPr lang="en-GB" b="1" i="1" dirty="0"/>
              <a:t>of activity moving towards production </a:t>
            </a:r>
            <a:r>
              <a:rPr lang="en-GB" b="1" i="1" dirty="0" smtClean="0"/>
              <a:t>dual-stack</a:t>
            </a:r>
            <a:r>
              <a:rPr lang="en-GB" b="1" i="1" baseline="0" dirty="0" smtClean="0"/>
              <a:t> </a:t>
            </a:r>
            <a:r>
              <a:rPr lang="en-GB" b="1" i="1" dirty="0" smtClean="0"/>
              <a:t>(IPv6/IPv4</a:t>
            </a:r>
            <a:r>
              <a:rPr lang="en-GB" b="1" i="1" dirty="0"/>
              <a:t>) storage services for </a:t>
            </a:r>
            <a:r>
              <a:rPr lang="en-GB" b="1" i="1" dirty="0" smtClean="0"/>
              <a:t>WLCG</a:t>
            </a:r>
          </a:p>
          <a:p>
            <a:pPr lvl="1"/>
            <a:r>
              <a:rPr lang="en-GB" b="1" i="1" dirty="0" smtClean="0"/>
              <a:t>IPv6 Tutorial </a:t>
            </a:r>
            <a:r>
              <a:rPr lang="en-GB" b="1" i="1" dirty="0"/>
              <a:t>popular (~45 people</a:t>
            </a:r>
            <a:r>
              <a:rPr lang="en-GB" b="1" i="1" dirty="0" smtClean="0"/>
              <a:t>)</a:t>
            </a:r>
          </a:p>
          <a:p>
            <a:r>
              <a:rPr lang="en-US" dirty="0" smtClean="0"/>
              <a:t>Storage and file systems: 8 total</a:t>
            </a:r>
          </a:p>
          <a:p>
            <a:pPr lvl="1"/>
            <a:r>
              <a:rPr lang="en-GB" b="1" i="1" dirty="0" smtClean="0"/>
              <a:t>CEPH as an interesting building block of many newer services; CEPH FS</a:t>
            </a:r>
          </a:p>
          <a:p>
            <a:pPr lvl="1"/>
            <a:r>
              <a:rPr lang="en-GB" b="1" i="1" dirty="0" smtClean="0"/>
              <a:t>CEPH </a:t>
            </a:r>
            <a:r>
              <a:rPr lang="en-GB" b="1" i="1" dirty="0" err="1" smtClean="0"/>
              <a:t>BoF</a:t>
            </a:r>
            <a:r>
              <a:rPr lang="en-GB" b="1" i="1" dirty="0" smtClean="0"/>
              <a:t> session with experts much appreciated</a:t>
            </a:r>
          </a:p>
          <a:p>
            <a:pPr lvl="1"/>
            <a:r>
              <a:rPr lang="en-GB" b="1" i="1" dirty="0" smtClean="0"/>
              <a:t>Data taking for photon science</a:t>
            </a:r>
          </a:p>
          <a:p>
            <a:pPr lvl="1"/>
            <a:r>
              <a:rPr lang="en-GB" b="1" i="1" dirty="0" smtClean="0"/>
              <a:t>Care of long term storage by intensive monitoring tape environment</a:t>
            </a:r>
          </a:p>
          <a:p>
            <a:pPr lvl="1"/>
            <a:r>
              <a:rPr lang="en-GB" b="1" i="1" dirty="0" smtClean="0"/>
              <a:t>Things are not simplifying, storage remains a hot topic for all in IT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352918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Grids/clouds: 8 total</a:t>
            </a:r>
          </a:p>
          <a:p>
            <a:pPr lvl="1"/>
            <a:r>
              <a:rPr lang="en-US" i="1" dirty="0" smtClean="0"/>
              <a:t>Clouds increasingly used for workloads</a:t>
            </a:r>
          </a:p>
          <a:p>
            <a:pPr lvl="1"/>
            <a:r>
              <a:rPr lang="en-US" i="1" dirty="0" smtClean="0"/>
              <a:t>Public clouds used in production</a:t>
            </a:r>
          </a:p>
          <a:p>
            <a:pPr lvl="1"/>
            <a:r>
              <a:rPr lang="en-US" i="1" dirty="0" smtClean="0"/>
              <a:t>Containers: </a:t>
            </a:r>
            <a:r>
              <a:rPr lang="en-US" i="1" dirty="0" err="1" smtClean="0"/>
              <a:t>Docker</a:t>
            </a:r>
            <a:endParaRPr lang="en-US" i="1" dirty="0" smtClean="0"/>
          </a:p>
          <a:p>
            <a:pPr lvl="1"/>
            <a:r>
              <a:rPr lang="en-US" i="1" dirty="0"/>
              <a:t>L</a:t>
            </a:r>
            <a:r>
              <a:rPr lang="en-US" i="1" dirty="0" smtClean="0"/>
              <a:t>ooking beyond </a:t>
            </a:r>
            <a:r>
              <a:rPr lang="en-US" i="1" dirty="0" err="1" smtClean="0"/>
              <a:t>PaaS</a:t>
            </a:r>
            <a:endParaRPr lang="en-US" dirty="0" smtClean="0"/>
          </a:p>
          <a:p>
            <a:r>
              <a:rPr lang="en-US" dirty="0" smtClean="0"/>
              <a:t>Computing: 17 total, 9 on batch systems</a:t>
            </a:r>
          </a:p>
          <a:p>
            <a:pPr lvl="1"/>
            <a:r>
              <a:rPr lang="en-US" i="1" dirty="0" smtClean="0"/>
              <a:t>CPU benchmarking – new </a:t>
            </a:r>
            <a:r>
              <a:rPr lang="en-US" i="1" dirty="0" err="1" smtClean="0"/>
              <a:t>SPECcpu</a:t>
            </a:r>
            <a:r>
              <a:rPr lang="en-US" i="1" dirty="0" smtClean="0"/>
              <a:t>, fast benchmark</a:t>
            </a:r>
          </a:p>
          <a:p>
            <a:pPr lvl="1"/>
            <a:r>
              <a:rPr lang="en-US" i="1" dirty="0" smtClean="0"/>
              <a:t>Alternative CPU architectures: </a:t>
            </a:r>
            <a:r>
              <a:rPr lang="en-US" i="1" dirty="0" err="1" smtClean="0"/>
              <a:t>SoC</a:t>
            </a:r>
            <a:r>
              <a:rPr lang="en-US" i="1" dirty="0" smtClean="0"/>
              <a:t> (ARM, Atom), </a:t>
            </a:r>
            <a:r>
              <a:rPr lang="en-US" i="1" dirty="0" err="1" smtClean="0"/>
              <a:t>OpenPower</a:t>
            </a:r>
            <a:endParaRPr lang="en-US" i="1" dirty="0" smtClean="0"/>
          </a:p>
          <a:p>
            <a:pPr lvl="1"/>
            <a:r>
              <a:rPr lang="en-US" i="1" dirty="0" smtClean="0"/>
              <a:t>Tendency away from PBS</a:t>
            </a:r>
            <a:r>
              <a:rPr lang="en-US" i="1" baseline="0" dirty="0" smtClean="0"/>
              <a:t> family, OSS very popular (in particular Condor)</a:t>
            </a:r>
          </a:p>
          <a:p>
            <a:pPr lvl="1"/>
            <a:r>
              <a:rPr lang="en-US" i="1" dirty="0" smtClean="0"/>
              <a:t>UGE okay, other GE variants disappearing</a:t>
            </a:r>
          </a:p>
          <a:p>
            <a:r>
              <a:rPr lang="en-US" dirty="0" smtClean="0"/>
              <a:t>IT facilities and business continuity: 2 total</a:t>
            </a:r>
          </a:p>
          <a:p>
            <a:pPr lvl="1"/>
            <a:r>
              <a:rPr lang="en-US" i="1" dirty="0" smtClean="0"/>
              <a:t>Murphy’s law confirmed</a:t>
            </a:r>
          </a:p>
          <a:p>
            <a:pPr lvl="1"/>
            <a:r>
              <a:rPr lang="en-US" i="1" dirty="0"/>
              <a:t>H</a:t>
            </a:r>
            <a:r>
              <a:rPr lang="en-US" i="1" dirty="0" smtClean="0"/>
              <a:t>ow to protect tapes</a:t>
            </a:r>
          </a:p>
        </p:txBody>
      </p:sp>
    </p:spTree>
    <p:extLst>
      <p:ext uri="{BB962C8B-B14F-4D97-AF65-F5344CB8AC3E}">
        <p14:creationId xmlns:p14="http://schemas.microsoft.com/office/powerpoint/2010/main" val="58635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Basic IT services: </a:t>
            </a:r>
            <a:r>
              <a:rPr lang="en-US" dirty="0"/>
              <a:t>7</a:t>
            </a:r>
            <a:r>
              <a:rPr lang="en-US" dirty="0" smtClean="0"/>
              <a:t> total</a:t>
            </a:r>
          </a:p>
          <a:p>
            <a:pPr lvl="1"/>
            <a:r>
              <a:rPr lang="en-US" b="1" i="1" dirty="0" err="1" smtClean="0"/>
              <a:t>ElasticSearch</a:t>
            </a:r>
            <a:r>
              <a:rPr lang="en-US" b="1" i="1" dirty="0" smtClean="0"/>
              <a:t>, </a:t>
            </a:r>
            <a:r>
              <a:rPr lang="en-US" b="1" i="1" dirty="0" err="1" smtClean="0"/>
              <a:t>Logstash</a:t>
            </a:r>
            <a:r>
              <a:rPr lang="en-US" b="1" i="1" dirty="0" smtClean="0"/>
              <a:t>, </a:t>
            </a:r>
            <a:r>
              <a:rPr lang="en-US" b="1" i="1" dirty="0" err="1" smtClean="0"/>
              <a:t>Kibana</a:t>
            </a:r>
            <a:r>
              <a:rPr lang="en-US" b="1" i="1" dirty="0" smtClean="0"/>
              <a:t>; integrating audio and visual tools</a:t>
            </a:r>
          </a:p>
          <a:p>
            <a:pPr lvl="1"/>
            <a:r>
              <a:rPr lang="en-US" b="1" i="1" dirty="0" smtClean="0"/>
              <a:t>Puppet, </a:t>
            </a:r>
            <a:r>
              <a:rPr lang="en-US" b="1" i="1" dirty="0" err="1" smtClean="0"/>
              <a:t>Mcollective</a:t>
            </a:r>
            <a:r>
              <a:rPr lang="en-US" b="1" i="1" dirty="0" smtClean="0"/>
              <a:t> maturing </a:t>
            </a:r>
            <a:r>
              <a:rPr lang="en-GB" i="1" dirty="0" smtClean="0"/>
              <a:t>(scalability, automation, </a:t>
            </a:r>
            <a:r>
              <a:rPr lang="en-GB" i="1" dirty="0" err="1" smtClean="0"/>
              <a:t>etc</a:t>
            </a:r>
            <a:r>
              <a:rPr lang="en-GB" i="1" dirty="0" smtClean="0"/>
              <a:t>), linked with continuous integration (Jenkins)</a:t>
            </a:r>
          </a:p>
          <a:p>
            <a:pPr lvl="1"/>
            <a:r>
              <a:rPr lang="en-GB" i="1" dirty="0" err="1" smtClean="0"/>
              <a:t>Quattor</a:t>
            </a:r>
            <a:r>
              <a:rPr lang="en-GB" i="1" dirty="0" smtClean="0"/>
              <a:t> alive and doing well</a:t>
            </a:r>
          </a:p>
          <a:p>
            <a:pPr lvl="1"/>
            <a:r>
              <a:rPr lang="en-GB" i="1" dirty="0" smtClean="0"/>
              <a:t>VoIP on the rise everywhere,</a:t>
            </a:r>
            <a:r>
              <a:rPr lang="en-GB" i="1" baseline="0" dirty="0" smtClean="0"/>
              <a:t> unified communication (Lync)</a:t>
            </a:r>
            <a:r>
              <a:rPr lang="en-GB" i="1" dirty="0" smtClean="0"/>
              <a:t> </a:t>
            </a:r>
            <a:endParaRPr lang="en-US" b="1" i="1" dirty="0" smtClean="0"/>
          </a:p>
          <a:p>
            <a:r>
              <a:rPr lang="en-US" dirty="0" smtClean="0"/>
              <a:t>End-user IT services and operating systems: 10 total</a:t>
            </a:r>
          </a:p>
          <a:p>
            <a:pPr lvl="1"/>
            <a:r>
              <a:rPr lang="en-US" b="1" i="1" dirty="0" smtClean="0"/>
              <a:t>Scientific Linux and</a:t>
            </a:r>
            <a:r>
              <a:rPr lang="en-US" b="1" i="1" baseline="0" dirty="0" smtClean="0"/>
              <a:t> CentOS status</a:t>
            </a:r>
          </a:p>
          <a:p>
            <a:pPr lvl="1"/>
            <a:r>
              <a:rPr lang="en-GB" i="1" dirty="0" smtClean="0"/>
              <a:t>HEP Software Foundation</a:t>
            </a:r>
          </a:p>
          <a:p>
            <a:pPr lvl="1"/>
            <a:r>
              <a:rPr lang="en-GB" i="1" dirty="0" err="1" smtClean="0"/>
              <a:t>SciDB</a:t>
            </a:r>
            <a:r>
              <a:rPr lang="en-GB" i="1" dirty="0" smtClean="0"/>
              <a:t> and farm usage efficiency tips</a:t>
            </a:r>
          </a:p>
          <a:p>
            <a:pPr lvl="1"/>
            <a:r>
              <a:rPr lang="en-GB" i="1" dirty="0" smtClean="0"/>
              <a:t>social and interactive - conferencing services, search and social for the web, </a:t>
            </a:r>
            <a:r>
              <a:rPr lang="en-GB" i="1" dirty="0" err="1" smtClean="0"/>
              <a:t>Zimbra</a:t>
            </a:r>
            <a:r>
              <a:rPr lang="en-GB" i="1" dirty="0" smtClean="0"/>
              <a:t> email, software collaboration</a:t>
            </a:r>
          </a:p>
          <a:p>
            <a:pPr lvl="1"/>
            <a:r>
              <a:rPr lang="en-GB" i="1" dirty="0" smtClean="0"/>
              <a:t>volunteer computing </a:t>
            </a:r>
            <a:endParaRPr lang="en-US" b="1" i="1" dirty="0" smtClean="0"/>
          </a:p>
          <a:p>
            <a:pPr lvl="0"/>
            <a:r>
              <a:rPr lang="en-US" dirty="0" smtClean="0">
                <a:effectLst/>
              </a:rPr>
              <a:t>Site reports – 19 total</a:t>
            </a:r>
          </a:p>
          <a:p>
            <a:pPr lvl="1"/>
            <a:r>
              <a:rPr lang="en-US" i="1" dirty="0" smtClean="0">
                <a:effectLst/>
              </a:rPr>
              <a:t>OpenStack; GPFS; Graphite/</a:t>
            </a:r>
            <a:r>
              <a:rPr lang="en-US" i="1" dirty="0" err="1" smtClean="0">
                <a:effectLst/>
              </a:rPr>
              <a:t>Grafana</a:t>
            </a:r>
            <a:r>
              <a:rPr lang="en-US" i="1" dirty="0" smtClean="0">
                <a:effectLst/>
              </a:rPr>
              <a:t>; </a:t>
            </a:r>
            <a:r>
              <a:rPr lang="en-US" i="1" dirty="0" err="1" smtClean="0">
                <a:effectLst/>
              </a:rPr>
              <a:t>Webdav</a:t>
            </a:r>
            <a:endParaRPr lang="en-US" i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4981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14666" y="1477279"/>
            <a:ext cx="4493838" cy="25277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44008" y="4158080"/>
            <a:ext cx="4464496" cy="25112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and a special session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3599" y="4141574"/>
            <a:ext cx="4493842" cy="2527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3603" y="1477279"/>
            <a:ext cx="4493838" cy="2527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2399" y="1577138"/>
            <a:ext cx="8796807" cy="494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 alarm…</a:t>
            </a:r>
          </a:p>
          <a:p>
            <a:r>
              <a:rPr lang="en-US" dirty="0" smtClean="0"/>
              <a:t>Coffee breaks</a:t>
            </a:r>
            <a:endParaRPr lang="en-GB" dirty="0" smtClean="0"/>
          </a:p>
          <a:p>
            <a:r>
              <a:rPr lang="en-US" dirty="0" smtClean="0"/>
              <a:t>Lunches</a:t>
            </a:r>
          </a:p>
          <a:p>
            <a:r>
              <a:rPr lang="en-US" dirty="0" smtClean="0"/>
              <a:t>Dinner, evening discussions</a:t>
            </a:r>
          </a:p>
          <a:p>
            <a:pPr lvl="1"/>
            <a:r>
              <a:rPr lang="en-US" dirty="0" smtClean="0"/>
              <a:t>Welcome reception</a:t>
            </a:r>
          </a:p>
          <a:p>
            <a:pPr lvl="1"/>
            <a:r>
              <a:rPr lang="en-US" dirty="0" smtClean="0"/>
              <a:t>Social event</a:t>
            </a:r>
          </a:p>
          <a:p>
            <a:endParaRPr lang="en-US" dirty="0"/>
          </a:p>
          <a:p>
            <a:pPr marL="360363" indent="0">
              <a:buNone/>
            </a:pPr>
            <a:r>
              <a:rPr lang="en-US" dirty="0" smtClean="0"/>
              <a:t>Countless hours of valuable discussion</a:t>
            </a:r>
          </a:p>
        </p:txBody>
      </p:sp>
    </p:spTree>
    <p:extLst>
      <p:ext uri="{BB962C8B-B14F-4D97-AF65-F5344CB8AC3E}">
        <p14:creationId xmlns:p14="http://schemas.microsoft.com/office/powerpoint/2010/main" val="16329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3">
      <a:dk1>
        <a:srgbClr val="010199"/>
      </a:dk1>
      <a:lt1>
        <a:srgbClr val="FFFFFF"/>
      </a:lt1>
      <a:dk2>
        <a:srgbClr val="000099"/>
      </a:dk2>
      <a:lt2>
        <a:srgbClr val="CCFFFF"/>
      </a:lt2>
      <a:accent1>
        <a:srgbClr val="00C600"/>
      </a:accent1>
      <a:accent2>
        <a:srgbClr val="01017D"/>
      </a:accent2>
      <a:accent3>
        <a:srgbClr val="AAAACA"/>
      </a:accent3>
      <a:accent4>
        <a:srgbClr val="DADADA"/>
      </a:accent4>
      <a:accent5>
        <a:srgbClr val="AADFAA"/>
      </a:accent5>
      <a:accent6>
        <a:srgbClr val="010171"/>
      </a:accent6>
      <a:hlink>
        <a:srgbClr val="FFE701"/>
      </a:hlink>
      <a:folHlink>
        <a:srgbClr val="3366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2012-08-28-GroupMeeting</Template>
  <TotalTime>2079</TotalTime>
  <Words>832</Words>
  <Application>Microsoft Office PowerPoint</Application>
  <PresentationFormat>On-screen Show (4:3)</PresentationFormat>
  <Paragraphs>136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Calibri</vt:lpstr>
      <vt:lpstr>Trebuchet MS</vt:lpstr>
      <vt:lpstr>Wingdings</vt:lpstr>
      <vt:lpstr>Fading Grid</vt:lpstr>
      <vt:lpstr>Custom Design</vt:lpstr>
      <vt:lpstr>1_Custom Design</vt:lpstr>
      <vt:lpstr>2_Custom Design</vt:lpstr>
      <vt:lpstr>3_Custom Design</vt:lpstr>
      <vt:lpstr>4_Custom Design</vt:lpstr>
      <vt:lpstr>5_Custom Design</vt:lpstr>
      <vt:lpstr>HEPiX Spring 2015 Oxford University, UK Workshop Wrap-Up</vt:lpstr>
      <vt:lpstr>Attendees</vt:lpstr>
      <vt:lpstr>PowerPoint Presentation</vt:lpstr>
      <vt:lpstr>Presentations</vt:lpstr>
      <vt:lpstr>Tracks and Trends… (1)</vt:lpstr>
      <vt:lpstr>Tracks and Trends… (2)</vt:lpstr>
      <vt:lpstr>Tracks and Trends… (3)</vt:lpstr>
      <vt:lpstr>… and a special session</vt:lpstr>
      <vt:lpstr>Breaks</vt:lpstr>
      <vt:lpstr>Board Meeting (1)</vt:lpstr>
      <vt:lpstr>Board Meeting (2)</vt:lpstr>
      <vt:lpstr>Next meetings</vt:lpstr>
      <vt:lpstr>Thanks</vt:lpstr>
      <vt:lpstr>Special thanks</vt:lpstr>
      <vt:lpstr>Special thanks (cont’d)</vt:lpstr>
      <vt:lpstr>Final Words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HEPiX Fall 2012 IHEP Beijing / PR China Workshop wrap-up</dc:title>
  <dc:creator>Helge Meinhard</dc:creator>
  <cp:lastModifiedBy>Helge Meinhard</cp:lastModifiedBy>
  <cp:revision>104</cp:revision>
  <dcterms:created xsi:type="dcterms:W3CDTF">2012-10-18T15:47:33Z</dcterms:created>
  <dcterms:modified xsi:type="dcterms:W3CDTF">2015-03-27T11:42:34Z</dcterms:modified>
</cp:coreProperties>
</file>