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310" r:id="rId4"/>
    <p:sldId id="265" r:id="rId5"/>
    <p:sldId id="266" r:id="rId6"/>
    <p:sldId id="303" r:id="rId7"/>
    <p:sldId id="314" r:id="rId8"/>
    <p:sldId id="312" r:id="rId9"/>
    <p:sldId id="292" r:id="rId10"/>
    <p:sldId id="291" r:id="rId11"/>
    <p:sldId id="296" r:id="rId12"/>
    <p:sldId id="297" r:id="rId13"/>
    <p:sldId id="300" r:id="rId14"/>
    <p:sldId id="287" r:id="rId15"/>
    <p:sldId id="294" r:id="rId16"/>
    <p:sldId id="285" r:id="rId17"/>
    <p:sldId id="304" r:id="rId18"/>
    <p:sldId id="286" r:id="rId19"/>
    <p:sldId id="305" r:id="rId20"/>
    <p:sldId id="315" r:id="rId21"/>
    <p:sldId id="313" r:id="rId22"/>
    <p:sldId id="288" r:id="rId23"/>
    <p:sldId id="301" r:id="rId24"/>
    <p:sldId id="308" r:id="rId25"/>
    <p:sldId id="290" r:id="rId26"/>
    <p:sldId id="276" r:id="rId27"/>
    <p:sldId id="316" r:id="rId28"/>
    <p:sldId id="311" r:id="rId29"/>
    <p:sldId id="306" r:id="rId30"/>
    <p:sldId id="30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033"/>
    <a:srgbClr val="D1A71E"/>
    <a:srgbClr val="FFCE26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87540" autoAdjust="0"/>
  </p:normalViewPr>
  <p:slideViewPr>
    <p:cSldViewPr snapToGrid="0" snapToObjects="1">
      <p:cViewPr varScale="1">
        <p:scale>
          <a:sx n="80" d="100"/>
          <a:sy n="80" d="100"/>
        </p:scale>
        <p:origin x="-18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6" d="100"/>
        <a:sy n="206" d="100"/>
      </p:scale>
      <p:origin x="0" y="104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lmiro:Desktop:Cloud%20sta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bdossant:Downloads:CVI%20Trend.xlsx" TargetMode="External"/><Relationship Id="rId3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Hipervisors</c:v>
                </c:pt>
              </c:strCache>
            </c:strRef>
          </c:tx>
          <c:dPt>
            <c:idx val="0"/>
            <c:bubble3D val="0"/>
            <c:spPr>
              <a:solidFill>
                <a:srgbClr val="218033"/>
              </a:solidFill>
            </c:spPr>
          </c:dPt>
          <c:dPt>
            <c:idx val="1"/>
            <c:bubble3D val="0"/>
            <c:spPr>
              <a:solidFill>
                <a:schemeClr val="tx1"/>
              </a:solidFill>
            </c:spPr>
          </c:dPt>
          <c:cat>
            <c:strRef>
              <c:f>Sheet1!$A$2:$A$3</c:f>
              <c:strCache>
                <c:ptCount val="2"/>
                <c:pt idx="0">
                  <c:v>Qemu/KVM</c:v>
                </c:pt>
                <c:pt idx="1">
                  <c:v>Hyper-V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3500.0</c:v>
                </c:pt>
                <c:pt idx="1">
                  <c:v>150.0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'General VM count'!$D$3</c:f>
              <c:strCache>
                <c:ptCount val="1"/>
                <c:pt idx="0">
                  <c:v>VMs created (cumulative)</c:v>
                </c:pt>
              </c:strCache>
            </c:strRef>
          </c:tx>
          <c:cat>
            <c:numRef>
              <c:f>'General VM count'!$B$4:$B$23</c:f>
              <c:numCache>
                <c:formatCode>mmm\-yy</c:formatCode>
                <c:ptCount val="20"/>
                <c:pt idx="0">
                  <c:v>41426.0</c:v>
                </c:pt>
                <c:pt idx="1">
                  <c:v>41456.0</c:v>
                </c:pt>
                <c:pt idx="2">
                  <c:v>41487.0</c:v>
                </c:pt>
                <c:pt idx="3">
                  <c:v>41518.0</c:v>
                </c:pt>
                <c:pt idx="4">
                  <c:v>41548.0</c:v>
                </c:pt>
                <c:pt idx="5">
                  <c:v>41579.0</c:v>
                </c:pt>
                <c:pt idx="6">
                  <c:v>41609.0</c:v>
                </c:pt>
                <c:pt idx="7">
                  <c:v>41640.0</c:v>
                </c:pt>
                <c:pt idx="8">
                  <c:v>41671.0</c:v>
                </c:pt>
                <c:pt idx="9">
                  <c:v>41699.0</c:v>
                </c:pt>
                <c:pt idx="10">
                  <c:v>41730.0</c:v>
                </c:pt>
                <c:pt idx="11">
                  <c:v>41760.0</c:v>
                </c:pt>
                <c:pt idx="12">
                  <c:v>41791.0</c:v>
                </c:pt>
                <c:pt idx="13">
                  <c:v>41821.0</c:v>
                </c:pt>
                <c:pt idx="14">
                  <c:v>41852.0</c:v>
                </c:pt>
                <c:pt idx="15">
                  <c:v>41883.0</c:v>
                </c:pt>
                <c:pt idx="16">
                  <c:v>41913.0</c:v>
                </c:pt>
                <c:pt idx="17">
                  <c:v>41944.0</c:v>
                </c:pt>
                <c:pt idx="18">
                  <c:v>41974.0</c:v>
                </c:pt>
                <c:pt idx="19">
                  <c:v>42005.0</c:v>
                </c:pt>
              </c:numCache>
            </c:numRef>
          </c:cat>
          <c:val>
            <c:numRef>
              <c:f>'General VM count'!$D$4:$D$23</c:f>
              <c:numCache>
                <c:formatCode>General</c:formatCode>
                <c:ptCount val="20"/>
                <c:pt idx="0">
                  <c:v>133.0</c:v>
                </c:pt>
                <c:pt idx="1">
                  <c:v>788.0</c:v>
                </c:pt>
                <c:pt idx="2">
                  <c:v>2836.0</c:v>
                </c:pt>
                <c:pt idx="3">
                  <c:v>7961.0</c:v>
                </c:pt>
                <c:pt idx="4">
                  <c:v>17782.0</c:v>
                </c:pt>
                <c:pt idx="5">
                  <c:v>33860.0</c:v>
                </c:pt>
                <c:pt idx="6">
                  <c:v>54246.0</c:v>
                </c:pt>
                <c:pt idx="7">
                  <c:v>76961.0</c:v>
                </c:pt>
                <c:pt idx="8">
                  <c:v>95331.0</c:v>
                </c:pt>
                <c:pt idx="9">
                  <c:v>115436.0</c:v>
                </c:pt>
                <c:pt idx="10">
                  <c:v>142960.0</c:v>
                </c:pt>
                <c:pt idx="11">
                  <c:v>228854.0</c:v>
                </c:pt>
                <c:pt idx="12">
                  <c:v>278185.0</c:v>
                </c:pt>
                <c:pt idx="13">
                  <c:v>339637.0</c:v>
                </c:pt>
                <c:pt idx="14">
                  <c:v>420983.0</c:v>
                </c:pt>
                <c:pt idx="15">
                  <c:v>543835.0</c:v>
                </c:pt>
                <c:pt idx="16">
                  <c:v>672284.0</c:v>
                </c:pt>
                <c:pt idx="17">
                  <c:v>771425.0</c:v>
                </c:pt>
                <c:pt idx="18">
                  <c:v>862639.0</c:v>
                </c:pt>
                <c:pt idx="19">
                  <c:v>990869.0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9692760"/>
        <c:axId val="-2119689736"/>
      </c:lineChart>
      <c:dateAx>
        <c:axId val="-211969276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-2119689736"/>
        <c:crosses val="autoZero"/>
        <c:auto val="1"/>
        <c:lblOffset val="100"/>
        <c:baseTimeUnit val="months"/>
        <c:majorUnit val="6.0"/>
        <c:majorTimeUnit val="months"/>
      </c:dateAx>
      <c:valAx>
        <c:axId val="-2119689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9692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'OS Summary NICE'!$A$2</c:f>
              <c:strCache>
                <c:ptCount val="1"/>
                <c:pt idx="0">
                  <c:v>Linux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cap="sq"/>
          </c:spPr>
          <c:cat>
            <c:numRef>
              <c:f>'OS Summary NICE'!$B$1:$BJ$1</c:f>
              <c:numCache>
                <c:formatCode>mmm\-yy</c:formatCode>
                <c:ptCount val="61"/>
                <c:pt idx="0">
                  <c:v>40238.0</c:v>
                </c:pt>
                <c:pt idx="1">
                  <c:v>40269.0</c:v>
                </c:pt>
                <c:pt idx="2">
                  <c:v>40299.0</c:v>
                </c:pt>
                <c:pt idx="3">
                  <c:v>40330.0</c:v>
                </c:pt>
                <c:pt idx="4">
                  <c:v>40360.0</c:v>
                </c:pt>
                <c:pt idx="5">
                  <c:v>40391.0</c:v>
                </c:pt>
                <c:pt idx="6">
                  <c:v>40422.0</c:v>
                </c:pt>
                <c:pt idx="7">
                  <c:v>40452.0</c:v>
                </c:pt>
                <c:pt idx="8">
                  <c:v>40483.0</c:v>
                </c:pt>
                <c:pt idx="9">
                  <c:v>40513.0</c:v>
                </c:pt>
                <c:pt idx="10">
                  <c:v>40544.0</c:v>
                </c:pt>
                <c:pt idx="11">
                  <c:v>40575.0</c:v>
                </c:pt>
                <c:pt idx="12">
                  <c:v>40603.0</c:v>
                </c:pt>
                <c:pt idx="13">
                  <c:v>40634.0</c:v>
                </c:pt>
                <c:pt idx="14">
                  <c:v>40664.0</c:v>
                </c:pt>
                <c:pt idx="15">
                  <c:v>40695.0</c:v>
                </c:pt>
                <c:pt idx="16">
                  <c:v>40725.0</c:v>
                </c:pt>
                <c:pt idx="17">
                  <c:v>40756.0</c:v>
                </c:pt>
                <c:pt idx="18">
                  <c:v>40787.0</c:v>
                </c:pt>
                <c:pt idx="19">
                  <c:v>40817.0</c:v>
                </c:pt>
                <c:pt idx="20">
                  <c:v>40848.0</c:v>
                </c:pt>
                <c:pt idx="21">
                  <c:v>40878.0</c:v>
                </c:pt>
                <c:pt idx="22">
                  <c:v>40909.0</c:v>
                </c:pt>
                <c:pt idx="23">
                  <c:v>40940.0</c:v>
                </c:pt>
                <c:pt idx="24">
                  <c:v>40969.0</c:v>
                </c:pt>
                <c:pt idx="25">
                  <c:v>41000.0</c:v>
                </c:pt>
                <c:pt idx="26">
                  <c:v>41030.0</c:v>
                </c:pt>
                <c:pt idx="27">
                  <c:v>41061.0</c:v>
                </c:pt>
                <c:pt idx="28">
                  <c:v>41091.0</c:v>
                </c:pt>
                <c:pt idx="29">
                  <c:v>41122.0</c:v>
                </c:pt>
                <c:pt idx="30">
                  <c:v>41153.0</c:v>
                </c:pt>
                <c:pt idx="31">
                  <c:v>41183.0</c:v>
                </c:pt>
                <c:pt idx="32">
                  <c:v>41214.0</c:v>
                </c:pt>
                <c:pt idx="33">
                  <c:v>41244.0</c:v>
                </c:pt>
                <c:pt idx="34">
                  <c:v>41275.0</c:v>
                </c:pt>
                <c:pt idx="35">
                  <c:v>41306.0</c:v>
                </c:pt>
                <c:pt idx="36">
                  <c:v>41334.0</c:v>
                </c:pt>
                <c:pt idx="37">
                  <c:v>41365.0</c:v>
                </c:pt>
                <c:pt idx="38">
                  <c:v>41395.0</c:v>
                </c:pt>
                <c:pt idx="39">
                  <c:v>41426.0</c:v>
                </c:pt>
                <c:pt idx="40">
                  <c:v>41456.0</c:v>
                </c:pt>
                <c:pt idx="41">
                  <c:v>41487.0</c:v>
                </c:pt>
                <c:pt idx="42">
                  <c:v>41518.0</c:v>
                </c:pt>
                <c:pt idx="43">
                  <c:v>41548.0</c:v>
                </c:pt>
                <c:pt idx="44">
                  <c:v>41579.0</c:v>
                </c:pt>
                <c:pt idx="45">
                  <c:v>41609.0</c:v>
                </c:pt>
                <c:pt idx="46">
                  <c:v>41640.0</c:v>
                </c:pt>
                <c:pt idx="47">
                  <c:v>41671.0</c:v>
                </c:pt>
                <c:pt idx="48">
                  <c:v>41699.0</c:v>
                </c:pt>
                <c:pt idx="49">
                  <c:v>41730.0</c:v>
                </c:pt>
                <c:pt idx="50">
                  <c:v>41760.0</c:v>
                </c:pt>
                <c:pt idx="51">
                  <c:v>41791.0</c:v>
                </c:pt>
                <c:pt idx="52">
                  <c:v>41821.0</c:v>
                </c:pt>
                <c:pt idx="53">
                  <c:v>41852.0</c:v>
                </c:pt>
                <c:pt idx="54">
                  <c:v>41883.0</c:v>
                </c:pt>
                <c:pt idx="55">
                  <c:v>41913.0</c:v>
                </c:pt>
                <c:pt idx="56">
                  <c:v>41944.0</c:v>
                </c:pt>
                <c:pt idx="57">
                  <c:v>41974.0</c:v>
                </c:pt>
                <c:pt idx="58">
                  <c:v>42005.0</c:v>
                </c:pt>
                <c:pt idx="59">
                  <c:v>42036.0</c:v>
                </c:pt>
                <c:pt idx="60">
                  <c:v>42064.0</c:v>
                </c:pt>
              </c:numCache>
            </c:numRef>
          </c:cat>
          <c:val>
            <c:numRef>
              <c:f>'OS Summary NICE'!$B$2:$BJ$2</c:f>
              <c:numCache>
                <c:formatCode>General</c:formatCode>
                <c:ptCount val="61"/>
                <c:pt idx="0">
                  <c:v>70.0</c:v>
                </c:pt>
                <c:pt idx="1">
                  <c:v>81.0</c:v>
                </c:pt>
                <c:pt idx="2">
                  <c:v>95.0</c:v>
                </c:pt>
                <c:pt idx="3">
                  <c:v>103.0</c:v>
                </c:pt>
                <c:pt idx="4">
                  <c:v>122.0</c:v>
                </c:pt>
                <c:pt idx="5">
                  <c:v>153.0</c:v>
                </c:pt>
                <c:pt idx="6">
                  <c:v>192.0</c:v>
                </c:pt>
                <c:pt idx="7">
                  <c:v>220.0</c:v>
                </c:pt>
                <c:pt idx="8">
                  <c:v>252.0</c:v>
                </c:pt>
                <c:pt idx="9">
                  <c:v>296.0</c:v>
                </c:pt>
                <c:pt idx="10">
                  <c:v>314.0</c:v>
                </c:pt>
                <c:pt idx="11">
                  <c:v>416.0</c:v>
                </c:pt>
                <c:pt idx="12">
                  <c:v>508.0</c:v>
                </c:pt>
                <c:pt idx="13">
                  <c:v>559.0</c:v>
                </c:pt>
                <c:pt idx="14">
                  <c:v>612.0</c:v>
                </c:pt>
                <c:pt idx="15">
                  <c:v>683.0</c:v>
                </c:pt>
                <c:pt idx="16">
                  <c:v>748.0</c:v>
                </c:pt>
                <c:pt idx="17">
                  <c:v>853.0</c:v>
                </c:pt>
                <c:pt idx="18">
                  <c:v>890.0</c:v>
                </c:pt>
                <c:pt idx="19">
                  <c:v>1103.0</c:v>
                </c:pt>
                <c:pt idx="20">
                  <c:v>1196.0</c:v>
                </c:pt>
                <c:pt idx="21">
                  <c:v>1300.0</c:v>
                </c:pt>
                <c:pt idx="22">
                  <c:v>1288.0</c:v>
                </c:pt>
                <c:pt idx="23">
                  <c:v>1330.0</c:v>
                </c:pt>
                <c:pt idx="24">
                  <c:v>1426.0</c:v>
                </c:pt>
                <c:pt idx="25">
                  <c:v>1646.0</c:v>
                </c:pt>
                <c:pt idx="26">
                  <c:v>1655.0</c:v>
                </c:pt>
                <c:pt idx="27">
                  <c:v>1706.0</c:v>
                </c:pt>
                <c:pt idx="28">
                  <c:v>1796.0</c:v>
                </c:pt>
                <c:pt idx="29">
                  <c:v>1894.0</c:v>
                </c:pt>
                <c:pt idx="30">
                  <c:v>1917.0</c:v>
                </c:pt>
                <c:pt idx="31">
                  <c:v>1952.0</c:v>
                </c:pt>
                <c:pt idx="32">
                  <c:v>2018.0</c:v>
                </c:pt>
                <c:pt idx="33">
                  <c:v>2073.0</c:v>
                </c:pt>
                <c:pt idx="34">
                  <c:v>2106.0</c:v>
                </c:pt>
                <c:pt idx="35">
                  <c:v>2195.0</c:v>
                </c:pt>
                <c:pt idx="36">
                  <c:v>2242.0</c:v>
                </c:pt>
                <c:pt idx="37">
                  <c:v>2230.0</c:v>
                </c:pt>
                <c:pt idx="38">
                  <c:v>2220.0</c:v>
                </c:pt>
                <c:pt idx="39">
                  <c:v>2223.0</c:v>
                </c:pt>
                <c:pt idx="40">
                  <c:v>2275.0</c:v>
                </c:pt>
                <c:pt idx="41">
                  <c:v>2094.0</c:v>
                </c:pt>
                <c:pt idx="42">
                  <c:v>2113.0</c:v>
                </c:pt>
                <c:pt idx="43">
                  <c:v>2028.0</c:v>
                </c:pt>
                <c:pt idx="44">
                  <c:v>1974.0</c:v>
                </c:pt>
                <c:pt idx="45">
                  <c:v>1924.0</c:v>
                </c:pt>
                <c:pt idx="46">
                  <c:v>1870.0</c:v>
                </c:pt>
                <c:pt idx="47">
                  <c:v>1816.0</c:v>
                </c:pt>
                <c:pt idx="48">
                  <c:v>1856.0</c:v>
                </c:pt>
                <c:pt idx="49">
                  <c:v>1815.0</c:v>
                </c:pt>
                <c:pt idx="50">
                  <c:v>1672.0</c:v>
                </c:pt>
                <c:pt idx="51">
                  <c:v>1621.0</c:v>
                </c:pt>
                <c:pt idx="52">
                  <c:v>1527.0</c:v>
                </c:pt>
                <c:pt idx="53">
                  <c:v>1520.0</c:v>
                </c:pt>
                <c:pt idx="54">
                  <c:v>1424.0</c:v>
                </c:pt>
                <c:pt idx="55">
                  <c:v>1367.0</c:v>
                </c:pt>
                <c:pt idx="56">
                  <c:v>1297.0</c:v>
                </c:pt>
                <c:pt idx="57">
                  <c:v>1186.0</c:v>
                </c:pt>
                <c:pt idx="58">
                  <c:v>1084.0</c:v>
                </c:pt>
                <c:pt idx="59">
                  <c:v>989.0</c:v>
                </c:pt>
                <c:pt idx="60">
                  <c:v>705.0</c:v>
                </c:pt>
              </c:numCache>
            </c:numRef>
          </c:val>
        </c:ser>
        <c:ser>
          <c:idx val="2"/>
          <c:order val="1"/>
          <c:tx>
            <c:strRef>
              <c:f>'OS Summary NICE'!$A$3</c:f>
              <c:strCache>
                <c:ptCount val="1"/>
                <c:pt idx="0">
                  <c:v>Windows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numRef>
              <c:f>'OS Summary NICE'!$B$1:$BJ$1</c:f>
              <c:numCache>
                <c:formatCode>mmm\-yy</c:formatCode>
                <c:ptCount val="61"/>
                <c:pt idx="0">
                  <c:v>40238.0</c:v>
                </c:pt>
                <c:pt idx="1">
                  <c:v>40269.0</c:v>
                </c:pt>
                <c:pt idx="2">
                  <c:v>40299.0</c:v>
                </c:pt>
                <c:pt idx="3">
                  <c:v>40330.0</c:v>
                </c:pt>
                <c:pt idx="4">
                  <c:v>40360.0</c:v>
                </c:pt>
                <c:pt idx="5">
                  <c:v>40391.0</c:v>
                </c:pt>
                <c:pt idx="6">
                  <c:v>40422.0</c:v>
                </c:pt>
                <c:pt idx="7">
                  <c:v>40452.0</c:v>
                </c:pt>
                <c:pt idx="8">
                  <c:v>40483.0</c:v>
                </c:pt>
                <c:pt idx="9">
                  <c:v>40513.0</c:v>
                </c:pt>
                <c:pt idx="10">
                  <c:v>40544.0</c:v>
                </c:pt>
                <c:pt idx="11">
                  <c:v>40575.0</c:v>
                </c:pt>
                <c:pt idx="12">
                  <c:v>40603.0</c:v>
                </c:pt>
                <c:pt idx="13">
                  <c:v>40634.0</c:v>
                </c:pt>
                <c:pt idx="14">
                  <c:v>40664.0</c:v>
                </c:pt>
                <c:pt idx="15">
                  <c:v>40695.0</c:v>
                </c:pt>
                <c:pt idx="16">
                  <c:v>40725.0</c:v>
                </c:pt>
                <c:pt idx="17">
                  <c:v>40756.0</c:v>
                </c:pt>
                <c:pt idx="18">
                  <c:v>40787.0</c:v>
                </c:pt>
                <c:pt idx="19">
                  <c:v>40817.0</c:v>
                </c:pt>
                <c:pt idx="20">
                  <c:v>40848.0</c:v>
                </c:pt>
                <c:pt idx="21">
                  <c:v>40878.0</c:v>
                </c:pt>
                <c:pt idx="22">
                  <c:v>40909.0</c:v>
                </c:pt>
                <c:pt idx="23">
                  <c:v>40940.0</c:v>
                </c:pt>
                <c:pt idx="24">
                  <c:v>40969.0</c:v>
                </c:pt>
                <c:pt idx="25">
                  <c:v>41000.0</c:v>
                </c:pt>
                <c:pt idx="26">
                  <c:v>41030.0</c:v>
                </c:pt>
                <c:pt idx="27">
                  <c:v>41061.0</c:v>
                </c:pt>
                <c:pt idx="28">
                  <c:v>41091.0</c:v>
                </c:pt>
                <c:pt idx="29">
                  <c:v>41122.0</c:v>
                </c:pt>
                <c:pt idx="30">
                  <c:v>41153.0</c:v>
                </c:pt>
                <c:pt idx="31">
                  <c:v>41183.0</c:v>
                </c:pt>
                <c:pt idx="32">
                  <c:v>41214.0</c:v>
                </c:pt>
                <c:pt idx="33">
                  <c:v>41244.0</c:v>
                </c:pt>
                <c:pt idx="34">
                  <c:v>41275.0</c:v>
                </c:pt>
                <c:pt idx="35">
                  <c:v>41306.0</c:v>
                </c:pt>
                <c:pt idx="36">
                  <c:v>41334.0</c:v>
                </c:pt>
                <c:pt idx="37">
                  <c:v>41365.0</c:v>
                </c:pt>
                <c:pt idx="38">
                  <c:v>41395.0</c:v>
                </c:pt>
                <c:pt idx="39">
                  <c:v>41426.0</c:v>
                </c:pt>
                <c:pt idx="40">
                  <c:v>41456.0</c:v>
                </c:pt>
                <c:pt idx="41">
                  <c:v>41487.0</c:v>
                </c:pt>
                <c:pt idx="42">
                  <c:v>41518.0</c:v>
                </c:pt>
                <c:pt idx="43">
                  <c:v>41548.0</c:v>
                </c:pt>
                <c:pt idx="44">
                  <c:v>41579.0</c:v>
                </c:pt>
                <c:pt idx="45">
                  <c:v>41609.0</c:v>
                </c:pt>
                <c:pt idx="46">
                  <c:v>41640.0</c:v>
                </c:pt>
                <c:pt idx="47">
                  <c:v>41671.0</c:v>
                </c:pt>
                <c:pt idx="48">
                  <c:v>41699.0</c:v>
                </c:pt>
                <c:pt idx="49">
                  <c:v>41730.0</c:v>
                </c:pt>
                <c:pt idx="50">
                  <c:v>41760.0</c:v>
                </c:pt>
                <c:pt idx="51">
                  <c:v>41791.0</c:v>
                </c:pt>
                <c:pt idx="52">
                  <c:v>41821.0</c:v>
                </c:pt>
                <c:pt idx="53">
                  <c:v>41852.0</c:v>
                </c:pt>
                <c:pt idx="54">
                  <c:v>41883.0</c:v>
                </c:pt>
                <c:pt idx="55">
                  <c:v>41913.0</c:v>
                </c:pt>
                <c:pt idx="56">
                  <c:v>41944.0</c:v>
                </c:pt>
                <c:pt idx="57">
                  <c:v>41974.0</c:v>
                </c:pt>
                <c:pt idx="58">
                  <c:v>42005.0</c:v>
                </c:pt>
                <c:pt idx="59">
                  <c:v>42036.0</c:v>
                </c:pt>
                <c:pt idx="60">
                  <c:v>42064.0</c:v>
                </c:pt>
              </c:numCache>
            </c:numRef>
          </c:cat>
          <c:val>
            <c:numRef>
              <c:f>'OS Summary NICE'!$B$3:$BJ$3</c:f>
              <c:numCache>
                <c:formatCode>General</c:formatCode>
                <c:ptCount val="61"/>
                <c:pt idx="0">
                  <c:v>249.0</c:v>
                </c:pt>
                <c:pt idx="1">
                  <c:v>259.0</c:v>
                </c:pt>
                <c:pt idx="2">
                  <c:v>265.0</c:v>
                </c:pt>
                <c:pt idx="3">
                  <c:v>283.0</c:v>
                </c:pt>
                <c:pt idx="4">
                  <c:v>285.0</c:v>
                </c:pt>
                <c:pt idx="5">
                  <c:v>318.0</c:v>
                </c:pt>
                <c:pt idx="6">
                  <c:v>368.0</c:v>
                </c:pt>
                <c:pt idx="7">
                  <c:v>372.0</c:v>
                </c:pt>
                <c:pt idx="8">
                  <c:v>429.0</c:v>
                </c:pt>
                <c:pt idx="9">
                  <c:v>421.0</c:v>
                </c:pt>
                <c:pt idx="10">
                  <c:v>426.0</c:v>
                </c:pt>
                <c:pt idx="11">
                  <c:v>519.0</c:v>
                </c:pt>
                <c:pt idx="12">
                  <c:v>561.0</c:v>
                </c:pt>
                <c:pt idx="13">
                  <c:v>648.0</c:v>
                </c:pt>
                <c:pt idx="14">
                  <c:v>699.0</c:v>
                </c:pt>
                <c:pt idx="15">
                  <c:v>731.0</c:v>
                </c:pt>
                <c:pt idx="16">
                  <c:v>727.0</c:v>
                </c:pt>
                <c:pt idx="17">
                  <c:v>767.0</c:v>
                </c:pt>
                <c:pt idx="18">
                  <c:v>789.0</c:v>
                </c:pt>
                <c:pt idx="19">
                  <c:v>825.0</c:v>
                </c:pt>
                <c:pt idx="20">
                  <c:v>872.0</c:v>
                </c:pt>
                <c:pt idx="21">
                  <c:v>926.0</c:v>
                </c:pt>
                <c:pt idx="22">
                  <c:v>906.0</c:v>
                </c:pt>
                <c:pt idx="23">
                  <c:v>985.0</c:v>
                </c:pt>
                <c:pt idx="24">
                  <c:v>1033.0</c:v>
                </c:pt>
                <c:pt idx="25">
                  <c:v>1061.0</c:v>
                </c:pt>
                <c:pt idx="26">
                  <c:v>1093.0</c:v>
                </c:pt>
                <c:pt idx="27">
                  <c:v>1119.0</c:v>
                </c:pt>
                <c:pt idx="28">
                  <c:v>1152.0</c:v>
                </c:pt>
                <c:pt idx="29">
                  <c:v>1200.0</c:v>
                </c:pt>
                <c:pt idx="30">
                  <c:v>1224.0</c:v>
                </c:pt>
                <c:pt idx="31">
                  <c:v>1232.0</c:v>
                </c:pt>
                <c:pt idx="32">
                  <c:v>1312.0</c:v>
                </c:pt>
                <c:pt idx="33">
                  <c:v>1339.0</c:v>
                </c:pt>
                <c:pt idx="34">
                  <c:v>1354.0</c:v>
                </c:pt>
                <c:pt idx="35">
                  <c:v>1316.0</c:v>
                </c:pt>
                <c:pt idx="36">
                  <c:v>1330.0</c:v>
                </c:pt>
                <c:pt idx="37">
                  <c:v>1348.0</c:v>
                </c:pt>
                <c:pt idx="38">
                  <c:v>1330.0</c:v>
                </c:pt>
                <c:pt idx="39">
                  <c:v>1357.0</c:v>
                </c:pt>
                <c:pt idx="40">
                  <c:v>1366.0</c:v>
                </c:pt>
                <c:pt idx="41">
                  <c:v>1419.0</c:v>
                </c:pt>
                <c:pt idx="42">
                  <c:v>1412.0</c:v>
                </c:pt>
                <c:pt idx="43">
                  <c:v>1433.0</c:v>
                </c:pt>
                <c:pt idx="44">
                  <c:v>1437.0</c:v>
                </c:pt>
                <c:pt idx="45">
                  <c:v>1460.0</c:v>
                </c:pt>
                <c:pt idx="46">
                  <c:v>1481.0</c:v>
                </c:pt>
                <c:pt idx="47">
                  <c:v>1521.0</c:v>
                </c:pt>
                <c:pt idx="48">
                  <c:v>1520.0</c:v>
                </c:pt>
                <c:pt idx="49">
                  <c:v>1531.0</c:v>
                </c:pt>
                <c:pt idx="50">
                  <c:v>1502.0</c:v>
                </c:pt>
                <c:pt idx="51">
                  <c:v>1478.0</c:v>
                </c:pt>
                <c:pt idx="52">
                  <c:v>1423.0</c:v>
                </c:pt>
                <c:pt idx="53">
                  <c:v>1433.0</c:v>
                </c:pt>
                <c:pt idx="54">
                  <c:v>1418.0</c:v>
                </c:pt>
                <c:pt idx="55">
                  <c:v>1394.0</c:v>
                </c:pt>
                <c:pt idx="56">
                  <c:v>1386.0</c:v>
                </c:pt>
                <c:pt idx="57">
                  <c:v>1333.0</c:v>
                </c:pt>
                <c:pt idx="58">
                  <c:v>1236.0</c:v>
                </c:pt>
                <c:pt idx="59">
                  <c:v>1055.0</c:v>
                </c:pt>
                <c:pt idx="60">
                  <c:v>983.0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9448568"/>
        <c:axId val="-2119445560"/>
      </c:areaChart>
      <c:dateAx>
        <c:axId val="-21194485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-2119445560"/>
        <c:crosses val="autoZero"/>
        <c:auto val="1"/>
        <c:lblOffset val="100"/>
        <c:baseTimeUnit val="months"/>
        <c:majorUnit val="12.0"/>
        <c:majorTimeUnit val="months"/>
      </c:dateAx>
      <c:valAx>
        <c:axId val="-2119445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-2119448568"/>
        <c:crosses val="autoZero"/>
        <c:crossBetween val="midCat"/>
        <c:majorUnit val="1000.0"/>
      </c:valAx>
      <c:spPr>
        <a:noFill/>
      </c:spPr>
    </c:plotArea>
    <c:plotVisOnly val="1"/>
    <c:dispBlanksAs val="zero"/>
    <c:showDLblsOverMax val="0"/>
  </c:chart>
  <c:spPr>
    <a:ln>
      <a:noFill/>
    </a:ln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0.53467</cdr:x>
      <cdr:y>0.54883</cdr:y>
    </cdr:from>
    <cdr:to>
      <cdr:x>0.72389</cdr:x>
      <cdr:y>0.64861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98652" y="1936866"/>
          <a:ext cx="1556726" cy="3521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000" dirty="0" smtClean="0">
              <a:solidFill>
                <a:schemeClr val="bg1"/>
              </a:solidFill>
            </a:rPr>
            <a:t>Linux</a:t>
          </a:r>
          <a:endParaRPr lang="en-US" sz="20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0.55289</cdr:x>
      <cdr:y>0.22884</cdr:y>
    </cdr:from>
    <cdr:to>
      <cdr:x>0.74772</cdr:x>
      <cdr:y>0.35991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548568" y="807603"/>
          <a:ext cx="1602783" cy="4625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000" dirty="0" smtClean="0">
              <a:solidFill>
                <a:srgbClr val="FFFFFF"/>
              </a:solidFill>
            </a:rPr>
            <a:t>Windows</a:t>
          </a:r>
          <a:endParaRPr lang="en-US" sz="3000" dirty="0">
            <a:solidFill>
              <a:srgbClr val="FFFFFF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57833-F85F-6F4A-B85D-E4E79DE72D3F}" type="datetime1">
              <a:rPr lang="en-US" smtClean="0"/>
              <a:t>3/25/15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B7A5A-4DD1-1144-9364-ED52446D5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00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8E59A-E6EC-3348-B150-C7C4342C3D75}" type="datetime1">
              <a:rPr lang="en-US" smtClean="0"/>
              <a:t>3/25/15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6A8FC-C33F-924F-B318-6AB791E62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448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82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wanted to offer more authentication options integrated with CERN environment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worked with </a:t>
            </a:r>
            <a:r>
              <a:rPr lang="en-US" baseline="0" dirty="0" err="1" smtClean="0"/>
              <a:t>openstack</a:t>
            </a:r>
            <a:r>
              <a:rPr lang="en-US" baseline="0" dirty="0" smtClean="0"/>
              <a:t> community to integrate these methods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implemented this architecture:</a:t>
            </a:r>
            <a:endParaRPr lang="en-US" dirty="0" smtClean="0"/>
          </a:p>
          <a:p>
            <a:r>
              <a:rPr lang="en-US" dirty="0" smtClean="0"/>
              <a:t>Green line: basic authentication</a:t>
            </a:r>
          </a:p>
          <a:p>
            <a:r>
              <a:rPr lang="en-US" dirty="0" smtClean="0"/>
              <a:t>Blue line: Advanced authentication</a:t>
            </a:r>
            <a:r>
              <a:rPr lang="en-US" baseline="0" dirty="0" smtClean="0"/>
              <a:t> with </a:t>
            </a:r>
            <a:r>
              <a:rPr lang="en-US" baseline="0" dirty="0" err="1" smtClean="0"/>
              <a:t>kerberos</a:t>
            </a:r>
            <a:r>
              <a:rPr lang="en-US" baseline="0" dirty="0" smtClean="0"/>
              <a:t>, x.509 and </a:t>
            </a:r>
            <a:r>
              <a:rPr lang="en-US" baseline="0" dirty="0" err="1" smtClean="0"/>
              <a:t>sso</a:t>
            </a:r>
            <a:endParaRPr lang="en-US" baseline="0" dirty="0" smtClean="0"/>
          </a:p>
          <a:p>
            <a:r>
              <a:rPr lang="en-US" baseline="0" dirty="0" smtClean="0"/>
              <a:t>Same token on both methods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49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General view:</a:t>
            </a:r>
          </a:p>
          <a:p>
            <a:r>
              <a:rPr lang="en-US" baseline="0" dirty="0" smtClean="0"/>
              <a:t>Jenkins allow us to automate the image creation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60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Number of available images 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openstack</a:t>
            </a:r>
            <a:r>
              <a:rPr lang="en-US" baseline="0" dirty="0" smtClean="0"/>
              <a:t> starting to grow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 able</a:t>
            </a:r>
            <a:r>
              <a:rPr lang="en-US" baseline="0" dirty="0" smtClean="0"/>
              <a:t> to remove images due to resizing, migrating and rebuilding</a:t>
            </a:r>
            <a:endParaRPr lang="en-US" dirty="0" smtClean="0"/>
          </a:p>
          <a:p>
            <a:r>
              <a:rPr lang="en-US" dirty="0" smtClean="0"/>
              <a:t>Created an easy view for users to choose CERN images based on metadata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32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</a:t>
            </a:r>
            <a:r>
              <a:rPr lang="en-US" dirty="0" err="1" smtClean="0"/>
              <a:t>openstack</a:t>
            </a:r>
            <a:r>
              <a:rPr lang="en-US" dirty="0" smtClean="0"/>
              <a:t> specific</a:t>
            </a:r>
          </a:p>
          <a:p>
            <a:r>
              <a:rPr lang="en-US" dirty="0" smtClean="0"/>
              <a:t>Run operations much faster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605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Created</a:t>
            </a:r>
            <a:r>
              <a:rPr lang="en-US" baseline="0" dirty="0" smtClean="0"/>
              <a:t> library to integrate </a:t>
            </a:r>
            <a:r>
              <a:rPr lang="en-US" baseline="0" dirty="0" err="1" smtClean="0"/>
              <a:t>Rundeck</a:t>
            </a:r>
            <a:r>
              <a:rPr lang="en-US" baseline="0" dirty="0" smtClean="0"/>
              <a:t> jobs with CERN </a:t>
            </a:r>
            <a:r>
              <a:rPr lang="en-US" baseline="0" dirty="0" smtClean="0"/>
              <a:t>environment</a:t>
            </a:r>
          </a:p>
          <a:p>
            <a:r>
              <a:rPr lang="en-US" baseline="0" dirty="0" smtClean="0"/>
              <a:t>Roger – alarm system for 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3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plot</a:t>
            </a:r>
          </a:p>
          <a:p>
            <a:r>
              <a:rPr lang="en-US" baseline="0" dirty="0" smtClean="0"/>
              <a:t>Rally in last 20 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92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85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flat right now, and the cloud admin has to micro-manage all of them (ex: quota increase requests)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Way to </a:t>
            </a:r>
            <a:r>
              <a:rPr lang="en-US" dirty="0" smtClean="0"/>
              <a:t>delegate administration of projects like assignment of roles</a:t>
            </a:r>
            <a:r>
              <a:rPr lang="en-US" baseline="0" dirty="0" smtClean="0"/>
              <a:t> and</a:t>
            </a:r>
            <a:r>
              <a:rPr lang="en-US" dirty="0" smtClean="0"/>
              <a:t> quota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273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-- some servers have too many cores for</a:t>
            </a:r>
            <a:r>
              <a:rPr lang="en-US" baseline="0" dirty="0" smtClean="0"/>
              <a:t> EOS usage, and too good n/w bandwidth for hypervisor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8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</a:t>
            </a:r>
            <a:r>
              <a:rPr lang="en-US" dirty="0" err="1"/>
              <a:t>openstack</a:t>
            </a:r>
            <a:r>
              <a:rPr lang="en-US" dirty="0"/>
              <a:t>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91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- 3500 hypervisors, most of them are KVM</a:t>
            </a:r>
          </a:p>
          <a:p>
            <a:pPr marL="0" indent="0">
              <a:buFontTx/>
              <a:buNone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Continually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adding more through out the year</a:t>
            </a:r>
          </a:p>
          <a:p>
            <a:pPr marL="0" indent="0">
              <a:buFontTx/>
              <a:buNone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Users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projects continues to grow</a:t>
            </a:r>
          </a:p>
          <a:p>
            <a:endParaRPr lang="en-US" sz="1600" dirty="0" smtClean="0"/>
          </a:p>
          <a:p>
            <a:pPr lvl="1">
              <a:buFont typeface="Lucida Grande"/>
              <a:buChar char="-"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88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r>
              <a:rPr lang="en-US" baseline="0" dirty="0" smtClean="0"/>
              <a:t> cloud continues to grow very quickly, a proof of that is the creation of more than one million VMs</a:t>
            </a:r>
          </a:p>
          <a:p>
            <a:r>
              <a:rPr lang="en-US" dirty="0" smtClean="0"/>
              <a:t>- New</a:t>
            </a:r>
            <a:r>
              <a:rPr lang="en-US" baseline="0" dirty="0" smtClean="0"/>
              <a:t> VMs In last hour (last month)</a:t>
            </a:r>
            <a:endParaRPr lang="en-US" dirty="0" smtClean="0"/>
          </a:p>
          <a:p>
            <a:r>
              <a:rPr lang="en-US" dirty="0" smtClean="0"/>
              <a:t>- Mostly short</a:t>
            </a:r>
            <a:r>
              <a:rPr lang="en-US" baseline="0" dirty="0" smtClean="0"/>
              <a:t> lived VMs based on </a:t>
            </a:r>
            <a:r>
              <a:rPr lang="en-US" baseline="0" dirty="0" err="1" smtClean="0"/>
              <a:t>CernVM</a:t>
            </a:r>
            <a:r>
              <a:rPr lang="en-US" baseline="0" dirty="0" smtClean="0"/>
              <a:t> images (LHCB and ATLAS) and CMS “</a:t>
            </a:r>
            <a:r>
              <a:rPr lang="en-US" baseline="0" dirty="0" err="1" smtClean="0"/>
              <a:t>Glidein</a:t>
            </a:r>
            <a:r>
              <a:rPr lang="en-US" baseline="0" dirty="0" smtClean="0"/>
              <a:t>” jobs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597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4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Tenth release from upstream</a:t>
            </a:r>
            <a:r>
              <a:rPr lang="en-US" baseline="0" dirty="0" smtClean="0"/>
              <a:t> done every 6 months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72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57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A8FC-C33F-924F-B318-6AB791E628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44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Top: 3641 VMs in June 2013</a:t>
            </a:r>
          </a:p>
          <a:p>
            <a:r>
              <a:rPr lang="en-US" dirty="0" smtClean="0"/>
              <a:t>Jan 2015:</a:t>
            </a:r>
            <a:r>
              <a:rPr lang="en-US" baseline="0" dirty="0" smtClean="0"/>
              <a:t> 2320</a:t>
            </a:r>
          </a:p>
          <a:p>
            <a:r>
              <a:rPr lang="en-US" baseline="0" dirty="0" smtClean="0"/>
              <a:t>Explain the </a:t>
            </a:r>
            <a:r>
              <a:rPr lang="en-US" baseline="0" dirty="0" smtClean="0"/>
              <a:t>legend – VMs on last 5 years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26D64-AF00-4473-B0E6-D51D9578900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292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434E5-4C3A-D744-BC9B-92C94FC6CCC3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D5652-C81C-5C48-B976-13A2C0DA1907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FBA4E-2B88-C845-A926-7B680F0EB4E5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803CA-B541-744E-9C19-176DC5130DDE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C9FE9-2795-F448-B04A-9CE784F995DB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E0436-525E-4F42-B534-86075678823A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CDDC-F376-BA49-BCA9-8B05E5EFE350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5DCD6-2ECC-A747-81E6-9686CC537C29}" type="datetime1">
              <a:rPr lang="en-US" smtClean="0"/>
              <a:t>3/25/15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CentOS</a:t>
            </a:r>
            <a:r>
              <a:rPr lang="en-US" dirty="0" smtClean="0"/>
              <a:t>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service nodes now on CC7</a:t>
            </a:r>
          </a:p>
          <a:p>
            <a:r>
              <a:rPr lang="en-US" dirty="0" smtClean="0"/>
              <a:t>New compute nodes (Nova) also being installed with CC7</a:t>
            </a:r>
          </a:p>
          <a:p>
            <a:r>
              <a:rPr lang="en-US" dirty="0" smtClean="0"/>
              <a:t>Open question: what to do with 3500 compute nodes running SLC6?</a:t>
            </a:r>
          </a:p>
          <a:p>
            <a:pPr lvl="1"/>
            <a:r>
              <a:rPr lang="en-US" dirty="0" smtClean="0"/>
              <a:t>Many will be retired in the coming year</a:t>
            </a:r>
          </a:p>
          <a:p>
            <a:r>
              <a:rPr lang="en-US" sz="2400" dirty="0" smtClean="0"/>
              <a:t>CERN </a:t>
            </a:r>
            <a:r>
              <a:rPr lang="en-US" sz="2400" dirty="0" err="1" smtClean="0"/>
              <a:t>CentOS</a:t>
            </a:r>
            <a:r>
              <a:rPr lang="en-US" sz="2400" dirty="0" smtClean="0"/>
              <a:t> 7 </a:t>
            </a:r>
            <a:r>
              <a:rPr lang="en-US" sz="2400" dirty="0"/>
              <a:t>images available since end 2014</a:t>
            </a:r>
          </a:p>
          <a:p>
            <a:pPr lvl="1"/>
            <a:r>
              <a:rPr lang="en-US" sz="2000" dirty="0"/>
              <a:t>CC7 </a:t>
            </a:r>
            <a:r>
              <a:rPr lang="en-US" sz="2000" dirty="0" smtClean="0"/>
              <a:t>Base: </a:t>
            </a:r>
            <a:r>
              <a:rPr lang="en-US" sz="1800" dirty="0" smtClean="0"/>
              <a:t>To </a:t>
            </a:r>
            <a:r>
              <a:rPr lang="en-US" sz="1800" dirty="0"/>
              <a:t>be used for Puppet</a:t>
            </a:r>
          </a:p>
          <a:p>
            <a:pPr lvl="1"/>
            <a:r>
              <a:rPr lang="en-US" sz="2000" dirty="0"/>
              <a:t>CC7 </a:t>
            </a:r>
            <a:r>
              <a:rPr lang="en-US" sz="2000" dirty="0" smtClean="0"/>
              <a:t>Extra: </a:t>
            </a:r>
            <a:r>
              <a:rPr lang="en-US" sz="1800" dirty="0" smtClean="0"/>
              <a:t>Includes </a:t>
            </a:r>
            <a:r>
              <a:rPr lang="en-US" sz="1800" dirty="0"/>
              <a:t>AFS, Kerberos, user account, etc</a:t>
            </a:r>
            <a:r>
              <a:rPr lang="en-US" sz="1800" dirty="0" smtClean="0"/>
              <a:t>.</a:t>
            </a:r>
            <a:endParaRPr lang="en-US" dirty="0" smtClean="0"/>
          </a:p>
          <a:p>
            <a:pPr marL="36576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7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CVI phase-out campaign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73936"/>
            <a:ext cx="8712968" cy="4952228"/>
          </a:xfrm>
        </p:spPr>
        <p:txBody>
          <a:bodyPr>
            <a:normAutofit/>
          </a:bodyPr>
          <a:lstStyle/>
          <a:p>
            <a:r>
              <a:rPr lang="en-US" dirty="0" smtClean="0"/>
              <a:t>CVI</a:t>
            </a:r>
            <a:r>
              <a:rPr lang="en-US" dirty="0"/>
              <a:t>: CERN Virtual </a:t>
            </a:r>
            <a:r>
              <a:rPr lang="en-US" dirty="0" smtClean="0"/>
              <a:t>Infrastructure based on Microsoft’s </a:t>
            </a:r>
            <a:r>
              <a:rPr lang="en-US" dirty="0"/>
              <a:t>System Center Virtual Machine Manager (SCVMM) 2008</a:t>
            </a:r>
            <a:endParaRPr lang="en-US" dirty="0" smtClean="0"/>
          </a:p>
          <a:p>
            <a:r>
              <a:rPr lang="en-US" dirty="0" smtClean="0"/>
              <a:t>Phase-out strategy:</a:t>
            </a:r>
          </a:p>
          <a:p>
            <a:pPr lvl="1"/>
            <a:r>
              <a:rPr lang="en-US" dirty="0" smtClean="0"/>
              <a:t>Help users to </a:t>
            </a:r>
            <a:r>
              <a:rPr lang="en-US" b="1" dirty="0" smtClean="0"/>
              <a:t>recreate</a:t>
            </a:r>
            <a:r>
              <a:rPr lang="en-US" dirty="0" smtClean="0"/>
              <a:t> VMs on </a:t>
            </a:r>
            <a:r>
              <a:rPr lang="en-US" dirty="0" err="1" smtClean="0"/>
              <a:t>OpenStack</a:t>
            </a:r>
            <a:endParaRPr lang="en-US" dirty="0" smtClean="0"/>
          </a:p>
          <a:p>
            <a:pPr lvl="1"/>
            <a:r>
              <a:rPr lang="en-US" dirty="0" smtClean="0"/>
              <a:t>Migrate VMs to </a:t>
            </a:r>
            <a:r>
              <a:rPr lang="en-US" dirty="0" err="1" smtClean="0"/>
              <a:t>OpenStack</a:t>
            </a:r>
            <a:r>
              <a:rPr lang="en-US" dirty="0" smtClean="0"/>
              <a:t> </a:t>
            </a:r>
            <a:r>
              <a:rPr lang="en-US" b="1" dirty="0" smtClean="0"/>
              <a:t>where appropriate</a:t>
            </a:r>
          </a:p>
          <a:p>
            <a:r>
              <a:rPr lang="en-US" sz="2800" i="1" dirty="0" smtClean="0"/>
              <a:t>***[Mar </a:t>
            </a:r>
            <a:r>
              <a:rPr lang="en-US" sz="2800" i="1" dirty="0" smtClean="0"/>
              <a:t>25</a:t>
            </a:r>
            <a:r>
              <a:rPr lang="en-US" sz="2800" i="1" dirty="0" smtClean="0"/>
              <a:t>] </a:t>
            </a:r>
            <a:r>
              <a:rPr lang="en-US" dirty="0" smtClean="0"/>
              <a:t>CVI still hosts </a:t>
            </a:r>
            <a:r>
              <a:rPr lang="en-US" dirty="0" smtClean="0"/>
              <a:t>1475 </a:t>
            </a:r>
            <a:r>
              <a:rPr lang="en-US" dirty="0" smtClean="0"/>
              <a:t>VMs</a:t>
            </a:r>
          </a:p>
          <a:p>
            <a:r>
              <a:rPr lang="en-US" dirty="0" smtClean="0"/>
              <a:t>Objective: </a:t>
            </a:r>
            <a:r>
              <a:rPr lang="en-US" b="1" u="sng" dirty="0" smtClean="0"/>
              <a:t>most VMs moved to </a:t>
            </a:r>
            <a:r>
              <a:rPr lang="en-US" b="1" u="sng" dirty="0" err="1" smtClean="0"/>
              <a:t>OpenStack</a:t>
            </a:r>
            <a:r>
              <a:rPr lang="en-US" b="1" u="sng" dirty="0" smtClean="0"/>
              <a:t> </a:t>
            </a:r>
            <a:r>
              <a:rPr lang="en-US" b="1" u="sng" dirty="0"/>
              <a:t>by the end of </a:t>
            </a:r>
            <a:r>
              <a:rPr lang="en-US" b="1" u="sng" dirty="0" smtClean="0"/>
              <a:t>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794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CVI </a:t>
            </a:r>
            <a:r>
              <a:rPr lang="en-US" dirty="0" smtClean="0"/>
              <a:t>phase-out campaign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3624"/>
            <a:ext cx="8229600" cy="4925144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VM creations blocked since Summer 2014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Migration to </a:t>
            </a:r>
            <a:r>
              <a:rPr lang="en-US" dirty="0" err="1" smtClean="0"/>
              <a:t>OpenStack</a:t>
            </a:r>
            <a:r>
              <a:rPr lang="en-US" dirty="0" smtClean="0"/>
              <a:t> underway: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 algn="ctr">
              <a:buNone/>
            </a:pPr>
            <a:endParaRPr lang="en-US" sz="2600" dirty="0" smtClean="0"/>
          </a:p>
          <a:p>
            <a:pPr marL="0" indent="0" algn="ctr">
              <a:buNone/>
            </a:pPr>
            <a:endParaRPr lang="en-US" sz="2600" dirty="0"/>
          </a:p>
          <a:p>
            <a:pPr marL="0" indent="0" algn="ctr">
              <a:buNone/>
            </a:pPr>
            <a:endParaRPr lang="en-US" sz="2600" dirty="0" smtClean="0"/>
          </a:p>
          <a:p>
            <a:pPr marL="0" indent="0" algn="ctr">
              <a:buNone/>
            </a:pPr>
            <a:r>
              <a:rPr lang="en-US" sz="2600" dirty="0" smtClean="0"/>
              <a:t>52% </a:t>
            </a:r>
            <a:r>
              <a:rPr lang="en-US" sz="2600" dirty="0"/>
              <a:t>of CVI Virtual Machines already </a:t>
            </a:r>
            <a:r>
              <a:rPr lang="en-US" sz="2600" dirty="0" smtClean="0"/>
              <a:t>gone</a:t>
            </a:r>
            <a:endParaRPr lang="en-US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429500"/>
              </p:ext>
            </p:extLst>
          </p:nvPr>
        </p:nvGraphicFramePr>
        <p:xfrm>
          <a:off x="457201" y="2222500"/>
          <a:ext cx="8226854" cy="3457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844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External Authentication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4326"/>
            <a:ext cx="8226854" cy="466742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Released at CERN on Nov 2014</a:t>
            </a:r>
          </a:p>
          <a:p>
            <a:pPr lvl="1"/>
            <a:r>
              <a:rPr lang="en-US" sz="1400" dirty="0" smtClean="0"/>
              <a:t>Secure </a:t>
            </a:r>
            <a:r>
              <a:rPr lang="en-US" sz="1400" dirty="0"/>
              <a:t>way to authenticate (Kerberos, X.509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Enable </a:t>
            </a:r>
            <a:r>
              <a:rPr lang="en-US" sz="1400" dirty="0"/>
              <a:t>federated use-cases (SSO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/>
              <a:t>Upstream code in </a:t>
            </a:r>
            <a:r>
              <a:rPr lang="en-US" sz="1400" dirty="0" smtClean="0"/>
              <a:t>Kilo </a:t>
            </a:r>
            <a:r>
              <a:rPr lang="en-US" sz="1400" dirty="0"/>
              <a:t>based on </a:t>
            </a:r>
            <a:r>
              <a:rPr lang="en-US" sz="1400" dirty="0" smtClean="0"/>
              <a:t>CERN </a:t>
            </a:r>
            <a:r>
              <a:rPr lang="en-US" sz="1400" dirty="0"/>
              <a:t>implementation</a:t>
            </a:r>
          </a:p>
          <a:p>
            <a:pPr marL="448056" lvl="1" indent="0">
              <a:buNone/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AutoShape 2" descr="http://www.clipartbest.com/cliparts/KTj/8n5/KTj8n5GTq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172" y="2711358"/>
            <a:ext cx="971078" cy="9710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172" y="4528366"/>
            <a:ext cx="971078" cy="971078"/>
          </a:xfrm>
          <a:prstGeom prst="rect">
            <a:avLst/>
          </a:prstGeom>
        </p:spPr>
      </p:pic>
      <p:pic>
        <p:nvPicPr>
          <p:cNvPr id="1028" name="Picture 4" descr="720x7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52269" y="3560027"/>
            <a:ext cx="967732" cy="96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an,grey,account,male,person,people,profile,human,member,us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96" y="258668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n,red,account,male,person,people,profile,human,member,us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96" y="4403697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stCxn id="1030" idx="3"/>
          </p:cNvCxnSpPr>
          <p:nvPr/>
        </p:nvCxnSpPr>
        <p:spPr>
          <a:xfrm>
            <a:off x="1881096" y="3196290"/>
            <a:ext cx="1667827" cy="707770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3"/>
          <p:cNvCxnSpPr>
            <a:endCxn id="8" idx="1"/>
          </p:cNvCxnSpPr>
          <p:nvPr/>
        </p:nvCxnSpPr>
        <p:spPr>
          <a:xfrm flipV="1">
            <a:off x="4559164" y="3196897"/>
            <a:ext cx="1291008" cy="722946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3"/>
          <p:cNvCxnSpPr>
            <a:stCxn id="1032" idx="3"/>
          </p:cNvCxnSpPr>
          <p:nvPr/>
        </p:nvCxnSpPr>
        <p:spPr>
          <a:xfrm flipV="1">
            <a:off x="1881096" y="4165694"/>
            <a:ext cx="1671173" cy="847604"/>
          </a:xfrm>
          <a:prstGeom prst="bentConnector3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3"/>
          <p:cNvCxnSpPr>
            <a:endCxn id="12" idx="1"/>
          </p:cNvCxnSpPr>
          <p:nvPr/>
        </p:nvCxnSpPr>
        <p:spPr>
          <a:xfrm>
            <a:off x="4561541" y="4166301"/>
            <a:ext cx="1288631" cy="847604"/>
          </a:xfrm>
          <a:prstGeom prst="bentConnector3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database,db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368" y="3763934"/>
            <a:ext cx="639762" cy="63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ocument,file,paper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491" y="2840631"/>
            <a:ext cx="707769" cy="70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document,file,paper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383" y="4659599"/>
            <a:ext cx="707769" cy="70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011724" y="308901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v2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8064735" y="487150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v3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5791311" y="5380913"/>
            <a:ext cx="1088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K</a:t>
            </a:r>
            <a:r>
              <a:rPr lang="en-US" sz="1600" dirty="0" smtClean="0"/>
              <a:t>erberos</a:t>
            </a:r>
          </a:p>
          <a:p>
            <a:pPr algn="ctr"/>
            <a:r>
              <a:rPr lang="en-US" sz="1600" dirty="0" smtClean="0"/>
              <a:t>X.509</a:t>
            </a:r>
          </a:p>
          <a:p>
            <a:pPr algn="ctr"/>
            <a:r>
              <a:rPr lang="en-US" sz="1600" dirty="0" smtClean="0"/>
              <a:t>SSO</a:t>
            </a:r>
          </a:p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791311" y="3553732"/>
            <a:ext cx="1088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basic</a:t>
            </a:r>
          </a:p>
          <a:p>
            <a:pPr algn="ctr"/>
            <a:endParaRPr lang="en-GB" dirty="0"/>
          </a:p>
        </p:txBody>
      </p:sp>
      <p:pic>
        <p:nvPicPr>
          <p:cNvPr id="1038" name="Picture 14" descr="system,preference,configure,option,configuration,config,setti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037" y="2830721"/>
            <a:ext cx="737323" cy="73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4" descr="system,preference,configure,option,configuration,config,setti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037" y="4644636"/>
            <a:ext cx="737323" cy="73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3491735" y="4466335"/>
            <a:ext cx="1088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load</a:t>
            </a:r>
          </a:p>
          <a:p>
            <a:pPr algn="ctr"/>
            <a:r>
              <a:rPr lang="en-US" sz="1600" dirty="0" smtClean="0"/>
              <a:t>balancer</a:t>
            </a:r>
          </a:p>
          <a:p>
            <a:pPr algn="ctr"/>
            <a:endParaRPr lang="en-GB" dirty="0"/>
          </a:p>
        </p:txBody>
      </p:sp>
      <p:cxnSp>
        <p:nvCxnSpPr>
          <p:cNvPr id="26" name="Straight Arrow Connector 25"/>
          <p:cNvCxnSpPr>
            <a:stCxn id="8" idx="3"/>
            <a:endCxn id="1036" idx="1"/>
          </p:cNvCxnSpPr>
          <p:nvPr/>
        </p:nvCxnSpPr>
        <p:spPr>
          <a:xfrm flipV="1">
            <a:off x="6821250" y="3194516"/>
            <a:ext cx="1010241" cy="2381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25"/>
          <p:cNvCxnSpPr>
            <a:stCxn id="8" idx="3"/>
            <a:endCxn id="1034" idx="0"/>
          </p:cNvCxnSpPr>
          <p:nvPr/>
        </p:nvCxnSpPr>
        <p:spPr>
          <a:xfrm>
            <a:off x="6821250" y="3196897"/>
            <a:ext cx="502999" cy="567037"/>
          </a:xfrm>
          <a:prstGeom prst="bentConnector2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25"/>
          <p:cNvCxnSpPr>
            <a:stCxn id="12" idx="3"/>
            <a:endCxn id="1034" idx="2"/>
          </p:cNvCxnSpPr>
          <p:nvPr/>
        </p:nvCxnSpPr>
        <p:spPr>
          <a:xfrm flipV="1">
            <a:off x="6821250" y="4403697"/>
            <a:ext cx="502999" cy="610208"/>
          </a:xfrm>
          <a:prstGeom prst="bentConnector2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25"/>
          <p:cNvCxnSpPr>
            <a:stCxn id="12" idx="3"/>
            <a:endCxn id="31" idx="1"/>
          </p:cNvCxnSpPr>
          <p:nvPr/>
        </p:nvCxnSpPr>
        <p:spPr>
          <a:xfrm flipV="1">
            <a:off x="6821250" y="5013484"/>
            <a:ext cx="1068133" cy="421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7654115" y="2522944"/>
            <a:ext cx="1088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catalog</a:t>
            </a:r>
          </a:p>
          <a:p>
            <a:pPr algn="ctr"/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7681485" y="4339531"/>
            <a:ext cx="1088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catalog</a:t>
            </a:r>
          </a:p>
          <a:p>
            <a:pPr algn="ctr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812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Image Lifecycle (I): Automation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pic>
        <p:nvPicPr>
          <p:cNvPr id="6" name="Picture 5" descr="image_lifecyc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44000" cy="42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12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Image Lifecycle (II): Visualization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43392" y="1605153"/>
            <a:ext cx="2743200" cy="4181093"/>
            <a:chOff x="838200" y="1922526"/>
            <a:chExt cx="2743200" cy="4181093"/>
          </a:xfrm>
        </p:grpSpPr>
        <p:sp>
          <p:nvSpPr>
            <p:cNvPr id="18" name="Rounded Rectangle 17"/>
            <p:cNvSpPr/>
            <p:nvPr/>
          </p:nvSpPr>
          <p:spPr>
            <a:xfrm>
              <a:off x="838200" y="1922526"/>
              <a:ext cx="2743200" cy="418109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dirty="0" smtClean="0"/>
                <a:t>Glance</a:t>
              </a:r>
              <a:endParaRPr lang="en-GB" dirty="0"/>
            </a:p>
          </p:txBody>
        </p:sp>
        <p:pic>
          <p:nvPicPr>
            <p:cNvPr id="19" name="Picture 4" descr="http://s.musescore.org/images/window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1023964" y="2327411"/>
              <a:ext cx="667430" cy="597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 descr="http://lghttp.nex.nexcesscdn.net/803313/static/images/blog/2014-12/centos-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678" y="2295305"/>
              <a:ext cx="661910" cy="661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" descr="http://www.muylinux.com/wp-content/uploads/2011/06/scientific-linu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73" y="2307211"/>
              <a:ext cx="624880" cy="633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023964" y="3106882"/>
              <a:ext cx="2402988" cy="2768138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>
                <a:spcAft>
                  <a:spcPts val="400"/>
                </a:spcAft>
              </a:pPr>
              <a:r>
                <a:rPr lang="en-US" i="1" dirty="0" smtClean="0"/>
                <a:t>Metadata</a:t>
              </a:r>
            </a:p>
            <a:p>
              <a:r>
                <a:rPr lang="en-US" sz="1600" i="1" dirty="0" smtClean="0"/>
                <a:t>architecture</a:t>
              </a:r>
              <a:br>
                <a:rPr lang="en-US" sz="1600" i="1" dirty="0" smtClean="0"/>
              </a:br>
              <a:r>
                <a:rPr lang="en-US" sz="1600" i="1" dirty="0" err="1" smtClean="0"/>
                <a:t>os</a:t>
              </a:r>
              <a:r>
                <a:rPr lang="en-US" sz="1600" i="1" dirty="0" smtClean="0"/>
                <a:t/>
              </a:r>
              <a:br>
                <a:rPr lang="en-US" sz="1600" i="1" dirty="0" smtClean="0"/>
              </a:br>
              <a:r>
                <a:rPr lang="en-US" sz="1600" i="1" dirty="0" err="1" smtClean="0"/>
                <a:t>os_distro</a:t>
              </a:r>
              <a:endParaRPr lang="en-US" sz="1600" i="1" dirty="0" smtClean="0"/>
            </a:p>
            <a:p>
              <a:r>
                <a:rPr lang="en-US" sz="1600" i="1" dirty="0" err="1" smtClean="0"/>
                <a:t>os_distro_major</a:t>
              </a:r>
              <a:endParaRPr lang="en-US" sz="1600" i="1" dirty="0" smtClean="0"/>
            </a:p>
            <a:p>
              <a:r>
                <a:rPr lang="en-US" sz="1600" i="1" dirty="0" err="1" smtClean="0"/>
                <a:t>os_distro_minor</a:t>
              </a:r>
              <a:endParaRPr lang="en-US" sz="1600" i="1" dirty="0" smtClean="0"/>
            </a:p>
            <a:p>
              <a:r>
                <a:rPr lang="en-US" sz="1600" i="1" dirty="0" err="1" smtClean="0"/>
                <a:t>os_edition</a:t>
              </a:r>
              <a:endParaRPr lang="en-US" sz="1600" i="1" dirty="0" smtClean="0"/>
            </a:p>
            <a:p>
              <a:r>
                <a:rPr lang="en-US" sz="1600" i="1" dirty="0" err="1" smtClean="0"/>
                <a:t>release_date</a:t>
              </a:r>
              <a:endParaRPr lang="en-US" sz="1600" i="1" dirty="0" smtClean="0"/>
            </a:p>
            <a:p>
              <a:r>
                <a:rPr lang="en-US" sz="1600" i="1" dirty="0" err="1" smtClean="0"/>
                <a:t>upstream_provider</a:t>
              </a:r>
              <a:endParaRPr lang="en-GB" sz="1600" i="1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126257" y="1688587"/>
            <a:ext cx="5557797" cy="2817865"/>
            <a:chOff x="3446288" y="1611630"/>
            <a:chExt cx="8503920" cy="394255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/>
            <a:srcRect l="818" t="22171" r="2871" b="1460"/>
            <a:stretch/>
          </p:blipFill>
          <p:spPr>
            <a:xfrm>
              <a:off x="3446288" y="1611630"/>
              <a:ext cx="8503920" cy="394255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3" name="Rectangle 22"/>
            <p:cNvSpPr/>
            <p:nvPr/>
          </p:nvSpPr>
          <p:spPr>
            <a:xfrm>
              <a:off x="5194300" y="2857500"/>
              <a:ext cx="966470" cy="43240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690100" y="3695700"/>
              <a:ext cx="2048510" cy="10477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492490" y="3371850"/>
              <a:ext cx="1097280" cy="8001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5022" y="4117296"/>
            <a:ext cx="3844719" cy="166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29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Friendly and easy interface from where we </a:t>
            </a:r>
            <a:r>
              <a:rPr lang="en-US" dirty="0" smtClean="0"/>
              <a:t>can organize </a:t>
            </a:r>
            <a:r>
              <a:rPr lang="en-US" dirty="0"/>
              <a:t>and launch jobs on our </a:t>
            </a:r>
            <a:r>
              <a:rPr lang="en-US" dirty="0" smtClean="0"/>
              <a:t>hosts</a:t>
            </a:r>
          </a:p>
          <a:p>
            <a:pPr marL="493776" lvl="1">
              <a:buSzPct val="80000"/>
            </a:pPr>
            <a:r>
              <a:rPr lang="en-US" sz="2800" dirty="0" smtClean="0">
                <a:latin typeface="Calibri"/>
              </a:rPr>
              <a:t>Sharing of sensitive </a:t>
            </a:r>
            <a:r>
              <a:rPr lang="en-US" sz="2800" dirty="0">
                <a:latin typeface="Calibri"/>
              </a:rPr>
              <a:t>tasks to other groups without exposing credentials or </a:t>
            </a:r>
            <a:r>
              <a:rPr lang="en-US" sz="2800" dirty="0" smtClean="0">
                <a:latin typeface="Calibri"/>
              </a:rPr>
              <a:t>procedures</a:t>
            </a:r>
            <a:endParaRPr lang="en-US" dirty="0" smtClean="0"/>
          </a:p>
          <a:p>
            <a:r>
              <a:rPr lang="en-US" dirty="0" smtClean="0"/>
              <a:t>Use Cases</a:t>
            </a:r>
          </a:p>
          <a:p>
            <a:pPr lvl="1"/>
            <a:r>
              <a:rPr lang="en-US" b="1" dirty="0" err="1" smtClean="0"/>
              <a:t>SysAdmins</a:t>
            </a:r>
            <a:r>
              <a:rPr lang="en-US" dirty="0" smtClean="0"/>
              <a:t>: Workflows </a:t>
            </a:r>
            <a:r>
              <a:rPr lang="en-US" dirty="0"/>
              <a:t>related to </a:t>
            </a:r>
            <a:r>
              <a:rPr lang="en-US" dirty="0" smtClean="0"/>
              <a:t>hypervisor maintenance (h/w intervention, notify users…)</a:t>
            </a:r>
            <a:endParaRPr lang="en-US" dirty="0"/>
          </a:p>
          <a:p>
            <a:pPr lvl="1"/>
            <a:r>
              <a:rPr lang="en-US" b="1" dirty="0">
                <a:solidFill>
                  <a:srgbClr val="0055A0"/>
                </a:solidFill>
              </a:rPr>
              <a:t>Cloud-</a:t>
            </a:r>
            <a:r>
              <a:rPr lang="en-US" b="1" dirty="0" smtClean="0">
                <a:solidFill>
                  <a:srgbClr val="0055A0"/>
                </a:solidFill>
              </a:rPr>
              <a:t>Operations</a:t>
            </a:r>
            <a:r>
              <a:rPr lang="en-US" dirty="0" smtClean="0"/>
              <a:t>: Project creation, Health reports, Quota update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 descr="runde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276" y="420223"/>
            <a:ext cx="3869197" cy="56677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8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Rundeck</a:t>
            </a:r>
            <a:r>
              <a:rPr lang="en-US" dirty="0" smtClean="0"/>
              <a:t> Integration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4" name="Picture 33" descr="rundeck_integr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6700"/>
            <a:ext cx="9144000" cy="377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328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OpenStack</a:t>
            </a:r>
            <a:r>
              <a:rPr lang="en-US" dirty="0" smtClean="0"/>
              <a:t> Rally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Benchmarking tool for </a:t>
            </a:r>
            <a:r>
              <a:rPr lang="en-US" dirty="0" err="1"/>
              <a:t>OpenStack</a:t>
            </a:r>
            <a:endParaRPr lang="en-US" dirty="0"/>
          </a:p>
          <a:p>
            <a:r>
              <a:rPr lang="en-US" dirty="0"/>
              <a:t>Performance test</a:t>
            </a:r>
          </a:p>
          <a:p>
            <a:r>
              <a:rPr lang="en-US" dirty="0"/>
              <a:t>Cloud verification</a:t>
            </a:r>
          </a:p>
          <a:p>
            <a:r>
              <a:rPr lang="en-US" dirty="0"/>
              <a:t>Used for </a:t>
            </a:r>
            <a:r>
              <a:rPr lang="en-US" dirty="0" err="1"/>
              <a:t>OpenStack</a:t>
            </a:r>
            <a:r>
              <a:rPr lang="en-US" dirty="0"/>
              <a:t> </a:t>
            </a:r>
            <a:r>
              <a:rPr lang="en-US" dirty="0" smtClean="0"/>
              <a:t>Continuous Integration</a:t>
            </a:r>
            <a:endParaRPr lang="en-US" dirty="0"/>
          </a:p>
          <a:p>
            <a:r>
              <a:rPr lang="en-US" dirty="0"/>
              <a:t>Check </a:t>
            </a:r>
            <a:r>
              <a:rPr lang="en-US" dirty="0" smtClean="0"/>
              <a:t>if services </a:t>
            </a:r>
            <a:r>
              <a:rPr lang="en-US" dirty="0"/>
              <a:t>work correctly.</a:t>
            </a:r>
          </a:p>
          <a:p>
            <a:pPr lvl="1"/>
            <a:r>
              <a:rPr lang="en-US" dirty="0"/>
              <a:t>Rally runs against QA and Production environments regularly.</a:t>
            </a:r>
          </a:p>
          <a:p>
            <a:pPr lvl="1"/>
            <a:r>
              <a:rPr lang="en-US" dirty="0"/>
              <a:t>We can compare results between the environments.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2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Rally on </a:t>
            </a:r>
            <a:r>
              <a:rPr lang="en-US" dirty="0" err="1" smtClean="0"/>
              <a:t>Kibana</a:t>
            </a:r>
            <a:r>
              <a:rPr lang="en-US" dirty="0" smtClean="0"/>
              <a:t> (</a:t>
            </a:r>
            <a:r>
              <a:rPr lang="en-US" dirty="0" err="1" smtClean="0"/>
              <a:t>Elasticsearch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3935"/>
            <a:ext cx="8226854" cy="23082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82159"/>
            <a:ext cx="8229600" cy="249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7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745001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CERN Cloud</a:t>
            </a:r>
            <a:br>
              <a:rPr lang="en-US" dirty="0" smtClean="0"/>
            </a:br>
            <a:r>
              <a:rPr lang="en-US" dirty="0" smtClean="0"/>
              <a:t>Infrastructure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4217737"/>
            <a:ext cx="2743200" cy="1290414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Bruno Bompastor</a:t>
            </a:r>
          </a:p>
          <a:p>
            <a:r>
              <a:rPr lang="en-US" sz="1800" dirty="0"/>
              <a:t>f</a:t>
            </a:r>
            <a:r>
              <a:rPr lang="en-US" sz="1800" dirty="0" smtClean="0"/>
              <a:t>or the CERN Cloud Team</a:t>
            </a:r>
          </a:p>
          <a:p>
            <a:endParaRPr lang="en-US" sz="1200" dirty="0" smtClean="0"/>
          </a:p>
          <a:p>
            <a:r>
              <a:rPr lang="en-US" sz="1200" dirty="0" err="1" smtClean="0"/>
              <a:t>HEPiX</a:t>
            </a:r>
            <a:r>
              <a:rPr lang="en-US" sz="1200" dirty="0" smtClean="0"/>
              <a:t> Spring 2015</a:t>
            </a:r>
          </a:p>
          <a:p>
            <a:r>
              <a:rPr lang="en-US" sz="1200" dirty="0" smtClean="0"/>
              <a:t>Oxford University, UK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09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DDDDD"/>
                </a:solidFill>
              </a:rPr>
              <a:t>CERN Cloud </a:t>
            </a:r>
          </a:p>
          <a:p>
            <a:pPr lvl="1"/>
            <a:r>
              <a:rPr lang="en-US" dirty="0" smtClean="0">
                <a:solidFill>
                  <a:srgbClr val="DDDDDD"/>
                </a:solidFill>
              </a:rPr>
              <a:t>Recap</a:t>
            </a:r>
          </a:p>
          <a:p>
            <a:pPr lvl="1"/>
            <a:r>
              <a:rPr lang="en-US" dirty="0" smtClean="0">
                <a:solidFill>
                  <a:srgbClr val="DDDDDD"/>
                </a:solidFill>
              </a:rPr>
              <a:t>Numbers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Improvements</a:t>
            </a:r>
          </a:p>
          <a:p>
            <a:pPr lvl="1"/>
            <a:r>
              <a:rPr lang="en-US" dirty="0" smtClean="0">
                <a:solidFill>
                  <a:srgbClr val="DDDDDD"/>
                </a:solidFill>
              </a:rPr>
              <a:t>Deployed</a:t>
            </a:r>
            <a:endParaRPr lang="en-US" dirty="0">
              <a:solidFill>
                <a:srgbClr val="DDDDDD"/>
              </a:solidFill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Pipeline</a:t>
            </a:r>
          </a:p>
          <a:p>
            <a:r>
              <a:rPr lang="en-US" dirty="0" smtClean="0">
                <a:solidFill>
                  <a:srgbClr val="DDDDDD"/>
                </a:solidFill>
              </a:rPr>
              <a:t>Extras</a:t>
            </a:r>
          </a:p>
          <a:p>
            <a:r>
              <a:rPr lang="en-US" dirty="0" smtClean="0">
                <a:solidFill>
                  <a:srgbClr val="DDDDDD"/>
                </a:solidFill>
              </a:rPr>
              <a:t>Summary</a:t>
            </a:r>
            <a:endParaRPr lang="en-US" dirty="0">
              <a:solidFill>
                <a:srgbClr val="DDDDD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092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In The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OpenStack</a:t>
            </a:r>
            <a:r>
              <a:rPr lang="en-US" dirty="0" smtClean="0"/>
              <a:t> Neutron</a:t>
            </a:r>
          </a:p>
          <a:p>
            <a:r>
              <a:rPr lang="en-US" dirty="0" smtClean="0"/>
              <a:t>Cloud Federation</a:t>
            </a:r>
          </a:p>
          <a:p>
            <a:r>
              <a:rPr lang="en-US" dirty="0" smtClean="0"/>
              <a:t>Nested Projects in </a:t>
            </a:r>
            <a:r>
              <a:rPr lang="en-US" dirty="0" err="1" smtClean="0"/>
              <a:t>OpenStack</a:t>
            </a:r>
            <a:endParaRPr lang="en-US" dirty="0" smtClean="0"/>
          </a:p>
          <a:p>
            <a:r>
              <a:rPr lang="en-US" dirty="0" smtClean="0"/>
              <a:t>Containers: LXC, </a:t>
            </a:r>
            <a:r>
              <a:rPr lang="en-US" dirty="0" err="1" smtClean="0"/>
              <a:t>Docker</a:t>
            </a:r>
            <a:endParaRPr lang="en-US" dirty="0" smtClean="0"/>
          </a:p>
          <a:p>
            <a:r>
              <a:rPr lang="en-US" dirty="0" smtClean="0"/>
              <a:t>Orchestration with Heat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2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Nova</a:t>
            </a:r>
            <a:r>
              <a:rPr lang="en-US" dirty="0"/>
              <a:t>-network -&gt; Neutron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Nova-network being deprecated</a:t>
            </a:r>
          </a:p>
          <a:p>
            <a:r>
              <a:rPr lang="en-US" dirty="0"/>
              <a:t>Our strategy</a:t>
            </a:r>
          </a:p>
          <a:p>
            <a:pPr lvl="1"/>
            <a:r>
              <a:rPr lang="en-US" dirty="0"/>
              <a:t>First, deploy functional replacement</a:t>
            </a:r>
          </a:p>
          <a:p>
            <a:pPr lvl="1"/>
            <a:r>
              <a:rPr lang="en-US" dirty="0"/>
              <a:t>Afterwards, explore new features</a:t>
            </a:r>
          </a:p>
          <a:p>
            <a:pPr lvl="2"/>
            <a:r>
              <a:rPr lang="en-US" dirty="0"/>
              <a:t>Example: project network, </a:t>
            </a:r>
            <a:r>
              <a:rPr lang="en-US" dirty="0" err="1"/>
              <a:t>LBaaS</a:t>
            </a:r>
            <a:r>
              <a:rPr lang="en-US" dirty="0"/>
              <a:t>, </a:t>
            </a:r>
            <a:r>
              <a:rPr lang="en-US" dirty="0" err="1"/>
              <a:t>FWaaS</a:t>
            </a:r>
            <a:endParaRPr lang="en-US" dirty="0"/>
          </a:p>
          <a:p>
            <a:r>
              <a:rPr lang="en-US" dirty="0"/>
              <a:t>Requires migration plan</a:t>
            </a:r>
          </a:p>
          <a:p>
            <a:pPr lvl="1"/>
            <a:r>
              <a:rPr lang="en-US" dirty="0"/>
              <a:t>Upstream WIP, but requires (lots of) local testing of integration into CERN environment</a:t>
            </a:r>
          </a:p>
          <a:p>
            <a:r>
              <a:rPr lang="en-US" dirty="0"/>
              <a:t>First deployment: Q3, Q4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72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Cloud Federation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28045" y="1247458"/>
            <a:ext cx="6122723" cy="4888644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OpenStack support for identity federation</a:t>
            </a:r>
            <a:endParaRPr lang="en-US" sz="3100" dirty="0"/>
          </a:p>
          <a:p>
            <a:pPr lvl="1">
              <a:buFont typeface="Lucida Grande"/>
              <a:buChar char="-"/>
            </a:pPr>
            <a:r>
              <a:rPr lang="en-US" sz="2000" dirty="0" smtClean="0"/>
              <a:t>Available with Icehouse and stable in Juno</a:t>
            </a:r>
          </a:p>
          <a:p>
            <a:pPr lvl="1">
              <a:buFont typeface="Lucida Grande"/>
              <a:buChar char="-"/>
            </a:pPr>
            <a:r>
              <a:rPr lang="en-US" sz="2000" dirty="0" smtClean="0"/>
              <a:t>OpenStack Identity Service (Keystone) acts as a Service</a:t>
            </a:r>
            <a:br>
              <a:rPr lang="en-US" sz="2000" dirty="0" smtClean="0"/>
            </a:br>
            <a:r>
              <a:rPr lang="en-US" sz="2000" dirty="0" smtClean="0"/>
              <a:t>Provider mapping SAML assertions to roles</a:t>
            </a:r>
          </a:p>
          <a:p>
            <a:pPr lvl="1">
              <a:buFont typeface="Lucida Grande"/>
              <a:buChar char="-"/>
            </a:pPr>
            <a:r>
              <a:rPr lang="en-US" sz="2000" dirty="0" smtClean="0"/>
              <a:t>Support for SAML2 (OpenID and ABFAB to come)</a:t>
            </a:r>
          </a:p>
          <a:p>
            <a:pPr marL="448056" lvl="1" indent="0">
              <a:buNone/>
            </a:pPr>
            <a:endParaRPr lang="en-US" dirty="0" smtClean="0"/>
          </a:p>
          <a:p>
            <a:r>
              <a:rPr lang="en-US" sz="3200" dirty="0"/>
              <a:t>Implementation through Rackspace's membership of CERN </a:t>
            </a:r>
            <a:r>
              <a:rPr lang="en-US" sz="3200" dirty="0" err="1" smtClean="0"/>
              <a:t>Openlab</a:t>
            </a:r>
            <a:endParaRPr lang="en-US" sz="3200" dirty="0" smtClean="0"/>
          </a:p>
          <a:p>
            <a:pPr lvl="1">
              <a:buFont typeface="Lucida Grande"/>
              <a:buChar char="-"/>
            </a:pPr>
            <a:r>
              <a:rPr lang="en-US" sz="2000" dirty="0" smtClean="0"/>
              <a:t>Assisted by </a:t>
            </a:r>
            <a:r>
              <a:rPr lang="en-US" sz="2000" dirty="0"/>
              <a:t>IBM, Red Hat, HP, Kent </a:t>
            </a:r>
            <a:r>
              <a:rPr lang="en-US" sz="2000" dirty="0" smtClean="0"/>
              <a:t>University</a:t>
            </a:r>
          </a:p>
          <a:p>
            <a:pPr lvl="1"/>
            <a:endParaRPr lang="en-US" dirty="0" smtClean="0"/>
          </a:p>
          <a:p>
            <a:r>
              <a:rPr lang="en-US" sz="3100" dirty="0" smtClean="0"/>
              <a:t>Cloud federation status at CERN</a:t>
            </a:r>
            <a:endParaRPr lang="en-US" sz="3100" dirty="0"/>
          </a:p>
          <a:p>
            <a:pPr lvl="1">
              <a:buFont typeface="Lucida Grande"/>
              <a:buChar char="-"/>
            </a:pPr>
            <a:r>
              <a:rPr lang="en-US" sz="2000" dirty="0" smtClean="0"/>
              <a:t>Successfully tested with INFN’s IdP</a:t>
            </a:r>
          </a:p>
          <a:p>
            <a:pPr lvl="1">
              <a:buFont typeface="Lucida Grande"/>
              <a:buChar char="-"/>
            </a:pPr>
            <a:r>
              <a:rPr lang="en-US" sz="2000" dirty="0" smtClean="0"/>
              <a:t>CERN joined </a:t>
            </a:r>
            <a:r>
              <a:rPr lang="en-US" sz="2000" dirty="0" err="1" smtClean="0"/>
              <a:t>EduGAIN</a:t>
            </a:r>
            <a:r>
              <a:rPr lang="en-US" sz="2000" dirty="0" smtClean="0"/>
              <a:t> federation, this will provide cloud resources to other federation members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774" y="2358341"/>
            <a:ext cx="1206461" cy="735263"/>
          </a:xfrm>
          <a:prstGeom prst="rect">
            <a:avLst/>
          </a:prstGeom>
        </p:spPr>
      </p:pic>
      <p:pic>
        <p:nvPicPr>
          <p:cNvPr id="4" name="Picture 3" descr="RackspaceLogoManagedClou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774" y="3628189"/>
            <a:ext cx="1654340" cy="48527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961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Projects in </a:t>
            </a:r>
            <a:r>
              <a:rPr lang="en-US" dirty="0" err="1" smtClean="0"/>
              <a:t>OpenStack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 between CERN and the BARC institute (India)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ustomShape 2"/>
          <p:cNvSpPr/>
          <p:nvPr/>
        </p:nvSpPr>
        <p:spPr>
          <a:xfrm>
            <a:off x="1005840" y="2623320"/>
            <a:ext cx="2468880" cy="6746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dirty="0">
                <a:latin typeface="Arial"/>
              </a:rPr>
              <a:t>ATLAS resources</a:t>
            </a:r>
            <a:endParaRPr dirty="0"/>
          </a:p>
        </p:txBody>
      </p:sp>
      <p:sp>
        <p:nvSpPr>
          <p:cNvPr id="7" name="Line 3"/>
          <p:cNvSpPr/>
          <p:nvPr/>
        </p:nvSpPr>
        <p:spPr>
          <a:xfrm flipH="1">
            <a:off x="1005840" y="3297960"/>
            <a:ext cx="1005840" cy="7315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8" name="Line 4"/>
          <p:cNvSpPr/>
          <p:nvPr/>
        </p:nvSpPr>
        <p:spPr>
          <a:xfrm>
            <a:off x="2011680" y="3297960"/>
            <a:ext cx="1005840" cy="7315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9" name="CustomShape 5"/>
          <p:cNvSpPr/>
          <p:nvPr/>
        </p:nvSpPr>
        <p:spPr>
          <a:xfrm>
            <a:off x="274320" y="4029480"/>
            <a:ext cx="1645920" cy="7315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Production</a:t>
            </a:r>
            <a:endParaRPr/>
          </a:p>
        </p:txBody>
      </p:sp>
      <p:sp>
        <p:nvSpPr>
          <p:cNvPr id="10" name="CustomShape 6"/>
          <p:cNvSpPr/>
          <p:nvPr/>
        </p:nvSpPr>
        <p:spPr>
          <a:xfrm>
            <a:off x="2560320" y="4029480"/>
            <a:ext cx="1554480" cy="7315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Analysis</a:t>
            </a:r>
            <a:endParaRPr/>
          </a:p>
        </p:txBody>
      </p:sp>
      <p:sp>
        <p:nvSpPr>
          <p:cNvPr id="11" name="Line 7"/>
          <p:cNvSpPr/>
          <p:nvPr/>
        </p:nvSpPr>
        <p:spPr>
          <a:xfrm flipH="1">
            <a:off x="2194560" y="4761000"/>
            <a:ext cx="1005840" cy="64008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2" name="CustomShape 8"/>
          <p:cNvSpPr/>
          <p:nvPr/>
        </p:nvSpPr>
        <p:spPr>
          <a:xfrm>
            <a:off x="1463040" y="5401080"/>
            <a:ext cx="1463040" cy="5486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Higgs</a:t>
            </a:r>
            <a:endParaRPr/>
          </a:p>
        </p:txBody>
      </p:sp>
      <p:sp>
        <p:nvSpPr>
          <p:cNvPr id="13" name="Line 9"/>
          <p:cNvSpPr/>
          <p:nvPr/>
        </p:nvSpPr>
        <p:spPr>
          <a:xfrm>
            <a:off x="3291840" y="4761000"/>
            <a:ext cx="822960" cy="64008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4" name="CustomShape 10"/>
          <p:cNvSpPr/>
          <p:nvPr/>
        </p:nvSpPr>
        <p:spPr>
          <a:xfrm>
            <a:off x="3566160" y="5401080"/>
            <a:ext cx="1371600" cy="5486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Susy</a:t>
            </a:r>
            <a:endParaRPr/>
          </a:p>
        </p:txBody>
      </p:sp>
      <p:sp>
        <p:nvSpPr>
          <p:cNvPr id="15" name="CustomShape 11"/>
          <p:cNvSpPr/>
          <p:nvPr/>
        </p:nvSpPr>
        <p:spPr>
          <a:xfrm>
            <a:off x="5486400" y="5401080"/>
            <a:ext cx="1371600" cy="5486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>
                <a:latin typeface="Arial"/>
              </a:rPr>
              <a:t>Exotics</a:t>
            </a:r>
            <a:endParaRPr/>
          </a:p>
        </p:txBody>
      </p:sp>
      <p:sp>
        <p:nvSpPr>
          <p:cNvPr id="16" name="Line 12"/>
          <p:cNvSpPr/>
          <p:nvPr/>
        </p:nvSpPr>
        <p:spPr>
          <a:xfrm>
            <a:off x="3291840" y="4761000"/>
            <a:ext cx="2743200" cy="64008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pic>
        <p:nvPicPr>
          <p:cNvPr id="17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7546320" y="1995120"/>
            <a:ext cx="862920" cy="1211400"/>
          </a:xfrm>
          <a:prstGeom prst="rect">
            <a:avLst/>
          </a:prstGeom>
          <a:ln>
            <a:noFill/>
          </a:ln>
        </p:spPr>
      </p:pic>
      <p:sp>
        <p:nvSpPr>
          <p:cNvPr id="18" name="TextShape 13"/>
          <p:cNvSpPr txBox="1"/>
          <p:nvPr/>
        </p:nvSpPr>
        <p:spPr>
          <a:xfrm>
            <a:off x="7176517" y="3206520"/>
            <a:ext cx="2017718" cy="22670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dirty="0">
                <a:latin typeface="Arial"/>
              </a:rPr>
              <a:t>Cloud </a:t>
            </a:r>
            <a:r>
              <a:rPr lang="en-US" dirty="0" smtClean="0">
                <a:latin typeface="Arial"/>
              </a:rPr>
              <a:t>manager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</a:rPr>
              <a:t>Creates top level project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</a:rPr>
              <a:t>Sets quota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</a:rPr>
              <a:t>Nominates </a:t>
            </a:r>
            <a:r>
              <a:rPr lang="en-US" dirty="0">
                <a:latin typeface="Arial"/>
              </a:rPr>
              <a:t>ATLAS </a:t>
            </a:r>
            <a:r>
              <a:rPr lang="en-US" dirty="0" smtClean="0">
                <a:latin typeface="Arial"/>
              </a:rPr>
              <a:t>resource </a:t>
            </a:r>
            <a:r>
              <a:rPr lang="en-US" dirty="0">
                <a:latin typeface="Arial"/>
              </a:rPr>
              <a:t>manager</a:t>
            </a:r>
            <a:endParaRPr dirty="0"/>
          </a:p>
        </p:txBody>
      </p:sp>
      <p:pic>
        <p:nvPicPr>
          <p:cNvPr id="19" name="Picture 18"/>
          <p:cNvPicPr/>
          <p:nvPr/>
        </p:nvPicPr>
        <p:blipFill>
          <a:blip r:embed="rId4"/>
          <a:stretch>
            <a:fillRect/>
          </a:stretch>
        </p:blipFill>
        <p:spPr>
          <a:xfrm>
            <a:off x="3566160" y="2749320"/>
            <a:ext cx="604080" cy="966240"/>
          </a:xfrm>
          <a:prstGeom prst="rect">
            <a:avLst/>
          </a:prstGeom>
          <a:ln>
            <a:noFill/>
          </a:ln>
        </p:spPr>
      </p:pic>
      <p:sp>
        <p:nvSpPr>
          <p:cNvPr id="20" name="Line 14"/>
          <p:cNvSpPr/>
          <p:nvPr/>
        </p:nvSpPr>
        <p:spPr>
          <a:xfrm flipH="1">
            <a:off x="3566160" y="2257560"/>
            <a:ext cx="4109937" cy="30888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21" name="TextShape 15"/>
          <p:cNvSpPr txBox="1"/>
          <p:nvPr/>
        </p:nvSpPr>
        <p:spPr>
          <a:xfrm>
            <a:off x="4114800" y="2484900"/>
            <a:ext cx="2926080" cy="14432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dirty="0">
                <a:latin typeface="Arial"/>
              </a:rPr>
              <a:t>ATLAS resource </a:t>
            </a:r>
            <a:r>
              <a:rPr lang="en-US" dirty="0" smtClean="0">
                <a:latin typeface="Arial"/>
              </a:rPr>
              <a:t>manager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</a:rPr>
              <a:t>Creates </a:t>
            </a:r>
            <a:r>
              <a:rPr lang="en-US" dirty="0">
                <a:latin typeface="Arial"/>
              </a:rPr>
              <a:t>sub-</a:t>
            </a:r>
            <a:r>
              <a:rPr lang="en-US" dirty="0" smtClean="0">
                <a:latin typeface="Arial"/>
              </a:rPr>
              <a:t>projects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</a:rPr>
              <a:t>Sets </a:t>
            </a:r>
            <a:r>
              <a:rPr lang="en-US" dirty="0">
                <a:latin typeface="Arial"/>
              </a:rPr>
              <a:t>quota for sub-</a:t>
            </a:r>
            <a:r>
              <a:rPr lang="en-US" dirty="0" smtClean="0">
                <a:latin typeface="Arial"/>
              </a:rPr>
              <a:t>projects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</a:rPr>
              <a:t>Nominates </a:t>
            </a:r>
            <a:r>
              <a:rPr lang="en-US" dirty="0">
                <a:latin typeface="Arial"/>
              </a:rPr>
              <a:t>sub-project managers</a:t>
            </a:r>
            <a:endParaRPr dirty="0"/>
          </a:p>
        </p:txBody>
      </p:sp>
      <p:pic>
        <p:nvPicPr>
          <p:cNvPr id="22" name="Picture 21"/>
          <p:cNvPicPr/>
          <p:nvPr/>
        </p:nvPicPr>
        <p:blipFill>
          <a:blip r:embed="rId5"/>
          <a:stretch>
            <a:fillRect/>
          </a:stretch>
        </p:blipFill>
        <p:spPr>
          <a:xfrm>
            <a:off x="2898360" y="5401080"/>
            <a:ext cx="484920" cy="548640"/>
          </a:xfrm>
          <a:prstGeom prst="rect">
            <a:avLst/>
          </a:prstGeom>
          <a:ln>
            <a:noFill/>
          </a:ln>
        </p:spPr>
      </p:pic>
      <p:sp>
        <p:nvSpPr>
          <p:cNvPr id="23" name="Line 16"/>
          <p:cNvSpPr/>
          <p:nvPr/>
        </p:nvSpPr>
        <p:spPr>
          <a:xfrm flipH="1">
            <a:off x="2834640" y="3480840"/>
            <a:ext cx="731520" cy="9144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pic>
        <p:nvPicPr>
          <p:cNvPr id="24" name="Picture 23"/>
          <p:cNvPicPr/>
          <p:nvPr/>
        </p:nvPicPr>
        <p:blipFill>
          <a:blip r:embed="rId5"/>
          <a:stretch>
            <a:fillRect/>
          </a:stretch>
        </p:blipFill>
        <p:spPr>
          <a:xfrm>
            <a:off x="4910040" y="5401080"/>
            <a:ext cx="484920" cy="548640"/>
          </a:xfrm>
          <a:prstGeom prst="rect">
            <a:avLst/>
          </a:prstGeom>
          <a:ln>
            <a:noFill/>
          </a:ln>
        </p:spPr>
      </p:pic>
      <p:pic>
        <p:nvPicPr>
          <p:cNvPr id="25" name="Picture 24"/>
          <p:cNvPicPr/>
          <p:nvPr/>
        </p:nvPicPr>
        <p:blipFill>
          <a:blip r:embed="rId5"/>
          <a:stretch>
            <a:fillRect/>
          </a:stretch>
        </p:blipFill>
        <p:spPr>
          <a:xfrm>
            <a:off x="6921720" y="5401080"/>
            <a:ext cx="484920" cy="548640"/>
          </a:xfrm>
          <a:prstGeom prst="rect">
            <a:avLst/>
          </a:prstGeom>
          <a:ln>
            <a:noFill/>
          </a:ln>
        </p:spPr>
      </p:pic>
      <p:pic>
        <p:nvPicPr>
          <p:cNvPr id="26" name="Picture 25"/>
          <p:cNvPicPr/>
          <p:nvPr/>
        </p:nvPicPr>
        <p:blipFill>
          <a:blip r:embed="rId6"/>
          <a:stretch>
            <a:fillRect/>
          </a:stretch>
        </p:blipFill>
        <p:spPr>
          <a:xfrm>
            <a:off x="1920240" y="4120920"/>
            <a:ext cx="640080" cy="731520"/>
          </a:xfrm>
          <a:prstGeom prst="rect">
            <a:avLst/>
          </a:prstGeom>
          <a:ln>
            <a:noFill/>
          </a:ln>
        </p:spPr>
      </p:pic>
      <p:pic>
        <p:nvPicPr>
          <p:cNvPr id="27" name="Picture 26"/>
          <p:cNvPicPr/>
          <p:nvPr/>
        </p:nvPicPr>
        <p:blipFill>
          <a:blip r:embed="rId6"/>
          <a:stretch>
            <a:fillRect/>
          </a:stretch>
        </p:blipFill>
        <p:spPr>
          <a:xfrm>
            <a:off x="4114800" y="4120920"/>
            <a:ext cx="640080" cy="731520"/>
          </a:xfrm>
          <a:prstGeom prst="rect">
            <a:avLst/>
          </a:prstGeom>
          <a:ln>
            <a:noFill/>
          </a:ln>
        </p:spPr>
      </p:pic>
      <p:sp>
        <p:nvSpPr>
          <p:cNvPr id="28" name="TextShape 17"/>
          <p:cNvSpPr txBox="1"/>
          <p:nvPr/>
        </p:nvSpPr>
        <p:spPr>
          <a:xfrm>
            <a:off x="4726302" y="4250160"/>
            <a:ext cx="2450215" cy="602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dirty="0">
                <a:latin typeface="Arial"/>
              </a:rPr>
              <a:t>Sub-project managers</a:t>
            </a:r>
            <a:endParaRPr dirty="0"/>
          </a:p>
          <a:p>
            <a:r>
              <a:rPr lang="en-US" dirty="0">
                <a:latin typeface="Arial"/>
              </a:rPr>
              <a:t>(roles as above)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860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6019702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Containers: LXC, </a:t>
            </a:r>
            <a:r>
              <a:rPr lang="en-US" dirty="0" err="1" smtClean="0"/>
              <a:t>Docker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Idea: deploy containers integrated with </a:t>
            </a:r>
            <a:r>
              <a:rPr lang="en-US" dirty="0" err="1" smtClean="0"/>
              <a:t>OpenStack</a:t>
            </a:r>
            <a:r>
              <a:rPr lang="en-US" dirty="0" smtClean="0"/>
              <a:t> Nova</a:t>
            </a:r>
          </a:p>
          <a:p>
            <a:r>
              <a:rPr lang="en-US" dirty="0" smtClean="0"/>
              <a:t>Use cases: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ome customers require </a:t>
            </a:r>
            <a:r>
              <a:rPr lang="en-US" dirty="0"/>
              <a:t>bare metal </a:t>
            </a:r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Maximize hardware utilization (Container + hypervisor)</a:t>
            </a:r>
          </a:p>
          <a:p>
            <a:pPr lvl="1"/>
            <a:r>
              <a:rPr lang="en-US" dirty="0"/>
              <a:t>Re-use of </a:t>
            </a:r>
            <a:r>
              <a:rPr lang="en-US" dirty="0" err="1"/>
              <a:t>OpenStack</a:t>
            </a:r>
            <a:r>
              <a:rPr lang="en-US" dirty="0"/>
              <a:t> provisioning/accounting </a:t>
            </a:r>
            <a:r>
              <a:rPr lang="en-US" dirty="0" smtClean="0"/>
              <a:t>workflows</a:t>
            </a:r>
          </a:p>
          <a:p>
            <a:pPr marL="493776" lvl="1">
              <a:buSzPct val="80000"/>
            </a:pPr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>
                <a:solidFill>
                  <a:srgbClr val="FF0000"/>
                </a:solidFill>
              </a:rPr>
              <a:t>customer wants to worry about hardware maintenance, BIOS settings, firmware upgrades,</a:t>
            </a:r>
            <a:r>
              <a:rPr lang="en-US" dirty="0" smtClean="0">
                <a:solidFill>
                  <a:srgbClr val="FF0000"/>
                </a:solidFill>
              </a:rPr>
              <a:t>…</a:t>
            </a:r>
            <a:endParaRPr lang="en-US" dirty="0"/>
          </a:p>
          <a:p>
            <a:pPr marL="493776" lvl="1">
              <a:buSzPct val="80000"/>
            </a:pPr>
            <a:r>
              <a:rPr lang="en-US" dirty="0" smtClean="0"/>
              <a:t>Testing functionality and integration into CERN environment has recently started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827" y="166084"/>
            <a:ext cx="1007851" cy="100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9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Orchestration with Heat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6999" y="4393010"/>
            <a:ext cx="8226854" cy="172718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0055A0"/>
                </a:solidFill>
              </a:rPr>
              <a:t>Heat </a:t>
            </a:r>
            <a:r>
              <a:rPr lang="en-US" sz="2800" dirty="0">
                <a:solidFill>
                  <a:srgbClr val="0055A0"/>
                </a:solidFill>
              </a:rPr>
              <a:t>provides a mechanism for orchestrating OpenStack resources through </a:t>
            </a:r>
            <a:r>
              <a:rPr lang="en-US" sz="2800" dirty="0" smtClean="0">
                <a:solidFill>
                  <a:srgbClr val="0055A0"/>
                </a:solidFill>
              </a:rPr>
              <a:t>templates</a:t>
            </a:r>
            <a:endParaRPr lang="en-US" dirty="0"/>
          </a:p>
          <a:p>
            <a:pPr marL="493776" lvl="1">
              <a:buSzPct val="80000"/>
            </a:pPr>
            <a:r>
              <a:rPr lang="en-US" sz="2800" dirty="0"/>
              <a:t>See my talk </a:t>
            </a:r>
            <a:r>
              <a:rPr lang="en-US" sz="2800" dirty="0" smtClean="0"/>
              <a:t>on “</a:t>
            </a:r>
            <a:r>
              <a:rPr lang="en-US" sz="2800" dirty="0" err="1" smtClean="0"/>
              <a:t>OpenStack</a:t>
            </a:r>
            <a:r>
              <a:rPr lang="en-US" sz="2800" dirty="0" smtClean="0"/>
              <a:t> Heat @ CERN” later</a:t>
            </a:r>
            <a:endParaRPr lang="en-US" sz="2800" dirty="0"/>
          </a:p>
        </p:txBody>
      </p:sp>
      <p:pic>
        <p:nvPicPr>
          <p:cNvPr id="9" name="Picture 8" descr="heat-grin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543" y="1201816"/>
            <a:ext cx="4742426" cy="3107107"/>
          </a:xfrm>
          <a:prstGeom prst="rect">
            <a:avLst/>
          </a:prstGeom>
        </p:spPr>
      </p:pic>
      <p:pic>
        <p:nvPicPr>
          <p:cNvPr id="4" name="Picture 3" descr="Screen Shot 2014-10-07 at 14.57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369" y="60158"/>
            <a:ext cx="629927" cy="140034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004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CERN Cloud 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Recap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Numbers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Improvements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Deployed</a:t>
            </a:r>
            <a:endParaRPr lang="en-US" dirty="0">
              <a:solidFill>
                <a:schemeClr val="accent1"/>
              </a:solidFill>
            </a:endParaRP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Pipeline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Extras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Summary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092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Testing block storage based on </a:t>
            </a:r>
            <a:r>
              <a:rPr lang="en-US" dirty="0" err="1"/>
              <a:t>NetApp</a:t>
            </a:r>
            <a:r>
              <a:rPr lang="en-US" dirty="0"/>
              <a:t> as an alternative for Windows volumes</a:t>
            </a:r>
          </a:p>
          <a:p>
            <a:r>
              <a:rPr lang="en-US" dirty="0" smtClean="0"/>
              <a:t>RDO </a:t>
            </a:r>
            <a:r>
              <a:rPr lang="en-US" dirty="0"/>
              <a:t>stopped providing Juno RPMs for </a:t>
            </a:r>
            <a:r>
              <a:rPr lang="en-US" dirty="0" smtClean="0"/>
              <a:t>EL6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are working with RDO and </a:t>
            </a:r>
            <a:r>
              <a:rPr lang="en-US" dirty="0" err="1"/>
              <a:t>CentOS</a:t>
            </a:r>
            <a:r>
              <a:rPr lang="en-US" dirty="0"/>
              <a:t> communities to build Nova, Ceilometer, Neutron and CLI packages for Juno/</a:t>
            </a:r>
            <a:r>
              <a:rPr lang="en-US" dirty="0" smtClean="0"/>
              <a:t>EL6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341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OpenStack</a:t>
            </a:r>
            <a:r>
              <a:rPr lang="en-US" dirty="0" smtClean="0"/>
              <a:t> Cloud service continues to grow</a:t>
            </a:r>
          </a:p>
          <a:p>
            <a:pPr lvl="1"/>
            <a:r>
              <a:rPr lang="en-US" dirty="0" smtClean="0"/>
              <a:t>5000 compute nodes, 10000+ VMs</a:t>
            </a:r>
          </a:p>
          <a:p>
            <a:r>
              <a:rPr lang="en-US" dirty="0" smtClean="0"/>
              <a:t>Operations generally smooth</a:t>
            </a:r>
          </a:p>
          <a:p>
            <a:pPr lvl="1"/>
            <a:r>
              <a:rPr lang="en-US" dirty="0" smtClean="0"/>
              <a:t>Increased involvement of </a:t>
            </a:r>
            <a:r>
              <a:rPr lang="en-US" dirty="0" err="1" smtClean="0"/>
              <a:t>Sysadmin</a:t>
            </a:r>
            <a:r>
              <a:rPr lang="en-US" dirty="0" smtClean="0"/>
              <a:t> team</a:t>
            </a:r>
          </a:p>
          <a:p>
            <a:pPr lvl="1"/>
            <a:r>
              <a:rPr lang="en-US" dirty="0" smtClean="0"/>
              <a:t>3 rolling upgrades</a:t>
            </a:r>
          </a:p>
          <a:p>
            <a:r>
              <a:rPr lang="en-US" dirty="0" smtClean="0"/>
              <a:t>Many service improvements in the pipeline</a:t>
            </a:r>
          </a:p>
          <a:p>
            <a:pPr lvl="1"/>
            <a:r>
              <a:rPr lang="en-US" dirty="0" smtClean="0"/>
              <a:t>Heat, Neutron, Federation, </a:t>
            </a:r>
            <a:r>
              <a:rPr lang="en-US" dirty="0" err="1" smtClean="0"/>
              <a:t>Docker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192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 Cloud </a:t>
            </a:r>
          </a:p>
          <a:p>
            <a:pPr lvl="1"/>
            <a:r>
              <a:rPr lang="en-US" dirty="0" smtClean="0"/>
              <a:t>Recap</a:t>
            </a:r>
          </a:p>
          <a:p>
            <a:pPr lvl="1"/>
            <a:r>
              <a:rPr lang="en-US" dirty="0" smtClean="0"/>
              <a:t>Numbers</a:t>
            </a:r>
          </a:p>
          <a:p>
            <a:r>
              <a:rPr lang="en-US" dirty="0" smtClean="0"/>
              <a:t>Improvements</a:t>
            </a:r>
          </a:p>
          <a:p>
            <a:pPr lvl="1"/>
            <a:r>
              <a:rPr lang="en-US" dirty="0" smtClean="0"/>
              <a:t>Deployed</a:t>
            </a:r>
            <a:endParaRPr lang="en-US" dirty="0"/>
          </a:p>
          <a:p>
            <a:pPr lvl="1"/>
            <a:r>
              <a:rPr lang="en-US" dirty="0" smtClean="0"/>
              <a:t>Pipeline</a:t>
            </a:r>
          </a:p>
          <a:p>
            <a:r>
              <a:rPr lang="en-US" dirty="0" smtClean="0"/>
              <a:t>Extras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77438" y="2337794"/>
            <a:ext cx="3856789" cy="1137156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4200" dirty="0" smtClean="0"/>
              <a:t>Questions?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1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Cloud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045" y="1567234"/>
            <a:ext cx="8226854" cy="414044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CERN Cloud Service one of the three</a:t>
            </a:r>
            <a:br>
              <a:rPr lang="en-US" dirty="0" smtClean="0"/>
            </a:br>
            <a:r>
              <a:rPr lang="en-US" dirty="0" smtClean="0"/>
              <a:t>major components in IT’s AI project</a:t>
            </a:r>
            <a:endParaRPr lang="en-US" dirty="0"/>
          </a:p>
          <a:p>
            <a:pPr lvl="1">
              <a:buFont typeface="Lucida Grande"/>
              <a:buChar char="-"/>
            </a:pPr>
            <a:r>
              <a:rPr lang="en-US" sz="2000" dirty="0" smtClean="0"/>
              <a:t>Policy: Servers in CERN IT shall be virtual</a:t>
            </a:r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B</a:t>
            </a:r>
            <a:r>
              <a:rPr lang="en-US" dirty="0" smtClean="0"/>
              <a:t>ased on OpenStack</a:t>
            </a:r>
            <a:endParaRPr lang="en-US" dirty="0"/>
          </a:p>
          <a:p>
            <a:pPr lvl="1">
              <a:buFont typeface="Lucida Grande"/>
              <a:buChar char="-"/>
            </a:pPr>
            <a:r>
              <a:rPr lang="en-US" sz="2000" dirty="0"/>
              <a:t>P</a:t>
            </a:r>
            <a:r>
              <a:rPr lang="en-US" sz="2000" dirty="0" smtClean="0"/>
              <a:t>roduction service since July 2013</a:t>
            </a:r>
          </a:p>
          <a:p>
            <a:pPr lvl="1">
              <a:buFont typeface="Lucida Grande"/>
              <a:buChar char="-"/>
            </a:pPr>
            <a:r>
              <a:rPr lang="en-US" sz="2000" dirty="0" smtClean="0"/>
              <a:t>Performed three rolling upgrades (Juno almost finished) </a:t>
            </a:r>
          </a:p>
          <a:p>
            <a:pPr lvl="1">
              <a:buFont typeface="Lucida Grande"/>
              <a:buChar char="-"/>
            </a:pPr>
            <a:r>
              <a:rPr lang="en-US" sz="2000" dirty="0" smtClean="0"/>
              <a:t>Components: Compute (Nova), Image Management (Glance), Identity (Keystone), Dashboard/UI (Horizon), Block Storage (Cinder), Telemetry (Ceilometer)</a:t>
            </a:r>
            <a:endParaRPr lang="en-US" sz="2000" dirty="0"/>
          </a:p>
          <a:p>
            <a:pPr marL="448056" lvl="1" indent="0">
              <a:buNone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458" y="2365884"/>
            <a:ext cx="1706451" cy="170645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014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Cloud in Numbers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4671" y="1165459"/>
            <a:ext cx="4639384" cy="253157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~3500 hypervisors at the moment</a:t>
            </a:r>
            <a:endParaRPr lang="en-US" sz="2000" dirty="0" smtClean="0"/>
          </a:p>
          <a:p>
            <a:pPr lvl="1">
              <a:buFont typeface="Lucida Grande"/>
              <a:buChar char="-"/>
            </a:pPr>
            <a:r>
              <a:rPr lang="en-US" sz="2000" dirty="0" smtClean="0"/>
              <a:t>Vast majority qemu/</a:t>
            </a:r>
            <a:r>
              <a:rPr lang="en-US" sz="2000" dirty="0" err="1" smtClean="0"/>
              <a:t>kvm</a:t>
            </a:r>
            <a:r>
              <a:rPr lang="en-US" sz="2100" dirty="0" smtClean="0"/>
              <a:t> (~150 Hyper-V hosts)</a:t>
            </a:r>
          </a:p>
          <a:p>
            <a:pPr lvl="1">
              <a:buFont typeface="Lucida Grande"/>
              <a:buChar char="-"/>
            </a:pPr>
            <a:r>
              <a:rPr lang="en-US" sz="2000" dirty="0" smtClean="0"/>
              <a:t>~</a:t>
            </a:r>
            <a:r>
              <a:rPr lang="en-US" sz="2000" dirty="0"/>
              <a:t>220 HVs on critical </a:t>
            </a:r>
            <a:r>
              <a:rPr lang="en-US" sz="2000" dirty="0" smtClean="0"/>
              <a:t>power</a:t>
            </a:r>
            <a:endParaRPr lang="en-US" sz="1600" dirty="0" smtClean="0"/>
          </a:p>
          <a:p>
            <a:pPr lvl="1">
              <a:buFont typeface="Lucida Grande"/>
              <a:buChar char="-"/>
            </a:pPr>
            <a:r>
              <a:rPr lang="en-US" sz="2000" dirty="0" smtClean="0"/>
              <a:t>~</a:t>
            </a:r>
            <a:r>
              <a:rPr lang="en-US" sz="2000" dirty="0"/>
              <a:t>2000 HVs used by batch, rest shared by users, services, </a:t>
            </a:r>
            <a:r>
              <a:rPr lang="en-US" sz="2000" dirty="0" smtClean="0"/>
              <a:t>experiments</a:t>
            </a:r>
          </a:p>
          <a:p>
            <a:pPr lvl="1">
              <a:buFont typeface="Lucida Grande"/>
              <a:buChar char="-"/>
            </a:pPr>
            <a:r>
              <a:rPr lang="en-US" sz="2000" dirty="0" smtClean="0"/>
              <a:t>~</a:t>
            </a:r>
            <a:r>
              <a:rPr lang="en-US" sz="2000" dirty="0"/>
              <a:t>800 HVs at Wigner in </a:t>
            </a:r>
            <a:r>
              <a:rPr lang="en-US" sz="2000" dirty="0" smtClean="0"/>
              <a:t>Hungary</a:t>
            </a:r>
            <a:endParaRPr lang="en-US" sz="2100" dirty="0" smtClean="0"/>
          </a:p>
          <a:p>
            <a:pPr lvl="1">
              <a:buFont typeface="Lucida Grande"/>
              <a:buChar char="-"/>
            </a:pPr>
            <a:r>
              <a:rPr lang="en-US" sz="2000" dirty="0" smtClean="0"/>
              <a:t>Additional ~1800 hypervisors are being added since 2015</a:t>
            </a:r>
            <a:br>
              <a:rPr lang="en-US" sz="2000" dirty="0" smtClean="0"/>
            </a:br>
            <a:endParaRPr lang="en-US" sz="2000" dirty="0"/>
          </a:p>
          <a:p>
            <a:endParaRPr lang="en-US" sz="2000" dirty="0"/>
          </a:p>
          <a:p>
            <a:pPr lvl="1">
              <a:buFont typeface="Lucida Grande"/>
              <a:buChar char="-"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Bruno Bompastor: CERN Cloud Report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36732225"/>
              </p:ext>
            </p:extLst>
          </p:nvPr>
        </p:nvGraphicFramePr>
        <p:xfrm>
          <a:off x="457201" y="1092539"/>
          <a:ext cx="3587469" cy="2152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1" y="3244693"/>
            <a:ext cx="4118061" cy="27749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~1600 users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~1700 projects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/>
              <a:t>~1500 </a:t>
            </a:r>
            <a:r>
              <a:rPr lang="en-US" dirty="0" smtClean="0"/>
              <a:t>personal </a:t>
            </a:r>
            <a:r>
              <a:rPr lang="en-US" dirty="0"/>
              <a:t>and ~200 </a:t>
            </a:r>
            <a:r>
              <a:rPr lang="en-US" dirty="0" smtClean="0"/>
              <a:t>shared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~100k </a:t>
            </a:r>
            <a:r>
              <a:rPr lang="en-US" dirty="0"/>
              <a:t>Cores</a:t>
            </a:r>
          </a:p>
          <a:p>
            <a:pPr marL="285750" indent="-285750">
              <a:buFont typeface="Arial"/>
              <a:buChar char="•"/>
            </a:pPr>
            <a:r>
              <a:rPr lang="en-US" smtClean="0"/>
              <a:t>~200 </a:t>
            </a:r>
            <a:r>
              <a:rPr lang="en-US" dirty="0"/>
              <a:t>TB </a:t>
            </a:r>
            <a:r>
              <a:rPr lang="en-US" dirty="0" smtClean="0"/>
              <a:t>RAM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~1550 images/snapshots (17 TB on </a:t>
            </a:r>
            <a:r>
              <a:rPr lang="en-US" dirty="0" err="1"/>
              <a:t>Ceph</a:t>
            </a:r>
            <a:r>
              <a:rPr lang="en-US" dirty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~1100 volumes (143 TB on </a:t>
            </a:r>
            <a:r>
              <a:rPr lang="en-US" dirty="0" err="1"/>
              <a:t>Ceph</a:t>
            </a:r>
            <a:r>
              <a:rPr lang="en-US" dirty="0"/>
              <a:t>)</a:t>
            </a:r>
          </a:p>
        </p:txBody>
      </p:sp>
      <p:pic>
        <p:nvPicPr>
          <p:cNvPr id="11" name="Picture 10" descr="users_last_3_month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262" y="3244693"/>
            <a:ext cx="4108792" cy="1499836"/>
          </a:xfrm>
          <a:prstGeom prst="rect">
            <a:avLst/>
          </a:prstGeom>
        </p:spPr>
      </p:pic>
      <p:pic>
        <p:nvPicPr>
          <p:cNvPr id="13" name="Picture 12" descr="projects_last_3_month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262" y="4744528"/>
            <a:ext cx="4098689" cy="139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3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Cloud in Numbers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191157"/>
              </p:ext>
            </p:extLst>
          </p:nvPr>
        </p:nvGraphicFramePr>
        <p:xfrm>
          <a:off x="457201" y="1613712"/>
          <a:ext cx="4118062" cy="2637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457200" y="1352102"/>
            <a:ext cx="128078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1100" dirty="0"/>
              <a:t>Number of </a:t>
            </a:r>
            <a:r>
              <a:rPr lang="en-US" sz="1100" dirty="0" smtClean="0"/>
              <a:t>VMs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1" y="4565620"/>
            <a:ext cx="4255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Milestone: </a:t>
            </a:r>
            <a:r>
              <a:rPr lang="en-US" dirty="0"/>
              <a:t>VM </a:t>
            </a:r>
            <a:r>
              <a:rPr lang="en-US" dirty="0" smtClean="0"/>
              <a:t>number 1000000 </a:t>
            </a:r>
            <a:r>
              <a:rPr lang="en-US" dirty="0"/>
              <a:t>(one million</a:t>
            </a:r>
            <a:r>
              <a:rPr lang="en-US" dirty="0" smtClean="0"/>
              <a:t>)</a:t>
            </a:r>
          </a:p>
          <a:p>
            <a:pPr marL="800100" lvl="1" indent="-342900">
              <a:buFont typeface="Lucida Grande"/>
              <a:buChar char="-"/>
            </a:pPr>
            <a:r>
              <a:rPr lang="en-US" dirty="0"/>
              <a:t>Mostly short lived </a:t>
            </a:r>
            <a:r>
              <a:rPr lang="en-US" dirty="0" smtClean="0"/>
              <a:t>VMs</a:t>
            </a:r>
            <a:endParaRPr lang="en-US" dirty="0"/>
          </a:p>
        </p:txBody>
      </p:sp>
      <p:pic>
        <p:nvPicPr>
          <p:cNvPr id="9" name="Picture 8" descr="new_vms_last_mont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478" y="1613712"/>
            <a:ext cx="3937576" cy="1349427"/>
          </a:xfrm>
          <a:prstGeom prst="rect">
            <a:avLst/>
          </a:prstGeom>
        </p:spPr>
      </p:pic>
      <p:pic>
        <p:nvPicPr>
          <p:cNvPr id="10" name="Picture 9" descr="total_vms_lastmonth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477" y="2963139"/>
            <a:ext cx="3937577" cy="13342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516" y="4565620"/>
            <a:ext cx="4111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~10000 active VMs</a:t>
            </a:r>
            <a:endParaRPr lang="en-US" sz="2000" dirty="0" smtClean="0"/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solidFill>
                  <a:srgbClr val="0055A0"/>
                </a:solidFill>
              </a:rPr>
              <a:t>Batch: </a:t>
            </a:r>
            <a:r>
              <a:rPr lang="en-US" dirty="0">
                <a:solidFill>
                  <a:srgbClr val="0055A0"/>
                </a:solidFill>
              </a:rPr>
              <a:t>~</a:t>
            </a:r>
            <a:r>
              <a:rPr lang="en-US" dirty="0" smtClean="0">
                <a:solidFill>
                  <a:srgbClr val="0055A0"/>
                </a:solidFill>
              </a:rPr>
              <a:t>2600</a:t>
            </a:r>
            <a:endParaRPr lang="en-US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4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DDDDD"/>
                </a:solidFill>
              </a:rPr>
              <a:t>CERN Cloud </a:t>
            </a:r>
          </a:p>
          <a:p>
            <a:pPr lvl="1"/>
            <a:r>
              <a:rPr lang="en-US" dirty="0" smtClean="0">
                <a:solidFill>
                  <a:srgbClr val="DDDDDD"/>
                </a:solidFill>
              </a:rPr>
              <a:t>Recap</a:t>
            </a:r>
          </a:p>
          <a:p>
            <a:pPr lvl="1"/>
            <a:r>
              <a:rPr lang="en-US" dirty="0" smtClean="0">
                <a:solidFill>
                  <a:srgbClr val="DDDDDD"/>
                </a:solidFill>
              </a:rPr>
              <a:t>Numbers</a:t>
            </a:r>
          </a:p>
          <a:p>
            <a:r>
              <a:rPr lang="en-US" dirty="0" smtClean="0"/>
              <a:t>Improvements</a:t>
            </a:r>
          </a:p>
          <a:p>
            <a:pPr lvl="1"/>
            <a:r>
              <a:rPr lang="en-US" dirty="0" smtClean="0"/>
              <a:t>Deployed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Pipeline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Extras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Summary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682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Deployed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Juno Upgrade</a:t>
            </a:r>
          </a:p>
          <a:p>
            <a:r>
              <a:rPr lang="en-US" dirty="0" err="1" smtClean="0"/>
              <a:t>CentOS</a:t>
            </a:r>
            <a:r>
              <a:rPr lang="en-US" dirty="0" smtClean="0"/>
              <a:t> 7</a:t>
            </a:r>
          </a:p>
          <a:p>
            <a:r>
              <a:rPr lang="en-US" dirty="0" smtClean="0"/>
              <a:t>CVI phase-out campaign</a:t>
            </a:r>
          </a:p>
          <a:p>
            <a:r>
              <a:rPr lang="en-US" dirty="0" smtClean="0"/>
              <a:t>External Authentication</a:t>
            </a:r>
          </a:p>
          <a:p>
            <a:r>
              <a:rPr lang="en-US" dirty="0" err="1" smtClean="0"/>
              <a:t>Rundeck</a:t>
            </a:r>
            <a:endParaRPr lang="en-US" dirty="0" smtClean="0"/>
          </a:p>
          <a:p>
            <a:r>
              <a:rPr lang="en-US" dirty="0" smtClean="0"/>
              <a:t>Rally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94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Juno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Rolling upgrade to</a:t>
            </a:r>
            <a:br>
              <a:rPr lang="en-US" dirty="0"/>
            </a:br>
            <a:r>
              <a:rPr lang="en-US" dirty="0"/>
              <a:t>‘Juno’ </a:t>
            </a:r>
            <a:endParaRPr lang="en-US" dirty="0" smtClean="0"/>
          </a:p>
          <a:p>
            <a:r>
              <a:rPr lang="en-US" dirty="0" smtClean="0"/>
              <a:t>Done:</a:t>
            </a:r>
          </a:p>
          <a:p>
            <a:pPr lvl="1"/>
            <a:r>
              <a:rPr lang="en-US" dirty="0" smtClean="0"/>
              <a:t>Cinder, Glance, Keystone, Ceilometer</a:t>
            </a:r>
          </a:p>
          <a:p>
            <a:r>
              <a:rPr lang="en-US" dirty="0" smtClean="0"/>
              <a:t>Next:</a:t>
            </a:r>
          </a:p>
          <a:p>
            <a:pPr lvl="1"/>
            <a:r>
              <a:rPr lang="en-US" dirty="0" smtClean="0"/>
              <a:t>Nova, Horizon</a:t>
            </a:r>
            <a:endParaRPr lang="en-US" dirty="0"/>
          </a:p>
          <a:p>
            <a:r>
              <a:rPr lang="en-US" dirty="0" smtClean="0"/>
              <a:t>New Features:</a:t>
            </a:r>
          </a:p>
          <a:p>
            <a:pPr lvl="1"/>
            <a:r>
              <a:rPr lang="en-US" dirty="0" smtClean="0"/>
              <a:t>Enable </a:t>
            </a:r>
            <a:r>
              <a:rPr lang="en-US" dirty="0"/>
              <a:t>multiple identity drivers </a:t>
            </a:r>
            <a:r>
              <a:rPr lang="en-US" dirty="0" smtClean="0"/>
              <a:t>for </a:t>
            </a:r>
            <a:r>
              <a:rPr lang="en-US" dirty="0"/>
              <a:t>different </a:t>
            </a:r>
            <a:r>
              <a:rPr lang="en-US" dirty="0" smtClean="0"/>
              <a:t>domains (keystone)</a:t>
            </a:r>
          </a:p>
          <a:p>
            <a:pPr lvl="1"/>
            <a:r>
              <a:rPr lang="en-US" dirty="0"/>
              <a:t>Allow users to specify an image to use for rescue instead of the original base </a:t>
            </a:r>
            <a:r>
              <a:rPr lang="en-US" dirty="0" smtClean="0"/>
              <a:t>image (nova)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057" y="534769"/>
            <a:ext cx="4519843" cy="1955251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Bruno Bompastor: CERN Cloud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634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85750" indent="-285750">
          <a:buFont typeface="Arial"/>
          <a:buChar char="•"/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30302</TotalTime>
  <Words>1385</Words>
  <Application>Microsoft Macintosh PowerPoint</Application>
  <PresentationFormat>On-screen Show (4:3)</PresentationFormat>
  <Paragraphs>335</Paragraphs>
  <Slides>30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CERNCorporate4-3</vt:lpstr>
      <vt:lpstr>PowerPoint Presentation</vt:lpstr>
      <vt:lpstr> CERN Cloud Infrastructure Report</vt:lpstr>
      <vt:lpstr>Outline</vt:lpstr>
      <vt:lpstr>CERN Cloud Recap</vt:lpstr>
      <vt:lpstr>CERN Cloud in Numbers (1)</vt:lpstr>
      <vt:lpstr>CERN Cloud in Numbers (2)</vt:lpstr>
      <vt:lpstr>Outline</vt:lpstr>
      <vt:lpstr>Improvements Deployed</vt:lpstr>
      <vt:lpstr>Juno Upgrade</vt:lpstr>
      <vt:lpstr>CentOS 7</vt:lpstr>
      <vt:lpstr>CVI phase-out campaign (1)</vt:lpstr>
      <vt:lpstr>CVI phase-out campaign (2)</vt:lpstr>
      <vt:lpstr>External Authentication</vt:lpstr>
      <vt:lpstr>Image Lifecycle (I): Automation</vt:lpstr>
      <vt:lpstr>Image Lifecycle (II): Visualization</vt:lpstr>
      <vt:lpstr>PowerPoint Presentation</vt:lpstr>
      <vt:lpstr>Rundeck Integration</vt:lpstr>
      <vt:lpstr>OpenStack Rally</vt:lpstr>
      <vt:lpstr>Rally on Kibana (Elasticsearch)</vt:lpstr>
      <vt:lpstr>Outline</vt:lpstr>
      <vt:lpstr>Improvements In The Pipeline</vt:lpstr>
      <vt:lpstr>Nova-network -&gt; Neutron</vt:lpstr>
      <vt:lpstr>Cloud Federation </vt:lpstr>
      <vt:lpstr>Nested Projects in OpenStack</vt:lpstr>
      <vt:lpstr>Containers: LXC, Docker</vt:lpstr>
      <vt:lpstr>Orchestration with Heat</vt:lpstr>
      <vt:lpstr>Outline</vt:lpstr>
      <vt:lpstr>Extras</vt:lpstr>
      <vt:lpstr>Summary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Bruno Bompastor</cp:lastModifiedBy>
  <cp:revision>268</cp:revision>
  <dcterms:created xsi:type="dcterms:W3CDTF">2012-11-30T11:04:26Z</dcterms:created>
  <dcterms:modified xsi:type="dcterms:W3CDTF">2015-03-25T11:08:35Z</dcterms:modified>
</cp:coreProperties>
</file>