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handoutMasterIdLst>
    <p:handoutMasterId r:id="rId8"/>
  </p:handoutMasterIdLst>
  <p:sldIdLst>
    <p:sldId id="256" r:id="rId2"/>
    <p:sldId id="297" r:id="rId3"/>
    <p:sldId id="298" r:id="rId4"/>
    <p:sldId id="281" r:id="rId5"/>
    <p:sldId id="29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2" autoAdjust="0"/>
    <p:restoredTop sz="92977" autoAdjust="0"/>
  </p:normalViewPr>
  <p:slideViewPr>
    <p:cSldViewPr>
      <p:cViewPr varScale="1">
        <p:scale>
          <a:sx n="82" d="100"/>
          <a:sy n="82" d="100"/>
        </p:scale>
        <p:origin x="-96" y="-256"/>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2270" y="-96"/>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DD317827-AFAC-4683-81BC-AD3CC79F2CD1}" type="datetimeFigureOut">
              <a:rPr kumimoji="1" lang="ja-JP" altLang="en-US" smtClean="0"/>
              <a:t>2014/10/15</a:t>
            </a:fld>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5F9CA1D0-464C-4915-AE80-6BAD2B31D3AD}" type="slidenum">
              <a:rPr kumimoji="1" lang="ja-JP" altLang="en-US" smtClean="0"/>
              <a:t>‹#›</a:t>
            </a:fld>
            <a:endParaRPr kumimoji="1" lang="ja-JP" altLang="en-US"/>
          </a:p>
        </p:txBody>
      </p:sp>
    </p:spTree>
    <p:extLst>
      <p:ext uri="{BB962C8B-B14F-4D97-AF65-F5344CB8AC3E}">
        <p14:creationId xmlns:p14="http://schemas.microsoft.com/office/powerpoint/2010/main" val="20991041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236762C9-470E-4D9B-AF31-4190D59BB9E6}" type="datetimeFigureOut">
              <a:rPr kumimoji="1" lang="ja-JP" altLang="en-US" smtClean="0"/>
              <a:t>2014/10/15</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973F49E5-49BC-4D8D-A2BD-F36800BCB4F6}" type="slidenum">
              <a:rPr kumimoji="1" lang="ja-JP" altLang="en-US" smtClean="0"/>
              <a:t>‹#›</a:t>
            </a:fld>
            <a:endParaRPr kumimoji="1" lang="ja-JP" altLang="en-US"/>
          </a:p>
        </p:txBody>
      </p:sp>
    </p:spTree>
    <p:extLst>
      <p:ext uri="{BB962C8B-B14F-4D97-AF65-F5344CB8AC3E}">
        <p14:creationId xmlns:p14="http://schemas.microsoft.com/office/powerpoint/2010/main" val="40799388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73F49E5-49BC-4D8D-A2BD-F36800BCB4F6}" type="slidenum">
              <a:rPr kumimoji="1" lang="ja-JP" altLang="en-US" smtClean="0"/>
              <a:t>2</a:t>
            </a:fld>
            <a:endParaRPr kumimoji="1" lang="ja-JP" altLang="en-US"/>
          </a:p>
        </p:txBody>
      </p:sp>
    </p:spTree>
    <p:extLst>
      <p:ext uri="{BB962C8B-B14F-4D97-AF65-F5344CB8AC3E}">
        <p14:creationId xmlns:p14="http://schemas.microsoft.com/office/powerpoint/2010/main" val="789961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hasCustomPrompt="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JAXA</a:t>
            </a:r>
            <a:r>
              <a:rPr kumimoji="1" lang="ja-JP" altLang="en-US" dirty="0" smtClean="0"/>
              <a:t>宇宙環境利用センター</a:t>
            </a:r>
            <a:endParaRPr kumimoji="1" lang="en-US" altLang="ja-JP" dirty="0" smtClean="0"/>
          </a:p>
          <a:p>
            <a:r>
              <a:rPr kumimoji="1" lang="en-US" altLang="ja-JP" dirty="0" smtClean="0"/>
              <a:t>CALET</a:t>
            </a:r>
            <a:r>
              <a:rPr kumimoji="1" lang="ja-JP" altLang="en-US" dirty="0" smtClean="0"/>
              <a:t>プロジェクトチーム</a:t>
            </a:r>
            <a:endParaRPr kumimoji="1" lang="en-US" altLang="ja-JP" dirty="0" smtClean="0"/>
          </a:p>
          <a:p>
            <a:r>
              <a:rPr kumimoji="1" lang="ja-JP" altLang="en-US" dirty="0" smtClean="0"/>
              <a:t>清水雄輝</a:t>
            </a:r>
            <a:endParaRPr kumimoji="1" lang="en-US" altLang="ja-JP" dirty="0" smtClean="0"/>
          </a:p>
          <a:p>
            <a:r>
              <a:rPr kumimoji="1" lang="en-US" altLang="ja-JP" dirty="0" smtClean="0"/>
              <a:t>2013/</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2014/10/14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78B0315-A01F-4D61-9F2B-C50A63E87755}" type="slidenum">
              <a:rPr kumimoji="1" lang="ja-JP" altLang="en-US" smtClean="0"/>
              <a:t>‹#›</a:t>
            </a:fld>
            <a:endParaRPr kumimoji="1" lang="ja-JP" altLang="en-US"/>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64174" y="44624"/>
            <a:ext cx="2344330" cy="1511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504" y="122863"/>
            <a:ext cx="1440160" cy="1433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269505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3752"/>
            <a:ext cx="8229600" cy="926976"/>
          </a:xfrm>
        </p:spPr>
        <p:txBody>
          <a:bodyPr>
            <a:normAutofit/>
          </a:bodyPr>
          <a:lstStyle>
            <a:lvl1pPr>
              <a:defRPr sz="2800"/>
            </a:lvl1pPr>
          </a:lstStyle>
          <a:p>
            <a:r>
              <a:rPr kumimoji="1" lang="ja-JP" altLang="en-US" smtClean="0"/>
              <a:t>マスター タイトルの書式設定</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2014/10/14</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78B0315-A01F-4D61-9F2B-C50A63E87755}" type="slidenum">
              <a:rPr kumimoji="1" lang="ja-JP" altLang="en-US" smtClean="0"/>
              <a:t>‹#›</a:t>
            </a:fld>
            <a:endParaRPr kumimoji="1" lang="ja-JP" altLang="en-US"/>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4328" y="1"/>
            <a:ext cx="1547664" cy="997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504" y="44624"/>
            <a:ext cx="1008112" cy="1003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直線コネクタ 7"/>
          <p:cNvCxnSpPr/>
          <p:nvPr userDrawn="1"/>
        </p:nvCxnSpPr>
        <p:spPr>
          <a:xfrm>
            <a:off x="2051720" y="764704"/>
            <a:ext cx="5184576" cy="0"/>
          </a:xfrm>
          <a:prstGeom prst="line">
            <a:avLst/>
          </a:prstGeom>
          <a:ln w="25400">
            <a:gradFill>
              <a:gsLst>
                <a:gs pos="0">
                  <a:schemeClr val="accent1">
                    <a:lumMod val="5000"/>
                    <a:lumOff val="95000"/>
                  </a:schemeClr>
                </a:gs>
                <a:gs pos="69000">
                  <a:srgbClr val="0070C0">
                    <a:lumMod val="66000"/>
                    <a:lumOff val="34000"/>
                  </a:srgbClr>
                </a:gs>
                <a:gs pos="86000">
                  <a:srgbClr val="0070C0">
                    <a:lumMod val="96000"/>
                    <a:lumOff val="4000"/>
                  </a:srgbClr>
                </a:gs>
                <a:gs pos="100000">
                  <a:srgbClr val="0070C0">
                    <a:lumMod val="90000"/>
                    <a:lumOff val="10000"/>
                  </a:srgbClr>
                </a:gs>
              </a:gsLst>
              <a:lin ang="10800000" scaled="0"/>
            </a:gra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047139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プレゼンレイアウト">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a:xfrm>
            <a:off x="467544" y="1196752"/>
            <a:ext cx="8208912" cy="2088232"/>
          </a:xfrm>
        </p:spPr>
        <p:txBody>
          <a:bodyPr>
            <a:normAutofit/>
          </a:bodyPr>
          <a:lstStyle>
            <a:lvl1pPr>
              <a:defRPr sz="1800"/>
            </a:lvl1pPr>
            <a:lvl2pPr>
              <a:defRPr sz="1800"/>
            </a:lvl2pPr>
            <a:lvl3pPr>
              <a:defRPr sz="1600"/>
            </a:lvl3pPr>
            <a:lvl4pPr>
              <a:defRPr sz="1600"/>
            </a:lvl4pPr>
            <a:lvl5pPr>
              <a:defRPr sz="160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8" name="タイトル 7"/>
          <p:cNvSpPr>
            <a:spLocks noGrp="1"/>
          </p:cNvSpPr>
          <p:nvPr>
            <p:ph type="title"/>
          </p:nvPr>
        </p:nvSpPr>
        <p:spPr>
          <a:xfrm>
            <a:off x="467544" y="44624"/>
            <a:ext cx="8229600" cy="908720"/>
          </a:xfrm>
        </p:spPr>
        <p:txBody>
          <a:bodyPr>
            <a:normAutofit/>
          </a:bodyPr>
          <a:lstStyle>
            <a:lvl1pPr>
              <a:defRPr sz="2800"/>
            </a:lvl1pPr>
          </a:lstStyle>
          <a:p>
            <a:r>
              <a:rPr kumimoji="1" lang="ja-JP" altLang="en-US" smtClean="0"/>
              <a:t>マスター タイトルの書式設定</a:t>
            </a:r>
            <a:endParaRPr kumimoji="1" lang="ja-JP" altLang="en-US" dirty="0"/>
          </a:p>
        </p:txBody>
      </p:sp>
      <p:sp>
        <p:nvSpPr>
          <p:cNvPr id="9" name="日付プレースホルダー 8"/>
          <p:cNvSpPr>
            <a:spLocks noGrp="1"/>
          </p:cNvSpPr>
          <p:nvPr>
            <p:ph type="dt" sz="half" idx="14"/>
          </p:nvPr>
        </p:nvSpPr>
        <p:spPr/>
        <p:txBody>
          <a:bodyPr/>
          <a:lstStyle/>
          <a:p>
            <a:r>
              <a:rPr kumimoji="1" lang="en-US" altLang="ja-JP" smtClean="0"/>
              <a:t>2014/10/14</a:t>
            </a:r>
            <a:endParaRPr kumimoji="1" lang="ja-JP" altLang="en-US"/>
          </a:p>
        </p:txBody>
      </p:sp>
      <p:sp>
        <p:nvSpPr>
          <p:cNvPr id="10" name="フッター プレースホルダー 9"/>
          <p:cNvSpPr>
            <a:spLocks noGrp="1"/>
          </p:cNvSpPr>
          <p:nvPr>
            <p:ph type="ftr" sz="quarter" idx="15"/>
          </p:nvPr>
        </p:nvSpPr>
        <p:spPr/>
        <p:txBody>
          <a:bodyPr/>
          <a:lstStyle/>
          <a:p>
            <a:endParaRPr kumimoji="1" lang="ja-JP" altLang="en-US"/>
          </a:p>
        </p:txBody>
      </p:sp>
      <p:sp>
        <p:nvSpPr>
          <p:cNvPr id="11" name="スライド番号プレースホルダー 10"/>
          <p:cNvSpPr>
            <a:spLocks noGrp="1"/>
          </p:cNvSpPr>
          <p:nvPr>
            <p:ph type="sldNum" sz="quarter" idx="16"/>
          </p:nvPr>
        </p:nvSpPr>
        <p:spPr/>
        <p:txBody>
          <a:bodyPr/>
          <a:lstStyle/>
          <a:p>
            <a:fld id="{578B0315-A01F-4D61-9F2B-C50A63E87755}" type="slidenum">
              <a:rPr kumimoji="1" lang="ja-JP" altLang="en-US" smtClean="0"/>
              <a:t>‹#›</a:t>
            </a:fld>
            <a:endParaRPr kumimoji="1" lang="ja-JP" altLang="en-US"/>
          </a:p>
        </p:txBody>
      </p:sp>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4328" y="1"/>
            <a:ext cx="1547664" cy="997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504" y="44624"/>
            <a:ext cx="1008112" cy="1003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直線コネクタ 13"/>
          <p:cNvCxnSpPr/>
          <p:nvPr userDrawn="1"/>
        </p:nvCxnSpPr>
        <p:spPr>
          <a:xfrm>
            <a:off x="2051720" y="764704"/>
            <a:ext cx="5184576" cy="0"/>
          </a:xfrm>
          <a:prstGeom prst="line">
            <a:avLst/>
          </a:prstGeom>
          <a:ln w="25400">
            <a:gradFill>
              <a:gsLst>
                <a:gs pos="0">
                  <a:schemeClr val="accent1">
                    <a:lumMod val="5000"/>
                    <a:lumOff val="95000"/>
                  </a:schemeClr>
                </a:gs>
                <a:gs pos="69000">
                  <a:srgbClr val="0070C0">
                    <a:lumMod val="66000"/>
                    <a:lumOff val="34000"/>
                  </a:srgbClr>
                </a:gs>
                <a:gs pos="86000">
                  <a:srgbClr val="0070C0">
                    <a:lumMod val="96000"/>
                    <a:lumOff val="4000"/>
                  </a:srgbClr>
                </a:gs>
                <a:gs pos="100000">
                  <a:srgbClr val="0070C0">
                    <a:lumMod val="90000"/>
                    <a:lumOff val="10000"/>
                  </a:srgbClr>
                </a:gs>
              </a:gsLst>
              <a:lin ang="10800000" scaled="0"/>
            </a:gra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5952645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2014/10/14</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78B0315-A01F-4D61-9F2B-C50A63E87755}" type="slidenum">
              <a:rPr kumimoji="1" lang="ja-JP" altLang="en-US" smtClean="0"/>
              <a:t>‹#›</a:t>
            </a:fld>
            <a:endParaRPr kumimoji="1" lang="ja-JP" altLang="en-US"/>
          </a:p>
        </p:txBody>
      </p:sp>
    </p:spTree>
    <p:extLst>
      <p:ext uri="{BB962C8B-B14F-4D97-AF65-F5344CB8AC3E}">
        <p14:creationId xmlns:p14="http://schemas.microsoft.com/office/powerpoint/2010/main" val="33713618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dirty="0"/>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2014/10/14</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78B0315-A01F-4D61-9F2B-C50A63E87755}" type="slidenum">
              <a:rPr kumimoji="1" lang="ja-JP" altLang="en-US" smtClean="0"/>
              <a:t>‹#›</a:t>
            </a:fld>
            <a:endParaRPr kumimoji="1" lang="ja-JP" altLang="en-US"/>
          </a:p>
        </p:txBody>
      </p:sp>
    </p:spTree>
    <p:extLst>
      <p:ext uri="{BB962C8B-B14F-4D97-AF65-F5344CB8AC3E}">
        <p14:creationId xmlns:p14="http://schemas.microsoft.com/office/powerpoint/2010/main" val="3843479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67544" y="12820"/>
            <a:ext cx="8229600" cy="89590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96752"/>
            <a:ext cx="8229600" cy="4525963"/>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2014/10/14</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8B0315-A01F-4D61-9F2B-C50A63E87755}" type="slidenum">
              <a:rPr kumimoji="1" lang="ja-JP" altLang="en-US" smtClean="0"/>
              <a:t>‹#›</a:t>
            </a:fld>
            <a:endParaRPr kumimoji="1" lang="ja-JP" altLang="en-US"/>
          </a:p>
        </p:txBody>
      </p:sp>
    </p:spTree>
    <p:extLst>
      <p:ext uri="{BB962C8B-B14F-4D97-AF65-F5344CB8AC3E}">
        <p14:creationId xmlns:p14="http://schemas.microsoft.com/office/powerpoint/2010/main" val="2429859137"/>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60" r:id="rId3"/>
    <p:sldLayoutId id="2147483655" r:id="rId4"/>
    <p:sldLayoutId id="2147483657" r:id="rId5"/>
  </p:sldLayoutIdLst>
  <p:timing>
    <p:tnLst>
      <p:par>
        <p:cTn xmlns:p14="http://schemas.microsoft.com/office/powerpoint/2010/main" id="1" dur="indefinite" restart="never" nodeType="tmRoot"/>
      </p:par>
    </p:tnLst>
  </p:timing>
  <p:hf hdr="0" ftr="0"/>
  <p:txStyles>
    <p:titleStyle>
      <a:lvl1pPr algn="ctr" defTabSz="914400" rtl="0" eaLnBrk="1" latinLnBrk="0" hangingPunct="1">
        <a:spcBef>
          <a:spcPct val="0"/>
        </a:spcBef>
        <a:buNone/>
        <a:defRPr kumimoji="1"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Instrument Modeling Response</a:t>
            </a:r>
            <a:br>
              <a:rPr lang="en-US" altLang="ja-JP" dirty="0" smtClean="0"/>
            </a:br>
            <a:r>
              <a:rPr lang="en-US" altLang="ja-JP" dirty="0" smtClean="0"/>
              <a:t>- FEC response</a:t>
            </a:r>
            <a:endParaRPr kumimoji="1" lang="ja-JP" altLang="en-US" dirty="0"/>
          </a:p>
        </p:txBody>
      </p:sp>
      <p:sp>
        <p:nvSpPr>
          <p:cNvPr id="3" name="サブタイトル 2"/>
          <p:cNvSpPr>
            <a:spLocks noGrp="1"/>
          </p:cNvSpPr>
          <p:nvPr>
            <p:ph type="subTitle" idx="1"/>
          </p:nvPr>
        </p:nvSpPr>
        <p:spPr>
          <a:xfrm>
            <a:off x="1151620" y="4365104"/>
            <a:ext cx="6840760" cy="1988790"/>
          </a:xfrm>
        </p:spPr>
        <p:txBody>
          <a:bodyPr>
            <a:normAutofit/>
          </a:bodyPr>
          <a:lstStyle/>
          <a:p>
            <a:r>
              <a:rPr lang="en-US" altLang="ja-JP" dirty="0" smtClean="0"/>
              <a:t>Yuki Shimizu</a:t>
            </a:r>
            <a:endParaRPr lang="en-US" altLang="ja-JP" dirty="0"/>
          </a:p>
          <a:p>
            <a:endParaRPr lang="en-US" altLang="ja-JP" dirty="0" smtClean="0"/>
          </a:p>
          <a:p>
            <a:r>
              <a:rPr lang="en-US" altLang="ja-JP" dirty="0" smtClean="0"/>
              <a:t>SEUC/JAXA</a:t>
            </a:r>
            <a:endParaRPr lang="en-US" altLang="ja-JP" dirty="0"/>
          </a:p>
        </p:txBody>
      </p:sp>
    </p:spTree>
    <p:extLst>
      <p:ext uri="{BB962C8B-B14F-4D97-AF65-F5344CB8AC3E}">
        <p14:creationId xmlns:p14="http://schemas.microsoft.com/office/powerpoint/2010/main" val="38309511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a:xfrm>
            <a:off x="467544" y="1772816"/>
            <a:ext cx="8208912" cy="3816424"/>
          </a:xfrm>
        </p:spPr>
        <p:txBody>
          <a:bodyPr>
            <a:normAutofit/>
          </a:bodyPr>
          <a:lstStyle/>
          <a:p>
            <a:r>
              <a:rPr lang="en-US" altLang="ja-JP" sz="2400" dirty="0" smtClean="0"/>
              <a:t>Calibration of detector response</a:t>
            </a:r>
          </a:p>
          <a:p>
            <a:endParaRPr kumimoji="1" lang="en-US" altLang="ja-JP" sz="2400" dirty="0"/>
          </a:p>
          <a:p>
            <a:r>
              <a:rPr lang="en-US" altLang="ja-JP" sz="2400" dirty="0" smtClean="0"/>
              <a:t>Proposals how to introduce FEC response to simulation data</a:t>
            </a:r>
            <a:endParaRPr kumimoji="1" lang="en-US" altLang="ja-JP" sz="2400" dirty="0" smtClean="0"/>
          </a:p>
        </p:txBody>
      </p:sp>
      <p:sp>
        <p:nvSpPr>
          <p:cNvPr id="2" name="タイトル 1"/>
          <p:cNvSpPr>
            <a:spLocks noGrp="1"/>
          </p:cNvSpPr>
          <p:nvPr>
            <p:ph type="title"/>
          </p:nvPr>
        </p:nvSpPr>
        <p:spPr/>
        <p:txBody>
          <a:bodyPr/>
          <a:lstStyle/>
          <a:p>
            <a:r>
              <a:rPr kumimoji="1" lang="en-US" altLang="ja-JP" dirty="0" smtClean="0"/>
              <a:t>Contents</a:t>
            </a:r>
            <a:endParaRPr kumimoji="1" lang="ja-JP" altLang="en-US" dirty="0"/>
          </a:p>
        </p:txBody>
      </p:sp>
      <p:sp>
        <p:nvSpPr>
          <p:cNvPr id="3" name="日付プレースホルダー 2"/>
          <p:cNvSpPr>
            <a:spLocks noGrp="1"/>
          </p:cNvSpPr>
          <p:nvPr>
            <p:ph type="dt" sz="half" idx="14"/>
          </p:nvPr>
        </p:nvSpPr>
        <p:spPr/>
        <p:txBody>
          <a:bodyPr/>
          <a:lstStyle/>
          <a:p>
            <a:r>
              <a:rPr kumimoji="1" lang="en-US" altLang="ja-JP" smtClean="0"/>
              <a:t>2014/10/14</a:t>
            </a:r>
            <a:endParaRPr kumimoji="1" lang="ja-JP" altLang="en-US"/>
          </a:p>
        </p:txBody>
      </p:sp>
      <p:sp>
        <p:nvSpPr>
          <p:cNvPr id="5" name="スライド番号プレースホルダー 4"/>
          <p:cNvSpPr>
            <a:spLocks noGrp="1"/>
          </p:cNvSpPr>
          <p:nvPr>
            <p:ph type="sldNum" sz="quarter" idx="16"/>
          </p:nvPr>
        </p:nvSpPr>
        <p:spPr/>
        <p:txBody>
          <a:bodyPr/>
          <a:lstStyle/>
          <a:p>
            <a:fld id="{578B0315-A01F-4D61-9F2B-C50A63E87755}" type="slidenum">
              <a:rPr kumimoji="1" lang="ja-JP" altLang="en-US" smtClean="0"/>
              <a:t>2</a:t>
            </a:fld>
            <a:endParaRPr kumimoji="1" lang="ja-JP" altLang="en-US"/>
          </a:p>
        </p:txBody>
      </p:sp>
    </p:spTree>
    <p:extLst>
      <p:ext uri="{BB962C8B-B14F-4D97-AF65-F5344CB8AC3E}">
        <p14:creationId xmlns:p14="http://schemas.microsoft.com/office/powerpoint/2010/main" val="32638130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正方形/長方形 39"/>
          <p:cNvSpPr/>
          <p:nvPr/>
        </p:nvSpPr>
        <p:spPr>
          <a:xfrm>
            <a:off x="4915588" y="3760079"/>
            <a:ext cx="3340284" cy="79017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2" name="テキスト プレースホルダー 1"/>
          <p:cNvSpPr>
            <a:spLocks noGrp="1"/>
          </p:cNvSpPr>
          <p:nvPr>
            <p:ph type="body" sz="quarter" idx="13"/>
          </p:nvPr>
        </p:nvSpPr>
        <p:spPr>
          <a:xfrm>
            <a:off x="179512" y="1124744"/>
            <a:ext cx="8784976" cy="1943039"/>
          </a:xfrm>
        </p:spPr>
        <p:txBody>
          <a:bodyPr>
            <a:noAutofit/>
          </a:bodyPr>
          <a:lstStyle/>
          <a:p>
            <a:pPr marL="0" indent="0">
              <a:buNone/>
            </a:pPr>
            <a:r>
              <a:rPr lang="en-US" altLang="ja-JP" dirty="0"/>
              <a:t>D</a:t>
            </a:r>
            <a:r>
              <a:rPr kumimoji="1" lang="en-US" altLang="ja-JP" dirty="0" smtClean="0"/>
              <a:t>etector components (scintillators, </a:t>
            </a:r>
            <a:r>
              <a:rPr kumimoji="1" lang="en-US" altLang="ja-JP" dirty="0" err="1" smtClean="0"/>
              <a:t>photosensors</a:t>
            </a:r>
            <a:r>
              <a:rPr lang="en-US" altLang="ja-JP" dirty="0" smtClean="0"/>
              <a:t> and amplifiers etc.</a:t>
            </a:r>
            <a:r>
              <a:rPr kumimoji="1" lang="en-US" altLang="ja-JP" dirty="0" smtClean="0"/>
              <a:t>) have each characteristics</a:t>
            </a:r>
            <a:r>
              <a:rPr lang="ja-JP" altLang="en-US" dirty="0"/>
              <a:t> </a:t>
            </a:r>
            <a:r>
              <a:rPr lang="en-US" altLang="ja-JP" dirty="0" smtClean="0"/>
              <a:t>such as </a:t>
            </a:r>
            <a:r>
              <a:rPr kumimoji="1" lang="en-US" altLang="ja-JP" dirty="0" smtClean="0"/>
              <a:t>yield, gain and linearity. </a:t>
            </a:r>
            <a:r>
              <a:rPr lang="en-US" altLang="ja-JP" dirty="0" smtClean="0"/>
              <a:t>While</a:t>
            </a:r>
            <a:r>
              <a:rPr kumimoji="1" lang="en-US" altLang="ja-JP" dirty="0" smtClean="0"/>
              <a:t> </a:t>
            </a:r>
            <a:r>
              <a:rPr lang="en-US" altLang="ja-JP" dirty="0" smtClean="0"/>
              <a:t>these characteristics have been investigated during trial production, those of the flight model itself must be measured by flight model tests and introduced into our simulation in order to improve the accuracy.</a:t>
            </a:r>
          </a:p>
          <a:p>
            <a:pPr marL="0" indent="0">
              <a:buNone/>
            </a:pPr>
            <a:endParaRPr lang="en-US" altLang="ja-JP" dirty="0"/>
          </a:p>
          <a:p>
            <a:pPr marL="0" indent="0">
              <a:buNone/>
            </a:pPr>
            <a:r>
              <a:rPr kumimoji="1" lang="en-US" altLang="ja-JP" dirty="0" smtClean="0"/>
              <a:t>The pulse height corresponding to  the MIP energy deposit (</a:t>
            </a:r>
            <a:r>
              <a:rPr kumimoji="1" lang="en-US" altLang="ja-JP" dirty="0" err="1" smtClean="0"/>
              <a:t>muon</a:t>
            </a:r>
            <a:r>
              <a:rPr kumimoji="1" lang="en-US" altLang="ja-JP" dirty="0" smtClean="0"/>
              <a:t>) and the response function of FEC </a:t>
            </a:r>
            <a:r>
              <a:rPr lang="en-US" altLang="ja-JP" dirty="0" smtClean="0"/>
              <a:t>measured</a:t>
            </a:r>
            <a:r>
              <a:rPr lang="en-US" altLang="ja-JP" dirty="0"/>
              <a:t> </a:t>
            </a:r>
            <a:r>
              <a:rPr lang="en-US" altLang="ja-JP" dirty="0" smtClean="0"/>
              <a:t>in</a:t>
            </a:r>
            <a:r>
              <a:rPr kumimoji="1" lang="en-US" altLang="ja-JP" dirty="0" smtClean="0"/>
              <a:t> th</a:t>
            </a:r>
            <a:r>
              <a:rPr lang="en-US" altLang="ja-JP" dirty="0" smtClean="0"/>
              <a:t>e ground </a:t>
            </a:r>
            <a:r>
              <a:rPr kumimoji="1" lang="en-US" altLang="ja-JP" dirty="0" smtClean="0"/>
              <a:t>tests are available.</a:t>
            </a:r>
          </a:p>
        </p:txBody>
      </p:sp>
      <p:sp>
        <p:nvSpPr>
          <p:cNvPr id="3" name="タイトル 2"/>
          <p:cNvSpPr>
            <a:spLocks noGrp="1"/>
          </p:cNvSpPr>
          <p:nvPr>
            <p:ph type="title"/>
          </p:nvPr>
        </p:nvSpPr>
        <p:spPr/>
        <p:txBody>
          <a:bodyPr/>
          <a:lstStyle/>
          <a:p>
            <a:r>
              <a:rPr lang="en-US" altLang="ja-JP" dirty="0"/>
              <a:t>D</a:t>
            </a:r>
            <a:r>
              <a:rPr kumimoji="1" lang="en-US" altLang="ja-JP" dirty="0" smtClean="0"/>
              <a:t>etector response calibration</a:t>
            </a:r>
            <a:endParaRPr kumimoji="1" lang="ja-JP" altLang="en-US" dirty="0"/>
          </a:p>
        </p:txBody>
      </p:sp>
      <p:sp>
        <p:nvSpPr>
          <p:cNvPr id="4" name="日付プレースホルダー 3"/>
          <p:cNvSpPr>
            <a:spLocks noGrp="1"/>
          </p:cNvSpPr>
          <p:nvPr>
            <p:ph type="dt" sz="half" idx="14"/>
          </p:nvPr>
        </p:nvSpPr>
        <p:spPr/>
        <p:txBody>
          <a:bodyPr/>
          <a:lstStyle/>
          <a:p>
            <a:r>
              <a:rPr kumimoji="1" lang="en-US" altLang="ja-JP" smtClean="0"/>
              <a:t>2014/10/14</a:t>
            </a:r>
            <a:endParaRPr kumimoji="1" lang="ja-JP" altLang="en-US"/>
          </a:p>
        </p:txBody>
      </p:sp>
      <p:sp>
        <p:nvSpPr>
          <p:cNvPr id="5" name="スライド番号プレースホルダー 4"/>
          <p:cNvSpPr>
            <a:spLocks noGrp="1"/>
          </p:cNvSpPr>
          <p:nvPr>
            <p:ph type="sldNum" sz="quarter" idx="16"/>
          </p:nvPr>
        </p:nvSpPr>
        <p:spPr/>
        <p:txBody>
          <a:bodyPr/>
          <a:lstStyle/>
          <a:p>
            <a:fld id="{578B0315-A01F-4D61-9F2B-C50A63E87755}" type="slidenum">
              <a:rPr kumimoji="1" lang="ja-JP" altLang="en-US" smtClean="0"/>
              <a:t>3</a:t>
            </a:fld>
            <a:endParaRPr kumimoji="1" lang="ja-JP" altLang="en-US"/>
          </a:p>
        </p:txBody>
      </p:sp>
      <p:sp>
        <p:nvSpPr>
          <p:cNvPr id="13" name="正方形/長方形 12"/>
          <p:cNvSpPr/>
          <p:nvPr/>
        </p:nvSpPr>
        <p:spPr>
          <a:xfrm>
            <a:off x="865362" y="4091468"/>
            <a:ext cx="1362974" cy="33643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57816" eaLnBrk="1" fontAlgn="auto" latinLnBrk="0" hangingPunct="1">
              <a:lnSpc>
                <a:spcPct val="100000"/>
              </a:lnSpc>
              <a:spcBef>
                <a:spcPts val="0"/>
              </a:spcBef>
              <a:spcAft>
                <a:spcPts val="0"/>
              </a:spcAft>
              <a:buClrTx/>
              <a:buSzTx/>
              <a:buFontTx/>
              <a:buNone/>
              <a:tabLst/>
              <a:defRPr/>
            </a:pPr>
            <a:r>
              <a:rPr kumimoji="0" lang="en-US" altLang="ja-JP" sz="1400" kern="0" dirty="0" smtClean="0">
                <a:solidFill>
                  <a:prstClr val="black"/>
                </a:solidFill>
                <a:latin typeface="ＭＳ Ｐゴシック" panose="020B0600070205080204" pitchFamily="50" charset="-128"/>
                <a:ea typeface="ＭＳ Ｐゴシック" panose="020B0600070205080204" pitchFamily="50" charset="-128"/>
              </a:rPr>
              <a:t>Scintillator</a:t>
            </a:r>
            <a:endParaRPr kumimoji="0" lang="ja-JP" altLang="en-US" sz="14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4" name="正方形/長方形 13"/>
          <p:cNvSpPr/>
          <p:nvPr/>
        </p:nvSpPr>
        <p:spPr>
          <a:xfrm>
            <a:off x="3023043" y="4091468"/>
            <a:ext cx="1199072" cy="33643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57816" eaLnBrk="1" fontAlgn="auto" latinLnBrk="0" hangingPunct="1">
              <a:lnSpc>
                <a:spcPct val="100000"/>
              </a:lnSpc>
              <a:spcBef>
                <a:spcPts val="0"/>
              </a:spcBef>
              <a:spcAft>
                <a:spcPts val="0"/>
              </a:spcAft>
              <a:buClrTx/>
              <a:buSzTx/>
              <a:buFontTx/>
              <a:buNone/>
              <a:tabLst/>
              <a:defRPr/>
            </a:pPr>
            <a:r>
              <a:rPr kumimoji="0" lang="en-US" altLang="ja-JP" sz="1400" kern="0" dirty="0" err="1" smtClean="0">
                <a:solidFill>
                  <a:prstClr val="black"/>
                </a:solidFill>
                <a:latin typeface="ＭＳ Ｐゴシック" panose="020B0600070205080204" pitchFamily="50" charset="-128"/>
                <a:ea typeface="ＭＳ Ｐゴシック" panose="020B0600070205080204" pitchFamily="50" charset="-128"/>
              </a:rPr>
              <a:t>Photosensor</a:t>
            </a:r>
            <a:endParaRPr kumimoji="0" lang="ja-JP" altLang="en-US" sz="14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5" name="正方形/長方形 14"/>
          <p:cNvSpPr/>
          <p:nvPr/>
        </p:nvSpPr>
        <p:spPr>
          <a:xfrm>
            <a:off x="5016822" y="4091469"/>
            <a:ext cx="1199072" cy="33643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57816" eaLnBrk="1" fontAlgn="auto" latinLnBrk="0" hangingPunct="1">
              <a:lnSpc>
                <a:spcPct val="100000"/>
              </a:lnSpc>
              <a:spcBef>
                <a:spcPts val="0"/>
              </a:spcBef>
              <a:spcAft>
                <a:spcPts val="0"/>
              </a:spcAft>
              <a:buClrTx/>
              <a:buSzTx/>
              <a:buFontTx/>
              <a:buNone/>
              <a:tabLst/>
              <a:defRPr/>
            </a:pPr>
            <a:r>
              <a:rPr kumimoji="0" lang="en-US" altLang="ja-JP" sz="1400" kern="0" dirty="0" smtClean="0">
                <a:solidFill>
                  <a:prstClr val="black"/>
                </a:solidFill>
                <a:latin typeface="ＭＳ Ｐゴシック" panose="020B0600070205080204" pitchFamily="50" charset="-128"/>
                <a:ea typeface="ＭＳ Ｐゴシック" panose="020B0600070205080204" pitchFamily="50" charset="-128"/>
              </a:rPr>
              <a:t>Amplifier</a:t>
            </a:r>
            <a:endParaRPr kumimoji="0" lang="ja-JP" altLang="en-US" sz="14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6" name="正方形/長方形 15"/>
          <p:cNvSpPr/>
          <p:nvPr/>
        </p:nvSpPr>
        <p:spPr>
          <a:xfrm>
            <a:off x="6970709" y="4091468"/>
            <a:ext cx="1199072" cy="33643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57816"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ADC</a:t>
            </a:r>
            <a:endParaRPr kumimoji="0" lang="ja-JP" altLang="en-US" sz="14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cxnSp>
        <p:nvCxnSpPr>
          <p:cNvPr id="17" name="直線矢印コネクタ 16"/>
          <p:cNvCxnSpPr>
            <a:stCxn id="13" idx="3"/>
            <a:endCxn id="14" idx="1"/>
          </p:cNvCxnSpPr>
          <p:nvPr/>
        </p:nvCxnSpPr>
        <p:spPr>
          <a:xfrm>
            <a:off x="2228336" y="4259684"/>
            <a:ext cx="794707" cy="0"/>
          </a:xfrm>
          <a:prstGeom prst="straightConnector1">
            <a:avLst/>
          </a:prstGeom>
          <a:noFill/>
          <a:ln w="9525" cap="flat" cmpd="sng" algn="ctr">
            <a:solidFill>
              <a:srgbClr val="4E67C8"/>
            </a:solidFill>
            <a:prstDash val="solid"/>
            <a:tailEnd type="triangle"/>
          </a:ln>
          <a:effectLst/>
        </p:spPr>
      </p:cxnSp>
      <p:cxnSp>
        <p:nvCxnSpPr>
          <p:cNvPr id="18" name="直線矢印コネクタ 17"/>
          <p:cNvCxnSpPr>
            <a:stCxn id="14" idx="3"/>
            <a:endCxn id="15" idx="1"/>
          </p:cNvCxnSpPr>
          <p:nvPr/>
        </p:nvCxnSpPr>
        <p:spPr>
          <a:xfrm>
            <a:off x="4222115" y="4259684"/>
            <a:ext cx="794707" cy="1"/>
          </a:xfrm>
          <a:prstGeom prst="straightConnector1">
            <a:avLst/>
          </a:prstGeom>
          <a:noFill/>
          <a:ln w="9525" cap="flat" cmpd="sng" algn="ctr">
            <a:solidFill>
              <a:srgbClr val="4E67C8"/>
            </a:solidFill>
            <a:prstDash val="solid"/>
            <a:tailEnd type="triangle"/>
          </a:ln>
          <a:effectLst/>
        </p:spPr>
      </p:cxnSp>
      <p:cxnSp>
        <p:nvCxnSpPr>
          <p:cNvPr id="19" name="直線矢印コネクタ 18"/>
          <p:cNvCxnSpPr>
            <a:stCxn id="15" idx="3"/>
            <a:endCxn id="16" idx="1"/>
          </p:cNvCxnSpPr>
          <p:nvPr/>
        </p:nvCxnSpPr>
        <p:spPr>
          <a:xfrm flipV="1">
            <a:off x="6215894" y="4259684"/>
            <a:ext cx="754815" cy="1"/>
          </a:xfrm>
          <a:prstGeom prst="straightConnector1">
            <a:avLst/>
          </a:prstGeom>
          <a:noFill/>
          <a:ln w="9525" cap="flat" cmpd="sng" algn="ctr">
            <a:solidFill>
              <a:srgbClr val="4E67C8"/>
            </a:solidFill>
            <a:prstDash val="solid"/>
            <a:tailEnd type="triangle"/>
          </a:ln>
          <a:effectLst/>
        </p:spPr>
      </p:cxnSp>
      <p:sp>
        <p:nvSpPr>
          <p:cNvPr id="20" name="テキスト ボックス 19"/>
          <p:cNvSpPr txBox="1"/>
          <p:nvPr/>
        </p:nvSpPr>
        <p:spPr>
          <a:xfrm>
            <a:off x="2010360" y="3662899"/>
            <a:ext cx="1230658" cy="461665"/>
          </a:xfrm>
          <a:prstGeom prst="rect">
            <a:avLst/>
          </a:prstGeom>
          <a:noFill/>
        </p:spPr>
        <p:txBody>
          <a:bodyPr wrap="none" rtlCol="0">
            <a:spAutoFit/>
          </a:bodyPr>
          <a:lstStyle/>
          <a:p>
            <a:pPr algn="ctr"/>
            <a:r>
              <a:rPr kumimoji="1" lang="en-US" altLang="ja-JP" sz="1200" dirty="0" smtClean="0"/>
              <a:t>Photons</a:t>
            </a:r>
          </a:p>
          <a:p>
            <a:pPr algn="ctr"/>
            <a:r>
              <a:rPr lang="en-US" altLang="ja-JP" sz="1200" dirty="0" smtClean="0"/>
              <a:t>(Photoelectrons)</a:t>
            </a:r>
            <a:endParaRPr kumimoji="1" lang="ja-JP" altLang="en-US" sz="1200" dirty="0"/>
          </a:p>
        </p:txBody>
      </p:sp>
      <p:sp>
        <p:nvSpPr>
          <p:cNvPr id="21" name="テキスト ボックス 20"/>
          <p:cNvSpPr txBox="1"/>
          <p:nvPr/>
        </p:nvSpPr>
        <p:spPr>
          <a:xfrm>
            <a:off x="4312730" y="3821971"/>
            <a:ext cx="602858" cy="276999"/>
          </a:xfrm>
          <a:prstGeom prst="rect">
            <a:avLst/>
          </a:prstGeom>
          <a:noFill/>
        </p:spPr>
        <p:txBody>
          <a:bodyPr wrap="none" rtlCol="0">
            <a:spAutoFit/>
          </a:bodyPr>
          <a:lstStyle/>
          <a:p>
            <a:pPr algn="ctr"/>
            <a:r>
              <a:rPr lang="en-US" altLang="ja-JP" sz="1200" dirty="0" smtClean="0"/>
              <a:t>charge</a:t>
            </a:r>
            <a:endParaRPr kumimoji="1" lang="en-US" altLang="ja-JP" sz="1200" dirty="0" smtClean="0"/>
          </a:p>
        </p:txBody>
      </p:sp>
      <p:sp>
        <p:nvSpPr>
          <p:cNvPr id="22" name="テキスト ボックス 21"/>
          <p:cNvSpPr txBox="1"/>
          <p:nvPr/>
        </p:nvSpPr>
        <p:spPr>
          <a:xfrm>
            <a:off x="6273213" y="3810938"/>
            <a:ext cx="640175" cy="276999"/>
          </a:xfrm>
          <a:prstGeom prst="rect">
            <a:avLst/>
          </a:prstGeom>
          <a:noFill/>
        </p:spPr>
        <p:txBody>
          <a:bodyPr wrap="none" rtlCol="0">
            <a:spAutoFit/>
          </a:bodyPr>
          <a:lstStyle/>
          <a:p>
            <a:r>
              <a:rPr kumimoji="1" lang="en-US" altLang="ja-JP" sz="1200" dirty="0" smtClean="0"/>
              <a:t>voltage</a:t>
            </a:r>
            <a:endParaRPr kumimoji="1" lang="ja-JP" altLang="en-US" sz="1200" dirty="0"/>
          </a:p>
        </p:txBody>
      </p:sp>
      <p:sp>
        <p:nvSpPr>
          <p:cNvPr id="23" name="テキスト ボックス 22"/>
          <p:cNvSpPr txBox="1"/>
          <p:nvPr/>
        </p:nvSpPr>
        <p:spPr>
          <a:xfrm>
            <a:off x="1092803" y="4513638"/>
            <a:ext cx="896336" cy="307777"/>
          </a:xfrm>
          <a:prstGeom prst="rect">
            <a:avLst/>
          </a:prstGeom>
          <a:noFill/>
        </p:spPr>
        <p:txBody>
          <a:bodyPr wrap="none" rtlCol="0">
            <a:spAutoFit/>
          </a:bodyPr>
          <a:lstStyle/>
          <a:p>
            <a:r>
              <a:rPr lang="en-US" altLang="ja-JP" sz="1400" dirty="0"/>
              <a:t>l</a:t>
            </a:r>
            <a:r>
              <a:rPr kumimoji="1" lang="en-US" altLang="ja-JP" sz="1400" dirty="0" smtClean="0"/>
              <a:t>ight yield</a:t>
            </a:r>
            <a:endParaRPr kumimoji="1" lang="ja-JP" altLang="en-US" sz="1400" dirty="0"/>
          </a:p>
        </p:txBody>
      </p:sp>
      <p:sp>
        <p:nvSpPr>
          <p:cNvPr id="24" name="テキスト ボックス 23"/>
          <p:cNvSpPr txBox="1"/>
          <p:nvPr/>
        </p:nvSpPr>
        <p:spPr>
          <a:xfrm>
            <a:off x="3378025" y="4513638"/>
            <a:ext cx="489108" cy="307777"/>
          </a:xfrm>
          <a:prstGeom prst="rect">
            <a:avLst/>
          </a:prstGeom>
          <a:noFill/>
        </p:spPr>
        <p:txBody>
          <a:bodyPr wrap="none" rtlCol="0">
            <a:spAutoFit/>
          </a:bodyPr>
          <a:lstStyle/>
          <a:p>
            <a:pPr algn="ctr"/>
            <a:r>
              <a:rPr lang="en-US" altLang="ja-JP" sz="1400" dirty="0" smtClean="0"/>
              <a:t>gain</a:t>
            </a:r>
          </a:p>
        </p:txBody>
      </p:sp>
      <p:sp>
        <p:nvSpPr>
          <p:cNvPr id="25" name="テキスト ボックス 24"/>
          <p:cNvSpPr txBox="1"/>
          <p:nvPr/>
        </p:nvSpPr>
        <p:spPr>
          <a:xfrm>
            <a:off x="5152245" y="4513638"/>
            <a:ext cx="785793" cy="523220"/>
          </a:xfrm>
          <a:prstGeom prst="rect">
            <a:avLst/>
          </a:prstGeom>
          <a:noFill/>
        </p:spPr>
        <p:txBody>
          <a:bodyPr wrap="none" rtlCol="0">
            <a:spAutoFit/>
          </a:bodyPr>
          <a:lstStyle/>
          <a:p>
            <a:pPr algn="ctr"/>
            <a:r>
              <a:rPr kumimoji="1" lang="en-US" altLang="ja-JP" sz="1400" dirty="0" smtClean="0"/>
              <a:t>gain</a:t>
            </a:r>
          </a:p>
          <a:p>
            <a:pPr algn="ctr"/>
            <a:r>
              <a:rPr lang="en-US" altLang="ja-JP" sz="1400" dirty="0" smtClean="0"/>
              <a:t>linearity</a:t>
            </a:r>
          </a:p>
        </p:txBody>
      </p:sp>
      <p:sp>
        <p:nvSpPr>
          <p:cNvPr id="26" name="テキスト ボックス 25"/>
          <p:cNvSpPr txBox="1"/>
          <p:nvPr/>
        </p:nvSpPr>
        <p:spPr>
          <a:xfrm>
            <a:off x="7104701" y="4513638"/>
            <a:ext cx="931089" cy="523220"/>
          </a:xfrm>
          <a:prstGeom prst="rect">
            <a:avLst/>
          </a:prstGeom>
          <a:noFill/>
        </p:spPr>
        <p:txBody>
          <a:bodyPr wrap="none" rtlCol="0">
            <a:spAutoFit/>
          </a:bodyPr>
          <a:lstStyle/>
          <a:p>
            <a:pPr algn="ctr"/>
            <a:r>
              <a:rPr lang="en-US" altLang="ja-JP" sz="1400" dirty="0" smtClean="0"/>
              <a:t>saturation</a:t>
            </a:r>
            <a:endParaRPr lang="en-US" altLang="ja-JP" sz="1400" dirty="0"/>
          </a:p>
          <a:p>
            <a:pPr algn="ctr"/>
            <a:r>
              <a:rPr lang="en-US" altLang="ja-JP" sz="1400" dirty="0" smtClean="0"/>
              <a:t>linearity</a:t>
            </a:r>
            <a:endParaRPr kumimoji="1" lang="ja-JP" altLang="en-US" sz="1400" dirty="0"/>
          </a:p>
        </p:txBody>
      </p:sp>
      <p:cxnSp>
        <p:nvCxnSpPr>
          <p:cNvPr id="27" name="直線矢印コネクタ 26"/>
          <p:cNvCxnSpPr>
            <a:endCxn id="13" idx="1"/>
          </p:cNvCxnSpPr>
          <p:nvPr/>
        </p:nvCxnSpPr>
        <p:spPr>
          <a:xfrm>
            <a:off x="274449" y="4259683"/>
            <a:ext cx="590913" cy="1"/>
          </a:xfrm>
          <a:prstGeom prst="straightConnector1">
            <a:avLst/>
          </a:prstGeom>
          <a:noFill/>
          <a:ln w="9525" cap="flat" cmpd="sng" algn="ctr">
            <a:solidFill>
              <a:srgbClr val="4E67C8"/>
            </a:solidFill>
            <a:prstDash val="solid"/>
            <a:tailEnd type="triangle"/>
          </a:ln>
          <a:effectLst/>
        </p:spPr>
      </p:cxnSp>
      <p:sp>
        <p:nvSpPr>
          <p:cNvPr id="30" name="テキスト ボックス 29"/>
          <p:cNvSpPr txBox="1"/>
          <p:nvPr/>
        </p:nvSpPr>
        <p:spPr>
          <a:xfrm>
            <a:off x="226083" y="3662898"/>
            <a:ext cx="651140" cy="461665"/>
          </a:xfrm>
          <a:prstGeom prst="rect">
            <a:avLst/>
          </a:prstGeom>
          <a:noFill/>
        </p:spPr>
        <p:txBody>
          <a:bodyPr wrap="none" rtlCol="0">
            <a:spAutoFit/>
          </a:bodyPr>
          <a:lstStyle/>
          <a:p>
            <a:pPr algn="ctr"/>
            <a:r>
              <a:rPr lang="en-US" altLang="ja-JP" sz="1200" dirty="0"/>
              <a:t>d</a:t>
            </a:r>
            <a:r>
              <a:rPr kumimoji="1" lang="en-US" altLang="ja-JP" sz="1200" dirty="0" smtClean="0"/>
              <a:t>eposit</a:t>
            </a:r>
          </a:p>
          <a:p>
            <a:pPr algn="ctr"/>
            <a:r>
              <a:rPr lang="en-US" altLang="ja-JP" sz="1200" dirty="0" smtClean="0"/>
              <a:t>energy</a:t>
            </a:r>
            <a:endParaRPr kumimoji="1" lang="ja-JP" altLang="en-US" sz="1200" dirty="0"/>
          </a:p>
        </p:txBody>
      </p:sp>
      <p:cxnSp>
        <p:nvCxnSpPr>
          <p:cNvPr id="31" name="直線矢印コネクタ 30"/>
          <p:cNvCxnSpPr>
            <a:stCxn id="16" idx="3"/>
          </p:cNvCxnSpPr>
          <p:nvPr/>
        </p:nvCxnSpPr>
        <p:spPr>
          <a:xfrm flipV="1">
            <a:off x="8169781" y="4259683"/>
            <a:ext cx="650691" cy="1"/>
          </a:xfrm>
          <a:prstGeom prst="straightConnector1">
            <a:avLst/>
          </a:prstGeom>
          <a:noFill/>
          <a:ln w="9525" cap="flat" cmpd="sng" algn="ctr">
            <a:solidFill>
              <a:srgbClr val="4E67C8"/>
            </a:solidFill>
            <a:prstDash val="solid"/>
            <a:tailEnd type="triangle"/>
          </a:ln>
          <a:effectLst/>
        </p:spPr>
      </p:cxnSp>
      <p:sp>
        <p:nvSpPr>
          <p:cNvPr id="36" name="テキスト ボックス 35"/>
          <p:cNvSpPr txBox="1"/>
          <p:nvPr/>
        </p:nvSpPr>
        <p:spPr>
          <a:xfrm>
            <a:off x="8255872" y="3705289"/>
            <a:ext cx="580352" cy="461665"/>
          </a:xfrm>
          <a:prstGeom prst="rect">
            <a:avLst/>
          </a:prstGeom>
          <a:noFill/>
        </p:spPr>
        <p:txBody>
          <a:bodyPr wrap="none" rtlCol="0">
            <a:spAutoFit/>
          </a:bodyPr>
          <a:lstStyle/>
          <a:p>
            <a:pPr algn="ctr"/>
            <a:r>
              <a:rPr lang="en-US" altLang="ja-JP" sz="1200" dirty="0" smtClean="0"/>
              <a:t>digital</a:t>
            </a:r>
          </a:p>
          <a:p>
            <a:pPr algn="ctr"/>
            <a:r>
              <a:rPr kumimoji="1" lang="en-US" altLang="ja-JP" sz="1200" dirty="0" smtClean="0"/>
              <a:t>data</a:t>
            </a:r>
            <a:endParaRPr kumimoji="1" lang="ja-JP" altLang="en-US" sz="1200" dirty="0"/>
          </a:p>
        </p:txBody>
      </p:sp>
      <p:cxnSp>
        <p:nvCxnSpPr>
          <p:cNvPr id="37" name="直線矢印コネクタ 36"/>
          <p:cNvCxnSpPr/>
          <p:nvPr/>
        </p:nvCxnSpPr>
        <p:spPr>
          <a:xfrm>
            <a:off x="865362" y="5395114"/>
            <a:ext cx="7304419" cy="0"/>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39" name="テキスト ボックス 38"/>
          <p:cNvSpPr txBox="1"/>
          <p:nvPr/>
        </p:nvSpPr>
        <p:spPr>
          <a:xfrm>
            <a:off x="2905051" y="5395114"/>
            <a:ext cx="3310843" cy="338554"/>
          </a:xfrm>
          <a:prstGeom prst="rect">
            <a:avLst/>
          </a:prstGeom>
          <a:noFill/>
        </p:spPr>
        <p:txBody>
          <a:bodyPr wrap="none" rtlCol="0">
            <a:spAutoFit/>
          </a:bodyPr>
          <a:lstStyle/>
          <a:p>
            <a:r>
              <a:rPr kumimoji="1" lang="en-US" altLang="ja-JP" sz="1600" dirty="0" err="1" smtClean="0"/>
              <a:t>muon</a:t>
            </a:r>
            <a:r>
              <a:rPr kumimoji="1" lang="en-US" altLang="ja-JP" sz="1600" dirty="0" smtClean="0"/>
              <a:t> measurement (MIP calibration)</a:t>
            </a:r>
            <a:endParaRPr kumimoji="1" lang="ja-JP" altLang="en-US" sz="1600" dirty="0"/>
          </a:p>
        </p:txBody>
      </p:sp>
      <p:sp>
        <p:nvSpPr>
          <p:cNvPr id="41" name="テキスト ボックス 40"/>
          <p:cNvSpPr txBox="1"/>
          <p:nvPr/>
        </p:nvSpPr>
        <p:spPr>
          <a:xfrm>
            <a:off x="6337902" y="3429000"/>
            <a:ext cx="486800" cy="338554"/>
          </a:xfrm>
          <a:prstGeom prst="rect">
            <a:avLst/>
          </a:prstGeom>
          <a:noFill/>
        </p:spPr>
        <p:txBody>
          <a:bodyPr wrap="none" rtlCol="0">
            <a:spAutoFit/>
          </a:bodyPr>
          <a:lstStyle/>
          <a:p>
            <a:r>
              <a:rPr kumimoji="1" lang="en-US" altLang="ja-JP" sz="1600" dirty="0" smtClean="0"/>
              <a:t>FEC</a:t>
            </a:r>
            <a:endParaRPr kumimoji="1" lang="ja-JP" altLang="en-US" sz="1600" dirty="0"/>
          </a:p>
        </p:txBody>
      </p:sp>
      <p:cxnSp>
        <p:nvCxnSpPr>
          <p:cNvPr id="42" name="直線矢印コネクタ 41"/>
          <p:cNvCxnSpPr/>
          <p:nvPr/>
        </p:nvCxnSpPr>
        <p:spPr>
          <a:xfrm>
            <a:off x="5016822" y="5967154"/>
            <a:ext cx="3164820" cy="0"/>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44" name="テキスト ボックス 43"/>
          <p:cNvSpPr txBox="1"/>
          <p:nvPr/>
        </p:nvSpPr>
        <p:spPr>
          <a:xfrm>
            <a:off x="4822272" y="5984616"/>
            <a:ext cx="3723776" cy="338554"/>
          </a:xfrm>
          <a:prstGeom prst="rect">
            <a:avLst/>
          </a:prstGeom>
          <a:noFill/>
        </p:spPr>
        <p:txBody>
          <a:bodyPr wrap="none" rtlCol="0">
            <a:spAutoFit/>
          </a:bodyPr>
          <a:lstStyle/>
          <a:p>
            <a:r>
              <a:rPr kumimoji="1" lang="en-US" altLang="ja-JP" sz="1600" dirty="0" smtClean="0"/>
              <a:t>electric performance test (response curve)</a:t>
            </a:r>
            <a:endParaRPr kumimoji="1" lang="ja-JP" altLang="en-US" sz="1600" dirty="0"/>
          </a:p>
        </p:txBody>
      </p:sp>
    </p:spTree>
    <p:extLst>
      <p:ext uri="{BB962C8B-B14F-4D97-AF65-F5344CB8AC3E}">
        <p14:creationId xmlns:p14="http://schemas.microsoft.com/office/powerpoint/2010/main" val="3714236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図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1095" y="1396422"/>
            <a:ext cx="1882323" cy="2133890"/>
          </a:xfrm>
          <a:prstGeom prst="rect">
            <a:avLst/>
          </a:prstGeom>
        </p:spPr>
      </p:pic>
      <p:sp>
        <p:nvSpPr>
          <p:cNvPr id="2" name="タイトル 1"/>
          <p:cNvSpPr>
            <a:spLocks noGrp="1"/>
          </p:cNvSpPr>
          <p:nvPr>
            <p:ph type="title"/>
          </p:nvPr>
        </p:nvSpPr>
        <p:spPr/>
        <p:txBody>
          <a:bodyPr/>
          <a:lstStyle/>
          <a:p>
            <a:r>
              <a:rPr lang="en-US" altLang="ja-JP" dirty="0" smtClean="0"/>
              <a:t>Electrical performance test for FECs</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2014/10/14</a:t>
            </a:r>
            <a:endParaRPr kumimoji="1" lang="ja-JP" altLang="en-US"/>
          </a:p>
        </p:txBody>
      </p:sp>
      <p:sp>
        <p:nvSpPr>
          <p:cNvPr id="5" name="スライド番号プレースホルダー 4"/>
          <p:cNvSpPr>
            <a:spLocks noGrp="1"/>
          </p:cNvSpPr>
          <p:nvPr>
            <p:ph type="sldNum" sz="quarter" idx="12"/>
          </p:nvPr>
        </p:nvSpPr>
        <p:spPr/>
        <p:txBody>
          <a:bodyPr/>
          <a:lstStyle/>
          <a:p>
            <a:fld id="{578B0315-A01F-4D61-9F2B-C50A63E87755}" type="slidenum">
              <a:rPr kumimoji="1" lang="ja-JP" altLang="en-US" smtClean="0"/>
              <a:t>4</a:t>
            </a:fld>
            <a:endParaRPr kumimoji="1" lang="ja-JP" altLang="en-US" dirty="0"/>
          </a:p>
        </p:txBody>
      </p:sp>
      <p:sp>
        <p:nvSpPr>
          <p:cNvPr id="8" name="テキスト ボックス 7"/>
          <p:cNvSpPr txBox="1"/>
          <p:nvPr/>
        </p:nvSpPr>
        <p:spPr>
          <a:xfrm>
            <a:off x="107504" y="1340768"/>
            <a:ext cx="4032448" cy="1754327"/>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altLang="ja-JP" dirty="0" smtClean="0">
                <a:latin typeface="+mj-ea"/>
                <a:ea typeface="+mj-ea"/>
              </a:rPr>
              <a:t>The response curves of FECs has been measured in functional tests.</a:t>
            </a:r>
          </a:p>
          <a:p>
            <a:r>
              <a:rPr lang="en-US" altLang="ja-JP" dirty="0" smtClean="0">
                <a:latin typeface="+mj-ea"/>
                <a:ea typeface="+mj-ea"/>
              </a:rPr>
              <a:t>The output of FECs is shown as a function of the input charge.</a:t>
            </a:r>
          </a:p>
          <a:p>
            <a:r>
              <a:rPr lang="en-US" altLang="ja-JP" dirty="0" smtClean="0">
                <a:latin typeface="+mj-ea"/>
                <a:ea typeface="+mj-ea"/>
              </a:rPr>
              <a:t>(Further analysis is necessary to fix parameters as told yesterday.)</a:t>
            </a:r>
            <a:endParaRPr lang="en-US" altLang="ja-JP" dirty="0">
              <a:latin typeface="+mj-ea"/>
              <a:ea typeface="+mj-ea"/>
            </a:endParaRPr>
          </a:p>
        </p:txBody>
      </p:sp>
      <p:sp>
        <p:nvSpPr>
          <p:cNvPr id="10" name="テキスト ボックス 9"/>
          <p:cNvSpPr txBox="1"/>
          <p:nvPr/>
        </p:nvSpPr>
        <p:spPr>
          <a:xfrm>
            <a:off x="4171595" y="1742828"/>
            <a:ext cx="902299"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pPr algn="ctr"/>
            <a:r>
              <a:rPr lang="en-US" altLang="ja-JP" sz="1400" dirty="0" smtClean="0"/>
              <a:t>Pulse</a:t>
            </a:r>
          </a:p>
          <a:p>
            <a:pPr algn="ctr"/>
            <a:r>
              <a:rPr lang="en-US" altLang="ja-JP" sz="1400" dirty="0" smtClean="0"/>
              <a:t>generator</a:t>
            </a:r>
          </a:p>
        </p:txBody>
      </p:sp>
      <p:cxnSp>
        <p:nvCxnSpPr>
          <p:cNvPr id="12" name="直線コネクタ 11"/>
          <p:cNvCxnSpPr/>
          <p:nvPr/>
        </p:nvCxnSpPr>
        <p:spPr>
          <a:xfrm>
            <a:off x="5901247" y="1806113"/>
            <a:ext cx="0" cy="318806"/>
          </a:xfrm>
          <a:prstGeom prst="line">
            <a:avLst/>
          </a:prstGeom>
        </p:spPr>
        <p:style>
          <a:lnRef idx="2">
            <a:schemeClr val="dk1"/>
          </a:lnRef>
          <a:fillRef idx="0">
            <a:schemeClr val="dk1"/>
          </a:fillRef>
          <a:effectRef idx="1">
            <a:schemeClr val="dk1"/>
          </a:effectRef>
          <a:fontRef idx="minor">
            <a:schemeClr val="tx1"/>
          </a:fontRef>
        </p:style>
      </p:cxnSp>
      <p:cxnSp>
        <p:nvCxnSpPr>
          <p:cNvPr id="13" name="直線コネクタ 12"/>
          <p:cNvCxnSpPr/>
          <p:nvPr/>
        </p:nvCxnSpPr>
        <p:spPr>
          <a:xfrm>
            <a:off x="6045263" y="1810011"/>
            <a:ext cx="0" cy="318806"/>
          </a:xfrm>
          <a:prstGeom prst="line">
            <a:avLst/>
          </a:prstGeom>
        </p:spPr>
        <p:style>
          <a:lnRef idx="2">
            <a:schemeClr val="dk1"/>
          </a:lnRef>
          <a:fillRef idx="0">
            <a:schemeClr val="dk1"/>
          </a:fillRef>
          <a:effectRef idx="1">
            <a:schemeClr val="dk1"/>
          </a:effectRef>
          <a:fontRef idx="minor">
            <a:schemeClr val="tx1"/>
          </a:fontRef>
        </p:style>
      </p:cxnSp>
      <p:sp>
        <p:nvSpPr>
          <p:cNvPr id="23" name="テキスト ボックス 22"/>
          <p:cNvSpPr txBox="1"/>
          <p:nvPr/>
        </p:nvSpPr>
        <p:spPr>
          <a:xfrm>
            <a:off x="5516943" y="1278900"/>
            <a:ext cx="907621" cy="523220"/>
          </a:xfrm>
          <a:prstGeom prst="rect">
            <a:avLst/>
          </a:prstGeom>
          <a:noFill/>
        </p:spPr>
        <p:txBody>
          <a:bodyPr wrap="none" rtlCol="0">
            <a:spAutoFit/>
          </a:bodyPr>
          <a:lstStyle/>
          <a:p>
            <a:pPr algn="ctr"/>
            <a:r>
              <a:rPr lang="en-US" altLang="ja-JP" sz="1400" dirty="0" smtClean="0">
                <a:latin typeface="+mn-ea"/>
              </a:rPr>
              <a:t>Capacitor</a:t>
            </a:r>
          </a:p>
          <a:p>
            <a:pPr algn="ctr"/>
            <a:r>
              <a:rPr kumimoji="1" lang="en-US" altLang="ja-JP" sz="1400" dirty="0">
                <a:latin typeface="+mn-ea"/>
              </a:rPr>
              <a:t>C</a:t>
            </a:r>
            <a:endParaRPr kumimoji="1" lang="ja-JP" altLang="en-US" sz="1400" dirty="0">
              <a:latin typeface="+mn-ea"/>
            </a:endParaRPr>
          </a:p>
        </p:txBody>
      </p:sp>
      <p:sp>
        <p:nvSpPr>
          <p:cNvPr id="26" name="テキスト ボックス 25"/>
          <p:cNvSpPr txBox="1"/>
          <p:nvPr/>
        </p:nvSpPr>
        <p:spPr>
          <a:xfrm>
            <a:off x="6156999" y="2831934"/>
            <a:ext cx="651140" cy="338554"/>
          </a:xfrm>
          <a:prstGeom prst="rect">
            <a:avLst/>
          </a:prstGeom>
          <a:noFill/>
        </p:spPr>
        <p:txBody>
          <a:bodyPr wrap="none" rtlCol="0">
            <a:spAutoFit/>
          </a:bodyPr>
          <a:lstStyle/>
          <a:p>
            <a:r>
              <a:rPr kumimoji="1" lang="en-US" altLang="ja-JP" sz="1600" dirty="0" smtClean="0"/>
              <a:t>Q=CV</a:t>
            </a:r>
            <a:endParaRPr kumimoji="1" lang="ja-JP" altLang="en-US" sz="1600" dirty="0"/>
          </a:p>
        </p:txBody>
      </p:sp>
      <p:cxnSp>
        <p:nvCxnSpPr>
          <p:cNvPr id="27" name="カギ線コネクタ 26"/>
          <p:cNvCxnSpPr/>
          <p:nvPr/>
        </p:nvCxnSpPr>
        <p:spPr>
          <a:xfrm>
            <a:off x="6052882" y="1990669"/>
            <a:ext cx="1179707" cy="275379"/>
          </a:xfrm>
          <a:prstGeom prst="bentConnector3">
            <a:avLst>
              <a:gd name="adj1" fmla="val 58053"/>
            </a:avLst>
          </a:prstGeom>
          <a:ln>
            <a:headEnd type="none" w="med" len="med"/>
            <a:tailEnd type="triangle" w="med" len="med"/>
          </a:ln>
        </p:spPr>
        <p:style>
          <a:lnRef idx="2">
            <a:schemeClr val="dk1"/>
          </a:lnRef>
          <a:fillRef idx="0">
            <a:schemeClr val="dk1"/>
          </a:fillRef>
          <a:effectRef idx="1">
            <a:schemeClr val="dk1"/>
          </a:effectRef>
          <a:fontRef idx="minor">
            <a:schemeClr val="tx1"/>
          </a:fontRef>
        </p:style>
      </p:cxnSp>
      <p:grpSp>
        <p:nvGrpSpPr>
          <p:cNvPr id="60" name="グループ化 59"/>
          <p:cNvGrpSpPr/>
          <p:nvPr/>
        </p:nvGrpSpPr>
        <p:grpSpPr>
          <a:xfrm>
            <a:off x="4499725" y="2521378"/>
            <a:ext cx="1142233" cy="351923"/>
            <a:chOff x="4923806" y="2218782"/>
            <a:chExt cx="1142233" cy="351923"/>
          </a:xfrm>
        </p:grpSpPr>
        <p:grpSp>
          <p:nvGrpSpPr>
            <p:cNvPr id="43" name="グループ化 42"/>
            <p:cNvGrpSpPr/>
            <p:nvPr/>
          </p:nvGrpSpPr>
          <p:grpSpPr>
            <a:xfrm>
              <a:off x="5008738" y="2218782"/>
              <a:ext cx="1057301" cy="254474"/>
              <a:chOff x="5436096" y="2298152"/>
              <a:chExt cx="1057301" cy="254474"/>
            </a:xfrm>
          </p:grpSpPr>
          <p:cxnSp>
            <p:nvCxnSpPr>
              <p:cNvPr id="33" name="直線コネクタ 32"/>
              <p:cNvCxnSpPr/>
              <p:nvPr/>
            </p:nvCxnSpPr>
            <p:spPr>
              <a:xfrm>
                <a:off x="5436096" y="2298152"/>
                <a:ext cx="45340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直線コネクタ 39"/>
              <p:cNvCxnSpPr/>
              <p:nvPr/>
            </p:nvCxnSpPr>
            <p:spPr>
              <a:xfrm>
                <a:off x="5889497" y="2298152"/>
                <a:ext cx="0" cy="254474"/>
              </a:xfrm>
              <a:prstGeom prst="line">
                <a:avLst/>
              </a:prstGeom>
            </p:spPr>
            <p:style>
              <a:lnRef idx="2">
                <a:schemeClr val="accent1"/>
              </a:lnRef>
              <a:fillRef idx="0">
                <a:schemeClr val="accent1"/>
              </a:fillRef>
              <a:effectRef idx="1">
                <a:schemeClr val="accent1"/>
              </a:effectRef>
              <a:fontRef idx="minor">
                <a:schemeClr val="tx1"/>
              </a:fontRef>
            </p:style>
          </p:cxnSp>
          <p:sp>
            <p:nvSpPr>
              <p:cNvPr id="42" name="フリーフォーム 41"/>
              <p:cNvSpPr/>
              <p:nvPr/>
            </p:nvSpPr>
            <p:spPr>
              <a:xfrm>
                <a:off x="5891514" y="2361235"/>
                <a:ext cx="601883" cy="185195"/>
              </a:xfrm>
              <a:custGeom>
                <a:avLst/>
                <a:gdLst>
                  <a:gd name="connsiteX0" fmla="*/ 0 w 601883"/>
                  <a:gd name="connsiteY0" fmla="*/ 185195 h 185195"/>
                  <a:gd name="connsiteX1" fmla="*/ 289367 w 601883"/>
                  <a:gd name="connsiteY1" fmla="*/ 81023 h 185195"/>
                  <a:gd name="connsiteX2" fmla="*/ 601883 w 601883"/>
                  <a:gd name="connsiteY2" fmla="*/ 0 h 185195"/>
                </a:gdLst>
                <a:ahLst/>
                <a:cxnLst>
                  <a:cxn ang="0">
                    <a:pos x="connsiteX0" y="connsiteY0"/>
                  </a:cxn>
                  <a:cxn ang="0">
                    <a:pos x="connsiteX1" y="connsiteY1"/>
                  </a:cxn>
                  <a:cxn ang="0">
                    <a:pos x="connsiteX2" y="connsiteY2"/>
                  </a:cxn>
                </a:cxnLst>
                <a:rect l="l" t="t" r="r" b="b"/>
                <a:pathLst>
                  <a:path w="601883" h="185195">
                    <a:moveTo>
                      <a:pt x="0" y="185195"/>
                    </a:moveTo>
                    <a:cubicBezTo>
                      <a:pt x="94526" y="148542"/>
                      <a:pt x="189053" y="111889"/>
                      <a:pt x="289367" y="81023"/>
                    </a:cubicBezTo>
                    <a:cubicBezTo>
                      <a:pt x="389681" y="50157"/>
                      <a:pt x="495782" y="25078"/>
                      <a:pt x="601883" y="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45" name="直線矢印コネクタ 44"/>
            <p:cNvCxnSpPr/>
            <p:nvPr/>
          </p:nvCxnSpPr>
          <p:spPr>
            <a:xfrm>
              <a:off x="5235438" y="2218782"/>
              <a:ext cx="0" cy="31182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4923806" y="2232151"/>
              <a:ext cx="301686" cy="338554"/>
            </a:xfrm>
            <a:prstGeom prst="rect">
              <a:avLst/>
            </a:prstGeom>
            <a:noFill/>
          </p:spPr>
          <p:txBody>
            <a:bodyPr wrap="none" rtlCol="0">
              <a:spAutoFit/>
            </a:bodyPr>
            <a:lstStyle/>
            <a:p>
              <a:r>
                <a:rPr kumimoji="1" lang="en-US" altLang="ja-JP" sz="1600" dirty="0" smtClean="0"/>
                <a:t>V</a:t>
              </a:r>
              <a:endParaRPr kumimoji="1" lang="ja-JP" altLang="en-US" sz="1600" dirty="0"/>
            </a:p>
          </p:txBody>
        </p:sp>
      </p:grpSp>
      <p:grpSp>
        <p:nvGrpSpPr>
          <p:cNvPr id="57" name="グループ化 56"/>
          <p:cNvGrpSpPr/>
          <p:nvPr/>
        </p:nvGrpSpPr>
        <p:grpSpPr>
          <a:xfrm>
            <a:off x="6156999" y="2502418"/>
            <a:ext cx="748313" cy="316053"/>
            <a:chOff x="7146363" y="2383522"/>
            <a:chExt cx="748313" cy="316053"/>
          </a:xfrm>
        </p:grpSpPr>
        <p:cxnSp>
          <p:nvCxnSpPr>
            <p:cNvPr id="50" name="直線コネクタ 49"/>
            <p:cNvCxnSpPr/>
            <p:nvPr/>
          </p:nvCxnSpPr>
          <p:spPr>
            <a:xfrm>
              <a:off x="7146363" y="2397761"/>
              <a:ext cx="276356" cy="0"/>
            </a:xfrm>
            <a:prstGeom prst="line">
              <a:avLst/>
            </a:prstGeom>
          </p:spPr>
          <p:style>
            <a:lnRef idx="2">
              <a:schemeClr val="accent1"/>
            </a:lnRef>
            <a:fillRef idx="0">
              <a:schemeClr val="accent1"/>
            </a:fillRef>
            <a:effectRef idx="1">
              <a:schemeClr val="accent1"/>
            </a:effectRef>
            <a:fontRef idx="minor">
              <a:schemeClr val="tx1"/>
            </a:fontRef>
          </p:style>
        </p:cxnSp>
        <p:sp>
          <p:nvSpPr>
            <p:cNvPr id="55" name="フリーフォーム 54"/>
            <p:cNvSpPr/>
            <p:nvPr/>
          </p:nvSpPr>
          <p:spPr>
            <a:xfrm>
              <a:off x="7413799" y="2383522"/>
              <a:ext cx="210571" cy="316053"/>
            </a:xfrm>
            <a:custGeom>
              <a:avLst/>
              <a:gdLst>
                <a:gd name="connsiteX0" fmla="*/ 2227 w 210571"/>
                <a:gd name="connsiteY0" fmla="*/ 0 h 316053"/>
                <a:gd name="connsiteX1" fmla="*/ 2227 w 210571"/>
                <a:gd name="connsiteY1" fmla="*/ 57873 h 316053"/>
                <a:gd name="connsiteX2" fmla="*/ 25376 w 210571"/>
                <a:gd name="connsiteY2" fmla="*/ 196769 h 316053"/>
                <a:gd name="connsiteX3" fmla="*/ 60100 w 210571"/>
                <a:gd name="connsiteY3" fmla="*/ 312516 h 316053"/>
                <a:gd name="connsiteX4" fmla="*/ 129548 w 210571"/>
                <a:gd name="connsiteY4" fmla="*/ 57873 h 316053"/>
                <a:gd name="connsiteX5" fmla="*/ 210571 w 210571"/>
                <a:gd name="connsiteY5" fmla="*/ 0 h 31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571" h="316053">
                  <a:moveTo>
                    <a:pt x="2227" y="0"/>
                  </a:moveTo>
                  <a:cubicBezTo>
                    <a:pt x="298" y="12539"/>
                    <a:pt x="-1631" y="25078"/>
                    <a:pt x="2227" y="57873"/>
                  </a:cubicBezTo>
                  <a:cubicBezTo>
                    <a:pt x="6085" y="90668"/>
                    <a:pt x="15731" y="154329"/>
                    <a:pt x="25376" y="196769"/>
                  </a:cubicBezTo>
                  <a:cubicBezTo>
                    <a:pt x="35022" y="239210"/>
                    <a:pt x="42738" y="335665"/>
                    <a:pt x="60100" y="312516"/>
                  </a:cubicBezTo>
                  <a:cubicBezTo>
                    <a:pt x="77462" y="289367"/>
                    <a:pt x="104469" y="109959"/>
                    <a:pt x="129548" y="57873"/>
                  </a:cubicBezTo>
                  <a:cubicBezTo>
                    <a:pt x="154627" y="5787"/>
                    <a:pt x="182599" y="2893"/>
                    <a:pt x="210571" y="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56" name="直線コネクタ 55"/>
            <p:cNvCxnSpPr/>
            <p:nvPr/>
          </p:nvCxnSpPr>
          <p:spPr>
            <a:xfrm>
              <a:off x="7618320" y="2383522"/>
              <a:ext cx="276356"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64" name="テキスト ボックス 63"/>
          <p:cNvSpPr txBox="1"/>
          <p:nvPr/>
        </p:nvSpPr>
        <p:spPr>
          <a:xfrm>
            <a:off x="7237119" y="1082040"/>
            <a:ext cx="1643463" cy="338554"/>
          </a:xfrm>
          <a:prstGeom prst="rect">
            <a:avLst/>
          </a:prstGeom>
          <a:noFill/>
        </p:spPr>
        <p:txBody>
          <a:bodyPr wrap="none" rtlCol="0">
            <a:spAutoFit/>
          </a:bodyPr>
          <a:lstStyle/>
          <a:p>
            <a:r>
              <a:rPr kumimoji="1" lang="en-US" altLang="ja-JP" sz="1600" b="1" dirty="0" smtClean="0"/>
              <a:t>TASC-FEC </a:t>
            </a:r>
            <a:r>
              <a:rPr lang="en-US" altLang="ja-JP" sz="1600" b="1" dirty="0" smtClean="0"/>
              <a:t>(X side)</a:t>
            </a:r>
            <a:endParaRPr kumimoji="1" lang="ja-JP" altLang="en-US" sz="1600" b="1" dirty="0"/>
          </a:p>
        </p:txBody>
      </p:sp>
      <p:cxnSp>
        <p:nvCxnSpPr>
          <p:cNvPr id="77" name="直線コネクタ 76"/>
          <p:cNvCxnSpPr>
            <a:stCxn id="10" idx="3"/>
          </p:cNvCxnSpPr>
          <p:nvPr/>
        </p:nvCxnSpPr>
        <p:spPr>
          <a:xfrm>
            <a:off x="5073894" y="2004438"/>
            <a:ext cx="811744"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85" name="表 84"/>
          <p:cNvGraphicFramePr>
            <a:graphicFrameLocks noGrp="1"/>
          </p:cNvGraphicFramePr>
          <p:nvPr>
            <p:extLst>
              <p:ext uri="{D42A27DB-BD31-4B8C-83A1-F6EECF244321}">
                <p14:modId xmlns:p14="http://schemas.microsoft.com/office/powerpoint/2010/main" val="1589246187"/>
              </p:ext>
            </p:extLst>
          </p:nvPr>
        </p:nvGraphicFramePr>
        <p:xfrm>
          <a:off x="4499702" y="3868261"/>
          <a:ext cx="4464496" cy="2346959"/>
        </p:xfrm>
        <a:graphic>
          <a:graphicData uri="http://schemas.openxmlformats.org/drawingml/2006/table">
            <a:tbl>
              <a:tblPr firstRow="1" bandRow="1">
                <a:tableStyleId>{BDBED569-4797-4DF1-A0F4-6AAB3CD982D8}</a:tableStyleId>
              </a:tblPr>
              <a:tblGrid>
                <a:gridCol w="648072"/>
                <a:gridCol w="936104"/>
                <a:gridCol w="1440160"/>
                <a:gridCol w="1440160"/>
              </a:tblGrid>
              <a:tr h="298319">
                <a:tc>
                  <a:txBody>
                    <a:bodyPr/>
                    <a:lstStyle/>
                    <a:p>
                      <a:endParaRPr kumimoji="1" lang="ja-JP" altLang="en-US" sz="1400" dirty="0">
                        <a:latin typeface="+mn-ea"/>
                        <a:ea typeface="+mn-ea"/>
                      </a:endParaRPr>
                    </a:p>
                  </a:txBody>
                  <a:tcPr/>
                </a:tc>
                <a:tc>
                  <a:txBody>
                    <a:bodyPr/>
                    <a:lstStyle/>
                    <a:p>
                      <a:r>
                        <a:rPr kumimoji="1" lang="en-US" altLang="ja-JP" sz="1400" dirty="0" smtClean="0">
                          <a:latin typeface="+mn-ea"/>
                          <a:ea typeface="+mn-ea"/>
                        </a:rPr>
                        <a:t>Photo</a:t>
                      </a:r>
                    </a:p>
                    <a:p>
                      <a:r>
                        <a:rPr kumimoji="1" lang="en-US" altLang="ja-JP" sz="1400" dirty="0" smtClean="0">
                          <a:latin typeface="+mn-ea"/>
                          <a:ea typeface="+mn-ea"/>
                        </a:rPr>
                        <a:t>detector</a:t>
                      </a:r>
                      <a:endParaRPr kumimoji="1" lang="ja-JP" altLang="en-US" sz="1400" dirty="0">
                        <a:latin typeface="+mn-ea"/>
                        <a:ea typeface="+mn-ea"/>
                      </a:endParaRPr>
                    </a:p>
                  </a:txBody>
                  <a:tcPr/>
                </a:tc>
                <a:tc>
                  <a:txBody>
                    <a:bodyPr/>
                    <a:lstStyle/>
                    <a:p>
                      <a:pPr algn="ctr"/>
                      <a:r>
                        <a:rPr kumimoji="1" lang="en-US" altLang="ja-JP" sz="1400" dirty="0" smtClean="0">
                          <a:latin typeface="+mn-ea"/>
                          <a:ea typeface="+mn-ea"/>
                        </a:rPr>
                        <a:t>Shower</a:t>
                      </a:r>
                      <a:r>
                        <a:rPr kumimoji="1" lang="en-US" altLang="ja-JP" sz="1400" baseline="0" dirty="0" smtClean="0">
                          <a:latin typeface="+mn-ea"/>
                          <a:ea typeface="+mn-ea"/>
                        </a:rPr>
                        <a:t> particle </a:t>
                      </a:r>
                      <a:r>
                        <a:rPr kumimoji="1" lang="en-US" altLang="ja-JP" sz="1400" dirty="0" smtClean="0">
                          <a:latin typeface="+mn-ea"/>
                          <a:ea typeface="+mn-ea"/>
                        </a:rPr>
                        <a:t>range</a:t>
                      </a:r>
                      <a:endParaRPr kumimoji="1" lang="ja-JP" altLang="en-US" sz="1400" dirty="0">
                        <a:latin typeface="+mn-ea"/>
                        <a:ea typeface="+mn-ea"/>
                      </a:endParaRPr>
                    </a:p>
                  </a:txBody>
                  <a:tcPr/>
                </a:tc>
                <a:tc>
                  <a:txBody>
                    <a:bodyPr/>
                    <a:lstStyle/>
                    <a:p>
                      <a:pPr algn="ctr"/>
                      <a:r>
                        <a:rPr kumimoji="1" lang="en-US" altLang="ja-JP" sz="1400" baseline="0" dirty="0" smtClean="0">
                          <a:latin typeface="+mn-ea"/>
                          <a:ea typeface="+mn-ea"/>
                        </a:rPr>
                        <a:t>Output charge range</a:t>
                      </a:r>
                      <a:endParaRPr kumimoji="1" lang="ja-JP" altLang="en-US" sz="1400" dirty="0">
                        <a:latin typeface="+mn-ea"/>
                        <a:ea typeface="+mn-ea"/>
                      </a:endParaRPr>
                    </a:p>
                  </a:txBody>
                  <a:tcPr/>
                </a:tc>
              </a:tr>
              <a:tr h="298319">
                <a:tc>
                  <a:txBody>
                    <a:bodyPr/>
                    <a:lstStyle/>
                    <a:p>
                      <a:r>
                        <a:rPr kumimoji="1" lang="en-US" altLang="ja-JP" sz="1400" dirty="0" smtClean="0">
                          <a:latin typeface="+mn-ea"/>
                          <a:ea typeface="+mn-ea"/>
                        </a:rPr>
                        <a:t>CHD</a:t>
                      </a:r>
                      <a:endParaRPr kumimoji="1" lang="ja-JP" altLang="en-US" sz="1400" dirty="0">
                        <a:latin typeface="+mn-ea"/>
                        <a:ea typeface="+mn-ea"/>
                      </a:endParaRPr>
                    </a:p>
                  </a:txBody>
                  <a:tcPr>
                    <a:noFill/>
                  </a:tcPr>
                </a:tc>
                <a:tc>
                  <a:txBody>
                    <a:bodyPr/>
                    <a:lstStyle/>
                    <a:p>
                      <a:r>
                        <a:rPr kumimoji="1" lang="en-US" altLang="ja-JP" sz="1400" dirty="0" smtClean="0">
                          <a:latin typeface="+mn-ea"/>
                          <a:ea typeface="+mn-ea"/>
                        </a:rPr>
                        <a:t>PMT</a:t>
                      </a:r>
                      <a:endParaRPr kumimoji="1" lang="ja-JP" altLang="en-US" sz="1400" dirty="0">
                        <a:latin typeface="+mn-ea"/>
                        <a:ea typeface="+mn-ea"/>
                      </a:endParaRPr>
                    </a:p>
                  </a:txBody>
                  <a:tcPr/>
                </a:tc>
                <a:tc>
                  <a:txBody>
                    <a:bodyPr/>
                    <a:lstStyle/>
                    <a:p>
                      <a:pPr algn="ctr"/>
                      <a:r>
                        <a:rPr kumimoji="1" lang="en-US" altLang="ja-JP" sz="1400" baseline="0" dirty="0" smtClean="0">
                          <a:latin typeface="+mn-ea"/>
                          <a:ea typeface="+mn-ea"/>
                        </a:rPr>
                        <a:t>1 – 1400MIP</a:t>
                      </a:r>
                      <a:endParaRPr kumimoji="1" lang="ja-JP" altLang="en-US" sz="1400" dirty="0">
                        <a:latin typeface="+mn-ea"/>
                        <a:ea typeface="+mn-ea"/>
                      </a:endParaRPr>
                    </a:p>
                  </a:txBody>
                  <a:tcPr anchor="ctr"/>
                </a:tc>
                <a:tc>
                  <a:txBody>
                    <a:bodyPr/>
                    <a:lstStyle/>
                    <a:p>
                      <a:pPr algn="ctr"/>
                      <a:r>
                        <a:rPr kumimoji="1" lang="en-US" altLang="ja-JP" sz="1400" b="1" dirty="0" smtClean="0">
                          <a:latin typeface="+mn-ea"/>
                          <a:ea typeface="+mn-ea"/>
                        </a:rPr>
                        <a:t>500fC - 700pC</a:t>
                      </a:r>
                      <a:endParaRPr kumimoji="1" lang="ja-JP" altLang="en-US" sz="1400" b="1" dirty="0">
                        <a:solidFill>
                          <a:schemeClr val="tx1"/>
                        </a:solidFill>
                        <a:latin typeface="+mn-ea"/>
                        <a:ea typeface="+mn-ea"/>
                      </a:endParaRPr>
                    </a:p>
                  </a:txBody>
                  <a:tcPr anchor="ctr"/>
                </a:tc>
              </a:tr>
              <a:tr h="298319">
                <a:tc rowSpan="2">
                  <a:txBody>
                    <a:bodyPr/>
                    <a:lstStyle/>
                    <a:p>
                      <a:r>
                        <a:rPr kumimoji="1" lang="en-US" altLang="ja-JP" sz="1400" dirty="0" smtClean="0">
                          <a:latin typeface="+mn-ea"/>
                          <a:ea typeface="+mn-ea"/>
                        </a:rPr>
                        <a:t>IMC</a:t>
                      </a:r>
                      <a:endParaRPr kumimoji="1" lang="ja-JP" altLang="en-US" sz="1400" dirty="0">
                        <a:latin typeface="+mn-ea"/>
                        <a:ea typeface="+mn-ea"/>
                      </a:endParaRPr>
                    </a:p>
                  </a:txBody>
                  <a:tcPr/>
                </a:tc>
                <a:tc>
                  <a:txBody>
                    <a:bodyPr/>
                    <a:lstStyle/>
                    <a:p>
                      <a:r>
                        <a:rPr kumimoji="1" lang="en-US" altLang="ja-JP" sz="1400" dirty="0" smtClean="0">
                          <a:latin typeface="+mn-ea"/>
                          <a:ea typeface="+mn-ea"/>
                        </a:rPr>
                        <a:t>64 anode</a:t>
                      </a:r>
                    </a:p>
                  </a:txBody>
                  <a:tcPr/>
                </a:tc>
                <a:tc>
                  <a:txBody>
                    <a:bodyPr/>
                    <a:lstStyle/>
                    <a:p>
                      <a:pPr algn="ctr"/>
                      <a:r>
                        <a:rPr kumimoji="1" lang="en-US" altLang="ja-JP" sz="1400" baseline="0" dirty="0" smtClean="0">
                          <a:latin typeface="+mn-ea"/>
                          <a:ea typeface="+mn-ea"/>
                        </a:rPr>
                        <a:t>1 – 2500MIP</a:t>
                      </a:r>
                    </a:p>
                  </a:txBody>
                  <a:tcPr anchor="ctr"/>
                </a:tc>
                <a:tc>
                  <a:txBody>
                    <a:bodyPr/>
                    <a:lstStyle/>
                    <a:p>
                      <a:pPr algn="ctr"/>
                      <a:r>
                        <a:rPr kumimoji="1" lang="en-US" altLang="ja-JP" sz="1400" b="1" dirty="0" smtClean="0">
                          <a:latin typeface="+mn-ea"/>
                          <a:ea typeface="+mn-ea"/>
                        </a:rPr>
                        <a:t>8fC - 20pC</a:t>
                      </a:r>
                      <a:endParaRPr kumimoji="1" lang="ja-JP" altLang="en-US" sz="1400" b="1" dirty="0">
                        <a:solidFill>
                          <a:schemeClr val="tx1"/>
                        </a:solidFill>
                        <a:latin typeface="+mn-ea"/>
                        <a:ea typeface="+mn-ea"/>
                      </a:endParaRPr>
                    </a:p>
                  </a:txBody>
                  <a:tcPr anchor="ctr"/>
                </a:tc>
              </a:tr>
              <a:tr h="298319">
                <a:tc vMerge="1">
                  <a:txBody>
                    <a:bodyPr/>
                    <a:lstStyle/>
                    <a:p>
                      <a:endParaRPr kumimoji="1" lang="ja-JP" altLang="en-US" sz="1600" dirty="0"/>
                    </a:p>
                  </a:txBody>
                  <a:tcPr>
                    <a:lnR w="28575" cap="flat" cmpd="sng" algn="ctr">
                      <a:solidFill>
                        <a:schemeClr val="tx1"/>
                      </a:solidFill>
                      <a:prstDash val="solid"/>
                      <a:round/>
                      <a:headEnd type="none" w="med" len="med"/>
                      <a:tailEnd type="none" w="med" len="med"/>
                    </a:lnR>
                  </a:tcPr>
                </a:tc>
                <a:tc>
                  <a:txBody>
                    <a:bodyPr/>
                    <a:lstStyle/>
                    <a:p>
                      <a:r>
                        <a:rPr kumimoji="1" lang="en-US" altLang="ja-JP" sz="1400" dirty="0" smtClean="0">
                          <a:latin typeface="+mn-ea"/>
                          <a:ea typeface="+mn-ea"/>
                        </a:rPr>
                        <a:t>dynode</a:t>
                      </a:r>
                      <a:endParaRPr kumimoji="1" lang="ja-JP" altLang="en-US" sz="1400" dirty="0">
                        <a:latin typeface="+mn-ea"/>
                        <a:ea typeface="+mn-ea"/>
                      </a:endParaRPr>
                    </a:p>
                  </a:txBody>
                  <a:tcPr/>
                </a:tc>
                <a:tc>
                  <a:txBody>
                    <a:bodyPr/>
                    <a:lstStyle/>
                    <a:p>
                      <a:pPr algn="ctr"/>
                      <a:r>
                        <a:rPr kumimoji="1" lang="en-US" altLang="ja-JP" sz="1400" baseline="0" dirty="0" smtClean="0">
                          <a:latin typeface="+mn-ea"/>
                          <a:ea typeface="+mn-ea"/>
                        </a:rPr>
                        <a:t>1 – 400MIP</a:t>
                      </a:r>
                    </a:p>
                  </a:txBody>
                  <a:tcPr anchor="ctr"/>
                </a:tc>
                <a:tc>
                  <a:txBody>
                    <a:bodyPr/>
                    <a:lstStyle/>
                    <a:p>
                      <a:pPr algn="ctr"/>
                      <a:r>
                        <a:rPr kumimoji="1" lang="en-US" altLang="ja-JP" sz="1400" b="1" dirty="0" smtClean="0">
                          <a:latin typeface="+mn-ea"/>
                          <a:ea typeface="+mn-ea"/>
                        </a:rPr>
                        <a:t>40fC – 8pC</a:t>
                      </a:r>
                      <a:endParaRPr kumimoji="1" lang="ja-JP" altLang="en-US" sz="1400" b="1" dirty="0">
                        <a:solidFill>
                          <a:schemeClr val="tx1"/>
                        </a:solidFill>
                        <a:latin typeface="+mn-ea"/>
                        <a:ea typeface="+mn-ea"/>
                      </a:endParaRPr>
                    </a:p>
                  </a:txBody>
                  <a:tcPr anchor="ctr"/>
                </a:tc>
              </a:tr>
              <a:tr h="298319">
                <a:tc rowSpan="3">
                  <a:txBody>
                    <a:bodyPr/>
                    <a:lstStyle/>
                    <a:p>
                      <a:r>
                        <a:rPr kumimoji="1" lang="en-US" altLang="ja-JP" sz="1400" dirty="0" smtClean="0">
                          <a:latin typeface="+mn-ea"/>
                          <a:ea typeface="+mn-ea"/>
                        </a:rPr>
                        <a:t>TASC</a:t>
                      </a:r>
                      <a:endParaRPr kumimoji="1" lang="ja-JP" altLang="en-US" sz="1400" dirty="0">
                        <a:latin typeface="+mn-ea"/>
                        <a:ea typeface="+mn-ea"/>
                      </a:endParaRPr>
                    </a:p>
                  </a:txBody>
                  <a:tcPr/>
                </a:tc>
                <a:tc>
                  <a:txBody>
                    <a:bodyPr/>
                    <a:lstStyle/>
                    <a:p>
                      <a:r>
                        <a:rPr kumimoji="1" lang="en-US" altLang="ja-JP" sz="1400" dirty="0" smtClean="0">
                          <a:latin typeface="+mn-ea"/>
                          <a:ea typeface="+mn-ea"/>
                        </a:rPr>
                        <a:t>PMT</a:t>
                      </a:r>
                      <a:endParaRPr kumimoji="1" lang="ja-JP" altLang="en-US" sz="1400" dirty="0">
                        <a:latin typeface="+mn-ea"/>
                        <a:ea typeface="+mn-ea"/>
                      </a:endParaRPr>
                    </a:p>
                  </a:txBody>
                  <a:tcPr/>
                </a:tc>
                <a:tc>
                  <a:txBody>
                    <a:bodyPr/>
                    <a:lstStyle/>
                    <a:p>
                      <a:pPr algn="ctr"/>
                      <a:r>
                        <a:rPr kumimoji="1" lang="en-US" altLang="ja-JP" sz="1400" baseline="0" dirty="0" smtClean="0">
                          <a:latin typeface="+mn-ea"/>
                          <a:ea typeface="+mn-ea"/>
                        </a:rPr>
                        <a:t>1 – 1800MIP</a:t>
                      </a:r>
                      <a:endParaRPr kumimoji="1" lang="ja-JP" altLang="en-US" sz="1400" dirty="0">
                        <a:latin typeface="+mn-ea"/>
                        <a:ea typeface="+mn-ea"/>
                      </a:endParaRPr>
                    </a:p>
                  </a:txBody>
                  <a:tcPr anchor="ctr"/>
                </a:tc>
                <a:tc>
                  <a:txBody>
                    <a:bodyPr/>
                    <a:lstStyle/>
                    <a:p>
                      <a:pPr algn="ctr"/>
                      <a:r>
                        <a:rPr kumimoji="1" lang="en-US" altLang="ja-JP" sz="1400" b="1" dirty="0" smtClean="0">
                          <a:latin typeface="+mn-ea"/>
                          <a:ea typeface="+mn-ea"/>
                        </a:rPr>
                        <a:t>400fC</a:t>
                      </a:r>
                      <a:r>
                        <a:rPr kumimoji="1" lang="en-US" altLang="ja-JP" sz="1400" b="1" baseline="0" dirty="0" smtClean="0">
                          <a:latin typeface="+mn-ea"/>
                          <a:ea typeface="+mn-ea"/>
                        </a:rPr>
                        <a:t> – 700</a:t>
                      </a:r>
                      <a:r>
                        <a:rPr kumimoji="1" lang="en-US" altLang="ja-JP" sz="1400" b="1" dirty="0" smtClean="0">
                          <a:latin typeface="+mn-ea"/>
                          <a:ea typeface="+mn-ea"/>
                        </a:rPr>
                        <a:t>pC</a:t>
                      </a:r>
                      <a:endParaRPr kumimoji="1" lang="en-US" altLang="ja-JP" sz="1400" b="1" dirty="0" smtClean="0">
                        <a:solidFill>
                          <a:schemeClr val="tx1"/>
                        </a:solidFill>
                        <a:latin typeface="+mn-ea"/>
                        <a:ea typeface="+mn-ea"/>
                      </a:endParaRPr>
                    </a:p>
                  </a:txBody>
                  <a:tcPr anchor="ctr"/>
                </a:tc>
              </a:tr>
              <a:tr h="298319">
                <a:tc vMerge="1">
                  <a:txBody>
                    <a:bodyPr/>
                    <a:lstStyle/>
                    <a:p>
                      <a:endParaRPr kumimoji="1" lang="ja-JP" altLang="en-US" sz="1600" dirty="0"/>
                    </a:p>
                  </a:txBody>
                  <a:tcPr>
                    <a:lnR w="28575" cap="flat" cmpd="sng" algn="ctr">
                      <a:solidFill>
                        <a:schemeClr val="tx1"/>
                      </a:solidFill>
                      <a:prstDash val="solid"/>
                      <a:round/>
                      <a:headEnd type="none" w="med" len="med"/>
                      <a:tailEnd type="none" w="med" len="med"/>
                    </a:lnR>
                  </a:tcPr>
                </a:tc>
                <a:tc>
                  <a:txBody>
                    <a:bodyPr/>
                    <a:lstStyle/>
                    <a:p>
                      <a:r>
                        <a:rPr kumimoji="1" lang="en-US" altLang="ja-JP" sz="1400" dirty="0" smtClean="0">
                          <a:latin typeface="+mn-ea"/>
                          <a:ea typeface="+mn-ea"/>
                        </a:rPr>
                        <a:t>APD</a:t>
                      </a:r>
                      <a:endParaRPr kumimoji="1" lang="ja-JP" altLang="en-US" sz="1400" dirty="0">
                        <a:latin typeface="+mn-ea"/>
                        <a:ea typeface="+mn-ea"/>
                      </a:endParaRPr>
                    </a:p>
                  </a:txBody>
                  <a:tcPr/>
                </a:tc>
                <a:tc>
                  <a:txBody>
                    <a:bodyPr/>
                    <a:lstStyle/>
                    <a:p>
                      <a:pPr algn="ctr"/>
                      <a:r>
                        <a:rPr kumimoji="1" lang="en-US" altLang="ja-JP" sz="1400" baseline="0" dirty="0" smtClean="0">
                          <a:latin typeface="+mn-ea"/>
                          <a:ea typeface="+mn-ea"/>
                        </a:rPr>
                        <a:t>1 – 5000MIP</a:t>
                      </a:r>
                      <a:endParaRPr kumimoji="1" lang="ja-JP" altLang="en-US" sz="1400" dirty="0">
                        <a:latin typeface="+mn-ea"/>
                        <a:ea typeface="+mn-ea"/>
                      </a:endParaRPr>
                    </a:p>
                  </a:txBody>
                  <a:tcPr anchor="ctr"/>
                </a:tc>
                <a:tc>
                  <a:txBody>
                    <a:bodyPr/>
                    <a:lstStyle/>
                    <a:p>
                      <a:pPr algn="ctr"/>
                      <a:r>
                        <a:rPr kumimoji="1" lang="en-US" altLang="ja-JP" sz="1400" b="1" dirty="0" smtClean="0">
                          <a:latin typeface="+mn-ea"/>
                          <a:ea typeface="+mn-ea"/>
                        </a:rPr>
                        <a:t>2fC - 10pC</a:t>
                      </a:r>
                      <a:endParaRPr kumimoji="1" lang="ja-JP" altLang="en-US" sz="1400" b="1" dirty="0">
                        <a:solidFill>
                          <a:schemeClr val="tx1"/>
                        </a:solidFill>
                        <a:latin typeface="+mn-ea"/>
                        <a:ea typeface="+mn-ea"/>
                      </a:endParaRPr>
                    </a:p>
                  </a:txBody>
                  <a:tcPr anchor="ctr"/>
                </a:tc>
              </a:tr>
              <a:tr h="298319">
                <a:tc vMerge="1">
                  <a:txBody>
                    <a:bodyPr/>
                    <a:lstStyle/>
                    <a:p>
                      <a:endParaRPr kumimoji="1" lang="ja-JP" altLang="en-US" sz="1600" dirty="0"/>
                    </a:p>
                  </a:txBody>
                  <a:tcPr>
                    <a:lnR w="28575" cap="flat" cmpd="sng" algn="ctr">
                      <a:solidFill>
                        <a:schemeClr val="tx1"/>
                      </a:solidFill>
                      <a:prstDash val="solid"/>
                      <a:round/>
                      <a:headEnd type="none" w="med" len="med"/>
                      <a:tailEnd type="none" w="med" len="med"/>
                    </a:lnR>
                  </a:tcPr>
                </a:tc>
                <a:tc>
                  <a:txBody>
                    <a:bodyPr/>
                    <a:lstStyle/>
                    <a:p>
                      <a:r>
                        <a:rPr kumimoji="1" lang="en-US" altLang="ja-JP" sz="1400" dirty="0" smtClean="0">
                          <a:latin typeface="+mn-ea"/>
                          <a:ea typeface="+mn-ea"/>
                        </a:rPr>
                        <a:t>PD</a:t>
                      </a:r>
                      <a:endParaRPr kumimoji="1" lang="ja-JP" altLang="en-US" sz="1400" dirty="0">
                        <a:latin typeface="+mn-ea"/>
                        <a:ea typeface="+mn-ea"/>
                      </a:endParaRPr>
                    </a:p>
                  </a:txBody>
                  <a:tcPr/>
                </a:tc>
                <a:tc>
                  <a:txBody>
                    <a:bodyPr/>
                    <a:lstStyle/>
                    <a:p>
                      <a:pPr algn="ctr"/>
                      <a:r>
                        <a:rPr kumimoji="1" lang="en-US" altLang="ja-JP" sz="1400" dirty="0" smtClean="0">
                          <a:latin typeface="+mn-ea"/>
                          <a:ea typeface="+mn-ea"/>
                        </a:rPr>
                        <a:t>10</a:t>
                      </a:r>
                      <a:r>
                        <a:rPr kumimoji="1" lang="en-US" altLang="ja-JP" sz="1400" baseline="30000" dirty="0" smtClean="0">
                          <a:latin typeface="+mn-ea"/>
                          <a:ea typeface="+mn-ea"/>
                        </a:rPr>
                        <a:t>3</a:t>
                      </a:r>
                      <a:r>
                        <a:rPr kumimoji="1" lang="en-US" altLang="ja-JP" sz="1400" baseline="0" dirty="0" smtClean="0">
                          <a:latin typeface="+mn-ea"/>
                          <a:ea typeface="+mn-ea"/>
                        </a:rPr>
                        <a:t> – 5×10</a:t>
                      </a:r>
                      <a:r>
                        <a:rPr kumimoji="1" lang="en-US" altLang="ja-JP" sz="1400" baseline="30000" dirty="0" smtClean="0">
                          <a:latin typeface="+mn-ea"/>
                          <a:ea typeface="+mn-ea"/>
                        </a:rPr>
                        <a:t>6</a:t>
                      </a:r>
                      <a:r>
                        <a:rPr kumimoji="1" lang="en-US" altLang="ja-JP" sz="1400" baseline="0" dirty="0" smtClean="0">
                          <a:latin typeface="+mn-ea"/>
                          <a:ea typeface="+mn-ea"/>
                        </a:rPr>
                        <a:t>MIP</a:t>
                      </a:r>
                      <a:endParaRPr kumimoji="1" lang="ja-JP" altLang="en-US" sz="1400" baseline="30000" dirty="0">
                        <a:latin typeface="+mn-ea"/>
                        <a:ea typeface="+mn-ea"/>
                      </a:endParaRPr>
                    </a:p>
                  </a:txBody>
                  <a:tcPr anchor="ctr"/>
                </a:tc>
                <a:tc>
                  <a:txBody>
                    <a:bodyPr/>
                    <a:lstStyle/>
                    <a:p>
                      <a:pPr algn="ctr"/>
                      <a:r>
                        <a:rPr kumimoji="1" lang="en-US" altLang="ja-JP" sz="1400" b="1" dirty="0" smtClean="0">
                          <a:latin typeface="+mn-ea"/>
                          <a:ea typeface="+mn-ea"/>
                        </a:rPr>
                        <a:t>2fC – 10pC</a:t>
                      </a:r>
                      <a:endParaRPr kumimoji="1" lang="ja-JP" altLang="en-US" sz="1400" b="1" dirty="0">
                        <a:solidFill>
                          <a:schemeClr val="tx1"/>
                        </a:solidFill>
                        <a:latin typeface="+mn-ea"/>
                        <a:ea typeface="+mn-ea"/>
                      </a:endParaRPr>
                    </a:p>
                  </a:txBody>
                  <a:tcPr anchor="ctr"/>
                </a:tc>
              </a:tr>
            </a:tbl>
          </a:graphicData>
        </a:graphic>
      </p:graphicFrame>
      <p:pic>
        <p:nvPicPr>
          <p:cNvPr id="35" name="図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83" y="3343864"/>
            <a:ext cx="4177593" cy="3012486"/>
          </a:xfrm>
          <a:prstGeom prst="rect">
            <a:avLst/>
          </a:prstGeom>
        </p:spPr>
      </p:pic>
      <p:sp>
        <p:nvSpPr>
          <p:cNvPr id="36" name="テキスト ボックス 35"/>
          <p:cNvSpPr txBox="1"/>
          <p:nvPr/>
        </p:nvSpPr>
        <p:spPr>
          <a:xfrm>
            <a:off x="1158716" y="3940489"/>
            <a:ext cx="844975" cy="307777"/>
          </a:xfrm>
          <a:prstGeom prst="rect">
            <a:avLst/>
          </a:prstGeom>
          <a:noFill/>
        </p:spPr>
        <p:txBody>
          <a:bodyPr wrap="none" rtlCol="0">
            <a:spAutoFit/>
          </a:bodyPr>
          <a:lstStyle/>
          <a:p>
            <a:r>
              <a:rPr kumimoji="1" lang="en-US" altLang="ja-JP" sz="1400" dirty="0" smtClean="0"/>
              <a:t>high gain</a:t>
            </a:r>
            <a:endParaRPr kumimoji="1" lang="ja-JP" altLang="en-US" sz="1400" dirty="0"/>
          </a:p>
        </p:txBody>
      </p:sp>
      <p:sp>
        <p:nvSpPr>
          <p:cNvPr id="37" name="テキスト ボックス 36"/>
          <p:cNvSpPr txBox="1"/>
          <p:nvPr/>
        </p:nvSpPr>
        <p:spPr>
          <a:xfrm>
            <a:off x="2283615" y="4554180"/>
            <a:ext cx="792974" cy="307777"/>
          </a:xfrm>
          <a:prstGeom prst="rect">
            <a:avLst/>
          </a:prstGeom>
          <a:noFill/>
        </p:spPr>
        <p:txBody>
          <a:bodyPr wrap="none" rtlCol="0">
            <a:spAutoFit/>
          </a:bodyPr>
          <a:lstStyle/>
          <a:p>
            <a:r>
              <a:rPr lang="en-US" altLang="ja-JP" sz="1400" dirty="0" smtClean="0"/>
              <a:t>low</a:t>
            </a:r>
            <a:r>
              <a:rPr kumimoji="1" lang="en-US" altLang="ja-JP" sz="1400" dirty="0" smtClean="0"/>
              <a:t> gain</a:t>
            </a:r>
            <a:endParaRPr kumimoji="1" lang="ja-JP" altLang="en-US" sz="1400" dirty="0"/>
          </a:p>
        </p:txBody>
      </p:sp>
      <p:cxnSp>
        <p:nvCxnSpPr>
          <p:cNvPr id="38" name="直線矢印コネクタ 37"/>
          <p:cNvCxnSpPr/>
          <p:nvPr/>
        </p:nvCxnSpPr>
        <p:spPr>
          <a:xfrm>
            <a:off x="2283615" y="4052094"/>
            <a:ext cx="0" cy="5020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242158" y="3994149"/>
            <a:ext cx="726481" cy="307777"/>
          </a:xfrm>
          <a:prstGeom prst="rect">
            <a:avLst/>
          </a:prstGeom>
          <a:noFill/>
        </p:spPr>
        <p:txBody>
          <a:bodyPr wrap="none" rtlCol="0">
            <a:spAutoFit/>
          </a:bodyPr>
          <a:lstStyle/>
          <a:p>
            <a:r>
              <a:rPr lang="en-US" altLang="ja-JP" sz="1400" dirty="0" smtClean="0"/>
              <a:t>×</a:t>
            </a:r>
            <a:r>
              <a:rPr lang="ja-JP" altLang="en-US" sz="1400" dirty="0" smtClean="0"/>
              <a:t>～</a:t>
            </a:r>
            <a:r>
              <a:rPr lang="en-US" altLang="ja-JP" sz="1400" dirty="0" smtClean="0"/>
              <a:t>30</a:t>
            </a:r>
            <a:endParaRPr kumimoji="1" lang="ja-JP" altLang="en-US" sz="1400" dirty="0"/>
          </a:p>
        </p:txBody>
      </p:sp>
    </p:spTree>
    <p:extLst>
      <p:ext uri="{BB962C8B-B14F-4D97-AF65-F5344CB8AC3E}">
        <p14:creationId xmlns:p14="http://schemas.microsoft.com/office/powerpoint/2010/main" val="22925829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a:xfrm>
            <a:off x="179512" y="1169996"/>
            <a:ext cx="8856984" cy="2259004"/>
          </a:xfrm>
        </p:spPr>
        <p:txBody>
          <a:bodyPr>
            <a:noAutofit/>
          </a:bodyPr>
          <a:lstStyle/>
          <a:p>
            <a:pPr marL="0" indent="0">
              <a:buNone/>
            </a:pPr>
            <a:r>
              <a:rPr lang="en-US" altLang="ja-JP" dirty="0" smtClean="0"/>
              <a:t>Taking into account the detector response to </a:t>
            </a:r>
            <a:r>
              <a:rPr lang="en-US" altLang="ja-JP" dirty="0" err="1" smtClean="0"/>
              <a:t>muons</a:t>
            </a:r>
            <a:r>
              <a:rPr lang="en-US" altLang="ja-JP" dirty="0" smtClean="0"/>
              <a:t>, the deposit energy that is calculated in simulation shall be converted to the charge linearly. </a:t>
            </a:r>
            <a:r>
              <a:rPr lang="en-US" altLang="ja-JP" dirty="0"/>
              <a:t>T</a:t>
            </a:r>
            <a:r>
              <a:rPr lang="en-US" altLang="ja-JP" dirty="0" smtClean="0"/>
              <a:t>he charge shall be digitized with employing the response curve. </a:t>
            </a:r>
            <a:r>
              <a:rPr lang="en-US" altLang="ja-JP" dirty="0"/>
              <a:t>S</a:t>
            </a:r>
            <a:r>
              <a:rPr lang="en-US" altLang="ja-JP" dirty="0" smtClean="0"/>
              <a:t>aturation of ADC shall be also taken into account (usually 2</a:t>
            </a:r>
            <a:r>
              <a:rPr lang="en-US" altLang="ja-JP" baseline="30000" dirty="0" smtClean="0"/>
              <a:t>15</a:t>
            </a:r>
            <a:r>
              <a:rPr lang="en-US" altLang="ja-JP" dirty="0" smtClean="0"/>
              <a:t>-1)</a:t>
            </a:r>
            <a:r>
              <a:rPr lang="en-US" altLang="ja-JP" dirty="0" smtClean="0"/>
              <a:t>.The </a:t>
            </a:r>
            <a:r>
              <a:rPr lang="en-US" altLang="ja-JP" dirty="0" smtClean="0"/>
              <a:t>charge could be converted to pseud-energy with a nominal factor (mean MIP energy / corresponding charge) (e.g. 22MeV / 400fC for PWO-PMTs of TASC, depending on the PMT gain)</a:t>
            </a:r>
            <a:r>
              <a:rPr lang="en-US" altLang="ja-JP" dirty="0" smtClean="0"/>
              <a:t>.The </a:t>
            </a:r>
            <a:r>
              <a:rPr lang="en-US" altLang="ja-JP" dirty="0" smtClean="0"/>
              <a:t>pseud-energy [MeV] and digitized output [ADU] shall be introduced to the unified data format. Details must be discussed among M&amp;S team.</a:t>
            </a:r>
          </a:p>
          <a:p>
            <a:pPr marL="0" indent="0">
              <a:buNone/>
            </a:pPr>
            <a:endParaRPr kumimoji="1" lang="en-US" altLang="ja-JP" dirty="0" smtClean="0"/>
          </a:p>
          <a:p>
            <a:pPr marL="0" indent="0">
              <a:buNone/>
            </a:pPr>
            <a:endParaRPr kumimoji="1" lang="ja-JP" altLang="en-US" dirty="0"/>
          </a:p>
        </p:txBody>
      </p:sp>
      <p:sp>
        <p:nvSpPr>
          <p:cNvPr id="2" name="タイトル 1"/>
          <p:cNvSpPr>
            <a:spLocks noGrp="1"/>
          </p:cNvSpPr>
          <p:nvPr>
            <p:ph type="title"/>
          </p:nvPr>
        </p:nvSpPr>
        <p:spPr/>
        <p:txBody>
          <a:bodyPr>
            <a:normAutofit/>
          </a:bodyPr>
          <a:lstStyle/>
          <a:p>
            <a:r>
              <a:rPr lang="en-US" altLang="ja-JP" sz="2400" dirty="0" smtClean="0"/>
              <a:t>Proposal to introduce FEC response to simulation</a:t>
            </a:r>
            <a:endParaRPr kumimoji="1" lang="ja-JP" altLang="en-US" sz="2400" dirty="0"/>
          </a:p>
        </p:txBody>
      </p:sp>
      <p:sp>
        <p:nvSpPr>
          <p:cNvPr id="3" name="日付プレースホルダー 2"/>
          <p:cNvSpPr>
            <a:spLocks noGrp="1"/>
          </p:cNvSpPr>
          <p:nvPr>
            <p:ph type="dt" sz="half" idx="14"/>
          </p:nvPr>
        </p:nvSpPr>
        <p:spPr/>
        <p:txBody>
          <a:bodyPr/>
          <a:lstStyle/>
          <a:p>
            <a:r>
              <a:rPr kumimoji="1" lang="en-US" altLang="ja-JP" smtClean="0"/>
              <a:t>2014/10/14</a:t>
            </a:r>
            <a:endParaRPr kumimoji="1" lang="ja-JP" altLang="en-US"/>
          </a:p>
        </p:txBody>
      </p:sp>
      <p:sp>
        <p:nvSpPr>
          <p:cNvPr id="4" name="スライド番号プレースホルダー 3"/>
          <p:cNvSpPr>
            <a:spLocks noGrp="1"/>
          </p:cNvSpPr>
          <p:nvPr>
            <p:ph type="sldNum" sz="quarter" idx="16"/>
          </p:nvPr>
        </p:nvSpPr>
        <p:spPr/>
        <p:txBody>
          <a:bodyPr/>
          <a:lstStyle/>
          <a:p>
            <a:fld id="{578B0315-A01F-4D61-9F2B-C50A63E87755}" type="slidenum">
              <a:rPr kumimoji="1" lang="ja-JP" altLang="en-US" smtClean="0"/>
              <a:t>5</a:t>
            </a:fld>
            <a:endParaRPr kumimoji="1" lang="ja-JP" altLang="en-US"/>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431322"/>
            <a:ext cx="4177593" cy="3012486"/>
          </a:xfrm>
          <a:prstGeom prst="rect">
            <a:avLst/>
          </a:prstGeom>
        </p:spPr>
      </p:pic>
      <p:sp>
        <p:nvSpPr>
          <p:cNvPr id="7" name="テキスト ボックス 6"/>
          <p:cNvSpPr txBox="1"/>
          <p:nvPr/>
        </p:nvSpPr>
        <p:spPr>
          <a:xfrm>
            <a:off x="5768357" y="4027947"/>
            <a:ext cx="844975" cy="307777"/>
          </a:xfrm>
          <a:prstGeom prst="rect">
            <a:avLst/>
          </a:prstGeom>
          <a:noFill/>
        </p:spPr>
        <p:txBody>
          <a:bodyPr wrap="none" rtlCol="0">
            <a:spAutoFit/>
          </a:bodyPr>
          <a:lstStyle/>
          <a:p>
            <a:r>
              <a:rPr kumimoji="1" lang="en-US" altLang="ja-JP" sz="1400" dirty="0" smtClean="0"/>
              <a:t>high gain</a:t>
            </a:r>
            <a:endParaRPr kumimoji="1" lang="ja-JP" altLang="en-US" sz="1400" dirty="0"/>
          </a:p>
        </p:txBody>
      </p:sp>
      <p:sp>
        <p:nvSpPr>
          <p:cNvPr id="8" name="テキスト ボックス 7"/>
          <p:cNvSpPr txBox="1"/>
          <p:nvPr/>
        </p:nvSpPr>
        <p:spPr>
          <a:xfrm>
            <a:off x="6893256" y="4641638"/>
            <a:ext cx="792974" cy="307777"/>
          </a:xfrm>
          <a:prstGeom prst="rect">
            <a:avLst/>
          </a:prstGeom>
          <a:noFill/>
        </p:spPr>
        <p:txBody>
          <a:bodyPr wrap="none" rtlCol="0">
            <a:spAutoFit/>
          </a:bodyPr>
          <a:lstStyle/>
          <a:p>
            <a:r>
              <a:rPr lang="en-US" altLang="ja-JP" sz="1400" dirty="0" smtClean="0"/>
              <a:t>low</a:t>
            </a:r>
            <a:r>
              <a:rPr kumimoji="1" lang="en-US" altLang="ja-JP" sz="1400" dirty="0" smtClean="0"/>
              <a:t> gain</a:t>
            </a:r>
            <a:endParaRPr kumimoji="1" lang="ja-JP" altLang="en-US" sz="1400" dirty="0"/>
          </a:p>
        </p:txBody>
      </p:sp>
      <p:sp>
        <p:nvSpPr>
          <p:cNvPr id="11" name="円/楕円 10"/>
          <p:cNvSpPr/>
          <p:nvPr/>
        </p:nvSpPr>
        <p:spPr>
          <a:xfrm rot="19574326">
            <a:off x="5256523" y="4258449"/>
            <a:ext cx="2196755" cy="238787"/>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rot="19574326">
            <a:off x="5091697" y="4678978"/>
            <a:ext cx="3450367" cy="234953"/>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6207433" y="5170474"/>
            <a:ext cx="1943930" cy="307777"/>
          </a:xfrm>
          <a:prstGeom prst="rect">
            <a:avLst/>
          </a:prstGeom>
          <a:noFill/>
        </p:spPr>
        <p:txBody>
          <a:bodyPr wrap="none" rtlCol="0">
            <a:spAutoFit/>
          </a:bodyPr>
          <a:lstStyle/>
          <a:p>
            <a:r>
              <a:rPr lang="en-US" altLang="ja-JP" sz="1400" dirty="0">
                <a:solidFill>
                  <a:srgbClr val="0070C0"/>
                </a:solidFill>
              </a:rPr>
              <a:t>r</a:t>
            </a:r>
            <a:r>
              <a:rPr kumimoji="1" lang="en-US" altLang="ja-JP" sz="1400" dirty="0" smtClean="0">
                <a:solidFill>
                  <a:srgbClr val="0070C0"/>
                </a:solidFill>
              </a:rPr>
              <a:t>esponse curve function</a:t>
            </a:r>
            <a:endParaRPr kumimoji="1" lang="ja-JP" altLang="en-US" sz="1400" dirty="0">
              <a:solidFill>
                <a:srgbClr val="0070C0"/>
              </a:solidFill>
            </a:endParaRPr>
          </a:p>
        </p:txBody>
      </p:sp>
      <p:sp>
        <p:nvSpPr>
          <p:cNvPr id="14" name="円/楕円 13"/>
          <p:cNvSpPr/>
          <p:nvPr/>
        </p:nvSpPr>
        <p:spPr>
          <a:xfrm>
            <a:off x="7020273" y="3629274"/>
            <a:ext cx="1584176" cy="234096"/>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C00000"/>
              </a:solidFill>
            </a:endParaRPr>
          </a:p>
        </p:txBody>
      </p:sp>
      <p:sp>
        <p:nvSpPr>
          <p:cNvPr id="15" name="テキスト ボックス 14"/>
          <p:cNvSpPr txBox="1"/>
          <p:nvPr/>
        </p:nvSpPr>
        <p:spPr>
          <a:xfrm>
            <a:off x="7818649" y="3356992"/>
            <a:ext cx="931089" cy="307777"/>
          </a:xfrm>
          <a:prstGeom prst="rect">
            <a:avLst/>
          </a:prstGeom>
          <a:noFill/>
        </p:spPr>
        <p:txBody>
          <a:bodyPr wrap="none" rtlCol="0">
            <a:spAutoFit/>
          </a:bodyPr>
          <a:lstStyle/>
          <a:p>
            <a:r>
              <a:rPr kumimoji="1" lang="en-US" altLang="ja-JP" sz="1400" dirty="0" smtClean="0">
                <a:solidFill>
                  <a:srgbClr val="C00000"/>
                </a:solidFill>
              </a:rPr>
              <a:t>saturation</a:t>
            </a:r>
            <a:endParaRPr kumimoji="1" lang="ja-JP" altLang="en-US" sz="1400" dirty="0">
              <a:solidFill>
                <a:srgbClr val="C00000"/>
              </a:solidFill>
            </a:endParaRPr>
          </a:p>
        </p:txBody>
      </p:sp>
      <p:sp>
        <p:nvSpPr>
          <p:cNvPr id="16" name="テキスト ボックス 15"/>
          <p:cNvSpPr txBox="1"/>
          <p:nvPr/>
        </p:nvSpPr>
        <p:spPr>
          <a:xfrm>
            <a:off x="251520" y="4221088"/>
            <a:ext cx="4248472" cy="923330"/>
          </a:xfrm>
          <a:prstGeom prst="rect">
            <a:avLst/>
          </a:prstGeom>
          <a:noFill/>
        </p:spPr>
        <p:txBody>
          <a:bodyPr wrap="square" rtlCol="0">
            <a:spAutoFit/>
          </a:bodyPr>
          <a:lstStyle/>
          <a:p>
            <a:r>
              <a:rPr kumimoji="1" lang="en-US" altLang="ja-JP" dirty="0" smtClean="0"/>
              <a:t>Such conversion is also necessary for generation of </a:t>
            </a:r>
            <a:r>
              <a:rPr lang="en-US" altLang="ja-JP" dirty="0" smtClean="0"/>
              <a:t>s</a:t>
            </a:r>
            <a:r>
              <a:rPr kumimoji="1" lang="en-US" altLang="ja-JP" dirty="0" smtClean="0"/>
              <a:t>imulated level0 and 1 data.</a:t>
            </a:r>
          </a:p>
          <a:p>
            <a:r>
              <a:rPr lang="en-US" altLang="ja-JP" dirty="0" smtClean="0"/>
              <a:t>Should be discussed with DHA team.</a:t>
            </a:r>
            <a:endParaRPr kumimoji="1" lang="en-US" altLang="ja-JP" dirty="0" smtClean="0"/>
          </a:p>
        </p:txBody>
      </p:sp>
    </p:spTree>
    <p:extLst>
      <p:ext uri="{BB962C8B-B14F-4D97-AF65-F5344CB8AC3E}">
        <p14:creationId xmlns:p14="http://schemas.microsoft.com/office/powerpoint/2010/main" val="2073682408"/>
      </p:ext>
    </p:extLst>
  </p:cSld>
  <p:clrMapOvr>
    <a:masterClrMapping/>
  </p:clrMapOvr>
</p:sld>
</file>

<file path=ppt/theme/theme1.xml><?xml version="1.0" encoding="utf-8"?>
<a:theme xmlns:a="http://schemas.openxmlformats.org/drawingml/2006/main" name="my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12748</TotalTime>
  <Words>451</Words>
  <Application>Microsoft Macintosh PowerPoint</Application>
  <PresentationFormat>画面に合わせる (4:3)</PresentationFormat>
  <Paragraphs>89</Paragraphs>
  <Slides>5</Slides>
  <Notes>1</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mytemplate3</vt:lpstr>
      <vt:lpstr>Instrument Modeling Response - FEC response</vt:lpstr>
      <vt:lpstr>Contents</vt:lpstr>
      <vt:lpstr>Detector response calibration</vt:lpstr>
      <vt:lpstr>Electrical performance test for FECs</vt:lpstr>
      <vt:lpstr>Proposal to introduce FEC response to simulation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yshimizu</dc:creator>
  <cp:lastModifiedBy>ヨシダ ケンジ</cp:lastModifiedBy>
  <cp:revision>373</cp:revision>
  <cp:lastPrinted>2014-09-17T04:46:29Z</cp:lastPrinted>
  <dcterms:created xsi:type="dcterms:W3CDTF">2013-09-07T08:56:19Z</dcterms:created>
  <dcterms:modified xsi:type="dcterms:W3CDTF">2014-10-15T04:00:13Z</dcterms:modified>
</cp:coreProperties>
</file>