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79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28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0FEB-D464-4141-81FE-C48630B16DB8}" type="datetimeFigureOut">
              <a:rPr kumimoji="1" lang="ja-JP" altLang="en-US" smtClean="0"/>
              <a:t>10/17/14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81E3-11CB-6040-A66F-2F43FB5B3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252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0FEB-D464-4141-81FE-C48630B16DB8}" type="datetimeFigureOut">
              <a:rPr kumimoji="1" lang="ja-JP" altLang="en-US" smtClean="0"/>
              <a:t>10/17/14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81E3-11CB-6040-A66F-2F43FB5B3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370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0FEB-D464-4141-81FE-C48630B16DB8}" type="datetimeFigureOut">
              <a:rPr kumimoji="1" lang="ja-JP" altLang="en-US" smtClean="0"/>
              <a:t>10/17/14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81E3-11CB-6040-A66F-2F43FB5B3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254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0FEB-D464-4141-81FE-C48630B16DB8}" type="datetimeFigureOut">
              <a:rPr kumimoji="1" lang="ja-JP" altLang="en-US" smtClean="0"/>
              <a:t>10/17/14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81E3-11CB-6040-A66F-2F43FB5B3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08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0FEB-D464-4141-81FE-C48630B16DB8}" type="datetimeFigureOut">
              <a:rPr kumimoji="1" lang="ja-JP" altLang="en-US" smtClean="0"/>
              <a:t>10/17/14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81E3-11CB-6040-A66F-2F43FB5B3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852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0FEB-D464-4141-81FE-C48630B16DB8}" type="datetimeFigureOut">
              <a:rPr kumimoji="1" lang="ja-JP" altLang="en-US" smtClean="0"/>
              <a:t>10/17/14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81E3-11CB-6040-A66F-2F43FB5B3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344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0FEB-D464-4141-81FE-C48630B16DB8}" type="datetimeFigureOut">
              <a:rPr kumimoji="1" lang="ja-JP" altLang="en-US" smtClean="0"/>
              <a:t>10/17/14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81E3-11CB-6040-A66F-2F43FB5B3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209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0FEB-D464-4141-81FE-C48630B16DB8}" type="datetimeFigureOut">
              <a:rPr kumimoji="1" lang="ja-JP" altLang="en-US" smtClean="0"/>
              <a:t>10/17/14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81E3-11CB-6040-A66F-2F43FB5B3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850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0FEB-D464-4141-81FE-C48630B16DB8}" type="datetimeFigureOut">
              <a:rPr kumimoji="1" lang="ja-JP" altLang="en-US" smtClean="0"/>
              <a:t>10/17/14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81E3-11CB-6040-A66F-2F43FB5B3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248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0FEB-D464-4141-81FE-C48630B16DB8}" type="datetimeFigureOut">
              <a:rPr kumimoji="1" lang="ja-JP" altLang="en-US" smtClean="0"/>
              <a:t>10/17/14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81E3-11CB-6040-A66F-2F43FB5B3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908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0FEB-D464-4141-81FE-C48630B16DB8}" type="datetimeFigureOut">
              <a:rPr kumimoji="1" lang="ja-JP" altLang="en-US" smtClean="0"/>
              <a:t>10/17/14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81E3-11CB-6040-A66F-2F43FB5B3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865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60FEB-D464-4141-81FE-C48630B16DB8}" type="datetimeFigureOut">
              <a:rPr kumimoji="1" lang="ja-JP" altLang="en-US" smtClean="0"/>
              <a:t>10/17/14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C81E3-11CB-6040-A66F-2F43FB5B39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Relationship Id="rId3" Type="http://schemas.openxmlformats.org/officeDocument/2006/relationships/image" Target="../media/image8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cgbm_int@phys.aoyama.ac.j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238048"/>
            <a:ext cx="7772400" cy="1470025"/>
          </a:xfrm>
        </p:spPr>
        <p:txBody>
          <a:bodyPr/>
          <a:lstStyle/>
          <a:p>
            <a:r>
              <a:rPr kumimoji="1" lang="en-US" altLang="ja-JP" dirty="0" smtClean="0"/>
              <a:t>CGBM Data Transfer/Handling and Reduction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6806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Taka Sakamoto, Satoshi </a:t>
            </a:r>
            <a:r>
              <a:rPr kumimoji="1" lang="en-US" altLang="ja-JP" dirty="0" err="1" smtClean="0"/>
              <a:t>Nakahira</a:t>
            </a:r>
            <a:r>
              <a:rPr kumimoji="1" lang="en-US" altLang="ja-JP" dirty="0" smtClean="0"/>
              <a:t>, </a:t>
            </a:r>
          </a:p>
          <a:p>
            <a:r>
              <a:rPr kumimoji="1" lang="en-US" altLang="ja-JP" dirty="0" err="1" smtClean="0"/>
              <a:t>Kazumasa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Senuma</a:t>
            </a:r>
            <a:endParaRPr kumimoji="1" lang="en-US" altLang="ja-JP" dirty="0" smtClean="0"/>
          </a:p>
          <a:p>
            <a:r>
              <a:rPr lang="en-US" altLang="ja-JP" dirty="0" smtClean="0"/>
              <a:t>On behalf of CGBM team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6690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40036" y="223155"/>
            <a:ext cx="8229600" cy="789349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CGBM </a:t>
            </a:r>
            <a:r>
              <a:rPr lang="en-US" altLang="ja-JP" dirty="0"/>
              <a:t>T</a:t>
            </a:r>
            <a:r>
              <a:rPr kumimoji="1" lang="en-US" altLang="ja-JP" dirty="0" smtClean="0"/>
              <a:t>rigger Alert (2)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7052" y="1304242"/>
            <a:ext cx="5758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/>
              <a:t>Publically available CGBM Light curve</a:t>
            </a:r>
            <a:endParaRPr kumimoji="1" lang="ja-JP" altLang="en-US" sz="28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2113" y="1887721"/>
            <a:ext cx="8124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Put the CGBM light curve data from T</a:t>
            </a:r>
            <a:r>
              <a:rPr lang="en-US" altLang="ja-JP" sz="2000" baseline="-25000" dirty="0" smtClean="0"/>
              <a:t>0</a:t>
            </a:r>
            <a:r>
              <a:rPr lang="en-US" altLang="ja-JP" sz="2000" dirty="0" smtClean="0"/>
              <a:t>-50 s (TBD) to T</a:t>
            </a:r>
            <a:r>
              <a:rPr lang="en-US" altLang="ja-JP" sz="2000" baseline="-25000" dirty="0" smtClean="0"/>
              <a:t>0</a:t>
            </a:r>
            <a:r>
              <a:rPr lang="en-US" altLang="ja-JP" sz="2000" dirty="0" smtClean="0"/>
              <a:t>+300 s (TBD) using TH data for the triggered events at the publically accessible web page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10824" y="3020353"/>
            <a:ext cx="80073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kumimoji="1" lang="en-US" altLang="ja-JP" sz="2400" dirty="0" err="1" smtClean="0"/>
              <a:t>png</a:t>
            </a:r>
            <a:r>
              <a:rPr kumimoji="1" lang="en-US" altLang="ja-JP" sz="2400" dirty="0" smtClean="0"/>
              <a:t> or jpg image and </a:t>
            </a:r>
            <a:r>
              <a:rPr kumimoji="1" lang="en-US" altLang="ja-JP" sz="2400" dirty="0" err="1" smtClean="0"/>
              <a:t>ascii</a:t>
            </a:r>
            <a:r>
              <a:rPr kumimoji="1" lang="en-US" altLang="ja-JP" sz="2400" dirty="0" smtClean="0"/>
              <a:t> data of the light curve</a:t>
            </a:r>
          </a:p>
          <a:p>
            <a:pPr marL="342900" indent="-342900">
              <a:buFontTx/>
              <a:buChar char="-"/>
            </a:pPr>
            <a:r>
              <a:rPr lang="en-US" altLang="ja-JP" sz="2400" dirty="0" smtClean="0"/>
              <a:t>Single energy band light curve (HXM and SGN)</a:t>
            </a:r>
          </a:p>
          <a:p>
            <a:pPr marL="342900" indent="-342900">
              <a:buFontTx/>
              <a:buChar char="-"/>
            </a:pPr>
            <a:r>
              <a:rPr kumimoji="1" lang="en-US" altLang="ja-JP" sz="2400" dirty="0" smtClean="0"/>
              <a:t>Three different time resolutions (e.g., 0.125 s, 1.25 s, 12.5 s)</a:t>
            </a:r>
          </a:p>
          <a:p>
            <a:pPr marL="342900" indent="-342900">
              <a:buFontTx/>
              <a:buChar char="-"/>
            </a:pPr>
            <a:r>
              <a:rPr lang="en-US" altLang="ja-JP" sz="2400" dirty="0" err="1" smtClean="0"/>
              <a:t>ascii</a:t>
            </a:r>
            <a:r>
              <a:rPr lang="en-US" altLang="ja-JP" sz="2400" dirty="0" smtClean="0"/>
              <a:t> data in 0.125 s resolution in single energy band</a:t>
            </a:r>
            <a:endParaRPr kumimoji="1" lang="en-US" altLang="ja-JP" sz="24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50700" y="5100476"/>
            <a:ext cx="51544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Web site: WCOC public web page</a:t>
            </a:r>
          </a:p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Goal: Within 10 minutes after the event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75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lowm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241370"/>
            <a:ext cx="8712200" cy="456151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37350"/>
            <a:ext cx="8229600" cy="909477"/>
          </a:xfrm>
        </p:spPr>
        <p:txBody>
          <a:bodyPr/>
          <a:lstStyle/>
          <a:p>
            <a:r>
              <a:rPr kumimoji="1" lang="en-US" altLang="ja-JP" dirty="0" smtClean="0"/>
              <a:t>Real-time Telemetry of ISS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05708" y="962707"/>
            <a:ext cx="2676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Example of MAXI </a:t>
            </a:r>
            <a:endParaRPr kumimoji="1" lang="ja-JP" altLang="en-US" sz="2800" dirty="0"/>
          </a:p>
        </p:txBody>
      </p:sp>
      <p:sp>
        <p:nvSpPr>
          <p:cNvPr id="6" name="Shape 42"/>
          <p:cNvSpPr/>
          <p:nvPr/>
        </p:nvSpPr>
        <p:spPr>
          <a:xfrm>
            <a:off x="5430687" y="1765311"/>
            <a:ext cx="236335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/>
            <a:r>
              <a:rPr dirty="0"/>
              <a:t>Frequency distribution</a:t>
            </a:r>
          </a:p>
        </p:txBody>
      </p:sp>
      <p:sp>
        <p:nvSpPr>
          <p:cNvPr id="7" name="Shape 43"/>
          <p:cNvSpPr/>
          <p:nvPr/>
        </p:nvSpPr>
        <p:spPr>
          <a:xfrm>
            <a:off x="2301414" y="3523322"/>
            <a:ext cx="207113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/>
            <a:r>
              <a:rPr dirty="0"/>
              <a:t>Data completeness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72452" y="6189460"/>
            <a:ext cx="57669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~75% of real-time data (black) within 10 second delay</a:t>
            </a:r>
            <a:endParaRPr kumimoji="1" lang="ja-JP" altLang="en-US" sz="2000" dirty="0"/>
          </a:p>
        </p:txBody>
      </p:sp>
      <p:sp>
        <p:nvSpPr>
          <p:cNvPr id="9" name="Shape 47"/>
          <p:cNvSpPr/>
          <p:nvPr/>
        </p:nvSpPr>
        <p:spPr>
          <a:xfrm>
            <a:off x="2730499" y="5361640"/>
            <a:ext cx="380379" cy="3077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000" dirty="0">
                <a:latin typeface="Helvetica"/>
                <a:ea typeface="Times New Roman"/>
                <a:cs typeface="Helvetica"/>
                <a:sym typeface="Times New Roman"/>
              </a:rPr>
              <a:t>10</a:t>
            </a:r>
            <a:r>
              <a:rPr sz="2000" baseline="31999" dirty="0">
                <a:latin typeface="Helvetica"/>
                <a:ea typeface="Times New Roman"/>
                <a:cs typeface="Helvetica"/>
                <a:sym typeface="Times New Roman"/>
              </a:rPr>
              <a:t>1</a:t>
            </a:r>
          </a:p>
        </p:txBody>
      </p:sp>
      <p:sp>
        <p:nvSpPr>
          <p:cNvPr id="10" name="Shape 48"/>
          <p:cNvSpPr/>
          <p:nvPr/>
        </p:nvSpPr>
        <p:spPr>
          <a:xfrm>
            <a:off x="3936999" y="5356035"/>
            <a:ext cx="1139528" cy="3077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>
              <a:defRPr sz="1800"/>
            </a:pPr>
            <a:r>
              <a:rPr sz="2000" dirty="0">
                <a:latin typeface="Helvetica"/>
                <a:ea typeface="Times New Roman"/>
                <a:cs typeface="Helvetica"/>
                <a:sym typeface="Times New Roman"/>
              </a:rPr>
              <a:t>10</a:t>
            </a:r>
            <a:r>
              <a:rPr sz="2000" baseline="31999" dirty="0">
                <a:latin typeface="Helvetica"/>
                <a:ea typeface="Times New Roman"/>
                <a:cs typeface="Helvetica"/>
                <a:sym typeface="Times New Roman"/>
              </a:rPr>
              <a:t>2</a:t>
            </a:r>
          </a:p>
        </p:txBody>
      </p:sp>
      <p:sp>
        <p:nvSpPr>
          <p:cNvPr id="11" name="Shape 49"/>
          <p:cNvSpPr/>
          <p:nvPr/>
        </p:nvSpPr>
        <p:spPr>
          <a:xfrm>
            <a:off x="5069035" y="5353286"/>
            <a:ext cx="1139529" cy="3077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>
              <a:defRPr sz="1800"/>
            </a:pPr>
            <a:r>
              <a:rPr sz="2000" dirty="0">
                <a:latin typeface="Helvetica"/>
                <a:ea typeface="Times New Roman"/>
                <a:cs typeface="Helvetica"/>
                <a:sym typeface="Times New Roman"/>
              </a:rPr>
              <a:t>10</a:t>
            </a:r>
            <a:r>
              <a:rPr sz="2000" baseline="31999" dirty="0">
                <a:latin typeface="Helvetica"/>
                <a:ea typeface="Times New Roman"/>
                <a:cs typeface="Helvetica"/>
                <a:sym typeface="Times New Roman"/>
              </a:rPr>
              <a:t>3</a:t>
            </a:r>
          </a:p>
        </p:txBody>
      </p:sp>
      <p:sp>
        <p:nvSpPr>
          <p:cNvPr id="12" name="Shape 50"/>
          <p:cNvSpPr/>
          <p:nvPr/>
        </p:nvSpPr>
        <p:spPr>
          <a:xfrm>
            <a:off x="6221264" y="5358684"/>
            <a:ext cx="380379" cy="3077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000" dirty="0">
                <a:latin typeface="Helvetica"/>
                <a:ea typeface="Times New Roman"/>
                <a:cs typeface="Helvetica"/>
                <a:sym typeface="Times New Roman"/>
              </a:rPr>
              <a:t>10</a:t>
            </a:r>
            <a:r>
              <a:rPr sz="2000" baseline="31999" dirty="0">
                <a:latin typeface="Helvetica"/>
                <a:ea typeface="Times New Roman"/>
                <a:cs typeface="Helvetica"/>
                <a:sym typeface="Times New Roman"/>
              </a:rPr>
              <a:t>4</a:t>
            </a:r>
          </a:p>
        </p:txBody>
      </p:sp>
      <p:sp>
        <p:nvSpPr>
          <p:cNvPr id="13" name="Shape 51"/>
          <p:cNvSpPr/>
          <p:nvPr/>
        </p:nvSpPr>
        <p:spPr>
          <a:xfrm>
            <a:off x="7353299" y="5358932"/>
            <a:ext cx="380379" cy="3077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000" dirty="0">
                <a:latin typeface="Helvetica"/>
                <a:ea typeface="Times New Roman"/>
                <a:cs typeface="Helvetica"/>
                <a:sym typeface="Times New Roman"/>
              </a:rPr>
              <a:t>10</a:t>
            </a:r>
            <a:r>
              <a:rPr sz="2000" baseline="31999" dirty="0">
                <a:latin typeface="Helvetica"/>
                <a:ea typeface="Times New Roman"/>
                <a:cs typeface="Helvetica"/>
                <a:sym typeface="Times New Roman"/>
              </a:rPr>
              <a:t>5</a:t>
            </a:r>
          </a:p>
        </p:txBody>
      </p:sp>
      <p:sp>
        <p:nvSpPr>
          <p:cNvPr id="14" name="Shape 52"/>
          <p:cNvSpPr/>
          <p:nvPr/>
        </p:nvSpPr>
        <p:spPr>
          <a:xfrm>
            <a:off x="1552114" y="5355138"/>
            <a:ext cx="380379" cy="3077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000" dirty="0">
                <a:latin typeface="Helvetica"/>
                <a:ea typeface="Times New Roman"/>
                <a:cs typeface="Helvetica"/>
                <a:sym typeface="Times New Roman"/>
              </a:rPr>
              <a:t>10</a:t>
            </a:r>
            <a:r>
              <a:rPr sz="2000" baseline="31999" dirty="0">
                <a:latin typeface="Helvetica"/>
                <a:ea typeface="Times New Roman"/>
                <a:cs typeface="Helvetica"/>
                <a:sym typeface="Times New Roman"/>
              </a:rPr>
              <a:t>0</a:t>
            </a:r>
          </a:p>
        </p:txBody>
      </p:sp>
      <p:sp>
        <p:nvSpPr>
          <p:cNvPr id="15" name="Shape 53"/>
          <p:cNvSpPr/>
          <p:nvPr/>
        </p:nvSpPr>
        <p:spPr>
          <a:xfrm>
            <a:off x="3623244" y="5674839"/>
            <a:ext cx="2268985" cy="3077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 algn="ctr">
              <a:defRPr sz="1800"/>
            </a:pPr>
            <a:r>
              <a:rPr sz="2000" dirty="0">
                <a:latin typeface="Helvetica"/>
                <a:cs typeface="Helvetica"/>
              </a:rPr>
              <a:t>Time Delay(s)</a:t>
            </a:r>
          </a:p>
        </p:txBody>
      </p:sp>
    </p:spTree>
    <p:extLst>
      <p:ext uri="{BB962C8B-B14F-4D97-AF65-F5344CB8AC3E}">
        <p14:creationId xmlns:p14="http://schemas.microsoft.com/office/powerpoint/2010/main" val="2197308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502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Current Status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23900" y="1530410"/>
            <a:ext cx="8102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Done:</a:t>
            </a:r>
          </a:p>
          <a:p>
            <a:r>
              <a:rPr lang="en-US" altLang="ja-JP" sz="2400" dirty="0" smtClean="0"/>
              <a:t>Delivered two CGBM computers (GRB alert and QL) to WCOC</a:t>
            </a:r>
          </a:p>
          <a:p>
            <a:r>
              <a:rPr lang="en-US" altLang="ja-JP" sz="2400" dirty="0" smtClean="0"/>
              <a:t>Sign-up for the GCN socket connection account</a:t>
            </a:r>
          </a:p>
          <a:p>
            <a:endParaRPr lang="en-US" altLang="ja-JP" sz="2400" dirty="0" smtClean="0"/>
          </a:p>
          <a:p>
            <a:r>
              <a:rPr lang="en-US" altLang="ja-JP" sz="2400" b="1" dirty="0" smtClean="0"/>
              <a:t>Need to be done:</a:t>
            </a:r>
          </a:p>
          <a:p>
            <a:r>
              <a:rPr kumimoji="1" lang="en-US" altLang="ja-JP" sz="2400" dirty="0" smtClean="0"/>
              <a:t>“Receive only” socket connection test with </a:t>
            </a:r>
            <a:r>
              <a:rPr kumimoji="1" lang="en-US" altLang="ja-JP" sz="2400" dirty="0" smtClean="0"/>
              <a:t>GCN</a:t>
            </a:r>
          </a:p>
          <a:p>
            <a:r>
              <a:rPr lang="en-US" altLang="ja-JP" sz="2400" dirty="0"/>
              <a:t>Software to extract required info from the raw </a:t>
            </a:r>
            <a:r>
              <a:rPr lang="en-US" altLang="ja-JP" sz="2400" dirty="0" smtClean="0"/>
              <a:t>data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Communication </a:t>
            </a:r>
            <a:r>
              <a:rPr kumimoji="1" lang="en-US" altLang="ja-JP" sz="2400" dirty="0" smtClean="0"/>
              <a:t>with GCN (Scott </a:t>
            </a:r>
            <a:r>
              <a:rPr kumimoji="1" lang="en-US" altLang="ja-JP" sz="2400" dirty="0" err="1" smtClean="0"/>
              <a:t>Barthelmy</a:t>
            </a:r>
            <a:r>
              <a:rPr kumimoji="1" lang="en-US" altLang="ja-JP" sz="2400" dirty="0" smtClean="0"/>
              <a:t>) to finalize the GCN Notice </a:t>
            </a:r>
            <a:r>
              <a:rPr kumimoji="1" lang="en-US" altLang="ja-JP" sz="2400" dirty="0" smtClean="0"/>
              <a:t>format</a:t>
            </a:r>
          </a:p>
          <a:p>
            <a:r>
              <a:rPr lang="en-US" altLang="ja-JP" sz="2400" dirty="0"/>
              <a:t>“Receive and send” packet test with </a:t>
            </a:r>
            <a:r>
              <a:rPr lang="en-US" altLang="ja-JP" sz="2400" dirty="0" smtClean="0"/>
              <a:t>GCN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2532729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64155" y="2570793"/>
            <a:ext cx="68277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 smtClean="0"/>
              <a:t>Current Status of Software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874394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00038"/>
            <a:ext cx="8229600" cy="931862"/>
          </a:xfrm>
        </p:spPr>
        <p:txBody>
          <a:bodyPr/>
          <a:lstStyle/>
          <a:p>
            <a:r>
              <a:rPr kumimoji="1" lang="en-US" altLang="ja-JP" dirty="0" smtClean="0"/>
              <a:t>CGBM Data Format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879600"/>
            <a:ext cx="8432800" cy="3657599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CGBM</a:t>
            </a:r>
            <a:r>
              <a:rPr kumimoji="1" lang="en-US" altLang="ja-JP" dirty="0" smtClean="0"/>
              <a:t> analysis data </a:t>
            </a:r>
            <a:r>
              <a:rPr lang="en-US" altLang="ja-JP" dirty="0" smtClean="0"/>
              <a:t>are</a:t>
            </a:r>
            <a:r>
              <a:rPr kumimoji="1" lang="en-US" altLang="ja-JP" dirty="0" smtClean="0"/>
              <a:t> in </a:t>
            </a:r>
            <a:r>
              <a:rPr kumimoji="1" lang="en-US" altLang="ja-JP" dirty="0" smtClean="0">
                <a:solidFill>
                  <a:srgbClr val="FF0000"/>
                </a:solidFill>
              </a:rPr>
              <a:t>FITS</a:t>
            </a:r>
            <a:r>
              <a:rPr kumimoji="1" lang="en-US" altLang="ja-JP" dirty="0" smtClean="0"/>
              <a:t> (Flexible Image Transport System) format. </a:t>
            </a:r>
          </a:p>
          <a:p>
            <a:endParaRPr lang="en-US" altLang="ja-JP" dirty="0"/>
          </a:p>
          <a:p>
            <a:pPr lvl="1"/>
            <a:r>
              <a:rPr kumimoji="1" lang="en-US" altLang="ja-JP" dirty="0" smtClean="0"/>
              <a:t>Following the standard FITS format to be able to use already available software</a:t>
            </a:r>
          </a:p>
          <a:p>
            <a:pPr lvl="1"/>
            <a:r>
              <a:rPr lang="en-US" altLang="ja-JP" dirty="0" smtClean="0"/>
              <a:t>Easy for archiving the data in a future (e.g., NASA/GSFC HEASARC archives the data in the FITS format)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7600" y="2870199"/>
            <a:ext cx="7309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(FITS is a standard data format in astronomy community)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19667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角丸四角形 9"/>
          <p:cNvSpPr/>
          <p:nvPr/>
        </p:nvSpPr>
        <p:spPr>
          <a:xfrm>
            <a:off x="479218" y="153661"/>
            <a:ext cx="7991273" cy="400110"/>
          </a:xfrm>
          <a:prstGeom prst="roundRect">
            <a:avLst/>
          </a:prstGeom>
          <a:noFill/>
          <a:ln w="28575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37849" y="128005"/>
            <a:ext cx="6305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Level 1 </a:t>
            </a:r>
            <a:r>
              <a:rPr lang="en-US" altLang="ja-JP" sz="2000" b="1" dirty="0" smtClean="0"/>
              <a:t>binary Data (@ </a:t>
            </a:r>
            <a:r>
              <a:rPr lang="en-US" altLang="ja-JP" sz="2000" b="1" dirty="0" err="1" smtClean="0"/>
              <a:t>Waseda</a:t>
            </a:r>
            <a:r>
              <a:rPr lang="en-US" altLang="ja-JP" sz="2000" b="1" dirty="0" smtClean="0"/>
              <a:t> CALET Operations Center)</a:t>
            </a:r>
            <a:endParaRPr kumimoji="1" lang="ja-JP" altLang="en-US" sz="20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4850" y="3398423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Level </a:t>
            </a:r>
            <a:r>
              <a:rPr lang="en-US" altLang="ja-JP" sz="2000" b="1" dirty="0"/>
              <a:t>2</a:t>
            </a:r>
            <a:r>
              <a:rPr kumimoji="1" lang="en-US" altLang="ja-JP" sz="2000" b="1" dirty="0" smtClean="0"/>
              <a:t> </a:t>
            </a:r>
            <a:r>
              <a:rPr lang="en-US" altLang="ja-JP" sz="2000" b="1" dirty="0" smtClean="0"/>
              <a:t>FITS file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709503" y="1922610"/>
            <a:ext cx="1742659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(C) Event data FITS conversion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60684" y="1922610"/>
            <a:ext cx="1738484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(D) TH data FITS conversion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422466" y="1922610"/>
            <a:ext cx="1627535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(E) PH data FITS conversion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2890" y="1922610"/>
            <a:ext cx="1737150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(A) Aspect data FITS conversion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492267" y="899747"/>
            <a:ext cx="2030762" cy="369332"/>
          </a:xfrm>
          <a:prstGeom prst="rect">
            <a:avLst/>
          </a:prstGeom>
          <a:noFill/>
          <a:ln w="28575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(a) Time conversion</a:t>
            </a:r>
            <a:endParaRPr kumimoji="1" lang="ja-JP" altLang="en-US" dirty="0"/>
          </a:p>
        </p:txBody>
      </p:sp>
      <p:cxnSp>
        <p:nvCxnSpPr>
          <p:cNvPr id="29" name="直線コネクタ 28"/>
          <p:cNvCxnSpPr/>
          <p:nvPr/>
        </p:nvCxnSpPr>
        <p:spPr>
          <a:xfrm>
            <a:off x="4500327" y="553771"/>
            <a:ext cx="0" cy="345976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H="1">
            <a:off x="1097342" y="1293737"/>
            <a:ext cx="3382236" cy="628873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4479577" y="1269079"/>
            <a:ext cx="0" cy="653531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>
            <a:stCxn id="21" idx="2"/>
            <a:endCxn id="18" idx="0"/>
          </p:cNvCxnSpPr>
          <p:nvPr/>
        </p:nvCxnSpPr>
        <p:spPr>
          <a:xfrm>
            <a:off x="4507648" y="1269079"/>
            <a:ext cx="1922278" cy="653531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stCxn id="21" idx="2"/>
            <a:endCxn id="19" idx="0"/>
          </p:cNvCxnSpPr>
          <p:nvPr/>
        </p:nvCxnSpPr>
        <p:spPr>
          <a:xfrm>
            <a:off x="4507648" y="1269079"/>
            <a:ext cx="3728586" cy="653531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1023346" y="2568941"/>
            <a:ext cx="0" cy="42811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2766263" y="2568941"/>
            <a:ext cx="0" cy="42811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6463548" y="2545370"/>
            <a:ext cx="0" cy="42811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8262142" y="2568941"/>
            <a:ext cx="0" cy="42811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1243498" y="2483725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838631" y="2508383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687195" y="2524277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510449" y="2536606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990576" y="899747"/>
            <a:ext cx="1967756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Reuse MAXI library</a:t>
            </a:r>
            <a:endParaRPr kumimoji="1" lang="ja-JP" altLang="en-US" dirty="0"/>
          </a:p>
        </p:txBody>
      </p:sp>
      <p:sp>
        <p:nvSpPr>
          <p:cNvPr id="52" name="角丸四角形吹き出し 51"/>
          <p:cNvSpPr/>
          <p:nvPr/>
        </p:nvSpPr>
        <p:spPr>
          <a:xfrm>
            <a:off x="6002906" y="899747"/>
            <a:ext cx="1967755" cy="406319"/>
          </a:xfrm>
          <a:prstGeom prst="wedgeRoundRectCallout">
            <a:avLst>
              <a:gd name="adj1" fmla="val -75027"/>
              <a:gd name="adj2" fmla="val -844"/>
              <a:gd name="adj3" fmla="val 16667"/>
            </a:avLst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08008" y="641107"/>
            <a:ext cx="19677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Reuse MAXI library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ISS information</a:t>
            </a:r>
          </a:p>
          <a:p>
            <a:pPr marL="285750" indent="-285750">
              <a:buFontTx/>
              <a:buChar char="-"/>
            </a:pPr>
            <a:r>
              <a:rPr lang="en-US" altLang="ja-JP" dirty="0" err="1" smtClean="0"/>
              <a:t>Inst</a:t>
            </a:r>
            <a:r>
              <a:rPr lang="en-US" altLang="ja-JP" dirty="0" smtClean="0"/>
              <a:t> FOV, etc.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960418" y="1922610"/>
            <a:ext cx="1649271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(B) HK data FITS conversion</a:t>
            </a:r>
            <a:endParaRPr kumimoji="1" lang="ja-JP" altLang="en-US" dirty="0"/>
          </a:p>
        </p:txBody>
      </p:sp>
      <p:cxnSp>
        <p:nvCxnSpPr>
          <p:cNvPr id="59" name="直線コネクタ 58"/>
          <p:cNvCxnSpPr>
            <a:stCxn id="21" idx="2"/>
          </p:cNvCxnSpPr>
          <p:nvPr/>
        </p:nvCxnSpPr>
        <p:spPr>
          <a:xfrm flipH="1">
            <a:off x="2798838" y="1269079"/>
            <a:ext cx="1708810" cy="653531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2905054" y="2524277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cxnSp>
        <p:nvCxnSpPr>
          <p:cNvPr id="61" name="直線コネクタ 60"/>
          <p:cNvCxnSpPr/>
          <p:nvPr/>
        </p:nvCxnSpPr>
        <p:spPr>
          <a:xfrm>
            <a:off x="4462727" y="2568941"/>
            <a:ext cx="0" cy="42811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角丸四角形吹き出し 69"/>
          <p:cNvSpPr/>
          <p:nvPr/>
        </p:nvSpPr>
        <p:spPr>
          <a:xfrm>
            <a:off x="508008" y="641107"/>
            <a:ext cx="1967756" cy="923330"/>
          </a:xfrm>
          <a:prstGeom prst="wedgeRoundRectCallout">
            <a:avLst>
              <a:gd name="adj1" fmla="val 43705"/>
              <a:gd name="adj2" fmla="val 61165"/>
              <a:gd name="adj3" fmla="val 16667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45901" y="2997060"/>
            <a:ext cx="1737149" cy="45505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23865" y="3010476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FITS aspect file</a:t>
            </a:r>
            <a:endParaRPr kumimoji="1" lang="ja-JP" altLang="en-US" b="1" dirty="0"/>
          </a:p>
        </p:txBody>
      </p:sp>
      <p:sp>
        <p:nvSpPr>
          <p:cNvPr id="74" name="角丸四角形 73"/>
          <p:cNvSpPr/>
          <p:nvPr/>
        </p:nvSpPr>
        <p:spPr>
          <a:xfrm>
            <a:off x="1911098" y="2985818"/>
            <a:ext cx="1737149" cy="45505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角丸四角形 74"/>
          <p:cNvSpPr/>
          <p:nvPr/>
        </p:nvSpPr>
        <p:spPr>
          <a:xfrm>
            <a:off x="3741158" y="2973122"/>
            <a:ext cx="1737149" cy="45505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角丸四角形 75"/>
          <p:cNvSpPr/>
          <p:nvPr/>
        </p:nvSpPr>
        <p:spPr>
          <a:xfrm>
            <a:off x="5594973" y="2972402"/>
            <a:ext cx="1737149" cy="45505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角丸四角形 76"/>
          <p:cNvSpPr/>
          <p:nvPr/>
        </p:nvSpPr>
        <p:spPr>
          <a:xfrm>
            <a:off x="7362172" y="2966699"/>
            <a:ext cx="1737149" cy="45505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139961" y="3012945"/>
            <a:ext cx="1252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FITS HK file</a:t>
            </a:r>
            <a:endParaRPr kumimoji="1" lang="ja-JP" altLang="en-US" b="1" dirty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3852128" y="2999762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FITS event file</a:t>
            </a:r>
            <a:endParaRPr kumimoji="1" lang="ja-JP" altLang="en-US" b="1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5843219" y="2993145"/>
            <a:ext cx="1240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FITS TH file</a:t>
            </a:r>
            <a:endParaRPr kumimoji="1" lang="ja-JP" altLang="en-US" b="1" dirty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636282" y="3004952"/>
            <a:ext cx="124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FITS PH file</a:t>
            </a:r>
            <a:endParaRPr kumimoji="1" lang="ja-JP" altLang="en-US" b="1" dirty="0"/>
          </a:p>
        </p:txBody>
      </p:sp>
      <p:sp>
        <p:nvSpPr>
          <p:cNvPr id="82" name="正方形/長方形 81"/>
          <p:cNvSpPr/>
          <p:nvPr/>
        </p:nvSpPr>
        <p:spPr>
          <a:xfrm>
            <a:off x="8910" y="2914702"/>
            <a:ext cx="9122760" cy="857969"/>
          </a:xfrm>
          <a:prstGeom prst="rect">
            <a:avLst/>
          </a:prstGeom>
          <a:noFill/>
          <a:ln w="28575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4" name="直線コネクタ 83"/>
          <p:cNvCxnSpPr/>
          <p:nvPr/>
        </p:nvCxnSpPr>
        <p:spPr>
          <a:xfrm>
            <a:off x="4462727" y="3422387"/>
            <a:ext cx="0" cy="98837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3830998" y="4470676"/>
            <a:ext cx="1428368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(F) PI column conversion</a:t>
            </a:r>
            <a:endParaRPr kumimoji="1" lang="ja-JP" altLang="en-US" dirty="0"/>
          </a:p>
        </p:txBody>
      </p:sp>
      <p:cxnSp>
        <p:nvCxnSpPr>
          <p:cNvPr id="88" name="直線コネクタ 87"/>
          <p:cNvCxnSpPr/>
          <p:nvPr/>
        </p:nvCxnSpPr>
        <p:spPr>
          <a:xfrm>
            <a:off x="2647657" y="3452117"/>
            <a:ext cx="0" cy="1341725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>
            <a:endCxn id="86" idx="1"/>
          </p:cNvCxnSpPr>
          <p:nvPr/>
        </p:nvCxnSpPr>
        <p:spPr>
          <a:xfrm>
            <a:off x="2647657" y="4780693"/>
            <a:ext cx="1183341" cy="1314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角丸四角形 91"/>
          <p:cNvSpPr/>
          <p:nvPr/>
        </p:nvSpPr>
        <p:spPr>
          <a:xfrm>
            <a:off x="3554527" y="5715272"/>
            <a:ext cx="1928066" cy="81281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3622593" y="5782858"/>
            <a:ext cx="1852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Energy calibrated FITS event file</a:t>
            </a:r>
            <a:endParaRPr kumimoji="1" lang="ja-JP" altLang="en-US" b="1" dirty="0"/>
          </a:p>
        </p:txBody>
      </p:sp>
      <p:cxnSp>
        <p:nvCxnSpPr>
          <p:cNvPr id="94" name="直線コネクタ 93"/>
          <p:cNvCxnSpPr/>
          <p:nvPr/>
        </p:nvCxnSpPr>
        <p:spPr>
          <a:xfrm>
            <a:off x="4474707" y="5107516"/>
            <a:ext cx="0" cy="603450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2647657" y="4142304"/>
            <a:ext cx="4236062" cy="0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テキスト ボックス 97"/>
          <p:cNvSpPr txBox="1"/>
          <p:nvPr/>
        </p:nvSpPr>
        <p:spPr>
          <a:xfrm>
            <a:off x="6883719" y="3940945"/>
            <a:ext cx="2198309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(G) Energy conversion PHA </a:t>
            </a:r>
            <a:r>
              <a:rPr lang="en-US" altLang="ja-JP" dirty="0" err="1" smtClean="0"/>
              <a:t>rebin</a:t>
            </a:r>
            <a:endParaRPr kumimoji="1" lang="ja-JP" altLang="en-US" dirty="0"/>
          </a:p>
        </p:txBody>
      </p:sp>
      <p:cxnSp>
        <p:nvCxnSpPr>
          <p:cNvPr id="101" name="直線コネクタ 100"/>
          <p:cNvCxnSpPr/>
          <p:nvPr/>
        </p:nvCxnSpPr>
        <p:spPr>
          <a:xfrm>
            <a:off x="8077447" y="3398423"/>
            <a:ext cx="0" cy="542522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/>
          <p:cNvSpPr txBox="1"/>
          <p:nvPr/>
        </p:nvSpPr>
        <p:spPr>
          <a:xfrm>
            <a:off x="7044962" y="5780945"/>
            <a:ext cx="1852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Energy calibrated FITS PH file</a:t>
            </a:r>
            <a:endParaRPr kumimoji="1" lang="ja-JP" altLang="en-US" b="1" dirty="0"/>
          </a:p>
        </p:txBody>
      </p:sp>
      <p:sp>
        <p:nvSpPr>
          <p:cNvPr id="104" name="角丸四角形 103"/>
          <p:cNvSpPr/>
          <p:nvPr/>
        </p:nvSpPr>
        <p:spPr>
          <a:xfrm>
            <a:off x="6969412" y="5710966"/>
            <a:ext cx="1928066" cy="81281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5" name="直線コネクタ 104"/>
          <p:cNvCxnSpPr/>
          <p:nvPr/>
        </p:nvCxnSpPr>
        <p:spPr>
          <a:xfrm>
            <a:off x="7997315" y="4587276"/>
            <a:ext cx="0" cy="1123690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正方形/長方形 106"/>
          <p:cNvSpPr/>
          <p:nvPr/>
        </p:nvSpPr>
        <p:spPr>
          <a:xfrm>
            <a:off x="58930" y="5571468"/>
            <a:ext cx="9039870" cy="1114296"/>
          </a:xfrm>
          <a:prstGeom prst="rect">
            <a:avLst/>
          </a:prstGeom>
          <a:noFill/>
          <a:ln w="28575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82890" y="6258677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Level 2 </a:t>
            </a:r>
            <a:r>
              <a:rPr lang="en-US" altLang="ja-JP" sz="2000" b="1" dirty="0" smtClean="0"/>
              <a:t>FITS file</a:t>
            </a:r>
            <a:endParaRPr kumimoji="1" lang="ja-JP" altLang="en-US" sz="2000" b="1" dirty="0"/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4871706" y="4143950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8473212" y="3804207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9109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73038"/>
            <a:ext cx="8229600" cy="48736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Level 3: Light curve file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821121"/>
            <a:ext cx="7810500" cy="5865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569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8229600" cy="50006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Level 3: PHA (spectral) file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70" y="876300"/>
            <a:ext cx="8043530" cy="501263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66800" y="6055667"/>
            <a:ext cx="3450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- Energy response FITS file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37974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3838"/>
            <a:ext cx="8229600" cy="56356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1. CGBM Event FITS Conversion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73400" y="819210"/>
            <a:ext cx="2693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- Python (</a:t>
            </a:r>
            <a:r>
              <a:rPr kumimoji="1" lang="en-US" altLang="ja-JP" sz="2000" dirty="0" err="1" smtClean="0"/>
              <a:t>pyfits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err="1" smtClean="0"/>
              <a:t>numpy</a:t>
            </a:r>
            <a:r>
              <a:rPr kumimoji="1" lang="en-US" altLang="ja-JP" sz="2000" dirty="0" smtClean="0"/>
              <a:t>)</a:t>
            </a:r>
            <a:endParaRPr kumimoji="1" lang="ja-JP" altLang="en-US" sz="2000" dirty="0"/>
          </a:p>
        </p:txBody>
      </p:sp>
      <p:sp>
        <p:nvSpPr>
          <p:cNvPr id="6" name="フローチャート: 処理 5"/>
          <p:cNvSpPr/>
          <p:nvPr/>
        </p:nvSpPr>
        <p:spPr>
          <a:xfrm>
            <a:off x="1240518" y="1340768"/>
            <a:ext cx="5256584" cy="4896544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7" name="グループ化 23"/>
          <p:cNvGrpSpPr/>
          <p:nvPr/>
        </p:nvGrpSpPr>
        <p:grpSpPr>
          <a:xfrm>
            <a:off x="1456542" y="2204864"/>
            <a:ext cx="936104" cy="3744416"/>
            <a:chOff x="2267744" y="1412776"/>
            <a:chExt cx="936104" cy="3744416"/>
          </a:xfrm>
        </p:grpSpPr>
        <p:pic>
          <p:nvPicPr>
            <p:cNvPr id="8" name="図 7" descr="GRBmogitxt.png"/>
            <p:cNvPicPr>
              <a:picLocks noChangeAspect="1"/>
            </p:cNvPicPr>
            <p:nvPr/>
          </p:nvPicPr>
          <p:blipFill>
            <a:blip r:embed="rId2" cstate="print"/>
            <a:srcRect l="6927" t="18672" r="85187" b="39266"/>
            <a:stretch>
              <a:fillRect/>
            </a:stretch>
          </p:blipFill>
          <p:spPr>
            <a:xfrm>
              <a:off x="2267744" y="1412776"/>
              <a:ext cx="936104" cy="3744416"/>
            </a:xfrm>
            <a:prstGeom prst="rect">
              <a:avLst/>
            </a:prstGeom>
          </p:spPr>
        </p:pic>
        <p:sp>
          <p:nvSpPr>
            <p:cNvPr id="9" name="正方形/長方形 8"/>
            <p:cNvSpPr/>
            <p:nvPr/>
          </p:nvSpPr>
          <p:spPr>
            <a:xfrm>
              <a:off x="2267744" y="1412776"/>
              <a:ext cx="936104" cy="3744416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" name="グループ化 32"/>
          <p:cNvGrpSpPr/>
          <p:nvPr/>
        </p:nvGrpSpPr>
        <p:grpSpPr>
          <a:xfrm>
            <a:off x="2608670" y="2204864"/>
            <a:ext cx="504056" cy="3744416"/>
            <a:chOff x="3851920" y="1772816"/>
            <a:chExt cx="504056" cy="3744416"/>
          </a:xfrm>
        </p:grpSpPr>
        <p:pic>
          <p:nvPicPr>
            <p:cNvPr id="11" name="図 10" descr="GRBmogitxt.png"/>
            <p:cNvPicPr>
              <a:picLocks noChangeAspect="1"/>
            </p:cNvPicPr>
            <p:nvPr/>
          </p:nvPicPr>
          <p:blipFill>
            <a:blip r:embed="rId2" cstate="print"/>
            <a:srcRect l="16633" t="18672" r="79120" b="39266"/>
            <a:stretch>
              <a:fillRect/>
            </a:stretch>
          </p:blipFill>
          <p:spPr>
            <a:xfrm>
              <a:off x="3851920" y="1772816"/>
              <a:ext cx="504056" cy="3744416"/>
            </a:xfrm>
            <a:prstGeom prst="rect">
              <a:avLst/>
            </a:prstGeom>
          </p:spPr>
        </p:pic>
        <p:sp>
          <p:nvSpPr>
            <p:cNvPr id="12" name="フローチャート: 処理 11"/>
            <p:cNvSpPr/>
            <p:nvPr/>
          </p:nvSpPr>
          <p:spPr>
            <a:xfrm>
              <a:off x="3851920" y="1772816"/>
              <a:ext cx="504056" cy="3744416"/>
            </a:xfrm>
            <a:prstGeom prst="flowChartProcess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" name="グループ化 37"/>
          <p:cNvGrpSpPr/>
          <p:nvPr/>
        </p:nvGrpSpPr>
        <p:grpSpPr>
          <a:xfrm>
            <a:off x="3256742" y="2204864"/>
            <a:ext cx="360040" cy="3744416"/>
            <a:chOff x="4860032" y="2204864"/>
            <a:chExt cx="360040" cy="3744416"/>
          </a:xfrm>
        </p:grpSpPr>
        <p:pic>
          <p:nvPicPr>
            <p:cNvPr id="14" name="図 13" descr="GRBmogitxt.png"/>
            <p:cNvPicPr>
              <a:picLocks noChangeAspect="1"/>
            </p:cNvPicPr>
            <p:nvPr/>
          </p:nvPicPr>
          <p:blipFill>
            <a:blip r:embed="rId2" cstate="print"/>
            <a:srcRect l="22094" t="18672" r="74873" b="39266"/>
            <a:stretch>
              <a:fillRect/>
            </a:stretch>
          </p:blipFill>
          <p:spPr>
            <a:xfrm>
              <a:off x="4860032" y="2204864"/>
              <a:ext cx="360040" cy="3744416"/>
            </a:xfrm>
            <a:prstGeom prst="rect">
              <a:avLst/>
            </a:prstGeom>
          </p:spPr>
        </p:pic>
        <p:sp>
          <p:nvSpPr>
            <p:cNvPr id="15" name="正方形/長方形 14"/>
            <p:cNvSpPr/>
            <p:nvPr/>
          </p:nvSpPr>
          <p:spPr>
            <a:xfrm>
              <a:off x="4860032" y="2204864"/>
              <a:ext cx="360040" cy="3744416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16" name="図 15" descr="GRBmogitxt.png"/>
          <p:cNvPicPr>
            <a:picLocks noChangeAspect="1"/>
          </p:cNvPicPr>
          <p:nvPr/>
        </p:nvPicPr>
        <p:blipFill>
          <a:blip r:embed="rId2" cstate="print"/>
          <a:srcRect l="1963" t="12201" r="50000" b="38457"/>
          <a:stretch>
            <a:fillRect/>
          </a:stretch>
        </p:blipFill>
        <p:spPr>
          <a:xfrm>
            <a:off x="867385" y="1628800"/>
            <a:ext cx="5701725" cy="4392488"/>
          </a:xfrm>
          <a:prstGeom prst="rect">
            <a:avLst/>
          </a:prstGeom>
        </p:spPr>
      </p:pic>
      <p:grpSp>
        <p:nvGrpSpPr>
          <p:cNvPr id="17" name="グループ化 19"/>
          <p:cNvGrpSpPr/>
          <p:nvPr/>
        </p:nvGrpSpPr>
        <p:grpSpPr>
          <a:xfrm>
            <a:off x="3760798" y="2204864"/>
            <a:ext cx="4464496" cy="4534763"/>
            <a:chOff x="3131840" y="2204864"/>
            <a:chExt cx="4464496" cy="4534763"/>
          </a:xfrm>
        </p:grpSpPr>
        <p:sp>
          <p:nvSpPr>
            <p:cNvPr id="18" name="フローチャート: 処理 17"/>
            <p:cNvSpPr/>
            <p:nvPr/>
          </p:nvSpPr>
          <p:spPr>
            <a:xfrm>
              <a:off x="3131840" y="2204864"/>
              <a:ext cx="360040" cy="3816424"/>
            </a:xfrm>
            <a:prstGeom prst="flowChartProcess">
              <a:avLst/>
            </a:prstGeom>
            <a:noFill/>
            <a:ln>
              <a:prstDash val="lgDash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139952" y="6093296"/>
              <a:ext cx="3456384" cy="646331"/>
            </a:xfrm>
            <a:prstGeom prst="wedgeRectCallout">
              <a:avLst>
                <a:gd name="adj1" fmla="val -71302"/>
                <a:gd name="adj2" fmla="val -52857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Sensor</a:t>
              </a:r>
              <a:endParaRPr kumimoji="1" lang="en-US" altLang="ja-JP" dirty="0" smtClean="0"/>
            </a:p>
            <a:p>
              <a:r>
                <a:rPr kumimoji="1" lang="en-US" altLang="ja-JP" dirty="0" smtClean="0"/>
                <a:t>0 : HXM1      1 : HXM2      2 :  SGM</a:t>
              </a:r>
              <a:endParaRPr kumimoji="1" lang="ja-JP" altLang="en-US" dirty="0"/>
            </a:p>
          </p:txBody>
        </p:sp>
      </p:grpSp>
      <p:sp>
        <p:nvSpPr>
          <p:cNvPr id="20" name="正方形/長方形 19"/>
          <p:cNvSpPr/>
          <p:nvPr/>
        </p:nvSpPr>
        <p:spPr>
          <a:xfrm>
            <a:off x="1456542" y="2204864"/>
            <a:ext cx="936104" cy="38164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フローチャート: 処理 20"/>
          <p:cNvSpPr/>
          <p:nvPr/>
        </p:nvSpPr>
        <p:spPr>
          <a:xfrm>
            <a:off x="2608670" y="2204864"/>
            <a:ext cx="504056" cy="3816424"/>
          </a:xfrm>
          <a:prstGeom prst="flowChartProcess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3256742" y="2204864"/>
            <a:ext cx="360040" cy="3816424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80478" y="6156012"/>
            <a:ext cx="720080" cy="369332"/>
          </a:xfrm>
          <a:prstGeom prst="wedgeRectCallout">
            <a:avLst>
              <a:gd name="adj1" fmla="val 43637"/>
              <a:gd name="adj2" fmla="val -1279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TIME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672566" y="6165304"/>
            <a:ext cx="1296144" cy="369332"/>
          </a:xfrm>
          <a:prstGeom prst="wedgeRectCallout">
            <a:avLst>
              <a:gd name="adj1" fmla="val 31264"/>
              <a:gd name="adj2" fmla="val -93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PHA_HIGH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040718" y="6165304"/>
            <a:ext cx="1224136" cy="369332"/>
          </a:xfrm>
          <a:prstGeom prst="wedgeRectCallout">
            <a:avLst>
              <a:gd name="adj1" fmla="val -20833"/>
              <a:gd name="adj2" fmla="val -10509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PHA_LOW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59134" y="1484784"/>
            <a:ext cx="1080120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TIME</a:t>
            </a:r>
          </a:p>
          <a:p>
            <a:pPr algn="ctr"/>
            <a:r>
              <a:rPr lang="en-US" altLang="ja-JP" dirty="0" smtClean="0"/>
              <a:t>S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566750" y="1484784"/>
            <a:ext cx="1224136" cy="646331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PHA_HIGH</a:t>
            </a:r>
          </a:p>
          <a:p>
            <a:pPr algn="ctr"/>
            <a:r>
              <a:rPr lang="en-US" altLang="ja-JP" dirty="0" smtClean="0"/>
              <a:t>CHANNEL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926022" y="1482299"/>
            <a:ext cx="1152128" cy="646331"/>
          </a:xfrm>
          <a:prstGeom prst="rect">
            <a:avLst/>
          </a:prstGeom>
          <a:ln>
            <a:solidFill>
              <a:srgbClr val="FF66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PHA_LOW</a:t>
            </a:r>
          </a:p>
          <a:p>
            <a:pPr algn="ctr"/>
            <a:r>
              <a:rPr lang="en-US" altLang="ja-JP" dirty="0" smtClean="0"/>
              <a:t>CHANNEL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645310" y="1757149"/>
            <a:ext cx="262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Input: </a:t>
            </a:r>
            <a:r>
              <a:rPr kumimoji="1" lang="en-US" altLang="ja-JP" dirty="0" err="1" smtClean="0"/>
              <a:t>ascii</a:t>
            </a:r>
            <a:r>
              <a:rPr kumimoji="1" lang="en-US" altLang="ja-JP" dirty="0" smtClean="0"/>
              <a:t> file (PI calibration’s trigger test)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3103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-4.54209E-6 L 0.11423 -4.54209E-6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7" grpId="0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185738"/>
            <a:ext cx="8229600" cy="67786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1. CGBM Event FITS Conversion</a:t>
            </a:r>
            <a:endParaRPr kumimoji="1" lang="ja-JP" altLang="en-US" dirty="0"/>
          </a:p>
        </p:txBody>
      </p:sp>
      <p:pic>
        <p:nvPicPr>
          <p:cNvPr id="5" name="図 4" descr="GRBmogi_FITS.png"/>
          <p:cNvPicPr>
            <a:picLocks noChangeAspect="1"/>
          </p:cNvPicPr>
          <p:nvPr/>
        </p:nvPicPr>
        <p:blipFill>
          <a:blip r:embed="rId2" cstate="print"/>
          <a:srcRect l="4326" t="15427" r="58582" b="54900"/>
          <a:stretch>
            <a:fillRect/>
          </a:stretch>
        </p:blipFill>
        <p:spPr>
          <a:xfrm>
            <a:off x="4172124" y="2167756"/>
            <a:ext cx="4680520" cy="2808312"/>
          </a:xfrm>
          <a:prstGeom prst="rect">
            <a:avLst/>
          </a:prstGeom>
        </p:spPr>
      </p:pic>
      <p:pic>
        <p:nvPicPr>
          <p:cNvPr id="6" name="図 5" descr="GRBmogi_FITS_header.png"/>
          <p:cNvPicPr>
            <a:picLocks noChangeAspect="1"/>
          </p:cNvPicPr>
          <p:nvPr/>
        </p:nvPicPr>
        <p:blipFill>
          <a:blip r:embed="rId3" cstate="print"/>
          <a:srcRect l="6943" t="18084" r="61788" b="48564"/>
          <a:stretch>
            <a:fillRect/>
          </a:stretch>
        </p:blipFill>
        <p:spPr>
          <a:xfrm>
            <a:off x="406400" y="2167756"/>
            <a:ext cx="3528392" cy="2822714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558800" y="964525"/>
            <a:ext cx="8286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&gt; ~</a:t>
            </a:r>
            <a:r>
              <a:rPr lang="en-US" altLang="ja-JP" sz="1600" dirty="0"/>
              <a:t>/work/CALET/</a:t>
            </a:r>
            <a:r>
              <a:rPr lang="en-US" altLang="ja-JP" sz="1600" dirty="0" err="1"/>
              <a:t>cgbm_tool</a:t>
            </a:r>
            <a:r>
              <a:rPr lang="en-US" altLang="ja-JP" sz="1600" dirty="0"/>
              <a:t>/fits_conversion_ver2.py </a:t>
            </a:r>
            <a:r>
              <a:rPr lang="en-US" altLang="ja-JP" sz="1600" dirty="0" err="1" smtClean="0"/>
              <a:t>cgbm_evt_good.txt</a:t>
            </a:r>
            <a:endParaRPr lang="en-US" altLang="ja-JP" sz="1600" dirty="0" smtClean="0"/>
          </a:p>
          <a:p>
            <a:r>
              <a:rPr kumimoji="1" lang="en-US" altLang="ja-JP" sz="1600" dirty="0" smtClean="0"/>
              <a:t>&gt; </a:t>
            </a:r>
            <a:r>
              <a:rPr kumimoji="1" lang="en-US" altLang="ja-JP" sz="1600" dirty="0" err="1" smtClean="0"/>
              <a:t>ls</a:t>
            </a:r>
            <a:endParaRPr kumimoji="1" lang="en-US" altLang="ja-JP" sz="1600" dirty="0" smtClean="0"/>
          </a:p>
          <a:p>
            <a:r>
              <a:rPr lang="en-US" altLang="ja-JP" sz="1600" dirty="0" err="1"/>
              <a:t>cgbm_evt_good.txt</a:t>
            </a:r>
            <a:r>
              <a:rPr lang="en-US" altLang="ja-JP" sz="1600" dirty="0"/>
              <a:t>		</a:t>
            </a:r>
            <a:r>
              <a:rPr lang="en-US" altLang="ja-JP" sz="1600" dirty="0" smtClean="0"/>
              <a:t>                  </a:t>
            </a:r>
            <a:r>
              <a:rPr lang="en-US" altLang="ja-JP" sz="1600" dirty="0" smtClean="0">
                <a:solidFill>
                  <a:srgbClr val="FF0000"/>
                </a:solidFill>
              </a:rPr>
              <a:t>cgbm_evt_good.txt_hxm2</a:t>
            </a:r>
            <a:r>
              <a:rPr lang="en-US" altLang="ja-JP" sz="1600" dirty="0">
                <a:solidFill>
                  <a:srgbClr val="FF0000"/>
                </a:solidFill>
              </a:rPr>
              <a:t>.evt</a:t>
            </a:r>
          </a:p>
          <a:p>
            <a:r>
              <a:rPr lang="en-US" altLang="ja-JP" sz="1600" dirty="0">
                <a:solidFill>
                  <a:srgbClr val="FF0000"/>
                </a:solidFill>
              </a:rPr>
              <a:t>cgbm_evt_good.txt_hxm1.evt</a:t>
            </a:r>
            <a:r>
              <a:rPr lang="en-US" altLang="ja-JP" sz="1600" dirty="0"/>
              <a:t>	</a:t>
            </a:r>
            <a:r>
              <a:rPr lang="en-US" altLang="ja-JP" sz="1600" dirty="0" smtClean="0"/>
              <a:t>        </a:t>
            </a:r>
            <a:r>
              <a:rPr lang="en-US" altLang="ja-JP" sz="1600" dirty="0" err="1" smtClean="0">
                <a:solidFill>
                  <a:srgbClr val="FF0000"/>
                </a:solidFill>
              </a:rPr>
              <a:t>cgbm_evt_good.txt_sgm.evt</a:t>
            </a:r>
            <a:endParaRPr lang="en-US" altLang="ja-JP" sz="1600" dirty="0" smtClean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04801" y="5118100"/>
            <a:ext cx="86240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000000"/>
                </a:solidFill>
              </a:rPr>
              <a:t>&gt; extractor </a:t>
            </a:r>
            <a:r>
              <a:rPr lang="en-US" altLang="ja-JP" sz="1600" dirty="0" smtClean="0">
                <a:solidFill>
                  <a:srgbClr val="FF0000"/>
                </a:solidFill>
              </a:rPr>
              <a:t>cgbm_evt_good.txt_hxm1.evt </a:t>
            </a:r>
            <a:r>
              <a:rPr lang="en-US" altLang="ja-JP" sz="1600" dirty="0" smtClean="0">
                <a:solidFill>
                  <a:srgbClr val="000000"/>
                </a:solidFill>
              </a:rPr>
              <a:t>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timefile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gti</a:t>
            </a:r>
            <a:r>
              <a:rPr lang="en-US" altLang="ja-JP" sz="1600" dirty="0" smtClean="0">
                <a:solidFill>
                  <a:srgbClr val="000000"/>
                </a:solidFill>
              </a:rPr>
              <a:t>=GTI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imgfile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phafile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fitsbinlc</a:t>
            </a:r>
            <a:r>
              <a:rPr lang="en-US" altLang="ja-JP" sz="1600" dirty="0" smtClean="0">
                <a:solidFill>
                  <a:srgbClr val="000000"/>
                </a:solidFill>
              </a:rPr>
              <a:t>=</a:t>
            </a:r>
            <a:r>
              <a:rPr lang="en-US" altLang="ja-JP" sz="1600" dirty="0" smtClean="0">
                <a:solidFill>
                  <a:srgbClr val="0000FF"/>
                </a:solidFill>
              </a:rPr>
              <a:t>cgbm_1s_hxm1.lc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binlc</a:t>
            </a:r>
            <a:r>
              <a:rPr lang="en-US" altLang="ja-JP" sz="1600" dirty="0" smtClean="0">
                <a:solidFill>
                  <a:srgbClr val="000000"/>
                </a:solidFill>
              </a:rPr>
              <a:t>=1.0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regionfile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gtinam</a:t>
            </a:r>
            <a:r>
              <a:rPr lang="en-US" altLang="ja-JP" sz="1600" dirty="0" smtClean="0">
                <a:solidFill>
                  <a:srgbClr val="000000"/>
                </a:solidFill>
              </a:rPr>
              <a:t>=GTI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xcolf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ycolf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tcol</a:t>
            </a:r>
            <a:r>
              <a:rPr lang="en-US" altLang="ja-JP" sz="1600" dirty="0" smtClean="0">
                <a:solidFill>
                  <a:srgbClr val="000000"/>
                </a:solidFill>
              </a:rPr>
              <a:t>=TIME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ecol</a:t>
            </a:r>
            <a:r>
              <a:rPr lang="en-US" altLang="ja-JP" sz="1600" dirty="0" smtClean="0">
                <a:solidFill>
                  <a:srgbClr val="000000"/>
                </a:solidFill>
              </a:rPr>
              <a:t>=PHA_LOW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xcolh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ycolh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</a:t>
            </a:r>
          </a:p>
          <a:p>
            <a:r>
              <a:rPr lang="en-US" altLang="ja-JP" sz="1600" dirty="0" smtClean="0">
                <a:solidFill>
                  <a:srgbClr val="000000"/>
                </a:solidFill>
              </a:rPr>
              <a:t>&gt; extractor </a:t>
            </a:r>
            <a:r>
              <a:rPr lang="en-US" altLang="ja-JP" sz="1600" dirty="0" smtClean="0">
                <a:solidFill>
                  <a:srgbClr val="FF0000"/>
                </a:solidFill>
              </a:rPr>
              <a:t>cgbm_evt_good.txt_hxm1.evt </a:t>
            </a:r>
            <a:r>
              <a:rPr lang="en-US" altLang="ja-JP" sz="1600" dirty="0" smtClean="0">
                <a:solidFill>
                  <a:srgbClr val="000000"/>
                </a:solidFill>
              </a:rPr>
              <a:t>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timefile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gti</a:t>
            </a:r>
            <a:r>
              <a:rPr lang="en-US" altLang="ja-JP" sz="1600" dirty="0" smtClean="0">
                <a:solidFill>
                  <a:srgbClr val="000000"/>
                </a:solidFill>
              </a:rPr>
              <a:t>=GTI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imgfile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phafile</a:t>
            </a:r>
            <a:r>
              <a:rPr lang="en-US" altLang="ja-JP" sz="1600" dirty="0" smtClean="0">
                <a:solidFill>
                  <a:srgbClr val="000000"/>
                </a:solidFill>
              </a:rPr>
              <a:t>=</a:t>
            </a:r>
            <a:r>
              <a:rPr lang="en-US" altLang="ja-JP" sz="1600" dirty="0" smtClean="0">
                <a:solidFill>
                  <a:srgbClr val="0000FF"/>
                </a:solidFill>
              </a:rPr>
              <a:t>cgbm_low_hxm1.pha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fitsbinlc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regionfile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gtinam</a:t>
            </a:r>
            <a:r>
              <a:rPr lang="en-US" altLang="ja-JP" sz="1600" dirty="0" smtClean="0">
                <a:solidFill>
                  <a:srgbClr val="000000"/>
                </a:solidFill>
              </a:rPr>
              <a:t>=GTI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xcolf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ycolf</a:t>
            </a:r>
            <a:r>
              <a:rPr lang="en-US" altLang="ja-JP" sz="1600" dirty="0" smtClean="0">
                <a:solidFill>
                  <a:srgbClr val="000000"/>
                </a:solidFill>
              </a:rPr>
              <a:t>=NONE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tcol</a:t>
            </a:r>
            <a:r>
              <a:rPr lang="en-US" altLang="ja-JP" sz="1600" dirty="0" smtClean="0">
                <a:solidFill>
                  <a:srgbClr val="000000"/>
                </a:solidFill>
              </a:rPr>
              <a:t>=TIME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ecol</a:t>
            </a:r>
            <a:r>
              <a:rPr lang="en-US" altLang="ja-JP" sz="1600" dirty="0" smtClean="0">
                <a:solidFill>
                  <a:srgbClr val="000000"/>
                </a:solidFill>
              </a:rPr>
              <a:t>=PHA_LOW </a:t>
            </a:r>
            <a:r>
              <a:rPr lang="en-US" altLang="ja-JP" sz="1600" dirty="0" err="1" smtClean="0">
                <a:solidFill>
                  <a:srgbClr val="000000"/>
                </a:solidFill>
              </a:rPr>
              <a:t>wtmapb</a:t>
            </a:r>
            <a:r>
              <a:rPr lang="en-US" altLang="ja-JP" sz="1600" dirty="0" smtClean="0">
                <a:solidFill>
                  <a:srgbClr val="000000"/>
                </a:solidFill>
              </a:rPr>
              <a:t>=no</a:t>
            </a:r>
            <a:endParaRPr lang="ja-JP" alt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03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64155" y="2570793"/>
            <a:ext cx="71655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/>
              <a:t>Scheme of CGBM Data Flow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050286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223838"/>
            <a:ext cx="8229600" cy="51276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1. CGBM Event FITS Conversion</a:t>
            </a:r>
            <a:endParaRPr kumimoji="1" lang="ja-JP" altLang="en-US" dirty="0"/>
          </a:p>
        </p:txBody>
      </p:sp>
      <p:pic>
        <p:nvPicPr>
          <p:cNvPr id="5" name="図 4" descr="cgbm_1s_hxm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353826"/>
            <a:ext cx="4860925" cy="388874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09600" y="2258060"/>
            <a:ext cx="1865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cgbm_1s_hxm1.lc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8800" y="1092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Light curve and spectrum created by standard </a:t>
            </a:r>
            <a:r>
              <a:rPr kumimoji="1" lang="en-US" altLang="ja-JP" sz="2400" dirty="0" err="1" smtClean="0"/>
              <a:t>ftools</a:t>
            </a:r>
            <a:r>
              <a:rPr kumimoji="1" lang="en-US" altLang="ja-JP" sz="2400" dirty="0" smtClean="0"/>
              <a:t> “extractor” from CGBM FITS event file</a:t>
            </a:r>
            <a:endParaRPr kumimoji="1" lang="ja-JP" altLang="en-US" sz="2400" dirty="0"/>
          </a:p>
        </p:txBody>
      </p:sp>
      <p:pic>
        <p:nvPicPr>
          <p:cNvPr id="8" name="図 7" descr="cgbm_low_hxm1_ph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207" y="2391926"/>
            <a:ext cx="4669135" cy="373530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949825" y="2315726"/>
            <a:ext cx="2200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cgbm_low_hxm1.pha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9211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8229600" cy="576262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2. Light curve background subtraction</a:t>
            </a:r>
            <a:endParaRPr kumimoji="1" lang="ja-JP" altLang="en-US" sz="3600" dirty="0"/>
          </a:p>
        </p:txBody>
      </p:sp>
      <p:pic>
        <p:nvPicPr>
          <p:cNvPr id="5" name="図 4" descr="fg_extent.png"/>
          <p:cNvPicPr>
            <a:picLocks noChangeAspect="1"/>
          </p:cNvPicPr>
          <p:nvPr/>
        </p:nvPicPr>
        <p:blipFill>
          <a:blip r:embed="rId2" cstate="print"/>
          <a:srcRect r="6000"/>
          <a:stretch>
            <a:fillRect/>
          </a:stretch>
        </p:blipFill>
        <p:spPr>
          <a:xfrm>
            <a:off x="412676" y="1107976"/>
            <a:ext cx="3537024" cy="2840337"/>
          </a:xfrm>
          <a:prstGeom prst="rect">
            <a:avLst/>
          </a:prstGeom>
        </p:spPr>
      </p:pic>
      <p:pic>
        <p:nvPicPr>
          <p:cNvPr id="6" name="コンテンツ プレースホルダ 4" descr="bat_order.png"/>
          <p:cNvPicPr>
            <a:picLocks noChangeAspect="1"/>
          </p:cNvPicPr>
          <p:nvPr/>
        </p:nvPicPr>
        <p:blipFill>
          <a:blip r:embed="rId3" cstate="print"/>
          <a:srcRect t="6096" r="6780" b="5516"/>
          <a:stretch>
            <a:fillRect/>
          </a:stretch>
        </p:blipFill>
        <p:spPr>
          <a:xfrm>
            <a:off x="4909096" y="1158776"/>
            <a:ext cx="3960440" cy="417646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073400" y="730310"/>
            <a:ext cx="2693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- Python (</a:t>
            </a:r>
            <a:r>
              <a:rPr kumimoji="1" lang="en-US" altLang="ja-JP" sz="2000" dirty="0" err="1" smtClean="0"/>
              <a:t>pyfits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err="1" smtClean="0"/>
              <a:t>numpy</a:t>
            </a:r>
            <a:r>
              <a:rPr kumimoji="1" lang="en-US" altLang="ja-JP" sz="2000" dirty="0" smtClean="0"/>
              <a:t>)</a:t>
            </a:r>
            <a:endParaRPr kumimoji="1" lang="ja-JP" altLang="en-US" sz="2000" dirty="0"/>
          </a:p>
        </p:txBody>
      </p:sp>
      <p:pic>
        <p:nvPicPr>
          <p:cNvPr id="8" name="コンテンツ プレースホルダ 16" descr="bkgsub_l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2677" y="3960465"/>
            <a:ext cx="3803724" cy="2852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テキスト ボックス 8"/>
          <p:cNvSpPr txBox="1"/>
          <p:nvPr/>
        </p:nvSpPr>
        <p:spPr>
          <a:xfrm>
            <a:off x="4927431" y="5297830"/>
            <a:ext cx="41088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Interactive tool:</a:t>
            </a:r>
          </a:p>
          <a:p>
            <a:pPr marL="285750" indent="-285750">
              <a:buFontTx/>
              <a:buChar char="-"/>
            </a:pPr>
            <a:r>
              <a:rPr kumimoji="1" lang="en-US" altLang="ja-JP" dirty="0" smtClean="0"/>
              <a:t>Input FITS light curve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Specify a burst interval</a:t>
            </a:r>
          </a:p>
          <a:p>
            <a:pPr marL="285750" indent="-285750">
              <a:buFontTx/>
              <a:buChar char="-"/>
            </a:pPr>
            <a:r>
              <a:rPr kumimoji="1" lang="en-US" altLang="ja-JP" dirty="0" smtClean="0"/>
              <a:t>Automatic polynomial fit (1-5 orders)</a:t>
            </a:r>
          </a:p>
          <a:p>
            <a:pPr marL="285750" indent="-285750">
              <a:buFontTx/>
              <a:buChar char="-"/>
            </a:pPr>
            <a:r>
              <a:rPr kumimoji="1" lang="en-US" altLang="ja-JP" dirty="0" smtClean="0"/>
              <a:t>Background subtracted FITS light curve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9677" y="1025723"/>
            <a:ext cx="1646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Raw FITS light curve</a:t>
            </a:r>
            <a:endParaRPr kumimoji="1" lang="ja-JP" altLang="en-US" sz="1400" dirty="0"/>
          </a:p>
        </p:txBody>
      </p:sp>
      <p:sp>
        <p:nvSpPr>
          <p:cNvPr id="11" name="右矢印 10"/>
          <p:cNvSpPr/>
          <p:nvPr/>
        </p:nvSpPr>
        <p:spPr>
          <a:xfrm rot="1752675">
            <a:off x="4042616" y="2344311"/>
            <a:ext cx="834565" cy="319315"/>
          </a:xfrm>
          <a:prstGeom prst="rightArrow">
            <a:avLst>
              <a:gd name="adj1" fmla="val 50000"/>
              <a:gd name="adj2" fmla="val 7358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左矢印 11"/>
          <p:cNvSpPr/>
          <p:nvPr/>
        </p:nvSpPr>
        <p:spPr>
          <a:xfrm rot="19647738">
            <a:off x="4160847" y="4767557"/>
            <a:ext cx="723900" cy="3302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1876" y="3834013"/>
            <a:ext cx="1878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Background subtracted</a:t>
            </a:r>
            <a:r>
              <a:rPr kumimoji="1" lang="en-US" altLang="ja-JP" sz="1400" dirty="0" smtClean="0"/>
              <a:t> </a:t>
            </a:r>
          </a:p>
          <a:p>
            <a:r>
              <a:rPr kumimoji="1" lang="en-US" altLang="ja-JP" sz="1400" dirty="0" smtClean="0"/>
              <a:t>FITS light curve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6147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134938"/>
            <a:ext cx="8229600" cy="512762"/>
          </a:xfrm>
        </p:spPr>
        <p:txBody>
          <a:bodyPr>
            <a:noAutofit/>
          </a:bodyPr>
          <a:lstStyle/>
          <a:p>
            <a:r>
              <a:rPr lang="en-US" altLang="ja-JP" sz="3600" dirty="0"/>
              <a:t>3</a:t>
            </a:r>
            <a:r>
              <a:rPr lang="en-US" altLang="ja-JP" sz="3600" dirty="0" smtClean="0"/>
              <a:t>. Background PHA file</a:t>
            </a:r>
            <a:endParaRPr kumimoji="1" lang="ja-JP" altLang="en-US" sz="3600" dirty="0"/>
          </a:p>
        </p:txBody>
      </p:sp>
      <p:pic>
        <p:nvPicPr>
          <p:cNvPr id="5" name="図 4" descr="Screen Shot 2014-10-16 at 2.36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" y="685800"/>
            <a:ext cx="5118101" cy="332793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202515" y="4358691"/>
            <a:ext cx="68477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-    Input event FITS data</a:t>
            </a:r>
          </a:p>
          <a:p>
            <a:pPr marL="285750" indent="-285750">
              <a:buFontTx/>
              <a:buChar char="-"/>
            </a:pPr>
            <a:r>
              <a:rPr lang="en-US" altLang="ja-JP" sz="2000" dirty="0" smtClean="0"/>
              <a:t>Input background subtracted FITS light curve</a:t>
            </a:r>
          </a:p>
          <a:p>
            <a:pPr marL="285750" indent="-285750">
              <a:buFontTx/>
              <a:buChar char="-"/>
            </a:pPr>
            <a:r>
              <a:rPr kumimoji="1" lang="en-US" altLang="ja-JP" sz="2000" dirty="0" smtClean="0"/>
              <a:t>Fit the multi-channel light curves using the same burst interval and the order of polynomial function.</a:t>
            </a:r>
          </a:p>
          <a:p>
            <a:pPr marL="285750" indent="-285750">
              <a:buFontTx/>
              <a:buChar char="-"/>
            </a:pPr>
            <a:r>
              <a:rPr lang="en-US" altLang="ja-JP" sz="2000" dirty="0" smtClean="0"/>
              <a:t>Estimate the background counts for each channel.  </a:t>
            </a:r>
          </a:p>
          <a:p>
            <a:pPr marL="285750" indent="-285750">
              <a:buFontTx/>
              <a:buChar char="-"/>
            </a:pPr>
            <a:r>
              <a:rPr kumimoji="1" lang="en-US" altLang="ja-JP" sz="2000" dirty="0" smtClean="0"/>
              <a:t>Write the results to the FITS PHA file.</a:t>
            </a:r>
            <a:endParaRPr kumimoji="1" lang="ja-JP" altLang="en-US" sz="2000" dirty="0"/>
          </a:p>
        </p:txBody>
      </p:sp>
      <p:pic>
        <p:nvPicPr>
          <p:cNvPr id="7" name="図 6" descr="Screen Shot 2014-10-16 at 2.52.3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581" y="889539"/>
            <a:ext cx="3754219" cy="2870247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812615" y="1099066"/>
            <a:ext cx="2237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Background spectrum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9088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457200" y="198438"/>
            <a:ext cx="8229600" cy="588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mtClean="0"/>
              <a:t>4. Gain Correction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08300" y="749300"/>
            <a:ext cx="3525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Currently under development….</a:t>
            </a:r>
            <a:endParaRPr kumimoji="1" lang="ja-JP" altLang="en-US" sz="2000" dirty="0"/>
          </a:p>
        </p:txBody>
      </p:sp>
      <p:grpSp>
        <p:nvGrpSpPr>
          <p:cNvPr id="6" name="図形グループ 5"/>
          <p:cNvGrpSpPr/>
          <p:nvPr/>
        </p:nvGrpSpPr>
        <p:grpSpPr>
          <a:xfrm>
            <a:off x="482600" y="2420714"/>
            <a:ext cx="3976742" cy="3214888"/>
            <a:chOff x="-1904826" y="1636682"/>
            <a:chExt cx="6399547" cy="5221318"/>
          </a:xfrm>
        </p:grpSpPr>
        <p:pic>
          <p:nvPicPr>
            <p:cNvPr id="7" name="図 6" descr="spectra_no0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0" t="5776" r="6287" b="5891"/>
            <a:stretch/>
          </p:blipFill>
          <p:spPr>
            <a:xfrm>
              <a:off x="-1904826" y="2011651"/>
              <a:ext cx="6399547" cy="4846349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-1457463" y="1636682"/>
              <a:ext cx="5619770" cy="5998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1.4 MeV = 1007 </a:t>
              </a:r>
              <a:r>
                <a:rPr kumimoji="1" lang="en-US" altLang="ja-JP" dirty="0" err="1" smtClean="0"/>
                <a:t>ch</a:t>
              </a:r>
              <a:r>
                <a:rPr kumimoji="1" lang="en-US" altLang="ja-JP" dirty="0" smtClean="0"/>
                <a:t>  @26℃</a:t>
              </a:r>
              <a:endParaRPr kumimoji="1" lang="ja-JP" altLang="en-US" dirty="0"/>
            </a:p>
          </p:txBody>
        </p:sp>
      </p:grpSp>
      <p:grpSp>
        <p:nvGrpSpPr>
          <p:cNvPr id="9" name="図形グループ 8"/>
          <p:cNvGrpSpPr/>
          <p:nvPr/>
        </p:nvGrpSpPr>
        <p:grpSpPr>
          <a:xfrm>
            <a:off x="4916720" y="2392949"/>
            <a:ext cx="3935209" cy="3246001"/>
            <a:chOff x="5798023" y="671758"/>
            <a:chExt cx="6332711" cy="5271849"/>
          </a:xfrm>
        </p:grpSpPr>
        <p:pic>
          <p:nvPicPr>
            <p:cNvPr id="10" name="図 9" descr="spectra_no145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1" t="3948" r="5830" b="5028"/>
            <a:stretch/>
          </p:blipFill>
          <p:spPr>
            <a:xfrm>
              <a:off x="5798023" y="949696"/>
              <a:ext cx="6332711" cy="4993911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6080741" y="671758"/>
              <a:ext cx="5787826" cy="59983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1.4 MeV = 1624 </a:t>
              </a:r>
              <a:r>
                <a:rPr kumimoji="1" lang="en-US" altLang="ja-JP" dirty="0" err="1" smtClean="0"/>
                <a:t>ch</a:t>
              </a:r>
              <a:r>
                <a:rPr kumimoji="1" lang="en-US" altLang="ja-JP" dirty="0" smtClean="0"/>
                <a:t>  @ -28℃</a:t>
              </a:r>
              <a:endParaRPr kumimoji="1" lang="ja-JP" altLang="en-US" dirty="0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 rot="16200000">
            <a:off x="4287558" y="3971915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Count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 rot="16200000">
            <a:off x="-93450" y="3971916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Count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091491" y="5692250"/>
            <a:ext cx="949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Channel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549191" y="5679550"/>
            <a:ext cx="949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Channel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84200" y="1959482"/>
            <a:ext cx="412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SGM BBM: ISAS thermal vacuum test data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70753" y="1295400"/>
            <a:ext cx="8197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Instrument’s gain changes due to the temperature variation. </a:t>
            </a:r>
            <a:endParaRPr kumimoji="1" lang="ja-JP" altLang="en-US" sz="2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533399" y="6152634"/>
            <a:ext cx="6327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Python script to find a peak channel from the background spectra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26526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58896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4. Gain Correction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08300" y="749300"/>
            <a:ext cx="3525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Currently under development….</a:t>
            </a:r>
            <a:endParaRPr kumimoji="1" lang="ja-JP" altLang="en-US" sz="2000" dirty="0"/>
          </a:p>
        </p:txBody>
      </p:sp>
      <p:pic>
        <p:nvPicPr>
          <p:cNvPr id="5" name="コンテンツ プレースホルダー 5" descr="temp_time_gain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" t="8255" r="4541" b="1480"/>
          <a:stretch/>
        </p:blipFill>
        <p:spPr>
          <a:xfrm>
            <a:off x="1201837" y="1193800"/>
            <a:ext cx="6656166" cy="4919670"/>
          </a:xfrm>
        </p:spPr>
      </p:pic>
      <p:sp>
        <p:nvSpPr>
          <p:cNvPr id="6" name="テキスト ボックス 5"/>
          <p:cNvSpPr txBox="1"/>
          <p:nvPr/>
        </p:nvSpPr>
        <p:spPr>
          <a:xfrm rot="16200000">
            <a:off x="-72959" y="4432300"/>
            <a:ext cx="251046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Peak channel of 1.4 MeV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86509" y="6088070"/>
            <a:ext cx="5152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Investigating the coefficient </a:t>
            </a:r>
            <a:r>
              <a:rPr lang="en-US" altLang="ja-JP" dirty="0" smtClean="0"/>
              <a:t>of </a:t>
            </a:r>
            <a:r>
              <a:rPr kumimoji="1" lang="en-US" altLang="ja-JP" dirty="0" smtClean="0"/>
              <a:t>heat transfer between thermocouple and the temperature of crystal.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75751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角丸四角形 9"/>
          <p:cNvSpPr/>
          <p:nvPr/>
        </p:nvSpPr>
        <p:spPr>
          <a:xfrm>
            <a:off x="479218" y="153661"/>
            <a:ext cx="7991273" cy="400110"/>
          </a:xfrm>
          <a:prstGeom prst="roundRect">
            <a:avLst/>
          </a:prstGeom>
          <a:noFill/>
          <a:ln w="28575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37849" y="128005"/>
            <a:ext cx="6305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Level 1 </a:t>
            </a:r>
            <a:r>
              <a:rPr lang="en-US" altLang="ja-JP" sz="2000" b="1" dirty="0" smtClean="0"/>
              <a:t>binary Data (@ </a:t>
            </a:r>
            <a:r>
              <a:rPr lang="en-US" altLang="ja-JP" sz="2000" b="1" dirty="0" err="1" smtClean="0"/>
              <a:t>Waseda</a:t>
            </a:r>
            <a:r>
              <a:rPr lang="en-US" altLang="ja-JP" sz="2000" b="1" dirty="0" smtClean="0"/>
              <a:t> CALET Operations Center)</a:t>
            </a:r>
            <a:endParaRPr kumimoji="1" lang="ja-JP" altLang="en-US" sz="20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4850" y="3398423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Level </a:t>
            </a:r>
            <a:r>
              <a:rPr lang="en-US" altLang="ja-JP" sz="2000" b="1" dirty="0"/>
              <a:t>2</a:t>
            </a:r>
            <a:r>
              <a:rPr kumimoji="1" lang="en-US" altLang="ja-JP" sz="2000" b="1" dirty="0" smtClean="0"/>
              <a:t> </a:t>
            </a:r>
            <a:r>
              <a:rPr lang="en-US" altLang="ja-JP" sz="2000" b="1" dirty="0" smtClean="0"/>
              <a:t>FITS file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709503" y="1922610"/>
            <a:ext cx="1742659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(C) Event data FITS conversion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60684" y="1922610"/>
            <a:ext cx="1738484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(D) TH data FITS conversion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422466" y="1922610"/>
            <a:ext cx="1627535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(E) PH data FITS conversion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2890" y="1922610"/>
            <a:ext cx="1737150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(A) Aspect data FITS conversion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492267" y="899747"/>
            <a:ext cx="2030762" cy="369332"/>
          </a:xfrm>
          <a:prstGeom prst="rect">
            <a:avLst/>
          </a:prstGeom>
          <a:noFill/>
          <a:ln w="28575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(a) Time conversion</a:t>
            </a:r>
            <a:endParaRPr kumimoji="1" lang="ja-JP" altLang="en-US" dirty="0"/>
          </a:p>
        </p:txBody>
      </p:sp>
      <p:cxnSp>
        <p:nvCxnSpPr>
          <p:cNvPr id="29" name="直線コネクタ 28"/>
          <p:cNvCxnSpPr/>
          <p:nvPr/>
        </p:nvCxnSpPr>
        <p:spPr>
          <a:xfrm>
            <a:off x="4500327" y="553771"/>
            <a:ext cx="0" cy="345976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H="1">
            <a:off x="1097342" y="1293737"/>
            <a:ext cx="3382236" cy="628873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4479577" y="1269079"/>
            <a:ext cx="0" cy="653531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>
            <a:stCxn id="21" idx="2"/>
            <a:endCxn id="18" idx="0"/>
          </p:cNvCxnSpPr>
          <p:nvPr/>
        </p:nvCxnSpPr>
        <p:spPr>
          <a:xfrm>
            <a:off x="4507648" y="1269079"/>
            <a:ext cx="1922278" cy="653531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stCxn id="21" idx="2"/>
            <a:endCxn id="19" idx="0"/>
          </p:cNvCxnSpPr>
          <p:nvPr/>
        </p:nvCxnSpPr>
        <p:spPr>
          <a:xfrm>
            <a:off x="4507648" y="1269079"/>
            <a:ext cx="3728586" cy="653531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1023346" y="2568941"/>
            <a:ext cx="0" cy="42811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2766263" y="2568941"/>
            <a:ext cx="0" cy="42811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6463548" y="2545370"/>
            <a:ext cx="0" cy="42811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8262142" y="2568941"/>
            <a:ext cx="0" cy="42811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1243498" y="2483725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838631" y="2508383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687195" y="2524277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510449" y="2536606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990576" y="899747"/>
            <a:ext cx="1967756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Reuse MAXI library</a:t>
            </a:r>
            <a:endParaRPr kumimoji="1" lang="ja-JP" altLang="en-US" dirty="0"/>
          </a:p>
        </p:txBody>
      </p:sp>
      <p:sp>
        <p:nvSpPr>
          <p:cNvPr id="52" name="角丸四角形吹き出し 51"/>
          <p:cNvSpPr/>
          <p:nvPr/>
        </p:nvSpPr>
        <p:spPr>
          <a:xfrm>
            <a:off x="6002906" y="899747"/>
            <a:ext cx="1967755" cy="406319"/>
          </a:xfrm>
          <a:prstGeom prst="wedgeRoundRectCallout">
            <a:avLst>
              <a:gd name="adj1" fmla="val -75027"/>
              <a:gd name="adj2" fmla="val -844"/>
              <a:gd name="adj3" fmla="val 16667"/>
            </a:avLst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08008" y="641107"/>
            <a:ext cx="19677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Reuse MAXI library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ISS information</a:t>
            </a:r>
          </a:p>
          <a:p>
            <a:pPr marL="285750" indent="-285750">
              <a:buFontTx/>
              <a:buChar char="-"/>
            </a:pPr>
            <a:r>
              <a:rPr lang="en-US" altLang="ja-JP" dirty="0" err="1" smtClean="0"/>
              <a:t>Inst</a:t>
            </a:r>
            <a:r>
              <a:rPr lang="en-US" altLang="ja-JP" dirty="0" smtClean="0"/>
              <a:t> FOV, etc.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960418" y="1922610"/>
            <a:ext cx="1649271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(B) HK data FITS conversion</a:t>
            </a:r>
            <a:endParaRPr kumimoji="1" lang="ja-JP" altLang="en-US" dirty="0"/>
          </a:p>
        </p:txBody>
      </p:sp>
      <p:cxnSp>
        <p:nvCxnSpPr>
          <p:cNvPr id="59" name="直線コネクタ 58"/>
          <p:cNvCxnSpPr>
            <a:stCxn id="21" idx="2"/>
          </p:cNvCxnSpPr>
          <p:nvPr/>
        </p:nvCxnSpPr>
        <p:spPr>
          <a:xfrm flipH="1">
            <a:off x="2798838" y="1269079"/>
            <a:ext cx="1708810" cy="653531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2905054" y="2524277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cxnSp>
        <p:nvCxnSpPr>
          <p:cNvPr id="61" name="直線コネクタ 60"/>
          <p:cNvCxnSpPr/>
          <p:nvPr/>
        </p:nvCxnSpPr>
        <p:spPr>
          <a:xfrm>
            <a:off x="4462727" y="2568941"/>
            <a:ext cx="0" cy="42811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角丸四角形吹き出し 69"/>
          <p:cNvSpPr/>
          <p:nvPr/>
        </p:nvSpPr>
        <p:spPr>
          <a:xfrm>
            <a:off x="508008" y="641107"/>
            <a:ext cx="1967756" cy="923330"/>
          </a:xfrm>
          <a:prstGeom prst="wedgeRoundRectCallout">
            <a:avLst>
              <a:gd name="adj1" fmla="val 43705"/>
              <a:gd name="adj2" fmla="val 61165"/>
              <a:gd name="adj3" fmla="val 16667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45901" y="2997060"/>
            <a:ext cx="1737149" cy="45505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23865" y="3010476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FITS aspect file</a:t>
            </a:r>
            <a:endParaRPr kumimoji="1" lang="ja-JP" altLang="en-US" b="1" dirty="0"/>
          </a:p>
        </p:txBody>
      </p:sp>
      <p:sp>
        <p:nvSpPr>
          <p:cNvPr id="74" name="角丸四角形 73"/>
          <p:cNvSpPr/>
          <p:nvPr/>
        </p:nvSpPr>
        <p:spPr>
          <a:xfrm>
            <a:off x="1911098" y="2985818"/>
            <a:ext cx="1737149" cy="45505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角丸四角形 74"/>
          <p:cNvSpPr/>
          <p:nvPr/>
        </p:nvSpPr>
        <p:spPr>
          <a:xfrm>
            <a:off x="3741158" y="2973122"/>
            <a:ext cx="1737149" cy="45505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角丸四角形 75"/>
          <p:cNvSpPr/>
          <p:nvPr/>
        </p:nvSpPr>
        <p:spPr>
          <a:xfrm>
            <a:off x="5594973" y="2972402"/>
            <a:ext cx="1737149" cy="45505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角丸四角形 76"/>
          <p:cNvSpPr/>
          <p:nvPr/>
        </p:nvSpPr>
        <p:spPr>
          <a:xfrm>
            <a:off x="7362172" y="2966699"/>
            <a:ext cx="1737149" cy="45505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139961" y="3012945"/>
            <a:ext cx="1252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FITS HK file</a:t>
            </a:r>
            <a:endParaRPr kumimoji="1" lang="ja-JP" altLang="en-US" b="1" dirty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3852128" y="2999762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FITS event file</a:t>
            </a:r>
            <a:endParaRPr kumimoji="1" lang="ja-JP" altLang="en-US" b="1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5843219" y="2993145"/>
            <a:ext cx="1240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FITS TH file</a:t>
            </a:r>
            <a:endParaRPr kumimoji="1" lang="ja-JP" altLang="en-US" b="1" dirty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636282" y="3004952"/>
            <a:ext cx="124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FITS PH file</a:t>
            </a:r>
            <a:endParaRPr kumimoji="1" lang="ja-JP" altLang="en-US" b="1" dirty="0"/>
          </a:p>
        </p:txBody>
      </p:sp>
      <p:sp>
        <p:nvSpPr>
          <p:cNvPr id="82" name="正方形/長方形 81"/>
          <p:cNvSpPr/>
          <p:nvPr/>
        </p:nvSpPr>
        <p:spPr>
          <a:xfrm>
            <a:off x="8910" y="2914702"/>
            <a:ext cx="9122760" cy="857969"/>
          </a:xfrm>
          <a:prstGeom prst="rect">
            <a:avLst/>
          </a:prstGeom>
          <a:noFill/>
          <a:ln w="28575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4" name="直線コネクタ 83"/>
          <p:cNvCxnSpPr/>
          <p:nvPr/>
        </p:nvCxnSpPr>
        <p:spPr>
          <a:xfrm>
            <a:off x="4462727" y="3422387"/>
            <a:ext cx="0" cy="98837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3830998" y="4470676"/>
            <a:ext cx="1428368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(F) PI column conversion</a:t>
            </a:r>
            <a:endParaRPr kumimoji="1" lang="ja-JP" altLang="en-US" dirty="0"/>
          </a:p>
        </p:txBody>
      </p:sp>
      <p:cxnSp>
        <p:nvCxnSpPr>
          <p:cNvPr id="88" name="直線コネクタ 87"/>
          <p:cNvCxnSpPr/>
          <p:nvPr/>
        </p:nvCxnSpPr>
        <p:spPr>
          <a:xfrm>
            <a:off x="2647657" y="3452117"/>
            <a:ext cx="0" cy="1341725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>
            <a:endCxn id="86" idx="1"/>
          </p:cNvCxnSpPr>
          <p:nvPr/>
        </p:nvCxnSpPr>
        <p:spPr>
          <a:xfrm>
            <a:off x="2647657" y="4780693"/>
            <a:ext cx="1183341" cy="13149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角丸四角形 91"/>
          <p:cNvSpPr/>
          <p:nvPr/>
        </p:nvSpPr>
        <p:spPr>
          <a:xfrm>
            <a:off x="3554527" y="5715272"/>
            <a:ext cx="1928066" cy="81281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3622593" y="5782858"/>
            <a:ext cx="1852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Energy calibrated FITS event file</a:t>
            </a:r>
            <a:endParaRPr kumimoji="1" lang="ja-JP" altLang="en-US" b="1" dirty="0"/>
          </a:p>
        </p:txBody>
      </p:sp>
      <p:cxnSp>
        <p:nvCxnSpPr>
          <p:cNvPr id="94" name="直線コネクタ 93"/>
          <p:cNvCxnSpPr/>
          <p:nvPr/>
        </p:nvCxnSpPr>
        <p:spPr>
          <a:xfrm>
            <a:off x="4474707" y="5107516"/>
            <a:ext cx="0" cy="603450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2647657" y="4142304"/>
            <a:ext cx="4236062" cy="0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テキスト ボックス 97"/>
          <p:cNvSpPr txBox="1"/>
          <p:nvPr/>
        </p:nvSpPr>
        <p:spPr>
          <a:xfrm>
            <a:off x="6883719" y="3940945"/>
            <a:ext cx="2198309" cy="6463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(G) Energy conversion PHA </a:t>
            </a:r>
            <a:r>
              <a:rPr lang="en-US" altLang="ja-JP" dirty="0" err="1" smtClean="0"/>
              <a:t>rebin</a:t>
            </a:r>
            <a:endParaRPr kumimoji="1" lang="ja-JP" altLang="en-US" dirty="0"/>
          </a:p>
        </p:txBody>
      </p:sp>
      <p:cxnSp>
        <p:nvCxnSpPr>
          <p:cNvPr id="101" name="直線コネクタ 100"/>
          <p:cNvCxnSpPr/>
          <p:nvPr/>
        </p:nvCxnSpPr>
        <p:spPr>
          <a:xfrm>
            <a:off x="8077447" y="3398423"/>
            <a:ext cx="0" cy="542522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/>
          <p:cNvSpPr txBox="1"/>
          <p:nvPr/>
        </p:nvSpPr>
        <p:spPr>
          <a:xfrm>
            <a:off x="7044962" y="5780945"/>
            <a:ext cx="1852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Energy calibrated FITS PH file</a:t>
            </a:r>
            <a:endParaRPr kumimoji="1" lang="ja-JP" altLang="en-US" b="1" dirty="0"/>
          </a:p>
        </p:txBody>
      </p:sp>
      <p:sp>
        <p:nvSpPr>
          <p:cNvPr id="104" name="角丸四角形 103"/>
          <p:cNvSpPr/>
          <p:nvPr/>
        </p:nvSpPr>
        <p:spPr>
          <a:xfrm>
            <a:off x="6969412" y="5710966"/>
            <a:ext cx="1928066" cy="812817"/>
          </a:xfrm>
          <a:prstGeom prst="roundRect">
            <a:avLst/>
          </a:prstGeom>
          <a:noFill/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5" name="直線コネクタ 104"/>
          <p:cNvCxnSpPr/>
          <p:nvPr/>
        </p:nvCxnSpPr>
        <p:spPr>
          <a:xfrm>
            <a:off x="7997315" y="4587276"/>
            <a:ext cx="0" cy="1123690"/>
          </a:xfrm>
          <a:prstGeom prst="line">
            <a:avLst/>
          </a:prstGeom>
          <a:ln w="57150" cmpd="sng"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正方形/長方形 106"/>
          <p:cNvSpPr/>
          <p:nvPr/>
        </p:nvSpPr>
        <p:spPr>
          <a:xfrm>
            <a:off x="58930" y="5571468"/>
            <a:ext cx="9039870" cy="1114296"/>
          </a:xfrm>
          <a:prstGeom prst="rect">
            <a:avLst/>
          </a:prstGeom>
          <a:noFill/>
          <a:ln w="28575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82890" y="6258677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Level 2 </a:t>
            </a:r>
            <a:r>
              <a:rPr lang="en-US" altLang="ja-JP" sz="2000" b="1" dirty="0" smtClean="0"/>
              <a:t>FITS file</a:t>
            </a:r>
            <a:endParaRPr kumimoji="1" lang="ja-JP" altLang="en-US" sz="2000" b="1" dirty="0"/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4871706" y="4143950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8473212" y="3804207"/>
            <a:ext cx="6135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</a:t>
            </a:r>
            <a:endParaRPr kumimoji="1" lang="ja-JP" altLang="en-US" dirty="0"/>
          </a:p>
        </p:txBody>
      </p:sp>
      <p:grpSp>
        <p:nvGrpSpPr>
          <p:cNvPr id="4" name="図形グループ 3"/>
          <p:cNvGrpSpPr/>
          <p:nvPr/>
        </p:nvGrpSpPr>
        <p:grpSpPr>
          <a:xfrm>
            <a:off x="4687546" y="2278210"/>
            <a:ext cx="914400" cy="914400"/>
            <a:chOff x="8428305" y="811879"/>
            <a:chExt cx="914400" cy="914400"/>
          </a:xfrm>
        </p:grpSpPr>
        <p:sp>
          <p:nvSpPr>
            <p:cNvPr id="3" name="爆発 1 2"/>
            <p:cNvSpPr/>
            <p:nvPr/>
          </p:nvSpPr>
          <p:spPr>
            <a:xfrm>
              <a:off x="8428305" y="811879"/>
              <a:ext cx="914400" cy="914400"/>
            </a:xfrm>
            <a:prstGeom prst="irregularSeal1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8523149" y="102870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Done</a:t>
              </a:r>
              <a:endParaRPr kumimoji="1" lang="ja-JP" altLang="en-US" b="1" dirty="0"/>
            </a:p>
          </p:txBody>
        </p:sp>
      </p:grpSp>
      <p:sp>
        <p:nvSpPr>
          <p:cNvPr id="62" name="爆発 1 61"/>
          <p:cNvSpPr/>
          <p:nvPr/>
        </p:nvSpPr>
        <p:spPr>
          <a:xfrm>
            <a:off x="4621373" y="3953566"/>
            <a:ext cx="1221846" cy="91440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27028" y="417283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00"/>
                </a:solidFill>
              </a:rPr>
              <a:t>Working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139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73038"/>
            <a:ext cx="8229600" cy="48736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Level 3: Light curve file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821121"/>
            <a:ext cx="7810500" cy="5865553"/>
          </a:xfrm>
          <a:prstGeom prst="rect">
            <a:avLst/>
          </a:prstGeom>
        </p:spPr>
      </p:pic>
      <p:grpSp>
        <p:nvGrpSpPr>
          <p:cNvPr id="5" name="図形グループ 4"/>
          <p:cNvGrpSpPr/>
          <p:nvPr/>
        </p:nvGrpSpPr>
        <p:grpSpPr>
          <a:xfrm>
            <a:off x="6454078" y="5338910"/>
            <a:ext cx="914400" cy="914400"/>
            <a:chOff x="8428305" y="811879"/>
            <a:chExt cx="914400" cy="914400"/>
          </a:xfrm>
        </p:grpSpPr>
        <p:sp>
          <p:nvSpPr>
            <p:cNvPr id="6" name="爆発 1 5"/>
            <p:cNvSpPr/>
            <p:nvPr/>
          </p:nvSpPr>
          <p:spPr>
            <a:xfrm>
              <a:off x="8428305" y="811879"/>
              <a:ext cx="914400" cy="914400"/>
            </a:xfrm>
            <a:prstGeom prst="irregularSeal1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8523149" y="102870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Done</a:t>
              </a:r>
              <a:endParaRPr kumimoji="1" lang="ja-JP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353902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8229600" cy="50006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Level 3: PHA (spectral) file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70" y="876300"/>
            <a:ext cx="8043530" cy="501263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66800" y="6055667"/>
            <a:ext cx="3450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- Energy response FITS file</a:t>
            </a:r>
            <a:endParaRPr kumimoji="1" lang="ja-JP" altLang="en-US" sz="2400" dirty="0"/>
          </a:p>
        </p:txBody>
      </p:sp>
      <p:grpSp>
        <p:nvGrpSpPr>
          <p:cNvPr id="7" name="図形グループ 6"/>
          <p:cNvGrpSpPr/>
          <p:nvPr/>
        </p:nvGrpSpPr>
        <p:grpSpPr>
          <a:xfrm>
            <a:off x="5399978" y="2646510"/>
            <a:ext cx="914400" cy="914400"/>
            <a:chOff x="8428305" y="811879"/>
            <a:chExt cx="914400" cy="914400"/>
          </a:xfrm>
        </p:grpSpPr>
        <p:sp>
          <p:nvSpPr>
            <p:cNvPr id="8" name="爆発 1 7"/>
            <p:cNvSpPr/>
            <p:nvPr/>
          </p:nvSpPr>
          <p:spPr>
            <a:xfrm>
              <a:off x="8428305" y="811879"/>
              <a:ext cx="914400" cy="914400"/>
            </a:xfrm>
            <a:prstGeom prst="irregularSeal1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8523149" y="102870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Done</a:t>
              </a:r>
              <a:endParaRPr kumimoji="1" lang="ja-JP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159144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Future Plan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30600"/>
          </a:xfrm>
        </p:spPr>
        <p:txBody>
          <a:bodyPr/>
          <a:lstStyle/>
          <a:p>
            <a:r>
              <a:rPr kumimoji="1" lang="en-US" altLang="ja-JP" dirty="0" smtClean="0"/>
              <a:t>Development of FITS converter as the highest priority</a:t>
            </a:r>
          </a:p>
          <a:p>
            <a:r>
              <a:rPr lang="en-US" altLang="ja-JP" dirty="0" smtClean="0"/>
              <a:t>Provide the example of CGBM FITS files and developed software to the team</a:t>
            </a:r>
          </a:p>
          <a:p>
            <a:r>
              <a:rPr lang="en-US" altLang="ja-JP" dirty="0" smtClean="0"/>
              <a:t>We will communicate to the team member using </a:t>
            </a:r>
            <a:r>
              <a:rPr lang="en-US" altLang="ja-JP" u="sng" dirty="0">
                <a:hlinkClick r:id="rId2"/>
              </a:rPr>
              <a:t>cgbm_int@phys.aoyama.ac.jp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6431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94192" y="238168"/>
            <a:ext cx="851515" cy="40011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CALET</a:t>
            </a:r>
            <a:endParaRPr kumimoji="1" lang="ja-JP" altLang="en-US" sz="2000" b="1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908261" y="657688"/>
            <a:ext cx="11689" cy="1207714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/>
          <p:cNvSpPr/>
          <p:nvPr/>
        </p:nvSpPr>
        <p:spPr>
          <a:xfrm>
            <a:off x="284130" y="1470703"/>
            <a:ext cx="3318120" cy="4480154"/>
          </a:xfrm>
          <a:prstGeom prst="rect">
            <a:avLst/>
          </a:prstGeom>
          <a:noFill/>
          <a:ln w="28575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99052" y="5489286"/>
            <a:ext cx="2803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JAXA Tsukuba Space Center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795573" y="3881449"/>
            <a:ext cx="1665977" cy="67191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83756" y="4012159"/>
            <a:ext cx="161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Level 1 Data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819659" y="1451121"/>
            <a:ext cx="4805133" cy="4407497"/>
          </a:xfrm>
          <a:prstGeom prst="rect">
            <a:avLst/>
          </a:prstGeom>
          <a:noFill/>
          <a:ln w="28575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816438" y="5427609"/>
            <a:ext cx="3468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err="1" smtClean="0">
                <a:solidFill>
                  <a:srgbClr val="0000FF"/>
                </a:solidFill>
              </a:rPr>
              <a:t>Waseda</a:t>
            </a:r>
            <a:r>
              <a:rPr kumimoji="1" lang="en-US" altLang="ja-JP" b="1" dirty="0" smtClean="0">
                <a:solidFill>
                  <a:srgbClr val="0000FF"/>
                </a:solidFill>
              </a:rPr>
              <a:t> CALET Operations Center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06650" y="3618218"/>
            <a:ext cx="92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Once an hour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24222" y="829515"/>
            <a:ext cx="2688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Real time downlink (~70%)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28103" y="150194"/>
            <a:ext cx="3302528" cy="707886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Gamma-ray burst Coordinated Network (GCN)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987451" y="1591989"/>
            <a:ext cx="2052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CGBM Real time Data Analysis </a:t>
            </a:r>
            <a:r>
              <a:rPr lang="en-US" altLang="ja-JP" sz="1600" b="1" dirty="0" smtClean="0"/>
              <a:t>(prepare by AGU)</a:t>
            </a:r>
            <a:endParaRPr kumimoji="1" lang="ja-JP" altLang="en-US" sz="16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5809432" y="1559123"/>
            <a:ext cx="2645308" cy="896728"/>
          </a:xfrm>
          <a:prstGeom prst="rect">
            <a:avLst/>
          </a:prstGeom>
          <a:noFill/>
          <a:ln w="28575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9" name="直線コネクタ 18"/>
          <p:cNvCxnSpPr/>
          <p:nvPr/>
        </p:nvCxnSpPr>
        <p:spPr>
          <a:xfrm>
            <a:off x="2552095" y="4233310"/>
            <a:ext cx="1597858" cy="0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>
            <a:endCxn id="17" idx="0"/>
          </p:cNvCxnSpPr>
          <p:nvPr/>
        </p:nvCxnSpPr>
        <p:spPr>
          <a:xfrm>
            <a:off x="7000475" y="843878"/>
            <a:ext cx="13252" cy="748111"/>
          </a:xfrm>
          <a:prstGeom prst="line">
            <a:avLst/>
          </a:prstGeom>
          <a:ln w="28575" cmpd="sng"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2552095" y="2076985"/>
            <a:ext cx="1828422" cy="0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3097926" y="1686749"/>
            <a:ext cx="106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Real time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841363" y="2422986"/>
            <a:ext cx="1698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sz="1400" dirty="0"/>
              <a:t>O</a:t>
            </a:r>
            <a:r>
              <a:rPr kumimoji="1" lang="en-US" altLang="ja-JP" sz="1400" dirty="0" smtClean="0"/>
              <a:t>n-board trigger</a:t>
            </a:r>
          </a:p>
          <a:p>
            <a:pPr marL="285750" indent="-285750">
              <a:buFontTx/>
              <a:buChar char="-"/>
            </a:pPr>
            <a:r>
              <a:rPr lang="en-US" altLang="ja-JP" sz="1400" dirty="0" smtClean="0"/>
              <a:t>Ground trigger</a:t>
            </a:r>
            <a:endParaRPr kumimoji="1" lang="ja-JP" altLang="en-US" sz="1400" dirty="0"/>
          </a:p>
        </p:txBody>
      </p:sp>
      <p:sp>
        <p:nvSpPr>
          <p:cNvPr id="27" name="正方形/長方形 26"/>
          <p:cNvSpPr/>
          <p:nvPr/>
        </p:nvSpPr>
        <p:spPr>
          <a:xfrm>
            <a:off x="4166886" y="3893298"/>
            <a:ext cx="1524275" cy="681837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202163" y="4018361"/>
            <a:ext cx="161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Level 0 Data</a:t>
            </a:r>
          </a:p>
        </p:txBody>
      </p:sp>
      <p:cxnSp>
        <p:nvCxnSpPr>
          <p:cNvPr id="30" name="直線コネクタ 29"/>
          <p:cNvCxnSpPr/>
          <p:nvPr/>
        </p:nvCxnSpPr>
        <p:spPr>
          <a:xfrm>
            <a:off x="5720523" y="4257670"/>
            <a:ext cx="1075050" cy="0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521601" y="2971125"/>
            <a:ext cx="1867470" cy="707886"/>
          </a:xfrm>
          <a:prstGeom prst="rect">
            <a:avLst/>
          </a:prstGeom>
          <a:noFill/>
          <a:ln w="28575" cmpd="sng">
            <a:solidFill>
              <a:srgbClr val="00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/>
              <a:t>Light curve data (WCOC server)</a:t>
            </a:r>
            <a:endParaRPr kumimoji="1" lang="en-US" altLang="ja-JP" sz="2000" b="1" dirty="0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75842" y="3341939"/>
            <a:ext cx="1288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Data server</a:t>
            </a:r>
            <a:endParaRPr kumimoji="1" lang="ja-JP" altLang="en-US" b="1" dirty="0"/>
          </a:p>
        </p:txBody>
      </p:sp>
      <p:sp>
        <p:nvSpPr>
          <p:cNvPr id="38" name="正方形/長方形 37"/>
          <p:cNvSpPr/>
          <p:nvPr/>
        </p:nvSpPr>
        <p:spPr>
          <a:xfrm>
            <a:off x="494192" y="1865401"/>
            <a:ext cx="2057903" cy="3396027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652200" y="4343105"/>
            <a:ext cx="130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Level 0 data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083896" y="2053654"/>
            <a:ext cx="1057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Raw data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44" name="カギ線コネクタ 43"/>
          <p:cNvCxnSpPr/>
          <p:nvPr/>
        </p:nvCxnSpPr>
        <p:spPr>
          <a:xfrm>
            <a:off x="5816242" y="2455851"/>
            <a:ext cx="756000" cy="792000"/>
          </a:xfrm>
          <a:prstGeom prst="bentConnector3">
            <a:avLst/>
          </a:prstGeom>
          <a:ln w="2857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4825748" y="1002086"/>
            <a:ext cx="2008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Trigger information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87556" y="2594030"/>
            <a:ext cx="91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TH data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4016399" y="4915702"/>
            <a:ext cx="4445151" cy="445537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403119" y="4939218"/>
            <a:ext cx="161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Level 2 Data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6834644" y="6209821"/>
            <a:ext cx="1665977" cy="445537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922827" y="6216437"/>
            <a:ext cx="161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Level 3 Data</a:t>
            </a:r>
          </a:p>
        </p:txBody>
      </p:sp>
      <p:cxnSp>
        <p:nvCxnSpPr>
          <p:cNvPr id="60" name="直線コネクタ 59"/>
          <p:cNvCxnSpPr/>
          <p:nvPr/>
        </p:nvCxnSpPr>
        <p:spPr>
          <a:xfrm>
            <a:off x="7645635" y="4575135"/>
            <a:ext cx="0" cy="321968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7645635" y="5374514"/>
            <a:ext cx="0" cy="835307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正方形/長方形 54"/>
          <p:cNvSpPr/>
          <p:nvPr/>
        </p:nvSpPr>
        <p:spPr>
          <a:xfrm>
            <a:off x="3828796" y="6030015"/>
            <a:ext cx="4805133" cy="741332"/>
          </a:xfrm>
          <a:prstGeom prst="rect">
            <a:avLst/>
          </a:prstGeom>
          <a:noFill/>
          <a:ln w="28575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847070" y="6374607"/>
            <a:ext cx="3468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CGBM </a:t>
            </a:r>
            <a:r>
              <a:rPr lang="en-US" altLang="ja-JP" b="1" dirty="0" smtClean="0">
                <a:solidFill>
                  <a:srgbClr val="0000FF"/>
                </a:solidFill>
              </a:rPr>
              <a:t>institutions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cxnSp>
        <p:nvCxnSpPr>
          <p:cNvPr id="5" name="直線矢印コネクタ 4"/>
          <p:cNvCxnSpPr>
            <a:endCxn id="31" idx="3"/>
          </p:cNvCxnSpPr>
          <p:nvPr/>
        </p:nvCxnSpPr>
        <p:spPr>
          <a:xfrm flipH="1">
            <a:off x="8389071" y="3325068"/>
            <a:ext cx="571196" cy="0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/>
          <p:cNvSpPr/>
          <p:nvPr/>
        </p:nvSpPr>
        <p:spPr>
          <a:xfrm>
            <a:off x="4365795" y="1773969"/>
            <a:ext cx="745467" cy="75497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818402" y="2103749"/>
            <a:ext cx="1436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Level 1.1 Data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380517" y="1797513"/>
            <a:ext cx="807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smtClean="0"/>
              <a:t>Raw</a:t>
            </a:r>
          </a:p>
          <a:p>
            <a:r>
              <a:rPr kumimoji="1" lang="en-US" altLang="ja-JP" sz="2000" b="1" smtClean="0"/>
              <a:t> </a:t>
            </a:r>
            <a:r>
              <a:rPr kumimoji="1" lang="en-US" altLang="ja-JP" sz="2000" b="1" dirty="0" smtClean="0"/>
              <a:t>Data</a:t>
            </a:r>
          </a:p>
        </p:txBody>
      </p:sp>
      <p:cxnSp>
        <p:nvCxnSpPr>
          <p:cNvPr id="57" name="直線コネクタ 56"/>
          <p:cNvCxnSpPr/>
          <p:nvPr/>
        </p:nvCxnSpPr>
        <p:spPr>
          <a:xfrm>
            <a:off x="5111262" y="2103749"/>
            <a:ext cx="690837" cy="5960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4370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94192" y="238168"/>
            <a:ext cx="851515" cy="40011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CALET</a:t>
            </a:r>
            <a:endParaRPr kumimoji="1" lang="ja-JP" altLang="en-US" sz="2000" b="1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908261" y="657688"/>
            <a:ext cx="11689" cy="1207714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/>
          <p:cNvSpPr/>
          <p:nvPr/>
        </p:nvSpPr>
        <p:spPr>
          <a:xfrm>
            <a:off x="284130" y="1470703"/>
            <a:ext cx="3318120" cy="4480154"/>
          </a:xfrm>
          <a:prstGeom prst="rect">
            <a:avLst/>
          </a:prstGeom>
          <a:noFill/>
          <a:ln w="28575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99052" y="5489286"/>
            <a:ext cx="2803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JAXA Tsukuba Space Center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795573" y="3881449"/>
            <a:ext cx="1665977" cy="67191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83756" y="4012159"/>
            <a:ext cx="161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Level 1 Data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819659" y="1451121"/>
            <a:ext cx="4805133" cy="4407497"/>
          </a:xfrm>
          <a:prstGeom prst="rect">
            <a:avLst/>
          </a:prstGeom>
          <a:noFill/>
          <a:ln w="28575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816438" y="5427609"/>
            <a:ext cx="3468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err="1" smtClean="0">
                <a:solidFill>
                  <a:srgbClr val="0000FF"/>
                </a:solidFill>
              </a:rPr>
              <a:t>Waseda</a:t>
            </a:r>
            <a:r>
              <a:rPr kumimoji="1" lang="en-US" altLang="ja-JP" b="1" dirty="0" smtClean="0">
                <a:solidFill>
                  <a:srgbClr val="0000FF"/>
                </a:solidFill>
              </a:rPr>
              <a:t> CALET Operations Center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06650" y="3618218"/>
            <a:ext cx="92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Once an hour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24222" y="829515"/>
            <a:ext cx="2688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Real time downlink (~70%)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28103" y="150194"/>
            <a:ext cx="3302528" cy="707886"/>
          </a:xfrm>
          <a:prstGeom prst="rect">
            <a:avLst/>
          </a:prstGeom>
          <a:noFill/>
          <a:ln w="57150" cmpd="sng">
            <a:solidFill>
              <a:srgbClr val="FF66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Gamma-ray burst Coordinated Network (GCN)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987451" y="1591989"/>
            <a:ext cx="2052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CGBM Real time Data Analysis </a:t>
            </a:r>
            <a:r>
              <a:rPr lang="en-US" altLang="ja-JP" sz="1600" b="1" dirty="0" smtClean="0"/>
              <a:t>(prepare by AGU)</a:t>
            </a:r>
            <a:endParaRPr kumimoji="1" lang="ja-JP" altLang="en-US" sz="16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5809432" y="1559123"/>
            <a:ext cx="2645308" cy="896728"/>
          </a:xfrm>
          <a:prstGeom prst="rect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/>
          <p:cNvCxnSpPr/>
          <p:nvPr/>
        </p:nvCxnSpPr>
        <p:spPr>
          <a:xfrm>
            <a:off x="2552095" y="4233310"/>
            <a:ext cx="1597858" cy="0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>
            <a:endCxn id="17" idx="0"/>
          </p:cNvCxnSpPr>
          <p:nvPr/>
        </p:nvCxnSpPr>
        <p:spPr>
          <a:xfrm>
            <a:off x="7000475" y="843878"/>
            <a:ext cx="13252" cy="748111"/>
          </a:xfrm>
          <a:prstGeom prst="line">
            <a:avLst/>
          </a:prstGeom>
          <a:ln w="57150" cmpd="sng">
            <a:solidFill>
              <a:srgbClr val="FF66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2552095" y="2076985"/>
            <a:ext cx="1828422" cy="0"/>
          </a:xfrm>
          <a:prstGeom prst="line">
            <a:avLst/>
          </a:prstGeom>
          <a:ln w="57150" cmpd="sng">
            <a:solidFill>
              <a:srgbClr val="FF66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3097926" y="1686749"/>
            <a:ext cx="106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Real time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841363" y="2422986"/>
            <a:ext cx="1698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sz="1400" dirty="0"/>
              <a:t>O</a:t>
            </a:r>
            <a:r>
              <a:rPr kumimoji="1" lang="en-US" altLang="ja-JP" sz="1400" dirty="0" smtClean="0"/>
              <a:t>n-board trigger</a:t>
            </a:r>
          </a:p>
          <a:p>
            <a:pPr marL="285750" indent="-285750">
              <a:buFontTx/>
              <a:buChar char="-"/>
            </a:pPr>
            <a:r>
              <a:rPr lang="en-US" altLang="ja-JP" sz="1400" dirty="0" smtClean="0"/>
              <a:t>Ground trigger</a:t>
            </a:r>
            <a:endParaRPr kumimoji="1" lang="ja-JP" altLang="en-US" sz="1400" dirty="0"/>
          </a:p>
        </p:txBody>
      </p:sp>
      <p:sp>
        <p:nvSpPr>
          <p:cNvPr id="27" name="正方形/長方形 26"/>
          <p:cNvSpPr/>
          <p:nvPr/>
        </p:nvSpPr>
        <p:spPr>
          <a:xfrm>
            <a:off x="4166886" y="3893298"/>
            <a:ext cx="1524275" cy="681837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202163" y="4018361"/>
            <a:ext cx="161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Level 0 Data</a:t>
            </a:r>
          </a:p>
        </p:txBody>
      </p:sp>
      <p:cxnSp>
        <p:nvCxnSpPr>
          <p:cNvPr id="30" name="直線コネクタ 29"/>
          <p:cNvCxnSpPr/>
          <p:nvPr/>
        </p:nvCxnSpPr>
        <p:spPr>
          <a:xfrm>
            <a:off x="5720523" y="4257670"/>
            <a:ext cx="1075050" cy="0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521601" y="2971125"/>
            <a:ext cx="1867470" cy="707886"/>
          </a:xfrm>
          <a:prstGeom prst="rect">
            <a:avLst/>
          </a:prstGeom>
          <a:noFill/>
          <a:ln w="57150" cmpd="sng">
            <a:solidFill>
              <a:srgbClr val="FF66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/>
              <a:t>Light curve data (WCOC server)</a:t>
            </a:r>
            <a:endParaRPr kumimoji="1" lang="en-US" altLang="ja-JP" sz="2000" b="1" dirty="0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75842" y="3341939"/>
            <a:ext cx="1288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Data server</a:t>
            </a:r>
            <a:endParaRPr kumimoji="1" lang="ja-JP" altLang="en-US" b="1" dirty="0"/>
          </a:p>
        </p:txBody>
      </p:sp>
      <p:sp>
        <p:nvSpPr>
          <p:cNvPr id="38" name="正方形/長方形 37"/>
          <p:cNvSpPr/>
          <p:nvPr/>
        </p:nvSpPr>
        <p:spPr>
          <a:xfrm>
            <a:off x="494192" y="1865401"/>
            <a:ext cx="2057903" cy="3396027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652200" y="4343105"/>
            <a:ext cx="130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Level 0 data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083896" y="2053654"/>
            <a:ext cx="1057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Raw data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44" name="カギ線コネクタ 43"/>
          <p:cNvCxnSpPr/>
          <p:nvPr/>
        </p:nvCxnSpPr>
        <p:spPr>
          <a:xfrm>
            <a:off x="5816242" y="2455851"/>
            <a:ext cx="756000" cy="792000"/>
          </a:xfrm>
          <a:prstGeom prst="bentConnector3">
            <a:avLst/>
          </a:prstGeom>
          <a:ln w="5715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4825748" y="1002086"/>
            <a:ext cx="2008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Trigger information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87556" y="2594030"/>
            <a:ext cx="91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TH data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4016399" y="4915702"/>
            <a:ext cx="4445151" cy="445537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403119" y="4939218"/>
            <a:ext cx="161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Level 2 Data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6834644" y="6209821"/>
            <a:ext cx="1665977" cy="445537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922827" y="6216437"/>
            <a:ext cx="161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Level 3 Data</a:t>
            </a:r>
          </a:p>
        </p:txBody>
      </p:sp>
      <p:cxnSp>
        <p:nvCxnSpPr>
          <p:cNvPr id="60" name="直線コネクタ 59"/>
          <p:cNvCxnSpPr/>
          <p:nvPr/>
        </p:nvCxnSpPr>
        <p:spPr>
          <a:xfrm>
            <a:off x="7645635" y="4575135"/>
            <a:ext cx="0" cy="321968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7645635" y="5374514"/>
            <a:ext cx="0" cy="835307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正方形/長方形 54"/>
          <p:cNvSpPr/>
          <p:nvPr/>
        </p:nvSpPr>
        <p:spPr>
          <a:xfrm>
            <a:off x="3828796" y="6030015"/>
            <a:ext cx="4805133" cy="741332"/>
          </a:xfrm>
          <a:prstGeom prst="rect">
            <a:avLst/>
          </a:prstGeom>
          <a:noFill/>
          <a:ln w="28575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847070" y="6374607"/>
            <a:ext cx="3468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CGBM </a:t>
            </a:r>
            <a:r>
              <a:rPr lang="en-US" altLang="ja-JP" b="1" dirty="0" smtClean="0">
                <a:solidFill>
                  <a:srgbClr val="0000FF"/>
                </a:solidFill>
              </a:rPr>
              <a:t>institutions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cxnSp>
        <p:nvCxnSpPr>
          <p:cNvPr id="5" name="直線矢印コネクタ 4"/>
          <p:cNvCxnSpPr>
            <a:endCxn id="31" idx="3"/>
          </p:cNvCxnSpPr>
          <p:nvPr/>
        </p:nvCxnSpPr>
        <p:spPr>
          <a:xfrm flipH="1">
            <a:off x="8389071" y="3325068"/>
            <a:ext cx="571196" cy="0"/>
          </a:xfrm>
          <a:prstGeom prst="straightConnector1">
            <a:avLst/>
          </a:prstGeom>
          <a:ln w="57150" cmpd="sng">
            <a:solidFill>
              <a:schemeClr val="accent6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/>
          <p:cNvSpPr/>
          <p:nvPr/>
        </p:nvSpPr>
        <p:spPr>
          <a:xfrm>
            <a:off x="4365795" y="1773969"/>
            <a:ext cx="745467" cy="75497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818402" y="2103749"/>
            <a:ext cx="1436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Level 1.1 Data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380517" y="1797513"/>
            <a:ext cx="807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smtClean="0"/>
              <a:t>Raw</a:t>
            </a:r>
          </a:p>
          <a:p>
            <a:r>
              <a:rPr kumimoji="1" lang="en-US" altLang="ja-JP" sz="2000" b="1" smtClean="0"/>
              <a:t> </a:t>
            </a:r>
            <a:r>
              <a:rPr kumimoji="1" lang="en-US" altLang="ja-JP" sz="2000" b="1" dirty="0" smtClean="0"/>
              <a:t>Data</a:t>
            </a:r>
          </a:p>
        </p:txBody>
      </p:sp>
      <p:cxnSp>
        <p:nvCxnSpPr>
          <p:cNvPr id="57" name="直線コネクタ 56"/>
          <p:cNvCxnSpPr/>
          <p:nvPr/>
        </p:nvCxnSpPr>
        <p:spPr>
          <a:xfrm>
            <a:off x="5111262" y="2103749"/>
            <a:ext cx="690837" cy="5960"/>
          </a:xfrm>
          <a:prstGeom prst="line">
            <a:avLst/>
          </a:prstGeom>
          <a:ln w="57150" cmpd="sng">
            <a:solidFill>
              <a:srgbClr val="FF66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4374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94192" y="238168"/>
            <a:ext cx="851515" cy="40011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CALET</a:t>
            </a:r>
            <a:endParaRPr kumimoji="1" lang="ja-JP" altLang="en-US" sz="2000" b="1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908261" y="657688"/>
            <a:ext cx="11689" cy="1207714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/>
          <p:cNvSpPr/>
          <p:nvPr/>
        </p:nvSpPr>
        <p:spPr>
          <a:xfrm>
            <a:off x="284130" y="1470703"/>
            <a:ext cx="3318120" cy="4480154"/>
          </a:xfrm>
          <a:prstGeom prst="rect">
            <a:avLst/>
          </a:prstGeom>
          <a:noFill/>
          <a:ln w="28575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99052" y="5489286"/>
            <a:ext cx="2803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JAXA Tsukuba Space Center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795573" y="3881449"/>
            <a:ext cx="1665977" cy="671915"/>
          </a:xfrm>
          <a:prstGeom prst="rect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83756" y="4012159"/>
            <a:ext cx="161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Level 1 Data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819659" y="1451121"/>
            <a:ext cx="4805133" cy="4407497"/>
          </a:xfrm>
          <a:prstGeom prst="rect">
            <a:avLst/>
          </a:prstGeom>
          <a:noFill/>
          <a:ln w="28575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816438" y="5427609"/>
            <a:ext cx="3468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err="1" smtClean="0">
                <a:solidFill>
                  <a:srgbClr val="0000FF"/>
                </a:solidFill>
              </a:rPr>
              <a:t>Waseda</a:t>
            </a:r>
            <a:r>
              <a:rPr kumimoji="1" lang="en-US" altLang="ja-JP" b="1" dirty="0" smtClean="0">
                <a:solidFill>
                  <a:srgbClr val="0000FF"/>
                </a:solidFill>
              </a:rPr>
              <a:t> CALET Operations Center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06650" y="3618218"/>
            <a:ext cx="92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Once an hour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24222" y="829515"/>
            <a:ext cx="2688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Real time downlink (~70%)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28103" y="150194"/>
            <a:ext cx="3302528" cy="707886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Gamma-ray burst Coordinated Network (GCN)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987451" y="1591989"/>
            <a:ext cx="2052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CGBM Real time Data Analysis </a:t>
            </a:r>
            <a:r>
              <a:rPr lang="en-US" altLang="ja-JP" sz="1600" b="1" dirty="0" smtClean="0"/>
              <a:t>(prepare by AGU)</a:t>
            </a:r>
            <a:endParaRPr kumimoji="1" lang="ja-JP" altLang="en-US" sz="16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5809432" y="1559123"/>
            <a:ext cx="2645308" cy="896728"/>
          </a:xfrm>
          <a:prstGeom prst="rect">
            <a:avLst/>
          </a:prstGeom>
          <a:noFill/>
          <a:ln w="28575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9" name="直線コネクタ 18"/>
          <p:cNvCxnSpPr/>
          <p:nvPr/>
        </p:nvCxnSpPr>
        <p:spPr>
          <a:xfrm>
            <a:off x="2552095" y="4233310"/>
            <a:ext cx="1597858" cy="0"/>
          </a:xfrm>
          <a:prstGeom prst="line">
            <a:avLst/>
          </a:prstGeom>
          <a:ln w="57150" cmpd="sng">
            <a:solidFill>
              <a:srgbClr val="FF66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>
            <a:endCxn id="17" idx="0"/>
          </p:cNvCxnSpPr>
          <p:nvPr/>
        </p:nvCxnSpPr>
        <p:spPr>
          <a:xfrm>
            <a:off x="7000475" y="843878"/>
            <a:ext cx="13252" cy="748111"/>
          </a:xfrm>
          <a:prstGeom prst="line">
            <a:avLst/>
          </a:prstGeom>
          <a:ln w="28575" cmpd="sng"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2552095" y="2076985"/>
            <a:ext cx="1828422" cy="0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3097926" y="1686749"/>
            <a:ext cx="106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Real time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841363" y="2422986"/>
            <a:ext cx="1698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sz="1400" dirty="0"/>
              <a:t>O</a:t>
            </a:r>
            <a:r>
              <a:rPr kumimoji="1" lang="en-US" altLang="ja-JP" sz="1400" dirty="0" smtClean="0"/>
              <a:t>n-board trigger</a:t>
            </a:r>
          </a:p>
          <a:p>
            <a:pPr marL="285750" indent="-285750">
              <a:buFontTx/>
              <a:buChar char="-"/>
            </a:pPr>
            <a:r>
              <a:rPr lang="en-US" altLang="ja-JP" sz="1400" dirty="0" smtClean="0"/>
              <a:t>Ground trigger</a:t>
            </a:r>
            <a:endParaRPr kumimoji="1" lang="ja-JP" altLang="en-US" sz="1400" dirty="0"/>
          </a:p>
        </p:txBody>
      </p:sp>
      <p:sp>
        <p:nvSpPr>
          <p:cNvPr id="27" name="正方形/長方形 26"/>
          <p:cNvSpPr/>
          <p:nvPr/>
        </p:nvSpPr>
        <p:spPr>
          <a:xfrm>
            <a:off x="4166886" y="3893298"/>
            <a:ext cx="1524275" cy="681837"/>
          </a:xfrm>
          <a:prstGeom prst="rect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202163" y="4018361"/>
            <a:ext cx="161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Level 0 Data</a:t>
            </a:r>
          </a:p>
        </p:txBody>
      </p:sp>
      <p:cxnSp>
        <p:nvCxnSpPr>
          <p:cNvPr id="30" name="直線コネクタ 29"/>
          <p:cNvCxnSpPr/>
          <p:nvPr/>
        </p:nvCxnSpPr>
        <p:spPr>
          <a:xfrm>
            <a:off x="5720523" y="4257670"/>
            <a:ext cx="1075050" cy="0"/>
          </a:xfrm>
          <a:prstGeom prst="line">
            <a:avLst/>
          </a:prstGeom>
          <a:ln w="57150" cmpd="sng">
            <a:solidFill>
              <a:srgbClr val="FF66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521601" y="2971125"/>
            <a:ext cx="1867470" cy="707886"/>
          </a:xfrm>
          <a:prstGeom prst="rect">
            <a:avLst/>
          </a:prstGeom>
          <a:noFill/>
          <a:ln w="28575" cmpd="sng">
            <a:solidFill>
              <a:srgbClr val="00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/>
              <a:t>Light curve data (WCOC server)</a:t>
            </a:r>
            <a:endParaRPr kumimoji="1" lang="en-US" altLang="ja-JP" sz="2000" b="1" dirty="0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75842" y="3341939"/>
            <a:ext cx="1288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Data server</a:t>
            </a:r>
            <a:endParaRPr kumimoji="1" lang="ja-JP" altLang="en-US" b="1" dirty="0"/>
          </a:p>
        </p:txBody>
      </p:sp>
      <p:sp>
        <p:nvSpPr>
          <p:cNvPr id="38" name="正方形/長方形 37"/>
          <p:cNvSpPr/>
          <p:nvPr/>
        </p:nvSpPr>
        <p:spPr>
          <a:xfrm>
            <a:off x="494192" y="1865401"/>
            <a:ext cx="2057903" cy="3396027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652200" y="4343105"/>
            <a:ext cx="130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Level 0 data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083896" y="2053654"/>
            <a:ext cx="1057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Raw data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44" name="カギ線コネクタ 43"/>
          <p:cNvCxnSpPr/>
          <p:nvPr/>
        </p:nvCxnSpPr>
        <p:spPr>
          <a:xfrm>
            <a:off x="5816242" y="2455851"/>
            <a:ext cx="756000" cy="792000"/>
          </a:xfrm>
          <a:prstGeom prst="bentConnector3">
            <a:avLst/>
          </a:prstGeom>
          <a:ln w="2857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4825748" y="1002086"/>
            <a:ext cx="2008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Trigger information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87556" y="2594030"/>
            <a:ext cx="91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TH data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4016399" y="4915702"/>
            <a:ext cx="4445151" cy="445537"/>
          </a:xfrm>
          <a:prstGeom prst="rect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403119" y="4939218"/>
            <a:ext cx="161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Level 2 Data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6834644" y="6209821"/>
            <a:ext cx="1665977" cy="445537"/>
          </a:xfrm>
          <a:prstGeom prst="rect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922827" y="6216437"/>
            <a:ext cx="1614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Level 3 Data</a:t>
            </a:r>
          </a:p>
        </p:txBody>
      </p:sp>
      <p:cxnSp>
        <p:nvCxnSpPr>
          <p:cNvPr id="60" name="直線コネクタ 59"/>
          <p:cNvCxnSpPr/>
          <p:nvPr/>
        </p:nvCxnSpPr>
        <p:spPr>
          <a:xfrm>
            <a:off x="7645635" y="4575135"/>
            <a:ext cx="0" cy="321968"/>
          </a:xfrm>
          <a:prstGeom prst="line">
            <a:avLst/>
          </a:prstGeom>
          <a:ln w="57150" cmpd="sng">
            <a:solidFill>
              <a:srgbClr val="FF66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7645635" y="5374514"/>
            <a:ext cx="0" cy="835307"/>
          </a:xfrm>
          <a:prstGeom prst="line">
            <a:avLst/>
          </a:prstGeom>
          <a:ln w="57150" cmpd="sng">
            <a:solidFill>
              <a:srgbClr val="FF66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正方形/長方形 54"/>
          <p:cNvSpPr/>
          <p:nvPr/>
        </p:nvSpPr>
        <p:spPr>
          <a:xfrm>
            <a:off x="3828796" y="6030015"/>
            <a:ext cx="4805133" cy="741332"/>
          </a:xfrm>
          <a:prstGeom prst="rect">
            <a:avLst/>
          </a:prstGeom>
          <a:noFill/>
          <a:ln w="28575" cmpd="sng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847070" y="6374607"/>
            <a:ext cx="3468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CGBM </a:t>
            </a:r>
            <a:r>
              <a:rPr lang="en-US" altLang="ja-JP" b="1" dirty="0" smtClean="0">
                <a:solidFill>
                  <a:srgbClr val="0000FF"/>
                </a:solidFill>
              </a:rPr>
              <a:t>institutions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cxnSp>
        <p:nvCxnSpPr>
          <p:cNvPr id="5" name="直線矢印コネクタ 4"/>
          <p:cNvCxnSpPr>
            <a:endCxn id="31" idx="3"/>
          </p:cNvCxnSpPr>
          <p:nvPr/>
        </p:nvCxnSpPr>
        <p:spPr>
          <a:xfrm flipH="1">
            <a:off x="8389071" y="3325068"/>
            <a:ext cx="571196" cy="0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/>
          <p:cNvSpPr/>
          <p:nvPr/>
        </p:nvSpPr>
        <p:spPr>
          <a:xfrm>
            <a:off x="4365795" y="1773969"/>
            <a:ext cx="745467" cy="75497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818402" y="2103749"/>
            <a:ext cx="1436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Level 1.1 Data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380517" y="1797513"/>
            <a:ext cx="807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smtClean="0"/>
              <a:t>Raw</a:t>
            </a:r>
          </a:p>
          <a:p>
            <a:r>
              <a:rPr kumimoji="1" lang="en-US" altLang="ja-JP" sz="2000" b="1" smtClean="0"/>
              <a:t> </a:t>
            </a:r>
            <a:r>
              <a:rPr kumimoji="1" lang="en-US" altLang="ja-JP" sz="2000" b="1" dirty="0" smtClean="0"/>
              <a:t>Data</a:t>
            </a:r>
          </a:p>
        </p:txBody>
      </p:sp>
      <p:cxnSp>
        <p:nvCxnSpPr>
          <p:cNvPr id="57" name="直線コネクタ 56"/>
          <p:cNvCxnSpPr/>
          <p:nvPr/>
        </p:nvCxnSpPr>
        <p:spPr>
          <a:xfrm>
            <a:off x="5111262" y="2103749"/>
            <a:ext cx="690837" cy="5960"/>
          </a:xfrm>
          <a:prstGeom prst="line">
            <a:avLst/>
          </a:prstGeom>
          <a:ln w="28575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295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162638" y="2605115"/>
            <a:ext cx="48680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/>
              <a:t>Plan for GRB alerts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709723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1637" y="199262"/>
            <a:ext cx="8822179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Gamma-ray burst Coordinated Network (GCN)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69263" y="2478256"/>
            <a:ext cx="1836569" cy="92333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Gamma-ray burst Coordinated Network (GCN)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4066" y="2339756"/>
            <a:ext cx="72342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Swift</a:t>
            </a:r>
          </a:p>
          <a:p>
            <a:r>
              <a:rPr lang="en-US" altLang="ja-JP" dirty="0" smtClean="0"/>
              <a:t>Fermi</a:t>
            </a:r>
          </a:p>
          <a:p>
            <a:r>
              <a:rPr kumimoji="1" lang="en-US" altLang="ja-JP" dirty="0" smtClean="0"/>
              <a:t>MAXI</a:t>
            </a:r>
          </a:p>
          <a:p>
            <a:r>
              <a:rPr lang="en-US" altLang="ja-JP" dirty="0" smtClean="0"/>
              <a:t>Etc.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>
            <a:stCxn id="5" idx="3"/>
          </p:cNvCxnSpPr>
          <p:nvPr/>
        </p:nvCxnSpPr>
        <p:spPr>
          <a:xfrm>
            <a:off x="1157491" y="2939921"/>
            <a:ext cx="1011772" cy="829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857652" y="2381673"/>
            <a:ext cx="1806467" cy="147732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Radio telescope</a:t>
            </a:r>
            <a:endParaRPr kumimoji="1" lang="en-US" altLang="ja-JP" dirty="0" smtClean="0"/>
          </a:p>
          <a:p>
            <a:r>
              <a:rPr lang="en-US" altLang="ja-JP" dirty="0" smtClean="0"/>
              <a:t>IR telescope</a:t>
            </a:r>
            <a:endParaRPr kumimoji="1" lang="en-US" altLang="ja-JP" dirty="0" smtClean="0"/>
          </a:p>
          <a:p>
            <a:r>
              <a:rPr lang="en-US" altLang="ja-JP" dirty="0" smtClean="0"/>
              <a:t>Optical telescope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 smtClean="0"/>
              <a:t>X-ray telescope</a:t>
            </a:r>
            <a:endParaRPr kumimoji="1" lang="en-US" altLang="ja-JP" dirty="0" smtClean="0"/>
          </a:p>
          <a:p>
            <a:r>
              <a:rPr lang="en-US" altLang="ja-JP" dirty="0" err="1" smtClean="0"/>
              <a:t>TeV</a:t>
            </a:r>
            <a:r>
              <a:rPr lang="en-US" altLang="ja-JP" dirty="0" smtClean="0"/>
              <a:t> telescope</a:t>
            </a:r>
          </a:p>
        </p:txBody>
      </p:sp>
      <p:cxnSp>
        <p:nvCxnSpPr>
          <p:cNvPr id="8" name="直線矢印コネクタ 7"/>
          <p:cNvCxnSpPr>
            <a:stCxn id="4" idx="3"/>
          </p:cNvCxnSpPr>
          <p:nvPr/>
        </p:nvCxnSpPr>
        <p:spPr>
          <a:xfrm>
            <a:off x="4005832" y="2939921"/>
            <a:ext cx="851820" cy="913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493603" y="4002310"/>
            <a:ext cx="1994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Within a few second to a few minutes </a:t>
            </a:r>
            <a:r>
              <a:rPr kumimoji="1" lang="en-US" altLang="ja-JP" dirty="0" smtClean="0"/>
              <a:t>after the trigger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4445141" y="2949057"/>
            <a:ext cx="0" cy="9762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6704716" y="2939921"/>
            <a:ext cx="180101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857216" y="3155844"/>
            <a:ext cx="2149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0000"/>
                </a:solidFill>
              </a:rPr>
              <a:t>Follow up observations </a:t>
            </a:r>
            <a:r>
              <a:rPr kumimoji="1" lang="en-US" altLang="ja-JP" dirty="0" smtClean="0">
                <a:solidFill>
                  <a:srgbClr val="FF0000"/>
                </a:solidFill>
              </a:rPr>
              <a:t>start a few minutes up to days </a:t>
            </a:r>
            <a:r>
              <a:rPr kumimoji="1" lang="en-US" altLang="ja-JP" dirty="0" smtClean="0">
                <a:solidFill>
                  <a:srgbClr val="000000"/>
                </a:solidFill>
              </a:rPr>
              <a:t>after the trigger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5740" y="4097904"/>
            <a:ext cx="20781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CGBM must contribute this part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/>
          <p:nvPr/>
        </p:nvCxnSpPr>
        <p:spPr>
          <a:xfrm flipH="1" flipV="1">
            <a:off x="954842" y="3540087"/>
            <a:ext cx="129784" cy="4929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81247" y="1496560"/>
            <a:ext cx="2119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GRB detection by spacecraft</a:t>
            </a:r>
            <a:endParaRPr kumimoji="1" lang="ja-JP" altLang="en-US" sz="2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790824" y="1306932"/>
            <a:ext cx="2119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Follow-up observation from space and ground</a:t>
            </a:r>
            <a:endParaRPr kumimoji="1" lang="ja-JP" altLang="en-US" sz="2000" dirty="0"/>
          </a:p>
        </p:txBody>
      </p:sp>
      <p:sp>
        <p:nvSpPr>
          <p:cNvPr id="18" name="爆発 1 17"/>
          <p:cNvSpPr/>
          <p:nvPr/>
        </p:nvSpPr>
        <p:spPr>
          <a:xfrm>
            <a:off x="130530" y="3561008"/>
            <a:ext cx="2599969" cy="1836492"/>
          </a:xfrm>
          <a:prstGeom prst="irregularSeal1">
            <a:avLst/>
          </a:prstGeom>
          <a:noFill/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43557" y="5867881"/>
            <a:ext cx="8622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00FF"/>
                </a:solidFill>
              </a:rPr>
              <a:t>All the big discoveries of GRBs can not be achieved without GCN! </a:t>
            </a:r>
            <a:endParaRPr kumimoji="1" lang="ja-JP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219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403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Status of Currently operating </a:t>
            </a:r>
            <a:br>
              <a:rPr lang="en-US" altLang="ja-JP" dirty="0" smtClean="0"/>
            </a:br>
            <a:r>
              <a:rPr lang="en-US" altLang="ja-JP" dirty="0" smtClean="0"/>
              <a:t>GRB instruments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080318"/>
              </p:ext>
            </p:extLst>
          </p:nvPr>
        </p:nvGraphicFramePr>
        <p:xfrm>
          <a:off x="884400" y="1661957"/>
          <a:ext cx="7339032" cy="40852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081"/>
                <a:gridCol w="1306612"/>
                <a:gridCol w="2297738"/>
                <a:gridCol w="2188601"/>
              </a:tblGrid>
              <a:tr h="38124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Automatic</a:t>
                      </a:r>
                      <a:r>
                        <a:rPr kumimoji="1" lang="en-US" altLang="ja-JP" baseline="0" dirty="0" smtClean="0"/>
                        <a:t> distribution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Delivering</a:t>
                      </a:r>
                      <a:r>
                        <a:rPr kumimoji="1" lang="en-US" altLang="ja-JP" baseline="0" dirty="0" smtClean="0"/>
                        <a:t> Products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Distribution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124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MAXI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Trigger</a:t>
                      </a:r>
                      <a:r>
                        <a:rPr kumimoji="1" lang="en-US" altLang="ja-JP" baseline="0" dirty="0" smtClean="0"/>
                        <a:t> time, Position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GCN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124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Fermi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Trigger</a:t>
                      </a:r>
                      <a:r>
                        <a:rPr kumimoji="1" lang="en-US" altLang="ja-JP" baseline="0" dirty="0" smtClean="0"/>
                        <a:t> time, Position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GCN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124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Swift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Trigger</a:t>
                      </a:r>
                      <a:r>
                        <a:rPr kumimoji="1" lang="en-US" altLang="ja-JP" baseline="0" dirty="0" smtClean="0"/>
                        <a:t> time, </a:t>
                      </a:r>
                      <a:r>
                        <a:rPr kumimoji="1" lang="en-US" altLang="ja-JP" dirty="0" smtClean="0"/>
                        <a:t> Light</a:t>
                      </a:r>
                      <a:r>
                        <a:rPr kumimoji="1" lang="en-US" altLang="ja-JP" baseline="0" dirty="0" smtClean="0"/>
                        <a:t> curve, Position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GCN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124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INTEGRAL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Trigger</a:t>
                      </a:r>
                      <a:r>
                        <a:rPr kumimoji="1" lang="en-US" altLang="ja-JP" baseline="0" dirty="0" smtClean="0"/>
                        <a:t> time, Position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GCN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1242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Konus</a:t>
                      </a:r>
                      <a:r>
                        <a:rPr kumimoji="1" lang="en-US" altLang="ja-JP" dirty="0" smtClean="0"/>
                        <a:t>-Wind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 smtClean="0"/>
                        <a:t>Trigger time,  </a:t>
                      </a:r>
                      <a:r>
                        <a:rPr kumimoji="1" lang="en-US" altLang="ja-JP" baseline="0" dirty="0" smtClean="0"/>
                        <a:t>Light curve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GCN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1242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Suzaku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 smtClean="0"/>
                        <a:t>Trigger time, </a:t>
                      </a:r>
                      <a:r>
                        <a:rPr kumimoji="1" lang="en-US" altLang="ja-JP" baseline="0" dirty="0" smtClean="0"/>
                        <a:t>Light curve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GCN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124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AGILE(*)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Trigger</a:t>
                      </a:r>
                      <a:r>
                        <a:rPr kumimoji="1" lang="en-US" altLang="ja-JP" baseline="0" dirty="0" smtClean="0"/>
                        <a:t> time, Position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GCN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984349" y="5932332"/>
            <a:ext cx="72734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All the currently operating GRB instruments deliver the alert through GCN automatically (no-human-in-the-loop)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314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4511"/>
            <a:ext cx="8229600" cy="857994"/>
          </a:xfrm>
        </p:spPr>
        <p:txBody>
          <a:bodyPr/>
          <a:lstStyle/>
          <a:p>
            <a:r>
              <a:rPr kumimoji="1" lang="en-US" altLang="ja-JP" dirty="0" smtClean="0"/>
              <a:t>CGBM </a:t>
            </a:r>
            <a:r>
              <a:rPr lang="en-US" altLang="ja-JP" dirty="0"/>
              <a:t>T</a:t>
            </a:r>
            <a:r>
              <a:rPr kumimoji="1" lang="en-US" altLang="ja-JP" dirty="0" smtClean="0"/>
              <a:t>rigger Alert (1)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2866" y="977710"/>
            <a:ext cx="84689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ja-JP" sz="2800" b="1" dirty="0" smtClean="0"/>
              <a:t>On-board triggered event (CGBM: Flight GRB Notice)</a:t>
            </a:r>
          </a:p>
          <a:p>
            <a:pPr marL="457200" indent="-457200">
              <a:buAutoNum type="arabicPeriod"/>
            </a:pPr>
            <a:r>
              <a:rPr lang="en-US" altLang="ja-JP" sz="2800" b="1" dirty="0" smtClean="0"/>
              <a:t>Ground triggered event (CGBM: Ground GRB  Notice)</a:t>
            </a:r>
            <a:endParaRPr kumimoji="1" lang="ja-JP" altLang="en-US" sz="28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18624" y="1840343"/>
            <a:ext cx="7030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(Running the ground triggering code on TH data in near real-time)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1848" y="2387076"/>
            <a:ext cx="219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Contents (plan):</a:t>
            </a:r>
            <a:r>
              <a:rPr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22084" y="2814419"/>
            <a:ext cx="446789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ja-JP" sz="2400" dirty="0" smtClean="0"/>
              <a:t>GRB trigger time (UT)</a:t>
            </a:r>
          </a:p>
          <a:p>
            <a:pPr marL="342900" indent="-342900">
              <a:buFontTx/>
              <a:buChar char="-"/>
            </a:pPr>
            <a:r>
              <a:rPr kumimoji="1" lang="en-US" altLang="ja-JP" sz="2400" dirty="0" smtClean="0"/>
              <a:t>GRB trigger number</a:t>
            </a:r>
          </a:p>
          <a:p>
            <a:pPr marL="342900" indent="-342900">
              <a:buFontTx/>
              <a:buChar char="-"/>
            </a:pPr>
            <a:r>
              <a:rPr lang="en-US" altLang="ja-JP" sz="2400" dirty="0" smtClean="0"/>
              <a:t>ISS Location</a:t>
            </a:r>
          </a:p>
          <a:p>
            <a:pPr marL="342900" indent="-342900">
              <a:buFontTx/>
              <a:buChar char="-"/>
            </a:pPr>
            <a:r>
              <a:rPr kumimoji="1" lang="en-US" altLang="ja-JP" sz="2400" dirty="0" smtClean="0"/>
              <a:t>Trigger significance (sigma)</a:t>
            </a:r>
          </a:p>
          <a:p>
            <a:pPr marL="342900" indent="-342900">
              <a:buFontTx/>
              <a:buChar char="-"/>
            </a:pPr>
            <a:r>
              <a:rPr lang="en-US" altLang="ja-JP" sz="2400" dirty="0" smtClean="0"/>
              <a:t>Foreground integration time (s)</a:t>
            </a:r>
          </a:p>
          <a:p>
            <a:pPr marL="342900" indent="-342900">
              <a:buFontTx/>
              <a:buChar char="-"/>
            </a:pPr>
            <a:r>
              <a:rPr kumimoji="1" lang="en-US" altLang="ja-JP" sz="2400" dirty="0" smtClean="0"/>
              <a:t>Background integration time (s)</a:t>
            </a:r>
          </a:p>
          <a:p>
            <a:pPr marL="342900" indent="-342900">
              <a:buFontTx/>
              <a:buChar char="-"/>
            </a:pPr>
            <a:r>
              <a:rPr lang="en-US" altLang="ja-JP" sz="2400" dirty="0" smtClean="0"/>
              <a:t>Energy band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72114" y="5492075"/>
            <a:ext cx="6951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Note: we only obtain “triggered flag” info from the real-time data (raw data) for the on-board trigger.</a:t>
            </a:r>
            <a:endParaRPr kumimoji="1"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207904" y="6302226"/>
            <a:ext cx="4403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Goal: Within 10 seconds after the event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38243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1547</Words>
  <Application>Microsoft Macintosh PowerPoint</Application>
  <PresentationFormat>画面に合わせる (4:3)</PresentationFormat>
  <Paragraphs>309</Paragraphs>
  <Slides>28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29" baseType="lpstr">
      <vt:lpstr>ホワイト</vt:lpstr>
      <vt:lpstr>CGBM Data Transfer/Handling and Reduction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Gamma-ray burst Coordinated Network (GCN)</vt:lpstr>
      <vt:lpstr>Status of Currently operating  GRB instruments </vt:lpstr>
      <vt:lpstr>CGBM Trigger Alert (1)</vt:lpstr>
      <vt:lpstr>CGBM Trigger Alert (2)</vt:lpstr>
      <vt:lpstr>Real-time Telemetry of ISS</vt:lpstr>
      <vt:lpstr>Current Status</vt:lpstr>
      <vt:lpstr>PowerPoint プレゼンテーション</vt:lpstr>
      <vt:lpstr>CGBM Data Format</vt:lpstr>
      <vt:lpstr>PowerPoint プレゼンテーション</vt:lpstr>
      <vt:lpstr>Level 3: Light curve file</vt:lpstr>
      <vt:lpstr>Level 3: PHA (spectral) file</vt:lpstr>
      <vt:lpstr>1. CGBM Event FITS Conversion</vt:lpstr>
      <vt:lpstr>1. CGBM Event FITS Conversion</vt:lpstr>
      <vt:lpstr>1. CGBM Event FITS Conversion</vt:lpstr>
      <vt:lpstr>2. Light curve background subtraction</vt:lpstr>
      <vt:lpstr>3. Background PHA file</vt:lpstr>
      <vt:lpstr>PowerPoint プレゼンテーション</vt:lpstr>
      <vt:lpstr>4. Gain Correction</vt:lpstr>
      <vt:lpstr>PowerPoint プレゼンテーション</vt:lpstr>
      <vt:lpstr>Level 3: Light curve file</vt:lpstr>
      <vt:lpstr>Level 3: PHA (spectral) file</vt:lpstr>
      <vt:lpstr>Future Plan</vt:lpstr>
    </vt:vector>
  </TitlesOfParts>
  <Company>青山学院大学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坂本 貴紀</dc:creator>
  <cp:lastModifiedBy>坂本 貴紀</cp:lastModifiedBy>
  <cp:revision>133</cp:revision>
  <dcterms:created xsi:type="dcterms:W3CDTF">2014-10-16T00:26:05Z</dcterms:created>
  <dcterms:modified xsi:type="dcterms:W3CDTF">2014-10-17T05:39:37Z</dcterms:modified>
</cp:coreProperties>
</file>