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s/slide9.xml" ContentType="application/vnd.openxmlformats-officedocument.presentationml.slide+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4"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2" d="100"/>
          <a:sy n="102" d="100"/>
        </p:scale>
        <p:origin x="-113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B02180-6841-E24F-A871-302A7BFF8AA8}" type="datetimeFigureOut">
              <a:rPr lang="en-US" smtClean="0"/>
              <a:pPr/>
              <a:t>10/15/14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B02180-6841-E24F-A871-302A7BFF8AA8}" type="datetimeFigureOut">
              <a:rPr lang="en-US" smtClean="0"/>
              <a:pPr/>
              <a:t>10/15/14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B02180-6841-E24F-A871-302A7BFF8AA8}" type="datetimeFigureOut">
              <a:rPr lang="en-US" smtClean="0"/>
              <a:pPr/>
              <a:t>10/15/14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B02180-6841-E24F-A871-302A7BFF8AA8}" type="datetimeFigureOut">
              <a:rPr lang="en-US" smtClean="0"/>
              <a:pPr/>
              <a:t>10/15/14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02180-6841-E24F-A871-302A7BFF8AA8}" type="datetimeFigureOut">
              <a:rPr lang="en-US" smtClean="0"/>
              <a:pPr/>
              <a:t>10/15/14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B02180-6841-E24F-A871-302A7BFF8AA8}" type="datetimeFigureOut">
              <a:rPr lang="en-US" smtClean="0"/>
              <a:pPr/>
              <a:t>10/15/14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B02180-6841-E24F-A871-302A7BFF8AA8}" type="datetimeFigureOut">
              <a:rPr lang="en-US" smtClean="0"/>
              <a:pPr/>
              <a:t>10/15/14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B02180-6841-E24F-A871-302A7BFF8AA8}" type="datetimeFigureOut">
              <a:rPr lang="en-US" smtClean="0"/>
              <a:pPr/>
              <a:t>10/15/14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B02180-6841-E24F-A871-302A7BFF8AA8}" type="datetimeFigureOut">
              <a:rPr lang="en-US" smtClean="0"/>
              <a:pPr/>
              <a:t>10/15/14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B02180-6841-E24F-A871-302A7BFF8AA8}" type="datetimeFigureOut">
              <a:rPr lang="en-US" smtClean="0"/>
              <a:pPr/>
              <a:t>10/15/14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B02180-6841-E24F-A871-302A7BFF8AA8}" type="datetimeFigureOut">
              <a:rPr lang="en-US" smtClean="0"/>
              <a:pPr/>
              <a:t>10/15/14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A9DF8-70B0-984B-BE30-AD2E077E3D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10/15/14</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CALET TIM (</a:t>
            </a:r>
            <a:r>
              <a:rPr lang="en-US" dirty="0" err="1" smtClean="0"/>
              <a:t>Vongfong</a:t>
            </a:r>
            <a:r>
              <a:rPr lang="en-US" dirty="0" smtClean="0"/>
              <a: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A9DF8-70B0-984B-BE30-AD2E077E3D5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400" dirty="0" smtClean="0">
                <a:solidFill>
                  <a:srgbClr val="3366FF"/>
                </a:solidFill>
              </a:rPr>
              <a:t>Summary of US CALET M&amp;S Group Activities</a:t>
            </a:r>
            <a:endParaRPr lang="en-US" sz="3400" dirty="0">
              <a:solidFill>
                <a:srgbClr val="3366FF"/>
              </a:solidFill>
            </a:endParaRPr>
          </a:p>
        </p:txBody>
      </p:sp>
      <p:sp>
        <p:nvSpPr>
          <p:cNvPr id="5" name="Rectangle 4"/>
          <p:cNvSpPr/>
          <p:nvPr/>
        </p:nvSpPr>
        <p:spPr>
          <a:xfrm>
            <a:off x="2013835" y="1296694"/>
            <a:ext cx="4572000" cy="923330"/>
          </a:xfrm>
          <a:prstGeom prst="rect">
            <a:avLst/>
          </a:prstGeom>
        </p:spPr>
        <p:txBody>
          <a:bodyPr>
            <a:spAutoFit/>
          </a:bodyPr>
          <a:lstStyle/>
          <a:p>
            <a:pPr algn="ctr"/>
            <a:r>
              <a:rPr lang="en-US" dirty="0" smtClean="0"/>
              <a:t>John Krizmanic (for US CALET M&amp;S group)</a:t>
            </a:r>
          </a:p>
          <a:p>
            <a:pPr algn="ctr"/>
            <a:r>
              <a:rPr lang="en-US" dirty="0" smtClean="0"/>
              <a:t>CRESST/USRA/NASA/GSFC</a:t>
            </a:r>
          </a:p>
          <a:p>
            <a:pPr algn="ctr"/>
            <a:r>
              <a:rPr lang="en-US" i="1" dirty="0" smtClean="0"/>
              <a:t>October 2014</a:t>
            </a:r>
            <a:endParaRPr lang="en-US" i="1" dirty="0"/>
          </a:p>
        </p:txBody>
      </p:sp>
      <p:sp>
        <p:nvSpPr>
          <p:cNvPr id="6"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a:t>
            </a:r>
            <a:r>
              <a:rPr lang="en-US" dirty="0" smtClean="0">
                <a:solidFill>
                  <a:srgbClr val="000000"/>
                </a:solidFill>
                <a:latin typeface="+mn-lt"/>
                <a:ea typeface="+mn-ea"/>
                <a:cs typeface="+mn-cs"/>
              </a:rPr>
              <a:t>15, 2014</a:t>
            </a:r>
            <a:endParaRPr lang="en-US" dirty="0">
              <a:solidFill>
                <a:srgbClr val="000000"/>
              </a:solidFill>
              <a:latin typeface="+mn-lt"/>
              <a:ea typeface="+mn-ea"/>
              <a:cs typeface="+mn-cs"/>
            </a:endParaRPr>
          </a:p>
        </p:txBody>
      </p:sp>
      <p:sp>
        <p:nvSpPr>
          <p:cNvPr id="7"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8" name="Rectangle 7"/>
          <p:cNvSpPr/>
          <p:nvPr/>
        </p:nvSpPr>
        <p:spPr>
          <a:xfrm>
            <a:off x="8610881" y="6504745"/>
            <a:ext cx="262662" cy="276999"/>
          </a:xfrm>
          <a:prstGeom prst="rect">
            <a:avLst/>
          </a:prstGeom>
        </p:spPr>
        <p:txBody>
          <a:bodyPr wrap="none">
            <a:spAutoFit/>
          </a:bodyPr>
          <a:lstStyle/>
          <a:p>
            <a:fld id="{F0C31AA9-9047-5942-B1A6-3F8BFFA55D9A}" type="slidenum">
              <a:rPr lang="en-US" sz="1200" smtClean="0"/>
              <a:pPr/>
              <a:t>1</a:t>
            </a:fld>
            <a:endParaRPr lang="en-US" sz="1200" dirty="0"/>
          </a:p>
        </p:txBody>
      </p:sp>
      <p:sp>
        <p:nvSpPr>
          <p:cNvPr id="9" name="TextBox 8"/>
          <p:cNvSpPr txBox="1"/>
          <p:nvPr/>
        </p:nvSpPr>
        <p:spPr>
          <a:xfrm>
            <a:off x="1239864" y="2963170"/>
            <a:ext cx="6622691" cy="2769989"/>
          </a:xfrm>
          <a:prstGeom prst="rect">
            <a:avLst/>
          </a:prstGeom>
          <a:noFill/>
        </p:spPr>
        <p:txBody>
          <a:bodyPr wrap="square" rtlCol="0">
            <a:spAutoFit/>
          </a:bodyPr>
          <a:lstStyle/>
          <a:p>
            <a:pPr marL="342900" indent="-342900">
              <a:spcAft>
                <a:spcPts val="600"/>
              </a:spcAft>
              <a:buFont typeface="+mj-lt"/>
              <a:buAutoNum type="arabicPeriod"/>
            </a:pPr>
            <a:r>
              <a:rPr lang="en-US" dirty="0" smtClean="0"/>
              <a:t>Action Item Summary</a:t>
            </a:r>
          </a:p>
          <a:p>
            <a:pPr marL="342900" indent="-342900">
              <a:spcAft>
                <a:spcPts val="600"/>
              </a:spcAft>
              <a:buFont typeface="+mj-lt"/>
              <a:buAutoNum type="arabicPeriod"/>
            </a:pPr>
            <a:r>
              <a:rPr lang="en-US" dirty="0" smtClean="0"/>
              <a:t>Summary </a:t>
            </a:r>
            <a:r>
              <a:rPr lang="en-US" dirty="0" smtClean="0"/>
              <a:t>of CALET M&amp;S Epics-based simulation software status.</a:t>
            </a:r>
          </a:p>
          <a:p>
            <a:pPr marL="342900" indent="-342900">
              <a:spcAft>
                <a:spcPts val="600"/>
              </a:spcAft>
              <a:buFont typeface="+mj-lt"/>
              <a:buAutoNum type="arabicPeriod"/>
            </a:pPr>
            <a:r>
              <a:rPr lang="en-US" dirty="0" smtClean="0"/>
              <a:t>Synopsis of US CALET M&amp;S group’s activities.</a:t>
            </a:r>
          </a:p>
          <a:p>
            <a:pPr marL="800100" lvl="1" indent="-342900">
              <a:spcAft>
                <a:spcPts val="600"/>
              </a:spcAft>
              <a:buFont typeface="+mj-lt"/>
              <a:buAutoNum type="alphaLcPeriod"/>
            </a:pPr>
            <a:r>
              <a:rPr lang="en-US" dirty="0" smtClean="0"/>
              <a:t>Continue validation &amp; benchmarking studies as the Epics-based code and CALET CAD models are evolving.</a:t>
            </a:r>
          </a:p>
          <a:p>
            <a:pPr marL="800100" lvl="1" indent="-342900">
              <a:spcAft>
                <a:spcPts val="600"/>
              </a:spcAft>
              <a:buFont typeface="+mj-lt"/>
              <a:buAutoNum type="alphaLcPeriod"/>
            </a:pPr>
            <a:r>
              <a:rPr lang="en-US" dirty="0" smtClean="0"/>
              <a:t>Production run status via LSU HPC cluster.</a:t>
            </a:r>
          </a:p>
          <a:p>
            <a:pPr marL="800100" lvl="1" indent="-342900">
              <a:spcAft>
                <a:spcPts val="600"/>
              </a:spcAft>
              <a:buFont typeface="+mj-lt"/>
              <a:buAutoNum type="alphaLcPeriod"/>
            </a:pPr>
            <a:r>
              <a:rPr lang="en-US" dirty="0" smtClean="0"/>
              <a:t>Supporting analysis development.</a:t>
            </a:r>
          </a:p>
          <a:p>
            <a:pPr marL="800100" lvl="1" indent="-342900">
              <a:spcAft>
                <a:spcPts val="600"/>
              </a:spcAft>
              <a:buFont typeface="+mj-lt"/>
              <a:buAutoNum type="alphaLcPeriod"/>
            </a:pPr>
            <a:r>
              <a:rPr lang="en-US" dirty="0" smtClean="0"/>
              <a:t>Work in progress.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305"/>
            <a:ext cx="8229600" cy="1143000"/>
          </a:xfrm>
        </p:spPr>
        <p:txBody>
          <a:bodyPr/>
          <a:lstStyle/>
          <a:p>
            <a:r>
              <a:rPr lang="en-US" dirty="0" smtClean="0">
                <a:solidFill>
                  <a:srgbClr val="3366FF"/>
                </a:solidFill>
              </a:rPr>
              <a:t>Action Items</a:t>
            </a:r>
            <a:endParaRPr lang="en-US" dirty="0">
              <a:solidFill>
                <a:srgbClr val="3366FF"/>
              </a:solidFill>
            </a:endParaRPr>
          </a:p>
        </p:txBody>
      </p:sp>
      <p:sp>
        <p:nvSpPr>
          <p:cNvPr id="3" name="TextBox 2"/>
          <p:cNvSpPr txBox="1"/>
          <p:nvPr/>
        </p:nvSpPr>
        <p:spPr>
          <a:xfrm>
            <a:off x="620203" y="1113822"/>
            <a:ext cx="8229600" cy="5632312"/>
          </a:xfrm>
          <a:prstGeom prst="rect">
            <a:avLst/>
          </a:prstGeom>
          <a:noFill/>
        </p:spPr>
        <p:txBody>
          <a:bodyPr wrap="square" rtlCol="0">
            <a:spAutoFit/>
          </a:bodyPr>
          <a:lstStyle/>
          <a:p>
            <a:r>
              <a:rPr lang="en-US" dirty="0" smtClean="0"/>
              <a:t>Japan to 1) provide new mass model and support getting it running and 2) provide benchmark data for comparison. US will download model, run it in new version of EPICS and verify. Also will test in old version of mass model in new version of EPICS</a:t>
            </a:r>
            <a:r>
              <a:rPr lang="en-US" dirty="0" smtClean="0"/>
              <a:t>.</a:t>
            </a:r>
          </a:p>
          <a:p>
            <a:endParaRPr lang="en-US" dirty="0" smtClean="0"/>
          </a:p>
          <a:p>
            <a:r>
              <a:rPr lang="en-US" dirty="0" smtClean="0"/>
              <a:t>Status: Done</a:t>
            </a:r>
          </a:p>
          <a:p>
            <a:r>
              <a:rPr lang="en-US" dirty="0" smtClean="0"/>
              <a:t> </a:t>
            </a:r>
          </a:p>
          <a:p>
            <a:r>
              <a:rPr lang="en-US" dirty="0" smtClean="0"/>
              <a:t>LSU will look into implementation of quenching modeling in the new version of EPICS. What is the most appropriate model</a:t>
            </a:r>
            <a:r>
              <a:rPr lang="en-US" dirty="0" smtClean="0"/>
              <a:t>.</a:t>
            </a:r>
          </a:p>
          <a:p>
            <a:endParaRPr lang="en-US" dirty="0" smtClean="0"/>
          </a:p>
          <a:p>
            <a:r>
              <a:rPr lang="en-US" dirty="0" smtClean="0"/>
              <a:t>Status</a:t>
            </a:r>
            <a:r>
              <a:rPr lang="en-US" dirty="0" smtClean="0"/>
              <a:t>:</a:t>
            </a:r>
            <a:r>
              <a:rPr lang="en-US" dirty="0" smtClean="0"/>
              <a:t> Evaluated Quenching in Rev 15, reported problems</a:t>
            </a:r>
          </a:p>
          <a:p>
            <a:r>
              <a:rPr lang="en-US" dirty="0" smtClean="0"/>
              <a:t> </a:t>
            </a:r>
          </a:p>
          <a:p>
            <a:r>
              <a:rPr lang="en-US" dirty="0" smtClean="0"/>
              <a:t>JFK will finalize FEE notes and distribute to collaboration after discussion with Torii</a:t>
            </a:r>
            <a:r>
              <a:rPr lang="en-US" dirty="0" smtClean="0"/>
              <a:t>.</a:t>
            </a:r>
          </a:p>
          <a:p>
            <a:r>
              <a:rPr lang="en-US" dirty="0" smtClean="0"/>
              <a:t> </a:t>
            </a:r>
            <a:endParaRPr lang="en-US" dirty="0" smtClean="0"/>
          </a:p>
          <a:p>
            <a:r>
              <a:rPr lang="en-US" dirty="0" smtClean="0"/>
              <a:t>JFK will go back to HEASARC do discuss when to archive and what level data after discussions with JWM and JPW.</a:t>
            </a:r>
          </a:p>
          <a:p>
            <a:r>
              <a:rPr lang="en-US" dirty="0" smtClean="0"/>
              <a:t> </a:t>
            </a:r>
          </a:p>
          <a:p>
            <a:r>
              <a:rPr lang="en-US" dirty="0" smtClean="0"/>
              <a:t>JFK will test use of NASA computing resources for simulation.</a:t>
            </a:r>
          </a:p>
          <a:p>
            <a:r>
              <a:rPr lang="en-US" dirty="0" smtClean="0"/>
              <a:t> </a:t>
            </a:r>
          </a:p>
          <a:p>
            <a:r>
              <a:rPr lang="en-US" dirty="0" smtClean="0"/>
              <a:t>LSU will look into using HPC systems there.</a:t>
            </a:r>
          </a:p>
          <a:p>
            <a:endParaRPr lang="en-US" dirty="0"/>
          </a:p>
        </p:txBody>
      </p:sp>
      <p:sp>
        <p:nvSpPr>
          <p:cNvPr id="4"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a:t>
            </a:r>
            <a:r>
              <a:rPr lang="en-US" dirty="0" smtClean="0">
                <a:solidFill>
                  <a:srgbClr val="000000"/>
                </a:solidFill>
                <a:latin typeface="+mn-lt"/>
                <a:ea typeface="+mn-ea"/>
                <a:cs typeface="+mn-cs"/>
              </a:rPr>
              <a:t>15, 2014</a:t>
            </a:r>
            <a:endParaRPr lang="en-US" dirty="0">
              <a:solidFill>
                <a:srgbClr val="000000"/>
              </a:solidFill>
              <a:latin typeface="+mn-lt"/>
              <a:ea typeface="+mn-ea"/>
              <a:cs typeface="+mn-cs"/>
            </a:endParaRPr>
          </a:p>
        </p:txBody>
      </p:sp>
      <p:sp>
        <p:nvSpPr>
          <p:cNvPr id="5"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6" name="Rectangle 5"/>
          <p:cNvSpPr/>
          <p:nvPr/>
        </p:nvSpPr>
        <p:spPr>
          <a:xfrm>
            <a:off x="8610881" y="6504745"/>
            <a:ext cx="262662" cy="276999"/>
          </a:xfrm>
          <a:prstGeom prst="rect">
            <a:avLst/>
          </a:prstGeom>
        </p:spPr>
        <p:txBody>
          <a:bodyPr wrap="none">
            <a:spAutoFit/>
          </a:bodyPr>
          <a:lstStyle/>
          <a:p>
            <a:fld id="{F0C31AA9-9047-5942-B1A6-3F8BFFA55D9A}" type="slidenum">
              <a:rPr lang="en-US" sz="1200" smtClean="0"/>
              <a:pPr/>
              <a:t>2</a:t>
            </a:fld>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US CALET M&amp;S Group </a:t>
            </a:r>
            <a:endParaRPr lang="en-US" dirty="0">
              <a:solidFill>
                <a:srgbClr val="3366FF"/>
              </a:solidFill>
            </a:endParaRPr>
          </a:p>
        </p:txBody>
      </p:sp>
      <p:sp>
        <p:nvSpPr>
          <p:cNvPr id="4" name="TextBox 3"/>
          <p:cNvSpPr txBox="1"/>
          <p:nvPr/>
        </p:nvSpPr>
        <p:spPr>
          <a:xfrm>
            <a:off x="457200" y="1417638"/>
            <a:ext cx="8010167" cy="5262979"/>
          </a:xfrm>
          <a:prstGeom prst="rect">
            <a:avLst/>
          </a:prstGeom>
          <a:noFill/>
        </p:spPr>
        <p:txBody>
          <a:bodyPr wrap="square" rtlCol="0">
            <a:spAutoFit/>
          </a:bodyPr>
          <a:lstStyle/>
          <a:p>
            <a:r>
              <a:rPr lang="en-US" sz="2400" i="1" dirty="0" smtClean="0"/>
              <a:t>NASA</a:t>
            </a:r>
            <a:r>
              <a:rPr lang="en-US" sz="2400" i="1" dirty="0"/>
              <a:t>/GSFC:</a:t>
            </a:r>
            <a:r>
              <a:rPr lang="en-US" sz="2400" i="1" dirty="0" smtClean="0"/>
              <a:t> </a:t>
            </a:r>
          </a:p>
          <a:p>
            <a:r>
              <a:rPr lang="en-US" sz="2400" dirty="0" smtClean="0"/>
              <a:t>John </a:t>
            </a:r>
            <a:r>
              <a:rPr lang="en-US" sz="2400" dirty="0"/>
              <a:t>Krizmanic, Alex </a:t>
            </a:r>
            <a:r>
              <a:rPr lang="en-US" sz="2400" dirty="0" err="1"/>
              <a:t>Moiseev</a:t>
            </a:r>
            <a:r>
              <a:rPr lang="en-US" sz="2400" dirty="0"/>
              <a:t>, Makoto Sasaki, Thomas Hams</a:t>
            </a:r>
            <a:endParaRPr lang="en-US" sz="2400" dirty="0" smtClean="0"/>
          </a:p>
          <a:p>
            <a:endParaRPr lang="en-US" sz="2400" dirty="0" smtClean="0"/>
          </a:p>
          <a:p>
            <a:r>
              <a:rPr lang="en-US" sz="2400" i="1" dirty="0" smtClean="0"/>
              <a:t>Washington University at St. Louis: </a:t>
            </a:r>
          </a:p>
          <a:p>
            <a:r>
              <a:rPr lang="en-US" sz="2400" dirty="0" smtClean="0"/>
              <a:t>Brian </a:t>
            </a:r>
            <a:r>
              <a:rPr lang="en-US" sz="2400" dirty="0"/>
              <a:t>Rauch, Bob </a:t>
            </a:r>
            <a:r>
              <a:rPr lang="en-US" sz="2400" dirty="0" err="1"/>
              <a:t>Binns</a:t>
            </a:r>
            <a:endParaRPr lang="en-US" sz="2400" dirty="0" smtClean="0"/>
          </a:p>
          <a:p>
            <a:endParaRPr lang="en-US" sz="2400" dirty="0" smtClean="0"/>
          </a:p>
          <a:p>
            <a:r>
              <a:rPr lang="en-US" sz="2400" i="1" dirty="0" smtClean="0"/>
              <a:t>LSU</a:t>
            </a:r>
            <a:r>
              <a:rPr lang="en-US" sz="2400" i="1" dirty="0"/>
              <a:t>:</a:t>
            </a:r>
            <a:r>
              <a:rPr lang="en-US" sz="2400" i="1" dirty="0" smtClean="0"/>
              <a:t> </a:t>
            </a:r>
          </a:p>
          <a:p>
            <a:r>
              <a:rPr lang="en-US" sz="2400" dirty="0" smtClean="0"/>
              <a:t>Greg </a:t>
            </a:r>
            <a:r>
              <a:rPr lang="en-US" sz="2400" dirty="0" err="1" smtClean="0"/>
              <a:t>Guzik</a:t>
            </a:r>
            <a:r>
              <a:rPr lang="en-US" sz="2400" dirty="0" smtClean="0"/>
              <a:t>, Amir </a:t>
            </a:r>
            <a:r>
              <a:rPr lang="en-US" sz="2400" dirty="0" err="1"/>
              <a:t>Javaid</a:t>
            </a:r>
            <a:r>
              <a:rPr lang="en-US" sz="2400" dirty="0"/>
              <a:t>,</a:t>
            </a:r>
            <a:r>
              <a:rPr lang="en-US" sz="2400" dirty="0" smtClean="0"/>
              <a:t> Nick </a:t>
            </a:r>
            <a:r>
              <a:rPr lang="en-US" sz="2400" dirty="0" err="1" smtClean="0"/>
              <a:t>Cannady</a:t>
            </a:r>
            <a:r>
              <a:rPr lang="en-US" sz="2400" dirty="0" smtClean="0"/>
              <a:t>, Bethany </a:t>
            </a:r>
            <a:r>
              <a:rPr lang="en-US" sz="2400" dirty="0" err="1"/>
              <a:t>Broekhoven</a:t>
            </a:r>
            <a:r>
              <a:rPr lang="en-US" sz="2400" dirty="0" smtClean="0"/>
              <a:t>, Doug Granger,  </a:t>
            </a:r>
            <a:r>
              <a:rPr lang="en-US" sz="2400" dirty="0"/>
              <a:t>Michael </a:t>
            </a:r>
            <a:r>
              <a:rPr lang="en-US" sz="2400" dirty="0" smtClean="0"/>
              <a:t>Stewart </a:t>
            </a:r>
          </a:p>
          <a:p>
            <a:endParaRPr lang="en-US" sz="2400" dirty="0" smtClean="0"/>
          </a:p>
          <a:p>
            <a:r>
              <a:rPr lang="en-US" sz="2400" i="1" dirty="0" smtClean="0"/>
              <a:t>University </a:t>
            </a:r>
            <a:r>
              <a:rPr lang="en-US" sz="2400" i="1" dirty="0"/>
              <a:t>of Denver:</a:t>
            </a:r>
            <a:r>
              <a:rPr lang="en-US" sz="2400" i="1" dirty="0" smtClean="0"/>
              <a:t> </a:t>
            </a:r>
          </a:p>
          <a:p>
            <a:r>
              <a:rPr lang="en-US" sz="2400" dirty="0" smtClean="0"/>
              <a:t>Jonathan </a:t>
            </a:r>
            <a:r>
              <a:rPr lang="en-US" sz="2400" dirty="0" err="1"/>
              <a:t>Ormes</a:t>
            </a:r>
            <a:r>
              <a:rPr lang="en-US" sz="2400" dirty="0"/>
              <a:t>, Aaron Worley</a:t>
            </a:r>
          </a:p>
          <a:p>
            <a:r>
              <a:rPr lang="en-US" sz="2400" dirty="0"/>
              <a:t> </a:t>
            </a:r>
          </a:p>
          <a:p>
            <a:endParaRPr lang="en-US" sz="2400" dirty="0"/>
          </a:p>
        </p:txBody>
      </p:sp>
      <p:sp>
        <p:nvSpPr>
          <p:cNvPr id="5" name="Date Placeholder 2"/>
          <p:cNvSpPr>
            <a:spLocks noGrp="1"/>
          </p:cNvSpPr>
          <p:nvPr>
            <p:ph type="dt" sz="quarter" idx="10"/>
          </p:nvPr>
        </p:nvSpPr>
        <p:spPr>
          <a:xfrm>
            <a:off x="395288" y="6416619"/>
            <a:ext cx="2133600" cy="365125"/>
          </a:xfrm>
        </p:spPr>
        <p:txBody>
          <a:bodyPr rtlCol="0"/>
          <a:lstStyle/>
          <a:p>
            <a:pPr>
              <a:defRPr/>
            </a:pPr>
            <a:r>
              <a:rPr lang="en-US" dirty="0" smtClean="0">
                <a:solidFill>
                  <a:srgbClr val="000000"/>
                </a:solidFill>
              </a:rPr>
              <a:t>October 15 2014</a:t>
            </a:r>
            <a:endParaRPr lang="en-US" dirty="0">
              <a:solidFill>
                <a:srgbClr val="000000"/>
              </a:solidFill>
            </a:endParaRPr>
          </a:p>
        </p:txBody>
      </p:sp>
      <p:sp>
        <p:nvSpPr>
          <p:cNvPr id="6"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7" name="Rectangle 6"/>
          <p:cNvSpPr/>
          <p:nvPr/>
        </p:nvSpPr>
        <p:spPr>
          <a:xfrm>
            <a:off x="8610881" y="6504745"/>
            <a:ext cx="262662" cy="276999"/>
          </a:xfrm>
          <a:prstGeom prst="rect">
            <a:avLst/>
          </a:prstGeom>
        </p:spPr>
        <p:txBody>
          <a:bodyPr wrap="none">
            <a:spAutoFit/>
          </a:bodyPr>
          <a:lstStyle/>
          <a:p>
            <a:fld id="{F0C31AA9-9047-5942-B1A6-3F8BFFA55D9A}" type="slidenum">
              <a:rPr lang="en-US" sz="1200" smtClean="0"/>
              <a:pPr/>
              <a:t>3</a:t>
            </a:fld>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3366FF"/>
                </a:solidFill>
              </a:rPr>
              <a:t>CALET M&amp;S Simulation Software Status</a:t>
            </a:r>
            <a:endParaRPr lang="en-US" sz="3600" dirty="0">
              <a:solidFill>
                <a:srgbClr val="3366FF"/>
              </a:solidFill>
            </a:endParaRPr>
          </a:p>
        </p:txBody>
      </p:sp>
      <p:sp>
        <p:nvSpPr>
          <p:cNvPr id="3"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4"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5" name="Rectangle 4"/>
          <p:cNvSpPr/>
          <p:nvPr/>
        </p:nvSpPr>
        <p:spPr>
          <a:xfrm>
            <a:off x="8610881" y="6504745"/>
            <a:ext cx="262662" cy="276999"/>
          </a:xfrm>
          <a:prstGeom prst="rect">
            <a:avLst/>
          </a:prstGeom>
        </p:spPr>
        <p:txBody>
          <a:bodyPr wrap="none">
            <a:spAutoFit/>
          </a:bodyPr>
          <a:lstStyle/>
          <a:p>
            <a:fld id="{F0C31AA9-9047-5942-B1A6-3F8BFFA55D9A}" type="slidenum">
              <a:rPr lang="en-US" sz="1200" smtClean="0"/>
              <a:pPr/>
              <a:t>4</a:t>
            </a:fld>
            <a:endParaRPr lang="en-US" sz="1200" dirty="0"/>
          </a:p>
        </p:txBody>
      </p:sp>
      <p:sp>
        <p:nvSpPr>
          <p:cNvPr id="6" name="TextBox 5"/>
          <p:cNvSpPr txBox="1"/>
          <p:nvPr/>
        </p:nvSpPr>
        <p:spPr>
          <a:xfrm>
            <a:off x="952579" y="1615304"/>
            <a:ext cx="7454306" cy="4755149"/>
          </a:xfrm>
          <a:prstGeom prst="rect">
            <a:avLst/>
          </a:prstGeom>
          <a:noFill/>
        </p:spPr>
        <p:txBody>
          <a:bodyPr wrap="square" rtlCol="0">
            <a:spAutoFit/>
          </a:bodyPr>
          <a:lstStyle/>
          <a:p>
            <a:pPr marL="0" lvl="1"/>
            <a:r>
              <a:rPr lang="en-US" b="1" dirty="0" smtClean="0"/>
              <a:t>Cosmos/Epics-based Physics </a:t>
            </a:r>
            <a:r>
              <a:rPr lang="en-US" b="1" dirty="0"/>
              <a:t>modeling</a:t>
            </a:r>
            <a:r>
              <a:rPr lang="en-US" b="1" dirty="0" smtClean="0"/>
              <a:t>:</a:t>
            </a:r>
          </a:p>
          <a:p>
            <a:pPr marL="0" lvl="1"/>
            <a:r>
              <a:rPr lang="en-US" b="1" dirty="0" smtClean="0"/>
              <a:t> </a:t>
            </a:r>
          </a:p>
          <a:p>
            <a:pPr marL="0" lvl="1">
              <a:spcAft>
                <a:spcPts val="600"/>
              </a:spcAft>
              <a:buFont typeface="Arial"/>
              <a:buChar char="•"/>
            </a:pPr>
            <a:r>
              <a:rPr lang="en-US" dirty="0" smtClean="0"/>
              <a:t> Current version Cosmos9.645/Epics9.165  </a:t>
            </a:r>
          </a:p>
          <a:p>
            <a:pPr marL="457200" lvl="2">
              <a:spcAft>
                <a:spcPts val="600"/>
              </a:spcAft>
              <a:buFont typeface="Arial"/>
              <a:buChar char="•"/>
            </a:pPr>
            <a:r>
              <a:rPr lang="en-US" dirty="0" smtClean="0"/>
              <a:t> Epics9.165 </a:t>
            </a:r>
            <a:r>
              <a:rPr lang="en-US" dirty="0"/>
              <a:t>corrects a problem with the modeling of the LPM effect</a:t>
            </a:r>
            <a:r>
              <a:rPr lang="en-US" dirty="0" smtClean="0"/>
              <a:t> for </a:t>
            </a:r>
            <a:r>
              <a:rPr lang="en-US" dirty="0"/>
              <a:t>E &gt; 5 </a:t>
            </a:r>
            <a:r>
              <a:rPr lang="en-US" dirty="0" err="1"/>
              <a:t>TeV</a:t>
            </a:r>
            <a:r>
              <a:rPr lang="en-US" dirty="0"/>
              <a:t> in ‘heavy’ materials such as W (which is in CALET). It should be paired with Cosmos7.645. These versions should be used for HE gamma simulations</a:t>
            </a:r>
            <a:r>
              <a:rPr lang="en-US" dirty="0" smtClean="0"/>
              <a:t>.</a:t>
            </a:r>
          </a:p>
          <a:p>
            <a:pPr marL="457200" lvl="2">
              <a:spcAft>
                <a:spcPts val="600"/>
              </a:spcAft>
              <a:buFont typeface="Arial"/>
              <a:buChar char="•"/>
            </a:pPr>
            <a:r>
              <a:rPr lang="en-US" dirty="0" smtClean="0"/>
              <a:t> Libraries compiled with higher level of optimization (</a:t>
            </a:r>
            <a:r>
              <a:rPr lang="en-US" i="1" dirty="0" smtClean="0"/>
              <a:t>Opt –O3 </a:t>
            </a:r>
            <a:r>
              <a:rPr lang="en-US" dirty="0" err="1" smtClean="0"/>
              <a:t>vs</a:t>
            </a:r>
            <a:r>
              <a:rPr lang="en-US" dirty="0" smtClean="0"/>
              <a:t> Opt –O0) leads to ~x1.8 speed improvement on Linux machines (I get x5 improvement on my Mac)</a:t>
            </a:r>
            <a:endParaRPr lang="en-US" i="1" dirty="0" smtClean="0"/>
          </a:p>
          <a:p>
            <a:pPr marL="0" lvl="1">
              <a:buFont typeface="Arial"/>
              <a:buChar char="•"/>
            </a:pPr>
            <a:r>
              <a:rPr lang="en-US" dirty="0" smtClean="0"/>
              <a:t> </a:t>
            </a:r>
            <a:r>
              <a:rPr lang="en-US" dirty="0" err="1" smtClean="0"/>
              <a:t>Hadronic</a:t>
            </a:r>
            <a:r>
              <a:rPr lang="en-US" dirty="0" smtClean="0"/>
              <a:t> modeling Benchmarks demonstrate stable results since Cosmos7.622 &amp; Epics9.13, sans X-position asymmetry issue fixed since Cosmos7.641/Epics9.160 see </a:t>
            </a:r>
            <a:r>
              <a:rPr lang="en-US" i="1" dirty="0" smtClean="0"/>
              <a:t>CALET-PisaModel-Response_dpmjet3-vs-Version-Oct14-JFK.pdf</a:t>
            </a:r>
            <a:r>
              <a:rPr lang="en-US" dirty="0" smtClean="0"/>
              <a:t>, which completes comparisons through Cosmos7.645/Epics9.165 using Pisa-distribution CALET model.</a:t>
            </a:r>
            <a:endParaRPr lang="en-US" i="1"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CALET CAD Model Software Status</a:t>
            </a:r>
            <a:endParaRPr lang="en-US" dirty="0">
              <a:solidFill>
                <a:srgbClr val="3366FF"/>
              </a:solidFill>
            </a:endParaRPr>
          </a:p>
        </p:txBody>
      </p:sp>
      <p:sp>
        <p:nvSpPr>
          <p:cNvPr id="3" name="TextBox 2"/>
          <p:cNvSpPr txBox="1"/>
          <p:nvPr/>
        </p:nvSpPr>
        <p:spPr>
          <a:xfrm>
            <a:off x="771520" y="1417638"/>
            <a:ext cx="7643987" cy="4939815"/>
          </a:xfrm>
          <a:prstGeom prst="rect">
            <a:avLst/>
          </a:prstGeom>
          <a:noFill/>
        </p:spPr>
        <p:txBody>
          <a:bodyPr wrap="square" rtlCol="0">
            <a:spAutoFit/>
          </a:bodyPr>
          <a:lstStyle/>
          <a:p>
            <a:pPr>
              <a:spcAft>
                <a:spcPts val="600"/>
              </a:spcAft>
            </a:pPr>
            <a:r>
              <a:rPr lang="en-US" dirty="0" smtClean="0"/>
              <a:t>Current CALET CAD model Rev18 (released to group):</a:t>
            </a:r>
          </a:p>
          <a:p>
            <a:pPr lvl="1">
              <a:spcAft>
                <a:spcPts val="600"/>
              </a:spcAft>
              <a:buFont typeface="Arial"/>
              <a:buChar char="•"/>
            </a:pPr>
            <a:r>
              <a:rPr lang="en-US" dirty="0" smtClean="0"/>
              <a:t> penultimate version Rev15</a:t>
            </a:r>
          </a:p>
          <a:p>
            <a:pPr lvl="1">
              <a:spcAft>
                <a:spcPts val="600"/>
              </a:spcAft>
              <a:buFont typeface="Arial"/>
              <a:buChar char="•"/>
            </a:pPr>
            <a:r>
              <a:rPr lang="en-US" dirty="0" smtClean="0"/>
              <a:t> fixes one detector numbering problem left over from Rev14 to Rev15 fix.</a:t>
            </a:r>
          </a:p>
          <a:p>
            <a:pPr lvl="1">
              <a:spcAft>
                <a:spcPts val="600"/>
              </a:spcAft>
              <a:buFont typeface="Arial"/>
              <a:buChar char="•"/>
            </a:pPr>
            <a:r>
              <a:rPr lang="en-US" dirty="0" smtClean="0"/>
              <a:t> </a:t>
            </a:r>
            <a:r>
              <a:rPr lang="en-US" dirty="0" err="1" smtClean="0"/>
              <a:t>scintillator</a:t>
            </a:r>
            <a:r>
              <a:rPr lang="en-US" dirty="0" smtClean="0"/>
              <a:t> quenching model updated:</a:t>
            </a:r>
          </a:p>
          <a:p>
            <a:pPr lvl="2">
              <a:spcAft>
                <a:spcPts val="600"/>
              </a:spcAft>
              <a:buFont typeface="Arial"/>
              <a:buChar char="•"/>
            </a:pPr>
            <a:r>
              <a:rPr lang="en-US" dirty="0" smtClean="0"/>
              <a:t> GSFC/LSU studies showed previous </a:t>
            </a:r>
            <a:r>
              <a:rPr lang="en-US" i="1" dirty="0" smtClean="0"/>
              <a:t>ad hoc </a:t>
            </a:r>
            <a:r>
              <a:rPr lang="en-US" dirty="0" smtClean="0"/>
              <a:t>model actually gave anti-quenching (</a:t>
            </a:r>
            <a:r>
              <a:rPr lang="en-US" dirty="0" err="1" smtClean="0"/>
              <a:t>E</a:t>
            </a:r>
            <a:r>
              <a:rPr lang="en-US" baseline="-25000" dirty="0" err="1" smtClean="0"/>
              <a:t>Quench</a:t>
            </a:r>
            <a:r>
              <a:rPr lang="en-US" dirty="0" smtClean="0"/>
              <a:t> &gt;Z</a:t>
            </a:r>
            <a:r>
              <a:rPr lang="en-US" baseline="30000" dirty="0" smtClean="0"/>
              <a:t>2</a:t>
            </a:r>
            <a:r>
              <a:rPr lang="en-US" dirty="0" smtClean="0"/>
              <a:t>) for light Z nuclei.</a:t>
            </a:r>
          </a:p>
          <a:p>
            <a:pPr lvl="1">
              <a:spcAft>
                <a:spcPts val="600"/>
              </a:spcAft>
              <a:buFont typeface="Arial"/>
              <a:buChar char="•"/>
            </a:pPr>
            <a:r>
              <a:rPr lang="en-US" dirty="0" smtClean="0"/>
              <a:t> CHD positions in the normal direction have moved up by ~300 um (Kenji/</a:t>
            </a:r>
            <a:r>
              <a:rPr lang="en-US" dirty="0" err="1" smtClean="0"/>
              <a:t>Yosui</a:t>
            </a:r>
            <a:r>
              <a:rPr lang="en-US" dirty="0" smtClean="0"/>
              <a:t> may have more comments).</a:t>
            </a:r>
          </a:p>
          <a:p>
            <a:pPr lvl="1">
              <a:spcAft>
                <a:spcPts val="600"/>
              </a:spcAft>
              <a:buFont typeface="Arial"/>
              <a:buChar char="•"/>
            </a:pPr>
            <a:r>
              <a:rPr lang="en-US" dirty="0" smtClean="0"/>
              <a:t> significant difference in data output format.</a:t>
            </a:r>
          </a:p>
          <a:p>
            <a:pPr lvl="1">
              <a:spcAft>
                <a:spcPts val="600"/>
              </a:spcAft>
              <a:buFont typeface="Arial"/>
              <a:buChar char="•"/>
            </a:pPr>
            <a:r>
              <a:rPr lang="en-US" dirty="0" smtClean="0"/>
              <a:t> CALET CAD Rev18 requires Cosmos7.645/Epics9.165.</a:t>
            </a:r>
          </a:p>
          <a:p>
            <a:pPr lvl="1">
              <a:spcAft>
                <a:spcPts val="600"/>
              </a:spcAft>
              <a:buFont typeface="Arial"/>
              <a:buChar char="•"/>
            </a:pPr>
            <a:r>
              <a:rPr lang="en-US" dirty="0" smtClean="0"/>
              <a:t> Rev 18 supports higher level of compiler optimization (-optO3).</a:t>
            </a:r>
          </a:p>
          <a:p>
            <a:pPr>
              <a:spcAft>
                <a:spcPts val="600"/>
              </a:spcAft>
              <a:buFont typeface="Arial"/>
              <a:buChar char="•"/>
            </a:pPr>
            <a:r>
              <a:rPr lang="en-US" dirty="0" smtClean="0"/>
              <a:t> </a:t>
            </a:r>
            <a:r>
              <a:rPr lang="en-US" dirty="0" err="1" smtClean="0"/>
              <a:t>Hadronic</a:t>
            </a:r>
            <a:r>
              <a:rPr lang="en-US" dirty="0" smtClean="0"/>
              <a:t> modeling benchmarks show different response between Pisa-distribution mass model and CAD models, with response between Rev15 and Rev18 very similar (see later talk: </a:t>
            </a:r>
            <a:r>
              <a:rPr lang="en-US" i="1" dirty="0" smtClean="0"/>
              <a:t>CALET-CadModel-Response_dpmjet3-vs-Version-Oct14-JFK.pdf</a:t>
            </a:r>
            <a:r>
              <a:rPr lang="en-US" dirty="0" smtClean="0"/>
              <a:t>).</a:t>
            </a:r>
          </a:p>
        </p:txBody>
      </p:sp>
      <p:sp>
        <p:nvSpPr>
          <p:cNvPr id="4"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5"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6" name="Rectangle 5"/>
          <p:cNvSpPr/>
          <p:nvPr/>
        </p:nvSpPr>
        <p:spPr>
          <a:xfrm>
            <a:off x="8610881" y="6504745"/>
            <a:ext cx="262662" cy="276999"/>
          </a:xfrm>
          <a:prstGeom prst="rect">
            <a:avLst/>
          </a:prstGeom>
        </p:spPr>
        <p:txBody>
          <a:bodyPr wrap="none">
            <a:spAutoFit/>
          </a:bodyPr>
          <a:lstStyle/>
          <a:p>
            <a:fld id="{F0C31AA9-9047-5942-B1A6-3F8BFFA55D9A}" type="slidenum">
              <a:rPr lang="en-US" sz="1200" smtClean="0"/>
              <a:pPr/>
              <a:t>5</a:t>
            </a:fld>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808"/>
            <a:ext cx="8229600" cy="1143000"/>
          </a:xfrm>
        </p:spPr>
        <p:txBody>
          <a:bodyPr>
            <a:normAutofit/>
          </a:bodyPr>
          <a:lstStyle/>
          <a:p>
            <a:r>
              <a:rPr lang="en-US" sz="3200" dirty="0" smtClean="0">
                <a:solidFill>
                  <a:srgbClr val="3366FF"/>
                </a:solidFill>
              </a:rPr>
              <a:t>INTEL </a:t>
            </a:r>
            <a:r>
              <a:rPr lang="en-US" sz="3200" dirty="0" err="1" smtClean="0">
                <a:solidFill>
                  <a:srgbClr val="3366FF"/>
                </a:solidFill>
              </a:rPr>
              <a:t>fortran</a:t>
            </a:r>
            <a:r>
              <a:rPr lang="en-US" sz="3200" dirty="0" smtClean="0">
                <a:solidFill>
                  <a:srgbClr val="3366FF"/>
                </a:solidFill>
              </a:rPr>
              <a:t> compiler version dependence</a:t>
            </a:r>
            <a:endParaRPr lang="en-US" sz="3200" dirty="0">
              <a:solidFill>
                <a:srgbClr val="3366FF"/>
              </a:solidFill>
            </a:endParaRPr>
          </a:p>
        </p:txBody>
      </p:sp>
      <p:sp>
        <p:nvSpPr>
          <p:cNvPr id="3" name="TextBox 2"/>
          <p:cNvSpPr txBox="1"/>
          <p:nvPr/>
        </p:nvSpPr>
        <p:spPr>
          <a:xfrm>
            <a:off x="457200" y="1073408"/>
            <a:ext cx="7898959" cy="5355313"/>
          </a:xfrm>
          <a:prstGeom prst="rect">
            <a:avLst/>
          </a:prstGeom>
          <a:noFill/>
        </p:spPr>
        <p:txBody>
          <a:bodyPr wrap="square" rtlCol="0">
            <a:spAutoFit/>
          </a:bodyPr>
          <a:lstStyle/>
          <a:p>
            <a:pPr>
              <a:spcAft>
                <a:spcPts val="600"/>
              </a:spcAft>
            </a:pPr>
            <a:r>
              <a:rPr lang="en-US" sz="1600" dirty="0" smtClean="0"/>
              <a:t>First ‘discovered’ by </a:t>
            </a:r>
            <a:r>
              <a:rPr lang="en-US" sz="1600" dirty="0" err="1" smtClean="0"/>
              <a:t>WashU</a:t>
            </a:r>
            <a:r>
              <a:rPr lang="en-US" sz="1600" dirty="0" smtClean="0"/>
              <a:t>, certain versions of Cosmos/Epics will either build or run some versions of the INTEL </a:t>
            </a:r>
            <a:r>
              <a:rPr lang="en-US" sz="1600" dirty="0" err="1" smtClean="0"/>
              <a:t>fortran</a:t>
            </a:r>
            <a:r>
              <a:rPr lang="en-US" sz="1600" dirty="0" smtClean="0"/>
              <a:t> compiler.</a:t>
            </a:r>
          </a:p>
          <a:p>
            <a:pPr lvl="1">
              <a:spcAft>
                <a:spcPts val="600"/>
              </a:spcAft>
              <a:buFont typeface="Arial"/>
              <a:buChar char="•"/>
            </a:pPr>
            <a:r>
              <a:rPr lang="en-US" sz="1600" dirty="0" smtClean="0"/>
              <a:t> </a:t>
            </a:r>
            <a:r>
              <a:rPr lang="en-US" sz="1600" dirty="0" err="1" smtClean="0"/>
              <a:t>Ifort</a:t>
            </a:r>
            <a:r>
              <a:rPr lang="en-US" sz="1600" dirty="0" smtClean="0"/>
              <a:t> –</a:t>
            </a:r>
            <a:r>
              <a:rPr lang="en-US" sz="1600" dirty="0" err="1" smtClean="0"/>
              <a:t>v</a:t>
            </a:r>
            <a:r>
              <a:rPr lang="en-US" sz="1600" dirty="0" smtClean="0"/>
              <a:t>  -&gt; 12.0.4 (</a:t>
            </a:r>
            <a:r>
              <a:rPr lang="en-US" sz="1600" dirty="0" err="1" smtClean="0"/>
              <a:t>WashU</a:t>
            </a:r>
            <a:r>
              <a:rPr lang="en-US" sz="1600" dirty="0" smtClean="0"/>
              <a:t>)</a:t>
            </a:r>
          </a:p>
          <a:p>
            <a:pPr lvl="2">
              <a:spcAft>
                <a:spcPts val="600"/>
              </a:spcAft>
              <a:buFont typeface="Arial"/>
              <a:buChar char="•"/>
            </a:pPr>
            <a:r>
              <a:rPr lang="en-US" sz="1600" dirty="0" smtClean="0"/>
              <a:t> Cosmos7.644/Epics9.161: libraries build, but CALET models do not build.</a:t>
            </a:r>
          </a:p>
          <a:p>
            <a:pPr lvl="2">
              <a:spcAft>
                <a:spcPts val="600"/>
              </a:spcAft>
              <a:buFont typeface="Arial"/>
              <a:buChar char="•"/>
            </a:pPr>
            <a:r>
              <a:rPr lang="en-US" sz="1600" dirty="0" smtClean="0"/>
              <a:t> Cosmos7.645/Epics9.165: libraries build and CALET models build and run.</a:t>
            </a:r>
          </a:p>
          <a:p>
            <a:pPr lvl="1">
              <a:spcAft>
                <a:spcPts val="600"/>
              </a:spcAft>
              <a:buFont typeface="Arial"/>
              <a:buChar char="•"/>
            </a:pPr>
            <a:r>
              <a:rPr lang="en-US" sz="1600" dirty="0" smtClean="0"/>
              <a:t> </a:t>
            </a:r>
            <a:r>
              <a:rPr lang="en-US" sz="1600" dirty="0" err="1" smtClean="0"/>
              <a:t>ifort</a:t>
            </a:r>
            <a:r>
              <a:rPr lang="en-US" sz="1600" dirty="0" smtClean="0"/>
              <a:t> –</a:t>
            </a:r>
            <a:r>
              <a:rPr lang="en-US" sz="1600" dirty="0" err="1" smtClean="0"/>
              <a:t>v</a:t>
            </a:r>
            <a:r>
              <a:rPr lang="en-US" sz="1600" dirty="0" smtClean="0"/>
              <a:t> : 12.0.2 (GSFC):</a:t>
            </a:r>
          </a:p>
          <a:p>
            <a:pPr lvl="2">
              <a:spcAft>
                <a:spcPts val="600"/>
              </a:spcAft>
              <a:buFont typeface="Arial"/>
              <a:buChar char="•"/>
            </a:pPr>
            <a:r>
              <a:rPr lang="en-US" sz="1600" dirty="0" smtClean="0"/>
              <a:t> Cosmos7.644/Epics9.161: libraries build and CALET models build and run.</a:t>
            </a:r>
          </a:p>
          <a:p>
            <a:pPr lvl="2">
              <a:spcAft>
                <a:spcPts val="600"/>
              </a:spcAft>
              <a:buFont typeface="Arial"/>
              <a:buChar char="•"/>
            </a:pPr>
            <a:r>
              <a:rPr lang="en-US" sz="1600" dirty="0" smtClean="0"/>
              <a:t> Cosmos7.645/Epics9.165: libraries build but CALET models do not build.</a:t>
            </a:r>
          </a:p>
          <a:p>
            <a:pPr lvl="1">
              <a:spcAft>
                <a:spcPts val="600"/>
              </a:spcAft>
              <a:buFont typeface="Arial"/>
              <a:buChar char="•"/>
            </a:pPr>
            <a:r>
              <a:rPr lang="en-US" sz="1600" dirty="0" smtClean="0"/>
              <a:t> </a:t>
            </a:r>
            <a:r>
              <a:rPr lang="en-US" sz="1600" dirty="0" err="1" smtClean="0"/>
              <a:t>ifort</a:t>
            </a:r>
            <a:r>
              <a:rPr lang="en-US" sz="1600" dirty="0" smtClean="0"/>
              <a:t> –</a:t>
            </a:r>
            <a:r>
              <a:rPr lang="en-US" sz="1600" dirty="0" err="1" smtClean="0"/>
              <a:t>v</a:t>
            </a:r>
            <a:r>
              <a:rPr lang="en-US" sz="1600" dirty="0" smtClean="0"/>
              <a:t> : 12.1.4 (LSU):</a:t>
            </a:r>
          </a:p>
          <a:p>
            <a:pPr lvl="2">
              <a:spcAft>
                <a:spcPts val="600"/>
              </a:spcAft>
              <a:buFont typeface="Arial"/>
              <a:buChar char="•"/>
            </a:pPr>
            <a:r>
              <a:rPr lang="en-US" sz="1600" dirty="0" smtClean="0"/>
              <a:t> Cosmos7.644/Epics9.161: libraries build and CALET models build and run.</a:t>
            </a:r>
          </a:p>
          <a:p>
            <a:pPr lvl="2">
              <a:spcAft>
                <a:spcPts val="600"/>
              </a:spcAft>
              <a:buFont typeface="Arial"/>
              <a:buChar char="•"/>
            </a:pPr>
            <a:r>
              <a:rPr lang="en-US" sz="1600" dirty="0" smtClean="0"/>
              <a:t> Cosmos7.645/Epics9.165: libraries build and CALET models build and run.</a:t>
            </a:r>
          </a:p>
          <a:p>
            <a:pPr lvl="1">
              <a:spcAft>
                <a:spcPts val="600"/>
              </a:spcAft>
              <a:buFont typeface="Arial"/>
              <a:buChar char="•"/>
            </a:pPr>
            <a:r>
              <a:rPr lang="en-US" sz="1600" dirty="0" smtClean="0"/>
              <a:t> Installed trial version of </a:t>
            </a:r>
            <a:r>
              <a:rPr lang="en-US" sz="1600" dirty="0" err="1" smtClean="0"/>
              <a:t>ifort</a:t>
            </a:r>
            <a:r>
              <a:rPr lang="en-US" sz="1600" dirty="0" smtClean="0"/>
              <a:t> –</a:t>
            </a:r>
            <a:r>
              <a:rPr lang="en-US" sz="1600" dirty="0" err="1" smtClean="0"/>
              <a:t>v</a:t>
            </a:r>
            <a:r>
              <a:rPr lang="en-US" sz="1600" dirty="0" smtClean="0"/>
              <a:t> -&gt; 14.0.3 on my Mac to get around this.</a:t>
            </a:r>
          </a:p>
          <a:p>
            <a:pPr lvl="1">
              <a:spcAft>
                <a:spcPts val="600"/>
              </a:spcAft>
              <a:buFont typeface="Arial"/>
              <a:buChar char="•"/>
            </a:pPr>
            <a:r>
              <a:rPr lang="en-US" sz="1600" dirty="0" smtClean="0"/>
              <a:t> Reported to KK, who has acknowledged the problem and determined the cause. </a:t>
            </a:r>
          </a:p>
          <a:p>
            <a:pPr lvl="1">
              <a:spcAft>
                <a:spcPts val="600"/>
              </a:spcAft>
              <a:buFont typeface="Arial"/>
              <a:buChar char="•"/>
            </a:pPr>
            <a:r>
              <a:rPr lang="en-US" sz="1600" dirty="0" smtClean="0"/>
              <a:t> See </a:t>
            </a:r>
            <a:r>
              <a:rPr lang="en-US" sz="1600" i="1" dirty="0" smtClean="0"/>
              <a:t>CALET-</a:t>
            </a:r>
            <a:r>
              <a:rPr lang="en-US" sz="1600" i="1" dirty="0" err="1" smtClean="0"/>
              <a:t>IntelCompilerVersion-Dependence-inUS.pdf</a:t>
            </a:r>
            <a:r>
              <a:rPr lang="en-US" sz="1600" dirty="0" smtClean="0"/>
              <a:t>  for description of </a:t>
            </a:r>
            <a:r>
              <a:rPr lang="en-US" sz="1600" dirty="0" err="1" smtClean="0"/>
              <a:t>ifort</a:t>
            </a:r>
            <a:r>
              <a:rPr lang="en-US" sz="1600" dirty="0" smtClean="0"/>
              <a:t> version dependencies determined in the US.</a:t>
            </a:r>
          </a:p>
          <a:p>
            <a:pPr marL="800100" lvl="1" indent="-342900">
              <a:spcAft>
                <a:spcPts val="600"/>
              </a:spcAft>
              <a:buFont typeface="Arial"/>
              <a:buChar char="•"/>
            </a:pPr>
            <a:endParaRPr lang="en-US" sz="1600" dirty="0" smtClean="0"/>
          </a:p>
          <a:p>
            <a:pPr marL="1257300" lvl="2" indent="-342900">
              <a:spcAft>
                <a:spcPts val="600"/>
              </a:spcAft>
              <a:buFont typeface="Arial"/>
              <a:buChar char="•"/>
            </a:pPr>
            <a:endParaRPr lang="en-US" sz="1600" dirty="0"/>
          </a:p>
        </p:txBody>
      </p:sp>
      <p:sp>
        <p:nvSpPr>
          <p:cNvPr id="4"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5"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6" name="Rectangle 5"/>
          <p:cNvSpPr/>
          <p:nvPr/>
        </p:nvSpPr>
        <p:spPr>
          <a:xfrm>
            <a:off x="8610881" y="6504745"/>
            <a:ext cx="262662" cy="276999"/>
          </a:xfrm>
          <a:prstGeom prst="rect">
            <a:avLst/>
          </a:prstGeom>
        </p:spPr>
        <p:txBody>
          <a:bodyPr wrap="none">
            <a:spAutoFit/>
          </a:bodyPr>
          <a:lstStyle/>
          <a:p>
            <a:fld id="{F0C31AA9-9047-5942-B1A6-3F8BFFA55D9A}" type="slidenum">
              <a:rPr lang="en-US" sz="1200" smtClean="0"/>
              <a:pPr/>
              <a:t>6</a:t>
            </a:fld>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CALET High Statistics Runs</a:t>
            </a:r>
            <a:endParaRPr lang="en-US" dirty="0">
              <a:solidFill>
                <a:srgbClr val="3366FF"/>
              </a:solidFill>
            </a:endParaRPr>
          </a:p>
        </p:txBody>
      </p:sp>
      <p:sp>
        <p:nvSpPr>
          <p:cNvPr id="4" name="TextBox 3"/>
          <p:cNvSpPr txBox="1"/>
          <p:nvPr/>
        </p:nvSpPr>
        <p:spPr>
          <a:xfrm>
            <a:off x="457200" y="1590605"/>
            <a:ext cx="8229600" cy="4832093"/>
          </a:xfrm>
          <a:prstGeom prst="rect">
            <a:avLst/>
          </a:prstGeom>
          <a:noFill/>
        </p:spPr>
        <p:txBody>
          <a:bodyPr wrap="square" rtlCol="0">
            <a:spAutoFit/>
          </a:bodyPr>
          <a:lstStyle/>
          <a:p>
            <a:pPr>
              <a:spcAft>
                <a:spcPts val="600"/>
              </a:spcAft>
            </a:pPr>
            <a:r>
              <a:rPr lang="en-US" dirty="0" smtClean="0"/>
              <a:t>The LSU group (Bethany </a:t>
            </a:r>
            <a:r>
              <a:rPr lang="en-US" dirty="0" err="1" smtClean="0"/>
              <a:t>Broekhoven</a:t>
            </a:r>
            <a:r>
              <a:rPr lang="en-US" dirty="0" smtClean="0"/>
              <a:t> &amp; Doug Granger)  has secured significant High Performance Computing (HPC) resources and have been performing high-statistics runs using electrons, protons, and Z&gt;1 nuclei: </a:t>
            </a:r>
          </a:p>
          <a:p>
            <a:pPr>
              <a:spcAft>
                <a:spcPts val="600"/>
              </a:spcAft>
            </a:pPr>
            <a:endParaRPr lang="en-US" dirty="0" smtClean="0"/>
          </a:p>
          <a:p>
            <a:pPr>
              <a:spcAft>
                <a:spcPts val="600"/>
              </a:spcAft>
              <a:buFont typeface="Arial"/>
              <a:buChar char="•"/>
            </a:pPr>
            <a:r>
              <a:rPr lang="en-US" dirty="0" smtClean="0"/>
              <a:t> Cosmos7.644/Epics9.161</a:t>
            </a:r>
          </a:p>
          <a:p>
            <a:pPr>
              <a:spcAft>
                <a:spcPts val="600"/>
              </a:spcAft>
              <a:buFont typeface="Arial"/>
              <a:buChar char="•"/>
            </a:pPr>
            <a:r>
              <a:rPr lang="en-US" dirty="0" smtClean="0"/>
              <a:t> CALET CAD Model Rev15</a:t>
            </a:r>
          </a:p>
          <a:p>
            <a:pPr>
              <a:spcAft>
                <a:spcPts val="600"/>
              </a:spcAft>
              <a:buFont typeface="Arial"/>
              <a:buChar char="•"/>
            </a:pPr>
            <a:r>
              <a:rPr lang="en-US" dirty="0" smtClean="0"/>
              <a:t> Starting point generation on a sphere</a:t>
            </a:r>
          </a:p>
          <a:p>
            <a:pPr lvl="2">
              <a:spcAft>
                <a:spcPts val="600"/>
              </a:spcAft>
              <a:buFont typeface="Arial"/>
              <a:buChar char="•"/>
            </a:pPr>
            <a:r>
              <a:rPr lang="en-US" dirty="0" smtClean="0"/>
              <a:t> Radius 78 cm; origin at (0,0,24.53 cm)</a:t>
            </a:r>
          </a:p>
          <a:p>
            <a:pPr lvl="2">
              <a:spcAft>
                <a:spcPts val="600"/>
              </a:spcAft>
              <a:buFont typeface="Arial"/>
              <a:buChar char="•"/>
            </a:pPr>
            <a:r>
              <a:rPr lang="en-US" dirty="0" smtClean="0"/>
              <a:t> Max Zenith angles 110°  </a:t>
            </a:r>
          </a:p>
          <a:p>
            <a:pPr lvl="2">
              <a:spcAft>
                <a:spcPts val="600"/>
              </a:spcAft>
              <a:buFont typeface="Arial"/>
              <a:buChar char="•"/>
            </a:pPr>
            <a:r>
              <a:rPr lang="en-US" dirty="0" smtClean="0"/>
              <a:t> “ </a:t>
            </a:r>
            <a:r>
              <a:rPr lang="en-US" dirty="0" err="1" smtClean="0"/>
              <a:t>InputA</a:t>
            </a:r>
            <a:r>
              <a:rPr lang="en-US" dirty="0" smtClean="0"/>
              <a:t> ‘</a:t>
            </a:r>
            <a:r>
              <a:rPr lang="en-US" dirty="0" err="1" smtClean="0"/>
              <a:t>cos</a:t>
            </a:r>
            <a:r>
              <a:rPr lang="en-US" dirty="0" smtClean="0"/>
              <a:t> 1’ ”, e.g. generation flat in cos</a:t>
            </a:r>
            <a:r>
              <a:rPr lang="en-US" baseline="30000" dirty="0" smtClean="0"/>
              <a:t>2</a:t>
            </a:r>
            <a:r>
              <a:rPr lang="en-US" dirty="0" smtClean="0"/>
              <a:t>(</a:t>
            </a:r>
            <a:r>
              <a:rPr lang="en-US" dirty="0" smtClean="0">
                <a:latin typeface="Symbol" charset="2"/>
                <a:cs typeface="Symbol" charset="2"/>
              </a:rPr>
              <a:t>q</a:t>
            </a:r>
            <a:r>
              <a:rPr lang="en-US" dirty="0" smtClean="0"/>
              <a:t>), flat in </a:t>
            </a:r>
            <a:r>
              <a:rPr lang="en-US" dirty="0" err="1" smtClean="0">
                <a:latin typeface="Symbol" charset="2"/>
                <a:cs typeface="Symbol" charset="2"/>
              </a:rPr>
              <a:t>f</a:t>
            </a:r>
            <a:r>
              <a:rPr lang="en-US" dirty="0" smtClean="0">
                <a:latin typeface="Symbol" charset="2"/>
                <a:cs typeface="Symbol" charset="2"/>
              </a:rPr>
              <a:t>.</a:t>
            </a:r>
          </a:p>
          <a:p>
            <a:pPr lvl="2">
              <a:spcAft>
                <a:spcPts val="600"/>
              </a:spcAft>
              <a:buFont typeface="Arial"/>
              <a:buChar char="•"/>
            </a:pPr>
            <a:r>
              <a:rPr lang="en-US" dirty="0" smtClean="0">
                <a:latin typeface="Symbol" charset="2"/>
                <a:cs typeface="Symbol" charset="2"/>
              </a:rPr>
              <a:t> </a:t>
            </a:r>
            <a:r>
              <a:rPr lang="en-US" dirty="0" smtClean="0">
                <a:cs typeface="Symbol" charset="2"/>
              </a:rPr>
              <a:t>“ </a:t>
            </a:r>
            <a:r>
              <a:rPr lang="en-US" dirty="0" err="1" smtClean="0">
                <a:cs typeface="Symbol" charset="2"/>
              </a:rPr>
              <a:t>CosNormal</a:t>
            </a:r>
            <a:r>
              <a:rPr lang="en-US" dirty="0" smtClean="0">
                <a:cs typeface="Symbol" charset="2"/>
              </a:rPr>
              <a:t>  (0.,  1.0) “</a:t>
            </a:r>
          </a:p>
          <a:p>
            <a:pPr>
              <a:spcAft>
                <a:spcPts val="600"/>
              </a:spcAft>
              <a:buFont typeface="Arial"/>
              <a:buChar char="•"/>
            </a:pPr>
            <a:r>
              <a:rPr lang="en-US" dirty="0" smtClean="0">
                <a:cs typeface="Symbol" charset="2"/>
              </a:rPr>
              <a:t> Events generated in E</a:t>
            </a:r>
            <a:r>
              <a:rPr lang="en-US" baseline="30000" dirty="0" smtClean="0">
                <a:cs typeface="Symbol" charset="2"/>
              </a:rPr>
              <a:t>-1</a:t>
            </a:r>
            <a:r>
              <a:rPr lang="en-US" dirty="0" smtClean="0">
                <a:cs typeface="Symbol" charset="2"/>
              </a:rPr>
              <a:t> spectra in various energy ranges, </a:t>
            </a:r>
            <a:r>
              <a:rPr lang="en-US" dirty="0" err="1" smtClean="0">
                <a:cs typeface="Symbol" charset="2"/>
              </a:rPr>
              <a:t>eg</a:t>
            </a:r>
            <a:r>
              <a:rPr lang="en-US" dirty="0" smtClean="0">
                <a:cs typeface="Symbol" charset="2"/>
              </a:rPr>
              <a:t> 1 to 10 </a:t>
            </a:r>
            <a:r>
              <a:rPr lang="en-US" dirty="0" err="1" smtClean="0">
                <a:cs typeface="Symbol" charset="2"/>
              </a:rPr>
              <a:t>TeV</a:t>
            </a:r>
            <a:r>
              <a:rPr lang="en-US" dirty="0" smtClean="0"/>
              <a:t>.</a:t>
            </a:r>
          </a:p>
          <a:p>
            <a:pPr>
              <a:spcAft>
                <a:spcPts val="600"/>
              </a:spcAft>
              <a:buFont typeface="Arial"/>
              <a:buChar char="•"/>
            </a:pPr>
            <a:r>
              <a:rPr lang="en-US" dirty="0" smtClean="0">
                <a:cs typeface="Symbol" charset="2"/>
              </a:rPr>
              <a:t> Goal is to generate 10^4 -&gt; 10^5 events, in each energy range </a:t>
            </a:r>
            <a:r>
              <a:rPr lang="en-US" i="1" dirty="0" smtClean="0">
                <a:cs typeface="Symbol" charset="2"/>
              </a:rPr>
              <a:t>that traverse the entire depth of CALET</a:t>
            </a:r>
            <a:r>
              <a:rPr lang="en-US" dirty="0" smtClean="0">
                <a:cs typeface="Symbol" charset="2"/>
              </a:rPr>
              <a:t> (see Mike Stewart’s talk) .</a:t>
            </a:r>
          </a:p>
        </p:txBody>
      </p:sp>
      <p:sp>
        <p:nvSpPr>
          <p:cNvPr id="5"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6"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7" name="Rectangle 6"/>
          <p:cNvSpPr/>
          <p:nvPr/>
        </p:nvSpPr>
        <p:spPr>
          <a:xfrm>
            <a:off x="8610881" y="6504745"/>
            <a:ext cx="262662" cy="276999"/>
          </a:xfrm>
          <a:prstGeom prst="rect">
            <a:avLst/>
          </a:prstGeom>
        </p:spPr>
        <p:txBody>
          <a:bodyPr wrap="none">
            <a:spAutoFit/>
          </a:bodyPr>
          <a:lstStyle/>
          <a:p>
            <a:fld id="{F0C31AA9-9047-5942-B1A6-3F8BFFA55D9A}" type="slidenum">
              <a:rPr lang="en-US" sz="1200" smtClean="0"/>
              <a:pPr/>
              <a:t>7</a:t>
            </a:fld>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Supporting Software Status</a:t>
            </a:r>
            <a:endParaRPr lang="en-US" dirty="0">
              <a:solidFill>
                <a:srgbClr val="3366FF"/>
              </a:solidFill>
            </a:endParaRPr>
          </a:p>
        </p:txBody>
      </p:sp>
      <p:sp>
        <p:nvSpPr>
          <p:cNvPr id="3" name="TextBox 2"/>
          <p:cNvSpPr txBox="1"/>
          <p:nvPr/>
        </p:nvSpPr>
        <p:spPr>
          <a:xfrm>
            <a:off x="1115737" y="1685566"/>
            <a:ext cx="7121727" cy="4508927"/>
          </a:xfrm>
          <a:prstGeom prst="rect">
            <a:avLst/>
          </a:prstGeom>
          <a:noFill/>
        </p:spPr>
        <p:txBody>
          <a:bodyPr wrap="square" rtlCol="0">
            <a:spAutoFit/>
          </a:bodyPr>
          <a:lstStyle/>
          <a:p>
            <a:pPr>
              <a:spcAft>
                <a:spcPts val="600"/>
              </a:spcAft>
            </a:pPr>
            <a:r>
              <a:rPr lang="en-US" dirty="0" err="1" smtClean="0"/>
              <a:t>UnifiedDataFormat</a:t>
            </a:r>
            <a:r>
              <a:rPr lang="en-US" dirty="0" smtClean="0"/>
              <a:t>:</a:t>
            </a:r>
          </a:p>
          <a:p>
            <a:pPr lvl="1">
              <a:spcAft>
                <a:spcPts val="600"/>
              </a:spcAft>
              <a:buFont typeface="Arial"/>
              <a:buChar char="•"/>
            </a:pPr>
            <a:r>
              <a:rPr lang="en-US" dirty="0" smtClean="0"/>
              <a:t> We have successfully installed and built the latest version of the </a:t>
            </a:r>
            <a:r>
              <a:rPr lang="en-US" dirty="0" err="1" smtClean="0"/>
              <a:t>UnifiedDataFormat</a:t>
            </a:r>
            <a:r>
              <a:rPr lang="en-US" dirty="0" smtClean="0"/>
              <a:t> (see Nicola Mori’s email of 12-Feb-14) but needed to modify root paths (results reported to Nicola, who modified the installation scripts to solve the problem).</a:t>
            </a:r>
          </a:p>
          <a:p>
            <a:pPr lvl="1">
              <a:buFont typeface="Arial"/>
              <a:buChar char="•"/>
            </a:pPr>
            <a:r>
              <a:rPr lang="en-US" dirty="0" smtClean="0"/>
              <a:t> Also have build Nicola’s event viewer.</a:t>
            </a:r>
          </a:p>
          <a:p>
            <a:pPr lvl="1">
              <a:buFont typeface="Arial"/>
              <a:buChar char="•"/>
            </a:pPr>
            <a:endParaRPr lang="en-US" dirty="0" smtClean="0"/>
          </a:p>
          <a:p>
            <a:pPr>
              <a:spcAft>
                <a:spcPts val="600"/>
              </a:spcAft>
            </a:pPr>
            <a:r>
              <a:rPr lang="en-US" dirty="0" smtClean="0"/>
              <a:t>CALET CAD Epics-based Data </a:t>
            </a:r>
            <a:r>
              <a:rPr lang="en-US" sz="1400" dirty="0" err="1" smtClean="0">
                <a:latin typeface="Wingdings"/>
                <a:ea typeface="Wingdings"/>
                <a:cs typeface="Wingdings"/>
              </a:rPr>
              <a:t></a:t>
            </a:r>
            <a:r>
              <a:rPr lang="en-US" dirty="0" smtClean="0"/>
              <a:t> </a:t>
            </a:r>
            <a:r>
              <a:rPr lang="en-US" dirty="0" err="1" smtClean="0"/>
              <a:t>UnifiedDataFormat</a:t>
            </a:r>
            <a:r>
              <a:rPr lang="en-US" dirty="0" smtClean="0"/>
              <a:t>:</a:t>
            </a:r>
          </a:p>
          <a:p>
            <a:pPr lvl="1">
              <a:spcAft>
                <a:spcPts val="600"/>
              </a:spcAft>
              <a:buFont typeface="Arial"/>
              <a:buChar char="•"/>
            </a:pPr>
            <a:r>
              <a:rPr lang="en-US" dirty="0" smtClean="0"/>
              <a:t> Software included in CALET CAD model Rev15 and Rev18 based upon different </a:t>
            </a:r>
            <a:r>
              <a:rPr lang="en-US" dirty="0" err="1" smtClean="0"/>
              <a:t>UnifiedDataFormat</a:t>
            </a:r>
            <a:r>
              <a:rPr lang="en-US" dirty="0" smtClean="0"/>
              <a:t> definitions:</a:t>
            </a:r>
          </a:p>
          <a:p>
            <a:pPr lvl="1">
              <a:spcAft>
                <a:spcPts val="600"/>
              </a:spcAft>
              <a:buFont typeface="Arial"/>
              <a:buChar char="•"/>
            </a:pPr>
            <a:r>
              <a:rPr lang="en-US" dirty="0" smtClean="0"/>
              <a:t> </a:t>
            </a:r>
            <a:r>
              <a:rPr lang="en-US" dirty="0" err="1" smtClean="0"/>
              <a:t>Yosui</a:t>
            </a:r>
            <a:r>
              <a:rPr lang="en-US" dirty="0" smtClean="0"/>
              <a:t> has written a beta-version of the software (not all variables populated yet) and it is under evaluation at GSFC.</a:t>
            </a:r>
          </a:p>
          <a:p>
            <a:pPr lvl="1">
              <a:spcAft>
                <a:spcPts val="600"/>
              </a:spcAft>
              <a:buFont typeface="Arial"/>
              <a:buChar char="•"/>
            </a:pPr>
            <a:r>
              <a:rPr lang="en-US" dirty="0" smtClean="0"/>
              <a:t> Once evaluation complete, will convert HPC production data into root unified format.</a:t>
            </a:r>
            <a:endParaRPr lang="en-US" dirty="0"/>
          </a:p>
        </p:txBody>
      </p:sp>
      <p:sp>
        <p:nvSpPr>
          <p:cNvPr id="4"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5"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6" name="Rectangle 5"/>
          <p:cNvSpPr/>
          <p:nvPr/>
        </p:nvSpPr>
        <p:spPr>
          <a:xfrm>
            <a:off x="8610881" y="6504745"/>
            <a:ext cx="262662" cy="276999"/>
          </a:xfrm>
          <a:prstGeom prst="rect">
            <a:avLst/>
          </a:prstGeom>
        </p:spPr>
        <p:txBody>
          <a:bodyPr wrap="none">
            <a:spAutoFit/>
          </a:bodyPr>
          <a:lstStyle/>
          <a:p>
            <a:fld id="{F0C31AA9-9047-5942-B1A6-3F8BFFA55D9A}" type="slidenum">
              <a:rPr lang="en-US" sz="1200" smtClean="0"/>
              <a:pPr/>
              <a:t>8</a:t>
            </a:fld>
            <a:endParaRPr lang="en-US"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37745"/>
          </a:xfrm>
        </p:spPr>
        <p:txBody>
          <a:bodyPr>
            <a:normAutofit/>
          </a:bodyPr>
          <a:lstStyle/>
          <a:p>
            <a:r>
              <a:rPr lang="en-US" sz="3200" dirty="0" smtClean="0">
                <a:solidFill>
                  <a:srgbClr val="3366FF"/>
                </a:solidFill>
              </a:rPr>
              <a:t>Work in Progress</a:t>
            </a:r>
            <a:endParaRPr lang="en-US" sz="3200" dirty="0">
              <a:solidFill>
                <a:srgbClr val="3366FF"/>
              </a:solidFill>
            </a:endParaRPr>
          </a:p>
        </p:txBody>
      </p:sp>
      <p:sp>
        <p:nvSpPr>
          <p:cNvPr id="3" name="Date Placeholder 2"/>
          <p:cNvSpPr>
            <a:spLocks noGrp="1"/>
          </p:cNvSpPr>
          <p:nvPr>
            <p:ph type="dt" sz="quarter" idx="10"/>
          </p:nvPr>
        </p:nvSpPr>
        <p:spPr>
          <a:xfrm>
            <a:off x="395288" y="6416619"/>
            <a:ext cx="2133600" cy="365125"/>
          </a:xfrm>
        </p:spPr>
        <p:txBody>
          <a:bodyPr rtlCol="0"/>
          <a:lstStyle/>
          <a:p>
            <a:pPr fontAlgn="auto">
              <a:spcBef>
                <a:spcPts val="0"/>
              </a:spcBef>
              <a:spcAft>
                <a:spcPts val="0"/>
              </a:spcAft>
              <a:defRPr/>
            </a:pPr>
            <a:r>
              <a:rPr lang="en-US" dirty="0" smtClean="0">
                <a:solidFill>
                  <a:srgbClr val="000000"/>
                </a:solidFill>
              </a:rPr>
              <a:t>October 15,</a:t>
            </a:r>
            <a:r>
              <a:rPr lang="en-US" dirty="0" smtClean="0">
                <a:solidFill>
                  <a:srgbClr val="000000"/>
                </a:solidFill>
                <a:latin typeface="+mn-lt"/>
                <a:ea typeface="+mn-ea"/>
                <a:cs typeface="+mn-cs"/>
              </a:rPr>
              <a:t> 2014</a:t>
            </a:r>
            <a:endParaRPr lang="en-US" dirty="0">
              <a:solidFill>
                <a:srgbClr val="000000"/>
              </a:solidFill>
              <a:latin typeface="+mn-lt"/>
              <a:ea typeface="+mn-ea"/>
              <a:cs typeface="+mn-cs"/>
            </a:endParaRPr>
          </a:p>
        </p:txBody>
      </p:sp>
      <p:sp>
        <p:nvSpPr>
          <p:cNvPr id="4" name="Footer Placeholder 3"/>
          <p:cNvSpPr>
            <a:spLocks noGrp="1"/>
          </p:cNvSpPr>
          <p:nvPr>
            <p:ph type="ftr" sz="quarter" idx="11"/>
          </p:nvPr>
        </p:nvSpPr>
        <p:spPr>
          <a:xfrm>
            <a:off x="3124200" y="6416619"/>
            <a:ext cx="2895600" cy="365125"/>
          </a:xfrm>
        </p:spPr>
        <p:txBody>
          <a:bodyPr rtlCol="0"/>
          <a:lstStyle/>
          <a:p>
            <a:pPr fontAlgn="auto">
              <a:spcBef>
                <a:spcPts val="0"/>
              </a:spcBef>
              <a:spcAft>
                <a:spcPts val="0"/>
              </a:spcAft>
              <a:defRPr/>
            </a:pPr>
            <a:r>
              <a:rPr lang="en-US" dirty="0" smtClean="0">
                <a:solidFill>
                  <a:schemeClr val="tx1"/>
                </a:solidFill>
                <a:latin typeface="+mn-lt"/>
                <a:ea typeface="+mn-ea"/>
                <a:cs typeface="+mn-cs"/>
              </a:rPr>
              <a:t>CALET TIM </a:t>
            </a:r>
            <a:r>
              <a:rPr lang="en-US" dirty="0" smtClean="0">
                <a:solidFill>
                  <a:schemeClr val="tx1"/>
                </a:solidFill>
              </a:rPr>
              <a:t>with  </a:t>
            </a:r>
            <a:r>
              <a:rPr lang="en-US" dirty="0" err="1" smtClean="0">
                <a:solidFill>
                  <a:schemeClr val="tx1"/>
                </a:solidFill>
              </a:rPr>
              <a:t>Vongfong</a:t>
            </a:r>
            <a:endParaRPr lang="en-US" dirty="0">
              <a:solidFill>
                <a:schemeClr val="tx1"/>
              </a:solidFill>
              <a:latin typeface="+mn-lt"/>
              <a:ea typeface="+mn-ea"/>
              <a:cs typeface="+mn-cs"/>
            </a:endParaRPr>
          </a:p>
        </p:txBody>
      </p:sp>
      <p:sp>
        <p:nvSpPr>
          <p:cNvPr id="5" name="Rectangle 4"/>
          <p:cNvSpPr/>
          <p:nvPr/>
        </p:nvSpPr>
        <p:spPr>
          <a:xfrm>
            <a:off x="8610881" y="6504745"/>
            <a:ext cx="262662" cy="276999"/>
          </a:xfrm>
          <a:prstGeom prst="rect">
            <a:avLst/>
          </a:prstGeom>
        </p:spPr>
        <p:txBody>
          <a:bodyPr wrap="none">
            <a:spAutoFit/>
          </a:bodyPr>
          <a:lstStyle/>
          <a:p>
            <a:fld id="{F0C31AA9-9047-5942-B1A6-3F8BFFA55D9A}" type="slidenum">
              <a:rPr lang="en-US" sz="1200" smtClean="0"/>
              <a:pPr/>
              <a:t>9</a:t>
            </a:fld>
            <a:endParaRPr lang="en-US" sz="1200" dirty="0"/>
          </a:p>
        </p:txBody>
      </p:sp>
      <p:sp>
        <p:nvSpPr>
          <p:cNvPr id="6" name="TextBox 5"/>
          <p:cNvSpPr txBox="1"/>
          <p:nvPr/>
        </p:nvSpPr>
        <p:spPr>
          <a:xfrm>
            <a:off x="890216" y="718547"/>
            <a:ext cx="7489682" cy="5786198"/>
          </a:xfrm>
          <a:prstGeom prst="rect">
            <a:avLst/>
          </a:prstGeom>
          <a:noFill/>
        </p:spPr>
        <p:txBody>
          <a:bodyPr wrap="square" rtlCol="0">
            <a:spAutoFit/>
          </a:bodyPr>
          <a:lstStyle/>
          <a:p>
            <a:pPr>
              <a:spcAft>
                <a:spcPts val="600"/>
              </a:spcAft>
            </a:pPr>
            <a:r>
              <a:rPr lang="en-US" dirty="0" smtClean="0"/>
              <a:t>Further Validation Studies:</a:t>
            </a:r>
            <a:endParaRPr lang="en-US" sz="1700" dirty="0" smtClean="0"/>
          </a:p>
          <a:p>
            <a:pPr lvl="1">
              <a:spcAft>
                <a:spcPts val="600"/>
              </a:spcAft>
              <a:buFont typeface="Arial"/>
              <a:buChar char="•"/>
            </a:pPr>
            <a:r>
              <a:rPr lang="en-US" sz="1700" dirty="0" smtClean="0"/>
              <a:t> Electron benchmarks </a:t>
            </a:r>
            <a:r>
              <a:rPr lang="en-US" sz="1700" dirty="0" err="1" smtClean="0"/>
              <a:t>vs</a:t>
            </a:r>
            <a:r>
              <a:rPr lang="en-US" sz="1700" dirty="0" smtClean="0"/>
              <a:t> Cosmos/Epics version and CALET mass models (data generated and Paw-based </a:t>
            </a:r>
            <a:r>
              <a:rPr lang="en-US" sz="1700" dirty="0" err="1" smtClean="0"/>
              <a:t>ntuples</a:t>
            </a:r>
            <a:r>
              <a:rPr lang="en-US" sz="1700" dirty="0" smtClean="0"/>
              <a:t> populated).</a:t>
            </a:r>
          </a:p>
          <a:p>
            <a:pPr lvl="1">
              <a:spcAft>
                <a:spcPts val="600"/>
              </a:spcAft>
              <a:buFont typeface="Arial"/>
              <a:buChar char="•"/>
            </a:pPr>
            <a:r>
              <a:rPr lang="en-US" sz="1700" dirty="0" smtClean="0"/>
              <a:t> </a:t>
            </a:r>
            <a:r>
              <a:rPr lang="en-US" sz="1700" dirty="0" smtClean="0">
                <a:solidFill>
                  <a:srgbClr val="0000FF"/>
                </a:solidFill>
              </a:rPr>
              <a:t>CALET Geometry Factor Calculations: JFK has performed this for CAD models. Presentation can be given at this TIM if time allows.</a:t>
            </a:r>
          </a:p>
          <a:p>
            <a:pPr>
              <a:spcAft>
                <a:spcPts val="600"/>
              </a:spcAft>
            </a:pPr>
            <a:r>
              <a:rPr lang="en-US" dirty="0" smtClean="0"/>
              <a:t>Moving from validation to analysis:</a:t>
            </a:r>
            <a:endParaRPr lang="en-US" sz="1700" dirty="0" smtClean="0"/>
          </a:p>
          <a:p>
            <a:pPr lvl="1">
              <a:spcAft>
                <a:spcPts val="600"/>
              </a:spcAft>
              <a:buFont typeface="Arial"/>
              <a:buChar char="•"/>
            </a:pPr>
            <a:r>
              <a:rPr lang="en-US" sz="1700" dirty="0" smtClean="0"/>
              <a:t> Alex </a:t>
            </a:r>
            <a:r>
              <a:rPr lang="en-US" sz="1700" dirty="0" err="1" smtClean="0"/>
              <a:t>Moiseev</a:t>
            </a:r>
            <a:r>
              <a:rPr lang="en-US" sz="1700" dirty="0" smtClean="0"/>
              <a:t> (GSFC) developing “science analysis variables” or “merit </a:t>
            </a:r>
            <a:r>
              <a:rPr lang="en-US" sz="1700" dirty="0" err="1" smtClean="0"/>
              <a:t>variablex</a:t>
            </a:r>
            <a:r>
              <a:rPr lang="en-US" sz="1700" dirty="0" smtClean="0"/>
              <a:t> based upon his Fermi experience (see Alex’s talk).</a:t>
            </a:r>
          </a:p>
          <a:p>
            <a:pPr lvl="1">
              <a:spcAft>
                <a:spcPts val="600"/>
              </a:spcAft>
              <a:buFont typeface="Arial"/>
              <a:buChar char="•"/>
            </a:pPr>
            <a:r>
              <a:rPr lang="en-US" sz="1700" dirty="0" smtClean="0"/>
              <a:t> Aaron Worley (Denver) is developing event reconstruction techniques based upon Multivariate Analysis developed for Fermi analysis (see Aaron’s talk).</a:t>
            </a:r>
          </a:p>
          <a:p>
            <a:pPr lvl="1">
              <a:spcAft>
                <a:spcPts val="600"/>
              </a:spcAft>
              <a:buFont typeface="Arial"/>
              <a:buChar char="•"/>
            </a:pPr>
            <a:r>
              <a:rPr lang="en-US" sz="1700" dirty="0" smtClean="0"/>
              <a:t> Amir </a:t>
            </a:r>
            <a:r>
              <a:rPr lang="en-US" sz="1700" dirty="0" err="1" smtClean="0"/>
              <a:t>Javaid</a:t>
            </a:r>
            <a:r>
              <a:rPr lang="en-US" sz="1700" dirty="0" smtClean="0"/>
              <a:t> (LSU) continues to develop Epic-based code to efficiently track and determine </a:t>
            </a:r>
            <a:r>
              <a:rPr lang="en-US" sz="1700" dirty="0" err="1" smtClean="0"/>
              <a:t>E</a:t>
            </a:r>
            <a:r>
              <a:rPr lang="en-US" sz="1700" baseline="-25000" dirty="0" err="1" smtClean="0"/>
              <a:t>dep</a:t>
            </a:r>
            <a:r>
              <a:rPr lang="en-US" sz="1700" dirty="0" smtClean="0"/>
              <a:t> from individual particles for detailed back-splash studies. Amir has recent effort focused on on-orbit calibration rate calculations  (see Amir’s talk on 16-Oct-14).</a:t>
            </a:r>
          </a:p>
          <a:p>
            <a:pPr lvl="1">
              <a:spcAft>
                <a:spcPts val="600"/>
              </a:spcAft>
              <a:buFont typeface="Arial"/>
              <a:buChar char="•"/>
            </a:pPr>
            <a:r>
              <a:rPr lang="en-US" sz="1700" dirty="0" smtClean="0"/>
              <a:t> Nick </a:t>
            </a:r>
            <a:r>
              <a:rPr lang="en-US" sz="1700" dirty="0" err="1" smtClean="0"/>
              <a:t>Cannady</a:t>
            </a:r>
            <a:r>
              <a:rPr lang="en-US" sz="1700" dirty="0" smtClean="0"/>
              <a:t> (LSU) is studying the response of CALET to gamma-rays.</a:t>
            </a:r>
          </a:p>
          <a:p>
            <a:pPr lvl="1">
              <a:spcAft>
                <a:spcPts val="600"/>
              </a:spcAft>
              <a:buFont typeface="Arial"/>
              <a:buChar char="•"/>
            </a:pPr>
            <a:r>
              <a:rPr lang="en-US" sz="1700" dirty="0" smtClean="0"/>
              <a:t> Brian Rauch (</a:t>
            </a:r>
            <a:r>
              <a:rPr lang="en-US" sz="1700" dirty="0" err="1" smtClean="0"/>
              <a:t>WashU</a:t>
            </a:r>
            <a:r>
              <a:rPr lang="en-US" sz="1700" dirty="0" smtClean="0"/>
              <a:t>) has been supporting the validation effort and is beginning high-statistics heavy nuclei runs using CALET CAD model Rev18.</a:t>
            </a:r>
          </a:p>
          <a:p>
            <a:pPr lvl="1">
              <a:spcAft>
                <a:spcPts val="600"/>
              </a:spcAft>
              <a:buFont typeface="Arial"/>
              <a:buChar char="•"/>
            </a:pPr>
            <a:r>
              <a:rPr lang="en-US" sz="1700" dirty="0" smtClean="0"/>
              <a:t> Once HPC production data transformed into </a:t>
            </a:r>
            <a:r>
              <a:rPr lang="en-US" sz="1700" dirty="0" err="1" smtClean="0"/>
              <a:t>UnifiedDataFormat</a:t>
            </a:r>
            <a:r>
              <a:rPr lang="en-US" sz="1700" dirty="0" smtClean="0"/>
              <a:t>, US group will perform an independent </a:t>
            </a:r>
            <a:r>
              <a:rPr lang="en-US" sz="1700" dirty="0" err="1" smtClean="0"/>
              <a:t>e/p</a:t>
            </a:r>
            <a:r>
              <a:rPr lang="en-US" sz="1700" dirty="0" smtClean="0"/>
              <a:t> separation analysis.</a:t>
            </a:r>
            <a:endParaRPr lang="en-US" sz="1700" baseline="-25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438</TotalTime>
  <Words>1423</Words>
  <Application>Microsoft Macintosh PowerPoint</Application>
  <PresentationFormat>On-screen Show (4:3)</PresentationFormat>
  <Paragraphs>131</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Summary of US CALET M&amp;S Group Activities</vt:lpstr>
      <vt:lpstr>Action Items</vt:lpstr>
      <vt:lpstr>US CALET M&amp;S Group </vt:lpstr>
      <vt:lpstr>CALET M&amp;S Simulation Software Status</vt:lpstr>
      <vt:lpstr>CALET CAD Model Software Status</vt:lpstr>
      <vt:lpstr>INTEL fortran compiler version dependence</vt:lpstr>
      <vt:lpstr>CALET High Statistics Runs</vt:lpstr>
      <vt:lpstr>Supporting Software Status</vt:lpstr>
      <vt:lpstr>Work in Progress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US CALET M&amp;S Group Activities</dc:title>
  <dc:creator>John Krizmanic</dc:creator>
  <cp:lastModifiedBy>John Krizmanic</cp:lastModifiedBy>
  <cp:revision>28</cp:revision>
  <dcterms:created xsi:type="dcterms:W3CDTF">2014-10-15T04:37:58Z</dcterms:created>
  <dcterms:modified xsi:type="dcterms:W3CDTF">2014-10-15T04:59:55Z</dcterms:modified>
</cp:coreProperties>
</file>