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Override PartName="/ppt/slides/slide27.xml" ContentType="application/vnd.openxmlformats-officedocument.presentationml.slide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28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95" r:id="rId3"/>
    <p:sldId id="292" r:id="rId4"/>
    <p:sldId id="294" r:id="rId5"/>
    <p:sldId id="293" r:id="rId6"/>
    <p:sldId id="273" r:id="rId7"/>
    <p:sldId id="274" r:id="rId8"/>
    <p:sldId id="257" r:id="rId9"/>
    <p:sldId id="258" r:id="rId10"/>
    <p:sldId id="259" r:id="rId11"/>
    <p:sldId id="275" r:id="rId12"/>
    <p:sldId id="260" r:id="rId13"/>
    <p:sldId id="261" r:id="rId14"/>
    <p:sldId id="262" r:id="rId15"/>
    <p:sldId id="276" r:id="rId16"/>
    <p:sldId id="263" r:id="rId17"/>
    <p:sldId id="264" r:id="rId18"/>
    <p:sldId id="265" r:id="rId19"/>
    <p:sldId id="277" r:id="rId20"/>
    <p:sldId id="268" r:id="rId21"/>
    <p:sldId id="267" r:id="rId22"/>
    <p:sldId id="266" r:id="rId23"/>
    <p:sldId id="278" r:id="rId24"/>
    <p:sldId id="269" r:id="rId25"/>
    <p:sldId id="270" r:id="rId26"/>
    <p:sldId id="271" r:id="rId27"/>
    <p:sldId id="272" r:id="rId28"/>
    <p:sldId id="289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7" d="100"/>
          <a:sy n="107" d="100"/>
        </p:scale>
        <p:origin x="-8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1AA9-9047-5942-B1A6-3F8BFFA55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1AA9-9047-5942-B1A6-3F8BFFA55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1AA9-9047-5942-B1A6-3F8BFFA55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1AA9-9047-5942-B1A6-3F8BFFA55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1AA9-9047-5942-B1A6-3F8BFFA55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1AA9-9047-5942-B1A6-3F8BFFA55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1AA9-9047-5942-B1A6-3F8BFFA55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1AA9-9047-5942-B1A6-3F8BFFA55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1AA9-9047-5942-B1A6-3F8BFFA55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1AA9-9047-5942-B1A6-3F8BFFA55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31AA9-9047-5942-B1A6-3F8BFFA55D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24CCD4-430A-2C4F-B51F-6E213988B0FE}" type="datetimeFigureOut">
              <a:rPr lang="en-US" smtClean="0"/>
              <a:pPr/>
              <a:t>10/14/14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31AA9-9047-5942-B1A6-3F8BFFA55D9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369" y="215848"/>
            <a:ext cx="8522174" cy="1143000"/>
          </a:xfrm>
        </p:spPr>
        <p:txBody>
          <a:bodyPr>
            <a:normAutofit/>
          </a:bodyPr>
          <a:lstStyle/>
          <a:p>
            <a:r>
              <a:rPr lang="en-US" sz="2700" dirty="0" smtClean="0">
                <a:solidFill>
                  <a:srgbClr val="0000FF"/>
                </a:solidFill>
              </a:rPr>
              <a:t>Comparison of proton and carbon response in CALET CAD model as a function of Cosmos &amp; Epics Version</a:t>
            </a:r>
            <a:endParaRPr lang="en-US" sz="27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14223" y="1235678"/>
            <a:ext cx="43462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John Krizmanic (for US CALET M&amp;S group)</a:t>
            </a:r>
          </a:p>
          <a:p>
            <a:pPr algn="ctr"/>
            <a:r>
              <a:rPr lang="en-US" dirty="0" smtClean="0"/>
              <a:t>CRESST/USRA/NASA/GSFC</a:t>
            </a:r>
          </a:p>
          <a:p>
            <a:pPr algn="ctr"/>
            <a:r>
              <a:rPr lang="en-US" i="1" dirty="0" smtClean="0">
                <a:solidFill>
                  <a:srgbClr val="000000"/>
                </a:solidFill>
              </a:rPr>
              <a:t>October 2014</a:t>
            </a:r>
            <a:endParaRPr lang="en-US" i="1" strike="sngStrike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1369" y="2528350"/>
            <a:ext cx="7985959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spcAft>
                <a:spcPts val="600"/>
              </a:spcAft>
            </a:pPr>
            <a:r>
              <a:rPr lang="en-US" sz="1600" dirty="0" smtClean="0"/>
              <a:t>Procedure: use normal incident mono-energetic protons (10, 100, 1000 </a:t>
            </a:r>
            <a:r>
              <a:rPr lang="en-US" sz="1600" dirty="0" err="1" smtClean="0"/>
              <a:t>GeV</a:t>
            </a:r>
            <a:r>
              <a:rPr lang="en-US" sz="1600" dirty="0" smtClean="0"/>
              <a:t>) and 12C (100 </a:t>
            </a:r>
            <a:r>
              <a:rPr lang="en-US" sz="1600" dirty="0" err="1" smtClean="0"/>
              <a:t>GeV/nuc</a:t>
            </a:r>
            <a:r>
              <a:rPr lang="en-US" sz="1600" dirty="0" smtClean="0"/>
              <a:t>) in center 4×4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of CALET.</a:t>
            </a:r>
          </a:p>
          <a:p>
            <a:pPr marL="1257300" lvl="2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Start with Cosmos7.644 &amp; Epics9.161 on Linux platform</a:t>
            </a:r>
          </a:p>
          <a:p>
            <a:pPr marL="1714500" lvl="3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Compare Pisa-distribution model to CAD model Rev15</a:t>
            </a:r>
          </a:p>
          <a:p>
            <a:pPr marL="1257300" lvl="2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End with Cosmos7.645 &amp; Epics9.165 on Mac platform</a:t>
            </a:r>
          </a:p>
          <a:p>
            <a:pPr marL="1714500" lvl="3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Compare CAD model Rev15 to CAD model Rev18</a:t>
            </a:r>
          </a:p>
          <a:p>
            <a:pPr marL="1257300" lvl="2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600" dirty="0" smtClean="0"/>
              <a:t>Comparison of </a:t>
            </a:r>
            <a:r>
              <a:rPr lang="en-US" sz="1600" dirty="0" err="1" smtClean="0"/>
              <a:t>hadronic</a:t>
            </a:r>
            <a:r>
              <a:rPr lang="en-US" sz="1600" dirty="0" smtClean="0"/>
              <a:t> shower properties in CALET using protons and carbon using Epics/Cosmos (with and without ‘fixes’ where appropriate).</a:t>
            </a:r>
          </a:p>
          <a:p>
            <a:pPr marL="1714500" lvl="3" indent="-342900">
              <a:spcAft>
                <a:spcPts val="600"/>
              </a:spcAft>
              <a:buFont typeface="+mj-lt"/>
              <a:buAutoNum type="alphaLcPeriod"/>
            </a:pPr>
            <a:r>
              <a:rPr lang="en-US" sz="1600" dirty="0" smtClean="0"/>
              <a:t>Investigate effects of </a:t>
            </a:r>
            <a:r>
              <a:rPr lang="en-US" sz="1600" dirty="0" err="1" smtClean="0"/>
              <a:t>epCal.f</a:t>
            </a:r>
            <a:r>
              <a:rPr lang="en-US" sz="1600" dirty="0" smtClean="0"/>
              <a:t> ‘bug’ in CAD Model Rev15</a:t>
            </a:r>
          </a:p>
          <a:p>
            <a:pPr marL="1714500" lvl="3" indent="-342900">
              <a:spcAft>
                <a:spcPts val="600"/>
              </a:spcAft>
              <a:buFont typeface="+mj-lt"/>
              <a:buAutoNum type="alphaLcPeriod"/>
            </a:pPr>
            <a:r>
              <a:rPr lang="en-US" sz="1600" dirty="0" smtClean="0"/>
              <a:t>Compare results to see how E</a:t>
            </a:r>
            <a:r>
              <a:rPr lang="en-US" sz="1600" baseline="-25000" dirty="0" smtClean="0"/>
              <a:t>DEP</a:t>
            </a:r>
            <a:r>
              <a:rPr lang="en-US" sz="1600" dirty="0" smtClean="0"/>
              <a:t>, longitudinal profile, Lateral Profile for </a:t>
            </a:r>
            <a:r>
              <a:rPr lang="en-US" sz="1600" dirty="0" err="1" smtClean="0"/>
              <a:t>hadronic</a:t>
            </a:r>
            <a:r>
              <a:rPr lang="en-US" sz="1600" dirty="0" smtClean="0"/>
              <a:t> showers scales in CAD models (due to separation between PWO logs).</a:t>
            </a:r>
            <a:endParaRPr lang="en-US" sz="1600" baseline="-25000" dirty="0" smtClean="0"/>
          </a:p>
          <a:p>
            <a:pPr marL="1257300" lvl="2" indent="-342900">
              <a:spcAft>
                <a:spcPts val="600"/>
              </a:spcAft>
            </a:pPr>
            <a:endParaRPr lang="en-US" sz="1600" dirty="0" smtClean="0"/>
          </a:p>
        </p:txBody>
      </p:sp>
      <p:sp>
        <p:nvSpPr>
          <p:cNvPr id="11" name="Rectangle 10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1</a:t>
            </a:fld>
            <a:endParaRPr lang="en-US" sz="1200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4918"/>
          </a:xfrm>
        </p:spPr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0000FF"/>
                </a:solidFill>
              </a:rPr>
              <a:t>1000 GeV Interaction Statistics (%)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1109" y="1263469"/>
          <a:ext cx="8861778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4906"/>
                <a:gridCol w="794131"/>
                <a:gridCol w="794131"/>
                <a:gridCol w="1113333"/>
                <a:gridCol w="1102629"/>
                <a:gridCol w="1434488"/>
                <a:gridCol w="1305639"/>
                <a:gridCol w="115252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Epics</a:t>
                      </a:r>
                      <a:r>
                        <a:rPr lang="en-US" sz="1200" baseline="0" dirty="0" smtClean="0"/>
                        <a:t> Settings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 hit fraction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Non- Interact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Interact in CHD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IMC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4 TASC </a:t>
                      </a:r>
                      <a:r>
                        <a:rPr lang="en-US" sz="1200" dirty="0" err="1" smtClean="0"/>
                        <a:t>LayersCHD</a:t>
                      </a:r>
                      <a:r>
                        <a:rPr lang="en-US" sz="1200" baseline="0" dirty="0" smtClean="0"/>
                        <a:t>               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last 8 TASC </a:t>
                      </a:r>
                      <a:r>
                        <a:rPr lang="en-US" sz="1200" dirty="0" err="1" smtClean="0"/>
                        <a:t>LayersCHD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Interacting up to 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4 TASC Layers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-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26.89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2.33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10.90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27.29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32.58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40.52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25.48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3.22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15.21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24.62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28.49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45.90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25.58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3.05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15.04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25.23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28.23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46.05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24.54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3.00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15.76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25.24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28.91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46.47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25.07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2.71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15.50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25.74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27.96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46.82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10</a:t>
            </a:fld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774515" y="5602625"/>
            <a:ext cx="4836366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Slightly less non-interacting events in CAD models.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~50% more interactions in the CHD.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~4% more interactions in IMC (W layer thicknesses identical).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~5% more interactions up to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4 TASC layers in CAD models.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~3% less interactions in TASC in CAD models.</a:t>
            </a:r>
            <a:endParaRPr lang="en-US" sz="120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Proton Energy Deposition in TASC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28854" y="1500373"/>
            <a:ext cx="6878944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Procedure: Evaluate energy deposition in TASC for interacting protons.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b="1" dirty="0" smtClean="0"/>
              <a:t> Interact up to 1</a:t>
            </a:r>
            <a:r>
              <a:rPr lang="en-US" b="1" baseline="30000" dirty="0" smtClean="0"/>
              <a:t>st</a:t>
            </a:r>
            <a:r>
              <a:rPr lang="en-US" b="1" dirty="0" smtClean="0"/>
              <a:t> 4 TASC Layers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b="1" dirty="0" smtClean="0"/>
              <a:t> Mean and </a:t>
            </a:r>
            <a:r>
              <a:rPr lang="en-US" b="1" dirty="0" err="1" smtClean="0">
                <a:latin typeface="Symbol" charset="2"/>
                <a:cs typeface="Symbol" charset="2"/>
              </a:rPr>
              <a:t>s</a:t>
            </a:r>
            <a:r>
              <a:rPr lang="en-US" b="1" dirty="0" smtClean="0"/>
              <a:t> obtained from Gaussian fit (reduced </a:t>
            </a:r>
            <a:r>
              <a:rPr lang="en-US" b="1" dirty="0" smtClean="0">
                <a:latin typeface="Symbol" charset="2"/>
                <a:cs typeface="Symbol" charset="2"/>
              </a:rPr>
              <a:t>c</a:t>
            </a:r>
            <a:r>
              <a:rPr lang="en-US" b="1" baseline="30000" dirty="0" smtClean="0"/>
              <a:t>2</a:t>
            </a:r>
            <a:r>
              <a:rPr lang="en-US" b="1" dirty="0" smtClean="0"/>
              <a:t> values presented as a measure of goodness-of-fit</a:t>
            </a:r>
            <a:r>
              <a:rPr lang="en-US" b="1" dirty="0" smtClean="0"/>
              <a:t>)</a:t>
            </a: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11</a:t>
            </a:fld>
            <a:endParaRPr lang="en-US" sz="120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000" dirty="0" smtClean="0">
                <a:solidFill>
                  <a:srgbClr val="0000FF"/>
                </a:solidFill>
              </a:rPr>
              <a:t>Energy </a:t>
            </a:r>
            <a:r>
              <a:rPr lang="it-IT" sz="3000" dirty="0" err="1" smtClean="0">
                <a:solidFill>
                  <a:srgbClr val="0000FF"/>
                </a:solidFill>
              </a:rPr>
              <a:t>deposited</a:t>
            </a:r>
            <a:r>
              <a:rPr lang="it-IT" sz="3000" dirty="0" smtClean="0">
                <a:solidFill>
                  <a:srgbClr val="0000FF"/>
                </a:solidFill>
              </a:rPr>
              <a:t> in TASC </a:t>
            </a:r>
            <a:r>
              <a:rPr lang="it-IT" sz="3000" dirty="0" err="1" smtClean="0">
                <a:solidFill>
                  <a:srgbClr val="0000FF"/>
                </a:solidFill>
              </a:rPr>
              <a:t>by</a:t>
            </a:r>
            <a:r>
              <a:rPr lang="it-IT" sz="3000" dirty="0" smtClean="0">
                <a:solidFill>
                  <a:srgbClr val="0000FF"/>
                </a:solidFill>
              </a:rPr>
              <a:t> </a:t>
            </a:r>
            <a:r>
              <a:rPr lang="it-IT" sz="3000" dirty="0" err="1" smtClean="0">
                <a:solidFill>
                  <a:srgbClr val="0000FF"/>
                </a:solidFill>
              </a:rPr>
              <a:t>interacting</a:t>
            </a:r>
            <a:r>
              <a:rPr lang="it-IT" sz="3000" dirty="0" smtClean="0">
                <a:solidFill>
                  <a:srgbClr val="0000FF"/>
                </a:solidFill>
              </a:rPr>
              <a:t> </a:t>
            </a:r>
            <a:r>
              <a:rPr lang="it-IT" sz="3000" dirty="0" err="1" smtClean="0">
                <a:solidFill>
                  <a:srgbClr val="0000FF"/>
                </a:solidFill>
              </a:rPr>
              <a:t>protons</a:t>
            </a:r>
            <a:r>
              <a:rPr lang="it-IT" sz="3000" dirty="0" smtClean="0">
                <a:solidFill>
                  <a:srgbClr val="0000FF"/>
                </a:solidFill>
              </a:rPr>
              <a:t>: 10 </a:t>
            </a:r>
            <a:r>
              <a:rPr lang="it-IT" sz="3000" dirty="0" err="1" smtClean="0">
                <a:solidFill>
                  <a:srgbClr val="0000FF"/>
                </a:solidFill>
              </a:rPr>
              <a:t>GeV</a:t>
            </a:r>
            <a:r>
              <a:rPr lang="it-IT" sz="3000" dirty="0" smtClean="0">
                <a:solidFill>
                  <a:srgbClr val="0000FF"/>
                </a:solidFill>
              </a:rPr>
              <a:t/>
            </a:r>
            <a:br>
              <a:rPr lang="it-IT" sz="3000" dirty="0" smtClean="0">
                <a:solidFill>
                  <a:srgbClr val="0000FF"/>
                </a:solidFill>
              </a:rPr>
            </a:br>
            <a:r>
              <a:rPr lang="en-US" sz="2000" dirty="0" smtClean="0"/>
              <a:t>Interact up to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4 TASC Layers   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graphicFrame>
        <p:nvGraphicFramePr>
          <p:cNvPr id="3" name="Tabella 3"/>
          <p:cNvGraphicFramePr>
            <a:graphicFrameLocks noGrp="1"/>
          </p:cNvGraphicFramePr>
          <p:nvPr/>
        </p:nvGraphicFramePr>
        <p:xfrm>
          <a:off x="622300" y="993454"/>
          <a:ext cx="8064498" cy="5120322"/>
        </p:xfrm>
        <a:graphic>
          <a:graphicData uri="http://schemas.openxmlformats.org/drawingml/2006/table">
            <a:tbl>
              <a:tblPr/>
              <a:tblGrid>
                <a:gridCol w="1344083"/>
                <a:gridCol w="1344083"/>
                <a:gridCol w="1344083"/>
                <a:gridCol w="1344083"/>
                <a:gridCol w="1344083"/>
                <a:gridCol w="1344083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 E                          = 10 GeV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&lt;E&gt; (GeV)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σ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GeV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σ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/&lt;E&gt;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&lt;E&gt;/</a:t>
                      </a: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E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χ2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4.119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1.405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34.1%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0.414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0.882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3.784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1.459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38.6%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0.378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1.061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3.635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1.469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40.4%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0.364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0.958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3.795</a:t>
                      </a:r>
                      <a:endParaRPr lang="en-US" sz="1600" b="1" dirty="0"/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1.404</a:t>
                      </a:r>
                      <a:endParaRPr lang="en-US" sz="1600" b="1" dirty="0"/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37.0%</a:t>
                      </a:r>
                      <a:endParaRPr lang="en-US" sz="1600" b="1" dirty="0"/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0.380</a:t>
                      </a:r>
                      <a:endParaRPr lang="en-US" sz="1600" b="1" dirty="0"/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1.340</a:t>
                      </a:r>
                      <a:endParaRPr lang="en-US" sz="1600" b="1" dirty="0"/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3.768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1.423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37.8%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0.377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1.378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3.748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1.446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38.6%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0.375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1.200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12</a:t>
            </a:fld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994083" y="6113776"/>
            <a:ext cx="5115774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~9% less &lt;E</a:t>
            </a:r>
            <a:r>
              <a:rPr lang="en-US" b="1" baseline="-25000" dirty="0" smtClean="0">
                <a:solidFill>
                  <a:srgbClr val="0000FF"/>
                </a:solidFill>
              </a:rPr>
              <a:t>DEP</a:t>
            </a:r>
            <a:r>
              <a:rPr lang="en-US" b="1" dirty="0" smtClean="0">
                <a:solidFill>
                  <a:srgbClr val="0000FF"/>
                </a:solidFill>
              </a:rPr>
              <a:t>&gt;, </a:t>
            </a:r>
            <a:r>
              <a:rPr lang="en-US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slightly larger, </a:t>
            </a:r>
            <a:r>
              <a:rPr lang="en-US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0000FF"/>
                </a:solidFill>
              </a:rPr>
              <a:t>/&lt;E&gt; ~12% larger  in CAD models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7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z="3000" dirty="0" smtClean="0">
                <a:solidFill>
                  <a:srgbClr val="0000FF"/>
                </a:solidFill>
              </a:rPr>
              <a:t>Energy </a:t>
            </a:r>
            <a:r>
              <a:rPr lang="it-IT" sz="3000" dirty="0" err="1" smtClean="0">
                <a:solidFill>
                  <a:srgbClr val="0000FF"/>
                </a:solidFill>
              </a:rPr>
              <a:t>deposited</a:t>
            </a:r>
            <a:r>
              <a:rPr lang="it-IT" sz="3000" dirty="0" smtClean="0">
                <a:solidFill>
                  <a:srgbClr val="0000FF"/>
                </a:solidFill>
              </a:rPr>
              <a:t> in TASC </a:t>
            </a:r>
            <a:r>
              <a:rPr lang="it-IT" sz="3000" dirty="0" err="1" smtClean="0">
                <a:solidFill>
                  <a:srgbClr val="0000FF"/>
                </a:solidFill>
              </a:rPr>
              <a:t>by</a:t>
            </a:r>
            <a:r>
              <a:rPr lang="it-IT" sz="3000" dirty="0" smtClean="0">
                <a:solidFill>
                  <a:srgbClr val="0000FF"/>
                </a:solidFill>
              </a:rPr>
              <a:t> </a:t>
            </a:r>
            <a:r>
              <a:rPr lang="it-IT" sz="3000" dirty="0" err="1" smtClean="0">
                <a:solidFill>
                  <a:srgbClr val="0000FF"/>
                </a:solidFill>
              </a:rPr>
              <a:t>interacting</a:t>
            </a:r>
            <a:r>
              <a:rPr lang="it-IT" sz="3000" dirty="0" smtClean="0">
                <a:solidFill>
                  <a:srgbClr val="0000FF"/>
                </a:solidFill>
              </a:rPr>
              <a:t> </a:t>
            </a:r>
            <a:r>
              <a:rPr lang="it-IT" sz="3000" dirty="0" err="1" smtClean="0">
                <a:solidFill>
                  <a:srgbClr val="0000FF"/>
                </a:solidFill>
              </a:rPr>
              <a:t>protons</a:t>
            </a:r>
            <a:r>
              <a:rPr lang="it-IT" sz="3000" dirty="0" smtClean="0">
                <a:solidFill>
                  <a:srgbClr val="0000FF"/>
                </a:solidFill>
              </a:rPr>
              <a:t>: 100 </a:t>
            </a:r>
            <a:r>
              <a:rPr lang="it-IT" sz="3000" dirty="0" err="1" smtClean="0">
                <a:solidFill>
                  <a:srgbClr val="0000FF"/>
                </a:solidFill>
              </a:rPr>
              <a:t>GeV</a:t>
            </a:r>
            <a:r>
              <a:rPr lang="it-IT" sz="3000" dirty="0" smtClean="0">
                <a:solidFill>
                  <a:srgbClr val="0000FF"/>
                </a:solidFill>
              </a:rPr>
              <a:t/>
            </a:r>
            <a:br>
              <a:rPr lang="it-IT" sz="3000" dirty="0" smtClean="0">
                <a:solidFill>
                  <a:srgbClr val="0000FF"/>
                </a:solidFill>
              </a:rPr>
            </a:br>
            <a:r>
              <a:rPr lang="en-US" sz="2000" dirty="0" smtClean="0"/>
              <a:t>Interact up to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4 TASC Layers   </a:t>
            </a:r>
            <a:r>
              <a:rPr lang="it-IT" sz="2000" dirty="0" smtClean="0">
                <a:solidFill>
                  <a:srgbClr val="FF0000"/>
                </a:solidFill>
              </a:rPr>
              <a:t/>
            </a:r>
            <a:br>
              <a:rPr lang="it-IT" sz="2000" dirty="0" smtClean="0">
                <a:solidFill>
                  <a:srgbClr val="FF0000"/>
                </a:solidFill>
              </a:rPr>
            </a:br>
            <a:endParaRPr lang="en-US" sz="2000" dirty="0"/>
          </a:p>
        </p:txBody>
      </p:sp>
      <p:graphicFrame>
        <p:nvGraphicFramePr>
          <p:cNvPr id="5" name="Tabella 3"/>
          <p:cNvGraphicFramePr>
            <a:graphicFrameLocks noGrp="1"/>
          </p:cNvGraphicFramePr>
          <p:nvPr/>
        </p:nvGraphicFramePr>
        <p:xfrm>
          <a:off x="622300" y="1101047"/>
          <a:ext cx="8064498" cy="5120322"/>
        </p:xfrm>
        <a:graphic>
          <a:graphicData uri="http://schemas.openxmlformats.org/drawingml/2006/table">
            <a:tbl>
              <a:tblPr/>
              <a:tblGrid>
                <a:gridCol w="1344083"/>
                <a:gridCol w="1344083"/>
                <a:gridCol w="1344083"/>
                <a:gridCol w="1344083"/>
                <a:gridCol w="1344083"/>
                <a:gridCol w="1344083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E                          =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 </a:t>
                      </a: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GeV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&lt;E&gt; (GeV)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σ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GeV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σ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/&lt;E&gt;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&lt;E&gt;/</a:t>
                      </a: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E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χ2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38.257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14.241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37.2%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0.383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1.107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36.960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14.004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37.9%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0.370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1.321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35.421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 14.175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40.0%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0.354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1.194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35.878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13.996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39.0%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0.359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1.326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36.057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14.124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39.2%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0.361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0.965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36.413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14.243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39.1%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0.364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0.881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13</a:t>
            </a:fld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1994083" y="6113776"/>
            <a:ext cx="4391732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~6% less &lt;E</a:t>
            </a:r>
            <a:r>
              <a:rPr lang="en-US" b="1" baseline="-25000" dirty="0" smtClean="0">
                <a:solidFill>
                  <a:srgbClr val="0000FF"/>
                </a:solidFill>
              </a:rPr>
              <a:t>DEP</a:t>
            </a:r>
            <a:r>
              <a:rPr lang="en-US" b="1" dirty="0" smtClean="0">
                <a:solidFill>
                  <a:srgbClr val="0000FF"/>
                </a:solidFill>
              </a:rPr>
              <a:t>&gt;, </a:t>
            </a:r>
            <a:r>
              <a:rPr lang="en-US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similar, </a:t>
            </a:r>
            <a:r>
              <a:rPr lang="en-US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0000FF"/>
                </a:solidFill>
              </a:rPr>
              <a:t>/&lt;E&gt; ~5% larger  in CAD models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67" y="274638"/>
            <a:ext cx="8475133" cy="1143000"/>
          </a:xfrm>
        </p:spPr>
        <p:txBody>
          <a:bodyPr>
            <a:normAutofit fontScale="90000"/>
          </a:bodyPr>
          <a:lstStyle/>
          <a:p>
            <a:r>
              <a:rPr lang="it-IT" sz="3000" dirty="0" smtClean="0">
                <a:solidFill>
                  <a:srgbClr val="0000FF"/>
                </a:solidFill>
              </a:rPr>
              <a:t>Energy </a:t>
            </a:r>
            <a:r>
              <a:rPr lang="it-IT" sz="3000" dirty="0" err="1" smtClean="0">
                <a:solidFill>
                  <a:srgbClr val="0000FF"/>
                </a:solidFill>
              </a:rPr>
              <a:t>deposited</a:t>
            </a:r>
            <a:r>
              <a:rPr lang="it-IT" sz="3000" dirty="0" smtClean="0">
                <a:solidFill>
                  <a:srgbClr val="0000FF"/>
                </a:solidFill>
              </a:rPr>
              <a:t> in TASC </a:t>
            </a:r>
            <a:r>
              <a:rPr lang="it-IT" sz="3000" dirty="0" err="1" smtClean="0">
                <a:solidFill>
                  <a:srgbClr val="0000FF"/>
                </a:solidFill>
              </a:rPr>
              <a:t>by</a:t>
            </a:r>
            <a:r>
              <a:rPr lang="it-IT" sz="3000" dirty="0" smtClean="0">
                <a:solidFill>
                  <a:srgbClr val="0000FF"/>
                </a:solidFill>
              </a:rPr>
              <a:t> </a:t>
            </a:r>
            <a:r>
              <a:rPr lang="it-IT" sz="3000" dirty="0" err="1" smtClean="0">
                <a:solidFill>
                  <a:srgbClr val="0000FF"/>
                </a:solidFill>
              </a:rPr>
              <a:t>interacting</a:t>
            </a:r>
            <a:r>
              <a:rPr lang="it-IT" sz="3000" dirty="0" smtClean="0">
                <a:solidFill>
                  <a:srgbClr val="0000FF"/>
                </a:solidFill>
              </a:rPr>
              <a:t> </a:t>
            </a:r>
            <a:r>
              <a:rPr lang="it-IT" sz="3000" dirty="0" err="1" smtClean="0">
                <a:solidFill>
                  <a:srgbClr val="0000FF"/>
                </a:solidFill>
              </a:rPr>
              <a:t>protons</a:t>
            </a:r>
            <a:r>
              <a:rPr lang="it-IT" sz="3000" dirty="0" smtClean="0">
                <a:solidFill>
                  <a:srgbClr val="0000FF"/>
                </a:solidFill>
              </a:rPr>
              <a:t>: 1000 </a:t>
            </a:r>
            <a:r>
              <a:rPr lang="it-IT" sz="3000" dirty="0" err="1" smtClean="0">
                <a:solidFill>
                  <a:srgbClr val="0000FF"/>
                </a:solidFill>
              </a:rPr>
              <a:t>GeV</a:t>
            </a:r>
            <a:r>
              <a:rPr lang="it-IT" sz="3000" dirty="0" smtClean="0">
                <a:solidFill>
                  <a:srgbClr val="0000FF"/>
                </a:solidFill>
              </a:rPr>
              <a:t/>
            </a:r>
            <a:br>
              <a:rPr lang="it-IT" sz="3000" dirty="0" smtClean="0">
                <a:solidFill>
                  <a:srgbClr val="0000FF"/>
                </a:solidFill>
              </a:rPr>
            </a:br>
            <a:r>
              <a:rPr lang="en-US" sz="2000" dirty="0" smtClean="0"/>
              <a:t>Interact up to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4 TASC Layers   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graphicFrame>
        <p:nvGraphicFramePr>
          <p:cNvPr id="5" name="Tabella 3"/>
          <p:cNvGraphicFramePr>
            <a:graphicFrameLocks noGrp="1"/>
          </p:cNvGraphicFramePr>
          <p:nvPr/>
        </p:nvGraphicFramePr>
        <p:xfrm>
          <a:off x="622302" y="985225"/>
          <a:ext cx="8064498" cy="5120322"/>
        </p:xfrm>
        <a:graphic>
          <a:graphicData uri="http://schemas.openxmlformats.org/drawingml/2006/table">
            <a:tbl>
              <a:tblPr/>
              <a:tblGrid>
                <a:gridCol w="1344083"/>
                <a:gridCol w="1344083"/>
                <a:gridCol w="1344083"/>
                <a:gridCol w="1344083"/>
                <a:gridCol w="1344083"/>
                <a:gridCol w="1344083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E                          =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1000 </a:t>
                      </a: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GeV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&lt;E&gt; (GeV)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σ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</a:t>
                      </a: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GeV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l-GR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σ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&lt;E&gt;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&lt;E&gt;/</a:t>
                      </a: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E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Reduced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charset="2"/>
                          <a:ea typeface="Arial" charset="0"/>
                          <a:cs typeface="Symbol" charset="2"/>
                        </a:rPr>
                        <a:t>χ</a:t>
                      </a:r>
                      <a:r>
                        <a:rPr kumimoji="0" lang="it-IT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326.91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140.12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42.9%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0.327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1.442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312.27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139.26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44.6%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0.312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1.466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310.64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142.17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45.8%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0.311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1.509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312.71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143.25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45.8%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0.313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1.272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315.32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142.42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45.2%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0.315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1.426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14</a:t>
            </a:fld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457013" y="5782381"/>
            <a:ext cx="4557905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~4% less &lt;E</a:t>
            </a:r>
            <a:r>
              <a:rPr lang="en-US" b="1" baseline="-25000" dirty="0" smtClean="0">
                <a:solidFill>
                  <a:srgbClr val="0000FF"/>
                </a:solidFill>
              </a:rPr>
              <a:t>DEP</a:t>
            </a:r>
            <a:r>
              <a:rPr lang="en-US" b="1" dirty="0" smtClean="0">
                <a:solidFill>
                  <a:srgbClr val="0000FF"/>
                </a:solidFill>
              </a:rPr>
              <a:t>&gt;, </a:t>
            </a:r>
            <a:r>
              <a:rPr lang="en-US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similar, </a:t>
            </a:r>
            <a:r>
              <a:rPr lang="en-US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0000FF"/>
                </a:solidFill>
              </a:rPr>
              <a:t>/&lt;E&gt; ~5% larger  in CAD models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Proton Longitudinal Profiles in TASC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28854" y="1590830"/>
            <a:ext cx="725522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Procedure: Evaluate longitudinal TASC profiles of interacting protons.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b="1" dirty="0" smtClean="0"/>
              <a:t> All protons, Interact </a:t>
            </a:r>
            <a:r>
              <a:rPr lang="en-US" b="1" dirty="0" smtClean="0"/>
              <a:t>up to 1</a:t>
            </a:r>
            <a:r>
              <a:rPr lang="en-US" b="1" baseline="30000" dirty="0" smtClean="0"/>
              <a:t>st</a:t>
            </a:r>
            <a:r>
              <a:rPr lang="en-US" b="1" dirty="0" smtClean="0"/>
              <a:t> 4 TASC </a:t>
            </a:r>
            <a:r>
              <a:rPr lang="en-US" b="1" dirty="0" smtClean="0"/>
              <a:t>Layers, Interact only in TASC.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b="1" dirty="0" smtClean="0"/>
              <a:t> Mean and RMS obtained from layer number </a:t>
            </a:r>
            <a:r>
              <a:rPr lang="en-US" b="1" dirty="0" smtClean="0"/>
              <a:t>distributions</a:t>
            </a: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15</a:t>
            </a:fld>
            <a:endParaRPr lang="en-US" sz="120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3556" dirty="0" err="1" smtClean="0">
                <a:solidFill>
                  <a:srgbClr val="3366FF"/>
                </a:solidFill>
              </a:rPr>
              <a:t>Longitudinal</a:t>
            </a:r>
            <a:r>
              <a:rPr lang="it-IT" sz="3556" dirty="0" smtClean="0">
                <a:solidFill>
                  <a:srgbClr val="3366FF"/>
                </a:solidFill>
              </a:rPr>
              <a:t> </a:t>
            </a:r>
            <a:r>
              <a:rPr lang="it-IT" sz="3556" dirty="0" err="1" smtClean="0">
                <a:solidFill>
                  <a:srgbClr val="3366FF"/>
                </a:solidFill>
              </a:rPr>
              <a:t>Profile</a:t>
            </a:r>
            <a:r>
              <a:rPr lang="it-IT" sz="3556" dirty="0" smtClean="0">
                <a:solidFill>
                  <a:srgbClr val="3366FF"/>
                </a:solidFill>
              </a:rPr>
              <a:t> in TASC </a:t>
            </a:r>
            <a:r>
              <a:rPr lang="it-IT" sz="3556" dirty="0" err="1" smtClean="0">
                <a:solidFill>
                  <a:srgbClr val="3366FF"/>
                </a:solidFill>
              </a:rPr>
              <a:t>by</a:t>
            </a:r>
            <a:r>
              <a:rPr lang="it-IT" sz="3556" dirty="0" smtClean="0">
                <a:solidFill>
                  <a:srgbClr val="3366FF"/>
                </a:solidFill>
              </a:rPr>
              <a:t> 10 </a:t>
            </a:r>
            <a:r>
              <a:rPr lang="it-IT" sz="3556" dirty="0" err="1" smtClean="0">
                <a:solidFill>
                  <a:srgbClr val="3366FF"/>
                </a:solidFill>
              </a:rPr>
              <a:t>GeV</a:t>
            </a:r>
            <a:r>
              <a:rPr lang="it-IT" sz="3556" dirty="0" smtClean="0">
                <a:solidFill>
                  <a:srgbClr val="3366FF"/>
                </a:solidFill>
              </a:rPr>
              <a:t> </a:t>
            </a:r>
            <a:r>
              <a:rPr lang="it-IT" sz="3556" dirty="0" err="1" smtClean="0">
                <a:solidFill>
                  <a:srgbClr val="3366FF"/>
                </a:solidFill>
              </a:rPr>
              <a:t>protons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520551" y="712214"/>
          <a:ext cx="8166249" cy="5760085"/>
        </p:xfrm>
        <a:graphic>
          <a:graphicData uri="http://schemas.openxmlformats.org/drawingml/2006/table">
            <a:tbl>
              <a:tblPr/>
              <a:tblGrid>
                <a:gridCol w="1271750"/>
                <a:gridCol w="1061464"/>
                <a:gridCol w="1166607"/>
                <a:gridCol w="1166607"/>
                <a:gridCol w="1166607"/>
                <a:gridCol w="1166607"/>
                <a:gridCol w="1166607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All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 to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 Protons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Run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Params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6.080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3.271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4.811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2.993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5.143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2.870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5.861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3.308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4.724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3.024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5.193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2.856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5.880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3.299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4.761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3.033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5.247</a:t>
                      </a:r>
                      <a:endParaRPr kumimoji="0" lang="it-IT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2.872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5.904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3.282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4.776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3.023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5.239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2.849</a:t>
                      </a:r>
                      <a:endParaRPr kumimoji="0" lang="it-IT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5.880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3.294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4.736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3.017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5.220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2.849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5.867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3.308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4.758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3.042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5.246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2.872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16</a:t>
            </a:fld>
            <a:endParaRPr lang="en-US" sz="120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3556" dirty="0" err="1" smtClean="0">
                <a:solidFill>
                  <a:srgbClr val="3366FF"/>
                </a:solidFill>
              </a:rPr>
              <a:t>Longitudinal</a:t>
            </a:r>
            <a:r>
              <a:rPr lang="it-IT" sz="3556" dirty="0" smtClean="0">
                <a:solidFill>
                  <a:srgbClr val="3366FF"/>
                </a:solidFill>
              </a:rPr>
              <a:t> </a:t>
            </a:r>
            <a:r>
              <a:rPr lang="it-IT" sz="3556" dirty="0" err="1" smtClean="0">
                <a:solidFill>
                  <a:srgbClr val="3366FF"/>
                </a:solidFill>
              </a:rPr>
              <a:t>Profile</a:t>
            </a:r>
            <a:r>
              <a:rPr lang="it-IT" sz="3556" dirty="0" smtClean="0">
                <a:solidFill>
                  <a:srgbClr val="3366FF"/>
                </a:solidFill>
              </a:rPr>
              <a:t> in TASC </a:t>
            </a:r>
            <a:r>
              <a:rPr lang="it-IT" sz="3556" dirty="0" err="1" smtClean="0">
                <a:solidFill>
                  <a:srgbClr val="3366FF"/>
                </a:solidFill>
              </a:rPr>
              <a:t>by</a:t>
            </a:r>
            <a:r>
              <a:rPr lang="it-IT" sz="3556" dirty="0" smtClean="0">
                <a:solidFill>
                  <a:srgbClr val="3366FF"/>
                </a:solidFill>
              </a:rPr>
              <a:t> 100 </a:t>
            </a:r>
            <a:r>
              <a:rPr lang="it-IT" sz="3556" dirty="0" err="1" smtClean="0">
                <a:solidFill>
                  <a:srgbClr val="3366FF"/>
                </a:solidFill>
              </a:rPr>
              <a:t>GeV</a:t>
            </a:r>
            <a:r>
              <a:rPr lang="it-IT" sz="3556" dirty="0" smtClean="0">
                <a:solidFill>
                  <a:srgbClr val="3366FF"/>
                </a:solidFill>
              </a:rPr>
              <a:t> </a:t>
            </a:r>
            <a:r>
              <a:rPr lang="it-IT" sz="3556" dirty="0" err="1" smtClean="0">
                <a:solidFill>
                  <a:srgbClr val="3366FF"/>
                </a:solidFill>
              </a:rPr>
              <a:t>protons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457200" y="783432"/>
          <a:ext cx="8189986" cy="5760085"/>
        </p:xfrm>
        <a:graphic>
          <a:graphicData uri="http://schemas.openxmlformats.org/drawingml/2006/table">
            <a:tbl>
              <a:tblPr/>
              <a:tblGrid>
                <a:gridCol w="1270042"/>
                <a:gridCol w="1069954"/>
                <a:gridCol w="1169998"/>
                <a:gridCol w="1169998"/>
                <a:gridCol w="1169998"/>
                <a:gridCol w="1169998"/>
                <a:gridCol w="1169998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All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 to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 Protons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Run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Params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Cosmos7.641/Epics9.161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6.636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3.137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5.677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2.953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6.210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2.706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6.410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3.199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5.571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3.027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6.317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2.720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6.468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3.173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5.633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3.017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6.402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2.694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6.408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3.197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5.603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3.031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6.330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2.724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6.456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3.192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5.616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3.028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6.372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2.716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6.381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3.187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5.586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3.022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6.318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2.706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17</a:t>
            </a:fld>
            <a:endParaRPr lang="en-US" sz="120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3444" dirty="0" err="1" smtClean="0">
                <a:solidFill>
                  <a:srgbClr val="3366FF"/>
                </a:solidFill>
              </a:rPr>
              <a:t>Longitudinal</a:t>
            </a:r>
            <a:r>
              <a:rPr lang="it-IT" sz="3444" dirty="0" smtClean="0">
                <a:solidFill>
                  <a:srgbClr val="3366FF"/>
                </a:solidFill>
              </a:rPr>
              <a:t> </a:t>
            </a:r>
            <a:r>
              <a:rPr lang="it-IT" sz="3444" dirty="0" err="1" smtClean="0">
                <a:solidFill>
                  <a:srgbClr val="3366FF"/>
                </a:solidFill>
              </a:rPr>
              <a:t>Profile</a:t>
            </a:r>
            <a:r>
              <a:rPr lang="it-IT" sz="3444" dirty="0" smtClean="0">
                <a:solidFill>
                  <a:srgbClr val="3366FF"/>
                </a:solidFill>
              </a:rPr>
              <a:t> in TASC </a:t>
            </a:r>
            <a:r>
              <a:rPr lang="it-IT" sz="3444" dirty="0" err="1" smtClean="0">
                <a:solidFill>
                  <a:srgbClr val="3366FF"/>
                </a:solidFill>
              </a:rPr>
              <a:t>by</a:t>
            </a:r>
            <a:r>
              <a:rPr lang="it-IT" sz="3444" dirty="0" smtClean="0">
                <a:solidFill>
                  <a:srgbClr val="3366FF"/>
                </a:solidFill>
              </a:rPr>
              <a:t> 1000 </a:t>
            </a:r>
            <a:r>
              <a:rPr lang="it-IT" sz="3444" dirty="0" err="1" smtClean="0">
                <a:solidFill>
                  <a:srgbClr val="3366FF"/>
                </a:solidFill>
              </a:rPr>
              <a:t>GeV</a:t>
            </a:r>
            <a:r>
              <a:rPr lang="it-IT" sz="3444" dirty="0" smtClean="0">
                <a:solidFill>
                  <a:srgbClr val="3366FF"/>
                </a:solidFill>
              </a:rPr>
              <a:t> </a:t>
            </a:r>
            <a:r>
              <a:rPr lang="it-IT" sz="3444" dirty="0" err="1" smtClean="0">
                <a:solidFill>
                  <a:srgbClr val="3366FF"/>
                </a:solidFill>
              </a:rPr>
              <a:t>protons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457200" y="688475"/>
          <a:ext cx="8237467" cy="5760085"/>
        </p:xfrm>
        <a:graphic>
          <a:graphicData uri="http://schemas.openxmlformats.org/drawingml/2006/table">
            <a:tbl>
              <a:tblPr/>
              <a:tblGrid>
                <a:gridCol w="1365001"/>
                <a:gridCol w="988561"/>
                <a:gridCol w="1176781"/>
                <a:gridCol w="1176781"/>
                <a:gridCol w="1176781"/>
                <a:gridCol w="1176781"/>
                <a:gridCol w="1176781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All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 to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 Protons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Run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Params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7.096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2.955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6.367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2.828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6.981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2.507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6.865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3.045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6.207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2.926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7.060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2.544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6.873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3.024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6.248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2.902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7.112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2.512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6.837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3.038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6.193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2.918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7.069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2.518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6.847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3.030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6.235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2.915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7.072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2.535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18</a:t>
            </a:fld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637992" y="5858414"/>
            <a:ext cx="738730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000FF"/>
                </a:solidFill>
              </a:rPr>
              <a:t>All Protons &amp;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Protons up to 1</a:t>
            </a:r>
            <a:r>
              <a:rPr lang="en-US" sz="1400" b="1" baseline="30000" dirty="0" smtClean="0">
                <a:solidFill>
                  <a:srgbClr val="0000FF"/>
                </a:solidFill>
              </a:rPr>
              <a:t>st</a:t>
            </a:r>
            <a:r>
              <a:rPr lang="en-US" sz="1400" b="1" dirty="0" smtClean="0">
                <a:solidFill>
                  <a:srgbClr val="0000FF"/>
                </a:solidFill>
              </a:rPr>
              <a:t> 4 TASC Layers: S</a:t>
            </a:r>
            <a:r>
              <a:rPr lang="en-US" sz="1400" b="1" baseline="-25000" dirty="0" smtClean="0">
                <a:solidFill>
                  <a:srgbClr val="0000FF"/>
                </a:solidFill>
              </a:rPr>
              <a:t>MAX</a:t>
            </a:r>
            <a:r>
              <a:rPr lang="en-US" sz="1400" b="1" dirty="0" smtClean="0">
                <a:solidFill>
                  <a:srgbClr val="0000FF"/>
                </a:solidFill>
              </a:rPr>
              <a:t>  in TASC ~3% shallower in CAD models.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Protons within 1</a:t>
            </a:r>
            <a:r>
              <a:rPr lang="en-US" sz="1400" b="1" baseline="30000" dirty="0" smtClean="0">
                <a:solidFill>
                  <a:srgbClr val="0000FF"/>
                </a:solidFill>
              </a:rPr>
              <a:t>st</a:t>
            </a:r>
            <a:r>
              <a:rPr lang="en-US" sz="1400" b="1" dirty="0" smtClean="0">
                <a:solidFill>
                  <a:srgbClr val="0000FF"/>
                </a:solidFill>
              </a:rPr>
              <a:t> 4 TASC layers:  S</a:t>
            </a:r>
            <a:r>
              <a:rPr lang="en-US" sz="1400" b="1" baseline="-25000" dirty="0" smtClean="0">
                <a:solidFill>
                  <a:srgbClr val="0000FF"/>
                </a:solidFill>
              </a:rPr>
              <a:t>MAX</a:t>
            </a:r>
            <a:r>
              <a:rPr lang="en-US" sz="1400" b="1" dirty="0" smtClean="0">
                <a:solidFill>
                  <a:srgbClr val="0000FF"/>
                </a:solidFill>
              </a:rPr>
              <a:t>  in TASC ~1% deeper in CAD models.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305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Proton Lateral Profiles in TASC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28854" y="987693"/>
            <a:ext cx="6878944" cy="297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Procedure: Evaluate lateral TASC profiles of interacting protons.</a:t>
            </a:r>
            <a:endParaRPr lang="en-US" b="1" dirty="0" smtClean="0"/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b="1" dirty="0" smtClean="0"/>
              <a:t>All protons, Interact up to 1</a:t>
            </a:r>
            <a:r>
              <a:rPr lang="en-US" b="1" baseline="30000" dirty="0" smtClean="0"/>
              <a:t>st</a:t>
            </a:r>
            <a:r>
              <a:rPr lang="en-US" b="1" dirty="0" smtClean="0"/>
              <a:t> 4 TASC Layers, Interact only in TASC.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b="1" dirty="0" smtClean="0"/>
              <a:t> Lateral profile determined in layer with maximum energy deposit: defined as shower maximum.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b="1" dirty="0" smtClean="0"/>
              <a:t> Lateral distributions calculated and centered on channel with maximum energy deposit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ea typeface="Wingdings"/>
                <a:cs typeface="Wingdings"/>
              </a:rPr>
              <a:t> mean ≈ 0 for lateral distributions</a:t>
            </a:r>
          </a:p>
          <a:p>
            <a:pPr lvl="2">
              <a:spcAft>
                <a:spcPts val="600"/>
              </a:spcAft>
              <a:buFont typeface="Arial"/>
              <a:buChar char="•"/>
            </a:pPr>
            <a:r>
              <a:rPr lang="en-US" b="1" dirty="0" smtClean="0">
                <a:ea typeface="Wingdings"/>
                <a:cs typeface="Wingdings"/>
              </a:rPr>
              <a:t> </a:t>
            </a:r>
            <a:r>
              <a:rPr lang="en-US" dirty="0" smtClean="0">
                <a:ea typeface="Wingdings"/>
                <a:cs typeface="Wingdings"/>
              </a:rPr>
              <a:t>Note: used 17 bins each with 2 cm size (Pisa Model), 2.042 cm (CAD models)</a:t>
            </a:r>
            <a:endParaRPr lang="en-US" dirty="0" smtClean="0"/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b="1" dirty="0" smtClean="0"/>
              <a:t> Mean and RMS obtained from spatial </a:t>
            </a:r>
            <a:r>
              <a:rPr lang="en-US" b="1" dirty="0" smtClean="0"/>
              <a:t>distributions</a:t>
            </a: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19</a:t>
            </a:fld>
            <a:endParaRPr lang="en-US" sz="120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CALET Mass Models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3" name="Picture 2" descr="\\192.168.2.201\raid1\tmpPrints\tm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65718" y="1785605"/>
            <a:ext cx="4130566" cy="3657600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ALETcadModelwWsphe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6581" y="1785605"/>
            <a:ext cx="3689405" cy="3657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3675" y="5567541"/>
            <a:ext cx="29436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Pisa-distribution CALET Model</a:t>
            </a:r>
            <a:endParaRPr lang="en-US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17570" y="5567541"/>
            <a:ext cx="3308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CALET CAD Model in 78 cm sphere</a:t>
            </a:r>
            <a:endParaRPr lang="en-US" sz="1400" b="1" dirty="0"/>
          </a:p>
        </p:txBody>
      </p:sp>
      <p:sp>
        <p:nvSpPr>
          <p:cNvPr id="7" name="Rectangle 6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2</a:t>
            </a:fld>
            <a:endParaRPr lang="en-US" sz="1200" dirty="0"/>
          </a:p>
        </p:txBody>
      </p:sp>
      <p:sp>
        <p:nvSpPr>
          <p:cNvPr id="8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it-IT" sz="2900" dirty="0" err="1" smtClean="0">
                <a:solidFill>
                  <a:srgbClr val="3366FF"/>
                </a:solidFill>
              </a:rPr>
              <a:t>Lateral</a:t>
            </a:r>
            <a:r>
              <a:rPr lang="it-IT" sz="2900" dirty="0" smtClean="0">
                <a:solidFill>
                  <a:srgbClr val="3366FF"/>
                </a:solidFill>
              </a:rPr>
              <a:t> </a:t>
            </a:r>
            <a:r>
              <a:rPr lang="it-IT" sz="2900" dirty="0" err="1" smtClean="0">
                <a:solidFill>
                  <a:srgbClr val="3366FF"/>
                </a:solidFill>
              </a:rPr>
              <a:t>Profile</a:t>
            </a:r>
            <a:r>
              <a:rPr lang="it-IT" sz="2900" dirty="0" smtClean="0">
                <a:solidFill>
                  <a:srgbClr val="3366FF"/>
                </a:solidFill>
              </a:rPr>
              <a:t> @ </a:t>
            </a:r>
            <a:r>
              <a:rPr lang="it-IT" sz="2900" dirty="0" err="1" smtClean="0">
                <a:solidFill>
                  <a:srgbClr val="3366FF"/>
                </a:solidFill>
              </a:rPr>
              <a:t>Smax</a:t>
            </a:r>
            <a:r>
              <a:rPr lang="it-IT" sz="2900" dirty="0" smtClean="0">
                <a:solidFill>
                  <a:srgbClr val="3366FF"/>
                </a:solidFill>
              </a:rPr>
              <a:t> in TASC </a:t>
            </a:r>
            <a:r>
              <a:rPr lang="it-IT" sz="2900" dirty="0" err="1" smtClean="0">
                <a:solidFill>
                  <a:srgbClr val="3366FF"/>
                </a:solidFill>
              </a:rPr>
              <a:t>by</a:t>
            </a:r>
            <a:r>
              <a:rPr lang="it-IT" sz="2900" dirty="0" smtClean="0">
                <a:solidFill>
                  <a:srgbClr val="3366FF"/>
                </a:solidFill>
              </a:rPr>
              <a:t> 10 </a:t>
            </a:r>
            <a:r>
              <a:rPr lang="it-IT" sz="2900" dirty="0" err="1" smtClean="0">
                <a:solidFill>
                  <a:srgbClr val="3366FF"/>
                </a:solidFill>
              </a:rPr>
              <a:t>GeV</a:t>
            </a:r>
            <a:r>
              <a:rPr lang="it-IT" sz="2900" dirty="0" smtClean="0">
                <a:solidFill>
                  <a:srgbClr val="3366FF"/>
                </a:solidFill>
              </a:rPr>
              <a:t> </a:t>
            </a:r>
            <a:r>
              <a:rPr lang="it-IT" sz="2900" dirty="0" err="1" smtClean="0">
                <a:solidFill>
                  <a:srgbClr val="3366FF"/>
                </a:solidFill>
              </a:rPr>
              <a:t>protons</a:t>
            </a:r>
            <a:r>
              <a:rPr lang="it-IT" sz="2900" dirty="0" smtClean="0">
                <a:solidFill>
                  <a:srgbClr val="FF0000"/>
                </a:solidFill>
              </a:rPr>
              <a:t/>
            </a:r>
            <a:br>
              <a:rPr lang="it-IT" sz="2900" dirty="0" smtClean="0">
                <a:solidFill>
                  <a:srgbClr val="FF0000"/>
                </a:solidFill>
              </a:rPr>
            </a:br>
            <a:endParaRPr lang="en-US" sz="29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457200" y="931249"/>
          <a:ext cx="8185216" cy="4734034"/>
        </p:xfrm>
        <a:graphic>
          <a:graphicData uri="http://schemas.openxmlformats.org/drawingml/2006/table">
            <a:tbl>
              <a:tblPr/>
              <a:tblGrid>
                <a:gridCol w="2046304"/>
                <a:gridCol w="1835523"/>
                <a:gridCol w="2140117"/>
                <a:gridCol w="2163272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All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 to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 Protons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Run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Params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2.533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2.804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2.322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5890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2.917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3.233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2.552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3.001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3.276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2.601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2.886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3.186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2.540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2.893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3.211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2.594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2.947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3.271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2.554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20</a:t>
            </a:fld>
            <a:endParaRPr lang="en-US" sz="120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3222" dirty="0" err="1" smtClean="0">
                <a:solidFill>
                  <a:srgbClr val="3366FF"/>
                </a:solidFill>
              </a:rPr>
              <a:t>Lateral</a:t>
            </a:r>
            <a:r>
              <a:rPr lang="it-IT" sz="3222" dirty="0" smtClean="0">
                <a:solidFill>
                  <a:srgbClr val="3366FF"/>
                </a:solidFill>
              </a:rPr>
              <a:t> </a:t>
            </a:r>
            <a:r>
              <a:rPr lang="it-IT" sz="3222" dirty="0" err="1" smtClean="0">
                <a:solidFill>
                  <a:srgbClr val="3366FF"/>
                </a:solidFill>
              </a:rPr>
              <a:t>Profile</a:t>
            </a:r>
            <a:r>
              <a:rPr lang="it-IT" sz="3222" dirty="0" smtClean="0">
                <a:solidFill>
                  <a:srgbClr val="3366FF"/>
                </a:solidFill>
              </a:rPr>
              <a:t> @ </a:t>
            </a:r>
            <a:r>
              <a:rPr lang="it-IT" sz="3222" dirty="0" err="1" smtClean="0">
                <a:solidFill>
                  <a:srgbClr val="3366FF"/>
                </a:solidFill>
              </a:rPr>
              <a:t>Smax</a:t>
            </a:r>
            <a:r>
              <a:rPr lang="it-IT" sz="3222" dirty="0" smtClean="0">
                <a:solidFill>
                  <a:srgbClr val="3366FF"/>
                </a:solidFill>
              </a:rPr>
              <a:t> in TASC </a:t>
            </a:r>
            <a:r>
              <a:rPr lang="it-IT" sz="3222" dirty="0" err="1" smtClean="0">
                <a:solidFill>
                  <a:srgbClr val="3366FF"/>
                </a:solidFill>
              </a:rPr>
              <a:t>by</a:t>
            </a:r>
            <a:r>
              <a:rPr lang="it-IT" sz="3222" dirty="0" smtClean="0">
                <a:solidFill>
                  <a:srgbClr val="3366FF"/>
                </a:solidFill>
              </a:rPr>
              <a:t> 100 </a:t>
            </a:r>
            <a:r>
              <a:rPr lang="it-IT" sz="3222" dirty="0" err="1" smtClean="0">
                <a:solidFill>
                  <a:srgbClr val="3366FF"/>
                </a:solidFill>
              </a:rPr>
              <a:t>GeV</a:t>
            </a:r>
            <a:r>
              <a:rPr lang="it-IT" sz="3222" dirty="0" smtClean="0">
                <a:solidFill>
                  <a:srgbClr val="3366FF"/>
                </a:solidFill>
              </a:rPr>
              <a:t> </a:t>
            </a:r>
            <a:r>
              <a:rPr lang="it-IT" sz="3222" dirty="0" err="1" smtClean="0">
                <a:solidFill>
                  <a:srgbClr val="3366FF"/>
                </a:solidFill>
              </a:rPr>
              <a:t>protons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457200" y="919490"/>
          <a:ext cx="8310504" cy="4632325"/>
        </p:xfrm>
        <a:graphic>
          <a:graphicData uri="http://schemas.openxmlformats.org/drawingml/2006/table">
            <a:tbl>
              <a:tblPr/>
              <a:tblGrid>
                <a:gridCol w="2077626"/>
                <a:gridCol w="1780683"/>
                <a:gridCol w="2292982"/>
                <a:gridCol w="2159213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All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 to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 Protons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Run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Params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1.793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1.891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1.749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2.049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2.154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1.926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2.131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2.244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2.024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2.051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2.156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1.948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2.069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2.187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1.975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2.080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2.189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1.963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21</a:t>
            </a:fld>
            <a:endParaRPr lang="en-US" sz="120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81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3222" dirty="0" err="1" smtClean="0">
                <a:solidFill>
                  <a:srgbClr val="3366FF"/>
                </a:solidFill>
              </a:rPr>
              <a:t>Lateral</a:t>
            </a:r>
            <a:r>
              <a:rPr lang="it-IT" sz="3222" dirty="0" smtClean="0">
                <a:solidFill>
                  <a:srgbClr val="3366FF"/>
                </a:solidFill>
              </a:rPr>
              <a:t> </a:t>
            </a:r>
            <a:r>
              <a:rPr lang="it-IT" sz="3222" dirty="0" err="1" smtClean="0">
                <a:solidFill>
                  <a:srgbClr val="3366FF"/>
                </a:solidFill>
              </a:rPr>
              <a:t>Profile</a:t>
            </a:r>
            <a:r>
              <a:rPr lang="it-IT" sz="3222" dirty="0" smtClean="0">
                <a:solidFill>
                  <a:srgbClr val="3366FF"/>
                </a:solidFill>
              </a:rPr>
              <a:t> @ </a:t>
            </a:r>
            <a:r>
              <a:rPr lang="it-IT" sz="3222" dirty="0" err="1" smtClean="0">
                <a:solidFill>
                  <a:srgbClr val="3366FF"/>
                </a:solidFill>
              </a:rPr>
              <a:t>Smax</a:t>
            </a:r>
            <a:r>
              <a:rPr lang="it-IT" sz="3222" dirty="0" smtClean="0">
                <a:solidFill>
                  <a:srgbClr val="3366FF"/>
                </a:solidFill>
              </a:rPr>
              <a:t> in TASC </a:t>
            </a:r>
            <a:r>
              <a:rPr lang="it-IT" sz="3222" dirty="0" err="1" smtClean="0">
                <a:solidFill>
                  <a:srgbClr val="3366FF"/>
                </a:solidFill>
              </a:rPr>
              <a:t>by</a:t>
            </a:r>
            <a:r>
              <a:rPr lang="it-IT" sz="3222" dirty="0" smtClean="0">
                <a:solidFill>
                  <a:srgbClr val="3366FF"/>
                </a:solidFill>
              </a:rPr>
              <a:t> 1000 </a:t>
            </a:r>
            <a:r>
              <a:rPr lang="it-IT" sz="3222" dirty="0" err="1" smtClean="0">
                <a:solidFill>
                  <a:srgbClr val="3366FF"/>
                </a:solidFill>
              </a:rPr>
              <a:t>GeV</a:t>
            </a:r>
            <a:r>
              <a:rPr lang="it-IT" sz="3222" dirty="0" smtClean="0">
                <a:solidFill>
                  <a:srgbClr val="3366FF"/>
                </a:solidFill>
              </a:rPr>
              <a:t> </a:t>
            </a:r>
            <a:r>
              <a:rPr lang="it-IT" sz="3222" dirty="0" err="1" smtClean="0">
                <a:solidFill>
                  <a:srgbClr val="3366FF"/>
                </a:solidFill>
              </a:rPr>
              <a:t>protons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457200" y="623187"/>
          <a:ext cx="8185216" cy="4632325"/>
        </p:xfrm>
        <a:graphic>
          <a:graphicData uri="http://schemas.openxmlformats.org/drawingml/2006/table">
            <a:tbl>
              <a:tblPr/>
              <a:tblGrid>
                <a:gridCol w="2046304"/>
                <a:gridCol w="1929594"/>
                <a:gridCol w="2163014"/>
                <a:gridCol w="2046304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All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Protons</a:t>
                      </a: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 to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 Protons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Run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Params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1.396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1.446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1.415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1.531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1.588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1.541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1.607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1.660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1.614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1.520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1.572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1.521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1.527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1.578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1.533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22</a:t>
            </a:fld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658779" y="5624844"/>
            <a:ext cx="4320514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Lateral Width ~10% larger in CAD models.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100 </a:t>
            </a:r>
            <a:r>
              <a:rPr lang="en-US" dirty="0" err="1" smtClean="0">
                <a:solidFill>
                  <a:srgbClr val="3366FF"/>
                </a:solidFill>
              </a:rPr>
              <a:t>GeV/nuc</a:t>
            </a:r>
            <a:r>
              <a:rPr lang="en-US" dirty="0" smtClean="0">
                <a:solidFill>
                  <a:srgbClr val="3366FF"/>
                </a:solidFill>
              </a:rPr>
              <a:t> Carbon Results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22824" y="1417638"/>
            <a:ext cx="6161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Procedure: Analysis similar to proton analysis</a:t>
            </a:r>
            <a:r>
              <a:rPr lang="en-US" b="1" dirty="0" smtClean="0"/>
              <a:t>.</a:t>
            </a: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23</a:t>
            </a:fld>
            <a:endParaRPr lang="en-US" sz="120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4918"/>
          </a:xfrm>
        </p:spPr>
        <p:txBody>
          <a:bodyPr>
            <a:normAutofit/>
          </a:bodyPr>
          <a:lstStyle/>
          <a:p>
            <a:r>
              <a:rPr lang="en-US" sz="3600" baseline="30000" dirty="0" smtClean="0">
                <a:solidFill>
                  <a:srgbClr val="0000FF"/>
                </a:solidFill>
              </a:rPr>
              <a:t>12</a:t>
            </a:r>
            <a:r>
              <a:rPr lang="en-US" sz="3600" dirty="0" smtClean="0">
                <a:solidFill>
                  <a:srgbClr val="0000FF"/>
                </a:solidFill>
              </a:rPr>
              <a:t>C 100 </a:t>
            </a:r>
            <a:r>
              <a:rPr lang="en-US" sz="3600" dirty="0" err="1" smtClean="0">
                <a:solidFill>
                  <a:srgbClr val="0000FF"/>
                </a:solidFill>
              </a:rPr>
              <a:t>GeV/nuc</a:t>
            </a:r>
            <a:r>
              <a:rPr lang="en-US" sz="3600" dirty="0" smtClean="0">
                <a:solidFill>
                  <a:srgbClr val="0000FF"/>
                </a:solidFill>
              </a:rPr>
              <a:t> Interaction Statistics (%)</a:t>
            </a:r>
            <a:endParaRPr lang="en-US" sz="3600" dirty="0">
              <a:solidFill>
                <a:srgbClr val="0000FF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35179" y="946058"/>
          <a:ext cx="872067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4985"/>
                <a:gridCol w="721727"/>
                <a:gridCol w="721727"/>
                <a:gridCol w="1175642"/>
                <a:gridCol w="1154071"/>
                <a:gridCol w="1315857"/>
                <a:gridCol w="1333955"/>
                <a:gridCol w="11427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Epics</a:t>
                      </a:r>
                      <a:r>
                        <a:rPr lang="en-US" sz="1200" baseline="0" dirty="0" smtClean="0"/>
                        <a:t> Settings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 hit fraction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Non- Interact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Interact in CHD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IMC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4 TASC </a:t>
                      </a:r>
                      <a:r>
                        <a:rPr lang="en-US" sz="1200" dirty="0" err="1" smtClean="0"/>
                        <a:t>LayersCHD</a:t>
                      </a:r>
                      <a:r>
                        <a:rPr lang="en-US" sz="1200" baseline="0" dirty="0" smtClean="0"/>
                        <a:t>               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last 8 TASC </a:t>
                      </a:r>
                      <a:r>
                        <a:rPr lang="en-US" sz="1200" dirty="0" err="1" smtClean="0"/>
                        <a:t>LayersCHD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Interacting up to 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4 TASC Layers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-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5.99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9.51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20.46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38.76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25.28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68.73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5.80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10.79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27.21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30.36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20.13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73.93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5.36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10.62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27.16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30.93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19.84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74.56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5.70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10.05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27.56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30.65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19.82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74.28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5.20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10.77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26.77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31.55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19.71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74.88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24</a:t>
            </a:fld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399252" y="5652092"/>
            <a:ext cx="555901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Slightly less non-interacting events in CAD models </a:t>
            </a:r>
            <a:r>
              <a:rPr lang="en-US" sz="900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1200" dirty="0" smtClean="0"/>
              <a:t> slightly more matter in beam.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~7% more interactions up to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4 TASC layers in CAD models.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~6-8% less interactions in TASC in CAD models.</a:t>
            </a:r>
            <a:endParaRPr lang="en-US" sz="120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67" y="274638"/>
            <a:ext cx="8475133" cy="1143000"/>
          </a:xfrm>
        </p:spPr>
        <p:txBody>
          <a:bodyPr>
            <a:normAutofit fontScale="90000"/>
          </a:bodyPr>
          <a:lstStyle/>
          <a:p>
            <a:r>
              <a:rPr lang="it-IT" sz="3000" dirty="0" smtClean="0">
                <a:solidFill>
                  <a:srgbClr val="0000FF"/>
                </a:solidFill>
              </a:rPr>
              <a:t>Energy </a:t>
            </a:r>
            <a:r>
              <a:rPr lang="it-IT" sz="3000" dirty="0" err="1" smtClean="0">
                <a:solidFill>
                  <a:srgbClr val="0000FF"/>
                </a:solidFill>
              </a:rPr>
              <a:t>deposited</a:t>
            </a:r>
            <a:r>
              <a:rPr lang="it-IT" sz="3000" dirty="0" smtClean="0">
                <a:solidFill>
                  <a:srgbClr val="0000FF"/>
                </a:solidFill>
              </a:rPr>
              <a:t> in TASC </a:t>
            </a:r>
            <a:r>
              <a:rPr lang="it-IT" sz="3000" dirty="0" err="1" smtClean="0">
                <a:solidFill>
                  <a:srgbClr val="0000FF"/>
                </a:solidFill>
              </a:rPr>
              <a:t>by</a:t>
            </a:r>
            <a:r>
              <a:rPr lang="it-IT" sz="3000" dirty="0" smtClean="0">
                <a:solidFill>
                  <a:srgbClr val="0000FF"/>
                </a:solidFill>
              </a:rPr>
              <a:t> </a:t>
            </a:r>
            <a:r>
              <a:rPr lang="it-IT" sz="3000" dirty="0" err="1" smtClean="0">
                <a:solidFill>
                  <a:srgbClr val="0000FF"/>
                </a:solidFill>
              </a:rPr>
              <a:t>interacting</a:t>
            </a:r>
            <a:r>
              <a:rPr lang="it-IT" sz="3000" dirty="0" smtClean="0">
                <a:solidFill>
                  <a:srgbClr val="0000FF"/>
                </a:solidFill>
              </a:rPr>
              <a:t> </a:t>
            </a:r>
            <a:r>
              <a:rPr lang="it-IT" sz="3000" baseline="30000" dirty="0" smtClean="0">
                <a:solidFill>
                  <a:srgbClr val="0000FF"/>
                </a:solidFill>
              </a:rPr>
              <a:t>12</a:t>
            </a:r>
            <a:r>
              <a:rPr lang="it-IT" sz="3000" dirty="0" smtClean="0">
                <a:solidFill>
                  <a:srgbClr val="0000FF"/>
                </a:solidFill>
              </a:rPr>
              <a:t>C: 100 </a:t>
            </a:r>
            <a:r>
              <a:rPr lang="it-IT" sz="3000" dirty="0" err="1" smtClean="0">
                <a:solidFill>
                  <a:srgbClr val="0000FF"/>
                </a:solidFill>
              </a:rPr>
              <a:t>GeV</a:t>
            </a:r>
            <a:r>
              <a:rPr lang="it-IT" sz="3000" dirty="0" smtClean="0">
                <a:solidFill>
                  <a:srgbClr val="0000FF"/>
                </a:solidFill>
              </a:rPr>
              <a:t>/</a:t>
            </a:r>
            <a:r>
              <a:rPr lang="it-IT" sz="3000" dirty="0" err="1" smtClean="0">
                <a:solidFill>
                  <a:srgbClr val="0000FF"/>
                </a:solidFill>
              </a:rPr>
              <a:t>nuc</a:t>
            </a:r>
            <a:r>
              <a:rPr lang="it-IT" sz="3000" dirty="0" smtClean="0">
                <a:solidFill>
                  <a:srgbClr val="0000FF"/>
                </a:solidFill>
              </a:rPr>
              <a:t/>
            </a:r>
            <a:br>
              <a:rPr lang="it-IT" sz="3000" dirty="0" smtClean="0">
                <a:solidFill>
                  <a:srgbClr val="0000FF"/>
                </a:solidFill>
              </a:rPr>
            </a:br>
            <a:r>
              <a:rPr lang="en-US" sz="2000" dirty="0" smtClean="0"/>
              <a:t>Interact up to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4 TASC Layers   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graphicFrame>
        <p:nvGraphicFramePr>
          <p:cNvPr id="5" name="Tabella 3"/>
          <p:cNvGraphicFramePr>
            <a:graphicFrameLocks noGrp="1"/>
          </p:cNvGraphicFramePr>
          <p:nvPr/>
        </p:nvGraphicFramePr>
        <p:xfrm>
          <a:off x="622300" y="940660"/>
          <a:ext cx="8064498" cy="5120322"/>
        </p:xfrm>
        <a:graphic>
          <a:graphicData uri="http://schemas.openxmlformats.org/drawingml/2006/table">
            <a:tbl>
              <a:tblPr/>
              <a:tblGrid>
                <a:gridCol w="1344083"/>
                <a:gridCol w="1344083"/>
                <a:gridCol w="1344083"/>
                <a:gridCol w="1344083"/>
                <a:gridCol w="1344083"/>
                <a:gridCol w="1344083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E                          =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1200 </a:t>
                      </a: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GeV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&lt;E&gt; (GeV)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(</a:t>
                      </a: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GeV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/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&lt;E&gt;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&lt;E&gt;/</a:t>
                      </a:r>
                      <a:r>
                        <a:rPr kumimoji="0" lang="it-IT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gen</a:t>
                      </a:r>
                      <a:r>
                        <a:rPr kumimoji="0" lang="it-IT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E</a:t>
                      </a: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Reduced 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charset="2"/>
                          <a:ea typeface="Arial" charset="0"/>
                          <a:cs typeface="Symbol" charset="2"/>
                        </a:rPr>
                        <a:t>χ</a:t>
                      </a:r>
                      <a:r>
                        <a:rPr kumimoji="0" lang="it-IT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kumimoji="0" lang="it-IT" sz="16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317.1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121.2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38.2%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0.264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6.26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301.4</a:t>
                      </a:r>
                      <a:endParaRPr lang="en-US" sz="1600" b="1" dirty="0"/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112.9</a:t>
                      </a:r>
                      <a:endParaRPr lang="en-US" sz="1600" b="1" dirty="0"/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37.5%</a:t>
                      </a:r>
                      <a:endParaRPr lang="en-US" sz="1600" b="1" dirty="0"/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0.251</a:t>
                      </a:r>
                      <a:endParaRPr lang="en-US" sz="1600" b="1" dirty="0"/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6.15</a:t>
                      </a:r>
                      <a:endParaRPr lang="en-US" sz="1600" b="1" dirty="0"/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291.7</a:t>
                      </a:r>
                      <a:endParaRPr lang="en-US" sz="16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113.3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38.8%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0.243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5.74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303.5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114.2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37.6%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0.253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000000"/>
                          </a:solidFill>
                          <a:latin typeface="+mn-lt"/>
                        </a:rPr>
                        <a:t>7.62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299.9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113.9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38.0%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0.250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6.23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57910" y="6184350"/>
            <a:ext cx="8064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Note1: &lt;E&gt; taken from histogram (not Gaussian fit)</a:t>
            </a:r>
          </a:p>
          <a:p>
            <a:r>
              <a:rPr lang="en-US" sz="1400" b="1" dirty="0" smtClean="0">
                <a:solidFill>
                  <a:srgbClr val="0000FF"/>
                </a:solidFill>
              </a:rPr>
              <a:t>Note2:  Gaussian fit </a:t>
            </a:r>
            <a:r>
              <a:rPr lang="en-US" sz="1400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c</a:t>
            </a:r>
            <a:r>
              <a:rPr lang="en-US" sz="14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</a:rPr>
              <a:t> given as a measure of non-Gaussian nature of distribution.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25</a:t>
            </a:fld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2480742" y="5467445"/>
            <a:ext cx="4142471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00FF"/>
                </a:solidFill>
              </a:rPr>
              <a:t>~5% less &lt;E</a:t>
            </a:r>
            <a:r>
              <a:rPr lang="en-US" b="1" baseline="-25000" dirty="0" smtClean="0">
                <a:solidFill>
                  <a:srgbClr val="0000FF"/>
                </a:solidFill>
              </a:rPr>
              <a:t>DEP</a:t>
            </a:r>
            <a:r>
              <a:rPr lang="en-US" b="1" dirty="0" smtClean="0">
                <a:solidFill>
                  <a:srgbClr val="0000FF"/>
                </a:solidFill>
              </a:rPr>
              <a:t>&gt;, </a:t>
            </a:r>
            <a:r>
              <a:rPr lang="en-US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 </a:t>
            </a:r>
            <a:r>
              <a:rPr lang="en-US" b="1" dirty="0" smtClean="0">
                <a:solidFill>
                  <a:srgbClr val="0000FF"/>
                </a:solidFill>
              </a:rPr>
              <a:t>smaller, </a:t>
            </a:r>
            <a:r>
              <a:rPr lang="en-US" b="1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r>
              <a:rPr lang="en-US" b="1" dirty="0" smtClean="0">
                <a:solidFill>
                  <a:srgbClr val="0000FF"/>
                </a:solidFill>
              </a:rPr>
              <a:t>/&lt;E&gt; similar in CAD models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3444" dirty="0" err="1" smtClean="0">
                <a:solidFill>
                  <a:srgbClr val="3366FF"/>
                </a:solidFill>
              </a:rPr>
              <a:t>Longitudinal</a:t>
            </a:r>
            <a:r>
              <a:rPr lang="it-IT" sz="3444" dirty="0" smtClean="0">
                <a:solidFill>
                  <a:srgbClr val="3366FF"/>
                </a:solidFill>
              </a:rPr>
              <a:t> </a:t>
            </a:r>
            <a:r>
              <a:rPr lang="it-IT" sz="3444" dirty="0" err="1" smtClean="0">
                <a:solidFill>
                  <a:srgbClr val="3366FF"/>
                </a:solidFill>
              </a:rPr>
              <a:t>Profile</a:t>
            </a:r>
            <a:r>
              <a:rPr lang="it-IT" sz="3444" dirty="0" smtClean="0">
                <a:solidFill>
                  <a:srgbClr val="3366FF"/>
                </a:solidFill>
              </a:rPr>
              <a:t> in TASC </a:t>
            </a:r>
            <a:r>
              <a:rPr lang="it-IT" sz="3444" dirty="0" err="1" smtClean="0">
                <a:solidFill>
                  <a:srgbClr val="3366FF"/>
                </a:solidFill>
              </a:rPr>
              <a:t>by</a:t>
            </a:r>
            <a:r>
              <a:rPr lang="it-IT" sz="3444" dirty="0" smtClean="0">
                <a:solidFill>
                  <a:srgbClr val="3366FF"/>
                </a:solidFill>
              </a:rPr>
              <a:t> 100 </a:t>
            </a:r>
            <a:r>
              <a:rPr lang="it-IT" sz="3444" dirty="0" err="1" smtClean="0">
                <a:solidFill>
                  <a:srgbClr val="3366FF"/>
                </a:solidFill>
              </a:rPr>
              <a:t>GeV</a:t>
            </a:r>
            <a:r>
              <a:rPr lang="it-IT" sz="3444" dirty="0" smtClean="0">
                <a:solidFill>
                  <a:srgbClr val="3366FF"/>
                </a:solidFill>
              </a:rPr>
              <a:t>/</a:t>
            </a:r>
            <a:r>
              <a:rPr lang="it-IT" sz="3444" dirty="0" err="1" smtClean="0">
                <a:solidFill>
                  <a:srgbClr val="3366FF"/>
                </a:solidFill>
              </a:rPr>
              <a:t>nuc</a:t>
            </a:r>
            <a:r>
              <a:rPr lang="it-IT" sz="3444" dirty="0" smtClean="0">
                <a:solidFill>
                  <a:srgbClr val="3366FF"/>
                </a:solidFill>
              </a:rPr>
              <a:t> </a:t>
            </a:r>
            <a:r>
              <a:rPr lang="it-IT" sz="3444" baseline="30000" dirty="0" smtClean="0">
                <a:solidFill>
                  <a:srgbClr val="3366FF"/>
                </a:solidFill>
              </a:rPr>
              <a:t>12</a:t>
            </a:r>
            <a:r>
              <a:rPr lang="it-IT" sz="3444" dirty="0" smtClean="0">
                <a:solidFill>
                  <a:srgbClr val="3366FF"/>
                </a:solidFill>
              </a:rPr>
              <a:t>C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395289" y="607539"/>
          <a:ext cx="8067696" cy="5760085"/>
        </p:xfrm>
        <a:graphic>
          <a:graphicData uri="http://schemas.openxmlformats.org/drawingml/2006/table">
            <a:tbl>
              <a:tblPr/>
              <a:tblGrid>
                <a:gridCol w="1242708"/>
                <a:gridCol w="1062348"/>
                <a:gridCol w="1152528"/>
                <a:gridCol w="1152528"/>
                <a:gridCol w="1152528"/>
                <a:gridCol w="1152528"/>
                <a:gridCol w="1152528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All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 to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 </a:t>
                      </a:r>
                      <a:r>
                        <a:rPr kumimoji="0" lang="it-IT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Run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Params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&lt;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&gt; 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6.696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3.115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6.286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3.080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6.825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2.790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6.510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3.175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6.192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3.141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6.912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2.781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6.538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3.157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6.213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3.122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6.939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2.758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6.491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3.172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6.175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3.135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6.890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2.774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6.509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3.172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6.206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3.138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6.910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2.799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26</a:t>
            </a:fld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1637992" y="5858414"/>
            <a:ext cx="682499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000FF"/>
                </a:solidFill>
              </a:rPr>
              <a:t>All 12C &amp;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12C up to 1</a:t>
            </a:r>
            <a:r>
              <a:rPr lang="en-US" sz="1400" b="1" baseline="30000" dirty="0" smtClean="0">
                <a:solidFill>
                  <a:srgbClr val="0000FF"/>
                </a:solidFill>
              </a:rPr>
              <a:t>st</a:t>
            </a:r>
            <a:r>
              <a:rPr lang="en-US" sz="1400" b="1" dirty="0" smtClean="0">
                <a:solidFill>
                  <a:srgbClr val="0000FF"/>
                </a:solidFill>
              </a:rPr>
              <a:t> 4 TASC Layers: S</a:t>
            </a:r>
            <a:r>
              <a:rPr lang="en-US" sz="1400" b="1" baseline="-25000" dirty="0" smtClean="0">
                <a:solidFill>
                  <a:srgbClr val="0000FF"/>
                </a:solidFill>
              </a:rPr>
              <a:t>MAX</a:t>
            </a:r>
            <a:r>
              <a:rPr lang="en-US" sz="1400" b="1" dirty="0" smtClean="0">
                <a:solidFill>
                  <a:srgbClr val="0000FF"/>
                </a:solidFill>
              </a:rPr>
              <a:t>  in TASC ~3% shallower in CAD models.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12C within 1</a:t>
            </a:r>
            <a:r>
              <a:rPr lang="en-US" sz="1400" b="1" baseline="30000" dirty="0" smtClean="0">
                <a:solidFill>
                  <a:srgbClr val="0000FF"/>
                </a:solidFill>
              </a:rPr>
              <a:t>st</a:t>
            </a:r>
            <a:r>
              <a:rPr lang="en-US" sz="1400" b="1" dirty="0" smtClean="0">
                <a:solidFill>
                  <a:srgbClr val="0000FF"/>
                </a:solidFill>
              </a:rPr>
              <a:t> 4 TASC layers:  S</a:t>
            </a:r>
            <a:r>
              <a:rPr lang="en-US" sz="1400" b="1" baseline="-25000" dirty="0" smtClean="0">
                <a:solidFill>
                  <a:srgbClr val="0000FF"/>
                </a:solidFill>
              </a:rPr>
              <a:t>MAX</a:t>
            </a:r>
            <a:r>
              <a:rPr lang="en-US" sz="1400" b="1" dirty="0" smtClean="0">
                <a:solidFill>
                  <a:srgbClr val="0000FF"/>
                </a:solidFill>
              </a:rPr>
              <a:t>  in TASC ~1% deeper in CAD models.</a:t>
            </a:r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it-IT" sz="3222" dirty="0" err="1" smtClean="0">
                <a:solidFill>
                  <a:srgbClr val="3366FF"/>
                </a:solidFill>
              </a:rPr>
              <a:t>Lateral</a:t>
            </a:r>
            <a:r>
              <a:rPr lang="it-IT" sz="3222" dirty="0" smtClean="0">
                <a:solidFill>
                  <a:srgbClr val="3366FF"/>
                </a:solidFill>
              </a:rPr>
              <a:t> </a:t>
            </a:r>
            <a:r>
              <a:rPr lang="it-IT" sz="3222" dirty="0" err="1" smtClean="0">
                <a:solidFill>
                  <a:srgbClr val="3366FF"/>
                </a:solidFill>
              </a:rPr>
              <a:t>Profile</a:t>
            </a:r>
            <a:r>
              <a:rPr lang="it-IT" sz="3222" dirty="0" smtClean="0">
                <a:solidFill>
                  <a:srgbClr val="3366FF"/>
                </a:solidFill>
              </a:rPr>
              <a:t> @ </a:t>
            </a:r>
            <a:r>
              <a:rPr lang="it-IT" sz="3222" dirty="0" err="1" smtClean="0">
                <a:solidFill>
                  <a:srgbClr val="3366FF"/>
                </a:solidFill>
              </a:rPr>
              <a:t>Smax</a:t>
            </a:r>
            <a:r>
              <a:rPr lang="it-IT" sz="3222" dirty="0" smtClean="0">
                <a:solidFill>
                  <a:srgbClr val="3366FF"/>
                </a:solidFill>
              </a:rPr>
              <a:t> in TASC </a:t>
            </a:r>
            <a:r>
              <a:rPr lang="it-IT" sz="3222" dirty="0" err="1" smtClean="0">
                <a:solidFill>
                  <a:srgbClr val="3366FF"/>
                </a:solidFill>
              </a:rPr>
              <a:t>by</a:t>
            </a:r>
            <a:r>
              <a:rPr lang="it-IT" sz="3222" dirty="0" smtClean="0">
                <a:solidFill>
                  <a:srgbClr val="3366FF"/>
                </a:solidFill>
              </a:rPr>
              <a:t> </a:t>
            </a:r>
            <a:r>
              <a:rPr lang="it-IT" sz="3200" dirty="0" smtClean="0">
                <a:solidFill>
                  <a:srgbClr val="3366FF"/>
                </a:solidFill>
              </a:rPr>
              <a:t>100 </a:t>
            </a:r>
            <a:r>
              <a:rPr lang="it-IT" sz="3200" dirty="0" err="1" smtClean="0">
                <a:solidFill>
                  <a:srgbClr val="3366FF"/>
                </a:solidFill>
              </a:rPr>
              <a:t>GeV</a:t>
            </a:r>
            <a:r>
              <a:rPr lang="it-IT" sz="3200" dirty="0" smtClean="0">
                <a:solidFill>
                  <a:srgbClr val="3366FF"/>
                </a:solidFill>
              </a:rPr>
              <a:t>/</a:t>
            </a:r>
            <a:r>
              <a:rPr lang="it-IT" sz="3200" dirty="0" err="1" smtClean="0">
                <a:solidFill>
                  <a:srgbClr val="3366FF"/>
                </a:solidFill>
              </a:rPr>
              <a:t>nuc</a:t>
            </a:r>
            <a:r>
              <a:rPr lang="it-IT" sz="3200" dirty="0" smtClean="0">
                <a:solidFill>
                  <a:srgbClr val="3366FF"/>
                </a:solidFill>
              </a:rPr>
              <a:t> </a:t>
            </a:r>
            <a:r>
              <a:rPr lang="it-IT" sz="3200" baseline="30000" dirty="0" smtClean="0">
                <a:solidFill>
                  <a:srgbClr val="3366FF"/>
                </a:solidFill>
              </a:rPr>
              <a:t>12</a:t>
            </a:r>
            <a:r>
              <a:rPr lang="it-IT" sz="3200" dirty="0" smtClean="0">
                <a:solidFill>
                  <a:srgbClr val="3366FF"/>
                </a:solidFill>
              </a:rPr>
              <a:t>C</a:t>
            </a: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457200" y="646704"/>
          <a:ext cx="8185216" cy="4632325"/>
        </p:xfrm>
        <a:graphic>
          <a:graphicData uri="http://schemas.openxmlformats.org/drawingml/2006/table">
            <a:tbl>
              <a:tblPr/>
              <a:tblGrid>
                <a:gridCol w="2046304"/>
                <a:gridCol w="1929594"/>
                <a:gridCol w="2163014"/>
                <a:gridCol w="2046304"/>
              </a:tblGrid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All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Up to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endParaRPr kumimoji="0" lang="it-IT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Interacting </a:t>
                      </a:r>
                      <a:r>
                        <a:rPr kumimoji="0" lang="it-IT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          </a:t>
                      </a:r>
                      <a:r>
                        <a:rPr kumimoji="0" lang="it-IT" sz="13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 1st 4 TASC </a:t>
                      </a:r>
                      <a:r>
                        <a:rPr kumimoji="0" lang="it-IT" sz="13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Layers</a:t>
                      </a:r>
                      <a:endParaRPr kumimoji="0" lang="it-IT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Run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kumimoji="0" lang="it-IT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Params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(cm)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1.811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1.864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1.757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2.076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2.130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1.952</a:t>
                      </a:r>
                      <a:endParaRPr kumimoji="0" lang="it-IT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2.145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2.199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2.034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2.070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2.125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/>
                          <a:cs typeface="Arial"/>
                        </a:rPr>
                        <a:t>1.951</a:t>
                      </a:r>
                      <a:endParaRPr lang="en-US" sz="1600" b="1" dirty="0">
                        <a:latin typeface="Arial"/>
                        <a:cs typeface="Arial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2.083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2.136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1.961</a:t>
                      </a: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36" marR="91436" marT="45734" marB="45734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27</a:t>
            </a:fld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2991126" y="5279029"/>
            <a:ext cx="4320514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Lateral Width ~10% larger in CAD models.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6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5912"/>
          </a:xfrm>
        </p:spPr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Summary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3033" y="770952"/>
            <a:ext cx="7757848" cy="5893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1700" dirty="0" smtClean="0"/>
              <a:t> Comparing the </a:t>
            </a:r>
            <a:r>
              <a:rPr lang="en-US" sz="1700" dirty="0" err="1" smtClean="0"/>
              <a:t>hadronic</a:t>
            </a:r>
            <a:r>
              <a:rPr lang="en-US" sz="1700" dirty="0" smtClean="0"/>
              <a:t> modeling of the Epics-based CALET CAD models Rev 15 and 18 via evaluating:</a:t>
            </a:r>
          </a:p>
          <a:p>
            <a:pPr lvl="1">
              <a:buFont typeface="Arial"/>
              <a:buChar char="•"/>
            </a:pPr>
            <a:r>
              <a:rPr lang="en-US" sz="1700" dirty="0" smtClean="0"/>
              <a:t> the interaction versus location factions, </a:t>
            </a:r>
          </a:p>
          <a:p>
            <a:pPr lvl="1">
              <a:buFont typeface="Arial"/>
              <a:buChar char="•"/>
            </a:pPr>
            <a:r>
              <a:rPr lang="en-US" sz="1700" dirty="0" smtClean="0"/>
              <a:t> energy deposited in the TASC for interacting events,</a:t>
            </a:r>
          </a:p>
          <a:p>
            <a:pPr lvl="1">
              <a:buFont typeface="Arial"/>
              <a:buChar char="•"/>
            </a:pPr>
            <a:r>
              <a:rPr lang="en-US" sz="1700" dirty="0" smtClean="0"/>
              <a:t> longitudinal profile in the TASC for interacting events,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700" dirty="0" smtClean="0"/>
              <a:t> lateral profile in the TASC for interacting events.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1700" dirty="0" smtClean="0"/>
              <a:t> </a:t>
            </a:r>
            <a:r>
              <a:rPr lang="en-US" sz="1700" b="1" dirty="0" smtClean="0">
                <a:solidFill>
                  <a:srgbClr val="FF0000"/>
                </a:solidFill>
              </a:rPr>
              <a:t>All CAD model results are consistent with one another regardless of CAD model revision or using Cosmos7.644/Epics9.161 </a:t>
            </a:r>
            <a:r>
              <a:rPr lang="en-US" sz="1700" b="1" dirty="0" err="1" smtClean="0">
                <a:solidFill>
                  <a:srgbClr val="FF0000"/>
                </a:solidFill>
              </a:rPr>
              <a:t>vs</a:t>
            </a:r>
            <a:r>
              <a:rPr lang="en-US" sz="1700" b="1" dirty="0" smtClean="0">
                <a:solidFill>
                  <a:srgbClr val="FF0000"/>
                </a:solidFill>
              </a:rPr>
              <a:t> Cosmos7.645/Epics9.165.</a:t>
            </a:r>
            <a:endParaRPr lang="en-US" sz="1700" dirty="0" smtClean="0">
              <a:solidFill>
                <a:srgbClr val="0000FF"/>
              </a:solidFill>
            </a:endParaRPr>
          </a:p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sz="1700" b="1" dirty="0" smtClean="0">
                <a:solidFill>
                  <a:srgbClr val="0000FF"/>
                </a:solidFill>
              </a:rPr>
              <a:t> Comparing the CAD model results to those from the Pisa-distribution CALET mass model show that for the CAD models:</a:t>
            </a:r>
            <a:endParaRPr lang="en-US" sz="1700" dirty="0" smtClean="0">
              <a:solidFill>
                <a:srgbClr val="0000FF"/>
              </a:solidFill>
            </a:endParaRPr>
          </a:p>
          <a:p>
            <a:pPr lvl="1">
              <a:buFont typeface="Arial"/>
              <a:buChar char="•"/>
            </a:pPr>
            <a:r>
              <a:rPr lang="en-US" sz="1700" dirty="0" smtClean="0">
                <a:solidFill>
                  <a:srgbClr val="0000FF"/>
                </a:solidFill>
              </a:rPr>
              <a:t> Slightly more material in the depth of CALET.</a:t>
            </a:r>
          </a:p>
          <a:p>
            <a:pPr lvl="1">
              <a:buFont typeface="Arial"/>
              <a:buChar char="•"/>
            </a:pPr>
            <a:r>
              <a:rPr lang="en-US" sz="1700" dirty="0" smtClean="0">
                <a:solidFill>
                  <a:srgbClr val="0000FF"/>
                </a:solidFill>
              </a:rPr>
              <a:t> </a:t>
            </a:r>
            <a:r>
              <a:rPr lang="en-US" sz="1700" dirty="0" smtClean="0">
                <a:solidFill>
                  <a:srgbClr val="660066"/>
                </a:solidFill>
              </a:rPr>
              <a:t>~5% More events interact up to the 1</a:t>
            </a:r>
            <a:r>
              <a:rPr lang="en-US" sz="1700" baseline="30000" dirty="0" smtClean="0">
                <a:solidFill>
                  <a:srgbClr val="660066"/>
                </a:solidFill>
              </a:rPr>
              <a:t>st</a:t>
            </a:r>
            <a:r>
              <a:rPr lang="en-US" sz="1700" dirty="0" smtClean="0">
                <a:solidFill>
                  <a:srgbClr val="660066"/>
                </a:solidFill>
              </a:rPr>
              <a:t> 4 TASC layers:</a:t>
            </a:r>
          </a:p>
          <a:p>
            <a:pPr lvl="2">
              <a:buFont typeface="Arial"/>
              <a:buChar char="•"/>
            </a:pPr>
            <a:r>
              <a:rPr lang="en-US" sz="1700" dirty="0" smtClean="0">
                <a:solidFill>
                  <a:srgbClr val="660066"/>
                </a:solidFill>
              </a:rPr>
              <a:t> CHD: corresponds to 1 mm Al box thickness.</a:t>
            </a:r>
          </a:p>
          <a:p>
            <a:pPr lvl="2">
              <a:buFont typeface="Arial"/>
              <a:buChar char="•"/>
            </a:pPr>
            <a:r>
              <a:rPr lang="en-US" sz="1700" dirty="0" smtClean="0">
                <a:solidFill>
                  <a:srgbClr val="660066"/>
                </a:solidFill>
              </a:rPr>
              <a:t> IMC: corresponds to 0.5 mm Al box thickness.</a:t>
            </a:r>
          </a:p>
          <a:p>
            <a:pPr lvl="1">
              <a:buFont typeface="Arial"/>
              <a:buChar char="•"/>
            </a:pPr>
            <a:r>
              <a:rPr lang="en-US" sz="1700" dirty="0" smtClean="0">
                <a:solidFill>
                  <a:srgbClr val="0000FF"/>
                </a:solidFill>
              </a:rPr>
              <a:t> &lt;E</a:t>
            </a:r>
            <a:r>
              <a:rPr lang="en-US" sz="1700" baseline="-25000" dirty="0" smtClean="0">
                <a:solidFill>
                  <a:srgbClr val="0000FF"/>
                </a:solidFill>
              </a:rPr>
              <a:t>DEP</a:t>
            </a:r>
            <a:r>
              <a:rPr lang="en-US" sz="1700" dirty="0" smtClean="0">
                <a:solidFill>
                  <a:srgbClr val="0000FF"/>
                </a:solidFill>
              </a:rPr>
              <a:t>&gt; in TASC for interacting events is ~5% less; assumed to be due to gaps in log spacing.</a:t>
            </a:r>
          </a:p>
          <a:p>
            <a:pPr lvl="1">
              <a:buFont typeface="Arial"/>
              <a:buChar char="•"/>
            </a:pPr>
            <a:r>
              <a:rPr lang="en-US" sz="1700" dirty="0" smtClean="0">
                <a:solidFill>
                  <a:srgbClr val="0000FF"/>
                </a:solidFill>
              </a:rPr>
              <a:t> Longitudinal profile has slightly shallower SMAX for events interacting up to 1</a:t>
            </a:r>
            <a:r>
              <a:rPr lang="en-US" sz="1700" baseline="30000" dirty="0" smtClean="0">
                <a:solidFill>
                  <a:srgbClr val="0000FF"/>
                </a:solidFill>
              </a:rPr>
              <a:t>st</a:t>
            </a:r>
            <a:r>
              <a:rPr lang="en-US" sz="1700" dirty="0" smtClean="0">
                <a:solidFill>
                  <a:srgbClr val="0000FF"/>
                </a:solidFill>
              </a:rPr>
              <a:t> 4 TASC layers and slightly deeper for events interacting in TASC, the latter assumed to be due to spacing between layers.</a:t>
            </a:r>
          </a:p>
          <a:p>
            <a:pPr lvl="1">
              <a:buFont typeface="Arial"/>
              <a:buChar char="•"/>
            </a:pPr>
            <a:r>
              <a:rPr lang="en-US" sz="1700" dirty="0" smtClean="0">
                <a:solidFill>
                  <a:srgbClr val="0000FF"/>
                </a:solidFill>
              </a:rPr>
              <a:t> Lateral profile is ~10% larger; assumed to be due to spacing between logs. </a:t>
            </a:r>
          </a:p>
          <a:p>
            <a:pPr>
              <a:spcAft>
                <a:spcPts val="600"/>
              </a:spcAft>
              <a:buFont typeface="Arial"/>
              <a:buChar char="•"/>
            </a:pPr>
            <a:endParaRPr lang="en-US" sz="1700" b="1" dirty="0" smtClean="0">
              <a:solidFill>
                <a:srgbClr val="0000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28</a:t>
            </a:fld>
            <a:endParaRPr lang="en-US" sz="120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1369" y="215848"/>
            <a:ext cx="8522174" cy="1143000"/>
          </a:xfrm>
        </p:spPr>
        <p:txBody>
          <a:bodyPr>
            <a:normAutofit/>
          </a:bodyPr>
          <a:lstStyle/>
          <a:p>
            <a:r>
              <a:rPr lang="en-US" sz="2700" dirty="0" smtClean="0">
                <a:solidFill>
                  <a:srgbClr val="0000FF"/>
                </a:solidFill>
              </a:rPr>
              <a:t>CALET Proton &amp; Carbon Response </a:t>
            </a:r>
            <a:r>
              <a:rPr lang="en-US" sz="2700" dirty="0" err="1" smtClean="0">
                <a:solidFill>
                  <a:srgbClr val="0000FF"/>
                </a:solidFill>
              </a:rPr>
              <a:t>vs</a:t>
            </a:r>
            <a:r>
              <a:rPr lang="en-US" sz="2700" dirty="0" smtClean="0">
                <a:solidFill>
                  <a:srgbClr val="0000FF"/>
                </a:solidFill>
              </a:rPr>
              <a:t> Cosmos/Epics Version with and without dpmjet3 fix</a:t>
            </a:r>
            <a:endParaRPr lang="en-US" sz="27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574" y="1358848"/>
            <a:ext cx="8686800" cy="5770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Simulated response of 10, 100, and 1000 </a:t>
            </a:r>
            <a:r>
              <a:rPr lang="en-US" b="1" dirty="0" err="1" smtClean="0"/>
              <a:t>GeV</a:t>
            </a:r>
            <a:r>
              <a:rPr lang="en-US" b="1" dirty="0" smtClean="0"/>
              <a:t> protons and 100 </a:t>
            </a:r>
            <a:r>
              <a:rPr lang="en-US" b="1" dirty="0" err="1" smtClean="0"/>
              <a:t>GeV/nuc</a:t>
            </a:r>
            <a:r>
              <a:rPr lang="en-US" b="1" dirty="0" smtClean="0"/>
              <a:t> Carbon in CALET</a:t>
            </a:r>
            <a:endParaRPr lang="en-US" sz="1600" b="1" dirty="0" smtClean="0"/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COMPARE with CALET Mass model from Pisa Distribution (May 2011)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Cosmos7.644 and Epics9.161</a:t>
            </a:r>
            <a:endParaRPr lang="en-US" sz="1600" b="1" dirty="0" smtClean="0">
              <a:solidFill>
                <a:srgbClr val="FF0000"/>
              </a:solidFill>
            </a:endParaRPr>
          </a:p>
          <a:p>
            <a:pPr lvl="2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dirty="0" err="1" smtClean="0"/>
              <a:t>dmpjet.inp</a:t>
            </a:r>
            <a:r>
              <a:rPr lang="en-US" sz="1600" dirty="0" smtClean="0"/>
              <a:t> and </a:t>
            </a:r>
            <a:r>
              <a:rPr lang="en-US" sz="1600" dirty="0" err="1" smtClean="0"/>
              <a:t>dmpjet.GLB</a:t>
            </a:r>
            <a:r>
              <a:rPr lang="en-US" sz="1600" dirty="0" smtClean="0"/>
              <a:t> updated via '</a:t>
            </a:r>
            <a:r>
              <a:rPr lang="en-US" sz="1600" dirty="0" err="1" smtClean="0"/>
              <a:t>fordpmjet</a:t>
            </a:r>
            <a:r>
              <a:rPr lang="en-US" sz="1600" dirty="0" smtClean="0"/>
              <a:t> </a:t>
            </a:r>
            <a:r>
              <a:rPr lang="en-US" sz="1600" dirty="0" err="1" smtClean="0"/>
              <a:t>dummyconfig</a:t>
            </a:r>
            <a:r>
              <a:rPr lang="en-US" sz="1600" dirty="0" smtClean="0"/>
              <a:t>’</a:t>
            </a:r>
          </a:p>
          <a:p>
            <a:pPr lvl="2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dirty="0" err="1" smtClean="0"/>
              <a:t>IntModel</a:t>
            </a:r>
            <a:r>
              <a:rPr lang="en-US" sz="1600" dirty="0" smtClean="0"/>
              <a:t> = '"dpmjet3”’</a:t>
            </a:r>
          </a:p>
          <a:p>
            <a:pPr lvl="2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dirty="0" err="1" smtClean="0"/>
              <a:t>AutoEmin</a:t>
            </a:r>
            <a:r>
              <a:rPr lang="en-US" sz="1600" dirty="0" smtClean="0"/>
              <a:t>=2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CAD Model Rev 15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Cosmos7.644 &amp; Epics9.161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Cosmos7.644 &amp; Epics9.161, correcting index error in </a:t>
            </a:r>
            <a:r>
              <a:rPr lang="en-US" sz="1600" dirty="0" err="1" smtClean="0">
                <a:solidFill>
                  <a:srgbClr val="000000"/>
                </a:solidFill>
              </a:rPr>
              <a:t>epCal.f</a:t>
            </a:r>
            <a:r>
              <a:rPr lang="en-US" sz="1600" dirty="0" smtClean="0">
                <a:solidFill>
                  <a:srgbClr val="000000"/>
                </a:solidFill>
              </a:rPr>
              <a:t> (see next slide)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Cosmos7.645 &amp; Epics9.165 (on Mac, with OPT-O3)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CAD Model Rev 18</a:t>
            </a:r>
            <a:endParaRPr lang="en-US" sz="1600" dirty="0" smtClean="0">
              <a:solidFill>
                <a:srgbClr val="000000"/>
              </a:solidFill>
            </a:endParaRP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Cosmos7.645 &amp; Epics9.165 (on Mac, with OPT-O3)</a:t>
            </a:r>
          </a:p>
          <a:p>
            <a:pPr marL="1257300" lvl="2" indent="-342900">
              <a:buFont typeface="+mj-lt"/>
              <a:buAutoNum type="arabicPeriod"/>
            </a:pPr>
            <a:r>
              <a:rPr lang="en-US" sz="1600" dirty="0" smtClean="0">
                <a:solidFill>
                  <a:srgbClr val="000000"/>
                </a:solidFill>
              </a:rPr>
              <a:t>Cosmos7.645 &amp; Epics9.165 (on Mac, with OPT-O0)</a:t>
            </a:r>
          </a:p>
          <a:p>
            <a:pPr marL="1257300" lvl="2" indent="-342900">
              <a:buFont typeface="+mj-lt"/>
              <a:buAutoNum type="arabicPeriod"/>
            </a:pPr>
            <a:endParaRPr lang="en-US" sz="1600" dirty="0" smtClean="0">
              <a:solidFill>
                <a:srgbClr val="000000"/>
              </a:solidFill>
            </a:endParaRPr>
          </a:p>
          <a:p>
            <a:pPr marL="342900" indent="-342900">
              <a:spcAft>
                <a:spcPts val="600"/>
              </a:spcAft>
            </a:pPr>
            <a:r>
              <a:rPr lang="en-US" sz="2000" dirty="0" smtClean="0">
                <a:solidFill>
                  <a:srgbClr val="0000FF"/>
                </a:solidFill>
              </a:rPr>
              <a:t>STUDY GOAL:  Assess the change in measurement parameters in CALET as a function of Cosmos, Epics, and CALET CAD model  versions.</a:t>
            </a:r>
          </a:p>
          <a:p>
            <a:pPr marL="1257300" lvl="2" indent="-342900">
              <a:spcAft>
                <a:spcPts val="600"/>
              </a:spcAft>
              <a:buFont typeface="+mj-lt"/>
              <a:buAutoNum type="arabicPeriod"/>
            </a:pPr>
            <a:endParaRPr lang="en-US" sz="1600" dirty="0" smtClean="0"/>
          </a:p>
          <a:p>
            <a:pPr marL="1257300" lvl="2" indent="-342900">
              <a:spcAft>
                <a:spcPts val="600"/>
              </a:spcAft>
              <a:buFont typeface="+mj-lt"/>
              <a:buAutoNum type="arabicPeriod"/>
            </a:pPr>
            <a:endParaRPr lang="en-US" sz="1600" dirty="0" smtClean="0"/>
          </a:p>
          <a:p>
            <a:pPr marL="1257300" lvl="2" indent="-342900">
              <a:spcAft>
                <a:spcPts val="600"/>
              </a:spcAft>
            </a:pPr>
            <a:endParaRPr lang="en-US" sz="16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3</a:t>
            </a:fld>
            <a:endParaRPr lang="en-US" sz="120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00FF"/>
                </a:solidFill>
              </a:rPr>
              <a:t>Index error in </a:t>
            </a:r>
            <a:r>
              <a:rPr lang="en-US" sz="3600" dirty="0" err="1" smtClean="0">
                <a:solidFill>
                  <a:srgbClr val="0000FF"/>
                </a:solidFill>
              </a:rPr>
              <a:t>epCal.f</a:t>
            </a:r>
            <a:r>
              <a:rPr lang="en-US" sz="3600" dirty="0" smtClean="0">
                <a:solidFill>
                  <a:srgbClr val="0000FF"/>
                </a:solidFill>
              </a:rPr>
              <a:t> CAD Model Rev 15</a:t>
            </a:r>
            <a:endParaRPr lang="en-US" sz="3600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32650" y="869990"/>
            <a:ext cx="6267119" cy="64786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Lines 409 – 415 of </a:t>
            </a:r>
            <a:r>
              <a:rPr lang="en-US" sz="1600" dirty="0" err="1" smtClean="0"/>
              <a:t>epCal.f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c</a:t>
            </a:r>
            <a:r>
              <a:rPr lang="en-US" sz="1600" dirty="0" smtClean="0"/>
              <a:t>     *** initialize  *******</a:t>
            </a:r>
          </a:p>
          <a:p>
            <a:r>
              <a:rPr lang="en-US" sz="1600" dirty="0" smtClean="0"/>
              <a:t>        do </a:t>
            </a:r>
            <a:r>
              <a:rPr lang="en-US" sz="1600" dirty="0" err="1" smtClean="0"/>
              <a:t>i</a:t>
            </a:r>
            <a:r>
              <a:rPr lang="en-US" sz="1600" dirty="0" smtClean="0"/>
              <a:t>=0, </a:t>
            </a:r>
            <a:r>
              <a:rPr lang="en-US" sz="1600" dirty="0" err="1" smtClean="0"/>
              <a:t>Ncomp</a:t>
            </a:r>
            <a:endParaRPr lang="en-US" sz="1600" dirty="0" smtClean="0"/>
          </a:p>
          <a:p>
            <a:r>
              <a:rPr lang="en-US" sz="1600" dirty="0" smtClean="0"/>
              <a:t>           </a:t>
            </a:r>
            <a:r>
              <a:rPr lang="en-US" sz="1600" dirty="0" err="1" smtClean="0"/>
              <a:t>ElossAll(i</a:t>
            </a:r>
            <a:r>
              <a:rPr lang="en-US" sz="1600" dirty="0" smtClean="0"/>
              <a:t>) = 0;</a:t>
            </a:r>
          </a:p>
          <a:p>
            <a:r>
              <a:rPr lang="en-US" sz="1600" dirty="0" smtClean="0"/>
              <a:t>           </a:t>
            </a:r>
            <a:r>
              <a:rPr lang="en-US" sz="1600" dirty="0" err="1" smtClean="0"/>
              <a:t>ElossAllEff(i</a:t>
            </a:r>
            <a:r>
              <a:rPr lang="en-US" sz="1600" dirty="0" smtClean="0"/>
              <a:t>) = 0;</a:t>
            </a:r>
          </a:p>
          <a:p>
            <a:r>
              <a:rPr lang="en-US" sz="1600" dirty="0" smtClean="0"/>
              <a:t>           </a:t>
            </a:r>
            <a:r>
              <a:rPr lang="en-US" sz="1600" dirty="0" err="1" smtClean="0"/>
              <a:t>ElossAll_prim(i</a:t>
            </a:r>
            <a:r>
              <a:rPr lang="en-US" sz="1600" dirty="0" smtClean="0"/>
              <a:t>) = 0;</a:t>
            </a:r>
          </a:p>
          <a:p>
            <a:r>
              <a:rPr lang="en-US" sz="1600" dirty="0" smtClean="0"/>
              <a:t>           </a:t>
            </a:r>
            <a:r>
              <a:rPr lang="en-US" sz="1600" dirty="0" err="1" smtClean="0"/>
              <a:t>ElossAllEff_prim(i</a:t>
            </a:r>
            <a:r>
              <a:rPr lang="en-US" sz="1600" dirty="0" smtClean="0"/>
              <a:t>) = 0;</a:t>
            </a:r>
          </a:p>
          <a:p>
            <a:r>
              <a:rPr lang="en-US" sz="1600" dirty="0" smtClean="0"/>
              <a:t>        </a:t>
            </a:r>
            <a:r>
              <a:rPr lang="en-US" sz="1600" dirty="0" err="1" smtClean="0"/>
              <a:t>enddo</a:t>
            </a:r>
            <a:endParaRPr lang="en-US" sz="1600" dirty="0" smtClean="0"/>
          </a:p>
          <a:p>
            <a:endParaRPr lang="en-US" sz="1600" dirty="0" smtClean="0"/>
          </a:p>
          <a:p>
            <a:pPr>
              <a:spcAft>
                <a:spcPts val="600"/>
              </a:spcAft>
            </a:pPr>
            <a:r>
              <a:rPr lang="en-US" sz="1600" dirty="0" smtClean="0"/>
              <a:t>ISSUE: arrays defined from </a:t>
            </a:r>
            <a:r>
              <a:rPr lang="en-US" sz="1600" dirty="0" err="1" smtClean="0"/>
              <a:t>i</a:t>
            </a:r>
            <a:r>
              <a:rPr lang="en-US" sz="1600" dirty="0" smtClean="0"/>
              <a:t>=1 to </a:t>
            </a:r>
            <a:r>
              <a:rPr lang="en-US" sz="1600" dirty="0" err="1" smtClean="0"/>
              <a:t>Ncomp</a:t>
            </a:r>
            <a:endParaRPr lang="en-US" sz="1600" dirty="0" smtClean="0"/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Fixed by </a:t>
            </a:r>
            <a:r>
              <a:rPr lang="en-US" sz="1600" dirty="0" err="1" smtClean="0"/>
              <a:t>Akaike</a:t>
            </a:r>
            <a:r>
              <a:rPr lang="en-US" sz="1600" dirty="0" smtClean="0"/>
              <a:t>-san in CAD Model Rev 18 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CAD Model Rev 15 builds and runs fine using Cosmos7.644/Epics9.161 on</a:t>
            </a:r>
            <a:r>
              <a:rPr lang="en-US" sz="1600" dirty="0" smtClean="0"/>
              <a:t> </a:t>
            </a:r>
            <a:r>
              <a:rPr lang="en-US" sz="1600" dirty="0" smtClean="0"/>
              <a:t>U</a:t>
            </a:r>
            <a:r>
              <a:rPr lang="en-US" sz="1600" dirty="0" smtClean="0"/>
              <a:t>nix platform</a:t>
            </a:r>
            <a:endParaRPr lang="en-US" sz="1600" dirty="0" smtClean="0"/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CAD Model Rev 15 builds fine using Cosmos7.645/Epics9.165 on Mac, but dies when running</a:t>
            </a:r>
          </a:p>
          <a:p>
            <a:pPr lvl="2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i="1" dirty="0" err="1" smtClean="0"/>
              <a:t>forrtl</a:t>
            </a:r>
            <a:r>
              <a:rPr lang="en-US" sz="1600" i="1" dirty="0" smtClean="0"/>
              <a:t>: severe (408): fort: (3): Subscript #1 of the array ELOSSALL has value 0 which is less than the lower bound of 1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Need to fix problem to run with Cosmos7.645/Epics9.165 on Mac.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 Running on Linux only issue appears to be ~20% increase in processing time for ‘efficient’ event generation.</a:t>
            </a:r>
          </a:p>
          <a:p>
            <a:pPr lvl="2">
              <a:buFont typeface="Arial"/>
              <a:buChar char="•"/>
            </a:pPr>
            <a:endParaRPr lang="en-US" sz="1600" dirty="0" smtClean="0"/>
          </a:p>
          <a:p>
            <a:pPr lvl="1"/>
            <a:endParaRPr lang="en-US" sz="1400" dirty="0" smtClean="0"/>
          </a:p>
          <a:p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4</a:t>
            </a:fld>
            <a:endParaRPr lang="en-US" sz="120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1809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Selection Definitions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056447"/>
            <a:ext cx="8010236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No Hit Fraction: </a:t>
            </a:r>
            <a:r>
              <a:rPr lang="en-US" dirty="0" smtClean="0"/>
              <a:t>fraction of events with no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Dep</a:t>
            </a:r>
            <a:r>
              <a:rPr lang="en-US" dirty="0" smtClean="0"/>
              <a:t> in CHD and (since CAD models have gaps between detectors). Note that always have </a:t>
            </a:r>
            <a:r>
              <a:rPr lang="en-US" dirty="0" err="1" smtClean="0"/>
              <a:t>E</a:t>
            </a:r>
            <a:r>
              <a:rPr lang="en-US" baseline="-25000" dirty="0" err="1" smtClean="0"/>
              <a:t>Dep</a:t>
            </a:r>
            <a:r>
              <a:rPr lang="en-US" dirty="0" smtClean="0"/>
              <a:t> in CHD or IMC.</a:t>
            </a:r>
          </a:p>
          <a:p>
            <a:r>
              <a:rPr lang="en-US" b="1" dirty="0" smtClean="0"/>
              <a:t>Non-Interacting Events</a:t>
            </a:r>
            <a:r>
              <a:rPr lang="en-US" dirty="0" smtClean="0"/>
              <a:t>: </a:t>
            </a:r>
            <a:r>
              <a:rPr lang="en-US" dirty="0" err="1" smtClean="0"/>
              <a:t>fcolz</a:t>
            </a:r>
            <a:r>
              <a:rPr lang="en-US" dirty="0" smtClean="0"/>
              <a:t>&lt;0</a:t>
            </a:r>
          </a:p>
          <a:p>
            <a:r>
              <a:rPr lang="en-US" b="1" dirty="0" smtClean="0"/>
              <a:t>Interact in CHD:</a:t>
            </a:r>
          </a:p>
          <a:p>
            <a:pPr lvl="1"/>
            <a:r>
              <a:rPr lang="en-US" dirty="0" smtClean="0"/>
              <a:t>Pisa-Distributed Model: 0 ≤ </a:t>
            </a:r>
            <a:r>
              <a:rPr lang="en-US" dirty="0" err="1" smtClean="0"/>
              <a:t>z</a:t>
            </a:r>
            <a:r>
              <a:rPr lang="en-US" dirty="0" smtClean="0"/>
              <a:t> ≤ 2.0 cm</a:t>
            </a:r>
          </a:p>
          <a:p>
            <a:pPr lvl="1"/>
            <a:r>
              <a:rPr lang="en-US" dirty="0" smtClean="0"/>
              <a:t>CAD Model Rev 15: 0 ≤ </a:t>
            </a:r>
            <a:r>
              <a:rPr lang="en-US" dirty="0" err="1" smtClean="0"/>
              <a:t>z</a:t>
            </a:r>
            <a:r>
              <a:rPr lang="en-US" dirty="0" smtClean="0"/>
              <a:t> ≤ (1.8665+1.0) cm (note top of CHD at </a:t>
            </a:r>
            <a:r>
              <a:rPr lang="en-US" dirty="0" err="1" smtClean="0"/>
              <a:t>z</a:t>
            </a:r>
            <a:r>
              <a:rPr lang="en-US" dirty="0" smtClean="0"/>
              <a:t>=0.7315)</a:t>
            </a:r>
          </a:p>
          <a:p>
            <a:pPr lvl="1"/>
            <a:r>
              <a:rPr lang="en-US" dirty="0" smtClean="0"/>
              <a:t>CAD Model Rev 18: 0 ≤ </a:t>
            </a:r>
            <a:r>
              <a:rPr lang="en-US" dirty="0" err="1" smtClean="0"/>
              <a:t>z</a:t>
            </a:r>
            <a:r>
              <a:rPr lang="en-US" dirty="0" smtClean="0"/>
              <a:t> ≤ (1.8535+1.0) cm (note top of CHD at </a:t>
            </a:r>
            <a:r>
              <a:rPr lang="en-US" dirty="0" err="1" smtClean="0"/>
              <a:t>z</a:t>
            </a:r>
            <a:r>
              <a:rPr lang="en-US" dirty="0" smtClean="0"/>
              <a:t>=0.7005)</a:t>
            </a:r>
          </a:p>
          <a:p>
            <a:r>
              <a:rPr lang="en-US" b="1" dirty="0" smtClean="0"/>
              <a:t>Interact in IMC:</a:t>
            </a:r>
          </a:p>
          <a:p>
            <a:pPr lvl="1"/>
            <a:r>
              <a:rPr lang="en-US" dirty="0" smtClean="0"/>
              <a:t>Pisa-Distributed Model: 3.0  ≤ </a:t>
            </a:r>
            <a:r>
              <a:rPr lang="en-US" dirty="0" err="1" smtClean="0"/>
              <a:t>z</a:t>
            </a:r>
            <a:r>
              <a:rPr lang="en-US" dirty="0" smtClean="0"/>
              <a:t> ≤ 17.2 cm</a:t>
            </a:r>
          </a:p>
          <a:p>
            <a:pPr lvl="1"/>
            <a:r>
              <a:rPr lang="en-US" dirty="0" smtClean="0"/>
              <a:t>CAD Models: 5.047≤ </a:t>
            </a:r>
            <a:r>
              <a:rPr lang="en-US" dirty="0" err="1" smtClean="0"/>
              <a:t>z</a:t>
            </a:r>
            <a:r>
              <a:rPr lang="en-US" dirty="0" smtClean="0"/>
              <a:t> ≤ (21.287+0.096) cm </a:t>
            </a:r>
          </a:p>
          <a:p>
            <a:r>
              <a:rPr lang="en-US" b="1" dirty="0" smtClean="0"/>
              <a:t>Interact up to 4</a:t>
            </a:r>
            <a:r>
              <a:rPr lang="en-US" b="1" baseline="30000" dirty="0" smtClean="0"/>
              <a:t>th</a:t>
            </a:r>
            <a:r>
              <a:rPr lang="en-US" b="1" dirty="0" smtClean="0"/>
              <a:t> TASC Layer:</a:t>
            </a:r>
          </a:p>
          <a:p>
            <a:pPr lvl="1"/>
            <a:r>
              <a:rPr lang="en-US" dirty="0" smtClean="0"/>
              <a:t>Pisa-Distributed Model: 0  ≤ </a:t>
            </a:r>
            <a:r>
              <a:rPr lang="en-US" dirty="0" err="1" smtClean="0"/>
              <a:t>z</a:t>
            </a:r>
            <a:r>
              <a:rPr lang="en-US" dirty="0" smtClean="0"/>
              <a:t> &lt; 27.2 cm</a:t>
            </a:r>
          </a:p>
          <a:p>
            <a:pPr lvl="1"/>
            <a:r>
              <a:rPr lang="en-US" dirty="0" smtClean="0"/>
              <a:t>CAD Models: 0 ≤ </a:t>
            </a:r>
            <a:r>
              <a:rPr lang="en-US" dirty="0" err="1" smtClean="0"/>
              <a:t>z</a:t>
            </a:r>
            <a:r>
              <a:rPr lang="en-US" dirty="0" smtClean="0"/>
              <a:t> ≤ (31.587+2.0) cm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Interact within top 4 TASC Layers:</a:t>
            </a:r>
          </a:p>
          <a:p>
            <a:pPr lvl="1"/>
            <a:r>
              <a:rPr lang="en-US" dirty="0" smtClean="0"/>
              <a:t>Pisa-Distributed Model: 19.2 ≤ </a:t>
            </a:r>
            <a:r>
              <a:rPr lang="en-US" dirty="0" err="1" smtClean="0"/>
              <a:t>z</a:t>
            </a:r>
            <a:r>
              <a:rPr lang="en-US" dirty="0" smtClean="0"/>
              <a:t> &lt; 27.2 cm</a:t>
            </a:r>
          </a:p>
          <a:p>
            <a:pPr lvl="1"/>
            <a:r>
              <a:rPr lang="en-US" dirty="0" smtClean="0"/>
              <a:t>CAD Models: 24.927 ≤ </a:t>
            </a:r>
            <a:r>
              <a:rPr lang="en-US" dirty="0" err="1" smtClean="0"/>
              <a:t>z</a:t>
            </a:r>
            <a:r>
              <a:rPr lang="en-US" dirty="0" smtClean="0"/>
              <a:t> ≤ (31.587+2.0) cm</a:t>
            </a:r>
          </a:p>
          <a:p>
            <a:r>
              <a:rPr lang="en-US" dirty="0" smtClean="0"/>
              <a:t> </a:t>
            </a:r>
            <a:r>
              <a:rPr lang="en-US" b="1" dirty="0" smtClean="0"/>
              <a:t>Interact within bottom 8 TASC Layers:</a:t>
            </a:r>
          </a:p>
          <a:p>
            <a:pPr lvl="1"/>
            <a:r>
              <a:rPr lang="en-US" dirty="0" smtClean="0"/>
              <a:t>Pisa-Distributed Model: 27.2 ≤ </a:t>
            </a:r>
            <a:r>
              <a:rPr lang="en-US" dirty="0" err="1" smtClean="0"/>
              <a:t>z</a:t>
            </a:r>
            <a:r>
              <a:rPr lang="en-US" dirty="0" smtClean="0"/>
              <a:t> ≤ 43.2 cm</a:t>
            </a:r>
          </a:p>
          <a:p>
            <a:pPr lvl="1"/>
            <a:r>
              <a:rPr lang="en-US" dirty="0" smtClean="0"/>
              <a:t>CAD Models: 33.807 ≤ </a:t>
            </a:r>
            <a:r>
              <a:rPr lang="en-US" dirty="0" err="1" smtClean="0"/>
              <a:t>z</a:t>
            </a:r>
            <a:r>
              <a:rPr lang="en-US" dirty="0" smtClean="0"/>
              <a:t> ≤ (49.347+2.0) cm</a:t>
            </a:r>
          </a:p>
          <a:p>
            <a:r>
              <a:rPr lang="en-US" dirty="0" smtClean="0"/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5</a:t>
            </a:fld>
            <a:endParaRPr lang="en-US" sz="1200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Description of Analysis Metrics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7896" y="1417638"/>
            <a:ext cx="8148904" cy="395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/>
              <a:t>Proton results for 10, 100, and 1000 </a:t>
            </a:r>
            <a:r>
              <a:rPr lang="en-US" dirty="0" err="1" smtClean="0"/>
              <a:t>GeV</a:t>
            </a:r>
            <a:r>
              <a:rPr lang="en-US" dirty="0" smtClean="0"/>
              <a:t>: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eriod"/>
            </a:pPr>
            <a:r>
              <a:rPr lang="en-US" dirty="0" smtClean="0"/>
              <a:t>Interaction statistics, </a:t>
            </a:r>
            <a:r>
              <a:rPr lang="en-US" dirty="0" err="1" smtClean="0"/>
              <a:t>eg</a:t>
            </a:r>
            <a:r>
              <a:rPr lang="en-US" dirty="0" smtClean="0"/>
              <a:t> fraction of non-interacting events, fraction of events interacting in CHD, IMD, or TASC </a:t>
            </a:r>
            <a:r>
              <a:rPr lang="en-US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solidFill>
                  <a:srgbClr val="FF0000"/>
                </a:solidFill>
                <a:ea typeface="Wingdings"/>
                <a:cs typeface="Wingdings"/>
              </a:rPr>
              <a:t> relative comparison of cross-sections</a:t>
            </a:r>
            <a:r>
              <a:rPr lang="en-US" dirty="0" smtClean="0">
                <a:ea typeface="Wingdings"/>
                <a:cs typeface="Wingdings"/>
              </a:rPr>
              <a:t>.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eriod"/>
            </a:pPr>
            <a:r>
              <a:rPr lang="en-US" dirty="0" smtClean="0">
                <a:ea typeface="Wingdings"/>
                <a:cs typeface="Wingdings"/>
              </a:rPr>
              <a:t>Energy deposited in TASC for events that interact up to the first 4 TASC layers </a:t>
            </a:r>
            <a:r>
              <a:rPr lang="en-US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solidFill>
                  <a:srgbClr val="FF0000"/>
                </a:solidFill>
                <a:ea typeface="Wingdings"/>
                <a:cs typeface="Wingdings"/>
              </a:rPr>
              <a:t> relative comparison of energy deposition for well-contained </a:t>
            </a:r>
            <a:r>
              <a:rPr lang="en-US" dirty="0" err="1" smtClean="0">
                <a:solidFill>
                  <a:srgbClr val="FF0000"/>
                </a:solidFill>
                <a:ea typeface="Wingdings"/>
                <a:cs typeface="Wingdings"/>
              </a:rPr>
              <a:t>hadronic</a:t>
            </a:r>
            <a:r>
              <a:rPr lang="en-US" dirty="0" smtClean="0">
                <a:solidFill>
                  <a:srgbClr val="FF0000"/>
                </a:solidFill>
                <a:ea typeface="Wingdings"/>
                <a:cs typeface="Wingdings"/>
              </a:rPr>
              <a:t> showers</a:t>
            </a:r>
            <a:r>
              <a:rPr lang="en-US" dirty="0" smtClean="0">
                <a:ea typeface="Wingdings"/>
                <a:cs typeface="Wingdings"/>
              </a:rPr>
              <a:t>. 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eriod"/>
            </a:pPr>
            <a:r>
              <a:rPr lang="en-US" dirty="0" smtClean="0">
                <a:ea typeface="Wingdings"/>
                <a:cs typeface="Wingdings"/>
              </a:rPr>
              <a:t>Longitudinal and lateral size of </a:t>
            </a:r>
            <a:r>
              <a:rPr lang="en-US" dirty="0" err="1" smtClean="0">
                <a:ea typeface="Wingdings"/>
                <a:cs typeface="Wingdings"/>
              </a:rPr>
              <a:t>hadronic</a:t>
            </a:r>
            <a:r>
              <a:rPr lang="en-US" dirty="0" smtClean="0">
                <a:ea typeface="Wingdings"/>
                <a:cs typeface="Wingdings"/>
              </a:rPr>
              <a:t> showers for</a:t>
            </a:r>
            <a:r>
              <a:rPr lang="en-US" dirty="0" smtClean="0">
                <a:ea typeface="Wingdings"/>
                <a:cs typeface="Wingdings"/>
              </a:rPr>
              <a:t> interacting events </a:t>
            </a:r>
            <a:r>
              <a:rPr lang="en-US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solidFill>
                  <a:srgbClr val="FF0000"/>
                </a:solidFill>
                <a:ea typeface="Wingdings"/>
                <a:cs typeface="Wingdings"/>
              </a:rPr>
              <a:t> </a:t>
            </a:r>
            <a:r>
              <a:rPr lang="en-US" dirty="0" smtClean="0">
                <a:solidFill>
                  <a:srgbClr val="FF0000"/>
                </a:solidFill>
                <a:ea typeface="Wingdings"/>
                <a:cs typeface="Wingdings"/>
              </a:rPr>
              <a:t>relative comparison of </a:t>
            </a:r>
            <a:r>
              <a:rPr lang="en-US" dirty="0" err="1" smtClean="0">
                <a:solidFill>
                  <a:srgbClr val="FF0000"/>
                </a:solidFill>
                <a:ea typeface="Wingdings"/>
                <a:cs typeface="Wingdings"/>
              </a:rPr>
              <a:t>hadronic</a:t>
            </a:r>
            <a:r>
              <a:rPr lang="en-US" dirty="0" smtClean="0">
                <a:solidFill>
                  <a:srgbClr val="FF0000"/>
                </a:solidFill>
                <a:ea typeface="Wingdings"/>
                <a:cs typeface="Wingdings"/>
              </a:rPr>
              <a:t> shower profiles</a:t>
            </a:r>
            <a:r>
              <a:rPr lang="en-US" dirty="0" smtClean="0">
                <a:ea typeface="Wingdings"/>
                <a:cs typeface="Wingdings"/>
              </a:rPr>
              <a:t>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dirty="0" smtClean="0">
                <a:ea typeface="Wingdings"/>
                <a:cs typeface="Wingdings"/>
              </a:rPr>
              <a:t>Carbon results for 100 </a:t>
            </a:r>
            <a:r>
              <a:rPr lang="en-US" dirty="0" err="1" smtClean="0">
                <a:ea typeface="Wingdings"/>
                <a:cs typeface="Wingdings"/>
              </a:rPr>
              <a:t>GeV/nuc</a:t>
            </a:r>
            <a:r>
              <a:rPr lang="en-US" dirty="0" smtClean="0">
                <a:ea typeface="Wingdings"/>
                <a:cs typeface="Wingdings"/>
              </a:rPr>
              <a:t>:</a:t>
            </a:r>
          </a:p>
          <a:p>
            <a:pPr marL="800100" lvl="1" indent="-342900">
              <a:spcAft>
                <a:spcPts val="600"/>
              </a:spcAft>
              <a:buFont typeface="+mj-lt"/>
              <a:buAutoNum type="alphaLcPeriod"/>
            </a:pPr>
            <a:r>
              <a:rPr lang="en-US" dirty="0" smtClean="0">
                <a:ea typeface="Wingdings"/>
                <a:cs typeface="Wingdings"/>
              </a:rPr>
              <a:t>Similar analysis as performed for protons.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dirty="0" smtClean="0">
              <a:ea typeface="Wingdings"/>
              <a:cs typeface="Wingdings"/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6</a:t>
            </a:fld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6</a:t>
            </a:fld>
            <a:endParaRPr lang="en-US" sz="120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3366FF"/>
                </a:solidFill>
              </a:rPr>
              <a:t>Proton Interaction Statistics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44276" y="1951870"/>
            <a:ext cx="7475635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Procedure: Evaluate interaction fractions in each of the CALET sub-systems, i.e. CHD, IMC, and TASC.</a:t>
            </a:r>
            <a:endParaRPr lang="en-US" b="1" dirty="0" smtClean="0"/>
          </a:p>
          <a:p>
            <a:pPr>
              <a:spcAft>
                <a:spcPts val="600"/>
              </a:spcAft>
            </a:pPr>
            <a:endParaRPr lang="en-US" b="1" dirty="0" smtClean="0"/>
          </a:p>
        </p:txBody>
      </p:sp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7</a:t>
            </a:fld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7</a:t>
            </a:fld>
            <a:endParaRPr lang="en-US" sz="120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16619"/>
            <a:ext cx="2895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CALET TIM </a:t>
            </a:r>
            <a:r>
              <a:rPr lang="en-US" dirty="0" smtClean="0">
                <a:solidFill>
                  <a:schemeClr val="tx1"/>
                </a:solidFill>
              </a:rPr>
              <a:t>@ </a:t>
            </a:r>
            <a:r>
              <a:rPr lang="en-US" dirty="0" err="1" smtClean="0">
                <a:solidFill>
                  <a:schemeClr val="tx1"/>
                </a:solidFill>
              </a:rPr>
              <a:t>Waseda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491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10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 Interaction Statistics (%)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2873" y="744268"/>
          <a:ext cx="8861779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7178"/>
                <a:gridCol w="703118"/>
                <a:gridCol w="703118"/>
                <a:gridCol w="1084656"/>
                <a:gridCol w="1142326"/>
                <a:gridCol w="1506804"/>
                <a:gridCol w="1459056"/>
                <a:gridCol w="11655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Epics</a:t>
                      </a:r>
                      <a:r>
                        <a:rPr lang="en-US" sz="1200" baseline="0" dirty="0" smtClean="0"/>
                        <a:t> Settings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 hit fraction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Non- Interact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Interact in CHD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IMC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4 TASC </a:t>
                      </a:r>
                      <a:r>
                        <a:rPr lang="en-US" sz="1200" dirty="0" err="1" smtClean="0"/>
                        <a:t>LayersCHD</a:t>
                      </a:r>
                      <a:r>
                        <a:rPr lang="en-US" sz="1200" baseline="0" dirty="0" smtClean="0"/>
                        <a:t>               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last 8 TASC </a:t>
                      </a:r>
                      <a:r>
                        <a:rPr lang="en-US" sz="1200" dirty="0" err="1" smtClean="0"/>
                        <a:t>LayersCHD</a:t>
                      </a:r>
                      <a:endParaRPr lang="en-US" sz="1200" dirty="0" smtClean="0"/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Interacting up to 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4 TASC Layers</a:t>
                      </a:r>
                    </a:p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-</a:t>
                      </a:r>
                      <a:endParaRPr lang="en-US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27.27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2.09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10.76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27.55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32.32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40.40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0.01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26.91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2.96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14.85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24.24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28.04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44.94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26.86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3.05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14.40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24.35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28.35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44.67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0.01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27.11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2.88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14.46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24.64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28.29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44.45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27.11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2.80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14.45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24.44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28.22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44.43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26.64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3.33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14.90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24.37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27.97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45.20</a:t>
                      </a:r>
                      <a:endParaRPr lang="en-US" sz="16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8</a:t>
            </a:fld>
            <a:endParaRPr lang="en-US" sz="1200" dirty="0"/>
          </a:p>
        </p:txBody>
      </p:sp>
      <p:cxnSp>
        <p:nvCxnSpPr>
          <p:cNvPr id="5" name="Straight Connector 4"/>
          <p:cNvCxnSpPr/>
          <p:nvPr/>
        </p:nvCxnSpPr>
        <p:spPr>
          <a:xfrm rot="5400000" flipH="1" flipV="1">
            <a:off x="3001793" y="5800159"/>
            <a:ext cx="336341" cy="1588"/>
          </a:xfrm>
          <a:prstGeom prst="line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884311" y="5970595"/>
            <a:ext cx="571328" cy="307777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≈ 3 </a:t>
            </a:r>
            <a:r>
              <a:rPr lang="en-US" sz="1400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s</a:t>
            </a:r>
            <a:endParaRPr lang="en-US" sz="1400" b="1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3120" y="5768805"/>
            <a:ext cx="5559012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Slightly less non-interacting events in CAD models </a:t>
            </a:r>
            <a:r>
              <a:rPr lang="en-US" sz="900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sz="1200" dirty="0" smtClean="0"/>
              <a:t> slightly more matter in beam.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~50% more interactions in the CHD.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~4% more interactions in IMC (W layer thicknesses identical).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~4% more interactions up to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4 TASC layers in CAD models.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~3% less interactions in TASC in CAD models.</a:t>
            </a:r>
            <a:endParaRPr lang="en-US" sz="1200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491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100 </a:t>
            </a:r>
            <a:r>
              <a:rPr lang="en-US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>
                <a:solidFill>
                  <a:srgbClr val="0000FF"/>
                </a:solidFill>
              </a:rPr>
              <a:t> Interaction Statistics (%)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258695" y="756138"/>
          <a:ext cx="8708915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1668"/>
                <a:gridCol w="732951"/>
                <a:gridCol w="732951"/>
                <a:gridCol w="1087693"/>
                <a:gridCol w="1120001"/>
                <a:gridCol w="1410771"/>
                <a:gridCol w="1333457"/>
                <a:gridCol w="113942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Epics</a:t>
                      </a:r>
                      <a:r>
                        <a:rPr lang="en-US" sz="1200" baseline="0" dirty="0" smtClean="0"/>
                        <a:t> Settings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 hit fraction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Non- Interact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Interact in CHD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IMC</a:t>
                      </a:r>
                      <a:r>
                        <a:rPr lang="en-US" sz="1200" baseline="0" dirty="0" smtClean="0"/>
                        <a:t> 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4 TASC </a:t>
                      </a:r>
                      <a:r>
                        <a:rPr lang="en-US" sz="1200" dirty="0" err="1" smtClean="0"/>
                        <a:t>LayersCHD</a:t>
                      </a:r>
                      <a:r>
                        <a:rPr lang="en-US" sz="1200" baseline="0" dirty="0" smtClean="0"/>
                        <a:t>               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Interact in last 8 TASC </a:t>
                      </a:r>
                      <a:r>
                        <a:rPr lang="en-US" sz="1200" dirty="0" err="1" smtClean="0"/>
                        <a:t>LayersCHD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Interacting up to 1</a:t>
                      </a:r>
                      <a:r>
                        <a:rPr lang="en-US" sz="1200" baseline="30000" dirty="0" smtClean="0"/>
                        <a:t>st</a:t>
                      </a:r>
                      <a:r>
                        <a:rPr lang="en-US" sz="1200" dirty="0" smtClean="0"/>
                        <a:t> 4 TASC Layers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Pisa Model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-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27.27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2.09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10.76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27.55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32.32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40.40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0.01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26.03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3.11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14.87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24.62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28.36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45.49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Cosmos7.644/Epics9.161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26.46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3.05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14.93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24.18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28.51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44.85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err="1" smtClean="0"/>
                        <a:t>FIXD</a:t>
                      </a:r>
                      <a:r>
                        <a:rPr lang="en-US" sz="1200" b="1" baseline="0" dirty="0" err="1" smtClean="0"/>
                        <a:t>epCal</a:t>
                      </a:r>
                      <a:r>
                        <a:rPr lang="en-US" sz="1200" b="1" baseline="0" dirty="0" smtClean="0"/>
                        <a:t> Bug</a:t>
                      </a:r>
                      <a:endParaRPr lang="en-US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26.22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2.37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15.56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25.11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27.91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45.71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25.70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2.96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15.32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24.38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29.00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45.10</a:t>
                      </a:r>
                      <a:endParaRPr lang="en-US" sz="16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CAD Rev 18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Cosmos7.645/Epics9.165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/>
                        <a:t>OPT-O0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27.00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2.81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15.16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24.14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27.79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45.00</a:t>
                      </a:r>
                      <a:endParaRPr lang="en-US" sz="16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610881" y="6504745"/>
            <a:ext cx="2626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F0C31AA9-9047-5942-B1A6-3F8BFFA55D9A}" type="slidenum">
              <a:rPr lang="en-US" sz="1200" smtClean="0"/>
              <a:pPr/>
              <a:t>9</a:t>
            </a:fld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3774515" y="5721325"/>
            <a:ext cx="4836366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Slightly less non-interacting events in CAD models.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~50% more interactions in the CHD.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~4% more interactions in IMC.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~5% more interactions up to 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4 TASC layers in CAD models.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~3% less interactions in TASC in CAD models.</a:t>
            </a:r>
            <a:endParaRPr lang="en-US" sz="1200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quarter" idx="10"/>
          </p:nvPr>
        </p:nvSpPr>
        <p:spPr>
          <a:xfrm>
            <a:off x="395288" y="6416619"/>
            <a:ext cx="2133600" cy="365125"/>
          </a:xfrm>
        </p:spPr>
        <p:txBody>
          <a:bodyPr rtlCol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solidFill>
                  <a:srgbClr val="000000"/>
                </a:solidFill>
              </a:rPr>
              <a:t>October </a:t>
            </a:r>
            <a:r>
              <a:rPr lang="en-US" dirty="0" smtClean="0">
                <a:solidFill>
                  <a:srgbClr val="000000"/>
                </a:solidFill>
                <a:latin typeface="+mn-lt"/>
                <a:ea typeface="+mn-ea"/>
                <a:cs typeface="+mn-cs"/>
              </a:rPr>
              <a:t>15, 2014</a:t>
            </a:r>
            <a:endParaRPr lang="en-US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3359</TotalTime>
  <Words>3878</Words>
  <Application>Microsoft Macintosh PowerPoint</Application>
  <PresentationFormat>On-screen Show (4:3)</PresentationFormat>
  <Paragraphs>1071</Paragraphs>
  <Slides>28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Comparison of proton and carbon response in CALET CAD model as a function of Cosmos &amp; Epics Version</vt:lpstr>
      <vt:lpstr>CALET Mass Models</vt:lpstr>
      <vt:lpstr>CALET Proton &amp; Carbon Response vs Cosmos/Epics Version with and without dpmjet3 fix</vt:lpstr>
      <vt:lpstr>Index error in epCal.f CAD Model Rev 15</vt:lpstr>
      <vt:lpstr>Selection Definitions</vt:lpstr>
      <vt:lpstr>Description of Analysis Metrics</vt:lpstr>
      <vt:lpstr>Proton Interaction Statistics</vt:lpstr>
      <vt:lpstr>10 GeV Interaction Statistics (%)</vt:lpstr>
      <vt:lpstr>100 GeV Interaction Statistics (%)</vt:lpstr>
      <vt:lpstr>1000 GeV Interaction Statistics (%)</vt:lpstr>
      <vt:lpstr>Proton Energy Deposition in TASC</vt:lpstr>
      <vt:lpstr>Energy deposited in TASC by interacting protons: 10 GeV Interact up to 1st 4 TASC Layers    </vt:lpstr>
      <vt:lpstr>Energy deposited in TASC by interacting protons: 100 GeV Interact up to 1st 4 TASC Layers    </vt:lpstr>
      <vt:lpstr>Energy deposited in TASC by interacting protons: 1000 GeV Interact up to 1st 4 TASC Layers    </vt:lpstr>
      <vt:lpstr>Proton Longitudinal Profiles in TASC</vt:lpstr>
      <vt:lpstr>Longitudinal Profile in TASC by 10 GeV protons </vt:lpstr>
      <vt:lpstr>Longitudinal Profile in TASC by 100 GeV protons </vt:lpstr>
      <vt:lpstr>Longitudinal Profile in TASC by 1000 GeV protons </vt:lpstr>
      <vt:lpstr>Proton Lateral Profiles in TASC</vt:lpstr>
      <vt:lpstr>Lateral Profile @ Smax in TASC by 10 GeV protons </vt:lpstr>
      <vt:lpstr>Lateral Profile @ Smax in TASC by 100 GeV protons </vt:lpstr>
      <vt:lpstr>Lateral Profile @ Smax in TASC by 1000 GeV protons </vt:lpstr>
      <vt:lpstr>100 GeV/nuc Carbon Results</vt:lpstr>
      <vt:lpstr>12C 100 GeV/nuc Interaction Statistics (%)</vt:lpstr>
      <vt:lpstr>Energy deposited in TASC by interacting 12C: 100 GeV/nuc Interact up to 1st 4 TASC Layers    </vt:lpstr>
      <vt:lpstr>Longitudinal Profile in TASC by 100 GeV/nuc 12C </vt:lpstr>
      <vt:lpstr>Lateral Profile @ Smax in TASC by 100 GeV/nuc 12C 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Proton Response vs AutoEmin Settings and Hadronic Models</dc:title>
  <dc:creator>John Krizmanic</dc:creator>
  <cp:lastModifiedBy>John Krizmanic</cp:lastModifiedBy>
  <cp:revision>215</cp:revision>
  <dcterms:created xsi:type="dcterms:W3CDTF">2014-10-15T00:58:47Z</dcterms:created>
  <dcterms:modified xsi:type="dcterms:W3CDTF">2014-10-15T01:10:47Z</dcterms:modified>
</cp:coreProperties>
</file>