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6"/>
  </p:notesMasterIdLst>
  <p:handoutMasterIdLst>
    <p:handoutMasterId r:id="rId27"/>
  </p:handoutMasterIdLst>
  <p:sldIdLst>
    <p:sldId id="256" r:id="rId2"/>
    <p:sldId id="324" r:id="rId3"/>
    <p:sldId id="290" r:id="rId4"/>
    <p:sldId id="325" r:id="rId5"/>
    <p:sldId id="287" r:id="rId6"/>
    <p:sldId id="298" r:id="rId7"/>
    <p:sldId id="299" r:id="rId8"/>
    <p:sldId id="300" r:id="rId9"/>
    <p:sldId id="301" r:id="rId10"/>
    <p:sldId id="302" r:id="rId11"/>
    <p:sldId id="303" r:id="rId12"/>
    <p:sldId id="288" r:id="rId13"/>
    <p:sldId id="289" r:id="rId14"/>
    <p:sldId id="304" r:id="rId15"/>
    <p:sldId id="307" r:id="rId16"/>
    <p:sldId id="312" r:id="rId17"/>
    <p:sldId id="314" r:id="rId18"/>
    <p:sldId id="318" r:id="rId19"/>
    <p:sldId id="319" r:id="rId20"/>
    <p:sldId id="320" r:id="rId21"/>
    <p:sldId id="293" r:id="rId22"/>
    <p:sldId id="294" r:id="rId23"/>
    <p:sldId id="295" r:id="rId24"/>
    <p:sldId id="322" r:id="rId25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898" autoAdjust="0"/>
    <p:restoredTop sz="94464" autoAdjust="0"/>
  </p:normalViewPr>
  <p:slideViewPr>
    <p:cSldViewPr>
      <p:cViewPr>
        <p:scale>
          <a:sx n="70" d="100"/>
          <a:sy n="70" d="100"/>
        </p:scale>
        <p:origin x="-46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4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F317D-BDE0-4D54-82B6-EB58A31F32EA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FC96D0-B920-4AF6-A857-FB53F3E1EE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6461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4610D1-C1A2-4E7E-A29E-675250BEB2E3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F4726-81F0-4A52-B4B0-E6195DEB9C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4159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CE0-9BF0-40D4-9AD1-F52FDB9C9D0E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84AF1F-A148-4A53-9266-C13C72685D9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CE0-9BF0-40D4-9AD1-F52FDB9C9D0E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4AF1F-A148-4A53-9266-C13C72685D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CE0-9BF0-40D4-9AD1-F52FDB9C9D0E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4AF1F-A148-4A53-9266-C13C72685D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ja-JP"/>
              <a:t>マスタ タイトルの書式設定</a:t>
            </a:r>
          </a:p>
        </p:txBody>
      </p:sp>
      <p:sp>
        <p:nvSpPr>
          <p:cNvPr id="3" name="コンテンツ プレースホルダ 2"/>
          <p:cNvSpPr txBox="1">
            <a:spLocks noGrp="1"/>
          </p:cNvSpPr>
          <p:nvPr>
            <p:ph type="title" idx="4294967295"/>
          </p:nvPr>
        </p:nvSpPr>
        <p:spPr>
          <a:xfrm>
            <a:off x="457200" y="1600200"/>
            <a:ext cx="8229600" cy="4525920"/>
          </a:xfrm>
        </p:spPr>
        <p:txBody>
          <a:bodyPr anchor="t" anchorCtr="0"/>
          <a:lstStyle>
            <a:lvl1pPr marL="343080" indent="-343080">
              <a:spcBef>
                <a:spcPts val="799"/>
              </a:spcBef>
              <a:defRPr sz="3200"/>
            </a:lvl1pPr>
          </a:lstStyle>
          <a:p>
            <a:pPr lvl="0"/>
            <a:r>
              <a:rPr lang="ja-JP"/>
              <a:t>マスタ テキストの書式設定</a:t>
            </a:r>
            <a:r>
              <a:rPr lang="en-US"/>
              <a:t/>
            </a:r>
            <a:br>
              <a:rPr lang="en-US"/>
            </a:br>
            <a:r>
              <a:rPr lang="ja-JP"/>
              <a:t>第 </a:t>
            </a:r>
            <a:r>
              <a:rPr lang="en-US"/>
              <a:t>2 </a:t>
            </a:r>
            <a:r>
              <a:rPr lang="ja-JP"/>
              <a:t>レベル</a:t>
            </a:r>
            <a:r>
              <a:rPr lang="en-US"/>
              <a:t/>
            </a:r>
            <a:br>
              <a:rPr lang="en-US"/>
            </a:br>
            <a:r>
              <a:rPr lang="ja-JP"/>
              <a:t>第 </a:t>
            </a:r>
            <a:r>
              <a:rPr lang="en-US"/>
              <a:t>3 </a:t>
            </a:r>
            <a:r>
              <a:rPr lang="ja-JP"/>
              <a:t>レベル</a:t>
            </a:r>
            <a:r>
              <a:rPr lang="en-US"/>
              <a:t/>
            </a:r>
            <a:br>
              <a:rPr lang="en-US"/>
            </a:br>
            <a:r>
              <a:rPr lang="ja-JP"/>
              <a:t>第 </a:t>
            </a:r>
            <a:r>
              <a:rPr lang="en-US"/>
              <a:t>4 </a:t>
            </a:r>
            <a:r>
              <a:rPr lang="ja-JP"/>
              <a:t>レベル</a:t>
            </a:r>
            <a:r>
              <a:rPr lang="en-US"/>
              <a:t/>
            </a:r>
            <a:br>
              <a:rPr lang="en-US"/>
            </a:br>
            <a:r>
              <a:rPr lang="ja-JP"/>
              <a:t>第 </a:t>
            </a:r>
            <a:r>
              <a:rPr lang="en-US"/>
              <a:t>5 </a:t>
            </a:r>
            <a:r>
              <a:rPr lang="ja-JP"/>
              <a:t>レベル</a:t>
            </a:r>
          </a:p>
        </p:txBody>
      </p:sp>
      <p:sp>
        <p:nvSpPr>
          <p:cNvPr id="4" name="日付プレースホルダ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F13E86B-A11A-4C3F-B11F-E0AD1A1169F6}" type="datetime1">
              <a:rPr lang="en-US" smtClean="0"/>
              <a:pPr lvl="0"/>
              <a:t>10/15/2014</a:t>
            </a:fld>
            <a:endParaRPr lang="en-US"/>
          </a:p>
        </p:txBody>
      </p:sp>
      <p:sp>
        <p:nvSpPr>
          <p:cNvPr id="5" name="フッター プレースホルダ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スライド番号プレースホルダ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D99D7CF-FB66-4F2E-94EE-41E0D851BE88}" type="slidenum">
              <a:rPr/>
              <a:pPr lvl="0"/>
              <a:t>‹#›</a:t>
            </a:fld>
            <a:endParaRPr lang="en-US"/>
          </a:p>
        </p:txBody>
      </p:sp>
      <p:sp>
        <p:nvSpPr>
          <p:cNvPr id="7" name="コンテンツ プレースホルダ 6"/>
          <p:cNvSpPr txBox="1">
            <a:spLocks noGrp="1"/>
          </p:cNvSpPr>
          <p:nvPr>
            <p:ph idx="1"/>
          </p:nvPr>
        </p:nvSpPr>
        <p:spPr>
          <a:xfrm>
            <a:off x="457200" y="1604520"/>
            <a:ext cx="8229240" cy="4525920"/>
          </a:xfrm>
        </p:spPr>
        <p:txBody>
          <a:bodyPr lIns="0" tIns="0" rIns="0" bIns="0"/>
          <a:lstStyle>
            <a:lvl1pPr marL="432000" indent="-324000" hangingPunct="0">
              <a:spcBef>
                <a:spcPts val="0"/>
              </a:spcBef>
              <a:spcAft>
                <a:spcPts val="1417"/>
              </a:spcAft>
              <a:defRPr lang="en-US" altLang="ja-JP">
                <a:ln>
                  <a:noFill/>
                </a:ln>
                <a:latin typeface="LX P丸ゴシック" pitchFamily="18"/>
              </a:defRPr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06167159"/>
      </p:ext>
    </p:extLst>
  </p:cSld>
  <p:clrMapOvr>
    <a:masterClrMapping/>
  </p:clrMapOvr>
  <p:transition/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CE0-9BF0-40D4-9AD1-F52FDB9C9D0E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4AF1F-A148-4A53-9266-C13C72685D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CE0-9BF0-40D4-9AD1-F52FDB9C9D0E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4AF1F-A148-4A53-9266-C13C72685D9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CE0-9BF0-40D4-9AD1-F52FDB9C9D0E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4AF1F-A148-4A53-9266-C13C72685D9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CE0-9BF0-40D4-9AD1-F52FDB9C9D0E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4AF1F-A148-4A53-9266-C13C72685D9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CE0-9BF0-40D4-9AD1-F52FDB9C9D0E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4AF1F-A148-4A53-9266-C13C72685D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CE0-9BF0-40D4-9AD1-F52FDB9C9D0E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4AF1F-A148-4A53-9266-C13C72685D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CE0-9BF0-40D4-9AD1-F52FDB9C9D0E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4AF1F-A148-4A53-9266-C13C72685D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8CE0-9BF0-40D4-9AD1-F52FDB9C9D0E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4AF1F-A148-4A53-9266-C13C72685D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7488CE0-9BF0-40D4-9AD1-F52FDB9C9D0E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484AF1F-A148-4A53-9266-C13C72685D9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kumimoji="1"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656184"/>
          </a:xfrm>
        </p:spPr>
        <p:txBody>
          <a:bodyPr>
            <a:normAutofit/>
          </a:bodyPr>
          <a:lstStyle/>
          <a:p>
            <a:r>
              <a:rPr lang="en-US" altLang="ja-JP" sz="4800" dirty="0" smtClean="0"/>
              <a:t>Proton Tracking Procedure</a:t>
            </a:r>
            <a:endParaRPr kumimoji="1" lang="ja-JP" altLang="en-US" sz="4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03648" y="4221088"/>
            <a:ext cx="6400800" cy="2353816"/>
          </a:xfrm>
        </p:spPr>
        <p:txBody>
          <a:bodyPr>
            <a:normAutofit/>
          </a:bodyPr>
          <a:lstStyle/>
          <a:p>
            <a:r>
              <a:rPr kumimoji="1" lang="en-US" altLang="ja-JP" dirty="0" err="1" smtClean="0">
                <a:solidFill>
                  <a:schemeClr val="tx1"/>
                </a:solidFill>
                <a:latin typeface="+mn-lt"/>
              </a:rPr>
              <a:t>Masakatsu</a:t>
            </a:r>
            <a:r>
              <a:rPr kumimoji="1" lang="en-US" altLang="ja-JP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kumimoji="1" lang="en-US" altLang="ja-JP" dirty="0" err="1" smtClean="0">
                <a:solidFill>
                  <a:schemeClr val="tx1"/>
                </a:solidFill>
                <a:latin typeface="+mn-lt"/>
              </a:rPr>
              <a:t>Ichimura</a:t>
            </a:r>
            <a:endParaRPr kumimoji="1" lang="en-US" altLang="ja-JP" dirty="0" smtClean="0">
              <a:solidFill>
                <a:schemeClr val="tx1"/>
              </a:solidFill>
              <a:latin typeface="+mn-lt"/>
            </a:endParaRPr>
          </a:p>
          <a:p>
            <a:r>
              <a:rPr lang="en-US" altLang="ja-JP" dirty="0" err="1" smtClean="0">
                <a:solidFill>
                  <a:schemeClr val="tx1"/>
                </a:solidFill>
                <a:latin typeface="+mn-lt"/>
              </a:rPr>
              <a:t>Hirosaki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 University, JAPAN</a:t>
            </a:r>
          </a:p>
          <a:p>
            <a:endParaRPr lang="en-US" altLang="ja-JP" dirty="0" smtClean="0">
              <a:solidFill>
                <a:schemeClr val="tx1"/>
              </a:solidFill>
              <a:latin typeface="+mn-lt"/>
            </a:endParaRPr>
          </a:p>
          <a:p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CALET TIM , Oct. 15, 2014</a:t>
            </a:r>
          </a:p>
        </p:txBody>
      </p:sp>
    </p:spTree>
    <p:extLst>
      <p:ext uri="{BB962C8B-B14F-4D97-AF65-F5344CB8AC3E}">
        <p14:creationId xmlns:p14="http://schemas.microsoft.com/office/powerpoint/2010/main" val="338867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 txBox="1">
            <a:spLocks/>
          </p:cNvSpPr>
          <p:nvPr/>
        </p:nvSpPr>
        <p:spPr>
          <a:xfrm>
            <a:off x="432102" y="0"/>
            <a:ext cx="8229600" cy="8584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sz="4400" dirty="0" smtClean="0"/>
              <a:t>Line fitting on TASC signals</a:t>
            </a:r>
            <a:endParaRPr lang="ja-JP" altLang="en-US" sz="4400" dirty="0"/>
          </a:p>
        </p:txBody>
      </p:sp>
      <p:pic>
        <p:nvPicPr>
          <p:cNvPr id="26626" name="Picture 2" descr="\\133.60.118.52\disk\ichi\CALET\2014_Oct\TIM\TASC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570" y="3365602"/>
            <a:ext cx="5976664" cy="293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乗算記号 3"/>
          <p:cNvSpPr/>
          <p:nvPr/>
        </p:nvSpPr>
        <p:spPr>
          <a:xfrm>
            <a:off x="5080522" y="3287908"/>
            <a:ext cx="288032" cy="688917"/>
          </a:xfrm>
          <a:prstGeom prst="mathMultiply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19" name="乗算記号 18"/>
          <p:cNvSpPr/>
          <p:nvPr/>
        </p:nvSpPr>
        <p:spPr>
          <a:xfrm>
            <a:off x="4753183" y="3784766"/>
            <a:ext cx="288032" cy="688917"/>
          </a:xfrm>
          <a:prstGeom prst="mathMultiply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20" name="乗算記号 19"/>
          <p:cNvSpPr/>
          <p:nvPr/>
        </p:nvSpPr>
        <p:spPr>
          <a:xfrm>
            <a:off x="4753701" y="4237759"/>
            <a:ext cx="288032" cy="688917"/>
          </a:xfrm>
          <a:prstGeom prst="mathMultiply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21" name="乗算記号 20"/>
          <p:cNvSpPr/>
          <p:nvPr/>
        </p:nvSpPr>
        <p:spPr>
          <a:xfrm>
            <a:off x="4385259" y="4684299"/>
            <a:ext cx="288032" cy="688917"/>
          </a:xfrm>
          <a:prstGeom prst="mathMultiply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22" name="乗算記号 21"/>
          <p:cNvSpPr/>
          <p:nvPr/>
        </p:nvSpPr>
        <p:spPr>
          <a:xfrm>
            <a:off x="4428629" y="5173764"/>
            <a:ext cx="288032" cy="688917"/>
          </a:xfrm>
          <a:prstGeom prst="mathMultiply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23" name="乗算記号 22"/>
          <p:cNvSpPr/>
          <p:nvPr/>
        </p:nvSpPr>
        <p:spPr>
          <a:xfrm>
            <a:off x="4115372" y="5640825"/>
            <a:ext cx="288032" cy="688917"/>
          </a:xfrm>
          <a:prstGeom prst="mathMultiply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13" name="サブタイトル 2"/>
          <p:cNvSpPr txBox="1">
            <a:spLocks/>
          </p:cNvSpPr>
          <p:nvPr/>
        </p:nvSpPr>
        <p:spPr>
          <a:xfrm>
            <a:off x="107504" y="776537"/>
            <a:ext cx="9036496" cy="25804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AutoNum type="arabicParenR"/>
            </a:pP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Find the PWO log with the  highest signal on each layer.</a:t>
            </a:r>
          </a:p>
          <a:p>
            <a:pPr marL="457200" indent="-457200" algn="l">
              <a:buFont typeface="Arial" pitchFamily="34" charset="0"/>
              <a:buAutoNum type="arabicParenR" startAt="2"/>
            </a:pP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Take the one of neighbors which has larger signal, and make the signal weighted center of these two points. These are took as the representative point for each layer.</a:t>
            </a:r>
          </a:p>
          <a:p>
            <a:pPr marL="457200" indent="-457200" algn="l">
              <a:buFont typeface="Arial" pitchFamily="34" charset="0"/>
              <a:buAutoNum type="arabicParenR" startAt="3"/>
            </a:pP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Make a line fitting on these points with using the sum of two signals as a weight. </a:t>
            </a:r>
            <a:endParaRPr lang="en-US" altLang="ja-JP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3534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7504" y="776537"/>
            <a:ext cx="9036496" cy="2580455"/>
          </a:xfrm>
        </p:spPr>
        <p:txBody>
          <a:bodyPr>
            <a:noAutofit/>
          </a:bodyPr>
          <a:lstStyle/>
          <a:p>
            <a:pPr marL="457200" lvl="0" indent="-457200" algn="l">
              <a:buAutoNum type="arabicParenR"/>
            </a:pP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Find the PWO log with the  highest signal on each layer.</a:t>
            </a:r>
            <a:endParaRPr lang="en-US" altLang="ja-JP" dirty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pPr marL="457200" lvl="0" indent="-457200" algn="l">
              <a:buAutoNum type="arabicParenR" startAt="2"/>
            </a:pP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Take the one of neighbors which has larger signal, and make the signal weighted center of these two points. These are took as the representative point for each layer.</a:t>
            </a:r>
          </a:p>
          <a:p>
            <a:pPr marL="457200" lvl="0" indent="-457200" algn="l">
              <a:buAutoNum type="arabicParenR" startAt="3"/>
            </a:pP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Make a line fitting on these points with using the sum of two signals as a weight. </a:t>
            </a:r>
            <a:endParaRPr lang="en-US" altLang="ja-JP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432102" y="0"/>
            <a:ext cx="8229600" cy="8584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sz="4400" dirty="0" smtClean="0"/>
              <a:t>Line fitting on TASC signals</a:t>
            </a:r>
            <a:endParaRPr lang="ja-JP" altLang="en-US" sz="4400" dirty="0"/>
          </a:p>
        </p:txBody>
      </p:sp>
      <p:pic>
        <p:nvPicPr>
          <p:cNvPr id="26626" name="Picture 2" descr="\\133.60.118.52\disk\ichi\CALET\2014_Oct\TIM\TASC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570" y="3365602"/>
            <a:ext cx="5976664" cy="293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乗算記号 3"/>
          <p:cNvSpPr/>
          <p:nvPr/>
        </p:nvSpPr>
        <p:spPr>
          <a:xfrm>
            <a:off x="5080522" y="3287908"/>
            <a:ext cx="288032" cy="688917"/>
          </a:xfrm>
          <a:prstGeom prst="mathMultiply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19" name="乗算記号 18"/>
          <p:cNvSpPr/>
          <p:nvPr/>
        </p:nvSpPr>
        <p:spPr>
          <a:xfrm>
            <a:off x="4753183" y="3784766"/>
            <a:ext cx="288032" cy="688917"/>
          </a:xfrm>
          <a:prstGeom prst="mathMultiply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20" name="乗算記号 19"/>
          <p:cNvSpPr/>
          <p:nvPr/>
        </p:nvSpPr>
        <p:spPr>
          <a:xfrm>
            <a:off x="4753701" y="4237759"/>
            <a:ext cx="288032" cy="688917"/>
          </a:xfrm>
          <a:prstGeom prst="mathMultiply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21" name="乗算記号 20"/>
          <p:cNvSpPr/>
          <p:nvPr/>
        </p:nvSpPr>
        <p:spPr>
          <a:xfrm>
            <a:off x="4385259" y="4684299"/>
            <a:ext cx="288032" cy="688917"/>
          </a:xfrm>
          <a:prstGeom prst="mathMultiply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22" name="乗算記号 21"/>
          <p:cNvSpPr/>
          <p:nvPr/>
        </p:nvSpPr>
        <p:spPr>
          <a:xfrm>
            <a:off x="4428629" y="5173764"/>
            <a:ext cx="288032" cy="688917"/>
          </a:xfrm>
          <a:prstGeom prst="mathMultiply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23" name="乗算記号 22"/>
          <p:cNvSpPr/>
          <p:nvPr/>
        </p:nvSpPr>
        <p:spPr>
          <a:xfrm>
            <a:off x="4115372" y="5640825"/>
            <a:ext cx="288032" cy="688917"/>
          </a:xfrm>
          <a:prstGeom prst="mathMultiply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cxnSp>
        <p:nvCxnSpPr>
          <p:cNvPr id="5" name="直線コネクタ 4"/>
          <p:cNvCxnSpPr/>
          <p:nvPr/>
        </p:nvCxnSpPr>
        <p:spPr>
          <a:xfrm flipH="1">
            <a:off x="3995936" y="2996952"/>
            <a:ext cx="1372618" cy="3600400"/>
          </a:xfrm>
          <a:prstGeom prst="line">
            <a:avLst/>
          </a:prstGeom>
          <a:ln w="38100" cap="rnd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474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2102" y="188640"/>
            <a:ext cx="8229600" cy="858424"/>
          </a:xfrm>
        </p:spPr>
        <p:txBody>
          <a:bodyPr/>
          <a:lstStyle/>
          <a:p>
            <a:r>
              <a:rPr lang="en-US" altLang="ja-JP" dirty="0" smtClean="0"/>
              <a:t>Results of TASC</a:t>
            </a:r>
            <a:r>
              <a:rPr kumimoji="1" lang="en-US" altLang="ja-JP" dirty="0" smtClean="0"/>
              <a:t> tracking 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74496" y="1124744"/>
            <a:ext cx="79208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 smtClean="0"/>
              <a:t>Distribution of </a:t>
            </a:r>
            <a:r>
              <a:rPr kumimoji="1" lang="ja-JP" altLang="en-US" sz="3200" dirty="0" smtClean="0"/>
              <a:t>⊿ </a:t>
            </a:r>
            <a:r>
              <a:rPr kumimoji="1" lang="en-US" altLang="ja-JP" sz="3200" dirty="0" smtClean="0"/>
              <a:t>θ  (=</a:t>
            </a:r>
            <a:r>
              <a:rPr kumimoji="1" lang="en-US" altLang="ja-JP" sz="3200" dirty="0" err="1" smtClean="0"/>
              <a:t>θ</a:t>
            </a:r>
            <a:r>
              <a:rPr kumimoji="1" lang="en-US" altLang="ja-JP" sz="3200" baseline="-25000" dirty="0" err="1" smtClean="0"/>
              <a:t>est</a:t>
            </a:r>
            <a:r>
              <a:rPr kumimoji="1" lang="en-US" altLang="ja-JP" sz="3200" dirty="0" err="1" smtClean="0"/>
              <a:t>-θ</a:t>
            </a:r>
            <a:r>
              <a:rPr kumimoji="1" lang="en-US" altLang="ja-JP" sz="3200" baseline="-25000" dirty="0" err="1" smtClean="0"/>
              <a:t>true</a:t>
            </a:r>
            <a:r>
              <a:rPr kumimoji="1" lang="en-US" altLang="ja-JP" sz="3200" baseline="-25000" dirty="0" smtClean="0"/>
              <a:t> </a:t>
            </a:r>
            <a:r>
              <a:rPr lang="en-US" altLang="ja-JP" sz="3200" dirty="0" smtClean="0"/>
              <a:t>)</a:t>
            </a:r>
          </a:p>
        </p:txBody>
      </p:sp>
      <p:pic>
        <p:nvPicPr>
          <p:cNvPr id="1026" name="Picture 2" descr="\\133.60.118.52\disk\ichi\CALET\2013_Nov\p_TASC_theta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6" y="2492896"/>
            <a:ext cx="4419341" cy="424138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133.60.118.52\disk\ichi\CALET\2013_Nov\p_TASC_theta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835" y="2492896"/>
            <a:ext cx="4419341" cy="424138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445522" y="3212976"/>
            <a:ext cx="15191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 </a:t>
            </a:r>
            <a:r>
              <a:rPr lang="en-US" altLang="ja-JP" sz="3200" dirty="0" err="1" smtClean="0"/>
              <a:t>σ</a:t>
            </a:r>
            <a:r>
              <a:rPr lang="en-US" altLang="ja-JP" dirty="0" err="1" smtClean="0"/>
              <a:t>θx</a:t>
            </a:r>
            <a:r>
              <a:rPr lang="en-US" altLang="ja-JP" dirty="0"/>
              <a:t>: </a:t>
            </a:r>
            <a:endParaRPr lang="en-US" altLang="ja-JP" dirty="0" smtClean="0"/>
          </a:p>
          <a:p>
            <a:r>
              <a:rPr lang="en-US" altLang="ja-JP" dirty="0"/>
              <a:t> </a:t>
            </a:r>
            <a:r>
              <a:rPr lang="en-US" altLang="ja-JP" dirty="0" smtClean="0"/>
              <a:t> 0.86 degree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148064" y="3212976"/>
            <a:ext cx="15191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 </a:t>
            </a:r>
            <a:r>
              <a:rPr lang="en-US" altLang="ja-JP" sz="3200" dirty="0" err="1" smtClean="0"/>
              <a:t>σ</a:t>
            </a:r>
            <a:r>
              <a:rPr lang="en-US" altLang="ja-JP" dirty="0" err="1" smtClean="0"/>
              <a:t>θy</a:t>
            </a:r>
            <a:r>
              <a:rPr lang="en-US" altLang="ja-JP" dirty="0" smtClean="0"/>
              <a:t>: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0.81 degree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360230" y="1957810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σ</a:t>
            </a:r>
            <a:r>
              <a:rPr lang="en-US" altLang="ja-JP" sz="2400" dirty="0" smtClean="0"/>
              <a:t> :</a:t>
            </a:r>
            <a:r>
              <a:rPr lang="ja-JP" altLang="en-US" sz="2400" dirty="0" smtClean="0"/>
              <a:t>  </a:t>
            </a:r>
            <a:r>
              <a:rPr lang="en-US" altLang="ja-JP" sz="2400" dirty="0" smtClean="0"/>
              <a:t>width of 68%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34386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133.60.118.52\disk\ichi\CALET\2013_Nov\p_TASC_dx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9" y="2459932"/>
            <a:ext cx="4434936" cy="425634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133.60.118.52\disk\ichi\CALET\2013_Nov\p_TASC_dy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539" y="2459932"/>
            <a:ext cx="4434937" cy="425634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432102" y="188640"/>
            <a:ext cx="8229600" cy="858424"/>
          </a:xfrm>
        </p:spPr>
        <p:txBody>
          <a:bodyPr/>
          <a:lstStyle/>
          <a:p>
            <a:r>
              <a:rPr lang="en-US" altLang="ja-JP" dirty="0" smtClean="0"/>
              <a:t>Results of TASC</a:t>
            </a:r>
            <a:r>
              <a:rPr kumimoji="1" lang="en-US" altLang="ja-JP" dirty="0" smtClean="0"/>
              <a:t> tracking 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74496" y="1124744"/>
            <a:ext cx="7920880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 smtClean="0"/>
              <a:t>Distribution of </a:t>
            </a:r>
            <a:r>
              <a:rPr lang="en-US" altLang="ja-JP" sz="3200" dirty="0" smtClean="0"/>
              <a:t>estimated position on the 8</a:t>
            </a:r>
            <a:r>
              <a:rPr lang="en-US" altLang="ja-JP" sz="3200" baseline="30000" dirty="0" smtClean="0"/>
              <a:t>th</a:t>
            </a:r>
            <a:r>
              <a:rPr lang="en-US" altLang="ja-JP" sz="3200" dirty="0" smtClean="0"/>
              <a:t> layer of IMC module by TASC tracking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98809" y="2993757"/>
            <a:ext cx="18841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/>
              <a:t>σ</a:t>
            </a:r>
            <a:r>
              <a:rPr lang="en-US" altLang="ja-JP" sz="3200" baseline="-25000" dirty="0"/>
              <a:t>x8</a:t>
            </a:r>
            <a:r>
              <a:rPr lang="en-US" altLang="ja-JP" dirty="0"/>
              <a:t>: </a:t>
            </a:r>
            <a:r>
              <a:rPr lang="en-US" altLang="ja-JP" dirty="0" smtClean="0"/>
              <a:t>0.27 </a:t>
            </a:r>
            <a:r>
              <a:rPr lang="en-US" altLang="ja-JP" dirty="0"/>
              <a:t>cm 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48064" y="2993757"/>
            <a:ext cx="18841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σ</a:t>
            </a:r>
            <a:r>
              <a:rPr lang="en-US" altLang="ja-JP" sz="3200" baseline="-25000" dirty="0" smtClean="0"/>
              <a:t>y8</a:t>
            </a:r>
            <a:r>
              <a:rPr lang="en-US" altLang="ja-JP" dirty="0"/>
              <a:t>: </a:t>
            </a:r>
            <a:r>
              <a:rPr lang="en-US" altLang="ja-JP" dirty="0" smtClean="0"/>
              <a:t>0.27 </a:t>
            </a:r>
            <a:r>
              <a:rPr lang="en-US" altLang="ja-JP" dirty="0"/>
              <a:t>cm </a:t>
            </a:r>
          </a:p>
        </p:txBody>
      </p:sp>
    </p:spTree>
    <p:extLst>
      <p:ext uri="{BB962C8B-B14F-4D97-AF65-F5344CB8AC3E}">
        <p14:creationId xmlns:p14="http://schemas.microsoft.com/office/powerpoint/2010/main" val="396938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510952" y="94942"/>
            <a:ext cx="8229600" cy="8584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sz="4400" dirty="0" smtClean="0"/>
              <a:t>IMC tracking</a:t>
            </a:r>
            <a:endParaRPr lang="ja-JP" altLang="en-US" sz="4400" dirty="0"/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32618" y="953367"/>
            <a:ext cx="9036496" cy="11133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457200" indent="-457200" algn="l">
              <a:buAutoNum type="arabicParenR"/>
            </a:pP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Set the allowable region in the IMC module with use of </a:t>
            </a:r>
          </a:p>
          <a:p>
            <a:pPr algn="l"/>
            <a:r>
              <a:rPr lang="en-US" altLang="ja-JP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     the line made by TASC signal.</a:t>
            </a:r>
          </a:p>
        </p:txBody>
      </p:sp>
      <p:pic>
        <p:nvPicPr>
          <p:cNvPr id="7" name="Picture 2" descr="\\133.60.118.52\disk\ichi\CALET\2014_Oct\TIM\IMCandTAS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52" y="1995172"/>
            <a:ext cx="7661448" cy="303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直線コネクタ 10"/>
          <p:cNvCxnSpPr/>
          <p:nvPr/>
        </p:nvCxnSpPr>
        <p:spPr>
          <a:xfrm>
            <a:off x="4865489" y="3784002"/>
            <a:ext cx="648072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5017889" y="3514420"/>
            <a:ext cx="648072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4743564" y="3284984"/>
            <a:ext cx="1390315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4775274" y="3068960"/>
            <a:ext cx="1390315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4895964" y="2852936"/>
            <a:ext cx="1390315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5017889" y="2636912"/>
            <a:ext cx="1390315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5070186" y="2420888"/>
            <a:ext cx="1390315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5189525" y="2204864"/>
            <a:ext cx="1390315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323528" y="5301208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Allowed region(yellow part):      </a:t>
            </a:r>
          </a:p>
          <a:p>
            <a:r>
              <a:rPr lang="en-US" altLang="ja-JP" sz="2400" dirty="0" smtClean="0"/>
              <a:t>                                                  ±1cm  for 7</a:t>
            </a:r>
            <a:r>
              <a:rPr lang="en-US" altLang="ja-JP" sz="2400" baseline="30000" dirty="0" smtClean="0"/>
              <a:t>th</a:t>
            </a:r>
            <a:r>
              <a:rPr lang="en-US" altLang="ja-JP" sz="2400" dirty="0" smtClean="0"/>
              <a:t> and 8</a:t>
            </a:r>
            <a:r>
              <a:rPr lang="en-US" altLang="ja-JP" sz="2400" baseline="30000" dirty="0" smtClean="0"/>
              <a:t>th</a:t>
            </a:r>
            <a:r>
              <a:rPr lang="en-US" altLang="ja-JP" sz="2400" dirty="0" smtClean="0"/>
              <a:t> layer </a:t>
            </a:r>
          </a:p>
          <a:p>
            <a:r>
              <a:rPr lang="en-US" altLang="ja-JP" sz="2400" dirty="0" smtClean="0"/>
              <a:t>                                                  ±2cm   for other layers 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26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\\133.60.118.52\disk\ichi\CALET\2014_Oct\TIM\TASC_IMC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19" y="2567923"/>
            <a:ext cx="7661448" cy="302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タイトル 1"/>
          <p:cNvSpPr txBox="1">
            <a:spLocks/>
          </p:cNvSpPr>
          <p:nvPr/>
        </p:nvSpPr>
        <p:spPr>
          <a:xfrm>
            <a:off x="510952" y="94942"/>
            <a:ext cx="8229600" cy="8584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sz="4400" dirty="0" smtClean="0"/>
              <a:t>IMC tracking</a:t>
            </a:r>
            <a:endParaRPr lang="ja-JP" altLang="en-US" sz="4400" dirty="0"/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32618" y="953366"/>
            <a:ext cx="9036496" cy="13955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457200" indent="-457200" algn="l">
              <a:buAutoNum type="arabicParenR" startAt="2"/>
            </a:pP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Make a peak detection in the allowed region. All of peak points in the allowed region are picked up and recorded.  Peak point means the point greater than both  neighbors.</a:t>
            </a:r>
          </a:p>
          <a:p>
            <a:pPr algn="l"/>
            <a:endParaRPr lang="en-US" altLang="ja-JP" dirty="0" smtClean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 flipH="1">
            <a:off x="4748887" y="2348879"/>
            <a:ext cx="598361" cy="1526826"/>
          </a:xfrm>
          <a:prstGeom prst="line">
            <a:avLst/>
          </a:prstGeom>
          <a:ln w="508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 flipH="1">
            <a:off x="6170912" y="2449565"/>
            <a:ext cx="598361" cy="1526826"/>
          </a:xfrm>
          <a:prstGeom prst="line">
            <a:avLst/>
          </a:prstGeom>
          <a:ln w="508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 flipH="1">
            <a:off x="5486671" y="3976391"/>
            <a:ext cx="165449" cy="509321"/>
          </a:xfrm>
          <a:prstGeom prst="line">
            <a:avLst/>
          </a:prstGeom>
          <a:ln w="508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 flipH="1">
            <a:off x="4913297" y="3971990"/>
            <a:ext cx="165449" cy="509321"/>
          </a:xfrm>
          <a:prstGeom prst="line">
            <a:avLst/>
          </a:prstGeom>
          <a:ln w="508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130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510952" y="94942"/>
            <a:ext cx="8229600" cy="8584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sz="4400" dirty="0" smtClean="0"/>
              <a:t>IMC tracking</a:t>
            </a:r>
            <a:endParaRPr lang="ja-JP" altLang="en-US" sz="4400" dirty="0"/>
          </a:p>
        </p:txBody>
      </p:sp>
      <p:pic>
        <p:nvPicPr>
          <p:cNvPr id="1026" name="Picture 2" descr="\\133.60.118.52\disk\ichi\CALET\2014_Oct\TIM\IMC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47" y="2636912"/>
            <a:ext cx="5832648" cy="367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右中かっこ 2"/>
          <p:cNvSpPr/>
          <p:nvPr/>
        </p:nvSpPr>
        <p:spPr>
          <a:xfrm>
            <a:off x="6732240" y="2636912"/>
            <a:ext cx="180020" cy="792088"/>
          </a:xfrm>
          <a:prstGeom prst="rightBrace">
            <a:avLst>
              <a:gd name="adj1" fmla="val 8333"/>
              <a:gd name="adj2" fmla="val 517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020272" y="2848290"/>
            <a:ext cx="2048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TOP group</a:t>
            </a:r>
          </a:p>
        </p:txBody>
      </p:sp>
      <p:sp>
        <p:nvSpPr>
          <p:cNvPr id="13" name="右中かっこ 12"/>
          <p:cNvSpPr/>
          <p:nvPr/>
        </p:nvSpPr>
        <p:spPr>
          <a:xfrm>
            <a:off x="6732240" y="5519631"/>
            <a:ext cx="180020" cy="792088"/>
          </a:xfrm>
          <a:prstGeom prst="rightBrace">
            <a:avLst>
              <a:gd name="adj1" fmla="val 8333"/>
              <a:gd name="adj2" fmla="val 517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020272" y="5731009"/>
            <a:ext cx="2048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BOTTOM </a:t>
            </a:r>
            <a:r>
              <a:rPr kumimoji="1" lang="en-US" altLang="ja-JP" dirty="0" smtClean="0"/>
              <a:t>group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08495" y="2164213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Layer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08495" y="263691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12658" y="307533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2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16821" y="357301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3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16821" y="410547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4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16821" y="462720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5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20984" y="506562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6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25147" y="5563307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7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25147" y="609576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8</a:t>
            </a:r>
            <a:endParaRPr kumimoji="1" lang="ja-JP" altLang="en-US" dirty="0"/>
          </a:p>
        </p:txBody>
      </p:sp>
      <p:sp>
        <p:nvSpPr>
          <p:cNvPr id="2" name="円/楕円 1"/>
          <p:cNvSpPr/>
          <p:nvPr/>
        </p:nvSpPr>
        <p:spPr>
          <a:xfrm>
            <a:off x="5652120" y="2464456"/>
            <a:ext cx="541788" cy="5417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3203848" y="5919797"/>
            <a:ext cx="541788" cy="5417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サブタイトル 2"/>
          <p:cNvSpPr txBox="1">
            <a:spLocks/>
          </p:cNvSpPr>
          <p:nvPr/>
        </p:nvSpPr>
        <p:spPr>
          <a:xfrm>
            <a:off x="34565" y="953365"/>
            <a:ext cx="9036496" cy="12108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457200" indent="-457200" algn="l">
              <a:buAutoNum type="arabicParenR" startAt="3"/>
            </a:pP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Pick one point up from TOP and BOTTOM group, and make a line with connecting them.</a:t>
            </a:r>
            <a:r>
              <a:rPr lang="ja-JP" altLang="en-US" dirty="0" smtClean="0">
                <a:solidFill>
                  <a:schemeClr val="tx1"/>
                </a:solidFill>
                <a:latin typeface="+mn-lt"/>
              </a:rPr>
              <a:t>  </a:t>
            </a:r>
            <a:r>
              <a:rPr lang="en-US" altLang="ja-JP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Check the zenith angle of the line. (</a:t>
            </a:r>
            <a:r>
              <a:rPr lang="ja-JP" altLang="en-US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⊿</a:t>
            </a:r>
            <a:r>
              <a:rPr lang="en-US" altLang="ja-JP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θ</a:t>
            </a:r>
            <a:r>
              <a:rPr lang="ja-JP" altLang="en-US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＜</a:t>
            </a:r>
            <a:r>
              <a:rPr lang="en-US" altLang="ja-JP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3 degree with TASC line is allowable)</a:t>
            </a:r>
          </a:p>
        </p:txBody>
      </p:sp>
    </p:spTree>
    <p:extLst>
      <p:ext uri="{BB962C8B-B14F-4D97-AF65-F5344CB8AC3E}">
        <p14:creationId xmlns:p14="http://schemas.microsoft.com/office/powerpoint/2010/main" val="15356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510952" y="94942"/>
            <a:ext cx="8229600" cy="8584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sz="4400" dirty="0" smtClean="0"/>
              <a:t>IMC tracking</a:t>
            </a:r>
            <a:endParaRPr lang="ja-JP" altLang="en-US" sz="4400" dirty="0"/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34565" y="953365"/>
            <a:ext cx="9036496" cy="12108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457200" indent="-457200" algn="l">
              <a:buAutoNum type="arabicParenR" startAt="3"/>
            </a:pPr>
            <a:r>
              <a:rPr lang="en-US" altLang="ja-JP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Pick one point up from TOP and BOTTOM group, and make a line with connecting them.</a:t>
            </a:r>
            <a:r>
              <a:rPr lang="ja-JP" altLang="en-US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  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Check whether zenith angle is allowable or not. (</a:t>
            </a:r>
            <a:r>
              <a:rPr lang="ja-JP" altLang="en-US" dirty="0" smtClean="0">
                <a:solidFill>
                  <a:schemeClr val="tx1"/>
                </a:solidFill>
                <a:latin typeface="+mn-lt"/>
              </a:rPr>
              <a:t>⊿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θ</a:t>
            </a:r>
            <a:r>
              <a:rPr lang="ja-JP" altLang="en-US" dirty="0" smtClean="0">
                <a:solidFill>
                  <a:schemeClr val="tx1"/>
                </a:solidFill>
                <a:latin typeface="+mn-lt"/>
              </a:rPr>
              <a:t>＜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3 degree with TASC line is allowable)</a:t>
            </a:r>
          </a:p>
        </p:txBody>
      </p:sp>
      <p:pic>
        <p:nvPicPr>
          <p:cNvPr id="1026" name="Picture 2" descr="\\133.60.118.52\disk\ichi\CALET\2014_Oct\TIM\IMC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47" y="2636912"/>
            <a:ext cx="5832648" cy="367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右中かっこ 2"/>
          <p:cNvSpPr/>
          <p:nvPr/>
        </p:nvSpPr>
        <p:spPr>
          <a:xfrm>
            <a:off x="6732240" y="2636912"/>
            <a:ext cx="180020" cy="792088"/>
          </a:xfrm>
          <a:prstGeom prst="rightBrace">
            <a:avLst>
              <a:gd name="adj1" fmla="val 8333"/>
              <a:gd name="adj2" fmla="val 517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020272" y="2848290"/>
            <a:ext cx="2048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TOP group</a:t>
            </a:r>
          </a:p>
        </p:txBody>
      </p:sp>
      <p:sp>
        <p:nvSpPr>
          <p:cNvPr id="13" name="右中かっこ 12"/>
          <p:cNvSpPr/>
          <p:nvPr/>
        </p:nvSpPr>
        <p:spPr>
          <a:xfrm>
            <a:off x="6732240" y="5519631"/>
            <a:ext cx="180020" cy="792088"/>
          </a:xfrm>
          <a:prstGeom prst="rightBrace">
            <a:avLst>
              <a:gd name="adj1" fmla="val 8333"/>
              <a:gd name="adj2" fmla="val 517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020272" y="5731009"/>
            <a:ext cx="2048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BOTTOM </a:t>
            </a:r>
            <a:r>
              <a:rPr kumimoji="1" lang="en-US" altLang="ja-JP" dirty="0" smtClean="0"/>
              <a:t>group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08495" y="2164213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Layer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08495" y="263691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12658" y="307533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2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16821" y="357301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3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16821" y="410547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4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16821" y="462720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5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20984" y="506562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6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25147" y="5563307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7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25147" y="609576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8</a:t>
            </a:r>
            <a:endParaRPr kumimoji="1" lang="ja-JP" altLang="en-US" dirty="0"/>
          </a:p>
        </p:txBody>
      </p:sp>
      <p:sp>
        <p:nvSpPr>
          <p:cNvPr id="2" name="円/楕円 1"/>
          <p:cNvSpPr/>
          <p:nvPr/>
        </p:nvSpPr>
        <p:spPr>
          <a:xfrm>
            <a:off x="5652120" y="2486229"/>
            <a:ext cx="541788" cy="5417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3203848" y="5919797"/>
            <a:ext cx="541788" cy="5417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/>
          <p:nvPr/>
        </p:nvCxnSpPr>
        <p:spPr>
          <a:xfrm flipH="1">
            <a:off x="3203848" y="2348879"/>
            <a:ext cx="2990060" cy="411621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flipH="1">
            <a:off x="2411760" y="2164213"/>
            <a:ext cx="2520280" cy="430088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V="1">
            <a:off x="3995936" y="2636912"/>
            <a:ext cx="3312368" cy="40324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6660232" y="3757682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Allowable range</a:t>
            </a:r>
          </a:p>
          <a:p>
            <a:r>
              <a:rPr kumimoji="1" lang="en-US" altLang="ja-JP" b="1" dirty="0" smtClean="0">
                <a:solidFill>
                  <a:srgbClr val="FF0000"/>
                </a:solidFill>
              </a:rPr>
              <a:t>TASC line </a:t>
            </a:r>
            <a:r>
              <a:rPr lang="en-US" altLang="ja-JP" b="1" dirty="0" smtClean="0">
                <a:solidFill>
                  <a:srgbClr val="FF0000"/>
                </a:solidFill>
              </a:rPr>
              <a:t>±</a:t>
            </a:r>
            <a:r>
              <a:rPr lang="ja-JP" altLang="en-US" b="1" dirty="0" smtClean="0">
                <a:solidFill>
                  <a:srgbClr val="FF0000"/>
                </a:solidFill>
              </a:rPr>
              <a:t> </a:t>
            </a:r>
            <a:r>
              <a:rPr lang="en-US" altLang="ja-JP" b="1" dirty="0" smtClean="0">
                <a:solidFill>
                  <a:srgbClr val="FF0000"/>
                </a:solidFill>
              </a:rPr>
              <a:t>3 degree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79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510952" y="94942"/>
            <a:ext cx="8229600" cy="8584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sz="4400" dirty="0" smtClean="0"/>
              <a:t>IMC tracking</a:t>
            </a:r>
            <a:endParaRPr lang="ja-JP" altLang="en-US" sz="4400" dirty="0"/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34565" y="953365"/>
            <a:ext cx="9036496" cy="139551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ts val="2500"/>
              </a:lnSpc>
              <a:buAutoNum type="arabicParenR" startAt="4"/>
            </a:pP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Find the closest peak point within 2mm from the line for each</a:t>
            </a:r>
          </a:p>
          <a:p>
            <a:pPr algn="l">
              <a:lnSpc>
                <a:spcPts val="2500"/>
              </a:lnSpc>
            </a:pPr>
            <a:r>
              <a:rPr lang="en-US" altLang="ja-JP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     layer.  They will be saved as candidates of track signals, if the</a:t>
            </a:r>
          </a:p>
          <a:p>
            <a:pPr algn="l">
              <a:lnSpc>
                <a:spcPts val="2500"/>
              </a:lnSpc>
            </a:pPr>
            <a:r>
              <a:rPr lang="en-US" altLang="ja-JP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     number of points greater than 5.</a:t>
            </a:r>
          </a:p>
        </p:txBody>
      </p:sp>
      <p:pic>
        <p:nvPicPr>
          <p:cNvPr id="1026" name="Picture 2" descr="\\133.60.118.52\disk\ichi\CALET\2014_Oct\TIM\IMC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47" y="2636912"/>
            <a:ext cx="5832648" cy="367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右中かっこ 2"/>
          <p:cNvSpPr/>
          <p:nvPr/>
        </p:nvSpPr>
        <p:spPr>
          <a:xfrm>
            <a:off x="6732240" y="2636912"/>
            <a:ext cx="180020" cy="792088"/>
          </a:xfrm>
          <a:prstGeom prst="rightBrace">
            <a:avLst>
              <a:gd name="adj1" fmla="val 8333"/>
              <a:gd name="adj2" fmla="val 517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020272" y="2848290"/>
            <a:ext cx="2048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TOP group</a:t>
            </a:r>
          </a:p>
        </p:txBody>
      </p:sp>
      <p:sp>
        <p:nvSpPr>
          <p:cNvPr id="13" name="右中かっこ 12"/>
          <p:cNvSpPr/>
          <p:nvPr/>
        </p:nvSpPr>
        <p:spPr>
          <a:xfrm>
            <a:off x="6732240" y="5519631"/>
            <a:ext cx="180020" cy="792088"/>
          </a:xfrm>
          <a:prstGeom prst="rightBrace">
            <a:avLst>
              <a:gd name="adj1" fmla="val 8333"/>
              <a:gd name="adj2" fmla="val 5172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020272" y="5731009"/>
            <a:ext cx="2048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BOTTOM </a:t>
            </a:r>
            <a:r>
              <a:rPr kumimoji="1" lang="en-US" altLang="ja-JP" dirty="0" smtClean="0"/>
              <a:t>group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08495" y="2164213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Layer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08495" y="263691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12658" y="307533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2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16821" y="357301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3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16821" y="410547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4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16821" y="462720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5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20984" y="506562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6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25147" y="5563307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7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25147" y="609576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8</a:t>
            </a:r>
            <a:endParaRPr kumimoji="1" lang="ja-JP" altLang="en-US" dirty="0"/>
          </a:p>
        </p:txBody>
      </p:sp>
      <p:sp>
        <p:nvSpPr>
          <p:cNvPr id="2" name="円/楕円 1"/>
          <p:cNvSpPr/>
          <p:nvPr/>
        </p:nvSpPr>
        <p:spPr>
          <a:xfrm>
            <a:off x="5652120" y="2486229"/>
            <a:ext cx="541788" cy="5417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3203848" y="5919797"/>
            <a:ext cx="541788" cy="5417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/>
          <p:nvPr/>
        </p:nvCxnSpPr>
        <p:spPr>
          <a:xfrm flipH="1">
            <a:off x="3203848" y="2348879"/>
            <a:ext cx="2990060" cy="411621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6660232" y="3757682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Allowable range</a:t>
            </a:r>
          </a:p>
          <a:p>
            <a:r>
              <a:rPr kumimoji="1" lang="en-US" altLang="ja-JP" b="1" dirty="0" smtClean="0">
                <a:solidFill>
                  <a:srgbClr val="FF0000"/>
                </a:solidFill>
              </a:rPr>
              <a:t>TASC line </a:t>
            </a:r>
            <a:r>
              <a:rPr lang="en-US" altLang="ja-JP" b="1" dirty="0" smtClean="0">
                <a:solidFill>
                  <a:srgbClr val="FF0000"/>
                </a:solidFill>
              </a:rPr>
              <a:t>±</a:t>
            </a:r>
            <a:r>
              <a:rPr lang="ja-JP" altLang="en-US" b="1" dirty="0" smtClean="0">
                <a:solidFill>
                  <a:srgbClr val="FF0000"/>
                </a:solidFill>
              </a:rPr>
              <a:t> </a:t>
            </a:r>
            <a:r>
              <a:rPr lang="en-US" altLang="ja-JP" b="1" dirty="0" smtClean="0">
                <a:solidFill>
                  <a:srgbClr val="FF0000"/>
                </a:solidFill>
              </a:rPr>
              <a:t>3 degree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8" name="円/楕円 27"/>
          <p:cNvSpPr/>
          <p:nvPr/>
        </p:nvSpPr>
        <p:spPr>
          <a:xfrm>
            <a:off x="3433898" y="5390851"/>
            <a:ext cx="541788" cy="541788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3982148" y="4893168"/>
            <a:ext cx="541788" cy="541788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/>
        </p:nvSpPr>
        <p:spPr>
          <a:xfrm>
            <a:off x="4157090" y="4466319"/>
            <a:ext cx="541788" cy="541788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4384042" y="3942348"/>
            <a:ext cx="541788" cy="541788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/>
        </p:nvSpPr>
        <p:spPr>
          <a:xfrm>
            <a:off x="4698878" y="3444665"/>
            <a:ext cx="541788" cy="541788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177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510952" y="94942"/>
            <a:ext cx="8229600" cy="8584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sz="4400" dirty="0" smtClean="0"/>
              <a:t>IMC tracking</a:t>
            </a:r>
            <a:endParaRPr lang="ja-JP" altLang="en-US" sz="4400" dirty="0"/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34565" y="1003220"/>
            <a:ext cx="9036496" cy="210255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ts val="2500"/>
              </a:lnSpc>
              <a:buAutoNum type="arabicParenR" startAt="5"/>
            </a:pP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Do above for all combination of TOP and BOTTOM</a:t>
            </a:r>
          </a:p>
          <a:p>
            <a:pPr algn="l">
              <a:lnSpc>
                <a:spcPts val="2500"/>
              </a:lnSpc>
            </a:pPr>
            <a:r>
              <a:rPr lang="en-US" altLang="ja-JP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     points, then closest line to </a:t>
            </a:r>
            <a:r>
              <a:rPr lang="en-US" altLang="ja-JP" b="1" dirty="0" smtClean="0">
                <a:solidFill>
                  <a:schemeClr val="tx1"/>
                </a:solidFill>
                <a:latin typeface="+mn-lt"/>
              </a:rPr>
              <a:t>the TASC component with </a:t>
            </a:r>
          </a:p>
          <a:p>
            <a:pPr algn="l">
              <a:lnSpc>
                <a:spcPts val="2500"/>
              </a:lnSpc>
            </a:pPr>
            <a:r>
              <a:rPr lang="en-US" altLang="ja-JP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ja-JP" b="1" dirty="0" smtClean="0">
                <a:solidFill>
                  <a:schemeClr val="tx1"/>
                </a:solidFill>
                <a:latin typeface="+mn-lt"/>
              </a:rPr>
              <a:t>     maximum energy deposit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 will be selected as the primary </a:t>
            </a:r>
          </a:p>
          <a:p>
            <a:pPr algn="l">
              <a:lnSpc>
                <a:spcPts val="2500"/>
              </a:lnSpc>
            </a:pPr>
            <a:r>
              <a:rPr lang="en-US" altLang="ja-JP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     track signals. Finally, the line parameters are calculated by     </a:t>
            </a:r>
          </a:p>
          <a:p>
            <a:pPr algn="l">
              <a:lnSpc>
                <a:spcPts val="2500"/>
              </a:lnSpc>
            </a:pPr>
            <a:r>
              <a:rPr lang="en-US" altLang="ja-JP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     selected IMC coordinates.</a:t>
            </a:r>
          </a:p>
          <a:p>
            <a:pPr algn="l">
              <a:lnSpc>
                <a:spcPts val="2500"/>
              </a:lnSpc>
            </a:pPr>
            <a:endParaRPr lang="en-US" altLang="ja-JP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026" name="Picture 2" descr="\\133.60.118.52\disk\ichi\CALET\2014_Oct\TIM\IMC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116" y="3545523"/>
            <a:ext cx="5619736" cy="118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\\133.60.118.52\disk\ichi\CALET\2014_Oct\TIM\TASC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760" y="4788754"/>
            <a:ext cx="3954416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円/楕円 4"/>
          <p:cNvSpPr/>
          <p:nvPr/>
        </p:nvSpPr>
        <p:spPr>
          <a:xfrm>
            <a:off x="4306169" y="5301208"/>
            <a:ext cx="243630" cy="243630"/>
          </a:xfrm>
          <a:prstGeom prst="ellips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cxnSp>
        <p:nvCxnSpPr>
          <p:cNvPr id="8" name="直線コネクタ 7"/>
          <p:cNvCxnSpPr/>
          <p:nvPr/>
        </p:nvCxnSpPr>
        <p:spPr>
          <a:xfrm flipH="1">
            <a:off x="3412747" y="3227301"/>
            <a:ext cx="2874296" cy="338437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flipH="1">
            <a:off x="4034952" y="3140968"/>
            <a:ext cx="2880320" cy="33843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H="1">
            <a:off x="3386880" y="3140968"/>
            <a:ext cx="2232248" cy="33843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円/楕円 33"/>
          <p:cNvSpPr/>
          <p:nvPr/>
        </p:nvSpPr>
        <p:spPr>
          <a:xfrm>
            <a:off x="6261176" y="2745737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乗算記号 35"/>
          <p:cNvSpPr/>
          <p:nvPr/>
        </p:nvSpPr>
        <p:spPr>
          <a:xfrm>
            <a:off x="5439108" y="2780928"/>
            <a:ext cx="360040" cy="360040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乗算記号 37"/>
          <p:cNvSpPr/>
          <p:nvPr/>
        </p:nvSpPr>
        <p:spPr>
          <a:xfrm>
            <a:off x="6838039" y="2782911"/>
            <a:ext cx="360040" cy="360040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642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539552" y="0"/>
            <a:ext cx="8229600" cy="8584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sz="4400" dirty="0" smtClean="0"/>
              <a:t>Motivation</a:t>
            </a:r>
            <a:endParaRPr lang="ja-JP" altLang="en-US" sz="4400" dirty="0"/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268014" y="854144"/>
            <a:ext cx="8892480" cy="17827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altLang="ja-JP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68014" y="1113418"/>
            <a:ext cx="849694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・</a:t>
            </a:r>
            <a:r>
              <a:rPr kumimoji="1" lang="en-US" altLang="ja-JP" sz="2400" dirty="0" smtClean="0"/>
              <a:t>Proton identification in the CHD module </a:t>
            </a:r>
            <a:r>
              <a:rPr lang="en-US" altLang="ja-JP" sz="2400" dirty="0" smtClean="0"/>
              <a:t>become </a:t>
            </a:r>
            <a:r>
              <a:rPr kumimoji="1" lang="en-US" altLang="ja-JP" sz="2400" dirty="0" smtClean="0"/>
              <a:t>difficult 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</a:t>
            </a:r>
            <a:r>
              <a:rPr kumimoji="1" lang="en-US" altLang="ja-JP" sz="2400" dirty="0" smtClean="0"/>
              <a:t>in high energy region because of many back scattering 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</a:t>
            </a:r>
            <a:r>
              <a:rPr kumimoji="1" lang="en-US" altLang="ja-JP" sz="2400" dirty="0" smtClean="0"/>
              <a:t>particles.</a:t>
            </a:r>
          </a:p>
          <a:p>
            <a:endParaRPr lang="en-US" altLang="ja-JP" sz="2400" dirty="0" smtClean="0"/>
          </a:p>
          <a:p>
            <a:r>
              <a:rPr lang="ja-JP" altLang="en-US" sz="2400" dirty="0" smtClean="0"/>
              <a:t>・</a:t>
            </a:r>
            <a:r>
              <a:rPr lang="en-US" altLang="ja-JP" sz="2400" dirty="0" smtClean="0"/>
              <a:t>SCIFIs in the IMC module may be useful for proton </a:t>
            </a:r>
          </a:p>
          <a:p>
            <a:r>
              <a:rPr lang="ja-JP" altLang="en-US" sz="2400" dirty="0"/>
              <a:t> </a:t>
            </a:r>
            <a:r>
              <a:rPr lang="ja-JP" altLang="en-US" sz="2400" dirty="0" smtClean="0"/>
              <a:t>   </a:t>
            </a:r>
            <a:r>
              <a:rPr lang="en-US" altLang="ja-JP" sz="2400" dirty="0" smtClean="0"/>
              <a:t>identification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instead of CHD scintillators.</a:t>
            </a:r>
          </a:p>
          <a:p>
            <a:endParaRPr kumimoji="1" lang="en-US" altLang="ja-JP" sz="2400" dirty="0" smtClean="0"/>
          </a:p>
          <a:p>
            <a:r>
              <a:rPr kumimoji="1" lang="ja-JP" altLang="en-US" sz="2400" dirty="0" smtClean="0"/>
              <a:t>・</a:t>
            </a:r>
            <a:r>
              <a:rPr kumimoji="1" lang="en-US" altLang="ja-JP" sz="2400" dirty="0" smtClean="0"/>
              <a:t>Tracking accuracy  should be less than 1mm because width </a:t>
            </a:r>
          </a:p>
          <a:p>
            <a:r>
              <a:rPr lang="ja-JP" altLang="en-US" sz="2400" dirty="0"/>
              <a:t> </a:t>
            </a:r>
            <a:r>
              <a:rPr lang="ja-JP" altLang="en-US" sz="2400" dirty="0" smtClean="0"/>
              <a:t>   </a:t>
            </a:r>
            <a:r>
              <a:rPr kumimoji="1" lang="en-US" altLang="ja-JP" sz="2400" dirty="0" smtClean="0"/>
              <a:t>of fibers is 1mm</a:t>
            </a:r>
          </a:p>
          <a:p>
            <a:endParaRPr lang="en-US" altLang="ja-JP" sz="2400" dirty="0" smtClean="0"/>
          </a:p>
          <a:p>
            <a:pPr algn="ctr"/>
            <a:r>
              <a:rPr lang="en-US" altLang="ja-JP" sz="2400" b="1" dirty="0" smtClean="0"/>
              <a:t>Accurate tracking method is required specially for proton !!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6311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3" y="2703507"/>
            <a:ext cx="4266220" cy="409442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958" y="2720924"/>
            <a:ext cx="4266220" cy="409442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2102" y="188640"/>
            <a:ext cx="8229600" cy="858424"/>
          </a:xfrm>
        </p:spPr>
        <p:txBody>
          <a:bodyPr/>
          <a:lstStyle/>
          <a:p>
            <a:r>
              <a:rPr lang="en-US" altLang="ja-JP" dirty="0" smtClean="0"/>
              <a:t>Results of IMC</a:t>
            </a:r>
            <a:r>
              <a:rPr kumimoji="1" lang="en-US" altLang="ja-JP" dirty="0" smtClean="0"/>
              <a:t> tracking 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74496" y="1124744"/>
            <a:ext cx="79208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 smtClean="0"/>
              <a:t>Distribution of </a:t>
            </a:r>
            <a:r>
              <a:rPr kumimoji="1" lang="ja-JP" altLang="en-US" sz="3200" dirty="0" smtClean="0"/>
              <a:t>⊿ </a:t>
            </a:r>
            <a:r>
              <a:rPr kumimoji="1" lang="en-US" altLang="ja-JP" sz="3200" dirty="0" smtClean="0"/>
              <a:t>θ  (=</a:t>
            </a:r>
            <a:r>
              <a:rPr kumimoji="1" lang="en-US" altLang="ja-JP" sz="3200" dirty="0" err="1" smtClean="0"/>
              <a:t>θ</a:t>
            </a:r>
            <a:r>
              <a:rPr kumimoji="1" lang="en-US" altLang="ja-JP" sz="3200" baseline="-25000" dirty="0" err="1" smtClean="0"/>
              <a:t>est</a:t>
            </a:r>
            <a:r>
              <a:rPr kumimoji="1" lang="en-US" altLang="ja-JP" sz="3200" dirty="0" err="1" smtClean="0"/>
              <a:t>-θ</a:t>
            </a:r>
            <a:r>
              <a:rPr kumimoji="1" lang="en-US" altLang="ja-JP" sz="3200" baseline="-25000" dirty="0" err="1" smtClean="0"/>
              <a:t>true</a:t>
            </a:r>
            <a:r>
              <a:rPr kumimoji="1" lang="en-US" altLang="ja-JP" sz="3200" baseline="-25000" dirty="0" smtClean="0"/>
              <a:t> </a:t>
            </a:r>
            <a:r>
              <a:rPr lang="en-US" altLang="ja-JP" sz="3200" dirty="0" smtClean="0"/>
              <a:t>)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03489" y="3429000"/>
            <a:ext cx="15191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 </a:t>
            </a:r>
            <a:r>
              <a:rPr lang="en-US" altLang="ja-JP" sz="3200" dirty="0" err="1" smtClean="0"/>
              <a:t>σ</a:t>
            </a:r>
            <a:r>
              <a:rPr lang="en-US" altLang="ja-JP" dirty="0" err="1" smtClean="0"/>
              <a:t>θx</a:t>
            </a:r>
            <a:r>
              <a:rPr lang="en-US" altLang="ja-JP" dirty="0"/>
              <a:t>: </a:t>
            </a:r>
            <a:endParaRPr lang="en-US" altLang="ja-JP" dirty="0" smtClean="0"/>
          </a:p>
          <a:p>
            <a:r>
              <a:rPr lang="en-US" altLang="ja-JP" dirty="0"/>
              <a:t> </a:t>
            </a:r>
            <a:r>
              <a:rPr lang="en-US" altLang="ja-JP" dirty="0" smtClean="0"/>
              <a:t> 0.16 degree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148064" y="3429000"/>
            <a:ext cx="15191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 </a:t>
            </a:r>
            <a:r>
              <a:rPr lang="en-US" altLang="ja-JP" sz="3200" dirty="0" err="1" smtClean="0"/>
              <a:t>σ</a:t>
            </a:r>
            <a:r>
              <a:rPr lang="en-US" altLang="ja-JP" dirty="0" err="1" smtClean="0"/>
              <a:t>θy</a:t>
            </a:r>
            <a:r>
              <a:rPr lang="en-US" altLang="ja-JP" dirty="0" smtClean="0"/>
              <a:t>: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0.16 degree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989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67" y="2735758"/>
            <a:ext cx="4243069" cy="407220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735759"/>
            <a:ext cx="4243069" cy="407220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テキスト ボックス 6"/>
          <p:cNvSpPr txBox="1"/>
          <p:nvPr/>
        </p:nvSpPr>
        <p:spPr>
          <a:xfrm>
            <a:off x="474496" y="1124744"/>
            <a:ext cx="7920880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 smtClean="0"/>
              <a:t>Distribution of </a:t>
            </a:r>
            <a:r>
              <a:rPr lang="en-US" altLang="ja-JP" sz="3200" dirty="0" smtClean="0"/>
              <a:t>estimated position on the 1</a:t>
            </a:r>
            <a:r>
              <a:rPr lang="en-US" altLang="ja-JP" sz="3200" baseline="30000" dirty="0" smtClean="0"/>
              <a:t>st</a:t>
            </a:r>
            <a:r>
              <a:rPr lang="en-US" altLang="ja-JP" sz="3200" dirty="0" smtClean="0"/>
              <a:t>  layer of IMC module</a:t>
            </a: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432102" y="188640"/>
            <a:ext cx="8229600" cy="8584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sz="5400" dirty="0" smtClean="0"/>
              <a:t>Results of IMC tracking </a:t>
            </a:r>
            <a:endParaRPr lang="ja-JP" altLang="en-US" sz="5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55576" y="3280858"/>
            <a:ext cx="13681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σ</a:t>
            </a:r>
            <a:r>
              <a:rPr lang="en-US" altLang="ja-JP" sz="3200" baseline="-25000" dirty="0" smtClean="0"/>
              <a:t>x1</a:t>
            </a:r>
            <a:r>
              <a:rPr lang="en-US" altLang="ja-JP" dirty="0" smtClean="0"/>
              <a:t>: </a:t>
            </a:r>
          </a:p>
          <a:p>
            <a:r>
              <a:rPr lang="en-US" altLang="ja-JP" dirty="0" smtClean="0"/>
              <a:t>0.025 </a:t>
            </a:r>
            <a:r>
              <a:rPr lang="en-US" altLang="ja-JP" dirty="0"/>
              <a:t>cm 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364088" y="3280858"/>
            <a:ext cx="11521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σ</a:t>
            </a:r>
            <a:r>
              <a:rPr lang="en-US" altLang="ja-JP" sz="3200" baseline="-25000" dirty="0" smtClean="0"/>
              <a:t>y1</a:t>
            </a:r>
            <a:r>
              <a:rPr lang="en-US" altLang="ja-JP" dirty="0" smtClean="0"/>
              <a:t>: </a:t>
            </a:r>
          </a:p>
          <a:p>
            <a:r>
              <a:rPr lang="en-US" altLang="ja-JP" dirty="0" smtClean="0"/>
              <a:t>0.025 </a:t>
            </a:r>
            <a:r>
              <a:rPr lang="en-US" altLang="ja-JP" dirty="0"/>
              <a:t>cm </a:t>
            </a:r>
          </a:p>
        </p:txBody>
      </p:sp>
    </p:spTree>
    <p:extLst>
      <p:ext uri="{BB962C8B-B14F-4D97-AF65-F5344CB8AC3E}">
        <p14:creationId xmlns:p14="http://schemas.microsoft.com/office/powerpoint/2010/main" val="136089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\\133.60.118.52\disk\ichi\CALET\2014_Oct\TIM\p_E0_tr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851" y="1772816"/>
            <a:ext cx="6876170" cy="494116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タイトル 1"/>
          <p:cNvSpPr txBox="1">
            <a:spLocks/>
          </p:cNvSpPr>
          <p:nvPr/>
        </p:nvSpPr>
        <p:spPr>
          <a:xfrm>
            <a:off x="432102" y="38515"/>
            <a:ext cx="8229600" cy="8584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sz="4000" dirty="0"/>
              <a:t>T</a:t>
            </a:r>
            <a:r>
              <a:rPr lang="en-US" altLang="ja-JP" sz="4000" dirty="0" smtClean="0"/>
              <a:t>racking Efficiency</a:t>
            </a:r>
            <a:r>
              <a:rPr lang="en-US" altLang="ja-JP" sz="4000" dirty="0"/>
              <a:t>(</a:t>
            </a:r>
            <a:r>
              <a:rPr lang="ja-JP" altLang="en-US" sz="4000" dirty="0"/>
              <a:t>⊿</a:t>
            </a:r>
            <a:r>
              <a:rPr lang="en-US" altLang="ja-JP" sz="4000" dirty="0"/>
              <a:t>x</a:t>
            </a:r>
            <a:r>
              <a:rPr lang="en-US" altLang="ja-JP" sz="4000" baseline="-25000" dirty="0"/>
              <a:t>1</a:t>
            </a:r>
            <a:r>
              <a:rPr lang="en-US" altLang="ja-JP" sz="4000" dirty="0"/>
              <a:t> &lt; 1mm</a:t>
            </a:r>
            <a:r>
              <a:rPr lang="en-US" altLang="ja-JP" sz="4000" dirty="0" smtClean="0"/>
              <a:t>) </a:t>
            </a:r>
            <a:endParaRPr lang="ja-JP" altLang="en-US" sz="40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11952" y="896939"/>
            <a:ext cx="9252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T</a:t>
            </a:r>
            <a:r>
              <a:rPr lang="en-US" altLang="ja-JP" sz="2400" dirty="0" smtClean="0"/>
              <a:t>he </a:t>
            </a:r>
            <a:r>
              <a:rPr lang="en-US" altLang="ja-JP" sz="2400" dirty="0"/>
              <a:t>fraction of the event which has a difference of position </a:t>
            </a:r>
            <a:endParaRPr lang="en-US" altLang="ja-JP" sz="2400" dirty="0" smtClean="0"/>
          </a:p>
          <a:p>
            <a:r>
              <a:rPr lang="en-US" altLang="ja-JP" sz="2400" dirty="0" smtClean="0"/>
              <a:t>less </a:t>
            </a:r>
            <a:r>
              <a:rPr lang="en-US" altLang="ja-JP" sz="2400" dirty="0"/>
              <a:t>than 1mm at the 1</a:t>
            </a:r>
            <a:r>
              <a:rPr lang="en-US" altLang="ja-JP" sz="2400" baseline="30000" dirty="0"/>
              <a:t>st</a:t>
            </a:r>
            <a:r>
              <a:rPr lang="en-US" altLang="ja-JP" sz="2400" dirty="0"/>
              <a:t> layer of IMC.</a:t>
            </a:r>
            <a:endParaRPr lang="ja-JP" altLang="ja-JP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724128" y="5569250"/>
            <a:ext cx="1656184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Poor statistics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99792" y="4603085"/>
            <a:ext cx="30243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M</a:t>
            </a:r>
            <a:r>
              <a:rPr lang="en-US" altLang="ja-JP" sz="2800" dirty="0" smtClean="0"/>
              <a:t>ore than 90 %</a:t>
            </a:r>
          </a:p>
          <a:p>
            <a:r>
              <a:rPr lang="en-US" altLang="ja-JP" sz="2800" dirty="0" smtClean="0"/>
              <a:t>         for E &gt; 1TeV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25613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\\133.60.118.52\disk\ichi\CALET\2014_Oct\TIM\p_Etasc_tr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4"/>
            <a:ext cx="6944256" cy="499009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154038" y="43869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/>
              <a:t>The same tracking efficiency</a:t>
            </a:r>
          </a:p>
          <a:p>
            <a:pPr algn="ctr"/>
            <a:r>
              <a:rPr lang="en-US" altLang="ja-JP" sz="2400" dirty="0" smtClean="0"/>
              <a:t>vs </a:t>
            </a:r>
            <a:endParaRPr lang="en-US" altLang="ja-JP" sz="2400" dirty="0"/>
          </a:p>
          <a:p>
            <a:pPr algn="ctr"/>
            <a:r>
              <a:rPr lang="en-US" altLang="ja-JP" sz="2400" dirty="0" smtClean="0"/>
              <a:t>the sum of energy deposit in TASC</a:t>
            </a:r>
            <a:endParaRPr lang="ja-JP" altLang="ja-JP" sz="2400" dirty="0"/>
          </a:p>
        </p:txBody>
      </p:sp>
    </p:spTree>
    <p:extLst>
      <p:ext uri="{BB962C8B-B14F-4D97-AF65-F5344CB8AC3E}">
        <p14:creationId xmlns:p14="http://schemas.microsoft.com/office/powerpoint/2010/main" val="14754651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395536" y="1196752"/>
            <a:ext cx="8229240" cy="5400600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>
                <a:solidFill>
                  <a:schemeClr val="tx1"/>
                </a:solidFill>
                <a:latin typeface="+mn-lt"/>
              </a:rPr>
              <a:t>The study of tracking procedure for proton primaries is under going on.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The tracking efficiency of more than 90% is obtained with angular resolution 0.16 degree of angular resolution and 250 micron of position resolution for E&gt;1TeV region.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In ~100 </a:t>
            </a:r>
            <a:r>
              <a:rPr lang="en-US" altLang="ja-JP" dirty="0" err="1" smtClean="0">
                <a:solidFill>
                  <a:schemeClr val="tx1"/>
                </a:solidFill>
                <a:latin typeface="+mn-lt"/>
              </a:rPr>
              <a:t>GeV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 region, it become worth.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More statistics are required for E&gt;10TeV region </a:t>
            </a:r>
          </a:p>
          <a:p>
            <a:pPr marL="108000" indent="0">
              <a:buNone/>
            </a:pPr>
            <a:endParaRPr lang="en-US" altLang="ja-JP" dirty="0">
              <a:solidFill>
                <a:schemeClr val="tx1"/>
              </a:solidFill>
              <a:latin typeface="+mn-lt"/>
            </a:endParaRPr>
          </a:p>
          <a:p>
            <a:pPr marL="108000" indent="0">
              <a:buNone/>
            </a:pP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Future issues:</a:t>
            </a:r>
            <a:endParaRPr lang="en-US" altLang="ja-JP" dirty="0">
              <a:solidFill>
                <a:schemeClr val="tx1"/>
              </a:solidFill>
              <a:latin typeface="+mn-lt"/>
            </a:endParaRPr>
          </a:p>
          <a:p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Method of charge measurement for proton with SCIFI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Apply to other heavy primaries, He, C, O, …. Fe </a:t>
            </a:r>
          </a:p>
          <a:p>
            <a:pPr marL="108000" indent="0">
              <a:buNone/>
            </a:pPr>
            <a:endParaRPr lang="en-US" altLang="ja-JP" dirty="0" smtClean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111313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1124744"/>
            <a:ext cx="8892480" cy="5544616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Code:  Epics 9.154 + Cosmos 7.635    with   Config4.3</a:t>
            </a:r>
          </a:p>
          <a:p>
            <a:pPr marL="0" indent="0">
              <a:lnSpc>
                <a:spcPct val="110000"/>
              </a:lnSpc>
              <a:buNone/>
            </a:pPr>
            <a:endParaRPr lang="en-US" altLang="ja-JP" dirty="0" smtClean="0">
              <a:solidFill>
                <a:schemeClr val="tx1"/>
              </a:solidFill>
              <a:latin typeface="+mn-lt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Primary:  proton</a:t>
            </a:r>
          </a:p>
          <a:p>
            <a:pPr marL="0" indent="0">
              <a:lnSpc>
                <a:spcPct val="110000"/>
              </a:lnSpc>
              <a:buNone/>
            </a:pPr>
            <a:endParaRPr lang="en-US" altLang="ja-JP" dirty="0" smtClean="0">
              <a:solidFill>
                <a:schemeClr val="tx1"/>
              </a:solidFill>
              <a:latin typeface="+mn-lt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Energy :  </a:t>
            </a:r>
            <a:r>
              <a:rPr lang="ja-JP" altLang="en-US" dirty="0" smtClean="0">
                <a:solidFill>
                  <a:schemeClr val="tx1"/>
                </a:solidFill>
                <a:latin typeface="+mn-lt"/>
              </a:rPr>
              <a:t>∝ 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E</a:t>
            </a:r>
            <a:r>
              <a:rPr lang="en-US" altLang="ja-JP" baseline="30000" dirty="0" smtClean="0">
                <a:solidFill>
                  <a:schemeClr val="tx1"/>
                </a:solidFill>
                <a:latin typeface="+mn-lt"/>
              </a:rPr>
              <a:t>-2.66</a:t>
            </a:r>
            <a:r>
              <a:rPr lang="ja-JP" altLang="en-US" baseline="30000" dirty="0">
                <a:solidFill>
                  <a:schemeClr val="tx1"/>
                </a:solidFill>
                <a:latin typeface="+mn-lt"/>
              </a:rPr>
              <a:t> </a:t>
            </a:r>
            <a:r>
              <a:rPr lang="ja-JP" altLang="en-US" dirty="0" smtClean="0">
                <a:solidFill>
                  <a:schemeClr val="tx1"/>
                </a:solidFill>
                <a:latin typeface="+mn-lt"/>
              </a:rPr>
              <a:t>      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(E&gt;1TeV)</a:t>
            </a:r>
            <a:endParaRPr lang="en-US" altLang="ja-JP" baseline="30000" dirty="0" smtClean="0">
              <a:solidFill>
                <a:schemeClr val="tx1"/>
              </a:solidFill>
              <a:latin typeface="+mn-lt"/>
            </a:endParaRPr>
          </a:p>
          <a:p>
            <a:pPr marL="0" indent="0">
              <a:lnSpc>
                <a:spcPct val="110000"/>
              </a:lnSpc>
              <a:buNone/>
            </a:pPr>
            <a:endParaRPr lang="en-US" altLang="ja-JP" dirty="0" smtClean="0">
              <a:solidFill>
                <a:schemeClr val="tx1"/>
              </a:solidFill>
              <a:latin typeface="+mn-lt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Geometrical Condition :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altLang="ja-JP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   </a:t>
            </a:r>
            <a:r>
              <a:rPr lang="en-US" altLang="ja-JP" dirty="0">
                <a:solidFill>
                  <a:schemeClr val="tx1"/>
                </a:solidFill>
                <a:latin typeface="+mn-lt"/>
              </a:rPr>
              <a:t>Isotropic incident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    Orbit line crosses both top and bottom surface of the detector</a:t>
            </a:r>
          </a:p>
          <a:p>
            <a:pPr marL="0" indent="0">
              <a:lnSpc>
                <a:spcPct val="110000"/>
              </a:lnSpc>
              <a:buNone/>
            </a:pPr>
            <a:endParaRPr lang="en-US" altLang="ja-JP" dirty="0" smtClean="0">
              <a:solidFill>
                <a:schemeClr val="tx1"/>
              </a:solidFill>
              <a:latin typeface="+mn-lt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10</a:t>
            </a:r>
            <a:r>
              <a:rPr lang="en-US" altLang="ja-JP" baseline="30000" dirty="0" smtClean="0">
                <a:solidFill>
                  <a:schemeClr val="tx1"/>
                </a:solidFill>
                <a:latin typeface="+mn-lt"/>
              </a:rPr>
              <a:t>5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 events are generated</a:t>
            </a:r>
            <a:endParaRPr lang="en-US" altLang="ja-JP" sz="3200" b="1" dirty="0" smtClean="0">
              <a:solidFill>
                <a:schemeClr val="tx1"/>
              </a:solidFill>
              <a:latin typeface="+mn-lt"/>
            </a:endParaRPr>
          </a:p>
          <a:p>
            <a:pPr marL="0" indent="0">
              <a:lnSpc>
                <a:spcPct val="110000"/>
              </a:lnSpc>
              <a:buNone/>
            </a:pPr>
            <a:endParaRPr lang="en-US" altLang="ja-JP" sz="3200" b="1" dirty="0" smtClean="0">
              <a:solidFill>
                <a:schemeClr val="tx1"/>
              </a:solidFill>
              <a:latin typeface="+mn-lt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altLang="ja-JP" sz="3200" b="1" dirty="0" smtClean="0">
                <a:solidFill>
                  <a:schemeClr val="tx1"/>
                </a:solidFill>
                <a:latin typeface="+mn-lt"/>
              </a:rPr>
              <a:t>32309 events 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are triggered by high energy trigger condition.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          (E</a:t>
            </a:r>
            <a:r>
              <a:rPr lang="en-US" altLang="ja-JP" baseline="-25000" dirty="0" smtClean="0">
                <a:solidFill>
                  <a:schemeClr val="tx1"/>
                </a:solidFill>
                <a:latin typeface="+mn-lt"/>
              </a:rPr>
              <a:t>TASC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@1</a:t>
            </a:r>
            <a:r>
              <a:rPr lang="en-US" altLang="ja-JP" baseline="30000" dirty="0" smtClean="0">
                <a:solidFill>
                  <a:schemeClr val="tx1"/>
                </a:solidFill>
                <a:latin typeface="+mn-lt"/>
              </a:rPr>
              <a:t>st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 layer &gt; 55MIP  and E</a:t>
            </a:r>
            <a:r>
              <a:rPr lang="en-US" altLang="ja-JP" baseline="-25000" dirty="0" smtClean="0">
                <a:solidFill>
                  <a:schemeClr val="tx1"/>
                </a:solidFill>
                <a:latin typeface="+mn-lt"/>
              </a:rPr>
              <a:t>IMC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@7</a:t>
            </a:r>
            <a:r>
              <a:rPr lang="en-US" altLang="ja-JP" baseline="30000" dirty="0" smtClean="0">
                <a:solidFill>
                  <a:schemeClr val="tx1"/>
                </a:solidFill>
                <a:latin typeface="+mn-lt"/>
              </a:rPr>
              <a:t>th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-8</a:t>
            </a:r>
            <a:r>
              <a:rPr lang="en-US" altLang="ja-JP" baseline="30000" dirty="0" smtClean="0">
                <a:solidFill>
                  <a:schemeClr val="tx1"/>
                </a:solidFill>
                <a:latin typeface="+mn-lt"/>
              </a:rPr>
              <a:t>th</a:t>
            </a: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 layers &gt; 15MIP)</a:t>
            </a: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599454" y="0"/>
            <a:ext cx="8229600" cy="8584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sz="4400" dirty="0" smtClean="0"/>
              <a:t>Simulation Data</a:t>
            </a:r>
            <a:endParaRPr lang="ja-JP" altLang="en-US" sz="4400" dirty="0"/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268014" y="854144"/>
            <a:ext cx="8892480" cy="17827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altLang="ja-JP" dirty="0" smtClean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211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556792"/>
            <a:ext cx="8904482" cy="4452241"/>
          </a:xfrm>
          <a:prstGeom prst="rect">
            <a:avLst/>
          </a:prstGeom>
        </p:spPr>
      </p:pic>
      <p:sp>
        <p:nvSpPr>
          <p:cNvPr id="5" name="タイトル 1"/>
          <p:cNvSpPr txBox="1">
            <a:spLocks/>
          </p:cNvSpPr>
          <p:nvPr/>
        </p:nvSpPr>
        <p:spPr>
          <a:xfrm>
            <a:off x="599454" y="0"/>
            <a:ext cx="8229600" cy="8584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sz="4400" dirty="0" smtClean="0"/>
              <a:t>Image of Simulation Data</a:t>
            </a:r>
            <a:endParaRPr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85977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7504" y="776537"/>
            <a:ext cx="9036496" cy="2580455"/>
          </a:xfrm>
        </p:spPr>
        <p:txBody>
          <a:bodyPr>
            <a:noAutofit/>
          </a:bodyPr>
          <a:lstStyle/>
          <a:p>
            <a:pPr marL="457200" lvl="0" indent="-457200" algn="l">
              <a:buAutoNum type="arabicParenR"/>
            </a:pP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Find the PWO log with the  highest signal on each layer.</a:t>
            </a:r>
            <a:endParaRPr lang="en-US" altLang="ja-JP" dirty="0">
              <a:solidFill>
                <a:schemeClr val="tx1"/>
              </a:solidFill>
              <a:latin typeface="+mn-lt"/>
            </a:endParaRPr>
          </a:p>
          <a:p>
            <a:pPr marL="457200" lvl="0" indent="-457200" algn="l">
              <a:buAutoNum type="arabicParenR" startAt="2"/>
            </a:pP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Take the one of neighbors which has larger signal, and make the signal weighted center of these two points. These are took as the representative point for each layer.</a:t>
            </a:r>
          </a:p>
          <a:p>
            <a:pPr marL="457200" lvl="0" indent="-457200" algn="l">
              <a:buAutoNum type="arabicParenR" startAt="3"/>
            </a:pP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Make a line fitting on these points with using the sum of two signals as a weight. </a:t>
            </a:r>
            <a:endParaRPr lang="en-US" altLang="ja-JP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432102" y="0"/>
            <a:ext cx="8229600" cy="8584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sz="4400" dirty="0" smtClean="0"/>
              <a:t>Line fitting on TASC signals</a:t>
            </a:r>
            <a:endParaRPr lang="ja-JP" altLang="en-US" sz="4400" dirty="0"/>
          </a:p>
        </p:txBody>
      </p:sp>
      <p:pic>
        <p:nvPicPr>
          <p:cNvPr id="26626" name="Picture 2" descr="\\133.60.118.52\disk\ichi\CALET\2014_Oct\TIM\TASC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570" y="3365602"/>
            <a:ext cx="5976664" cy="293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32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7504" y="776537"/>
            <a:ext cx="9036496" cy="2580455"/>
          </a:xfrm>
        </p:spPr>
        <p:txBody>
          <a:bodyPr>
            <a:noAutofit/>
          </a:bodyPr>
          <a:lstStyle/>
          <a:p>
            <a:pPr marL="457200" lvl="0" indent="-457200" algn="l">
              <a:buAutoNum type="arabicParenR"/>
            </a:pP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Find the PWO log with the  highest signal on each layer.</a:t>
            </a:r>
            <a:endParaRPr lang="en-US" altLang="ja-JP" dirty="0">
              <a:solidFill>
                <a:schemeClr val="tx1"/>
              </a:solidFill>
              <a:latin typeface="+mn-lt"/>
            </a:endParaRPr>
          </a:p>
          <a:p>
            <a:pPr marL="457200" lvl="0" indent="-457200" algn="l">
              <a:buAutoNum type="arabicParenR" startAt="2"/>
            </a:pP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Take the one of neighbors which has larger signal, and make the signal weighted center of these two points. These are took as the representative point for each layer.</a:t>
            </a:r>
          </a:p>
          <a:p>
            <a:pPr marL="457200" lvl="0" indent="-457200" algn="l">
              <a:buAutoNum type="arabicParenR" startAt="3"/>
            </a:pP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Make a line fitting on these points with using the sum of two signals as a weight. </a:t>
            </a:r>
            <a:endParaRPr lang="en-US" altLang="ja-JP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432102" y="0"/>
            <a:ext cx="8229600" cy="8584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sz="4400" dirty="0" smtClean="0"/>
              <a:t>Line fitting on TASC signals</a:t>
            </a:r>
            <a:endParaRPr lang="ja-JP" altLang="en-US" sz="4400" dirty="0"/>
          </a:p>
        </p:txBody>
      </p:sp>
      <p:pic>
        <p:nvPicPr>
          <p:cNvPr id="26626" name="Picture 2" descr="\\133.60.118.52\disk\ichi\CALET\2014_Oct\TIM\TASC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570" y="3365602"/>
            <a:ext cx="5976664" cy="293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ひし形 4"/>
          <p:cNvSpPr/>
          <p:nvPr/>
        </p:nvSpPr>
        <p:spPr>
          <a:xfrm>
            <a:off x="5220072" y="3469845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ひし形 8"/>
          <p:cNvSpPr/>
          <p:nvPr/>
        </p:nvSpPr>
        <p:spPr>
          <a:xfrm>
            <a:off x="4893889" y="3976825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ひし形 9"/>
          <p:cNvSpPr/>
          <p:nvPr/>
        </p:nvSpPr>
        <p:spPr>
          <a:xfrm>
            <a:off x="4608649" y="4457422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ひし形 10"/>
          <p:cNvSpPr/>
          <p:nvPr/>
        </p:nvSpPr>
        <p:spPr>
          <a:xfrm>
            <a:off x="4556850" y="4832508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ひし形 11"/>
          <p:cNvSpPr/>
          <p:nvPr/>
        </p:nvSpPr>
        <p:spPr>
          <a:xfrm>
            <a:off x="4258870" y="5301208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ひし形 12"/>
          <p:cNvSpPr/>
          <p:nvPr/>
        </p:nvSpPr>
        <p:spPr>
          <a:xfrm>
            <a:off x="4294222" y="5805264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509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7504" y="776537"/>
            <a:ext cx="9036496" cy="2580455"/>
          </a:xfrm>
        </p:spPr>
        <p:txBody>
          <a:bodyPr>
            <a:noAutofit/>
          </a:bodyPr>
          <a:lstStyle/>
          <a:p>
            <a:pPr marL="457200" lvl="0" indent="-457200" algn="l">
              <a:buAutoNum type="arabicParenR"/>
            </a:pP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Find the PWO log with the  highest signal on each layer.</a:t>
            </a:r>
            <a:endParaRPr lang="en-US" altLang="ja-JP" dirty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pPr marL="457200" lvl="0" indent="-457200" algn="l">
              <a:buAutoNum type="arabicParenR" startAt="2"/>
            </a:pP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Take the one of neighbors which has larger signal, and make the signal weighted center of these two points. These are took as the representative point for each layer.</a:t>
            </a:r>
          </a:p>
          <a:p>
            <a:pPr marL="457200" lvl="0" indent="-457200" algn="l">
              <a:buAutoNum type="arabicParenR" startAt="3"/>
            </a:pP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Make a line fitting on these points with using the sum of two signals as a weight. </a:t>
            </a:r>
            <a:endParaRPr lang="en-US" altLang="ja-JP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432102" y="0"/>
            <a:ext cx="8229600" cy="8584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sz="4400" dirty="0" smtClean="0"/>
              <a:t>Line fitting on TASC signals</a:t>
            </a:r>
            <a:endParaRPr lang="ja-JP" altLang="en-US" sz="4400" dirty="0"/>
          </a:p>
        </p:txBody>
      </p:sp>
      <p:pic>
        <p:nvPicPr>
          <p:cNvPr id="26626" name="Picture 2" descr="\\133.60.118.52\disk\ichi\CALET\2014_Oct\TIM\TASC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570" y="3365602"/>
            <a:ext cx="5976664" cy="293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ひし形 4"/>
          <p:cNvSpPr/>
          <p:nvPr/>
        </p:nvSpPr>
        <p:spPr>
          <a:xfrm>
            <a:off x="5220072" y="3469845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ひし形 8"/>
          <p:cNvSpPr/>
          <p:nvPr/>
        </p:nvSpPr>
        <p:spPr>
          <a:xfrm>
            <a:off x="4893889" y="3976825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ひし形 9"/>
          <p:cNvSpPr/>
          <p:nvPr/>
        </p:nvSpPr>
        <p:spPr>
          <a:xfrm>
            <a:off x="4608649" y="4457422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ひし形 10"/>
          <p:cNvSpPr/>
          <p:nvPr/>
        </p:nvSpPr>
        <p:spPr>
          <a:xfrm>
            <a:off x="4556850" y="4832508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ひし形 11"/>
          <p:cNvSpPr/>
          <p:nvPr/>
        </p:nvSpPr>
        <p:spPr>
          <a:xfrm>
            <a:off x="4258870" y="5301208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ひし形 12"/>
          <p:cNvSpPr/>
          <p:nvPr/>
        </p:nvSpPr>
        <p:spPr>
          <a:xfrm>
            <a:off x="4294222" y="5805264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702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7504" y="776537"/>
            <a:ext cx="9036496" cy="2580455"/>
          </a:xfrm>
        </p:spPr>
        <p:txBody>
          <a:bodyPr>
            <a:noAutofit/>
          </a:bodyPr>
          <a:lstStyle/>
          <a:p>
            <a:pPr marL="457200" lvl="0" indent="-457200" algn="l">
              <a:buAutoNum type="arabicParenR"/>
            </a:pP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Find the PWO log with the  highest signal on each layer.</a:t>
            </a:r>
            <a:endParaRPr lang="en-US" altLang="ja-JP" dirty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pPr marL="457200" lvl="0" indent="-457200" algn="l">
              <a:buAutoNum type="arabicParenR" startAt="2"/>
            </a:pP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Take the one of neighbors which has larger signal, and make the signal weighted center of these two points. These are took as the representative point for each layer.</a:t>
            </a:r>
          </a:p>
          <a:p>
            <a:pPr marL="457200" lvl="0" indent="-457200" algn="l">
              <a:buAutoNum type="arabicParenR" startAt="3"/>
            </a:pP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Make a line fitting on these points with using the sum of two signals as a weight. </a:t>
            </a:r>
            <a:endParaRPr lang="en-US" altLang="ja-JP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432102" y="0"/>
            <a:ext cx="8229600" cy="8584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sz="4400" dirty="0" smtClean="0"/>
              <a:t>Line fitting on TASC signals</a:t>
            </a:r>
            <a:endParaRPr lang="ja-JP" altLang="en-US" sz="4400" dirty="0"/>
          </a:p>
        </p:txBody>
      </p:sp>
      <p:pic>
        <p:nvPicPr>
          <p:cNvPr id="26626" name="Picture 2" descr="\\133.60.118.52\disk\ichi\CALET\2014_Oct\TIM\TASC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570" y="3365602"/>
            <a:ext cx="5976664" cy="293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ひし形 4"/>
          <p:cNvSpPr/>
          <p:nvPr/>
        </p:nvSpPr>
        <p:spPr>
          <a:xfrm>
            <a:off x="5220072" y="3469845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ひし形 8"/>
          <p:cNvSpPr/>
          <p:nvPr/>
        </p:nvSpPr>
        <p:spPr>
          <a:xfrm>
            <a:off x="4893889" y="3976825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ひし形 9"/>
          <p:cNvSpPr/>
          <p:nvPr/>
        </p:nvSpPr>
        <p:spPr>
          <a:xfrm>
            <a:off x="4608649" y="4457422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ひし形 10"/>
          <p:cNvSpPr/>
          <p:nvPr/>
        </p:nvSpPr>
        <p:spPr>
          <a:xfrm>
            <a:off x="4556850" y="4832508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ひし形 11"/>
          <p:cNvSpPr/>
          <p:nvPr/>
        </p:nvSpPr>
        <p:spPr>
          <a:xfrm>
            <a:off x="4258870" y="5301208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ひし形 12"/>
          <p:cNvSpPr/>
          <p:nvPr/>
        </p:nvSpPr>
        <p:spPr>
          <a:xfrm>
            <a:off x="4294222" y="5805264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六角形 1"/>
          <p:cNvSpPr/>
          <p:nvPr/>
        </p:nvSpPr>
        <p:spPr>
          <a:xfrm>
            <a:off x="4929893" y="3541853"/>
            <a:ext cx="216024" cy="216024"/>
          </a:xfrm>
          <a:prstGeom prst="hexago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六角形 13"/>
          <p:cNvSpPr/>
          <p:nvPr/>
        </p:nvSpPr>
        <p:spPr>
          <a:xfrm>
            <a:off x="4631188" y="3976825"/>
            <a:ext cx="216024" cy="216024"/>
          </a:xfrm>
          <a:prstGeom prst="hexago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六角形 14"/>
          <p:cNvSpPr/>
          <p:nvPr/>
        </p:nvSpPr>
        <p:spPr>
          <a:xfrm>
            <a:off x="4965897" y="4457422"/>
            <a:ext cx="216024" cy="216024"/>
          </a:xfrm>
          <a:prstGeom prst="hexago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六角形 15"/>
          <p:cNvSpPr/>
          <p:nvPr/>
        </p:nvSpPr>
        <p:spPr>
          <a:xfrm>
            <a:off x="4294222" y="4904516"/>
            <a:ext cx="216024" cy="216024"/>
          </a:xfrm>
          <a:prstGeom prst="hexago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六角形 16"/>
          <p:cNvSpPr/>
          <p:nvPr/>
        </p:nvSpPr>
        <p:spPr>
          <a:xfrm>
            <a:off x="4608649" y="5373216"/>
            <a:ext cx="216024" cy="216024"/>
          </a:xfrm>
          <a:prstGeom prst="hexago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六角形 17"/>
          <p:cNvSpPr/>
          <p:nvPr/>
        </p:nvSpPr>
        <p:spPr>
          <a:xfrm>
            <a:off x="4033354" y="5877272"/>
            <a:ext cx="216024" cy="216024"/>
          </a:xfrm>
          <a:prstGeom prst="hexago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803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7504" y="776537"/>
            <a:ext cx="9036496" cy="2580455"/>
          </a:xfrm>
        </p:spPr>
        <p:txBody>
          <a:bodyPr>
            <a:noAutofit/>
          </a:bodyPr>
          <a:lstStyle/>
          <a:p>
            <a:pPr marL="457200" lvl="0" indent="-457200" algn="l">
              <a:buAutoNum type="arabicParenR"/>
            </a:pP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Find the PWO log with the  highest signal on each layer.</a:t>
            </a:r>
            <a:endParaRPr lang="en-US" altLang="ja-JP" dirty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pPr marL="457200" lvl="0" indent="-457200" algn="l">
              <a:buAutoNum type="arabicParenR" startAt="2"/>
            </a:pPr>
            <a:r>
              <a:rPr lang="en-US" altLang="ja-JP" dirty="0" smtClean="0">
                <a:solidFill>
                  <a:schemeClr val="tx1"/>
                </a:solidFill>
                <a:latin typeface="+mn-lt"/>
              </a:rPr>
              <a:t>Take the one of neighbors which has larger signal, and make the signal weighted center of these two points. These are took as the representative point for each layer.</a:t>
            </a:r>
          </a:p>
          <a:p>
            <a:pPr marL="457200" lvl="0" indent="-457200" algn="l">
              <a:buAutoNum type="arabicParenR" startAt="3"/>
            </a:pP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Make a line fitting on these points with using the sum of two signals as a weight. </a:t>
            </a:r>
            <a:endParaRPr lang="en-US" altLang="ja-JP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432102" y="0"/>
            <a:ext cx="8229600" cy="8584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ja-JP" sz="4400" dirty="0" smtClean="0"/>
              <a:t>Line fitting on TASC signals</a:t>
            </a:r>
            <a:endParaRPr lang="ja-JP" altLang="en-US" sz="4400" dirty="0"/>
          </a:p>
        </p:txBody>
      </p:sp>
      <p:pic>
        <p:nvPicPr>
          <p:cNvPr id="26626" name="Picture 2" descr="\\133.60.118.52\disk\ichi\CALET\2014_Oct\TIM\TASC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570" y="3365602"/>
            <a:ext cx="5976664" cy="293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ひし形 4"/>
          <p:cNvSpPr/>
          <p:nvPr/>
        </p:nvSpPr>
        <p:spPr>
          <a:xfrm>
            <a:off x="5220072" y="3469845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ひし形 8"/>
          <p:cNvSpPr/>
          <p:nvPr/>
        </p:nvSpPr>
        <p:spPr>
          <a:xfrm>
            <a:off x="4893889" y="3976825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ひし形 9"/>
          <p:cNvSpPr/>
          <p:nvPr/>
        </p:nvSpPr>
        <p:spPr>
          <a:xfrm>
            <a:off x="4608649" y="4457422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ひし形 10"/>
          <p:cNvSpPr/>
          <p:nvPr/>
        </p:nvSpPr>
        <p:spPr>
          <a:xfrm>
            <a:off x="4556850" y="4832508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ひし形 11"/>
          <p:cNvSpPr/>
          <p:nvPr/>
        </p:nvSpPr>
        <p:spPr>
          <a:xfrm>
            <a:off x="4258870" y="5301208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ひし形 12"/>
          <p:cNvSpPr/>
          <p:nvPr/>
        </p:nvSpPr>
        <p:spPr>
          <a:xfrm>
            <a:off x="4294222" y="5805264"/>
            <a:ext cx="288032" cy="36004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六角形 1"/>
          <p:cNvSpPr/>
          <p:nvPr/>
        </p:nvSpPr>
        <p:spPr>
          <a:xfrm>
            <a:off x="4929893" y="3541853"/>
            <a:ext cx="216024" cy="216024"/>
          </a:xfrm>
          <a:prstGeom prst="hexago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六角形 13"/>
          <p:cNvSpPr/>
          <p:nvPr/>
        </p:nvSpPr>
        <p:spPr>
          <a:xfrm>
            <a:off x="4631188" y="3976825"/>
            <a:ext cx="216024" cy="216024"/>
          </a:xfrm>
          <a:prstGeom prst="hexago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六角形 14"/>
          <p:cNvSpPr/>
          <p:nvPr/>
        </p:nvSpPr>
        <p:spPr>
          <a:xfrm>
            <a:off x="4965897" y="4457422"/>
            <a:ext cx="216024" cy="216024"/>
          </a:xfrm>
          <a:prstGeom prst="hexago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六角形 15"/>
          <p:cNvSpPr/>
          <p:nvPr/>
        </p:nvSpPr>
        <p:spPr>
          <a:xfrm>
            <a:off x="4294222" y="4904516"/>
            <a:ext cx="216024" cy="216024"/>
          </a:xfrm>
          <a:prstGeom prst="hexago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六角形 16"/>
          <p:cNvSpPr/>
          <p:nvPr/>
        </p:nvSpPr>
        <p:spPr>
          <a:xfrm>
            <a:off x="4608649" y="5373216"/>
            <a:ext cx="216024" cy="216024"/>
          </a:xfrm>
          <a:prstGeom prst="hexago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六角形 17"/>
          <p:cNvSpPr/>
          <p:nvPr/>
        </p:nvSpPr>
        <p:spPr>
          <a:xfrm>
            <a:off x="4033354" y="5877272"/>
            <a:ext cx="216024" cy="216024"/>
          </a:xfrm>
          <a:prstGeom prst="hexagon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乗算記号 3"/>
          <p:cNvSpPr/>
          <p:nvPr/>
        </p:nvSpPr>
        <p:spPr>
          <a:xfrm>
            <a:off x="5080522" y="3287908"/>
            <a:ext cx="288032" cy="688917"/>
          </a:xfrm>
          <a:prstGeom prst="mathMultiply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19" name="乗算記号 18"/>
          <p:cNvSpPr/>
          <p:nvPr/>
        </p:nvSpPr>
        <p:spPr>
          <a:xfrm>
            <a:off x="4753183" y="3784766"/>
            <a:ext cx="288032" cy="688917"/>
          </a:xfrm>
          <a:prstGeom prst="mathMultiply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20" name="乗算記号 19"/>
          <p:cNvSpPr/>
          <p:nvPr/>
        </p:nvSpPr>
        <p:spPr>
          <a:xfrm>
            <a:off x="4753701" y="4237759"/>
            <a:ext cx="288032" cy="688917"/>
          </a:xfrm>
          <a:prstGeom prst="mathMultiply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21" name="乗算記号 20"/>
          <p:cNvSpPr/>
          <p:nvPr/>
        </p:nvSpPr>
        <p:spPr>
          <a:xfrm>
            <a:off x="4385259" y="4684299"/>
            <a:ext cx="288032" cy="688917"/>
          </a:xfrm>
          <a:prstGeom prst="mathMultiply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22" name="乗算記号 21"/>
          <p:cNvSpPr/>
          <p:nvPr/>
        </p:nvSpPr>
        <p:spPr>
          <a:xfrm>
            <a:off x="4428629" y="5173764"/>
            <a:ext cx="288032" cy="688917"/>
          </a:xfrm>
          <a:prstGeom prst="mathMultiply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23" name="乗算記号 22"/>
          <p:cNvSpPr/>
          <p:nvPr/>
        </p:nvSpPr>
        <p:spPr>
          <a:xfrm>
            <a:off x="4115372" y="5640825"/>
            <a:ext cx="288032" cy="688917"/>
          </a:xfrm>
          <a:prstGeom prst="mathMultiply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65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エグゼクティブ">
  <a:themeElements>
    <a:clrScheme name="エグゼクティブ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エグゼクティブ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エグゼクティブ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1606</TotalTime>
  <Words>1151</Words>
  <Application>Microsoft Office PowerPoint</Application>
  <PresentationFormat>画面に合わせる (4:3)</PresentationFormat>
  <Paragraphs>161</Paragraphs>
  <Slides>24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5" baseType="lpstr">
      <vt:lpstr>エグゼクティブ</vt:lpstr>
      <vt:lpstr>Proton Tracking Procedure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Results of TASC tracking </vt:lpstr>
      <vt:lpstr>Results of TASC tracking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Results of IMC tracking </vt:lpstr>
      <vt:lpstr>PowerPoint プレゼンテーション</vt:lpstr>
      <vt:lpstr>PowerPoint プレゼンテーション</vt:lpstr>
      <vt:lpstr>PowerPoint プレゼンテーション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Determination Method for Nuclear Component</dc:title>
  <dc:creator>ichimu</dc:creator>
  <cp:lastModifiedBy>ichimu</cp:lastModifiedBy>
  <cp:revision>127</cp:revision>
  <cp:lastPrinted>2014-10-13T09:49:20Z</cp:lastPrinted>
  <dcterms:created xsi:type="dcterms:W3CDTF">2011-08-07T19:14:12Z</dcterms:created>
  <dcterms:modified xsi:type="dcterms:W3CDTF">2014-10-15T02:58:19Z</dcterms:modified>
</cp:coreProperties>
</file>