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8" r:id="rId3"/>
    <p:sldId id="266" r:id="rId4"/>
    <p:sldId id="26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00FFFF"/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03941-1660-4C83-BF83-7952BFFA2768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AFB5C-0B5E-4BEC-BB27-EC32B5CB23A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33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AFB5C-0B5E-4BEC-BB27-EC32B5CB23A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AFB5C-0B5E-4BEC-BB27-EC32B5CB23A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AFB5C-0B5E-4BEC-BB27-EC32B5CB23A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AFB5C-0B5E-4BEC-BB27-EC32B5CB23A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19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18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28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18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46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457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38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18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564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67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29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3E8B2-5DE1-4B16-8B05-54BAB5BDE27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Picture 2" descr="C:\Users\TAMURA Tadahisa\Desktop\CALETロゴ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135" y="0"/>
            <a:ext cx="816865" cy="81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42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Review of Action </a:t>
            </a:r>
            <a:r>
              <a:rPr lang="en-US" altLang="ja-JP" dirty="0" smtClean="0"/>
              <a:t>Items</a:t>
            </a:r>
            <a:br>
              <a:rPr lang="en-US" altLang="ja-JP" dirty="0" smtClean="0"/>
            </a:br>
            <a:r>
              <a:rPr lang="en-US" altLang="ja-JP" dirty="0" smtClean="0"/>
              <a:t>of Calibration &amp; Testing Team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/>
              <a:t>TAMURA Tadahisa </a:t>
            </a:r>
          </a:p>
          <a:p>
            <a:r>
              <a:rPr lang="en-US" altLang="ja-JP" dirty="0"/>
              <a:t>for Calibration &amp; Testing Team in Japan</a:t>
            </a:r>
          </a:p>
          <a:p>
            <a:r>
              <a:rPr lang="en-US" altLang="ja-JP" dirty="0" smtClean="0"/>
              <a:t>Oct.14, 2014</a:t>
            </a:r>
            <a:endParaRPr lang="en-US" altLang="ja-JP" dirty="0"/>
          </a:p>
          <a:p>
            <a:r>
              <a:rPr lang="en-US" altLang="ja-JP" dirty="0"/>
              <a:t>CALET TIM at </a:t>
            </a:r>
            <a:r>
              <a:rPr lang="en-US" altLang="ja-JP" dirty="0" err="1" smtClean="0"/>
              <a:t>Waseda</a:t>
            </a:r>
            <a:r>
              <a:rPr lang="en-US" altLang="ja-JP" dirty="0" smtClean="0"/>
              <a:t> Univ</a:t>
            </a:r>
            <a:r>
              <a:rPr lang="en-US" altLang="ja-JP" dirty="0"/>
              <a:t>. in </a:t>
            </a:r>
            <a:r>
              <a:rPr lang="en-US" altLang="ja-JP" dirty="0" smtClean="0"/>
              <a:t>Tokyo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Waseda Univ. in Tokyo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8B2-5DE1-4B16-8B05-54BAB5BDE27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pic>
        <p:nvPicPr>
          <p:cNvPr id="1026" name="Picture 2" descr="C:\Users\TAMURA Tadahisa\Desktop\KU ロゴ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488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66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3429"/>
          </a:xfrm>
        </p:spPr>
        <p:txBody>
          <a:bodyPr/>
          <a:lstStyle/>
          <a:p>
            <a:r>
              <a:rPr kumimoji="1" lang="en-US" altLang="ja-JP" dirty="0" smtClean="0"/>
              <a:t>Action 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8686" y="1155032"/>
            <a:ext cx="8955314" cy="570296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TIM at CERN in May 2013</a:t>
            </a:r>
          </a:p>
          <a:p>
            <a:pPr lvl="1"/>
            <a:r>
              <a:rPr lang="en-US" altLang="ja-JP" dirty="0" smtClean="0"/>
              <a:t>Effectiveness of energy measurements to Cerenkov cut (</a:t>
            </a:r>
            <a:r>
              <a:rPr lang="ja-JP" altLang="en-US" dirty="0" smtClean="0"/>
              <a:t>→</a:t>
            </a:r>
            <a:r>
              <a:rPr lang="en-US" altLang="ja-JP" dirty="0" smtClean="0"/>
              <a:t>Akaike)</a:t>
            </a:r>
          </a:p>
          <a:p>
            <a:pPr lvl="1"/>
            <a:r>
              <a:rPr lang="en-US" altLang="ja-JP" dirty="0" smtClean="0"/>
              <a:t>Saturation of </a:t>
            </a:r>
            <a:r>
              <a:rPr lang="en-US" altLang="ja-JP" dirty="0" err="1" smtClean="0"/>
              <a:t>SciFi</a:t>
            </a:r>
            <a:r>
              <a:rPr lang="en-US" altLang="ja-JP" dirty="0" smtClean="0"/>
              <a:t> and PWO in ion </a:t>
            </a:r>
            <a:r>
              <a:rPr lang="en-US" altLang="ja-JP" dirty="0"/>
              <a:t>beams </a:t>
            </a:r>
            <a:r>
              <a:rPr lang="en-US" altLang="ja-JP" dirty="0" smtClean="0"/>
              <a:t>(</a:t>
            </a:r>
            <a:r>
              <a:rPr lang="ja-JP" altLang="en-US" dirty="0" smtClean="0"/>
              <a:t>→</a:t>
            </a:r>
            <a:r>
              <a:rPr lang="en-US" altLang="ja-JP" dirty="0" smtClean="0"/>
              <a:t>Akaike)</a:t>
            </a:r>
          </a:p>
          <a:p>
            <a:pPr lvl="1"/>
            <a:r>
              <a:rPr lang="en-US" altLang="ja-JP" dirty="0" smtClean="0"/>
              <a:t>Possibility of EM as working detector </a:t>
            </a:r>
            <a:r>
              <a:rPr lang="en-US" altLang="ja-JP" dirty="0" smtClean="0"/>
              <a:t>(difficult)</a:t>
            </a:r>
            <a:endParaRPr lang="en-US" altLang="ja-JP" dirty="0" smtClean="0"/>
          </a:p>
          <a:p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2013/11/21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Washington Univ. in St. Louis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07709-2BBB-49A1-B7CE-3576E048102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2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986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Action Items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2013/11/21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Washington Univ. in St. Louis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07709-2BBB-49A1-B7CE-3576E0481022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8686" y="841248"/>
            <a:ext cx="8955314" cy="6016752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TIM at </a:t>
            </a:r>
            <a:r>
              <a:rPr lang="en-US" altLang="ja-JP" dirty="0" err="1" smtClean="0"/>
              <a:t>St.Louis</a:t>
            </a:r>
            <a:r>
              <a:rPr lang="en-US" altLang="ja-JP" dirty="0" smtClean="0"/>
              <a:t> in Nov. 2013</a:t>
            </a:r>
          </a:p>
          <a:p>
            <a:pPr lvl="1"/>
            <a:r>
              <a:rPr lang="en-US" altLang="ja-JP" dirty="0" smtClean="0"/>
              <a:t>Consider </a:t>
            </a:r>
            <a:r>
              <a:rPr lang="en-US" altLang="ja-JP" dirty="0"/>
              <a:t>next test run. 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Will </a:t>
            </a:r>
            <a:r>
              <a:rPr lang="en-US" altLang="ja-JP" dirty="0"/>
              <a:t>skip 2014 proton beam. </a:t>
            </a:r>
            <a:r>
              <a:rPr lang="en-US" altLang="ja-JP" dirty="0" smtClean="0"/>
              <a:t>(Skipped)</a:t>
            </a:r>
          </a:p>
          <a:p>
            <a:pPr marL="457200" lvl="1" indent="0">
              <a:buNone/>
            </a:pPr>
            <a:r>
              <a:rPr lang="en-US" altLang="ja-JP" dirty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We </a:t>
            </a:r>
            <a:r>
              <a:rPr lang="en-US" altLang="ja-JP" dirty="0"/>
              <a:t>need to decide if we participate in HI run using thermal 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structure </a:t>
            </a:r>
            <a:r>
              <a:rPr lang="en-US" altLang="ja-JP" dirty="0"/>
              <a:t>model as in Fall 2012 run</a:t>
            </a:r>
            <a:r>
              <a:rPr lang="en-US" altLang="ja-JP" dirty="0" smtClean="0"/>
              <a:t>. (</a:t>
            </a:r>
            <a:r>
              <a:rPr lang="ja-JP" altLang="en-US" dirty="0" smtClean="0"/>
              <a:t>→</a:t>
            </a:r>
            <a:r>
              <a:rPr lang="en-US" altLang="ja-JP" dirty="0" smtClean="0"/>
              <a:t>Mar. 2015)</a:t>
            </a:r>
            <a:endParaRPr lang="ja-JP" altLang="ja-JP" dirty="0"/>
          </a:p>
          <a:p>
            <a:pPr lvl="1"/>
            <a:r>
              <a:rPr lang="en-US" altLang="ja-JP" dirty="0"/>
              <a:t>Italians would like table with gain of </a:t>
            </a:r>
            <a:r>
              <a:rPr lang="en-US" altLang="ja-JP" dirty="0" smtClean="0"/>
              <a:t>photo sensors </a:t>
            </a:r>
            <a:r>
              <a:rPr lang="en-US" altLang="ja-JP" dirty="0"/>
              <a:t>for Fall 2012 run</a:t>
            </a:r>
            <a:r>
              <a:rPr lang="en-US" altLang="ja-JP" dirty="0" smtClean="0"/>
              <a:t>. (closed)</a:t>
            </a:r>
            <a:endParaRPr lang="ja-JP" altLang="ja-JP" dirty="0"/>
          </a:p>
          <a:p>
            <a:pPr lvl="1"/>
            <a:r>
              <a:rPr lang="en-US" altLang="ja-JP" dirty="0"/>
              <a:t>Need to try to understand energy difference (if at all) between detector and beam. Also try to identify reason for difference between simulation and measurement. 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Lateral </a:t>
            </a:r>
            <a:r>
              <a:rPr lang="en-US" altLang="ja-JP" dirty="0"/>
              <a:t>distribution of </a:t>
            </a:r>
            <a:r>
              <a:rPr lang="en-US" altLang="ja-JP" dirty="0" smtClean="0"/>
              <a:t>showers </a:t>
            </a:r>
            <a:r>
              <a:rPr lang="en-US" altLang="ja-JP" dirty="0"/>
              <a:t>(</a:t>
            </a:r>
            <a:r>
              <a:rPr lang="ja-JP" altLang="en-US" dirty="0"/>
              <a:t>→</a:t>
            </a:r>
            <a:r>
              <a:rPr lang="en-US" altLang="ja-JP" dirty="0"/>
              <a:t>Akaike)</a:t>
            </a:r>
          </a:p>
          <a:p>
            <a:pPr marL="457200" lvl="1" indent="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Italy </a:t>
            </a:r>
            <a:r>
              <a:rPr lang="en-US" altLang="ja-JP" dirty="0"/>
              <a:t>will show </a:t>
            </a:r>
            <a:r>
              <a:rPr lang="en-US" altLang="ja-JP" dirty="0" err="1"/>
              <a:t>Fluka</a:t>
            </a:r>
            <a:r>
              <a:rPr lang="en-US" altLang="ja-JP" dirty="0"/>
              <a:t> and Geant4</a:t>
            </a:r>
            <a:r>
              <a:rPr lang="en-US" altLang="ja-JP" dirty="0" smtClean="0"/>
              <a:t>.</a:t>
            </a:r>
            <a:endParaRPr lang="ja-JP" altLang="ja-JP" dirty="0"/>
          </a:p>
          <a:p>
            <a:pPr lvl="1"/>
            <a:r>
              <a:rPr lang="en-US" altLang="ja-JP" dirty="0"/>
              <a:t>Decide how to get pre-launch calibration information to use in models</a:t>
            </a:r>
            <a:r>
              <a:rPr lang="en-US" altLang="ja-JP" dirty="0" smtClean="0"/>
              <a:t>.(</a:t>
            </a:r>
            <a:r>
              <a:rPr lang="ja-JP" altLang="en-US" dirty="0" smtClean="0"/>
              <a:t>→</a:t>
            </a:r>
            <a:r>
              <a:rPr lang="en-US" altLang="ja-JP" dirty="0" smtClean="0"/>
              <a:t>Shimizu, Asaoka)</a:t>
            </a:r>
          </a:p>
          <a:p>
            <a:pPr lvl="1"/>
            <a:endParaRPr lang="ja-JP" altLang="ja-JP" dirty="0"/>
          </a:p>
          <a:p>
            <a:pPr lvl="1"/>
            <a:r>
              <a:rPr lang="en-US" altLang="ja-JP" dirty="0" smtClean="0"/>
              <a:t>Materials and Shower development (0.05r.l.</a:t>
            </a:r>
            <a:r>
              <a:rPr lang="ja-JP" altLang="en-US" dirty="0" smtClean="0"/>
              <a:t>→</a:t>
            </a:r>
            <a:r>
              <a:rPr lang="en-US" altLang="ja-JP" dirty="0" smtClean="0"/>
              <a:t>Pier)</a:t>
            </a:r>
          </a:p>
          <a:p>
            <a:pPr lvl="1"/>
            <a:r>
              <a:rPr lang="en-US" altLang="ja-JP" dirty="0" smtClean="0"/>
              <a:t>Delta ray and quenching correction of CHD data (</a:t>
            </a:r>
            <a:r>
              <a:rPr lang="ja-JP" altLang="en-US" dirty="0" smtClean="0"/>
              <a:t>→</a:t>
            </a:r>
            <a:r>
              <a:rPr lang="en-US" altLang="ja-JP" dirty="0" smtClean="0"/>
              <a:t>IC, Akaike)</a:t>
            </a:r>
          </a:p>
          <a:p>
            <a:pPr lvl="1"/>
            <a:r>
              <a:rPr lang="en-US" altLang="ja-JP" dirty="0" smtClean="0"/>
              <a:t>Publication on CERN tests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777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Publication on CERN </a:t>
            </a:r>
            <a:r>
              <a:rPr kumimoji="1" lang="en-US" altLang="ja-JP" sz="3600" dirty="0" smtClean="0"/>
              <a:t>tests to be prepared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Performance of the IMC</a:t>
            </a:r>
          </a:p>
          <a:p>
            <a:pPr lvl="1"/>
            <a:r>
              <a:rPr lang="en-US" altLang="ja-JP" dirty="0" smtClean="0"/>
              <a:t>Pedestal and 1MIP calibration, Dynamic range, Tracking, Angular resolution, </a:t>
            </a:r>
            <a:r>
              <a:rPr lang="en-US" altLang="ja-JP" dirty="0"/>
              <a:t>S</a:t>
            </a:r>
            <a:r>
              <a:rPr lang="en-US" altLang="ja-JP" dirty="0" smtClean="0"/>
              <a:t>tarting point, Charge measurement</a:t>
            </a:r>
            <a:endParaRPr kumimoji="1" lang="en-US" altLang="ja-JP" dirty="0" smtClean="0"/>
          </a:p>
          <a:p>
            <a:r>
              <a:rPr lang="en-US" altLang="ja-JP" dirty="0" smtClean="0"/>
              <a:t>Performance of the TASC</a:t>
            </a:r>
          </a:p>
          <a:p>
            <a:pPr lvl="1"/>
            <a:r>
              <a:rPr lang="en-US" altLang="ja-JP" dirty="0" smtClean="0"/>
              <a:t>Pedestal and 1MIP calibration, Dynamic range, Energy resolution, Shower spread</a:t>
            </a:r>
          </a:p>
          <a:p>
            <a:r>
              <a:rPr lang="en-US" altLang="ja-JP" dirty="0" smtClean="0"/>
              <a:t>Particle identification with IMC and TASC</a:t>
            </a:r>
          </a:p>
          <a:p>
            <a:pPr lvl="1"/>
            <a:r>
              <a:rPr kumimoji="1" lang="en-US" altLang="ja-JP" dirty="0" smtClean="0"/>
              <a:t>Electron/Proton separation</a:t>
            </a:r>
          </a:p>
          <a:p>
            <a:pPr lvl="1"/>
            <a:r>
              <a:rPr lang="en-US" altLang="ja-JP" dirty="0" smtClean="0"/>
              <a:t>Electron/Gamma-ray separation</a:t>
            </a:r>
          </a:p>
          <a:p>
            <a:r>
              <a:rPr kumimoji="1" lang="en-US" altLang="ja-JP" dirty="0" smtClean="0"/>
              <a:t>Charge measurement with CHD</a:t>
            </a:r>
          </a:p>
          <a:p>
            <a:pPr lvl="1"/>
            <a:r>
              <a:rPr lang="en-US" altLang="ja-JP" dirty="0" smtClean="0"/>
              <a:t>Pedestal and 1MIP calibration, Dynamic range, Charge resolution, Charge dynamic range (Quenching effect), Back scatter effect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2013/11/21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CALET TIM at Washington Univ. in St. Louis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07709-2BBB-49A1-B7CE-3576E0481022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209</Words>
  <Application>Microsoft Office PowerPoint</Application>
  <PresentationFormat>画面に合わせる (4:3)</PresentationFormat>
  <Paragraphs>52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Review of Action Items of Calibration &amp; Testing Team</vt:lpstr>
      <vt:lpstr>Action Items</vt:lpstr>
      <vt:lpstr>Action Items</vt:lpstr>
      <vt:lpstr>Publication on CERN tests to be prepared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TAMURATadahisa</dc:creator>
  <cp:lastModifiedBy>TAMURATadahisa</cp:lastModifiedBy>
  <cp:revision>79</cp:revision>
  <dcterms:created xsi:type="dcterms:W3CDTF">2014-07-30T07:15:03Z</dcterms:created>
  <dcterms:modified xsi:type="dcterms:W3CDTF">2014-10-14T03:49:10Z</dcterms:modified>
</cp:coreProperties>
</file>