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6" r:id="rId4"/>
    <p:sldId id="272" r:id="rId5"/>
    <p:sldId id="273" r:id="rId6"/>
    <p:sldId id="274" r:id="rId7"/>
    <p:sldId id="269" r:id="rId8"/>
    <p:sldId id="257" r:id="rId9"/>
    <p:sldId id="275" r:id="rId10"/>
    <p:sldId id="276" r:id="rId11"/>
    <p:sldId id="25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238C4-5DB6-1F42-AA70-5243EF378E81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E21D8-8497-7642-A6AD-ACCCCC07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0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E21D8-8497-7642-A6AD-ACCCCC07A3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4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3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8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3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1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3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9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7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4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9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7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D8D56-08D2-5845-B7C0-F75D0C52605B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FADB4-2AFF-0E43-B2FD-F206461AD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CALET </a:t>
            </a:r>
            <a:r>
              <a:rPr lang="en-US" dirty="0" smtClean="0"/>
              <a:t>Heavy Ion Beams</a:t>
            </a:r>
            <a:r>
              <a:rPr lang="en-US" dirty="0" smtClean="0"/>
              <a:t> March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John W. Mitchell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NASA Goddard Space Flight Center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7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138"/>
            <a:ext cx="8229600" cy="8302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SPS Heavy-Ion Schedule 2015</a:t>
            </a:r>
            <a:endParaRPr lang="en-US" sz="4000" dirty="0"/>
          </a:p>
        </p:txBody>
      </p:sp>
      <p:pic>
        <p:nvPicPr>
          <p:cNvPr id="4" name="Picture 3" descr="SPSOverallScheduleAr20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47"/>
          <a:stretch/>
        </p:blipFill>
        <p:spPr>
          <a:xfrm>
            <a:off x="0" y="1473201"/>
            <a:ext cx="9144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496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8"/>
            <a:ext cx="8229600" cy="692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Beams for CALET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826580"/>
            <a:ext cx="9029700" cy="593084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Beam energies are determined by NA61/SHINE.</a:t>
            </a:r>
          </a:p>
          <a:p>
            <a:pPr marL="514350" lvl="1"/>
            <a:r>
              <a:rPr lang="en-US" dirty="0" smtClean="0"/>
              <a:t>Successor to NA49</a:t>
            </a:r>
          </a:p>
          <a:p>
            <a:pPr marL="514350" lvl="1"/>
            <a:r>
              <a:rPr lang="en-US" dirty="0" smtClean="0"/>
              <a:t>Main goal is study of p-p and p-nucleus physics with focus on quark-gluon plasma and the phase boundary between hadron “gas” and QGP.</a:t>
            </a:r>
          </a:p>
          <a:p>
            <a:pPr marL="514350" lvl="1"/>
            <a:r>
              <a:rPr lang="en-US" dirty="0" smtClean="0"/>
              <a:t>NA61 is the reason the SPS heavy-ion run is taking place. NA61 chooses beam species, energy and duration. All other users (e.g. CALET) are secondary.</a:t>
            </a:r>
          </a:p>
          <a:p>
            <a:r>
              <a:rPr lang="en-US" dirty="0" smtClean="0"/>
              <a:t>Maximum beam rigidity is limited by SPS magnets to 400 GV/c (really 450 GV/c but that is rarely used now) – for nuclear beams A/Z has to be considered.</a:t>
            </a:r>
          </a:p>
          <a:p>
            <a:r>
              <a:rPr lang="en-US" dirty="0" smtClean="0"/>
              <a:t>Beams planned for NA61 in 2015: </a:t>
            </a:r>
            <a:r>
              <a:rPr lang="en-US" dirty="0" err="1" smtClean="0"/>
              <a:t>Ar</a:t>
            </a:r>
            <a:r>
              <a:rPr lang="en-US" dirty="0" smtClean="0"/>
              <a:t> at 13A </a:t>
            </a:r>
            <a:r>
              <a:rPr lang="en-US" dirty="0" err="1"/>
              <a:t>GeV</a:t>
            </a:r>
            <a:r>
              <a:rPr lang="en-US" dirty="0"/>
              <a:t>/c, 19A </a:t>
            </a:r>
            <a:r>
              <a:rPr lang="en-US" dirty="0" err="1"/>
              <a:t>GeV</a:t>
            </a:r>
            <a:r>
              <a:rPr lang="en-US" dirty="0"/>
              <a:t>/c, 30A </a:t>
            </a:r>
            <a:r>
              <a:rPr lang="en-US" dirty="0" err="1"/>
              <a:t>GeV</a:t>
            </a:r>
            <a:r>
              <a:rPr lang="en-US" dirty="0"/>
              <a:t>/c, 40A </a:t>
            </a:r>
            <a:r>
              <a:rPr lang="en-US" dirty="0" err="1"/>
              <a:t>GeV</a:t>
            </a:r>
            <a:r>
              <a:rPr lang="en-US" dirty="0"/>
              <a:t>/c, 75A </a:t>
            </a:r>
            <a:r>
              <a:rPr lang="en-US" dirty="0" err="1"/>
              <a:t>GeV</a:t>
            </a:r>
            <a:r>
              <a:rPr lang="en-US" dirty="0"/>
              <a:t>/c, 150A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dirty="0" smtClean="0"/>
              <a:t>c</a:t>
            </a:r>
          </a:p>
          <a:p>
            <a:r>
              <a:rPr lang="en-US" dirty="0" smtClean="0"/>
              <a:t>Run schedule (2015 CERN Injector Schedule) 16 February – 6 April.</a:t>
            </a:r>
          </a:p>
          <a:p>
            <a:r>
              <a:rPr lang="en-US" dirty="0" smtClean="0"/>
              <a:t>CALET scheduled in H8 </a:t>
            </a:r>
            <a:r>
              <a:rPr lang="en-US" dirty="0" err="1" smtClean="0"/>
              <a:t>beamline</a:t>
            </a:r>
            <a:r>
              <a:rPr lang="en-US" dirty="0" smtClean="0"/>
              <a:t> (used in 2012 proton run and 2013 heavy ion run) 2-17 March.</a:t>
            </a:r>
          </a:p>
          <a:p>
            <a:r>
              <a:rPr lang="en-US" dirty="0" smtClean="0"/>
              <a:t>CALET has requested highest energy, but that is uncertain as other users (e.g. DAMPE) have same request.</a:t>
            </a:r>
          </a:p>
          <a:p>
            <a:r>
              <a:rPr lang="en-US" dirty="0" smtClean="0"/>
              <a:t>SPS Coordinator (</a:t>
            </a:r>
            <a:r>
              <a:rPr lang="en-US" dirty="0" err="1" smtClean="0"/>
              <a:t>Henric</a:t>
            </a:r>
            <a:r>
              <a:rPr lang="en-US" dirty="0" smtClean="0"/>
              <a:t> Wilkins) has scheduled CALET “away from 13A </a:t>
            </a:r>
            <a:r>
              <a:rPr lang="en-US" dirty="0" err="1" smtClean="0"/>
              <a:t>GeV</a:t>
            </a:r>
            <a:r>
              <a:rPr lang="en-US" dirty="0" smtClean="0"/>
              <a:t>/c.”</a:t>
            </a:r>
          </a:p>
          <a:p>
            <a:r>
              <a:rPr lang="en-US" dirty="0"/>
              <a:t>CALET will use beams resulting from fragmentation in the T4 target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78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8"/>
            <a:ext cx="8229600" cy="692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Beams for CALET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8780"/>
            <a:ext cx="9144000" cy="620922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Peripheral fragmentation takes place when a beam particle (projectile) impacts a target nucleus (target).</a:t>
            </a:r>
            <a:endParaRPr lang="en-US" sz="2200" dirty="0" smtClean="0"/>
          </a:p>
          <a:p>
            <a:r>
              <a:rPr lang="en-US" sz="2200" dirty="0" smtClean="0"/>
              <a:t>Fragmentation results from a combination of two processes:</a:t>
            </a:r>
          </a:p>
          <a:p>
            <a:pPr marL="514350" lvl="1">
              <a:buAutoNum type="arabicParenR"/>
            </a:pPr>
            <a:r>
              <a:rPr lang="en-US" sz="2000" dirty="0"/>
              <a:t>S</a:t>
            </a:r>
            <a:r>
              <a:rPr lang="en-US" sz="2000" dirty="0" smtClean="0"/>
              <a:t>imple removal of nucleons by scattering interaction between projectile and target nucleons</a:t>
            </a:r>
          </a:p>
          <a:p>
            <a:pPr marL="514350" lvl="1">
              <a:buAutoNum type="arabicParenR"/>
            </a:pPr>
            <a:r>
              <a:rPr lang="en-US" sz="2000" dirty="0"/>
              <a:t>E</a:t>
            </a:r>
            <a:r>
              <a:rPr lang="en-US" sz="2000" dirty="0" smtClean="0"/>
              <a:t>mission of nucleons or groups of nucleons (e.g. alpha particles) from the (possibly unstable) remnant projectile nucleus.</a:t>
            </a:r>
          </a:p>
          <a:p>
            <a:pPr marL="514350" lvl="1"/>
            <a:r>
              <a:rPr lang="en-US" sz="2000" dirty="0" smtClean="0"/>
              <a:t>Most probable (highest cross-section) interaction is removal of a single nucleon.</a:t>
            </a:r>
          </a:p>
          <a:p>
            <a:pPr marL="514350" lvl="1"/>
            <a:r>
              <a:rPr lang="en-US" sz="2000" dirty="0" smtClean="0"/>
              <a:t>Next most probable is emission of an alpha.</a:t>
            </a:r>
          </a:p>
          <a:p>
            <a:r>
              <a:rPr lang="en-US" sz="2200" dirty="0" smtClean="0"/>
              <a:t>Fragments are emitted approximately in the direction of the projectile and travel at approximately the velocity of the projectile. </a:t>
            </a:r>
          </a:p>
          <a:p>
            <a:pPr marL="457200" lvl="1" indent="-228600">
              <a:tabLst>
                <a:tab pos="457200" algn="l"/>
              </a:tabLst>
            </a:pPr>
            <a:r>
              <a:rPr lang="en-US" sz="2000" dirty="0" smtClean="0"/>
              <a:t>The fragment is affected by the net vector Fermi momentum (momentum of the nucleons in the nucleus) of the removed nucleons (250 MeV/c per nucleon).</a:t>
            </a:r>
          </a:p>
          <a:p>
            <a:pPr marL="457200" lvl="1" indent="-228600">
              <a:tabLst>
                <a:tab pos="457200" algn="l"/>
              </a:tabLst>
            </a:pPr>
            <a:r>
              <a:rPr lang="en-US" sz="2000" dirty="0" smtClean="0"/>
              <a:t>The direction is altered by the ratio of the transverse component of the Fermi momentum to the total momentum and by multiple scattering. Both effects are small at these energies.</a:t>
            </a:r>
          </a:p>
          <a:p>
            <a:pPr marL="457200" lvl="1" indent="-228600">
              <a:tabLst>
                <a:tab pos="457200" algn="l"/>
              </a:tabLst>
            </a:pPr>
            <a:r>
              <a:rPr lang="en-US" sz="2000" dirty="0" smtClean="0"/>
              <a:t>The velocity is altered by the longitudinal component of the Fermi momentum.</a:t>
            </a:r>
          </a:p>
        </p:txBody>
      </p:sp>
    </p:spTree>
    <p:extLst>
      <p:ext uri="{BB962C8B-B14F-4D97-AF65-F5344CB8AC3E}">
        <p14:creationId xmlns:p14="http://schemas.microsoft.com/office/powerpoint/2010/main" val="3086317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88"/>
            <a:ext cx="8229600" cy="692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Beams for CALET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724980"/>
            <a:ext cx="8851900" cy="6133020"/>
          </a:xfrm>
        </p:spPr>
        <p:txBody>
          <a:bodyPr>
            <a:normAutofit fontScale="92500" lnSpcReduction="20000"/>
          </a:bodyPr>
          <a:lstStyle/>
          <a:p>
            <a:pPr marL="228600" indent="-228600"/>
            <a:r>
              <a:rPr lang="en-US" sz="2400" dirty="0"/>
              <a:t>R</a:t>
            </a:r>
            <a:r>
              <a:rPr lang="en-US" sz="2400" dirty="0" smtClean="0"/>
              <a:t>elatively thick targets available in T4 make multiple interactions likely</a:t>
            </a:r>
            <a:r>
              <a:rPr lang="en-US" sz="2200" dirty="0" smtClean="0"/>
              <a:t>.</a:t>
            </a:r>
          </a:p>
          <a:p>
            <a:pPr lvl="1"/>
            <a:r>
              <a:rPr lang="en-US" sz="2000" dirty="0" smtClean="0"/>
              <a:t>Final fragment momentum depends on the net </a:t>
            </a:r>
            <a:r>
              <a:rPr lang="en-US" sz="2000" dirty="0" smtClean="0"/>
              <a:t>effect of all Fermi momentum dispersion as well as </a:t>
            </a:r>
            <a:r>
              <a:rPr lang="en-US" sz="2000" dirty="0"/>
              <a:t>d</a:t>
            </a:r>
            <a:r>
              <a:rPr lang="en-US" sz="2000" dirty="0" smtClean="0"/>
              <a:t>ifferential energy loss in the target, depending on the interaction depth</a:t>
            </a:r>
            <a:r>
              <a:rPr lang="en-US" sz="1800" dirty="0" smtClean="0"/>
              <a:t>.</a:t>
            </a:r>
          </a:p>
          <a:p>
            <a:pPr marL="228600" indent="-228600"/>
            <a:r>
              <a:rPr lang="en-US" sz="2400" dirty="0" smtClean="0"/>
              <a:t>Investigating possibility of using a thinner target (e.g. few cm of polyethylene) to reduce multiple interactions.</a:t>
            </a:r>
            <a:endParaRPr lang="en-US" sz="2400" dirty="0" smtClean="0"/>
          </a:p>
          <a:p>
            <a:pPr marL="228600" indent="-228600"/>
            <a:r>
              <a:rPr lang="en-US" sz="2400" dirty="0" err="1" smtClean="0"/>
              <a:t>Beamline</a:t>
            </a:r>
            <a:r>
              <a:rPr lang="en-US" sz="2400" dirty="0" smtClean="0"/>
              <a:t> is a highly selective (&lt;1% momentum resolution) magnetic spectrometer. This is mainly driven by the “big bends” that bring the beam from the underground SPS tunnel and T4 target area to the surface.</a:t>
            </a:r>
          </a:p>
          <a:p>
            <a:pPr marL="228600" indent="-228600"/>
            <a:r>
              <a:rPr lang="en-US" sz="2400" dirty="0" smtClean="0"/>
              <a:t>Beams are selected by magnetic rigidity (momentum/charge). </a:t>
            </a:r>
            <a:r>
              <a:rPr lang="en-US" sz="2400" dirty="0" smtClean="0"/>
              <a:t>Because the velocity is approximately the same for all particles, this effectively selects A/Z. </a:t>
            </a:r>
          </a:p>
          <a:p>
            <a:pPr marL="228600" indent="-228600"/>
            <a:r>
              <a:rPr lang="en-US" sz="2400" dirty="0" smtClean="0"/>
              <a:t>Normally we run A/Z=2 to</a:t>
            </a:r>
            <a:r>
              <a:rPr lang="en-US" sz="2400" dirty="0" smtClean="0"/>
              <a:t> span full range of fragment Z from Z=1 (deuterons) to the primary beam (depending on the A/Z of primary).</a:t>
            </a:r>
          </a:p>
          <a:p>
            <a:pPr marL="228600" indent="-228600"/>
            <a:r>
              <a:rPr lang="en-US" sz="2400" dirty="0" smtClean="0"/>
              <a:t>However, the momentum dispersion resulting from multiple fragmentation and energy loss dispersion makes selectivity less effective than might be expected.</a:t>
            </a:r>
          </a:p>
          <a:p>
            <a:pPr marL="228600" indent="-228600"/>
            <a:r>
              <a:rPr lang="en-US" sz="2400" dirty="0" smtClean="0"/>
              <a:t>Experience in 2013 showed that we cannot get isotope resolution from </a:t>
            </a:r>
            <a:r>
              <a:rPr lang="en-US" sz="2400" dirty="0" err="1" smtClean="0"/>
              <a:t>beamline</a:t>
            </a:r>
            <a:r>
              <a:rPr lang="en-US" sz="2400" dirty="0" smtClean="0"/>
              <a:t> except for light elements.</a:t>
            </a:r>
          </a:p>
        </p:txBody>
      </p:sp>
    </p:spTree>
    <p:extLst>
      <p:ext uri="{BB962C8B-B14F-4D97-AF65-F5344CB8AC3E}">
        <p14:creationId xmlns:p14="http://schemas.microsoft.com/office/powerpoint/2010/main" val="891161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 machines 2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3"/>
          <a:stretch/>
        </p:blipFill>
        <p:spPr>
          <a:xfrm>
            <a:off x="2775116" y="838200"/>
            <a:ext cx="4590483" cy="57912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712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12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712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Accelerator Complex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11300" y="965200"/>
            <a:ext cx="6985000" cy="5370845"/>
            <a:chOff x="457200" y="965200"/>
            <a:chExt cx="6985000" cy="5370845"/>
          </a:xfrm>
        </p:grpSpPr>
        <p:pic>
          <p:nvPicPr>
            <p:cNvPr id="6" name="Picture 5" descr="CERN machines.tif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71"/>
            <a:stretch/>
          </p:blipFill>
          <p:spPr>
            <a:xfrm>
              <a:off x="457200" y="965200"/>
              <a:ext cx="6858000" cy="537084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771900" y="1422400"/>
              <a:ext cx="1714500" cy="1283910"/>
            </a:xfrm>
            <a:prstGeom prst="leftArrow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SPS 6.3 km diameter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638800" y="1104900"/>
              <a:ext cx="1803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LHC 27 km diameter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4716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st_beams_non-collider_Geschwendtner_20090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31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st_beams_non-collider_Geschwendtner_20090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95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st_beams_non-collider_Geschwendtner_20090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7315200" y="3352800"/>
            <a:ext cx="18288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0"/>
              <a:buChar char="n"/>
            </a:pPr>
            <a:r>
              <a:rPr lang="en-US" b="1" dirty="0" smtClean="0"/>
              <a:t>5.8</a:t>
            </a:r>
            <a:r>
              <a:rPr lang="en-US" b="1" dirty="0" smtClean="0"/>
              <a:t> </a:t>
            </a:r>
            <a:r>
              <a:rPr lang="en-US" b="1" dirty="0"/>
              <a:t>Km</a:t>
            </a:r>
            <a:r>
              <a:rPr lang="en-US" dirty="0"/>
              <a:t> of beam </a:t>
            </a:r>
            <a:r>
              <a:rPr lang="en-US" dirty="0" smtClean="0"/>
              <a:t>lines</a:t>
            </a:r>
            <a:endParaRPr lang="en-US" dirty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0"/>
              <a:buChar char="n"/>
            </a:pPr>
            <a:r>
              <a:rPr lang="en-US" dirty="0"/>
              <a:t>About </a:t>
            </a:r>
            <a:r>
              <a:rPr lang="en-US" b="1" dirty="0"/>
              <a:t>1000 </a:t>
            </a:r>
            <a:r>
              <a:rPr lang="en-US" dirty="0" err="1" smtClean="0"/>
              <a:t>beamline</a:t>
            </a:r>
            <a:r>
              <a:rPr lang="en-US" dirty="0" smtClean="0"/>
              <a:t> components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43300" y="47117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CALET in “LHCB”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4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8"/>
            <a:ext cx="8229600" cy="919162"/>
          </a:xfrm>
        </p:spPr>
        <p:txBody>
          <a:bodyPr>
            <a:normAutofit/>
          </a:bodyPr>
          <a:lstStyle/>
          <a:p>
            <a:r>
              <a:rPr lang="en-US" dirty="0" smtClean="0"/>
              <a:t>H8 </a:t>
            </a:r>
            <a:r>
              <a:rPr lang="en-US" dirty="0" smtClean="0"/>
              <a:t>Beam Optics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22383" y="1160318"/>
            <a:ext cx="8915402" cy="3541375"/>
            <a:chOff x="122383" y="1515918"/>
            <a:chExt cx="8915402" cy="3541375"/>
          </a:xfrm>
        </p:grpSpPr>
        <p:pic>
          <p:nvPicPr>
            <p:cNvPr id="5" name="Picture 4" descr="h8fm00a4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1928" y="1004839"/>
              <a:ext cx="3532909" cy="4572000"/>
            </a:xfrm>
            <a:prstGeom prst="rect">
              <a:avLst/>
            </a:prstGeom>
          </p:spPr>
        </p:pic>
        <p:pic>
          <p:nvPicPr>
            <p:cNvPr id="7" name="Picture 6" descr="h8fm00a4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985330" y="996373"/>
              <a:ext cx="3532909" cy="4572000"/>
            </a:xfrm>
            <a:prstGeom prst="rect">
              <a:avLst/>
            </a:prstGeom>
          </p:spPr>
        </p:pic>
      </p:grpSp>
      <p:cxnSp>
        <p:nvCxnSpPr>
          <p:cNvPr id="12" name="Straight Arrow Connector 11"/>
          <p:cNvCxnSpPr/>
          <p:nvPr/>
        </p:nvCxnSpPr>
        <p:spPr>
          <a:xfrm>
            <a:off x="6896100" y="3382432"/>
            <a:ext cx="0" cy="2878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48972" y="3094575"/>
            <a:ext cx="81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CALET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22381" y="4813300"/>
            <a:ext cx="89154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CALET test location is at </a:t>
            </a:r>
            <a:r>
              <a:rPr lang="en-US" sz="2200" dirty="0"/>
              <a:t>at a focal </a:t>
            </a:r>
            <a:r>
              <a:rPr lang="en-US" sz="2200" dirty="0" smtClean="0"/>
              <a:t>point about 480 m from the T4 target.</a:t>
            </a:r>
          </a:p>
          <a:p>
            <a:pPr marL="800100" lvl="1" indent="-342900">
              <a:buFont typeface="Wingdings" charset="2"/>
              <a:buChar char="²"/>
            </a:pPr>
            <a:r>
              <a:rPr lang="en-US" sz="2200" dirty="0" smtClean="0"/>
              <a:t>Focus of Quad 14 and Quad 15</a:t>
            </a:r>
          </a:p>
          <a:p>
            <a:pPr marL="800100" lvl="1" indent="-342900">
              <a:buFont typeface="Wingdings" charset="2"/>
              <a:buChar char="²"/>
            </a:pPr>
            <a:r>
              <a:rPr lang="en-US" sz="2200" dirty="0" smtClean="0"/>
              <a:t>Beam location controlled by Trim 3 and Trim 4 dipole magnets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54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728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T4 Target Configuration</a:t>
            </a:r>
            <a:endParaRPr lang="en-US" dirty="0"/>
          </a:p>
        </p:txBody>
      </p:sp>
      <p:pic>
        <p:nvPicPr>
          <p:cNvPr id="4" name="Picture 3" descr="t4 targe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91061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0" y="5118100"/>
            <a:ext cx="2400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T4 Targets Available:</a:t>
            </a:r>
          </a:p>
          <a:p>
            <a:r>
              <a:rPr lang="en-US" dirty="0" smtClean="0"/>
              <a:t>Beryllium 300 mm</a:t>
            </a:r>
          </a:p>
          <a:p>
            <a:r>
              <a:rPr lang="en-US" dirty="0" smtClean="0"/>
              <a:t>Beryllium 200 mm</a:t>
            </a:r>
          </a:p>
          <a:p>
            <a:r>
              <a:rPr lang="en-US" dirty="0" smtClean="0"/>
              <a:t>Beryllium 100 mm</a:t>
            </a:r>
          </a:p>
          <a:p>
            <a:r>
              <a:rPr lang="en-US" dirty="0" smtClean="0"/>
              <a:t>Lead 40 mm</a:t>
            </a:r>
          </a:p>
        </p:txBody>
      </p:sp>
    </p:spTree>
    <p:extLst>
      <p:ext uri="{BB962C8B-B14F-4D97-AF65-F5344CB8AC3E}">
        <p14:creationId xmlns:p14="http://schemas.microsoft.com/office/powerpoint/2010/main" val="1601059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jector_Schedule_201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2166" r="4166" b="52593"/>
          <a:stretch/>
        </p:blipFill>
        <p:spPr>
          <a:xfrm>
            <a:off x="254000" y="673101"/>
            <a:ext cx="8686800" cy="6048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900" y="254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CERN Injector Accelerator Schedule 2015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55787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767</Words>
  <Application>Microsoft Macintosh PowerPoint</Application>
  <PresentationFormat>On-screen Show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CALET Heavy Ion Beams March 2014</vt:lpstr>
      <vt:lpstr>CERN Accelerator Complex</vt:lpstr>
      <vt:lpstr>CERN Accelerator Complex</vt:lpstr>
      <vt:lpstr>PowerPoint Presentation</vt:lpstr>
      <vt:lpstr>PowerPoint Presentation</vt:lpstr>
      <vt:lpstr>PowerPoint Presentation</vt:lpstr>
      <vt:lpstr>H8 Beam Optics</vt:lpstr>
      <vt:lpstr>T4 Target Configuration</vt:lpstr>
      <vt:lpstr>PowerPoint Presentation</vt:lpstr>
      <vt:lpstr>SPS Heavy-Ion Schedule 2015</vt:lpstr>
      <vt:lpstr>Ion Beams for CALET - 1</vt:lpstr>
      <vt:lpstr>Ion Beams for CALET - 2</vt:lpstr>
      <vt:lpstr>Ion Beams for CALET - 3</vt:lpstr>
    </vt:vector>
  </TitlesOfParts>
  <Company>NASA GSFC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Beam Test 9/11</dc:title>
  <dc:creator>John Mitchell</dc:creator>
  <cp:lastModifiedBy>John Mitchell</cp:lastModifiedBy>
  <cp:revision>36</cp:revision>
  <dcterms:created xsi:type="dcterms:W3CDTF">2012-03-15T09:35:05Z</dcterms:created>
  <dcterms:modified xsi:type="dcterms:W3CDTF">2014-10-14T04:48:13Z</dcterms:modified>
</cp:coreProperties>
</file>