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97" r:id="rId3"/>
    <p:sldId id="312" r:id="rId4"/>
    <p:sldId id="281" r:id="rId5"/>
    <p:sldId id="299" r:id="rId6"/>
    <p:sldId id="292" r:id="rId7"/>
    <p:sldId id="301" r:id="rId8"/>
    <p:sldId id="282" r:id="rId9"/>
    <p:sldId id="306" r:id="rId10"/>
    <p:sldId id="302" r:id="rId11"/>
    <p:sldId id="308" r:id="rId12"/>
    <p:sldId id="304" r:id="rId13"/>
    <p:sldId id="283" r:id="rId14"/>
    <p:sldId id="313" r:id="rId15"/>
    <p:sldId id="311" r:id="rId16"/>
    <p:sldId id="307" r:id="rId17"/>
    <p:sldId id="305" r:id="rId18"/>
    <p:sldId id="309" r:id="rId19"/>
    <p:sldId id="310" r:id="rId20"/>
    <p:sldId id="265" r:id="rId21"/>
    <p:sldId id="294" r:id="rId22"/>
    <p:sldId id="314" r:id="rId23"/>
    <p:sldId id="300" r:id="rId24"/>
    <p:sldId id="315" r:id="rId25"/>
    <p:sldId id="316" r:id="rId26"/>
    <p:sldId id="317" r:id="rId27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2977" autoAdjust="0"/>
  </p:normalViewPr>
  <p:slideViewPr>
    <p:cSldViewPr>
      <p:cViewPr varScale="1">
        <p:scale>
          <a:sx n="82" d="100"/>
          <a:sy n="82" d="100"/>
        </p:scale>
        <p:origin x="36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2270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17827-AFAC-4683-81BC-AD3CC79F2CD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CA1D0-464C-4915-AE80-6BAD2B31D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104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762C9-470E-4D9B-AF31-4190D59BB9E6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3F49E5-49BC-4D8D-A2BD-F36800BCB4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3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F49E5-49BC-4D8D-A2BD-F36800BCB4F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961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 smtClean="0"/>
              <a:t>JAXA</a:t>
            </a:r>
            <a:r>
              <a:rPr kumimoji="1" lang="ja-JP" altLang="en-US" dirty="0" smtClean="0"/>
              <a:t>宇宙環境利用センター</a:t>
            </a:r>
            <a:endParaRPr kumimoji="1" lang="en-US" altLang="ja-JP" dirty="0" smtClean="0"/>
          </a:p>
          <a:p>
            <a:r>
              <a:rPr kumimoji="1" lang="en-US" altLang="ja-JP" dirty="0" smtClean="0"/>
              <a:t>CALET</a:t>
            </a:r>
            <a:r>
              <a:rPr kumimoji="1" lang="ja-JP" altLang="en-US" dirty="0" smtClean="0"/>
              <a:t>プロジェクトチーム</a:t>
            </a:r>
            <a:endParaRPr kumimoji="1" lang="en-US" altLang="ja-JP" dirty="0" smtClean="0"/>
          </a:p>
          <a:p>
            <a:r>
              <a:rPr kumimoji="1" lang="ja-JP" altLang="en-US" dirty="0" smtClean="0"/>
              <a:t>清水雄輝</a:t>
            </a:r>
            <a:endParaRPr kumimoji="1" lang="en-US" altLang="ja-JP" dirty="0" smtClean="0"/>
          </a:p>
          <a:p>
            <a:r>
              <a:rPr kumimoji="1" lang="en-US" altLang="ja-JP" dirty="0" smtClean="0"/>
              <a:t>2013/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174" y="44624"/>
            <a:ext cx="2344330" cy="1511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2863"/>
            <a:ext cx="1440160" cy="143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695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92697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"/>
            <a:ext cx="1547664" cy="99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008112" cy="100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線コネクタ 7"/>
          <p:cNvCxnSpPr/>
          <p:nvPr userDrawn="1"/>
        </p:nvCxnSpPr>
        <p:spPr>
          <a:xfrm>
            <a:off x="2051720" y="764704"/>
            <a:ext cx="5184576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69000">
                  <a:srgbClr val="0070C0">
                    <a:lumMod val="66000"/>
                    <a:lumOff val="34000"/>
                  </a:srgbClr>
                </a:gs>
                <a:gs pos="86000">
                  <a:srgbClr val="0070C0">
                    <a:lumMod val="96000"/>
                    <a:lumOff val="4000"/>
                  </a:srgbClr>
                </a:gs>
                <a:gs pos="100000">
                  <a:srgbClr val="0070C0">
                    <a:lumMod val="90000"/>
                    <a:lumOff val="10000"/>
                  </a:srgbClr>
                </a:gs>
              </a:gsLst>
              <a:lin ang="10800000" scaled="0"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71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プレゼン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3"/>
          </p:nvPr>
        </p:nvSpPr>
        <p:spPr>
          <a:xfrm>
            <a:off x="467544" y="1196752"/>
            <a:ext cx="8208912" cy="208823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90872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"/>
            <a:ext cx="1547664" cy="99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008112" cy="100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コネクタ 13"/>
          <p:cNvCxnSpPr/>
          <p:nvPr userDrawn="1"/>
        </p:nvCxnSpPr>
        <p:spPr>
          <a:xfrm>
            <a:off x="2051720" y="764704"/>
            <a:ext cx="5184576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69000">
                  <a:srgbClr val="0070C0">
                    <a:lumMod val="66000"/>
                    <a:lumOff val="34000"/>
                  </a:srgbClr>
                </a:gs>
                <a:gs pos="86000">
                  <a:srgbClr val="0070C0">
                    <a:lumMod val="96000"/>
                    <a:lumOff val="4000"/>
                  </a:srgbClr>
                </a:gs>
                <a:gs pos="100000">
                  <a:srgbClr val="0070C0">
                    <a:lumMod val="90000"/>
                    <a:lumOff val="10000"/>
                  </a:srgbClr>
                </a:gs>
              </a:gsLst>
              <a:lin ang="10800000" scaled="0"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26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61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347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67544" y="12820"/>
            <a:ext cx="8229600" cy="895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B0315-A01F-4D61-9F2B-C50A63E877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859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657" r:id="rId5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kumimoji="1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Calibrations and tests</a:t>
            </a:r>
            <a:br>
              <a:rPr lang="en-US" altLang="ja-JP" dirty="0" smtClean="0"/>
            </a:br>
            <a:r>
              <a:rPr lang="en-US" altLang="ja-JP" dirty="0" smtClean="0"/>
              <a:t>carried out in manufacturing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51620" y="4365104"/>
            <a:ext cx="6840760" cy="198879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Yuki Shimizu</a:t>
            </a:r>
          </a:p>
          <a:p>
            <a:r>
              <a:rPr lang="en-US" altLang="ja-JP" dirty="0" smtClean="0"/>
              <a:t>SEUC/JAXA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2014. Oct. 14th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3095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Setup of cosmic-ray measurement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5" name="Picture 4" descr="FIG_GAIAN_001_201311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93" y="2108083"/>
            <a:ext cx="3951507" cy="345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457201" y="1846473"/>
            <a:ext cx="1018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Trigger</a:t>
            </a:r>
          </a:p>
          <a:p>
            <a:r>
              <a:rPr lang="en-US" altLang="ja-JP" sz="1400" dirty="0" smtClean="0"/>
              <a:t>scintillator</a:t>
            </a:r>
          </a:p>
        </p:txBody>
      </p:sp>
      <p:cxnSp>
        <p:nvCxnSpPr>
          <p:cNvPr id="7" name="直線矢印コネクタ 6"/>
          <p:cNvCxnSpPr>
            <a:stCxn id="6" idx="3"/>
          </p:cNvCxnSpPr>
          <p:nvPr/>
        </p:nvCxnSpPr>
        <p:spPr>
          <a:xfrm>
            <a:off x="1475657" y="2108083"/>
            <a:ext cx="576063" cy="600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755576" y="5036642"/>
            <a:ext cx="1055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Detector</a:t>
            </a:r>
          </a:p>
          <a:p>
            <a:pPr algn="ctr"/>
            <a:r>
              <a:rPr lang="en-US" altLang="ja-JP" sz="1400" dirty="0" smtClean="0"/>
              <a:t>assembly</a:t>
            </a:r>
          </a:p>
        </p:txBody>
      </p:sp>
      <p:cxnSp>
        <p:nvCxnSpPr>
          <p:cNvPr id="9" name="直線矢印コネクタ 8"/>
          <p:cNvCxnSpPr>
            <a:stCxn id="8" idx="0"/>
          </p:cNvCxnSpPr>
          <p:nvPr/>
        </p:nvCxnSpPr>
        <p:spPr>
          <a:xfrm flipV="1">
            <a:off x="1283125" y="3836275"/>
            <a:ext cx="408555" cy="1200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5" name="Picture 4" descr="FIG_GAIAN_004_201311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2" t="4103" r="4311" b="15190"/>
          <a:stretch>
            <a:fillRect/>
          </a:stretch>
        </p:blipFill>
        <p:spPr bwMode="auto">
          <a:xfrm>
            <a:off x="4678639" y="2108083"/>
            <a:ext cx="4260714" cy="344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8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Muon</a:t>
            </a:r>
            <a:r>
              <a:rPr lang="en-US" altLang="ja-JP" dirty="0" smtClean="0"/>
              <a:t> deposit energy distribution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5" name="図 4" descr="chd_x5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00" y="2063900"/>
            <a:ext cx="2771044" cy="265945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47792" y="1888801"/>
            <a:ext cx="2533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CHD</a:t>
            </a:r>
            <a:endParaRPr lang="en-US" altLang="ja-JP" sz="1600" dirty="0" smtClean="0">
              <a:solidFill>
                <a:srgbClr val="FF0000"/>
              </a:solidFill>
            </a:endParaRPr>
          </a:p>
        </p:txBody>
      </p:sp>
      <p:pic>
        <p:nvPicPr>
          <p:cNvPr id="29" name="図 28" descr="tasc1_8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132856"/>
            <a:ext cx="2745550" cy="2634991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1378589" y="2384941"/>
            <a:ext cx="1250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X, Paddle #6</a:t>
            </a:r>
            <a:endParaRPr kumimoji="1" lang="ja-JP" altLang="en-US" sz="14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329333" y="1888801"/>
            <a:ext cx="1415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TASC (PMT)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534203" y="2412020"/>
            <a:ext cx="1516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X-1, log #9</a:t>
            </a:r>
            <a:endParaRPr kumimoji="1" lang="ja-JP" altLang="en-US" sz="1400" dirty="0"/>
          </a:p>
        </p:txBody>
      </p:sp>
      <p:pic>
        <p:nvPicPr>
          <p:cNvPr id="36" name="図 35" descr="hist_trackfit_0_0_224.gif"/>
          <p:cNvPicPr>
            <a:picLocks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812" y="2086474"/>
            <a:ext cx="3066348" cy="268137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7" name="テキスト ボックス 36"/>
          <p:cNvSpPr txBox="1"/>
          <p:nvPr/>
        </p:nvSpPr>
        <p:spPr>
          <a:xfrm>
            <a:off x="4187786" y="2412020"/>
            <a:ext cx="17253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X-1, fiber #225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62985" y="1888801"/>
            <a:ext cx="2749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IMC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57200" y="5415512"/>
            <a:ext cx="8163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These results have been used to adjust the PMT gain of each channel.</a:t>
            </a:r>
          </a:p>
          <a:p>
            <a:r>
              <a:rPr lang="en-US" altLang="ja-JP" dirty="0" smtClean="0"/>
              <a:t>The gain of </a:t>
            </a:r>
            <a:r>
              <a:rPr lang="en-US" altLang="ja-JP" dirty="0"/>
              <a:t>a</a:t>
            </a:r>
            <a:r>
              <a:rPr lang="en-US" altLang="ja-JP" dirty="0" smtClean="0"/>
              <a:t>ll the channels should be even in each layer equipped with LD circuits.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55976" y="2943602"/>
            <a:ext cx="895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All events</a:t>
            </a:r>
            <a:endParaRPr kumimoji="1" lang="ja-JP" altLang="en-US" sz="1400" dirty="0"/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3851920" y="3097491"/>
            <a:ext cx="504056" cy="115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850606" y="3449052"/>
            <a:ext cx="1062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Tracking selection</a:t>
            </a:r>
            <a:endParaRPr kumimoji="1" lang="ja-JP" altLang="en-US" sz="1400" dirty="0"/>
          </a:p>
        </p:txBody>
      </p:sp>
      <p:cxnSp>
        <p:nvCxnSpPr>
          <p:cNvPr id="12" name="直線矢印コネクタ 11"/>
          <p:cNvCxnSpPr>
            <a:stCxn id="18" idx="1"/>
          </p:cNvCxnSpPr>
          <p:nvPr/>
        </p:nvCxnSpPr>
        <p:spPr>
          <a:xfrm flipH="1">
            <a:off x="4283968" y="3710662"/>
            <a:ext cx="566638" cy="188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16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Discriminator </a:t>
            </a:r>
            <a:r>
              <a:rPr lang="en-US" altLang="ja-JP" dirty="0" smtClean="0"/>
              <a:t>response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5" name="図 4" descr="スクリーンショット 2014-09-16 9.36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43" y="2226547"/>
            <a:ext cx="5775693" cy="376317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868652" y="3118067"/>
            <a:ext cx="27834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All events</a:t>
            </a:r>
          </a:p>
          <a:p>
            <a:r>
              <a:rPr kumimoji="1" lang="en-US" altLang="ja-JP" sz="1400" dirty="0" smtClean="0"/>
              <a:t>Events with a </a:t>
            </a:r>
            <a:r>
              <a:rPr lang="en-US" altLang="ja-JP" sz="1400" dirty="0" smtClean="0"/>
              <a:t>LD</a:t>
            </a:r>
            <a:r>
              <a:rPr kumimoji="1" lang="en-US" altLang="ja-JP" sz="1400" dirty="0" smtClean="0"/>
              <a:t> </a:t>
            </a:r>
            <a:r>
              <a:rPr kumimoji="1" lang="en-US" altLang="ja-JP" sz="1400" dirty="0" smtClean="0"/>
              <a:t>flag(single)</a:t>
            </a:r>
          </a:p>
          <a:p>
            <a:r>
              <a:rPr kumimoji="1" lang="en-US" altLang="ja-JP" sz="1400" dirty="0" smtClean="0"/>
              <a:t>Discriminator efficiency</a:t>
            </a:r>
            <a:endParaRPr kumimoji="1" lang="ja-JP" altLang="en-US" sz="1400" dirty="0" smtClean="0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2668683" y="3285808"/>
            <a:ext cx="229852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>
            <a:off x="2668683" y="3481317"/>
            <a:ext cx="229852" cy="0"/>
          </a:xfrm>
          <a:prstGeom prst="straightConnector1">
            <a:avLst/>
          </a:prstGeom>
          <a:ln w="19050" cmpd="sng">
            <a:solidFill>
              <a:srgbClr val="000090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2668683" y="3702395"/>
            <a:ext cx="229852" cy="0"/>
          </a:xfrm>
          <a:prstGeom prst="straightConnector1">
            <a:avLst/>
          </a:prstGeom>
          <a:ln w="19050" cmpd="sng">
            <a:solidFill>
              <a:srgbClr val="FF0000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円/楕円 10"/>
          <p:cNvSpPr/>
          <p:nvPr/>
        </p:nvSpPr>
        <p:spPr>
          <a:xfrm>
            <a:off x="1679546" y="5046550"/>
            <a:ext cx="703848" cy="747254"/>
          </a:xfrm>
          <a:prstGeom prst="ellipse">
            <a:avLst/>
          </a:prstGeom>
          <a:noFill/>
          <a:ln w="28575" cmpd="sng">
            <a:solidFill>
              <a:srgbClr val="00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 descr="スクリーンショット 2014-09-16 9.28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136" y="1771830"/>
            <a:ext cx="2918231" cy="2193617"/>
          </a:xfrm>
          <a:prstGeom prst="rect">
            <a:avLst/>
          </a:prstGeom>
        </p:spPr>
      </p:pic>
      <p:cxnSp>
        <p:nvCxnSpPr>
          <p:cNvPr id="14" name="直線矢印コネクタ 13"/>
          <p:cNvCxnSpPr>
            <a:stCxn id="11" idx="6"/>
          </p:cNvCxnSpPr>
          <p:nvPr/>
        </p:nvCxnSpPr>
        <p:spPr>
          <a:xfrm flipV="1">
            <a:off x="2383394" y="3965447"/>
            <a:ext cx="3947198" cy="1454730"/>
          </a:xfrm>
          <a:prstGeom prst="straightConnector1">
            <a:avLst/>
          </a:prstGeom>
          <a:ln w="28575" cmpd="sng">
            <a:solidFill>
              <a:srgbClr val="00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097366" y="1861271"/>
            <a:ext cx="154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100% </a:t>
            </a:r>
            <a:r>
              <a:rPr lang="en-US" altLang="ja-JP" sz="1600" dirty="0" smtClean="0"/>
              <a:t>e</a:t>
            </a:r>
            <a:r>
              <a:rPr kumimoji="1" lang="en-US" altLang="ja-JP" sz="1600" dirty="0" smtClean="0"/>
              <a:t>fficiency</a:t>
            </a:r>
            <a:endParaRPr kumimoji="1" lang="ja-JP" altLang="en-US" sz="1600" dirty="0"/>
          </a:p>
        </p:txBody>
      </p:sp>
      <p:cxnSp>
        <p:nvCxnSpPr>
          <p:cNvPr id="16" name="直線矢印コネクタ 15"/>
          <p:cNvCxnSpPr>
            <a:stCxn id="9" idx="2"/>
          </p:cNvCxnSpPr>
          <p:nvPr/>
        </p:nvCxnSpPr>
        <p:spPr>
          <a:xfrm>
            <a:off x="3870687" y="2230603"/>
            <a:ext cx="0" cy="334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11560" y="1907540"/>
            <a:ext cx="1784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IMC-Y4 (Dynode)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656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35" name="カギ線コネクタ 2034"/>
          <p:cNvCxnSpPr>
            <a:stCxn id="2050" idx="1"/>
            <a:endCxn id="1106" idx="3"/>
          </p:cNvCxnSpPr>
          <p:nvPr/>
        </p:nvCxnSpPr>
        <p:spPr>
          <a:xfrm rot="10800000" flipV="1">
            <a:off x="4858727" y="3370634"/>
            <a:ext cx="2702699" cy="199075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 smtClean="0"/>
              <a:t>Thermal vacuum test for detector assemblies</a:t>
            </a:r>
            <a:endParaRPr kumimoji="1" lang="ja-JP" altLang="en-US" sz="2400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13</a:t>
            </a:fld>
            <a:endParaRPr kumimoji="1" lang="ja-JP" altLang="en-US"/>
          </a:p>
        </p:txBody>
      </p:sp>
      <p:grpSp>
        <p:nvGrpSpPr>
          <p:cNvPr id="991" name="グループ化 990"/>
          <p:cNvGrpSpPr>
            <a:grpSpLocks noChangeAspect="1"/>
          </p:cNvGrpSpPr>
          <p:nvPr/>
        </p:nvGrpSpPr>
        <p:grpSpPr>
          <a:xfrm>
            <a:off x="3419872" y="4391830"/>
            <a:ext cx="1440160" cy="1062948"/>
            <a:chOff x="4517116" y="1715696"/>
            <a:chExt cx="2341482" cy="1728192"/>
          </a:xfrm>
        </p:grpSpPr>
        <p:sp>
          <p:nvSpPr>
            <p:cNvPr id="992" name="正方形/長方形 991"/>
            <p:cNvSpPr/>
            <p:nvPr/>
          </p:nvSpPr>
          <p:spPr>
            <a:xfrm>
              <a:off x="4517116" y="1715696"/>
              <a:ext cx="1728192" cy="172819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正方形/長方形 992"/>
            <p:cNvSpPr/>
            <p:nvPr/>
          </p:nvSpPr>
          <p:spPr>
            <a:xfrm flipV="1">
              <a:off x="4600653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94" name="正方形/長方形 993"/>
            <p:cNvSpPr/>
            <p:nvPr/>
          </p:nvSpPr>
          <p:spPr>
            <a:xfrm flipV="1">
              <a:off x="4694723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95" name="正方形/長方形 994"/>
            <p:cNvSpPr/>
            <p:nvPr/>
          </p:nvSpPr>
          <p:spPr>
            <a:xfrm flipV="1">
              <a:off x="4788457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96" name="正方形/長方形 995"/>
            <p:cNvSpPr/>
            <p:nvPr/>
          </p:nvSpPr>
          <p:spPr>
            <a:xfrm flipV="1">
              <a:off x="4882527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97" name="正方形/長方形 996"/>
            <p:cNvSpPr/>
            <p:nvPr/>
          </p:nvSpPr>
          <p:spPr>
            <a:xfrm flipV="1">
              <a:off x="4976431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98" name="正方形/長方形 997"/>
            <p:cNvSpPr/>
            <p:nvPr/>
          </p:nvSpPr>
          <p:spPr>
            <a:xfrm flipV="1">
              <a:off x="5070501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99" name="正方形/長方形 998"/>
            <p:cNvSpPr/>
            <p:nvPr/>
          </p:nvSpPr>
          <p:spPr>
            <a:xfrm flipV="1">
              <a:off x="5164235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0" name="正方形/長方形 999"/>
            <p:cNvSpPr/>
            <p:nvPr/>
          </p:nvSpPr>
          <p:spPr>
            <a:xfrm flipV="1">
              <a:off x="5258305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1" name="正方形/長方形 1000"/>
            <p:cNvSpPr/>
            <p:nvPr/>
          </p:nvSpPr>
          <p:spPr>
            <a:xfrm flipV="1">
              <a:off x="5351998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2" name="正方形/長方形 1001"/>
            <p:cNvSpPr/>
            <p:nvPr/>
          </p:nvSpPr>
          <p:spPr>
            <a:xfrm flipV="1">
              <a:off x="5446068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3" name="正方形/長方形 1002"/>
            <p:cNvSpPr/>
            <p:nvPr/>
          </p:nvSpPr>
          <p:spPr>
            <a:xfrm flipV="1">
              <a:off x="5539802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4" name="正方形/長方形 1003"/>
            <p:cNvSpPr/>
            <p:nvPr/>
          </p:nvSpPr>
          <p:spPr>
            <a:xfrm flipV="1">
              <a:off x="5633872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5" name="正方形/長方形 1004"/>
            <p:cNvSpPr/>
            <p:nvPr/>
          </p:nvSpPr>
          <p:spPr>
            <a:xfrm flipV="1">
              <a:off x="5727776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6" name="正方形/長方形 1005"/>
            <p:cNvSpPr/>
            <p:nvPr/>
          </p:nvSpPr>
          <p:spPr>
            <a:xfrm flipV="1">
              <a:off x="5821846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7" name="正方形/長方形 1006"/>
            <p:cNvSpPr/>
            <p:nvPr/>
          </p:nvSpPr>
          <p:spPr>
            <a:xfrm flipV="1">
              <a:off x="5915580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8" name="正方形/長方形 1007"/>
            <p:cNvSpPr/>
            <p:nvPr/>
          </p:nvSpPr>
          <p:spPr>
            <a:xfrm flipV="1">
              <a:off x="6009650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9" name="正方形/長方形 1008"/>
            <p:cNvSpPr/>
            <p:nvPr/>
          </p:nvSpPr>
          <p:spPr>
            <a:xfrm flipV="1">
              <a:off x="4597902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0" name="正方形/長方形 1009"/>
            <p:cNvSpPr/>
            <p:nvPr/>
          </p:nvSpPr>
          <p:spPr>
            <a:xfrm flipV="1">
              <a:off x="4691972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1" name="正方形/長方形 1010"/>
            <p:cNvSpPr/>
            <p:nvPr/>
          </p:nvSpPr>
          <p:spPr>
            <a:xfrm flipV="1">
              <a:off x="4785706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2" name="正方形/長方形 1011"/>
            <p:cNvSpPr/>
            <p:nvPr/>
          </p:nvSpPr>
          <p:spPr>
            <a:xfrm flipV="1">
              <a:off x="4879776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3" name="正方形/長方形 1012"/>
            <p:cNvSpPr/>
            <p:nvPr/>
          </p:nvSpPr>
          <p:spPr>
            <a:xfrm flipV="1">
              <a:off x="4973680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4" name="正方形/長方形 1013"/>
            <p:cNvSpPr/>
            <p:nvPr/>
          </p:nvSpPr>
          <p:spPr>
            <a:xfrm flipV="1">
              <a:off x="5067750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5" name="正方形/長方形 1014"/>
            <p:cNvSpPr/>
            <p:nvPr/>
          </p:nvSpPr>
          <p:spPr>
            <a:xfrm flipV="1">
              <a:off x="5161484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6" name="正方形/長方形 1015"/>
            <p:cNvSpPr/>
            <p:nvPr/>
          </p:nvSpPr>
          <p:spPr>
            <a:xfrm flipV="1">
              <a:off x="5255554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7" name="正方形/長方形 1016"/>
            <p:cNvSpPr/>
            <p:nvPr/>
          </p:nvSpPr>
          <p:spPr>
            <a:xfrm flipV="1">
              <a:off x="5357210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8" name="正方形/長方形 1017"/>
            <p:cNvSpPr/>
            <p:nvPr/>
          </p:nvSpPr>
          <p:spPr>
            <a:xfrm flipV="1">
              <a:off x="5451280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9" name="正方形/長方形 1018"/>
            <p:cNvSpPr/>
            <p:nvPr/>
          </p:nvSpPr>
          <p:spPr>
            <a:xfrm flipV="1">
              <a:off x="5545014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0" name="正方形/長方形 1019"/>
            <p:cNvSpPr/>
            <p:nvPr/>
          </p:nvSpPr>
          <p:spPr>
            <a:xfrm flipV="1">
              <a:off x="5639084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1" name="正方形/長方形 1020"/>
            <p:cNvSpPr/>
            <p:nvPr/>
          </p:nvSpPr>
          <p:spPr>
            <a:xfrm flipV="1">
              <a:off x="5732988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2" name="正方形/長方形 1021"/>
            <p:cNvSpPr/>
            <p:nvPr/>
          </p:nvSpPr>
          <p:spPr>
            <a:xfrm flipV="1">
              <a:off x="5827058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3" name="正方形/長方形 1022"/>
            <p:cNvSpPr/>
            <p:nvPr/>
          </p:nvSpPr>
          <p:spPr>
            <a:xfrm flipV="1">
              <a:off x="5920792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4" name="正方形/長方形 1023"/>
            <p:cNvSpPr/>
            <p:nvPr/>
          </p:nvSpPr>
          <p:spPr>
            <a:xfrm flipV="1">
              <a:off x="6014862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5" name="正方形/長方形 1024"/>
            <p:cNvSpPr/>
            <p:nvPr/>
          </p:nvSpPr>
          <p:spPr>
            <a:xfrm flipV="1">
              <a:off x="4598279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6" name="正方形/長方形 1025"/>
            <p:cNvSpPr/>
            <p:nvPr/>
          </p:nvSpPr>
          <p:spPr>
            <a:xfrm flipV="1">
              <a:off x="4692349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7" name="正方形/長方形 1026"/>
            <p:cNvSpPr/>
            <p:nvPr/>
          </p:nvSpPr>
          <p:spPr>
            <a:xfrm flipV="1">
              <a:off x="4786083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8" name="正方形/長方形 1027"/>
            <p:cNvSpPr/>
            <p:nvPr/>
          </p:nvSpPr>
          <p:spPr>
            <a:xfrm flipV="1">
              <a:off x="4880153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9" name="正方形/長方形 1028"/>
            <p:cNvSpPr/>
            <p:nvPr/>
          </p:nvSpPr>
          <p:spPr>
            <a:xfrm flipV="1">
              <a:off x="4974057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0" name="正方形/長方形 1029"/>
            <p:cNvSpPr/>
            <p:nvPr/>
          </p:nvSpPr>
          <p:spPr>
            <a:xfrm flipV="1">
              <a:off x="5068127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1" name="正方形/長方形 1030"/>
            <p:cNvSpPr/>
            <p:nvPr/>
          </p:nvSpPr>
          <p:spPr>
            <a:xfrm flipV="1">
              <a:off x="5161861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2" name="正方形/長方形 1031"/>
            <p:cNvSpPr/>
            <p:nvPr/>
          </p:nvSpPr>
          <p:spPr>
            <a:xfrm flipV="1">
              <a:off x="5255931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3" name="正方形/長方形 1032"/>
            <p:cNvSpPr/>
            <p:nvPr/>
          </p:nvSpPr>
          <p:spPr>
            <a:xfrm flipV="1">
              <a:off x="5349624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4" name="正方形/長方形 1033"/>
            <p:cNvSpPr/>
            <p:nvPr/>
          </p:nvSpPr>
          <p:spPr>
            <a:xfrm flipV="1">
              <a:off x="5443694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5" name="正方形/長方形 1034"/>
            <p:cNvSpPr/>
            <p:nvPr/>
          </p:nvSpPr>
          <p:spPr>
            <a:xfrm flipV="1">
              <a:off x="5537428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6" name="正方形/長方形 1035"/>
            <p:cNvSpPr/>
            <p:nvPr/>
          </p:nvSpPr>
          <p:spPr>
            <a:xfrm flipV="1">
              <a:off x="5631498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7" name="正方形/長方形 1036"/>
            <p:cNvSpPr/>
            <p:nvPr/>
          </p:nvSpPr>
          <p:spPr>
            <a:xfrm flipV="1">
              <a:off x="5725402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8" name="正方形/長方形 1037"/>
            <p:cNvSpPr/>
            <p:nvPr/>
          </p:nvSpPr>
          <p:spPr>
            <a:xfrm flipV="1">
              <a:off x="5819472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9" name="正方形/長方形 1038"/>
            <p:cNvSpPr/>
            <p:nvPr/>
          </p:nvSpPr>
          <p:spPr>
            <a:xfrm flipV="1">
              <a:off x="5913206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0" name="正方形/長方形 1039"/>
            <p:cNvSpPr/>
            <p:nvPr/>
          </p:nvSpPr>
          <p:spPr>
            <a:xfrm flipV="1">
              <a:off x="6007276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1" name="正方形/長方形 1040"/>
            <p:cNvSpPr/>
            <p:nvPr/>
          </p:nvSpPr>
          <p:spPr>
            <a:xfrm flipV="1">
              <a:off x="4597902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2" name="正方形/長方形 1041"/>
            <p:cNvSpPr/>
            <p:nvPr/>
          </p:nvSpPr>
          <p:spPr>
            <a:xfrm flipV="1">
              <a:off x="4691972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3" name="正方形/長方形 1042"/>
            <p:cNvSpPr/>
            <p:nvPr/>
          </p:nvSpPr>
          <p:spPr>
            <a:xfrm flipV="1">
              <a:off x="4785706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4" name="正方形/長方形 1043"/>
            <p:cNvSpPr/>
            <p:nvPr/>
          </p:nvSpPr>
          <p:spPr>
            <a:xfrm flipV="1">
              <a:off x="4879776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5" name="正方形/長方形 1044"/>
            <p:cNvSpPr/>
            <p:nvPr/>
          </p:nvSpPr>
          <p:spPr>
            <a:xfrm flipV="1">
              <a:off x="4973680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6" name="正方形/長方形 1045"/>
            <p:cNvSpPr/>
            <p:nvPr/>
          </p:nvSpPr>
          <p:spPr>
            <a:xfrm flipV="1">
              <a:off x="5067750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7" name="正方形/長方形 1046"/>
            <p:cNvSpPr/>
            <p:nvPr/>
          </p:nvSpPr>
          <p:spPr>
            <a:xfrm flipV="1">
              <a:off x="5161484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8" name="正方形/長方形 1047"/>
            <p:cNvSpPr/>
            <p:nvPr/>
          </p:nvSpPr>
          <p:spPr>
            <a:xfrm flipV="1">
              <a:off x="5255554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9" name="正方形/長方形 1048"/>
            <p:cNvSpPr/>
            <p:nvPr/>
          </p:nvSpPr>
          <p:spPr>
            <a:xfrm flipV="1">
              <a:off x="5349624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0" name="正方形/長方形 1049"/>
            <p:cNvSpPr/>
            <p:nvPr/>
          </p:nvSpPr>
          <p:spPr>
            <a:xfrm flipV="1">
              <a:off x="5443694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1" name="正方形/長方形 1050"/>
            <p:cNvSpPr/>
            <p:nvPr/>
          </p:nvSpPr>
          <p:spPr>
            <a:xfrm flipV="1">
              <a:off x="5537428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2" name="正方形/長方形 1051"/>
            <p:cNvSpPr/>
            <p:nvPr/>
          </p:nvSpPr>
          <p:spPr>
            <a:xfrm flipV="1">
              <a:off x="5631498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3" name="正方形/長方形 1052"/>
            <p:cNvSpPr/>
            <p:nvPr/>
          </p:nvSpPr>
          <p:spPr>
            <a:xfrm flipV="1">
              <a:off x="5725402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4" name="正方形/長方形 1053"/>
            <p:cNvSpPr/>
            <p:nvPr/>
          </p:nvSpPr>
          <p:spPr>
            <a:xfrm flipV="1">
              <a:off x="5819472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5" name="正方形/長方形 1054"/>
            <p:cNvSpPr/>
            <p:nvPr/>
          </p:nvSpPr>
          <p:spPr>
            <a:xfrm flipV="1">
              <a:off x="5913206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6" name="正方形/長方形 1055"/>
            <p:cNvSpPr/>
            <p:nvPr/>
          </p:nvSpPr>
          <p:spPr>
            <a:xfrm flipV="1">
              <a:off x="6007276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7" name="正方形/長方形 1056"/>
            <p:cNvSpPr/>
            <p:nvPr/>
          </p:nvSpPr>
          <p:spPr>
            <a:xfrm flipV="1">
              <a:off x="4598279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8" name="正方形/長方形 1057"/>
            <p:cNvSpPr/>
            <p:nvPr/>
          </p:nvSpPr>
          <p:spPr>
            <a:xfrm flipV="1">
              <a:off x="4692349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9" name="正方形/長方形 1058"/>
            <p:cNvSpPr/>
            <p:nvPr/>
          </p:nvSpPr>
          <p:spPr>
            <a:xfrm flipV="1">
              <a:off x="4786083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0" name="正方形/長方形 1059"/>
            <p:cNvSpPr/>
            <p:nvPr/>
          </p:nvSpPr>
          <p:spPr>
            <a:xfrm flipV="1">
              <a:off x="4880153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1" name="正方形/長方形 1060"/>
            <p:cNvSpPr/>
            <p:nvPr/>
          </p:nvSpPr>
          <p:spPr>
            <a:xfrm flipV="1">
              <a:off x="4974057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2" name="正方形/長方形 1061"/>
            <p:cNvSpPr/>
            <p:nvPr/>
          </p:nvSpPr>
          <p:spPr>
            <a:xfrm flipV="1">
              <a:off x="5068127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3" name="正方形/長方形 1062"/>
            <p:cNvSpPr/>
            <p:nvPr/>
          </p:nvSpPr>
          <p:spPr>
            <a:xfrm flipV="1">
              <a:off x="5161861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4" name="正方形/長方形 1063"/>
            <p:cNvSpPr/>
            <p:nvPr/>
          </p:nvSpPr>
          <p:spPr>
            <a:xfrm flipV="1">
              <a:off x="5255931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5" name="正方形/長方形 1064"/>
            <p:cNvSpPr/>
            <p:nvPr/>
          </p:nvSpPr>
          <p:spPr>
            <a:xfrm flipV="1">
              <a:off x="5349624" y="2871999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6" name="正方形/長方形 1065"/>
            <p:cNvSpPr/>
            <p:nvPr/>
          </p:nvSpPr>
          <p:spPr>
            <a:xfrm flipV="1">
              <a:off x="5443694" y="2871999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7" name="正方形/長方形 1066"/>
            <p:cNvSpPr/>
            <p:nvPr/>
          </p:nvSpPr>
          <p:spPr>
            <a:xfrm flipV="1">
              <a:off x="5537217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8" name="正方形/長方形 1067"/>
            <p:cNvSpPr/>
            <p:nvPr/>
          </p:nvSpPr>
          <p:spPr>
            <a:xfrm flipV="1">
              <a:off x="5631287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9" name="正方形/長方形 1068"/>
            <p:cNvSpPr/>
            <p:nvPr/>
          </p:nvSpPr>
          <p:spPr>
            <a:xfrm flipV="1">
              <a:off x="5725191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0" name="正方形/長方形 1069"/>
            <p:cNvSpPr/>
            <p:nvPr/>
          </p:nvSpPr>
          <p:spPr>
            <a:xfrm flipV="1">
              <a:off x="5819261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1" name="正方形/長方形 1070"/>
            <p:cNvSpPr/>
            <p:nvPr/>
          </p:nvSpPr>
          <p:spPr>
            <a:xfrm flipV="1">
              <a:off x="5912995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2" name="正方形/長方形 1071"/>
            <p:cNvSpPr/>
            <p:nvPr/>
          </p:nvSpPr>
          <p:spPr>
            <a:xfrm flipV="1">
              <a:off x="6007065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3" name="正方形/長方形 1072"/>
            <p:cNvSpPr/>
            <p:nvPr/>
          </p:nvSpPr>
          <p:spPr>
            <a:xfrm flipV="1">
              <a:off x="4598279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4" name="正方形/長方形 1073"/>
            <p:cNvSpPr/>
            <p:nvPr/>
          </p:nvSpPr>
          <p:spPr>
            <a:xfrm flipV="1">
              <a:off x="4692349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5" name="正方形/長方形 1074"/>
            <p:cNvSpPr/>
            <p:nvPr/>
          </p:nvSpPr>
          <p:spPr>
            <a:xfrm flipV="1">
              <a:off x="4786083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6" name="正方形/長方形 1075"/>
            <p:cNvSpPr/>
            <p:nvPr/>
          </p:nvSpPr>
          <p:spPr>
            <a:xfrm flipV="1">
              <a:off x="4880153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7" name="正方形/長方形 1076"/>
            <p:cNvSpPr/>
            <p:nvPr/>
          </p:nvSpPr>
          <p:spPr>
            <a:xfrm flipV="1">
              <a:off x="4974057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8" name="正方形/長方形 1077"/>
            <p:cNvSpPr/>
            <p:nvPr/>
          </p:nvSpPr>
          <p:spPr>
            <a:xfrm flipV="1">
              <a:off x="5068127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9" name="正方形/長方形 1078"/>
            <p:cNvSpPr/>
            <p:nvPr/>
          </p:nvSpPr>
          <p:spPr>
            <a:xfrm flipV="1">
              <a:off x="5161861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0" name="正方形/長方形 1079"/>
            <p:cNvSpPr/>
            <p:nvPr/>
          </p:nvSpPr>
          <p:spPr>
            <a:xfrm flipV="1">
              <a:off x="5255931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1" name="正方形/長方形 1080"/>
            <p:cNvSpPr/>
            <p:nvPr/>
          </p:nvSpPr>
          <p:spPr>
            <a:xfrm flipV="1">
              <a:off x="5349624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2" name="正方形/長方形 1081"/>
            <p:cNvSpPr/>
            <p:nvPr/>
          </p:nvSpPr>
          <p:spPr>
            <a:xfrm flipV="1">
              <a:off x="5443694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3" name="正方形/長方形 1082"/>
            <p:cNvSpPr/>
            <p:nvPr/>
          </p:nvSpPr>
          <p:spPr>
            <a:xfrm flipV="1">
              <a:off x="5537428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4" name="正方形/長方形 1083"/>
            <p:cNvSpPr/>
            <p:nvPr/>
          </p:nvSpPr>
          <p:spPr>
            <a:xfrm flipV="1">
              <a:off x="5631498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5" name="正方形/長方形 1084"/>
            <p:cNvSpPr/>
            <p:nvPr/>
          </p:nvSpPr>
          <p:spPr>
            <a:xfrm flipV="1">
              <a:off x="5725402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6" name="正方形/長方形 1085"/>
            <p:cNvSpPr/>
            <p:nvPr/>
          </p:nvSpPr>
          <p:spPr>
            <a:xfrm flipV="1">
              <a:off x="5819472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7" name="正方形/長方形 1086"/>
            <p:cNvSpPr/>
            <p:nvPr/>
          </p:nvSpPr>
          <p:spPr>
            <a:xfrm flipV="1">
              <a:off x="5913206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8" name="正方形/長方形 1087"/>
            <p:cNvSpPr/>
            <p:nvPr/>
          </p:nvSpPr>
          <p:spPr>
            <a:xfrm flipV="1">
              <a:off x="6007276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9" name="正方形/長方形 1088"/>
            <p:cNvSpPr/>
            <p:nvPr/>
          </p:nvSpPr>
          <p:spPr>
            <a:xfrm flipV="1">
              <a:off x="4600653" y="1963969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0" name="正方形/長方形 1089"/>
            <p:cNvSpPr/>
            <p:nvPr/>
          </p:nvSpPr>
          <p:spPr>
            <a:xfrm flipV="1">
              <a:off x="4599045" y="2217459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1" name="正方形/長方形 1090"/>
            <p:cNvSpPr/>
            <p:nvPr/>
          </p:nvSpPr>
          <p:spPr>
            <a:xfrm flipV="1">
              <a:off x="4595312" y="2472574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2" name="正方形/長方形 1091"/>
            <p:cNvSpPr/>
            <p:nvPr/>
          </p:nvSpPr>
          <p:spPr>
            <a:xfrm flipV="1">
              <a:off x="4598279" y="2731991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3" name="正方形/長方形 1092"/>
            <p:cNvSpPr/>
            <p:nvPr/>
          </p:nvSpPr>
          <p:spPr>
            <a:xfrm flipV="1">
              <a:off x="4596671" y="2989216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4" name="正方形/長方形 1093"/>
            <p:cNvSpPr/>
            <p:nvPr/>
          </p:nvSpPr>
          <p:spPr>
            <a:xfrm flipV="1">
              <a:off x="4595312" y="3242081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95" name="正方形/長方形 1094"/>
            <p:cNvSpPr/>
            <p:nvPr/>
          </p:nvSpPr>
          <p:spPr>
            <a:xfrm>
              <a:off x="6108932" y="1979690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正方形/長方形 1095"/>
            <p:cNvSpPr/>
            <p:nvPr/>
          </p:nvSpPr>
          <p:spPr>
            <a:xfrm>
              <a:off x="6108932" y="2238762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正方形/長方形 1096"/>
            <p:cNvSpPr/>
            <p:nvPr/>
          </p:nvSpPr>
          <p:spPr>
            <a:xfrm>
              <a:off x="6108932" y="2484453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正方形/長方形 1097"/>
            <p:cNvSpPr/>
            <p:nvPr/>
          </p:nvSpPr>
          <p:spPr>
            <a:xfrm>
              <a:off x="6108932" y="2747087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正方形/長方形 1098"/>
            <p:cNvSpPr/>
            <p:nvPr/>
          </p:nvSpPr>
          <p:spPr>
            <a:xfrm>
              <a:off x="6108932" y="2996340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正方形/長方形 1099"/>
            <p:cNvSpPr/>
            <p:nvPr/>
          </p:nvSpPr>
          <p:spPr>
            <a:xfrm>
              <a:off x="6108932" y="3249965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正方形/長方形 1100"/>
            <p:cNvSpPr/>
            <p:nvPr/>
          </p:nvSpPr>
          <p:spPr>
            <a:xfrm flipV="1">
              <a:off x="6282534" y="1911889"/>
              <a:ext cx="576064" cy="21602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正方形/長方形 1101"/>
            <p:cNvSpPr/>
            <p:nvPr/>
          </p:nvSpPr>
          <p:spPr>
            <a:xfrm flipV="1">
              <a:off x="6280411" y="2168469"/>
              <a:ext cx="576064" cy="21602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正方形/長方形 1102"/>
            <p:cNvSpPr/>
            <p:nvPr/>
          </p:nvSpPr>
          <p:spPr>
            <a:xfrm flipV="1">
              <a:off x="6286023" y="2421170"/>
              <a:ext cx="570452" cy="211505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正方形/長方形 1103"/>
            <p:cNvSpPr/>
            <p:nvPr/>
          </p:nvSpPr>
          <p:spPr>
            <a:xfrm flipV="1">
              <a:off x="6280411" y="2675795"/>
              <a:ext cx="576064" cy="21602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正方形/長方形 1104"/>
            <p:cNvSpPr/>
            <p:nvPr/>
          </p:nvSpPr>
          <p:spPr>
            <a:xfrm flipV="1">
              <a:off x="6280411" y="2929420"/>
              <a:ext cx="576064" cy="21602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正方形/長方形 1105"/>
            <p:cNvSpPr/>
            <p:nvPr/>
          </p:nvSpPr>
          <p:spPr>
            <a:xfrm flipV="1">
              <a:off x="6280411" y="3184045"/>
              <a:ext cx="576064" cy="21602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07" name="直線コネクタ 1106"/>
            <p:cNvCxnSpPr>
              <a:stCxn id="1095" idx="3"/>
              <a:endCxn id="1101" idx="1"/>
            </p:cNvCxnSpPr>
            <p:nvPr/>
          </p:nvCxnSpPr>
          <p:spPr>
            <a:xfrm flipV="1">
              <a:off x="6181015" y="2019901"/>
              <a:ext cx="101519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8" name="直線コネクタ 1107"/>
            <p:cNvCxnSpPr>
              <a:stCxn id="1096" idx="3"/>
              <a:endCxn id="1102" idx="1"/>
            </p:cNvCxnSpPr>
            <p:nvPr/>
          </p:nvCxnSpPr>
          <p:spPr>
            <a:xfrm flipV="1">
              <a:off x="6181015" y="2276481"/>
              <a:ext cx="99396" cy="24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9" name="直線コネクタ 1108"/>
            <p:cNvCxnSpPr>
              <a:stCxn id="1097" idx="3"/>
              <a:endCxn id="1103" idx="1"/>
            </p:cNvCxnSpPr>
            <p:nvPr/>
          </p:nvCxnSpPr>
          <p:spPr>
            <a:xfrm>
              <a:off x="6181015" y="2524665"/>
              <a:ext cx="105008" cy="22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0" name="直線コネクタ 1109"/>
            <p:cNvCxnSpPr>
              <a:stCxn id="1098" idx="3"/>
              <a:endCxn id="1104" idx="1"/>
            </p:cNvCxnSpPr>
            <p:nvPr/>
          </p:nvCxnSpPr>
          <p:spPr>
            <a:xfrm flipV="1">
              <a:off x="6181015" y="2783807"/>
              <a:ext cx="99396" cy="34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1" name="直線コネクタ 1110"/>
            <p:cNvCxnSpPr>
              <a:stCxn id="1099" idx="3"/>
              <a:endCxn id="1105" idx="1"/>
            </p:cNvCxnSpPr>
            <p:nvPr/>
          </p:nvCxnSpPr>
          <p:spPr>
            <a:xfrm>
              <a:off x="6181015" y="3036552"/>
              <a:ext cx="99396" cy="8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2" name="直線コネクタ 1111"/>
            <p:cNvCxnSpPr>
              <a:stCxn id="1100" idx="3"/>
              <a:endCxn id="1106" idx="1"/>
            </p:cNvCxnSpPr>
            <p:nvPr/>
          </p:nvCxnSpPr>
          <p:spPr>
            <a:xfrm>
              <a:off x="6181015" y="3290177"/>
              <a:ext cx="99396" cy="18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5" name="正方形/長方形 1254"/>
          <p:cNvSpPr/>
          <p:nvPr/>
        </p:nvSpPr>
        <p:spPr>
          <a:xfrm>
            <a:off x="3974115" y="3532523"/>
            <a:ext cx="907015" cy="66821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HV-BOX</a:t>
            </a:r>
            <a:endParaRPr kumimoji="1" lang="en-US" altLang="ja-JP" sz="1400" dirty="0" smtClean="0"/>
          </a:p>
          <a:p>
            <a:pPr algn="ctr"/>
            <a:r>
              <a:rPr lang="en-US" altLang="ja-JP" sz="1400" dirty="0" smtClean="0"/>
              <a:t>(spare)</a:t>
            </a:r>
            <a:endParaRPr kumimoji="1" lang="ja-JP" altLang="en-US" sz="1400" dirty="0"/>
          </a:p>
        </p:txBody>
      </p:sp>
      <p:sp>
        <p:nvSpPr>
          <p:cNvPr id="1256" name="正方形/長方形 1255"/>
          <p:cNvSpPr/>
          <p:nvPr/>
        </p:nvSpPr>
        <p:spPr>
          <a:xfrm>
            <a:off x="5296196" y="3530206"/>
            <a:ext cx="907015" cy="66821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MDC</a:t>
            </a:r>
            <a:endParaRPr kumimoji="1" lang="en-US" altLang="ja-JP" sz="1400" dirty="0" smtClean="0"/>
          </a:p>
          <a:p>
            <a:pPr algn="ctr"/>
            <a:r>
              <a:rPr lang="en-US" altLang="ja-JP" sz="1400" dirty="0"/>
              <a:t>(</a:t>
            </a:r>
            <a:r>
              <a:rPr lang="en-US" altLang="ja-JP" sz="1400" dirty="0" smtClean="0"/>
              <a:t>FEM</a:t>
            </a:r>
            <a:r>
              <a:rPr lang="en-US" altLang="ja-JP" sz="1400" dirty="0"/>
              <a:t>)</a:t>
            </a:r>
            <a:endParaRPr kumimoji="1" lang="ja-JP" altLang="en-US" sz="1400" dirty="0"/>
          </a:p>
        </p:txBody>
      </p:sp>
      <p:grpSp>
        <p:nvGrpSpPr>
          <p:cNvPr id="1978" name="グループ化 1977"/>
          <p:cNvGrpSpPr/>
          <p:nvPr/>
        </p:nvGrpSpPr>
        <p:grpSpPr>
          <a:xfrm>
            <a:off x="5364088" y="4463930"/>
            <a:ext cx="1512168" cy="983799"/>
            <a:chOff x="6553200" y="2574243"/>
            <a:chExt cx="1590768" cy="983799"/>
          </a:xfrm>
        </p:grpSpPr>
        <p:grpSp>
          <p:nvGrpSpPr>
            <p:cNvPr id="739" name="グループ化 738"/>
            <p:cNvGrpSpPr/>
            <p:nvPr/>
          </p:nvGrpSpPr>
          <p:grpSpPr>
            <a:xfrm flipH="1">
              <a:off x="6863838" y="2707347"/>
              <a:ext cx="1280130" cy="850695"/>
              <a:chOff x="6471218" y="2178819"/>
              <a:chExt cx="2421262" cy="1609020"/>
            </a:xfrm>
          </p:grpSpPr>
          <p:sp>
            <p:nvSpPr>
              <p:cNvPr id="693" name="正方形/長方形 692"/>
              <p:cNvSpPr/>
              <p:nvPr/>
            </p:nvSpPr>
            <p:spPr>
              <a:xfrm>
                <a:off x="6471218" y="2178819"/>
                <a:ext cx="2421262" cy="1609020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7" name="Group 764"/>
              <p:cNvGrpSpPr>
                <a:grpSpLocks noChangeAspect="1"/>
              </p:cNvGrpSpPr>
              <p:nvPr/>
            </p:nvGrpSpPr>
            <p:grpSpPr bwMode="auto">
              <a:xfrm>
                <a:off x="6574468" y="2477953"/>
                <a:ext cx="1948471" cy="60641"/>
                <a:chOff x="816" y="1240"/>
                <a:chExt cx="1162" cy="29"/>
              </a:xfrm>
            </p:grpSpPr>
            <p:sp>
              <p:nvSpPr>
                <p:cNvPr id="8" name="Rectangle 765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55"/>
                  <a:ext cx="1161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9" name="Rectangle 766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0" name="Rectangle 767"/>
                <p:cNvSpPr>
                  <a:spLocks noChangeAspect="1" noChangeArrowheads="1"/>
                </p:cNvSpPr>
                <p:nvPr/>
              </p:nvSpPr>
              <p:spPr bwMode="auto">
                <a:xfrm>
                  <a:off x="8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1" name="Rectangle 768"/>
                <p:cNvSpPr>
                  <a:spLocks noChangeAspect="1" noChangeArrowheads="1"/>
                </p:cNvSpPr>
                <p:nvPr/>
              </p:nvSpPr>
              <p:spPr bwMode="auto">
                <a:xfrm>
                  <a:off x="8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2" name="Rectangle 769"/>
                <p:cNvSpPr>
                  <a:spLocks noChangeAspect="1" noChangeArrowheads="1"/>
                </p:cNvSpPr>
                <p:nvPr/>
              </p:nvSpPr>
              <p:spPr bwMode="auto">
                <a:xfrm>
                  <a:off x="8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3" name="Rectangle 770"/>
                <p:cNvSpPr>
                  <a:spLocks noChangeAspect="1" noChangeArrowheads="1"/>
                </p:cNvSpPr>
                <p:nvPr/>
              </p:nvSpPr>
              <p:spPr bwMode="auto">
                <a:xfrm>
                  <a:off x="8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4" name="Rectangle 771"/>
                <p:cNvSpPr>
                  <a:spLocks noChangeAspect="1" noChangeArrowheads="1"/>
                </p:cNvSpPr>
                <p:nvPr/>
              </p:nvSpPr>
              <p:spPr bwMode="auto">
                <a:xfrm>
                  <a:off x="8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5" name="Rectangle 772"/>
                <p:cNvSpPr>
                  <a:spLocks noChangeAspect="1" noChangeArrowheads="1"/>
                </p:cNvSpPr>
                <p:nvPr/>
              </p:nvSpPr>
              <p:spPr bwMode="auto">
                <a:xfrm>
                  <a:off x="9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6" name="Rectangle 773"/>
                <p:cNvSpPr>
                  <a:spLocks noChangeAspect="1" noChangeArrowheads="1"/>
                </p:cNvSpPr>
                <p:nvPr/>
              </p:nvSpPr>
              <p:spPr bwMode="auto">
                <a:xfrm>
                  <a:off x="9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7" name="Rectangle 774"/>
                <p:cNvSpPr>
                  <a:spLocks noChangeAspect="1" noChangeArrowheads="1"/>
                </p:cNvSpPr>
                <p:nvPr/>
              </p:nvSpPr>
              <p:spPr bwMode="auto">
                <a:xfrm>
                  <a:off x="9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8" name="Rectangle 775"/>
                <p:cNvSpPr>
                  <a:spLocks noChangeAspect="1" noChangeArrowheads="1"/>
                </p:cNvSpPr>
                <p:nvPr/>
              </p:nvSpPr>
              <p:spPr bwMode="auto">
                <a:xfrm>
                  <a:off x="9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9" name="Rectangle 776"/>
                <p:cNvSpPr>
                  <a:spLocks noChangeAspect="1" noChangeArrowheads="1"/>
                </p:cNvSpPr>
                <p:nvPr/>
              </p:nvSpPr>
              <p:spPr bwMode="auto">
                <a:xfrm>
                  <a:off x="9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0" name="Rectangle 777"/>
                <p:cNvSpPr>
                  <a:spLocks noChangeAspect="1" noChangeArrowheads="1"/>
                </p:cNvSpPr>
                <p:nvPr/>
              </p:nvSpPr>
              <p:spPr bwMode="auto">
                <a:xfrm>
                  <a:off x="9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1" name="Rectangle 778"/>
                <p:cNvSpPr>
                  <a:spLocks noChangeAspect="1" noChangeArrowheads="1"/>
                </p:cNvSpPr>
                <p:nvPr/>
              </p:nvSpPr>
              <p:spPr bwMode="auto">
                <a:xfrm>
                  <a:off x="9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2" name="Rectangle 779"/>
                <p:cNvSpPr>
                  <a:spLocks noChangeAspect="1" noChangeArrowheads="1"/>
                </p:cNvSpPr>
                <p:nvPr/>
              </p:nvSpPr>
              <p:spPr bwMode="auto">
                <a:xfrm>
                  <a:off x="9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3" name="Rectangle 780"/>
                <p:cNvSpPr>
                  <a:spLocks noChangeAspect="1" noChangeArrowheads="1"/>
                </p:cNvSpPr>
                <p:nvPr/>
              </p:nvSpPr>
              <p:spPr bwMode="auto">
                <a:xfrm>
                  <a:off x="10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4" name="Rectangle 781"/>
                <p:cNvSpPr>
                  <a:spLocks noChangeAspect="1" noChangeArrowheads="1"/>
                </p:cNvSpPr>
                <p:nvPr/>
              </p:nvSpPr>
              <p:spPr bwMode="auto">
                <a:xfrm>
                  <a:off x="10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5" name="Rectangle 782"/>
                <p:cNvSpPr>
                  <a:spLocks noChangeAspect="1" noChangeArrowheads="1"/>
                </p:cNvSpPr>
                <p:nvPr/>
              </p:nvSpPr>
              <p:spPr bwMode="auto">
                <a:xfrm>
                  <a:off x="10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6" name="Rectangle 783"/>
                <p:cNvSpPr>
                  <a:spLocks noChangeAspect="1" noChangeArrowheads="1"/>
                </p:cNvSpPr>
                <p:nvPr/>
              </p:nvSpPr>
              <p:spPr bwMode="auto">
                <a:xfrm>
                  <a:off x="10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7" name="Rectangle 784"/>
                <p:cNvSpPr>
                  <a:spLocks noChangeAspect="1" noChangeArrowheads="1"/>
                </p:cNvSpPr>
                <p:nvPr/>
              </p:nvSpPr>
              <p:spPr bwMode="auto">
                <a:xfrm>
                  <a:off x="10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8" name="Rectangle 785"/>
                <p:cNvSpPr>
                  <a:spLocks noChangeAspect="1" noChangeArrowheads="1"/>
                </p:cNvSpPr>
                <p:nvPr/>
              </p:nvSpPr>
              <p:spPr bwMode="auto">
                <a:xfrm>
                  <a:off x="10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9" name="Rectangle 786"/>
                <p:cNvSpPr>
                  <a:spLocks noChangeAspect="1" noChangeArrowheads="1"/>
                </p:cNvSpPr>
                <p:nvPr/>
              </p:nvSpPr>
              <p:spPr bwMode="auto">
                <a:xfrm>
                  <a:off x="10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0" name="Rectangle 787"/>
                <p:cNvSpPr>
                  <a:spLocks noChangeAspect="1" noChangeArrowheads="1"/>
                </p:cNvSpPr>
                <p:nvPr/>
              </p:nvSpPr>
              <p:spPr bwMode="auto">
                <a:xfrm>
                  <a:off x="11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1" name="Rectangle 788"/>
                <p:cNvSpPr>
                  <a:spLocks noChangeAspect="1" noChangeArrowheads="1"/>
                </p:cNvSpPr>
                <p:nvPr/>
              </p:nvSpPr>
              <p:spPr bwMode="auto">
                <a:xfrm>
                  <a:off x="11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2" name="Rectangle 789"/>
                <p:cNvSpPr>
                  <a:spLocks noChangeAspect="1" noChangeArrowheads="1"/>
                </p:cNvSpPr>
                <p:nvPr/>
              </p:nvSpPr>
              <p:spPr bwMode="auto">
                <a:xfrm>
                  <a:off x="11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3" name="Rectangle 790"/>
                <p:cNvSpPr>
                  <a:spLocks noChangeAspect="1" noChangeArrowheads="1"/>
                </p:cNvSpPr>
                <p:nvPr/>
              </p:nvSpPr>
              <p:spPr bwMode="auto">
                <a:xfrm>
                  <a:off x="11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4" name="Rectangle 791"/>
                <p:cNvSpPr>
                  <a:spLocks noChangeAspect="1" noChangeArrowheads="1"/>
                </p:cNvSpPr>
                <p:nvPr/>
              </p:nvSpPr>
              <p:spPr bwMode="auto">
                <a:xfrm>
                  <a:off x="11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5" name="Rectangle 792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6" name="Rectangle 793"/>
                <p:cNvSpPr>
                  <a:spLocks noChangeAspect="1" noChangeArrowheads="1"/>
                </p:cNvSpPr>
                <p:nvPr/>
              </p:nvSpPr>
              <p:spPr bwMode="auto">
                <a:xfrm>
                  <a:off x="11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7" name="Rectangle 794"/>
                <p:cNvSpPr>
                  <a:spLocks noChangeAspect="1" noChangeArrowheads="1"/>
                </p:cNvSpPr>
                <p:nvPr/>
              </p:nvSpPr>
              <p:spPr bwMode="auto">
                <a:xfrm>
                  <a:off x="12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8" name="Rectangle 795"/>
                <p:cNvSpPr>
                  <a:spLocks noChangeAspect="1" noChangeArrowheads="1"/>
                </p:cNvSpPr>
                <p:nvPr/>
              </p:nvSpPr>
              <p:spPr bwMode="auto">
                <a:xfrm>
                  <a:off x="12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9" name="Rectangle 796"/>
                <p:cNvSpPr>
                  <a:spLocks noChangeAspect="1" noChangeArrowheads="1"/>
                </p:cNvSpPr>
                <p:nvPr/>
              </p:nvSpPr>
              <p:spPr bwMode="auto">
                <a:xfrm>
                  <a:off x="12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0" name="Rectangle 797"/>
                <p:cNvSpPr>
                  <a:spLocks noChangeAspect="1" noChangeArrowheads="1"/>
                </p:cNvSpPr>
                <p:nvPr/>
              </p:nvSpPr>
              <p:spPr bwMode="auto">
                <a:xfrm>
                  <a:off x="12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1" name="Rectangle 798"/>
                <p:cNvSpPr>
                  <a:spLocks noChangeAspect="1" noChangeArrowheads="1"/>
                </p:cNvSpPr>
                <p:nvPr/>
              </p:nvSpPr>
              <p:spPr bwMode="auto">
                <a:xfrm>
                  <a:off x="12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2" name="Rectangle 799"/>
                <p:cNvSpPr>
                  <a:spLocks noChangeAspect="1" noChangeArrowheads="1"/>
                </p:cNvSpPr>
                <p:nvPr/>
              </p:nvSpPr>
              <p:spPr bwMode="auto">
                <a:xfrm>
                  <a:off x="127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3" name="Rectangle 800"/>
                <p:cNvSpPr>
                  <a:spLocks noChangeAspect="1" noChangeArrowheads="1"/>
                </p:cNvSpPr>
                <p:nvPr/>
              </p:nvSpPr>
              <p:spPr bwMode="auto">
                <a:xfrm>
                  <a:off x="129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4" name="Rectangle 801"/>
                <p:cNvSpPr>
                  <a:spLocks noChangeAspect="1" noChangeArrowheads="1"/>
                </p:cNvSpPr>
                <p:nvPr/>
              </p:nvSpPr>
              <p:spPr bwMode="auto">
                <a:xfrm>
                  <a:off x="130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5" name="Rectangle 802"/>
                <p:cNvSpPr>
                  <a:spLocks noChangeAspect="1" noChangeArrowheads="1"/>
                </p:cNvSpPr>
                <p:nvPr/>
              </p:nvSpPr>
              <p:spPr bwMode="auto">
                <a:xfrm>
                  <a:off x="132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6" name="Rectangle 803"/>
                <p:cNvSpPr>
                  <a:spLocks noChangeAspect="1" noChangeArrowheads="1"/>
                </p:cNvSpPr>
                <p:nvPr/>
              </p:nvSpPr>
              <p:spPr bwMode="auto">
                <a:xfrm>
                  <a:off x="133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7" name="Rectangle 804"/>
                <p:cNvSpPr>
                  <a:spLocks noChangeAspect="1" noChangeArrowheads="1"/>
                </p:cNvSpPr>
                <p:nvPr/>
              </p:nvSpPr>
              <p:spPr bwMode="auto">
                <a:xfrm>
                  <a:off x="134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8" name="Rectangle 805"/>
                <p:cNvSpPr>
                  <a:spLocks noChangeAspect="1" noChangeArrowheads="1"/>
                </p:cNvSpPr>
                <p:nvPr/>
              </p:nvSpPr>
              <p:spPr bwMode="auto">
                <a:xfrm>
                  <a:off x="136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9" name="Rectangle 806"/>
                <p:cNvSpPr>
                  <a:spLocks noChangeAspect="1" noChangeArrowheads="1"/>
                </p:cNvSpPr>
                <p:nvPr/>
              </p:nvSpPr>
              <p:spPr bwMode="auto">
                <a:xfrm>
                  <a:off x="137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0" name="Rectangle 807"/>
                <p:cNvSpPr>
                  <a:spLocks noChangeAspect="1" noChangeArrowheads="1"/>
                </p:cNvSpPr>
                <p:nvPr/>
              </p:nvSpPr>
              <p:spPr bwMode="auto">
                <a:xfrm>
                  <a:off x="139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1" name="Rectangle 808"/>
                <p:cNvSpPr>
                  <a:spLocks noChangeAspect="1" noChangeArrowheads="1"/>
                </p:cNvSpPr>
                <p:nvPr/>
              </p:nvSpPr>
              <p:spPr bwMode="auto">
                <a:xfrm>
                  <a:off x="140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2" name="Rectangle 809"/>
                <p:cNvSpPr>
                  <a:spLocks noChangeAspect="1" noChangeArrowheads="1"/>
                </p:cNvSpPr>
                <p:nvPr/>
              </p:nvSpPr>
              <p:spPr bwMode="auto">
                <a:xfrm>
                  <a:off x="141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3" name="Rectangle 810"/>
                <p:cNvSpPr>
                  <a:spLocks noChangeAspect="1" noChangeArrowheads="1"/>
                </p:cNvSpPr>
                <p:nvPr/>
              </p:nvSpPr>
              <p:spPr bwMode="auto">
                <a:xfrm>
                  <a:off x="143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4" name="Rectangle 811"/>
                <p:cNvSpPr>
                  <a:spLocks noChangeAspect="1" noChangeArrowheads="1"/>
                </p:cNvSpPr>
                <p:nvPr/>
              </p:nvSpPr>
              <p:spPr bwMode="auto">
                <a:xfrm>
                  <a:off x="144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5" name="Rectangle 812"/>
                <p:cNvSpPr>
                  <a:spLocks noChangeAspect="1" noChangeArrowheads="1"/>
                </p:cNvSpPr>
                <p:nvPr/>
              </p:nvSpPr>
              <p:spPr bwMode="auto">
                <a:xfrm>
                  <a:off x="146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6" name="Rectangle 813"/>
                <p:cNvSpPr>
                  <a:spLocks noChangeAspect="1" noChangeArrowheads="1"/>
                </p:cNvSpPr>
                <p:nvPr/>
              </p:nvSpPr>
              <p:spPr bwMode="auto">
                <a:xfrm>
                  <a:off x="147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7" name="Rectangle 814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8" name="Rectangle 815"/>
                <p:cNvSpPr>
                  <a:spLocks noChangeAspect="1" noChangeArrowheads="1"/>
                </p:cNvSpPr>
                <p:nvPr/>
              </p:nvSpPr>
              <p:spPr bwMode="auto">
                <a:xfrm>
                  <a:off x="150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9" name="Rectangle 816"/>
                <p:cNvSpPr>
                  <a:spLocks noChangeAspect="1" noChangeArrowheads="1"/>
                </p:cNvSpPr>
                <p:nvPr/>
              </p:nvSpPr>
              <p:spPr bwMode="auto">
                <a:xfrm>
                  <a:off x="15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0" name="Rectangle 817"/>
                <p:cNvSpPr>
                  <a:spLocks noChangeAspect="1" noChangeArrowheads="1"/>
                </p:cNvSpPr>
                <p:nvPr/>
              </p:nvSpPr>
              <p:spPr bwMode="auto">
                <a:xfrm>
                  <a:off x="15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1" name="Rectangle 818"/>
                <p:cNvSpPr>
                  <a:spLocks noChangeAspect="1" noChangeArrowheads="1"/>
                </p:cNvSpPr>
                <p:nvPr/>
              </p:nvSpPr>
              <p:spPr bwMode="auto">
                <a:xfrm>
                  <a:off x="15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2" name="Rectangle 819"/>
                <p:cNvSpPr>
                  <a:spLocks noChangeAspect="1" noChangeArrowheads="1"/>
                </p:cNvSpPr>
                <p:nvPr/>
              </p:nvSpPr>
              <p:spPr bwMode="auto">
                <a:xfrm>
                  <a:off x="15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3" name="Rectangle 820"/>
                <p:cNvSpPr>
                  <a:spLocks noChangeAspect="1" noChangeArrowheads="1"/>
                </p:cNvSpPr>
                <p:nvPr/>
              </p:nvSpPr>
              <p:spPr bwMode="auto">
                <a:xfrm>
                  <a:off x="15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4" name="Rectangle 821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5" name="Rectangle 822"/>
                <p:cNvSpPr>
                  <a:spLocks noChangeAspect="1" noChangeArrowheads="1"/>
                </p:cNvSpPr>
                <p:nvPr/>
              </p:nvSpPr>
              <p:spPr bwMode="auto">
                <a:xfrm>
                  <a:off x="16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6" name="Rectangle 823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7" name="Rectangle 824"/>
                <p:cNvSpPr>
                  <a:spLocks noChangeAspect="1" noChangeArrowheads="1"/>
                </p:cNvSpPr>
                <p:nvPr/>
              </p:nvSpPr>
              <p:spPr bwMode="auto">
                <a:xfrm>
                  <a:off x="16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8" name="Rectangle 825"/>
                <p:cNvSpPr>
                  <a:spLocks noChangeAspect="1" noChangeArrowheads="1"/>
                </p:cNvSpPr>
                <p:nvPr/>
              </p:nvSpPr>
              <p:spPr bwMode="auto">
                <a:xfrm>
                  <a:off x="16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9" name="Rectangle 826"/>
                <p:cNvSpPr>
                  <a:spLocks noChangeAspect="1" noChangeArrowheads="1"/>
                </p:cNvSpPr>
                <p:nvPr/>
              </p:nvSpPr>
              <p:spPr bwMode="auto">
                <a:xfrm>
                  <a:off x="16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70" name="Rectangle 827"/>
                <p:cNvSpPr>
                  <a:spLocks noChangeAspect="1" noChangeArrowheads="1"/>
                </p:cNvSpPr>
                <p:nvPr/>
              </p:nvSpPr>
              <p:spPr bwMode="auto">
                <a:xfrm>
                  <a:off x="16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71" name="Rectangle 828"/>
                <p:cNvSpPr>
                  <a:spLocks noChangeAspect="1" noChangeArrowheads="1"/>
                </p:cNvSpPr>
                <p:nvPr/>
              </p:nvSpPr>
              <p:spPr bwMode="auto">
                <a:xfrm>
                  <a:off x="16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72" name="Rectangle 829"/>
                <p:cNvSpPr>
                  <a:spLocks noChangeAspect="1" noChangeArrowheads="1"/>
                </p:cNvSpPr>
                <p:nvPr/>
              </p:nvSpPr>
              <p:spPr bwMode="auto">
                <a:xfrm>
                  <a:off x="16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73" name="Rectangle 830"/>
                <p:cNvSpPr>
                  <a:spLocks noChangeAspect="1" noChangeArrowheads="1"/>
                </p:cNvSpPr>
                <p:nvPr/>
              </p:nvSpPr>
              <p:spPr bwMode="auto">
                <a:xfrm>
                  <a:off x="17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74" name="Rectangle 831"/>
                <p:cNvSpPr>
                  <a:spLocks noChangeAspect="1" noChangeArrowheads="1"/>
                </p:cNvSpPr>
                <p:nvPr/>
              </p:nvSpPr>
              <p:spPr bwMode="auto">
                <a:xfrm>
                  <a:off x="17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75" name="Rectangle 832"/>
                <p:cNvSpPr>
                  <a:spLocks noChangeAspect="1" noChangeArrowheads="1"/>
                </p:cNvSpPr>
                <p:nvPr/>
              </p:nvSpPr>
              <p:spPr bwMode="auto">
                <a:xfrm>
                  <a:off x="17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76" name="Rectangle 833"/>
                <p:cNvSpPr>
                  <a:spLocks noChangeAspect="1" noChangeArrowheads="1"/>
                </p:cNvSpPr>
                <p:nvPr/>
              </p:nvSpPr>
              <p:spPr bwMode="auto">
                <a:xfrm>
                  <a:off x="17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77" name="Rectangle 834"/>
                <p:cNvSpPr>
                  <a:spLocks noChangeAspect="1" noChangeArrowheads="1"/>
                </p:cNvSpPr>
                <p:nvPr/>
              </p:nvSpPr>
              <p:spPr bwMode="auto">
                <a:xfrm>
                  <a:off x="17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78" name="Rectangle 835"/>
                <p:cNvSpPr>
                  <a:spLocks noChangeAspect="1" noChangeArrowheads="1"/>
                </p:cNvSpPr>
                <p:nvPr/>
              </p:nvSpPr>
              <p:spPr bwMode="auto">
                <a:xfrm>
                  <a:off x="17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79" name="Rectangle 836"/>
                <p:cNvSpPr>
                  <a:spLocks noChangeAspect="1" noChangeArrowheads="1"/>
                </p:cNvSpPr>
                <p:nvPr/>
              </p:nvSpPr>
              <p:spPr bwMode="auto">
                <a:xfrm>
                  <a:off x="17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80" name="Rectangle 837"/>
                <p:cNvSpPr>
                  <a:spLocks noChangeAspect="1" noChangeArrowheads="1"/>
                </p:cNvSpPr>
                <p:nvPr/>
              </p:nvSpPr>
              <p:spPr bwMode="auto">
                <a:xfrm>
                  <a:off x="18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81" name="Rectangle 838"/>
                <p:cNvSpPr>
                  <a:spLocks noChangeAspect="1" noChangeArrowheads="1"/>
                </p:cNvSpPr>
                <p:nvPr/>
              </p:nvSpPr>
              <p:spPr bwMode="auto">
                <a:xfrm>
                  <a:off x="18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82" name="Rectangle 839"/>
                <p:cNvSpPr>
                  <a:spLocks noChangeAspect="1" noChangeArrowheads="1"/>
                </p:cNvSpPr>
                <p:nvPr/>
              </p:nvSpPr>
              <p:spPr bwMode="auto">
                <a:xfrm>
                  <a:off x="18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83" name="Rectangle 840"/>
                <p:cNvSpPr>
                  <a:spLocks noChangeAspect="1" noChangeArrowheads="1"/>
                </p:cNvSpPr>
                <p:nvPr/>
              </p:nvSpPr>
              <p:spPr bwMode="auto">
                <a:xfrm>
                  <a:off x="18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84" name="Rectangle 841"/>
                <p:cNvSpPr>
                  <a:spLocks noChangeAspect="1" noChangeArrowheads="1"/>
                </p:cNvSpPr>
                <p:nvPr/>
              </p:nvSpPr>
              <p:spPr bwMode="auto">
                <a:xfrm>
                  <a:off x="18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85" name="Rectangle 842"/>
                <p:cNvSpPr>
                  <a:spLocks noChangeAspect="1" noChangeArrowheads="1"/>
                </p:cNvSpPr>
                <p:nvPr/>
              </p:nvSpPr>
              <p:spPr bwMode="auto">
                <a:xfrm>
                  <a:off x="18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86" name="Rectangle 843"/>
                <p:cNvSpPr>
                  <a:spLocks noChangeAspect="1" noChangeArrowheads="1"/>
                </p:cNvSpPr>
                <p:nvPr/>
              </p:nvSpPr>
              <p:spPr bwMode="auto">
                <a:xfrm>
                  <a:off x="18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87" name="Rectangle 844"/>
                <p:cNvSpPr>
                  <a:spLocks noChangeAspect="1" noChangeArrowheads="1"/>
                </p:cNvSpPr>
                <p:nvPr/>
              </p:nvSpPr>
              <p:spPr bwMode="auto">
                <a:xfrm>
                  <a:off x="19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88" name="Rectangle 845"/>
                <p:cNvSpPr>
                  <a:spLocks noChangeAspect="1" noChangeArrowheads="1"/>
                </p:cNvSpPr>
                <p:nvPr/>
              </p:nvSpPr>
              <p:spPr bwMode="auto">
                <a:xfrm>
                  <a:off x="19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89" name="Rectangle 846"/>
                <p:cNvSpPr>
                  <a:spLocks noChangeAspect="1" noChangeArrowheads="1"/>
                </p:cNvSpPr>
                <p:nvPr/>
              </p:nvSpPr>
              <p:spPr bwMode="auto">
                <a:xfrm>
                  <a:off x="19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90" name="Rectangle 847"/>
                <p:cNvSpPr>
                  <a:spLocks noChangeAspect="1" noChangeArrowheads="1"/>
                </p:cNvSpPr>
                <p:nvPr/>
              </p:nvSpPr>
              <p:spPr bwMode="auto">
                <a:xfrm>
                  <a:off x="19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91" name="Rectangle 848"/>
                <p:cNvSpPr>
                  <a:spLocks noChangeAspect="1" noChangeArrowheads="1"/>
                </p:cNvSpPr>
                <p:nvPr/>
              </p:nvSpPr>
              <p:spPr bwMode="auto">
                <a:xfrm>
                  <a:off x="19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</p:grpSp>
          <p:grpSp>
            <p:nvGrpSpPr>
              <p:cNvPr id="92" name="Group 849"/>
              <p:cNvGrpSpPr>
                <a:grpSpLocks noChangeAspect="1"/>
              </p:cNvGrpSpPr>
              <p:nvPr/>
            </p:nvGrpSpPr>
            <p:grpSpPr bwMode="auto">
              <a:xfrm>
                <a:off x="6574468" y="2269383"/>
                <a:ext cx="1948471" cy="60641"/>
                <a:chOff x="816" y="1240"/>
                <a:chExt cx="1162" cy="29"/>
              </a:xfrm>
            </p:grpSpPr>
            <p:sp>
              <p:nvSpPr>
                <p:cNvPr id="93" name="Rectangle 850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55"/>
                  <a:ext cx="1161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94" name="Rectangle 851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95" name="Rectangle 852"/>
                <p:cNvSpPr>
                  <a:spLocks noChangeAspect="1" noChangeArrowheads="1"/>
                </p:cNvSpPr>
                <p:nvPr/>
              </p:nvSpPr>
              <p:spPr bwMode="auto">
                <a:xfrm>
                  <a:off x="8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96" name="Rectangle 853"/>
                <p:cNvSpPr>
                  <a:spLocks noChangeAspect="1" noChangeArrowheads="1"/>
                </p:cNvSpPr>
                <p:nvPr/>
              </p:nvSpPr>
              <p:spPr bwMode="auto">
                <a:xfrm>
                  <a:off x="8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97" name="Rectangle 854"/>
                <p:cNvSpPr>
                  <a:spLocks noChangeAspect="1" noChangeArrowheads="1"/>
                </p:cNvSpPr>
                <p:nvPr/>
              </p:nvSpPr>
              <p:spPr bwMode="auto">
                <a:xfrm>
                  <a:off x="8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98" name="Rectangle 855"/>
                <p:cNvSpPr>
                  <a:spLocks noChangeAspect="1" noChangeArrowheads="1"/>
                </p:cNvSpPr>
                <p:nvPr/>
              </p:nvSpPr>
              <p:spPr bwMode="auto">
                <a:xfrm>
                  <a:off x="8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99" name="Rectangle 856"/>
                <p:cNvSpPr>
                  <a:spLocks noChangeAspect="1" noChangeArrowheads="1"/>
                </p:cNvSpPr>
                <p:nvPr/>
              </p:nvSpPr>
              <p:spPr bwMode="auto">
                <a:xfrm>
                  <a:off x="8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00" name="Rectangle 857"/>
                <p:cNvSpPr>
                  <a:spLocks noChangeAspect="1" noChangeArrowheads="1"/>
                </p:cNvSpPr>
                <p:nvPr/>
              </p:nvSpPr>
              <p:spPr bwMode="auto">
                <a:xfrm>
                  <a:off x="9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01" name="Rectangle 858"/>
                <p:cNvSpPr>
                  <a:spLocks noChangeAspect="1" noChangeArrowheads="1"/>
                </p:cNvSpPr>
                <p:nvPr/>
              </p:nvSpPr>
              <p:spPr bwMode="auto">
                <a:xfrm>
                  <a:off x="9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02" name="Rectangle 859"/>
                <p:cNvSpPr>
                  <a:spLocks noChangeAspect="1" noChangeArrowheads="1"/>
                </p:cNvSpPr>
                <p:nvPr/>
              </p:nvSpPr>
              <p:spPr bwMode="auto">
                <a:xfrm>
                  <a:off x="9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03" name="Rectangle 860"/>
                <p:cNvSpPr>
                  <a:spLocks noChangeAspect="1" noChangeArrowheads="1"/>
                </p:cNvSpPr>
                <p:nvPr/>
              </p:nvSpPr>
              <p:spPr bwMode="auto">
                <a:xfrm>
                  <a:off x="9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04" name="Rectangle 861"/>
                <p:cNvSpPr>
                  <a:spLocks noChangeAspect="1" noChangeArrowheads="1"/>
                </p:cNvSpPr>
                <p:nvPr/>
              </p:nvSpPr>
              <p:spPr bwMode="auto">
                <a:xfrm>
                  <a:off x="9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05" name="Rectangle 862"/>
                <p:cNvSpPr>
                  <a:spLocks noChangeAspect="1" noChangeArrowheads="1"/>
                </p:cNvSpPr>
                <p:nvPr/>
              </p:nvSpPr>
              <p:spPr bwMode="auto">
                <a:xfrm>
                  <a:off x="9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06" name="Rectangle 863"/>
                <p:cNvSpPr>
                  <a:spLocks noChangeAspect="1" noChangeArrowheads="1"/>
                </p:cNvSpPr>
                <p:nvPr/>
              </p:nvSpPr>
              <p:spPr bwMode="auto">
                <a:xfrm>
                  <a:off x="9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07" name="Rectangle 864"/>
                <p:cNvSpPr>
                  <a:spLocks noChangeAspect="1" noChangeArrowheads="1"/>
                </p:cNvSpPr>
                <p:nvPr/>
              </p:nvSpPr>
              <p:spPr bwMode="auto">
                <a:xfrm>
                  <a:off x="9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08" name="Rectangle 865"/>
                <p:cNvSpPr>
                  <a:spLocks noChangeAspect="1" noChangeArrowheads="1"/>
                </p:cNvSpPr>
                <p:nvPr/>
              </p:nvSpPr>
              <p:spPr bwMode="auto">
                <a:xfrm>
                  <a:off x="10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09" name="Rectangle 866"/>
                <p:cNvSpPr>
                  <a:spLocks noChangeAspect="1" noChangeArrowheads="1"/>
                </p:cNvSpPr>
                <p:nvPr/>
              </p:nvSpPr>
              <p:spPr bwMode="auto">
                <a:xfrm>
                  <a:off x="10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10" name="Rectangle 867"/>
                <p:cNvSpPr>
                  <a:spLocks noChangeAspect="1" noChangeArrowheads="1"/>
                </p:cNvSpPr>
                <p:nvPr/>
              </p:nvSpPr>
              <p:spPr bwMode="auto">
                <a:xfrm>
                  <a:off x="10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11" name="Rectangle 868"/>
                <p:cNvSpPr>
                  <a:spLocks noChangeAspect="1" noChangeArrowheads="1"/>
                </p:cNvSpPr>
                <p:nvPr/>
              </p:nvSpPr>
              <p:spPr bwMode="auto">
                <a:xfrm>
                  <a:off x="10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12" name="Rectangle 869"/>
                <p:cNvSpPr>
                  <a:spLocks noChangeAspect="1" noChangeArrowheads="1"/>
                </p:cNvSpPr>
                <p:nvPr/>
              </p:nvSpPr>
              <p:spPr bwMode="auto">
                <a:xfrm>
                  <a:off x="10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13" name="Rectangle 870"/>
                <p:cNvSpPr>
                  <a:spLocks noChangeAspect="1" noChangeArrowheads="1"/>
                </p:cNvSpPr>
                <p:nvPr/>
              </p:nvSpPr>
              <p:spPr bwMode="auto">
                <a:xfrm>
                  <a:off x="10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14" name="Rectangle 871"/>
                <p:cNvSpPr>
                  <a:spLocks noChangeAspect="1" noChangeArrowheads="1"/>
                </p:cNvSpPr>
                <p:nvPr/>
              </p:nvSpPr>
              <p:spPr bwMode="auto">
                <a:xfrm>
                  <a:off x="10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15" name="Rectangle 872"/>
                <p:cNvSpPr>
                  <a:spLocks noChangeAspect="1" noChangeArrowheads="1"/>
                </p:cNvSpPr>
                <p:nvPr/>
              </p:nvSpPr>
              <p:spPr bwMode="auto">
                <a:xfrm>
                  <a:off x="11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16" name="Rectangle 873"/>
                <p:cNvSpPr>
                  <a:spLocks noChangeAspect="1" noChangeArrowheads="1"/>
                </p:cNvSpPr>
                <p:nvPr/>
              </p:nvSpPr>
              <p:spPr bwMode="auto">
                <a:xfrm>
                  <a:off x="11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17" name="Rectangle 874"/>
                <p:cNvSpPr>
                  <a:spLocks noChangeAspect="1" noChangeArrowheads="1"/>
                </p:cNvSpPr>
                <p:nvPr/>
              </p:nvSpPr>
              <p:spPr bwMode="auto">
                <a:xfrm>
                  <a:off x="11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18" name="Rectangle 875"/>
                <p:cNvSpPr>
                  <a:spLocks noChangeAspect="1" noChangeArrowheads="1"/>
                </p:cNvSpPr>
                <p:nvPr/>
              </p:nvSpPr>
              <p:spPr bwMode="auto">
                <a:xfrm>
                  <a:off x="11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19" name="Rectangle 876"/>
                <p:cNvSpPr>
                  <a:spLocks noChangeAspect="1" noChangeArrowheads="1"/>
                </p:cNvSpPr>
                <p:nvPr/>
              </p:nvSpPr>
              <p:spPr bwMode="auto">
                <a:xfrm>
                  <a:off x="11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20" name="Rectangle 877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21" name="Rectangle 878"/>
                <p:cNvSpPr>
                  <a:spLocks noChangeAspect="1" noChangeArrowheads="1"/>
                </p:cNvSpPr>
                <p:nvPr/>
              </p:nvSpPr>
              <p:spPr bwMode="auto">
                <a:xfrm>
                  <a:off x="11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22" name="Rectangle 879"/>
                <p:cNvSpPr>
                  <a:spLocks noChangeAspect="1" noChangeArrowheads="1"/>
                </p:cNvSpPr>
                <p:nvPr/>
              </p:nvSpPr>
              <p:spPr bwMode="auto">
                <a:xfrm>
                  <a:off x="12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23" name="Rectangle 880"/>
                <p:cNvSpPr>
                  <a:spLocks noChangeAspect="1" noChangeArrowheads="1"/>
                </p:cNvSpPr>
                <p:nvPr/>
              </p:nvSpPr>
              <p:spPr bwMode="auto">
                <a:xfrm>
                  <a:off x="12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24" name="Rectangle 881"/>
                <p:cNvSpPr>
                  <a:spLocks noChangeAspect="1" noChangeArrowheads="1"/>
                </p:cNvSpPr>
                <p:nvPr/>
              </p:nvSpPr>
              <p:spPr bwMode="auto">
                <a:xfrm>
                  <a:off x="12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25" name="Rectangle 882"/>
                <p:cNvSpPr>
                  <a:spLocks noChangeAspect="1" noChangeArrowheads="1"/>
                </p:cNvSpPr>
                <p:nvPr/>
              </p:nvSpPr>
              <p:spPr bwMode="auto">
                <a:xfrm>
                  <a:off x="12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26" name="Rectangle 883"/>
                <p:cNvSpPr>
                  <a:spLocks noChangeAspect="1" noChangeArrowheads="1"/>
                </p:cNvSpPr>
                <p:nvPr/>
              </p:nvSpPr>
              <p:spPr bwMode="auto">
                <a:xfrm>
                  <a:off x="12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27" name="Rectangle 884"/>
                <p:cNvSpPr>
                  <a:spLocks noChangeAspect="1" noChangeArrowheads="1"/>
                </p:cNvSpPr>
                <p:nvPr/>
              </p:nvSpPr>
              <p:spPr bwMode="auto">
                <a:xfrm>
                  <a:off x="127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28" name="Rectangle 885"/>
                <p:cNvSpPr>
                  <a:spLocks noChangeAspect="1" noChangeArrowheads="1"/>
                </p:cNvSpPr>
                <p:nvPr/>
              </p:nvSpPr>
              <p:spPr bwMode="auto">
                <a:xfrm>
                  <a:off x="129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29" name="Rectangle 886"/>
                <p:cNvSpPr>
                  <a:spLocks noChangeAspect="1" noChangeArrowheads="1"/>
                </p:cNvSpPr>
                <p:nvPr/>
              </p:nvSpPr>
              <p:spPr bwMode="auto">
                <a:xfrm>
                  <a:off x="130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30" name="Rectangle 887"/>
                <p:cNvSpPr>
                  <a:spLocks noChangeAspect="1" noChangeArrowheads="1"/>
                </p:cNvSpPr>
                <p:nvPr/>
              </p:nvSpPr>
              <p:spPr bwMode="auto">
                <a:xfrm>
                  <a:off x="132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31" name="Rectangle 888"/>
                <p:cNvSpPr>
                  <a:spLocks noChangeAspect="1" noChangeArrowheads="1"/>
                </p:cNvSpPr>
                <p:nvPr/>
              </p:nvSpPr>
              <p:spPr bwMode="auto">
                <a:xfrm>
                  <a:off x="133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32" name="Rectangle 889"/>
                <p:cNvSpPr>
                  <a:spLocks noChangeAspect="1" noChangeArrowheads="1"/>
                </p:cNvSpPr>
                <p:nvPr/>
              </p:nvSpPr>
              <p:spPr bwMode="auto">
                <a:xfrm>
                  <a:off x="134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33" name="Rectangle 890"/>
                <p:cNvSpPr>
                  <a:spLocks noChangeAspect="1" noChangeArrowheads="1"/>
                </p:cNvSpPr>
                <p:nvPr/>
              </p:nvSpPr>
              <p:spPr bwMode="auto">
                <a:xfrm>
                  <a:off x="136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34" name="Rectangle 891"/>
                <p:cNvSpPr>
                  <a:spLocks noChangeAspect="1" noChangeArrowheads="1"/>
                </p:cNvSpPr>
                <p:nvPr/>
              </p:nvSpPr>
              <p:spPr bwMode="auto">
                <a:xfrm>
                  <a:off x="137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35" name="Rectangle 892"/>
                <p:cNvSpPr>
                  <a:spLocks noChangeAspect="1" noChangeArrowheads="1"/>
                </p:cNvSpPr>
                <p:nvPr/>
              </p:nvSpPr>
              <p:spPr bwMode="auto">
                <a:xfrm>
                  <a:off x="139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36" name="Rectangle 893"/>
                <p:cNvSpPr>
                  <a:spLocks noChangeAspect="1" noChangeArrowheads="1"/>
                </p:cNvSpPr>
                <p:nvPr/>
              </p:nvSpPr>
              <p:spPr bwMode="auto">
                <a:xfrm>
                  <a:off x="140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37" name="Rectangle 894"/>
                <p:cNvSpPr>
                  <a:spLocks noChangeAspect="1" noChangeArrowheads="1"/>
                </p:cNvSpPr>
                <p:nvPr/>
              </p:nvSpPr>
              <p:spPr bwMode="auto">
                <a:xfrm>
                  <a:off x="141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38" name="Rectangle 895"/>
                <p:cNvSpPr>
                  <a:spLocks noChangeAspect="1" noChangeArrowheads="1"/>
                </p:cNvSpPr>
                <p:nvPr/>
              </p:nvSpPr>
              <p:spPr bwMode="auto">
                <a:xfrm>
                  <a:off x="143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39" name="Rectangle 896"/>
                <p:cNvSpPr>
                  <a:spLocks noChangeAspect="1" noChangeArrowheads="1"/>
                </p:cNvSpPr>
                <p:nvPr/>
              </p:nvSpPr>
              <p:spPr bwMode="auto">
                <a:xfrm>
                  <a:off x="144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40" name="Rectangle 897"/>
                <p:cNvSpPr>
                  <a:spLocks noChangeAspect="1" noChangeArrowheads="1"/>
                </p:cNvSpPr>
                <p:nvPr/>
              </p:nvSpPr>
              <p:spPr bwMode="auto">
                <a:xfrm>
                  <a:off x="146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41" name="Rectangle 898"/>
                <p:cNvSpPr>
                  <a:spLocks noChangeAspect="1" noChangeArrowheads="1"/>
                </p:cNvSpPr>
                <p:nvPr/>
              </p:nvSpPr>
              <p:spPr bwMode="auto">
                <a:xfrm>
                  <a:off x="147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42" name="Rectangle 899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43" name="Rectangle 900"/>
                <p:cNvSpPr>
                  <a:spLocks noChangeAspect="1" noChangeArrowheads="1"/>
                </p:cNvSpPr>
                <p:nvPr/>
              </p:nvSpPr>
              <p:spPr bwMode="auto">
                <a:xfrm>
                  <a:off x="150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44" name="Rectangle 901"/>
                <p:cNvSpPr>
                  <a:spLocks noChangeAspect="1" noChangeArrowheads="1"/>
                </p:cNvSpPr>
                <p:nvPr/>
              </p:nvSpPr>
              <p:spPr bwMode="auto">
                <a:xfrm>
                  <a:off x="15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45" name="Rectangle 902"/>
                <p:cNvSpPr>
                  <a:spLocks noChangeAspect="1" noChangeArrowheads="1"/>
                </p:cNvSpPr>
                <p:nvPr/>
              </p:nvSpPr>
              <p:spPr bwMode="auto">
                <a:xfrm>
                  <a:off x="15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46" name="Rectangle 903"/>
                <p:cNvSpPr>
                  <a:spLocks noChangeAspect="1" noChangeArrowheads="1"/>
                </p:cNvSpPr>
                <p:nvPr/>
              </p:nvSpPr>
              <p:spPr bwMode="auto">
                <a:xfrm>
                  <a:off x="15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47" name="Rectangle 904"/>
                <p:cNvSpPr>
                  <a:spLocks noChangeAspect="1" noChangeArrowheads="1"/>
                </p:cNvSpPr>
                <p:nvPr/>
              </p:nvSpPr>
              <p:spPr bwMode="auto">
                <a:xfrm>
                  <a:off x="15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48" name="Rectangle 905"/>
                <p:cNvSpPr>
                  <a:spLocks noChangeAspect="1" noChangeArrowheads="1"/>
                </p:cNvSpPr>
                <p:nvPr/>
              </p:nvSpPr>
              <p:spPr bwMode="auto">
                <a:xfrm>
                  <a:off x="15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49" name="Rectangle 906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50" name="Rectangle 907"/>
                <p:cNvSpPr>
                  <a:spLocks noChangeAspect="1" noChangeArrowheads="1"/>
                </p:cNvSpPr>
                <p:nvPr/>
              </p:nvSpPr>
              <p:spPr bwMode="auto">
                <a:xfrm>
                  <a:off x="16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51" name="Rectangle 908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52" name="Rectangle 909"/>
                <p:cNvSpPr>
                  <a:spLocks noChangeAspect="1" noChangeArrowheads="1"/>
                </p:cNvSpPr>
                <p:nvPr/>
              </p:nvSpPr>
              <p:spPr bwMode="auto">
                <a:xfrm>
                  <a:off x="16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53" name="Rectangle 910"/>
                <p:cNvSpPr>
                  <a:spLocks noChangeAspect="1" noChangeArrowheads="1"/>
                </p:cNvSpPr>
                <p:nvPr/>
              </p:nvSpPr>
              <p:spPr bwMode="auto">
                <a:xfrm>
                  <a:off x="16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54" name="Rectangle 911"/>
                <p:cNvSpPr>
                  <a:spLocks noChangeAspect="1" noChangeArrowheads="1"/>
                </p:cNvSpPr>
                <p:nvPr/>
              </p:nvSpPr>
              <p:spPr bwMode="auto">
                <a:xfrm>
                  <a:off x="16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55" name="Rectangle 912"/>
                <p:cNvSpPr>
                  <a:spLocks noChangeAspect="1" noChangeArrowheads="1"/>
                </p:cNvSpPr>
                <p:nvPr/>
              </p:nvSpPr>
              <p:spPr bwMode="auto">
                <a:xfrm>
                  <a:off x="16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56" name="Rectangle 913"/>
                <p:cNvSpPr>
                  <a:spLocks noChangeAspect="1" noChangeArrowheads="1"/>
                </p:cNvSpPr>
                <p:nvPr/>
              </p:nvSpPr>
              <p:spPr bwMode="auto">
                <a:xfrm>
                  <a:off x="16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57" name="Rectangle 914"/>
                <p:cNvSpPr>
                  <a:spLocks noChangeAspect="1" noChangeArrowheads="1"/>
                </p:cNvSpPr>
                <p:nvPr/>
              </p:nvSpPr>
              <p:spPr bwMode="auto">
                <a:xfrm>
                  <a:off x="16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58" name="Rectangle 915"/>
                <p:cNvSpPr>
                  <a:spLocks noChangeAspect="1" noChangeArrowheads="1"/>
                </p:cNvSpPr>
                <p:nvPr/>
              </p:nvSpPr>
              <p:spPr bwMode="auto">
                <a:xfrm>
                  <a:off x="17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59" name="Rectangle 916"/>
                <p:cNvSpPr>
                  <a:spLocks noChangeAspect="1" noChangeArrowheads="1"/>
                </p:cNvSpPr>
                <p:nvPr/>
              </p:nvSpPr>
              <p:spPr bwMode="auto">
                <a:xfrm>
                  <a:off x="17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60" name="Rectangle 917"/>
                <p:cNvSpPr>
                  <a:spLocks noChangeAspect="1" noChangeArrowheads="1"/>
                </p:cNvSpPr>
                <p:nvPr/>
              </p:nvSpPr>
              <p:spPr bwMode="auto">
                <a:xfrm>
                  <a:off x="17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61" name="Rectangle 918"/>
                <p:cNvSpPr>
                  <a:spLocks noChangeAspect="1" noChangeArrowheads="1"/>
                </p:cNvSpPr>
                <p:nvPr/>
              </p:nvSpPr>
              <p:spPr bwMode="auto">
                <a:xfrm>
                  <a:off x="17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62" name="Rectangle 919"/>
                <p:cNvSpPr>
                  <a:spLocks noChangeAspect="1" noChangeArrowheads="1"/>
                </p:cNvSpPr>
                <p:nvPr/>
              </p:nvSpPr>
              <p:spPr bwMode="auto">
                <a:xfrm>
                  <a:off x="17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63" name="Rectangle 920"/>
                <p:cNvSpPr>
                  <a:spLocks noChangeAspect="1" noChangeArrowheads="1"/>
                </p:cNvSpPr>
                <p:nvPr/>
              </p:nvSpPr>
              <p:spPr bwMode="auto">
                <a:xfrm>
                  <a:off x="17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64" name="Rectangle 921"/>
                <p:cNvSpPr>
                  <a:spLocks noChangeAspect="1" noChangeArrowheads="1"/>
                </p:cNvSpPr>
                <p:nvPr/>
              </p:nvSpPr>
              <p:spPr bwMode="auto">
                <a:xfrm>
                  <a:off x="17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65" name="Rectangle 922"/>
                <p:cNvSpPr>
                  <a:spLocks noChangeAspect="1" noChangeArrowheads="1"/>
                </p:cNvSpPr>
                <p:nvPr/>
              </p:nvSpPr>
              <p:spPr bwMode="auto">
                <a:xfrm>
                  <a:off x="18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66" name="Rectangle 923"/>
                <p:cNvSpPr>
                  <a:spLocks noChangeAspect="1" noChangeArrowheads="1"/>
                </p:cNvSpPr>
                <p:nvPr/>
              </p:nvSpPr>
              <p:spPr bwMode="auto">
                <a:xfrm>
                  <a:off x="18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67" name="Rectangle 924"/>
                <p:cNvSpPr>
                  <a:spLocks noChangeAspect="1" noChangeArrowheads="1"/>
                </p:cNvSpPr>
                <p:nvPr/>
              </p:nvSpPr>
              <p:spPr bwMode="auto">
                <a:xfrm>
                  <a:off x="18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68" name="Rectangle 925"/>
                <p:cNvSpPr>
                  <a:spLocks noChangeAspect="1" noChangeArrowheads="1"/>
                </p:cNvSpPr>
                <p:nvPr/>
              </p:nvSpPr>
              <p:spPr bwMode="auto">
                <a:xfrm>
                  <a:off x="18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69" name="Rectangle 926"/>
                <p:cNvSpPr>
                  <a:spLocks noChangeAspect="1" noChangeArrowheads="1"/>
                </p:cNvSpPr>
                <p:nvPr/>
              </p:nvSpPr>
              <p:spPr bwMode="auto">
                <a:xfrm>
                  <a:off x="18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70" name="Rectangle 927"/>
                <p:cNvSpPr>
                  <a:spLocks noChangeAspect="1" noChangeArrowheads="1"/>
                </p:cNvSpPr>
                <p:nvPr/>
              </p:nvSpPr>
              <p:spPr bwMode="auto">
                <a:xfrm>
                  <a:off x="18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71" name="Rectangle 928"/>
                <p:cNvSpPr>
                  <a:spLocks noChangeAspect="1" noChangeArrowheads="1"/>
                </p:cNvSpPr>
                <p:nvPr/>
              </p:nvSpPr>
              <p:spPr bwMode="auto">
                <a:xfrm>
                  <a:off x="18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72" name="Rectangle 929"/>
                <p:cNvSpPr>
                  <a:spLocks noChangeAspect="1" noChangeArrowheads="1"/>
                </p:cNvSpPr>
                <p:nvPr/>
              </p:nvSpPr>
              <p:spPr bwMode="auto">
                <a:xfrm>
                  <a:off x="19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73" name="Rectangle 930"/>
                <p:cNvSpPr>
                  <a:spLocks noChangeAspect="1" noChangeArrowheads="1"/>
                </p:cNvSpPr>
                <p:nvPr/>
              </p:nvSpPr>
              <p:spPr bwMode="auto">
                <a:xfrm>
                  <a:off x="19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74" name="Rectangle 931"/>
                <p:cNvSpPr>
                  <a:spLocks noChangeAspect="1" noChangeArrowheads="1"/>
                </p:cNvSpPr>
                <p:nvPr/>
              </p:nvSpPr>
              <p:spPr bwMode="auto">
                <a:xfrm>
                  <a:off x="19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75" name="Rectangle 932"/>
                <p:cNvSpPr>
                  <a:spLocks noChangeAspect="1" noChangeArrowheads="1"/>
                </p:cNvSpPr>
                <p:nvPr/>
              </p:nvSpPr>
              <p:spPr bwMode="auto">
                <a:xfrm>
                  <a:off x="19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76" name="Rectangle 933"/>
                <p:cNvSpPr>
                  <a:spLocks noChangeAspect="1" noChangeArrowheads="1"/>
                </p:cNvSpPr>
                <p:nvPr/>
              </p:nvSpPr>
              <p:spPr bwMode="auto">
                <a:xfrm>
                  <a:off x="19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</p:grpSp>
          <p:grpSp>
            <p:nvGrpSpPr>
              <p:cNvPr id="177" name="Group 934"/>
              <p:cNvGrpSpPr>
                <a:grpSpLocks noChangeAspect="1"/>
              </p:cNvGrpSpPr>
              <p:nvPr/>
            </p:nvGrpSpPr>
            <p:grpSpPr bwMode="auto">
              <a:xfrm>
                <a:off x="6574468" y="2674578"/>
                <a:ext cx="1948471" cy="60641"/>
                <a:chOff x="816" y="1240"/>
                <a:chExt cx="1162" cy="29"/>
              </a:xfrm>
            </p:grpSpPr>
            <p:sp>
              <p:nvSpPr>
                <p:cNvPr id="178" name="Rectangle 935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55"/>
                  <a:ext cx="1161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79" name="Rectangle 936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80" name="Rectangle 937"/>
                <p:cNvSpPr>
                  <a:spLocks noChangeAspect="1" noChangeArrowheads="1"/>
                </p:cNvSpPr>
                <p:nvPr/>
              </p:nvSpPr>
              <p:spPr bwMode="auto">
                <a:xfrm>
                  <a:off x="8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81" name="Rectangle 938"/>
                <p:cNvSpPr>
                  <a:spLocks noChangeAspect="1" noChangeArrowheads="1"/>
                </p:cNvSpPr>
                <p:nvPr/>
              </p:nvSpPr>
              <p:spPr bwMode="auto">
                <a:xfrm>
                  <a:off x="8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82" name="Rectangle 939"/>
                <p:cNvSpPr>
                  <a:spLocks noChangeAspect="1" noChangeArrowheads="1"/>
                </p:cNvSpPr>
                <p:nvPr/>
              </p:nvSpPr>
              <p:spPr bwMode="auto">
                <a:xfrm>
                  <a:off x="8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83" name="Rectangle 940"/>
                <p:cNvSpPr>
                  <a:spLocks noChangeAspect="1" noChangeArrowheads="1"/>
                </p:cNvSpPr>
                <p:nvPr/>
              </p:nvSpPr>
              <p:spPr bwMode="auto">
                <a:xfrm>
                  <a:off x="8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84" name="Rectangle 941"/>
                <p:cNvSpPr>
                  <a:spLocks noChangeAspect="1" noChangeArrowheads="1"/>
                </p:cNvSpPr>
                <p:nvPr/>
              </p:nvSpPr>
              <p:spPr bwMode="auto">
                <a:xfrm>
                  <a:off x="8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85" name="Rectangle 942"/>
                <p:cNvSpPr>
                  <a:spLocks noChangeAspect="1" noChangeArrowheads="1"/>
                </p:cNvSpPr>
                <p:nvPr/>
              </p:nvSpPr>
              <p:spPr bwMode="auto">
                <a:xfrm>
                  <a:off x="9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86" name="Rectangle 943"/>
                <p:cNvSpPr>
                  <a:spLocks noChangeAspect="1" noChangeArrowheads="1"/>
                </p:cNvSpPr>
                <p:nvPr/>
              </p:nvSpPr>
              <p:spPr bwMode="auto">
                <a:xfrm>
                  <a:off x="9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87" name="Rectangle 944"/>
                <p:cNvSpPr>
                  <a:spLocks noChangeAspect="1" noChangeArrowheads="1"/>
                </p:cNvSpPr>
                <p:nvPr/>
              </p:nvSpPr>
              <p:spPr bwMode="auto">
                <a:xfrm>
                  <a:off x="9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88" name="Rectangle 945"/>
                <p:cNvSpPr>
                  <a:spLocks noChangeAspect="1" noChangeArrowheads="1"/>
                </p:cNvSpPr>
                <p:nvPr/>
              </p:nvSpPr>
              <p:spPr bwMode="auto">
                <a:xfrm>
                  <a:off x="9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89" name="Rectangle 946"/>
                <p:cNvSpPr>
                  <a:spLocks noChangeAspect="1" noChangeArrowheads="1"/>
                </p:cNvSpPr>
                <p:nvPr/>
              </p:nvSpPr>
              <p:spPr bwMode="auto">
                <a:xfrm>
                  <a:off x="9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90" name="Rectangle 947"/>
                <p:cNvSpPr>
                  <a:spLocks noChangeAspect="1" noChangeArrowheads="1"/>
                </p:cNvSpPr>
                <p:nvPr/>
              </p:nvSpPr>
              <p:spPr bwMode="auto">
                <a:xfrm>
                  <a:off x="9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91" name="Rectangle 948"/>
                <p:cNvSpPr>
                  <a:spLocks noChangeAspect="1" noChangeArrowheads="1"/>
                </p:cNvSpPr>
                <p:nvPr/>
              </p:nvSpPr>
              <p:spPr bwMode="auto">
                <a:xfrm>
                  <a:off x="9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92" name="Rectangle 949"/>
                <p:cNvSpPr>
                  <a:spLocks noChangeAspect="1" noChangeArrowheads="1"/>
                </p:cNvSpPr>
                <p:nvPr/>
              </p:nvSpPr>
              <p:spPr bwMode="auto">
                <a:xfrm>
                  <a:off x="9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93" name="Rectangle 950"/>
                <p:cNvSpPr>
                  <a:spLocks noChangeAspect="1" noChangeArrowheads="1"/>
                </p:cNvSpPr>
                <p:nvPr/>
              </p:nvSpPr>
              <p:spPr bwMode="auto">
                <a:xfrm>
                  <a:off x="10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94" name="Rectangle 951"/>
                <p:cNvSpPr>
                  <a:spLocks noChangeAspect="1" noChangeArrowheads="1"/>
                </p:cNvSpPr>
                <p:nvPr/>
              </p:nvSpPr>
              <p:spPr bwMode="auto">
                <a:xfrm>
                  <a:off x="10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95" name="Rectangle 952"/>
                <p:cNvSpPr>
                  <a:spLocks noChangeAspect="1" noChangeArrowheads="1"/>
                </p:cNvSpPr>
                <p:nvPr/>
              </p:nvSpPr>
              <p:spPr bwMode="auto">
                <a:xfrm>
                  <a:off x="10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96" name="Rectangle 953"/>
                <p:cNvSpPr>
                  <a:spLocks noChangeAspect="1" noChangeArrowheads="1"/>
                </p:cNvSpPr>
                <p:nvPr/>
              </p:nvSpPr>
              <p:spPr bwMode="auto">
                <a:xfrm>
                  <a:off x="10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97" name="Rectangle 954"/>
                <p:cNvSpPr>
                  <a:spLocks noChangeAspect="1" noChangeArrowheads="1"/>
                </p:cNvSpPr>
                <p:nvPr/>
              </p:nvSpPr>
              <p:spPr bwMode="auto">
                <a:xfrm>
                  <a:off x="10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98" name="Rectangle 955"/>
                <p:cNvSpPr>
                  <a:spLocks noChangeAspect="1" noChangeArrowheads="1"/>
                </p:cNvSpPr>
                <p:nvPr/>
              </p:nvSpPr>
              <p:spPr bwMode="auto">
                <a:xfrm>
                  <a:off x="10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199" name="Rectangle 956"/>
                <p:cNvSpPr>
                  <a:spLocks noChangeAspect="1" noChangeArrowheads="1"/>
                </p:cNvSpPr>
                <p:nvPr/>
              </p:nvSpPr>
              <p:spPr bwMode="auto">
                <a:xfrm>
                  <a:off x="10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00" name="Rectangle 957"/>
                <p:cNvSpPr>
                  <a:spLocks noChangeAspect="1" noChangeArrowheads="1"/>
                </p:cNvSpPr>
                <p:nvPr/>
              </p:nvSpPr>
              <p:spPr bwMode="auto">
                <a:xfrm>
                  <a:off x="11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01" name="Rectangle 958"/>
                <p:cNvSpPr>
                  <a:spLocks noChangeAspect="1" noChangeArrowheads="1"/>
                </p:cNvSpPr>
                <p:nvPr/>
              </p:nvSpPr>
              <p:spPr bwMode="auto">
                <a:xfrm>
                  <a:off x="11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02" name="Rectangle 959"/>
                <p:cNvSpPr>
                  <a:spLocks noChangeAspect="1" noChangeArrowheads="1"/>
                </p:cNvSpPr>
                <p:nvPr/>
              </p:nvSpPr>
              <p:spPr bwMode="auto">
                <a:xfrm>
                  <a:off x="11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03" name="Rectangle 960"/>
                <p:cNvSpPr>
                  <a:spLocks noChangeAspect="1" noChangeArrowheads="1"/>
                </p:cNvSpPr>
                <p:nvPr/>
              </p:nvSpPr>
              <p:spPr bwMode="auto">
                <a:xfrm>
                  <a:off x="11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04" name="Rectangle 961"/>
                <p:cNvSpPr>
                  <a:spLocks noChangeAspect="1" noChangeArrowheads="1"/>
                </p:cNvSpPr>
                <p:nvPr/>
              </p:nvSpPr>
              <p:spPr bwMode="auto">
                <a:xfrm>
                  <a:off x="11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05" name="Rectangle 962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06" name="Rectangle 963"/>
                <p:cNvSpPr>
                  <a:spLocks noChangeAspect="1" noChangeArrowheads="1"/>
                </p:cNvSpPr>
                <p:nvPr/>
              </p:nvSpPr>
              <p:spPr bwMode="auto">
                <a:xfrm>
                  <a:off x="11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07" name="Rectangle 964"/>
                <p:cNvSpPr>
                  <a:spLocks noChangeAspect="1" noChangeArrowheads="1"/>
                </p:cNvSpPr>
                <p:nvPr/>
              </p:nvSpPr>
              <p:spPr bwMode="auto">
                <a:xfrm>
                  <a:off x="12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08" name="Rectangle 965"/>
                <p:cNvSpPr>
                  <a:spLocks noChangeAspect="1" noChangeArrowheads="1"/>
                </p:cNvSpPr>
                <p:nvPr/>
              </p:nvSpPr>
              <p:spPr bwMode="auto">
                <a:xfrm>
                  <a:off x="12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09" name="Rectangle 966"/>
                <p:cNvSpPr>
                  <a:spLocks noChangeAspect="1" noChangeArrowheads="1"/>
                </p:cNvSpPr>
                <p:nvPr/>
              </p:nvSpPr>
              <p:spPr bwMode="auto">
                <a:xfrm>
                  <a:off x="12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10" name="Rectangle 967"/>
                <p:cNvSpPr>
                  <a:spLocks noChangeAspect="1" noChangeArrowheads="1"/>
                </p:cNvSpPr>
                <p:nvPr/>
              </p:nvSpPr>
              <p:spPr bwMode="auto">
                <a:xfrm>
                  <a:off x="12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11" name="Rectangle 968"/>
                <p:cNvSpPr>
                  <a:spLocks noChangeAspect="1" noChangeArrowheads="1"/>
                </p:cNvSpPr>
                <p:nvPr/>
              </p:nvSpPr>
              <p:spPr bwMode="auto">
                <a:xfrm>
                  <a:off x="12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12" name="Rectangle 969"/>
                <p:cNvSpPr>
                  <a:spLocks noChangeAspect="1" noChangeArrowheads="1"/>
                </p:cNvSpPr>
                <p:nvPr/>
              </p:nvSpPr>
              <p:spPr bwMode="auto">
                <a:xfrm>
                  <a:off x="127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13" name="Rectangle 970"/>
                <p:cNvSpPr>
                  <a:spLocks noChangeAspect="1" noChangeArrowheads="1"/>
                </p:cNvSpPr>
                <p:nvPr/>
              </p:nvSpPr>
              <p:spPr bwMode="auto">
                <a:xfrm>
                  <a:off x="129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14" name="Rectangle 971"/>
                <p:cNvSpPr>
                  <a:spLocks noChangeAspect="1" noChangeArrowheads="1"/>
                </p:cNvSpPr>
                <p:nvPr/>
              </p:nvSpPr>
              <p:spPr bwMode="auto">
                <a:xfrm>
                  <a:off x="130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15" name="Rectangle 972"/>
                <p:cNvSpPr>
                  <a:spLocks noChangeAspect="1" noChangeArrowheads="1"/>
                </p:cNvSpPr>
                <p:nvPr/>
              </p:nvSpPr>
              <p:spPr bwMode="auto">
                <a:xfrm>
                  <a:off x="132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16" name="Rectangle 973"/>
                <p:cNvSpPr>
                  <a:spLocks noChangeAspect="1" noChangeArrowheads="1"/>
                </p:cNvSpPr>
                <p:nvPr/>
              </p:nvSpPr>
              <p:spPr bwMode="auto">
                <a:xfrm>
                  <a:off x="133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17" name="Rectangle 974"/>
                <p:cNvSpPr>
                  <a:spLocks noChangeAspect="1" noChangeArrowheads="1"/>
                </p:cNvSpPr>
                <p:nvPr/>
              </p:nvSpPr>
              <p:spPr bwMode="auto">
                <a:xfrm>
                  <a:off x="134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18" name="Rectangle 975"/>
                <p:cNvSpPr>
                  <a:spLocks noChangeAspect="1" noChangeArrowheads="1"/>
                </p:cNvSpPr>
                <p:nvPr/>
              </p:nvSpPr>
              <p:spPr bwMode="auto">
                <a:xfrm>
                  <a:off x="136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19" name="Rectangle 976"/>
                <p:cNvSpPr>
                  <a:spLocks noChangeAspect="1" noChangeArrowheads="1"/>
                </p:cNvSpPr>
                <p:nvPr/>
              </p:nvSpPr>
              <p:spPr bwMode="auto">
                <a:xfrm>
                  <a:off x="137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20" name="Rectangle 977"/>
                <p:cNvSpPr>
                  <a:spLocks noChangeAspect="1" noChangeArrowheads="1"/>
                </p:cNvSpPr>
                <p:nvPr/>
              </p:nvSpPr>
              <p:spPr bwMode="auto">
                <a:xfrm>
                  <a:off x="139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21" name="Rectangle 978"/>
                <p:cNvSpPr>
                  <a:spLocks noChangeAspect="1" noChangeArrowheads="1"/>
                </p:cNvSpPr>
                <p:nvPr/>
              </p:nvSpPr>
              <p:spPr bwMode="auto">
                <a:xfrm>
                  <a:off x="140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22" name="Rectangle 979"/>
                <p:cNvSpPr>
                  <a:spLocks noChangeAspect="1" noChangeArrowheads="1"/>
                </p:cNvSpPr>
                <p:nvPr/>
              </p:nvSpPr>
              <p:spPr bwMode="auto">
                <a:xfrm>
                  <a:off x="141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23" name="Rectangle 980"/>
                <p:cNvSpPr>
                  <a:spLocks noChangeAspect="1" noChangeArrowheads="1"/>
                </p:cNvSpPr>
                <p:nvPr/>
              </p:nvSpPr>
              <p:spPr bwMode="auto">
                <a:xfrm>
                  <a:off x="143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24" name="Rectangle 981"/>
                <p:cNvSpPr>
                  <a:spLocks noChangeAspect="1" noChangeArrowheads="1"/>
                </p:cNvSpPr>
                <p:nvPr/>
              </p:nvSpPr>
              <p:spPr bwMode="auto">
                <a:xfrm>
                  <a:off x="144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25" name="Rectangle 982"/>
                <p:cNvSpPr>
                  <a:spLocks noChangeAspect="1" noChangeArrowheads="1"/>
                </p:cNvSpPr>
                <p:nvPr/>
              </p:nvSpPr>
              <p:spPr bwMode="auto">
                <a:xfrm>
                  <a:off x="146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26" name="Rectangle 983"/>
                <p:cNvSpPr>
                  <a:spLocks noChangeAspect="1" noChangeArrowheads="1"/>
                </p:cNvSpPr>
                <p:nvPr/>
              </p:nvSpPr>
              <p:spPr bwMode="auto">
                <a:xfrm>
                  <a:off x="147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27" name="Rectangle 984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28" name="Rectangle 985"/>
                <p:cNvSpPr>
                  <a:spLocks noChangeAspect="1" noChangeArrowheads="1"/>
                </p:cNvSpPr>
                <p:nvPr/>
              </p:nvSpPr>
              <p:spPr bwMode="auto">
                <a:xfrm>
                  <a:off x="150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29" name="Rectangle 986"/>
                <p:cNvSpPr>
                  <a:spLocks noChangeAspect="1" noChangeArrowheads="1"/>
                </p:cNvSpPr>
                <p:nvPr/>
              </p:nvSpPr>
              <p:spPr bwMode="auto">
                <a:xfrm>
                  <a:off x="15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30" name="Rectangle 987"/>
                <p:cNvSpPr>
                  <a:spLocks noChangeAspect="1" noChangeArrowheads="1"/>
                </p:cNvSpPr>
                <p:nvPr/>
              </p:nvSpPr>
              <p:spPr bwMode="auto">
                <a:xfrm>
                  <a:off x="15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31" name="Rectangle 988"/>
                <p:cNvSpPr>
                  <a:spLocks noChangeAspect="1" noChangeArrowheads="1"/>
                </p:cNvSpPr>
                <p:nvPr/>
              </p:nvSpPr>
              <p:spPr bwMode="auto">
                <a:xfrm>
                  <a:off x="15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32" name="Rectangle 989"/>
                <p:cNvSpPr>
                  <a:spLocks noChangeAspect="1" noChangeArrowheads="1"/>
                </p:cNvSpPr>
                <p:nvPr/>
              </p:nvSpPr>
              <p:spPr bwMode="auto">
                <a:xfrm>
                  <a:off x="15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33" name="Rectangle 990"/>
                <p:cNvSpPr>
                  <a:spLocks noChangeAspect="1" noChangeArrowheads="1"/>
                </p:cNvSpPr>
                <p:nvPr/>
              </p:nvSpPr>
              <p:spPr bwMode="auto">
                <a:xfrm>
                  <a:off x="15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34" name="Rectangle 991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35" name="Rectangle 992"/>
                <p:cNvSpPr>
                  <a:spLocks noChangeAspect="1" noChangeArrowheads="1"/>
                </p:cNvSpPr>
                <p:nvPr/>
              </p:nvSpPr>
              <p:spPr bwMode="auto">
                <a:xfrm>
                  <a:off x="16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36" name="Rectangle 993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37" name="Rectangle 994"/>
                <p:cNvSpPr>
                  <a:spLocks noChangeAspect="1" noChangeArrowheads="1"/>
                </p:cNvSpPr>
                <p:nvPr/>
              </p:nvSpPr>
              <p:spPr bwMode="auto">
                <a:xfrm>
                  <a:off x="16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38" name="Rectangle 995"/>
                <p:cNvSpPr>
                  <a:spLocks noChangeAspect="1" noChangeArrowheads="1"/>
                </p:cNvSpPr>
                <p:nvPr/>
              </p:nvSpPr>
              <p:spPr bwMode="auto">
                <a:xfrm>
                  <a:off x="16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39" name="Rectangle 996"/>
                <p:cNvSpPr>
                  <a:spLocks noChangeAspect="1" noChangeArrowheads="1"/>
                </p:cNvSpPr>
                <p:nvPr/>
              </p:nvSpPr>
              <p:spPr bwMode="auto">
                <a:xfrm>
                  <a:off x="16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40" name="Rectangle 997"/>
                <p:cNvSpPr>
                  <a:spLocks noChangeAspect="1" noChangeArrowheads="1"/>
                </p:cNvSpPr>
                <p:nvPr/>
              </p:nvSpPr>
              <p:spPr bwMode="auto">
                <a:xfrm>
                  <a:off x="16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41" name="Rectangle 998"/>
                <p:cNvSpPr>
                  <a:spLocks noChangeAspect="1" noChangeArrowheads="1"/>
                </p:cNvSpPr>
                <p:nvPr/>
              </p:nvSpPr>
              <p:spPr bwMode="auto">
                <a:xfrm>
                  <a:off x="16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42" name="Rectangle 999"/>
                <p:cNvSpPr>
                  <a:spLocks noChangeAspect="1" noChangeArrowheads="1"/>
                </p:cNvSpPr>
                <p:nvPr/>
              </p:nvSpPr>
              <p:spPr bwMode="auto">
                <a:xfrm>
                  <a:off x="16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43" name="Rectangle 1000"/>
                <p:cNvSpPr>
                  <a:spLocks noChangeAspect="1" noChangeArrowheads="1"/>
                </p:cNvSpPr>
                <p:nvPr/>
              </p:nvSpPr>
              <p:spPr bwMode="auto">
                <a:xfrm>
                  <a:off x="17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44" name="Rectangle 1001"/>
                <p:cNvSpPr>
                  <a:spLocks noChangeAspect="1" noChangeArrowheads="1"/>
                </p:cNvSpPr>
                <p:nvPr/>
              </p:nvSpPr>
              <p:spPr bwMode="auto">
                <a:xfrm>
                  <a:off x="17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45" name="Rectangle 1002"/>
                <p:cNvSpPr>
                  <a:spLocks noChangeAspect="1" noChangeArrowheads="1"/>
                </p:cNvSpPr>
                <p:nvPr/>
              </p:nvSpPr>
              <p:spPr bwMode="auto">
                <a:xfrm>
                  <a:off x="17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46" name="Rectangle 1003"/>
                <p:cNvSpPr>
                  <a:spLocks noChangeAspect="1" noChangeArrowheads="1"/>
                </p:cNvSpPr>
                <p:nvPr/>
              </p:nvSpPr>
              <p:spPr bwMode="auto">
                <a:xfrm>
                  <a:off x="17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47" name="Rectangle 1004"/>
                <p:cNvSpPr>
                  <a:spLocks noChangeAspect="1" noChangeArrowheads="1"/>
                </p:cNvSpPr>
                <p:nvPr/>
              </p:nvSpPr>
              <p:spPr bwMode="auto">
                <a:xfrm>
                  <a:off x="17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48" name="Rectangle 1005"/>
                <p:cNvSpPr>
                  <a:spLocks noChangeAspect="1" noChangeArrowheads="1"/>
                </p:cNvSpPr>
                <p:nvPr/>
              </p:nvSpPr>
              <p:spPr bwMode="auto">
                <a:xfrm>
                  <a:off x="17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49" name="Rectangle 1006"/>
                <p:cNvSpPr>
                  <a:spLocks noChangeAspect="1" noChangeArrowheads="1"/>
                </p:cNvSpPr>
                <p:nvPr/>
              </p:nvSpPr>
              <p:spPr bwMode="auto">
                <a:xfrm>
                  <a:off x="17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50" name="Rectangle 1007"/>
                <p:cNvSpPr>
                  <a:spLocks noChangeAspect="1" noChangeArrowheads="1"/>
                </p:cNvSpPr>
                <p:nvPr/>
              </p:nvSpPr>
              <p:spPr bwMode="auto">
                <a:xfrm>
                  <a:off x="18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51" name="Rectangle 1008"/>
                <p:cNvSpPr>
                  <a:spLocks noChangeAspect="1" noChangeArrowheads="1"/>
                </p:cNvSpPr>
                <p:nvPr/>
              </p:nvSpPr>
              <p:spPr bwMode="auto">
                <a:xfrm>
                  <a:off x="18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52" name="Rectangle 1009"/>
                <p:cNvSpPr>
                  <a:spLocks noChangeAspect="1" noChangeArrowheads="1"/>
                </p:cNvSpPr>
                <p:nvPr/>
              </p:nvSpPr>
              <p:spPr bwMode="auto">
                <a:xfrm>
                  <a:off x="18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53" name="Rectangle 1010"/>
                <p:cNvSpPr>
                  <a:spLocks noChangeAspect="1" noChangeArrowheads="1"/>
                </p:cNvSpPr>
                <p:nvPr/>
              </p:nvSpPr>
              <p:spPr bwMode="auto">
                <a:xfrm>
                  <a:off x="18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54" name="Rectangle 1011"/>
                <p:cNvSpPr>
                  <a:spLocks noChangeAspect="1" noChangeArrowheads="1"/>
                </p:cNvSpPr>
                <p:nvPr/>
              </p:nvSpPr>
              <p:spPr bwMode="auto">
                <a:xfrm>
                  <a:off x="18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55" name="Rectangle 1012"/>
                <p:cNvSpPr>
                  <a:spLocks noChangeAspect="1" noChangeArrowheads="1"/>
                </p:cNvSpPr>
                <p:nvPr/>
              </p:nvSpPr>
              <p:spPr bwMode="auto">
                <a:xfrm>
                  <a:off x="18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56" name="Rectangle 1013"/>
                <p:cNvSpPr>
                  <a:spLocks noChangeAspect="1" noChangeArrowheads="1"/>
                </p:cNvSpPr>
                <p:nvPr/>
              </p:nvSpPr>
              <p:spPr bwMode="auto">
                <a:xfrm>
                  <a:off x="18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57" name="Rectangle 1014"/>
                <p:cNvSpPr>
                  <a:spLocks noChangeAspect="1" noChangeArrowheads="1"/>
                </p:cNvSpPr>
                <p:nvPr/>
              </p:nvSpPr>
              <p:spPr bwMode="auto">
                <a:xfrm>
                  <a:off x="19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58" name="Rectangle 1015"/>
                <p:cNvSpPr>
                  <a:spLocks noChangeAspect="1" noChangeArrowheads="1"/>
                </p:cNvSpPr>
                <p:nvPr/>
              </p:nvSpPr>
              <p:spPr bwMode="auto">
                <a:xfrm>
                  <a:off x="19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59" name="Rectangle 1016"/>
                <p:cNvSpPr>
                  <a:spLocks noChangeAspect="1" noChangeArrowheads="1"/>
                </p:cNvSpPr>
                <p:nvPr/>
              </p:nvSpPr>
              <p:spPr bwMode="auto">
                <a:xfrm>
                  <a:off x="19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60" name="Rectangle 1017"/>
                <p:cNvSpPr>
                  <a:spLocks noChangeAspect="1" noChangeArrowheads="1"/>
                </p:cNvSpPr>
                <p:nvPr/>
              </p:nvSpPr>
              <p:spPr bwMode="auto">
                <a:xfrm>
                  <a:off x="19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61" name="Rectangle 1018"/>
                <p:cNvSpPr>
                  <a:spLocks noChangeAspect="1" noChangeArrowheads="1"/>
                </p:cNvSpPr>
                <p:nvPr/>
              </p:nvSpPr>
              <p:spPr bwMode="auto">
                <a:xfrm>
                  <a:off x="19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</p:grpSp>
          <p:grpSp>
            <p:nvGrpSpPr>
              <p:cNvPr id="262" name="Group 1019"/>
              <p:cNvGrpSpPr>
                <a:grpSpLocks noChangeAspect="1"/>
              </p:cNvGrpSpPr>
              <p:nvPr/>
            </p:nvGrpSpPr>
            <p:grpSpPr bwMode="auto">
              <a:xfrm>
                <a:off x="6574468" y="2862014"/>
                <a:ext cx="1948471" cy="61561"/>
                <a:chOff x="816" y="1240"/>
                <a:chExt cx="1162" cy="29"/>
              </a:xfrm>
            </p:grpSpPr>
            <p:sp>
              <p:nvSpPr>
                <p:cNvPr id="263" name="Rectangle 1020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55"/>
                  <a:ext cx="1161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64" name="Rectangle 1021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65" name="Rectangle 1022"/>
                <p:cNvSpPr>
                  <a:spLocks noChangeAspect="1" noChangeArrowheads="1"/>
                </p:cNvSpPr>
                <p:nvPr/>
              </p:nvSpPr>
              <p:spPr bwMode="auto">
                <a:xfrm>
                  <a:off x="8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66" name="Rectangle 1023"/>
                <p:cNvSpPr>
                  <a:spLocks noChangeAspect="1" noChangeArrowheads="1"/>
                </p:cNvSpPr>
                <p:nvPr/>
              </p:nvSpPr>
              <p:spPr bwMode="auto">
                <a:xfrm>
                  <a:off x="8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67" name="Rectangle 1024"/>
                <p:cNvSpPr>
                  <a:spLocks noChangeAspect="1" noChangeArrowheads="1"/>
                </p:cNvSpPr>
                <p:nvPr/>
              </p:nvSpPr>
              <p:spPr bwMode="auto">
                <a:xfrm>
                  <a:off x="8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68" name="Rectangle 1025"/>
                <p:cNvSpPr>
                  <a:spLocks noChangeAspect="1" noChangeArrowheads="1"/>
                </p:cNvSpPr>
                <p:nvPr/>
              </p:nvSpPr>
              <p:spPr bwMode="auto">
                <a:xfrm>
                  <a:off x="8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69" name="Rectangle 1026"/>
                <p:cNvSpPr>
                  <a:spLocks noChangeAspect="1" noChangeArrowheads="1"/>
                </p:cNvSpPr>
                <p:nvPr/>
              </p:nvSpPr>
              <p:spPr bwMode="auto">
                <a:xfrm>
                  <a:off x="8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70" name="Rectangle 1027"/>
                <p:cNvSpPr>
                  <a:spLocks noChangeAspect="1" noChangeArrowheads="1"/>
                </p:cNvSpPr>
                <p:nvPr/>
              </p:nvSpPr>
              <p:spPr bwMode="auto">
                <a:xfrm>
                  <a:off x="9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71" name="Rectangle 1028"/>
                <p:cNvSpPr>
                  <a:spLocks noChangeAspect="1" noChangeArrowheads="1"/>
                </p:cNvSpPr>
                <p:nvPr/>
              </p:nvSpPr>
              <p:spPr bwMode="auto">
                <a:xfrm>
                  <a:off x="9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72" name="Rectangle 1029"/>
                <p:cNvSpPr>
                  <a:spLocks noChangeAspect="1" noChangeArrowheads="1"/>
                </p:cNvSpPr>
                <p:nvPr/>
              </p:nvSpPr>
              <p:spPr bwMode="auto">
                <a:xfrm>
                  <a:off x="9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73" name="Rectangle 1030"/>
                <p:cNvSpPr>
                  <a:spLocks noChangeAspect="1" noChangeArrowheads="1"/>
                </p:cNvSpPr>
                <p:nvPr/>
              </p:nvSpPr>
              <p:spPr bwMode="auto">
                <a:xfrm>
                  <a:off x="9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74" name="Rectangle 1031"/>
                <p:cNvSpPr>
                  <a:spLocks noChangeAspect="1" noChangeArrowheads="1"/>
                </p:cNvSpPr>
                <p:nvPr/>
              </p:nvSpPr>
              <p:spPr bwMode="auto">
                <a:xfrm>
                  <a:off x="9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75" name="Rectangle 1032"/>
                <p:cNvSpPr>
                  <a:spLocks noChangeAspect="1" noChangeArrowheads="1"/>
                </p:cNvSpPr>
                <p:nvPr/>
              </p:nvSpPr>
              <p:spPr bwMode="auto">
                <a:xfrm>
                  <a:off x="9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76" name="Rectangle 1033"/>
                <p:cNvSpPr>
                  <a:spLocks noChangeAspect="1" noChangeArrowheads="1"/>
                </p:cNvSpPr>
                <p:nvPr/>
              </p:nvSpPr>
              <p:spPr bwMode="auto">
                <a:xfrm>
                  <a:off x="9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77" name="Rectangle 1034"/>
                <p:cNvSpPr>
                  <a:spLocks noChangeAspect="1" noChangeArrowheads="1"/>
                </p:cNvSpPr>
                <p:nvPr/>
              </p:nvSpPr>
              <p:spPr bwMode="auto">
                <a:xfrm>
                  <a:off x="9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78" name="Rectangle 1035"/>
                <p:cNvSpPr>
                  <a:spLocks noChangeAspect="1" noChangeArrowheads="1"/>
                </p:cNvSpPr>
                <p:nvPr/>
              </p:nvSpPr>
              <p:spPr bwMode="auto">
                <a:xfrm>
                  <a:off x="10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79" name="Rectangle 1036"/>
                <p:cNvSpPr>
                  <a:spLocks noChangeAspect="1" noChangeArrowheads="1"/>
                </p:cNvSpPr>
                <p:nvPr/>
              </p:nvSpPr>
              <p:spPr bwMode="auto">
                <a:xfrm>
                  <a:off x="10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80" name="Rectangle 1037"/>
                <p:cNvSpPr>
                  <a:spLocks noChangeAspect="1" noChangeArrowheads="1"/>
                </p:cNvSpPr>
                <p:nvPr/>
              </p:nvSpPr>
              <p:spPr bwMode="auto">
                <a:xfrm>
                  <a:off x="10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81" name="Rectangle 1038"/>
                <p:cNvSpPr>
                  <a:spLocks noChangeAspect="1" noChangeArrowheads="1"/>
                </p:cNvSpPr>
                <p:nvPr/>
              </p:nvSpPr>
              <p:spPr bwMode="auto">
                <a:xfrm>
                  <a:off x="10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82" name="Rectangle 1039"/>
                <p:cNvSpPr>
                  <a:spLocks noChangeAspect="1" noChangeArrowheads="1"/>
                </p:cNvSpPr>
                <p:nvPr/>
              </p:nvSpPr>
              <p:spPr bwMode="auto">
                <a:xfrm>
                  <a:off x="10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83" name="Rectangle 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84" name="Rectangle 1041"/>
                <p:cNvSpPr>
                  <a:spLocks noChangeAspect="1" noChangeArrowheads="1"/>
                </p:cNvSpPr>
                <p:nvPr/>
              </p:nvSpPr>
              <p:spPr bwMode="auto">
                <a:xfrm>
                  <a:off x="10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85" name="Rectangle 1042"/>
                <p:cNvSpPr>
                  <a:spLocks noChangeAspect="1" noChangeArrowheads="1"/>
                </p:cNvSpPr>
                <p:nvPr/>
              </p:nvSpPr>
              <p:spPr bwMode="auto">
                <a:xfrm>
                  <a:off x="11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86" name="Rectangle 1043"/>
                <p:cNvSpPr>
                  <a:spLocks noChangeAspect="1" noChangeArrowheads="1"/>
                </p:cNvSpPr>
                <p:nvPr/>
              </p:nvSpPr>
              <p:spPr bwMode="auto">
                <a:xfrm>
                  <a:off x="11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87" name="Rectangle 1044"/>
                <p:cNvSpPr>
                  <a:spLocks noChangeAspect="1" noChangeArrowheads="1"/>
                </p:cNvSpPr>
                <p:nvPr/>
              </p:nvSpPr>
              <p:spPr bwMode="auto">
                <a:xfrm>
                  <a:off x="11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88" name="Rectangle 1045"/>
                <p:cNvSpPr>
                  <a:spLocks noChangeAspect="1" noChangeArrowheads="1"/>
                </p:cNvSpPr>
                <p:nvPr/>
              </p:nvSpPr>
              <p:spPr bwMode="auto">
                <a:xfrm>
                  <a:off x="11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89" name="Rectangle 1046"/>
                <p:cNvSpPr>
                  <a:spLocks noChangeAspect="1" noChangeArrowheads="1"/>
                </p:cNvSpPr>
                <p:nvPr/>
              </p:nvSpPr>
              <p:spPr bwMode="auto">
                <a:xfrm>
                  <a:off x="11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90" name="Rectangle 1047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91" name="Rectangle 1048"/>
                <p:cNvSpPr>
                  <a:spLocks noChangeAspect="1" noChangeArrowheads="1"/>
                </p:cNvSpPr>
                <p:nvPr/>
              </p:nvSpPr>
              <p:spPr bwMode="auto">
                <a:xfrm>
                  <a:off x="11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92" name="Rectangle 1049"/>
                <p:cNvSpPr>
                  <a:spLocks noChangeAspect="1" noChangeArrowheads="1"/>
                </p:cNvSpPr>
                <p:nvPr/>
              </p:nvSpPr>
              <p:spPr bwMode="auto">
                <a:xfrm>
                  <a:off x="12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93" name="Rectangle 1050"/>
                <p:cNvSpPr>
                  <a:spLocks noChangeAspect="1" noChangeArrowheads="1"/>
                </p:cNvSpPr>
                <p:nvPr/>
              </p:nvSpPr>
              <p:spPr bwMode="auto">
                <a:xfrm>
                  <a:off x="12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94" name="Rectangle 1051"/>
                <p:cNvSpPr>
                  <a:spLocks noChangeAspect="1" noChangeArrowheads="1"/>
                </p:cNvSpPr>
                <p:nvPr/>
              </p:nvSpPr>
              <p:spPr bwMode="auto">
                <a:xfrm>
                  <a:off x="12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95" name="Rectangle 1052"/>
                <p:cNvSpPr>
                  <a:spLocks noChangeAspect="1" noChangeArrowheads="1"/>
                </p:cNvSpPr>
                <p:nvPr/>
              </p:nvSpPr>
              <p:spPr bwMode="auto">
                <a:xfrm>
                  <a:off x="12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96" name="Rectangle 1053"/>
                <p:cNvSpPr>
                  <a:spLocks noChangeAspect="1" noChangeArrowheads="1"/>
                </p:cNvSpPr>
                <p:nvPr/>
              </p:nvSpPr>
              <p:spPr bwMode="auto">
                <a:xfrm>
                  <a:off x="12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97" name="Rectangle 1054"/>
                <p:cNvSpPr>
                  <a:spLocks noChangeAspect="1" noChangeArrowheads="1"/>
                </p:cNvSpPr>
                <p:nvPr/>
              </p:nvSpPr>
              <p:spPr bwMode="auto">
                <a:xfrm>
                  <a:off x="127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98" name="Rectangle 1055"/>
                <p:cNvSpPr>
                  <a:spLocks noChangeAspect="1" noChangeArrowheads="1"/>
                </p:cNvSpPr>
                <p:nvPr/>
              </p:nvSpPr>
              <p:spPr bwMode="auto">
                <a:xfrm>
                  <a:off x="129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299" name="Rectangle 1056"/>
                <p:cNvSpPr>
                  <a:spLocks noChangeAspect="1" noChangeArrowheads="1"/>
                </p:cNvSpPr>
                <p:nvPr/>
              </p:nvSpPr>
              <p:spPr bwMode="auto">
                <a:xfrm>
                  <a:off x="130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00" name="Rectangle 1057"/>
                <p:cNvSpPr>
                  <a:spLocks noChangeAspect="1" noChangeArrowheads="1"/>
                </p:cNvSpPr>
                <p:nvPr/>
              </p:nvSpPr>
              <p:spPr bwMode="auto">
                <a:xfrm>
                  <a:off x="132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01" name="Rectangle 1058"/>
                <p:cNvSpPr>
                  <a:spLocks noChangeAspect="1" noChangeArrowheads="1"/>
                </p:cNvSpPr>
                <p:nvPr/>
              </p:nvSpPr>
              <p:spPr bwMode="auto">
                <a:xfrm>
                  <a:off x="133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02" name="Rectangle 1059"/>
                <p:cNvSpPr>
                  <a:spLocks noChangeAspect="1" noChangeArrowheads="1"/>
                </p:cNvSpPr>
                <p:nvPr/>
              </p:nvSpPr>
              <p:spPr bwMode="auto">
                <a:xfrm>
                  <a:off x="134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03" name="Rectangle 1060"/>
                <p:cNvSpPr>
                  <a:spLocks noChangeAspect="1" noChangeArrowheads="1"/>
                </p:cNvSpPr>
                <p:nvPr/>
              </p:nvSpPr>
              <p:spPr bwMode="auto">
                <a:xfrm>
                  <a:off x="136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04" name="Rectangle 1061"/>
                <p:cNvSpPr>
                  <a:spLocks noChangeAspect="1" noChangeArrowheads="1"/>
                </p:cNvSpPr>
                <p:nvPr/>
              </p:nvSpPr>
              <p:spPr bwMode="auto">
                <a:xfrm>
                  <a:off x="137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05" name="Rectangle 1062"/>
                <p:cNvSpPr>
                  <a:spLocks noChangeAspect="1" noChangeArrowheads="1"/>
                </p:cNvSpPr>
                <p:nvPr/>
              </p:nvSpPr>
              <p:spPr bwMode="auto">
                <a:xfrm>
                  <a:off x="139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06" name="Rectangle 1063"/>
                <p:cNvSpPr>
                  <a:spLocks noChangeAspect="1" noChangeArrowheads="1"/>
                </p:cNvSpPr>
                <p:nvPr/>
              </p:nvSpPr>
              <p:spPr bwMode="auto">
                <a:xfrm>
                  <a:off x="140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07" name="Rectangle 1064"/>
                <p:cNvSpPr>
                  <a:spLocks noChangeAspect="1" noChangeArrowheads="1"/>
                </p:cNvSpPr>
                <p:nvPr/>
              </p:nvSpPr>
              <p:spPr bwMode="auto">
                <a:xfrm>
                  <a:off x="141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08" name="Rectangle 1065"/>
                <p:cNvSpPr>
                  <a:spLocks noChangeAspect="1" noChangeArrowheads="1"/>
                </p:cNvSpPr>
                <p:nvPr/>
              </p:nvSpPr>
              <p:spPr bwMode="auto">
                <a:xfrm>
                  <a:off x="143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09" name="Rectangle 1066"/>
                <p:cNvSpPr>
                  <a:spLocks noChangeAspect="1" noChangeArrowheads="1"/>
                </p:cNvSpPr>
                <p:nvPr/>
              </p:nvSpPr>
              <p:spPr bwMode="auto">
                <a:xfrm>
                  <a:off x="144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10" name="Rectangle 1067"/>
                <p:cNvSpPr>
                  <a:spLocks noChangeAspect="1" noChangeArrowheads="1"/>
                </p:cNvSpPr>
                <p:nvPr/>
              </p:nvSpPr>
              <p:spPr bwMode="auto">
                <a:xfrm>
                  <a:off x="146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11" name="Rectangle 1068"/>
                <p:cNvSpPr>
                  <a:spLocks noChangeAspect="1" noChangeArrowheads="1"/>
                </p:cNvSpPr>
                <p:nvPr/>
              </p:nvSpPr>
              <p:spPr bwMode="auto">
                <a:xfrm>
                  <a:off x="147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12" name="Rectangle 1069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13" name="Rectangle 1070"/>
                <p:cNvSpPr>
                  <a:spLocks noChangeAspect="1" noChangeArrowheads="1"/>
                </p:cNvSpPr>
                <p:nvPr/>
              </p:nvSpPr>
              <p:spPr bwMode="auto">
                <a:xfrm>
                  <a:off x="150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14" name="Rectangle 1071"/>
                <p:cNvSpPr>
                  <a:spLocks noChangeAspect="1" noChangeArrowheads="1"/>
                </p:cNvSpPr>
                <p:nvPr/>
              </p:nvSpPr>
              <p:spPr bwMode="auto">
                <a:xfrm>
                  <a:off x="15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15" name="Rectangle 1072"/>
                <p:cNvSpPr>
                  <a:spLocks noChangeAspect="1" noChangeArrowheads="1"/>
                </p:cNvSpPr>
                <p:nvPr/>
              </p:nvSpPr>
              <p:spPr bwMode="auto">
                <a:xfrm>
                  <a:off x="15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16" name="Rectangle 1073"/>
                <p:cNvSpPr>
                  <a:spLocks noChangeAspect="1" noChangeArrowheads="1"/>
                </p:cNvSpPr>
                <p:nvPr/>
              </p:nvSpPr>
              <p:spPr bwMode="auto">
                <a:xfrm>
                  <a:off x="15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17" name="Rectangle 1074"/>
                <p:cNvSpPr>
                  <a:spLocks noChangeAspect="1" noChangeArrowheads="1"/>
                </p:cNvSpPr>
                <p:nvPr/>
              </p:nvSpPr>
              <p:spPr bwMode="auto">
                <a:xfrm>
                  <a:off x="15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18" name="Rectangle 1075"/>
                <p:cNvSpPr>
                  <a:spLocks noChangeAspect="1" noChangeArrowheads="1"/>
                </p:cNvSpPr>
                <p:nvPr/>
              </p:nvSpPr>
              <p:spPr bwMode="auto">
                <a:xfrm>
                  <a:off x="15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19" name="Rectangle 1076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20" name="Rectangle 1077"/>
                <p:cNvSpPr>
                  <a:spLocks noChangeAspect="1" noChangeArrowheads="1"/>
                </p:cNvSpPr>
                <p:nvPr/>
              </p:nvSpPr>
              <p:spPr bwMode="auto">
                <a:xfrm>
                  <a:off x="16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21" name="Rectangle 1078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22" name="Rectangle 1079"/>
                <p:cNvSpPr>
                  <a:spLocks noChangeAspect="1" noChangeArrowheads="1"/>
                </p:cNvSpPr>
                <p:nvPr/>
              </p:nvSpPr>
              <p:spPr bwMode="auto">
                <a:xfrm>
                  <a:off x="16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23" name="Rectangle 1080"/>
                <p:cNvSpPr>
                  <a:spLocks noChangeAspect="1" noChangeArrowheads="1"/>
                </p:cNvSpPr>
                <p:nvPr/>
              </p:nvSpPr>
              <p:spPr bwMode="auto">
                <a:xfrm>
                  <a:off x="16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24" name="Rectangle 1081"/>
                <p:cNvSpPr>
                  <a:spLocks noChangeAspect="1" noChangeArrowheads="1"/>
                </p:cNvSpPr>
                <p:nvPr/>
              </p:nvSpPr>
              <p:spPr bwMode="auto">
                <a:xfrm>
                  <a:off x="16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25" name="Rectangle 1082"/>
                <p:cNvSpPr>
                  <a:spLocks noChangeAspect="1" noChangeArrowheads="1"/>
                </p:cNvSpPr>
                <p:nvPr/>
              </p:nvSpPr>
              <p:spPr bwMode="auto">
                <a:xfrm>
                  <a:off x="16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26" name="Rectangle 1083"/>
                <p:cNvSpPr>
                  <a:spLocks noChangeAspect="1" noChangeArrowheads="1"/>
                </p:cNvSpPr>
                <p:nvPr/>
              </p:nvSpPr>
              <p:spPr bwMode="auto">
                <a:xfrm>
                  <a:off x="16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27" name="Rectangle 1084"/>
                <p:cNvSpPr>
                  <a:spLocks noChangeAspect="1" noChangeArrowheads="1"/>
                </p:cNvSpPr>
                <p:nvPr/>
              </p:nvSpPr>
              <p:spPr bwMode="auto">
                <a:xfrm>
                  <a:off x="16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28" name="Rectangle 1085"/>
                <p:cNvSpPr>
                  <a:spLocks noChangeAspect="1" noChangeArrowheads="1"/>
                </p:cNvSpPr>
                <p:nvPr/>
              </p:nvSpPr>
              <p:spPr bwMode="auto">
                <a:xfrm>
                  <a:off x="17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29" name="Rectangle 1086"/>
                <p:cNvSpPr>
                  <a:spLocks noChangeAspect="1" noChangeArrowheads="1"/>
                </p:cNvSpPr>
                <p:nvPr/>
              </p:nvSpPr>
              <p:spPr bwMode="auto">
                <a:xfrm>
                  <a:off x="17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30" name="Rectangle 1087"/>
                <p:cNvSpPr>
                  <a:spLocks noChangeAspect="1" noChangeArrowheads="1"/>
                </p:cNvSpPr>
                <p:nvPr/>
              </p:nvSpPr>
              <p:spPr bwMode="auto">
                <a:xfrm>
                  <a:off x="17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31" name="Rectangle 1088"/>
                <p:cNvSpPr>
                  <a:spLocks noChangeAspect="1" noChangeArrowheads="1"/>
                </p:cNvSpPr>
                <p:nvPr/>
              </p:nvSpPr>
              <p:spPr bwMode="auto">
                <a:xfrm>
                  <a:off x="17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32" name="Rectangle 1089"/>
                <p:cNvSpPr>
                  <a:spLocks noChangeAspect="1" noChangeArrowheads="1"/>
                </p:cNvSpPr>
                <p:nvPr/>
              </p:nvSpPr>
              <p:spPr bwMode="auto">
                <a:xfrm>
                  <a:off x="17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33" name="Rectangle 1090"/>
                <p:cNvSpPr>
                  <a:spLocks noChangeAspect="1" noChangeArrowheads="1"/>
                </p:cNvSpPr>
                <p:nvPr/>
              </p:nvSpPr>
              <p:spPr bwMode="auto">
                <a:xfrm>
                  <a:off x="17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34" name="Rectangle 1091"/>
                <p:cNvSpPr>
                  <a:spLocks noChangeAspect="1" noChangeArrowheads="1"/>
                </p:cNvSpPr>
                <p:nvPr/>
              </p:nvSpPr>
              <p:spPr bwMode="auto">
                <a:xfrm>
                  <a:off x="17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35" name="Rectangle 1092"/>
                <p:cNvSpPr>
                  <a:spLocks noChangeAspect="1" noChangeArrowheads="1"/>
                </p:cNvSpPr>
                <p:nvPr/>
              </p:nvSpPr>
              <p:spPr bwMode="auto">
                <a:xfrm>
                  <a:off x="18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36" name="Rectangle 1093"/>
                <p:cNvSpPr>
                  <a:spLocks noChangeAspect="1" noChangeArrowheads="1"/>
                </p:cNvSpPr>
                <p:nvPr/>
              </p:nvSpPr>
              <p:spPr bwMode="auto">
                <a:xfrm>
                  <a:off x="18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37" name="Rectangle 1094"/>
                <p:cNvSpPr>
                  <a:spLocks noChangeAspect="1" noChangeArrowheads="1"/>
                </p:cNvSpPr>
                <p:nvPr/>
              </p:nvSpPr>
              <p:spPr bwMode="auto">
                <a:xfrm>
                  <a:off x="18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38" name="Rectangle 1095"/>
                <p:cNvSpPr>
                  <a:spLocks noChangeAspect="1" noChangeArrowheads="1"/>
                </p:cNvSpPr>
                <p:nvPr/>
              </p:nvSpPr>
              <p:spPr bwMode="auto">
                <a:xfrm>
                  <a:off x="18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39" name="Rectangle 1096"/>
                <p:cNvSpPr>
                  <a:spLocks noChangeAspect="1" noChangeArrowheads="1"/>
                </p:cNvSpPr>
                <p:nvPr/>
              </p:nvSpPr>
              <p:spPr bwMode="auto">
                <a:xfrm>
                  <a:off x="18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40" name="Rectangle 1097"/>
                <p:cNvSpPr>
                  <a:spLocks noChangeAspect="1" noChangeArrowheads="1"/>
                </p:cNvSpPr>
                <p:nvPr/>
              </p:nvSpPr>
              <p:spPr bwMode="auto">
                <a:xfrm>
                  <a:off x="18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41" name="Rectangle 1098"/>
                <p:cNvSpPr>
                  <a:spLocks noChangeAspect="1" noChangeArrowheads="1"/>
                </p:cNvSpPr>
                <p:nvPr/>
              </p:nvSpPr>
              <p:spPr bwMode="auto">
                <a:xfrm>
                  <a:off x="18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42" name="Rectangle 1099"/>
                <p:cNvSpPr>
                  <a:spLocks noChangeAspect="1" noChangeArrowheads="1"/>
                </p:cNvSpPr>
                <p:nvPr/>
              </p:nvSpPr>
              <p:spPr bwMode="auto">
                <a:xfrm>
                  <a:off x="19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43" name="Rectangle 1100"/>
                <p:cNvSpPr>
                  <a:spLocks noChangeAspect="1" noChangeArrowheads="1"/>
                </p:cNvSpPr>
                <p:nvPr/>
              </p:nvSpPr>
              <p:spPr bwMode="auto">
                <a:xfrm>
                  <a:off x="19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44" name="Rectangle 1101"/>
                <p:cNvSpPr>
                  <a:spLocks noChangeAspect="1" noChangeArrowheads="1"/>
                </p:cNvSpPr>
                <p:nvPr/>
              </p:nvSpPr>
              <p:spPr bwMode="auto">
                <a:xfrm>
                  <a:off x="19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45" name="Rectangle 1102"/>
                <p:cNvSpPr>
                  <a:spLocks noChangeAspect="1" noChangeArrowheads="1"/>
                </p:cNvSpPr>
                <p:nvPr/>
              </p:nvSpPr>
              <p:spPr bwMode="auto">
                <a:xfrm>
                  <a:off x="19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46" name="Rectangle 1103"/>
                <p:cNvSpPr>
                  <a:spLocks noChangeAspect="1" noChangeArrowheads="1"/>
                </p:cNvSpPr>
                <p:nvPr/>
              </p:nvSpPr>
              <p:spPr bwMode="auto">
                <a:xfrm>
                  <a:off x="19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</p:grpSp>
          <p:grpSp>
            <p:nvGrpSpPr>
              <p:cNvPr id="347" name="Group 1104"/>
              <p:cNvGrpSpPr>
                <a:grpSpLocks noChangeAspect="1"/>
              </p:cNvGrpSpPr>
              <p:nvPr/>
            </p:nvGrpSpPr>
            <p:grpSpPr bwMode="auto">
              <a:xfrm>
                <a:off x="6574468" y="3065070"/>
                <a:ext cx="1948471" cy="60641"/>
                <a:chOff x="816" y="1240"/>
                <a:chExt cx="1162" cy="29"/>
              </a:xfrm>
            </p:grpSpPr>
            <p:sp>
              <p:nvSpPr>
                <p:cNvPr id="348" name="Rectangle 1105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55"/>
                  <a:ext cx="1161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49" name="Rectangle 1106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50" name="Rectangle 1107"/>
                <p:cNvSpPr>
                  <a:spLocks noChangeAspect="1" noChangeArrowheads="1"/>
                </p:cNvSpPr>
                <p:nvPr/>
              </p:nvSpPr>
              <p:spPr bwMode="auto">
                <a:xfrm>
                  <a:off x="8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51" name="Rectangle 1108"/>
                <p:cNvSpPr>
                  <a:spLocks noChangeAspect="1" noChangeArrowheads="1"/>
                </p:cNvSpPr>
                <p:nvPr/>
              </p:nvSpPr>
              <p:spPr bwMode="auto">
                <a:xfrm>
                  <a:off x="8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52" name="Rectangle 1109"/>
                <p:cNvSpPr>
                  <a:spLocks noChangeAspect="1" noChangeArrowheads="1"/>
                </p:cNvSpPr>
                <p:nvPr/>
              </p:nvSpPr>
              <p:spPr bwMode="auto">
                <a:xfrm>
                  <a:off x="8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53" name="Rectangle 1110"/>
                <p:cNvSpPr>
                  <a:spLocks noChangeAspect="1" noChangeArrowheads="1"/>
                </p:cNvSpPr>
                <p:nvPr/>
              </p:nvSpPr>
              <p:spPr bwMode="auto">
                <a:xfrm>
                  <a:off x="8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54" name="Rectangle 1111"/>
                <p:cNvSpPr>
                  <a:spLocks noChangeAspect="1" noChangeArrowheads="1"/>
                </p:cNvSpPr>
                <p:nvPr/>
              </p:nvSpPr>
              <p:spPr bwMode="auto">
                <a:xfrm>
                  <a:off x="8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55" name="Rectangle 1112"/>
                <p:cNvSpPr>
                  <a:spLocks noChangeAspect="1" noChangeArrowheads="1"/>
                </p:cNvSpPr>
                <p:nvPr/>
              </p:nvSpPr>
              <p:spPr bwMode="auto">
                <a:xfrm>
                  <a:off x="9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56" name="Rectangle 1113"/>
                <p:cNvSpPr>
                  <a:spLocks noChangeAspect="1" noChangeArrowheads="1"/>
                </p:cNvSpPr>
                <p:nvPr/>
              </p:nvSpPr>
              <p:spPr bwMode="auto">
                <a:xfrm>
                  <a:off x="9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57" name="Rectangle 1114"/>
                <p:cNvSpPr>
                  <a:spLocks noChangeAspect="1" noChangeArrowheads="1"/>
                </p:cNvSpPr>
                <p:nvPr/>
              </p:nvSpPr>
              <p:spPr bwMode="auto">
                <a:xfrm>
                  <a:off x="9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58" name="Rectangle 1115"/>
                <p:cNvSpPr>
                  <a:spLocks noChangeAspect="1" noChangeArrowheads="1"/>
                </p:cNvSpPr>
                <p:nvPr/>
              </p:nvSpPr>
              <p:spPr bwMode="auto">
                <a:xfrm>
                  <a:off x="9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59" name="Rectangle 1116"/>
                <p:cNvSpPr>
                  <a:spLocks noChangeAspect="1" noChangeArrowheads="1"/>
                </p:cNvSpPr>
                <p:nvPr/>
              </p:nvSpPr>
              <p:spPr bwMode="auto">
                <a:xfrm>
                  <a:off x="9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60" name="Rectangle 1117"/>
                <p:cNvSpPr>
                  <a:spLocks noChangeAspect="1" noChangeArrowheads="1"/>
                </p:cNvSpPr>
                <p:nvPr/>
              </p:nvSpPr>
              <p:spPr bwMode="auto">
                <a:xfrm>
                  <a:off x="9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61" name="Rectangle 1118"/>
                <p:cNvSpPr>
                  <a:spLocks noChangeAspect="1" noChangeArrowheads="1"/>
                </p:cNvSpPr>
                <p:nvPr/>
              </p:nvSpPr>
              <p:spPr bwMode="auto">
                <a:xfrm>
                  <a:off x="9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62" name="Rectangle 1119"/>
                <p:cNvSpPr>
                  <a:spLocks noChangeAspect="1" noChangeArrowheads="1"/>
                </p:cNvSpPr>
                <p:nvPr/>
              </p:nvSpPr>
              <p:spPr bwMode="auto">
                <a:xfrm>
                  <a:off x="9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63" name="Rectangle 1120"/>
                <p:cNvSpPr>
                  <a:spLocks noChangeAspect="1" noChangeArrowheads="1"/>
                </p:cNvSpPr>
                <p:nvPr/>
              </p:nvSpPr>
              <p:spPr bwMode="auto">
                <a:xfrm>
                  <a:off x="10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64" name="Rectangle 1121"/>
                <p:cNvSpPr>
                  <a:spLocks noChangeAspect="1" noChangeArrowheads="1"/>
                </p:cNvSpPr>
                <p:nvPr/>
              </p:nvSpPr>
              <p:spPr bwMode="auto">
                <a:xfrm>
                  <a:off x="10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65" name="Rectangle 1122"/>
                <p:cNvSpPr>
                  <a:spLocks noChangeAspect="1" noChangeArrowheads="1"/>
                </p:cNvSpPr>
                <p:nvPr/>
              </p:nvSpPr>
              <p:spPr bwMode="auto">
                <a:xfrm>
                  <a:off x="10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66" name="Rectangle 1123"/>
                <p:cNvSpPr>
                  <a:spLocks noChangeAspect="1" noChangeArrowheads="1"/>
                </p:cNvSpPr>
                <p:nvPr/>
              </p:nvSpPr>
              <p:spPr bwMode="auto">
                <a:xfrm>
                  <a:off x="10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67" name="Rectangle 1124"/>
                <p:cNvSpPr>
                  <a:spLocks noChangeAspect="1" noChangeArrowheads="1"/>
                </p:cNvSpPr>
                <p:nvPr/>
              </p:nvSpPr>
              <p:spPr bwMode="auto">
                <a:xfrm>
                  <a:off x="10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68" name="Rectangle 1125"/>
                <p:cNvSpPr>
                  <a:spLocks noChangeAspect="1" noChangeArrowheads="1"/>
                </p:cNvSpPr>
                <p:nvPr/>
              </p:nvSpPr>
              <p:spPr bwMode="auto">
                <a:xfrm>
                  <a:off x="10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69" name="Rectangle 1126"/>
                <p:cNvSpPr>
                  <a:spLocks noChangeAspect="1" noChangeArrowheads="1"/>
                </p:cNvSpPr>
                <p:nvPr/>
              </p:nvSpPr>
              <p:spPr bwMode="auto">
                <a:xfrm>
                  <a:off x="10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70" name="Rectangle 1127"/>
                <p:cNvSpPr>
                  <a:spLocks noChangeAspect="1" noChangeArrowheads="1"/>
                </p:cNvSpPr>
                <p:nvPr/>
              </p:nvSpPr>
              <p:spPr bwMode="auto">
                <a:xfrm>
                  <a:off x="11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71" name="Rectangle 1128"/>
                <p:cNvSpPr>
                  <a:spLocks noChangeAspect="1" noChangeArrowheads="1"/>
                </p:cNvSpPr>
                <p:nvPr/>
              </p:nvSpPr>
              <p:spPr bwMode="auto">
                <a:xfrm>
                  <a:off x="11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72" name="Rectangle 1129"/>
                <p:cNvSpPr>
                  <a:spLocks noChangeAspect="1" noChangeArrowheads="1"/>
                </p:cNvSpPr>
                <p:nvPr/>
              </p:nvSpPr>
              <p:spPr bwMode="auto">
                <a:xfrm>
                  <a:off x="11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73" name="Rectangle 1130"/>
                <p:cNvSpPr>
                  <a:spLocks noChangeAspect="1" noChangeArrowheads="1"/>
                </p:cNvSpPr>
                <p:nvPr/>
              </p:nvSpPr>
              <p:spPr bwMode="auto">
                <a:xfrm>
                  <a:off x="11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74" name="Rectangle 1131"/>
                <p:cNvSpPr>
                  <a:spLocks noChangeAspect="1" noChangeArrowheads="1"/>
                </p:cNvSpPr>
                <p:nvPr/>
              </p:nvSpPr>
              <p:spPr bwMode="auto">
                <a:xfrm>
                  <a:off x="11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75" name="Rectangle 1132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76" name="Rectangle 1133"/>
                <p:cNvSpPr>
                  <a:spLocks noChangeAspect="1" noChangeArrowheads="1"/>
                </p:cNvSpPr>
                <p:nvPr/>
              </p:nvSpPr>
              <p:spPr bwMode="auto">
                <a:xfrm>
                  <a:off x="11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77" name="Rectangle 1134"/>
                <p:cNvSpPr>
                  <a:spLocks noChangeAspect="1" noChangeArrowheads="1"/>
                </p:cNvSpPr>
                <p:nvPr/>
              </p:nvSpPr>
              <p:spPr bwMode="auto">
                <a:xfrm>
                  <a:off x="12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78" name="Rectangle 1135"/>
                <p:cNvSpPr>
                  <a:spLocks noChangeAspect="1" noChangeArrowheads="1"/>
                </p:cNvSpPr>
                <p:nvPr/>
              </p:nvSpPr>
              <p:spPr bwMode="auto">
                <a:xfrm>
                  <a:off x="12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79" name="Rectangle 1136"/>
                <p:cNvSpPr>
                  <a:spLocks noChangeAspect="1" noChangeArrowheads="1"/>
                </p:cNvSpPr>
                <p:nvPr/>
              </p:nvSpPr>
              <p:spPr bwMode="auto">
                <a:xfrm>
                  <a:off x="12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80" name="Rectangle 1137"/>
                <p:cNvSpPr>
                  <a:spLocks noChangeAspect="1" noChangeArrowheads="1"/>
                </p:cNvSpPr>
                <p:nvPr/>
              </p:nvSpPr>
              <p:spPr bwMode="auto">
                <a:xfrm>
                  <a:off x="12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81" name="Rectangle 1138"/>
                <p:cNvSpPr>
                  <a:spLocks noChangeAspect="1" noChangeArrowheads="1"/>
                </p:cNvSpPr>
                <p:nvPr/>
              </p:nvSpPr>
              <p:spPr bwMode="auto">
                <a:xfrm>
                  <a:off x="12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82" name="Rectangle 1139"/>
                <p:cNvSpPr>
                  <a:spLocks noChangeAspect="1" noChangeArrowheads="1"/>
                </p:cNvSpPr>
                <p:nvPr/>
              </p:nvSpPr>
              <p:spPr bwMode="auto">
                <a:xfrm>
                  <a:off x="127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83" name="Rectangle 1140"/>
                <p:cNvSpPr>
                  <a:spLocks noChangeAspect="1" noChangeArrowheads="1"/>
                </p:cNvSpPr>
                <p:nvPr/>
              </p:nvSpPr>
              <p:spPr bwMode="auto">
                <a:xfrm>
                  <a:off x="129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84" name="Rectangle 1141"/>
                <p:cNvSpPr>
                  <a:spLocks noChangeAspect="1" noChangeArrowheads="1"/>
                </p:cNvSpPr>
                <p:nvPr/>
              </p:nvSpPr>
              <p:spPr bwMode="auto">
                <a:xfrm>
                  <a:off x="130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85" name="Rectangle 1142"/>
                <p:cNvSpPr>
                  <a:spLocks noChangeAspect="1" noChangeArrowheads="1"/>
                </p:cNvSpPr>
                <p:nvPr/>
              </p:nvSpPr>
              <p:spPr bwMode="auto">
                <a:xfrm>
                  <a:off x="132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86" name="Rectangle 1143"/>
                <p:cNvSpPr>
                  <a:spLocks noChangeAspect="1" noChangeArrowheads="1"/>
                </p:cNvSpPr>
                <p:nvPr/>
              </p:nvSpPr>
              <p:spPr bwMode="auto">
                <a:xfrm>
                  <a:off x="133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87" name="Rectangle 1144"/>
                <p:cNvSpPr>
                  <a:spLocks noChangeAspect="1" noChangeArrowheads="1"/>
                </p:cNvSpPr>
                <p:nvPr/>
              </p:nvSpPr>
              <p:spPr bwMode="auto">
                <a:xfrm>
                  <a:off x="134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88" name="Rectangle 1145"/>
                <p:cNvSpPr>
                  <a:spLocks noChangeAspect="1" noChangeArrowheads="1"/>
                </p:cNvSpPr>
                <p:nvPr/>
              </p:nvSpPr>
              <p:spPr bwMode="auto">
                <a:xfrm>
                  <a:off x="136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89" name="Rectangle 1146"/>
                <p:cNvSpPr>
                  <a:spLocks noChangeAspect="1" noChangeArrowheads="1"/>
                </p:cNvSpPr>
                <p:nvPr/>
              </p:nvSpPr>
              <p:spPr bwMode="auto">
                <a:xfrm>
                  <a:off x="137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90" name="Rectangle 1147"/>
                <p:cNvSpPr>
                  <a:spLocks noChangeAspect="1" noChangeArrowheads="1"/>
                </p:cNvSpPr>
                <p:nvPr/>
              </p:nvSpPr>
              <p:spPr bwMode="auto">
                <a:xfrm>
                  <a:off x="139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91" name="Rectangle 1148"/>
                <p:cNvSpPr>
                  <a:spLocks noChangeAspect="1" noChangeArrowheads="1"/>
                </p:cNvSpPr>
                <p:nvPr/>
              </p:nvSpPr>
              <p:spPr bwMode="auto">
                <a:xfrm>
                  <a:off x="140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92" name="Rectangle 1149"/>
                <p:cNvSpPr>
                  <a:spLocks noChangeAspect="1" noChangeArrowheads="1"/>
                </p:cNvSpPr>
                <p:nvPr/>
              </p:nvSpPr>
              <p:spPr bwMode="auto">
                <a:xfrm>
                  <a:off x="141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93" name="Rectangle 1150"/>
                <p:cNvSpPr>
                  <a:spLocks noChangeAspect="1" noChangeArrowheads="1"/>
                </p:cNvSpPr>
                <p:nvPr/>
              </p:nvSpPr>
              <p:spPr bwMode="auto">
                <a:xfrm>
                  <a:off x="143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94" name="Rectangle 1151"/>
                <p:cNvSpPr>
                  <a:spLocks noChangeAspect="1" noChangeArrowheads="1"/>
                </p:cNvSpPr>
                <p:nvPr/>
              </p:nvSpPr>
              <p:spPr bwMode="auto">
                <a:xfrm>
                  <a:off x="144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95" name="Rectangle 1152"/>
                <p:cNvSpPr>
                  <a:spLocks noChangeAspect="1" noChangeArrowheads="1"/>
                </p:cNvSpPr>
                <p:nvPr/>
              </p:nvSpPr>
              <p:spPr bwMode="auto">
                <a:xfrm>
                  <a:off x="146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96" name="Rectangle 1153"/>
                <p:cNvSpPr>
                  <a:spLocks noChangeAspect="1" noChangeArrowheads="1"/>
                </p:cNvSpPr>
                <p:nvPr/>
              </p:nvSpPr>
              <p:spPr bwMode="auto">
                <a:xfrm>
                  <a:off x="147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97" name="Rectangle 1154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98" name="Rectangle 1155"/>
                <p:cNvSpPr>
                  <a:spLocks noChangeAspect="1" noChangeArrowheads="1"/>
                </p:cNvSpPr>
                <p:nvPr/>
              </p:nvSpPr>
              <p:spPr bwMode="auto">
                <a:xfrm>
                  <a:off x="150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399" name="Rectangle 1156"/>
                <p:cNvSpPr>
                  <a:spLocks noChangeAspect="1" noChangeArrowheads="1"/>
                </p:cNvSpPr>
                <p:nvPr/>
              </p:nvSpPr>
              <p:spPr bwMode="auto">
                <a:xfrm>
                  <a:off x="15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00" name="Rectangle 1157"/>
                <p:cNvSpPr>
                  <a:spLocks noChangeAspect="1" noChangeArrowheads="1"/>
                </p:cNvSpPr>
                <p:nvPr/>
              </p:nvSpPr>
              <p:spPr bwMode="auto">
                <a:xfrm>
                  <a:off x="15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01" name="Rectangle 1158"/>
                <p:cNvSpPr>
                  <a:spLocks noChangeAspect="1" noChangeArrowheads="1"/>
                </p:cNvSpPr>
                <p:nvPr/>
              </p:nvSpPr>
              <p:spPr bwMode="auto">
                <a:xfrm>
                  <a:off x="15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02" name="Rectangle 1159"/>
                <p:cNvSpPr>
                  <a:spLocks noChangeAspect="1" noChangeArrowheads="1"/>
                </p:cNvSpPr>
                <p:nvPr/>
              </p:nvSpPr>
              <p:spPr bwMode="auto">
                <a:xfrm>
                  <a:off x="15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03" name="Rectangle 1160"/>
                <p:cNvSpPr>
                  <a:spLocks noChangeAspect="1" noChangeArrowheads="1"/>
                </p:cNvSpPr>
                <p:nvPr/>
              </p:nvSpPr>
              <p:spPr bwMode="auto">
                <a:xfrm>
                  <a:off x="15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04" name="Rectangle 1161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05" name="Rectangle 1162"/>
                <p:cNvSpPr>
                  <a:spLocks noChangeAspect="1" noChangeArrowheads="1"/>
                </p:cNvSpPr>
                <p:nvPr/>
              </p:nvSpPr>
              <p:spPr bwMode="auto">
                <a:xfrm>
                  <a:off x="16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06" name="Rectangle 1163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07" name="Rectangle 1164"/>
                <p:cNvSpPr>
                  <a:spLocks noChangeAspect="1" noChangeArrowheads="1"/>
                </p:cNvSpPr>
                <p:nvPr/>
              </p:nvSpPr>
              <p:spPr bwMode="auto">
                <a:xfrm>
                  <a:off x="16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08" name="Rectangle 1165"/>
                <p:cNvSpPr>
                  <a:spLocks noChangeAspect="1" noChangeArrowheads="1"/>
                </p:cNvSpPr>
                <p:nvPr/>
              </p:nvSpPr>
              <p:spPr bwMode="auto">
                <a:xfrm>
                  <a:off x="16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09" name="Rectangle 1166"/>
                <p:cNvSpPr>
                  <a:spLocks noChangeAspect="1" noChangeArrowheads="1"/>
                </p:cNvSpPr>
                <p:nvPr/>
              </p:nvSpPr>
              <p:spPr bwMode="auto">
                <a:xfrm>
                  <a:off x="16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10" name="Rectangle 1167"/>
                <p:cNvSpPr>
                  <a:spLocks noChangeAspect="1" noChangeArrowheads="1"/>
                </p:cNvSpPr>
                <p:nvPr/>
              </p:nvSpPr>
              <p:spPr bwMode="auto">
                <a:xfrm>
                  <a:off x="16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11" name="Rectangle 1168"/>
                <p:cNvSpPr>
                  <a:spLocks noChangeAspect="1" noChangeArrowheads="1"/>
                </p:cNvSpPr>
                <p:nvPr/>
              </p:nvSpPr>
              <p:spPr bwMode="auto">
                <a:xfrm>
                  <a:off x="16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12" name="Rectangle 1169"/>
                <p:cNvSpPr>
                  <a:spLocks noChangeAspect="1" noChangeArrowheads="1"/>
                </p:cNvSpPr>
                <p:nvPr/>
              </p:nvSpPr>
              <p:spPr bwMode="auto">
                <a:xfrm>
                  <a:off x="16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13" name="Rectangle 1170"/>
                <p:cNvSpPr>
                  <a:spLocks noChangeAspect="1" noChangeArrowheads="1"/>
                </p:cNvSpPr>
                <p:nvPr/>
              </p:nvSpPr>
              <p:spPr bwMode="auto">
                <a:xfrm>
                  <a:off x="17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14" name="Rectangle 1171"/>
                <p:cNvSpPr>
                  <a:spLocks noChangeAspect="1" noChangeArrowheads="1"/>
                </p:cNvSpPr>
                <p:nvPr/>
              </p:nvSpPr>
              <p:spPr bwMode="auto">
                <a:xfrm>
                  <a:off x="17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15" name="Rectangle 1172"/>
                <p:cNvSpPr>
                  <a:spLocks noChangeAspect="1" noChangeArrowheads="1"/>
                </p:cNvSpPr>
                <p:nvPr/>
              </p:nvSpPr>
              <p:spPr bwMode="auto">
                <a:xfrm>
                  <a:off x="17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16" name="Rectangle 1173"/>
                <p:cNvSpPr>
                  <a:spLocks noChangeAspect="1" noChangeArrowheads="1"/>
                </p:cNvSpPr>
                <p:nvPr/>
              </p:nvSpPr>
              <p:spPr bwMode="auto">
                <a:xfrm>
                  <a:off x="17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17" name="Rectangle 1174"/>
                <p:cNvSpPr>
                  <a:spLocks noChangeAspect="1" noChangeArrowheads="1"/>
                </p:cNvSpPr>
                <p:nvPr/>
              </p:nvSpPr>
              <p:spPr bwMode="auto">
                <a:xfrm>
                  <a:off x="17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18" name="Rectangle 1175"/>
                <p:cNvSpPr>
                  <a:spLocks noChangeAspect="1" noChangeArrowheads="1"/>
                </p:cNvSpPr>
                <p:nvPr/>
              </p:nvSpPr>
              <p:spPr bwMode="auto">
                <a:xfrm>
                  <a:off x="17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19" name="Rectangle 1176"/>
                <p:cNvSpPr>
                  <a:spLocks noChangeAspect="1" noChangeArrowheads="1"/>
                </p:cNvSpPr>
                <p:nvPr/>
              </p:nvSpPr>
              <p:spPr bwMode="auto">
                <a:xfrm>
                  <a:off x="17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20" name="Rectangle 1177"/>
                <p:cNvSpPr>
                  <a:spLocks noChangeAspect="1" noChangeArrowheads="1"/>
                </p:cNvSpPr>
                <p:nvPr/>
              </p:nvSpPr>
              <p:spPr bwMode="auto">
                <a:xfrm>
                  <a:off x="18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21" name="Rectangle 1178"/>
                <p:cNvSpPr>
                  <a:spLocks noChangeAspect="1" noChangeArrowheads="1"/>
                </p:cNvSpPr>
                <p:nvPr/>
              </p:nvSpPr>
              <p:spPr bwMode="auto">
                <a:xfrm>
                  <a:off x="18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22" name="Rectangle 1179"/>
                <p:cNvSpPr>
                  <a:spLocks noChangeAspect="1" noChangeArrowheads="1"/>
                </p:cNvSpPr>
                <p:nvPr/>
              </p:nvSpPr>
              <p:spPr bwMode="auto">
                <a:xfrm>
                  <a:off x="18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23" name="Rectangle 1180"/>
                <p:cNvSpPr>
                  <a:spLocks noChangeAspect="1" noChangeArrowheads="1"/>
                </p:cNvSpPr>
                <p:nvPr/>
              </p:nvSpPr>
              <p:spPr bwMode="auto">
                <a:xfrm>
                  <a:off x="18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24" name="Rectangle 1181"/>
                <p:cNvSpPr>
                  <a:spLocks noChangeAspect="1" noChangeArrowheads="1"/>
                </p:cNvSpPr>
                <p:nvPr/>
              </p:nvSpPr>
              <p:spPr bwMode="auto">
                <a:xfrm>
                  <a:off x="18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25" name="Rectangle 1182"/>
                <p:cNvSpPr>
                  <a:spLocks noChangeAspect="1" noChangeArrowheads="1"/>
                </p:cNvSpPr>
                <p:nvPr/>
              </p:nvSpPr>
              <p:spPr bwMode="auto">
                <a:xfrm>
                  <a:off x="18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26" name="Rectangle 1183"/>
                <p:cNvSpPr>
                  <a:spLocks noChangeAspect="1" noChangeArrowheads="1"/>
                </p:cNvSpPr>
                <p:nvPr/>
              </p:nvSpPr>
              <p:spPr bwMode="auto">
                <a:xfrm>
                  <a:off x="18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27" name="Rectangle 1184"/>
                <p:cNvSpPr>
                  <a:spLocks noChangeAspect="1" noChangeArrowheads="1"/>
                </p:cNvSpPr>
                <p:nvPr/>
              </p:nvSpPr>
              <p:spPr bwMode="auto">
                <a:xfrm>
                  <a:off x="19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28" name="Rectangle 1185"/>
                <p:cNvSpPr>
                  <a:spLocks noChangeAspect="1" noChangeArrowheads="1"/>
                </p:cNvSpPr>
                <p:nvPr/>
              </p:nvSpPr>
              <p:spPr bwMode="auto">
                <a:xfrm>
                  <a:off x="19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29" name="Rectangle 1186"/>
                <p:cNvSpPr>
                  <a:spLocks noChangeAspect="1" noChangeArrowheads="1"/>
                </p:cNvSpPr>
                <p:nvPr/>
              </p:nvSpPr>
              <p:spPr bwMode="auto">
                <a:xfrm>
                  <a:off x="19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30" name="Rectangle 1187"/>
                <p:cNvSpPr>
                  <a:spLocks noChangeAspect="1" noChangeArrowheads="1"/>
                </p:cNvSpPr>
                <p:nvPr/>
              </p:nvSpPr>
              <p:spPr bwMode="auto">
                <a:xfrm>
                  <a:off x="19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31" name="Rectangle 1188"/>
                <p:cNvSpPr>
                  <a:spLocks noChangeAspect="1" noChangeArrowheads="1"/>
                </p:cNvSpPr>
                <p:nvPr/>
              </p:nvSpPr>
              <p:spPr bwMode="auto">
                <a:xfrm>
                  <a:off x="19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</p:grpSp>
          <p:grpSp>
            <p:nvGrpSpPr>
              <p:cNvPr id="432" name="Group 1189"/>
              <p:cNvGrpSpPr>
                <a:grpSpLocks noChangeAspect="1"/>
              </p:cNvGrpSpPr>
              <p:nvPr/>
            </p:nvGrpSpPr>
            <p:grpSpPr bwMode="auto">
              <a:xfrm>
                <a:off x="6574468" y="3261695"/>
                <a:ext cx="1948471" cy="60641"/>
                <a:chOff x="816" y="1240"/>
                <a:chExt cx="1162" cy="29"/>
              </a:xfrm>
            </p:grpSpPr>
            <p:sp>
              <p:nvSpPr>
                <p:cNvPr id="433" name="Rectangle 1190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55"/>
                  <a:ext cx="1161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34" name="Rectangle 1191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35" name="Rectangle 1192"/>
                <p:cNvSpPr>
                  <a:spLocks noChangeAspect="1" noChangeArrowheads="1"/>
                </p:cNvSpPr>
                <p:nvPr/>
              </p:nvSpPr>
              <p:spPr bwMode="auto">
                <a:xfrm>
                  <a:off x="8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36" name="Rectangle 1193"/>
                <p:cNvSpPr>
                  <a:spLocks noChangeAspect="1" noChangeArrowheads="1"/>
                </p:cNvSpPr>
                <p:nvPr/>
              </p:nvSpPr>
              <p:spPr bwMode="auto">
                <a:xfrm>
                  <a:off x="8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37" name="Rectangle 1194"/>
                <p:cNvSpPr>
                  <a:spLocks noChangeAspect="1" noChangeArrowheads="1"/>
                </p:cNvSpPr>
                <p:nvPr/>
              </p:nvSpPr>
              <p:spPr bwMode="auto">
                <a:xfrm>
                  <a:off x="8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38" name="Rectangle 1195"/>
                <p:cNvSpPr>
                  <a:spLocks noChangeAspect="1" noChangeArrowheads="1"/>
                </p:cNvSpPr>
                <p:nvPr/>
              </p:nvSpPr>
              <p:spPr bwMode="auto">
                <a:xfrm>
                  <a:off x="8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39" name="Rectangle 1196"/>
                <p:cNvSpPr>
                  <a:spLocks noChangeAspect="1" noChangeArrowheads="1"/>
                </p:cNvSpPr>
                <p:nvPr/>
              </p:nvSpPr>
              <p:spPr bwMode="auto">
                <a:xfrm>
                  <a:off x="8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40" name="Rectangle 1197"/>
                <p:cNvSpPr>
                  <a:spLocks noChangeAspect="1" noChangeArrowheads="1"/>
                </p:cNvSpPr>
                <p:nvPr/>
              </p:nvSpPr>
              <p:spPr bwMode="auto">
                <a:xfrm>
                  <a:off x="9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41" name="Rectangle 1198"/>
                <p:cNvSpPr>
                  <a:spLocks noChangeAspect="1" noChangeArrowheads="1"/>
                </p:cNvSpPr>
                <p:nvPr/>
              </p:nvSpPr>
              <p:spPr bwMode="auto">
                <a:xfrm>
                  <a:off x="9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42" name="Rectangle 1199"/>
                <p:cNvSpPr>
                  <a:spLocks noChangeAspect="1" noChangeArrowheads="1"/>
                </p:cNvSpPr>
                <p:nvPr/>
              </p:nvSpPr>
              <p:spPr bwMode="auto">
                <a:xfrm>
                  <a:off x="9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43" name="Rectangle 1200"/>
                <p:cNvSpPr>
                  <a:spLocks noChangeAspect="1" noChangeArrowheads="1"/>
                </p:cNvSpPr>
                <p:nvPr/>
              </p:nvSpPr>
              <p:spPr bwMode="auto">
                <a:xfrm>
                  <a:off x="9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44" name="Rectangle 1201"/>
                <p:cNvSpPr>
                  <a:spLocks noChangeAspect="1" noChangeArrowheads="1"/>
                </p:cNvSpPr>
                <p:nvPr/>
              </p:nvSpPr>
              <p:spPr bwMode="auto">
                <a:xfrm>
                  <a:off x="9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45" name="Rectangle 1202"/>
                <p:cNvSpPr>
                  <a:spLocks noChangeAspect="1" noChangeArrowheads="1"/>
                </p:cNvSpPr>
                <p:nvPr/>
              </p:nvSpPr>
              <p:spPr bwMode="auto">
                <a:xfrm>
                  <a:off x="9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46" name="Rectangle 1203"/>
                <p:cNvSpPr>
                  <a:spLocks noChangeAspect="1" noChangeArrowheads="1"/>
                </p:cNvSpPr>
                <p:nvPr/>
              </p:nvSpPr>
              <p:spPr bwMode="auto">
                <a:xfrm>
                  <a:off x="9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47" name="Rectangle 1204"/>
                <p:cNvSpPr>
                  <a:spLocks noChangeAspect="1" noChangeArrowheads="1"/>
                </p:cNvSpPr>
                <p:nvPr/>
              </p:nvSpPr>
              <p:spPr bwMode="auto">
                <a:xfrm>
                  <a:off x="9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48" name="Rectangle 1205"/>
                <p:cNvSpPr>
                  <a:spLocks noChangeAspect="1" noChangeArrowheads="1"/>
                </p:cNvSpPr>
                <p:nvPr/>
              </p:nvSpPr>
              <p:spPr bwMode="auto">
                <a:xfrm>
                  <a:off x="10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49" name="Rectangle 1206"/>
                <p:cNvSpPr>
                  <a:spLocks noChangeAspect="1" noChangeArrowheads="1"/>
                </p:cNvSpPr>
                <p:nvPr/>
              </p:nvSpPr>
              <p:spPr bwMode="auto">
                <a:xfrm>
                  <a:off x="10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50" name="Rectangle 1207"/>
                <p:cNvSpPr>
                  <a:spLocks noChangeAspect="1" noChangeArrowheads="1"/>
                </p:cNvSpPr>
                <p:nvPr/>
              </p:nvSpPr>
              <p:spPr bwMode="auto">
                <a:xfrm>
                  <a:off x="10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51" name="Rectangle 1208"/>
                <p:cNvSpPr>
                  <a:spLocks noChangeAspect="1" noChangeArrowheads="1"/>
                </p:cNvSpPr>
                <p:nvPr/>
              </p:nvSpPr>
              <p:spPr bwMode="auto">
                <a:xfrm>
                  <a:off x="10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52" name="Rectangle 1209"/>
                <p:cNvSpPr>
                  <a:spLocks noChangeAspect="1" noChangeArrowheads="1"/>
                </p:cNvSpPr>
                <p:nvPr/>
              </p:nvSpPr>
              <p:spPr bwMode="auto">
                <a:xfrm>
                  <a:off x="10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53" name="Rectangle 1210"/>
                <p:cNvSpPr>
                  <a:spLocks noChangeAspect="1" noChangeArrowheads="1"/>
                </p:cNvSpPr>
                <p:nvPr/>
              </p:nvSpPr>
              <p:spPr bwMode="auto">
                <a:xfrm>
                  <a:off x="10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54" name="Rectangle 1211"/>
                <p:cNvSpPr>
                  <a:spLocks noChangeAspect="1" noChangeArrowheads="1"/>
                </p:cNvSpPr>
                <p:nvPr/>
              </p:nvSpPr>
              <p:spPr bwMode="auto">
                <a:xfrm>
                  <a:off x="10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55" name="Rectangle 1212"/>
                <p:cNvSpPr>
                  <a:spLocks noChangeAspect="1" noChangeArrowheads="1"/>
                </p:cNvSpPr>
                <p:nvPr/>
              </p:nvSpPr>
              <p:spPr bwMode="auto">
                <a:xfrm>
                  <a:off x="11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56" name="Rectangle 1213"/>
                <p:cNvSpPr>
                  <a:spLocks noChangeAspect="1" noChangeArrowheads="1"/>
                </p:cNvSpPr>
                <p:nvPr/>
              </p:nvSpPr>
              <p:spPr bwMode="auto">
                <a:xfrm>
                  <a:off x="11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57" name="Rectangle 1214"/>
                <p:cNvSpPr>
                  <a:spLocks noChangeAspect="1" noChangeArrowheads="1"/>
                </p:cNvSpPr>
                <p:nvPr/>
              </p:nvSpPr>
              <p:spPr bwMode="auto">
                <a:xfrm>
                  <a:off x="11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58" name="Rectangle 1215"/>
                <p:cNvSpPr>
                  <a:spLocks noChangeAspect="1" noChangeArrowheads="1"/>
                </p:cNvSpPr>
                <p:nvPr/>
              </p:nvSpPr>
              <p:spPr bwMode="auto">
                <a:xfrm>
                  <a:off x="11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59" name="Rectangle 1216"/>
                <p:cNvSpPr>
                  <a:spLocks noChangeAspect="1" noChangeArrowheads="1"/>
                </p:cNvSpPr>
                <p:nvPr/>
              </p:nvSpPr>
              <p:spPr bwMode="auto">
                <a:xfrm>
                  <a:off x="11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60" name="Rectangle 1217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61" name="Rectangle 1218"/>
                <p:cNvSpPr>
                  <a:spLocks noChangeAspect="1" noChangeArrowheads="1"/>
                </p:cNvSpPr>
                <p:nvPr/>
              </p:nvSpPr>
              <p:spPr bwMode="auto">
                <a:xfrm>
                  <a:off x="11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62" name="Rectangle 1219"/>
                <p:cNvSpPr>
                  <a:spLocks noChangeAspect="1" noChangeArrowheads="1"/>
                </p:cNvSpPr>
                <p:nvPr/>
              </p:nvSpPr>
              <p:spPr bwMode="auto">
                <a:xfrm>
                  <a:off x="12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63" name="Rectangle 1220"/>
                <p:cNvSpPr>
                  <a:spLocks noChangeAspect="1" noChangeArrowheads="1"/>
                </p:cNvSpPr>
                <p:nvPr/>
              </p:nvSpPr>
              <p:spPr bwMode="auto">
                <a:xfrm>
                  <a:off x="12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64" name="Rectangle 1221"/>
                <p:cNvSpPr>
                  <a:spLocks noChangeAspect="1" noChangeArrowheads="1"/>
                </p:cNvSpPr>
                <p:nvPr/>
              </p:nvSpPr>
              <p:spPr bwMode="auto">
                <a:xfrm>
                  <a:off x="12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65" name="Rectangle 1222"/>
                <p:cNvSpPr>
                  <a:spLocks noChangeAspect="1" noChangeArrowheads="1"/>
                </p:cNvSpPr>
                <p:nvPr/>
              </p:nvSpPr>
              <p:spPr bwMode="auto">
                <a:xfrm>
                  <a:off x="12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66" name="Rectangle 1223"/>
                <p:cNvSpPr>
                  <a:spLocks noChangeAspect="1" noChangeArrowheads="1"/>
                </p:cNvSpPr>
                <p:nvPr/>
              </p:nvSpPr>
              <p:spPr bwMode="auto">
                <a:xfrm>
                  <a:off x="12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67" name="Rectangle 1224"/>
                <p:cNvSpPr>
                  <a:spLocks noChangeAspect="1" noChangeArrowheads="1"/>
                </p:cNvSpPr>
                <p:nvPr/>
              </p:nvSpPr>
              <p:spPr bwMode="auto">
                <a:xfrm>
                  <a:off x="127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68" name="Rectangle 1225"/>
                <p:cNvSpPr>
                  <a:spLocks noChangeAspect="1" noChangeArrowheads="1"/>
                </p:cNvSpPr>
                <p:nvPr/>
              </p:nvSpPr>
              <p:spPr bwMode="auto">
                <a:xfrm>
                  <a:off x="129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69" name="Rectangle 1226"/>
                <p:cNvSpPr>
                  <a:spLocks noChangeAspect="1" noChangeArrowheads="1"/>
                </p:cNvSpPr>
                <p:nvPr/>
              </p:nvSpPr>
              <p:spPr bwMode="auto">
                <a:xfrm>
                  <a:off x="130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70" name="Rectangle 1227"/>
                <p:cNvSpPr>
                  <a:spLocks noChangeAspect="1" noChangeArrowheads="1"/>
                </p:cNvSpPr>
                <p:nvPr/>
              </p:nvSpPr>
              <p:spPr bwMode="auto">
                <a:xfrm>
                  <a:off x="132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71" name="Rectangle 1228"/>
                <p:cNvSpPr>
                  <a:spLocks noChangeAspect="1" noChangeArrowheads="1"/>
                </p:cNvSpPr>
                <p:nvPr/>
              </p:nvSpPr>
              <p:spPr bwMode="auto">
                <a:xfrm>
                  <a:off x="133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72" name="Rectangle 1229"/>
                <p:cNvSpPr>
                  <a:spLocks noChangeAspect="1" noChangeArrowheads="1"/>
                </p:cNvSpPr>
                <p:nvPr/>
              </p:nvSpPr>
              <p:spPr bwMode="auto">
                <a:xfrm>
                  <a:off x="134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73" name="Rectangle 1230"/>
                <p:cNvSpPr>
                  <a:spLocks noChangeAspect="1" noChangeArrowheads="1"/>
                </p:cNvSpPr>
                <p:nvPr/>
              </p:nvSpPr>
              <p:spPr bwMode="auto">
                <a:xfrm>
                  <a:off x="136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74" name="Rectangle 1231"/>
                <p:cNvSpPr>
                  <a:spLocks noChangeAspect="1" noChangeArrowheads="1"/>
                </p:cNvSpPr>
                <p:nvPr/>
              </p:nvSpPr>
              <p:spPr bwMode="auto">
                <a:xfrm>
                  <a:off x="137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75" name="Rectangle 1232"/>
                <p:cNvSpPr>
                  <a:spLocks noChangeAspect="1" noChangeArrowheads="1"/>
                </p:cNvSpPr>
                <p:nvPr/>
              </p:nvSpPr>
              <p:spPr bwMode="auto">
                <a:xfrm>
                  <a:off x="139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76" name="Rectangle 1233"/>
                <p:cNvSpPr>
                  <a:spLocks noChangeAspect="1" noChangeArrowheads="1"/>
                </p:cNvSpPr>
                <p:nvPr/>
              </p:nvSpPr>
              <p:spPr bwMode="auto">
                <a:xfrm>
                  <a:off x="140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77" name="Rectangle 1234"/>
                <p:cNvSpPr>
                  <a:spLocks noChangeAspect="1" noChangeArrowheads="1"/>
                </p:cNvSpPr>
                <p:nvPr/>
              </p:nvSpPr>
              <p:spPr bwMode="auto">
                <a:xfrm>
                  <a:off x="141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78" name="Rectangle 1235"/>
                <p:cNvSpPr>
                  <a:spLocks noChangeAspect="1" noChangeArrowheads="1"/>
                </p:cNvSpPr>
                <p:nvPr/>
              </p:nvSpPr>
              <p:spPr bwMode="auto">
                <a:xfrm>
                  <a:off x="143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79" name="Rectangle 1236"/>
                <p:cNvSpPr>
                  <a:spLocks noChangeAspect="1" noChangeArrowheads="1"/>
                </p:cNvSpPr>
                <p:nvPr/>
              </p:nvSpPr>
              <p:spPr bwMode="auto">
                <a:xfrm>
                  <a:off x="144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80" name="Rectangle 1237"/>
                <p:cNvSpPr>
                  <a:spLocks noChangeAspect="1" noChangeArrowheads="1"/>
                </p:cNvSpPr>
                <p:nvPr/>
              </p:nvSpPr>
              <p:spPr bwMode="auto">
                <a:xfrm>
                  <a:off x="146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81" name="Rectangle 1238"/>
                <p:cNvSpPr>
                  <a:spLocks noChangeAspect="1" noChangeArrowheads="1"/>
                </p:cNvSpPr>
                <p:nvPr/>
              </p:nvSpPr>
              <p:spPr bwMode="auto">
                <a:xfrm>
                  <a:off x="147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82" name="Rectangle 1239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83" name="Rectangle 1240"/>
                <p:cNvSpPr>
                  <a:spLocks noChangeAspect="1" noChangeArrowheads="1"/>
                </p:cNvSpPr>
                <p:nvPr/>
              </p:nvSpPr>
              <p:spPr bwMode="auto">
                <a:xfrm>
                  <a:off x="150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84" name="Rectangle 1241"/>
                <p:cNvSpPr>
                  <a:spLocks noChangeAspect="1" noChangeArrowheads="1"/>
                </p:cNvSpPr>
                <p:nvPr/>
              </p:nvSpPr>
              <p:spPr bwMode="auto">
                <a:xfrm>
                  <a:off x="15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85" name="Rectangle 1242"/>
                <p:cNvSpPr>
                  <a:spLocks noChangeAspect="1" noChangeArrowheads="1"/>
                </p:cNvSpPr>
                <p:nvPr/>
              </p:nvSpPr>
              <p:spPr bwMode="auto">
                <a:xfrm>
                  <a:off x="15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86" name="Rectangle 1243"/>
                <p:cNvSpPr>
                  <a:spLocks noChangeAspect="1" noChangeArrowheads="1"/>
                </p:cNvSpPr>
                <p:nvPr/>
              </p:nvSpPr>
              <p:spPr bwMode="auto">
                <a:xfrm>
                  <a:off x="15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87" name="Rectangle 1244"/>
                <p:cNvSpPr>
                  <a:spLocks noChangeAspect="1" noChangeArrowheads="1"/>
                </p:cNvSpPr>
                <p:nvPr/>
              </p:nvSpPr>
              <p:spPr bwMode="auto">
                <a:xfrm>
                  <a:off x="15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88" name="Rectangle 1245"/>
                <p:cNvSpPr>
                  <a:spLocks noChangeAspect="1" noChangeArrowheads="1"/>
                </p:cNvSpPr>
                <p:nvPr/>
              </p:nvSpPr>
              <p:spPr bwMode="auto">
                <a:xfrm>
                  <a:off x="15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89" name="Rectangle 1246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90" name="Rectangle 1247"/>
                <p:cNvSpPr>
                  <a:spLocks noChangeAspect="1" noChangeArrowheads="1"/>
                </p:cNvSpPr>
                <p:nvPr/>
              </p:nvSpPr>
              <p:spPr bwMode="auto">
                <a:xfrm>
                  <a:off x="16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91" name="Rectangle 1248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92" name="Rectangle 1249"/>
                <p:cNvSpPr>
                  <a:spLocks noChangeAspect="1" noChangeArrowheads="1"/>
                </p:cNvSpPr>
                <p:nvPr/>
              </p:nvSpPr>
              <p:spPr bwMode="auto">
                <a:xfrm>
                  <a:off x="16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93" name="Rectangle 1250"/>
                <p:cNvSpPr>
                  <a:spLocks noChangeAspect="1" noChangeArrowheads="1"/>
                </p:cNvSpPr>
                <p:nvPr/>
              </p:nvSpPr>
              <p:spPr bwMode="auto">
                <a:xfrm>
                  <a:off x="16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94" name="Rectangle 1251"/>
                <p:cNvSpPr>
                  <a:spLocks noChangeAspect="1" noChangeArrowheads="1"/>
                </p:cNvSpPr>
                <p:nvPr/>
              </p:nvSpPr>
              <p:spPr bwMode="auto">
                <a:xfrm>
                  <a:off x="16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95" name="Rectangle 1252"/>
                <p:cNvSpPr>
                  <a:spLocks noChangeAspect="1" noChangeArrowheads="1"/>
                </p:cNvSpPr>
                <p:nvPr/>
              </p:nvSpPr>
              <p:spPr bwMode="auto">
                <a:xfrm>
                  <a:off x="16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96" name="Rectangle 1253"/>
                <p:cNvSpPr>
                  <a:spLocks noChangeAspect="1" noChangeArrowheads="1"/>
                </p:cNvSpPr>
                <p:nvPr/>
              </p:nvSpPr>
              <p:spPr bwMode="auto">
                <a:xfrm>
                  <a:off x="16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97" name="Rectangle 1254"/>
                <p:cNvSpPr>
                  <a:spLocks noChangeAspect="1" noChangeArrowheads="1"/>
                </p:cNvSpPr>
                <p:nvPr/>
              </p:nvSpPr>
              <p:spPr bwMode="auto">
                <a:xfrm>
                  <a:off x="16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98" name="Rectangle 1255"/>
                <p:cNvSpPr>
                  <a:spLocks noChangeAspect="1" noChangeArrowheads="1"/>
                </p:cNvSpPr>
                <p:nvPr/>
              </p:nvSpPr>
              <p:spPr bwMode="auto">
                <a:xfrm>
                  <a:off x="17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499" name="Rectangle 1256"/>
                <p:cNvSpPr>
                  <a:spLocks noChangeAspect="1" noChangeArrowheads="1"/>
                </p:cNvSpPr>
                <p:nvPr/>
              </p:nvSpPr>
              <p:spPr bwMode="auto">
                <a:xfrm>
                  <a:off x="17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00" name="Rectangle 1257"/>
                <p:cNvSpPr>
                  <a:spLocks noChangeAspect="1" noChangeArrowheads="1"/>
                </p:cNvSpPr>
                <p:nvPr/>
              </p:nvSpPr>
              <p:spPr bwMode="auto">
                <a:xfrm>
                  <a:off x="17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01" name="Rectangle 1258"/>
                <p:cNvSpPr>
                  <a:spLocks noChangeAspect="1" noChangeArrowheads="1"/>
                </p:cNvSpPr>
                <p:nvPr/>
              </p:nvSpPr>
              <p:spPr bwMode="auto">
                <a:xfrm>
                  <a:off x="17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02" name="Rectangle 1259"/>
                <p:cNvSpPr>
                  <a:spLocks noChangeAspect="1" noChangeArrowheads="1"/>
                </p:cNvSpPr>
                <p:nvPr/>
              </p:nvSpPr>
              <p:spPr bwMode="auto">
                <a:xfrm>
                  <a:off x="17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03" name="Rectangle 1260"/>
                <p:cNvSpPr>
                  <a:spLocks noChangeAspect="1" noChangeArrowheads="1"/>
                </p:cNvSpPr>
                <p:nvPr/>
              </p:nvSpPr>
              <p:spPr bwMode="auto">
                <a:xfrm>
                  <a:off x="17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04" name="Rectangle 1261"/>
                <p:cNvSpPr>
                  <a:spLocks noChangeAspect="1" noChangeArrowheads="1"/>
                </p:cNvSpPr>
                <p:nvPr/>
              </p:nvSpPr>
              <p:spPr bwMode="auto">
                <a:xfrm>
                  <a:off x="17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05" name="Rectangle 1262"/>
                <p:cNvSpPr>
                  <a:spLocks noChangeAspect="1" noChangeArrowheads="1"/>
                </p:cNvSpPr>
                <p:nvPr/>
              </p:nvSpPr>
              <p:spPr bwMode="auto">
                <a:xfrm>
                  <a:off x="18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06" name="Rectangle 1263"/>
                <p:cNvSpPr>
                  <a:spLocks noChangeAspect="1" noChangeArrowheads="1"/>
                </p:cNvSpPr>
                <p:nvPr/>
              </p:nvSpPr>
              <p:spPr bwMode="auto">
                <a:xfrm>
                  <a:off x="18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07" name="Rectangle 1264"/>
                <p:cNvSpPr>
                  <a:spLocks noChangeAspect="1" noChangeArrowheads="1"/>
                </p:cNvSpPr>
                <p:nvPr/>
              </p:nvSpPr>
              <p:spPr bwMode="auto">
                <a:xfrm>
                  <a:off x="18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08" name="Rectangle 1265"/>
                <p:cNvSpPr>
                  <a:spLocks noChangeAspect="1" noChangeArrowheads="1"/>
                </p:cNvSpPr>
                <p:nvPr/>
              </p:nvSpPr>
              <p:spPr bwMode="auto">
                <a:xfrm>
                  <a:off x="18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09" name="Rectangle 1266"/>
                <p:cNvSpPr>
                  <a:spLocks noChangeAspect="1" noChangeArrowheads="1"/>
                </p:cNvSpPr>
                <p:nvPr/>
              </p:nvSpPr>
              <p:spPr bwMode="auto">
                <a:xfrm>
                  <a:off x="18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10" name="Rectangle 1267"/>
                <p:cNvSpPr>
                  <a:spLocks noChangeAspect="1" noChangeArrowheads="1"/>
                </p:cNvSpPr>
                <p:nvPr/>
              </p:nvSpPr>
              <p:spPr bwMode="auto">
                <a:xfrm>
                  <a:off x="18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11" name="Rectangle 1268"/>
                <p:cNvSpPr>
                  <a:spLocks noChangeAspect="1" noChangeArrowheads="1"/>
                </p:cNvSpPr>
                <p:nvPr/>
              </p:nvSpPr>
              <p:spPr bwMode="auto">
                <a:xfrm>
                  <a:off x="18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12" name="Rectangle 1269"/>
                <p:cNvSpPr>
                  <a:spLocks noChangeAspect="1" noChangeArrowheads="1"/>
                </p:cNvSpPr>
                <p:nvPr/>
              </p:nvSpPr>
              <p:spPr bwMode="auto">
                <a:xfrm>
                  <a:off x="19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13" name="Rectangle 1270"/>
                <p:cNvSpPr>
                  <a:spLocks noChangeAspect="1" noChangeArrowheads="1"/>
                </p:cNvSpPr>
                <p:nvPr/>
              </p:nvSpPr>
              <p:spPr bwMode="auto">
                <a:xfrm>
                  <a:off x="19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14" name="Rectangle 1271"/>
                <p:cNvSpPr>
                  <a:spLocks noChangeAspect="1" noChangeArrowheads="1"/>
                </p:cNvSpPr>
                <p:nvPr/>
              </p:nvSpPr>
              <p:spPr bwMode="auto">
                <a:xfrm>
                  <a:off x="19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15" name="Rectangle 1272"/>
                <p:cNvSpPr>
                  <a:spLocks noChangeAspect="1" noChangeArrowheads="1"/>
                </p:cNvSpPr>
                <p:nvPr/>
              </p:nvSpPr>
              <p:spPr bwMode="auto">
                <a:xfrm>
                  <a:off x="19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16" name="Rectangle 1273"/>
                <p:cNvSpPr>
                  <a:spLocks noChangeAspect="1" noChangeArrowheads="1"/>
                </p:cNvSpPr>
                <p:nvPr/>
              </p:nvSpPr>
              <p:spPr bwMode="auto">
                <a:xfrm>
                  <a:off x="19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</p:grpSp>
          <p:grpSp>
            <p:nvGrpSpPr>
              <p:cNvPr id="517" name="Group 1274"/>
              <p:cNvGrpSpPr>
                <a:grpSpLocks noChangeAspect="1"/>
              </p:cNvGrpSpPr>
              <p:nvPr/>
            </p:nvGrpSpPr>
            <p:grpSpPr bwMode="auto">
              <a:xfrm>
                <a:off x="6574468" y="3449132"/>
                <a:ext cx="1948471" cy="61561"/>
                <a:chOff x="816" y="1240"/>
                <a:chExt cx="1162" cy="29"/>
              </a:xfrm>
            </p:grpSpPr>
            <p:sp>
              <p:nvSpPr>
                <p:cNvPr id="518" name="Rectangle 1275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55"/>
                  <a:ext cx="1161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19" name="Rectangle 1276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20" name="Rectangle 1277"/>
                <p:cNvSpPr>
                  <a:spLocks noChangeAspect="1" noChangeArrowheads="1"/>
                </p:cNvSpPr>
                <p:nvPr/>
              </p:nvSpPr>
              <p:spPr bwMode="auto">
                <a:xfrm>
                  <a:off x="8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21" name="Rectangle 1278"/>
                <p:cNvSpPr>
                  <a:spLocks noChangeAspect="1" noChangeArrowheads="1"/>
                </p:cNvSpPr>
                <p:nvPr/>
              </p:nvSpPr>
              <p:spPr bwMode="auto">
                <a:xfrm>
                  <a:off x="8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22" name="Rectangle 1279"/>
                <p:cNvSpPr>
                  <a:spLocks noChangeAspect="1" noChangeArrowheads="1"/>
                </p:cNvSpPr>
                <p:nvPr/>
              </p:nvSpPr>
              <p:spPr bwMode="auto">
                <a:xfrm>
                  <a:off x="8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23" name="Rectangle 1280"/>
                <p:cNvSpPr>
                  <a:spLocks noChangeAspect="1" noChangeArrowheads="1"/>
                </p:cNvSpPr>
                <p:nvPr/>
              </p:nvSpPr>
              <p:spPr bwMode="auto">
                <a:xfrm>
                  <a:off x="8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24" name="Rectangle 1281"/>
                <p:cNvSpPr>
                  <a:spLocks noChangeAspect="1" noChangeArrowheads="1"/>
                </p:cNvSpPr>
                <p:nvPr/>
              </p:nvSpPr>
              <p:spPr bwMode="auto">
                <a:xfrm>
                  <a:off x="8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25" name="Rectangle 1282"/>
                <p:cNvSpPr>
                  <a:spLocks noChangeAspect="1" noChangeArrowheads="1"/>
                </p:cNvSpPr>
                <p:nvPr/>
              </p:nvSpPr>
              <p:spPr bwMode="auto">
                <a:xfrm>
                  <a:off x="9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26" name="Rectangle 1283"/>
                <p:cNvSpPr>
                  <a:spLocks noChangeAspect="1" noChangeArrowheads="1"/>
                </p:cNvSpPr>
                <p:nvPr/>
              </p:nvSpPr>
              <p:spPr bwMode="auto">
                <a:xfrm>
                  <a:off x="9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27" name="Rectangle 1284"/>
                <p:cNvSpPr>
                  <a:spLocks noChangeAspect="1" noChangeArrowheads="1"/>
                </p:cNvSpPr>
                <p:nvPr/>
              </p:nvSpPr>
              <p:spPr bwMode="auto">
                <a:xfrm>
                  <a:off x="9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28" name="Rectangle 1285"/>
                <p:cNvSpPr>
                  <a:spLocks noChangeAspect="1" noChangeArrowheads="1"/>
                </p:cNvSpPr>
                <p:nvPr/>
              </p:nvSpPr>
              <p:spPr bwMode="auto">
                <a:xfrm>
                  <a:off x="9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29" name="Rectangle 1286"/>
                <p:cNvSpPr>
                  <a:spLocks noChangeAspect="1" noChangeArrowheads="1"/>
                </p:cNvSpPr>
                <p:nvPr/>
              </p:nvSpPr>
              <p:spPr bwMode="auto">
                <a:xfrm>
                  <a:off x="9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30" name="Rectangle 1287"/>
                <p:cNvSpPr>
                  <a:spLocks noChangeAspect="1" noChangeArrowheads="1"/>
                </p:cNvSpPr>
                <p:nvPr/>
              </p:nvSpPr>
              <p:spPr bwMode="auto">
                <a:xfrm>
                  <a:off x="9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31" name="Rectangle 1288"/>
                <p:cNvSpPr>
                  <a:spLocks noChangeAspect="1" noChangeArrowheads="1"/>
                </p:cNvSpPr>
                <p:nvPr/>
              </p:nvSpPr>
              <p:spPr bwMode="auto">
                <a:xfrm>
                  <a:off x="9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32" name="Rectangle 1289"/>
                <p:cNvSpPr>
                  <a:spLocks noChangeAspect="1" noChangeArrowheads="1"/>
                </p:cNvSpPr>
                <p:nvPr/>
              </p:nvSpPr>
              <p:spPr bwMode="auto">
                <a:xfrm>
                  <a:off x="9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33" name="Rectangle 1290"/>
                <p:cNvSpPr>
                  <a:spLocks noChangeAspect="1" noChangeArrowheads="1"/>
                </p:cNvSpPr>
                <p:nvPr/>
              </p:nvSpPr>
              <p:spPr bwMode="auto">
                <a:xfrm>
                  <a:off x="10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34" name="Rectangle 1291"/>
                <p:cNvSpPr>
                  <a:spLocks noChangeAspect="1" noChangeArrowheads="1"/>
                </p:cNvSpPr>
                <p:nvPr/>
              </p:nvSpPr>
              <p:spPr bwMode="auto">
                <a:xfrm>
                  <a:off x="10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35" name="Rectangle 1292"/>
                <p:cNvSpPr>
                  <a:spLocks noChangeAspect="1" noChangeArrowheads="1"/>
                </p:cNvSpPr>
                <p:nvPr/>
              </p:nvSpPr>
              <p:spPr bwMode="auto">
                <a:xfrm>
                  <a:off x="10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36" name="Rectangle 1293"/>
                <p:cNvSpPr>
                  <a:spLocks noChangeAspect="1" noChangeArrowheads="1"/>
                </p:cNvSpPr>
                <p:nvPr/>
              </p:nvSpPr>
              <p:spPr bwMode="auto">
                <a:xfrm>
                  <a:off x="10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37" name="Rectangle 1294"/>
                <p:cNvSpPr>
                  <a:spLocks noChangeAspect="1" noChangeArrowheads="1"/>
                </p:cNvSpPr>
                <p:nvPr/>
              </p:nvSpPr>
              <p:spPr bwMode="auto">
                <a:xfrm>
                  <a:off x="10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38" name="Rectangle 1295"/>
                <p:cNvSpPr>
                  <a:spLocks noChangeAspect="1" noChangeArrowheads="1"/>
                </p:cNvSpPr>
                <p:nvPr/>
              </p:nvSpPr>
              <p:spPr bwMode="auto">
                <a:xfrm>
                  <a:off x="10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39" name="Rectangle 1296"/>
                <p:cNvSpPr>
                  <a:spLocks noChangeAspect="1" noChangeArrowheads="1"/>
                </p:cNvSpPr>
                <p:nvPr/>
              </p:nvSpPr>
              <p:spPr bwMode="auto">
                <a:xfrm>
                  <a:off x="10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40" name="Rectangle 1297"/>
                <p:cNvSpPr>
                  <a:spLocks noChangeAspect="1" noChangeArrowheads="1"/>
                </p:cNvSpPr>
                <p:nvPr/>
              </p:nvSpPr>
              <p:spPr bwMode="auto">
                <a:xfrm>
                  <a:off x="11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41" name="Rectangle 1298"/>
                <p:cNvSpPr>
                  <a:spLocks noChangeAspect="1" noChangeArrowheads="1"/>
                </p:cNvSpPr>
                <p:nvPr/>
              </p:nvSpPr>
              <p:spPr bwMode="auto">
                <a:xfrm>
                  <a:off x="11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42" name="Rectangle 1299"/>
                <p:cNvSpPr>
                  <a:spLocks noChangeAspect="1" noChangeArrowheads="1"/>
                </p:cNvSpPr>
                <p:nvPr/>
              </p:nvSpPr>
              <p:spPr bwMode="auto">
                <a:xfrm>
                  <a:off x="11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43" name="Rectangle 1300"/>
                <p:cNvSpPr>
                  <a:spLocks noChangeAspect="1" noChangeArrowheads="1"/>
                </p:cNvSpPr>
                <p:nvPr/>
              </p:nvSpPr>
              <p:spPr bwMode="auto">
                <a:xfrm>
                  <a:off x="11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44" name="Rectangle 1301"/>
                <p:cNvSpPr>
                  <a:spLocks noChangeAspect="1" noChangeArrowheads="1"/>
                </p:cNvSpPr>
                <p:nvPr/>
              </p:nvSpPr>
              <p:spPr bwMode="auto">
                <a:xfrm>
                  <a:off x="11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45" name="Rectangle 1302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46" name="Rectangle 1303"/>
                <p:cNvSpPr>
                  <a:spLocks noChangeAspect="1" noChangeArrowheads="1"/>
                </p:cNvSpPr>
                <p:nvPr/>
              </p:nvSpPr>
              <p:spPr bwMode="auto">
                <a:xfrm>
                  <a:off x="11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47" name="Rectangle 1304"/>
                <p:cNvSpPr>
                  <a:spLocks noChangeAspect="1" noChangeArrowheads="1"/>
                </p:cNvSpPr>
                <p:nvPr/>
              </p:nvSpPr>
              <p:spPr bwMode="auto">
                <a:xfrm>
                  <a:off x="12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48" name="Rectangle 1305"/>
                <p:cNvSpPr>
                  <a:spLocks noChangeAspect="1" noChangeArrowheads="1"/>
                </p:cNvSpPr>
                <p:nvPr/>
              </p:nvSpPr>
              <p:spPr bwMode="auto">
                <a:xfrm>
                  <a:off x="12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49" name="Rectangle 1306"/>
                <p:cNvSpPr>
                  <a:spLocks noChangeAspect="1" noChangeArrowheads="1"/>
                </p:cNvSpPr>
                <p:nvPr/>
              </p:nvSpPr>
              <p:spPr bwMode="auto">
                <a:xfrm>
                  <a:off x="12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50" name="Rectangle 1307"/>
                <p:cNvSpPr>
                  <a:spLocks noChangeAspect="1" noChangeArrowheads="1"/>
                </p:cNvSpPr>
                <p:nvPr/>
              </p:nvSpPr>
              <p:spPr bwMode="auto">
                <a:xfrm>
                  <a:off x="12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51" name="Rectangle 1308"/>
                <p:cNvSpPr>
                  <a:spLocks noChangeAspect="1" noChangeArrowheads="1"/>
                </p:cNvSpPr>
                <p:nvPr/>
              </p:nvSpPr>
              <p:spPr bwMode="auto">
                <a:xfrm>
                  <a:off x="12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52" name="Rectangle 1309"/>
                <p:cNvSpPr>
                  <a:spLocks noChangeAspect="1" noChangeArrowheads="1"/>
                </p:cNvSpPr>
                <p:nvPr/>
              </p:nvSpPr>
              <p:spPr bwMode="auto">
                <a:xfrm>
                  <a:off x="127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53" name="Rectangle 1310"/>
                <p:cNvSpPr>
                  <a:spLocks noChangeAspect="1" noChangeArrowheads="1"/>
                </p:cNvSpPr>
                <p:nvPr/>
              </p:nvSpPr>
              <p:spPr bwMode="auto">
                <a:xfrm>
                  <a:off x="129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54" name="Rectangle 1311"/>
                <p:cNvSpPr>
                  <a:spLocks noChangeAspect="1" noChangeArrowheads="1"/>
                </p:cNvSpPr>
                <p:nvPr/>
              </p:nvSpPr>
              <p:spPr bwMode="auto">
                <a:xfrm>
                  <a:off x="130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55" name="Rectangle 1312"/>
                <p:cNvSpPr>
                  <a:spLocks noChangeAspect="1" noChangeArrowheads="1"/>
                </p:cNvSpPr>
                <p:nvPr/>
              </p:nvSpPr>
              <p:spPr bwMode="auto">
                <a:xfrm>
                  <a:off x="132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56" name="Rectangle 1313"/>
                <p:cNvSpPr>
                  <a:spLocks noChangeAspect="1" noChangeArrowheads="1"/>
                </p:cNvSpPr>
                <p:nvPr/>
              </p:nvSpPr>
              <p:spPr bwMode="auto">
                <a:xfrm>
                  <a:off x="133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57" name="Rectangle 1314"/>
                <p:cNvSpPr>
                  <a:spLocks noChangeAspect="1" noChangeArrowheads="1"/>
                </p:cNvSpPr>
                <p:nvPr/>
              </p:nvSpPr>
              <p:spPr bwMode="auto">
                <a:xfrm>
                  <a:off x="134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58" name="Rectangle 1315"/>
                <p:cNvSpPr>
                  <a:spLocks noChangeAspect="1" noChangeArrowheads="1"/>
                </p:cNvSpPr>
                <p:nvPr/>
              </p:nvSpPr>
              <p:spPr bwMode="auto">
                <a:xfrm>
                  <a:off x="136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59" name="Rectangle 1316"/>
                <p:cNvSpPr>
                  <a:spLocks noChangeAspect="1" noChangeArrowheads="1"/>
                </p:cNvSpPr>
                <p:nvPr/>
              </p:nvSpPr>
              <p:spPr bwMode="auto">
                <a:xfrm>
                  <a:off x="137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60" name="Rectangle 1317"/>
                <p:cNvSpPr>
                  <a:spLocks noChangeAspect="1" noChangeArrowheads="1"/>
                </p:cNvSpPr>
                <p:nvPr/>
              </p:nvSpPr>
              <p:spPr bwMode="auto">
                <a:xfrm>
                  <a:off x="139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61" name="Rectangle 1318"/>
                <p:cNvSpPr>
                  <a:spLocks noChangeAspect="1" noChangeArrowheads="1"/>
                </p:cNvSpPr>
                <p:nvPr/>
              </p:nvSpPr>
              <p:spPr bwMode="auto">
                <a:xfrm>
                  <a:off x="140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62" name="Rectangle 1319"/>
                <p:cNvSpPr>
                  <a:spLocks noChangeAspect="1" noChangeArrowheads="1"/>
                </p:cNvSpPr>
                <p:nvPr/>
              </p:nvSpPr>
              <p:spPr bwMode="auto">
                <a:xfrm>
                  <a:off x="141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63" name="Rectangle 1320"/>
                <p:cNvSpPr>
                  <a:spLocks noChangeAspect="1" noChangeArrowheads="1"/>
                </p:cNvSpPr>
                <p:nvPr/>
              </p:nvSpPr>
              <p:spPr bwMode="auto">
                <a:xfrm>
                  <a:off x="143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64" name="Rectangle 1321"/>
                <p:cNvSpPr>
                  <a:spLocks noChangeAspect="1" noChangeArrowheads="1"/>
                </p:cNvSpPr>
                <p:nvPr/>
              </p:nvSpPr>
              <p:spPr bwMode="auto">
                <a:xfrm>
                  <a:off x="144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65" name="Rectangle 1322"/>
                <p:cNvSpPr>
                  <a:spLocks noChangeAspect="1" noChangeArrowheads="1"/>
                </p:cNvSpPr>
                <p:nvPr/>
              </p:nvSpPr>
              <p:spPr bwMode="auto">
                <a:xfrm>
                  <a:off x="146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66" name="Rectangle 1323"/>
                <p:cNvSpPr>
                  <a:spLocks noChangeAspect="1" noChangeArrowheads="1"/>
                </p:cNvSpPr>
                <p:nvPr/>
              </p:nvSpPr>
              <p:spPr bwMode="auto">
                <a:xfrm>
                  <a:off x="147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67" name="Rectangle 1324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68" name="Rectangle 1325"/>
                <p:cNvSpPr>
                  <a:spLocks noChangeAspect="1" noChangeArrowheads="1"/>
                </p:cNvSpPr>
                <p:nvPr/>
              </p:nvSpPr>
              <p:spPr bwMode="auto">
                <a:xfrm>
                  <a:off x="150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69" name="Rectangle 1326"/>
                <p:cNvSpPr>
                  <a:spLocks noChangeAspect="1" noChangeArrowheads="1"/>
                </p:cNvSpPr>
                <p:nvPr/>
              </p:nvSpPr>
              <p:spPr bwMode="auto">
                <a:xfrm>
                  <a:off x="15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70" name="Rectangle 1327"/>
                <p:cNvSpPr>
                  <a:spLocks noChangeAspect="1" noChangeArrowheads="1"/>
                </p:cNvSpPr>
                <p:nvPr/>
              </p:nvSpPr>
              <p:spPr bwMode="auto">
                <a:xfrm>
                  <a:off x="15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71" name="Rectangle 1328"/>
                <p:cNvSpPr>
                  <a:spLocks noChangeAspect="1" noChangeArrowheads="1"/>
                </p:cNvSpPr>
                <p:nvPr/>
              </p:nvSpPr>
              <p:spPr bwMode="auto">
                <a:xfrm>
                  <a:off x="15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72" name="Rectangle 1329"/>
                <p:cNvSpPr>
                  <a:spLocks noChangeAspect="1" noChangeArrowheads="1"/>
                </p:cNvSpPr>
                <p:nvPr/>
              </p:nvSpPr>
              <p:spPr bwMode="auto">
                <a:xfrm>
                  <a:off x="15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73" name="Rectangle 1330"/>
                <p:cNvSpPr>
                  <a:spLocks noChangeAspect="1" noChangeArrowheads="1"/>
                </p:cNvSpPr>
                <p:nvPr/>
              </p:nvSpPr>
              <p:spPr bwMode="auto">
                <a:xfrm>
                  <a:off x="15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74" name="Rectangle 1331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75" name="Rectangle 1332"/>
                <p:cNvSpPr>
                  <a:spLocks noChangeAspect="1" noChangeArrowheads="1"/>
                </p:cNvSpPr>
                <p:nvPr/>
              </p:nvSpPr>
              <p:spPr bwMode="auto">
                <a:xfrm>
                  <a:off x="16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76" name="Rectangle 1333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77" name="Rectangle 1334"/>
                <p:cNvSpPr>
                  <a:spLocks noChangeAspect="1" noChangeArrowheads="1"/>
                </p:cNvSpPr>
                <p:nvPr/>
              </p:nvSpPr>
              <p:spPr bwMode="auto">
                <a:xfrm>
                  <a:off x="16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78" name="Rectangle 1335"/>
                <p:cNvSpPr>
                  <a:spLocks noChangeAspect="1" noChangeArrowheads="1"/>
                </p:cNvSpPr>
                <p:nvPr/>
              </p:nvSpPr>
              <p:spPr bwMode="auto">
                <a:xfrm>
                  <a:off x="16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79" name="Rectangle 1336"/>
                <p:cNvSpPr>
                  <a:spLocks noChangeAspect="1" noChangeArrowheads="1"/>
                </p:cNvSpPr>
                <p:nvPr/>
              </p:nvSpPr>
              <p:spPr bwMode="auto">
                <a:xfrm>
                  <a:off x="16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80" name="Rectangle 1337"/>
                <p:cNvSpPr>
                  <a:spLocks noChangeAspect="1" noChangeArrowheads="1"/>
                </p:cNvSpPr>
                <p:nvPr/>
              </p:nvSpPr>
              <p:spPr bwMode="auto">
                <a:xfrm>
                  <a:off x="16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81" name="Rectangle 1338"/>
                <p:cNvSpPr>
                  <a:spLocks noChangeAspect="1" noChangeArrowheads="1"/>
                </p:cNvSpPr>
                <p:nvPr/>
              </p:nvSpPr>
              <p:spPr bwMode="auto">
                <a:xfrm>
                  <a:off x="16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82" name="Rectangle 1339"/>
                <p:cNvSpPr>
                  <a:spLocks noChangeAspect="1" noChangeArrowheads="1"/>
                </p:cNvSpPr>
                <p:nvPr/>
              </p:nvSpPr>
              <p:spPr bwMode="auto">
                <a:xfrm>
                  <a:off x="16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83" name="Rectangle 1340"/>
                <p:cNvSpPr>
                  <a:spLocks noChangeAspect="1" noChangeArrowheads="1"/>
                </p:cNvSpPr>
                <p:nvPr/>
              </p:nvSpPr>
              <p:spPr bwMode="auto">
                <a:xfrm>
                  <a:off x="17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84" name="Rectangle 1341"/>
                <p:cNvSpPr>
                  <a:spLocks noChangeAspect="1" noChangeArrowheads="1"/>
                </p:cNvSpPr>
                <p:nvPr/>
              </p:nvSpPr>
              <p:spPr bwMode="auto">
                <a:xfrm>
                  <a:off x="17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85" name="Rectangle 1342"/>
                <p:cNvSpPr>
                  <a:spLocks noChangeAspect="1" noChangeArrowheads="1"/>
                </p:cNvSpPr>
                <p:nvPr/>
              </p:nvSpPr>
              <p:spPr bwMode="auto">
                <a:xfrm>
                  <a:off x="17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86" name="Rectangle 1343"/>
                <p:cNvSpPr>
                  <a:spLocks noChangeAspect="1" noChangeArrowheads="1"/>
                </p:cNvSpPr>
                <p:nvPr/>
              </p:nvSpPr>
              <p:spPr bwMode="auto">
                <a:xfrm>
                  <a:off x="17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87" name="Rectangle 1344"/>
                <p:cNvSpPr>
                  <a:spLocks noChangeAspect="1" noChangeArrowheads="1"/>
                </p:cNvSpPr>
                <p:nvPr/>
              </p:nvSpPr>
              <p:spPr bwMode="auto">
                <a:xfrm>
                  <a:off x="17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88" name="Rectangle 1345"/>
                <p:cNvSpPr>
                  <a:spLocks noChangeAspect="1" noChangeArrowheads="1"/>
                </p:cNvSpPr>
                <p:nvPr/>
              </p:nvSpPr>
              <p:spPr bwMode="auto">
                <a:xfrm>
                  <a:off x="17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89" name="Rectangle 1346"/>
                <p:cNvSpPr>
                  <a:spLocks noChangeAspect="1" noChangeArrowheads="1"/>
                </p:cNvSpPr>
                <p:nvPr/>
              </p:nvSpPr>
              <p:spPr bwMode="auto">
                <a:xfrm>
                  <a:off x="17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90" name="Rectangle 1347"/>
                <p:cNvSpPr>
                  <a:spLocks noChangeAspect="1" noChangeArrowheads="1"/>
                </p:cNvSpPr>
                <p:nvPr/>
              </p:nvSpPr>
              <p:spPr bwMode="auto">
                <a:xfrm>
                  <a:off x="18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91" name="Rectangle 1348"/>
                <p:cNvSpPr>
                  <a:spLocks noChangeAspect="1" noChangeArrowheads="1"/>
                </p:cNvSpPr>
                <p:nvPr/>
              </p:nvSpPr>
              <p:spPr bwMode="auto">
                <a:xfrm>
                  <a:off x="18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92" name="Rectangle 1349"/>
                <p:cNvSpPr>
                  <a:spLocks noChangeAspect="1" noChangeArrowheads="1"/>
                </p:cNvSpPr>
                <p:nvPr/>
              </p:nvSpPr>
              <p:spPr bwMode="auto">
                <a:xfrm>
                  <a:off x="18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93" name="Rectangle 1350"/>
                <p:cNvSpPr>
                  <a:spLocks noChangeAspect="1" noChangeArrowheads="1"/>
                </p:cNvSpPr>
                <p:nvPr/>
              </p:nvSpPr>
              <p:spPr bwMode="auto">
                <a:xfrm>
                  <a:off x="18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94" name="Rectangle 1351"/>
                <p:cNvSpPr>
                  <a:spLocks noChangeAspect="1" noChangeArrowheads="1"/>
                </p:cNvSpPr>
                <p:nvPr/>
              </p:nvSpPr>
              <p:spPr bwMode="auto">
                <a:xfrm>
                  <a:off x="18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95" name="Rectangle 1352"/>
                <p:cNvSpPr>
                  <a:spLocks noChangeAspect="1" noChangeArrowheads="1"/>
                </p:cNvSpPr>
                <p:nvPr/>
              </p:nvSpPr>
              <p:spPr bwMode="auto">
                <a:xfrm>
                  <a:off x="18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96" name="Rectangle 1353"/>
                <p:cNvSpPr>
                  <a:spLocks noChangeAspect="1" noChangeArrowheads="1"/>
                </p:cNvSpPr>
                <p:nvPr/>
              </p:nvSpPr>
              <p:spPr bwMode="auto">
                <a:xfrm>
                  <a:off x="18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97" name="Rectangle 1354"/>
                <p:cNvSpPr>
                  <a:spLocks noChangeAspect="1" noChangeArrowheads="1"/>
                </p:cNvSpPr>
                <p:nvPr/>
              </p:nvSpPr>
              <p:spPr bwMode="auto">
                <a:xfrm>
                  <a:off x="19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98" name="Rectangle 1355"/>
                <p:cNvSpPr>
                  <a:spLocks noChangeAspect="1" noChangeArrowheads="1"/>
                </p:cNvSpPr>
                <p:nvPr/>
              </p:nvSpPr>
              <p:spPr bwMode="auto">
                <a:xfrm>
                  <a:off x="19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599" name="Rectangle 1356"/>
                <p:cNvSpPr>
                  <a:spLocks noChangeAspect="1" noChangeArrowheads="1"/>
                </p:cNvSpPr>
                <p:nvPr/>
              </p:nvSpPr>
              <p:spPr bwMode="auto">
                <a:xfrm>
                  <a:off x="19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00" name="Rectangle 1357"/>
                <p:cNvSpPr>
                  <a:spLocks noChangeAspect="1" noChangeArrowheads="1"/>
                </p:cNvSpPr>
                <p:nvPr/>
              </p:nvSpPr>
              <p:spPr bwMode="auto">
                <a:xfrm>
                  <a:off x="19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01" name="Rectangle 1358"/>
                <p:cNvSpPr>
                  <a:spLocks noChangeAspect="1" noChangeArrowheads="1"/>
                </p:cNvSpPr>
                <p:nvPr/>
              </p:nvSpPr>
              <p:spPr bwMode="auto">
                <a:xfrm>
                  <a:off x="19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</p:grpSp>
          <p:grpSp>
            <p:nvGrpSpPr>
              <p:cNvPr id="602" name="Group 1359"/>
              <p:cNvGrpSpPr>
                <a:grpSpLocks noChangeAspect="1"/>
              </p:cNvGrpSpPr>
              <p:nvPr/>
            </p:nvGrpSpPr>
            <p:grpSpPr bwMode="auto">
              <a:xfrm>
                <a:off x="6574468" y="3652187"/>
                <a:ext cx="1948471" cy="60641"/>
                <a:chOff x="816" y="1240"/>
                <a:chExt cx="1162" cy="29"/>
              </a:xfrm>
            </p:grpSpPr>
            <p:sp>
              <p:nvSpPr>
                <p:cNvPr id="603" name="Rectangle 1360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55"/>
                  <a:ext cx="1161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04" name="Rectangle 1361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05" name="Rectangle 1362"/>
                <p:cNvSpPr>
                  <a:spLocks noChangeAspect="1" noChangeArrowheads="1"/>
                </p:cNvSpPr>
                <p:nvPr/>
              </p:nvSpPr>
              <p:spPr bwMode="auto">
                <a:xfrm>
                  <a:off x="8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06" name="Rectangle 1363"/>
                <p:cNvSpPr>
                  <a:spLocks noChangeAspect="1" noChangeArrowheads="1"/>
                </p:cNvSpPr>
                <p:nvPr/>
              </p:nvSpPr>
              <p:spPr bwMode="auto">
                <a:xfrm>
                  <a:off x="8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07" name="Rectangle 1364"/>
                <p:cNvSpPr>
                  <a:spLocks noChangeAspect="1" noChangeArrowheads="1"/>
                </p:cNvSpPr>
                <p:nvPr/>
              </p:nvSpPr>
              <p:spPr bwMode="auto">
                <a:xfrm>
                  <a:off x="8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08" name="Rectangle 1365"/>
                <p:cNvSpPr>
                  <a:spLocks noChangeAspect="1" noChangeArrowheads="1"/>
                </p:cNvSpPr>
                <p:nvPr/>
              </p:nvSpPr>
              <p:spPr bwMode="auto">
                <a:xfrm>
                  <a:off x="8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09" name="Rectangle 1366"/>
                <p:cNvSpPr>
                  <a:spLocks noChangeAspect="1" noChangeArrowheads="1"/>
                </p:cNvSpPr>
                <p:nvPr/>
              </p:nvSpPr>
              <p:spPr bwMode="auto">
                <a:xfrm>
                  <a:off x="8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10" name="Rectangle 1367"/>
                <p:cNvSpPr>
                  <a:spLocks noChangeAspect="1" noChangeArrowheads="1"/>
                </p:cNvSpPr>
                <p:nvPr/>
              </p:nvSpPr>
              <p:spPr bwMode="auto">
                <a:xfrm>
                  <a:off x="9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11" name="Rectangle 1368"/>
                <p:cNvSpPr>
                  <a:spLocks noChangeAspect="1" noChangeArrowheads="1"/>
                </p:cNvSpPr>
                <p:nvPr/>
              </p:nvSpPr>
              <p:spPr bwMode="auto">
                <a:xfrm>
                  <a:off x="9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12" name="Rectangle 1369"/>
                <p:cNvSpPr>
                  <a:spLocks noChangeAspect="1" noChangeArrowheads="1"/>
                </p:cNvSpPr>
                <p:nvPr/>
              </p:nvSpPr>
              <p:spPr bwMode="auto">
                <a:xfrm>
                  <a:off x="9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13" name="Rectangle 1370"/>
                <p:cNvSpPr>
                  <a:spLocks noChangeAspect="1" noChangeArrowheads="1"/>
                </p:cNvSpPr>
                <p:nvPr/>
              </p:nvSpPr>
              <p:spPr bwMode="auto">
                <a:xfrm>
                  <a:off x="9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14" name="Rectangle 1371"/>
                <p:cNvSpPr>
                  <a:spLocks noChangeAspect="1" noChangeArrowheads="1"/>
                </p:cNvSpPr>
                <p:nvPr/>
              </p:nvSpPr>
              <p:spPr bwMode="auto">
                <a:xfrm>
                  <a:off x="9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15" name="Rectangle 1372"/>
                <p:cNvSpPr>
                  <a:spLocks noChangeAspect="1" noChangeArrowheads="1"/>
                </p:cNvSpPr>
                <p:nvPr/>
              </p:nvSpPr>
              <p:spPr bwMode="auto">
                <a:xfrm>
                  <a:off x="9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16" name="Rectangle 1373"/>
                <p:cNvSpPr>
                  <a:spLocks noChangeAspect="1" noChangeArrowheads="1"/>
                </p:cNvSpPr>
                <p:nvPr/>
              </p:nvSpPr>
              <p:spPr bwMode="auto">
                <a:xfrm>
                  <a:off x="9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17" name="Rectangle 1374"/>
                <p:cNvSpPr>
                  <a:spLocks noChangeAspect="1" noChangeArrowheads="1"/>
                </p:cNvSpPr>
                <p:nvPr/>
              </p:nvSpPr>
              <p:spPr bwMode="auto">
                <a:xfrm>
                  <a:off x="9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18" name="Rectangle 1375"/>
                <p:cNvSpPr>
                  <a:spLocks noChangeAspect="1" noChangeArrowheads="1"/>
                </p:cNvSpPr>
                <p:nvPr/>
              </p:nvSpPr>
              <p:spPr bwMode="auto">
                <a:xfrm>
                  <a:off x="10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19" name="Rectangle 1376"/>
                <p:cNvSpPr>
                  <a:spLocks noChangeAspect="1" noChangeArrowheads="1"/>
                </p:cNvSpPr>
                <p:nvPr/>
              </p:nvSpPr>
              <p:spPr bwMode="auto">
                <a:xfrm>
                  <a:off x="10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20" name="Rectangle 1377"/>
                <p:cNvSpPr>
                  <a:spLocks noChangeAspect="1" noChangeArrowheads="1"/>
                </p:cNvSpPr>
                <p:nvPr/>
              </p:nvSpPr>
              <p:spPr bwMode="auto">
                <a:xfrm>
                  <a:off x="10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21" name="Rectangle 1378"/>
                <p:cNvSpPr>
                  <a:spLocks noChangeAspect="1" noChangeArrowheads="1"/>
                </p:cNvSpPr>
                <p:nvPr/>
              </p:nvSpPr>
              <p:spPr bwMode="auto">
                <a:xfrm>
                  <a:off x="10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22" name="Rectangle 1379"/>
                <p:cNvSpPr>
                  <a:spLocks noChangeAspect="1" noChangeArrowheads="1"/>
                </p:cNvSpPr>
                <p:nvPr/>
              </p:nvSpPr>
              <p:spPr bwMode="auto">
                <a:xfrm>
                  <a:off x="10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23" name="Rectangle 1380"/>
                <p:cNvSpPr>
                  <a:spLocks noChangeAspect="1" noChangeArrowheads="1"/>
                </p:cNvSpPr>
                <p:nvPr/>
              </p:nvSpPr>
              <p:spPr bwMode="auto">
                <a:xfrm>
                  <a:off x="10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24" name="Rectangle 1381"/>
                <p:cNvSpPr>
                  <a:spLocks noChangeAspect="1" noChangeArrowheads="1"/>
                </p:cNvSpPr>
                <p:nvPr/>
              </p:nvSpPr>
              <p:spPr bwMode="auto">
                <a:xfrm>
                  <a:off x="10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25" name="Rectangle 1382"/>
                <p:cNvSpPr>
                  <a:spLocks noChangeAspect="1" noChangeArrowheads="1"/>
                </p:cNvSpPr>
                <p:nvPr/>
              </p:nvSpPr>
              <p:spPr bwMode="auto">
                <a:xfrm>
                  <a:off x="11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26" name="Rectangle 1383"/>
                <p:cNvSpPr>
                  <a:spLocks noChangeAspect="1" noChangeArrowheads="1"/>
                </p:cNvSpPr>
                <p:nvPr/>
              </p:nvSpPr>
              <p:spPr bwMode="auto">
                <a:xfrm>
                  <a:off x="11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27" name="Rectangle 1384"/>
                <p:cNvSpPr>
                  <a:spLocks noChangeAspect="1" noChangeArrowheads="1"/>
                </p:cNvSpPr>
                <p:nvPr/>
              </p:nvSpPr>
              <p:spPr bwMode="auto">
                <a:xfrm>
                  <a:off x="11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28" name="Rectangle 1385"/>
                <p:cNvSpPr>
                  <a:spLocks noChangeAspect="1" noChangeArrowheads="1"/>
                </p:cNvSpPr>
                <p:nvPr/>
              </p:nvSpPr>
              <p:spPr bwMode="auto">
                <a:xfrm>
                  <a:off x="11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29" name="Rectangle 1386"/>
                <p:cNvSpPr>
                  <a:spLocks noChangeAspect="1" noChangeArrowheads="1"/>
                </p:cNvSpPr>
                <p:nvPr/>
              </p:nvSpPr>
              <p:spPr bwMode="auto">
                <a:xfrm>
                  <a:off x="11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30" name="Rectangle 1387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31" name="Rectangle 1388"/>
                <p:cNvSpPr>
                  <a:spLocks noChangeAspect="1" noChangeArrowheads="1"/>
                </p:cNvSpPr>
                <p:nvPr/>
              </p:nvSpPr>
              <p:spPr bwMode="auto">
                <a:xfrm>
                  <a:off x="11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32" name="Rectangle 1389"/>
                <p:cNvSpPr>
                  <a:spLocks noChangeAspect="1" noChangeArrowheads="1"/>
                </p:cNvSpPr>
                <p:nvPr/>
              </p:nvSpPr>
              <p:spPr bwMode="auto">
                <a:xfrm>
                  <a:off x="12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33" name="Rectangle 1390"/>
                <p:cNvSpPr>
                  <a:spLocks noChangeAspect="1" noChangeArrowheads="1"/>
                </p:cNvSpPr>
                <p:nvPr/>
              </p:nvSpPr>
              <p:spPr bwMode="auto">
                <a:xfrm>
                  <a:off x="12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34" name="Rectangle 1391"/>
                <p:cNvSpPr>
                  <a:spLocks noChangeAspect="1" noChangeArrowheads="1"/>
                </p:cNvSpPr>
                <p:nvPr/>
              </p:nvSpPr>
              <p:spPr bwMode="auto">
                <a:xfrm>
                  <a:off x="12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35" name="Rectangle 1392"/>
                <p:cNvSpPr>
                  <a:spLocks noChangeAspect="1" noChangeArrowheads="1"/>
                </p:cNvSpPr>
                <p:nvPr/>
              </p:nvSpPr>
              <p:spPr bwMode="auto">
                <a:xfrm>
                  <a:off x="12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36" name="Rectangle 1393"/>
                <p:cNvSpPr>
                  <a:spLocks noChangeAspect="1" noChangeArrowheads="1"/>
                </p:cNvSpPr>
                <p:nvPr/>
              </p:nvSpPr>
              <p:spPr bwMode="auto">
                <a:xfrm>
                  <a:off x="12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37" name="Rectangle 1394"/>
                <p:cNvSpPr>
                  <a:spLocks noChangeAspect="1" noChangeArrowheads="1"/>
                </p:cNvSpPr>
                <p:nvPr/>
              </p:nvSpPr>
              <p:spPr bwMode="auto">
                <a:xfrm>
                  <a:off x="127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38" name="Rectangle 1395"/>
                <p:cNvSpPr>
                  <a:spLocks noChangeAspect="1" noChangeArrowheads="1"/>
                </p:cNvSpPr>
                <p:nvPr/>
              </p:nvSpPr>
              <p:spPr bwMode="auto">
                <a:xfrm>
                  <a:off x="129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39" name="Rectangle 1396"/>
                <p:cNvSpPr>
                  <a:spLocks noChangeAspect="1" noChangeArrowheads="1"/>
                </p:cNvSpPr>
                <p:nvPr/>
              </p:nvSpPr>
              <p:spPr bwMode="auto">
                <a:xfrm>
                  <a:off x="130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40" name="Rectangle 1397"/>
                <p:cNvSpPr>
                  <a:spLocks noChangeAspect="1" noChangeArrowheads="1"/>
                </p:cNvSpPr>
                <p:nvPr/>
              </p:nvSpPr>
              <p:spPr bwMode="auto">
                <a:xfrm>
                  <a:off x="132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41" name="Rectangle 1398"/>
                <p:cNvSpPr>
                  <a:spLocks noChangeAspect="1" noChangeArrowheads="1"/>
                </p:cNvSpPr>
                <p:nvPr/>
              </p:nvSpPr>
              <p:spPr bwMode="auto">
                <a:xfrm>
                  <a:off x="133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42" name="Rectangle 1399"/>
                <p:cNvSpPr>
                  <a:spLocks noChangeAspect="1" noChangeArrowheads="1"/>
                </p:cNvSpPr>
                <p:nvPr/>
              </p:nvSpPr>
              <p:spPr bwMode="auto">
                <a:xfrm>
                  <a:off x="134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43" name="Rectangle 1400"/>
                <p:cNvSpPr>
                  <a:spLocks noChangeAspect="1" noChangeArrowheads="1"/>
                </p:cNvSpPr>
                <p:nvPr/>
              </p:nvSpPr>
              <p:spPr bwMode="auto">
                <a:xfrm>
                  <a:off x="136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44" name="Rectangle 1401"/>
                <p:cNvSpPr>
                  <a:spLocks noChangeAspect="1" noChangeArrowheads="1"/>
                </p:cNvSpPr>
                <p:nvPr/>
              </p:nvSpPr>
              <p:spPr bwMode="auto">
                <a:xfrm>
                  <a:off x="137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45" name="Rectangle 1402"/>
                <p:cNvSpPr>
                  <a:spLocks noChangeAspect="1" noChangeArrowheads="1"/>
                </p:cNvSpPr>
                <p:nvPr/>
              </p:nvSpPr>
              <p:spPr bwMode="auto">
                <a:xfrm>
                  <a:off x="139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46" name="Rectangle 1403"/>
                <p:cNvSpPr>
                  <a:spLocks noChangeAspect="1" noChangeArrowheads="1"/>
                </p:cNvSpPr>
                <p:nvPr/>
              </p:nvSpPr>
              <p:spPr bwMode="auto">
                <a:xfrm>
                  <a:off x="140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47" name="Rectangle 1404"/>
                <p:cNvSpPr>
                  <a:spLocks noChangeAspect="1" noChangeArrowheads="1"/>
                </p:cNvSpPr>
                <p:nvPr/>
              </p:nvSpPr>
              <p:spPr bwMode="auto">
                <a:xfrm>
                  <a:off x="141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48" name="Rectangle 1405"/>
                <p:cNvSpPr>
                  <a:spLocks noChangeAspect="1" noChangeArrowheads="1"/>
                </p:cNvSpPr>
                <p:nvPr/>
              </p:nvSpPr>
              <p:spPr bwMode="auto">
                <a:xfrm>
                  <a:off x="143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49" name="Rectangle 1406"/>
                <p:cNvSpPr>
                  <a:spLocks noChangeAspect="1" noChangeArrowheads="1"/>
                </p:cNvSpPr>
                <p:nvPr/>
              </p:nvSpPr>
              <p:spPr bwMode="auto">
                <a:xfrm>
                  <a:off x="144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50" name="Rectangle 1407"/>
                <p:cNvSpPr>
                  <a:spLocks noChangeAspect="1" noChangeArrowheads="1"/>
                </p:cNvSpPr>
                <p:nvPr/>
              </p:nvSpPr>
              <p:spPr bwMode="auto">
                <a:xfrm>
                  <a:off x="146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51" name="Rectangle 1408"/>
                <p:cNvSpPr>
                  <a:spLocks noChangeAspect="1" noChangeArrowheads="1"/>
                </p:cNvSpPr>
                <p:nvPr/>
              </p:nvSpPr>
              <p:spPr bwMode="auto">
                <a:xfrm>
                  <a:off x="147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52" name="Rectangle 1409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53" name="Rectangle 1410"/>
                <p:cNvSpPr>
                  <a:spLocks noChangeAspect="1" noChangeArrowheads="1"/>
                </p:cNvSpPr>
                <p:nvPr/>
              </p:nvSpPr>
              <p:spPr bwMode="auto">
                <a:xfrm>
                  <a:off x="150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54" name="Rectangle 1411"/>
                <p:cNvSpPr>
                  <a:spLocks noChangeAspect="1" noChangeArrowheads="1"/>
                </p:cNvSpPr>
                <p:nvPr/>
              </p:nvSpPr>
              <p:spPr bwMode="auto">
                <a:xfrm>
                  <a:off x="151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55" name="Rectangle 1412"/>
                <p:cNvSpPr>
                  <a:spLocks noChangeAspect="1" noChangeArrowheads="1"/>
                </p:cNvSpPr>
                <p:nvPr/>
              </p:nvSpPr>
              <p:spPr bwMode="auto">
                <a:xfrm>
                  <a:off x="153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56" name="Rectangle 1413"/>
                <p:cNvSpPr>
                  <a:spLocks noChangeAspect="1" noChangeArrowheads="1"/>
                </p:cNvSpPr>
                <p:nvPr/>
              </p:nvSpPr>
              <p:spPr bwMode="auto">
                <a:xfrm>
                  <a:off x="154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57" name="Rectangle 1414"/>
                <p:cNvSpPr>
                  <a:spLocks noChangeAspect="1" noChangeArrowheads="1"/>
                </p:cNvSpPr>
                <p:nvPr/>
              </p:nvSpPr>
              <p:spPr bwMode="auto">
                <a:xfrm>
                  <a:off x="155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58" name="Rectangle 1415"/>
                <p:cNvSpPr>
                  <a:spLocks noChangeAspect="1" noChangeArrowheads="1"/>
                </p:cNvSpPr>
                <p:nvPr/>
              </p:nvSpPr>
              <p:spPr bwMode="auto">
                <a:xfrm>
                  <a:off x="157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59" name="Rectangle 1416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60" name="Rectangle 1417"/>
                <p:cNvSpPr>
                  <a:spLocks noChangeAspect="1" noChangeArrowheads="1"/>
                </p:cNvSpPr>
                <p:nvPr/>
              </p:nvSpPr>
              <p:spPr bwMode="auto">
                <a:xfrm>
                  <a:off x="160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61" name="Rectangle 1418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62" name="Rectangle 1419"/>
                <p:cNvSpPr>
                  <a:spLocks noChangeAspect="1" noChangeArrowheads="1"/>
                </p:cNvSpPr>
                <p:nvPr/>
              </p:nvSpPr>
              <p:spPr bwMode="auto">
                <a:xfrm>
                  <a:off x="162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63" name="Rectangle 1420"/>
                <p:cNvSpPr>
                  <a:spLocks noChangeAspect="1" noChangeArrowheads="1"/>
                </p:cNvSpPr>
                <p:nvPr/>
              </p:nvSpPr>
              <p:spPr bwMode="auto">
                <a:xfrm>
                  <a:off x="164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64" name="Rectangle 1421"/>
                <p:cNvSpPr>
                  <a:spLocks noChangeAspect="1" noChangeArrowheads="1"/>
                </p:cNvSpPr>
                <p:nvPr/>
              </p:nvSpPr>
              <p:spPr bwMode="auto">
                <a:xfrm>
                  <a:off x="165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65" name="Rectangle 1422"/>
                <p:cNvSpPr>
                  <a:spLocks noChangeAspect="1" noChangeArrowheads="1"/>
                </p:cNvSpPr>
                <p:nvPr/>
              </p:nvSpPr>
              <p:spPr bwMode="auto">
                <a:xfrm>
                  <a:off x="167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66" name="Rectangle 1423"/>
                <p:cNvSpPr>
                  <a:spLocks noChangeAspect="1" noChangeArrowheads="1"/>
                </p:cNvSpPr>
                <p:nvPr/>
              </p:nvSpPr>
              <p:spPr bwMode="auto">
                <a:xfrm>
                  <a:off x="168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67" name="Rectangle 1424"/>
                <p:cNvSpPr>
                  <a:spLocks noChangeAspect="1" noChangeArrowheads="1"/>
                </p:cNvSpPr>
                <p:nvPr/>
              </p:nvSpPr>
              <p:spPr bwMode="auto">
                <a:xfrm>
                  <a:off x="169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68" name="Rectangle 1425"/>
                <p:cNvSpPr>
                  <a:spLocks noChangeAspect="1" noChangeArrowheads="1"/>
                </p:cNvSpPr>
                <p:nvPr/>
              </p:nvSpPr>
              <p:spPr bwMode="auto">
                <a:xfrm>
                  <a:off x="171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69" name="Rectangle 1426"/>
                <p:cNvSpPr>
                  <a:spLocks noChangeAspect="1" noChangeArrowheads="1"/>
                </p:cNvSpPr>
                <p:nvPr/>
              </p:nvSpPr>
              <p:spPr bwMode="auto">
                <a:xfrm>
                  <a:off x="172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70" name="Rectangle 1427"/>
                <p:cNvSpPr>
                  <a:spLocks noChangeAspect="1" noChangeArrowheads="1"/>
                </p:cNvSpPr>
                <p:nvPr/>
              </p:nvSpPr>
              <p:spPr bwMode="auto">
                <a:xfrm>
                  <a:off x="174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71" name="Rectangle 1428"/>
                <p:cNvSpPr>
                  <a:spLocks noChangeAspect="1" noChangeArrowheads="1"/>
                </p:cNvSpPr>
                <p:nvPr/>
              </p:nvSpPr>
              <p:spPr bwMode="auto">
                <a:xfrm>
                  <a:off x="175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72" name="Rectangle 1429"/>
                <p:cNvSpPr>
                  <a:spLocks noChangeAspect="1" noChangeArrowheads="1"/>
                </p:cNvSpPr>
                <p:nvPr/>
              </p:nvSpPr>
              <p:spPr bwMode="auto">
                <a:xfrm>
                  <a:off x="176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73" name="Rectangle 1430"/>
                <p:cNvSpPr>
                  <a:spLocks noChangeAspect="1" noChangeArrowheads="1"/>
                </p:cNvSpPr>
                <p:nvPr/>
              </p:nvSpPr>
              <p:spPr bwMode="auto">
                <a:xfrm>
                  <a:off x="178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74" name="Rectangle 1431"/>
                <p:cNvSpPr>
                  <a:spLocks noChangeAspect="1" noChangeArrowheads="1"/>
                </p:cNvSpPr>
                <p:nvPr/>
              </p:nvSpPr>
              <p:spPr bwMode="auto">
                <a:xfrm>
                  <a:off x="179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75" name="Rectangle 1432"/>
                <p:cNvSpPr>
                  <a:spLocks noChangeAspect="1" noChangeArrowheads="1"/>
                </p:cNvSpPr>
                <p:nvPr/>
              </p:nvSpPr>
              <p:spPr bwMode="auto">
                <a:xfrm>
                  <a:off x="181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76" name="Rectangle 1433"/>
                <p:cNvSpPr>
                  <a:spLocks noChangeAspect="1" noChangeArrowheads="1"/>
                </p:cNvSpPr>
                <p:nvPr/>
              </p:nvSpPr>
              <p:spPr bwMode="auto">
                <a:xfrm>
                  <a:off x="182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77" name="Rectangle 1434"/>
                <p:cNvSpPr>
                  <a:spLocks noChangeAspect="1" noChangeArrowheads="1"/>
                </p:cNvSpPr>
                <p:nvPr/>
              </p:nvSpPr>
              <p:spPr bwMode="auto">
                <a:xfrm>
                  <a:off x="183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78" name="Rectangle 1435"/>
                <p:cNvSpPr>
                  <a:spLocks noChangeAspect="1" noChangeArrowheads="1"/>
                </p:cNvSpPr>
                <p:nvPr/>
              </p:nvSpPr>
              <p:spPr bwMode="auto">
                <a:xfrm>
                  <a:off x="185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79" name="Rectangle 1436"/>
                <p:cNvSpPr>
                  <a:spLocks noChangeAspect="1" noChangeArrowheads="1"/>
                </p:cNvSpPr>
                <p:nvPr/>
              </p:nvSpPr>
              <p:spPr bwMode="auto">
                <a:xfrm>
                  <a:off x="186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80" name="Rectangle 1437"/>
                <p:cNvSpPr>
                  <a:spLocks noChangeAspect="1" noChangeArrowheads="1"/>
                </p:cNvSpPr>
                <p:nvPr/>
              </p:nvSpPr>
              <p:spPr bwMode="auto">
                <a:xfrm>
                  <a:off x="188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81" name="Rectangle 1438"/>
                <p:cNvSpPr>
                  <a:spLocks noChangeAspect="1" noChangeArrowheads="1"/>
                </p:cNvSpPr>
                <p:nvPr/>
              </p:nvSpPr>
              <p:spPr bwMode="auto">
                <a:xfrm>
                  <a:off x="189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82" name="Rectangle 1439"/>
                <p:cNvSpPr>
                  <a:spLocks noChangeAspect="1" noChangeArrowheads="1"/>
                </p:cNvSpPr>
                <p:nvPr/>
              </p:nvSpPr>
              <p:spPr bwMode="auto">
                <a:xfrm>
                  <a:off x="1908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83" name="Rectangle 1440"/>
                <p:cNvSpPr>
                  <a:spLocks noChangeAspect="1" noChangeArrowheads="1"/>
                </p:cNvSpPr>
                <p:nvPr/>
              </p:nvSpPr>
              <p:spPr bwMode="auto">
                <a:xfrm>
                  <a:off x="1922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84" name="Rectangle 1441"/>
                <p:cNvSpPr>
                  <a:spLocks noChangeAspect="1" noChangeArrowheads="1"/>
                </p:cNvSpPr>
                <p:nvPr/>
              </p:nvSpPr>
              <p:spPr bwMode="auto">
                <a:xfrm>
                  <a:off x="1936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85" name="Rectangle 1442"/>
                <p:cNvSpPr>
                  <a:spLocks noChangeAspect="1" noChangeArrowheads="1"/>
                </p:cNvSpPr>
                <p:nvPr/>
              </p:nvSpPr>
              <p:spPr bwMode="auto">
                <a:xfrm>
                  <a:off x="1950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  <p:sp>
              <p:nvSpPr>
                <p:cNvPr id="686" name="Rectangle 1443"/>
                <p:cNvSpPr>
                  <a:spLocks noChangeAspect="1" noChangeArrowheads="1"/>
                </p:cNvSpPr>
                <p:nvPr/>
              </p:nvSpPr>
              <p:spPr bwMode="auto">
                <a:xfrm>
                  <a:off x="1964" y="1240"/>
                  <a:ext cx="14" cy="1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l"/>
                  <a:endParaRPr lang="ja-JP" altLang="en-US"/>
                </a:p>
              </p:txBody>
            </p:sp>
          </p:grpSp>
          <p:sp>
            <p:nvSpPr>
              <p:cNvPr id="687" name="Rectangle 1444"/>
              <p:cNvSpPr>
                <a:spLocks noChangeAspect="1" noChangeArrowheads="1"/>
              </p:cNvSpPr>
              <p:nvPr/>
            </p:nvSpPr>
            <p:spPr bwMode="auto">
              <a:xfrm>
                <a:off x="6572442" y="2425580"/>
                <a:ext cx="1945434" cy="34915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l"/>
                <a:endParaRPr lang="ja-JP" altLang="en-US" dirty="0"/>
              </a:p>
            </p:txBody>
          </p:sp>
          <p:sp>
            <p:nvSpPr>
              <p:cNvPr id="688" name="Rectangle 1444"/>
              <p:cNvSpPr>
                <a:spLocks noChangeAspect="1" noChangeArrowheads="1"/>
              </p:cNvSpPr>
              <p:nvPr/>
            </p:nvSpPr>
            <p:spPr bwMode="auto">
              <a:xfrm>
                <a:off x="6574633" y="2616277"/>
                <a:ext cx="1945434" cy="34915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l"/>
                <a:endParaRPr lang="ja-JP" altLang="en-US" dirty="0"/>
              </a:p>
            </p:txBody>
          </p:sp>
          <p:sp>
            <p:nvSpPr>
              <p:cNvPr id="689" name="Rectangle 1444"/>
              <p:cNvSpPr>
                <a:spLocks noChangeAspect="1" noChangeArrowheads="1"/>
              </p:cNvSpPr>
              <p:nvPr/>
            </p:nvSpPr>
            <p:spPr bwMode="auto">
              <a:xfrm>
                <a:off x="6575924" y="2807235"/>
                <a:ext cx="1945434" cy="34915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l"/>
                <a:endParaRPr lang="ja-JP" altLang="en-US" dirty="0"/>
              </a:p>
            </p:txBody>
          </p:sp>
          <p:sp>
            <p:nvSpPr>
              <p:cNvPr id="690" name="Rectangle 1444"/>
              <p:cNvSpPr>
                <a:spLocks noChangeAspect="1" noChangeArrowheads="1"/>
              </p:cNvSpPr>
              <p:nvPr/>
            </p:nvSpPr>
            <p:spPr bwMode="auto">
              <a:xfrm>
                <a:off x="6574633" y="3010291"/>
                <a:ext cx="1945434" cy="34915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l"/>
                <a:endParaRPr lang="ja-JP" altLang="en-US" dirty="0"/>
              </a:p>
            </p:txBody>
          </p:sp>
          <p:sp>
            <p:nvSpPr>
              <p:cNvPr id="691" name="Rectangle 1444"/>
              <p:cNvSpPr>
                <a:spLocks noChangeAspect="1" noChangeArrowheads="1"/>
              </p:cNvSpPr>
              <p:nvPr/>
            </p:nvSpPr>
            <p:spPr bwMode="auto">
              <a:xfrm>
                <a:off x="6564249" y="3211707"/>
                <a:ext cx="1945434" cy="34915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l"/>
                <a:endParaRPr lang="ja-JP" altLang="en-US" dirty="0"/>
              </a:p>
            </p:txBody>
          </p:sp>
          <p:sp>
            <p:nvSpPr>
              <p:cNvPr id="692" name="Rectangle 1444"/>
              <p:cNvSpPr>
                <a:spLocks noChangeAspect="1" noChangeArrowheads="1"/>
              </p:cNvSpPr>
              <p:nvPr/>
            </p:nvSpPr>
            <p:spPr bwMode="auto">
              <a:xfrm>
                <a:off x="6574633" y="3399144"/>
                <a:ext cx="1945434" cy="34915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l"/>
                <a:endParaRPr lang="ja-JP" altLang="en-US" dirty="0"/>
              </a:p>
            </p:txBody>
          </p:sp>
          <p:sp>
            <p:nvSpPr>
              <p:cNvPr id="694" name="Rectangle 1444"/>
              <p:cNvSpPr>
                <a:spLocks noChangeAspect="1" noChangeArrowheads="1"/>
              </p:cNvSpPr>
              <p:nvPr/>
            </p:nvSpPr>
            <p:spPr bwMode="auto">
              <a:xfrm>
                <a:off x="6573555" y="3597931"/>
                <a:ext cx="1945434" cy="34915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l"/>
                <a:endParaRPr lang="ja-JP" altLang="en-US" dirty="0"/>
              </a:p>
            </p:txBody>
          </p:sp>
          <p:sp>
            <p:nvSpPr>
              <p:cNvPr id="695" name="正方形/長方形 694"/>
              <p:cNvSpPr/>
              <p:nvPr/>
            </p:nvSpPr>
            <p:spPr>
              <a:xfrm>
                <a:off x="8599396" y="2349390"/>
                <a:ext cx="151269" cy="128563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正方形/長方形 695"/>
              <p:cNvSpPr/>
              <p:nvPr/>
            </p:nvSpPr>
            <p:spPr>
              <a:xfrm>
                <a:off x="8599396" y="2721523"/>
                <a:ext cx="151269" cy="128563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正方形/長方形 696"/>
              <p:cNvSpPr/>
              <p:nvPr/>
            </p:nvSpPr>
            <p:spPr>
              <a:xfrm>
                <a:off x="8599396" y="3135124"/>
                <a:ext cx="151269" cy="128563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正方形/長方形 697"/>
              <p:cNvSpPr/>
              <p:nvPr/>
            </p:nvSpPr>
            <p:spPr>
              <a:xfrm>
                <a:off x="8599396" y="3500823"/>
                <a:ext cx="151269" cy="128563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00" name="直線コネクタ 699"/>
              <p:cNvCxnSpPr>
                <a:stCxn id="176" idx="2"/>
                <a:endCxn id="695" idx="1"/>
              </p:cNvCxnSpPr>
              <p:nvPr/>
            </p:nvCxnSpPr>
            <p:spPr>
              <a:xfrm>
                <a:off x="8511201" y="2298658"/>
                <a:ext cx="88195" cy="115014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701" name="直線コネクタ 700"/>
              <p:cNvCxnSpPr>
                <a:stCxn id="695" idx="1"/>
                <a:endCxn id="8" idx="3"/>
              </p:cNvCxnSpPr>
              <p:nvPr/>
            </p:nvCxnSpPr>
            <p:spPr>
              <a:xfrm flipH="1">
                <a:off x="8521262" y="2413672"/>
                <a:ext cx="78134" cy="110285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704" name="直線コネクタ 703"/>
              <p:cNvCxnSpPr>
                <a:stCxn id="178" idx="3"/>
                <a:endCxn id="696" idx="1"/>
              </p:cNvCxnSpPr>
              <p:nvPr/>
            </p:nvCxnSpPr>
            <p:spPr>
              <a:xfrm>
                <a:off x="8521262" y="2720582"/>
                <a:ext cx="78134" cy="65223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711" name="直線コネクタ 710"/>
              <p:cNvCxnSpPr>
                <a:stCxn id="696" idx="1"/>
                <a:endCxn id="263" idx="3"/>
              </p:cNvCxnSpPr>
              <p:nvPr/>
            </p:nvCxnSpPr>
            <p:spPr>
              <a:xfrm flipH="1">
                <a:off x="8521262" y="2785805"/>
                <a:ext cx="78134" cy="122911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716" name="直線コネクタ 715"/>
              <p:cNvCxnSpPr>
                <a:stCxn id="348" idx="3"/>
                <a:endCxn id="697" idx="1"/>
              </p:cNvCxnSpPr>
              <p:nvPr/>
            </p:nvCxnSpPr>
            <p:spPr>
              <a:xfrm>
                <a:off x="8521262" y="3111074"/>
                <a:ext cx="78134" cy="88332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719" name="直線コネクタ 718"/>
              <p:cNvCxnSpPr>
                <a:stCxn id="433" idx="3"/>
                <a:endCxn id="697" idx="1"/>
              </p:cNvCxnSpPr>
              <p:nvPr/>
            </p:nvCxnSpPr>
            <p:spPr>
              <a:xfrm flipV="1">
                <a:off x="8521262" y="3199406"/>
                <a:ext cx="78134" cy="108293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731" name="直線コネクタ 730"/>
              <p:cNvCxnSpPr>
                <a:stCxn id="518" idx="3"/>
                <a:endCxn id="698" idx="1"/>
              </p:cNvCxnSpPr>
              <p:nvPr/>
            </p:nvCxnSpPr>
            <p:spPr>
              <a:xfrm>
                <a:off x="8521262" y="3495834"/>
                <a:ext cx="78134" cy="69271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734" name="直線コネクタ 733"/>
              <p:cNvCxnSpPr>
                <a:stCxn id="603" idx="3"/>
                <a:endCxn id="698" idx="1"/>
              </p:cNvCxnSpPr>
              <p:nvPr/>
            </p:nvCxnSpPr>
            <p:spPr>
              <a:xfrm flipV="1">
                <a:off x="8521262" y="3565105"/>
                <a:ext cx="78134" cy="133086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sp>
          <p:nvSpPr>
            <p:cNvPr id="985" name="正方形/長方形 984"/>
            <p:cNvSpPr/>
            <p:nvPr/>
          </p:nvSpPr>
          <p:spPr>
            <a:xfrm flipH="1" flipV="1">
              <a:off x="6553200" y="2741418"/>
              <a:ext cx="304567" cy="17930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正方形/長方形 987"/>
            <p:cNvSpPr/>
            <p:nvPr/>
          </p:nvSpPr>
          <p:spPr>
            <a:xfrm flipH="1" flipV="1">
              <a:off x="6553200" y="2949942"/>
              <a:ext cx="304567" cy="17930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正方形/長方形 988"/>
            <p:cNvSpPr/>
            <p:nvPr/>
          </p:nvSpPr>
          <p:spPr>
            <a:xfrm flipH="1" flipV="1">
              <a:off x="6553200" y="3151148"/>
              <a:ext cx="304567" cy="17930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正方形/長方形 989"/>
            <p:cNvSpPr/>
            <p:nvPr/>
          </p:nvSpPr>
          <p:spPr>
            <a:xfrm flipH="1" flipV="1">
              <a:off x="6553200" y="3352537"/>
              <a:ext cx="304567" cy="17930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14" name="直線コネクタ 1113"/>
            <p:cNvCxnSpPr>
              <a:stCxn id="695" idx="3"/>
              <a:endCxn id="985" idx="1"/>
            </p:cNvCxnSpPr>
            <p:nvPr/>
          </p:nvCxnSpPr>
          <p:spPr>
            <a:xfrm flipH="1" flipV="1">
              <a:off x="6857767" y="2831070"/>
              <a:ext cx="81049" cy="4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9" name="直線コネクタ 1238"/>
            <p:cNvCxnSpPr>
              <a:stCxn id="696" idx="3"/>
              <a:endCxn id="988" idx="1"/>
            </p:cNvCxnSpPr>
            <p:nvPr/>
          </p:nvCxnSpPr>
          <p:spPr>
            <a:xfrm flipH="1">
              <a:off x="6857767" y="3028263"/>
              <a:ext cx="81049" cy="113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2" name="直線コネクタ 1241"/>
            <p:cNvCxnSpPr>
              <a:stCxn id="697" idx="3"/>
              <a:endCxn id="989" idx="1"/>
            </p:cNvCxnSpPr>
            <p:nvPr/>
          </p:nvCxnSpPr>
          <p:spPr>
            <a:xfrm flipH="1" flipV="1">
              <a:off x="6857767" y="3240799"/>
              <a:ext cx="81049" cy="61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5" name="直線コネクタ 1244"/>
            <p:cNvCxnSpPr>
              <a:stCxn id="698" idx="3"/>
              <a:endCxn id="990" idx="1"/>
            </p:cNvCxnSpPr>
            <p:nvPr/>
          </p:nvCxnSpPr>
          <p:spPr>
            <a:xfrm flipH="1">
              <a:off x="6857767" y="3440282"/>
              <a:ext cx="81049" cy="19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8" name="正方形/長方形 1957"/>
            <p:cNvSpPr/>
            <p:nvPr/>
          </p:nvSpPr>
          <p:spPr>
            <a:xfrm flipH="1">
              <a:off x="6863838" y="2574243"/>
              <a:ext cx="1280130" cy="123037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59" name="正方形/長方形 1958"/>
            <p:cNvSpPr/>
            <p:nvPr/>
          </p:nvSpPr>
          <p:spPr>
            <a:xfrm flipV="1">
              <a:off x="7020272" y="2588690"/>
              <a:ext cx="1068338" cy="4571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0" name="正方形/長方形 1959"/>
            <p:cNvSpPr/>
            <p:nvPr/>
          </p:nvSpPr>
          <p:spPr>
            <a:xfrm flipV="1">
              <a:off x="7018792" y="2640266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1" name="正方形/長方形 1960"/>
            <p:cNvSpPr/>
            <p:nvPr/>
          </p:nvSpPr>
          <p:spPr>
            <a:xfrm flipV="1">
              <a:off x="7108293" y="2640266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2" name="正方形/長方形 1961"/>
            <p:cNvSpPr/>
            <p:nvPr/>
          </p:nvSpPr>
          <p:spPr>
            <a:xfrm flipV="1">
              <a:off x="7196314" y="2640172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3" name="正方形/長方形 1962"/>
            <p:cNvSpPr/>
            <p:nvPr/>
          </p:nvSpPr>
          <p:spPr>
            <a:xfrm flipV="1">
              <a:off x="7285815" y="2640172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4" name="正方形/長方形 1963"/>
            <p:cNvSpPr/>
            <p:nvPr/>
          </p:nvSpPr>
          <p:spPr>
            <a:xfrm flipV="1">
              <a:off x="7371376" y="2638249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5" name="正方形/長方形 1964"/>
            <p:cNvSpPr/>
            <p:nvPr/>
          </p:nvSpPr>
          <p:spPr>
            <a:xfrm flipV="1">
              <a:off x="7460877" y="2638249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6" name="正方形/長方形 1965"/>
            <p:cNvSpPr/>
            <p:nvPr/>
          </p:nvSpPr>
          <p:spPr>
            <a:xfrm flipV="1">
              <a:off x="7548898" y="2638155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7" name="正方形/長方形 1966"/>
            <p:cNvSpPr/>
            <p:nvPr/>
          </p:nvSpPr>
          <p:spPr>
            <a:xfrm flipV="1">
              <a:off x="7638399" y="2638155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8" name="正方形/長方形 1967"/>
            <p:cNvSpPr/>
            <p:nvPr/>
          </p:nvSpPr>
          <p:spPr>
            <a:xfrm flipV="1">
              <a:off x="7730116" y="2632448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9" name="正方形/長方形 1968"/>
            <p:cNvSpPr/>
            <p:nvPr/>
          </p:nvSpPr>
          <p:spPr>
            <a:xfrm flipV="1">
              <a:off x="7819617" y="2632448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0" name="正方形/長方形 1969"/>
            <p:cNvSpPr/>
            <p:nvPr/>
          </p:nvSpPr>
          <p:spPr>
            <a:xfrm flipV="1">
              <a:off x="7907638" y="2632354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1" name="正方形/長方形 1970"/>
            <p:cNvSpPr/>
            <p:nvPr/>
          </p:nvSpPr>
          <p:spPr>
            <a:xfrm flipV="1">
              <a:off x="7997139" y="2632354"/>
              <a:ext cx="89501" cy="466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2" name="正方形/長方形 1971"/>
            <p:cNvSpPr/>
            <p:nvPr/>
          </p:nvSpPr>
          <p:spPr>
            <a:xfrm flipH="1" flipV="1">
              <a:off x="6580979" y="2599135"/>
              <a:ext cx="270774" cy="12468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3" name="正方形/長方形 1972"/>
            <p:cNvSpPr/>
            <p:nvPr/>
          </p:nvSpPr>
          <p:spPr>
            <a:xfrm flipH="1">
              <a:off x="6921924" y="2592846"/>
              <a:ext cx="79976" cy="4846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74" name="直線コネクタ 1973"/>
            <p:cNvCxnSpPr>
              <a:stCxn id="1973" idx="3"/>
              <a:endCxn id="1972" idx="1"/>
            </p:cNvCxnSpPr>
            <p:nvPr/>
          </p:nvCxnSpPr>
          <p:spPr>
            <a:xfrm flipH="1">
              <a:off x="6851753" y="2617077"/>
              <a:ext cx="70171" cy="443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81" name="カギ線コネクタ 1980"/>
          <p:cNvCxnSpPr>
            <a:stCxn id="1255" idx="3"/>
            <a:endCxn id="1101" idx="3"/>
          </p:cNvCxnSpPr>
          <p:nvPr/>
        </p:nvCxnSpPr>
        <p:spPr>
          <a:xfrm flipH="1">
            <a:off x="4860032" y="3866633"/>
            <a:ext cx="21098" cy="712302"/>
          </a:xfrm>
          <a:prstGeom prst="bentConnector3">
            <a:avLst>
              <a:gd name="adj1" fmla="val -68951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3" name="カギ線コネクタ 1982"/>
          <p:cNvCxnSpPr>
            <a:stCxn id="1255" idx="3"/>
            <a:endCxn id="988" idx="3"/>
          </p:cNvCxnSpPr>
          <p:nvPr/>
        </p:nvCxnSpPr>
        <p:spPr>
          <a:xfrm>
            <a:off x="4881130" y="3866633"/>
            <a:ext cx="482958" cy="1062647"/>
          </a:xfrm>
          <a:prstGeom prst="bentConnector3">
            <a:avLst>
              <a:gd name="adj1" fmla="val 30329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9" name="カギ線コネクタ 1988"/>
          <p:cNvCxnSpPr>
            <a:stCxn id="1256" idx="1"/>
            <a:endCxn id="985" idx="3"/>
          </p:cNvCxnSpPr>
          <p:nvPr/>
        </p:nvCxnSpPr>
        <p:spPr>
          <a:xfrm rot="10800000" flipH="1" flipV="1">
            <a:off x="5296196" y="3864316"/>
            <a:ext cx="67892" cy="856440"/>
          </a:xfrm>
          <a:prstGeom prst="bentConnector3">
            <a:avLst>
              <a:gd name="adj1" fmla="val -231762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93" name="カギ線コネクタ 1992"/>
          <p:cNvCxnSpPr>
            <a:stCxn id="1256" idx="1"/>
            <a:endCxn id="1102" idx="3"/>
          </p:cNvCxnSpPr>
          <p:nvPr/>
        </p:nvCxnSpPr>
        <p:spPr>
          <a:xfrm rot="10800000" flipV="1">
            <a:off x="4858726" y="3864316"/>
            <a:ext cx="437470" cy="872432"/>
          </a:xfrm>
          <a:prstGeom prst="bentConnector3">
            <a:avLst>
              <a:gd name="adj1" fmla="val 39142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96" name="テキスト ボックス 1995"/>
          <p:cNvSpPr txBox="1"/>
          <p:nvPr/>
        </p:nvSpPr>
        <p:spPr>
          <a:xfrm>
            <a:off x="3743517" y="5474992"/>
            <a:ext cx="540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TASC</a:t>
            </a:r>
            <a:endParaRPr kumimoji="1" lang="ja-JP" altLang="en-US" sz="1400" dirty="0"/>
          </a:p>
        </p:txBody>
      </p:sp>
      <p:sp>
        <p:nvSpPr>
          <p:cNvPr id="1997" name="テキスト ボックス 1996"/>
          <p:cNvSpPr txBox="1"/>
          <p:nvPr/>
        </p:nvSpPr>
        <p:spPr>
          <a:xfrm>
            <a:off x="5642682" y="5461728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IMC/CHD</a:t>
            </a:r>
            <a:endParaRPr kumimoji="1" lang="ja-JP" altLang="en-US" sz="1400" dirty="0"/>
          </a:p>
        </p:txBody>
      </p:sp>
      <p:sp>
        <p:nvSpPr>
          <p:cNvPr id="2000" name="角丸四角形 1999"/>
          <p:cNvSpPr/>
          <p:nvPr/>
        </p:nvSpPr>
        <p:spPr>
          <a:xfrm>
            <a:off x="2987824" y="3140968"/>
            <a:ext cx="4392488" cy="2734742"/>
          </a:xfrm>
          <a:prstGeom prst="roundRect">
            <a:avLst>
              <a:gd name="adj" fmla="val 41121"/>
            </a:avLst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01" name="Picture 2" descr="http://www.microsoft.com/japan/visio/images/2010/prodinfo/visio_usage-guide_iteng-img03_lar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57" t="34309" r="27284" b="7204"/>
          <a:stretch/>
        </p:blipFill>
        <p:spPr bwMode="auto">
          <a:xfrm>
            <a:off x="8100392" y="4005064"/>
            <a:ext cx="864096" cy="176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03" name="直線コネクタ 2002"/>
          <p:cNvCxnSpPr>
            <a:stCxn id="1255" idx="3"/>
            <a:endCxn id="1256" idx="1"/>
          </p:cNvCxnSpPr>
          <p:nvPr/>
        </p:nvCxnSpPr>
        <p:spPr>
          <a:xfrm flipV="1">
            <a:off x="4881130" y="3864316"/>
            <a:ext cx="415066" cy="231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06" name="カギ線コネクタ 2005"/>
          <p:cNvCxnSpPr>
            <a:stCxn id="1256" idx="3"/>
            <a:endCxn id="2001" idx="1"/>
          </p:cNvCxnSpPr>
          <p:nvPr/>
        </p:nvCxnSpPr>
        <p:spPr>
          <a:xfrm>
            <a:off x="6203211" y="3864316"/>
            <a:ext cx="1897181" cy="102164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17" name="テキスト ボックス 2016"/>
          <p:cNvSpPr txBox="1"/>
          <p:nvPr/>
        </p:nvSpPr>
        <p:spPr>
          <a:xfrm>
            <a:off x="4835993" y="5883547"/>
            <a:ext cx="20896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Thermal vacuum chamber</a:t>
            </a:r>
            <a:endParaRPr kumimoji="1" lang="ja-JP" altLang="en-US" sz="1400" dirty="0"/>
          </a:p>
        </p:txBody>
      </p:sp>
      <p:sp>
        <p:nvSpPr>
          <p:cNvPr id="2020" name="テキスト ボックス 2019"/>
          <p:cNvSpPr txBox="1"/>
          <p:nvPr/>
        </p:nvSpPr>
        <p:spPr>
          <a:xfrm>
            <a:off x="1475656" y="1211268"/>
            <a:ext cx="6076204" cy="15696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600" dirty="0" smtClean="0"/>
              <a:t>The detector components of CAL were subjected to thermal vacuum test which simulated space environment for the following purposes:</a:t>
            </a:r>
          </a:p>
          <a:p>
            <a:endParaRPr lang="en-US" altLang="ja-JP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/>
              <a:t>Verify thermal design of IMC/CHD and TASC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/>
              <a:t>Confirm discharge resistance of CHD and TASC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 smtClean="0"/>
              <a:t>Validate operation of the instruments between 5 and 45</a:t>
            </a:r>
            <a:r>
              <a:rPr lang="ja-JP" altLang="en-US" sz="1600" dirty="0" smtClean="0"/>
              <a:t>℃</a:t>
            </a:r>
            <a:r>
              <a:rPr lang="en-US" altLang="ja-JP" sz="1600" dirty="0" smtClean="0"/>
              <a:t>.</a:t>
            </a:r>
            <a:endParaRPr kumimoji="1" lang="en-US" altLang="ja-JP" sz="1600" dirty="0" smtClean="0"/>
          </a:p>
        </p:txBody>
      </p:sp>
      <p:cxnSp>
        <p:nvCxnSpPr>
          <p:cNvPr id="2027" name="直線コネクタ 2026"/>
          <p:cNvCxnSpPr/>
          <p:nvPr/>
        </p:nvCxnSpPr>
        <p:spPr>
          <a:xfrm>
            <a:off x="5296196" y="353020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9" name="カギ線コネクタ 2028"/>
          <p:cNvCxnSpPr>
            <a:stCxn id="2050" idx="1"/>
            <a:endCxn id="989" idx="3"/>
          </p:cNvCxnSpPr>
          <p:nvPr/>
        </p:nvCxnSpPr>
        <p:spPr>
          <a:xfrm rot="10800000" flipV="1">
            <a:off x="5364089" y="3370634"/>
            <a:ext cx="2197337" cy="1759852"/>
          </a:xfrm>
          <a:prstGeom prst="bentConnector3">
            <a:avLst>
              <a:gd name="adj1" fmla="val 11040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9" name="カギ線コネクタ 2048"/>
          <p:cNvCxnSpPr>
            <a:stCxn id="1256" idx="0"/>
            <a:endCxn id="2050" idx="1"/>
          </p:cNvCxnSpPr>
          <p:nvPr/>
        </p:nvCxnSpPr>
        <p:spPr>
          <a:xfrm rot="5400000" flipH="1" flipV="1">
            <a:off x="6575778" y="2544560"/>
            <a:ext cx="159572" cy="1811721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0" name="テキスト ボックス 2049"/>
          <p:cNvSpPr txBox="1"/>
          <p:nvPr/>
        </p:nvSpPr>
        <p:spPr>
          <a:xfrm>
            <a:off x="7561425" y="3201357"/>
            <a:ext cx="950158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1600" dirty="0" smtClean="0"/>
              <a:t>coolant</a:t>
            </a:r>
            <a:endParaRPr kumimoji="1" lang="ja-JP" altLang="en-US" sz="1600" dirty="0"/>
          </a:p>
        </p:txBody>
      </p:sp>
      <p:sp>
        <p:nvSpPr>
          <p:cNvPr id="1953" name="テキスト ボックス 1952"/>
          <p:cNvSpPr txBox="1"/>
          <p:nvPr/>
        </p:nvSpPr>
        <p:spPr>
          <a:xfrm>
            <a:off x="107504" y="3356992"/>
            <a:ext cx="28803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Power for FECs were supplied by MDC-FEM (function equivalent </a:t>
            </a:r>
            <a:r>
              <a:rPr kumimoji="1" lang="en-US" altLang="ja-JP" sz="1600" dirty="0" smtClean="0"/>
              <a:t>model).</a:t>
            </a:r>
            <a:endParaRPr kumimoji="1" lang="en-US" altLang="ja-JP" sz="1600" dirty="0" smtClean="0"/>
          </a:p>
          <a:p>
            <a:r>
              <a:rPr lang="en-US" altLang="ja-JP" sz="1600" dirty="0" smtClean="0"/>
              <a:t>HV were supplied by a spare of HV-BOX (provided by IC).</a:t>
            </a:r>
          </a:p>
          <a:p>
            <a:endParaRPr lang="en-US" altLang="ja-JP" sz="1600" dirty="0"/>
          </a:p>
          <a:p>
            <a:r>
              <a:rPr lang="en-US" altLang="ja-JP" sz="1600" dirty="0" smtClean="0"/>
              <a:t>During the test, detectors were set to cosmic-ray measurement except power-off or functional test.</a:t>
            </a:r>
          </a:p>
        </p:txBody>
      </p:sp>
    </p:spTree>
    <p:extLst>
      <p:ext uri="{BB962C8B-B14F-4D97-AF65-F5344CB8AC3E}">
        <p14:creationId xmlns:p14="http://schemas.microsoft.com/office/powerpoint/2010/main" val="225334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setup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2"/>
          <a:stretch/>
        </p:blipFill>
        <p:spPr>
          <a:xfrm>
            <a:off x="354370" y="1988840"/>
            <a:ext cx="4037062" cy="273493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116" y="1988840"/>
            <a:ext cx="3672618" cy="275446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67544" y="2312934"/>
            <a:ext cx="949897" cy="307777"/>
          </a:xfrm>
          <a:prstGeom prst="rect">
            <a:avLst/>
          </a:prstGeom>
          <a:solidFill>
            <a:schemeClr val="tx1">
              <a:lumMod val="65000"/>
              <a:lumOff val="35000"/>
              <a:alpha val="62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IMC/CHD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8" name="直線矢印コネクタ 7"/>
          <p:cNvCxnSpPr>
            <a:stCxn id="7" idx="3"/>
          </p:cNvCxnSpPr>
          <p:nvPr/>
        </p:nvCxnSpPr>
        <p:spPr>
          <a:xfrm>
            <a:off x="1417441" y="2466823"/>
            <a:ext cx="521108" cy="2781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733600" y="4840808"/>
            <a:ext cx="547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FF0000"/>
                </a:solidFill>
              </a:rPr>
              <a:t>TASC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0" name="直線矢印コネクタ 9"/>
          <p:cNvCxnSpPr>
            <a:stCxn id="9" idx="0"/>
          </p:cNvCxnSpPr>
          <p:nvPr/>
        </p:nvCxnSpPr>
        <p:spPr>
          <a:xfrm flipH="1" flipV="1">
            <a:off x="3733600" y="4473174"/>
            <a:ext cx="273633" cy="3676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232406" y="2221762"/>
            <a:ext cx="774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FF0000"/>
                </a:solidFill>
              </a:rPr>
              <a:t>MDC</a:t>
            </a:r>
          </a:p>
          <a:p>
            <a:r>
              <a:rPr lang="en-US" altLang="ja-JP" sz="1400" b="1" dirty="0">
                <a:solidFill>
                  <a:srgbClr val="FF0000"/>
                </a:solidFill>
              </a:rPr>
              <a:t>H</a:t>
            </a:r>
            <a:r>
              <a:rPr kumimoji="1" lang="en-US" altLang="ja-JP" sz="1400" b="1" dirty="0" smtClean="0">
                <a:solidFill>
                  <a:srgbClr val="FF0000"/>
                </a:solidFill>
              </a:rPr>
              <a:t>V-BOX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H="1">
            <a:off x="3619819" y="2744982"/>
            <a:ext cx="1" cy="5040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300192" y="4968519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Thermal vacuum chamber in IHI Aerospace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3619820" y="3356992"/>
            <a:ext cx="2933380" cy="4042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670123" y="5263123"/>
            <a:ext cx="3610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CHD/IMC and TASC were separately placed and operated.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1944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Temperature profile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7488832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420203" y="2683659"/>
            <a:ext cx="906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～</a:t>
            </a:r>
            <a:r>
              <a:rPr kumimoji="1" lang="en-US" altLang="ja-JP" sz="1600" dirty="0" smtClean="0"/>
              <a:t>+45</a:t>
            </a:r>
            <a:r>
              <a:rPr kumimoji="1" lang="ja-JP" altLang="en-US" sz="1600" dirty="0" smtClean="0"/>
              <a:t>℃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7848" y="4036301"/>
            <a:ext cx="801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～</a:t>
            </a:r>
            <a:r>
              <a:rPr kumimoji="1" lang="en-US" altLang="ja-JP" sz="1600" dirty="0" smtClean="0"/>
              <a:t>+5</a:t>
            </a:r>
            <a:r>
              <a:rPr kumimoji="1" lang="ja-JP" altLang="en-US" sz="1600" dirty="0" smtClean="0"/>
              <a:t>℃</a:t>
            </a:r>
            <a:endParaRPr kumimoji="1" lang="ja-JP" altLang="en-US" sz="1600" dirty="0"/>
          </a:p>
        </p:txBody>
      </p:sp>
      <p:sp>
        <p:nvSpPr>
          <p:cNvPr id="15" name="正方形/長方形 14"/>
          <p:cNvSpPr/>
          <p:nvPr/>
        </p:nvSpPr>
        <p:spPr>
          <a:xfrm>
            <a:off x="4788024" y="2575249"/>
            <a:ext cx="3096344" cy="1799606"/>
          </a:xfrm>
          <a:prstGeom prst="rect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14644" y="3305775"/>
            <a:ext cx="1893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>
                <a:solidFill>
                  <a:srgbClr val="0070C0"/>
                </a:solidFill>
              </a:rPr>
              <a:t>Muon</a:t>
            </a:r>
            <a:r>
              <a:rPr kumimoji="1" lang="en-US" altLang="ja-JP" sz="1600" dirty="0" smtClean="0">
                <a:solidFill>
                  <a:srgbClr val="0070C0"/>
                </a:solidFill>
              </a:rPr>
              <a:t> measurement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16016" y="4797152"/>
            <a:ext cx="1140953" cy="307777"/>
          </a:xfrm>
          <a:prstGeom prst="rect">
            <a:avLst/>
          </a:prstGeom>
          <a:solidFill>
            <a:schemeClr val="bg1">
              <a:lumMod val="75000"/>
              <a:alpha val="84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Function test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009227" y="4797152"/>
            <a:ext cx="1094980" cy="307777"/>
          </a:xfrm>
          <a:prstGeom prst="rect">
            <a:avLst/>
          </a:prstGeom>
          <a:solidFill>
            <a:schemeClr val="bg1">
              <a:lumMod val="75000"/>
              <a:alpha val="84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Function</a:t>
            </a:r>
            <a:r>
              <a:rPr kumimoji="1" lang="en-US" altLang="ja-JP" sz="1200" dirty="0" smtClean="0">
                <a:solidFill>
                  <a:srgbClr val="FF0000"/>
                </a:solidFill>
              </a:rPr>
              <a:t> test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364088" y="2060848"/>
            <a:ext cx="1140953" cy="307777"/>
          </a:xfrm>
          <a:prstGeom prst="rect">
            <a:avLst/>
          </a:prstGeom>
          <a:solidFill>
            <a:schemeClr val="bg1">
              <a:lumMod val="75000"/>
              <a:alpha val="84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Function test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62221" y="2060848"/>
            <a:ext cx="1140953" cy="307777"/>
          </a:xfrm>
          <a:prstGeom prst="rect">
            <a:avLst/>
          </a:prstGeom>
          <a:solidFill>
            <a:schemeClr val="bg1">
              <a:lumMod val="75000"/>
              <a:alpha val="84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Function test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/>
          <p:cNvCxnSpPr>
            <a:stCxn id="17" idx="0"/>
          </p:cNvCxnSpPr>
          <p:nvPr/>
        </p:nvCxnSpPr>
        <p:spPr>
          <a:xfrm flipV="1">
            <a:off x="5286493" y="4246060"/>
            <a:ext cx="5587" cy="5510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8" idx="0"/>
          </p:cNvCxnSpPr>
          <p:nvPr/>
        </p:nvCxnSpPr>
        <p:spPr>
          <a:xfrm flipH="1" flipV="1">
            <a:off x="6553200" y="4246060"/>
            <a:ext cx="3517" cy="5510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19" idx="2"/>
          </p:cNvCxnSpPr>
          <p:nvPr/>
        </p:nvCxnSpPr>
        <p:spPr>
          <a:xfrm>
            <a:off x="5934565" y="2368625"/>
            <a:ext cx="2654" cy="4836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20" idx="2"/>
          </p:cNvCxnSpPr>
          <p:nvPr/>
        </p:nvCxnSpPr>
        <p:spPr>
          <a:xfrm>
            <a:off x="7232698" y="2368625"/>
            <a:ext cx="3598" cy="4836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2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Examples of </a:t>
            </a:r>
            <a:r>
              <a:rPr lang="en-US" altLang="ja-JP" dirty="0" smtClean="0"/>
              <a:t>cosmic-ray</a:t>
            </a:r>
            <a:r>
              <a:rPr kumimoji="1" lang="en-US" altLang="ja-JP" dirty="0" smtClean="0"/>
              <a:t> data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7" name="図 6" descr="スクリーンショット 2014-09-08 17.48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07805"/>
            <a:ext cx="2621944" cy="502392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090846" y="1080877"/>
            <a:ext cx="2858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Example of </a:t>
            </a:r>
            <a:r>
              <a:rPr lang="en-US" altLang="ja-JP" sz="1600" dirty="0" err="1" smtClean="0"/>
              <a:t>muon</a:t>
            </a:r>
            <a:r>
              <a:rPr lang="en-US" altLang="ja-JP" sz="1600" dirty="0" smtClean="0"/>
              <a:t> track (IMC)</a:t>
            </a:r>
            <a:endParaRPr lang="en-US" altLang="ja-JP" sz="1600" dirty="0" smtClean="0">
              <a:solidFill>
                <a:srgbClr val="FF0000"/>
              </a:solidFill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 flipH="1" flipV="1">
            <a:off x="2928066" y="1501333"/>
            <a:ext cx="2" cy="533186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2820288" y="2037693"/>
            <a:ext cx="0" cy="626345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 flipV="1">
            <a:off x="2724285" y="2742837"/>
            <a:ext cx="4830" cy="547402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 flipV="1">
            <a:off x="2630631" y="3408694"/>
            <a:ext cx="4830" cy="503999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 flipV="1">
            <a:off x="2520306" y="3935243"/>
            <a:ext cx="4830" cy="612000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V="1">
            <a:off x="2425246" y="4558954"/>
            <a:ext cx="0" cy="620677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2325740" y="5189145"/>
            <a:ext cx="0" cy="612000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2226154" y="6172429"/>
            <a:ext cx="0" cy="252000"/>
          </a:xfrm>
          <a:prstGeom prst="line">
            <a:avLst/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1221680" y="6409402"/>
            <a:ext cx="2514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Channel Number</a:t>
            </a:r>
            <a:endParaRPr kumimoji="1" lang="ja-JP" altLang="en-US" sz="1200" dirty="0"/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-1496272" y="3785491"/>
            <a:ext cx="5015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Counts [ADU]</a:t>
            </a:r>
            <a:endParaRPr kumimoji="1" lang="ja-JP" altLang="en-US" sz="1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256983" y="3941450"/>
            <a:ext cx="1097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layer #</a:t>
            </a:r>
            <a:r>
              <a:rPr kumimoji="1" lang="en-US" altLang="ja-JP" sz="1400" dirty="0" smtClean="0"/>
              <a:t>5</a:t>
            </a:r>
            <a:endParaRPr kumimoji="1" lang="ja-JP" altLang="en-US" sz="1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56983" y="4599258"/>
            <a:ext cx="1097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layer #6</a:t>
            </a:r>
            <a:endParaRPr kumimoji="1" lang="ja-JP" altLang="en-US" sz="1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256985" y="5205373"/>
            <a:ext cx="1097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layer #7</a:t>
            </a:r>
            <a:endParaRPr kumimoji="1" lang="ja-JP" altLang="en-US" sz="1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256985" y="5847618"/>
            <a:ext cx="1097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layer #8</a:t>
            </a:r>
            <a:endParaRPr kumimoji="1" lang="ja-JP" altLang="en-US" sz="1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256983" y="3290239"/>
            <a:ext cx="1097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layer #</a:t>
            </a:r>
            <a:r>
              <a:rPr lang="en-US" altLang="ja-JP" sz="1400" dirty="0"/>
              <a:t>4</a:t>
            </a:r>
            <a:endParaRPr kumimoji="1" lang="ja-JP" altLang="en-US" sz="1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256985" y="2668795"/>
            <a:ext cx="1097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layer #</a:t>
            </a:r>
            <a:r>
              <a:rPr lang="en-US" altLang="ja-JP" sz="1400" dirty="0"/>
              <a:t>3</a:t>
            </a:r>
            <a:endParaRPr kumimoji="1" lang="ja-JP" altLang="en-US" sz="14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52172" y="2037693"/>
            <a:ext cx="1097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layer #</a:t>
            </a:r>
            <a:r>
              <a:rPr lang="en-US" altLang="ja-JP" sz="1400" dirty="0"/>
              <a:t>2</a:t>
            </a:r>
            <a:endParaRPr kumimoji="1" lang="ja-JP" altLang="en-US" sz="14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253036" y="1450265"/>
            <a:ext cx="1097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layer #</a:t>
            </a:r>
            <a:r>
              <a:rPr lang="en-US" altLang="ja-JP" sz="1400" dirty="0"/>
              <a:t>1</a:t>
            </a:r>
            <a:endParaRPr kumimoji="1" lang="ja-JP" altLang="en-US" sz="1400" dirty="0"/>
          </a:p>
        </p:txBody>
      </p:sp>
      <p:pic>
        <p:nvPicPr>
          <p:cNvPr id="34" name="図 33" descr="スクリーンショット 2014-09-08 18.57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191" y="4630176"/>
            <a:ext cx="3008611" cy="1992405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4699753" y="4260704"/>
            <a:ext cx="3279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Example of cosmic ray shower (TASC)</a:t>
            </a:r>
            <a:endParaRPr kumimoji="1" lang="ja-JP" altLang="en-US" sz="1600" dirty="0" smtClean="0"/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251797"/>
            <a:ext cx="3647902" cy="2834815"/>
          </a:xfrm>
          <a:prstGeom prst="rect">
            <a:avLst/>
          </a:prstGeom>
        </p:spPr>
      </p:pic>
      <p:sp>
        <p:nvSpPr>
          <p:cNvPr id="37" name="テキスト ボックス 36"/>
          <p:cNvSpPr txBox="1"/>
          <p:nvPr/>
        </p:nvSpPr>
        <p:spPr>
          <a:xfrm>
            <a:off x="5106545" y="913243"/>
            <a:ext cx="3130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PMT gain adjustment (IMC dynode)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29420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System assembly test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66782"/>
            <a:ext cx="3672408" cy="2754306"/>
          </a:xfrm>
          <a:prstGeom prst="rect">
            <a:avLst/>
          </a:prstGeom>
        </p:spPr>
      </p:pic>
      <p:pic>
        <p:nvPicPr>
          <p:cNvPr id="8" name="Picture 2" descr="http://www.microsoft.com/japan/visio/images/2010/prodinfo/visio_usage-guide_iteng-img03_larg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57" t="34309" r="27284" b="7204"/>
          <a:stretch/>
        </p:blipFill>
        <p:spPr bwMode="auto">
          <a:xfrm>
            <a:off x="3565755" y="2068778"/>
            <a:ext cx="695807" cy="141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3531810" y="1473169"/>
            <a:ext cx="729752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coolant</a:t>
            </a:r>
            <a:endParaRPr kumimoji="1" lang="ja-JP" altLang="en-US" sz="1400" dirty="0"/>
          </a:p>
        </p:txBody>
      </p:sp>
      <p:cxnSp>
        <p:nvCxnSpPr>
          <p:cNvPr id="11" name="カギ線コネクタ 10"/>
          <p:cNvCxnSpPr>
            <a:stCxn id="9" idx="3"/>
          </p:cNvCxnSpPr>
          <p:nvPr/>
        </p:nvCxnSpPr>
        <p:spPr>
          <a:xfrm>
            <a:off x="4261562" y="1627058"/>
            <a:ext cx="1678590" cy="910549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4264199" y="1293763"/>
            <a:ext cx="54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20</a:t>
            </a:r>
            <a:r>
              <a:rPr kumimoji="1" lang="ja-JP" altLang="en-US" sz="1400" dirty="0" smtClean="0"/>
              <a:t>℃</a:t>
            </a:r>
            <a:endParaRPr kumimoji="1" lang="ja-JP" altLang="en-US" sz="1400" dirty="0"/>
          </a:p>
        </p:txBody>
      </p:sp>
      <p:cxnSp>
        <p:nvCxnSpPr>
          <p:cNvPr id="18" name="カギ線コネクタ 17"/>
          <p:cNvCxnSpPr/>
          <p:nvPr/>
        </p:nvCxnSpPr>
        <p:spPr>
          <a:xfrm rot="5400000" flipH="1" flipV="1">
            <a:off x="5580112" y="2924944"/>
            <a:ext cx="12700" cy="12700"/>
          </a:xfrm>
          <a:prstGeom prst="bentConnector3">
            <a:avLst>
              <a:gd name="adj1" fmla="val 18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http://www.microsoft.com/japan/visio/images/2010/prodinfo/visio_usage-guide_iteng-img03_larg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57" t="34309" r="27284" b="7204"/>
          <a:stretch/>
        </p:blipFill>
        <p:spPr bwMode="auto">
          <a:xfrm>
            <a:off x="3565755" y="3516460"/>
            <a:ext cx="695807" cy="141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カギ線コネクタ 21"/>
          <p:cNvCxnSpPr>
            <a:stCxn id="8" idx="3"/>
          </p:cNvCxnSpPr>
          <p:nvPr/>
        </p:nvCxnSpPr>
        <p:spPr>
          <a:xfrm flipV="1">
            <a:off x="4261562" y="2662750"/>
            <a:ext cx="1678590" cy="115366"/>
          </a:xfrm>
          <a:prstGeom prst="bentConnector3">
            <a:avLst>
              <a:gd name="adj1" fmla="val 43886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カギ線コネクタ 27"/>
          <p:cNvCxnSpPr>
            <a:stCxn id="20" idx="3"/>
          </p:cNvCxnSpPr>
          <p:nvPr/>
        </p:nvCxnSpPr>
        <p:spPr>
          <a:xfrm flipV="1">
            <a:off x="4261562" y="2853995"/>
            <a:ext cx="1678590" cy="137180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4214031" y="2788885"/>
            <a:ext cx="814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Low rate</a:t>
            </a:r>
          </a:p>
          <a:p>
            <a:r>
              <a:rPr lang="en-US" altLang="ja-JP" sz="1400" dirty="0" smtClean="0"/>
              <a:t>data</a:t>
            </a:r>
            <a:endParaRPr kumimoji="1" lang="ja-JP" altLang="en-US" sz="14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286147" y="4232934"/>
            <a:ext cx="1033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Middle</a:t>
            </a:r>
            <a:r>
              <a:rPr kumimoji="1" lang="en-US" altLang="ja-JP" sz="1400" dirty="0" smtClean="0"/>
              <a:t> rate</a:t>
            </a:r>
          </a:p>
          <a:p>
            <a:r>
              <a:rPr lang="en-US" altLang="ja-JP" sz="1400" dirty="0" smtClean="0"/>
              <a:t>data</a:t>
            </a:r>
            <a:endParaRPr kumimoji="1" lang="ja-JP" altLang="en-US" sz="14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97567" y="1124486"/>
            <a:ext cx="2141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CALET system assembly</a:t>
            </a:r>
            <a:endParaRPr kumimoji="1" lang="ja-JP" altLang="en-US" sz="1600" dirty="0"/>
          </a:p>
        </p:txBody>
      </p:sp>
      <p:pic>
        <p:nvPicPr>
          <p:cNvPr id="37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2" r="-3560"/>
          <a:stretch/>
        </p:blipFill>
        <p:spPr bwMode="auto">
          <a:xfrm>
            <a:off x="5344156" y="4581128"/>
            <a:ext cx="1490495" cy="125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図 3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1" t="1057" r="1016" b="2937"/>
          <a:stretch/>
        </p:blipFill>
        <p:spPr>
          <a:xfrm>
            <a:off x="7280662" y="4581128"/>
            <a:ext cx="1478146" cy="1240012"/>
          </a:xfrm>
          <a:prstGeom prst="rect">
            <a:avLst/>
          </a:prstGeom>
        </p:spPr>
      </p:pic>
      <p:cxnSp>
        <p:nvCxnSpPr>
          <p:cNvPr id="40" name="直線矢印コネクタ 39"/>
          <p:cNvCxnSpPr>
            <a:stCxn id="37" idx="0"/>
          </p:cNvCxnSpPr>
          <p:nvPr/>
        </p:nvCxnSpPr>
        <p:spPr>
          <a:xfrm flipV="1">
            <a:off x="6089404" y="3359877"/>
            <a:ext cx="933342" cy="12212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>
            <a:stCxn id="38" idx="0"/>
          </p:cNvCxnSpPr>
          <p:nvPr/>
        </p:nvCxnSpPr>
        <p:spPr>
          <a:xfrm flipH="1" flipV="1">
            <a:off x="7383227" y="3312105"/>
            <a:ext cx="636508" cy="12690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5724128" y="5831500"/>
            <a:ext cx="840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HV-BOX</a:t>
            </a:r>
            <a:endParaRPr kumimoji="1" lang="ja-JP" altLang="en-US" sz="16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841469" y="582100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MDC</a:t>
            </a:r>
            <a:endParaRPr kumimoji="1" lang="ja-JP" altLang="en-US" sz="1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6964" y="1679209"/>
            <a:ext cx="2954876" cy="329320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After assembling of all the components into the main structure, function tes</a:t>
            </a:r>
            <a:r>
              <a:rPr lang="en-US" altLang="ja-JP" sz="1600" dirty="0" smtClean="0"/>
              <a:t>t was carried out with supplying power to all the components including CAL and CGBM.</a:t>
            </a:r>
          </a:p>
          <a:p>
            <a:endParaRPr kumimoji="1" lang="en-US" altLang="ja-JP" sz="1600" dirty="0" smtClean="0"/>
          </a:p>
          <a:p>
            <a:r>
              <a:rPr lang="en-US" altLang="ja-JP" sz="1600" dirty="0" smtClean="0"/>
              <a:t>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/>
              <a:t>Cosmic ray measurement (single track setting)</a:t>
            </a:r>
          </a:p>
          <a:p>
            <a:r>
              <a:rPr lang="en-US" altLang="ja-JP" sz="1600" dirty="0" smtClean="0"/>
              <a:t>CGBM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/>
              <a:t>Background spectrum measurement (PH, GRB)</a:t>
            </a:r>
            <a:endParaRPr kumimoji="1" lang="en-US" altLang="ja-JP" sz="1600" dirty="0"/>
          </a:p>
        </p:txBody>
      </p:sp>
    </p:spTree>
    <p:extLst>
      <p:ext uri="{BB962C8B-B14F-4D97-AF65-F5344CB8AC3E}">
        <p14:creationId xmlns:p14="http://schemas.microsoft.com/office/powerpoint/2010/main" val="398752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Screenshot of data monitor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556792"/>
            <a:ext cx="8910652" cy="442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70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Examples of CAL events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511" y="3789040"/>
            <a:ext cx="5392858" cy="252028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037851"/>
            <a:ext cx="5395697" cy="253516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37765" y="2150510"/>
            <a:ext cx="1383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Muon</a:t>
            </a:r>
            <a:r>
              <a:rPr lang="en-US" altLang="ja-JP" dirty="0"/>
              <a:t> </a:t>
            </a:r>
            <a:r>
              <a:rPr lang="en-US" altLang="ja-JP" dirty="0" smtClean="0"/>
              <a:t>event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200" y="4612956"/>
            <a:ext cx="1455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Showering event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153231" y="3910512"/>
            <a:ext cx="17045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Gain correction of each channel </a:t>
            </a:r>
            <a:r>
              <a:rPr lang="en-US" altLang="ja-JP" sz="1600" dirty="0" smtClean="0"/>
              <a:t>in the analysis has not been completed.</a:t>
            </a:r>
          </a:p>
          <a:p>
            <a:endParaRPr kumimoji="1" lang="en-US" altLang="ja-JP" sz="1600" dirty="0"/>
          </a:p>
          <a:p>
            <a:r>
              <a:rPr lang="en-US" altLang="ja-JP" sz="1600" dirty="0" smtClean="0"/>
              <a:t>Further analysis is on-going.</a:t>
            </a:r>
            <a:endParaRPr kumimoji="1" lang="ja-JP" altLang="en-US" sz="1600" dirty="0"/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7087377" y="1196752"/>
            <a:ext cx="0" cy="22322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 rot="5400000">
            <a:off x="6526166" y="2230996"/>
            <a:ext cx="1531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l</a:t>
            </a:r>
            <a:r>
              <a:rPr kumimoji="1" lang="en-US" altLang="ja-JP" sz="1400" dirty="0" smtClean="0"/>
              <a:t>og( pulse height )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28975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/>
          <p:cNvSpPr>
            <a:spLocks noGrp="1"/>
          </p:cNvSpPr>
          <p:nvPr>
            <p:ph type="body" sz="quarter" idx="13"/>
          </p:nvPr>
        </p:nvSpPr>
        <p:spPr>
          <a:xfrm>
            <a:off x="467544" y="1494607"/>
            <a:ext cx="8208912" cy="4320480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Manufacturing process</a:t>
            </a:r>
          </a:p>
          <a:p>
            <a:endParaRPr kumimoji="1" lang="en-US" altLang="ja-JP" sz="2000" dirty="0" smtClean="0"/>
          </a:p>
          <a:p>
            <a:r>
              <a:rPr lang="en-US" altLang="ja-JP" sz="2000" dirty="0" smtClean="0"/>
              <a:t>Test/calibration and some preliminary results </a:t>
            </a:r>
            <a:endParaRPr kumimoji="1" lang="en-US" altLang="ja-JP" sz="2000" dirty="0" smtClean="0"/>
          </a:p>
          <a:p>
            <a:pPr lvl="1"/>
            <a:r>
              <a:rPr kumimoji="1" lang="en-US" altLang="ja-JP" sz="2000" dirty="0" smtClean="0"/>
              <a:t>FEC electric performance test</a:t>
            </a:r>
          </a:p>
          <a:p>
            <a:pPr lvl="1"/>
            <a:r>
              <a:rPr lang="en-US" altLang="ja-JP" sz="2000" dirty="0" smtClean="0"/>
              <a:t>Functional </a:t>
            </a:r>
            <a:r>
              <a:rPr kumimoji="1" lang="en-US" altLang="ja-JP" sz="2000" dirty="0" smtClean="0"/>
              <a:t>test for detector assemblies</a:t>
            </a:r>
          </a:p>
          <a:p>
            <a:pPr lvl="1"/>
            <a:r>
              <a:rPr lang="en-US" altLang="ja-JP" sz="2000" dirty="0" smtClean="0"/>
              <a:t>Thermal vacuum test for detector assemblies</a:t>
            </a:r>
            <a:endParaRPr kumimoji="1" lang="en-US" altLang="ja-JP" sz="2000" dirty="0" smtClean="0"/>
          </a:p>
          <a:p>
            <a:pPr lvl="1"/>
            <a:r>
              <a:rPr kumimoji="1" lang="en-US" altLang="ja-JP" sz="2000" dirty="0" smtClean="0"/>
              <a:t>Functional test for system assembly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Current status and future plan of the flight model test</a:t>
            </a:r>
          </a:p>
          <a:p>
            <a:endParaRPr kumimoji="1" lang="en-US" altLang="ja-JP" sz="2000" dirty="0"/>
          </a:p>
          <a:p>
            <a:r>
              <a:rPr lang="en-US" altLang="ja-JP" sz="2000" dirty="0"/>
              <a:t>C</a:t>
            </a:r>
            <a:r>
              <a:rPr lang="en-US" altLang="ja-JP" sz="2000" dirty="0" smtClean="0"/>
              <a:t>alibration and characteristics parameters of detector components</a:t>
            </a:r>
            <a:endParaRPr kumimoji="1" lang="en-US" altLang="ja-JP" sz="2000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81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/>
          <p:cNvSpPr>
            <a:spLocks noGrp="1"/>
          </p:cNvSpPr>
          <p:nvPr>
            <p:ph type="body" sz="quarter" idx="13"/>
          </p:nvPr>
        </p:nvSpPr>
        <p:spPr>
          <a:xfrm>
            <a:off x="232107" y="1340768"/>
            <a:ext cx="8640960" cy="2016224"/>
          </a:xfrm>
        </p:spPr>
        <p:txBody>
          <a:bodyPr>
            <a:noAutofit/>
          </a:bodyPr>
          <a:lstStyle/>
          <a:p>
            <a:r>
              <a:rPr lang="en-US" altLang="ja-JP" sz="1600" dirty="0" smtClean="0"/>
              <a:t>Last week, Initial functional test of the system assembly was finished in IHI Aerospace.</a:t>
            </a:r>
          </a:p>
          <a:p>
            <a:r>
              <a:rPr lang="en-US" altLang="ja-JP" sz="1600" dirty="0" smtClean="0"/>
              <a:t>CALET PFM will be transferred to Tsukuba in this week.</a:t>
            </a:r>
          </a:p>
          <a:p>
            <a:r>
              <a:rPr lang="en-US" altLang="ja-JP" sz="1600" dirty="0" smtClean="0"/>
              <a:t>In Tsukuba, environmental tests are going to be conducted (EMC, acoustic, thermal vacuum tests).</a:t>
            </a:r>
          </a:p>
          <a:p>
            <a:r>
              <a:rPr lang="en-US" altLang="ja-JP" sz="1600" dirty="0" smtClean="0"/>
              <a:t>During these tests, cosmic-ray measurements are expected to be carried out as parts of functional tests.</a:t>
            </a:r>
            <a:endParaRPr lang="en-US" altLang="ja-JP" sz="1600" dirty="0"/>
          </a:p>
          <a:p>
            <a:r>
              <a:rPr lang="en-US" altLang="ja-JP" sz="1600" dirty="0" smtClean="0"/>
              <a:t>After the environmental tests, final functional test is planed to be performed. Then, CALET PFM will be transferred to the launch site (</a:t>
            </a:r>
            <a:r>
              <a:rPr lang="en-US" altLang="ja-JP" sz="1600" dirty="0" err="1" smtClean="0"/>
              <a:t>Tanegashima</a:t>
            </a:r>
            <a:r>
              <a:rPr lang="en-US" altLang="ja-JP" sz="1600" dirty="0" smtClean="0"/>
              <a:t> Space Center).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Current status and future plan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1026" name="Picture 2" descr="http://iss.jaxa.jp/iss/pict/rms_te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864" y="4000877"/>
            <a:ext cx="2711624" cy="203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6227699" y="5975952"/>
            <a:ext cx="2862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13mΦ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space chamber (Tsukuba)</a:t>
            </a:r>
            <a:endParaRPr kumimoji="1" lang="ja-JP" altLang="en-US" sz="1600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276" y="3986087"/>
            <a:ext cx="2745988" cy="204850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478465" y="5981564"/>
            <a:ext cx="25076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Acoustic test for CALET STM</a:t>
            </a:r>
            <a:endParaRPr kumimoji="1" lang="ja-JP" altLang="en-US" sz="1600" dirty="0"/>
          </a:p>
        </p:txBody>
      </p:sp>
      <p:pic>
        <p:nvPicPr>
          <p:cNvPr id="4" name="Picture 2" descr="電磁適合特性試験設備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00" y="4072143"/>
            <a:ext cx="2994376" cy="189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457200" y="5985592"/>
            <a:ext cx="2274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EMC test room (Tsukuba)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90207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3"/>
          </p:nvPr>
        </p:nvSpPr>
        <p:spPr>
          <a:xfrm>
            <a:off x="467544" y="1268760"/>
            <a:ext cx="8208912" cy="3456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 smtClean="0"/>
              <a:t>List of parameters obtained from </a:t>
            </a:r>
            <a:r>
              <a:rPr lang="en-US" altLang="ja-JP" dirty="0" smtClean="0"/>
              <a:t>component level tests</a:t>
            </a:r>
            <a:endParaRPr kumimoji="1" lang="en-US" altLang="ja-JP" dirty="0" smtClean="0"/>
          </a:p>
          <a:p>
            <a:r>
              <a:rPr lang="en-US" altLang="ja-JP" dirty="0" smtClean="0"/>
              <a:t>Response curve function of FECs</a:t>
            </a:r>
          </a:p>
          <a:p>
            <a:r>
              <a:rPr kumimoji="1" lang="en-US" altLang="ja-JP" dirty="0" smtClean="0"/>
              <a:t>Mean or peak pulse heights of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energy deposit distribution</a:t>
            </a:r>
          </a:p>
          <a:p>
            <a:r>
              <a:rPr lang="en-US" altLang="ja-JP" dirty="0" smtClean="0"/>
              <a:t>RMS noise (including electronics and leakage current)</a:t>
            </a:r>
            <a:endParaRPr kumimoji="1" lang="en-US" altLang="ja-JP" dirty="0" smtClean="0"/>
          </a:p>
          <a:p>
            <a:r>
              <a:rPr kumimoji="1" lang="en-US" altLang="ja-JP" dirty="0" smtClean="0"/>
              <a:t>Mean pulse height of onboar</a:t>
            </a:r>
            <a:r>
              <a:rPr lang="en-US" altLang="ja-JP" dirty="0" smtClean="0"/>
              <a:t>d test pulses</a:t>
            </a:r>
          </a:p>
          <a:p>
            <a:r>
              <a:rPr kumimoji="1" lang="en-US" altLang="ja-JP" dirty="0" smtClean="0"/>
              <a:t>Response function of discriminators</a:t>
            </a:r>
          </a:p>
          <a:p>
            <a:r>
              <a:rPr lang="en-US" altLang="ja-JP" dirty="0" smtClean="0"/>
              <a:t>Efficiency curves of discriminators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These parameters will be distributed to international collaboration after further analysis.</a:t>
            </a:r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000" dirty="0" smtClean="0"/>
              <a:t>Calibration and characteristics parameters of components</a:t>
            </a:r>
            <a:endParaRPr kumimoji="1" lang="ja-JP" altLang="en-US" sz="2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9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IMC-FEC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23</a:t>
            </a:fld>
            <a:endParaRPr kumimoji="1" lang="ja-JP" alt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" t="2951" r="20689" b="8519"/>
          <a:stretch/>
        </p:blipFill>
        <p:spPr bwMode="auto">
          <a:xfrm>
            <a:off x="1115616" y="1412776"/>
            <a:ext cx="6408712" cy="447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779912" y="5949280"/>
            <a:ext cx="1619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Input charge [</a:t>
            </a:r>
            <a:r>
              <a:rPr kumimoji="1" lang="en-US" altLang="ja-JP" sz="1600" dirty="0" err="1" smtClean="0"/>
              <a:t>pC</a:t>
            </a:r>
            <a:r>
              <a:rPr kumimoji="1" lang="en-US" altLang="ja-JP" sz="1600" dirty="0" smtClean="0"/>
              <a:t>]</a:t>
            </a:r>
            <a:endParaRPr kumimoji="1" lang="ja-JP" altLang="en-US" sz="1600" dirty="0"/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116233" y="3349448"/>
            <a:ext cx="1329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Output [ADU]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51350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CHD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5" name="コンテンツ プレースホルダ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08" b="50221"/>
          <a:stretch/>
        </p:blipFill>
        <p:spPr>
          <a:xfrm>
            <a:off x="2339752" y="980727"/>
            <a:ext cx="4629592" cy="177018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331640" y="1671521"/>
            <a:ext cx="753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O</a:t>
            </a:r>
            <a:r>
              <a:rPr kumimoji="1" lang="en-US" altLang="ja-JP" dirty="0" smtClean="0"/>
              <a:t>ffset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76256" y="4797152"/>
            <a:ext cx="199285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7/16 15:30 </a:t>
            </a:r>
            <a:r>
              <a:rPr lang="en-US" altLang="ja-JP" sz="1400" dirty="0"/>
              <a:t>(</a:t>
            </a:r>
            <a:r>
              <a:rPr lang="en-US" altLang="ja-JP" sz="1400" dirty="0" smtClean="0"/>
              <a:t>high temp.</a:t>
            </a:r>
            <a:r>
              <a:rPr lang="en-US" altLang="ja-JP" sz="1400" dirty="0"/>
              <a:t>)</a:t>
            </a:r>
            <a:endParaRPr kumimoji="1" lang="en-US" altLang="ja-JP" sz="1400" dirty="0" smtClean="0"/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7/17 19:30 </a:t>
            </a:r>
            <a:r>
              <a:rPr lang="en-US" altLang="ja-JP" sz="1400" dirty="0">
                <a:solidFill>
                  <a:srgbClr val="FF0000"/>
                </a:solidFill>
              </a:rPr>
              <a:t>(</a:t>
            </a:r>
            <a:r>
              <a:rPr lang="en-US" altLang="ja-JP" sz="1400" dirty="0" smtClean="0">
                <a:solidFill>
                  <a:srgbClr val="FF0000"/>
                </a:solidFill>
              </a:rPr>
              <a:t>low temp.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endParaRPr lang="en-US" altLang="ja-JP" sz="1400" dirty="0" smtClean="0">
              <a:solidFill>
                <a:srgbClr val="FF0000"/>
              </a:solidFill>
            </a:endParaRPr>
          </a:p>
          <a:p>
            <a:r>
              <a:rPr kumimoji="1" lang="en-US" altLang="ja-JP" sz="1400" dirty="0" smtClean="0">
                <a:solidFill>
                  <a:srgbClr val="00B050"/>
                </a:solidFill>
              </a:rPr>
              <a:t>7/18 </a:t>
            </a:r>
            <a:r>
              <a:rPr lang="en-US" altLang="ja-JP" sz="1400" dirty="0" smtClean="0">
                <a:solidFill>
                  <a:srgbClr val="00B050"/>
                </a:solidFill>
              </a:rPr>
              <a:t>20:00 (low temp.</a:t>
            </a:r>
            <a:r>
              <a:rPr lang="en-US" altLang="ja-JP" sz="1400" dirty="0">
                <a:solidFill>
                  <a:srgbClr val="00B050"/>
                </a:solidFill>
              </a:rPr>
              <a:t>)</a:t>
            </a:r>
            <a:endParaRPr kumimoji="1" lang="en-US" altLang="ja-JP" sz="1400" dirty="0" smtClean="0">
              <a:solidFill>
                <a:srgbClr val="00B050"/>
              </a:solidFill>
            </a:endParaRPr>
          </a:p>
          <a:p>
            <a:r>
              <a:rPr lang="en-US" altLang="ja-JP" sz="1400" dirty="0" smtClean="0">
                <a:solidFill>
                  <a:srgbClr val="0070C0"/>
                </a:solidFill>
              </a:rPr>
              <a:t>7/19 10:40 (high temp.)</a:t>
            </a:r>
          </a:p>
          <a:p>
            <a:r>
              <a:rPr kumimoji="1" lang="en-US" altLang="ja-JP" sz="1400" dirty="0" smtClean="0">
                <a:solidFill>
                  <a:srgbClr val="FF00FF"/>
                </a:solidFill>
              </a:rPr>
              <a:t>7/19 16:40 </a:t>
            </a:r>
            <a:r>
              <a:rPr lang="en-US" altLang="ja-JP" sz="1400" dirty="0" smtClean="0">
                <a:solidFill>
                  <a:srgbClr val="FF00FF"/>
                </a:solidFill>
              </a:rPr>
              <a:t>(room temp.)</a:t>
            </a:r>
            <a:endParaRPr kumimoji="1" lang="ja-JP" altLang="en-US" sz="1400" dirty="0">
              <a:solidFill>
                <a:srgbClr val="FF00FF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493"/>
          <a:stretch/>
        </p:blipFill>
        <p:spPr>
          <a:xfrm>
            <a:off x="2339752" y="2780928"/>
            <a:ext cx="4587930" cy="183162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331640" y="3501008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N</a:t>
            </a:r>
            <a:r>
              <a:rPr lang="en-US" altLang="ja-JP" dirty="0" smtClean="0"/>
              <a:t>oise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40"/>
          <a:stretch/>
        </p:blipFill>
        <p:spPr>
          <a:xfrm>
            <a:off x="2339751" y="4752584"/>
            <a:ext cx="4629593" cy="1825042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403649" y="5374957"/>
            <a:ext cx="1008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Test pulse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16216" y="4005064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160</a:t>
            </a:r>
            <a:r>
              <a:rPr kumimoji="1" lang="en-US" altLang="ja-JP" sz="1400" dirty="0" smtClean="0"/>
              <a:t>fC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72304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IMC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25</a:t>
            </a:fld>
            <a:endParaRPr kumimoji="1" lang="ja-JP" altLang="en-US"/>
          </a:p>
        </p:txBody>
      </p:sp>
      <p:pic>
        <p:nvPicPr>
          <p:cNvPr id="12" name="コンテンツ プレースホルダ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r="52641" b="86872"/>
          <a:stretch/>
        </p:blipFill>
        <p:spPr>
          <a:xfrm>
            <a:off x="652006" y="1254944"/>
            <a:ext cx="6768752" cy="1453976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49" b="87409"/>
          <a:stretch/>
        </p:blipFill>
        <p:spPr>
          <a:xfrm>
            <a:off x="683568" y="2852936"/>
            <a:ext cx="6919191" cy="139948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29" b="87586"/>
          <a:stretch/>
        </p:blipFill>
        <p:spPr>
          <a:xfrm>
            <a:off x="611560" y="4576198"/>
            <a:ext cx="6874783" cy="139050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115651" y="4149080"/>
            <a:ext cx="199285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7/16 15:30 </a:t>
            </a:r>
            <a:r>
              <a:rPr lang="en-US" altLang="ja-JP" sz="1400" dirty="0"/>
              <a:t>(</a:t>
            </a:r>
            <a:r>
              <a:rPr lang="en-US" altLang="ja-JP" sz="1400" dirty="0" smtClean="0"/>
              <a:t>high temp.</a:t>
            </a:r>
            <a:r>
              <a:rPr lang="en-US" altLang="ja-JP" sz="1400" dirty="0"/>
              <a:t>)</a:t>
            </a:r>
            <a:endParaRPr kumimoji="1" lang="en-US" altLang="ja-JP" sz="1400" dirty="0" smtClean="0"/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7/17 19:30 </a:t>
            </a:r>
            <a:r>
              <a:rPr lang="en-US" altLang="ja-JP" sz="1400" dirty="0">
                <a:solidFill>
                  <a:srgbClr val="FF0000"/>
                </a:solidFill>
              </a:rPr>
              <a:t>(</a:t>
            </a:r>
            <a:r>
              <a:rPr lang="en-US" altLang="ja-JP" sz="1400" dirty="0" smtClean="0">
                <a:solidFill>
                  <a:srgbClr val="FF0000"/>
                </a:solidFill>
              </a:rPr>
              <a:t>low temp.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endParaRPr lang="en-US" altLang="ja-JP" sz="1400" dirty="0" smtClean="0">
              <a:solidFill>
                <a:srgbClr val="FF0000"/>
              </a:solidFill>
            </a:endParaRPr>
          </a:p>
          <a:p>
            <a:r>
              <a:rPr kumimoji="1" lang="en-US" altLang="ja-JP" sz="1400" dirty="0" smtClean="0">
                <a:solidFill>
                  <a:srgbClr val="00B050"/>
                </a:solidFill>
              </a:rPr>
              <a:t>7/18 </a:t>
            </a:r>
            <a:r>
              <a:rPr lang="en-US" altLang="ja-JP" sz="1400" dirty="0" smtClean="0">
                <a:solidFill>
                  <a:srgbClr val="00B050"/>
                </a:solidFill>
              </a:rPr>
              <a:t>20:00 (low temp.</a:t>
            </a:r>
            <a:r>
              <a:rPr lang="en-US" altLang="ja-JP" sz="1400" dirty="0">
                <a:solidFill>
                  <a:srgbClr val="00B050"/>
                </a:solidFill>
              </a:rPr>
              <a:t>)</a:t>
            </a:r>
            <a:endParaRPr kumimoji="1" lang="en-US" altLang="ja-JP" sz="1400" dirty="0" smtClean="0">
              <a:solidFill>
                <a:srgbClr val="00B050"/>
              </a:solidFill>
            </a:endParaRPr>
          </a:p>
          <a:p>
            <a:r>
              <a:rPr lang="en-US" altLang="ja-JP" sz="1400" dirty="0" smtClean="0">
                <a:solidFill>
                  <a:srgbClr val="0070C0"/>
                </a:solidFill>
              </a:rPr>
              <a:t>7/19 10:40 (high temp.)</a:t>
            </a:r>
          </a:p>
          <a:p>
            <a:r>
              <a:rPr kumimoji="1" lang="en-US" altLang="ja-JP" sz="1400" dirty="0" smtClean="0">
                <a:solidFill>
                  <a:srgbClr val="FF00FF"/>
                </a:solidFill>
              </a:rPr>
              <a:t>7/19 16:40 </a:t>
            </a:r>
            <a:r>
              <a:rPr lang="en-US" altLang="ja-JP" sz="1400" dirty="0" smtClean="0">
                <a:solidFill>
                  <a:srgbClr val="FF00FF"/>
                </a:solidFill>
              </a:rPr>
              <a:t>(room temp.)</a:t>
            </a:r>
            <a:endParaRPr kumimoji="1" lang="ja-JP" altLang="en-US" sz="1400" dirty="0">
              <a:solidFill>
                <a:srgbClr val="FF00FF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504" y="1671521"/>
            <a:ext cx="753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O</a:t>
            </a:r>
            <a:r>
              <a:rPr kumimoji="1" lang="en-US" altLang="ja-JP" dirty="0" smtClean="0"/>
              <a:t>ffset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7504" y="328297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N</a:t>
            </a:r>
            <a:r>
              <a:rPr lang="en-US" altLang="ja-JP" dirty="0" smtClean="0"/>
              <a:t>oise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7504" y="4958111"/>
            <a:ext cx="686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Test</a:t>
            </a:r>
          </a:p>
          <a:p>
            <a:r>
              <a:rPr lang="en-US" altLang="ja-JP" dirty="0" smtClean="0"/>
              <a:t>pulse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164288" y="3212976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2</a:t>
            </a:r>
            <a:r>
              <a:rPr kumimoji="1" lang="en-US" altLang="ja-JP" sz="1400" dirty="0" smtClean="0"/>
              <a:t>fC</a:t>
            </a:r>
            <a:endParaRPr kumimoji="1" lang="ja-JP" altLang="en-US" sz="1400" dirty="0"/>
          </a:p>
        </p:txBody>
      </p:sp>
      <p:cxnSp>
        <p:nvCxnSpPr>
          <p:cNvPr id="17" name="直線コネクタ 16"/>
          <p:cNvCxnSpPr/>
          <p:nvPr/>
        </p:nvCxnSpPr>
        <p:spPr>
          <a:xfrm>
            <a:off x="1475656" y="3356992"/>
            <a:ext cx="56166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4010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TASC (APD)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5536" y="1844824"/>
            <a:ext cx="753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O</a:t>
            </a:r>
            <a:r>
              <a:rPr kumimoji="1" lang="en-US" altLang="ja-JP" dirty="0" smtClean="0"/>
              <a:t>ffset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76256" y="4797152"/>
            <a:ext cx="199285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7/16 15:30 </a:t>
            </a:r>
            <a:r>
              <a:rPr lang="en-US" altLang="ja-JP" sz="1400" dirty="0"/>
              <a:t>(</a:t>
            </a:r>
            <a:r>
              <a:rPr lang="en-US" altLang="ja-JP" sz="1400" dirty="0" smtClean="0"/>
              <a:t>high temp.</a:t>
            </a:r>
            <a:r>
              <a:rPr lang="en-US" altLang="ja-JP" sz="1400" dirty="0"/>
              <a:t>)</a:t>
            </a:r>
            <a:endParaRPr kumimoji="1" lang="en-US" altLang="ja-JP" sz="1400" dirty="0" smtClean="0"/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7/17 19:30 </a:t>
            </a:r>
            <a:r>
              <a:rPr lang="en-US" altLang="ja-JP" sz="1400" dirty="0">
                <a:solidFill>
                  <a:srgbClr val="FF0000"/>
                </a:solidFill>
              </a:rPr>
              <a:t>(</a:t>
            </a:r>
            <a:r>
              <a:rPr lang="en-US" altLang="ja-JP" sz="1400" dirty="0" smtClean="0">
                <a:solidFill>
                  <a:srgbClr val="FF0000"/>
                </a:solidFill>
              </a:rPr>
              <a:t>low temp.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endParaRPr lang="en-US" altLang="ja-JP" sz="1400" dirty="0" smtClean="0">
              <a:solidFill>
                <a:srgbClr val="FF0000"/>
              </a:solidFill>
            </a:endParaRPr>
          </a:p>
          <a:p>
            <a:r>
              <a:rPr kumimoji="1" lang="en-US" altLang="ja-JP" sz="1400" dirty="0" smtClean="0">
                <a:solidFill>
                  <a:srgbClr val="00B050"/>
                </a:solidFill>
              </a:rPr>
              <a:t>7/18 </a:t>
            </a:r>
            <a:r>
              <a:rPr lang="en-US" altLang="ja-JP" sz="1400" dirty="0" smtClean="0">
                <a:solidFill>
                  <a:srgbClr val="00B050"/>
                </a:solidFill>
              </a:rPr>
              <a:t>20:00 (low temp.</a:t>
            </a:r>
            <a:r>
              <a:rPr lang="en-US" altLang="ja-JP" sz="1400" dirty="0">
                <a:solidFill>
                  <a:srgbClr val="00B050"/>
                </a:solidFill>
              </a:rPr>
              <a:t>)</a:t>
            </a:r>
            <a:endParaRPr kumimoji="1" lang="en-US" altLang="ja-JP" sz="1400" dirty="0" smtClean="0">
              <a:solidFill>
                <a:srgbClr val="00B050"/>
              </a:solidFill>
            </a:endParaRPr>
          </a:p>
          <a:p>
            <a:r>
              <a:rPr lang="en-US" altLang="ja-JP" sz="1400" dirty="0" smtClean="0">
                <a:solidFill>
                  <a:srgbClr val="0070C0"/>
                </a:solidFill>
              </a:rPr>
              <a:t>7/19 10:40 (high temp.)</a:t>
            </a:r>
          </a:p>
          <a:p>
            <a:r>
              <a:rPr kumimoji="1" lang="en-US" altLang="ja-JP" sz="1400" dirty="0" smtClean="0">
                <a:solidFill>
                  <a:srgbClr val="FF00FF"/>
                </a:solidFill>
              </a:rPr>
              <a:t>7/19 16:40 </a:t>
            </a:r>
            <a:r>
              <a:rPr lang="en-US" altLang="ja-JP" sz="1400" dirty="0" smtClean="0">
                <a:solidFill>
                  <a:srgbClr val="FF00FF"/>
                </a:solidFill>
              </a:rPr>
              <a:t>(room temp.)</a:t>
            </a:r>
            <a:endParaRPr kumimoji="1" lang="ja-JP" altLang="en-US" sz="1400" dirty="0">
              <a:solidFill>
                <a:srgbClr val="FF00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5536" y="3501008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N</a:t>
            </a:r>
            <a:r>
              <a:rPr lang="en-US" altLang="ja-JP" dirty="0" smtClean="0"/>
              <a:t>oise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1948" y="5082963"/>
            <a:ext cx="686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Test</a:t>
            </a:r>
          </a:p>
          <a:p>
            <a:r>
              <a:rPr lang="en-US" altLang="ja-JP" dirty="0" smtClean="0"/>
              <a:t>pulse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" t="33882" r="51974" b="49426"/>
          <a:stretch/>
        </p:blipFill>
        <p:spPr>
          <a:xfrm>
            <a:off x="1208489" y="2924944"/>
            <a:ext cx="5633992" cy="153325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96" r="52216" b="49089"/>
          <a:stretch/>
        </p:blipFill>
        <p:spPr>
          <a:xfrm>
            <a:off x="1208489" y="1268760"/>
            <a:ext cx="5595759" cy="159891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53" r="52190" b="49759"/>
          <a:stretch/>
        </p:blipFill>
        <p:spPr>
          <a:xfrm>
            <a:off x="1115616" y="4732070"/>
            <a:ext cx="5726865" cy="1577250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6521544" y="3573016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1fC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364662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カギ線コネクタ 36"/>
          <p:cNvCxnSpPr>
            <a:stCxn id="16" idx="3"/>
            <a:endCxn id="19" idx="2"/>
          </p:cNvCxnSpPr>
          <p:nvPr/>
        </p:nvCxnSpPr>
        <p:spPr>
          <a:xfrm flipV="1">
            <a:off x="1307808" y="3717032"/>
            <a:ext cx="5443494" cy="1531362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Manufacturing process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5" name="Picture 2" descr="C:\Users\yshimizu\Desktop\MailGuard_Archive-52\CH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50" y="1412776"/>
            <a:ext cx="622285" cy="46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yshimizu\Desktop\MailGuard_Archive-52\IM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06" y="1412940"/>
            <a:ext cx="614789" cy="46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yshimizu\Desktop\MailGuard_Archive-52\TAS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22" y="1935698"/>
            <a:ext cx="609967" cy="45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36914" y="1123115"/>
            <a:ext cx="1070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Scintillator</a:t>
            </a:r>
            <a:endParaRPr kumimoji="1" lang="ja-JP" altLang="en-US" sz="16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34" y="3872144"/>
            <a:ext cx="554463" cy="628566"/>
          </a:xfrm>
          <a:prstGeom prst="rect">
            <a:avLst/>
          </a:prstGeom>
        </p:spPr>
      </p:pic>
      <p:pic>
        <p:nvPicPr>
          <p:cNvPr id="10" name="Picture 3" descr="C:\Users\yshimizu\Desktop\IMC_1層_TASC_6層\CH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61048"/>
            <a:ext cx="789052" cy="65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539552" y="3573016"/>
            <a:ext cx="486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FEC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6508" y="455204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MDC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36920" y="1574575"/>
            <a:ext cx="17551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Detector Assembly</a:t>
            </a:r>
            <a:endParaRPr lang="en-US" altLang="ja-JP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979483" y="2097159"/>
            <a:ext cx="1616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System Assembly</a:t>
            </a:r>
            <a:endParaRPr lang="en-US" altLang="ja-JP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740352" y="1772816"/>
            <a:ext cx="1316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/>
              <a:t>T</a:t>
            </a:r>
            <a:r>
              <a:rPr lang="en-US" altLang="ja-JP" sz="1600" dirty="0" smtClean="0"/>
              <a:t>o launch site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1" t="1057" r="1016" b="2937"/>
          <a:stretch/>
        </p:blipFill>
        <p:spPr>
          <a:xfrm>
            <a:off x="323528" y="4835539"/>
            <a:ext cx="984280" cy="82570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" r="3382" b="4371"/>
          <a:stretch/>
        </p:blipFill>
        <p:spPr>
          <a:xfrm>
            <a:off x="3688832" y="1898260"/>
            <a:ext cx="1428137" cy="105270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7" t="12201" r="12988" b="12201"/>
          <a:stretch/>
        </p:blipFill>
        <p:spPr>
          <a:xfrm>
            <a:off x="3688832" y="3124982"/>
            <a:ext cx="1450804" cy="1024098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268" y="2449481"/>
            <a:ext cx="1690068" cy="1267551"/>
          </a:xfrm>
          <a:prstGeom prst="rect">
            <a:avLst/>
          </a:prstGeom>
        </p:spPr>
      </p:pic>
      <p:cxnSp>
        <p:nvCxnSpPr>
          <p:cNvPr id="20" name="直線矢印コネクタ 19"/>
          <p:cNvCxnSpPr/>
          <p:nvPr/>
        </p:nvCxnSpPr>
        <p:spPr>
          <a:xfrm>
            <a:off x="1475656" y="1933009"/>
            <a:ext cx="576064" cy="26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5148064" y="3068960"/>
            <a:ext cx="739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37" y="1720554"/>
            <a:ext cx="899451" cy="679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6" y="2441193"/>
            <a:ext cx="939846" cy="771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02" y="2708920"/>
            <a:ext cx="1020638" cy="809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直線矢印コネクタ 29"/>
          <p:cNvCxnSpPr/>
          <p:nvPr/>
        </p:nvCxnSpPr>
        <p:spPr>
          <a:xfrm>
            <a:off x="1475656" y="3022974"/>
            <a:ext cx="59972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323528" y="2420888"/>
            <a:ext cx="962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Structure</a:t>
            </a:r>
            <a:endParaRPr kumimoji="1" lang="ja-JP" altLang="en-US" sz="1600" dirty="0"/>
          </a:p>
        </p:txBody>
      </p:sp>
      <p:cxnSp>
        <p:nvCxnSpPr>
          <p:cNvPr id="34" name="カギ線コネクタ 33"/>
          <p:cNvCxnSpPr/>
          <p:nvPr/>
        </p:nvCxnSpPr>
        <p:spPr>
          <a:xfrm flipV="1">
            <a:off x="1588596" y="3477915"/>
            <a:ext cx="2100236" cy="642587"/>
          </a:xfrm>
          <a:prstGeom prst="bentConnector3">
            <a:avLst>
              <a:gd name="adj1" fmla="val 81987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カギ線コネクタ 38"/>
          <p:cNvCxnSpPr/>
          <p:nvPr/>
        </p:nvCxnSpPr>
        <p:spPr>
          <a:xfrm>
            <a:off x="3078178" y="2163522"/>
            <a:ext cx="627352" cy="4266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>
            <a:off x="2051720" y="1124744"/>
            <a:ext cx="1068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Detector structure</a:t>
            </a:r>
            <a:endParaRPr kumimoji="1" lang="ja-JP" altLang="en-US" sz="1600" dirty="0"/>
          </a:p>
        </p:txBody>
      </p:sp>
      <p:sp>
        <p:nvSpPr>
          <p:cNvPr id="55" name="上矢印 54"/>
          <p:cNvSpPr/>
          <p:nvPr/>
        </p:nvSpPr>
        <p:spPr>
          <a:xfrm>
            <a:off x="2332829" y="4221088"/>
            <a:ext cx="484632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572000" y="4797152"/>
            <a:ext cx="1926425" cy="116955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F</a:t>
            </a:r>
            <a:r>
              <a:rPr lang="en-US" altLang="ja-JP" sz="1400" dirty="0" smtClean="0"/>
              <a:t>unction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u="sng" dirty="0" smtClean="0"/>
              <a:t>Cosmic 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u="sng" dirty="0" smtClean="0"/>
              <a:t>UV pulsed laser test</a:t>
            </a:r>
          </a:p>
          <a:p>
            <a:r>
              <a:rPr lang="en-US" altLang="ja-JP" sz="1400" dirty="0" smtClean="0"/>
              <a:t>Thermal vacuum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u="sng" dirty="0" smtClean="0"/>
              <a:t>Cosmic ray</a:t>
            </a:r>
          </a:p>
        </p:txBody>
      </p:sp>
      <p:sp>
        <p:nvSpPr>
          <p:cNvPr id="68" name="上矢印 67"/>
          <p:cNvSpPr/>
          <p:nvPr/>
        </p:nvSpPr>
        <p:spPr>
          <a:xfrm>
            <a:off x="5239496" y="4221088"/>
            <a:ext cx="484632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894112" y="4797152"/>
            <a:ext cx="1998368" cy="160043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F</a:t>
            </a:r>
            <a:r>
              <a:rPr lang="en-US" altLang="ja-JP" sz="1400" dirty="0" smtClean="0"/>
              <a:t>unction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u="sng" dirty="0" smtClean="0"/>
              <a:t>Cosmic ray</a:t>
            </a:r>
          </a:p>
          <a:p>
            <a:r>
              <a:rPr kumimoji="1" lang="en-US" altLang="ja-JP" sz="1400" dirty="0" smtClean="0"/>
              <a:t>Acoustic test</a:t>
            </a:r>
          </a:p>
          <a:p>
            <a:r>
              <a:rPr lang="en-US" altLang="ja-JP" sz="1400" dirty="0" smtClean="0"/>
              <a:t>EM compatibility test</a:t>
            </a:r>
            <a:endParaRPr kumimoji="1" lang="en-US" altLang="ja-JP" sz="1400" dirty="0" smtClean="0"/>
          </a:p>
          <a:p>
            <a:r>
              <a:rPr kumimoji="1" lang="en-US" altLang="ja-JP" sz="1400" dirty="0" smtClean="0"/>
              <a:t>Thermal vacuum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u="sng" dirty="0" smtClean="0"/>
              <a:t>Cosmic ray</a:t>
            </a:r>
            <a:endParaRPr kumimoji="1" lang="en-US" altLang="ja-JP" sz="1400" u="sng" dirty="0" smtClean="0"/>
          </a:p>
          <a:p>
            <a:r>
              <a:rPr lang="en-US" altLang="ja-JP" sz="1400" dirty="0" smtClean="0"/>
              <a:t>Alignment measurement</a:t>
            </a:r>
            <a:endParaRPr kumimoji="1" lang="ja-JP" altLang="en-US" sz="1400" dirty="0"/>
          </a:p>
        </p:txBody>
      </p:sp>
      <p:sp>
        <p:nvSpPr>
          <p:cNvPr id="70" name="上矢印 69"/>
          <p:cNvSpPr/>
          <p:nvPr/>
        </p:nvSpPr>
        <p:spPr>
          <a:xfrm>
            <a:off x="7668344" y="4221088"/>
            <a:ext cx="484632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1" name="カギ線コネクタ 70"/>
          <p:cNvCxnSpPr/>
          <p:nvPr/>
        </p:nvCxnSpPr>
        <p:spPr>
          <a:xfrm flipV="1">
            <a:off x="7668344" y="2142079"/>
            <a:ext cx="847138" cy="941178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1691680" y="4797152"/>
            <a:ext cx="2532103" cy="160043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F</a:t>
            </a:r>
            <a:r>
              <a:rPr lang="en-US" altLang="ja-JP" sz="1400" dirty="0" smtClean="0"/>
              <a:t>unction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 smtClean="0"/>
              <a:t>Signal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u="sng" dirty="0" smtClean="0"/>
              <a:t>Electrical performance (FEC)</a:t>
            </a:r>
          </a:p>
          <a:p>
            <a:r>
              <a:rPr lang="en-US" altLang="ja-JP" sz="1400" dirty="0" smtClean="0"/>
              <a:t>Cosmic-ray</a:t>
            </a:r>
            <a:r>
              <a:rPr kumimoji="1" lang="en-US" altLang="ja-JP" sz="1400" dirty="0" smtClean="0"/>
              <a:t> simulated pulse test</a:t>
            </a:r>
          </a:p>
          <a:p>
            <a:r>
              <a:rPr lang="en-US" altLang="ja-JP" sz="1400" dirty="0" smtClean="0"/>
              <a:t>         (function of FEC and MDC)</a:t>
            </a:r>
            <a:endParaRPr kumimoji="1" lang="en-US" altLang="ja-JP" sz="1400" dirty="0" smtClean="0"/>
          </a:p>
          <a:p>
            <a:r>
              <a:rPr kumimoji="1" lang="en-US" altLang="ja-JP" sz="1400" dirty="0" smtClean="0"/>
              <a:t>Alignment measurement</a:t>
            </a:r>
            <a:endParaRPr lang="en-US" altLang="ja-JP" sz="1400" dirty="0" smtClean="0"/>
          </a:p>
          <a:p>
            <a:r>
              <a:rPr lang="en-US" altLang="ja-JP" sz="1400" dirty="0" smtClean="0"/>
              <a:t>Discharge resistance test (IMC)</a:t>
            </a:r>
            <a:endParaRPr kumimoji="1" lang="en-US" altLang="ja-JP" sz="1400" dirty="0" smtClean="0"/>
          </a:p>
        </p:txBody>
      </p:sp>
    </p:spTree>
    <p:extLst>
      <p:ext uri="{BB962C8B-B14F-4D97-AF65-F5344CB8AC3E}">
        <p14:creationId xmlns:p14="http://schemas.microsoft.com/office/powerpoint/2010/main" val="407529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図 6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095" y="1439126"/>
            <a:ext cx="1882323" cy="213389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Electrical performance test for FECs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7369" y="1268760"/>
            <a:ext cx="3703919" cy="2308324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+mj-ea"/>
                <a:ea typeface="+mj-ea"/>
              </a:rPr>
              <a:t>As a part of functional test of FECs, the following electrical properties has been measured. Instead of </a:t>
            </a:r>
            <a:r>
              <a:rPr lang="en-US" altLang="ja-JP" sz="1600" dirty="0" err="1" smtClean="0">
                <a:latin typeface="+mj-ea"/>
                <a:ea typeface="+mj-ea"/>
              </a:rPr>
              <a:t>photosensors</a:t>
            </a:r>
            <a:r>
              <a:rPr lang="en-US" altLang="ja-JP" sz="1600" dirty="0" smtClean="0">
                <a:latin typeface="+mj-ea"/>
                <a:ea typeface="+mj-ea"/>
              </a:rPr>
              <a:t>, pulsed charge was input to each channel.</a:t>
            </a:r>
          </a:p>
          <a:p>
            <a:endParaRPr lang="en-US" altLang="ja-JP" sz="1600" dirty="0" smtClean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 smtClean="0">
                <a:latin typeface="+mj-ea"/>
                <a:ea typeface="+mj-ea"/>
              </a:rPr>
              <a:t>Pedestal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+mj-ea"/>
                <a:ea typeface="+mj-ea"/>
              </a:rPr>
              <a:t>O</a:t>
            </a:r>
            <a:r>
              <a:rPr lang="en-US" altLang="ja-JP" sz="1600" dirty="0" smtClean="0">
                <a:latin typeface="+mj-ea"/>
                <a:ea typeface="+mj-ea"/>
              </a:rPr>
              <a:t>nboard test pulse (fixed charge)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 smtClean="0">
                <a:latin typeface="+mj-ea"/>
                <a:ea typeface="+mj-ea"/>
              </a:rPr>
              <a:t>Linearity </a:t>
            </a:r>
            <a:r>
              <a:rPr lang="en-US" altLang="ja-JP" sz="1600" dirty="0" smtClean="0">
                <a:latin typeface="+mj-ea"/>
                <a:ea typeface="+mj-ea"/>
              </a:rPr>
              <a:t>of readout (dynamic </a:t>
            </a:r>
            <a:r>
              <a:rPr lang="en-US" altLang="ja-JP" sz="1600" dirty="0" smtClean="0">
                <a:latin typeface="+mj-ea"/>
                <a:ea typeface="+mj-ea"/>
              </a:rPr>
              <a:t>range)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 smtClean="0">
                <a:latin typeface="+mj-ea"/>
                <a:ea typeface="+mj-ea"/>
              </a:rPr>
              <a:t>Discriminator response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71595" y="1785532"/>
            <a:ext cx="902299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/>
              <a:t>Pulse</a:t>
            </a:r>
          </a:p>
          <a:p>
            <a:pPr algn="ctr"/>
            <a:r>
              <a:rPr lang="en-US" altLang="ja-JP" sz="1400" dirty="0" smtClean="0"/>
              <a:t>generator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5901247" y="1848817"/>
            <a:ext cx="0" cy="3188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6045263" y="1852715"/>
            <a:ext cx="0" cy="3188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516943" y="1321604"/>
            <a:ext cx="907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>
                <a:latin typeface="+mn-ea"/>
              </a:rPr>
              <a:t>Capacitor</a:t>
            </a:r>
          </a:p>
          <a:p>
            <a:pPr algn="ctr"/>
            <a:r>
              <a:rPr kumimoji="1" lang="en-US" altLang="ja-JP" sz="1400" dirty="0">
                <a:latin typeface="+mn-ea"/>
              </a:rPr>
              <a:t>C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156999" y="2874638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Q=CV</a:t>
            </a:r>
            <a:endParaRPr kumimoji="1" lang="ja-JP" altLang="en-US" sz="1600" dirty="0"/>
          </a:p>
        </p:txBody>
      </p:sp>
      <p:cxnSp>
        <p:nvCxnSpPr>
          <p:cNvPr id="27" name="カギ線コネクタ 26"/>
          <p:cNvCxnSpPr/>
          <p:nvPr/>
        </p:nvCxnSpPr>
        <p:spPr>
          <a:xfrm>
            <a:off x="6052882" y="2033373"/>
            <a:ext cx="1179707" cy="275379"/>
          </a:xfrm>
          <a:prstGeom prst="bentConnector3">
            <a:avLst>
              <a:gd name="adj1" fmla="val 58053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0" name="グループ化 59"/>
          <p:cNvGrpSpPr/>
          <p:nvPr/>
        </p:nvGrpSpPr>
        <p:grpSpPr>
          <a:xfrm>
            <a:off x="4499725" y="2564082"/>
            <a:ext cx="1142233" cy="351923"/>
            <a:chOff x="4923806" y="2218782"/>
            <a:chExt cx="1142233" cy="351923"/>
          </a:xfrm>
        </p:grpSpPr>
        <p:grpSp>
          <p:nvGrpSpPr>
            <p:cNvPr id="43" name="グループ化 42"/>
            <p:cNvGrpSpPr/>
            <p:nvPr/>
          </p:nvGrpSpPr>
          <p:grpSpPr>
            <a:xfrm>
              <a:off x="5008738" y="2218782"/>
              <a:ext cx="1057301" cy="254474"/>
              <a:chOff x="5436096" y="2298152"/>
              <a:chExt cx="1057301" cy="254474"/>
            </a:xfrm>
          </p:grpSpPr>
          <p:cxnSp>
            <p:nvCxnSpPr>
              <p:cNvPr id="33" name="直線コネクタ 32"/>
              <p:cNvCxnSpPr/>
              <p:nvPr/>
            </p:nvCxnSpPr>
            <p:spPr>
              <a:xfrm>
                <a:off x="5436096" y="2298152"/>
                <a:ext cx="45340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5889497" y="2298152"/>
                <a:ext cx="0" cy="2544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フリーフォーム 41"/>
              <p:cNvSpPr/>
              <p:nvPr/>
            </p:nvSpPr>
            <p:spPr>
              <a:xfrm>
                <a:off x="5891514" y="2361235"/>
                <a:ext cx="601883" cy="185195"/>
              </a:xfrm>
              <a:custGeom>
                <a:avLst/>
                <a:gdLst>
                  <a:gd name="connsiteX0" fmla="*/ 0 w 601883"/>
                  <a:gd name="connsiteY0" fmla="*/ 185195 h 185195"/>
                  <a:gd name="connsiteX1" fmla="*/ 289367 w 601883"/>
                  <a:gd name="connsiteY1" fmla="*/ 81023 h 185195"/>
                  <a:gd name="connsiteX2" fmla="*/ 601883 w 601883"/>
                  <a:gd name="connsiteY2" fmla="*/ 0 h 185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883" h="185195">
                    <a:moveTo>
                      <a:pt x="0" y="185195"/>
                    </a:moveTo>
                    <a:cubicBezTo>
                      <a:pt x="94526" y="148542"/>
                      <a:pt x="189053" y="111889"/>
                      <a:pt x="289367" y="81023"/>
                    </a:cubicBezTo>
                    <a:cubicBezTo>
                      <a:pt x="389681" y="50157"/>
                      <a:pt x="495782" y="25078"/>
                      <a:pt x="601883" y="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5" name="直線矢印コネクタ 44"/>
            <p:cNvCxnSpPr/>
            <p:nvPr/>
          </p:nvCxnSpPr>
          <p:spPr>
            <a:xfrm>
              <a:off x="5235438" y="2218782"/>
              <a:ext cx="0" cy="31182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テキスト ボックス 45"/>
            <p:cNvSpPr txBox="1"/>
            <p:nvPr/>
          </p:nvSpPr>
          <p:spPr>
            <a:xfrm>
              <a:off x="4923806" y="2232151"/>
              <a:ext cx="3016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V</a:t>
              </a:r>
              <a:endParaRPr kumimoji="1" lang="ja-JP" altLang="en-US" sz="1600" dirty="0"/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6156999" y="2545122"/>
            <a:ext cx="748313" cy="316053"/>
            <a:chOff x="7146363" y="2383522"/>
            <a:chExt cx="748313" cy="316053"/>
          </a:xfrm>
        </p:grpSpPr>
        <p:cxnSp>
          <p:nvCxnSpPr>
            <p:cNvPr id="50" name="直線コネクタ 49"/>
            <p:cNvCxnSpPr/>
            <p:nvPr/>
          </p:nvCxnSpPr>
          <p:spPr>
            <a:xfrm>
              <a:off x="7146363" y="2397761"/>
              <a:ext cx="27635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フリーフォーム 54"/>
            <p:cNvSpPr/>
            <p:nvPr/>
          </p:nvSpPr>
          <p:spPr>
            <a:xfrm>
              <a:off x="7413799" y="2383522"/>
              <a:ext cx="210571" cy="316053"/>
            </a:xfrm>
            <a:custGeom>
              <a:avLst/>
              <a:gdLst>
                <a:gd name="connsiteX0" fmla="*/ 2227 w 210571"/>
                <a:gd name="connsiteY0" fmla="*/ 0 h 316053"/>
                <a:gd name="connsiteX1" fmla="*/ 2227 w 210571"/>
                <a:gd name="connsiteY1" fmla="*/ 57873 h 316053"/>
                <a:gd name="connsiteX2" fmla="*/ 25376 w 210571"/>
                <a:gd name="connsiteY2" fmla="*/ 196769 h 316053"/>
                <a:gd name="connsiteX3" fmla="*/ 60100 w 210571"/>
                <a:gd name="connsiteY3" fmla="*/ 312516 h 316053"/>
                <a:gd name="connsiteX4" fmla="*/ 129548 w 210571"/>
                <a:gd name="connsiteY4" fmla="*/ 57873 h 316053"/>
                <a:gd name="connsiteX5" fmla="*/ 210571 w 210571"/>
                <a:gd name="connsiteY5" fmla="*/ 0 h 316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571" h="316053">
                  <a:moveTo>
                    <a:pt x="2227" y="0"/>
                  </a:moveTo>
                  <a:cubicBezTo>
                    <a:pt x="298" y="12539"/>
                    <a:pt x="-1631" y="25078"/>
                    <a:pt x="2227" y="57873"/>
                  </a:cubicBezTo>
                  <a:cubicBezTo>
                    <a:pt x="6085" y="90668"/>
                    <a:pt x="15731" y="154329"/>
                    <a:pt x="25376" y="196769"/>
                  </a:cubicBezTo>
                  <a:cubicBezTo>
                    <a:pt x="35022" y="239210"/>
                    <a:pt x="42738" y="335665"/>
                    <a:pt x="60100" y="312516"/>
                  </a:cubicBezTo>
                  <a:cubicBezTo>
                    <a:pt x="77462" y="289367"/>
                    <a:pt x="104469" y="109959"/>
                    <a:pt x="129548" y="57873"/>
                  </a:cubicBezTo>
                  <a:cubicBezTo>
                    <a:pt x="154627" y="5787"/>
                    <a:pt x="182599" y="2893"/>
                    <a:pt x="210571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6" name="直線コネクタ 55"/>
            <p:cNvCxnSpPr/>
            <p:nvPr/>
          </p:nvCxnSpPr>
          <p:spPr>
            <a:xfrm>
              <a:off x="7618320" y="2383522"/>
              <a:ext cx="27635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テキスト ボックス 63"/>
          <p:cNvSpPr txBox="1"/>
          <p:nvPr/>
        </p:nvSpPr>
        <p:spPr>
          <a:xfrm>
            <a:off x="7237119" y="1124744"/>
            <a:ext cx="1643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TASC-FEC </a:t>
            </a:r>
            <a:r>
              <a:rPr lang="en-US" altLang="ja-JP" sz="1600" b="1" dirty="0" smtClean="0"/>
              <a:t>(X side)</a:t>
            </a:r>
            <a:endParaRPr kumimoji="1" lang="ja-JP" altLang="en-US" sz="1600" b="1" dirty="0"/>
          </a:p>
        </p:txBody>
      </p:sp>
      <p:cxnSp>
        <p:nvCxnSpPr>
          <p:cNvPr id="77" name="直線コネクタ 76"/>
          <p:cNvCxnSpPr>
            <a:stCxn id="10" idx="3"/>
          </p:cNvCxnSpPr>
          <p:nvPr/>
        </p:nvCxnSpPr>
        <p:spPr>
          <a:xfrm>
            <a:off x="5073894" y="2047142"/>
            <a:ext cx="8117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85" name="表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909904"/>
              </p:ext>
            </p:extLst>
          </p:nvPr>
        </p:nvGraphicFramePr>
        <p:xfrm>
          <a:off x="191346" y="3903439"/>
          <a:ext cx="4464496" cy="23469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648072"/>
                <a:gridCol w="936104"/>
                <a:gridCol w="1440160"/>
                <a:gridCol w="1440160"/>
              </a:tblGrid>
              <a:tr h="298319"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Photo</a:t>
                      </a:r>
                    </a:p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detector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Shower</a:t>
                      </a:r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 particle </a:t>
                      </a:r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range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Output charge range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29831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CHD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PMT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1 – 1400MIP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ea"/>
                          <a:ea typeface="+mn-ea"/>
                        </a:rPr>
                        <a:t>500fC - 700pC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298319">
                <a:tc rowSpan="2"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IMC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64 anode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1 – 2500MIP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ea"/>
                          <a:ea typeface="+mn-ea"/>
                        </a:rPr>
                        <a:t>8fC - 20pC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298319">
                <a:tc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dynode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1 – 400MIP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ea"/>
                          <a:ea typeface="+mn-ea"/>
                        </a:rPr>
                        <a:t>40fC – 8pC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298319">
                <a:tc rowSpan="3"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TASC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PMT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1 – 1800MIP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ea"/>
                          <a:ea typeface="+mn-ea"/>
                        </a:rPr>
                        <a:t>400fC</a:t>
                      </a:r>
                      <a:r>
                        <a:rPr kumimoji="1" lang="en-US" altLang="ja-JP" sz="1400" b="1" baseline="0" dirty="0" smtClean="0">
                          <a:latin typeface="+mn-ea"/>
                          <a:ea typeface="+mn-ea"/>
                        </a:rPr>
                        <a:t> – 700</a:t>
                      </a:r>
                      <a:r>
                        <a:rPr kumimoji="1" lang="en-US" altLang="ja-JP" sz="1400" b="1" dirty="0" smtClean="0">
                          <a:latin typeface="+mn-ea"/>
                          <a:ea typeface="+mn-ea"/>
                        </a:rPr>
                        <a:t>pC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298319">
                <a:tc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APD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1 – 5000MIP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ea"/>
                          <a:ea typeface="+mn-ea"/>
                        </a:rPr>
                        <a:t>2fC - 10pC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298319">
                <a:tc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PD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10</a:t>
                      </a:r>
                      <a:r>
                        <a:rPr kumimoji="1" lang="en-US" altLang="ja-JP" sz="1400" baseline="30000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 – 5×10</a:t>
                      </a:r>
                      <a:r>
                        <a:rPr kumimoji="1" lang="en-US" altLang="ja-JP" sz="1400" baseline="30000" dirty="0" smtClean="0">
                          <a:latin typeface="+mn-ea"/>
                          <a:ea typeface="+mn-ea"/>
                        </a:rPr>
                        <a:t>6</a:t>
                      </a:r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MIP</a:t>
                      </a:r>
                      <a:endParaRPr kumimoji="1" lang="ja-JP" altLang="en-US" sz="1400" baseline="30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+mn-ea"/>
                          <a:ea typeface="+mn-ea"/>
                        </a:rPr>
                        <a:t>2fC – 10pC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2" name="Picture 2" descr="C:\Users\yshimizu\Desktop\IMC_1層_TASC_6層\IMC_1層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601" y="4369227"/>
            <a:ext cx="3667165" cy="126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カギ線コネクタ 10"/>
          <p:cNvCxnSpPr>
            <a:stCxn id="17" idx="3"/>
          </p:cNvCxnSpPr>
          <p:nvPr/>
        </p:nvCxnSpPr>
        <p:spPr>
          <a:xfrm flipV="1">
            <a:off x="5858400" y="5430898"/>
            <a:ext cx="475496" cy="51460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5037341" y="5683894"/>
            <a:ext cx="821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Charge</a:t>
            </a:r>
          </a:p>
          <a:p>
            <a:r>
              <a:rPr kumimoji="1" lang="en-US" altLang="ja-JP" sz="1400" dirty="0" smtClean="0"/>
              <a:t>injection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195433" y="4047455"/>
            <a:ext cx="20222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IMC-FEC</a:t>
            </a:r>
            <a:r>
              <a:rPr lang="ja-JP" altLang="en-US" sz="1600" b="1" dirty="0"/>
              <a:t> </a:t>
            </a:r>
            <a:r>
              <a:rPr lang="en-US" altLang="ja-JP" sz="1600" b="1" dirty="0" smtClean="0"/>
              <a:t>(single layer)</a:t>
            </a:r>
            <a:endParaRPr kumimoji="1" lang="ja-JP" altLang="en-US" sz="16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816866" y="5857527"/>
            <a:ext cx="1147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VA chip ASSY</a:t>
            </a:r>
            <a:endParaRPr kumimoji="1" lang="ja-JP" altLang="en-US" sz="1400" dirty="0"/>
          </a:p>
        </p:txBody>
      </p:sp>
      <p:cxnSp>
        <p:nvCxnSpPr>
          <p:cNvPr id="34" name="直線矢印コネクタ 33"/>
          <p:cNvCxnSpPr>
            <a:stCxn id="30" idx="0"/>
          </p:cNvCxnSpPr>
          <p:nvPr/>
        </p:nvCxnSpPr>
        <p:spPr>
          <a:xfrm flipH="1" flipV="1">
            <a:off x="8316416" y="5394121"/>
            <a:ext cx="74261" cy="463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58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CHD-FEC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75" y="3861048"/>
            <a:ext cx="6083617" cy="228441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70" y="1303947"/>
            <a:ext cx="6083617" cy="228441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508362" y="1459184"/>
            <a:ext cx="18764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Measurement range</a:t>
            </a:r>
          </a:p>
          <a:p>
            <a:r>
              <a:rPr kumimoji="1" lang="en-US" altLang="ja-JP" sz="1600" dirty="0" smtClean="0"/>
              <a:t> - </a:t>
            </a:r>
            <a:r>
              <a:rPr lang="en-US" altLang="ja-JP" sz="1600" dirty="0" smtClean="0"/>
              <a:t>50</a:t>
            </a:r>
            <a:r>
              <a:rPr kumimoji="1" lang="en-US" altLang="ja-JP" sz="1600" dirty="0" smtClean="0"/>
              <a:t>0fC</a:t>
            </a:r>
            <a:r>
              <a:rPr kumimoji="1" lang="ja-JP" altLang="en-US" sz="1600" dirty="0" smtClean="0"/>
              <a:t>～</a:t>
            </a:r>
            <a:r>
              <a:rPr kumimoji="1" lang="en-US" altLang="ja-JP" sz="1600" dirty="0" smtClean="0"/>
              <a:t>700pC</a:t>
            </a:r>
          </a:p>
          <a:p>
            <a:endParaRPr lang="en-US" altLang="ja-JP" sz="16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792639" y="4725144"/>
            <a:ext cx="2088232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792639" y="5085184"/>
            <a:ext cx="2088232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3827319" y="4725144"/>
            <a:ext cx="2088232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3827319" y="5085184"/>
            <a:ext cx="2088232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299554" y="4081215"/>
            <a:ext cx="26408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Relative errors from the best fitting  lines are less than 2% above 600fC.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The curves tend to fall to the right.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One more parameter could be introduced.</a:t>
            </a:r>
            <a:endParaRPr kumimoji="1" lang="en-US" altLang="ja-JP" sz="1600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56735" y="2564904"/>
            <a:ext cx="956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Fitting line</a:t>
            </a:r>
            <a:endParaRPr kumimoji="1" lang="ja-JP" altLang="en-US" sz="1400" dirty="0"/>
          </a:p>
        </p:txBody>
      </p:sp>
      <p:cxnSp>
        <p:nvCxnSpPr>
          <p:cNvPr id="16" name="直線矢印コネクタ 15"/>
          <p:cNvCxnSpPr>
            <a:stCxn id="14" idx="1"/>
          </p:cNvCxnSpPr>
          <p:nvPr/>
        </p:nvCxnSpPr>
        <p:spPr>
          <a:xfrm flipH="1" flipV="1">
            <a:off x="1440711" y="2492896"/>
            <a:ext cx="216024" cy="225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98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TASC-FEC-X1 (PMT)</a:t>
            </a:r>
            <a:endParaRPr kumimoji="1" lang="ja-JP" altLang="en-US" sz="2400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74" y="1784666"/>
            <a:ext cx="4177593" cy="301248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34" y="1124744"/>
            <a:ext cx="3594880" cy="259228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35" y="3789039"/>
            <a:ext cx="3594880" cy="2592289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613207" y="2381291"/>
            <a:ext cx="844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high gain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38106" y="2994982"/>
            <a:ext cx="792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low</a:t>
            </a:r>
            <a:r>
              <a:rPr kumimoji="1" lang="en-US" altLang="ja-JP" sz="1400" dirty="0" smtClean="0"/>
              <a:t> gain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78938" y="1163080"/>
            <a:ext cx="3250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Measurement range - </a:t>
            </a:r>
            <a:r>
              <a:rPr kumimoji="1" lang="en-US" altLang="ja-JP" sz="1600" dirty="0" smtClean="0"/>
              <a:t>400fC</a:t>
            </a:r>
            <a:r>
              <a:rPr kumimoji="1" lang="ja-JP" altLang="en-US" sz="1600" dirty="0" smtClean="0"/>
              <a:t>～</a:t>
            </a:r>
            <a:r>
              <a:rPr kumimoji="1" lang="en-US" altLang="ja-JP" sz="1600" dirty="0" smtClean="0"/>
              <a:t>700pC</a:t>
            </a:r>
            <a:endParaRPr kumimoji="1" lang="ja-JP" altLang="en-US" sz="1600" dirty="0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5796136" y="3199156"/>
            <a:ext cx="11521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6948264" y="5822559"/>
            <a:ext cx="1296144" cy="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5724128" y="2867864"/>
            <a:ext cx="1120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70C0"/>
                </a:solidFill>
              </a:rPr>
              <a:t>Range of use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43924" y="5514782"/>
            <a:ext cx="1120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70C0"/>
                </a:solidFill>
              </a:rPr>
              <a:t>Range of use</a:t>
            </a:r>
            <a:endParaRPr kumimoji="1" lang="ja-JP" altLang="en-US" sz="1400" dirty="0">
              <a:solidFill>
                <a:srgbClr val="0070C0"/>
              </a:solidFill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5652120" y="2132856"/>
            <a:ext cx="252028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5652120" y="2564904"/>
            <a:ext cx="252028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5652120" y="4797152"/>
            <a:ext cx="252028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5652120" y="5229200"/>
            <a:ext cx="252028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952271" y="5071582"/>
            <a:ext cx="37484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Relative errors from the best fitting  lines are less than 2% in the range of use.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The curves of the low gain tend to fall to the right (similar with CHD).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2738106" y="2492896"/>
            <a:ext cx="0" cy="5020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2696649" y="2434951"/>
            <a:ext cx="726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×</a:t>
            </a:r>
            <a:r>
              <a:rPr lang="ja-JP" altLang="en-US" sz="1400" dirty="0" smtClean="0"/>
              <a:t>～</a:t>
            </a:r>
            <a:r>
              <a:rPr lang="en-US" altLang="ja-JP" sz="1400" dirty="0" smtClean="0"/>
              <a:t>30</a:t>
            </a:r>
            <a:endParaRPr kumimoji="1" lang="ja-JP" altLang="en-US" sz="1400" dirty="0"/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6284602" y="2689068"/>
            <a:ext cx="87968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6284602" y="5390655"/>
            <a:ext cx="87968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7253200" y="2519194"/>
            <a:ext cx="733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overlap</a:t>
            </a:r>
            <a:endParaRPr kumimoji="1" lang="ja-JP" altLang="en-US" sz="14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164288" y="5209455"/>
            <a:ext cx="733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overlap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425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TASC-FEC (PD/APD)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57557"/>
            <a:ext cx="4179549" cy="174458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053" y="1807033"/>
            <a:ext cx="4867026" cy="378220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69947" y="1124744"/>
            <a:ext cx="18854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Measurement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/>
              <a:t>APD - </a:t>
            </a:r>
            <a:r>
              <a:rPr lang="en-US" altLang="ja-JP" sz="1600" dirty="0" smtClean="0"/>
              <a:t>2</a:t>
            </a:r>
            <a:r>
              <a:rPr kumimoji="1" lang="en-US" altLang="ja-JP" sz="1600" dirty="0" smtClean="0"/>
              <a:t>fC</a:t>
            </a:r>
            <a:r>
              <a:rPr kumimoji="1" lang="ja-JP" altLang="en-US" sz="1600" dirty="0" smtClean="0"/>
              <a:t>～</a:t>
            </a:r>
            <a:r>
              <a:rPr lang="en-US" altLang="ja-JP" sz="1600" dirty="0" smtClean="0"/>
              <a:t>15</a:t>
            </a:r>
            <a:r>
              <a:rPr kumimoji="1" lang="en-US" altLang="ja-JP" sz="1600" dirty="0" smtClean="0"/>
              <a:t>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 smtClean="0"/>
              <a:t>PD   - 2fC</a:t>
            </a:r>
            <a:r>
              <a:rPr lang="ja-JP" altLang="en-US" sz="1600" dirty="0" smtClean="0"/>
              <a:t>～</a:t>
            </a:r>
            <a:r>
              <a:rPr lang="en-US" altLang="ja-JP" sz="1600" dirty="0" smtClean="0"/>
              <a:t>15pC</a:t>
            </a:r>
            <a:endParaRPr kumimoji="1" lang="ja-JP" altLang="en-US" sz="16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4716016" y="2564904"/>
            <a:ext cx="164910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4731406" y="2830129"/>
            <a:ext cx="1649109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5364088" y="2937172"/>
            <a:ext cx="5040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7164919" y="2564904"/>
            <a:ext cx="164910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7180309" y="2830129"/>
            <a:ext cx="1649109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4716016" y="4459919"/>
            <a:ext cx="164910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4731406" y="4725144"/>
            <a:ext cx="1649109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7164919" y="4459919"/>
            <a:ext cx="164910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7180309" y="4725144"/>
            <a:ext cx="1649109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V="1">
            <a:off x="5076056" y="3250420"/>
            <a:ext cx="576064" cy="51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4932040" y="3007985"/>
            <a:ext cx="986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0070C0"/>
                </a:solidFill>
              </a:rPr>
              <a:t>Range of use</a:t>
            </a:r>
          </a:p>
        </p:txBody>
      </p:sp>
      <p:cxnSp>
        <p:nvCxnSpPr>
          <p:cNvPr id="27" name="直線矢印コネクタ 26"/>
          <p:cNvCxnSpPr/>
          <p:nvPr/>
        </p:nvCxnSpPr>
        <p:spPr>
          <a:xfrm flipV="1">
            <a:off x="7509569" y="3257230"/>
            <a:ext cx="576064" cy="51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7401935" y="3007985"/>
            <a:ext cx="986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0070C0"/>
                </a:solidFill>
              </a:rPr>
              <a:t>Range of use</a:t>
            </a:r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5655371" y="5114841"/>
            <a:ext cx="725144" cy="16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5529727" y="4869160"/>
            <a:ext cx="986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0070C0"/>
                </a:solidFill>
              </a:rPr>
              <a:t>Range of use</a:t>
            </a:r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8085633" y="5114841"/>
            <a:ext cx="72839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7977999" y="4869160"/>
            <a:ext cx="986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0070C0"/>
                </a:solidFill>
              </a:rPr>
              <a:t>Range of use</a:t>
            </a:r>
          </a:p>
        </p:txBody>
      </p:sp>
      <p:cxnSp>
        <p:nvCxnSpPr>
          <p:cNvPr id="41" name="直線矢印コネクタ 40"/>
          <p:cNvCxnSpPr/>
          <p:nvPr/>
        </p:nvCxnSpPr>
        <p:spPr>
          <a:xfrm>
            <a:off x="7797601" y="2923040"/>
            <a:ext cx="51881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>
            <a:off x="5364088" y="4805896"/>
            <a:ext cx="5040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7797601" y="4791764"/>
            <a:ext cx="51881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5839722" y="2759407"/>
            <a:ext cx="652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overlap</a:t>
            </a:r>
            <a:endParaRPr kumimoji="1" lang="ja-JP" altLang="en-US" sz="12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276705" y="2753992"/>
            <a:ext cx="652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overlap</a:t>
            </a:r>
            <a:endParaRPr kumimoji="1" lang="ja-JP" altLang="en-US" sz="12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138537" y="4644688"/>
            <a:ext cx="652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overlap</a:t>
            </a:r>
            <a:endParaRPr kumimoji="1" lang="ja-JP" altLang="en-US" sz="12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696712" y="4664366"/>
            <a:ext cx="652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overlap</a:t>
            </a:r>
            <a:endParaRPr kumimoji="1" lang="ja-JP" altLang="en-US" sz="12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23528" y="4221088"/>
            <a:ext cx="37484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Relative errors from the best fitting  lines are mostly less than 2% above 10fC.</a:t>
            </a:r>
          </a:p>
          <a:p>
            <a:endParaRPr lang="en-US" altLang="ja-JP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 smtClean="0"/>
              <a:t>The maximum measured points (12pC) fall comparing with other points.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 smtClean="0"/>
              <a:t>Below 10fC, errors of some channels are large due to noise.</a:t>
            </a:r>
          </a:p>
          <a:p>
            <a:r>
              <a:rPr lang="ja-JP" altLang="en-US" sz="1600" dirty="0" smtClean="0"/>
              <a:t>⇒</a:t>
            </a:r>
            <a:r>
              <a:rPr lang="en-US" altLang="ja-JP" sz="1600" dirty="0" smtClean="0"/>
              <a:t>Further investigation is necessary.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23909" y="2473826"/>
            <a:ext cx="746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high gain</a:t>
            </a:r>
            <a:endParaRPr kumimoji="1" lang="ja-JP" altLang="en-US" sz="12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953923" y="3207140"/>
            <a:ext cx="705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low</a:t>
            </a:r>
            <a:r>
              <a:rPr kumimoji="1" lang="en-US" altLang="ja-JP" sz="1200" dirty="0" smtClean="0"/>
              <a:t> gain</a:t>
            </a:r>
            <a:endParaRPr kumimoji="1" lang="ja-JP" altLang="en-US" sz="1200" dirty="0"/>
          </a:p>
        </p:txBody>
      </p:sp>
      <p:cxnSp>
        <p:nvCxnSpPr>
          <p:cNvPr id="56" name="直線矢印コネクタ 55"/>
          <p:cNvCxnSpPr/>
          <p:nvPr/>
        </p:nvCxnSpPr>
        <p:spPr>
          <a:xfrm>
            <a:off x="1097939" y="2750825"/>
            <a:ext cx="0" cy="4257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1076350" y="2781348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×</a:t>
            </a:r>
            <a:r>
              <a:rPr lang="ja-JP" altLang="en-US" sz="1200" dirty="0" smtClean="0"/>
              <a:t>～</a:t>
            </a:r>
            <a:r>
              <a:rPr lang="en-US" altLang="ja-JP" sz="1200" dirty="0" smtClean="0"/>
              <a:t>30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0761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Functional test for detector assemblies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5023972" y="3331868"/>
            <a:ext cx="824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Detector</a:t>
            </a:r>
            <a:endParaRPr kumimoji="1" lang="ja-JP" altLang="en-US" sz="1400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6279148" y="1482755"/>
            <a:ext cx="486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FEC</a:t>
            </a:r>
            <a:endParaRPr kumimoji="1" lang="ja-JP" altLang="en-US" sz="1600" dirty="0"/>
          </a:p>
        </p:txBody>
      </p:sp>
      <p:pic>
        <p:nvPicPr>
          <p:cNvPr id="1026" name="Picture 2" descr="http://www.microsoft.com/japan/visio/images/2010/prodinfo/visio_usage-guide_iteng-img03_lar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57" t="34309" r="27284" b="7204"/>
          <a:stretch/>
        </p:blipFill>
        <p:spPr bwMode="auto">
          <a:xfrm>
            <a:off x="7851433" y="1586483"/>
            <a:ext cx="864096" cy="176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7" name="カギ線コネクタ 126"/>
          <p:cNvCxnSpPr>
            <a:stCxn id="1026" idx="1"/>
            <a:endCxn id="121" idx="3"/>
          </p:cNvCxnSpPr>
          <p:nvPr/>
        </p:nvCxnSpPr>
        <p:spPr>
          <a:xfrm rot="10800000" flipV="1">
            <a:off x="6817125" y="2467382"/>
            <a:ext cx="1034309" cy="69644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カギ線コネクタ 131"/>
          <p:cNvCxnSpPr>
            <a:stCxn id="1026" idx="1"/>
            <a:endCxn id="120" idx="3"/>
          </p:cNvCxnSpPr>
          <p:nvPr/>
        </p:nvCxnSpPr>
        <p:spPr>
          <a:xfrm rot="10800000" flipV="1">
            <a:off x="6817125" y="2467383"/>
            <a:ext cx="1034309" cy="44182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1" name="テキスト ボックス 1030"/>
          <p:cNvSpPr txBox="1"/>
          <p:nvPr/>
        </p:nvSpPr>
        <p:spPr>
          <a:xfrm>
            <a:off x="6772212" y="3222153"/>
            <a:ext cx="1261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/>
              <a:t>Power supply,</a:t>
            </a:r>
          </a:p>
          <a:p>
            <a:pPr algn="ctr"/>
            <a:r>
              <a:rPr lang="en-US" altLang="ja-JP" sz="1200" dirty="0" smtClean="0"/>
              <a:t>Data transfer etc.</a:t>
            </a:r>
            <a:endParaRPr kumimoji="1" lang="en-US" altLang="ja-JP" sz="1200" dirty="0" smtClean="0"/>
          </a:p>
        </p:txBody>
      </p:sp>
      <p:grpSp>
        <p:nvGrpSpPr>
          <p:cNvPr id="180" name="グループ化 179"/>
          <p:cNvGrpSpPr/>
          <p:nvPr/>
        </p:nvGrpSpPr>
        <p:grpSpPr>
          <a:xfrm>
            <a:off x="4477765" y="1587467"/>
            <a:ext cx="2341482" cy="1728192"/>
            <a:chOff x="4517116" y="1715696"/>
            <a:chExt cx="2341482" cy="1728192"/>
          </a:xfrm>
        </p:grpSpPr>
        <p:sp>
          <p:nvSpPr>
            <p:cNvPr id="6" name="正方形/長方形 5"/>
            <p:cNvSpPr/>
            <p:nvPr/>
          </p:nvSpPr>
          <p:spPr>
            <a:xfrm>
              <a:off x="4517116" y="1715696"/>
              <a:ext cx="1728192" cy="172819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 flipV="1">
              <a:off x="4600653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 flipV="1">
              <a:off x="4694723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 flipV="1">
              <a:off x="4788457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 flipV="1">
              <a:off x="4882527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 flipV="1">
              <a:off x="4976431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 flipV="1">
              <a:off x="5070501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 flipV="1">
              <a:off x="5164235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 flipV="1">
              <a:off x="5258305" y="1842985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 flipV="1">
              <a:off x="5351998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 flipV="1">
              <a:off x="5446068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 flipV="1">
              <a:off x="5539802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 flipV="1">
              <a:off x="5633872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 flipV="1">
              <a:off x="5727776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 flipV="1">
              <a:off x="5821846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 flipV="1">
              <a:off x="5915580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 flipV="1">
              <a:off x="6009650" y="1844352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 flipV="1">
              <a:off x="4597902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 flipV="1">
              <a:off x="4691972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 flipV="1">
              <a:off x="4785706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 flipV="1">
              <a:off x="4879776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 flipV="1">
              <a:off x="4973680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 flipV="1">
              <a:off x="5067750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 flipV="1">
              <a:off x="5161484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 flipV="1">
              <a:off x="5255554" y="2099524"/>
              <a:ext cx="99659" cy="1003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 flipV="1">
              <a:off x="5357210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 flipV="1">
              <a:off x="5451280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" name="正方形/長方形 32"/>
            <p:cNvSpPr/>
            <p:nvPr/>
          </p:nvSpPr>
          <p:spPr>
            <a:xfrm flipV="1">
              <a:off x="5545014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 flipV="1">
              <a:off x="5639084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" name="正方形/長方形 34"/>
            <p:cNvSpPr/>
            <p:nvPr/>
          </p:nvSpPr>
          <p:spPr>
            <a:xfrm flipV="1">
              <a:off x="5732988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 flipV="1">
              <a:off x="5827058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" name="正方形/長方形 36"/>
            <p:cNvSpPr/>
            <p:nvPr/>
          </p:nvSpPr>
          <p:spPr>
            <a:xfrm flipV="1">
              <a:off x="5920792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" name="正方形/長方形 37"/>
            <p:cNvSpPr/>
            <p:nvPr/>
          </p:nvSpPr>
          <p:spPr>
            <a:xfrm flipV="1">
              <a:off x="6014862" y="2100890"/>
              <a:ext cx="91696" cy="9899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 flipV="1">
              <a:off x="4598279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 flipV="1">
              <a:off x="4692349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 flipV="1">
              <a:off x="4786083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 flipV="1">
              <a:off x="4880153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 flipV="1">
              <a:off x="4974057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 flipV="1">
              <a:off x="5068127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 flipV="1">
              <a:off x="5161861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" name="正方形/長方形 45"/>
            <p:cNvSpPr/>
            <p:nvPr/>
          </p:nvSpPr>
          <p:spPr>
            <a:xfrm flipV="1">
              <a:off x="5255931" y="2351230"/>
              <a:ext cx="99282" cy="10376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 flipV="1">
              <a:off x="5349624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8" name="正方形/長方形 47"/>
            <p:cNvSpPr/>
            <p:nvPr/>
          </p:nvSpPr>
          <p:spPr>
            <a:xfrm flipV="1">
              <a:off x="5443694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 flipV="1">
              <a:off x="5537428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0" name="正方形/長方形 49"/>
            <p:cNvSpPr/>
            <p:nvPr/>
          </p:nvSpPr>
          <p:spPr>
            <a:xfrm flipV="1">
              <a:off x="5631498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 flipV="1">
              <a:off x="5725402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 flipV="1">
              <a:off x="5819472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" name="正方形/長方形 52"/>
            <p:cNvSpPr/>
            <p:nvPr/>
          </p:nvSpPr>
          <p:spPr>
            <a:xfrm flipV="1">
              <a:off x="5913206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" name="正方形/長方形 53"/>
            <p:cNvSpPr/>
            <p:nvPr/>
          </p:nvSpPr>
          <p:spPr>
            <a:xfrm flipV="1">
              <a:off x="6007276" y="2352598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5" name="正方形/長方形 54"/>
            <p:cNvSpPr/>
            <p:nvPr/>
          </p:nvSpPr>
          <p:spPr>
            <a:xfrm flipV="1">
              <a:off x="4597902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6" name="正方形/長方形 55"/>
            <p:cNvSpPr/>
            <p:nvPr/>
          </p:nvSpPr>
          <p:spPr>
            <a:xfrm flipV="1">
              <a:off x="4691972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7" name="正方形/長方形 56"/>
            <p:cNvSpPr/>
            <p:nvPr/>
          </p:nvSpPr>
          <p:spPr>
            <a:xfrm flipV="1">
              <a:off x="4785706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 flipV="1">
              <a:off x="4879776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9" name="正方形/長方形 58"/>
            <p:cNvSpPr/>
            <p:nvPr/>
          </p:nvSpPr>
          <p:spPr>
            <a:xfrm flipV="1">
              <a:off x="4973680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0" name="正方形/長方形 59"/>
            <p:cNvSpPr/>
            <p:nvPr/>
          </p:nvSpPr>
          <p:spPr>
            <a:xfrm flipV="1">
              <a:off x="5067750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1" name="正方形/長方形 60"/>
            <p:cNvSpPr/>
            <p:nvPr/>
          </p:nvSpPr>
          <p:spPr>
            <a:xfrm flipV="1">
              <a:off x="5161484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" name="正方形/長方形 61"/>
            <p:cNvSpPr/>
            <p:nvPr/>
          </p:nvSpPr>
          <p:spPr>
            <a:xfrm flipV="1">
              <a:off x="5255554" y="2610440"/>
              <a:ext cx="99659" cy="98213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 flipV="1">
              <a:off x="5349624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" name="正方形/長方形 63"/>
            <p:cNvSpPr/>
            <p:nvPr/>
          </p:nvSpPr>
          <p:spPr>
            <a:xfrm flipV="1">
              <a:off x="5443694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 flipV="1">
              <a:off x="5537428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 flipV="1">
              <a:off x="5631498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 flipV="1">
              <a:off x="5725402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" name="正方形/長方形 67"/>
            <p:cNvSpPr/>
            <p:nvPr/>
          </p:nvSpPr>
          <p:spPr>
            <a:xfrm flipV="1">
              <a:off x="5819472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 flipV="1">
              <a:off x="5913206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" name="正方形/長方形 69"/>
            <p:cNvSpPr/>
            <p:nvPr/>
          </p:nvSpPr>
          <p:spPr>
            <a:xfrm flipV="1">
              <a:off x="6007276" y="2607980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 flipV="1">
              <a:off x="4598279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 flipV="1">
              <a:off x="4692349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 flipV="1">
              <a:off x="4786083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 flipV="1">
              <a:off x="4880153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" name="正方形/長方形 74"/>
            <p:cNvSpPr/>
            <p:nvPr/>
          </p:nvSpPr>
          <p:spPr>
            <a:xfrm flipV="1">
              <a:off x="4974057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6" name="正方形/長方形 75"/>
            <p:cNvSpPr/>
            <p:nvPr/>
          </p:nvSpPr>
          <p:spPr>
            <a:xfrm flipV="1">
              <a:off x="5068127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 flipV="1">
              <a:off x="5161861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8" name="正方形/長方形 77"/>
            <p:cNvSpPr/>
            <p:nvPr/>
          </p:nvSpPr>
          <p:spPr>
            <a:xfrm flipV="1">
              <a:off x="5255931" y="2870632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9" name="正方形/長方形 78"/>
            <p:cNvSpPr/>
            <p:nvPr/>
          </p:nvSpPr>
          <p:spPr>
            <a:xfrm flipV="1">
              <a:off x="5349624" y="2871999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0" name="正方形/長方形 79"/>
            <p:cNvSpPr/>
            <p:nvPr/>
          </p:nvSpPr>
          <p:spPr>
            <a:xfrm flipV="1">
              <a:off x="5443694" y="2871999"/>
              <a:ext cx="99282" cy="99865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1" name="正方形/長方形 80"/>
            <p:cNvSpPr/>
            <p:nvPr/>
          </p:nvSpPr>
          <p:spPr>
            <a:xfrm flipV="1">
              <a:off x="5537217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" name="正方形/長方形 81"/>
            <p:cNvSpPr/>
            <p:nvPr/>
          </p:nvSpPr>
          <p:spPr>
            <a:xfrm flipV="1">
              <a:off x="5631287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3" name="正方形/長方形 82"/>
            <p:cNvSpPr/>
            <p:nvPr/>
          </p:nvSpPr>
          <p:spPr>
            <a:xfrm flipV="1">
              <a:off x="5725191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4" name="正方形/長方形 83"/>
            <p:cNvSpPr/>
            <p:nvPr/>
          </p:nvSpPr>
          <p:spPr>
            <a:xfrm flipV="1">
              <a:off x="5819261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5" name="正方形/長方形 84"/>
            <p:cNvSpPr/>
            <p:nvPr/>
          </p:nvSpPr>
          <p:spPr>
            <a:xfrm flipV="1">
              <a:off x="5912995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 flipV="1">
              <a:off x="6007065" y="2871999"/>
              <a:ext cx="99493" cy="984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 flipV="1">
              <a:off x="4598279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" name="正方形/長方形 87"/>
            <p:cNvSpPr/>
            <p:nvPr/>
          </p:nvSpPr>
          <p:spPr>
            <a:xfrm flipV="1">
              <a:off x="4692349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 flipV="1">
              <a:off x="4786083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" name="正方形/長方形 89"/>
            <p:cNvSpPr/>
            <p:nvPr/>
          </p:nvSpPr>
          <p:spPr>
            <a:xfrm flipV="1">
              <a:off x="4880153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" name="正方形/長方形 90"/>
            <p:cNvSpPr/>
            <p:nvPr/>
          </p:nvSpPr>
          <p:spPr>
            <a:xfrm flipV="1">
              <a:off x="4974057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 flipV="1">
              <a:off x="5068127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3" name="正方形/長方形 92"/>
            <p:cNvSpPr/>
            <p:nvPr/>
          </p:nvSpPr>
          <p:spPr>
            <a:xfrm flipV="1">
              <a:off x="5161861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 flipV="1">
              <a:off x="5255931" y="3122463"/>
              <a:ext cx="99282" cy="10340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5" name="正方形/長方形 94"/>
            <p:cNvSpPr/>
            <p:nvPr/>
          </p:nvSpPr>
          <p:spPr>
            <a:xfrm flipV="1">
              <a:off x="5349624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6" name="正方形/長方形 95"/>
            <p:cNvSpPr/>
            <p:nvPr/>
          </p:nvSpPr>
          <p:spPr>
            <a:xfrm flipV="1">
              <a:off x="5443694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7" name="正方形/長方形 96"/>
            <p:cNvSpPr/>
            <p:nvPr/>
          </p:nvSpPr>
          <p:spPr>
            <a:xfrm flipV="1">
              <a:off x="5537428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 flipV="1">
              <a:off x="5631498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 flipV="1">
              <a:off x="5725402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 flipV="1">
              <a:off x="5819472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 flipV="1">
              <a:off x="5913206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" name="正方形/長方形 101"/>
            <p:cNvSpPr/>
            <p:nvPr/>
          </p:nvSpPr>
          <p:spPr>
            <a:xfrm flipV="1">
              <a:off x="6007276" y="3123831"/>
              <a:ext cx="99282" cy="102041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 flipV="1">
              <a:off x="4600653" y="1963969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 flipV="1">
              <a:off x="4599045" y="2217459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 flipV="1">
              <a:off x="4595312" y="2472574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 flipV="1">
              <a:off x="4598279" y="2731991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 flipV="1">
              <a:off x="4596671" y="2989216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 flipV="1">
              <a:off x="4595312" y="3242081"/>
              <a:ext cx="1505905" cy="115897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6108932" y="1979690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6108932" y="2238762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6108932" y="2484453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6108932" y="2747087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6108932" y="2996340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6108932" y="3249965"/>
              <a:ext cx="72083" cy="8042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/>
            <p:cNvSpPr/>
            <p:nvPr/>
          </p:nvSpPr>
          <p:spPr>
            <a:xfrm flipV="1">
              <a:off x="6282534" y="1911889"/>
              <a:ext cx="576064" cy="21602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/>
            <p:cNvSpPr/>
            <p:nvPr/>
          </p:nvSpPr>
          <p:spPr>
            <a:xfrm flipV="1">
              <a:off x="6280411" y="2168469"/>
              <a:ext cx="576064" cy="21602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/>
            <p:cNvSpPr/>
            <p:nvPr/>
          </p:nvSpPr>
          <p:spPr>
            <a:xfrm flipV="1">
              <a:off x="6286023" y="2421170"/>
              <a:ext cx="570452" cy="211505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正方形/長方形 118"/>
            <p:cNvSpPr/>
            <p:nvPr/>
          </p:nvSpPr>
          <p:spPr>
            <a:xfrm flipV="1">
              <a:off x="6280411" y="2675795"/>
              <a:ext cx="576064" cy="21602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19"/>
            <p:cNvSpPr/>
            <p:nvPr/>
          </p:nvSpPr>
          <p:spPr>
            <a:xfrm flipV="1">
              <a:off x="6280411" y="2929420"/>
              <a:ext cx="576064" cy="21602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>
            <a:xfrm flipV="1">
              <a:off x="6280411" y="3184045"/>
              <a:ext cx="576064" cy="21602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33" name="直線コネクタ 1032"/>
            <p:cNvCxnSpPr>
              <a:stCxn id="110" idx="3"/>
              <a:endCxn id="116" idx="1"/>
            </p:cNvCxnSpPr>
            <p:nvPr/>
          </p:nvCxnSpPr>
          <p:spPr>
            <a:xfrm flipV="1">
              <a:off x="6181015" y="2019901"/>
              <a:ext cx="101519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7" name="直線コネクタ 1036"/>
            <p:cNvCxnSpPr>
              <a:stCxn id="111" idx="3"/>
              <a:endCxn id="117" idx="1"/>
            </p:cNvCxnSpPr>
            <p:nvPr/>
          </p:nvCxnSpPr>
          <p:spPr>
            <a:xfrm flipV="1">
              <a:off x="6181015" y="2276481"/>
              <a:ext cx="99396" cy="24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0" name="直線コネクタ 1039"/>
            <p:cNvCxnSpPr>
              <a:stCxn id="112" idx="3"/>
              <a:endCxn id="118" idx="1"/>
            </p:cNvCxnSpPr>
            <p:nvPr/>
          </p:nvCxnSpPr>
          <p:spPr>
            <a:xfrm>
              <a:off x="6181015" y="2524665"/>
              <a:ext cx="105008" cy="22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3" name="直線コネクタ 1042"/>
            <p:cNvCxnSpPr>
              <a:stCxn id="113" idx="3"/>
              <a:endCxn id="119" idx="1"/>
            </p:cNvCxnSpPr>
            <p:nvPr/>
          </p:nvCxnSpPr>
          <p:spPr>
            <a:xfrm flipV="1">
              <a:off x="6181015" y="2783807"/>
              <a:ext cx="99396" cy="34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6" name="直線コネクタ 1045"/>
            <p:cNvCxnSpPr>
              <a:stCxn id="114" idx="3"/>
              <a:endCxn id="120" idx="1"/>
            </p:cNvCxnSpPr>
            <p:nvPr/>
          </p:nvCxnSpPr>
          <p:spPr>
            <a:xfrm>
              <a:off x="6181015" y="3036552"/>
              <a:ext cx="99396" cy="8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0" name="直線コネクタ 1049"/>
            <p:cNvCxnSpPr>
              <a:stCxn id="115" idx="3"/>
              <a:endCxn id="121" idx="1"/>
            </p:cNvCxnSpPr>
            <p:nvPr/>
          </p:nvCxnSpPr>
          <p:spPr>
            <a:xfrm>
              <a:off x="6181015" y="3290177"/>
              <a:ext cx="99396" cy="18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テキスト ボックス 146"/>
          <p:cNvSpPr txBox="1"/>
          <p:nvPr/>
        </p:nvSpPr>
        <p:spPr>
          <a:xfrm>
            <a:off x="443737" y="1093451"/>
            <a:ext cx="3316837" cy="3046988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600" dirty="0" smtClean="0"/>
              <a:t>During construction, functional tests were conducted for every two layers.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600" dirty="0" smtClean="0"/>
              <a:t>Electric functional test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sz="1600" dirty="0"/>
              <a:t>P</a:t>
            </a:r>
            <a:r>
              <a:rPr lang="en-US" altLang="ja-JP" sz="1600" dirty="0" smtClean="0"/>
              <a:t>edestal</a:t>
            </a:r>
            <a:endParaRPr lang="en-US" altLang="ja-JP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sz="1600" dirty="0" smtClean="0"/>
              <a:t>Onboard </a:t>
            </a:r>
            <a:r>
              <a:rPr lang="en-US" altLang="ja-JP" sz="1600" dirty="0" smtClean="0"/>
              <a:t>test pulse</a:t>
            </a:r>
            <a:endParaRPr lang="en-US" altLang="ja-JP" sz="1600" dirty="0" smtClean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600" dirty="0" err="1" smtClean="0"/>
              <a:t>Muon</a:t>
            </a:r>
            <a:r>
              <a:rPr lang="en-US" altLang="ja-JP" sz="1600" dirty="0" smtClean="0"/>
              <a:t> measurement</a:t>
            </a:r>
            <a:endParaRPr kumimoji="1" lang="en-US" altLang="ja-JP" sz="16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sz="1600" dirty="0" smtClean="0"/>
              <a:t>MIP calibration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sz="1600" dirty="0" smtClean="0"/>
              <a:t>Discriminator response</a:t>
            </a:r>
            <a:endParaRPr kumimoji="1" lang="en-US" altLang="ja-JP" sz="1600" dirty="0" smtClean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600" dirty="0" smtClean="0"/>
              <a:t>UV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pulsed laser test (PD/APD)</a:t>
            </a:r>
            <a:endParaRPr lang="en-US" altLang="ja-JP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sz="1600" dirty="0" smtClean="0"/>
              <a:t>Response check for PDs</a:t>
            </a:r>
            <a:endParaRPr lang="en-US" altLang="ja-JP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sz="1600" dirty="0" smtClean="0"/>
              <a:t>Dynamic range of PD/APDs</a:t>
            </a:r>
          </a:p>
          <a:p>
            <a:pPr lvl="1"/>
            <a:r>
              <a:rPr lang="ja-JP" altLang="en-US" sz="1600" dirty="0" smtClean="0"/>
              <a:t>    ⇒ </a:t>
            </a:r>
            <a:r>
              <a:rPr lang="en-US" altLang="ja-JP" sz="1600" dirty="0" smtClean="0"/>
              <a:t>Ozawa and </a:t>
            </a:r>
            <a:r>
              <a:rPr lang="en-US" altLang="ja-JP" sz="1600" dirty="0" err="1" smtClean="0"/>
              <a:t>Asaoka’s</a:t>
            </a:r>
            <a:r>
              <a:rPr lang="en-US" altLang="ja-JP" sz="1600" dirty="0" smtClean="0"/>
              <a:t> talk</a:t>
            </a:r>
          </a:p>
        </p:txBody>
      </p:sp>
      <p:sp>
        <p:nvSpPr>
          <p:cNvPr id="149" name="正方形/長方形 148"/>
          <p:cNvSpPr/>
          <p:nvPr/>
        </p:nvSpPr>
        <p:spPr>
          <a:xfrm>
            <a:off x="4555961" y="1422506"/>
            <a:ext cx="1549661" cy="74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/>
          <p:cNvSpPr/>
          <p:nvPr/>
        </p:nvSpPr>
        <p:spPr>
          <a:xfrm>
            <a:off x="4555960" y="1243188"/>
            <a:ext cx="1549661" cy="74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正方形/長方形 149"/>
          <p:cNvSpPr/>
          <p:nvPr/>
        </p:nvSpPr>
        <p:spPr>
          <a:xfrm>
            <a:off x="4608378" y="3751252"/>
            <a:ext cx="1367133" cy="3978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Trigger circuit </a:t>
            </a:r>
          </a:p>
          <a:p>
            <a:pPr algn="ctr"/>
            <a:r>
              <a:rPr lang="en-US" altLang="ja-JP" sz="1400" dirty="0" smtClean="0"/>
              <a:t>(NIM/VME)</a:t>
            </a:r>
            <a:endParaRPr kumimoji="1" lang="ja-JP" altLang="en-US" sz="1400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4067944" y="949001"/>
            <a:ext cx="1460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Plastic scintillator</a:t>
            </a:r>
            <a:endParaRPr kumimoji="1" lang="ja-JP" altLang="en-US" sz="1400" dirty="0"/>
          </a:p>
        </p:txBody>
      </p:sp>
      <p:cxnSp>
        <p:nvCxnSpPr>
          <p:cNvPr id="155" name="カギ線コネクタ 154"/>
          <p:cNvCxnSpPr>
            <a:stCxn id="182" idx="1"/>
            <a:endCxn id="150" idx="1"/>
          </p:cNvCxnSpPr>
          <p:nvPr/>
        </p:nvCxnSpPr>
        <p:spPr>
          <a:xfrm rot="10800000" flipH="1" flipV="1">
            <a:off x="4555960" y="1280304"/>
            <a:ext cx="52418" cy="2669861"/>
          </a:xfrm>
          <a:prstGeom prst="bentConnector3">
            <a:avLst>
              <a:gd name="adj1" fmla="val -43611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カギ線コネクタ 191"/>
          <p:cNvCxnSpPr>
            <a:stCxn id="149" idx="1"/>
            <a:endCxn id="150" idx="1"/>
          </p:cNvCxnSpPr>
          <p:nvPr/>
        </p:nvCxnSpPr>
        <p:spPr>
          <a:xfrm rot="10800000" flipH="1" flipV="1">
            <a:off x="4555960" y="1459622"/>
            <a:ext cx="52417" cy="2490543"/>
          </a:xfrm>
          <a:prstGeom prst="bentConnector3">
            <a:avLst>
              <a:gd name="adj1" fmla="val -43611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カギ線コネクタ 163"/>
          <p:cNvCxnSpPr>
            <a:stCxn id="150" idx="3"/>
            <a:endCxn id="1026" idx="2"/>
          </p:cNvCxnSpPr>
          <p:nvPr/>
        </p:nvCxnSpPr>
        <p:spPr>
          <a:xfrm flipV="1">
            <a:off x="5975511" y="3348282"/>
            <a:ext cx="2307970" cy="6018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4" name="図 15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" r="3382" b="4371"/>
          <a:stretch/>
        </p:blipFill>
        <p:spPr>
          <a:xfrm>
            <a:off x="1658691" y="4431829"/>
            <a:ext cx="2288561" cy="1686941"/>
          </a:xfrm>
          <a:prstGeom prst="rect">
            <a:avLst/>
          </a:prstGeom>
        </p:spPr>
      </p:pic>
      <p:pic>
        <p:nvPicPr>
          <p:cNvPr id="156" name="図 15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7" t="12201" r="12988" b="12201"/>
          <a:stretch/>
        </p:blipFill>
        <p:spPr>
          <a:xfrm>
            <a:off x="4866951" y="4431829"/>
            <a:ext cx="2389830" cy="168694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722511" y="6118769"/>
            <a:ext cx="2249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CHD/IMC</a:t>
            </a:r>
            <a:r>
              <a:rPr kumimoji="1" lang="en-US" altLang="ja-JP" sz="1400" dirty="0" smtClean="0"/>
              <a:t> detector assembly</a:t>
            </a:r>
            <a:endParaRPr kumimoji="1" lang="ja-JP" altLang="en-US" sz="1400" dirty="0"/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5171962" y="6118769"/>
            <a:ext cx="1922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TASC</a:t>
            </a:r>
            <a:r>
              <a:rPr kumimoji="1" lang="en-US" altLang="ja-JP" sz="1400" dirty="0" smtClean="0"/>
              <a:t> detector asse</a:t>
            </a:r>
            <a:r>
              <a:rPr lang="en-US" altLang="ja-JP" sz="1400" dirty="0" smtClean="0"/>
              <a:t>mbly</a:t>
            </a:r>
            <a:endParaRPr kumimoji="1" lang="ja-JP" altLang="en-US" sz="1400" dirty="0"/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479714" y="5420623"/>
            <a:ext cx="783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IMC FEC</a:t>
            </a:r>
            <a:endParaRPr kumimoji="1" lang="ja-JP" altLang="en-US" sz="1400" dirty="0"/>
          </a:p>
        </p:txBody>
      </p:sp>
      <p:cxnSp>
        <p:nvCxnSpPr>
          <p:cNvPr id="1027" name="直線矢印コネクタ 1026"/>
          <p:cNvCxnSpPr>
            <a:stCxn id="126" idx="3"/>
          </p:cNvCxnSpPr>
          <p:nvPr/>
        </p:nvCxnSpPr>
        <p:spPr>
          <a:xfrm flipV="1">
            <a:off x="1263390" y="5420623"/>
            <a:ext cx="644314" cy="153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0" name="テキスト ボックス 159"/>
          <p:cNvSpPr txBox="1"/>
          <p:nvPr/>
        </p:nvSpPr>
        <p:spPr>
          <a:xfrm>
            <a:off x="7727831" y="5112846"/>
            <a:ext cx="87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TASC FEC</a:t>
            </a:r>
            <a:endParaRPr kumimoji="1" lang="ja-JP" altLang="en-US" sz="1400" dirty="0"/>
          </a:p>
        </p:txBody>
      </p:sp>
      <p:cxnSp>
        <p:nvCxnSpPr>
          <p:cNvPr id="161" name="直線矢印コネクタ 160"/>
          <p:cNvCxnSpPr>
            <a:stCxn id="160" idx="1"/>
          </p:cNvCxnSpPr>
          <p:nvPr/>
        </p:nvCxnSpPr>
        <p:spPr>
          <a:xfrm flipH="1" flipV="1">
            <a:off x="6817125" y="5229204"/>
            <a:ext cx="910706" cy="37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7" name="テキスト ボックス 166"/>
          <p:cNvSpPr txBox="1"/>
          <p:nvPr/>
        </p:nvSpPr>
        <p:spPr>
          <a:xfrm>
            <a:off x="511463" y="4670913"/>
            <a:ext cx="807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CHD</a:t>
            </a:r>
            <a:r>
              <a:rPr kumimoji="1" lang="en-US" altLang="ja-JP" sz="1400" dirty="0" smtClean="0"/>
              <a:t> FEC</a:t>
            </a:r>
            <a:endParaRPr kumimoji="1" lang="ja-JP" altLang="en-US" sz="1400" dirty="0"/>
          </a:p>
        </p:txBody>
      </p:sp>
      <p:cxnSp>
        <p:nvCxnSpPr>
          <p:cNvPr id="170" name="直線矢印コネクタ 169"/>
          <p:cNvCxnSpPr>
            <a:stCxn id="167" idx="3"/>
          </p:cNvCxnSpPr>
          <p:nvPr/>
        </p:nvCxnSpPr>
        <p:spPr>
          <a:xfrm>
            <a:off x="1319185" y="4824802"/>
            <a:ext cx="727881" cy="153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45" name="テキスト ボックス 1044"/>
          <p:cNvSpPr txBox="1"/>
          <p:nvPr/>
        </p:nvSpPr>
        <p:spPr>
          <a:xfrm>
            <a:off x="7727831" y="3994157"/>
            <a:ext cx="1005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Trigger signal</a:t>
            </a:r>
            <a:endParaRPr kumimoji="1" lang="ja-JP" altLang="en-US" sz="1200" dirty="0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7596336" y="1196752"/>
            <a:ext cx="1308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Test equipment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2493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2014/10/14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B0315-A01F-4D61-9F2B-C50A63E87755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5" t="20020" b="5730"/>
          <a:stretch/>
        </p:blipFill>
        <p:spPr>
          <a:xfrm>
            <a:off x="175831" y="2118056"/>
            <a:ext cx="4468177" cy="267909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1" b="4207"/>
          <a:stretch/>
        </p:blipFill>
        <p:spPr>
          <a:xfrm>
            <a:off x="4849395" y="2118056"/>
            <a:ext cx="4043085" cy="267909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303327" y="5064011"/>
            <a:ext cx="158915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Detector with </a:t>
            </a:r>
          </a:p>
          <a:p>
            <a:r>
              <a:rPr lang="en-US" altLang="ja-JP" sz="1400" dirty="0" smtClean="0"/>
              <a:t>black plastic </a:t>
            </a:r>
            <a:r>
              <a:rPr lang="en-US" altLang="ja-JP" sz="1400" dirty="0" smtClean="0"/>
              <a:t>sheets</a:t>
            </a:r>
          </a:p>
          <a:p>
            <a:r>
              <a:rPr kumimoji="1" lang="en-US" altLang="ja-JP" sz="1400" dirty="0" smtClean="0"/>
              <a:t>(light shielding)</a:t>
            </a:r>
            <a:endParaRPr kumimoji="1" lang="ja-JP" altLang="en-US" sz="1400" dirty="0"/>
          </a:p>
        </p:txBody>
      </p:sp>
      <p:cxnSp>
        <p:nvCxnSpPr>
          <p:cNvPr id="9" name="直線矢印コネクタ 8"/>
          <p:cNvCxnSpPr>
            <a:stCxn id="7" idx="0"/>
          </p:cNvCxnSpPr>
          <p:nvPr/>
        </p:nvCxnSpPr>
        <p:spPr>
          <a:xfrm flipH="1" flipV="1">
            <a:off x="7824426" y="4077073"/>
            <a:ext cx="273478" cy="9869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486409" y="1452549"/>
            <a:ext cx="1542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Detector assembly</a:t>
            </a:r>
            <a:endParaRPr kumimoji="1" lang="ja-JP" altLang="en-US" sz="1400" dirty="0"/>
          </a:p>
        </p:txBody>
      </p:sp>
      <p:cxnSp>
        <p:nvCxnSpPr>
          <p:cNvPr id="11" name="直線矢印コネクタ 10"/>
          <p:cNvCxnSpPr>
            <a:stCxn id="10" idx="2"/>
          </p:cNvCxnSpPr>
          <p:nvPr/>
        </p:nvCxnSpPr>
        <p:spPr>
          <a:xfrm>
            <a:off x="1257710" y="1760326"/>
            <a:ext cx="361962" cy="12258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2743200" y="5260792"/>
            <a:ext cx="190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NIM and VME system</a:t>
            </a:r>
          </a:p>
          <a:p>
            <a:r>
              <a:rPr lang="en-US" altLang="ja-JP" sz="1400" dirty="0" smtClean="0"/>
              <a:t>(for trigger scintillators)</a:t>
            </a:r>
            <a:endParaRPr kumimoji="1" lang="ja-JP" altLang="en-US" sz="1400" dirty="0"/>
          </a:p>
        </p:txBody>
      </p:sp>
      <p:cxnSp>
        <p:nvCxnSpPr>
          <p:cNvPr id="15" name="直線矢印コネクタ 14"/>
          <p:cNvCxnSpPr>
            <a:stCxn id="14" idx="0"/>
          </p:cNvCxnSpPr>
          <p:nvPr/>
        </p:nvCxnSpPr>
        <p:spPr>
          <a:xfrm flipH="1" flipV="1">
            <a:off x="3356249" y="4445496"/>
            <a:ext cx="339039" cy="8152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195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templat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12534</TotalTime>
  <Words>1284</Words>
  <Application>Microsoft Office PowerPoint</Application>
  <PresentationFormat>画面に合わせる (4:3)</PresentationFormat>
  <Paragraphs>356</Paragraphs>
  <Slides>26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1" baseType="lpstr">
      <vt:lpstr>ＭＳ Ｐゴシック</vt:lpstr>
      <vt:lpstr>Arial</vt:lpstr>
      <vt:lpstr>Calibri</vt:lpstr>
      <vt:lpstr>Wingdings</vt:lpstr>
      <vt:lpstr>mytemplate3</vt:lpstr>
      <vt:lpstr>Calibrations and tests carried out in manufacturing</vt:lpstr>
      <vt:lpstr>Contents</vt:lpstr>
      <vt:lpstr>Manufacturing process</vt:lpstr>
      <vt:lpstr>Electrical performance test for FECs</vt:lpstr>
      <vt:lpstr>CHD-FEC</vt:lpstr>
      <vt:lpstr>TASC-FEC-X1 (PMT)</vt:lpstr>
      <vt:lpstr>TASC-FEC (PD/APD)</vt:lpstr>
      <vt:lpstr>Functional test for detector assemblies</vt:lpstr>
      <vt:lpstr>PowerPoint プレゼンテーション</vt:lpstr>
      <vt:lpstr>Setup of cosmic-ray measurement</vt:lpstr>
      <vt:lpstr>Muon deposit energy distribution</vt:lpstr>
      <vt:lpstr>Discriminator response</vt:lpstr>
      <vt:lpstr>Thermal vacuum test for detector assemblies</vt:lpstr>
      <vt:lpstr>Experimental setup</vt:lpstr>
      <vt:lpstr>Temperature profile</vt:lpstr>
      <vt:lpstr>Examples of cosmic-ray data</vt:lpstr>
      <vt:lpstr>System assembly test</vt:lpstr>
      <vt:lpstr>Screenshot of data monitor</vt:lpstr>
      <vt:lpstr>Examples of CAL events</vt:lpstr>
      <vt:lpstr>Current status and future plan</vt:lpstr>
      <vt:lpstr>Calibration and characteristics parameters of components</vt:lpstr>
      <vt:lpstr>PowerPoint プレゼンテーション</vt:lpstr>
      <vt:lpstr>IMC-FEC</vt:lpstr>
      <vt:lpstr>CHD</vt:lpstr>
      <vt:lpstr>IMC</vt:lpstr>
      <vt:lpstr>TASC (APD)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yshimizu</dc:creator>
  <cp:lastModifiedBy>Shimizu Yuki</cp:lastModifiedBy>
  <cp:revision>395</cp:revision>
  <cp:lastPrinted>2014-09-17T04:46:29Z</cp:lastPrinted>
  <dcterms:created xsi:type="dcterms:W3CDTF">2013-09-07T08:56:19Z</dcterms:created>
  <dcterms:modified xsi:type="dcterms:W3CDTF">2014-10-14T06:48:21Z</dcterms:modified>
</cp:coreProperties>
</file>